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8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9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0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1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5" r:id="rId1"/>
    <p:sldMasterId id="2147483769" r:id="rId2"/>
    <p:sldMasterId id="2147483658" r:id="rId3"/>
    <p:sldMasterId id="2147483759" r:id="rId4"/>
    <p:sldMasterId id="2147483762" r:id="rId5"/>
    <p:sldMasterId id="2147483661" r:id="rId6"/>
    <p:sldMasterId id="2147483662" r:id="rId7"/>
    <p:sldMasterId id="2147483743" r:id="rId8"/>
    <p:sldMasterId id="2147483779" r:id="rId9"/>
    <p:sldMasterId id="2147483786" r:id="rId10"/>
    <p:sldMasterId id="2147483803" r:id="rId11"/>
    <p:sldMasterId id="2147483820" r:id="rId12"/>
  </p:sldMasterIdLst>
  <p:notesMasterIdLst>
    <p:notesMasterId r:id="rId35"/>
  </p:notesMasterIdLst>
  <p:handoutMasterIdLst>
    <p:handoutMasterId r:id="rId36"/>
  </p:handoutMasterIdLst>
  <p:sldIdLst>
    <p:sldId id="316" r:id="rId13"/>
    <p:sldId id="318" r:id="rId14"/>
    <p:sldId id="319" r:id="rId15"/>
    <p:sldId id="320" r:id="rId16"/>
    <p:sldId id="337" r:id="rId17"/>
    <p:sldId id="338" r:id="rId18"/>
    <p:sldId id="322" r:id="rId19"/>
    <p:sldId id="323" r:id="rId20"/>
    <p:sldId id="324" r:id="rId21"/>
    <p:sldId id="325" r:id="rId22"/>
    <p:sldId id="339" r:id="rId23"/>
    <p:sldId id="347" r:id="rId24"/>
    <p:sldId id="328" r:id="rId25"/>
    <p:sldId id="346" r:id="rId26"/>
    <p:sldId id="329" r:id="rId27"/>
    <p:sldId id="330" r:id="rId28"/>
    <p:sldId id="331" r:id="rId29"/>
    <p:sldId id="340" r:id="rId30"/>
    <p:sldId id="345" r:id="rId31"/>
    <p:sldId id="342" r:id="rId32"/>
    <p:sldId id="348" r:id="rId33"/>
    <p:sldId id="397" r:id="rId34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3300E3B-F617-9443-B6F9-7A1A7C14CC8E}">
          <p14:sldIdLst>
            <p14:sldId id="316"/>
            <p14:sldId id="318"/>
            <p14:sldId id="319"/>
            <p14:sldId id="320"/>
            <p14:sldId id="337"/>
            <p14:sldId id="338"/>
            <p14:sldId id="322"/>
            <p14:sldId id="323"/>
            <p14:sldId id="324"/>
            <p14:sldId id="325"/>
            <p14:sldId id="339"/>
            <p14:sldId id="347"/>
            <p14:sldId id="328"/>
            <p14:sldId id="346"/>
            <p14:sldId id="329"/>
            <p14:sldId id="330"/>
            <p14:sldId id="331"/>
            <p14:sldId id="340"/>
            <p14:sldId id="345"/>
            <p14:sldId id="342"/>
            <p14:sldId id="348"/>
            <p14:sldId id="39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89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825">
          <p15:clr>
            <a:srgbClr val="A4A3A4"/>
          </p15:clr>
        </p15:guide>
        <p15:guide id="4" orient="horz" pos="591">
          <p15:clr>
            <a:srgbClr val="A4A3A4"/>
          </p15:clr>
        </p15:guide>
        <p15:guide id="5" orient="horz" pos="1752">
          <p15:clr>
            <a:srgbClr val="A4A3A4"/>
          </p15:clr>
        </p15:guide>
        <p15:guide id="6" orient="horz" pos="2818">
          <p15:clr>
            <a:srgbClr val="A4A3A4"/>
          </p15:clr>
        </p15:guide>
        <p15:guide id="7" orient="horz" pos="2959">
          <p15:clr>
            <a:srgbClr val="A4A3A4"/>
          </p15:clr>
        </p15:guide>
        <p15:guide id="8" orient="horz" pos="1612">
          <p15:clr>
            <a:srgbClr val="A4A3A4"/>
          </p15:clr>
        </p15:guide>
        <p15:guide id="9" pos="141">
          <p15:clr>
            <a:srgbClr val="A4A3A4"/>
          </p15:clr>
        </p15:guide>
        <p15:guide id="10" pos="3747">
          <p15:clr>
            <a:srgbClr val="A4A3A4"/>
          </p15:clr>
        </p15:guide>
        <p15:guide id="11" pos="5620">
          <p15:clr>
            <a:srgbClr val="A4A3A4"/>
          </p15:clr>
        </p15:guide>
        <p15:guide id="12" pos="1873">
          <p15:clr>
            <a:srgbClr val="A4A3A4"/>
          </p15:clr>
        </p15:guide>
        <p15:guide id="13" pos="2014">
          <p15:clr>
            <a:srgbClr val="A4A3A4"/>
          </p15:clr>
        </p15:guide>
        <p15:guide id="14" pos="3885">
          <p15:clr>
            <a:srgbClr val="A4A3A4"/>
          </p15:clr>
        </p15:guide>
        <p15:guide id="15" pos="1429">
          <p15:clr>
            <a:srgbClr val="A4A3A4"/>
          </p15:clr>
        </p15:guide>
        <p15:guide id="16" pos="215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558A"/>
    <a:srgbClr val="003366"/>
    <a:srgbClr val="3366FF"/>
    <a:srgbClr val="9FDDFF"/>
    <a:srgbClr val="D9F1FF"/>
    <a:srgbClr val="B2C5EC"/>
    <a:srgbClr val="0099FF"/>
    <a:srgbClr val="E3F3D1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65" autoAdjust="0"/>
    <p:restoredTop sz="68206"/>
  </p:normalViewPr>
  <p:slideViewPr>
    <p:cSldViewPr snapToGrid="0" showGuides="1">
      <p:cViewPr varScale="1">
        <p:scale>
          <a:sx n="57" d="100"/>
          <a:sy n="57" d="100"/>
        </p:scale>
        <p:origin x="-2532" y="-90"/>
      </p:cViewPr>
      <p:guideLst>
        <p:guide orient="horz" pos="1893"/>
        <p:guide orient="horz" pos="3884"/>
        <p:guide orient="horz" pos="825"/>
        <p:guide orient="horz" pos="591"/>
        <p:guide orient="horz" pos="1752"/>
        <p:guide orient="horz" pos="2818"/>
        <p:guide orient="horz" pos="2959"/>
        <p:guide orient="horz" pos="1612"/>
        <p:guide pos="141"/>
        <p:guide pos="3747"/>
        <p:guide pos="5620"/>
        <p:guide pos="1873"/>
        <p:guide pos="2014"/>
        <p:guide pos="3885"/>
        <p:guide pos="1429"/>
        <p:guide pos="2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-2724" y="-108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heme" Target="theme/theme1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Docs.Georgiy\&#1051;&#1072;&#1073;_&#1101;&#1085;&#1077;&#1088;&#1075;&#1086;&#1101;&#1092;&#1092;&#1077;&#1082;&#1090;&#1080;&#1074;&#1085;&#1086;&#1089;&#1090;&#1080;\2017\&#1059;&#1095;&#1077;&#1085;&#1099;&#1081;%20&#1057;&#1086;&#1074;&#1077;&#1090;%20&#1042;&#1053;&#1048;&#1048;&#1043;&#1040;&#1047;%2016.06.2017\&#1088;&#1072;&#1089;&#1095;&#1077;&#1090;&#1099;\&#1056;&#1072;&#1089;&#1095;&#1077;&#1090;%20&#1055;&#1069;&#1092;&#1092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002060"/>
                </a:solidFill>
              </a:defRPr>
            </a:pPr>
            <a:r>
              <a:rPr lang="ru-RU" sz="1600" dirty="0">
                <a:solidFill>
                  <a:srgbClr val="002060"/>
                </a:solidFill>
              </a:rPr>
              <a:t>Дата ввода головного образца ГПА :</a:t>
            </a:r>
          </a:p>
        </c:rich>
      </c:tx>
      <c:layout>
        <c:manualLayout>
          <c:xMode val="edge"/>
          <c:yMode val="edge"/>
          <c:x val="0.13401476944180024"/>
          <c:y val="0.76988396806778148"/>
        </c:manualLayout>
      </c:layout>
      <c:overlay val="0"/>
    </c:title>
    <c:autoTitleDeleted val="0"/>
    <c:view3D>
      <c:rotX val="40"/>
      <c:rotY val="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039087581962126E-2"/>
          <c:y val="7.4004206999912694E-4"/>
          <c:w val="0.91875645413331541"/>
          <c:h val="0.905855259607802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0"/>
          <c:dPt>
            <c:idx val="0"/>
            <c:bubble3D val="0"/>
            <c:spPr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94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0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C0-3943-A2EA-35B2E514AFC1}"/>
              </c:ext>
            </c:extLst>
          </c:dPt>
          <c:dPt>
            <c:idx val="2"/>
            <c:bubble3D val="0"/>
            <c:spPr>
              <a:solidFill>
                <a:srgbClr val="3399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8C0-3943-A2EA-35B2E514AFC1}"/>
              </c:ext>
            </c:extLst>
          </c:dPt>
          <c:dPt>
            <c:idx val="3"/>
            <c:bubble3D val="0"/>
            <c:spPr>
              <a:solidFill>
                <a:srgbClr val="CC6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8C0-3943-A2EA-35B2E514AFC1}"/>
              </c:ext>
            </c:extLst>
          </c:dPt>
          <c:dLbls>
            <c:dLbl>
              <c:idx val="1"/>
              <c:layout>
                <c:manualLayout>
                  <c:x val="-9.2917171693282799E-2"/>
                  <c:y val="-0.2073405906858643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8C0-3943-A2EA-35B2E514AFC1}"/>
                </c:ext>
              </c:extLst>
            </c:dLbl>
            <c:dLbl>
              <c:idx val="2"/>
              <c:layout>
                <c:manualLayout>
                  <c:x val="0.18042274423087157"/>
                  <c:y val="6.98999078180123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C0-3943-A2EA-35B2E514AF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 1965 г.</c:v>
                </c:pt>
                <c:pt idx="1">
                  <c:v>1965-1973 гг.</c:v>
                </c:pt>
                <c:pt idx="2">
                  <c:v>1979-1983 гг.</c:v>
                </c:pt>
                <c:pt idx="3">
                  <c:v>после 2000 г.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7.0000000000000007E-2</c:v>
                </c:pt>
                <c:pt idx="1">
                  <c:v>0.36</c:v>
                </c:pt>
                <c:pt idx="2">
                  <c:v>0.3</c:v>
                </c:pt>
                <c:pt idx="3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8C0-3943-A2EA-35B2E514AF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5">
          <a:noFill/>
        </a:ln>
      </c:spPr>
    </c:plotArea>
    <c:legend>
      <c:legendPos val="r"/>
      <c:layout>
        <c:manualLayout>
          <c:xMode val="edge"/>
          <c:yMode val="edge"/>
          <c:x val="2.3937374728763755E-2"/>
          <c:y val="0.85709029581203411"/>
          <c:w val="0.96344817392229798"/>
          <c:h val="0.11904159639512889"/>
        </c:manualLayout>
      </c:layout>
      <c:overlay val="0"/>
      <c:txPr>
        <a:bodyPr/>
        <a:lstStyle/>
        <a:p>
          <a:pPr>
            <a:defRPr sz="1600"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1798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100 тыс.час</c:v>
                </c:pt>
              </c:strCache>
            </c:strRef>
          </c:tx>
          <c:spPr>
            <a:solidFill>
              <a:srgbClr val="339966"/>
            </a:solidFill>
          </c:spPr>
          <c:cat>
            <c:numRef>
              <c:f>Лист1!$A$2:$A$20</c:f>
              <c:numCache>
                <c:formatCode>General</c:formatCode>
                <c:ptCount val="1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</c:numCache>
            </c:num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0.55397466194039668</c:v>
                </c:pt>
                <c:pt idx="1">
                  <c:v>0.53612379455608983</c:v>
                </c:pt>
                <c:pt idx="2">
                  <c:v>0.51632696633889963</c:v>
                </c:pt>
                <c:pt idx="3">
                  <c:v>0.49252892840781343</c:v>
                </c:pt>
                <c:pt idx="4">
                  <c:v>0.47390281851274402</c:v>
                </c:pt>
                <c:pt idx="5">
                  <c:v>0.46586548097421737</c:v>
                </c:pt>
                <c:pt idx="6">
                  <c:v>0.45921799637826388</c:v>
                </c:pt>
                <c:pt idx="7">
                  <c:v>0.44964352672200225</c:v>
                </c:pt>
                <c:pt idx="8">
                  <c:v>0.44410258431368138</c:v>
                </c:pt>
                <c:pt idx="9">
                  <c:v>0.43879667730919963</c:v>
                </c:pt>
                <c:pt idx="10">
                  <c:v>0.43504120486088632</c:v>
                </c:pt>
                <c:pt idx="11">
                  <c:v>0.42735336608357188</c:v>
                </c:pt>
                <c:pt idx="12">
                  <c:v>0.41399401471956082</c:v>
                </c:pt>
                <c:pt idx="13">
                  <c:v>0.40125176090497566</c:v>
                </c:pt>
                <c:pt idx="14">
                  <c:v>0.38869093732509463</c:v>
                </c:pt>
                <c:pt idx="15">
                  <c:v>0.37691721754784163</c:v>
                </c:pt>
                <c:pt idx="16">
                  <c:v>0.37142784922652888</c:v>
                </c:pt>
                <c:pt idx="17">
                  <c:v>0.37475559426936988</c:v>
                </c:pt>
                <c:pt idx="18">
                  <c:v>0.37538538669881172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92-0642-9C54-461E28BCFE6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более 100 тыс.час</c:v>
                </c:pt>
              </c:strCache>
            </c:strRef>
          </c:tx>
          <c:spPr>
            <a:solidFill>
              <a:srgbClr val="CC6600"/>
            </a:solidFill>
          </c:spPr>
          <c:cat>
            <c:numRef>
              <c:f>Лист1!$A$2:$A$20</c:f>
              <c:numCache>
                <c:formatCode>General</c:formatCode>
                <c:ptCount val="1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</c:numCache>
            </c:numRef>
          </c:cat>
          <c:val>
            <c:numRef>
              <c:f>Лист1!$C$2:$C$20</c:f>
              <c:numCache>
                <c:formatCode>General</c:formatCode>
                <c:ptCount val="19"/>
                <c:pt idx="0">
                  <c:v>0.44602533805960382</c:v>
                </c:pt>
                <c:pt idx="1">
                  <c:v>0.46387620544391206</c:v>
                </c:pt>
                <c:pt idx="2">
                  <c:v>0.48367303366110093</c:v>
                </c:pt>
                <c:pt idx="3">
                  <c:v>0.50747107159218963</c:v>
                </c:pt>
                <c:pt idx="4">
                  <c:v>0.52609718148725326</c:v>
                </c:pt>
                <c:pt idx="5">
                  <c:v>0.53413451902578568</c:v>
                </c:pt>
                <c:pt idx="6">
                  <c:v>0.54078200362173667</c:v>
                </c:pt>
                <c:pt idx="7">
                  <c:v>0.55035647327799753</c:v>
                </c:pt>
                <c:pt idx="8">
                  <c:v>0.55589741568632234</c:v>
                </c:pt>
                <c:pt idx="9">
                  <c:v>0.56120332269080264</c:v>
                </c:pt>
                <c:pt idx="10">
                  <c:v>0.56495879513911385</c:v>
                </c:pt>
                <c:pt idx="11">
                  <c:v>0.57264663391643211</c:v>
                </c:pt>
                <c:pt idx="12">
                  <c:v>0.58600598528043957</c:v>
                </c:pt>
                <c:pt idx="13">
                  <c:v>0.59874823909502584</c:v>
                </c:pt>
                <c:pt idx="14">
                  <c:v>0.61130906267491159</c:v>
                </c:pt>
                <c:pt idx="15">
                  <c:v>0.62308278245216098</c:v>
                </c:pt>
                <c:pt idx="16">
                  <c:v>0.62857215077347162</c:v>
                </c:pt>
                <c:pt idx="17">
                  <c:v>0.62524440573063134</c:v>
                </c:pt>
                <c:pt idx="18">
                  <c:v>0.62461461330119905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B92-0642-9C54-461E28BCFE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645440"/>
        <c:axId val="42332672"/>
      </c:areaChart>
      <c:catAx>
        <c:axId val="35645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100000"/>
          <a:lstStyle/>
          <a:p>
            <a:pPr>
              <a:defRPr/>
            </a:pPr>
            <a:endParaRPr lang="ru-RU"/>
          </a:p>
        </c:txPr>
        <c:crossAx val="42332672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42332672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5645440"/>
        <c:crosses val="autoZero"/>
        <c:crossBetween val="midCat"/>
        <c:majorUnit val="0.4"/>
      </c:valAx>
    </c:plotArea>
    <c:plotVisOnly val="1"/>
    <c:dispBlanksAs val="zero"/>
    <c:showDLblsOverMax val="0"/>
  </c:chart>
  <c:spPr>
    <a:noFill/>
  </c:spPr>
  <c:txPr>
    <a:bodyPr/>
    <a:lstStyle/>
    <a:p>
      <a:pPr>
        <a:defRPr sz="1800">
          <a:solidFill>
            <a:srgbClr val="00206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sz="1600" b="1" i="0" u="none" strike="noStrike" baseline="0" dirty="0">
                <a:solidFill>
                  <a:srgbClr val="C00000"/>
                </a:solidFill>
              </a:rPr>
              <a:t>Удельный расход ТЭР в транспорте газа</a:t>
            </a:r>
            <a:endParaRPr lang="ru-RU" sz="1600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1348790868974825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732888274504207"/>
          <c:y val="0.16967836907010331"/>
          <c:w val="0.83377571601310774"/>
          <c:h val="0.7307677165354357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Лист1!$A$8</c:f>
              <c:strCache>
                <c:ptCount val="1"/>
                <c:pt idx="0">
                  <c:v>Транспорт газа, </c:v>
                </c:pt>
              </c:strCache>
            </c:strRef>
          </c:tx>
          <c:spPr>
            <a:ln>
              <a:solidFill>
                <a:srgbClr val="0000CC"/>
              </a:solidFill>
            </a:ln>
          </c:spPr>
          <c:marker>
            <c:spPr>
              <a:solidFill>
                <a:srgbClr val="0000CC"/>
              </a:solidFill>
            </c:spPr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>
                <a:solidFill>
                  <a:srgbClr val="C00000"/>
                </a:solidFill>
                <a:prstDash val="lgDash"/>
              </a:ln>
            </c:spPr>
            <c:trendlineType val="poly"/>
            <c:order val="2"/>
            <c:dispRSqr val="0"/>
            <c:dispEq val="0"/>
          </c:trendline>
          <c:cat>
            <c:strRef>
              <c:f>Лист1!$B$5:$H$5</c:f>
              <c:strCache>
                <c:ptCount val="7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2014 г.</c:v>
                </c:pt>
                <c:pt idx="5">
                  <c:v>2015 г.</c:v>
                </c:pt>
                <c:pt idx="6">
                  <c:v>2016 г.</c:v>
                </c:pt>
              </c:strCache>
            </c:strRef>
          </c:cat>
          <c:val>
            <c:numRef>
              <c:f>Лист1!$B$8:$H$8</c:f>
              <c:numCache>
                <c:formatCode>General</c:formatCode>
                <c:ptCount val="7"/>
                <c:pt idx="0">
                  <c:v>33.644000000000005</c:v>
                </c:pt>
                <c:pt idx="1">
                  <c:v>34.147000000000006</c:v>
                </c:pt>
                <c:pt idx="2">
                  <c:v>31.297999999999988</c:v>
                </c:pt>
                <c:pt idx="3">
                  <c:v>30.329000000000001</c:v>
                </c:pt>
                <c:pt idx="4">
                  <c:v>26.675999999999988</c:v>
                </c:pt>
                <c:pt idx="5">
                  <c:v>25.17</c:v>
                </c:pt>
                <c:pt idx="6">
                  <c:v>25.003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BB3-8E45-9B5F-1F18E6B7972E}"/>
            </c:ext>
          </c:extLst>
        </c:ser>
        <c:ser>
          <c:idx val="1"/>
          <c:order val="1"/>
          <c:tx>
            <c:strRef>
              <c:f>Лист1!$A$9</c:f>
              <c:strCache>
                <c:ptCount val="1"/>
                <c:pt idx="0">
                  <c:v>кг у.т./млн м3·км</c:v>
                </c:pt>
              </c:strCache>
            </c:strRef>
          </c:tx>
          <c:cat>
            <c:strRef>
              <c:f>Лист1!$B$5:$H$5</c:f>
              <c:strCache>
                <c:ptCount val="7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2014 г.</c:v>
                </c:pt>
                <c:pt idx="5">
                  <c:v>2015 г.</c:v>
                </c:pt>
                <c:pt idx="6">
                  <c:v>2016 г.</c:v>
                </c:pt>
              </c:strCache>
            </c:strRef>
          </c:cat>
          <c:val>
            <c:numRef>
              <c:f>Лист1!$B$9:$H$9</c:f>
              <c:numCache>
                <c:formatCode>General</c:formatCode>
                <c:ptCount val="7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BB3-8E45-9B5F-1F18E6B797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568192"/>
        <c:axId val="41573696"/>
      </c:lineChart>
      <c:catAx>
        <c:axId val="82568192"/>
        <c:scaling>
          <c:orientation val="minMax"/>
        </c:scaling>
        <c:delete val="0"/>
        <c:axPos val="b"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41573696"/>
        <c:crosses val="autoZero"/>
        <c:auto val="1"/>
        <c:lblAlgn val="ctr"/>
        <c:lblOffset val="100"/>
        <c:noMultiLvlLbl val="0"/>
      </c:catAx>
      <c:valAx>
        <c:axId val="41573696"/>
        <c:scaling>
          <c:orientation val="minMax"/>
          <c:min val="2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/>
                  <a:t>кг </a:t>
                </a:r>
                <a:r>
                  <a:rPr lang="ru-RU" dirty="0" err="1"/>
                  <a:t>у.т</a:t>
                </a:r>
                <a:r>
                  <a:rPr lang="ru-RU" dirty="0"/>
                  <a:t>./ млн м</a:t>
                </a:r>
                <a:r>
                  <a:rPr lang="ru-RU" cap="none" baseline="30000" dirty="0"/>
                  <a:t>3</a:t>
                </a:r>
                <a:r>
                  <a:rPr lang="ru-RU" dirty="0"/>
                  <a:t>·км</a:t>
                </a:r>
              </a:p>
            </c:rich>
          </c:tx>
          <c:layout>
            <c:manualLayout>
              <c:xMode val="edge"/>
              <c:yMode val="edge"/>
              <c:x val="3.6466816027284216E-4"/>
              <c:y val="0.34678236142576302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2568192"/>
        <c:crosses val="autoZero"/>
        <c:crossBetween val="between"/>
      </c:valAx>
      <c:spPr>
        <a:solidFill>
          <a:schemeClr val="accent5"/>
        </a:solidFill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787306625246501E-2"/>
          <c:y val="8.7771169355073744E-2"/>
          <c:w val="0.78456642260990084"/>
          <c:h val="0.638855800144137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Лист1!$B$42</c:f>
              <c:strCache>
                <c:ptCount val="1"/>
                <c:pt idx="0">
                  <c:v>СН4 в СО2-экв.</c:v>
                </c:pt>
              </c:strCache>
            </c:strRef>
          </c:tx>
          <c:spPr>
            <a:solidFill>
              <a:srgbClr val="FFCCCC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Лист1!$C$41:$G$41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Лист1!$C$42:$G$42</c:f>
              <c:numCache>
                <c:formatCode>0.0</c:formatCode>
                <c:ptCount val="5"/>
                <c:pt idx="0">
                  <c:v>41.788428816000078</c:v>
                </c:pt>
                <c:pt idx="1">
                  <c:v>40.466581907000005</c:v>
                </c:pt>
                <c:pt idx="2">
                  <c:v>40.166458287800012</c:v>
                </c:pt>
                <c:pt idx="3" formatCode="General">
                  <c:v>35.5</c:v>
                </c:pt>
                <c:pt idx="4" formatCode="General">
                  <c:v>35.4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BE-FD46-8DC8-88742138F916}"/>
            </c:ext>
          </c:extLst>
        </c:ser>
        <c:ser>
          <c:idx val="1"/>
          <c:order val="1"/>
          <c:tx>
            <c:strRef>
              <c:f>Лист1!$B$43</c:f>
              <c:strCache>
                <c:ptCount val="1"/>
                <c:pt idx="0">
                  <c:v>СО2</c:v>
                </c:pt>
              </c:strCache>
            </c:strRef>
          </c:tx>
          <c:spPr>
            <a:solidFill>
              <a:srgbClr val="99CCF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Лист1!$C$41:$G$41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Лист1!$C$43:$G$43</c:f>
              <c:numCache>
                <c:formatCode>0.0</c:formatCode>
                <c:ptCount val="5"/>
                <c:pt idx="0">
                  <c:v>82.051581184</c:v>
                </c:pt>
                <c:pt idx="1">
                  <c:v>81.709078092999718</c:v>
                </c:pt>
                <c:pt idx="2">
                  <c:v>70.379530542199745</c:v>
                </c:pt>
                <c:pt idx="3" formatCode="General">
                  <c:v>67.099999999999994</c:v>
                </c:pt>
                <c:pt idx="4" formatCode="General">
                  <c:v>65.8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DBE-FD46-8DC8-88742138F9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2621696"/>
        <c:axId val="35666112"/>
      </c:barChart>
      <c:lineChart>
        <c:grouping val="standard"/>
        <c:varyColors val="0"/>
        <c:ser>
          <c:idx val="2"/>
          <c:order val="2"/>
          <c:tx>
            <c:strRef>
              <c:f>Лист1!$B$44</c:f>
              <c:strCache>
                <c:ptCount val="1"/>
                <c:pt idx="0">
                  <c:v>Выбросы СО2-экв. ПАО "Газпром" 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5916124177039122E-2"/>
                  <c:y val="-3.6771757141747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BE-FD46-8DC8-88742138F916}"/>
                </c:ext>
              </c:extLst>
            </c:dLbl>
            <c:dLbl>
              <c:idx val="1"/>
              <c:layout>
                <c:manualLayout>
                  <c:x val="-5.1010940185203323E-2"/>
                  <c:y val="-4.09914172886690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BE-FD46-8DC8-88742138F916}"/>
                </c:ext>
              </c:extLst>
            </c:dLbl>
            <c:dLbl>
              <c:idx val="2"/>
              <c:layout>
                <c:manualLayout>
                  <c:x val="-4.9780811191145351E-2"/>
                  <c:y val="-2.88236968727463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DBE-FD46-8DC8-88742138F916}"/>
                </c:ext>
              </c:extLst>
            </c:dLbl>
            <c:dLbl>
              <c:idx val="3"/>
              <c:layout>
                <c:manualLayout>
                  <c:x val="-4.6455070305692875E-2"/>
                  <c:y val="-3.15632817288808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BE-FD46-8DC8-88742138F916}"/>
                </c:ext>
              </c:extLst>
            </c:dLbl>
            <c:dLbl>
              <c:idx val="4"/>
              <c:layout>
                <c:manualLayout>
                  <c:x val="-5.2085021509707084E-2"/>
                  <c:y val="-3.86724461415104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DBE-FD46-8DC8-88742138F9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Лист1!$C$41:$G$41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Лист1!$C$44:$G$44</c:f>
              <c:numCache>
                <c:formatCode>0.0</c:formatCode>
                <c:ptCount val="5"/>
                <c:pt idx="0">
                  <c:v>123.83964</c:v>
                </c:pt>
                <c:pt idx="1">
                  <c:v>122.17405000000001</c:v>
                </c:pt>
                <c:pt idx="2">
                  <c:v>110.26900000000002</c:v>
                </c:pt>
                <c:pt idx="3" formatCode="General">
                  <c:v>102.6</c:v>
                </c:pt>
                <c:pt idx="4" formatCode="General">
                  <c:v>101.2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4DBE-FD46-8DC8-88742138F9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621696"/>
        <c:axId val="35666112"/>
      </c:lineChart>
      <c:catAx>
        <c:axId val="142621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35666112"/>
        <c:crosses val="autoZero"/>
        <c:auto val="1"/>
        <c:lblAlgn val="ctr"/>
        <c:lblOffset val="100"/>
        <c:noMultiLvlLbl val="0"/>
      </c:catAx>
      <c:valAx>
        <c:axId val="3566611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42621696"/>
        <c:crosses val="autoZero"/>
        <c:crossBetween val="between"/>
        <c:majorUnit val="20"/>
      </c:valAx>
      <c:spPr>
        <a:effectLst>
          <a:outerShdw blurRad="63500" sx="103000" sy="103000" algn="ctr" rotWithShape="0">
            <a:prstClr val="black">
              <a:alpha val="10000"/>
            </a:prstClr>
          </a:outerShdw>
        </a:effectLst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1482795504534635"/>
          <c:y val="0.82474268732045641"/>
          <c:w val="0.73480171025914109"/>
          <c:h val="0.1439554101831822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+mn-lt"/>
        </a:defRPr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135F9C-8C4D-4105-898E-0F3B27D2B415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DDBDD339-A697-448D-92B2-80B41645CA32}">
      <dgm:prSet custT="1"/>
      <dgm:spPr>
        <a:solidFill>
          <a:srgbClr val="00558A"/>
        </a:solidFill>
        <a:ln>
          <a:solidFill>
            <a:srgbClr val="00558A"/>
          </a:solidFill>
        </a:ln>
      </dgm:spPr>
      <dgm:t>
        <a:bodyPr/>
        <a:lstStyle/>
        <a:p>
          <a:pPr algn="ctr" rtl="0"/>
          <a:r>
            <a:rPr lang="ru-RU" sz="1900" b="1" dirty="0"/>
            <a:t>Повышается неопределенность  прогноза (планирования) технологического состояния ГТС в краткосрочной (1 год) и среднесрочной (3-5 лет) перспективе</a:t>
          </a:r>
          <a:endParaRPr lang="ru-RU" sz="1900" dirty="0"/>
        </a:p>
      </dgm:t>
    </dgm:pt>
    <dgm:pt modelId="{C499D67D-26B0-4A86-869C-24FA9BDB0CFC}" type="parTrans" cxnId="{D4688ABA-6B01-49B0-AE9D-05E53158A7A1}">
      <dgm:prSet/>
      <dgm:spPr/>
      <dgm:t>
        <a:bodyPr/>
        <a:lstStyle/>
        <a:p>
          <a:endParaRPr lang="ru-RU"/>
        </a:p>
      </dgm:t>
    </dgm:pt>
    <dgm:pt modelId="{FC9465F8-C08E-4438-A7E0-F822FE73B005}" type="sibTrans" cxnId="{D4688ABA-6B01-49B0-AE9D-05E53158A7A1}">
      <dgm:prSet/>
      <dgm:spPr/>
      <dgm:t>
        <a:bodyPr/>
        <a:lstStyle/>
        <a:p>
          <a:endParaRPr lang="ru-RU"/>
        </a:p>
      </dgm:t>
    </dgm:pt>
    <dgm:pt modelId="{100E1AA7-2778-412D-8D49-DD810341941F}">
      <dgm:prSet custT="1"/>
      <dgm:spPr>
        <a:solidFill>
          <a:srgbClr val="00558A"/>
        </a:solidFill>
        <a:ln>
          <a:solidFill>
            <a:srgbClr val="00558A"/>
          </a:solidFill>
        </a:ln>
      </dgm:spPr>
      <dgm:t>
        <a:bodyPr/>
        <a:lstStyle/>
        <a:p>
          <a:pPr algn="ctr" rtl="0"/>
          <a:r>
            <a:rPr lang="ru-RU" sz="1900" b="1" dirty="0"/>
            <a:t>На отдельных направлениях увеличивается неравномерность транспорта газа</a:t>
          </a:r>
        </a:p>
      </dgm:t>
    </dgm:pt>
    <dgm:pt modelId="{E4C448C5-456C-4D4A-AC4F-5A656906A5C4}" type="parTrans" cxnId="{696DD845-CEFD-4B4E-8E24-46C62F8FB6A3}">
      <dgm:prSet/>
      <dgm:spPr/>
      <dgm:t>
        <a:bodyPr/>
        <a:lstStyle/>
        <a:p>
          <a:endParaRPr lang="ru-RU"/>
        </a:p>
      </dgm:t>
    </dgm:pt>
    <dgm:pt modelId="{FB4C91E4-B042-4801-9E90-151F88D8727F}" type="sibTrans" cxnId="{696DD845-CEFD-4B4E-8E24-46C62F8FB6A3}">
      <dgm:prSet/>
      <dgm:spPr/>
      <dgm:t>
        <a:bodyPr/>
        <a:lstStyle/>
        <a:p>
          <a:endParaRPr lang="ru-RU"/>
        </a:p>
      </dgm:t>
    </dgm:pt>
    <dgm:pt modelId="{91305F0D-0CC3-4879-B5C4-B7988704E0BE}">
      <dgm:prSet custT="1"/>
      <dgm:spPr>
        <a:solidFill>
          <a:srgbClr val="00558A"/>
        </a:solidFill>
        <a:ln>
          <a:solidFill>
            <a:srgbClr val="00558A"/>
          </a:solidFill>
        </a:ln>
      </dgm:spPr>
      <dgm:t>
        <a:bodyPr/>
        <a:lstStyle/>
        <a:p>
          <a:pPr algn="ctr" rtl="0"/>
          <a:r>
            <a:rPr lang="ru-RU" sz="1900" b="1" dirty="0"/>
            <a:t>Работоспособность КС стабильно  поддерживается существующей системой </a:t>
          </a:r>
          <a:r>
            <a:rPr lang="ru-RU" sz="1900" b="1" dirty="0" err="1"/>
            <a:t>ТОиР</a:t>
          </a:r>
          <a:r>
            <a:rPr lang="ru-RU" sz="1900" b="1" dirty="0"/>
            <a:t>  на определенном уровне без существенного обновления «старого парка» ГПА</a:t>
          </a:r>
          <a:endParaRPr lang="ru-RU" sz="1900" dirty="0"/>
        </a:p>
      </dgm:t>
    </dgm:pt>
    <dgm:pt modelId="{A5D4A540-E64E-4D9C-B149-24642EFCB3D7}" type="parTrans" cxnId="{B9ADC0EA-C349-401F-960A-79F3BD7F3D12}">
      <dgm:prSet/>
      <dgm:spPr/>
      <dgm:t>
        <a:bodyPr/>
        <a:lstStyle/>
        <a:p>
          <a:endParaRPr lang="ru-RU"/>
        </a:p>
      </dgm:t>
    </dgm:pt>
    <dgm:pt modelId="{4EEB7039-DC9B-460B-8529-77995CB468A4}" type="sibTrans" cxnId="{B9ADC0EA-C349-401F-960A-79F3BD7F3D12}">
      <dgm:prSet/>
      <dgm:spPr/>
      <dgm:t>
        <a:bodyPr/>
        <a:lstStyle/>
        <a:p>
          <a:endParaRPr lang="ru-RU"/>
        </a:p>
      </dgm:t>
    </dgm:pt>
    <dgm:pt modelId="{9FF9FB33-390E-4B8C-8C5C-3894CE7437BE}">
      <dgm:prSet/>
      <dgm:spPr>
        <a:ln>
          <a:solidFill>
            <a:srgbClr val="00558A"/>
          </a:solidFill>
        </a:ln>
      </dgm:spPr>
      <dgm:t>
        <a:bodyPr/>
        <a:lstStyle/>
        <a:p>
          <a:pPr rtl="0"/>
          <a:endParaRPr lang="ru-RU" dirty="0"/>
        </a:p>
      </dgm:t>
    </dgm:pt>
    <dgm:pt modelId="{49CAE26E-040E-42B0-8368-227121CE2455}" type="parTrans" cxnId="{B8405029-E05E-4EC9-9813-9C94F94AF268}">
      <dgm:prSet/>
      <dgm:spPr/>
      <dgm:t>
        <a:bodyPr/>
        <a:lstStyle/>
        <a:p>
          <a:endParaRPr lang="ru-RU"/>
        </a:p>
      </dgm:t>
    </dgm:pt>
    <dgm:pt modelId="{E51922FE-C384-4B63-BB6A-C76E68B1766D}" type="sibTrans" cxnId="{B8405029-E05E-4EC9-9813-9C94F94AF268}">
      <dgm:prSet/>
      <dgm:spPr/>
      <dgm:t>
        <a:bodyPr/>
        <a:lstStyle/>
        <a:p>
          <a:endParaRPr lang="ru-RU"/>
        </a:p>
      </dgm:t>
    </dgm:pt>
    <dgm:pt modelId="{41E9D364-2213-444D-B897-E8F60D69E292}">
      <dgm:prSet custT="1"/>
      <dgm:spPr>
        <a:solidFill>
          <a:srgbClr val="00558A"/>
        </a:solidFill>
        <a:ln>
          <a:solidFill>
            <a:srgbClr val="00558A"/>
          </a:solidFill>
        </a:ln>
      </dgm:spPr>
      <dgm:t>
        <a:bodyPr/>
        <a:lstStyle/>
        <a:p>
          <a:pPr algn="ctr" rtl="0"/>
          <a:r>
            <a:rPr lang="ru-RU" sz="1900" b="1" dirty="0"/>
            <a:t>Применяется директивный подход к планированию (квотированию) эксплуатационных затрат</a:t>
          </a:r>
          <a:endParaRPr lang="ru-RU" sz="1900" dirty="0"/>
        </a:p>
      </dgm:t>
    </dgm:pt>
    <dgm:pt modelId="{72BD650F-2FD9-4B70-9E9F-CEDA27EC0A8F}" type="parTrans" cxnId="{C8ED6184-C704-499E-A366-2060D13F324F}">
      <dgm:prSet/>
      <dgm:spPr/>
      <dgm:t>
        <a:bodyPr/>
        <a:lstStyle/>
        <a:p>
          <a:endParaRPr lang="ru-RU"/>
        </a:p>
      </dgm:t>
    </dgm:pt>
    <dgm:pt modelId="{81E99AF8-1446-48F6-8475-B5C017562C4B}" type="sibTrans" cxnId="{C8ED6184-C704-499E-A366-2060D13F324F}">
      <dgm:prSet/>
      <dgm:spPr/>
      <dgm:t>
        <a:bodyPr/>
        <a:lstStyle/>
        <a:p>
          <a:endParaRPr lang="ru-RU"/>
        </a:p>
      </dgm:t>
    </dgm:pt>
    <dgm:pt modelId="{81A2904F-1B0F-4F32-AFD8-D18D27C3D3CD}">
      <dgm:prSet custT="1"/>
      <dgm:spPr>
        <a:solidFill>
          <a:srgbClr val="00558A"/>
        </a:solidFill>
        <a:ln w="25400" cap="flat" cmpd="sng" algn="ctr">
          <a:solidFill>
            <a:srgbClr val="00558A"/>
          </a:solidFill>
          <a:prstDash val="solid"/>
        </a:ln>
        <a:effectLst/>
      </dgm:spPr>
      <dgm:t>
        <a:bodyPr spcFirstLastPara="0" vert="horz" wrap="square" lIns="233375" tIns="0" rIns="233375" bIns="0" numCol="1" spcCol="1270" anchor="ctr" anchorCtr="0"/>
        <a:lstStyle/>
        <a:p>
          <a:pPr algn="ctr" rtl="0"/>
          <a:r>
            <a:rPr lang="ru-RU" sz="1900" b="1" kern="1200" dirty="0"/>
            <a:t>Создается информационно-управляющая система транспортировки газа (ИУС-Т)  </a:t>
          </a:r>
          <a:r>
            <a:rPr lang="ru-RU" sz="1800" b="1" kern="1200" dirty="0"/>
            <a:t>и ее </a:t>
          </a:r>
          <a:r>
            <a:rPr lang="ru-RU" sz="1800" b="1" kern="1200" dirty="0">
              <a:solidFill>
                <a:srgbClr val="FFFFFF"/>
              </a:solidFill>
              <a:latin typeface="Arial Narrow"/>
              <a:ea typeface="+mn-ea"/>
              <a:cs typeface="+mn-cs"/>
            </a:rPr>
            <a:t>составляющая</a:t>
          </a:r>
          <a:r>
            <a:rPr lang="ru-RU" sz="1800" b="1" kern="1200" dirty="0"/>
            <a:t> Система управления техническим состоянием и целостностью магистральных </a:t>
          </a:r>
          <a:r>
            <a:rPr lang="ru-RU" sz="1800" b="1" kern="1200" dirty="0">
              <a:solidFill>
                <a:srgbClr val="FFFFFF"/>
              </a:solidFill>
              <a:latin typeface="Arial Narrow"/>
              <a:ea typeface="+mn-ea"/>
              <a:cs typeface="+mn-cs"/>
            </a:rPr>
            <a:t>газопроводов</a:t>
          </a:r>
          <a:r>
            <a:rPr lang="ru-RU" sz="1800" b="1" kern="1200" dirty="0"/>
            <a:t>  (СУТСЦМГ),</a:t>
          </a:r>
          <a:endParaRPr lang="ru-RU" sz="1800" kern="1200" dirty="0"/>
        </a:p>
      </dgm:t>
    </dgm:pt>
    <dgm:pt modelId="{22476D4A-9A66-40D8-8540-9AA4BED6495E}" type="parTrans" cxnId="{37D6B098-13D2-47B3-B567-DC6746E30BE7}">
      <dgm:prSet/>
      <dgm:spPr/>
      <dgm:t>
        <a:bodyPr/>
        <a:lstStyle/>
        <a:p>
          <a:endParaRPr lang="ru-RU"/>
        </a:p>
      </dgm:t>
    </dgm:pt>
    <dgm:pt modelId="{CDF11E52-932D-4D77-AFB5-41BCD7AB0C22}" type="sibTrans" cxnId="{37D6B098-13D2-47B3-B567-DC6746E30BE7}">
      <dgm:prSet/>
      <dgm:spPr/>
      <dgm:t>
        <a:bodyPr/>
        <a:lstStyle/>
        <a:p>
          <a:endParaRPr lang="ru-RU"/>
        </a:p>
      </dgm:t>
    </dgm:pt>
    <dgm:pt modelId="{7F7B9D17-354A-4FBE-B4C5-80F6C071D50C}">
      <dgm:prSet/>
      <dgm:spPr>
        <a:ln>
          <a:solidFill>
            <a:srgbClr val="00558A"/>
          </a:solidFill>
        </a:ln>
      </dgm:spPr>
      <dgm:t>
        <a:bodyPr/>
        <a:lstStyle/>
        <a:p>
          <a:pPr rtl="0"/>
          <a:endParaRPr lang="ru-RU" dirty="0"/>
        </a:p>
      </dgm:t>
    </dgm:pt>
    <dgm:pt modelId="{0699709C-12F5-4719-8585-A42067A0AE5E}" type="parTrans" cxnId="{EC5FD9E9-074C-4C5E-9C64-D30E6AC8A0B5}">
      <dgm:prSet/>
      <dgm:spPr/>
      <dgm:t>
        <a:bodyPr/>
        <a:lstStyle/>
        <a:p>
          <a:endParaRPr lang="ru-RU"/>
        </a:p>
      </dgm:t>
    </dgm:pt>
    <dgm:pt modelId="{CB04386A-CE8A-4B41-99C0-F1B37C66151B}" type="sibTrans" cxnId="{EC5FD9E9-074C-4C5E-9C64-D30E6AC8A0B5}">
      <dgm:prSet/>
      <dgm:spPr/>
      <dgm:t>
        <a:bodyPr/>
        <a:lstStyle/>
        <a:p>
          <a:endParaRPr lang="ru-RU"/>
        </a:p>
      </dgm:t>
    </dgm:pt>
    <dgm:pt modelId="{E62ED7F5-D12C-4A38-ADA7-B9B0754DEC7B}">
      <dgm:prSet custT="1"/>
      <dgm:spPr>
        <a:solidFill>
          <a:srgbClr val="00558A"/>
        </a:solidFill>
      </dgm:spPr>
      <dgm:t>
        <a:bodyPr/>
        <a:lstStyle/>
        <a:p>
          <a:pPr algn="ctr" rtl="0"/>
          <a:r>
            <a:rPr lang="ru-RU" sz="1850" b="1" dirty="0"/>
            <a:t>Развитие «цифровых технологий» опережает развитие</a:t>
          </a:r>
          <a:br>
            <a:rPr lang="ru-RU" sz="1850" b="1" dirty="0"/>
          </a:br>
          <a:r>
            <a:rPr lang="ru-RU" sz="1850" b="1" dirty="0"/>
            <a:t>ее технико-технологической основы</a:t>
          </a:r>
          <a:endParaRPr lang="ru-RU" sz="1850" dirty="0"/>
        </a:p>
      </dgm:t>
    </dgm:pt>
    <dgm:pt modelId="{B3CEF370-FE29-4181-BB9D-9420C3473D7F}" type="parTrans" cxnId="{AD5ADCEF-1C81-48F5-BD07-A5BF0CCD88C1}">
      <dgm:prSet/>
      <dgm:spPr/>
      <dgm:t>
        <a:bodyPr/>
        <a:lstStyle/>
        <a:p>
          <a:endParaRPr lang="ru-RU"/>
        </a:p>
      </dgm:t>
    </dgm:pt>
    <dgm:pt modelId="{1EC5E022-68AD-4617-B993-C0AB36CE1495}" type="sibTrans" cxnId="{AD5ADCEF-1C81-48F5-BD07-A5BF0CCD88C1}">
      <dgm:prSet/>
      <dgm:spPr/>
      <dgm:t>
        <a:bodyPr/>
        <a:lstStyle/>
        <a:p>
          <a:endParaRPr lang="ru-RU"/>
        </a:p>
      </dgm:t>
    </dgm:pt>
    <dgm:pt modelId="{C9EECBBE-3FA4-4750-B15A-9391BB2C73E3}" type="pres">
      <dgm:prSet presAssocID="{C6135F9C-8C4D-4105-898E-0F3B27D2B41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ADC2BC-AC04-4824-B2E9-1788B78CF741}" type="pres">
      <dgm:prSet presAssocID="{DDBDD339-A697-448D-92B2-80B41645CA32}" presName="parentLin" presStyleCnt="0"/>
      <dgm:spPr/>
    </dgm:pt>
    <dgm:pt modelId="{A0EAF7B8-035E-44DC-AEE8-F6A19541286C}" type="pres">
      <dgm:prSet presAssocID="{DDBDD339-A697-448D-92B2-80B41645CA32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FDE7429-8027-472C-A4A6-53B23F1811D7}" type="pres">
      <dgm:prSet presAssocID="{DDBDD339-A697-448D-92B2-80B41645CA32}" presName="parentText" presStyleLbl="node1" presStyleIdx="0" presStyleCnt="6" custScaleX="124213" custScaleY="2156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A0A76-B3A9-4E82-9481-51989BF4A331}" type="pres">
      <dgm:prSet presAssocID="{DDBDD339-A697-448D-92B2-80B41645CA32}" presName="negativeSpace" presStyleCnt="0"/>
      <dgm:spPr/>
    </dgm:pt>
    <dgm:pt modelId="{9E48D5DB-34C6-4448-B5FC-8AA5CB792BC6}" type="pres">
      <dgm:prSet presAssocID="{DDBDD339-A697-448D-92B2-80B41645CA32}" presName="childText" presStyleLbl="conFgAcc1" presStyleIdx="0" presStyleCnt="6">
        <dgm:presLayoutVars>
          <dgm:bulletEnabled val="1"/>
        </dgm:presLayoutVars>
      </dgm:prSet>
      <dgm:spPr>
        <a:ln>
          <a:solidFill>
            <a:srgbClr val="00558A"/>
          </a:solidFill>
        </a:ln>
      </dgm:spPr>
    </dgm:pt>
    <dgm:pt modelId="{0E982DE3-CC1C-43C5-8713-16A66B85589A}" type="pres">
      <dgm:prSet presAssocID="{FC9465F8-C08E-4438-A7E0-F822FE73B005}" presName="spaceBetweenRectangles" presStyleCnt="0"/>
      <dgm:spPr/>
    </dgm:pt>
    <dgm:pt modelId="{E68E2A03-E905-4E2D-8919-9136A76A234E}" type="pres">
      <dgm:prSet presAssocID="{100E1AA7-2778-412D-8D49-DD810341941F}" presName="parentLin" presStyleCnt="0"/>
      <dgm:spPr/>
    </dgm:pt>
    <dgm:pt modelId="{E69AD9C6-1280-446C-B084-472E6DA897BD}" type="pres">
      <dgm:prSet presAssocID="{100E1AA7-2778-412D-8D49-DD810341941F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322EEEA9-6D9D-40B0-B77E-78BF5C19E8D4}" type="pres">
      <dgm:prSet presAssocID="{100E1AA7-2778-412D-8D49-DD810341941F}" presName="parentText" presStyleLbl="node1" presStyleIdx="1" presStyleCnt="6" custScaleX="124190" custScaleY="2156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2B4A4-4AE1-4C89-8934-982783913F0F}" type="pres">
      <dgm:prSet presAssocID="{100E1AA7-2778-412D-8D49-DD810341941F}" presName="negativeSpace" presStyleCnt="0"/>
      <dgm:spPr/>
    </dgm:pt>
    <dgm:pt modelId="{C8AC2BA1-F5F6-47AE-82B8-6EC32A328801}" type="pres">
      <dgm:prSet presAssocID="{100E1AA7-2778-412D-8D49-DD810341941F}" presName="childText" presStyleLbl="conFgAcc1" presStyleIdx="1" presStyleCnt="6">
        <dgm:presLayoutVars>
          <dgm:bulletEnabled val="1"/>
        </dgm:presLayoutVars>
      </dgm:prSet>
      <dgm:spPr>
        <a:ln>
          <a:solidFill>
            <a:srgbClr val="00558A"/>
          </a:solidFill>
        </a:ln>
      </dgm:spPr>
    </dgm:pt>
    <dgm:pt modelId="{7FD1FF5F-0E5D-4241-A9CE-42106540DC06}" type="pres">
      <dgm:prSet presAssocID="{FB4C91E4-B042-4801-9E90-151F88D8727F}" presName="spaceBetweenRectangles" presStyleCnt="0"/>
      <dgm:spPr/>
    </dgm:pt>
    <dgm:pt modelId="{58D439ED-1BD9-4E05-BA40-FE18FA895A46}" type="pres">
      <dgm:prSet presAssocID="{91305F0D-0CC3-4879-B5C4-B7988704E0BE}" presName="parentLin" presStyleCnt="0"/>
      <dgm:spPr/>
    </dgm:pt>
    <dgm:pt modelId="{7EECB553-49D2-4457-A0A3-8D1A998A0F56}" type="pres">
      <dgm:prSet presAssocID="{91305F0D-0CC3-4879-B5C4-B7988704E0BE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2A3BC86F-F81C-4A21-86E4-94ED099DACBD}" type="pres">
      <dgm:prSet presAssocID="{91305F0D-0CC3-4879-B5C4-B7988704E0BE}" presName="parentText" presStyleLbl="node1" presStyleIdx="2" presStyleCnt="6" custScaleX="124192" custScaleY="2156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0D305-1390-4A32-AFD3-DF4FCDF83928}" type="pres">
      <dgm:prSet presAssocID="{91305F0D-0CC3-4879-B5C4-B7988704E0BE}" presName="negativeSpace" presStyleCnt="0"/>
      <dgm:spPr/>
    </dgm:pt>
    <dgm:pt modelId="{A4BB6187-2D7D-46D4-8A51-B166D1A2E365}" type="pres">
      <dgm:prSet presAssocID="{91305F0D-0CC3-4879-B5C4-B7988704E0BE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7F30D-F7B4-41D9-B33F-BA22A5F31625}" type="pres">
      <dgm:prSet presAssocID="{4EEB7039-DC9B-460B-8529-77995CB468A4}" presName="spaceBetweenRectangles" presStyleCnt="0"/>
      <dgm:spPr/>
    </dgm:pt>
    <dgm:pt modelId="{391BD5EB-7F84-4EB1-90A8-0EFB743F782E}" type="pres">
      <dgm:prSet presAssocID="{41E9D364-2213-444D-B897-E8F60D69E292}" presName="parentLin" presStyleCnt="0"/>
      <dgm:spPr/>
    </dgm:pt>
    <dgm:pt modelId="{3E5678ED-EA47-448D-9C49-2CB628041A62}" type="pres">
      <dgm:prSet presAssocID="{41E9D364-2213-444D-B897-E8F60D69E292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44F63248-2DF3-4A1A-9B7A-9072503B4FC9}" type="pres">
      <dgm:prSet presAssocID="{41E9D364-2213-444D-B897-E8F60D69E292}" presName="parentText" presStyleLbl="node1" presStyleIdx="3" presStyleCnt="6" custScaleX="124192" custScaleY="2156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8CE06-BBF6-4DB6-A54C-560BE9A94881}" type="pres">
      <dgm:prSet presAssocID="{41E9D364-2213-444D-B897-E8F60D69E292}" presName="negativeSpace" presStyleCnt="0"/>
      <dgm:spPr/>
    </dgm:pt>
    <dgm:pt modelId="{76FB77A5-1309-4FAE-B0C4-BD1879B2500E}" type="pres">
      <dgm:prSet presAssocID="{41E9D364-2213-444D-B897-E8F60D69E292}" presName="childText" presStyleLbl="conFgAcc1" presStyleIdx="3" presStyleCnt="6">
        <dgm:presLayoutVars>
          <dgm:bulletEnabled val="1"/>
        </dgm:presLayoutVars>
      </dgm:prSet>
      <dgm:spPr>
        <a:ln>
          <a:solidFill>
            <a:srgbClr val="00558A"/>
          </a:solidFill>
        </a:ln>
      </dgm:spPr>
    </dgm:pt>
    <dgm:pt modelId="{590EAC02-C5F3-41F5-B3B4-C328AB052266}" type="pres">
      <dgm:prSet presAssocID="{81E99AF8-1446-48F6-8475-B5C017562C4B}" presName="spaceBetweenRectangles" presStyleCnt="0"/>
      <dgm:spPr/>
    </dgm:pt>
    <dgm:pt modelId="{AE960637-DF43-4198-8F7B-E81D22A8EEA1}" type="pres">
      <dgm:prSet presAssocID="{81A2904F-1B0F-4F32-AFD8-D18D27C3D3CD}" presName="parentLin" presStyleCnt="0"/>
      <dgm:spPr/>
    </dgm:pt>
    <dgm:pt modelId="{918E5587-417D-4651-BBC7-2DDC2D856E4A}" type="pres">
      <dgm:prSet presAssocID="{81A2904F-1B0F-4F32-AFD8-D18D27C3D3CD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08AAD4A0-C579-4EE6-A2D5-A2631D76F193}" type="pres">
      <dgm:prSet presAssocID="{81A2904F-1B0F-4F32-AFD8-D18D27C3D3CD}" presName="parentText" presStyleLbl="node1" presStyleIdx="4" presStyleCnt="6" custScaleX="124192" custScaleY="253725">
        <dgm:presLayoutVars>
          <dgm:chMax val="0"/>
          <dgm:bulletEnabled val="1"/>
        </dgm:presLayoutVars>
      </dgm:prSet>
      <dgm:spPr>
        <a:xfrm>
          <a:off x="441023" y="3512740"/>
          <a:ext cx="7668024" cy="823895"/>
        </a:xfrm>
        <a:prstGeom prst="roundRect">
          <a:avLst/>
        </a:prstGeom>
      </dgm:spPr>
      <dgm:t>
        <a:bodyPr/>
        <a:lstStyle/>
        <a:p>
          <a:endParaRPr lang="ru-RU"/>
        </a:p>
      </dgm:t>
    </dgm:pt>
    <dgm:pt modelId="{335CBA5B-7BB9-45C8-B17B-3D62BCE0610E}" type="pres">
      <dgm:prSet presAssocID="{81A2904F-1B0F-4F32-AFD8-D18D27C3D3CD}" presName="negativeSpace" presStyleCnt="0"/>
      <dgm:spPr/>
    </dgm:pt>
    <dgm:pt modelId="{57811302-C208-4ABF-9474-AB831A128F90}" type="pres">
      <dgm:prSet presAssocID="{81A2904F-1B0F-4F32-AFD8-D18D27C3D3CD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F6BB5-8131-4ECA-AB67-87B524AE8E49}" type="pres">
      <dgm:prSet presAssocID="{CDF11E52-932D-4D77-AFB5-41BCD7AB0C22}" presName="spaceBetweenRectangles" presStyleCnt="0"/>
      <dgm:spPr/>
    </dgm:pt>
    <dgm:pt modelId="{5A084354-114A-466F-BA64-E3A352031172}" type="pres">
      <dgm:prSet presAssocID="{E62ED7F5-D12C-4A38-ADA7-B9B0754DEC7B}" presName="parentLin" presStyleCnt="0"/>
      <dgm:spPr/>
    </dgm:pt>
    <dgm:pt modelId="{23AC8A3F-2E93-472C-8CFF-649A35976B9A}" type="pres">
      <dgm:prSet presAssocID="{E62ED7F5-D12C-4A38-ADA7-B9B0754DEC7B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0684B9E6-629B-46C6-96F6-C8A96F1C8D93}" type="pres">
      <dgm:prSet presAssocID="{E62ED7F5-D12C-4A38-ADA7-B9B0754DEC7B}" presName="parentText" presStyleLbl="node1" presStyleIdx="5" presStyleCnt="6" custScaleX="124192" custScaleY="2156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CD33DE-9344-40A2-8CD7-EEC9A8610BC9}" type="pres">
      <dgm:prSet presAssocID="{E62ED7F5-D12C-4A38-ADA7-B9B0754DEC7B}" presName="negativeSpace" presStyleCnt="0"/>
      <dgm:spPr/>
    </dgm:pt>
    <dgm:pt modelId="{CDD4F8CD-0077-4412-B74A-D34579B434AB}" type="pres">
      <dgm:prSet presAssocID="{E62ED7F5-D12C-4A38-ADA7-B9B0754DEC7B}" presName="childText" presStyleLbl="conFgAcc1" presStyleIdx="5" presStyleCnt="6">
        <dgm:presLayoutVars>
          <dgm:bulletEnabled val="1"/>
        </dgm:presLayoutVars>
      </dgm:prSet>
      <dgm:spPr>
        <a:ln>
          <a:solidFill>
            <a:srgbClr val="00558A"/>
          </a:solidFill>
        </a:ln>
      </dgm:spPr>
    </dgm:pt>
  </dgm:ptLst>
  <dgm:cxnLst>
    <dgm:cxn modelId="{C12E48D5-410F-4786-A144-CB0609549E87}" type="presOf" srcId="{41E9D364-2213-444D-B897-E8F60D69E292}" destId="{3E5678ED-EA47-448D-9C49-2CB628041A62}" srcOrd="0" destOrd="0" presId="urn:microsoft.com/office/officeart/2005/8/layout/list1"/>
    <dgm:cxn modelId="{D5CCEFF4-689B-4BF7-B634-6ABCDBE83462}" type="presOf" srcId="{9FF9FB33-390E-4B8C-8C5C-3894CE7437BE}" destId="{A4BB6187-2D7D-46D4-8A51-B166D1A2E365}" srcOrd="0" destOrd="0" presId="urn:microsoft.com/office/officeart/2005/8/layout/list1"/>
    <dgm:cxn modelId="{C7004806-575A-4AD0-B62F-7968C154AA1F}" type="presOf" srcId="{91305F0D-0CC3-4879-B5C4-B7988704E0BE}" destId="{7EECB553-49D2-4457-A0A3-8D1A998A0F56}" srcOrd="0" destOrd="0" presId="urn:microsoft.com/office/officeart/2005/8/layout/list1"/>
    <dgm:cxn modelId="{D4688ABA-6B01-49B0-AE9D-05E53158A7A1}" srcId="{C6135F9C-8C4D-4105-898E-0F3B27D2B415}" destId="{DDBDD339-A697-448D-92B2-80B41645CA32}" srcOrd="0" destOrd="0" parTransId="{C499D67D-26B0-4A86-869C-24FA9BDB0CFC}" sibTransId="{FC9465F8-C08E-4438-A7E0-F822FE73B005}"/>
    <dgm:cxn modelId="{696DD845-CEFD-4B4E-8E24-46C62F8FB6A3}" srcId="{C6135F9C-8C4D-4105-898E-0F3B27D2B415}" destId="{100E1AA7-2778-412D-8D49-DD810341941F}" srcOrd="1" destOrd="0" parTransId="{E4C448C5-456C-4D4A-AC4F-5A656906A5C4}" sibTransId="{FB4C91E4-B042-4801-9E90-151F88D8727F}"/>
    <dgm:cxn modelId="{7466A469-BD9C-4553-A812-C84230B06EB7}" type="presOf" srcId="{DDBDD339-A697-448D-92B2-80B41645CA32}" destId="{A0EAF7B8-035E-44DC-AEE8-F6A19541286C}" srcOrd="0" destOrd="0" presId="urn:microsoft.com/office/officeart/2005/8/layout/list1"/>
    <dgm:cxn modelId="{3F2CC8BC-548E-439A-B70B-EF6585FE5C34}" type="presOf" srcId="{C6135F9C-8C4D-4105-898E-0F3B27D2B415}" destId="{C9EECBBE-3FA4-4750-B15A-9391BB2C73E3}" srcOrd="0" destOrd="0" presId="urn:microsoft.com/office/officeart/2005/8/layout/list1"/>
    <dgm:cxn modelId="{26701FE2-B743-40EB-B1BD-94E2E1591F84}" type="presOf" srcId="{81A2904F-1B0F-4F32-AFD8-D18D27C3D3CD}" destId="{08AAD4A0-C579-4EE6-A2D5-A2631D76F193}" srcOrd="1" destOrd="0" presId="urn:microsoft.com/office/officeart/2005/8/layout/list1"/>
    <dgm:cxn modelId="{37D6B098-13D2-47B3-B567-DC6746E30BE7}" srcId="{C6135F9C-8C4D-4105-898E-0F3B27D2B415}" destId="{81A2904F-1B0F-4F32-AFD8-D18D27C3D3CD}" srcOrd="4" destOrd="0" parTransId="{22476D4A-9A66-40D8-8540-9AA4BED6495E}" sibTransId="{CDF11E52-932D-4D77-AFB5-41BCD7AB0C22}"/>
    <dgm:cxn modelId="{EC5FD9E9-074C-4C5E-9C64-D30E6AC8A0B5}" srcId="{81A2904F-1B0F-4F32-AFD8-D18D27C3D3CD}" destId="{7F7B9D17-354A-4FBE-B4C5-80F6C071D50C}" srcOrd="0" destOrd="0" parTransId="{0699709C-12F5-4719-8585-A42067A0AE5E}" sibTransId="{CB04386A-CE8A-4B41-99C0-F1B37C66151B}"/>
    <dgm:cxn modelId="{6AE065BF-1F0C-4BCE-812E-FE4C4E6180C3}" type="presOf" srcId="{100E1AA7-2778-412D-8D49-DD810341941F}" destId="{E69AD9C6-1280-446C-B084-472E6DA897BD}" srcOrd="0" destOrd="0" presId="urn:microsoft.com/office/officeart/2005/8/layout/list1"/>
    <dgm:cxn modelId="{0BDD5D12-A648-4F39-9F10-3B73269FC15B}" type="presOf" srcId="{DDBDD339-A697-448D-92B2-80B41645CA32}" destId="{1FDE7429-8027-472C-A4A6-53B23F1811D7}" srcOrd="1" destOrd="0" presId="urn:microsoft.com/office/officeart/2005/8/layout/list1"/>
    <dgm:cxn modelId="{AD5ADCEF-1C81-48F5-BD07-A5BF0CCD88C1}" srcId="{C6135F9C-8C4D-4105-898E-0F3B27D2B415}" destId="{E62ED7F5-D12C-4A38-ADA7-B9B0754DEC7B}" srcOrd="5" destOrd="0" parTransId="{B3CEF370-FE29-4181-BB9D-9420C3473D7F}" sibTransId="{1EC5E022-68AD-4617-B993-C0AB36CE1495}"/>
    <dgm:cxn modelId="{C8ED6184-C704-499E-A366-2060D13F324F}" srcId="{C6135F9C-8C4D-4105-898E-0F3B27D2B415}" destId="{41E9D364-2213-444D-B897-E8F60D69E292}" srcOrd="3" destOrd="0" parTransId="{72BD650F-2FD9-4B70-9E9F-CEDA27EC0A8F}" sibTransId="{81E99AF8-1446-48F6-8475-B5C017562C4B}"/>
    <dgm:cxn modelId="{C29533DE-708D-496F-B75E-38766D76B624}" type="presOf" srcId="{81A2904F-1B0F-4F32-AFD8-D18D27C3D3CD}" destId="{918E5587-417D-4651-BBC7-2DDC2D856E4A}" srcOrd="0" destOrd="0" presId="urn:microsoft.com/office/officeart/2005/8/layout/list1"/>
    <dgm:cxn modelId="{B8405029-E05E-4EC9-9813-9C94F94AF268}" srcId="{91305F0D-0CC3-4879-B5C4-B7988704E0BE}" destId="{9FF9FB33-390E-4B8C-8C5C-3894CE7437BE}" srcOrd="0" destOrd="0" parTransId="{49CAE26E-040E-42B0-8368-227121CE2455}" sibTransId="{E51922FE-C384-4B63-BB6A-C76E68B1766D}"/>
    <dgm:cxn modelId="{B956375D-D0B8-4E2A-95D5-E0CA0B383965}" type="presOf" srcId="{91305F0D-0CC3-4879-B5C4-B7988704E0BE}" destId="{2A3BC86F-F81C-4A21-86E4-94ED099DACBD}" srcOrd="1" destOrd="0" presId="urn:microsoft.com/office/officeart/2005/8/layout/list1"/>
    <dgm:cxn modelId="{419BBEFE-3C6B-455D-A5BF-DD3282D4C32F}" type="presOf" srcId="{E62ED7F5-D12C-4A38-ADA7-B9B0754DEC7B}" destId="{23AC8A3F-2E93-472C-8CFF-649A35976B9A}" srcOrd="0" destOrd="0" presId="urn:microsoft.com/office/officeart/2005/8/layout/list1"/>
    <dgm:cxn modelId="{90984104-6266-45B1-A514-A515196021E5}" type="presOf" srcId="{41E9D364-2213-444D-B897-E8F60D69E292}" destId="{44F63248-2DF3-4A1A-9B7A-9072503B4FC9}" srcOrd="1" destOrd="0" presId="urn:microsoft.com/office/officeart/2005/8/layout/list1"/>
    <dgm:cxn modelId="{A88E51FB-B63E-4319-BFB1-F27E9E603E13}" type="presOf" srcId="{7F7B9D17-354A-4FBE-B4C5-80F6C071D50C}" destId="{57811302-C208-4ABF-9474-AB831A128F90}" srcOrd="0" destOrd="0" presId="urn:microsoft.com/office/officeart/2005/8/layout/list1"/>
    <dgm:cxn modelId="{F56C4738-AAB1-4E72-8321-9E40F199F9DC}" type="presOf" srcId="{E62ED7F5-D12C-4A38-ADA7-B9B0754DEC7B}" destId="{0684B9E6-629B-46C6-96F6-C8A96F1C8D93}" srcOrd="1" destOrd="0" presId="urn:microsoft.com/office/officeart/2005/8/layout/list1"/>
    <dgm:cxn modelId="{B9ADC0EA-C349-401F-960A-79F3BD7F3D12}" srcId="{C6135F9C-8C4D-4105-898E-0F3B27D2B415}" destId="{91305F0D-0CC3-4879-B5C4-B7988704E0BE}" srcOrd="2" destOrd="0" parTransId="{A5D4A540-E64E-4D9C-B149-24642EFCB3D7}" sibTransId="{4EEB7039-DC9B-460B-8529-77995CB468A4}"/>
    <dgm:cxn modelId="{7401B74B-5A33-4249-9BB8-B5F047686AD4}" type="presOf" srcId="{100E1AA7-2778-412D-8D49-DD810341941F}" destId="{322EEEA9-6D9D-40B0-B77E-78BF5C19E8D4}" srcOrd="1" destOrd="0" presId="urn:microsoft.com/office/officeart/2005/8/layout/list1"/>
    <dgm:cxn modelId="{4AA6229C-0E78-4AB0-B966-695F4B307CE5}" type="presParOf" srcId="{C9EECBBE-3FA4-4750-B15A-9391BB2C73E3}" destId="{87ADC2BC-AC04-4824-B2E9-1788B78CF741}" srcOrd="0" destOrd="0" presId="urn:microsoft.com/office/officeart/2005/8/layout/list1"/>
    <dgm:cxn modelId="{94517E54-CDCF-441B-B221-EB520747FBA5}" type="presParOf" srcId="{87ADC2BC-AC04-4824-B2E9-1788B78CF741}" destId="{A0EAF7B8-035E-44DC-AEE8-F6A19541286C}" srcOrd="0" destOrd="0" presId="urn:microsoft.com/office/officeart/2005/8/layout/list1"/>
    <dgm:cxn modelId="{707D9353-7562-4646-9492-9DADE80CB893}" type="presParOf" srcId="{87ADC2BC-AC04-4824-B2E9-1788B78CF741}" destId="{1FDE7429-8027-472C-A4A6-53B23F1811D7}" srcOrd="1" destOrd="0" presId="urn:microsoft.com/office/officeart/2005/8/layout/list1"/>
    <dgm:cxn modelId="{E7B6AD81-46B6-4792-BCE8-76620E77EB8C}" type="presParOf" srcId="{C9EECBBE-3FA4-4750-B15A-9391BB2C73E3}" destId="{DEAA0A76-B3A9-4E82-9481-51989BF4A331}" srcOrd="1" destOrd="0" presId="urn:microsoft.com/office/officeart/2005/8/layout/list1"/>
    <dgm:cxn modelId="{D048F02C-D6DC-4DF6-B203-B00E8F291E80}" type="presParOf" srcId="{C9EECBBE-3FA4-4750-B15A-9391BB2C73E3}" destId="{9E48D5DB-34C6-4448-B5FC-8AA5CB792BC6}" srcOrd="2" destOrd="0" presId="urn:microsoft.com/office/officeart/2005/8/layout/list1"/>
    <dgm:cxn modelId="{9B912D10-E3A7-4524-A35B-2196957D4159}" type="presParOf" srcId="{C9EECBBE-3FA4-4750-B15A-9391BB2C73E3}" destId="{0E982DE3-CC1C-43C5-8713-16A66B85589A}" srcOrd="3" destOrd="0" presId="urn:microsoft.com/office/officeart/2005/8/layout/list1"/>
    <dgm:cxn modelId="{E3F48E65-C01C-4238-B29C-7DC70E243278}" type="presParOf" srcId="{C9EECBBE-3FA4-4750-B15A-9391BB2C73E3}" destId="{E68E2A03-E905-4E2D-8919-9136A76A234E}" srcOrd="4" destOrd="0" presId="urn:microsoft.com/office/officeart/2005/8/layout/list1"/>
    <dgm:cxn modelId="{6572FB21-E374-4C75-B7F6-D2B072AD26B9}" type="presParOf" srcId="{E68E2A03-E905-4E2D-8919-9136A76A234E}" destId="{E69AD9C6-1280-446C-B084-472E6DA897BD}" srcOrd="0" destOrd="0" presId="urn:microsoft.com/office/officeart/2005/8/layout/list1"/>
    <dgm:cxn modelId="{E2AF8530-86C9-4169-9CFC-BB2060300C15}" type="presParOf" srcId="{E68E2A03-E905-4E2D-8919-9136A76A234E}" destId="{322EEEA9-6D9D-40B0-B77E-78BF5C19E8D4}" srcOrd="1" destOrd="0" presId="urn:microsoft.com/office/officeart/2005/8/layout/list1"/>
    <dgm:cxn modelId="{98184B3D-9B95-4F68-B83C-AFE13322F0C1}" type="presParOf" srcId="{C9EECBBE-3FA4-4750-B15A-9391BB2C73E3}" destId="{64B2B4A4-4AE1-4C89-8934-982783913F0F}" srcOrd="5" destOrd="0" presId="urn:microsoft.com/office/officeart/2005/8/layout/list1"/>
    <dgm:cxn modelId="{9F50A410-FC8A-4DA9-B901-C0EB8F45C362}" type="presParOf" srcId="{C9EECBBE-3FA4-4750-B15A-9391BB2C73E3}" destId="{C8AC2BA1-F5F6-47AE-82B8-6EC32A328801}" srcOrd="6" destOrd="0" presId="urn:microsoft.com/office/officeart/2005/8/layout/list1"/>
    <dgm:cxn modelId="{9EB758F8-2D62-4829-8555-0DB6BD348C65}" type="presParOf" srcId="{C9EECBBE-3FA4-4750-B15A-9391BB2C73E3}" destId="{7FD1FF5F-0E5D-4241-A9CE-42106540DC06}" srcOrd="7" destOrd="0" presId="urn:microsoft.com/office/officeart/2005/8/layout/list1"/>
    <dgm:cxn modelId="{7DAE8A24-C9D4-4A4A-811E-8E21C0C3745C}" type="presParOf" srcId="{C9EECBBE-3FA4-4750-B15A-9391BB2C73E3}" destId="{58D439ED-1BD9-4E05-BA40-FE18FA895A46}" srcOrd="8" destOrd="0" presId="urn:microsoft.com/office/officeart/2005/8/layout/list1"/>
    <dgm:cxn modelId="{79BBBFA5-D7E0-4F01-B918-3A9A7390F54D}" type="presParOf" srcId="{58D439ED-1BD9-4E05-BA40-FE18FA895A46}" destId="{7EECB553-49D2-4457-A0A3-8D1A998A0F56}" srcOrd="0" destOrd="0" presId="urn:microsoft.com/office/officeart/2005/8/layout/list1"/>
    <dgm:cxn modelId="{F4364A0A-868F-4DA1-9FBF-90FB66DD2F1D}" type="presParOf" srcId="{58D439ED-1BD9-4E05-BA40-FE18FA895A46}" destId="{2A3BC86F-F81C-4A21-86E4-94ED099DACBD}" srcOrd="1" destOrd="0" presId="urn:microsoft.com/office/officeart/2005/8/layout/list1"/>
    <dgm:cxn modelId="{E0788BF2-3E39-4E63-8D14-B7E1EF77DFD8}" type="presParOf" srcId="{C9EECBBE-3FA4-4750-B15A-9391BB2C73E3}" destId="{5140D305-1390-4A32-AFD3-DF4FCDF83928}" srcOrd="9" destOrd="0" presId="urn:microsoft.com/office/officeart/2005/8/layout/list1"/>
    <dgm:cxn modelId="{168F32F2-1235-422E-8111-A9FC7CFE7EE0}" type="presParOf" srcId="{C9EECBBE-3FA4-4750-B15A-9391BB2C73E3}" destId="{A4BB6187-2D7D-46D4-8A51-B166D1A2E365}" srcOrd="10" destOrd="0" presId="urn:microsoft.com/office/officeart/2005/8/layout/list1"/>
    <dgm:cxn modelId="{7B591547-BAE8-44F1-AAB8-BDCC9CC8467B}" type="presParOf" srcId="{C9EECBBE-3FA4-4750-B15A-9391BB2C73E3}" destId="{B897F30D-F7B4-41D9-B33F-BA22A5F31625}" srcOrd="11" destOrd="0" presId="urn:microsoft.com/office/officeart/2005/8/layout/list1"/>
    <dgm:cxn modelId="{EB993896-69A4-47AB-A7F4-F241B1DAF72F}" type="presParOf" srcId="{C9EECBBE-3FA4-4750-B15A-9391BB2C73E3}" destId="{391BD5EB-7F84-4EB1-90A8-0EFB743F782E}" srcOrd="12" destOrd="0" presId="urn:microsoft.com/office/officeart/2005/8/layout/list1"/>
    <dgm:cxn modelId="{3B7124FB-D2B9-4C9B-A58D-DDE5FCE578D6}" type="presParOf" srcId="{391BD5EB-7F84-4EB1-90A8-0EFB743F782E}" destId="{3E5678ED-EA47-448D-9C49-2CB628041A62}" srcOrd="0" destOrd="0" presId="urn:microsoft.com/office/officeart/2005/8/layout/list1"/>
    <dgm:cxn modelId="{699EAF9C-E731-4E7D-A4E9-4A4F3D625547}" type="presParOf" srcId="{391BD5EB-7F84-4EB1-90A8-0EFB743F782E}" destId="{44F63248-2DF3-4A1A-9B7A-9072503B4FC9}" srcOrd="1" destOrd="0" presId="urn:microsoft.com/office/officeart/2005/8/layout/list1"/>
    <dgm:cxn modelId="{A3167CF7-E675-4E94-B65E-514B12E38B89}" type="presParOf" srcId="{C9EECBBE-3FA4-4750-B15A-9391BB2C73E3}" destId="{F1E8CE06-BBF6-4DB6-A54C-560BE9A94881}" srcOrd="13" destOrd="0" presId="urn:microsoft.com/office/officeart/2005/8/layout/list1"/>
    <dgm:cxn modelId="{D9EA902A-F966-435E-BABF-95BCDA9BF034}" type="presParOf" srcId="{C9EECBBE-3FA4-4750-B15A-9391BB2C73E3}" destId="{76FB77A5-1309-4FAE-B0C4-BD1879B2500E}" srcOrd="14" destOrd="0" presId="urn:microsoft.com/office/officeart/2005/8/layout/list1"/>
    <dgm:cxn modelId="{7FA00922-5A3D-413E-A0A5-9A4354B66960}" type="presParOf" srcId="{C9EECBBE-3FA4-4750-B15A-9391BB2C73E3}" destId="{590EAC02-C5F3-41F5-B3B4-C328AB052266}" srcOrd="15" destOrd="0" presId="urn:microsoft.com/office/officeart/2005/8/layout/list1"/>
    <dgm:cxn modelId="{B1F97623-A501-45A9-8599-394D86D1FA96}" type="presParOf" srcId="{C9EECBBE-3FA4-4750-B15A-9391BB2C73E3}" destId="{AE960637-DF43-4198-8F7B-E81D22A8EEA1}" srcOrd="16" destOrd="0" presId="urn:microsoft.com/office/officeart/2005/8/layout/list1"/>
    <dgm:cxn modelId="{AE615604-E4F8-442B-958A-B4782EA4CA50}" type="presParOf" srcId="{AE960637-DF43-4198-8F7B-E81D22A8EEA1}" destId="{918E5587-417D-4651-BBC7-2DDC2D856E4A}" srcOrd="0" destOrd="0" presId="urn:microsoft.com/office/officeart/2005/8/layout/list1"/>
    <dgm:cxn modelId="{DB8523D0-93DC-4851-AA2A-67B007C17185}" type="presParOf" srcId="{AE960637-DF43-4198-8F7B-E81D22A8EEA1}" destId="{08AAD4A0-C579-4EE6-A2D5-A2631D76F193}" srcOrd="1" destOrd="0" presId="urn:microsoft.com/office/officeart/2005/8/layout/list1"/>
    <dgm:cxn modelId="{5D629674-6331-474E-B2EC-6617502655C8}" type="presParOf" srcId="{C9EECBBE-3FA4-4750-B15A-9391BB2C73E3}" destId="{335CBA5B-7BB9-45C8-B17B-3D62BCE0610E}" srcOrd="17" destOrd="0" presId="urn:microsoft.com/office/officeart/2005/8/layout/list1"/>
    <dgm:cxn modelId="{424368C2-07E0-4B9D-B8D3-45A1BF77F1E8}" type="presParOf" srcId="{C9EECBBE-3FA4-4750-B15A-9391BB2C73E3}" destId="{57811302-C208-4ABF-9474-AB831A128F90}" srcOrd="18" destOrd="0" presId="urn:microsoft.com/office/officeart/2005/8/layout/list1"/>
    <dgm:cxn modelId="{261C7942-836B-463F-AFD8-0641D195EB85}" type="presParOf" srcId="{C9EECBBE-3FA4-4750-B15A-9391BB2C73E3}" destId="{4EEF6BB5-8131-4ECA-AB67-87B524AE8E49}" srcOrd="19" destOrd="0" presId="urn:microsoft.com/office/officeart/2005/8/layout/list1"/>
    <dgm:cxn modelId="{7A75B0AA-C352-442E-B08E-2E3C106E57D0}" type="presParOf" srcId="{C9EECBBE-3FA4-4750-B15A-9391BB2C73E3}" destId="{5A084354-114A-466F-BA64-E3A352031172}" srcOrd="20" destOrd="0" presId="urn:microsoft.com/office/officeart/2005/8/layout/list1"/>
    <dgm:cxn modelId="{A1EE2103-2D83-4B8D-A4E5-817FAE550F10}" type="presParOf" srcId="{5A084354-114A-466F-BA64-E3A352031172}" destId="{23AC8A3F-2E93-472C-8CFF-649A35976B9A}" srcOrd="0" destOrd="0" presId="urn:microsoft.com/office/officeart/2005/8/layout/list1"/>
    <dgm:cxn modelId="{FCFCABBF-A197-43C9-BFD7-B23D26226F8A}" type="presParOf" srcId="{5A084354-114A-466F-BA64-E3A352031172}" destId="{0684B9E6-629B-46C6-96F6-C8A96F1C8D93}" srcOrd="1" destOrd="0" presId="urn:microsoft.com/office/officeart/2005/8/layout/list1"/>
    <dgm:cxn modelId="{8DEE1D68-3C78-40C5-80C2-4DF164FB1226}" type="presParOf" srcId="{C9EECBBE-3FA4-4750-B15A-9391BB2C73E3}" destId="{BDCD33DE-9344-40A2-8CD7-EEC9A8610BC9}" srcOrd="21" destOrd="0" presId="urn:microsoft.com/office/officeart/2005/8/layout/list1"/>
    <dgm:cxn modelId="{2DFBF8D1-76A3-42CF-96FD-DB04C10682FD}" type="presParOf" srcId="{C9EECBBE-3FA4-4750-B15A-9391BB2C73E3}" destId="{CDD4F8CD-0077-4412-B74A-D34579B434A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C2E995-F479-4EE7-8D2C-C9E3D6FF42B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C24C01-7DB6-459C-960E-283E46D03876}">
      <dgm:prSet phldrT="[Текст]" custT="1"/>
      <dgm:spPr/>
      <dgm:t>
        <a:bodyPr/>
        <a:lstStyle/>
        <a:p>
          <a:pPr marL="87313" indent="0"/>
          <a:r>
            <a:rPr lang="ru-RU" sz="2000" b="1" dirty="0">
              <a:solidFill>
                <a:srgbClr val="003366"/>
              </a:solidFill>
              <a:latin typeface="Arial Narrow"/>
              <a:cs typeface="Arial" charset="0"/>
            </a:rPr>
            <a:t>Задача «реконструировать устаревшие мощности с темпом их сооружения» – не ставится;</a:t>
          </a:r>
          <a:endParaRPr lang="ru-RU" sz="2000" dirty="0"/>
        </a:p>
      </dgm:t>
    </dgm:pt>
    <dgm:pt modelId="{4A5426F3-8C0C-437B-9C01-B3E2816BBFF1}" type="parTrans" cxnId="{3D00216E-3393-4B83-A8CA-A8A89A733CD0}">
      <dgm:prSet/>
      <dgm:spPr/>
      <dgm:t>
        <a:bodyPr/>
        <a:lstStyle/>
        <a:p>
          <a:endParaRPr lang="ru-RU"/>
        </a:p>
      </dgm:t>
    </dgm:pt>
    <dgm:pt modelId="{E3378661-6ED3-49C2-8C12-EFE12064DF52}" type="sibTrans" cxnId="{3D00216E-3393-4B83-A8CA-A8A89A733CD0}">
      <dgm:prSet/>
      <dgm:spPr/>
      <dgm:t>
        <a:bodyPr/>
        <a:lstStyle/>
        <a:p>
          <a:endParaRPr lang="ru-RU"/>
        </a:p>
      </dgm:t>
    </dgm:pt>
    <dgm:pt modelId="{E3BE6D66-F376-4944-9EAB-F440A25E3DCF}">
      <dgm:prSet phldrT="[Текст]" custT="1"/>
      <dgm:spPr/>
      <dgm:t>
        <a:bodyPr/>
        <a:lstStyle/>
        <a:p>
          <a:pPr marL="87313" indent="0"/>
          <a:r>
            <a:rPr lang="ru-RU" sz="1800" b="1" dirty="0">
              <a:solidFill>
                <a:srgbClr val="003366"/>
              </a:solidFill>
              <a:cs typeface="Arial" charset="0"/>
            </a:rPr>
            <a:t>Программы реконструкции объектов ГТС  формируются путем ранжирования по приоритетам:</a:t>
          </a:r>
          <a:br>
            <a:rPr lang="ru-RU" sz="1800" b="1" dirty="0">
              <a:solidFill>
                <a:srgbClr val="003366"/>
              </a:solidFill>
              <a:cs typeface="Arial" charset="0"/>
            </a:rPr>
          </a:br>
          <a:r>
            <a:rPr lang="ru-RU" sz="1800" b="1" dirty="0">
              <a:solidFill>
                <a:srgbClr val="003366"/>
              </a:solidFill>
              <a:cs typeface="Arial" charset="0"/>
            </a:rPr>
            <a:t>- обеспечение потоков для МЕГА-проектов;</a:t>
          </a:r>
          <a:br>
            <a:rPr lang="ru-RU" sz="1800" b="1" dirty="0">
              <a:solidFill>
                <a:srgbClr val="003366"/>
              </a:solidFill>
              <a:cs typeface="Arial" charset="0"/>
            </a:rPr>
          </a:br>
          <a:r>
            <a:rPr lang="ru-RU" sz="1800" b="1" dirty="0">
              <a:solidFill>
                <a:srgbClr val="003366"/>
              </a:solidFill>
              <a:cs typeface="Arial" charset="0"/>
            </a:rPr>
            <a:t>- федеральные программы газоснабжения РФ;</a:t>
          </a:r>
          <a:br>
            <a:rPr lang="ru-RU" sz="1800" b="1" dirty="0">
              <a:solidFill>
                <a:srgbClr val="003366"/>
              </a:solidFill>
              <a:cs typeface="Arial" charset="0"/>
            </a:rPr>
          </a:br>
          <a:r>
            <a:rPr lang="ru-RU" sz="1800" b="1" dirty="0">
              <a:solidFill>
                <a:srgbClr val="003366"/>
              </a:solidFill>
              <a:cs typeface="Arial" charset="0"/>
            </a:rPr>
            <a:t>- обеспечение максимального использования потенциала ПХГ;</a:t>
          </a:r>
          <a:br>
            <a:rPr lang="ru-RU" sz="1800" b="1" dirty="0">
              <a:solidFill>
                <a:srgbClr val="003366"/>
              </a:solidFill>
              <a:cs typeface="Arial" charset="0"/>
            </a:rPr>
          </a:br>
          <a:r>
            <a:rPr lang="ru-RU" sz="1800" b="1" dirty="0">
              <a:solidFill>
                <a:srgbClr val="003366"/>
              </a:solidFill>
              <a:cs typeface="Arial" charset="0"/>
            </a:rPr>
            <a:t>- промышленная безопасность объектов МГ.</a:t>
          </a:r>
          <a:endParaRPr lang="ru-RU" sz="1800" dirty="0"/>
        </a:p>
      </dgm:t>
    </dgm:pt>
    <dgm:pt modelId="{ACE7BF07-24DB-4AE0-9B93-A2EF2177ADE8}" type="parTrans" cxnId="{493BC3BB-01C8-4504-8070-D8C93C15723A}">
      <dgm:prSet/>
      <dgm:spPr/>
      <dgm:t>
        <a:bodyPr/>
        <a:lstStyle/>
        <a:p>
          <a:endParaRPr lang="ru-RU"/>
        </a:p>
      </dgm:t>
    </dgm:pt>
    <dgm:pt modelId="{50498CC8-71FE-4DAB-A0B9-DB6865A1EADB}" type="sibTrans" cxnId="{493BC3BB-01C8-4504-8070-D8C93C15723A}">
      <dgm:prSet/>
      <dgm:spPr/>
      <dgm:t>
        <a:bodyPr/>
        <a:lstStyle/>
        <a:p>
          <a:endParaRPr lang="ru-RU"/>
        </a:p>
      </dgm:t>
    </dgm:pt>
    <dgm:pt modelId="{381C0F2C-C4A5-4E27-87E4-E74699CE8E07}">
      <dgm:prSet phldrT="[Текст]" custT="1"/>
      <dgm:spPr/>
      <dgm:t>
        <a:bodyPr/>
        <a:lstStyle/>
        <a:p>
          <a:pPr marL="87313" indent="0"/>
          <a:r>
            <a:rPr lang="ru-RU" sz="2000" b="1" dirty="0">
              <a:solidFill>
                <a:srgbClr val="003366"/>
              </a:solidFill>
              <a:cs typeface="Arial" charset="0"/>
            </a:rPr>
            <a:t>Реконструкция оказывает ограниченное влияние на повышение технологического уровня производства и</a:t>
          </a:r>
          <a:r>
            <a:rPr lang="en-US" sz="2000" b="1" dirty="0">
              <a:solidFill>
                <a:srgbClr val="003366"/>
              </a:solidFill>
              <a:cs typeface="Arial" charset="0"/>
            </a:rPr>
            <a:t> </a:t>
          </a:r>
          <a:r>
            <a:rPr lang="ru-RU" sz="2000" b="1" dirty="0">
              <a:solidFill>
                <a:srgbClr val="003366"/>
              </a:solidFill>
              <a:cs typeface="Arial" charset="0"/>
            </a:rPr>
            <a:t>пока не создает  задела технических решений.</a:t>
          </a:r>
          <a:endParaRPr lang="ru-RU" sz="2000" b="1" dirty="0">
            <a:solidFill>
              <a:srgbClr val="C00000"/>
            </a:solidFill>
            <a:latin typeface="Arial Narrow"/>
            <a:cs typeface="Arial" charset="0"/>
          </a:endParaRPr>
        </a:p>
      </dgm:t>
    </dgm:pt>
    <dgm:pt modelId="{673EBBA9-AB6A-423C-8358-D59F5A8B4623}" type="parTrans" cxnId="{182EB39B-38F7-4885-8A05-D701F8179B37}">
      <dgm:prSet/>
      <dgm:spPr/>
      <dgm:t>
        <a:bodyPr/>
        <a:lstStyle/>
        <a:p>
          <a:endParaRPr lang="ru-RU"/>
        </a:p>
      </dgm:t>
    </dgm:pt>
    <dgm:pt modelId="{3AA87ABB-85C8-482B-838B-0EAD9AC5B996}" type="sibTrans" cxnId="{182EB39B-38F7-4885-8A05-D701F8179B37}">
      <dgm:prSet/>
      <dgm:spPr/>
      <dgm:t>
        <a:bodyPr/>
        <a:lstStyle/>
        <a:p>
          <a:endParaRPr lang="ru-RU"/>
        </a:p>
      </dgm:t>
    </dgm:pt>
    <dgm:pt modelId="{75E98F4F-AA88-4088-934F-73D766B6DABD}">
      <dgm:prSet phldrT="[Текст]" custT="1"/>
      <dgm:spPr/>
      <dgm:t>
        <a:bodyPr/>
        <a:lstStyle/>
        <a:p>
          <a:pPr marL="87313" indent="0"/>
          <a:r>
            <a:rPr lang="ru-RU" sz="2000" b="1">
              <a:solidFill>
                <a:srgbClr val="C00000"/>
              </a:solidFill>
              <a:latin typeface="Arial Narrow"/>
              <a:cs typeface="Arial" charset="0"/>
            </a:rPr>
            <a:t>Основная часть парка КС эксплуатируется в режиме </a:t>
          </a:r>
          <a:r>
            <a:rPr lang="ru-RU" sz="2000" b="1">
              <a:solidFill>
                <a:srgbClr val="C00000"/>
              </a:solidFill>
              <a:latin typeface="+mn-lt"/>
              <a:cs typeface="Arial" charset="0"/>
            </a:rPr>
            <a:t>постоянного</a:t>
          </a:r>
          <a:r>
            <a:rPr lang="ru-RU" sz="2000" b="1">
              <a:solidFill>
                <a:srgbClr val="C00000"/>
              </a:solidFill>
              <a:latin typeface="Arial Narrow"/>
              <a:cs typeface="Arial" charset="0"/>
            </a:rPr>
            <a:t> продления ресурса с применением «поузловой реновации» ГПА;</a:t>
          </a:r>
          <a:endParaRPr lang="ru-RU" sz="2000" b="1" dirty="0">
            <a:solidFill>
              <a:srgbClr val="C00000"/>
            </a:solidFill>
            <a:latin typeface="Arial Narrow"/>
            <a:cs typeface="Arial" charset="0"/>
          </a:endParaRPr>
        </a:p>
      </dgm:t>
    </dgm:pt>
    <dgm:pt modelId="{981FA84F-79DF-4EBF-AF43-42EB155F4DE6}" type="parTrans" cxnId="{4A132A28-21DD-4B11-8F33-49EA27D406D0}">
      <dgm:prSet/>
      <dgm:spPr/>
      <dgm:t>
        <a:bodyPr/>
        <a:lstStyle/>
        <a:p>
          <a:endParaRPr lang="ru-RU"/>
        </a:p>
      </dgm:t>
    </dgm:pt>
    <dgm:pt modelId="{3D4F3416-6239-437B-BCEC-3B00E0720418}" type="sibTrans" cxnId="{4A132A28-21DD-4B11-8F33-49EA27D406D0}">
      <dgm:prSet/>
      <dgm:spPr/>
      <dgm:t>
        <a:bodyPr/>
        <a:lstStyle/>
        <a:p>
          <a:endParaRPr lang="ru-RU"/>
        </a:p>
      </dgm:t>
    </dgm:pt>
    <dgm:pt modelId="{8093BAB5-EF20-4A91-BE3B-99728169C9E6}" type="pres">
      <dgm:prSet presAssocID="{DDC2E995-F479-4EE7-8D2C-C9E3D6FF42B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3D677D-9C0A-406F-9A97-8A53DC045409}" type="pres">
      <dgm:prSet presAssocID="{75C24C01-7DB6-459C-960E-283E46D03876}" presName="comp" presStyleCnt="0"/>
      <dgm:spPr/>
    </dgm:pt>
    <dgm:pt modelId="{E52A9EA5-0191-4046-9FBC-5FF43E521E51}" type="pres">
      <dgm:prSet presAssocID="{75C24C01-7DB6-459C-960E-283E46D03876}" presName="box" presStyleLbl="node1" presStyleIdx="0" presStyleCnt="4" custLinFactNeighborY="-28032"/>
      <dgm:spPr/>
      <dgm:t>
        <a:bodyPr/>
        <a:lstStyle/>
        <a:p>
          <a:endParaRPr lang="ru-RU"/>
        </a:p>
      </dgm:t>
    </dgm:pt>
    <dgm:pt modelId="{0BAE89D4-2D80-4D33-8D1D-E0392A0D27A5}" type="pres">
      <dgm:prSet presAssocID="{75C24C01-7DB6-459C-960E-283E46D03876}" presName="img" presStyleLbl="fgImgPlace1" presStyleIdx="0" presStyleCnt="4" custScaleX="108510" custScaleY="123398" custLinFactNeighborX="-1260" custLinFactNeighborY="-1021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BB13A30-72CD-4736-A02B-CEEE43B8F25B}" type="pres">
      <dgm:prSet presAssocID="{75C24C01-7DB6-459C-960E-283E46D0387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91B63-D549-4036-B303-2B3A22815255}" type="pres">
      <dgm:prSet presAssocID="{E3378661-6ED3-49C2-8C12-EFE12064DF52}" presName="spacer" presStyleCnt="0"/>
      <dgm:spPr/>
    </dgm:pt>
    <dgm:pt modelId="{20CF2131-DD9F-4C8C-9AE3-0B376781D66A}" type="pres">
      <dgm:prSet presAssocID="{E3BE6D66-F376-4944-9EAB-F440A25E3DCF}" presName="comp" presStyleCnt="0"/>
      <dgm:spPr/>
    </dgm:pt>
    <dgm:pt modelId="{B8955B22-12C0-41CB-914C-75224825B579}" type="pres">
      <dgm:prSet presAssocID="{E3BE6D66-F376-4944-9EAB-F440A25E3DCF}" presName="box" presStyleLbl="node1" presStyleIdx="1" presStyleCnt="4" custScaleY="126399"/>
      <dgm:spPr/>
      <dgm:t>
        <a:bodyPr/>
        <a:lstStyle/>
        <a:p>
          <a:endParaRPr lang="ru-RU"/>
        </a:p>
      </dgm:t>
    </dgm:pt>
    <dgm:pt modelId="{4E90AC48-757C-412F-8FCE-64906ABB3E8B}" type="pres">
      <dgm:prSet presAssocID="{E3BE6D66-F376-4944-9EAB-F440A25E3DCF}" presName="img" presStyleLbl="fgImgPlace1" presStyleIdx="1" presStyleCnt="4" custScaleX="108510" custScaleY="12339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0A975F7-6972-415F-B642-019A269FBA9C}" type="pres">
      <dgm:prSet presAssocID="{E3BE6D66-F376-4944-9EAB-F440A25E3DCF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9376E-B701-4B40-9CB2-08CADEAB089B}" type="pres">
      <dgm:prSet presAssocID="{50498CC8-71FE-4DAB-A0B9-DB6865A1EADB}" presName="spacer" presStyleCnt="0"/>
      <dgm:spPr/>
    </dgm:pt>
    <dgm:pt modelId="{60157077-385F-42A3-A8BA-C8E0377716EB}" type="pres">
      <dgm:prSet presAssocID="{381C0F2C-C4A5-4E27-87E4-E74699CE8E07}" presName="comp" presStyleCnt="0"/>
      <dgm:spPr/>
    </dgm:pt>
    <dgm:pt modelId="{8330CF8F-811C-4BF8-A05B-425371CBF95B}" type="pres">
      <dgm:prSet presAssocID="{381C0F2C-C4A5-4E27-87E4-E74699CE8E07}" presName="box" presStyleLbl="node1" presStyleIdx="2" presStyleCnt="4"/>
      <dgm:spPr/>
      <dgm:t>
        <a:bodyPr/>
        <a:lstStyle/>
        <a:p>
          <a:endParaRPr lang="ru-RU"/>
        </a:p>
      </dgm:t>
    </dgm:pt>
    <dgm:pt modelId="{A822F771-CC7D-4EAA-A52F-268074F1E845}" type="pres">
      <dgm:prSet presAssocID="{381C0F2C-C4A5-4E27-87E4-E74699CE8E07}" presName="img" presStyleLbl="fgImgPlace1" presStyleIdx="2" presStyleCnt="4" custScaleX="108510" custScaleY="12339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F91A821-ECEC-4D38-BB06-FE59111D9705}" type="pres">
      <dgm:prSet presAssocID="{381C0F2C-C4A5-4E27-87E4-E74699CE8E0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926E7-E32A-47C8-BE8C-68A47197439E}" type="pres">
      <dgm:prSet presAssocID="{3AA87ABB-85C8-482B-838B-0EAD9AC5B996}" presName="spacer" presStyleCnt="0"/>
      <dgm:spPr/>
    </dgm:pt>
    <dgm:pt modelId="{2AD58E61-6717-488D-A239-68D606AC0D44}" type="pres">
      <dgm:prSet presAssocID="{75E98F4F-AA88-4088-934F-73D766B6DABD}" presName="comp" presStyleCnt="0"/>
      <dgm:spPr/>
    </dgm:pt>
    <dgm:pt modelId="{CEFEF82D-47C4-403E-A0BF-21FA0179C4F8}" type="pres">
      <dgm:prSet presAssocID="{75E98F4F-AA88-4088-934F-73D766B6DABD}" presName="box" presStyleLbl="node1" presStyleIdx="3" presStyleCnt="4"/>
      <dgm:spPr/>
      <dgm:t>
        <a:bodyPr/>
        <a:lstStyle/>
        <a:p>
          <a:endParaRPr lang="ru-RU"/>
        </a:p>
      </dgm:t>
    </dgm:pt>
    <dgm:pt modelId="{5A7F773C-4F6E-4A93-8372-D97EA8B69DCF}" type="pres">
      <dgm:prSet presAssocID="{75E98F4F-AA88-4088-934F-73D766B6DABD}" presName="img" presStyleLbl="fgImgPlace1" presStyleIdx="3" presStyleCnt="4" custScaleX="108600" custScaleY="12356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C3F1D24B-E4ED-498A-8D2D-2305B1202156}" type="pres">
      <dgm:prSet presAssocID="{75E98F4F-AA88-4088-934F-73D766B6DAB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763D9C-A5E3-43FB-8DC5-CFCF70873815}" type="presOf" srcId="{381C0F2C-C4A5-4E27-87E4-E74699CE8E07}" destId="{0F91A821-ECEC-4D38-BB06-FE59111D9705}" srcOrd="1" destOrd="0" presId="urn:microsoft.com/office/officeart/2005/8/layout/vList4"/>
    <dgm:cxn modelId="{319F4518-194C-4D3B-B121-A2ABF232E6FF}" type="presOf" srcId="{381C0F2C-C4A5-4E27-87E4-E74699CE8E07}" destId="{8330CF8F-811C-4BF8-A05B-425371CBF95B}" srcOrd="0" destOrd="0" presId="urn:microsoft.com/office/officeart/2005/8/layout/vList4"/>
    <dgm:cxn modelId="{182EB39B-38F7-4885-8A05-D701F8179B37}" srcId="{DDC2E995-F479-4EE7-8D2C-C9E3D6FF42BA}" destId="{381C0F2C-C4A5-4E27-87E4-E74699CE8E07}" srcOrd="2" destOrd="0" parTransId="{673EBBA9-AB6A-423C-8358-D59F5A8B4623}" sibTransId="{3AA87ABB-85C8-482B-838B-0EAD9AC5B996}"/>
    <dgm:cxn modelId="{493BC3BB-01C8-4504-8070-D8C93C15723A}" srcId="{DDC2E995-F479-4EE7-8D2C-C9E3D6FF42BA}" destId="{E3BE6D66-F376-4944-9EAB-F440A25E3DCF}" srcOrd="1" destOrd="0" parTransId="{ACE7BF07-24DB-4AE0-9B93-A2EF2177ADE8}" sibTransId="{50498CC8-71FE-4DAB-A0B9-DB6865A1EADB}"/>
    <dgm:cxn modelId="{3EC0AD8B-34A3-401A-A915-7D7594F15DA5}" type="presOf" srcId="{75E98F4F-AA88-4088-934F-73D766B6DABD}" destId="{C3F1D24B-E4ED-498A-8D2D-2305B1202156}" srcOrd="1" destOrd="0" presId="urn:microsoft.com/office/officeart/2005/8/layout/vList4"/>
    <dgm:cxn modelId="{4AEEED33-ABFE-4D40-8732-172D0DB2B0F5}" type="presOf" srcId="{DDC2E995-F479-4EE7-8D2C-C9E3D6FF42BA}" destId="{8093BAB5-EF20-4A91-BE3B-99728169C9E6}" srcOrd="0" destOrd="0" presId="urn:microsoft.com/office/officeart/2005/8/layout/vList4"/>
    <dgm:cxn modelId="{60CC0A7D-2F1D-4493-BB69-9039FE2CC526}" type="presOf" srcId="{E3BE6D66-F376-4944-9EAB-F440A25E3DCF}" destId="{B8955B22-12C0-41CB-914C-75224825B579}" srcOrd="0" destOrd="0" presId="urn:microsoft.com/office/officeart/2005/8/layout/vList4"/>
    <dgm:cxn modelId="{3D00216E-3393-4B83-A8CA-A8A89A733CD0}" srcId="{DDC2E995-F479-4EE7-8D2C-C9E3D6FF42BA}" destId="{75C24C01-7DB6-459C-960E-283E46D03876}" srcOrd="0" destOrd="0" parTransId="{4A5426F3-8C0C-437B-9C01-B3E2816BBFF1}" sibTransId="{E3378661-6ED3-49C2-8C12-EFE12064DF52}"/>
    <dgm:cxn modelId="{66AA36E7-119F-4BB0-906C-B024036E4E06}" type="presOf" srcId="{E3BE6D66-F376-4944-9EAB-F440A25E3DCF}" destId="{C0A975F7-6972-415F-B642-019A269FBA9C}" srcOrd="1" destOrd="0" presId="urn:microsoft.com/office/officeart/2005/8/layout/vList4"/>
    <dgm:cxn modelId="{85931F3A-91EA-4AB2-A60D-7B4D752BF066}" type="presOf" srcId="{75C24C01-7DB6-459C-960E-283E46D03876}" destId="{E52A9EA5-0191-4046-9FBC-5FF43E521E51}" srcOrd="0" destOrd="0" presId="urn:microsoft.com/office/officeart/2005/8/layout/vList4"/>
    <dgm:cxn modelId="{F885E691-6A30-4868-BCD5-955D9370F468}" type="presOf" srcId="{75C24C01-7DB6-459C-960E-283E46D03876}" destId="{FBB13A30-72CD-4736-A02B-CEEE43B8F25B}" srcOrd="1" destOrd="0" presId="urn:microsoft.com/office/officeart/2005/8/layout/vList4"/>
    <dgm:cxn modelId="{9D1BC2C8-5E50-41B4-986B-277FFA294664}" type="presOf" srcId="{75E98F4F-AA88-4088-934F-73D766B6DABD}" destId="{CEFEF82D-47C4-403E-A0BF-21FA0179C4F8}" srcOrd="0" destOrd="0" presId="urn:microsoft.com/office/officeart/2005/8/layout/vList4"/>
    <dgm:cxn modelId="{4A132A28-21DD-4B11-8F33-49EA27D406D0}" srcId="{DDC2E995-F479-4EE7-8D2C-C9E3D6FF42BA}" destId="{75E98F4F-AA88-4088-934F-73D766B6DABD}" srcOrd="3" destOrd="0" parTransId="{981FA84F-79DF-4EBF-AF43-42EB155F4DE6}" sibTransId="{3D4F3416-6239-437B-BCEC-3B00E0720418}"/>
    <dgm:cxn modelId="{0109B01F-188E-464F-B441-803790A813F9}" type="presParOf" srcId="{8093BAB5-EF20-4A91-BE3B-99728169C9E6}" destId="{673D677D-9C0A-406F-9A97-8A53DC045409}" srcOrd="0" destOrd="0" presId="urn:microsoft.com/office/officeart/2005/8/layout/vList4"/>
    <dgm:cxn modelId="{5308C771-E312-41F9-8B92-F77F5E02CECA}" type="presParOf" srcId="{673D677D-9C0A-406F-9A97-8A53DC045409}" destId="{E52A9EA5-0191-4046-9FBC-5FF43E521E51}" srcOrd="0" destOrd="0" presId="urn:microsoft.com/office/officeart/2005/8/layout/vList4"/>
    <dgm:cxn modelId="{78FC936E-97A9-4350-9B1B-B61BD27D4501}" type="presParOf" srcId="{673D677D-9C0A-406F-9A97-8A53DC045409}" destId="{0BAE89D4-2D80-4D33-8D1D-E0392A0D27A5}" srcOrd="1" destOrd="0" presId="urn:microsoft.com/office/officeart/2005/8/layout/vList4"/>
    <dgm:cxn modelId="{2C6D825B-3424-4E20-86DA-0E2726851AA1}" type="presParOf" srcId="{673D677D-9C0A-406F-9A97-8A53DC045409}" destId="{FBB13A30-72CD-4736-A02B-CEEE43B8F25B}" srcOrd="2" destOrd="0" presId="urn:microsoft.com/office/officeart/2005/8/layout/vList4"/>
    <dgm:cxn modelId="{E80994F3-7264-4CE8-8900-5531529389E8}" type="presParOf" srcId="{8093BAB5-EF20-4A91-BE3B-99728169C9E6}" destId="{A6691B63-D549-4036-B303-2B3A22815255}" srcOrd="1" destOrd="0" presId="urn:microsoft.com/office/officeart/2005/8/layout/vList4"/>
    <dgm:cxn modelId="{07D74BB7-0954-4754-875C-C65A562F1934}" type="presParOf" srcId="{8093BAB5-EF20-4A91-BE3B-99728169C9E6}" destId="{20CF2131-DD9F-4C8C-9AE3-0B376781D66A}" srcOrd="2" destOrd="0" presId="urn:microsoft.com/office/officeart/2005/8/layout/vList4"/>
    <dgm:cxn modelId="{6E9A7EB4-135D-4EF9-90F0-E8ACA3E57CE6}" type="presParOf" srcId="{20CF2131-DD9F-4C8C-9AE3-0B376781D66A}" destId="{B8955B22-12C0-41CB-914C-75224825B579}" srcOrd="0" destOrd="0" presId="urn:microsoft.com/office/officeart/2005/8/layout/vList4"/>
    <dgm:cxn modelId="{53AE8C2F-DA6E-45C3-BDFA-8267EB318863}" type="presParOf" srcId="{20CF2131-DD9F-4C8C-9AE3-0B376781D66A}" destId="{4E90AC48-757C-412F-8FCE-64906ABB3E8B}" srcOrd="1" destOrd="0" presId="urn:microsoft.com/office/officeart/2005/8/layout/vList4"/>
    <dgm:cxn modelId="{1D4F5913-E177-4AEF-8544-9B7F89013927}" type="presParOf" srcId="{20CF2131-DD9F-4C8C-9AE3-0B376781D66A}" destId="{C0A975F7-6972-415F-B642-019A269FBA9C}" srcOrd="2" destOrd="0" presId="urn:microsoft.com/office/officeart/2005/8/layout/vList4"/>
    <dgm:cxn modelId="{13E1D4D5-2F5E-4B5F-A81D-CCF497922B50}" type="presParOf" srcId="{8093BAB5-EF20-4A91-BE3B-99728169C9E6}" destId="{C019376E-B701-4B40-9CB2-08CADEAB089B}" srcOrd="3" destOrd="0" presId="urn:microsoft.com/office/officeart/2005/8/layout/vList4"/>
    <dgm:cxn modelId="{3E8BD482-F3C1-4FB9-8F0C-023FA312859A}" type="presParOf" srcId="{8093BAB5-EF20-4A91-BE3B-99728169C9E6}" destId="{60157077-385F-42A3-A8BA-C8E0377716EB}" srcOrd="4" destOrd="0" presId="urn:microsoft.com/office/officeart/2005/8/layout/vList4"/>
    <dgm:cxn modelId="{5CA58DFC-FFEF-4E25-99D4-B2C88F46018C}" type="presParOf" srcId="{60157077-385F-42A3-A8BA-C8E0377716EB}" destId="{8330CF8F-811C-4BF8-A05B-425371CBF95B}" srcOrd="0" destOrd="0" presId="urn:microsoft.com/office/officeart/2005/8/layout/vList4"/>
    <dgm:cxn modelId="{1706D794-D6CD-48CF-9E69-8E3BBE356D4A}" type="presParOf" srcId="{60157077-385F-42A3-A8BA-C8E0377716EB}" destId="{A822F771-CC7D-4EAA-A52F-268074F1E845}" srcOrd="1" destOrd="0" presId="urn:microsoft.com/office/officeart/2005/8/layout/vList4"/>
    <dgm:cxn modelId="{5CBE683F-4E02-4E46-A4B1-901496428F6D}" type="presParOf" srcId="{60157077-385F-42A3-A8BA-C8E0377716EB}" destId="{0F91A821-ECEC-4D38-BB06-FE59111D9705}" srcOrd="2" destOrd="0" presId="urn:microsoft.com/office/officeart/2005/8/layout/vList4"/>
    <dgm:cxn modelId="{A56053EF-D633-4089-8B46-68AE253642A9}" type="presParOf" srcId="{8093BAB5-EF20-4A91-BE3B-99728169C9E6}" destId="{EEC926E7-E32A-47C8-BE8C-68A47197439E}" srcOrd="5" destOrd="0" presId="urn:microsoft.com/office/officeart/2005/8/layout/vList4"/>
    <dgm:cxn modelId="{D02F07A9-5EF0-4260-98A5-5EBE01A3E2C4}" type="presParOf" srcId="{8093BAB5-EF20-4A91-BE3B-99728169C9E6}" destId="{2AD58E61-6717-488D-A239-68D606AC0D44}" srcOrd="6" destOrd="0" presId="urn:microsoft.com/office/officeart/2005/8/layout/vList4"/>
    <dgm:cxn modelId="{78E16252-2F8E-4E97-8262-61044201EFF8}" type="presParOf" srcId="{2AD58E61-6717-488D-A239-68D606AC0D44}" destId="{CEFEF82D-47C4-403E-A0BF-21FA0179C4F8}" srcOrd="0" destOrd="0" presId="urn:microsoft.com/office/officeart/2005/8/layout/vList4"/>
    <dgm:cxn modelId="{8BC7044B-0D18-4488-9917-10AE81A7326A}" type="presParOf" srcId="{2AD58E61-6717-488D-A239-68D606AC0D44}" destId="{5A7F773C-4F6E-4A93-8372-D97EA8B69DCF}" srcOrd="1" destOrd="0" presId="urn:microsoft.com/office/officeart/2005/8/layout/vList4"/>
    <dgm:cxn modelId="{67B1E4CA-95D5-4704-A20D-1BEF0DE4DE9A}" type="presParOf" srcId="{2AD58E61-6717-488D-A239-68D606AC0D44}" destId="{C3F1D24B-E4ED-498A-8D2D-2305B120215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60E543-6111-4992-BD98-2F8EC0A9D5F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803D7A-6D33-4D41-A335-EC0CADA6280C}">
      <dgm:prSet phldrT="[Текст]" custT="1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ru-RU" sz="1800" b="1" dirty="0">
              <a:solidFill>
                <a:srgbClr val="003366"/>
              </a:solidFill>
            </a:rPr>
            <a:t>Концепция  </a:t>
          </a:r>
          <a:r>
            <a:rPr lang="ru-RU" sz="1800" b="1" dirty="0">
              <a:solidFill>
                <a:srgbClr val="C00000"/>
              </a:solidFill>
            </a:rPr>
            <a:t>«безотказности»</a:t>
          </a:r>
          <a:r>
            <a:rPr lang="ru-RU" sz="1800" b="1" dirty="0">
              <a:solidFill>
                <a:srgbClr val="003366"/>
              </a:solidFill>
            </a:rPr>
            <a:t> - приоритет безотказности на базе систем диагностики для обеспечения «живучести» объекта.</a:t>
          </a:r>
          <a:br>
            <a:rPr lang="ru-RU" sz="1800" b="1" dirty="0">
              <a:solidFill>
                <a:srgbClr val="003366"/>
              </a:solidFill>
            </a:rPr>
          </a:br>
          <a:r>
            <a:rPr lang="ru-RU" sz="1800" b="1" u="none" dirty="0">
              <a:solidFill>
                <a:schemeClr val="accent1">
                  <a:lumMod val="50000"/>
                </a:schemeClr>
              </a:solidFill>
            </a:rPr>
            <a:t>Авиация и морской транспорт.</a:t>
          </a:r>
          <a:endParaRPr lang="ru-RU" sz="1800" u="none" dirty="0"/>
        </a:p>
      </dgm:t>
    </dgm:pt>
    <dgm:pt modelId="{AD05385B-3CC1-4F56-9A14-49A87E4CC0BE}" type="parTrans" cxnId="{0FFC016E-2E4B-4B50-A3A1-70A0256EEC03}">
      <dgm:prSet/>
      <dgm:spPr/>
      <dgm:t>
        <a:bodyPr/>
        <a:lstStyle/>
        <a:p>
          <a:endParaRPr lang="ru-RU"/>
        </a:p>
      </dgm:t>
    </dgm:pt>
    <dgm:pt modelId="{277743DF-00CC-4BAC-A3E6-0CAFF9B30D2F}" type="sibTrans" cxnId="{0FFC016E-2E4B-4B50-A3A1-70A0256EEC03}">
      <dgm:prSet/>
      <dgm:spPr/>
      <dgm:t>
        <a:bodyPr/>
        <a:lstStyle/>
        <a:p>
          <a:endParaRPr lang="ru-RU"/>
        </a:p>
      </dgm:t>
    </dgm:pt>
    <dgm:pt modelId="{C581E595-28E7-4153-A697-B6994ECDBF90}">
      <dgm:prSet phldrT="[Текст]"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ru-RU" sz="1800" b="1" dirty="0">
              <a:solidFill>
                <a:srgbClr val="003366"/>
              </a:solidFill>
            </a:rPr>
            <a:t>Концепция </a:t>
          </a:r>
          <a:r>
            <a:rPr lang="ru-RU" sz="1800" b="1" dirty="0">
              <a:solidFill>
                <a:srgbClr val="C00000"/>
              </a:solidFill>
            </a:rPr>
            <a:t>«риск-ориентированной эксплуатации» </a:t>
          </a:r>
          <a:r>
            <a:rPr lang="ru-RU" sz="1800" b="1" dirty="0">
              <a:solidFill>
                <a:srgbClr val="003366"/>
              </a:solidFill>
            </a:rPr>
            <a:t>– коммерческая оптимизация на принципе: «дополнительная производственная мощность за счет ресурса и надежности».</a:t>
          </a:r>
          <a:r>
            <a:rPr lang="ru-RU" sz="1800" b="1" dirty="0"/>
            <a:t/>
          </a:r>
          <a:br>
            <a:rPr lang="ru-RU" sz="1800" b="1" dirty="0"/>
          </a:br>
          <a:r>
            <a:rPr lang="ru-RU" sz="1800" b="1" u="none" dirty="0">
              <a:solidFill>
                <a:schemeClr val="accent1">
                  <a:lumMod val="50000"/>
                </a:schemeClr>
              </a:solidFill>
            </a:rPr>
            <a:t>Электростанции (прежде всего пиковые и аварийные).</a:t>
          </a:r>
          <a:endParaRPr lang="ru-RU" sz="1800" u="none" dirty="0"/>
        </a:p>
      </dgm:t>
    </dgm:pt>
    <dgm:pt modelId="{9889E9A1-21CE-44B8-9CEC-3843F8C06006}" type="parTrans" cxnId="{576638E1-313F-4538-B6E5-B85E4021769E}">
      <dgm:prSet/>
      <dgm:spPr/>
      <dgm:t>
        <a:bodyPr/>
        <a:lstStyle/>
        <a:p>
          <a:endParaRPr lang="ru-RU"/>
        </a:p>
      </dgm:t>
    </dgm:pt>
    <dgm:pt modelId="{741FB51A-14E5-4242-8873-D9A2E7658113}" type="sibTrans" cxnId="{576638E1-313F-4538-B6E5-B85E4021769E}">
      <dgm:prSet/>
      <dgm:spPr/>
      <dgm:t>
        <a:bodyPr/>
        <a:lstStyle/>
        <a:p>
          <a:endParaRPr lang="ru-RU"/>
        </a:p>
      </dgm:t>
    </dgm:pt>
    <dgm:pt modelId="{461E6512-2793-45DF-97EB-BACA170E0967}">
      <dgm:prSet phldrT="[Текст]"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ru-RU" sz="1800" b="1" dirty="0">
              <a:solidFill>
                <a:srgbClr val="003366"/>
              </a:solidFill>
            </a:rPr>
            <a:t>Концепция </a:t>
          </a:r>
          <a:r>
            <a:rPr lang="ru-RU" sz="1800" b="1" dirty="0">
              <a:solidFill>
                <a:srgbClr val="C00000"/>
              </a:solidFill>
            </a:rPr>
            <a:t>«безопасности» </a:t>
          </a:r>
          <a:r>
            <a:rPr lang="ru-RU" sz="1800" b="1" dirty="0">
              <a:solidFill>
                <a:srgbClr val="003366"/>
              </a:solidFill>
            </a:rPr>
            <a:t>– приоритет  процедур и технологий промышленной безопасности.</a:t>
          </a:r>
          <a:r>
            <a:rPr lang="ru-RU" sz="1800" b="1" dirty="0"/>
            <a:t/>
          </a:r>
          <a:br>
            <a:rPr lang="ru-RU" sz="1800" b="1" dirty="0"/>
          </a:br>
          <a:r>
            <a:rPr lang="ru-RU" sz="1800" b="1" u="none" dirty="0">
              <a:solidFill>
                <a:schemeClr val="accent1">
                  <a:lumMod val="50000"/>
                </a:schemeClr>
              </a:solidFill>
            </a:rPr>
            <a:t>Трубопроводы  и емкостное оборудование с большими сроками службы.</a:t>
          </a:r>
          <a:endParaRPr lang="ru-RU" sz="1800" u="none" dirty="0"/>
        </a:p>
      </dgm:t>
    </dgm:pt>
    <dgm:pt modelId="{B1608851-38D5-4C2F-8404-B56F2BEFCE01}" type="parTrans" cxnId="{A4117C13-A54F-4690-9E29-C13D78F1F6A4}">
      <dgm:prSet/>
      <dgm:spPr/>
      <dgm:t>
        <a:bodyPr/>
        <a:lstStyle/>
        <a:p>
          <a:endParaRPr lang="ru-RU"/>
        </a:p>
      </dgm:t>
    </dgm:pt>
    <dgm:pt modelId="{EFF51BFC-59FB-4998-8A5E-A0635346EF81}" type="sibTrans" cxnId="{A4117C13-A54F-4690-9E29-C13D78F1F6A4}">
      <dgm:prSet/>
      <dgm:spPr/>
      <dgm:t>
        <a:bodyPr/>
        <a:lstStyle/>
        <a:p>
          <a:endParaRPr lang="ru-RU"/>
        </a:p>
      </dgm:t>
    </dgm:pt>
    <dgm:pt modelId="{64ACB3AE-D9CB-4B3F-A0AB-6DE01B08A6D6}">
      <dgm:prSet phldrT="[Текст]"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ru-RU" sz="1800" b="1" dirty="0">
              <a:solidFill>
                <a:srgbClr val="003366"/>
              </a:solidFill>
            </a:rPr>
            <a:t>Концепция </a:t>
          </a:r>
          <a:r>
            <a:rPr lang="ru-RU" sz="1800" b="1" dirty="0">
              <a:solidFill>
                <a:srgbClr val="C00000"/>
              </a:solidFill>
            </a:rPr>
            <a:t>«эксплуатационной (производственно-технологической) готовности» </a:t>
          </a:r>
          <a:r>
            <a:rPr lang="ru-RU" sz="1800" b="1" dirty="0">
              <a:solidFill>
                <a:srgbClr val="003366"/>
              </a:solidFill>
            </a:rPr>
            <a:t>– поддержание работоспособности КС на оптимальном уровне соответственно реальным режимным требованиям МГ (ГТС).</a:t>
          </a:r>
          <a:r>
            <a:rPr lang="ru-RU" sz="1800" b="1" dirty="0"/>
            <a:t/>
          </a:r>
          <a:br>
            <a:rPr lang="ru-RU" sz="1800" b="1" dirty="0"/>
          </a:br>
          <a:r>
            <a:rPr lang="ru-RU" sz="1800" b="1" u="none" dirty="0">
              <a:solidFill>
                <a:srgbClr val="C00000"/>
              </a:solidFill>
            </a:rPr>
            <a:t>Современные компрессорные станции</a:t>
          </a:r>
          <a:endParaRPr lang="ru-RU" sz="1800" u="none" dirty="0"/>
        </a:p>
      </dgm:t>
    </dgm:pt>
    <dgm:pt modelId="{120CF821-6FAD-47A5-9D59-B5CABE29D953}" type="parTrans" cxnId="{D6E12FF7-FB86-40D6-B2B8-567CA6B991CE}">
      <dgm:prSet/>
      <dgm:spPr/>
      <dgm:t>
        <a:bodyPr/>
        <a:lstStyle/>
        <a:p>
          <a:endParaRPr lang="ru-RU"/>
        </a:p>
      </dgm:t>
    </dgm:pt>
    <dgm:pt modelId="{982655B3-55DB-4757-BBED-E9B73832409D}" type="sibTrans" cxnId="{D6E12FF7-FB86-40D6-B2B8-567CA6B991CE}">
      <dgm:prSet/>
      <dgm:spPr/>
      <dgm:t>
        <a:bodyPr/>
        <a:lstStyle/>
        <a:p>
          <a:endParaRPr lang="ru-RU"/>
        </a:p>
      </dgm:t>
    </dgm:pt>
    <dgm:pt modelId="{944A2B9C-BDFA-46CE-BF84-12B881DC6BA6}">
      <dgm:prSet phldrT="[Текст]"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ru-RU" sz="1800" b="1" dirty="0">
              <a:solidFill>
                <a:srgbClr val="003366"/>
              </a:solidFill>
            </a:rPr>
            <a:t>Концепция </a:t>
          </a:r>
          <a:r>
            <a:rPr lang="ru-RU" sz="1800" b="1" dirty="0">
              <a:solidFill>
                <a:srgbClr val="C00000"/>
              </a:solidFill>
            </a:rPr>
            <a:t>«проектной работоспособности» </a:t>
          </a:r>
          <a:r>
            <a:rPr lang="ru-RU" sz="1800" b="1" dirty="0">
              <a:solidFill>
                <a:srgbClr val="003366"/>
              </a:solidFill>
            </a:rPr>
            <a:t>- поддержание проектной работоспособности КЦ  и устойчивая базовая эксплуатация с максимальной интенсивностью по времени использования и нагрузке.</a:t>
          </a:r>
          <a:br>
            <a:rPr lang="ru-RU" sz="1800" b="1" dirty="0">
              <a:solidFill>
                <a:srgbClr val="003366"/>
              </a:solidFill>
            </a:rPr>
          </a:br>
          <a:r>
            <a:rPr lang="ru-RU" sz="1800" b="1" u="none" dirty="0">
              <a:solidFill>
                <a:schemeClr val="accent1">
                  <a:lumMod val="50000"/>
                </a:schemeClr>
              </a:solidFill>
            </a:rPr>
            <a:t>Компрессорные станции 1960-1980 гг.</a:t>
          </a:r>
          <a:endParaRPr lang="ru-RU" sz="1800" u="none" dirty="0"/>
        </a:p>
      </dgm:t>
    </dgm:pt>
    <dgm:pt modelId="{0114FDCE-694C-4318-9DA4-256C4C9B41C2}" type="parTrans" cxnId="{6EB16723-1D41-4288-A829-EB4DCB0A57CB}">
      <dgm:prSet/>
      <dgm:spPr/>
      <dgm:t>
        <a:bodyPr/>
        <a:lstStyle/>
        <a:p>
          <a:endParaRPr lang="ru-RU"/>
        </a:p>
      </dgm:t>
    </dgm:pt>
    <dgm:pt modelId="{7C92F377-8D21-441B-992B-A1771761A25E}" type="sibTrans" cxnId="{6EB16723-1D41-4288-A829-EB4DCB0A57CB}">
      <dgm:prSet/>
      <dgm:spPr/>
      <dgm:t>
        <a:bodyPr/>
        <a:lstStyle/>
        <a:p>
          <a:endParaRPr lang="ru-RU"/>
        </a:p>
      </dgm:t>
    </dgm:pt>
    <dgm:pt modelId="{361E265B-C614-414A-92B4-074989595BB0}" type="pres">
      <dgm:prSet presAssocID="{C160E543-6111-4992-BD98-2F8EC0A9D5F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8BC58E-A947-429A-B8A3-5423035C635F}" type="pres">
      <dgm:prSet presAssocID="{26803D7A-6D33-4D41-A335-EC0CADA6280C}" presName="comp" presStyleCnt="0"/>
      <dgm:spPr/>
    </dgm:pt>
    <dgm:pt modelId="{3F94BAE9-6AEE-431F-BEE7-DA83461AE442}" type="pres">
      <dgm:prSet presAssocID="{26803D7A-6D33-4D41-A335-EC0CADA6280C}" presName="box" presStyleLbl="node1" presStyleIdx="0" presStyleCnt="5" custScaleX="95648" custScaleY="566302" custLinFactNeighborX="-33" custLinFactNeighborY="2813"/>
      <dgm:spPr/>
      <dgm:t>
        <a:bodyPr/>
        <a:lstStyle/>
        <a:p>
          <a:endParaRPr lang="ru-RU"/>
        </a:p>
      </dgm:t>
    </dgm:pt>
    <dgm:pt modelId="{9B4B0243-7BDD-492E-B997-BB7E44B35566}" type="pres">
      <dgm:prSet presAssocID="{26803D7A-6D33-4D41-A335-EC0CADA6280C}" presName="img" presStyleLbl="fgImgPlace1" presStyleIdx="0" presStyleCnt="5" custScaleY="73201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7F51E3D-1025-4443-A188-B2D68EAAF766}" type="pres">
      <dgm:prSet presAssocID="{26803D7A-6D33-4D41-A335-EC0CADA6280C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3BD85-9CB0-461E-8A5D-1DDB08985DB3}" type="pres">
      <dgm:prSet presAssocID="{277743DF-00CC-4BAC-A3E6-0CAFF9B30D2F}" presName="spacer" presStyleCnt="0"/>
      <dgm:spPr/>
    </dgm:pt>
    <dgm:pt modelId="{344C8824-2120-44F0-837E-600805DD7F9E}" type="pres">
      <dgm:prSet presAssocID="{C581E595-28E7-4153-A697-B6994ECDBF90}" presName="comp" presStyleCnt="0"/>
      <dgm:spPr/>
    </dgm:pt>
    <dgm:pt modelId="{60E70DD1-9C9D-445A-9C30-430CD7C98519}" type="pres">
      <dgm:prSet presAssocID="{C581E595-28E7-4153-A697-B6994ECDBF90}" presName="box" presStyleLbl="node1" presStyleIdx="1" presStyleCnt="5" custScaleX="95648" custScaleY="566302"/>
      <dgm:spPr/>
      <dgm:t>
        <a:bodyPr/>
        <a:lstStyle/>
        <a:p>
          <a:endParaRPr lang="ru-RU"/>
        </a:p>
      </dgm:t>
    </dgm:pt>
    <dgm:pt modelId="{7D82B603-8119-4AB7-B7A1-B1FE87F5A40F}" type="pres">
      <dgm:prSet presAssocID="{C581E595-28E7-4153-A697-B6994ECDBF90}" presName="img" presStyleLbl="fgImgPlace1" presStyleIdx="1" presStyleCnt="5" custScaleY="73201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9068337-117D-4AC6-B0A8-976BB2D929BB}" type="pres">
      <dgm:prSet presAssocID="{C581E595-28E7-4153-A697-B6994ECDBF90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3FFC69-BA9C-477E-B7EB-AC4A423D26AD}" type="pres">
      <dgm:prSet presAssocID="{741FB51A-14E5-4242-8873-D9A2E7658113}" presName="spacer" presStyleCnt="0"/>
      <dgm:spPr/>
    </dgm:pt>
    <dgm:pt modelId="{579D94EB-48D4-4052-B8C8-B2055F815D28}" type="pres">
      <dgm:prSet presAssocID="{461E6512-2793-45DF-97EB-BACA170E0967}" presName="comp" presStyleCnt="0"/>
      <dgm:spPr/>
    </dgm:pt>
    <dgm:pt modelId="{93F39C63-6673-4A2C-A7B0-9F4CE22273AE}" type="pres">
      <dgm:prSet presAssocID="{461E6512-2793-45DF-97EB-BACA170E0967}" presName="box" presStyleLbl="node1" presStyleIdx="2" presStyleCnt="5" custScaleX="95648" custScaleY="566302"/>
      <dgm:spPr/>
      <dgm:t>
        <a:bodyPr/>
        <a:lstStyle/>
        <a:p>
          <a:endParaRPr lang="ru-RU"/>
        </a:p>
      </dgm:t>
    </dgm:pt>
    <dgm:pt modelId="{5674186B-E225-4DC3-9B94-A3AB00E7904D}" type="pres">
      <dgm:prSet presAssocID="{461E6512-2793-45DF-97EB-BACA170E0967}" presName="img" presStyleLbl="fgImgPlace1" presStyleIdx="2" presStyleCnt="5" custScaleY="73201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5BA2EE6-E818-477C-9CFF-2A2B2529880A}" type="pres">
      <dgm:prSet presAssocID="{461E6512-2793-45DF-97EB-BACA170E0967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A0C62-14CA-420E-B2BD-F69EAB071E6C}" type="pres">
      <dgm:prSet presAssocID="{EFF51BFC-59FB-4998-8A5E-A0635346EF81}" presName="spacer" presStyleCnt="0"/>
      <dgm:spPr/>
    </dgm:pt>
    <dgm:pt modelId="{87933E24-B622-4EC9-AFF1-07A8CE1AE268}" type="pres">
      <dgm:prSet presAssocID="{944A2B9C-BDFA-46CE-BF84-12B881DC6BA6}" presName="comp" presStyleCnt="0"/>
      <dgm:spPr/>
    </dgm:pt>
    <dgm:pt modelId="{0A7B1DA1-ACFD-4FB9-96DA-289D44019612}" type="pres">
      <dgm:prSet presAssocID="{944A2B9C-BDFA-46CE-BF84-12B881DC6BA6}" presName="box" presStyleLbl="node1" presStyleIdx="3" presStyleCnt="5" custScaleX="95648" custScaleY="566302"/>
      <dgm:spPr/>
      <dgm:t>
        <a:bodyPr/>
        <a:lstStyle/>
        <a:p>
          <a:endParaRPr lang="ru-RU"/>
        </a:p>
      </dgm:t>
    </dgm:pt>
    <dgm:pt modelId="{0204A313-2E44-45D3-8638-A591741C7235}" type="pres">
      <dgm:prSet presAssocID="{944A2B9C-BDFA-46CE-BF84-12B881DC6BA6}" presName="img" presStyleLbl="fgImgPlace1" presStyleIdx="3" presStyleCnt="5" custScaleY="73201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E898B5FD-8CF3-4CE0-8D76-609B330041E2}" type="pres">
      <dgm:prSet presAssocID="{944A2B9C-BDFA-46CE-BF84-12B881DC6BA6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4EF400-757A-4C0C-AAC2-6997202FB163}" type="pres">
      <dgm:prSet presAssocID="{7C92F377-8D21-441B-992B-A1771761A25E}" presName="spacer" presStyleCnt="0"/>
      <dgm:spPr/>
    </dgm:pt>
    <dgm:pt modelId="{AF2F2822-6749-4B26-A98B-3EA63C54F3F4}" type="pres">
      <dgm:prSet presAssocID="{64ACB3AE-D9CB-4B3F-A0AB-6DE01B08A6D6}" presName="comp" presStyleCnt="0"/>
      <dgm:spPr/>
    </dgm:pt>
    <dgm:pt modelId="{38EBDA8C-790E-4F44-B948-0634DD0547AB}" type="pres">
      <dgm:prSet presAssocID="{64ACB3AE-D9CB-4B3F-A0AB-6DE01B08A6D6}" presName="box" presStyleLbl="node1" presStyleIdx="4" presStyleCnt="5" custScaleX="95648" custScaleY="566302"/>
      <dgm:spPr/>
      <dgm:t>
        <a:bodyPr/>
        <a:lstStyle/>
        <a:p>
          <a:endParaRPr lang="ru-RU"/>
        </a:p>
      </dgm:t>
    </dgm:pt>
    <dgm:pt modelId="{D92EB663-F935-42B8-8208-FE6F632F68E8}" type="pres">
      <dgm:prSet presAssocID="{64ACB3AE-D9CB-4B3F-A0AB-6DE01B08A6D6}" presName="img" presStyleLbl="fgImgPlace1" presStyleIdx="4" presStyleCnt="5" custScaleY="732019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C958D857-0A89-4231-8F64-36464F1D0A7A}" type="pres">
      <dgm:prSet presAssocID="{64ACB3AE-D9CB-4B3F-A0AB-6DE01B08A6D6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B16723-1D41-4288-A829-EB4DCB0A57CB}" srcId="{C160E543-6111-4992-BD98-2F8EC0A9D5FC}" destId="{944A2B9C-BDFA-46CE-BF84-12B881DC6BA6}" srcOrd="3" destOrd="0" parTransId="{0114FDCE-694C-4318-9DA4-256C4C9B41C2}" sibTransId="{7C92F377-8D21-441B-992B-A1771761A25E}"/>
    <dgm:cxn modelId="{1EE4D20B-DBB5-45BA-9FA8-503F07F7CF28}" type="presOf" srcId="{C581E595-28E7-4153-A697-B6994ECDBF90}" destId="{60E70DD1-9C9D-445A-9C30-430CD7C98519}" srcOrd="0" destOrd="0" presId="urn:microsoft.com/office/officeart/2005/8/layout/vList4"/>
    <dgm:cxn modelId="{28309C92-C094-455A-93A3-0F1DF8172148}" type="presOf" srcId="{C581E595-28E7-4153-A697-B6994ECDBF90}" destId="{C9068337-117D-4AC6-B0A8-976BB2D929BB}" srcOrd="1" destOrd="0" presId="urn:microsoft.com/office/officeart/2005/8/layout/vList4"/>
    <dgm:cxn modelId="{0FFC016E-2E4B-4B50-A3A1-70A0256EEC03}" srcId="{C160E543-6111-4992-BD98-2F8EC0A9D5FC}" destId="{26803D7A-6D33-4D41-A335-EC0CADA6280C}" srcOrd="0" destOrd="0" parTransId="{AD05385B-3CC1-4F56-9A14-49A87E4CC0BE}" sibTransId="{277743DF-00CC-4BAC-A3E6-0CAFF9B30D2F}"/>
    <dgm:cxn modelId="{938EB7D2-BD1F-4A24-9879-6500E7B3D0A7}" type="presOf" srcId="{26803D7A-6D33-4D41-A335-EC0CADA6280C}" destId="{97F51E3D-1025-4443-A188-B2D68EAAF766}" srcOrd="1" destOrd="0" presId="urn:microsoft.com/office/officeart/2005/8/layout/vList4"/>
    <dgm:cxn modelId="{5859C2BC-2953-4389-A2D7-F1234CED4EE0}" type="presOf" srcId="{C160E543-6111-4992-BD98-2F8EC0A9D5FC}" destId="{361E265B-C614-414A-92B4-074989595BB0}" srcOrd="0" destOrd="0" presId="urn:microsoft.com/office/officeart/2005/8/layout/vList4"/>
    <dgm:cxn modelId="{84EA5833-0D6C-4B19-8D86-BECD05963654}" type="presOf" srcId="{64ACB3AE-D9CB-4B3F-A0AB-6DE01B08A6D6}" destId="{C958D857-0A89-4231-8F64-36464F1D0A7A}" srcOrd="1" destOrd="0" presId="urn:microsoft.com/office/officeart/2005/8/layout/vList4"/>
    <dgm:cxn modelId="{2C8CB6DE-0FCB-4A88-82C9-A70FC040FF58}" type="presOf" srcId="{944A2B9C-BDFA-46CE-BF84-12B881DC6BA6}" destId="{E898B5FD-8CF3-4CE0-8D76-609B330041E2}" srcOrd="1" destOrd="0" presId="urn:microsoft.com/office/officeart/2005/8/layout/vList4"/>
    <dgm:cxn modelId="{1B8202F2-9600-421A-AA06-9C7EE972DD6F}" type="presOf" srcId="{944A2B9C-BDFA-46CE-BF84-12B881DC6BA6}" destId="{0A7B1DA1-ACFD-4FB9-96DA-289D44019612}" srcOrd="0" destOrd="0" presId="urn:microsoft.com/office/officeart/2005/8/layout/vList4"/>
    <dgm:cxn modelId="{7F39694F-44FC-4926-98B6-93F388368E8F}" type="presOf" srcId="{26803D7A-6D33-4D41-A335-EC0CADA6280C}" destId="{3F94BAE9-6AEE-431F-BEE7-DA83461AE442}" srcOrd="0" destOrd="0" presId="urn:microsoft.com/office/officeart/2005/8/layout/vList4"/>
    <dgm:cxn modelId="{D6E12FF7-FB86-40D6-B2B8-567CA6B991CE}" srcId="{C160E543-6111-4992-BD98-2F8EC0A9D5FC}" destId="{64ACB3AE-D9CB-4B3F-A0AB-6DE01B08A6D6}" srcOrd="4" destOrd="0" parTransId="{120CF821-6FAD-47A5-9D59-B5CABE29D953}" sibTransId="{982655B3-55DB-4757-BBED-E9B73832409D}"/>
    <dgm:cxn modelId="{A4117C13-A54F-4690-9E29-C13D78F1F6A4}" srcId="{C160E543-6111-4992-BD98-2F8EC0A9D5FC}" destId="{461E6512-2793-45DF-97EB-BACA170E0967}" srcOrd="2" destOrd="0" parTransId="{B1608851-38D5-4C2F-8404-B56F2BEFCE01}" sibTransId="{EFF51BFC-59FB-4998-8A5E-A0635346EF81}"/>
    <dgm:cxn modelId="{0FE1BDEB-864C-4178-A115-F4254AF22B7E}" type="presOf" srcId="{461E6512-2793-45DF-97EB-BACA170E0967}" destId="{45BA2EE6-E818-477C-9CFF-2A2B2529880A}" srcOrd="1" destOrd="0" presId="urn:microsoft.com/office/officeart/2005/8/layout/vList4"/>
    <dgm:cxn modelId="{9C0F5716-F2AB-42B5-97E2-F0584DE9E4C3}" type="presOf" srcId="{64ACB3AE-D9CB-4B3F-A0AB-6DE01B08A6D6}" destId="{38EBDA8C-790E-4F44-B948-0634DD0547AB}" srcOrd="0" destOrd="0" presId="urn:microsoft.com/office/officeart/2005/8/layout/vList4"/>
    <dgm:cxn modelId="{D58B1872-8E64-4E60-BBFA-7AD9403889AE}" type="presOf" srcId="{461E6512-2793-45DF-97EB-BACA170E0967}" destId="{93F39C63-6673-4A2C-A7B0-9F4CE22273AE}" srcOrd="0" destOrd="0" presId="urn:microsoft.com/office/officeart/2005/8/layout/vList4"/>
    <dgm:cxn modelId="{576638E1-313F-4538-B6E5-B85E4021769E}" srcId="{C160E543-6111-4992-BD98-2F8EC0A9D5FC}" destId="{C581E595-28E7-4153-A697-B6994ECDBF90}" srcOrd="1" destOrd="0" parTransId="{9889E9A1-21CE-44B8-9CEC-3843F8C06006}" sibTransId="{741FB51A-14E5-4242-8873-D9A2E7658113}"/>
    <dgm:cxn modelId="{CFE4B59D-2251-4C9B-97C6-D4A1028C18D0}" type="presParOf" srcId="{361E265B-C614-414A-92B4-074989595BB0}" destId="{AA8BC58E-A947-429A-B8A3-5423035C635F}" srcOrd="0" destOrd="0" presId="urn:microsoft.com/office/officeart/2005/8/layout/vList4"/>
    <dgm:cxn modelId="{ADBACBF2-D720-4394-8549-2722382D151F}" type="presParOf" srcId="{AA8BC58E-A947-429A-B8A3-5423035C635F}" destId="{3F94BAE9-6AEE-431F-BEE7-DA83461AE442}" srcOrd="0" destOrd="0" presId="urn:microsoft.com/office/officeart/2005/8/layout/vList4"/>
    <dgm:cxn modelId="{B5770080-B809-47FE-9924-BC8C538308D8}" type="presParOf" srcId="{AA8BC58E-A947-429A-B8A3-5423035C635F}" destId="{9B4B0243-7BDD-492E-B997-BB7E44B35566}" srcOrd="1" destOrd="0" presId="urn:microsoft.com/office/officeart/2005/8/layout/vList4"/>
    <dgm:cxn modelId="{48F48E64-5F95-4277-998C-578E33EDD01A}" type="presParOf" srcId="{AA8BC58E-A947-429A-B8A3-5423035C635F}" destId="{97F51E3D-1025-4443-A188-B2D68EAAF766}" srcOrd="2" destOrd="0" presId="urn:microsoft.com/office/officeart/2005/8/layout/vList4"/>
    <dgm:cxn modelId="{A4582311-4270-45FB-9ED3-BFF681C8E76C}" type="presParOf" srcId="{361E265B-C614-414A-92B4-074989595BB0}" destId="{5C53BD85-9CB0-461E-8A5D-1DDB08985DB3}" srcOrd="1" destOrd="0" presId="urn:microsoft.com/office/officeart/2005/8/layout/vList4"/>
    <dgm:cxn modelId="{1364BEC6-9A52-46F4-9E31-6B0707096217}" type="presParOf" srcId="{361E265B-C614-414A-92B4-074989595BB0}" destId="{344C8824-2120-44F0-837E-600805DD7F9E}" srcOrd="2" destOrd="0" presId="urn:microsoft.com/office/officeart/2005/8/layout/vList4"/>
    <dgm:cxn modelId="{FF70DC57-C9BD-4CC9-9678-7C9D06E34CBE}" type="presParOf" srcId="{344C8824-2120-44F0-837E-600805DD7F9E}" destId="{60E70DD1-9C9D-445A-9C30-430CD7C98519}" srcOrd="0" destOrd="0" presId="urn:microsoft.com/office/officeart/2005/8/layout/vList4"/>
    <dgm:cxn modelId="{CACD00E8-1ECC-47A4-848A-1C4B0B976F34}" type="presParOf" srcId="{344C8824-2120-44F0-837E-600805DD7F9E}" destId="{7D82B603-8119-4AB7-B7A1-B1FE87F5A40F}" srcOrd="1" destOrd="0" presId="urn:microsoft.com/office/officeart/2005/8/layout/vList4"/>
    <dgm:cxn modelId="{F63A6804-C9F3-4BD6-AFAB-A4072151B93F}" type="presParOf" srcId="{344C8824-2120-44F0-837E-600805DD7F9E}" destId="{C9068337-117D-4AC6-B0A8-976BB2D929BB}" srcOrd="2" destOrd="0" presId="urn:microsoft.com/office/officeart/2005/8/layout/vList4"/>
    <dgm:cxn modelId="{CEE95B10-5482-45A6-94C4-87FCE8136D8F}" type="presParOf" srcId="{361E265B-C614-414A-92B4-074989595BB0}" destId="{673FFC69-BA9C-477E-B7EB-AC4A423D26AD}" srcOrd="3" destOrd="0" presId="urn:microsoft.com/office/officeart/2005/8/layout/vList4"/>
    <dgm:cxn modelId="{2A29354E-0541-454D-8D7C-F2BEC60B51EB}" type="presParOf" srcId="{361E265B-C614-414A-92B4-074989595BB0}" destId="{579D94EB-48D4-4052-B8C8-B2055F815D28}" srcOrd="4" destOrd="0" presId="urn:microsoft.com/office/officeart/2005/8/layout/vList4"/>
    <dgm:cxn modelId="{213D4AF0-BEA2-483A-BAA4-D44EACEC70C2}" type="presParOf" srcId="{579D94EB-48D4-4052-B8C8-B2055F815D28}" destId="{93F39C63-6673-4A2C-A7B0-9F4CE22273AE}" srcOrd="0" destOrd="0" presId="urn:microsoft.com/office/officeart/2005/8/layout/vList4"/>
    <dgm:cxn modelId="{D1B02045-E803-4BE9-AEB0-8A3C42AC195D}" type="presParOf" srcId="{579D94EB-48D4-4052-B8C8-B2055F815D28}" destId="{5674186B-E225-4DC3-9B94-A3AB00E7904D}" srcOrd="1" destOrd="0" presId="urn:microsoft.com/office/officeart/2005/8/layout/vList4"/>
    <dgm:cxn modelId="{B5F5ECB9-E5CE-4964-9F40-F200E047EA13}" type="presParOf" srcId="{579D94EB-48D4-4052-B8C8-B2055F815D28}" destId="{45BA2EE6-E818-477C-9CFF-2A2B2529880A}" srcOrd="2" destOrd="0" presId="urn:microsoft.com/office/officeart/2005/8/layout/vList4"/>
    <dgm:cxn modelId="{38645EA5-E5C2-44A4-B2DB-E8F711B5D4A0}" type="presParOf" srcId="{361E265B-C614-414A-92B4-074989595BB0}" destId="{9AAA0C62-14CA-420E-B2BD-F69EAB071E6C}" srcOrd="5" destOrd="0" presId="urn:microsoft.com/office/officeart/2005/8/layout/vList4"/>
    <dgm:cxn modelId="{18499F10-F1F7-41CB-9818-E73294FA7D24}" type="presParOf" srcId="{361E265B-C614-414A-92B4-074989595BB0}" destId="{87933E24-B622-4EC9-AFF1-07A8CE1AE268}" srcOrd="6" destOrd="0" presId="urn:microsoft.com/office/officeart/2005/8/layout/vList4"/>
    <dgm:cxn modelId="{175316CA-5521-4191-A06B-3CE21BAAD6AE}" type="presParOf" srcId="{87933E24-B622-4EC9-AFF1-07A8CE1AE268}" destId="{0A7B1DA1-ACFD-4FB9-96DA-289D44019612}" srcOrd="0" destOrd="0" presId="urn:microsoft.com/office/officeart/2005/8/layout/vList4"/>
    <dgm:cxn modelId="{6D0C1762-8DCD-4198-B3DC-B5A92DE01BDE}" type="presParOf" srcId="{87933E24-B622-4EC9-AFF1-07A8CE1AE268}" destId="{0204A313-2E44-45D3-8638-A591741C7235}" srcOrd="1" destOrd="0" presId="urn:microsoft.com/office/officeart/2005/8/layout/vList4"/>
    <dgm:cxn modelId="{8F619907-B7D9-4728-B965-0309D7958E94}" type="presParOf" srcId="{87933E24-B622-4EC9-AFF1-07A8CE1AE268}" destId="{E898B5FD-8CF3-4CE0-8D76-609B330041E2}" srcOrd="2" destOrd="0" presId="urn:microsoft.com/office/officeart/2005/8/layout/vList4"/>
    <dgm:cxn modelId="{B52D3B19-2CDC-4E04-BC36-4A9B126FEDDD}" type="presParOf" srcId="{361E265B-C614-414A-92B4-074989595BB0}" destId="{294EF400-757A-4C0C-AAC2-6997202FB163}" srcOrd="7" destOrd="0" presId="urn:microsoft.com/office/officeart/2005/8/layout/vList4"/>
    <dgm:cxn modelId="{9D24A46E-5B6F-4B94-A96E-A28C16BC17B9}" type="presParOf" srcId="{361E265B-C614-414A-92B4-074989595BB0}" destId="{AF2F2822-6749-4B26-A98B-3EA63C54F3F4}" srcOrd="8" destOrd="0" presId="urn:microsoft.com/office/officeart/2005/8/layout/vList4"/>
    <dgm:cxn modelId="{B4F7E255-62D1-4F01-8F33-158532228C78}" type="presParOf" srcId="{AF2F2822-6749-4B26-A98B-3EA63C54F3F4}" destId="{38EBDA8C-790E-4F44-B948-0634DD0547AB}" srcOrd="0" destOrd="0" presId="urn:microsoft.com/office/officeart/2005/8/layout/vList4"/>
    <dgm:cxn modelId="{406BE7E2-F218-4FA5-B730-BFFBB445A9C6}" type="presParOf" srcId="{AF2F2822-6749-4B26-A98B-3EA63C54F3F4}" destId="{D92EB663-F935-42B8-8208-FE6F632F68E8}" srcOrd="1" destOrd="0" presId="urn:microsoft.com/office/officeart/2005/8/layout/vList4"/>
    <dgm:cxn modelId="{2CDC8D27-CA44-404C-857F-DE7E8B211F99}" type="presParOf" srcId="{AF2F2822-6749-4B26-A98B-3EA63C54F3F4}" destId="{C958D857-0A89-4231-8F64-36464F1D0A7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1FC8FE-506A-4A19-A9B8-4E5B42B9DC9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AEF3F6-4C61-409C-9F0D-6D439D0ED2E0}">
      <dgm:prSet phldrT="[Текст]"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ru-RU" sz="1800" dirty="0">
              <a:solidFill>
                <a:srgbClr val="00558A"/>
              </a:solidFill>
              <a:latin typeface="+mn-lt"/>
              <a:cs typeface="Arial" panose="020B0604020202020204" pitchFamily="34" charset="0"/>
            </a:rPr>
            <a:t>Средняя </a:t>
          </a:r>
          <a:r>
            <a:rPr lang="ru-RU" sz="1800" b="1" dirty="0">
              <a:solidFill>
                <a:srgbClr val="00558A"/>
              </a:solidFill>
              <a:latin typeface="+mn-lt"/>
              <a:cs typeface="Arial" panose="020B0604020202020204" pitchFamily="34" charset="0"/>
            </a:rPr>
            <a:t>наработка на отказ</a:t>
          </a:r>
          <a:r>
            <a:rPr lang="ru-RU" sz="1800" dirty="0">
              <a:solidFill>
                <a:srgbClr val="00558A"/>
              </a:solidFill>
              <a:latin typeface="+mn-lt"/>
              <a:cs typeface="Arial" panose="020B0604020202020204" pitchFamily="34" charset="0"/>
            </a:rPr>
            <a:t> всего парка газотурбинных ГПА ПАО «Газпром» </a:t>
          </a:r>
          <a:r>
            <a:rPr lang="ru-RU" sz="1800" b="0" dirty="0">
              <a:solidFill>
                <a:srgbClr val="00558A"/>
              </a:solidFill>
              <a:latin typeface="+mn-lt"/>
              <a:cs typeface="Arial" panose="020B0604020202020204" pitchFamily="34" charset="0"/>
            </a:rPr>
            <a:t>является стабильной и </a:t>
          </a:r>
          <a:r>
            <a:rPr lang="ru-RU" sz="1800" b="1" dirty="0">
              <a:solidFill>
                <a:srgbClr val="00558A"/>
              </a:solidFill>
              <a:latin typeface="+mn-lt"/>
              <a:cs typeface="Arial" panose="020B0604020202020204" pitchFamily="34" charset="0"/>
            </a:rPr>
            <a:t>имеет тенденцию к росту</a:t>
          </a:r>
          <a:r>
            <a:rPr lang="ru-RU" sz="1800" dirty="0">
              <a:solidFill>
                <a:srgbClr val="00558A"/>
              </a:solidFill>
              <a:latin typeface="+mn-lt"/>
              <a:cs typeface="Arial" panose="020B0604020202020204" pitchFamily="34" charset="0"/>
            </a:rPr>
            <a:t> (текущий показатель – около 12 </a:t>
          </a:r>
          <a:r>
            <a:rPr lang="ru-RU" sz="1800" dirty="0" err="1">
              <a:solidFill>
                <a:srgbClr val="00558A"/>
              </a:solidFill>
              <a:latin typeface="+mn-lt"/>
              <a:cs typeface="Arial" panose="020B0604020202020204" pitchFamily="34" charset="0"/>
            </a:rPr>
            <a:t>тыс.ч</a:t>
          </a:r>
          <a:r>
            <a:rPr lang="ru-RU" sz="1800" dirty="0">
              <a:solidFill>
                <a:srgbClr val="00558A"/>
              </a:solidFill>
              <a:latin typeface="+mn-lt"/>
              <a:cs typeface="Arial" panose="020B0604020202020204" pitchFamily="34" charset="0"/>
            </a:rPr>
            <a:t>.). Конструктивные дефекты и их последствия для определенных типов известны.</a:t>
          </a:r>
          <a:endParaRPr lang="ru-RU" sz="1800" dirty="0">
            <a:latin typeface="+mn-lt"/>
          </a:endParaRPr>
        </a:p>
      </dgm:t>
    </dgm:pt>
    <dgm:pt modelId="{A6A25E0B-119E-4908-9004-42624D1C2B4D}" type="parTrans" cxnId="{D6E0ECAC-5F18-4E9E-AB18-F6C81BBE5C11}">
      <dgm:prSet/>
      <dgm:spPr/>
      <dgm:t>
        <a:bodyPr/>
        <a:lstStyle/>
        <a:p>
          <a:endParaRPr lang="ru-RU"/>
        </a:p>
      </dgm:t>
    </dgm:pt>
    <dgm:pt modelId="{22DD2E1A-22C7-44A8-96E2-25FD3DAA42C1}" type="sibTrans" cxnId="{D6E0ECAC-5F18-4E9E-AB18-F6C81BBE5C11}">
      <dgm:prSet/>
      <dgm:spPr/>
      <dgm:t>
        <a:bodyPr/>
        <a:lstStyle/>
        <a:p>
          <a:endParaRPr lang="ru-RU"/>
        </a:p>
      </dgm:t>
    </dgm:pt>
    <dgm:pt modelId="{A621D67A-8A5A-4D97-9575-A7A9BAA5EDF2}">
      <dgm:prSet phldrT="[Текст]"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ru-RU" sz="1800" b="1" dirty="0">
              <a:solidFill>
                <a:srgbClr val="00558A"/>
              </a:solidFill>
              <a:latin typeface="+mn-lt"/>
              <a:cs typeface="Arial" panose="020B0604020202020204" pitchFamily="34" charset="0"/>
            </a:rPr>
            <a:t>Коэффициент готовности (К</a:t>
          </a:r>
          <a:r>
            <a:rPr lang="ru-RU" sz="1800" b="1" baseline="-25000" dirty="0">
              <a:solidFill>
                <a:srgbClr val="00558A"/>
              </a:solidFill>
              <a:latin typeface="+mn-lt"/>
              <a:cs typeface="Arial" panose="020B0604020202020204" pitchFamily="34" charset="0"/>
            </a:rPr>
            <a:t>Г</a:t>
          </a:r>
          <a:r>
            <a:rPr lang="ru-RU" sz="1800" b="1" dirty="0">
              <a:solidFill>
                <a:srgbClr val="00558A"/>
              </a:solidFill>
              <a:latin typeface="+mn-lt"/>
              <a:cs typeface="Arial" panose="020B0604020202020204" pitchFamily="34" charset="0"/>
            </a:rPr>
            <a:t>) </a:t>
          </a:r>
          <a:r>
            <a:rPr lang="ru-RU" sz="1800" dirty="0">
              <a:solidFill>
                <a:srgbClr val="00558A"/>
              </a:solidFill>
              <a:latin typeface="+mn-lt"/>
              <a:cs typeface="Arial" panose="020B0604020202020204" pitchFamily="34" charset="0"/>
            </a:rPr>
            <a:t>неустойчив </a:t>
          </a:r>
          <a:r>
            <a:rPr lang="ru-RU" sz="1800" b="0" dirty="0">
              <a:solidFill>
                <a:srgbClr val="00558A"/>
              </a:solidFill>
              <a:latin typeface="+mn-lt"/>
              <a:cs typeface="Arial" panose="020B0604020202020204" pitchFamily="34" charset="0"/>
            </a:rPr>
            <a:t>на уровне </a:t>
          </a:r>
          <a:r>
            <a:rPr lang="ru-RU" sz="1800" b="1" dirty="0">
              <a:solidFill>
                <a:srgbClr val="00558A"/>
              </a:solidFill>
              <a:latin typeface="+mn-lt"/>
              <a:cs typeface="Arial" panose="020B0604020202020204" pitchFamily="34" charset="0"/>
            </a:rPr>
            <a:t>0,94</a:t>
          </a:r>
          <a:r>
            <a:rPr lang="ru-RU" sz="1800" dirty="0">
              <a:solidFill>
                <a:srgbClr val="00558A"/>
              </a:solidFill>
              <a:latin typeface="+mn-lt"/>
              <a:cs typeface="Arial" panose="020B0604020202020204" pitchFamily="34" charset="0"/>
            </a:rPr>
            <a:t>;</a:t>
          </a:r>
          <a:endParaRPr lang="ru-RU" sz="1800" dirty="0">
            <a:latin typeface="+mn-lt"/>
          </a:endParaRPr>
        </a:p>
      </dgm:t>
    </dgm:pt>
    <dgm:pt modelId="{2EB86D75-F9F7-46AD-88C6-495CC1AC161E}" type="parTrans" cxnId="{1882D00E-7BD3-42D7-85F6-D28E6209F952}">
      <dgm:prSet/>
      <dgm:spPr/>
      <dgm:t>
        <a:bodyPr/>
        <a:lstStyle/>
        <a:p>
          <a:endParaRPr lang="ru-RU"/>
        </a:p>
      </dgm:t>
    </dgm:pt>
    <dgm:pt modelId="{492E5B25-5C66-4385-95E5-0EEA2757061F}" type="sibTrans" cxnId="{1882D00E-7BD3-42D7-85F6-D28E6209F952}">
      <dgm:prSet/>
      <dgm:spPr/>
      <dgm:t>
        <a:bodyPr/>
        <a:lstStyle/>
        <a:p>
          <a:endParaRPr lang="ru-RU"/>
        </a:p>
      </dgm:t>
    </dgm:pt>
    <dgm:pt modelId="{400D1190-C96E-4991-883E-9AB163646724}">
      <dgm:prSet phldrT="[Текст]"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ru-RU" sz="1800" b="1" dirty="0">
              <a:solidFill>
                <a:srgbClr val="00558A"/>
              </a:solidFill>
              <a:latin typeface="+mn-lt"/>
              <a:cs typeface="Arial" panose="020B0604020202020204" pitchFamily="34" charset="0"/>
            </a:rPr>
            <a:t>Коэффициент технического использования (К</a:t>
          </a:r>
          <a:r>
            <a:rPr lang="ru-RU" sz="1800" b="1" baseline="-25000" dirty="0">
              <a:solidFill>
                <a:srgbClr val="00558A"/>
              </a:solidFill>
              <a:latin typeface="+mn-lt"/>
              <a:cs typeface="Arial" panose="020B0604020202020204" pitchFamily="34" charset="0"/>
            </a:rPr>
            <a:t>ТИ</a:t>
          </a:r>
          <a:r>
            <a:rPr lang="ru-RU" sz="1800" b="1" dirty="0">
              <a:solidFill>
                <a:srgbClr val="00558A"/>
              </a:solidFill>
              <a:latin typeface="+mn-lt"/>
              <a:cs typeface="Arial" panose="020B0604020202020204" pitchFamily="34" charset="0"/>
            </a:rPr>
            <a:t>)</a:t>
          </a:r>
          <a:r>
            <a:rPr lang="ru-RU" sz="1800" dirty="0">
              <a:solidFill>
                <a:srgbClr val="00558A"/>
              </a:solidFill>
              <a:latin typeface="+mn-lt"/>
              <a:cs typeface="Arial" panose="020B0604020202020204" pitchFamily="34" charset="0"/>
            </a:rPr>
            <a:t> всего парка газотурбинных ГПА имеет тенденцию к росту (текущий показатель – около </a:t>
          </a:r>
          <a:r>
            <a:rPr lang="ru-RU" sz="1800" b="1" dirty="0">
              <a:solidFill>
                <a:srgbClr val="00558A"/>
              </a:solidFill>
              <a:latin typeface="+mn-lt"/>
              <a:cs typeface="Arial" panose="020B0604020202020204" pitchFamily="34" charset="0"/>
            </a:rPr>
            <a:t>0,80</a:t>
          </a:r>
          <a:r>
            <a:rPr lang="ru-RU" sz="1800" dirty="0">
              <a:solidFill>
                <a:srgbClr val="00558A"/>
              </a:solidFill>
              <a:latin typeface="+mn-lt"/>
              <a:cs typeface="Arial" panose="020B0604020202020204" pitchFamily="34" charset="0"/>
            </a:rPr>
            <a:t>).</a:t>
          </a:r>
          <a:endParaRPr lang="ru-RU" sz="1800" dirty="0">
            <a:latin typeface="+mn-lt"/>
          </a:endParaRPr>
        </a:p>
      </dgm:t>
    </dgm:pt>
    <dgm:pt modelId="{B4033BEF-E5F9-42C1-93EF-4F49E2FBC398}" type="parTrans" cxnId="{BD653923-ABF0-411E-AE6E-413539012447}">
      <dgm:prSet/>
      <dgm:spPr/>
      <dgm:t>
        <a:bodyPr/>
        <a:lstStyle/>
        <a:p>
          <a:endParaRPr lang="ru-RU"/>
        </a:p>
      </dgm:t>
    </dgm:pt>
    <dgm:pt modelId="{D28CA014-140A-4807-8CD3-4E1A2432F843}" type="sibTrans" cxnId="{BD653923-ABF0-411E-AE6E-413539012447}">
      <dgm:prSet/>
      <dgm:spPr/>
      <dgm:t>
        <a:bodyPr/>
        <a:lstStyle/>
        <a:p>
          <a:endParaRPr lang="ru-RU"/>
        </a:p>
      </dgm:t>
    </dgm:pt>
    <dgm:pt modelId="{FDA1210E-3DF2-4860-BFBE-2E0919DF8C21}" type="pres">
      <dgm:prSet presAssocID="{471FC8FE-506A-4A19-A9B8-4E5B42B9DC9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4ED18C-1C35-4E66-94DE-B749A9BE1D6F}" type="pres">
      <dgm:prSet presAssocID="{F3AEF3F6-4C61-409C-9F0D-6D439D0ED2E0}" presName="comp" presStyleCnt="0"/>
      <dgm:spPr/>
    </dgm:pt>
    <dgm:pt modelId="{D363673A-E8AE-441A-9006-ECF34DC98BBB}" type="pres">
      <dgm:prSet presAssocID="{F3AEF3F6-4C61-409C-9F0D-6D439D0ED2E0}" presName="box" presStyleLbl="node1" presStyleIdx="0" presStyleCnt="3" custScaleX="83428" custScaleY="1413765"/>
      <dgm:spPr/>
      <dgm:t>
        <a:bodyPr/>
        <a:lstStyle/>
        <a:p>
          <a:endParaRPr lang="ru-RU"/>
        </a:p>
      </dgm:t>
    </dgm:pt>
    <dgm:pt modelId="{13572876-4927-4C34-8F8E-3D639E4721E6}" type="pres">
      <dgm:prSet presAssocID="{F3AEF3F6-4C61-409C-9F0D-6D439D0ED2E0}" presName="img" presStyleLbl="fgImgPlace1" presStyleIdx="0" presStyleCnt="3" custScaleX="139755" custScaleY="20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456912C-1AAC-4880-BE02-0377EE8726BB}" type="pres">
      <dgm:prSet presAssocID="{F3AEF3F6-4C61-409C-9F0D-6D439D0ED2E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CCC568-9A6A-45DA-95C2-1598B48D0721}" type="pres">
      <dgm:prSet presAssocID="{22DD2E1A-22C7-44A8-96E2-25FD3DAA42C1}" presName="spacer" presStyleCnt="0"/>
      <dgm:spPr/>
    </dgm:pt>
    <dgm:pt modelId="{CFE14877-4AC9-4177-86A6-FE88D7C269DF}" type="pres">
      <dgm:prSet presAssocID="{A621D67A-8A5A-4D97-9575-A7A9BAA5EDF2}" presName="comp" presStyleCnt="0"/>
      <dgm:spPr/>
    </dgm:pt>
    <dgm:pt modelId="{2C47B06E-B7F4-4DAC-9054-E81C4E87FE46}" type="pres">
      <dgm:prSet presAssocID="{A621D67A-8A5A-4D97-9575-A7A9BAA5EDF2}" presName="box" presStyleLbl="node1" presStyleIdx="1" presStyleCnt="3" custScaleX="83649" custScaleY="1413765"/>
      <dgm:spPr/>
      <dgm:t>
        <a:bodyPr/>
        <a:lstStyle/>
        <a:p>
          <a:endParaRPr lang="ru-RU"/>
        </a:p>
      </dgm:t>
    </dgm:pt>
    <dgm:pt modelId="{2A7F8855-0D75-4431-A69B-C96421B6128C}" type="pres">
      <dgm:prSet presAssocID="{A621D67A-8A5A-4D97-9575-A7A9BAA5EDF2}" presName="img" presStyleLbl="fgImgPlace1" presStyleIdx="1" presStyleCnt="3" custScaleX="139755" custScaleY="20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F9A1627-956B-40D0-9CC3-BD18640861FC}" type="pres">
      <dgm:prSet presAssocID="{A621D67A-8A5A-4D97-9575-A7A9BAA5EDF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58175-16DB-4890-BC87-076FFCBFDAC3}" type="pres">
      <dgm:prSet presAssocID="{492E5B25-5C66-4385-95E5-0EEA2757061F}" presName="spacer" presStyleCnt="0"/>
      <dgm:spPr/>
    </dgm:pt>
    <dgm:pt modelId="{6D6B9D6B-90E1-40FA-BBD4-EFBDB50F410D}" type="pres">
      <dgm:prSet presAssocID="{400D1190-C96E-4991-883E-9AB163646724}" presName="comp" presStyleCnt="0"/>
      <dgm:spPr/>
    </dgm:pt>
    <dgm:pt modelId="{145F66DE-3858-4D5B-8F35-53A7E34C4D80}" type="pres">
      <dgm:prSet presAssocID="{400D1190-C96E-4991-883E-9AB163646724}" presName="box" presStyleLbl="node1" presStyleIdx="2" presStyleCnt="3" custScaleX="82904" custScaleY="1413765"/>
      <dgm:spPr/>
      <dgm:t>
        <a:bodyPr/>
        <a:lstStyle/>
        <a:p>
          <a:endParaRPr lang="ru-RU"/>
        </a:p>
      </dgm:t>
    </dgm:pt>
    <dgm:pt modelId="{046581AC-43B8-4F20-A665-2E73ADFA07BD}" type="pres">
      <dgm:prSet presAssocID="{400D1190-C96E-4991-883E-9AB163646724}" presName="img" presStyleLbl="fgImgPlace1" presStyleIdx="2" presStyleCnt="3" custScaleX="139755" custScaleY="20000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D886408-3C8A-4EC8-9DF3-B259CFE05D72}" type="pres">
      <dgm:prSet presAssocID="{400D1190-C96E-4991-883E-9AB16364672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E0ECAC-5F18-4E9E-AB18-F6C81BBE5C11}" srcId="{471FC8FE-506A-4A19-A9B8-4E5B42B9DC94}" destId="{F3AEF3F6-4C61-409C-9F0D-6D439D0ED2E0}" srcOrd="0" destOrd="0" parTransId="{A6A25E0B-119E-4908-9004-42624D1C2B4D}" sibTransId="{22DD2E1A-22C7-44A8-96E2-25FD3DAA42C1}"/>
    <dgm:cxn modelId="{8AA5F6FD-C627-400E-9167-A52D082638EB}" type="presOf" srcId="{F3AEF3F6-4C61-409C-9F0D-6D439D0ED2E0}" destId="{D363673A-E8AE-441A-9006-ECF34DC98BBB}" srcOrd="0" destOrd="0" presId="urn:microsoft.com/office/officeart/2005/8/layout/vList4"/>
    <dgm:cxn modelId="{5DE2EA69-3CD6-444A-8460-4FD21D50FDBC}" type="presOf" srcId="{A621D67A-8A5A-4D97-9575-A7A9BAA5EDF2}" destId="{0F9A1627-956B-40D0-9CC3-BD18640861FC}" srcOrd="1" destOrd="0" presId="urn:microsoft.com/office/officeart/2005/8/layout/vList4"/>
    <dgm:cxn modelId="{1882D00E-7BD3-42D7-85F6-D28E6209F952}" srcId="{471FC8FE-506A-4A19-A9B8-4E5B42B9DC94}" destId="{A621D67A-8A5A-4D97-9575-A7A9BAA5EDF2}" srcOrd="1" destOrd="0" parTransId="{2EB86D75-F9F7-46AD-88C6-495CC1AC161E}" sibTransId="{492E5B25-5C66-4385-95E5-0EEA2757061F}"/>
    <dgm:cxn modelId="{EB47A050-B8E5-486E-BCB5-6344037B51C0}" type="presOf" srcId="{400D1190-C96E-4991-883E-9AB163646724}" destId="{145F66DE-3858-4D5B-8F35-53A7E34C4D80}" srcOrd="0" destOrd="0" presId="urn:microsoft.com/office/officeart/2005/8/layout/vList4"/>
    <dgm:cxn modelId="{BD653923-ABF0-411E-AE6E-413539012447}" srcId="{471FC8FE-506A-4A19-A9B8-4E5B42B9DC94}" destId="{400D1190-C96E-4991-883E-9AB163646724}" srcOrd="2" destOrd="0" parTransId="{B4033BEF-E5F9-42C1-93EF-4F49E2FBC398}" sibTransId="{D28CA014-140A-4807-8CD3-4E1A2432F843}"/>
    <dgm:cxn modelId="{3CE1C92D-6AA5-4CD1-9870-EB214DADB232}" type="presOf" srcId="{400D1190-C96E-4991-883E-9AB163646724}" destId="{6D886408-3C8A-4EC8-9DF3-B259CFE05D72}" srcOrd="1" destOrd="0" presId="urn:microsoft.com/office/officeart/2005/8/layout/vList4"/>
    <dgm:cxn modelId="{143B69F7-C579-4D9D-A0B6-4492D8CC84F5}" type="presOf" srcId="{F3AEF3F6-4C61-409C-9F0D-6D439D0ED2E0}" destId="{6456912C-1AAC-4880-BE02-0377EE8726BB}" srcOrd="1" destOrd="0" presId="urn:microsoft.com/office/officeart/2005/8/layout/vList4"/>
    <dgm:cxn modelId="{B8422ED8-635E-4856-86EA-6A65FBBDB20B}" type="presOf" srcId="{471FC8FE-506A-4A19-A9B8-4E5B42B9DC94}" destId="{FDA1210E-3DF2-4860-BFBE-2E0919DF8C21}" srcOrd="0" destOrd="0" presId="urn:microsoft.com/office/officeart/2005/8/layout/vList4"/>
    <dgm:cxn modelId="{C7FF787B-BE2E-45C3-B448-6679F27CAE48}" type="presOf" srcId="{A621D67A-8A5A-4D97-9575-A7A9BAA5EDF2}" destId="{2C47B06E-B7F4-4DAC-9054-E81C4E87FE46}" srcOrd="0" destOrd="0" presId="urn:microsoft.com/office/officeart/2005/8/layout/vList4"/>
    <dgm:cxn modelId="{DCF17FA5-AB35-4D8A-8E26-36094B81278C}" type="presParOf" srcId="{FDA1210E-3DF2-4860-BFBE-2E0919DF8C21}" destId="{F04ED18C-1C35-4E66-94DE-B749A9BE1D6F}" srcOrd="0" destOrd="0" presId="urn:microsoft.com/office/officeart/2005/8/layout/vList4"/>
    <dgm:cxn modelId="{7BF0D9F2-C3C9-4612-A5BB-8239C2ED25BD}" type="presParOf" srcId="{F04ED18C-1C35-4E66-94DE-B749A9BE1D6F}" destId="{D363673A-E8AE-441A-9006-ECF34DC98BBB}" srcOrd="0" destOrd="0" presId="urn:microsoft.com/office/officeart/2005/8/layout/vList4"/>
    <dgm:cxn modelId="{1B9F3F88-5ADB-4EB2-9F4C-12B5AEF556E4}" type="presParOf" srcId="{F04ED18C-1C35-4E66-94DE-B749A9BE1D6F}" destId="{13572876-4927-4C34-8F8E-3D639E4721E6}" srcOrd="1" destOrd="0" presId="urn:microsoft.com/office/officeart/2005/8/layout/vList4"/>
    <dgm:cxn modelId="{76C7BDBB-1448-4687-91A3-513700F8B664}" type="presParOf" srcId="{F04ED18C-1C35-4E66-94DE-B749A9BE1D6F}" destId="{6456912C-1AAC-4880-BE02-0377EE8726BB}" srcOrd="2" destOrd="0" presId="urn:microsoft.com/office/officeart/2005/8/layout/vList4"/>
    <dgm:cxn modelId="{F28C0827-59BE-4FEB-8D60-3880F3818C10}" type="presParOf" srcId="{FDA1210E-3DF2-4860-BFBE-2E0919DF8C21}" destId="{36CCC568-9A6A-45DA-95C2-1598B48D0721}" srcOrd="1" destOrd="0" presId="urn:microsoft.com/office/officeart/2005/8/layout/vList4"/>
    <dgm:cxn modelId="{E257195E-212F-46FA-A730-FF1323147087}" type="presParOf" srcId="{FDA1210E-3DF2-4860-BFBE-2E0919DF8C21}" destId="{CFE14877-4AC9-4177-86A6-FE88D7C269DF}" srcOrd="2" destOrd="0" presId="urn:microsoft.com/office/officeart/2005/8/layout/vList4"/>
    <dgm:cxn modelId="{E20A6462-30D6-4111-8E2D-9D64BE236D68}" type="presParOf" srcId="{CFE14877-4AC9-4177-86A6-FE88D7C269DF}" destId="{2C47B06E-B7F4-4DAC-9054-E81C4E87FE46}" srcOrd="0" destOrd="0" presId="urn:microsoft.com/office/officeart/2005/8/layout/vList4"/>
    <dgm:cxn modelId="{6DA42D6A-2E7F-45C6-A899-A90CB96B9C4C}" type="presParOf" srcId="{CFE14877-4AC9-4177-86A6-FE88D7C269DF}" destId="{2A7F8855-0D75-4431-A69B-C96421B6128C}" srcOrd="1" destOrd="0" presId="urn:microsoft.com/office/officeart/2005/8/layout/vList4"/>
    <dgm:cxn modelId="{88895A42-9EDA-4CFF-95A6-378E7C9AE5A3}" type="presParOf" srcId="{CFE14877-4AC9-4177-86A6-FE88D7C269DF}" destId="{0F9A1627-956B-40D0-9CC3-BD18640861FC}" srcOrd="2" destOrd="0" presId="urn:microsoft.com/office/officeart/2005/8/layout/vList4"/>
    <dgm:cxn modelId="{196275CA-21C8-4927-B517-D6A5DCA7015C}" type="presParOf" srcId="{FDA1210E-3DF2-4860-BFBE-2E0919DF8C21}" destId="{6A958175-16DB-4890-BC87-076FFCBFDAC3}" srcOrd="3" destOrd="0" presId="urn:microsoft.com/office/officeart/2005/8/layout/vList4"/>
    <dgm:cxn modelId="{3831C722-A3A5-4DBC-80A3-C0269FB329A9}" type="presParOf" srcId="{FDA1210E-3DF2-4860-BFBE-2E0919DF8C21}" destId="{6D6B9D6B-90E1-40FA-BBD4-EFBDB50F410D}" srcOrd="4" destOrd="0" presId="urn:microsoft.com/office/officeart/2005/8/layout/vList4"/>
    <dgm:cxn modelId="{05374858-8C17-43BD-A196-E7DC2332F816}" type="presParOf" srcId="{6D6B9D6B-90E1-40FA-BBD4-EFBDB50F410D}" destId="{145F66DE-3858-4D5B-8F35-53A7E34C4D80}" srcOrd="0" destOrd="0" presId="urn:microsoft.com/office/officeart/2005/8/layout/vList4"/>
    <dgm:cxn modelId="{E5103A1D-FB7F-4B05-980D-8270A0599670}" type="presParOf" srcId="{6D6B9D6B-90E1-40FA-BBD4-EFBDB50F410D}" destId="{046581AC-43B8-4F20-A665-2E73ADFA07BD}" srcOrd="1" destOrd="0" presId="urn:microsoft.com/office/officeart/2005/8/layout/vList4"/>
    <dgm:cxn modelId="{775E89F4-E759-4AC0-AAEB-1712338FB1AD}" type="presParOf" srcId="{6D6B9D6B-90E1-40FA-BBD4-EFBDB50F410D}" destId="{6D886408-3C8A-4EC8-9DF3-B259CFE05D7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0800DB-B01E-4174-AA1E-DAE79B8313D4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5A9021-8947-431D-A10A-AEEA605EBA69}">
      <dgm:prSet phldrT="[Текст]" custT="1"/>
      <dgm:spPr/>
      <dgm:t>
        <a:bodyPr rIns="1872000"/>
        <a:lstStyle/>
        <a:p>
          <a:pPr marL="0" indent="0">
            <a:tabLst>
              <a:tab pos="3225800" algn="l"/>
            </a:tabLst>
          </a:pPr>
          <a:r>
            <a:rPr lang="ru-RU" sz="2000" b="1" dirty="0">
              <a:solidFill>
                <a:schemeClr val="tx1"/>
              </a:solidFill>
              <a:latin typeface="+mn-lt"/>
              <a:cs typeface="Times New Roman" pitchFamily="18" charset="0"/>
            </a:rPr>
            <a:t>Система требует актуализации по следующим направлениям:</a:t>
          </a:r>
          <a:endParaRPr lang="ru-RU" sz="2000" b="1" dirty="0">
            <a:solidFill>
              <a:schemeClr val="tx1"/>
            </a:solidFill>
            <a:latin typeface="+mn-lt"/>
          </a:endParaRPr>
        </a:p>
      </dgm:t>
    </dgm:pt>
    <dgm:pt modelId="{659E6F88-FD98-491A-AF8C-DF8A87181A68}" type="parTrans" cxnId="{3C2EA766-2771-4351-AC0B-1EC235EA77CF}">
      <dgm:prSet/>
      <dgm:spPr/>
      <dgm:t>
        <a:bodyPr/>
        <a:lstStyle/>
        <a:p>
          <a:endParaRPr lang="ru-RU"/>
        </a:p>
      </dgm:t>
    </dgm:pt>
    <dgm:pt modelId="{771DABE7-BBDF-424C-8307-119E599ABFEC}" type="sibTrans" cxnId="{3C2EA766-2771-4351-AC0B-1EC235EA77CF}">
      <dgm:prSet/>
      <dgm:spPr/>
      <dgm:t>
        <a:bodyPr/>
        <a:lstStyle/>
        <a:p>
          <a:endParaRPr lang="ru-RU"/>
        </a:p>
      </dgm:t>
    </dgm:pt>
    <dgm:pt modelId="{E6585A1C-6A95-44FB-8BD7-2F613250016B}">
      <dgm:prSet phldrT="[Текст]" custT="1"/>
      <dgm:spPr/>
      <dgm:t>
        <a:bodyPr lIns="72000" tIns="72000" rIns="72000" bIns="72000"/>
        <a:lstStyle/>
        <a:p>
          <a:r>
            <a:rPr lang="ru-RU" sz="1850" dirty="0">
              <a:solidFill>
                <a:schemeClr val="tx1"/>
              </a:solidFill>
              <a:latin typeface="+mn-lt"/>
              <a:cs typeface="Times New Roman" pitchFamily="18" charset="0"/>
            </a:rPr>
            <a:t>система показателей, в том числе для целей оценки ТС;</a:t>
          </a:r>
          <a:endParaRPr lang="ru-RU" sz="1850" dirty="0">
            <a:latin typeface="+mn-lt"/>
          </a:endParaRPr>
        </a:p>
      </dgm:t>
    </dgm:pt>
    <dgm:pt modelId="{8B13A84A-9E8E-43E7-A7B9-D1132725AC89}" type="parTrans" cxnId="{292F5C67-3508-4E82-B45F-9D499433772F}">
      <dgm:prSet/>
      <dgm:spPr/>
      <dgm:t>
        <a:bodyPr/>
        <a:lstStyle/>
        <a:p>
          <a:endParaRPr lang="ru-RU"/>
        </a:p>
      </dgm:t>
    </dgm:pt>
    <dgm:pt modelId="{9EB637E4-497A-493B-AD2C-7FD44A503160}" type="sibTrans" cxnId="{292F5C67-3508-4E82-B45F-9D499433772F}">
      <dgm:prSet/>
      <dgm:spPr/>
      <dgm:t>
        <a:bodyPr/>
        <a:lstStyle/>
        <a:p>
          <a:endParaRPr lang="ru-RU"/>
        </a:p>
      </dgm:t>
    </dgm:pt>
    <dgm:pt modelId="{07933628-BD91-4A22-A447-40D0D0381B22}">
      <dgm:prSet phldrT="[Текст]" custT="1"/>
      <dgm:spPr/>
      <dgm:t>
        <a:bodyPr lIns="72000" tIns="72000" rIns="72000" bIns="72000"/>
        <a:lstStyle/>
        <a:p>
          <a:r>
            <a:rPr lang="ru-RU" sz="1850" dirty="0">
              <a:solidFill>
                <a:schemeClr val="tx1"/>
              </a:solidFill>
              <a:latin typeface="+mn-lt"/>
              <a:cs typeface="Times New Roman" pitchFamily="18" charset="0"/>
            </a:rPr>
            <a:t>преемственность к действующей практике;</a:t>
          </a:r>
          <a:endParaRPr lang="ru-RU" sz="1850" dirty="0">
            <a:latin typeface="+mn-lt"/>
          </a:endParaRPr>
        </a:p>
      </dgm:t>
    </dgm:pt>
    <dgm:pt modelId="{E86BA398-65B3-4F3A-92AD-4537FE388AD6}" type="parTrans" cxnId="{3FAC9D8E-9700-4605-BC16-92C38BE1BA60}">
      <dgm:prSet/>
      <dgm:spPr/>
      <dgm:t>
        <a:bodyPr/>
        <a:lstStyle/>
        <a:p>
          <a:endParaRPr lang="ru-RU"/>
        </a:p>
      </dgm:t>
    </dgm:pt>
    <dgm:pt modelId="{75EDD36C-A490-4F4A-B468-6022C854E793}" type="sibTrans" cxnId="{3FAC9D8E-9700-4605-BC16-92C38BE1BA60}">
      <dgm:prSet/>
      <dgm:spPr/>
      <dgm:t>
        <a:bodyPr/>
        <a:lstStyle/>
        <a:p>
          <a:endParaRPr lang="ru-RU"/>
        </a:p>
      </dgm:t>
    </dgm:pt>
    <dgm:pt modelId="{2E9A7A1E-DFBD-4972-8648-4959073018D4}">
      <dgm:prSet phldrT="[Текст]" custT="1"/>
      <dgm:spPr/>
      <dgm:t>
        <a:bodyPr lIns="72000" tIns="72000" rIns="72000" bIns="72000"/>
        <a:lstStyle/>
        <a:p>
          <a:r>
            <a:rPr lang="ru-RU" sz="1850" dirty="0">
              <a:solidFill>
                <a:schemeClr val="tx1"/>
              </a:solidFill>
              <a:latin typeface="+mn-lt"/>
              <a:cs typeface="Times New Roman" pitchFamily="18" charset="0"/>
            </a:rPr>
            <a:t>статистика эксплуатации  и ТО и Р;</a:t>
          </a:r>
          <a:endParaRPr lang="ru-RU" sz="1850" dirty="0">
            <a:latin typeface="+mn-lt"/>
          </a:endParaRPr>
        </a:p>
      </dgm:t>
    </dgm:pt>
    <dgm:pt modelId="{B47746D2-C755-4DF6-B8C0-87EB5029376D}" type="parTrans" cxnId="{871FBE6B-59A8-45B9-9F74-77CC46CF834F}">
      <dgm:prSet/>
      <dgm:spPr/>
      <dgm:t>
        <a:bodyPr/>
        <a:lstStyle/>
        <a:p>
          <a:endParaRPr lang="ru-RU"/>
        </a:p>
      </dgm:t>
    </dgm:pt>
    <dgm:pt modelId="{902F9A01-3354-401E-BC25-69EDBF1BAA69}" type="sibTrans" cxnId="{871FBE6B-59A8-45B9-9F74-77CC46CF834F}">
      <dgm:prSet/>
      <dgm:spPr/>
      <dgm:t>
        <a:bodyPr/>
        <a:lstStyle/>
        <a:p>
          <a:endParaRPr lang="ru-RU"/>
        </a:p>
      </dgm:t>
    </dgm:pt>
    <dgm:pt modelId="{26D6CD79-2C45-401B-A5CE-A7D555BB2E66}">
      <dgm:prSet phldrT="[Текст]" custT="1"/>
      <dgm:spPr/>
      <dgm:t>
        <a:bodyPr lIns="72000" tIns="72000" rIns="72000" bIns="72000"/>
        <a:lstStyle/>
        <a:p>
          <a:r>
            <a:rPr lang="ru-RU" sz="1850" dirty="0">
              <a:solidFill>
                <a:schemeClr val="tx1"/>
              </a:solidFill>
              <a:latin typeface="+mn-lt"/>
              <a:cs typeface="Times New Roman" pitchFamily="18" charset="0"/>
            </a:rPr>
            <a:t>методика структурного анализа причин отказов;</a:t>
          </a:r>
          <a:endParaRPr lang="ru-RU" sz="1850" dirty="0">
            <a:latin typeface="+mn-lt"/>
          </a:endParaRPr>
        </a:p>
      </dgm:t>
    </dgm:pt>
    <dgm:pt modelId="{BB7B8DD2-3433-4823-B6E5-FEB525433AC9}" type="parTrans" cxnId="{C3116A4A-2050-4EA3-A965-790F5493DA8C}">
      <dgm:prSet/>
      <dgm:spPr/>
      <dgm:t>
        <a:bodyPr/>
        <a:lstStyle/>
        <a:p>
          <a:endParaRPr lang="ru-RU"/>
        </a:p>
      </dgm:t>
    </dgm:pt>
    <dgm:pt modelId="{DA82280A-1A13-4AF4-A854-16D456137521}" type="sibTrans" cxnId="{C3116A4A-2050-4EA3-A965-790F5493DA8C}">
      <dgm:prSet/>
      <dgm:spPr/>
      <dgm:t>
        <a:bodyPr/>
        <a:lstStyle/>
        <a:p>
          <a:endParaRPr lang="ru-RU"/>
        </a:p>
      </dgm:t>
    </dgm:pt>
    <dgm:pt modelId="{C75D71B7-A8CE-4359-8EC7-2117EDC1E3D7}">
      <dgm:prSet phldrT="[Текст]" custT="1"/>
      <dgm:spPr/>
      <dgm:t>
        <a:bodyPr lIns="72000" tIns="72000" rIns="72000" bIns="72000"/>
        <a:lstStyle/>
        <a:p>
          <a:r>
            <a:rPr lang="ru-RU" sz="1850" dirty="0">
              <a:solidFill>
                <a:schemeClr val="tx1"/>
              </a:solidFill>
              <a:latin typeface="+mn-lt"/>
              <a:cs typeface="Times New Roman" pitchFamily="18" charset="0"/>
            </a:rPr>
            <a:t>нормирование показателей (укрупненно или индивидуально);</a:t>
          </a:r>
          <a:endParaRPr lang="ru-RU" sz="1850" dirty="0">
            <a:latin typeface="+mn-lt"/>
          </a:endParaRPr>
        </a:p>
      </dgm:t>
    </dgm:pt>
    <dgm:pt modelId="{1C4A76F4-21C1-4CB2-95E8-661AB2FF3050}" type="parTrans" cxnId="{9FD2C6E4-DEE4-45D9-9103-480AE58FF32A}">
      <dgm:prSet/>
      <dgm:spPr/>
      <dgm:t>
        <a:bodyPr/>
        <a:lstStyle/>
        <a:p>
          <a:endParaRPr lang="ru-RU"/>
        </a:p>
      </dgm:t>
    </dgm:pt>
    <dgm:pt modelId="{74236586-9603-4A87-B911-C60A8318C49D}" type="sibTrans" cxnId="{9FD2C6E4-DEE4-45D9-9103-480AE58FF32A}">
      <dgm:prSet/>
      <dgm:spPr/>
      <dgm:t>
        <a:bodyPr/>
        <a:lstStyle/>
        <a:p>
          <a:endParaRPr lang="ru-RU"/>
        </a:p>
      </dgm:t>
    </dgm:pt>
    <dgm:pt modelId="{EE482F97-9ABA-4BDD-827E-66A4D242F579}">
      <dgm:prSet phldrT="[Текст]" custT="1"/>
      <dgm:spPr/>
      <dgm:t>
        <a:bodyPr lIns="72000" tIns="72000" rIns="72000" bIns="72000"/>
        <a:lstStyle/>
        <a:p>
          <a:r>
            <a:rPr lang="ru-RU" sz="1850" dirty="0">
              <a:solidFill>
                <a:schemeClr val="tx1"/>
              </a:solidFill>
              <a:latin typeface="+mn-lt"/>
              <a:cs typeface="Times New Roman" pitchFamily="18" charset="0"/>
            </a:rPr>
            <a:t>автоматизация системы сбора показателей;</a:t>
          </a:r>
          <a:endParaRPr lang="ru-RU" sz="1850" dirty="0">
            <a:latin typeface="+mn-lt"/>
          </a:endParaRPr>
        </a:p>
      </dgm:t>
    </dgm:pt>
    <dgm:pt modelId="{660C532D-12D3-4035-A03B-5D5AEDAA66DD}" type="parTrans" cxnId="{80DF9918-F78B-46C3-B2AC-16FFAF391AEE}">
      <dgm:prSet/>
      <dgm:spPr/>
      <dgm:t>
        <a:bodyPr/>
        <a:lstStyle/>
        <a:p>
          <a:endParaRPr lang="ru-RU"/>
        </a:p>
      </dgm:t>
    </dgm:pt>
    <dgm:pt modelId="{B34342F1-B448-48FD-B7C7-8CF6EC60C420}" type="sibTrans" cxnId="{80DF9918-F78B-46C3-B2AC-16FFAF391AEE}">
      <dgm:prSet/>
      <dgm:spPr/>
      <dgm:t>
        <a:bodyPr/>
        <a:lstStyle/>
        <a:p>
          <a:endParaRPr lang="ru-RU"/>
        </a:p>
      </dgm:t>
    </dgm:pt>
    <dgm:pt modelId="{B7DF509D-C915-445F-A875-A0B1C2CDBF97}">
      <dgm:prSet phldrT="[Текст]" custT="1"/>
      <dgm:spPr/>
      <dgm:t>
        <a:bodyPr lIns="72000" tIns="72000" rIns="72000" bIns="72000"/>
        <a:lstStyle/>
        <a:p>
          <a:r>
            <a:rPr lang="ru-RU" sz="1850" dirty="0">
              <a:solidFill>
                <a:schemeClr val="tx1"/>
              </a:solidFill>
              <a:latin typeface="+mn-lt"/>
              <a:cs typeface="Times New Roman" pitchFamily="18" charset="0"/>
            </a:rPr>
            <a:t>универсальность применения в разных процессах: маркетинг (</a:t>
          </a:r>
          <a:r>
            <a:rPr lang="en-US" sz="1850" dirty="0">
              <a:solidFill>
                <a:schemeClr val="tx1"/>
              </a:solidFill>
              <a:latin typeface="+mn-lt"/>
              <a:cs typeface="Times New Roman" pitchFamily="18" charset="0"/>
            </a:rPr>
            <a:t>BEN</a:t>
          </a:r>
          <a:r>
            <a:rPr lang="ru-RU" sz="1850" dirty="0">
              <a:solidFill>
                <a:schemeClr val="tx1"/>
              </a:solidFill>
              <a:latin typeface="+mn-lt"/>
              <a:cs typeface="Times New Roman" pitchFamily="18" charset="0"/>
            </a:rPr>
            <a:t>), оценка стоимости жизненного цикла (</a:t>
          </a:r>
          <a:r>
            <a:rPr lang="en-US" sz="1850" dirty="0">
              <a:solidFill>
                <a:schemeClr val="tx1"/>
              </a:solidFill>
              <a:latin typeface="+mn-lt"/>
              <a:cs typeface="Times New Roman" pitchFamily="18" charset="0"/>
            </a:rPr>
            <a:t>LCC</a:t>
          </a:r>
          <a:r>
            <a:rPr lang="ru-RU" sz="1850" dirty="0">
              <a:solidFill>
                <a:schemeClr val="tx1"/>
              </a:solidFill>
              <a:latin typeface="+mn-lt"/>
              <a:cs typeface="Times New Roman" pitchFamily="18" charset="0"/>
            </a:rPr>
            <a:t>), анализ риска (</a:t>
          </a:r>
          <a:r>
            <a:rPr lang="en-US" sz="1850" dirty="0">
              <a:solidFill>
                <a:schemeClr val="tx1"/>
              </a:solidFill>
              <a:latin typeface="+mn-lt"/>
              <a:cs typeface="Times New Roman" pitchFamily="18" charset="0"/>
            </a:rPr>
            <a:t>QRA</a:t>
          </a:r>
          <a:r>
            <a:rPr lang="ru-RU" sz="1850" dirty="0">
              <a:solidFill>
                <a:schemeClr val="tx1"/>
              </a:solidFill>
              <a:latin typeface="+mn-lt"/>
              <a:cs typeface="Times New Roman" pitchFamily="18" charset="0"/>
            </a:rPr>
            <a:t>), анализ надежности, готовности и обслуживаемости (</a:t>
          </a:r>
          <a:r>
            <a:rPr lang="en-US" sz="1850" dirty="0">
              <a:solidFill>
                <a:schemeClr val="tx1"/>
              </a:solidFill>
              <a:latin typeface="+mn-lt"/>
              <a:cs typeface="Times New Roman" pitchFamily="18" charset="0"/>
            </a:rPr>
            <a:t>RAM</a:t>
          </a:r>
          <a:r>
            <a:rPr lang="ru-RU" sz="1850" dirty="0">
              <a:solidFill>
                <a:schemeClr val="tx1"/>
              </a:solidFill>
              <a:latin typeface="+mn-lt"/>
              <a:cs typeface="Times New Roman" pitchFamily="18" charset="0"/>
            </a:rPr>
            <a:t>), программы повышения надежности (</a:t>
          </a:r>
          <a:r>
            <a:rPr lang="en-US" sz="1850" dirty="0">
              <a:solidFill>
                <a:schemeClr val="tx1"/>
              </a:solidFill>
              <a:latin typeface="+mn-lt"/>
              <a:cs typeface="Times New Roman" pitchFamily="18" charset="0"/>
            </a:rPr>
            <a:t>RCM)</a:t>
          </a:r>
          <a:r>
            <a:rPr lang="ru-RU" sz="1850" dirty="0">
              <a:solidFill>
                <a:schemeClr val="tx1"/>
              </a:solidFill>
              <a:latin typeface="+mn-lt"/>
              <a:cs typeface="Times New Roman" pitchFamily="18" charset="0"/>
            </a:rPr>
            <a:t>;</a:t>
          </a:r>
          <a:endParaRPr lang="ru-RU" sz="1850" dirty="0">
            <a:latin typeface="+mn-lt"/>
          </a:endParaRPr>
        </a:p>
      </dgm:t>
    </dgm:pt>
    <dgm:pt modelId="{052AF0E7-1DD1-4873-A688-3F0AFD786C8A}" type="parTrans" cxnId="{5988CEBE-34AD-4788-AA26-B30855C79C59}">
      <dgm:prSet/>
      <dgm:spPr/>
      <dgm:t>
        <a:bodyPr/>
        <a:lstStyle/>
        <a:p>
          <a:endParaRPr lang="ru-RU"/>
        </a:p>
      </dgm:t>
    </dgm:pt>
    <dgm:pt modelId="{688943F2-24D0-4F48-B6BD-AE491CAC8034}" type="sibTrans" cxnId="{5988CEBE-34AD-4788-AA26-B30855C79C59}">
      <dgm:prSet/>
      <dgm:spPr/>
      <dgm:t>
        <a:bodyPr/>
        <a:lstStyle/>
        <a:p>
          <a:endParaRPr lang="ru-RU"/>
        </a:p>
      </dgm:t>
    </dgm:pt>
    <dgm:pt modelId="{498BD48F-3541-4064-AEAB-5BAB1F713EB8}">
      <dgm:prSet phldrT="[Текст]" custT="1"/>
      <dgm:spPr/>
      <dgm:t>
        <a:bodyPr lIns="72000" tIns="72000" rIns="72000" bIns="72000"/>
        <a:lstStyle/>
        <a:p>
          <a:r>
            <a:rPr lang="ru-RU" sz="1850" dirty="0">
              <a:solidFill>
                <a:schemeClr val="tx1"/>
              </a:solidFill>
              <a:latin typeface="+mn-lt"/>
              <a:cs typeface="Times New Roman" pitchFamily="18" charset="0"/>
            </a:rPr>
            <a:t>совершенствование набора показателей для СЦП;</a:t>
          </a:r>
          <a:endParaRPr lang="ru-RU" sz="1850" dirty="0">
            <a:latin typeface="+mn-lt"/>
          </a:endParaRPr>
        </a:p>
      </dgm:t>
    </dgm:pt>
    <dgm:pt modelId="{1A2A6BAD-F219-49DA-A163-FDF5E3C06775}" type="parTrans" cxnId="{5A15C426-72B8-4858-AD27-5CF9B4CEB3FA}">
      <dgm:prSet/>
      <dgm:spPr/>
      <dgm:t>
        <a:bodyPr/>
        <a:lstStyle/>
        <a:p>
          <a:endParaRPr lang="ru-RU"/>
        </a:p>
      </dgm:t>
    </dgm:pt>
    <dgm:pt modelId="{DF115564-A382-4F06-A44C-73568B23347F}" type="sibTrans" cxnId="{5A15C426-72B8-4858-AD27-5CF9B4CEB3FA}">
      <dgm:prSet/>
      <dgm:spPr/>
      <dgm:t>
        <a:bodyPr/>
        <a:lstStyle/>
        <a:p>
          <a:endParaRPr lang="ru-RU"/>
        </a:p>
      </dgm:t>
    </dgm:pt>
    <dgm:pt modelId="{BC66CF28-C447-4667-8122-9E876C5E036A}" type="pres">
      <dgm:prSet presAssocID="{360800DB-B01E-4174-AA1E-DAE79B8313D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58894F-F0B8-48F0-AB10-0F3CF587CB5B}" type="pres">
      <dgm:prSet presAssocID="{8C5A9021-8947-431D-A10A-AEEA605EBA69}" presName="circle1" presStyleLbl="node1" presStyleIdx="0" presStyleCnt="1" custScaleX="54659" custScaleY="97242" custLinFactNeighborX="1263" custLinFactNeighborY="10008"/>
      <dgm:spPr/>
    </dgm:pt>
    <dgm:pt modelId="{BAA1E711-6FDF-4CF3-A6DB-6647E35C1B9E}" type="pres">
      <dgm:prSet presAssocID="{8C5A9021-8947-431D-A10A-AEEA605EBA69}" presName="space" presStyleCnt="0"/>
      <dgm:spPr/>
    </dgm:pt>
    <dgm:pt modelId="{AF2AC90A-EC25-42C2-A287-04D36F3BD873}" type="pres">
      <dgm:prSet presAssocID="{8C5A9021-8947-431D-A10A-AEEA605EBA69}" presName="rect1" presStyleLbl="alignAcc1" presStyleIdx="0" presStyleCnt="1" custScaleX="111029" custScaleY="100000" custLinFactNeighborX="-5768" custLinFactNeighborY="-11284"/>
      <dgm:spPr/>
      <dgm:t>
        <a:bodyPr/>
        <a:lstStyle/>
        <a:p>
          <a:endParaRPr lang="ru-RU"/>
        </a:p>
      </dgm:t>
    </dgm:pt>
    <dgm:pt modelId="{7B9CE3B6-52ED-4D99-91D0-EC2136F0C4DB}" type="pres">
      <dgm:prSet presAssocID="{8C5A9021-8947-431D-A10A-AEEA605EBA69}" presName="rect1ParTx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F1A4C0-CFA7-4AFA-81EB-C2DB5952EBCE}" type="pres">
      <dgm:prSet presAssocID="{8C5A9021-8947-431D-A10A-AEEA605EBA69}" presName="rect1ChTx" presStyleLbl="alignAcc1" presStyleIdx="0" presStyleCnt="1" custScaleX="167721" custLinFactNeighborX="-31265" custLinFactNeighborY="-10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2BE0DC-39C6-423C-A95B-FDBE3AA05AB5}" type="presOf" srcId="{EE482F97-9ABA-4BDD-827E-66A4D242F579}" destId="{3DF1A4C0-CFA7-4AFA-81EB-C2DB5952EBCE}" srcOrd="0" destOrd="2" presId="urn:microsoft.com/office/officeart/2005/8/layout/target3"/>
    <dgm:cxn modelId="{9FD2C6E4-DEE4-45D9-9103-480AE58FF32A}" srcId="{8C5A9021-8947-431D-A10A-AEEA605EBA69}" destId="{C75D71B7-A8CE-4359-8EC7-2117EDC1E3D7}" srcOrd="7" destOrd="0" parTransId="{1C4A76F4-21C1-4CB2-95E8-661AB2FF3050}" sibTransId="{74236586-9603-4A87-B911-C60A8318C49D}"/>
    <dgm:cxn modelId="{3063E160-371B-406B-8F42-A2F20D8B1C3B}" type="presOf" srcId="{26D6CD79-2C45-401B-A5CE-A7D555BB2E66}" destId="{3DF1A4C0-CFA7-4AFA-81EB-C2DB5952EBCE}" srcOrd="0" destOrd="6" presId="urn:microsoft.com/office/officeart/2005/8/layout/target3"/>
    <dgm:cxn modelId="{82978669-3C0C-4D39-B665-96B22311BEE4}" type="presOf" srcId="{B7DF509D-C915-445F-A875-A0B1C2CDBF97}" destId="{3DF1A4C0-CFA7-4AFA-81EB-C2DB5952EBCE}" srcOrd="0" destOrd="3" presId="urn:microsoft.com/office/officeart/2005/8/layout/target3"/>
    <dgm:cxn modelId="{C3116A4A-2050-4EA3-A965-790F5493DA8C}" srcId="{8C5A9021-8947-431D-A10A-AEEA605EBA69}" destId="{26D6CD79-2C45-401B-A5CE-A7D555BB2E66}" srcOrd="6" destOrd="0" parTransId="{BB7B8DD2-3433-4823-B6E5-FEB525433AC9}" sibTransId="{DA82280A-1A13-4AF4-A854-16D456137521}"/>
    <dgm:cxn modelId="{B18E7D48-2006-4E02-AEFB-C1A4A3AC9687}" type="presOf" srcId="{07933628-BD91-4A22-A447-40D0D0381B22}" destId="{3DF1A4C0-CFA7-4AFA-81EB-C2DB5952EBCE}" srcOrd="0" destOrd="4" presId="urn:microsoft.com/office/officeart/2005/8/layout/target3"/>
    <dgm:cxn modelId="{3FAC9D8E-9700-4605-BC16-92C38BE1BA60}" srcId="{8C5A9021-8947-431D-A10A-AEEA605EBA69}" destId="{07933628-BD91-4A22-A447-40D0D0381B22}" srcOrd="4" destOrd="0" parTransId="{E86BA398-65B3-4F3A-92AD-4537FE388AD6}" sibTransId="{75EDD36C-A490-4F4A-B468-6022C854E793}"/>
    <dgm:cxn modelId="{80DF9918-F78B-46C3-B2AC-16FFAF391AEE}" srcId="{8C5A9021-8947-431D-A10A-AEEA605EBA69}" destId="{EE482F97-9ABA-4BDD-827E-66A4D242F579}" srcOrd="2" destOrd="0" parTransId="{660C532D-12D3-4035-A03B-5D5AEDAA66DD}" sibTransId="{B34342F1-B448-48FD-B7C7-8CF6EC60C420}"/>
    <dgm:cxn modelId="{871FBE6B-59A8-45B9-9F74-77CC46CF834F}" srcId="{8C5A9021-8947-431D-A10A-AEEA605EBA69}" destId="{2E9A7A1E-DFBD-4972-8648-4959073018D4}" srcOrd="5" destOrd="0" parTransId="{B47746D2-C755-4DF6-B8C0-87EB5029376D}" sibTransId="{902F9A01-3354-401E-BC25-69EDBF1BAA69}"/>
    <dgm:cxn modelId="{D0D47E0C-29F1-4D48-BFA8-A8C824D87FA7}" type="presOf" srcId="{C75D71B7-A8CE-4359-8EC7-2117EDC1E3D7}" destId="{3DF1A4C0-CFA7-4AFA-81EB-C2DB5952EBCE}" srcOrd="0" destOrd="7" presId="urn:microsoft.com/office/officeart/2005/8/layout/target3"/>
    <dgm:cxn modelId="{36123916-B136-489B-A68F-431EEF18D98B}" type="presOf" srcId="{498BD48F-3541-4064-AEAB-5BAB1F713EB8}" destId="{3DF1A4C0-CFA7-4AFA-81EB-C2DB5952EBCE}" srcOrd="0" destOrd="1" presId="urn:microsoft.com/office/officeart/2005/8/layout/target3"/>
    <dgm:cxn modelId="{D6E8E899-715B-404A-8D7C-7C7C93F413B7}" type="presOf" srcId="{360800DB-B01E-4174-AA1E-DAE79B8313D4}" destId="{BC66CF28-C447-4667-8122-9E876C5E036A}" srcOrd="0" destOrd="0" presId="urn:microsoft.com/office/officeart/2005/8/layout/target3"/>
    <dgm:cxn modelId="{10695AFF-0094-47D7-B2D7-25F622FD0A26}" type="presOf" srcId="{8C5A9021-8947-431D-A10A-AEEA605EBA69}" destId="{AF2AC90A-EC25-42C2-A287-04D36F3BD873}" srcOrd="0" destOrd="0" presId="urn:microsoft.com/office/officeart/2005/8/layout/target3"/>
    <dgm:cxn modelId="{3C2EA766-2771-4351-AC0B-1EC235EA77CF}" srcId="{360800DB-B01E-4174-AA1E-DAE79B8313D4}" destId="{8C5A9021-8947-431D-A10A-AEEA605EBA69}" srcOrd="0" destOrd="0" parTransId="{659E6F88-FD98-491A-AF8C-DF8A87181A68}" sibTransId="{771DABE7-BBDF-424C-8307-119E599ABFEC}"/>
    <dgm:cxn modelId="{BCDD3520-2D5B-48E7-A6BC-B98CC4DC711D}" type="presOf" srcId="{2E9A7A1E-DFBD-4972-8648-4959073018D4}" destId="{3DF1A4C0-CFA7-4AFA-81EB-C2DB5952EBCE}" srcOrd="0" destOrd="5" presId="urn:microsoft.com/office/officeart/2005/8/layout/target3"/>
    <dgm:cxn modelId="{292F5C67-3508-4E82-B45F-9D499433772F}" srcId="{8C5A9021-8947-431D-A10A-AEEA605EBA69}" destId="{E6585A1C-6A95-44FB-8BD7-2F613250016B}" srcOrd="0" destOrd="0" parTransId="{8B13A84A-9E8E-43E7-A7B9-D1132725AC89}" sibTransId="{9EB637E4-497A-493B-AD2C-7FD44A503160}"/>
    <dgm:cxn modelId="{BE8E3743-E4BB-4B67-A0CA-C774C9D2658B}" type="presOf" srcId="{8C5A9021-8947-431D-A10A-AEEA605EBA69}" destId="{7B9CE3B6-52ED-4D99-91D0-EC2136F0C4DB}" srcOrd="1" destOrd="0" presId="urn:microsoft.com/office/officeart/2005/8/layout/target3"/>
    <dgm:cxn modelId="{5988CEBE-34AD-4788-AA26-B30855C79C59}" srcId="{8C5A9021-8947-431D-A10A-AEEA605EBA69}" destId="{B7DF509D-C915-445F-A875-A0B1C2CDBF97}" srcOrd="3" destOrd="0" parTransId="{052AF0E7-1DD1-4873-A688-3F0AFD786C8A}" sibTransId="{688943F2-24D0-4F48-B6BD-AE491CAC8034}"/>
    <dgm:cxn modelId="{5A15C426-72B8-4858-AD27-5CF9B4CEB3FA}" srcId="{8C5A9021-8947-431D-A10A-AEEA605EBA69}" destId="{498BD48F-3541-4064-AEAB-5BAB1F713EB8}" srcOrd="1" destOrd="0" parTransId="{1A2A6BAD-F219-49DA-A163-FDF5E3C06775}" sibTransId="{DF115564-A382-4F06-A44C-73568B23347F}"/>
    <dgm:cxn modelId="{D1F3316D-1F16-472C-A549-AE791C9656C9}" type="presOf" srcId="{E6585A1C-6A95-44FB-8BD7-2F613250016B}" destId="{3DF1A4C0-CFA7-4AFA-81EB-C2DB5952EBCE}" srcOrd="0" destOrd="0" presId="urn:microsoft.com/office/officeart/2005/8/layout/target3"/>
    <dgm:cxn modelId="{6F060F03-1821-4BAA-AE6C-65038701EE91}" type="presParOf" srcId="{BC66CF28-C447-4667-8122-9E876C5E036A}" destId="{BF58894F-F0B8-48F0-AB10-0F3CF587CB5B}" srcOrd="0" destOrd="0" presId="urn:microsoft.com/office/officeart/2005/8/layout/target3"/>
    <dgm:cxn modelId="{A7984E0E-5CFE-4C7D-91C1-77AAB3D09B7F}" type="presParOf" srcId="{BC66CF28-C447-4667-8122-9E876C5E036A}" destId="{BAA1E711-6FDF-4CF3-A6DB-6647E35C1B9E}" srcOrd="1" destOrd="0" presId="urn:microsoft.com/office/officeart/2005/8/layout/target3"/>
    <dgm:cxn modelId="{1D01A68E-BCF5-431B-B424-650255C6A4A1}" type="presParOf" srcId="{BC66CF28-C447-4667-8122-9E876C5E036A}" destId="{AF2AC90A-EC25-42C2-A287-04D36F3BD873}" srcOrd="2" destOrd="0" presId="urn:microsoft.com/office/officeart/2005/8/layout/target3"/>
    <dgm:cxn modelId="{266D79B9-6F12-4713-B27A-EB99A4CFEDC4}" type="presParOf" srcId="{BC66CF28-C447-4667-8122-9E876C5E036A}" destId="{7B9CE3B6-52ED-4D99-91D0-EC2136F0C4DB}" srcOrd="3" destOrd="0" presId="urn:microsoft.com/office/officeart/2005/8/layout/target3"/>
    <dgm:cxn modelId="{0AB95B64-7DEE-444B-9D1E-004C10DF1A88}" type="presParOf" srcId="{BC66CF28-C447-4667-8122-9E876C5E036A}" destId="{3DF1A4C0-CFA7-4AFA-81EB-C2DB5952EBCE}" srcOrd="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244A01-C877-48C4-A952-02364162912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CB46F7-A92C-45CA-85FC-50B08BB3C122}">
      <dgm:prSet phldrT="[Текст]" custT="1"/>
      <dgm:spPr/>
      <dgm:t>
        <a:bodyPr/>
        <a:lstStyle/>
        <a:p>
          <a:r>
            <a:rPr lang="ru-RU" sz="3000" b="1" dirty="0">
              <a:solidFill>
                <a:srgbClr val="00558A"/>
              </a:solidFill>
            </a:rPr>
            <a:t>Новые подходы</a:t>
          </a:r>
        </a:p>
      </dgm:t>
    </dgm:pt>
    <dgm:pt modelId="{4876093A-2AA1-4749-91F8-A968073950B7}" type="parTrans" cxnId="{9F8E033F-AFBF-4757-A605-34655D56653E}">
      <dgm:prSet/>
      <dgm:spPr/>
      <dgm:t>
        <a:bodyPr/>
        <a:lstStyle/>
        <a:p>
          <a:endParaRPr lang="ru-RU"/>
        </a:p>
      </dgm:t>
    </dgm:pt>
    <dgm:pt modelId="{68BAF5B6-50E4-410D-B653-6F61766DA053}" type="sibTrans" cxnId="{9F8E033F-AFBF-4757-A605-34655D56653E}">
      <dgm:prSet/>
      <dgm:spPr/>
      <dgm:t>
        <a:bodyPr/>
        <a:lstStyle/>
        <a:p>
          <a:endParaRPr lang="ru-RU"/>
        </a:p>
      </dgm:t>
    </dgm:pt>
    <dgm:pt modelId="{2D999BE1-94A8-4163-BAFB-5F7FEA3AB768}">
      <dgm:prSet phldrT="[Текст]" custT="1"/>
      <dgm:spPr/>
      <dgm:t>
        <a:bodyPr/>
        <a:lstStyle/>
        <a:p>
          <a:r>
            <a:rPr lang="ru-RU" sz="1800" b="1" dirty="0">
              <a:solidFill>
                <a:srgbClr val="003366"/>
              </a:solidFill>
              <a:latin typeface="+mn-lt"/>
              <a:cs typeface="Times New Roman" pitchFamily="18" charset="0"/>
            </a:rPr>
            <a:t>Технологический  </a:t>
          </a:r>
          <a:r>
            <a:rPr lang="en-US" sz="1800" b="1" dirty="0">
              <a:solidFill>
                <a:srgbClr val="003366"/>
              </a:solidFill>
              <a:latin typeface="+mn-lt"/>
              <a:cs typeface="Times New Roman" pitchFamily="18" charset="0"/>
            </a:rPr>
            <a:t>on-line </a:t>
          </a:r>
          <a:r>
            <a:rPr lang="ru-RU" sz="1800" b="1" dirty="0">
              <a:solidFill>
                <a:srgbClr val="003366"/>
              </a:solidFill>
              <a:latin typeface="+mn-lt"/>
              <a:cs typeface="Times New Roman" pitchFamily="18" charset="0"/>
            </a:rPr>
            <a:t>мониторинг характеристик ГТУ и ЦБК в составе САУ</a:t>
          </a:r>
          <a:br>
            <a:rPr lang="ru-RU" sz="1800" b="1" dirty="0">
              <a:solidFill>
                <a:srgbClr val="003366"/>
              </a:solidFill>
              <a:latin typeface="+mn-lt"/>
              <a:cs typeface="Times New Roman" pitchFamily="18" charset="0"/>
            </a:rPr>
          </a:br>
          <a:r>
            <a:rPr lang="ru-RU" sz="1800" b="1" dirty="0">
              <a:solidFill>
                <a:srgbClr val="003366"/>
              </a:solidFill>
              <a:latin typeface="+mn-lt"/>
              <a:cs typeface="Times New Roman" pitchFamily="18" charset="0"/>
            </a:rPr>
            <a:t>(Р Газпром 2-3.5-1107-2017)</a:t>
          </a:r>
          <a:endParaRPr lang="ru-RU" sz="1800" dirty="0">
            <a:latin typeface="+mn-lt"/>
          </a:endParaRPr>
        </a:p>
      </dgm:t>
    </dgm:pt>
    <dgm:pt modelId="{17C0998D-12F6-4272-AA36-A72FD57D043F}" type="parTrans" cxnId="{2FEE9F95-2226-4E36-A841-F0C23E67A4CC}">
      <dgm:prSet/>
      <dgm:spPr/>
      <dgm:t>
        <a:bodyPr/>
        <a:lstStyle/>
        <a:p>
          <a:endParaRPr lang="ru-RU"/>
        </a:p>
      </dgm:t>
    </dgm:pt>
    <dgm:pt modelId="{520B30B8-CB12-45B8-9DDA-26A486D009C9}" type="sibTrans" cxnId="{2FEE9F95-2226-4E36-A841-F0C23E67A4CC}">
      <dgm:prSet/>
      <dgm:spPr/>
      <dgm:t>
        <a:bodyPr/>
        <a:lstStyle/>
        <a:p>
          <a:endParaRPr lang="ru-RU"/>
        </a:p>
      </dgm:t>
    </dgm:pt>
    <dgm:pt modelId="{439BC86C-1465-4815-99DE-572060E26D90}">
      <dgm:prSet phldrT="[Текст]" custT="1"/>
      <dgm:spPr/>
      <dgm:t>
        <a:bodyPr/>
        <a:lstStyle/>
        <a:p>
          <a:r>
            <a:rPr lang="ru-RU" sz="1800" b="1" dirty="0" err="1">
              <a:solidFill>
                <a:srgbClr val="003366"/>
              </a:solidFill>
              <a:latin typeface="+mn-lt"/>
              <a:cs typeface="Times New Roman" pitchFamily="18" charset="0"/>
            </a:rPr>
            <a:t>Вибромониторинг</a:t>
          </a:r>
          <a:r>
            <a:rPr lang="ru-RU" sz="1800" b="1" dirty="0">
              <a:solidFill>
                <a:srgbClr val="003366"/>
              </a:solidFill>
              <a:latin typeface="+mn-lt"/>
              <a:cs typeface="Times New Roman" pitchFamily="18" charset="0"/>
            </a:rPr>
            <a:t>  и </a:t>
          </a:r>
          <a:r>
            <a:rPr lang="ru-RU" sz="1800" b="1" dirty="0" err="1">
              <a:solidFill>
                <a:srgbClr val="003366"/>
              </a:solidFill>
              <a:latin typeface="+mn-lt"/>
              <a:cs typeface="Times New Roman" pitchFamily="18" charset="0"/>
            </a:rPr>
            <a:t>виброзащита</a:t>
          </a:r>
          <a:r>
            <a:rPr lang="ru-RU" sz="1800" b="1" dirty="0">
              <a:solidFill>
                <a:srgbClr val="003366"/>
              </a:solidFill>
              <a:latin typeface="+mn-lt"/>
              <a:cs typeface="Times New Roman" pitchFamily="18" charset="0"/>
            </a:rPr>
            <a:t> – в составе САУ</a:t>
          </a:r>
        </a:p>
      </dgm:t>
    </dgm:pt>
    <dgm:pt modelId="{DD473092-D957-438B-9972-71CACC16279C}" type="parTrans" cxnId="{0CA759BD-CBD4-436C-8BDD-F8403BF11190}">
      <dgm:prSet/>
      <dgm:spPr/>
      <dgm:t>
        <a:bodyPr/>
        <a:lstStyle/>
        <a:p>
          <a:endParaRPr lang="ru-RU"/>
        </a:p>
      </dgm:t>
    </dgm:pt>
    <dgm:pt modelId="{538DBDAA-98E5-4367-9C24-2C9C60A5339D}" type="sibTrans" cxnId="{0CA759BD-CBD4-436C-8BDD-F8403BF11190}">
      <dgm:prSet/>
      <dgm:spPr/>
      <dgm:t>
        <a:bodyPr/>
        <a:lstStyle/>
        <a:p>
          <a:endParaRPr lang="ru-RU"/>
        </a:p>
      </dgm:t>
    </dgm:pt>
    <dgm:pt modelId="{7DC2A8BB-1706-4520-8492-F894F65A670E}">
      <dgm:prSet phldrT="[Текст]" custT="1"/>
      <dgm:spPr/>
      <dgm:t>
        <a:bodyPr/>
        <a:lstStyle/>
        <a:p>
          <a:r>
            <a:rPr lang="ru-RU" sz="1600" b="1" dirty="0">
              <a:solidFill>
                <a:srgbClr val="003366"/>
              </a:solidFill>
              <a:latin typeface="+mn-lt"/>
              <a:cs typeface="Times New Roman" pitchFamily="18" charset="0"/>
            </a:rPr>
            <a:t>Диагностика состояния узлов и деталей – элемент системы ТО и Р , выполняемая специализированными службами (производитель, ремонтник)</a:t>
          </a:r>
        </a:p>
      </dgm:t>
    </dgm:pt>
    <dgm:pt modelId="{A222F068-045C-4940-8929-96C15DFEBC69}" type="parTrans" cxnId="{2E1B41E4-74BB-4C0A-94D4-0496B9EC755E}">
      <dgm:prSet/>
      <dgm:spPr/>
      <dgm:t>
        <a:bodyPr/>
        <a:lstStyle/>
        <a:p>
          <a:endParaRPr lang="ru-RU"/>
        </a:p>
      </dgm:t>
    </dgm:pt>
    <dgm:pt modelId="{2AF9F1D0-C9ED-431F-A4A8-92F2E4B1AF35}" type="sibTrans" cxnId="{2E1B41E4-74BB-4C0A-94D4-0496B9EC755E}">
      <dgm:prSet/>
      <dgm:spPr/>
      <dgm:t>
        <a:bodyPr/>
        <a:lstStyle/>
        <a:p>
          <a:endParaRPr lang="ru-RU"/>
        </a:p>
      </dgm:t>
    </dgm:pt>
    <dgm:pt modelId="{A2CD2D22-8214-4AB7-A391-1BCF4C24E71A}">
      <dgm:prSet phldrT="[Текст]" custT="1"/>
      <dgm:spPr/>
      <dgm:t>
        <a:bodyPr/>
        <a:lstStyle/>
        <a:p>
          <a:r>
            <a:rPr lang="ru-RU" sz="1600" b="1" dirty="0">
              <a:solidFill>
                <a:srgbClr val="003366"/>
              </a:solidFill>
              <a:latin typeface="+mn-lt"/>
              <a:cs typeface="Times New Roman" pitchFamily="18" charset="0"/>
            </a:rPr>
            <a:t>Эксплуатация ГПА «по состоянию» на базе решения следующих взаимосвязанных задач: а) нормативного продления ресурсов после длительной наработки; б) оперативного применения показателя «эквивалентной наработки»</a:t>
          </a:r>
        </a:p>
      </dgm:t>
    </dgm:pt>
    <dgm:pt modelId="{7EBF90A2-C856-4E3B-944F-CE4621D5F266}" type="parTrans" cxnId="{1DED957E-44CF-45EB-8393-2DE5DFFE7751}">
      <dgm:prSet/>
      <dgm:spPr/>
      <dgm:t>
        <a:bodyPr/>
        <a:lstStyle/>
        <a:p>
          <a:endParaRPr lang="ru-RU"/>
        </a:p>
      </dgm:t>
    </dgm:pt>
    <dgm:pt modelId="{69982C25-0A0C-4970-BE63-03B25DC97D31}" type="sibTrans" cxnId="{1DED957E-44CF-45EB-8393-2DE5DFFE7751}">
      <dgm:prSet/>
      <dgm:spPr/>
      <dgm:t>
        <a:bodyPr/>
        <a:lstStyle/>
        <a:p>
          <a:endParaRPr lang="ru-RU"/>
        </a:p>
      </dgm:t>
    </dgm:pt>
    <dgm:pt modelId="{51DF601A-45BC-4DE0-9D1D-F191033335F5}">
      <dgm:prSet phldrT="[Текст]" custT="1"/>
      <dgm:spPr/>
      <dgm:t>
        <a:bodyPr/>
        <a:lstStyle/>
        <a:p>
          <a:r>
            <a:rPr lang="ru-RU" sz="1800" b="1" dirty="0">
              <a:solidFill>
                <a:srgbClr val="003366"/>
              </a:solidFill>
              <a:latin typeface="+mn-lt"/>
              <a:cs typeface="Times New Roman" pitchFamily="18" charset="0"/>
            </a:rPr>
            <a:t>Долгосрочные «сервис-контракты»</a:t>
          </a:r>
        </a:p>
      </dgm:t>
    </dgm:pt>
    <dgm:pt modelId="{01E72B44-7CE2-4A70-B3EF-B5EDF68AF007}" type="parTrans" cxnId="{F669775A-6839-43C7-9F39-C69963CA7DDE}">
      <dgm:prSet/>
      <dgm:spPr/>
      <dgm:t>
        <a:bodyPr/>
        <a:lstStyle/>
        <a:p>
          <a:endParaRPr lang="ru-RU"/>
        </a:p>
      </dgm:t>
    </dgm:pt>
    <dgm:pt modelId="{5C4ABE03-9BEA-432F-BF43-13E2851E3BF1}" type="sibTrans" cxnId="{F669775A-6839-43C7-9F39-C69963CA7DDE}">
      <dgm:prSet/>
      <dgm:spPr/>
      <dgm:t>
        <a:bodyPr/>
        <a:lstStyle/>
        <a:p>
          <a:endParaRPr lang="ru-RU"/>
        </a:p>
      </dgm:t>
    </dgm:pt>
    <dgm:pt modelId="{04C2AABB-4CB2-4D4D-9D1B-A8BB27E8CE76}" type="pres">
      <dgm:prSet presAssocID="{A0244A01-C877-48C4-A952-02364162912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533B00-3200-4060-BD90-154F35BB58B6}" type="pres">
      <dgm:prSet presAssocID="{9ECB46F7-A92C-45CA-85FC-50B08BB3C122}" presName="root1" presStyleCnt="0"/>
      <dgm:spPr/>
    </dgm:pt>
    <dgm:pt modelId="{395CE80A-2C97-4695-84F8-AB1E4F35E4D4}" type="pres">
      <dgm:prSet presAssocID="{9ECB46F7-A92C-45CA-85FC-50B08BB3C122}" presName="LevelOneTextNode" presStyleLbl="node0" presStyleIdx="0" presStyleCnt="1" custScaleX="117234" custScaleY="1327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1F75BB-8D48-43B1-81BA-E0DAB6BEF98D}" type="pres">
      <dgm:prSet presAssocID="{9ECB46F7-A92C-45CA-85FC-50B08BB3C122}" presName="level2hierChild" presStyleCnt="0"/>
      <dgm:spPr/>
    </dgm:pt>
    <dgm:pt modelId="{7803F821-71F3-4A7F-B3F5-3590CDC1D40E}" type="pres">
      <dgm:prSet presAssocID="{17C0998D-12F6-4272-AA36-A72FD57D043F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AFB57528-1AF0-43A4-95F2-4456C367EC27}" type="pres">
      <dgm:prSet presAssocID="{17C0998D-12F6-4272-AA36-A72FD57D043F}" presName="connTx" presStyleLbl="parChTrans1D2" presStyleIdx="0" presStyleCnt="5"/>
      <dgm:spPr/>
      <dgm:t>
        <a:bodyPr/>
        <a:lstStyle/>
        <a:p>
          <a:endParaRPr lang="ru-RU"/>
        </a:p>
      </dgm:t>
    </dgm:pt>
    <dgm:pt modelId="{084A6D31-A167-4796-B55A-A88CD8D9A5D6}" type="pres">
      <dgm:prSet presAssocID="{2D999BE1-94A8-4163-BAFB-5F7FEA3AB768}" presName="root2" presStyleCnt="0"/>
      <dgm:spPr/>
    </dgm:pt>
    <dgm:pt modelId="{C0240378-DE45-4B32-B042-49AB83A61AC6}" type="pres">
      <dgm:prSet presAssocID="{2D999BE1-94A8-4163-BAFB-5F7FEA3AB768}" presName="LevelTwoTextNode" presStyleLbl="node2" presStyleIdx="0" presStyleCnt="5" custScaleX="586762" custScaleY="1502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53BBFE-FD69-4869-808E-6ADCABA2CDB3}" type="pres">
      <dgm:prSet presAssocID="{2D999BE1-94A8-4163-BAFB-5F7FEA3AB768}" presName="level3hierChild" presStyleCnt="0"/>
      <dgm:spPr/>
    </dgm:pt>
    <dgm:pt modelId="{A9CC7369-7771-49F4-B049-6A0BBE82DD5C}" type="pres">
      <dgm:prSet presAssocID="{DD473092-D957-438B-9972-71CACC16279C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4A747B34-5475-4DBA-AD19-8E395494B74E}" type="pres">
      <dgm:prSet presAssocID="{DD473092-D957-438B-9972-71CACC16279C}" presName="connTx" presStyleLbl="parChTrans1D2" presStyleIdx="1" presStyleCnt="5"/>
      <dgm:spPr/>
      <dgm:t>
        <a:bodyPr/>
        <a:lstStyle/>
        <a:p>
          <a:endParaRPr lang="ru-RU"/>
        </a:p>
      </dgm:t>
    </dgm:pt>
    <dgm:pt modelId="{B9D9D991-41A8-4125-A41F-76119A1BDDCE}" type="pres">
      <dgm:prSet presAssocID="{439BC86C-1465-4815-99DE-572060E26D90}" presName="root2" presStyleCnt="0"/>
      <dgm:spPr/>
    </dgm:pt>
    <dgm:pt modelId="{42F91953-1299-437B-A491-9D1DBD7C67B3}" type="pres">
      <dgm:prSet presAssocID="{439BC86C-1465-4815-99DE-572060E26D90}" presName="LevelTwoTextNode" presStyleLbl="node2" presStyleIdx="1" presStyleCnt="5" custScaleX="586762" custScaleY="1502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1C014F-962E-492F-A468-B169F4795D9C}" type="pres">
      <dgm:prSet presAssocID="{439BC86C-1465-4815-99DE-572060E26D90}" presName="level3hierChild" presStyleCnt="0"/>
      <dgm:spPr/>
    </dgm:pt>
    <dgm:pt modelId="{7FA668FB-23AF-4932-BCF9-AE469BEEEF49}" type="pres">
      <dgm:prSet presAssocID="{A222F068-045C-4940-8929-96C15DFEBC69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C32EC819-A78C-44CD-9521-5079B9CC069B}" type="pres">
      <dgm:prSet presAssocID="{A222F068-045C-4940-8929-96C15DFEBC69}" presName="connTx" presStyleLbl="parChTrans1D2" presStyleIdx="2" presStyleCnt="5"/>
      <dgm:spPr/>
      <dgm:t>
        <a:bodyPr/>
        <a:lstStyle/>
        <a:p>
          <a:endParaRPr lang="ru-RU"/>
        </a:p>
      </dgm:t>
    </dgm:pt>
    <dgm:pt modelId="{5F12F8F4-AA13-4ABC-9CC0-0DF9FBD63B1A}" type="pres">
      <dgm:prSet presAssocID="{7DC2A8BB-1706-4520-8492-F894F65A670E}" presName="root2" presStyleCnt="0"/>
      <dgm:spPr/>
    </dgm:pt>
    <dgm:pt modelId="{41B69912-5359-4BD5-82B4-8C065B70F75F}" type="pres">
      <dgm:prSet presAssocID="{7DC2A8BB-1706-4520-8492-F894F65A670E}" presName="LevelTwoTextNode" presStyleLbl="node2" presStyleIdx="2" presStyleCnt="5" custScaleX="586762" custScaleY="1502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C9BE7B-F20F-45DE-9D1B-83F97B88C9F2}" type="pres">
      <dgm:prSet presAssocID="{7DC2A8BB-1706-4520-8492-F894F65A670E}" presName="level3hierChild" presStyleCnt="0"/>
      <dgm:spPr/>
    </dgm:pt>
    <dgm:pt modelId="{9EA36461-DA65-4A30-97FC-A37CDFEFA793}" type="pres">
      <dgm:prSet presAssocID="{7EBF90A2-C856-4E3B-944F-CE4621D5F266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54CC7FAE-906E-4662-B7E9-3D4BB76EE23E}" type="pres">
      <dgm:prSet presAssocID="{7EBF90A2-C856-4E3B-944F-CE4621D5F266}" presName="connTx" presStyleLbl="parChTrans1D2" presStyleIdx="3" presStyleCnt="5"/>
      <dgm:spPr/>
      <dgm:t>
        <a:bodyPr/>
        <a:lstStyle/>
        <a:p>
          <a:endParaRPr lang="ru-RU"/>
        </a:p>
      </dgm:t>
    </dgm:pt>
    <dgm:pt modelId="{0920E5BC-5F3D-4C5D-B1E9-C90CF5889CE5}" type="pres">
      <dgm:prSet presAssocID="{A2CD2D22-8214-4AB7-A391-1BCF4C24E71A}" presName="root2" presStyleCnt="0"/>
      <dgm:spPr/>
    </dgm:pt>
    <dgm:pt modelId="{3983F10E-6F15-4A49-88F8-16AA13090747}" type="pres">
      <dgm:prSet presAssocID="{A2CD2D22-8214-4AB7-A391-1BCF4C24E71A}" presName="LevelTwoTextNode" presStyleLbl="node2" presStyleIdx="3" presStyleCnt="5" custScaleX="586762" custScaleY="1502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A3C69A-5464-4A1E-B1FB-68996A278F36}" type="pres">
      <dgm:prSet presAssocID="{A2CD2D22-8214-4AB7-A391-1BCF4C24E71A}" presName="level3hierChild" presStyleCnt="0"/>
      <dgm:spPr/>
    </dgm:pt>
    <dgm:pt modelId="{88EE56A6-BA96-4A14-9124-6A8F22908A0B}" type="pres">
      <dgm:prSet presAssocID="{01E72B44-7CE2-4A70-B3EF-B5EDF68AF007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6F27FB46-35C0-49B1-988D-BFEACD108D39}" type="pres">
      <dgm:prSet presAssocID="{01E72B44-7CE2-4A70-B3EF-B5EDF68AF007}" presName="connTx" presStyleLbl="parChTrans1D2" presStyleIdx="4" presStyleCnt="5"/>
      <dgm:spPr/>
      <dgm:t>
        <a:bodyPr/>
        <a:lstStyle/>
        <a:p>
          <a:endParaRPr lang="ru-RU"/>
        </a:p>
      </dgm:t>
    </dgm:pt>
    <dgm:pt modelId="{A391E212-CE2F-43C6-886F-158BA6502136}" type="pres">
      <dgm:prSet presAssocID="{51DF601A-45BC-4DE0-9D1D-F191033335F5}" presName="root2" presStyleCnt="0"/>
      <dgm:spPr/>
    </dgm:pt>
    <dgm:pt modelId="{912CC40A-C9D6-49AE-8007-50904FEA9D67}" type="pres">
      <dgm:prSet presAssocID="{51DF601A-45BC-4DE0-9D1D-F191033335F5}" presName="LevelTwoTextNode" presStyleLbl="node2" presStyleIdx="4" presStyleCnt="5" custScaleX="586762" custScaleY="1502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0C15D5-4B6C-4648-86A5-ED327C8EC252}" type="pres">
      <dgm:prSet presAssocID="{51DF601A-45BC-4DE0-9D1D-F191033335F5}" presName="level3hierChild" presStyleCnt="0"/>
      <dgm:spPr/>
    </dgm:pt>
  </dgm:ptLst>
  <dgm:cxnLst>
    <dgm:cxn modelId="{2195F81A-DBCD-4D47-A6D4-9FEAD34DE048}" type="presOf" srcId="{DD473092-D957-438B-9972-71CACC16279C}" destId="{A9CC7369-7771-49F4-B049-6A0BBE82DD5C}" srcOrd="0" destOrd="0" presId="urn:microsoft.com/office/officeart/2008/layout/HorizontalMultiLevelHierarchy"/>
    <dgm:cxn modelId="{C4FB1F76-330A-415F-AC3D-A3D6FDC54BCB}" type="presOf" srcId="{A222F068-045C-4940-8929-96C15DFEBC69}" destId="{7FA668FB-23AF-4932-BCF9-AE469BEEEF49}" srcOrd="0" destOrd="0" presId="urn:microsoft.com/office/officeart/2008/layout/HorizontalMultiLevelHierarchy"/>
    <dgm:cxn modelId="{BE009503-73B2-45FC-84B6-D76E132AB29E}" type="presOf" srcId="{51DF601A-45BC-4DE0-9D1D-F191033335F5}" destId="{912CC40A-C9D6-49AE-8007-50904FEA9D67}" srcOrd="0" destOrd="0" presId="urn:microsoft.com/office/officeart/2008/layout/HorizontalMultiLevelHierarchy"/>
    <dgm:cxn modelId="{9F8E033F-AFBF-4757-A605-34655D56653E}" srcId="{A0244A01-C877-48C4-A952-02364162912E}" destId="{9ECB46F7-A92C-45CA-85FC-50B08BB3C122}" srcOrd="0" destOrd="0" parTransId="{4876093A-2AA1-4749-91F8-A968073950B7}" sibTransId="{68BAF5B6-50E4-410D-B653-6F61766DA053}"/>
    <dgm:cxn modelId="{35EBFFC3-C4F6-4803-B6FA-959800A23EFA}" type="presOf" srcId="{17C0998D-12F6-4272-AA36-A72FD57D043F}" destId="{7803F821-71F3-4A7F-B3F5-3590CDC1D40E}" srcOrd="0" destOrd="0" presId="urn:microsoft.com/office/officeart/2008/layout/HorizontalMultiLevelHierarchy"/>
    <dgm:cxn modelId="{1DED957E-44CF-45EB-8393-2DE5DFFE7751}" srcId="{9ECB46F7-A92C-45CA-85FC-50B08BB3C122}" destId="{A2CD2D22-8214-4AB7-A391-1BCF4C24E71A}" srcOrd="3" destOrd="0" parTransId="{7EBF90A2-C856-4E3B-944F-CE4621D5F266}" sibTransId="{69982C25-0A0C-4970-BE63-03B25DC97D31}"/>
    <dgm:cxn modelId="{A4A223D2-8B59-4048-BAF3-9919118A62D5}" type="presOf" srcId="{439BC86C-1465-4815-99DE-572060E26D90}" destId="{42F91953-1299-437B-A491-9D1DBD7C67B3}" srcOrd="0" destOrd="0" presId="urn:microsoft.com/office/officeart/2008/layout/HorizontalMultiLevelHierarchy"/>
    <dgm:cxn modelId="{3E39579A-9400-4991-8F06-6AAA0B032222}" type="presOf" srcId="{DD473092-D957-438B-9972-71CACC16279C}" destId="{4A747B34-5475-4DBA-AD19-8E395494B74E}" srcOrd="1" destOrd="0" presId="urn:microsoft.com/office/officeart/2008/layout/HorizontalMultiLevelHierarchy"/>
    <dgm:cxn modelId="{2FEE9F95-2226-4E36-A841-F0C23E67A4CC}" srcId="{9ECB46F7-A92C-45CA-85FC-50B08BB3C122}" destId="{2D999BE1-94A8-4163-BAFB-5F7FEA3AB768}" srcOrd="0" destOrd="0" parTransId="{17C0998D-12F6-4272-AA36-A72FD57D043F}" sibTransId="{520B30B8-CB12-45B8-9DDA-26A486D009C9}"/>
    <dgm:cxn modelId="{2EC4F901-0BF3-474F-84F7-2DA609D80A5D}" type="presOf" srcId="{A0244A01-C877-48C4-A952-02364162912E}" destId="{04C2AABB-4CB2-4D4D-9D1B-A8BB27E8CE76}" srcOrd="0" destOrd="0" presId="urn:microsoft.com/office/officeart/2008/layout/HorizontalMultiLevelHierarchy"/>
    <dgm:cxn modelId="{79F1CFDF-C69C-4ACA-AC68-48A61C9EC980}" type="presOf" srcId="{17C0998D-12F6-4272-AA36-A72FD57D043F}" destId="{AFB57528-1AF0-43A4-95F2-4456C367EC27}" srcOrd="1" destOrd="0" presId="urn:microsoft.com/office/officeart/2008/layout/HorizontalMultiLevelHierarchy"/>
    <dgm:cxn modelId="{24A829B4-C662-4448-A934-EF77E6B0BCF9}" type="presOf" srcId="{7EBF90A2-C856-4E3B-944F-CE4621D5F266}" destId="{9EA36461-DA65-4A30-97FC-A37CDFEFA793}" srcOrd="0" destOrd="0" presId="urn:microsoft.com/office/officeart/2008/layout/HorizontalMultiLevelHierarchy"/>
    <dgm:cxn modelId="{3043A5AA-2EDA-4C17-A03C-B29CBE713DBD}" type="presOf" srcId="{A2CD2D22-8214-4AB7-A391-1BCF4C24E71A}" destId="{3983F10E-6F15-4A49-88F8-16AA13090747}" srcOrd="0" destOrd="0" presId="urn:microsoft.com/office/officeart/2008/layout/HorizontalMultiLevelHierarchy"/>
    <dgm:cxn modelId="{E4F7DB82-0461-46F8-966B-C80B31ABFF38}" type="presOf" srcId="{7DC2A8BB-1706-4520-8492-F894F65A670E}" destId="{41B69912-5359-4BD5-82B4-8C065B70F75F}" srcOrd="0" destOrd="0" presId="urn:microsoft.com/office/officeart/2008/layout/HorizontalMultiLevelHierarchy"/>
    <dgm:cxn modelId="{B76282F1-6AF2-4C32-A913-976C74C6C1D4}" type="presOf" srcId="{7EBF90A2-C856-4E3B-944F-CE4621D5F266}" destId="{54CC7FAE-906E-4662-B7E9-3D4BB76EE23E}" srcOrd="1" destOrd="0" presId="urn:microsoft.com/office/officeart/2008/layout/HorizontalMultiLevelHierarchy"/>
    <dgm:cxn modelId="{D2D8A072-36A8-4EFF-8A27-8F5B84757791}" type="presOf" srcId="{A222F068-045C-4940-8929-96C15DFEBC69}" destId="{C32EC819-A78C-44CD-9521-5079B9CC069B}" srcOrd="1" destOrd="0" presId="urn:microsoft.com/office/officeart/2008/layout/HorizontalMultiLevelHierarchy"/>
    <dgm:cxn modelId="{2E1B41E4-74BB-4C0A-94D4-0496B9EC755E}" srcId="{9ECB46F7-A92C-45CA-85FC-50B08BB3C122}" destId="{7DC2A8BB-1706-4520-8492-F894F65A670E}" srcOrd="2" destOrd="0" parTransId="{A222F068-045C-4940-8929-96C15DFEBC69}" sibTransId="{2AF9F1D0-C9ED-431F-A4A8-92F2E4B1AF35}"/>
    <dgm:cxn modelId="{62163AD3-F2FE-408C-ACF0-0D42A0756EE4}" type="presOf" srcId="{01E72B44-7CE2-4A70-B3EF-B5EDF68AF007}" destId="{88EE56A6-BA96-4A14-9124-6A8F22908A0B}" srcOrd="0" destOrd="0" presId="urn:microsoft.com/office/officeart/2008/layout/HorizontalMultiLevelHierarchy"/>
    <dgm:cxn modelId="{0CA759BD-CBD4-436C-8BDD-F8403BF11190}" srcId="{9ECB46F7-A92C-45CA-85FC-50B08BB3C122}" destId="{439BC86C-1465-4815-99DE-572060E26D90}" srcOrd="1" destOrd="0" parTransId="{DD473092-D957-438B-9972-71CACC16279C}" sibTransId="{538DBDAA-98E5-4367-9C24-2C9C60A5339D}"/>
    <dgm:cxn modelId="{90944EBA-C074-4B25-BDDF-9C000D9BEB26}" type="presOf" srcId="{2D999BE1-94A8-4163-BAFB-5F7FEA3AB768}" destId="{C0240378-DE45-4B32-B042-49AB83A61AC6}" srcOrd="0" destOrd="0" presId="urn:microsoft.com/office/officeart/2008/layout/HorizontalMultiLevelHierarchy"/>
    <dgm:cxn modelId="{0D0CBF73-8AF6-44C8-AB5B-45F9ACAD0D85}" type="presOf" srcId="{9ECB46F7-A92C-45CA-85FC-50B08BB3C122}" destId="{395CE80A-2C97-4695-84F8-AB1E4F35E4D4}" srcOrd="0" destOrd="0" presId="urn:microsoft.com/office/officeart/2008/layout/HorizontalMultiLevelHierarchy"/>
    <dgm:cxn modelId="{F669775A-6839-43C7-9F39-C69963CA7DDE}" srcId="{9ECB46F7-A92C-45CA-85FC-50B08BB3C122}" destId="{51DF601A-45BC-4DE0-9D1D-F191033335F5}" srcOrd="4" destOrd="0" parTransId="{01E72B44-7CE2-4A70-B3EF-B5EDF68AF007}" sibTransId="{5C4ABE03-9BEA-432F-BF43-13E2851E3BF1}"/>
    <dgm:cxn modelId="{369910CA-0D96-43EC-BFF4-8BBB1B1ED57E}" type="presOf" srcId="{01E72B44-7CE2-4A70-B3EF-B5EDF68AF007}" destId="{6F27FB46-35C0-49B1-988D-BFEACD108D39}" srcOrd="1" destOrd="0" presId="urn:microsoft.com/office/officeart/2008/layout/HorizontalMultiLevelHierarchy"/>
    <dgm:cxn modelId="{427E9085-3992-4ED7-9024-26FE5772D78F}" type="presParOf" srcId="{04C2AABB-4CB2-4D4D-9D1B-A8BB27E8CE76}" destId="{B6533B00-3200-4060-BD90-154F35BB58B6}" srcOrd="0" destOrd="0" presId="urn:microsoft.com/office/officeart/2008/layout/HorizontalMultiLevelHierarchy"/>
    <dgm:cxn modelId="{E63F1719-A01E-41D1-9376-AAD437A13270}" type="presParOf" srcId="{B6533B00-3200-4060-BD90-154F35BB58B6}" destId="{395CE80A-2C97-4695-84F8-AB1E4F35E4D4}" srcOrd="0" destOrd="0" presId="urn:microsoft.com/office/officeart/2008/layout/HorizontalMultiLevelHierarchy"/>
    <dgm:cxn modelId="{0682C7D0-1CF7-4EF5-93CB-EF909C5EA931}" type="presParOf" srcId="{B6533B00-3200-4060-BD90-154F35BB58B6}" destId="{E91F75BB-8D48-43B1-81BA-E0DAB6BEF98D}" srcOrd="1" destOrd="0" presId="urn:microsoft.com/office/officeart/2008/layout/HorizontalMultiLevelHierarchy"/>
    <dgm:cxn modelId="{D467C447-D840-420F-A9FF-E98CDAFB0D2F}" type="presParOf" srcId="{E91F75BB-8D48-43B1-81BA-E0DAB6BEF98D}" destId="{7803F821-71F3-4A7F-B3F5-3590CDC1D40E}" srcOrd="0" destOrd="0" presId="urn:microsoft.com/office/officeart/2008/layout/HorizontalMultiLevelHierarchy"/>
    <dgm:cxn modelId="{A83919F2-0F19-4274-8704-3D29A87AC7E6}" type="presParOf" srcId="{7803F821-71F3-4A7F-B3F5-3590CDC1D40E}" destId="{AFB57528-1AF0-43A4-95F2-4456C367EC27}" srcOrd="0" destOrd="0" presId="urn:microsoft.com/office/officeart/2008/layout/HorizontalMultiLevelHierarchy"/>
    <dgm:cxn modelId="{5FA54820-138A-4E83-9A7C-776CB9CDF88E}" type="presParOf" srcId="{E91F75BB-8D48-43B1-81BA-E0DAB6BEF98D}" destId="{084A6D31-A167-4796-B55A-A88CD8D9A5D6}" srcOrd="1" destOrd="0" presId="urn:microsoft.com/office/officeart/2008/layout/HorizontalMultiLevelHierarchy"/>
    <dgm:cxn modelId="{80D7FFD7-102F-448B-88B9-07BCEE7361C9}" type="presParOf" srcId="{084A6D31-A167-4796-B55A-A88CD8D9A5D6}" destId="{C0240378-DE45-4B32-B042-49AB83A61AC6}" srcOrd="0" destOrd="0" presId="urn:microsoft.com/office/officeart/2008/layout/HorizontalMultiLevelHierarchy"/>
    <dgm:cxn modelId="{AD04A3CE-5D70-4F2E-97BB-E11944FED926}" type="presParOf" srcId="{084A6D31-A167-4796-B55A-A88CD8D9A5D6}" destId="{4553BBFE-FD69-4869-808E-6ADCABA2CDB3}" srcOrd="1" destOrd="0" presId="urn:microsoft.com/office/officeart/2008/layout/HorizontalMultiLevelHierarchy"/>
    <dgm:cxn modelId="{4D85B486-8347-48D7-B6E1-149EDAD8B605}" type="presParOf" srcId="{E91F75BB-8D48-43B1-81BA-E0DAB6BEF98D}" destId="{A9CC7369-7771-49F4-B049-6A0BBE82DD5C}" srcOrd="2" destOrd="0" presId="urn:microsoft.com/office/officeart/2008/layout/HorizontalMultiLevelHierarchy"/>
    <dgm:cxn modelId="{C6D5C9B0-B414-4072-A280-09617D025598}" type="presParOf" srcId="{A9CC7369-7771-49F4-B049-6A0BBE82DD5C}" destId="{4A747B34-5475-4DBA-AD19-8E395494B74E}" srcOrd="0" destOrd="0" presId="urn:microsoft.com/office/officeart/2008/layout/HorizontalMultiLevelHierarchy"/>
    <dgm:cxn modelId="{BE3721D8-044E-457B-A23F-61545A47001D}" type="presParOf" srcId="{E91F75BB-8D48-43B1-81BA-E0DAB6BEF98D}" destId="{B9D9D991-41A8-4125-A41F-76119A1BDDCE}" srcOrd="3" destOrd="0" presId="urn:microsoft.com/office/officeart/2008/layout/HorizontalMultiLevelHierarchy"/>
    <dgm:cxn modelId="{1989FD16-4C85-4987-9A98-6C72A87210B3}" type="presParOf" srcId="{B9D9D991-41A8-4125-A41F-76119A1BDDCE}" destId="{42F91953-1299-437B-A491-9D1DBD7C67B3}" srcOrd="0" destOrd="0" presId="urn:microsoft.com/office/officeart/2008/layout/HorizontalMultiLevelHierarchy"/>
    <dgm:cxn modelId="{F1D57116-A3C0-4F93-A5F9-99C93B5571F5}" type="presParOf" srcId="{B9D9D991-41A8-4125-A41F-76119A1BDDCE}" destId="{9B1C014F-962E-492F-A468-B169F4795D9C}" srcOrd="1" destOrd="0" presId="urn:microsoft.com/office/officeart/2008/layout/HorizontalMultiLevelHierarchy"/>
    <dgm:cxn modelId="{33EDD0B7-383C-4666-87EC-C7CA24CBF116}" type="presParOf" srcId="{E91F75BB-8D48-43B1-81BA-E0DAB6BEF98D}" destId="{7FA668FB-23AF-4932-BCF9-AE469BEEEF49}" srcOrd="4" destOrd="0" presId="urn:microsoft.com/office/officeart/2008/layout/HorizontalMultiLevelHierarchy"/>
    <dgm:cxn modelId="{785E18CA-DE64-4A87-83DF-67EFBCE7890E}" type="presParOf" srcId="{7FA668FB-23AF-4932-BCF9-AE469BEEEF49}" destId="{C32EC819-A78C-44CD-9521-5079B9CC069B}" srcOrd="0" destOrd="0" presId="urn:microsoft.com/office/officeart/2008/layout/HorizontalMultiLevelHierarchy"/>
    <dgm:cxn modelId="{38A22CE8-7E54-4041-BC75-E3EDEFDAAECE}" type="presParOf" srcId="{E91F75BB-8D48-43B1-81BA-E0DAB6BEF98D}" destId="{5F12F8F4-AA13-4ABC-9CC0-0DF9FBD63B1A}" srcOrd="5" destOrd="0" presId="urn:microsoft.com/office/officeart/2008/layout/HorizontalMultiLevelHierarchy"/>
    <dgm:cxn modelId="{41CC1CBA-940C-44D1-A653-E1B28492F4C8}" type="presParOf" srcId="{5F12F8F4-AA13-4ABC-9CC0-0DF9FBD63B1A}" destId="{41B69912-5359-4BD5-82B4-8C065B70F75F}" srcOrd="0" destOrd="0" presId="urn:microsoft.com/office/officeart/2008/layout/HorizontalMultiLevelHierarchy"/>
    <dgm:cxn modelId="{A9ADAFEF-4CAE-4C2F-ACF0-E3979507853A}" type="presParOf" srcId="{5F12F8F4-AA13-4ABC-9CC0-0DF9FBD63B1A}" destId="{50C9BE7B-F20F-45DE-9D1B-83F97B88C9F2}" srcOrd="1" destOrd="0" presId="urn:microsoft.com/office/officeart/2008/layout/HorizontalMultiLevelHierarchy"/>
    <dgm:cxn modelId="{25F6C861-7539-4C5E-8DC0-C9A74C4D2C4C}" type="presParOf" srcId="{E91F75BB-8D48-43B1-81BA-E0DAB6BEF98D}" destId="{9EA36461-DA65-4A30-97FC-A37CDFEFA793}" srcOrd="6" destOrd="0" presId="urn:microsoft.com/office/officeart/2008/layout/HorizontalMultiLevelHierarchy"/>
    <dgm:cxn modelId="{0EC5CD4C-0EED-4007-8970-FBA30FF2ECF4}" type="presParOf" srcId="{9EA36461-DA65-4A30-97FC-A37CDFEFA793}" destId="{54CC7FAE-906E-4662-B7E9-3D4BB76EE23E}" srcOrd="0" destOrd="0" presId="urn:microsoft.com/office/officeart/2008/layout/HorizontalMultiLevelHierarchy"/>
    <dgm:cxn modelId="{2FF33E87-A68B-4C78-88E5-3940750F0861}" type="presParOf" srcId="{E91F75BB-8D48-43B1-81BA-E0DAB6BEF98D}" destId="{0920E5BC-5F3D-4C5D-B1E9-C90CF5889CE5}" srcOrd="7" destOrd="0" presId="urn:microsoft.com/office/officeart/2008/layout/HorizontalMultiLevelHierarchy"/>
    <dgm:cxn modelId="{10C18F94-8D95-400A-92A8-F2140663D4B8}" type="presParOf" srcId="{0920E5BC-5F3D-4C5D-B1E9-C90CF5889CE5}" destId="{3983F10E-6F15-4A49-88F8-16AA13090747}" srcOrd="0" destOrd="0" presId="urn:microsoft.com/office/officeart/2008/layout/HorizontalMultiLevelHierarchy"/>
    <dgm:cxn modelId="{467C9A17-4C94-4028-92A2-D67961F2B033}" type="presParOf" srcId="{0920E5BC-5F3D-4C5D-B1E9-C90CF5889CE5}" destId="{D5A3C69A-5464-4A1E-B1FB-68996A278F36}" srcOrd="1" destOrd="0" presId="urn:microsoft.com/office/officeart/2008/layout/HorizontalMultiLevelHierarchy"/>
    <dgm:cxn modelId="{1569D921-75A2-4BAF-BEBE-A77DF76190CE}" type="presParOf" srcId="{E91F75BB-8D48-43B1-81BA-E0DAB6BEF98D}" destId="{88EE56A6-BA96-4A14-9124-6A8F22908A0B}" srcOrd="8" destOrd="0" presId="urn:microsoft.com/office/officeart/2008/layout/HorizontalMultiLevelHierarchy"/>
    <dgm:cxn modelId="{0C6B5E57-A619-4DFB-8A43-F0690D0BE785}" type="presParOf" srcId="{88EE56A6-BA96-4A14-9124-6A8F22908A0B}" destId="{6F27FB46-35C0-49B1-988D-BFEACD108D39}" srcOrd="0" destOrd="0" presId="urn:microsoft.com/office/officeart/2008/layout/HorizontalMultiLevelHierarchy"/>
    <dgm:cxn modelId="{5CF5B772-45C1-402E-8217-3DC59B8E210A}" type="presParOf" srcId="{E91F75BB-8D48-43B1-81BA-E0DAB6BEF98D}" destId="{A391E212-CE2F-43C6-886F-158BA6502136}" srcOrd="9" destOrd="0" presId="urn:microsoft.com/office/officeart/2008/layout/HorizontalMultiLevelHierarchy"/>
    <dgm:cxn modelId="{F85BA14A-9F69-41A1-B21A-0CE42ABCD2A8}" type="presParOf" srcId="{A391E212-CE2F-43C6-886F-158BA6502136}" destId="{912CC40A-C9D6-49AE-8007-50904FEA9D67}" srcOrd="0" destOrd="0" presId="urn:microsoft.com/office/officeart/2008/layout/HorizontalMultiLevelHierarchy"/>
    <dgm:cxn modelId="{4DCA04A2-39B5-4FA2-ABAF-703F886BEAA3}" type="presParOf" srcId="{A391E212-CE2F-43C6-886F-158BA6502136}" destId="{860C15D5-4B6C-4648-86A5-ED327C8EC25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8D5DB-34C6-4448-B5FC-8AA5CB792BC6}">
      <dsp:nvSpPr>
        <dsp:cNvPr id="0" name=""/>
        <dsp:cNvSpPr/>
      </dsp:nvSpPr>
      <dsp:spPr>
        <a:xfrm>
          <a:off x="0" y="552273"/>
          <a:ext cx="882047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558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DE7429-8027-472C-A4A6-53B23F1811D7}">
      <dsp:nvSpPr>
        <dsp:cNvPr id="0" name=""/>
        <dsp:cNvSpPr/>
      </dsp:nvSpPr>
      <dsp:spPr>
        <a:xfrm>
          <a:off x="441023" y="14251"/>
          <a:ext cx="7669321" cy="700382"/>
        </a:xfrm>
        <a:prstGeom prst="roundRect">
          <a:avLst/>
        </a:prstGeom>
        <a:solidFill>
          <a:srgbClr val="00558A"/>
        </a:solidFill>
        <a:ln w="25400" cap="flat" cmpd="sng" algn="ctr">
          <a:solidFill>
            <a:srgbClr val="00558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375" tIns="0" rIns="233375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/>
            <a:t>Повышается неопределенность  прогноза (планирования) технологического состояния ГТС в краткосрочной (1 год) и среднесрочной (3-5 лет) перспективе</a:t>
          </a:r>
          <a:endParaRPr lang="ru-RU" sz="1900" kern="1200" dirty="0"/>
        </a:p>
      </dsp:txBody>
      <dsp:txXfrm>
        <a:off x="475213" y="48441"/>
        <a:ext cx="7600941" cy="632002"/>
      </dsp:txXfrm>
    </dsp:sp>
    <dsp:sp modelId="{C8AC2BA1-F5F6-47AE-82B8-6EC32A328801}">
      <dsp:nvSpPr>
        <dsp:cNvPr id="0" name=""/>
        <dsp:cNvSpPr/>
      </dsp:nvSpPr>
      <dsp:spPr>
        <a:xfrm>
          <a:off x="0" y="1426896"/>
          <a:ext cx="882047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558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2EEEA9-6D9D-40B0-B77E-78BF5C19E8D4}">
      <dsp:nvSpPr>
        <dsp:cNvPr id="0" name=""/>
        <dsp:cNvSpPr/>
      </dsp:nvSpPr>
      <dsp:spPr>
        <a:xfrm>
          <a:off x="441023" y="888873"/>
          <a:ext cx="7667900" cy="700382"/>
        </a:xfrm>
        <a:prstGeom prst="roundRect">
          <a:avLst/>
        </a:prstGeom>
        <a:solidFill>
          <a:srgbClr val="00558A"/>
        </a:solidFill>
        <a:ln w="25400" cap="flat" cmpd="sng" algn="ctr">
          <a:solidFill>
            <a:srgbClr val="00558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375" tIns="0" rIns="233375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/>
            <a:t>На отдельных направлениях увеличивается неравномерность транспорта газа</a:t>
          </a:r>
        </a:p>
      </dsp:txBody>
      <dsp:txXfrm>
        <a:off x="475213" y="923063"/>
        <a:ext cx="7599520" cy="632002"/>
      </dsp:txXfrm>
    </dsp:sp>
    <dsp:sp modelId="{A4BB6187-2D7D-46D4-8A51-B166D1A2E365}">
      <dsp:nvSpPr>
        <dsp:cNvPr id="0" name=""/>
        <dsp:cNvSpPr/>
      </dsp:nvSpPr>
      <dsp:spPr>
        <a:xfrm>
          <a:off x="0" y="2301518"/>
          <a:ext cx="882047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558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567" tIns="229108" rIns="684567" bIns="78232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>
        <a:off x="0" y="2301518"/>
        <a:ext cx="8820472" cy="277200"/>
      </dsp:txXfrm>
    </dsp:sp>
    <dsp:sp modelId="{2A3BC86F-F81C-4A21-86E4-94ED099DACBD}">
      <dsp:nvSpPr>
        <dsp:cNvPr id="0" name=""/>
        <dsp:cNvSpPr/>
      </dsp:nvSpPr>
      <dsp:spPr>
        <a:xfrm>
          <a:off x="441023" y="1763496"/>
          <a:ext cx="7668024" cy="700382"/>
        </a:xfrm>
        <a:prstGeom prst="roundRect">
          <a:avLst/>
        </a:prstGeom>
        <a:solidFill>
          <a:srgbClr val="00558A"/>
        </a:solidFill>
        <a:ln w="25400" cap="flat" cmpd="sng" algn="ctr">
          <a:solidFill>
            <a:srgbClr val="00558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375" tIns="0" rIns="233375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/>
            <a:t>Работоспособность КС стабильно  поддерживается существующей системой </a:t>
          </a:r>
          <a:r>
            <a:rPr lang="ru-RU" sz="1900" b="1" kern="1200" dirty="0" err="1"/>
            <a:t>ТОиР</a:t>
          </a:r>
          <a:r>
            <a:rPr lang="ru-RU" sz="1900" b="1" kern="1200" dirty="0"/>
            <a:t>  на определенном уровне без существенного обновления «старого парка» ГПА</a:t>
          </a:r>
          <a:endParaRPr lang="ru-RU" sz="1900" kern="1200" dirty="0"/>
        </a:p>
      </dsp:txBody>
      <dsp:txXfrm>
        <a:off x="475213" y="1797686"/>
        <a:ext cx="7599644" cy="632002"/>
      </dsp:txXfrm>
    </dsp:sp>
    <dsp:sp modelId="{76FB77A5-1309-4FAE-B0C4-BD1879B2500E}">
      <dsp:nvSpPr>
        <dsp:cNvPr id="0" name=""/>
        <dsp:cNvSpPr/>
      </dsp:nvSpPr>
      <dsp:spPr>
        <a:xfrm>
          <a:off x="0" y="3176140"/>
          <a:ext cx="882047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558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F63248-2DF3-4A1A-9B7A-9072503B4FC9}">
      <dsp:nvSpPr>
        <dsp:cNvPr id="0" name=""/>
        <dsp:cNvSpPr/>
      </dsp:nvSpPr>
      <dsp:spPr>
        <a:xfrm>
          <a:off x="441023" y="2638118"/>
          <a:ext cx="7668024" cy="700382"/>
        </a:xfrm>
        <a:prstGeom prst="roundRect">
          <a:avLst/>
        </a:prstGeom>
        <a:solidFill>
          <a:srgbClr val="00558A"/>
        </a:solidFill>
        <a:ln w="25400" cap="flat" cmpd="sng" algn="ctr">
          <a:solidFill>
            <a:srgbClr val="00558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375" tIns="0" rIns="233375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/>
            <a:t>Применяется директивный подход к планированию (квотированию) эксплуатационных затрат</a:t>
          </a:r>
          <a:endParaRPr lang="ru-RU" sz="1900" kern="1200" dirty="0"/>
        </a:p>
      </dsp:txBody>
      <dsp:txXfrm>
        <a:off x="475213" y="2672308"/>
        <a:ext cx="7599644" cy="632002"/>
      </dsp:txXfrm>
    </dsp:sp>
    <dsp:sp modelId="{57811302-C208-4ABF-9474-AB831A128F90}">
      <dsp:nvSpPr>
        <dsp:cNvPr id="0" name=""/>
        <dsp:cNvSpPr/>
      </dsp:nvSpPr>
      <dsp:spPr>
        <a:xfrm>
          <a:off x="0" y="4174276"/>
          <a:ext cx="882047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558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567" tIns="229108" rIns="684567" bIns="78232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>
        <a:off x="0" y="4174276"/>
        <a:ext cx="8820472" cy="277200"/>
      </dsp:txXfrm>
    </dsp:sp>
    <dsp:sp modelId="{08AAD4A0-C579-4EE6-A2D5-A2631D76F193}">
      <dsp:nvSpPr>
        <dsp:cNvPr id="0" name=""/>
        <dsp:cNvSpPr/>
      </dsp:nvSpPr>
      <dsp:spPr>
        <a:xfrm>
          <a:off x="441023" y="3512740"/>
          <a:ext cx="7668024" cy="823895"/>
        </a:xfrm>
        <a:prstGeom prst="roundRect">
          <a:avLst/>
        </a:prstGeom>
        <a:solidFill>
          <a:srgbClr val="00558A"/>
        </a:solidFill>
        <a:ln w="25400" cap="flat" cmpd="sng" algn="ctr">
          <a:solidFill>
            <a:srgbClr val="00558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375" tIns="0" rIns="233375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/>
            <a:t>Создается информационно-управляющая система транспортировки газа (ИУС-Т)  </a:t>
          </a:r>
          <a:r>
            <a:rPr lang="ru-RU" sz="1800" b="1" kern="1200" dirty="0"/>
            <a:t>и ее </a:t>
          </a:r>
          <a:r>
            <a:rPr lang="ru-RU" sz="1800" b="1" kern="1200" dirty="0">
              <a:solidFill>
                <a:srgbClr val="FFFFFF"/>
              </a:solidFill>
              <a:latin typeface="Arial Narrow"/>
              <a:ea typeface="+mn-ea"/>
              <a:cs typeface="+mn-cs"/>
            </a:rPr>
            <a:t>составляющая</a:t>
          </a:r>
          <a:r>
            <a:rPr lang="ru-RU" sz="1800" b="1" kern="1200" dirty="0"/>
            <a:t> Система управления техническим состоянием и целостностью магистральных </a:t>
          </a:r>
          <a:r>
            <a:rPr lang="ru-RU" sz="1800" b="1" kern="1200" dirty="0">
              <a:solidFill>
                <a:srgbClr val="FFFFFF"/>
              </a:solidFill>
              <a:latin typeface="Arial Narrow"/>
              <a:ea typeface="+mn-ea"/>
              <a:cs typeface="+mn-cs"/>
            </a:rPr>
            <a:t>газопроводов</a:t>
          </a:r>
          <a:r>
            <a:rPr lang="ru-RU" sz="1800" b="1" kern="1200" dirty="0"/>
            <a:t>  (СУТСЦМГ),</a:t>
          </a:r>
          <a:endParaRPr lang="ru-RU" sz="1800" kern="1200" dirty="0"/>
        </a:p>
      </dsp:txBody>
      <dsp:txXfrm>
        <a:off x="481242" y="3552959"/>
        <a:ext cx="7587586" cy="743457"/>
      </dsp:txXfrm>
    </dsp:sp>
    <dsp:sp modelId="{CDD4F8CD-0077-4412-B74A-D34579B434AB}">
      <dsp:nvSpPr>
        <dsp:cNvPr id="0" name=""/>
        <dsp:cNvSpPr/>
      </dsp:nvSpPr>
      <dsp:spPr>
        <a:xfrm>
          <a:off x="0" y="5048898"/>
          <a:ext cx="882047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558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84B9E6-629B-46C6-96F6-C8A96F1C8D93}">
      <dsp:nvSpPr>
        <dsp:cNvPr id="0" name=""/>
        <dsp:cNvSpPr/>
      </dsp:nvSpPr>
      <dsp:spPr>
        <a:xfrm>
          <a:off x="441023" y="4510876"/>
          <a:ext cx="7668024" cy="700382"/>
        </a:xfrm>
        <a:prstGeom prst="roundRect">
          <a:avLst/>
        </a:prstGeom>
        <a:solidFill>
          <a:srgbClr val="00558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375" tIns="0" rIns="233375" bIns="0" numCol="1" spcCol="1270" anchor="ctr" anchorCtr="0">
          <a:noAutofit/>
        </a:bodyPr>
        <a:lstStyle/>
        <a:p>
          <a:pPr lvl="0" algn="ctr" defTabSz="8223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50" b="1" kern="1200" dirty="0"/>
            <a:t>Развитие «цифровых технологий» опережает развитие</a:t>
          </a:r>
          <a:br>
            <a:rPr lang="ru-RU" sz="1850" b="1" kern="1200" dirty="0"/>
          </a:br>
          <a:r>
            <a:rPr lang="ru-RU" sz="1850" b="1" kern="1200" dirty="0"/>
            <a:t>ее технико-технологической основы</a:t>
          </a:r>
          <a:endParaRPr lang="ru-RU" sz="1850" kern="1200" dirty="0"/>
        </a:p>
      </dsp:txBody>
      <dsp:txXfrm>
        <a:off x="475213" y="4545066"/>
        <a:ext cx="7599644" cy="632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A9EA5-0191-4046-9FBC-5FF43E521E51}">
      <dsp:nvSpPr>
        <dsp:cNvPr id="0" name=""/>
        <dsp:cNvSpPr/>
      </dsp:nvSpPr>
      <dsp:spPr>
        <a:xfrm>
          <a:off x="0" y="0"/>
          <a:ext cx="8436428" cy="1126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87313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3366"/>
              </a:solidFill>
              <a:latin typeface="Arial Narrow"/>
              <a:cs typeface="Arial" charset="0"/>
            </a:rPr>
            <a:t>Задача «реконструировать устаревшие мощности с темпом их сооружения» – не ставится;</a:t>
          </a:r>
          <a:endParaRPr lang="ru-RU" sz="2000" kern="1200" dirty="0"/>
        </a:p>
      </dsp:txBody>
      <dsp:txXfrm>
        <a:off x="1799983" y="0"/>
        <a:ext cx="6636444" cy="1126978"/>
      </dsp:txXfrm>
    </dsp:sp>
    <dsp:sp modelId="{0BAE89D4-2D80-4D33-8D1D-E0392A0D27A5}">
      <dsp:nvSpPr>
        <dsp:cNvPr id="0" name=""/>
        <dsp:cNvSpPr/>
      </dsp:nvSpPr>
      <dsp:spPr>
        <a:xfrm>
          <a:off x="19644" y="0"/>
          <a:ext cx="1830873" cy="11125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55B22-12C0-41CB-914C-75224825B579}">
      <dsp:nvSpPr>
        <dsp:cNvPr id="0" name=""/>
        <dsp:cNvSpPr/>
      </dsp:nvSpPr>
      <dsp:spPr>
        <a:xfrm>
          <a:off x="0" y="1239676"/>
          <a:ext cx="8436428" cy="14244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87313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3366"/>
              </a:solidFill>
              <a:cs typeface="Arial" charset="0"/>
            </a:rPr>
            <a:t>Программы реконструкции объектов ГТС  формируются путем ранжирования по приоритетам:</a:t>
          </a:r>
          <a:br>
            <a:rPr lang="ru-RU" sz="1800" b="1" kern="1200" dirty="0">
              <a:solidFill>
                <a:srgbClr val="003366"/>
              </a:solidFill>
              <a:cs typeface="Arial" charset="0"/>
            </a:rPr>
          </a:br>
          <a:r>
            <a:rPr lang="ru-RU" sz="1800" b="1" kern="1200" dirty="0">
              <a:solidFill>
                <a:srgbClr val="003366"/>
              </a:solidFill>
              <a:cs typeface="Arial" charset="0"/>
            </a:rPr>
            <a:t>- обеспечение потоков для МЕГА-проектов;</a:t>
          </a:r>
          <a:br>
            <a:rPr lang="ru-RU" sz="1800" b="1" kern="1200" dirty="0">
              <a:solidFill>
                <a:srgbClr val="003366"/>
              </a:solidFill>
              <a:cs typeface="Arial" charset="0"/>
            </a:rPr>
          </a:br>
          <a:r>
            <a:rPr lang="ru-RU" sz="1800" b="1" kern="1200" dirty="0">
              <a:solidFill>
                <a:srgbClr val="003366"/>
              </a:solidFill>
              <a:cs typeface="Arial" charset="0"/>
            </a:rPr>
            <a:t>- федеральные программы газоснабжения РФ;</a:t>
          </a:r>
          <a:br>
            <a:rPr lang="ru-RU" sz="1800" b="1" kern="1200" dirty="0">
              <a:solidFill>
                <a:srgbClr val="003366"/>
              </a:solidFill>
              <a:cs typeface="Arial" charset="0"/>
            </a:rPr>
          </a:br>
          <a:r>
            <a:rPr lang="ru-RU" sz="1800" b="1" kern="1200" dirty="0">
              <a:solidFill>
                <a:srgbClr val="003366"/>
              </a:solidFill>
              <a:cs typeface="Arial" charset="0"/>
            </a:rPr>
            <a:t>- обеспечение максимального использования потенциала ПХГ;</a:t>
          </a:r>
          <a:br>
            <a:rPr lang="ru-RU" sz="1800" b="1" kern="1200" dirty="0">
              <a:solidFill>
                <a:srgbClr val="003366"/>
              </a:solidFill>
              <a:cs typeface="Arial" charset="0"/>
            </a:rPr>
          </a:br>
          <a:r>
            <a:rPr lang="ru-RU" sz="1800" b="1" kern="1200" dirty="0">
              <a:solidFill>
                <a:srgbClr val="003366"/>
              </a:solidFill>
              <a:cs typeface="Arial" charset="0"/>
            </a:rPr>
            <a:t>- промышленная безопасность объектов МГ.</a:t>
          </a:r>
          <a:endParaRPr lang="ru-RU" sz="1800" kern="1200" dirty="0"/>
        </a:p>
      </dsp:txBody>
      <dsp:txXfrm>
        <a:off x="1799983" y="1239676"/>
        <a:ext cx="6636444" cy="1424489"/>
      </dsp:txXfrm>
    </dsp:sp>
    <dsp:sp modelId="{4E90AC48-757C-412F-8FCE-64906ABB3E8B}">
      <dsp:nvSpPr>
        <dsp:cNvPr id="0" name=""/>
        <dsp:cNvSpPr/>
      </dsp:nvSpPr>
      <dsp:spPr>
        <a:xfrm>
          <a:off x="40903" y="1395653"/>
          <a:ext cx="1830873" cy="11125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0CF8F-811C-4BF8-A05B-425371CBF95B}">
      <dsp:nvSpPr>
        <dsp:cNvPr id="0" name=""/>
        <dsp:cNvSpPr/>
      </dsp:nvSpPr>
      <dsp:spPr>
        <a:xfrm>
          <a:off x="0" y="2776864"/>
          <a:ext cx="8436428" cy="1126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87313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3366"/>
              </a:solidFill>
              <a:cs typeface="Arial" charset="0"/>
            </a:rPr>
            <a:t>Реконструкция оказывает ограниченное влияние на повышение технологического уровня производства и</a:t>
          </a:r>
          <a:r>
            <a:rPr lang="en-US" sz="2000" b="1" kern="1200" dirty="0">
              <a:solidFill>
                <a:srgbClr val="003366"/>
              </a:solidFill>
              <a:cs typeface="Arial" charset="0"/>
            </a:rPr>
            <a:t> </a:t>
          </a:r>
          <a:r>
            <a:rPr lang="ru-RU" sz="2000" b="1" kern="1200" dirty="0">
              <a:solidFill>
                <a:srgbClr val="003366"/>
              </a:solidFill>
              <a:cs typeface="Arial" charset="0"/>
            </a:rPr>
            <a:t>пока не создает  задела технических решений.</a:t>
          </a:r>
          <a:endParaRPr lang="ru-RU" sz="2000" b="1" kern="1200" dirty="0">
            <a:solidFill>
              <a:srgbClr val="C00000"/>
            </a:solidFill>
            <a:latin typeface="Arial Narrow"/>
            <a:cs typeface="Arial" charset="0"/>
          </a:endParaRPr>
        </a:p>
      </dsp:txBody>
      <dsp:txXfrm>
        <a:off x="1799983" y="2776864"/>
        <a:ext cx="6636444" cy="1126978"/>
      </dsp:txXfrm>
    </dsp:sp>
    <dsp:sp modelId="{A822F771-CC7D-4EAA-A52F-268074F1E845}">
      <dsp:nvSpPr>
        <dsp:cNvPr id="0" name=""/>
        <dsp:cNvSpPr/>
      </dsp:nvSpPr>
      <dsp:spPr>
        <a:xfrm>
          <a:off x="40903" y="2784085"/>
          <a:ext cx="1830873" cy="11125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EF82D-47C4-403E-A0BF-21FA0179C4F8}">
      <dsp:nvSpPr>
        <dsp:cNvPr id="0" name=""/>
        <dsp:cNvSpPr/>
      </dsp:nvSpPr>
      <dsp:spPr>
        <a:xfrm>
          <a:off x="0" y="4016540"/>
          <a:ext cx="8436428" cy="1126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87313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>
              <a:solidFill>
                <a:srgbClr val="C00000"/>
              </a:solidFill>
              <a:latin typeface="Arial Narrow"/>
              <a:cs typeface="Arial" charset="0"/>
            </a:rPr>
            <a:t>Основная часть парка КС эксплуатируется в режиме </a:t>
          </a:r>
          <a:r>
            <a:rPr lang="ru-RU" sz="2000" b="1" kern="1200">
              <a:solidFill>
                <a:srgbClr val="C00000"/>
              </a:solidFill>
              <a:latin typeface="+mn-lt"/>
              <a:cs typeface="Arial" charset="0"/>
            </a:rPr>
            <a:t>постоянного</a:t>
          </a:r>
          <a:r>
            <a:rPr lang="ru-RU" sz="2000" b="1" kern="1200">
              <a:solidFill>
                <a:srgbClr val="C00000"/>
              </a:solidFill>
              <a:latin typeface="Arial Narrow"/>
              <a:cs typeface="Arial" charset="0"/>
            </a:rPr>
            <a:t> продления ресурса с применением «поузловой реновации» ГПА;</a:t>
          </a:r>
          <a:endParaRPr lang="ru-RU" sz="2000" b="1" kern="1200" dirty="0">
            <a:solidFill>
              <a:srgbClr val="C00000"/>
            </a:solidFill>
            <a:latin typeface="Arial Narrow"/>
            <a:cs typeface="Arial" charset="0"/>
          </a:endParaRPr>
        </a:p>
      </dsp:txBody>
      <dsp:txXfrm>
        <a:off x="1799983" y="4016540"/>
        <a:ext cx="6636444" cy="1126978"/>
      </dsp:txXfrm>
    </dsp:sp>
    <dsp:sp modelId="{5A7F773C-4F6E-4A93-8372-D97EA8B69DCF}">
      <dsp:nvSpPr>
        <dsp:cNvPr id="0" name=""/>
        <dsp:cNvSpPr/>
      </dsp:nvSpPr>
      <dsp:spPr>
        <a:xfrm>
          <a:off x="40144" y="4023023"/>
          <a:ext cx="1832392" cy="11140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4BAE9-6AEE-431F-BEE7-DA83461AE442}">
      <dsp:nvSpPr>
        <dsp:cNvPr id="0" name=""/>
        <dsp:cNvSpPr/>
      </dsp:nvSpPr>
      <dsp:spPr>
        <a:xfrm>
          <a:off x="283035" y="21772"/>
          <a:ext cx="8637214" cy="988801"/>
        </a:xfrm>
        <a:prstGeom prst="roundRect">
          <a:avLst>
            <a:gd name="adj" fmla="val 10000"/>
          </a:avLst>
        </a:prstGeom>
        <a:solidFill>
          <a:schemeClr val="accent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3366"/>
              </a:solidFill>
            </a:rPr>
            <a:t>Концепция  </a:t>
          </a:r>
          <a:r>
            <a:rPr lang="ru-RU" sz="1800" b="1" kern="1200" dirty="0">
              <a:solidFill>
                <a:srgbClr val="C00000"/>
              </a:solidFill>
            </a:rPr>
            <a:t>«безотказности»</a:t>
          </a:r>
          <a:r>
            <a:rPr lang="ru-RU" sz="1800" b="1" kern="1200" dirty="0">
              <a:solidFill>
                <a:srgbClr val="003366"/>
              </a:solidFill>
            </a:rPr>
            <a:t> - приоритет безотказности на базе систем диагностики для обеспечения «живучести» объекта.</a:t>
          </a:r>
          <a:br>
            <a:rPr lang="ru-RU" sz="1800" b="1" kern="1200" dirty="0">
              <a:solidFill>
                <a:srgbClr val="003366"/>
              </a:solidFill>
            </a:rPr>
          </a:br>
          <a:r>
            <a:rPr lang="ru-RU" sz="1800" b="1" u="none" kern="1200" dirty="0">
              <a:solidFill>
                <a:schemeClr val="accent1">
                  <a:lumMod val="50000"/>
                </a:schemeClr>
              </a:solidFill>
            </a:rPr>
            <a:t>Авиация и морской транспорт.</a:t>
          </a:r>
          <a:endParaRPr lang="ru-RU" sz="1800" u="none" kern="1200" dirty="0"/>
        </a:p>
      </dsp:txBody>
      <dsp:txXfrm>
        <a:off x="2027179" y="21772"/>
        <a:ext cx="6893070" cy="988801"/>
      </dsp:txXfrm>
    </dsp:sp>
    <dsp:sp modelId="{9B4B0243-7BDD-492E-B997-BB7E44B35566}">
      <dsp:nvSpPr>
        <dsp:cNvPr id="0" name=""/>
        <dsp:cNvSpPr/>
      </dsp:nvSpPr>
      <dsp:spPr>
        <a:xfrm>
          <a:off x="106979" y="0"/>
          <a:ext cx="1806041" cy="10225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70DD1-9C9D-445A-9C30-430CD7C98519}">
      <dsp:nvSpPr>
        <dsp:cNvPr id="0" name=""/>
        <dsp:cNvSpPr/>
      </dsp:nvSpPr>
      <dsp:spPr>
        <a:xfrm>
          <a:off x="286015" y="1056845"/>
          <a:ext cx="8637214" cy="988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3366"/>
              </a:solidFill>
            </a:rPr>
            <a:t>Концепция </a:t>
          </a:r>
          <a:r>
            <a:rPr lang="ru-RU" sz="1800" b="1" kern="1200" dirty="0">
              <a:solidFill>
                <a:srgbClr val="C00000"/>
              </a:solidFill>
            </a:rPr>
            <a:t>«риск-ориентированной эксплуатации» </a:t>
          </a:r>
          <a:r>
            <a:rPr lang="ru-RU" sz="1800" b="1" kern="1200" dirty="0">
              <a:solidFill>
                <a:srgbClr val="003366"/>
              </a:solidFill>
            </a:rPr>
            <a:t>– коммерческая оптимизация на принципе: «дополнительная производственная мощность за счет ресурса и надежности».</a:t>
          </a:r>
          <a:r>
            <a:rPr lang="ru-RU" sz="1800" b="1" kern="1200" dirty="0"/>
            <a:t/>
          </a:r>
          <a:br>
            <a:rPr lang="ru-RU" sz="1800" b="1" kern="1200" dirty="0"/>
          </a:br>
          <a:r>
            <a:rPr lang="ru-RU" sz="1800" b="1" u="none" kern="1200" dirty="0">
              <a:solidFill>
                <a:schemeClr val="accent1">
                  <a:lumMod val="50000"/>
                </a:schemeClr>
              </a:solidFill>
            </a:rPr>
            <a:t>Электростанции (прежде всего пиковые и аварийные).</a:t>
          </a:r>
          <a:endParaRPr lang="ru-RU" sz="1800" u="none" kern="1200" dirty="0"/>
        </a:p>
      </dsp:txBody>
      <dsp:txXfrm>
        <a:off x="2030159" y="1056845"/>
        <a:ext cx="6893070" cy="988801"/>
      </dsp:txXfrm>
    </dsp:sp>
    <dsp:sp modelId="{7D82B603-8119-4AB7-B7A1-B1FE87F5A40F}">
      <dsp:nvSpPr>
        <dsp:cNvPr id="0" name=""/>
        <dsp:cNvSpPr/>
      </dsp:nvSpPr>
      <dsp:spPr>
        <a:xfrm>
          <a:off x="106979" y="1039984"/>
          <a:ext cx="1806041" cy="10225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39C63-6673-4A2C-A7B0-9F4CE22273AE}">
      <dsp:nvSpPr>
        <dsp:cNvPr id="0" name=""/>
        <dsp:cNvSpPr/>
      </dsp:nvSpPr>
      <dsp:spPr>
        <a:xfrm>
          <a:off x="286015" y="2096829"/>
          <a:ext cx="8637214" cy="988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3366"/>
              </a:solidFill>
            </a:rPr>
            <a:t>Концепция </a:t>
          </a:r>
          <a:r>
            <a:rPr lang="ru-RU" sz="1800" b="1" kern="1200" dirty="0">
              <a:solidFill>
                <a:srgbClr val="C00000"/>
              </a:solidFill>
            </a:rPr>
            <a:t>«безопасности» </a:t>
          </a:r>
          <a:r>
            <a:rPr lang="ru-RU" sz="1800" b="1" kern="1200" dirty="0">
              <a:solidFill>
                <a:srgbClr val="003366"/>
              </a:solidFill>
            </a:rPr>
            <a:t>– приоритет  процедур и технологий промышленной безопасности.</a:t>
          </a:r>
          <a:r>
            <a:rPr lang="ru-RU" sz="1800" b="1" kern="1200" dirty="0"/>
            <a:t/>
          </a:r>
          <a:br>
            <a:rPr lang="ru-RU" sz="1800" b="1" kern="1200" dirty="0"/>
          </a:br>
          <a:r>
            <a:rPr lang="ru-RU" sz="1800" b="1" u="none" kern="1200" dirty="0">
              <a:solidFill>
                <a:schemeClr val="accent1">
                  <a:lumMod val="50000"/>
                </a:schemeClr>
              </a:solidFill>
            </a:rPr>
            <a:t>Трубопроводы  и емкостное оборудование с большими сроками службы.</a:t>
          </a:r>
          <a:endParaRPr lang="ru-RU" sz="1800" u="none" kern="1200" dirty="0"/>
        </a:p>
      </dsp:txBody>
      <dsp:txXfrm>
        <a:off x="2030159" y="2096829"/>
        <a:ext cx="6893070" cy="988801"/>
      </dsp:txXfrm>
    </dsp:sp>
    <dsp:sp modelId="{5674186B-E225-4DC3-9B94-A3AB00E7904D}">
      <dsp:nvSpPr>
        <dsp:cNvPr id="0" name=""/>
        <dsp:cNvSpPr/>
      </dsp:nvSpPr>
      <dsp:spPr>
        <a:xfrm>
          <a:off x="106979" y="2079968"/>
          <a:ext cx="1806041" cy="10225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7B1DA1-ACFD-4FB9-96DA-289D44019612}">
      <dsp:nvSpPr>
        <dsp:cNvPr id="0" name=""/>
        <dsp:cNvSpPr/>
      </dsp:nvSpPr>
      <dsp:spPr>
        <a:xfrm>
          <a:off x="286015" y="3136813"/>
          <a:ext cx="8637214" cy="988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3366"/>
              </a:solidFill>
            </a:rPr>
            <a:t>Концепция </a:t>
          </a:r>
          <a:r>
            <a:rPr lang="ru-RU" sz="1800" b="1" kern="1200" dirty="0">
              <a:solidFill>
                <a:srgbClr val="C00000"/>
              </a:solidFill>
            </a:rPr>
            <a:t>«проектной работоспособности» </a:t>
          </a:r>
          <a:r>
            <a:rPr lang="ru-RU" sz="1800" b="1" kern="1200" dirty="0">
              <a:solidFill>
                <a:srgbClr val="003366"/>
              </a:solidFill>
            </a:rPr>
            <a:t>- поддержание проектной работоспособности КЦ  и устойчивая базовая эксплуатация с максимальной интенсивностью по времени использования и нагрузке.</a:t>
          </a:r>
          <a:br>
            <a:rPr lang="ru-RU" sz="1800" b="1" kern="1200" dirty="0">
              <a:solidFill>
                <a:srgbClr val="003366"/>
              </a:solidFill>
            </a:rPr>
          </a:br>
          <a:r>
            <a:rPr lang="ru-RU" sz="1800" b="1" u="none" kern="1200" dirty="0">
              <a:solidFill>
                <a:schemeClr val="accent1">
                  <a:lumMod val="50000"/>
                </a:schemeClr>
              </a:solidFill>
            </a:rPr>
            <a:t>Компрессорные станции 1960-1980 гг.</a:t>
          </a:r>
          <a:endParaRPr lang="ru-RU" sz="1800" u="none" kern="1200" dirty="0"/>
        </a:p>
      </dsp:txBody>
      <dsp:txXfrm>
        <a:off x="2030159" y="3136813"/>
        <a:ext cx="6893070" cy="988801"/>
      </dsp:txXfrm>
    </dsp:sp>
    <dsp:sp modelId="{0204A313-2E44-45D3-8638-A591741C7235}">
      <dsp:nvSpPr>
        <dsp:cNvPr id="0" name=""/>
        <dsp:cNvSpPr/>
      </dsp:nvSpPr>
      <dsp:spPr>
        <a:xfrm>
          <a:off x="106979" y="3119952"/>
          <a:ext cx="1806041" cy="10225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EBDA8C-790E-4F44-B948-0634DD0547AB}">
      <dsp:nvSpPr>
        <dsp:cNvPr id="0" name=""/>
        <dsp:cNvSpPr/>
      </dsp:nvSpPr>
      <dsp:spPr>
        <a:xfrm>
          <a:off x="286015" y="4176797"/>
          <a:ext cx="8637214" cy="988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3366"/>
              </a:solidFill>
            </a:rPr>
            <a:t>Концепция </a:t>
          </a:r>
          <a:r>
            <a:rPr lang="ru-RU" sz="1800" b="1" kern="1200" dirty="0">
              <a:solidFill>
                <a:srgbClr val="C00000"/>
              </a:solidFill>
            </a:rPr>
            <a:t>«эксплуатационной (производственно-технологической) готовности» </a:t>
          </a:r>
          <a:r>
            <a:rPr lang="ru-RU" sz="1800" b="1" kern="1200" dirty="0">
              <a:solidFill>
                <a:srgbClr val="003366"/>
              </a:solidFill>
            </a:rPr>
            <a:t>– поддержание работоспособности КС на оптимальном уровне соответственно реальным режимным требованиям МГ (ГТС).</a:t>
          </a:r>
          <a:r>
            <a:rPr lang="ru-RU" sz="1800" b="1" kern="1200" dirty="0"/>
            <a:t/>
          </a:r>
          <a:br>
            <a:rPr lang="ru-RU" sz="1800" b="1" kern="1200" dirty="0"/>
          </a:br>
          <a:r>
            <a:rPr lang="ru-RU" sz="1800" b="1" u="none" kern="1200" dirty="0">
              <a:solidFill>
                <a:srgbClr val="C00000"/>
              </a:solidFill>
            </a:rPr>
            <a:t>Современные компрессорные станции</a:t>
          </a:r>
          <a:endParaRPr lang="ru-RU" sz="1800" u="none" kern="1200" dirty="0"/>
        </a:p>
      </dsp:txBody>
      <dsp:txXfrm>
        <a:off x="2030159" y="4176797"/>
        <a:ext cx="6893070" cy="988801"/>
      </dsp:txXfrm>
    </dsp:sp>
    <dsp:sp modelId="{D92EB663-F935-42B8-8208-FE6F632F68E8}">
      <dsp:nvSpPr>
        <dsp:cNvPr id="0" name=""/>
        <dsp:cNvSpPr/>
      </dsp:nvSpPr>
      <dsp:spPr>
        <a:xfrm>
          <a:off x="106979" y="4159936"/>
          <a:ext cx="1806041" cy="10225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3673A-E8AE-441A-9006-ECF34DC98BBB}">
      <dsp:nvSpPr>
        <dsp:cNvPr id="0" name=""/>
        <dsp:cNvSpPr/>
      </dsp:nvSpPr>
      <dsp:spPr>
        <a:xfrm>
          <a:off x="1224642" y="71150"/>
          <a:ext cx="7108969" cy="1080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00558A"/>
              </a:solidFill>
              <a:latin typeface="+mn-lt"/>
              <a:cs typeface="Arial" panose="020B0604020202020204" pitchFamily="34" charset="0"/>
            </a:rPr>
            <a:t>Средняя </a:t>
          </a:r>
          <a:r>
            <a:rPr lang="ru-RU" sz="1800" b="1" kern="1200" dirty="0">
              <a:solidFill>
                <a:srgbClr val="00558A"/>
              </a:solidFill>
              <a:latin typeface="+mn-lt"/>
              <a:cs typeface="Arial" panose="020B0604020202020204" pitchFamily="34" charset="0"/>
            </a:rPr>
            <a:t>наработка на отказ</a:t>
          </a:r>
          <a:r>
            <a:rPr lang="ru-RU" sz="1800" kern="1200" dirty="0">
              <a:solidFill>
                <a:srgbClr val="00558A"/>
              </a:solidFill>
              <a:latin typeface="+mn-lt"/>
              <a:cs typeface="Arial" panose="020B0604020202020204" pitchFamily="34" charset="0"/>
            </a:rPr>
            <a:t> всего парка газотурбинных ГПА ПАО «Газпром» </a:t>
          </a:r>
          <a:r>
            <a:rPr lang="ru-RU" sz="1800" b="0" kern="1200" dirty="0">
              <a:solidFill>
                <a:srgbClr val="00558A"/>
              </a:solidFill>
              <a:latin typeface="+mn-lt"/>
              <a:cs typeface="Arial" panose="020B0604020202020204" pitchFamily="34" charset="0"/>
            </a:rPr>
            <a:t>является стабильной и </a:t>
          </a:r>
          <a:r>
            <a:rPr lang="ru-RU" sz="1800" b="1" kern="1200" dirty="0">
              <a:solidFill>
                <a:srgbClr val="00558A"/>
              </a:solidFill>
              <a:latin typeface="+mn-lt"/>
              <a:cs typeface="Arial" panose="020B0604020202020204" pitchFamily="34" charset="0"/>
            </a:rPr>
            <a:t>имеет тенденцию к росту</a:t>
          </a:r>
          <a:r>
            <a:rPr lang="ru-RU" sz="1800" kern="1200" dirty="0">
              <a:solidFill>
                <a:srgbClr val="00558A"/>
              </a:solidFill>
              <a:latin typeface="+mn-lt"/>
              <a:cs typeface="Arial" panose="020B0604020202020204" pitchFamily="34" charset="0"/>
            </a:rPr>
            <a:t> (текущий показатель – около 12 </a:t>
          </a:r>
          <a:r>
            <a:rPr lang="ru-RU" sz="1800" kern="1200" dirty="0" err="1">
              <a:solidFill>
                <a:srgbClr val="00558A"/>
              </a:solidFill>
              <a:latin typeface="+mn-lt"/>
              <a:cs typeface="Arial" panose="020B0604020202020204" pitchFamily="34" charset="0"/>
            </a:rPr>
            <a:t>тыс.ч</a:t>
          </a:r>
          <a:r>
            <a:rPr lang="ru-RU" sz="1800" kern="1200" dirty="0">
              <a:solidFill>
                <a:srgbClr val="00558A"/>
              </a:solidFill>
              <a:latin typeface="+mn-lt"/>
              <a:cs typeface="Arial" panose="020B0604020202020204" pitchFamily="34" charset="0"/>
            </a:rPr>
            <a:t>.). Конструктивные дефекты и их последствия для определенных типов известны.</a:t>
          </a:r>
          <a:endParaRPr lang="ru-RU" sz="1800" kern="1200" dirty="0">
            <a:latin typeface="+mn-lt"/>
          </a:endParaRPr>
        </a:p>
      </dsp:txBody>
      <dsp:txXfrm>
        <a:off x="2652811" y="71150"/>
        <a:ext cx="5680800" cy="1080249"/>
      </dsp:txXfrm>
    </dsp:sp>
    <dsp:sp modelId="{13572876-4927-4C34-8F8E-3D639E4721E6}">
      <dsp:nvSpPr>
        <dsp:cNvPr id="0" name=""/>
        <dsp:cNvSpPr/>
      </dsp:nvSpPr>
      <dsp:spPr>
        <a:xfrm>
          <a:off x="187471" y="0"/>
          <a:ext cx="2381727" cy="12225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47B06E-B7F4-4DAC-9054-E81C4E87FE46}">
      <dsp:nvSpPr>
        <dsp:cNvPr id="0" name=""/>
        <dsp:cNvSpPr/>
      </dsp:nvSpPr>
      <dsp:spPr>
        <a:xfrm>
          <a:off x="1210519" y="1301342"/>
          <a:ext cx="7127800" cy="1080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558A"/>
              </a:solidFill>
              <a:latin typeface="+mn-lt"/>
              <a:cs typeface="Arial" panose="020B0604020202020204" pitchFamily="34" charset="0"/>
            </a:rPr>
            <a:t>Коэффициент готовности (К</a:t>
          </a:r>
          <a:r>
            <a:rPr lang="ru-RU" sz="1800" b="1" kern="1200" baseline="-25000" dirty="0">
              <a:solidFill>
                <a:srgbClr val="00558A"/>
              </a:solidFill>
              <a:latin typeface="+mn-lt"/>
              <a:cs typeface="Arial" panose="020B0604020202020204" pitchFamily="34" charset="0"/>
            </a:rPr>
            <a:t>Г</a:t>
          </a:r>
          <a:r>
            <a:rPr lang="ru-RU" sz="1800" b="1" kern="1200" dirty="0">
              <a:solidFill>
                <a:srgbClr val="00558A"/>
              </a:solidFill>
              <a:latin typeface="+mn-lt"/>
              <a:cs typeface="Arial" panose="020B0604020202020204" pitchFamily="34" charset="0"/>
            </a:rPr>
            <a:t>) </a:t>
          </a:r>
          <a:r>
            <a:rPr lang="ru-RU" sz="1800" kern="1200" dirty="0">
              <a:solidFill>
                <a:srgbClr val="00558A"/>
              </a:solidFill>
              <a:latin typeface="+mn-lt"/>
              <a:cs typeface="Arial" panose="020B0604020202020204" pitchFamily="34" charset="0"/>
            </a:rPr>
            <a:t>неустойчив </a:t>
          </a:r>
          <a:r>
            <a:rPr lang="ru-RU" sz="1800" b="0" kern="1200" dirty="0">
              <a:solidFill>
                <a:srgbClr val="00558A"/>
              </a:solidFill>
              <a:latin typeface="+mn-lt"/>
              <a:cs typeface="Arial" panose="020B0604020202020204" pitchFamily="34" charset="0"/>
            </a:rPr>
            <a:t>на уровне </a:t>
          </a:r>
          <a:r>
            <a:rPr lang="ru-RU" sz="1800" b="1" kern="1200" dirty="0">
              <a:solidFill>
                <a:srgbClr val="00558A"/>
              </a:solidFill>
              <a:latin typeface="+mn-lt"/>
              <a:cs typeface="Arial" panose="020B0604020202020204" pitchFamily="34" charset="0"/>
            </a:rPr>
            <a:t>0,94</a:t>
          </a:r>
          <a:r>
            <a:rPr lang="ru-RU" sz="1800" kern="1200" dirty="0">
              <a:solidFill>
                <a:srgbClr val="00558A"/>
              </a:solidFill>
              <a:latin typeface="+mn-lt"/>
              <a:cs typeface="Arial" panose="020B0604020202020204" pitchFamily="34" charset="0"/>
            </a:rPr>
            <a:t>;</a:t>
          </a:r>
          <a:endParaRPr lang="ru-RU" sz="1800" kern="1200" dirty="0">
            <a:latin typeface="+mn-lt"/>
          </a:endParaRPr>
        </a:p>
      </dsp:txBody>
      <dsp:txXfrm>
        <a:off x="2642470" y="1301342"/>
        <a:ext cx="5695849" cy="1080249"/>
      </dsp:txXfrm>
    </dsp:sp>
    <dsp:sp modelId="{2A7F8855-0D75-4431-A69B-C96421B6128C}">
      <dsp:nvSpPr>
        <dsp:cNvPr id="0" name=""/>
        <dsp:cNvSpPr/>
      </dsp:nvSpPr>
      <dsp:spPr>
        <a:xfrm>
          <a:off x="182763" y="1230192"/>
          <a:ext cx="2381727" cy="12225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F66DE-3858-4D5B-8F35-53A7E34C4D80}">
      <dsp:nvSpPr>
        <dsp:cNvPr id="0" name=""/>
        <dsp:cNvSpPr/>
      </dsp:nvSpPr>
      <dsp:spPr>
        <a:xfrm>
          <a:off x="1258130" y="2531534"/>
          <a:ext cx="7064318" cy="1080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558A"/>
              </a:solidFill>
              <a:latin typeface="+mn-lt"/>
              <a:cs typeface="Arial" panose="020B0604020202020204" pitchFamily="34" charset="0"/>
            </a:rPr>
            <a:t>Коэффициент технического использования (К</a:t>
          </a:r>
          <a:r>
            <a:rPr lang="ru-RU" sz="1800" b="1" kern="1200" baseline="-25000" dirty="0">
              <a:solidFill>
                <a:srgbClr val="00558A"/>
              </a:solidFill>
              <a:latin typeface="+mn-lt"/>
              <a:cs typeface="Arial" panose="020B0604020202020204" pitchFamily="34" charset="0"/>
            </a:rPr>
            <a:t>ТИ</a:t>
          </a:r>
          <a:r>
            <a:rPr lang="ru-RU" sz="1800" b="1" kern="1200" dirty="0">
              <a:solidFill>
                <a:srgbClr val="00558A"/>
              </a:solidFill>
              <a:latin typeface="+mn-lt"/>
              <a:cs typeface="Arial" panose="020B0604020202020204" pitchFamily="34" charset="0"/>
            </a:rPr>
            <a:t>)</a:t>
          </a:r>
          <a:r>
            <a:rPr lang="ru-RU" sz="1800" kern="1200" dirty="0">
              <a:solidFill>
                <a:srgbClr val="00558A"/>
              </a:solidFill>
              <a:latin typeface="+mn-lt"/>
              <a:cs typeface="Arial" panose="020B0604020202020204" pitchFamily="34" charset="0"/>
            </a:rPr>
            <a:t> всего парка газотурбинных ГПА имеет тенденцию к росту (текущий показатель – около </a:t>
          </a:r>
          <a:r>
            <a:rPr lang="ru-RU" sz="1800" b="1" kern="1200" dirty="0">
              <a:solidFill>
                <a:srgbClr val="00558A"/>
              </a:solidFill>
              <a:latin typeface="+mn-lt"/>
              <a:cs typeface="Arial" panose="020B0604020202020204" pitchFamily="34" charset="0"/>
            </a:rPr>
            <a:t>0,80</a:t>
          </a:r>
          <a:r>
            <a:rPr lang="ru-RU" sz="1800" kern="1200" dirty="0">
              <a:solidFill>
                <a:srgbClr val="00558A"/>
              </a:solidFill>
              <a:latin typeface="+mn-lt"/>
              <a:cs typeface="Arial" panose="020B0604020202020204" pitchFamily="34" charset="0"/>
            </a:rPr>
            <a:t>).</a:t>
          </a:r>
          <a:endParaRPr lang="ru-RU" sz="1800" kern="1200" dirty="0">
            <a:latin typeface="+mn-lt"/>
          </a:endParaRPr>
        </a:p>
      </dsp:txBody>
      <dsp:txXfrm>
        <a:off x="2677328" y="2531534"/>
        <a:ext cx="5645120" cy="1080249"/>
      </dsp:txXfrm>
    </dsp:sp>
    <dsp:sp modelId="{046581AC-43B8-4F20-A665-2E73ADFA07BD}">
      <dsp:nvSpPr>
        <dsp:cNvPr id="0" name=""/>
        <dsp:cNvSpPr/>
      </dsp:nvSpPr>
      <dsp:spPr>
        <a:xfrm>
          <a:off x="198633" y="2460384"/>
          <a:ext cx="2381727" cy="12225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8894F-F0B8-48F0-AB10-0F3CF587CB5B}">
      <dsp:nvSpPr>
        <dsp:cNvPr id="0" name=""/>
        <dsp:cNvSpPr/>
      </dsp:nvSpPr>
      <dsp:spPr>
        <a:xfrm>
          <a:off x="-584215" y="-19498"/>
          <a:ext cx="1671122" cy="297303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AC90A-EC25-42C2-A287-04D36F3BD873}">
      <dsp:nvSpPr>
        <dsp:cNvPr id="0" name=""/>
        <dsp:cNvSpPr/>
      </dsp:nvSpPr>
      <dsp:spPr>
        <a:xfrm>
          <a:off x="75730" y="0"/>
          <a:ext cx="8169063" cy="30573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18720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3225800" algn="l"/>
            </a:tabLst>
          </a:pPr>
          <a:r>
            <a:rPr lang="ru-RU" sz="2000" b="1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Система требует актуализации по следующим направлениям:</a:t>
          </a:r>
          <a:endParaRPr lang="ru-RU" sz="2000" b="1" kern="1200" dirty="0">
            <a:solidFill>
              <a:schemeClr val="tx1"/>
            </a:solidFill>
            <a:latin typeface="+mn-lt"/>
          </a:endParaRPr>
        </a:p>
      </dsp:txBody>
      <dsp:txXfrm>
        <a:off x="75730" y="0"/>
        <a:ext cx="4084531" cy="3057361"/>
      </dsp:txXfrm>
    </dsp:sp>
    <dsp:sp modelId="{3DF1A4C0-CFA7-4AFA-81EB-C2DB5952EBCE}">
      <dsp:nvSpPr>
        <dsp:cNvPr id="0" name=""/>
        <dsp:cNvSpPr/>
      </dsp:nvSpPr>
      <dsp:spPr>
        <a:xfrm>
          <a:off x="2188813" y="1123"/>
          <a:ext cx="6170115" cy="305736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marL="171450" lvl="1" indent="-171450" algn="l" defTabSz="8223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5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система показателей, в том числе для целей оценки ТС;</a:t>
          </a:r>
          <a:endParaRPr lang="ru-RU" sz="1850" kern="1200" dirty="0">
            <a:latin typeface="+mn-lt"/>
          </a:endParaRPr>
        </a:p>
        <a:p>
          <a:pPr marL="171450" lvl="1" indent="-171450" algn="l" defTabSz="8223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5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совершенствование набора показателей для СЦП;</a:t>
          </a:r>
          <a:endParaRPr lang="ru-RU" sz="1850" kern="1200" dirty="0">
            <a:latin typeface="+mn-lt"/>
          </a:endParaRPr>
        </a:p>
        <a:p>
          <a:pPr marL="171450" lvl="1" indent="-171450" algn="l" defTabSz="8223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5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автоматизация системы сбора показателей;</a:t>
          </a:r>
          <a:endParaRPr lang="ru-RU" sz="1850" kern="1200" dirty="0">
            <a:latin typeface="+mn-lt"/>
          </a:endParaRPr>
        </a:p>
        <a:p>
          <a:pPr marL="171450" lvl="1" indent="-171450" algn="l" defTabSz="8223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5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универсальность применения в разных процессах: маркетинг (</a:t>
          </a:r>
          <a:r>
            <a:rPr lang="en-US" sz="185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BEN</a:t>
          </a:r>
          <a:r>
            <a:rPr lang="ru-RU" sz="185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), оценка стоимости жизненного цикла (</a:t>
          </a:r>
          <a:r>
            <a:rPr lang="en-US" sz="185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LCC</a:t>
          </a:r>
          <a:r>
            <a:rPr lang="ru-RU" sz="185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), анализ риска (</a:t>
          </a:r>
          <a:r>
            <a:rPr lang="en-US" sz="185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QRA</a:t>
          </a:r>
          <a:r>
            <a:rPr lang="ru-RU" sz="185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), анализ надежности, готовности и обслуживаемости (</a:t>
          </a:r>
          <a:r>
            <a:rPr lang="en-US" sz="185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RAM</a:t>
          </a:r>
          <a:r>
            <a:rPr lang="ru-RU" sz="185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), программы повышения надежности (</a:t>
          </a:r>
          <a:r>
            <a:rPr lang="en-US" sz="185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RCM)</a:t>
          </a:r>
          <a:r>
            <a:rPr lang="ru-RU" sz="185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;</a:t>
          </a:r>
          <a:endParaRPr lang="ru-RU" sz="1850" kern="1200" dirty="0">
            <a:latin typeface="+mn-lt"/>
          </a:endParaRPr>
        </a:p>
        <a:p>
          <a:pPr marL="171450" lvl="1" indent="-171450" algn="l" defTabSz="8223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5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преемственность к действующей практике;</a:t>
          </a:r>
          <a:endParaRPr lang="ru-RU" sz="1850" kern="1200" dirty="0">
            <a:latin typeface="+mn-lt"/>
          </a:endParaRPr>
        </a:p>
        <a:p>
          <a:pPr marL="171450" lvl="1" indent="-171450" algn="l" defTabSz="8223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5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статистика эксплуатации  и ТО и Р;</a:t>
          </a:r>
          <a:endParaRPr lang="ru-RU" sz="1850" kern="1200" dirty="0">
            <a:latin typeface="+mn-lt"/>
          </a:endParaRPr>
        </a:p>
        <a:p>
          <a:pPr marL="171450" lvl="1" indent="-171450" algn="l" defTabSz="8223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5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методика структурного анализа причин отказов;</a:t>
          </a:r>
          <a:endParaRPr lang="ru-RU" sz="1850" kern="1200" dirty="0">
            <a:latin typeface="+mn-lt"/>
          </a:endParaRPr>
        </a:p>
        <a:p>
          <a:pPr marL="171450" lvl="1" indent="-171450" algn="l" defTabSz="8223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5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нормирование показателей (укрупненно или индивидуально);</a:t>
          </a:r>
          <a:endParaRPr lang="ru-RU" sz="1850" kern="1200" dirty="0">
            <a:latin typeface="+mn-lt"/>
          </a:endParaRPr>
        </a:p>
      </dsp:txBody>
      <dsp:txXfrm>
        <a:off x="2188813" y="1123"/>
        <a:ext cx="6170115" cy="30573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E56A6-BA96-4A14-9124-6A8F22908A0B}">
      <dsp:nvSpPr>
        <dsp:cNvPr id="0" name=""/>
        <dsp:cNvSpPr/>
      </dsp:nvSpPr>
      <dsp:spPr>
        <a:xfrm>
          <a:off x="670431" y="1686103"/>
          <a:ext cx="259157" cy="1384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578" y="0"/>
              </a:lnTo>
              <a:lnTo>
                <a:pt x="129578" y="1384969"/>
              </a:lnTo>
              <a:lnTo>
                <a:pt x="259157" y="13849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64785" y="2343363"/>
        <a:ext cx="70450" cy="70450"/>
      </dsp:txXfrm>
    </dsp:sp>
    <dsp:sp modelId="{9EA36461-DA65-4A30-97FC-A37CDFEFA793}">
      <dsp:nvSpPr>
        <dsp:cNvPr id="0" name=""/>
        <dsp:cNvSpPr/>
      </dsp:nvSpPr>
      <dsp:spPr>
        <a:xfrm>
          <a:off x="670431" y="1686103"/>
          <a:ext cx="259157" cy="692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578" y="0"/>
              </a:lnTo>
              <a:lnTo>
                <a:pt x="129578" y="692484"/>
              </a:lnTo>
              <a:lnTo>
                <a:pt x="259157" y="6924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81525" y="2013861"/>
        <a:ext cx="36969" cy="36969"/>
      </dsp:txXfrm>
    </dsp:sp>
    <dsp:sp modelId="{7FA668FB-23AF-4932-BCF9-AE469BEEEF49}">
      <dsp:nvSpPr>
        <dsp:cNvPr id="0" name=""/>
        <dsp:cNvSpPr/>
      </dsp:nvSpPr>
      <dsp:spPr>
        <a:xfrm>
          <a:off x="670431" y="1640383"/>
          <a:ext cx="2591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9157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93531" y="1679624"/>
        <a:ext cx="12957" cy="12957"/>
      </dsp:txXfrm>
    </dsp:sp>
    <dsp:sp modelId="{A9CC7369-7771-49F4-B049-6A0BBE82DD5C}">
      <dsp:nvSpPr>
        <dsp:cNvPr id="0" name=""/>
        <dsp:cNvSpPr/>
      </dsp:nvSpPr>
      <dsp:spPr>
        <a:xfrm>
          <a:off x="670431" y="993618"/>
          <a:ext cx="259157" cy="692484"/>
        </a:xfrm>
        <a:custGeom>
          <a:avLst/>
          <a:gdLst/>
          <a:ahLst/>
          <a:cxnLst/>
          <a:rect l="0" t="0" r="0" b="0"/>
          <a:pathLst>
            <a:path>
              <a:moveTo>
                <a:pt x="0" y="692484"/>
              </a:moveTo>
              <a:lnTo>
                <a:pt x="129578" y="692484"/>
              </a:lnTo>
              <a:lnTo>
                <a:pt x="129578" y="0"/>
              </a:lnTo>
              <a:lnTo>
                <a:pt x="25915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81525" y="1321376"/>
        <a:ext cx="36969" cy="36969"/>
      </dsp:txXfrm>
    </dsp:sp>
    <dsp:sp modelId="{7803F821-71F3-4A7F-B3F5-3590CDC1D40E}">
      <dsp:nvSpPr>
        <dsp:cNvPr id="0" name=""/>
        <dsp:cNvSpPr/>
      </dsp:nvSpPr>
      <dsp:spPr>
        <a:xfrm>
          <a:off x="670431" y="301133"/>
          <a:ext cx="259157" cy="1384969"/>
        </a:xfrm>
        <a:custGeom>
          <a:avLst/>
          <a:gdLst/>
          <a:ahLst/>
          <a:cxnLst/>
          <a:rect l="0" t="0" r="0" b="0"/>
          <a:pathLst>
            <a:path>
              <a:moveTo>
                <a:pt x="0" y="1384969"/>
              </a:moveTo>
              <a:lnTo>
                <a:pt x="129578" y="1384969"/>
              </a:lnTo>
              <a:lnTo>
                <a:pt x="129578" y="0"/>
              </a:lnTo>
              <a:lnTo>
                <a:pt x="25915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64785" y="958393"/>
        <a:ext cx="70450" cy="70450"/>
      </dsp:txXfrm>
    </dsp:sp>
    <dsp:sp modelId="{395CE80A-2C97-4695-84F8-AB1E4F35E4D4}">
      <dsp:nvSpPr>
        <dsp:cNvPr id="0" name=""/>
        <dsp:cNvSpPr/>
      </dsp:nvSpPr>
      <dsp:spPr>
        <a:xfrm rot="16200000">
          <a:off x="-941055" y="1454532"/>
          <a:ext cx="2759832" cy="4631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>
              <a:solidFill>
                <a:srgbClr val="00558A"/>
              </a:solidFill>
            </a:rPr>
            <a:t>Новые подходы</a:t>
          </a:r>
        </a:p>
      </dsp:txBody>
      <dsp:txXfrm>
        <a:off x="-941055" y="1454532"/>
        <a:ext cx="2759832" cy="463142"/>
      </dsp:txXfrm>
    </dsp:sp>
    <dsp:sp modelId="{C0240378-DE45-4B32-B042-49AB83A61AC6}">
      <dsp:nvSpPr>
        <dsp:cNvPr id="0" name=""/>
        <dsp:cNvSpPr/>
      </dsp:nvSpPr>
      <dsp:spPr>
        <a:xfrm>
          <a:off x="929589" y="4273"/>
          <a:ext cx="7603200" cy="593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3366"/>
              </a:solidFill>
              <a:latin typeface="+mn-lt"/>
              <a:cs typeface="Times New Roman" pitchFamily="18" charset="0"/>
            </a:rPr>
            <a:t>Технологический  </a:t>
          </a:r>
          <a:r>
            <a:rPr lang="en-US" sz="1800" b="1" kern="1200" dirty="0">
              <a:solidFill>
                <a:srgbClr val="003366"/>
              </a:solidFill>
              <a:latin typeface="+mn-lt"/>
              <a:cs typeface="Times New Roman" pitchFamily="18" charset="0"/>
            </a:rPr>
            <a:t>on-line </a:t>
          </a:r>
          <a:r>
            <a:rPr lang="ru-RU" sz="1800" b="1" kern="1200" dirty="0">
              <a:solidFill>
                <a:srgbClr val="003366"/>
              </a:solidFill>
              <a:latin typeface="+mn-lt"/>
              <a:cs typeface="Times New Roman" pitchFamily="18" charset="0"/>
            </a:rPr>
            <a:t>мониторинг характеристик ГТУ и ЦБК в составе САУ</a:t>
          </a:r>
          <a:br>
            <a:rPr lang="ru-RU" sz="1800" b="1" kern="1200" dirty="0">
              <a:solidFill>
                <a:srgbClr val="003366"/>
              </a:solidFill>
              <a:latin typeface="+mn-lt"/>
              <a:cs typeface="Times New Roman" pitchFamily="18" charset="0"/>
            </a:rPr>
          </a:br>
          <a:r>
            <a:rPr lang="ru-RU" sz="1800" b="1" kern="1200" dirty="0">
              <a:solidFill>
                <a:srgbClr val="003366"/>
              </a:solidFill>
              <a:latin typeface="+mn-lt"/>
              <a:cs typeface="Times New Roman" pitchFamily="18" charset="0"/>
            </a:rPr>
            <a:t>(Р Газпром 2-3.5-1107-2017)</a:t>
          </a:r>
          <a:endParaRPr lang="ru-RU" sz="1800" kern="1200" dirty="0">
            <a:latin typeface="+mn-lt"/>
          </a:endParaRPr>
        </a:p>
      </dsp:txBody>
      <dsp:txXfrm>
        <a:off x="929589" y="4273"/>
        <a:ext cx="7603200" cy="593720"/>
      </dsp:txXfrm>
    </dsp:sp>
    <dsp:sp modelId="{42F91953-1299-437B-A491-9D1DBD7C67B3}">
      <dsp:nvSpPr>
        <dsp:cNvPr id="0" name=""/>
        <dsp:cNvSpPr/>
      </dsp:nvSpPr>
      <dsp:spPr>
        <a:xfrm>
          <a:off x="929589" y="696758"/>
          <a:ext cx="7603200" cy="593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>
              <a:solidFill>
                <a:srgbClr val="003366"/>
              </a:solidFill>
              <a:latin typeface="+mn-lt"/>
              <a:cs typeface="Times New Roman" pitchFamily="18" charset="0"/>
            </a:rPr>
            <a:t>Вибромониторинг</a:t>
          </a:r>
          <a:r>
            <a:rPr lang="ru-RU" sz="1800" b="1" kern="1200" dirty="0">
              <a:solidFill>
                <a:srgbClr val="003366"/>
              </a:solidFill>
              <a:latin typeface="+mn-lt"/>
              <a:cs typeface="Times New Roman" pitchFamily="18" charset="0"/>
            </a:rPr>
            <a:t>  и </a:t>
          </a:r>
          <a:r>
            <a:rPr lang="ru-RU" sz="1800" b="1" kern="1200" dirty="0" err="1">
              <a:solidFill>
                <a:srgbClr val="003366"/>
              </a:solidFill>
              <a:latin typeface="+mn-lt"/>
              <a:cs typeface="Times New Roman" pitchFamily="18" charset="0"/>
            </a:rPr>
            <a:t>виброзащита</a:t>
          </a:r>
          <a:r>
            <a:rPr lang="ru-RU" sz="1800" b="1" kern="1200" dirty="0">
              <a:solidFill>
                <a:srgbClr val="003366"/>
              </a:solidFill>
              <a:latin typeface="+mn-lt"/>
              <a:cs typeface="Times New Roman" pitchFamily="18" charset="0"/>
            </a:rPr>
            <a:t> – в составе САУ</a:t>
          </a:r>
        </a:p>
      </dsp:txBody>
      <dsp:txXfrm>
        <a:off x="929589" y="696758"/>
        <a:ext cx="7603200" cy="593720"/>
      </dsp:txXfrm>
    </dsp:sp>
    <dsp:sp modelId="{41B69912-5359-4BD5-82B4-8C065B70F75F}">
      <dsp:nvSpPr>
        <dsp:cNvPr id="0" name=""/>
        <dsp:cNvSpPr/>
      </dsp:nvSpPr>
      <dsp:spPr>
        <a:xfrm>
          <a:off x="929589" y="1389243"/>
          <a:ext cx="7603200" cy="593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3366"/>
              </a:solidFill>
              <a:latin typeface="+mn-lt"/>
              <a:cs typeface="Times New Roman" pitchFamily="18" charset="0"/>
            </a:rPr>
            <a:t>Диагностика состояния узлов и деталей – элемент системы ТО и Р , выполняемая специализированными службами (производитель, ремонтник)</a:t>
          </a:r>
        </a:p>
      </dsp:txBody>
      <dsp:txXfrm>
        <a:off x="929589" y="1389243"/>
        <a:ext cx="7603200" cy="593720"/>
      </dsp:txXfrm>
    </dsp:sp>
    <dsp:sp modelId="{3983F10E-6F15-4A49-88F8-16AA13090747}">
      <dsp:nvSpPr>
        <dsp:cNvPr id="0" name=""/>
        <dsp:cNvSpPr/>
      </dsp:nvSpPr>
      <dsp:spPr>
        <a:xfrm>
          <a:off x="929589" y="2081728"/>
          <a:ext cx="7603200" cy="593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3366"/>
              </a:solidFill>
              <a:latin typeface="+mn-lt"/>
              <a:cs typeface="Times New Roman" pitchFamily="18" charset="0"/>
            </a:rPr>
            <a:t>Эксплуатация ГПА «по состоянию» на базе решения следующих взаимосвязанных задач: а) нормативного продления ресурсов после длительной наработки; б) оперативного применения показателя «эквивалентной наработки»</a:t>
          </a:r>
        </a:p>
      </dsp:txBody>
      <dsp:txXfrm>
        <a:off x="929589" y="2081728"/>
        <a:ext cx="7603200" cy="593720"/>
      </dsp:txXfrm>
    </dsp:sp>
    <dsp:sp modelId="{912CC40A-C9D6-49AE-8007-50904FEA9D67}">
      <dsp:nvSpPr>
        <dsp:cNvPr id="0" name=""/>
        <dsp:cNvSpPr/>
      </dsp:nvSpPr>
      <dsp:spPr>
        <a:xfrm>
          <a:off x="929589" y="2774213"/>
          <a:ext cx="7603200" cy="593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3366"/>
              </a:solidFill>
              <a:latin typeface="+mn-lt"/>
              <a:cs typeface="Times New Roman" pitchFamily="18" charset="0"/>
            </a:rPr>
            <a:t>Долгосрочные «сервис-контракты»</a:t>
          </a:r>
        </a:p>
      </dsp:txBody>
      <dsp:txXfrm>
        <a:off x="929589" y="2774213"/>
        <a:ext cx="7603200" cy="593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0.00167</cdr:x>
      <cdr:y>0.02594</cdr:y>
    </cdr:from>
    <cdr:to>
      <cdr:x>1</cdr:x>
      <cdr:y>0.1898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89" y="132092"/>
          <a:ext cx="3999254" cy="8344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dirty="0">
              <a:solidFill>
                <a:srgbClr val="002060"/>
              </a:solidFill>
            </a:rPr>
            <a:t>Технологический уровень</a:t>
          </a:r>
          <a:br>
            <a:rPr lang="ru-RU" sz="2400" b="1" dirty="0">
              <a:solidFill>
                <a:srgbClr val="002060"/>
              </a:solidFill>
            </a:rPr>
          </a:br>
          <a:r>
            <a:rPr lang="ru-RU" sz="2400" b="1" dirty="0">
              <a:solidFill>
                <a:srgbClr val="002060"/>
              </a:solidFill>
            </a:rPr>
            <a:t>парка ГПА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0.4027</cdr:x>
      <cdr:y>0.34362</cdr:y>
    </cdr:from>
    <cdr:to>
      <cdr:x>0.70033</cdr:x>
      <cdr:y>0.43226</cdr:y>
    </cdr:to>
    <cdr:sp macro="" textlink="">
      <cdr:nvSpPr>
        <cdr:cNvPr id="2" name="TextBox 13332"/>
        <cdr:cNvSpPr txBox="1"/>
      </cdr:nvSpPr>
      <cdr:spPr>
        <a:xfrm xmlns:a="http://schemas.openxmlformats.org/drawingml/2006/main">
          <a:off x="1986115" y="835121"/>
          <a:ext cx="1467902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более 100 тыс. ч</a:t>
          </a:r>
        </a:p>
      </cdr:txBody>
    </cdr:sp>
  </cdr:relSizeAnchor>
  <cdr:relSizeAnchor xmlns:cdr="http://schemas.openxmlformats.org/drawingml/2006/chartDrawing">
    <cdr:from>
      <cdr:x>0.54172</cdr:x>
      <cdr:y>0.60087</cdr:y>
    </cdr:from>
    <cdr:to>
      <cdr:x>0.77801</cdr:x>
      <cdr:y>0.68951</cdr:y>
    </cdr:to>
    <cdr:sp macro="" textlink="">
      <cdr:nvSpPr>
        <cdr:cNvPr id="3" name="TextBox 13332"/>
        <cdr:cNvSpPr txBox="1"/>
      </cdr:nvSpPr>
      <cdr:spPr>
        <a:xfrm xmlns:a="http://schemas.openxmlformats.org/drawingml/2006/main">
          <a:off x="2671740" y="1460336"/>
          <a:ext cx="1165384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до 100 тыс. ч</a:t>
          </a:r>
        </a:p>
      </cdr:txBody>
    </cdr:sp>
  </cdr:relSizeAnchor>
  <cdr:relSizeAnchor xmlns:cdr="http://schemas.openxmlformats.org/drawingml/2006/chartDrawing">
    <cdr:from>
      <cdr:x>0.36978</cdr:x>
      <cdr:y>0.42718</cdr:y>
    </cdr:from>
    <cdr:to>
      <cdr:x>0.37019</cdr:x>
      <cdr:y>0.71664</cdr:y>
    </cdr:to>
    <cdr:cxnSp macro="">
      <cdr:nvCxnSpPr>
        <cdr:cNvPr id="4" name="Прямая со стрелкой 3">
          <a:extLst xmlns:a="http://schemas.openxmlformats.org/drawingml/2006/main">
            <a:ext uri="{FF2B5EF4-FFF2-40B4-BE49-F238E27FC236}">
              <a16:creationId xmlns="" xmlns:a16="http://schemas.microsoft.com/office/drawing/2014/main" id="{4EC541DB-5EE8-A142-866A-583AC5E725B4}"/>
            </a:ext>
          </a:extLst>
        </cdr:cNvPr>
        <cdr:cNvCxnSpPr/>
      </cdr:nvCxnSpPr>
      <cdr:spPr bwMode="auto">
        <a:xfrm xmlns:a="http://schemas.openxmlformats.org/drawingml/2006/main" flipV="1">
          <a:off x="1823743" y="1038212"/>
          <a:ext cx="2026" cy="70350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0000CC"/>
          </a:solidFill>
          <a:prstDash val="solid"/>
          <a:round/>
          <a:headEnd type="none" w="med" len="med"/>
          <a:tailEnd type="none" w="sm" len="sm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0.15475</cdr:x>
      <cdr:y>0.41843</cdr:y>
    </cdr:from>
    <cdr:to>
      <cdr:x>0.37106</cdr:x>
      <cdr:y>0.42008</cdr:y>
    </cdr:to>
    <cdr:cxnSp macro="">
      <cdr:nvCxnSpPr>
        <cdr:cNvPr id="6" name="Прямая со стрелкой 5">
          <a:extLst xmlns:a="http://schemas.openxmlformats.org/drawingml/2006/main">
            <a:ext uri="{FF2B5EF4-FFF2-40B4-BE49-F238E27FC236}">
              <a16:creationId xmlns="" xmlns:a16="http://schemas.microsoft.com/office/drawing/2014/main" id="{EC88D4B7-4091-6C41-B1B1-3E406B591315}"/>
            </a:ext>
          </a:extLst>
        </cdr:cNvPr>
        <cdr:cNvCxnSpPr/>
      </cdr:nvCxnSpPr>
      <cdr:spPr bwMode="auto">
        <a:xfrm xmlns:a="http://schemas.openxmlformats.org/drawingml/2006/main">
          <a:off x="763246" y="1016954"/>
          <a:ext cx="1066800" cy="4011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0000CC"/>
          </a:solidFill>
          <a:prstDash val="solid"/>
          <a:round/>
          <a:headEnd type="none" w="med" len="med"/>
          <a:tailEnd type="oval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0.25756</cdr:x>
      <cdr:y>0.43841</cdr:y>
    </cdr:from>
    <cdr:to>
      <cdr:x>0.3606</cdr:x>
      <cdr:y>0.52706</cdr:y>
    </cdr:to>
    <cdr:sp macro="" textlink="">
      <cdr:nvSpPr>
        <cdr:cNvPr id="9" name="TextBox 13332"/>
        <cdr:cNvSpPr txBox="1"/>
      </cdr:nvSpPr>
      <cdr:spPr>
        <a:xfrm xmlns:a="http://schemas.openxmlformats.org/drawingml/2006/main">
          <a:off x="1270309" y="1065511"/>
          <a:ext cx="508152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44,5%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0.28889</cdr:x>
      <cdr:y>0.39744</cdr:y>
    </cdr:from>
    <cdr:to>
      <cdr:x>0.57778</cdr:x>
      <cdr:y>0.52263</cdr:y>
    </cdr:to>
    <cdr:sp macro="" textlink="">
      <cdr:nvSpPr>
        <cdr:cNvPr id="2" name="Стрелка вправо 1"/>
        <cdr:cNvSpPr/>
      </cdr:nvSpPr>
      <cdr:spPr bwMode="auto">
        <a:xfrm xmlns:a="http://schemas.openxmlformats.org/drawingml/2006/main" rot="1335348">
          <a:off x="1320801" y="1049868"/>
          <a:ext cx="1320800" cy="330708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0000CC"/>
        </a:soli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0" tIns="0" rIns="0" bIns="0" numCol="1" rtlCol="0" anchor="ctr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rgbClr val="FFFFFF"/>
              </a:solidFill>
              <a:latin typeface="Arial Narrow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rgbClr val="FFFFFF"/>
              </a:solidFill>
              <a:latin typeface="Arial Narrow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rgbClr val="FFFFFF"/>
              </a:solidFill>
              <a:latin typeface="Arial Narrow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rgbClr val="FFFFFF"/>
              </a:solidFill>
              <a:latin typeface="Arial Narrow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rgbClr val="FFFFFF"/>
              </a:solidFill>
              <a:latin typeface="Arial Narrow" pitchFamily="34" charset="0"/>
            </a:defRPr>
          </a:lvl5pPr>
          <a:lvl6pPr marL="2286000" algn="l" defTabSz="914400" rtl="0" eaLnBrk="1" latinLnBrk="0" hangingPunct="1">
            <a:defRPr sz="1700" kern="1200">
              <a:solidFill>
                <a:srgbClr val="FFFFFF"/>
              </a:solidFill>
              <a:latin typeface="Arial Narrow" pitchFamily="34" charset="0"/>
            </a:defRPr>
          </a:lvl6pPr>
          <a:lvl7pPr marL="2743200" algn="l" defTabSz="914400" rtl="0" eaLnBrk="1" latinLnBrk="0" hangingPunct="1">
            <a:defRPr sz="1700" kern="1200">
              <a:solidFill>
                <a:srgbClr val="FFFFFF"/>
              </a:solidFill>
              <a:latin typeface="Arial Narrow" pitchFamily="34" charset="0"/>
            </a:defRPr>
          </a:lvl7pPr>
          <a:lvl8pPr marL="3200400" algn="l" defTabSz="914400" rtl="0" eaLnBrk="1" latinLnBrk="0" hangingPunct="1">
            <a:defRPr sz="1700" kern="1200">
              <a:solidFill>
                <a:srgbClr val="FFFFFF"/>
              </a:solidFill>
              <a:latin typeface="Arial Narrow" pitchFamily="34" charset="0"/>
            </a:defRPr>
          </a:lvl8pPr>
          <a:lvl9pPr marL="3657600" algn="l" defTabSz="914400" rtl="0" eaLnBrk="1" latinLnBrk="0" hangingPunct="1">
            <a:defRPr sz="1700" kern="1200">
              <a:solidFill>
                <a:srgbClr val="FFFFFF"/>
              </a:solidFill>
              <a:latin typeface="Arial Narrow" pitchFamily="34" charset="0"/>
            </a:defRPr>
          </a:lvl9pPr>
        </a:lstStyle>
        <a:p xmlns:a="http://schemas.openxmlformats.org/drawingml/2006/main">
          <a:pPr marL="0" marR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7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 Narrow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2" tIns="45152" rIns="90302" bIns="45152" numCol="1" anchor="t" anchorCtr="0" compatLnSpc="1">
            <a:prstTxWarp prst="textNoShape">
              <a:avLst/>
            </a:prstTxWarp>
          </a:bodyPr>
          <a:lstStyle>
            <a:lvl1pPr defTabSz="900846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0"/>
            <a:ext cx="2945862" cy="49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2" tIns="45152" rIns="90302" bIns="45152" numCol="1" anchor="t" anchorCtr="0" compatLnSpc="1">
            <a:prstTxWarp prst="textNoShape">
              <a:avLst/>
            </a:prstTxWarp>
          </a:bodyPr>
          <a:lstStyle>
            <a:lvl1pPr algn="r" defTabSz="900846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010"/>
            <a:ext cx="2945862" cy="49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2" tIns="45152" rIns="90302" bIns="45152" numCol="1" anchor="b" anchorCtr="0" compatLnSpc="1">
            <a:prstTxWarp prst="textNoShape">
              <a:avLst/>
            </a:prstTxWarp>
          </a:bodyPr>
          <a:lstStyle>
            <a:lvl1pPr defTabSz="900846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378010"/>
            <a:ext cx="2945862" cy="49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2" tIns="45152" rIns="90302" bIns="45152" numCol="1" anchor="b" anchorCtr="0" compatLnSpc="1">
            <a:prstTxWarp prst="textNoShape">
              <a:avLst/>
            </a:prstTxWarp>
          </a:bodyPr>
          <a:lstStyle>
            <a:lvl1pPr algn="r" defTabSz="900846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EF9B2FAC-2503-48F8-B071-04E7FA1ED43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196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42" tIns="47622" rIns="95242" bIns="47622" numCol="1" anchor="t" anchorCtr="0" compatLnSpc="1">
            <a:prstTxWarp prst="textNoShape">
              <a:avLst/>
            </a:prstTxWarp>
          </a:bodyPr>
          <a:lstStyle>
            <a:lvl1pPr defTabSz="952759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0"/>
            <a:ext cx="2945862" cy="49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42" tIns="47622" rIns="95242" bIns="47622" numCol="1" anchor="t" anchorCtr="0" compatLnSpc="1">
            <a:prstTxWarp prst="textNoShape">
              <a:avLst/>
            </a:prstTxWarp>
          </a:bodyPr>
          <a:lstStyle>
            <a:lvl1pPr algn="r" defTabSz="952759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984" y="4691303"/>
            <a:ext cx="5435708" cy="44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42" tIns="47622" rIns="95242" bIns="47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010"/>
            <a:ext cx="2945862" cy="49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42" tIns="47622" rIns="95242" bIns="47622" numCol="1" anchor="b" anchorCtr="0" compatLnSpc="1">
            <a:prstTxWarp prst="textNoShape">
              <a:avLst/>
            </a:prstTxWarp>
          </a:bodyPr>
          <a:lstStyle>
            <a:lvl1pPr defTabSz="952759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378010"/>
            <a:ext cx="2945862" cy="49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42" tIns="47622" rIns="95242" bIns="47622" numCol="1" anchor="b" anchorCtr="0" compatLnSpc="1">
            <a:prstTxWarp prst="textNoShape">
              <a:avLst/>
            </a:prstTxWarp>
          </a:bodyPr>
          <a:lstStyle>
            <a:lvl1pPr algn="r" defTabSz="952759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A7F4F542-0CF8-4D46-9C15-E25CCB08C5C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170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9470">
              <a:defRPr/>
            </a:pPr>
            <a:r>
              <a:rPr lang="ru-RU" dirty="0"/>
              <a:t>Добрый день, уважаемые коллеги! Вашему вниманию предлагается доклад на тему «Методические подходы к обеспечению работоспособности компрессорного парка ПАО «Газпром» на принципах «эксплуатационной готовности».</a:t>
            </a:r>
          </a:p>
          <a:p>
            <a:pPr defTabSz="879470">
              <a:defRPr/>
            </a:pPr>
            <a:r>
              <a:rPr lang="ru-RU" dirty="0"/>
              <a:t>Целью данного доклада является краткий анализ вопросов обеспечения работоспособности компрессорного парка ПАО «Газпром» в развитие доклада Департамента и </a:t>
            </a:r>
            <a:r>
              <a:rPr lang="ru-RU" dirty="0" err="1"/>
              <a:t>ВНИИГАЗа</a:t>
            </a:r>
            <a:r>
              <a:rPr lang="ru-RU" dirty="0"/>
              <a:t> на прошлогодней конференции ГТС-2017.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4F542-0CF8-4D46-9C15-E25CCB08C5CA}" type="slidenum">
              <a:rPr lang="ru-RU" smtClean="0"/>
              <a:pPr/>
              <a:t>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878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настоящее время (для поддержки системы ИНТЕРГАЗСЕРТ) имеется возможность решить проблемы сертификации в рамках планируемой разработки документов типа ОТУ для ГПА и его базовых элементов (ГТД, ГТУ, ЦБК).</a:t>
            </a:r>
          </a:p>
          <a:p>
            <a:r>
              <a:rPr lang="ru-RU" dirty="0"/>
              <a:t>Исторически на этом поле деятельности для компрессорных станций и их объектов ведущими организациями были ВНИИГАЗ и ОРГЭНЕРГОГАЗ. </a:t>
            </a:r>
          </a:p>
          <a:p>
            <a:r>
              <a:rPr lang="ru-RU" dirty="0"/>
              <a:t>ОТУ имеют целью актуализировать и унифицировать показатели назначения, надежности, </a:t>
            </a:r>
            <a:r>
              <a:rPr lang="ru-RU" dirty="0" err="1"/>
              <a:t>энергоэффективности</a:t>
            </a:r>
            <a:r>
              <a:rPr lang="ru-RU" dirty="0"/>
              <a:t> и экологии.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4F542-0CF8-4D46-9C15-E25CCB08C5C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15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Рассмотрим возможные концепции эксплуатации с позиций надежности</a:t>
            </a:r>
          </a:p>
          <a:p>
            <a:pPr lvl="0"/>
            <a:r>
              <a:rPr lang="ru-RU" dirty="0"/>
              <a:t>- Концепция «безотказности»- на базе систем диагностики обеспечивает «живучесть» объекта в авиации и морском транспорте;</a:t>
            </a:r>
          </a:p>
          <a:p>
            <a:pPr lvl="0"/>
            <a:r>
              <a:rPr lang="ru-RU" dirty="0"/>
              <a:t>- Концепция «риск-ориентированной эксплуатации» – коммерческая оптимизация на принципе: «дополнительная товарная мощность за счет ресурса и надежности» - успешна для электростанции (прежде всего пиковых, полупиковых и аварийных);</a:t>
            </a:r>
          </a:p>
          <a:p>
            <a:pPr lvl="0"/>
            <a:r>
              <a:rPr lang="ru-RU" dirty="0"/>
              <a:t>- Концепция «безопасности» – приоритет процедур и технологий промышленной безопасности; она ближе к трубопроводам и емкостному оборудованию с большими сроками службы;</a:t>
            </a:r>
          </a:p>
          <a:p>
            <a:pPr lvl="0"/>
            <a:r>
              <a:rPr lang="ru-RU" dirty="0"/>
              <a:t>- Концепция «проектной работоспособности» – поддержание проектной работоспособности КЦ при устойчивой базовой эксплуатация с максимальной интенсивностью была характерна для компрессорных станции 1960-1980 </a:t>
            </a:r>
            <a:r>
              <a:rPr lang="ru-RU" dirty="0" err="1"/>
              <a:t>г.г</a:t>
            </a:r>
            <a:r>
              <a:rPr lang="ru-RU" dirty="0"/>
              <a:t>.;</a:t>
            </a:r>
          </a:p>
          <a:p>
            <a:pPr lvl="0"/>
            <a:r>
              <a:rPr lang="ru-RU" dirty="0"/>
              <a:t>- Концепция «эксплуатационной (производственно-технологической) готовности» – поддержание работоспособности КС на оптимальном уровне соответственно реальным режимным требованиям МГ (ГТС) наиболее пригодна для работы компрессорных  станции в современных условиях на базе новых принципов обслуживания.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4F542-0CF8-4D46-9C15-E25CCB08C5C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853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Начиная разговор о концепции эксплуатационной готовности, дадим ГОСТ-</a:t>
            </a:r>
            <a:r>
              <a:rPr lang="ru-RU" dirty="0" err="1"/>
              <a:t>овское</a:t>
            </a:r>
            <a:r>
              <a:rPr lang="ru-RU" dirty="0"/>
              <a:t> определение готовности.</a:t>
            </a:r>
          </a:p>
          <a:p>
            <a:r>
              <a:rPr lang="ru-RU" dirty="0"/>
              <a:t>Готовность (ГОСТ 27.002-2015) – Свойство объекта, заключающееся в его способности находиться в состоянии, в котором он может выполнять требуемые функции в заданных режимах и условиях применения, технического обслуживании и ремонта в предположении, что все необходимые внешние ресурсы обеспечены. </a:t>
            </a:r>
          </a:p>
          <a:p>
            <a:r>
              <a:rPr lang="ru-RU" dirty="0"/>
              <a:t>Менеджмент эксплуатационной готовности (</a:t>
            </a:r>
            <a:r>
              <a:rPr lang="ru-RU" dirty="0" err="1"/>
              <a:t>Assеt</a:t>
            </a:r>
            <a:r>
              <a:rPr lang="ru-RU" dirty="0"/>
              <a:t> </a:t>
            </a:r>
            <a:r>
              <a:rPr lang="ru-RU" dirty="0" err="1"/>
              <a:t>Performance</a:t>
            </a:r>
            <a:r>
              <a:rPr lang="ru-RU" dirty="0"/>
              <a:t> </a:t>
            </a:r>
            <a:r>
              <a:rPr lang="ru-RU" dirty="0" err="1"/>
              <a:t>management</a:t>
            </a:r>
            <a:r>
              <a:rPr lang="ru-RU" dirty="0"/>
              <a:t>) включает в себя три этапа:</a:t>
            </a:r>
          </a:p>
          <a:p>
            <a:pPr lvl="0"/>
            <a:r>
              <a:rPr lang="ru-RU" dirty="0"/>
              <a:t>- Удаленный мониторинг текущих эксплуатационных показателей;</a:t>
            </a:r>
          </a:p>
          <a:p>
            <a:pPr lvl="0"/>
            <a:r>
              <a:rPr lang="ru-RU" dirty="0"/>
              <a:t>- Оценка эксплуатационной надежности и эффективности;</a:t>
            </a:r>
          </a:p>
          <a:p>
            <a:pPr marL="164901" indent="-164901">
              <a:buFontTx/>
              <a:buChar char="-"/>
            </a:pPr>
            <a:r>
              <a:rPr lang="ru-RU" dirty="0"/>
              <a:t>Оптимизация </a:t>
            </a:r>
            <a:r>
              <a:rPr lang="ru-RU" dirty="0" err="1"/>
              <a:t>ТОиР</a:t>
            </a:r>
            <a:r>
              <a:rPr lang="ru-RU" dirty="0"/>
              <a:t>.</a:t>
            </a:r>
          </a:p>
          <a:p>
            <a:r>
              <a:rPr lang="ru-RU" dirty="0"/>
              <a:t>В настоящее время мы находимся в первом этапе.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4F542-0CF8-4D46-9C15-E25CCB08C5C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107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Разработанная </a:t>
            </a:r>
            <a:r>
              <a:rPr lang="ru-RU" dirty="0" err="1"/>
              <a:t>ВНИИГАЗом</a:t>
            </a:r>
            <a:r>
              <a:rPr lang="ru-RU" dirty="0"/>
              <a:t> по заданию Департамента Технология параметрической диагностики опирается на следующие принципы:</a:t>
            </a:r>
          </a:p>
          <a:p>
            <a:r>
              <a:rPr lang="ru-RU" dirty="0"/>
              <a:t>- </a:t>
            </a:r>
            <a:r>
              <a:rPr lang="ru-RU" dirty="0"/>
              <a:t>оценка технического состояния ГПА без изменения режимов эксплуатации на базе штатно-измеряемых параметров;</a:t>
            </a:r>
          </a:p>
          <a:p>
            <a:pPr lvl="0"/>
            <a:r>
              <a:rPr lang="ru-RU" dirty="0"/>
              <a:t>- единая номенклатура КТС и единая методика их определения и применения;</a:t>
            </a:r>
          </a:p>
          <a:p>
            <a:pPr lvl="0"/>
            <a:r>
              <a:rPr lang="ru-RU" dirty="0"/>
              <a:t>- разработка и создание банка данных эталонных  характеристик ГТУ и ЦБК на базе термодинамического подобия турбомашин и единых для определенного типа ГТУ (ЦБК);</a:t>
            </a:r>
          </a:p>
          <a:p>
            <a:pPr lvl="0"/>
            <a:r>
              <a:rPr lang="ru-RU" dirty="0"/>
              <a:t>учет фактических «</a:t>
            </a:r>
            <a:r>
              <a:rPr lang="ru-RU" dirty="0" err="1"/>
              <a:t>уставок</a:t>
            </a:r>
            <a:r>
              <a:rPr lang="ru-RU" dirty="0"/>
              <a:t>» САУ в качестве фактора технического состояния;</a:t>
            </a:r>
          </a:p>
          <a:p>
            <a:pPr lvl="0"/>
            <a:r>
              <a:rPr lang="ru-RU" dirty="0"/>
              <a:t>простая корректировка эталонных характеристик с помощью коэффициентов технического состояния.</a:t>
            </a:r>
          </a:p>
          <a:p>
            <a:r>
              <a:rPr lang="ru-RU" dirty="0"/>
              <a:t>Указанные положения закреплены в нормативном документе типа Р Газпром.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4F542-0CF8-4D46-9C15-E25CCB08C5C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583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Задача заключается в том, чтобы на базе мониторинга и анализа эксплуатационных факторов выявить определенные резервы и научно и-практически обосновать затраты </a:t>
            </a:r>
            <a:r>
              <a:rPr lang="ru-RU" dirty="0" err="1"/>
              <a:t>ТОиР</a:t>
            </a:r>
            <a:r>
              <a:rPr lang="ru-RU" dirty="0"/>
              <a:t>.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Развитие концепции </a:t>
            </a:r>
            <a:r>
              <a:rPr lang="ru-RU" dirty="0" err="1" smtClean="0">
                <a:effectLst/>
              </a:rPr>
              <a:t>ТОиР</a:t>
            </a:r>
            <a:r>
              <a:rPr lang="ru-RU" dirty="0" smtClean="0">
                <a:effectLst/>
              </a:rPr>
              <a:t> от «работоспособности» до «эксплуатационной готовности», используя статистические показатели </a:t>
            </a:r>
            <a:r>
              <a:rPr lang="ru-RU" dirty="0" err="1" smtClean="0">
                <a:effectLst/>
              </a:rPr>
              <a:t>техсостояния</a:t>
            </a:r>
            <a:r>
              <a:rPr lang="ru-RU" dirty="0" smtClean="0">
                <a:effectLst/>
              </a:rPr>
              <a:t> и остаточного ресурса ГТУ и ЦБК,</a:t>
            </a:r>
            <a:r>
              <a:rPr lang="ru-RU" baseline="0" dirty="0" smtClean="0">
                <a:effectLst/>
              </a:rPr>
              <a:t> а также</a:t>
            </a:r>
            <a:r>
              <a:rPr lang="ru-RU" dirty="0" smtClean="0">
                <a:effectLst/>
              </a:rPr>
              <a:t> критерий «достаточной работоспособности» для планируемого технологического задания.(например, </a:t>
            </a:r>
            <a:r>
              <a:rPr lang="ru-RU" dirty="0" err="1" smtClean="0">
                <a:effectLst/>
              </a:rPr>
              <a:t>Трез</a:t>
            </a:r>
            <a:r>
              <a:rPr lang="ru-RU" dirty="0" smtClean="0">
                <a:effectLst/>
              </a:rPr>
              <a:t> =0).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4F542-0CF8-4D46-9C15-E25CCB08C5C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685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Классическая диаграмма «приработка-стабилизация-деградация» не имеет места, т.к. основная часть парка эксплуатируется в режиме постоянного  применения «поузловой реновации» ГПА.</a:t>
            </a:r>
          </a:p>
          <a:p>
            <a:r>
              <a:rPr lang="ru-RU" dirty="0"/>
              <a:t>На графиках представлена ретроспектива основных показателей надежности.</a:t>
            </a:r>
          </a:p>
          <a:p>
            <a:pPr lvl="0"/>
            <a:r>
              <a:rPr lang="ru-RU" dirty="0"/>
              <a:t>- Средняя наработка на отказ всего парка газотурбинных ГПА ПАО «Газпром» является стабильной и имеет тенденцию к росту (текущий показатель – около 12 </a:t>
            </a:r>
            <a:r>
              <a:rPr lang="ru-RU" dirty="0" err="1"/>
              <a:t>тыс.час</a:t>
            </a:r>
            <a:r>
              <a:rPr lang="ru-RU" dirty="0"/>
              <a:t>.). Конструктивные дефекты и их последствия для определенных типов приводов известны;</a:t>
            </a:r>
          </a:p>
          <a:p>
            <a:pPr lvl="0"/>
            <a:r>
              <a:rPr lang="ru-RU" dirty="0"/>
              <a:t>- Коэффициент готовности (Кг) неустойчив на уровне 0,94;</a:t>
            </a:r>
          </a:p>
          <a:p>
            <a:pPr lvl="0"/>
            <a:r>
              <a:rPr lang="ru-RU" dirty="0"/>
              <a:t>- Коэффициент технического использования (</a:t>
            </a:r>
            <a:r>
              <a:rPr lang="ru-RU" dirty="0" err="1"/>
              <a:t>Кти</a:t>
            </a:r>
            <a:r>
              <a:rPr lang="ru-RU" dirty="0"/>
              <a:t>) всего парка газотурбинных ГПА имеет тенденцию к росту (текущий показатель – около 0,80);</a:t>
            </a:r>
          </a:p>
          <a:p>
            <a:pPr lvl="0"/>
            <a:r>
              <a:rPr lang="ru-RU" dirty="0"/>
              <a:t>Наработка на пуск – в среднем около 350 час (диапазон – 100 -700 час).</a:t>
            </a:r>
          </a:p>
          <a:p>
            <a:pPr lvl="0"/>
            <a:r>
              <a:rPr lang="ru-RU" dirty="0"/>
              <a:t>Относительное (к календарному) время работы на уровне 30-35 %.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4F542-0CF8-4D46-9C15-E25CCB08C5C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5563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Существующая система сбора, обработки и анализа статистических показателей надежности ГПА построена в основном в соответствии с ОСТ 51.136-85.</a:t>
            </a:r>
          </a:p>
          <a:p>
            <a:r>
              <a:rPr lang="ru-RU" dirty="0"/>
              <a:t>Для обеспечения процесса поддержки эксплуатационной готовности существующая система статистических показателей требует актуализации с учетом:</a:t>
            </a:r>
          </a:p>
          <a:p>
            <a:r>
              <a:rPr lang="ru-RU" dirty="0"/>
              <a:t>а) преемственности к существующей практике;</a:t>
            </a:r>
          </a:p>
          <a:p>
            <a:r>
              <a:rPr lang="ru-RU" dirty="0"/>
              <a:t>б) расширения номенклатуры (долговечность, эквивалентная наработка, структурный анализ причин отказов, удельные затраты </a:t>
            </a:r>
            <a:r>
              <a:rPr lang="ru-RU" dirty="0" err="1"/>
              <a:t>ТОиР</a:t>
            </a:r>
            <a:r>
              <a:rPr lang="ru-RU" dirty="0"/>
              <a:t>);</a:t>
            </a:r>
          </a:p>
          <a:p>
            <a:r>
              <a:rPr lang="ru-RU" dirty="0"/>
              <a:t>в) универсальности применения в разных процессах в соответствии с ISO 14224:1999 (Е): маркетинг (BEN), оценка стоимости жизненного цикла (LCC), анализ риска (QRA), анализ надежности, готовности и обслуживаемости (RAM), программы повышения надежности (RCM).</a:t>
            </a:r>
          </a:p>
          <a:p>
            <a:r>
              <a:rPr lang="ru-RU" dirty="0"/>
              <a:t>Структурирование отказов по причинам и элементам ГПА позволяет также формировать нормативную базу для «сервис-контрактов» с изготовителями и ремонтными предприятиями.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4F542-0CF8-4D46-9C15-E25CCB08C5C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25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Многолетний опыт эксплуатации ГПА в принципе соответствует мировой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практике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ТОиР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и предусматривает известный набор процедур: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Объемы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затраты системы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ТОиР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определяют следующие факторы: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режимы работы (потребляемая мощность и количество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мото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-часов);</a:t>
            </a:r>
          </a:p>
          <a:p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процесс физического старения и деградации эксплуатационных показателей;</a:t>
            </a:r>
          </a:p>
          <a:p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показатели надежности, определяющие время работоспособного состояния;</a:t>
            </a:r>
          </a:p>
          <a:p>
            <a:pPr marL="0" indent="0">
              <a:buFontTx/>
              <a:buNone/>
            </a:pP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удельные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затраты времени и ресурсов для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ТОиР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Эксплуатационные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возможности оптимизации затрат на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ТОиР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содержатся 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комбинации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межремонтных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ресурсов (продление или перераспределение объемов по видам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технического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состояния (ГТУ и газового компрессора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показателей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надежности с учетом нормативного резервирования.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4F542-0CF8-4D46-9C15-E25CCB08C5C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855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dirty="0"/>
              <a:t>Опыт применения многофункциональных (комплексных) автоматизированных систем диагностики (АСД) и построения на их основе вертикально-интегрированных систем диагностического сопровождения парка ГПА не получил широкого распространения по технико-экономическим критериям (стоимость многофункциональных АСД может составлять до 10% стоимости ГТУ).</a:t>
            </a:r>
          </a:p>
          <a:p>
            <a:r>
              <a:rPr lang="ru-RU" dirty="0"/>
              <a:t>Современные подходы к диагностике ГПА предусматривают:</a:t>
            </a:r>
            <a:endParaRPr lang="ru-RU" dirty="0"/>
          </a:p>
          <a:p>
            <a:pPr lvl="0"/>
            <a:r>
              <a:rPr lang="ru-RU" dirty="0"/>
              <a:t>- Технологический </a:t>
            </a:r>
            <a:r>
              <a:rPr lang="ru-RU" dirty="0" err="1"/>
              <a:t>on-line</a:t>
            </a:r>
            <a:r>
              <a:rPr lang="ru-RU" dirty="0"/>
              <a:t> мониторинг характеристик ГТУ и ЦБК в составе САУ (Р Газпром 2-3.5-1107-2017);</a:t>
            </a:r>
          </a:p>
          <a:p>
            <a:pPr lvl="0"/>
            <a:r>
              <a:rPr lang="ru-RU" dirty="0"/>
              <a:t>- </a:t>
            </a:r>
            <a:r>
              <a:rPr lang="ru-RU" dirty="0" err="1"/>
              <a:t>Вибромониторинг</a:t>
            </a:r>
            <a:r>
              <a:rPr lang="ru-RU" dirty="0"/>
              <a:t>  и </a:t>
            </a:r>
            <a:r>
              <a:rPr lang="ru-RU" dirty="0" err="1"/>
              <a:t>виброзащита</a:t>
            </a:r>
            <a:r>
              <a:rPr lang="ru-RU" dirty="0"/>
              <a:t>– в составе САУ;</a:t>
            </a:r>
          </a:p>
          <a:p>
            <a:pPr lvl="0"/>
            <a:r>
              <a:rPr lang="ru-RU" dirty="0"/>
              <a:t>- Диагностика состояния узлов и деталей – элемент системы </a:t>
            </a:r>
            <a:r>
              <a:rPr lang="ru-RU" dirty="0" err="1"/>
              <a:t>ТОиР</a:t>
            </a:r>
            <a:r>
              <a:rPr lang="ru-RU" dirty="0"/>
              <a:t> , выполняемая специализированными службами (производитель, ремонтник);</a:t>
            </a:r>
          </a:p>
          <a:p>
            <a:pPr lvl="0"/>
            <a:r>
              <a:rPr lang="ru-RU" dirty="0"/>
              <a:t>- Эксплуатация ГПА «по состоянию» может быть реализована на базе решения следующих взаимосвязанных задач:</a:t>
            </a:r>
          </a:p>
          <a:p>
            <a:r>
              <a:rPr lang="ru-RU" dirty="0"/>
              <a:t>а) нормативного продления ресурсов после длительной наработки,</a:t>
            </a:r>
          </a:p>
          <a:p>
            <a:r>
              <a:rPr lang="ru-RU" dirty="0"/>
              <a:t>б) оперативного применения показателя «эквивалентной наработки»,</a:t>
            </a:r>
          </a:p>
          <a:p>
            <a:r>
              <a:rPr lang="ru-RU" dirty="0"/>
              <a:t>в) долгосрочных «сервис-контрактов».</a:t>
            </a:r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118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37007" indent="-283465" defTabSz="95118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33856" indent="-226771" defTabSz="95118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587399" indent="-226771" defTabSz="95118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40942" indent="-226771" defTabSz="95118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494484" indent="-226771" defTabSz="95118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48028" indent="-226771" defTabSz="95118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01570" indent="-226771" defTabSz="95118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55113" indent="-226771" defTabSz="95118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fld id="{405DF0B0-0E33-4195-9FBA-1FAAF711EBB5}" type="slidenum">
              <a:rPr lang="ru-RU" sz="1300">
                <a:solidFill>
                  <a:srgbClr val="FFFFFF"/>
                </a:solidFill>
                <a:latin typeface="Arial" charset="0"/>
              </a:rPr>
              <a:pPr eaLnBrk="1" hangingPunct="1">
                <a:defRPr/>
              </a:pPr>
              <a:t>17</a:t>
            </a:fld>
            <a:endParaRPr lang="ru-RU" sz="130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956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36780" indent="-283378" defTabSz="909956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33511" indent="-226702" defTabSz="909956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586916" indent="-226702" defTabSz="909956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40320" indent="-226702" defTabSz="909956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493723" indent="-226702" defTabSz="90995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47129" indent="-226702" defTabSz="90995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00535" indent="-226702" defTabSz="90995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53938" indent="-226702" defTabSz="90995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879CB369-DB5E-4090-B6A6-C02FE87CF0FB}" type="slidenum">
              <a:rPr lang="ru-RU" altLang="ru-RU" sz="1200">
                <a:solidFill>
                  <a:prstClr val="black"/>
                </a:solidFill>
                <a:latin typeface="Arial" charset="0"/>
              </a:rPr>
              <a:pPr eaLnBrk="1" hangingPunct="1"/>
              <a:t>18</a:t>
            </a:fld>
            <a:endParaRPr lang="ru-RU" altLang="ru-RU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7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</p:spPr>
      </p:sp>
      <p:sp>
        <p:nvSpPr>
          <p:cNvPr id="24580" name="Заметки 2"/>
          <p:cNvSpPr>
            <a:spLocks noGrp="1"/>
          </p:cNvSpPr>
          <p:nvPr>
            <p:ph type="body" idx="1"/>
          </p:nvPr>
        </p:nvSpPr>
        <p:spPr>
          <a:xfrm>
            <a:off x="707114" y="4690827"/>
            <a:ext cx="5584093" cy="4442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867451">
              <a:defRPr/>
            </a:pPr>
            <a:r>
              <a:rPr lang="ru-RU" dirty="0"/>
              <a:t>На следующих двух слайдах схематично представлены жизненные циклы ГПА конвертированного (с авиационным или судовым приводом) и стационарного типов.</a:t>
            </a:r>
          </a:p>
          <a:p>
            <a:pPr algn="just" defTabSz="867451">
              <a:defRPr/>
            </a:pPr>
            <a:r>
              <a:rPr lang="ru-RU" dirty="0"/>
              <a:t>При </a:t>
            </a:r>
            <a:r>
              <a:rPr lang="ru-RU" dirty="0"/>
              <a:t>организации процедуры </a:t>
            </a:r>
            <a:r>
              <a:rPr lang="ru-RU" dirty="0" err="1"/>
              <a:t>ТОиР</a:t>
            </a:r>
            <a:r>
              <a:rPr lang="ru-RU" dirty="0"/>
              <a:t> на базе поузловой реновации </a:t>
            </a:r>
            <a:r>
              <a:rPr lang="ru-RU" dirty="0"/>
              <a:t>ГПА конвертированного типа может </a:t>
            </a:r>
            <a:r>
              <a:rPr lang="ru-RU" dirty="0"/>
              <a:t>эксплуатироваться </a:t>
            </a:r>
            <a:r>
              <a:rPr lang="ru-RU" u="sng" dirty="0"/>
              <a:t>бесконечно долго.</a:t>
            </a:r>
            <a:endParaRPr lang="ru-RU" dirty="0"/>
          </a:p>
          <a:p>
            <a:pPr algn="just" defTabSz="867451"/>
            <a:endParaRPr lang="ru-RU" altLang="ru-RU" sz="1300" dirty="0"/>
          </a:p>
        </p:txBody>
      </p:sp>
      <p:sp>
        <p:nvSpPr>
          <p:cNvPr id="24581" name="Номер слайда 3"/>
          <p:cNvSpPr txBox="1">
            <a:spLocks noGrp="1"/>
          </p:cNvSpPr>
          <p:nvPr/>
        </p:nvSpPr>
        <p:spPr bwMode="auto">
          <a:xfrm>
            <a:off x="3849487" y="9380068"/>
            <a:ext cx="2948193" cy="49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2" tIns="45527" rIns="91052" bIns="45527" anchor="b"/>
          <a:lstStyle>
            <a:lvl1pPr defTabSz="917575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17575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17575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17575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17575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fld id="{2EE4DBC1-052C-4A4E-8B7B-D937F8CDB2DF}" type="slidenum">
              <a:rPr lang="ru-RU" altLang="ru-RU">
                <a:solidFill>
                  <a:prstClr val="white"/>
                </a:solidFill>
              </a:rPr>
              <a:pPr algn="r" eaLnBrk="1" hangingPunct="1"/>
              <a:t>18</a:t>
            </a:fld>
            <a:endParaRPr lang="ru-RU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9470">
              <a:defRPr/>
            </a:pPr>
            <a:r>
              <a:rPr lang="ru-RU" dirty="0"/>
              <a:t>Не будем останавливаться на известных современных условиях развития ЕСГ…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4F542-0CF8-4D46-9C15-E25CCB08C5C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6491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956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36780" indent="-283378" defTabSz="909956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33511" indent="-226702" defTabSz="909956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586916" indent="-226702" defTabSz="909956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40320" indent="-226702" defTabSz="909956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493723" indent="-226702" defTabSz="90995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47129" indent="-226702" defTabSz="90995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00535" indent="-226702" defTabSz="90995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53938" indent="-226702" defTabSz="90995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879CB369-DB5E-4090-B6A6-C02FE87CF0FB}" type="slidenum">
              <a:rPr lang="ru-RU" altLang="ru-RU" sz="1200">
                <a:solidFill>
                  <a:prstClr val="black"/>
                </a:solidFill>
                <a:latin typeface="Arial" charset="0"/>
              </a:rPr>
              <a:pPr eaLnBrk="1" hangingPunct="1"/>
              <a:t>19</a:t>
            </a:fld>
            <a:endParaRPr lang="ru-RU" altLang="ru-RU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7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</p:spPr>
      </p:sp>
      <p:sp>
        <p:nvSpPr>
          <p:cNvPr id="24580" name="Заметки 2"/>
          <p:cNvSpPr>
            <a:spLocks noGrp="1"/>
          </p:cNvSpPr>
          <p:nvPr>
            <p:ph type="body" idx="1"/>
          </p:nvPr>
        </p:nvSpPr>
        <p:spPr>
          <a:xfrm>
            <a:off x="707114" y="4690827"/>
            <a:ext cx="5584093" cy="4442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867451"/>
            <a:r>
              <a:rPr lang="ru-RU" altLang="ru-RU" sz="1200" dirty="0"/>
              <a:t>Средний предельный срок эксплуатации ГПА промышленного типа ограничен ресурсом критических узлов (корпусом ГТУ).</a:t>
            </a:r>
          </a:p>
        </p:txBody>
      </p:sp>
      <p:sp>
        <p:nvSpPr>
          <p:cNvPr id="24581" name="Номер слайда 3"/>
          <p:cNvSpPr txBox="1">
            <a:spLocks noGrp="1"/>
          </p:cNvSpPr>
          <p:nvPr/>
        </p:nvSpPr>
        <p:spPr bwMode="auto">
          <a:xfrm>
            <a:off x="3849487" y="9380068"/>
            <a:ext cx="2948193" cy="49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2" tIns="45527" rIns="91052" bIns="45527" anchor="b"/>
          <a:lstStyle>
            <a:lvl1pPr defTabSz="917575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17575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17575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17575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17575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fld id="{2EE4DBC1-052C-4A4E-8B7B-D937F8CDB2DF}" type="slidenum">
              <a:rPr lang="ru-RU" altLang="ru-RU">
                <a:solidFill>
                  <a:prstClr val="white"/>
                </a:solidFill>
              </a:rPr>
              <a:pPr algn="r" eaLnBrk="1" hangingPunct="1"/>
              <a:t>19</a:t>
            </a:fld>
            <a:endParaRPr lang="ru-RU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2017 г. Департаментом инициирована НИР на тему «Развитие комплексной системы контроля и управления техническим состоянием оборудования компрессорных станций на основе данных штатных систем диагностики и телеметрии с применением современных методов углубленного статистического анализа и прогнозирования». В настоящее время договор находится на согласовании в курирующем Департаменте. Техническим заданием к договору предусмотрена разработка двух нормативных документов типа Р Газпром:</a:t>
            </a:r>
          </a:p>
          <a:p>
            <a:r>
              <a:rPr lang="ru-RU" dirty="0" smtClean="0"/>
              <a:t>-</a:t>
            </a:r>
            <a:r>
              <a:rPr lang="ru-RU" baseline="0" dirty="0" smtClean="0"/>
              <a:t> </a:t>
            </a:r>
            <a:r>
              <a:rPr lang="ru-RU" dirty="0" smtClean="0"/>
              <a:t>«… Контроль эксплуатационной готовности компрессорных цехов, формирование программ технического обслуживания и ремонта газоперекачивающих агрегатов и газотурбинных двигателей»;</a:t>
            </a:r>
          </a:p>
          <a:p>
            <a:r>
              <a:rPr lang="ru-RU" dirty="0" smtClean="0"/>
              <a:t>-</a:t>
            </a:r>
            <a:r>
              <a:rPr lang="ru-RU" baseline="0" dirty="0" smtClean="0"/>
              <a:t> </a:t>
            </a:r>
            <a:r>
              <a:rPr lang="ru-RU" dirty="0" smtClean="0"/>
              <a:t>«… Контроль эксплуатационной готовности технологического оборудования компрессорных станций».</a:t>
            </a:r>
          </a:p>
          <a:p>
            <a:r>
              <a:rPr lang="ru-RU" dirty="0" smtClean="0"/>
              <a:t>Указанные нормативные документы будут содержать ряд методик, в </a:t>
            </a:r>
            <a:r>
              <a:rPr lang="ru-RU" dirty="0" err="1" smtClean="0"/>
              <a:t>т.ч</a:t>
            </a:r>
            <a:r>
              <a:rPr lang="ru-RU" dirty="0" smtClean="0"/>
              <a:t>., методики определения, прогнозирования и управления показателями эксплуатационной готовности ГПА и технологического оборудования КЦ, начиная от системы сбора исходных данных и заканчивая апробацией разработанных методик на примере согласованного с ПАО «Газпром» газотранспортного общества.</a:t>
            </a:r>
          </a:p>
          <a:p>
            <a:r>
              <a:rPr lang="ru-RU" dirty="0" smtClean="0"/>
              <a:t>После разработки указанных рекомендаций вместе с «Методикой проведения удаленной параметрической диагностики…», Заказчик получит нормативную базу для управления техническим состоянием и эксплуатационной готовностью КЦ и формирования программ технического обслуживания и ремонта ГПА и технологического оборудования.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4F542-0CF8-4D46-9C15-E25CCB08C5C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7737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Мой доклад окончен. </a:t>
            </a:r>
          </a:p>
          <a:p>
            <a:r>
              <a:rPr lang="ru-RU" dirty="0"/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7B1015-88D0-43CF-84F5-01C8792EF47D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843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Отметим, что общее состояние компрессорного парка носит инерционный характер.</a:t>
            </a:r>
          </a:p>
          <a:p>
            <a:r>
              <a:rPr lang="ru-RU" dirty="0"/>
              <a:t>Его структура по типам привода и единичным мощностям достаточно консервативна в течение многих лет. Преобладают ГПА с газотурбинным приводом (почти 90%).</a:t>
            </a:r>
          </a:p>
          <a:p>
            <a:r>
              <a:rPr lang="ru-RU" dirty="0"/>
              <a:t>Что касается мощностного ряда, то почти половину парка составляют агрегаты мощность 16...18 МВт</a:t>
            </a:r>
          </a:p>
          <a:p>
            <a:r>
              <a:rPr lang="ru-RU" dirty="0"/>
              <a:t>Установленная мощность ГПА прирастает приблизительно на 1,5% в год. К настоящему моменту количество ГПА увеличилось до более чем 4550 единиц оборудования. Установленная мощность составила более 53 гигаватт. В эксплуатации остаются практически все типы агрегатов: более 60 типов приводов и 100 типов газовых компрессоров.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4F542-0CF8-4D46-9C15-E25CCB08C5C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224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9470">
              <a:defRPr/>
            </a:pPr>
            <a:r>
              <a:rPr lang="ru-RU" dirty="0"/>
              <a:t>Средний возраст парка по наработке монотонно возрастает: наработка </a:t>
            </a:r>
            <a:r>
              <a:rPr lang="ru-RU" dirty="0"/>
              <a:t>более половины </a:t>
            </a:r>
            <a:r>
              <a:rPr lang="ru-RU" dirty="0"/>
              <a:t>парка агрегатов </a:t>
            </a:r>
            <a:r>
              <a:rPr lang="ru-RU" dirty="0"/>
              <a:t>превысила </a:t>
            </a:r>
            <a:r>
              <a:rPr lang="ru-RU" dirty="0"/>
              <a:t>100 тыс. час.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4F542-0CF8-4D46-9C15-E25CCB08C5C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50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dirty="0"/>
              <a:t>В современных условиях эксплуатация компрессорного парка обеспечивается на базе разнообразных, но взаимосвязанных направлений деятельности: </a:t>
            </a:r>
          </a:p>
          <a:p>
            <a:pPr lvl="0"/>
            <a:r>
              <a:rPr lang="ru-RU" dirty="0"/>
              <a:t>- технологическое состояние КС;</a:t>
            </a:r>
          </a:p>
          <a:p>
            <a:pPr lvl="0"/>
            <a:r>
              <a:rPr lang="ru-RU" dirty="0"/>
              <a:t>- надежность;</a:t>
            </a:r>
          </a:p>
          <a:p>
            <a:pPr lvl="0"/>
            <a:r>
              <a:rPr lang="ru-RU" dirty="0"/>
              <a:t>- экология и </a:t>
            </a:r>
            <a:r>
              <a:rPr lang="ru-RU" dirty="0" err="1"/>
              <a:t>энергоэффективность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- промышленная безопасность и риск;</a:t>
            </a:r>
          </a:p>
          <a:p>
            <a:pPr lvl="0"/>
            <a:r>
              <a:rPr lang="ru-RU" dirty="0"/>
              <a:t>- сертификация;</a:t>
            </a:r>
          </a:p>
          <a:p>
            <a:pPr lvl="0"/>
            <a:r>
              <a:rPr lang="ru-RU" dirty="0"/>
              <a:t>- </a:t>
            </a:r>
            <a:r>
              <a:rPr lang="ru-RU" dirty="0" err="1"/>
              <a:t>импортозамещение</a:t>
            </a:r>
            <a:r>
              <a:rPr lang="ru-RU" dirty="0"/>
              <a:t>.</a:t>
            </a:r>
          </a:p>
          <a:p>
            <a:r>
              <a:rPr lang="ru-RU" dirty="0"/>
              <a:t>При этом следует подчеркнуть, что практически единственным инструментом поддержки этих направлений является система </a:t>
            </a:r>
            <a:r>
              <a:rPr lang="ru-RU" dirty="0" err="1"/>
              <a:t>ТОиР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118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37007" indent="-283465" defTabSz="95118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33856" indent="-226771" defTabSz="95118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587399" indent="-226771" defTabSz="95118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40942" indent="-226771" defTabSz="95118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494484" indent="-226771" defTabSz="95118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48028" indent="-226771" defTabSz="95118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01570" indent="-226771" defTabSz="95118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55113" indent="-226771" defTabSz="95118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fld id="{D213430C-50F5-4133-8A87-2DF0E8E29A41}" type="slidenum">
              <a:rPr lang="ru-RU" sz="1300">
                <a:solidFill>
                  <a:prstClr val="black"/>
                </a:solidFill>
                <a:latin typeface="Arial" charset="0"/>
              </a:rPr>
              <a:pPr eaLnBrk="1" hangingPunct="1">
                <a:defRPr/>
              </a:pPr>
              <a:t>4</a:t>
            </a:fld>
            <a:endParaRPr lang="ru-RU" sz="130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Мы остановимся на некоторых из указанных </a:t>
            </a:r>
            <a:r>
              <a:rPr lang="ru-RU" dirty="0"/>
              <a:t>аспектов…</a:t>
            </a:r>
            <a:endParaRPr lang="ru-RU" dirty="0"/>
          </a:p>
          <a:p>
            <a:r>
              <a:rPr lang="ru-RU" dirty="0"/>
              <a:t>Но сначала отметим несколько технологических особенностей эксплуатации ГТС, влияющих на работу КС:</a:t>
            </a:r>
          </a:p>
          <a:p>
            <a:pPr lvl="0"/>
            <a:r>
              <a:rPr lang="ru-RU" dirty="0"/>
              <a:t>- повышается неопределенность  прогноза (планирования) технологического состояния ГТС в краткосрочной (1 год) и среднесрочной (3-5 лет) перспективе;</a:t>
            </a:r>
          </a:p>
          <a:p>
            <a:pPr lvl="0"/>
            <a:r>
              <a:rPr lang="ru-RU" dirty="0"/>
              <a:t>- на отдельных направлениях приобретает остроту проблема неравномерности транспорта газа;</a:t>
            </a:r>
          </a:p>
          <a:p>
            <a:pPr lvl="0"/>
            <a:r>
              <a:rPr lang="ru-RU" dirty="0"/>
              <a:t>- работоспособность КС стабильно  поддерживается существующей системой </a:t>
            </a:r>
            <a:r>
              <a:rPr lang="ru-RU" dirty="0" err="1"/>
              <a:t>ТОиР</a:t>
            </a:r>
            <a:r>
              <a:rPr lang="ru-RU" dirty="0"/>
              <a:t> на определенном уровне без существенного обновления «старого парка» ГПА;</a:t>
            </a:r>
          </a:p>
          <a:p>
            <a:pPr lvl="0"/>
            <a:r>
              <a:rPr lang="ru-RU" dirty="0"/>
              <a:t>- применяется директивный подход к планированию (квотированию) эксплуатационных затрат;</a:t>
            </a:r>
          </a:p>
          <a:p>
            <a:pPr lvl="0"/>
            <a:r>
              <a:rPr lang="ru-RU" dirty="0"/>
              <a:t>- создается информационно-управляющая система транспортировки газа (ИУС-Т) и ее составляющая Система управления техническим состоянием и целостностью магистральных газопроводов  (СУТСЦ МГ), причем наиболее «продвинутой» является подсистема, относящаяся к ЛЧ и поддерживаемая НТД, которые создавались в течение 10-ти лет;</a:t>
            </a:r>
          </a:p>
          <a:p>
            <a:pPr lvl="0"/>
            <a:r>
              <a:rPr lang="ru-RU" dirty="0"/>
              <a:t>- развитие «цифровых технологий» опережает развитие технико-технологической основы ГТС, при этом возникает вопрос о разумных пределах их приложения к «старой» части парка ГПА.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4F542-0CF8-4D46-9C15-E25CCB08C5C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612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Задача «реконструировать устаревшие мощности с темпом их сооружения» в настоящее время не ставится.</a:t>
            </a:r>
          </a:p>
          <a:p>
            <a:r>
              <a:rPr lang="ru-RU" dirty="0"/>
              <a:t>Программы реконструкции объектов имеют приоритеты:</a:t>
            </a:r>
          </a:p>
          <a:p>
            <a:pPr lvl="0"/>
            <a:r>
              <a:rPr lang="ru-RU" dirty="0"/>
              <a:t>- обеспечение потоков для МЕГА-проектов;</a:t>
            </a:r>
          </a:p>
          <a:p>
            <a:pPr lvl="0"/>
            <a:r>
              <a:rPr lang="ru-RU" dirty="0"/>
              <a:t>- федеральные программы газоснабжения РФ;</a:t>
            </a:r>
          </a:p>
          <a:p>
            <a:pPr lvl="0"/>
            <a:r>
              <a:rPr lang="ru-RU" dirty="0"/>
              <a:t>- обеспечение максимального использования потенциала ПХГ;</a:t>
            </a:r>
          </a:p>
          <a:p>
            <a:pPr lvl="0"/>
            <a:r>
              <a:rPr lang="ru-RU" dirty="0"/>
              <a:t>- промышленная безопасность объектов МГ.</a:t>
            </a:r>
          </a:p>
          <a:p>
            <a:pPr lvl="0"/>
            <a:r>
              <a:rPr lang="ru-RU" dirty="0"/>
              <a:t>Основная часть парка КС эксплуатируется в режиме постоянного продления ресурса с применением «поузловой реновации» ГПА.</a:t>
            </a:r>
          </a:p>
          <a:p>
            <a:r>
              <a:rPr lang="ru-RU" dirty="0"/>
              <a:t> </a:t>
            </a:r>
          </a:p>
          <a:p>
            <a:r>
              <a:rPr lang="ru-RU" i="1" dirty="0"/>
              <a:t>- СМГ «Ухта-Торжок» (II нитка);</a:t>
            </a:r>
            <a:endParaRPr lang="ru-RU" dirty="0"/>
          </a:p>
          <a:p>
            <a:r>
              <a:rPr lang="ru-RU" i="1" dirty="0"/>
              <a:t>- СМГ «</a:t>
            </a:r>
            <a:r>
              <a:rPr lang="ru-RU" i="1" dirty="0" err="1"/>
              <a:t>Бованенково</a:t>
            </a:r>
            <a:r>
              <a:rPr lang="ru-RU" i="1" dirty="0"/>
              <a:t>-Ухта» (II-IV нитки);</a:t>
            </a:r>
            <a:endParaRPr lang="ru-RU" dirty="0"/>
          </a:p>
          <a:p>
            <a:r>
              <a:rPr lang="ru-RU" i="1" dirty="0"/>
              <a:t>- СМГ «Турецкий поток»;</a:t>
            </a:r>
            <a:endParaRPr lang="ru-RU" dirty="0"/>
          </a:p>
          <a:p>
            <a:r>
              <a:rPr lang="ru-RU" i="1" dirty="0"/>
              <a:t>- СМГ «Сила Сибири»;</a:t>
            </a:r>
            <a:endParaRPr lang="ru-RU" dirty="0"/>
          </a:p>
          <a:p>
            <a:r>
              <a:rPr lang="ru-RU" i="1" dirty="0"/>
              <a:t>- «Развитие газотранспортных мощностей ЕСГ северо-западного региона, участок Грязовец – КС «Славянская».</a:t>
            </a:r>
            <a:endParaRPr lang="ru-RU" dirty="0"/>
          </a:p>
          <a:p>
            <a:r>
              <a:rPr lang="ru-RU" dirty="0"/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4F542-0CF8-4D46-9C15-E25CCB08C5C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695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 наличии огромного количества нормативных документов (ГОСТ, СТО, Р, МУ), следует отметить, что </a:t>
            </a:r>
            <a:r>
              <a:rPr lang="ru-RU" dirty="0" err="1"/>
              <a:t>энергоэффективность</a:t>
            </a:r>
            <a:r>
              <a:rPr lang="ru-RU" dirty="0"/>
              <a:t> магистрального транспорта газа характеризуют всего четыре физических показателя:</a:t>
            </a:r>
          </a:p>
          <a:p>
            <a:r>
              <a:rPr lang="ru-RU" dirty="0"/>
              <a:t>- коэффициент гидравлического  сопротивления ЛЧ;</a:t>
            </a:r>
          </a:p>
          <a:p>
            <a:r>
              <a:rPr lang="ru-RU" dirty="0"/>
              <a:t>- скорость движения газа в трубе;</a:t>
            </a:r>
          </a:p>
          <a:p>
            <a:r>
              <a:rPr lang="ru-RU" dirty="0"/>
              <a:t>- коэффициент полезного действия процесса сжатия газа;</a:t>
            </a:r>
          </a:p>
          <a:p>
            <a:r>
              <a:rPr lang="ru-RU" dirty="0"/>
              <a:t>- коэффициент полезного действия привода (на муфте).</a:t>
            </a:r>
          </a:p>
          <a:p>
            <a:r>
              <a:rPr lang="ru-RU" dirty="0"/>
              <a:t>   Остальное разнообразие – это «привязка» (для разных целей) этих показателей к функциональным показателям назначения. </a:t>
            </a:r>
          </a:p>
          <a:p>
            <a:r>
              <a:rPr lang="ru-RU" dirty="0"/>
              <a:t>Отметим ключевые моменты:</a:t>
            </a:r>
          </a:p>
          <a:p>
            <a:r>
              <a:rPr lang="ru-RU" dirty="0"/>
              <a:t>- Потенциал внутреннего покрытия используется в основном для увеличения производительности, но не </a:t>
            </a:r>
            <a:r>
              <a:rPr lang="ru-RU" dirty="0" err="1"/>
              <a:t>энергоэффективности</a:t>
            </a:r>
            <a:r>
              <a:rPr lang="ru-RU" dirty="0"/>
              <a:t>;</a:t>
            </a:r>
          </a:p>
          <a:p>
            <a:r>
              <a:rPr lang="ru-RU" dirty="0"/>
              <a:t>- Реконструкция КС не оказывает принципиального влияния на </a:t>
            </a:r>
            <a:r>
              <a:rPr lang="ru-RU" dirty="0" err="1"/>
              <a:t>энергоэффективность</a:t>
            </a:r>
            <a:r>
              <a:rPr lang="ru-RU" dirty="0"/>
              <a:t> вследствие ограниченности ее объемов;</a:t>
            </a:r>
          </a:p>
          <a:p>
            <a:r>
              <a:rPr lang="ru-RU" dirty="0"/>
              <a:t>- Программа утилизации тепла выхлопа ГПА также не окажет принципиального влияния на </a:t>
            </a:r>
            <a:r>
              <a:rPr lang="ru-RU" dirty="0" err="1"/>
              <a:t>энергоэффективность</a:t>
            </a:r>
            <a:r>
              <a:rPr lang="ru-RU" dirty="0"/>
              <a:t> по технико-экономическим причинам и из-за ее </a:t>
            </a:r>
            <a:r>
              <a:rPr lang="ru-RU" dirty="0" err="1"/>
              <a:t>неприспобленности</a:t>
            </a:r>
            <a:r>
              <a:rPr lang="ru-RU" dirty="0"/>
              <a:t> к режимам эксплуатации КС;</a:t>
            </a:r>
          </a:p>
          <a:p>
            <a:r>
              <a:rPr lang="ru-RU" dirty="0"/>
              <a:t>Текущая методическая задача: пересмотр методологии нормирования потребления топливного газа от нормативных в сторону расчетных по параметрам фактических режимов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4F542-0CF8-4D46-9C15-E25CCB08C5C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164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области экологических показателей транспорта газа существует ряд методических вопросов…</a:t>
            </a:r>
          </a:p>
          <a:p>
            <a:pPr lvl="0"/>
            <a:r>
              <a:rPr lang="ru-RU" dirty="0"/>
              <a:t>Проблема автоматизации измерения и учета выбросов </a:t>
            </a:r>
            <a:r>
              <a:rPr lang="ru-RU" dirty="0"/>
              <a:t>вредных </a:t>
            </a:r>
            <a:r>
              <a:rPr lang="ru-RU" dirty="0" err="1"/>
              <a:t>вещзеств</a:t>
            </a:r>
            <a:r>
              <a:rPr lang="ru-RU" dirty="0"/>
              <a:t> </a:t>
            </a:r>
            <a:r>
              <a:rPr lang="ru-RU" dirty="0"/>
              <a:t>(инструментально или </a:t>
            </a:r>
            <a:r>
              <a:rPr lang="ru-RU" dirty="0" err="1"/>
              <a:t>расчетно</a:t>
            </a:r>
            <a:r>
              <a:rPr lang="ru-RU" dirty="0"/>
              <a:t>);</a:t>
            </a:r>
          </a:p>
          <a:p>
            <a:pPr lvl="0"/>
            <a:r>
              <a:rPr lang="ru-RU" dirty="0"/>
              <a:t>Эмиссия оксидов азота и углерода зависит от </a:t>
            </a:r>
            <a:r>
              <a:rPr lang="ru-RU" dirty="0" err="1"/>
              <a:t>режимно</a:t>
            </a:r>
            <a:r>
              <a:rPr lang="ru-RU" dirty="0"/>
              <a:t>-технологических характеристик ГПА (Р Газпром 2-3.5-438-2010); для </a:t>
            </a:r>
            <a:r>
              <a:rPr lang="ru-RU" dirty="0" err="1"/>
              <a:t>малоэмиссионных</a:t>
            </a:r>
            <a:r>
              <a:rPr lang="ru-RU" dirty="0"/>
              <a:t> камер сгорания подобные зависимости пока не исследованы;</a:t>
            </a:r>
          </a:p>
          <a:p>
            <a:r>
              <a:rPr lang="ru-RU" dirty="0"/>
              <a:t>Показатель эмиссии </a:t>
            </a:r>
            <a:r>
              <a:rPr lang="ru-RU" dirty="0" err="1"/>
              <a:t>NОx</a:t>
            </a:r>
            <a:r>
              <a:rPr lang="ru-RU" dirty="0"/>
              <a:t> в мг/</a:t>
            </a:r>
            <a:r>
              <a:rPr lang="ru-RU" dirty="0" err="1"/>
              <a:t>куб.м</a:t>
            </a:r>
            <a:r>
              <a:rPr lang="ru-RU" dirty="0"/>
              <a:t> (при 15 % О2) не учитывает уровень КПД и должен быть модифицирован.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4F542-0CF8-4D46-9C15-E25CCB08C5C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81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9" y="0"/>
            <a:ext cx="6653212" cy="100965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8697912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697912" cy="13366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2"/>
          </p:nvPr>
        </p:nvSpPr>
        <p:spPr>
          <a:xfrm>
            <a:off x="223838" y="2912543"/>
            <a:ext cx="8697912" cy="325330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134239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0"/>
            <a:ext cx="6875461" cy="100965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134239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/>
          </p:nvPr>
        </p:nvSpPr>
        <p:spPr>
          <a:xfrm>
            <a:off x="2268539" y="2917514"/>
            <a:ext cx="6653212" cy="32483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3E327-3438-47D8-A696-15E00FC8CD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Требования к трубной продукции для новых проектов ОАО «Газпром»</a:t>
            </a:r>
          </a:p>
        </p:txBody>
      </p:sp>
    </p:spTree>
    <p:extLst>
      <p:ext uri="{BB962C8B-B14F-4D97-AF65-F5344CB8AC3E}">
        <p14:creationId xmlns:p14="http://schemas.microsoft.com/office/powerpoint/2010/main" val="1053022239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9" y="0"/>
            <a:ext cx="6653212" cy="100965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134239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0"/>
            <a:ext cx="6875461" cy="100965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134239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/>
          </p:nvPr>
        </p:nvSpPr>
        <p:spPr>
          <a:xfrm>
            <a:off x="223838" y="2916044"/>
            <a:ext cx="8697912" cy="32498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9" y="0"/>
            <a:ext cx="6653212" cy="100965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941924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9" y="0"/>
            <a:ext cx="6653212" cy="100965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94192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/>
          </p:nvPr>
        </p:nvSpPr>
        <p:spPr>
          <a:xfrm>
            <a:off x="223838" y="2300400"/>
            <a:ext cx="8697912" cy="3865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0"/>
            <a:ext cx="6875461" cy="100965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1484312" cy="49990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2749550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7225" y="1222373"/>
            <a:ext cx="5724525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0"/>
            <a:ext cx="6875461" cy="100965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1484312" cy="499903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 hasCustomPrompt="1"/>
          </p:nvPr>
        </p:nvSpPr>
        <p:spPr>
          <a:xfrm>
            <a:off x="2268538" y="1216660"/>
            <a:ext cx="6653211" cy="49990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0"/>
            <a:ext cx="6875461" cy="100965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0"/>
            <a:ext cx="6875461" cy="100965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/>
          </p:nvPr>
        </p:nvSpPr>
        <p:spPr>
          <a:xfrm>
            <a:off x="3417887" y="1216660"/>
            <a:ext cx="5503863" cy="48920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2268538" y="1309688"/>
            <a:ext cx="6653211" cy="4856162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4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МЕРОПРИЯТИЯ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2268538" y="1309688"/>
            <a:ext cx="6653211" cy="4856162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4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МЕРОПРИЯТИЯ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9" y="1"/>
            <a:ext cx="6653212" cy="100965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2" y="6477896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23839" y="1222375"/>
            <a:ext cx="8697912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78CEE-EEC6-412A-8751-7CFA03763CEB}" type="slidenum">
              <a:rPr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34533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5"/>
            <a:ext cx="2749550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7227" y="1222375"/>
            <a:ext cx="5724525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2" y="6477896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B9391-F464-474C-ADB2-167C0B356732}" type="slidenum">
              <a:rPr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119695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5"/>
            <a:ext cx="2749550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9311" y="1222375"/>
            <a:ext cx="2744515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6169744" y="1222375"/>
            <a:ext cx="2744515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2" y="6477896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CA693-89F4-4454-808C-5838E3938D35}" type="slidenum">
              <a:rPr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06299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22375"/>
            <a:ext cx="8697912" cy="13366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2"/>
          </p:nvPr>
        </p:nvSpPr>
        <p:spPr>
          <a:xfrm>
            <a:off x="223838" y="2922070"/>
            <a:ext cx="8697912" cy="324378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2" y="6477896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9C29A-B8DB-4E59-B779-14DD281907DE}" type="slidenum">
              <a:rPr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53082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2" y="6477896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8FCC3-6815-4999-A5F3-1352A1F79802}" type="slidenum">
              <a:rPr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5520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2749550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9307" y="1222373"/>
            <a:ext cx="2744515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6169740" y="1222373"/>
            <a:ext cx="2744515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204790" y="6446938"/>
            <a:ext cx="1487487" cy="30777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  <a:latin typeface="Arial Narrow"/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022525448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48583-0E01-4941-9BFB-A8EE85E0FF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Требования к трубной продукции для новых проектов ОАО «Газпром»</a:t>
            </a:r>
          </a:p>
        </p:txBody>
      </p:sp>
    </p:spTree>
    <p:extLst>
      <p:ext uri="{BB962C8B-B14F-4D97-AF65-F5344CB8AC3E}">
        <p14:creationId xmlns:p14="http://schemas.microsoft.com/office/powerpoint/2010/main" val="2298075568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90FB7-7FE5-4BAF-80D6-E5CC7E9337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Требования к трубной продукции для новых проектов ОАО «Газпром»</a:t>
            </a:r>
          </a:p>
        </p:txBody>
      </p:sp>
    </p:spTree>
    <p:extLst>
      <p:ext uri="{BB962C8B-B14F-4D97-AF65-F5344CB8AC3E}">
        <p14:creationId xmlns:p14="http://schemas.microsoft.com/office/powerpoint/2010/main" val="3868107122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5CDE8-D62C-41AC-A772-D22588C91B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Требования к трубной продукции для новых проектов ОАО «Газпром»</a:t>
            </a:r>
          </a:p>
        </p:txBody>
      </p:sp>
    </p:spTree>
    <p:extLst>
      <p:ext uri="{BB962C8B-B14F-4D97-AF65-F5344CB8AC3E}">
        <p14:creationId xmlns:p14="http://schemas.microsoft.com/office/powerpoint/2010/main" val="2540396653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2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2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21CDB-A596-4BC9-B91F-DA3E2E7DD09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Требования к трубной продукции для новых проектов ОАО «Газпром»</a:t>
            </a:r>
          </a:p>
        </p:txBody>
      </p:sp>
    </p:spTree>
    <p:extLst>
      <p:ext uri="{BB962C8B-B14F-4D97-AF65-F5344CB8AC3E}">
        <p14:creationId xmlns:p14="http://schemas.microsoft.com/office/powerpoint/2010/main" val="2055023493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9360F-47B3-4700-95F4-A757C5375E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Требования к трубной продукции для новых проектов ОАО «Газпром»</a:t>
            </a:r>
          </a:p>
        </p:txBody>
      </p:sp>
    </p:spTree>
    <p:extLst>
      <p:ext uri="{BB962C8B-B14F-4D97-AF65-F5344CB8AC3E}">
        <p14:creationId xmlns:p14="http://schemas.microsoft.com/office/powerpoint/2010/main" val="3822633020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75020-6306-428F-9EB2-384CC3A1518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Требования к трубной продукции для новых проектов ОАО «Газпром»</a:t>
            </a:r>
          </a:p>
        </p:txBody>
      </p:sp>
    </p:spTree>
    <p:extLst>
      <p:ext uri="{BB962C8B-B14F-4D97-AF65-F5344CB8AC3E}">
        <p14:creationId xmlns:p14="http://schemas.microsoft.com/office/powerpoint/2010/main" val="410071108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3E327-3438-47D8-A696-15E00FC8CD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Требования к трубной продукции для новых проектов ОАО «Газпром»</a:t>
            </a:r>
          </a:p>
        </p:txBody>
      </p:sp>
    </p:spTree>
    <p:extLst>
      <p:ext uri="{BB962C8B-B14F-4D97-AF65-F5344CB8AC3E}">
        <p14:creationId xmlns:p14="http://schemas.microsoft.com/office/powerpoint/2010/main" val="2974060413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73D85-C75F-4B59-B58D-160642D348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Требования к трубной продукции для новых проектов ОАО «Газпром»</a:t>
            </a:r>
          </a:p>
        </p:txBody>
      </p:sp>
    </p:spTree>
    <p:extLst>
      <p:ext uri="{BB962C8B-B14F-4D97-AF65-F5344CB8AC3E}">
        <p14:creationId xmlns:p14="http://schemas.microsoft.com/office/powerpoint/2010/main" val="2640336739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2DA4-808C-409B-AEA0-0DF03EE6D4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Требования к трубной продукции для новых проектов ОАО «Газпром»</a:t>
            </a:r>
          </a:p>
        </p:txBody>
      </p:sp>
    </p:spTree>
    <p:extLst>
      <p:ext uri="{BB962C8B-B14F-4D97-AF65-F5344CB8AC3E}">
        <p14:creationId xmlns:p14="http://schemas.microsoft.com/office/powerpoint/2010/main" val="63774038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697912" cy="13366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2"/>
          </p:nvPr>
        </p:nvSpPr>
        <p:spPr>
          <a:xfrm>
            <a:off x="223838" y="2922068"/>
            <a:ext cx="8697912" cy="324378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457DD-0A7D-4874-91FA-F00ED5FCA02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Требования к трубной продукции для новых проектов ОАО «Газпром»</a:t>
            </a:r>
          </a:p>
        </p:txBody>
      </p:sp>
    </p:spTree>
    <p:extLst>
      <p:ext uri="{BB962C8B-B14F-4D97-AF65-F5344CB8AC3E}">
        <p14:creationId xmlns:p14="http://schemas.microsoft.com/office/powerpoint/2010/main" val="1697838759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"/>
            <a:ext cx="2286000" cy="26082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2"/>
            <a:ext cx="6705600" cy="26082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5594A-20CF-43DC-8E7C-6C868F2747C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Требования к трубной продукции для новых проектов ОАО «Газпром»</a:t>
            </a:r>
          </a:p>
        </p:txBody>
      </p:sp>
    </p:spTree>
    <p:extLst>
      <p:ext uri="{BB962C8B-B14F-4D97-AF65-F5344CB8AC3E}">
        <p14:creationId xmlns:p14="http://schemas.microsoft.com/office/powerpoint/2010/main" val="3610595433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83223" y="908053"/>
            <a:ext cx="7596554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BF6C3-8AAB-48B9-8AA6-9DD172F237D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69278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4589411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9" y="1"/>
            <a:ext cx="6653212" cy="100965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2" y="6477896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23839" y="1222375"/>
            <a:ext cx="8697912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78CEE-EEC6-412A-8751-7CFA03763CEB}" type="slidenum">
              <a:rPr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452798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5"/>
            <a:ext cx="2749550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7227" y="1222375"/>
            <a:ext cx="5724525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2" y="6477896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B9391-F464-474C-ADB2-167C0B356732}" type="slidenum">
              <a:rPr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48935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48583-0E01-4941-9BFB-A8EE85E0FF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Требования к трубной продукции для новых проектов ОАО «Газпром»</a:t>
            </a:r>
          </a:p>
        </p:txBody>
      </p:sp>
    </p:spTree>
    <p:extLst>
      <p:ext uri="{BB962C8B-B14F-4D97-AF65-F5344CB8AC3E}">
        <p14:creationId xmlns:p14="http://schemas.microsoft.com/office/powerpoint/2010/main" val="4267340627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90FB7-7FE5-4BAF-80D6-E5CC7E9337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Требования к трубной продукции для новых проектов ОАО «Газпром»</a:t>
            </a:r>
          </a:p>
        </p:txBody>
      </p:sp>
    </p:spTree>
    <p:extLst>
      <p:ext uri="{BB962C8B-B14F-4D97-AF65-F5344CB8AC3E}">
        <p14:creationId xmlns:p14="http://schemas.microsoft.com/office/powerpoint/2010/main" val="3939267703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5CDE8-D62C-41AC-A772-D22588C91B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Требования к трубной продукции для новых проектов ОАО «Газпром»</a:t>
            </a:r>
          </a:p>
        </p:txBody>
      </p:sp>
    </p:spTree>
    <p:extLst>
      <p:ext uri="{BB962C8B-B14F-4D97-AF65-F5344CB8AC3E}">
        <p14:creationId xmlns:p14="http://schemas.microsoft.com/office/powerpoint/2010/main" val="389133151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2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2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21CDB-A596-4BC9-B91F-DA3E2E7DD09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Требования к трубной продукции для новых проектов ОАО «Газпром»</a:t>
            </a:r>
          </a:p>
        </p:txBody>
      </p:sp>
    </p:spTree>
    <p:extLst>
      <p:ext uri="{BB962C8B-B14F-4D97-AF65-F5344CB8AC3E}">
        <p14:creationId xmlns:p14="http://schemas.microsoft.com/office/powerpoint/2010/main" val="38671390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9360F-47B3-4700-95F4-A757C5375E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Требования к трубной продукции для новых проектов ОАО «Газпром»</a:t>
            </a:r>
          </a:p>
        </p:txBody>
      </p:sp>
    </p:spTree>
    <p:extLst>
      <p:ext uri="{BB962C8B-B14F-4D97-AF65-F5344CB8AC3E}">
        <p14:creationId xmlns:p14="http://schemas.microsoft.com/office/powerpoint/2010/main" val="3921704102"/>
      </p:ext>
    </p:extLst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75020-6306-428F-9EB2-384CC3A1518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Требования к трубной продукции для новых проектов ОАО «Газпром»</a:t>
            </a:r>
          </a:p>
        </p:txBody>
      </p:sp>
    </p:spTree>
    <p:extLst>
      <p:ext uri="{BB962C8B-B14F-4D97-AF65-F5344CB8AC3E}">
        <p14:creationId xmlns:p14="http://schemas.microsoft.com/office/powerpoint/2010/main" val="3908231447"/>
      </p:ext>
    </p:extLst>
  </p:cSld>
  <p:clrMapOvr>
    <a:masterClrMapping/>
  </p:clrMapOvr>
  <p:transition spd="slow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3E327-3438-47D8-A696-15E00FC8CD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Требования к трубной продукции для новых проектов ОАО «Газпром»</a:t>
            </a:r>
          </a:p>
        </p:txBody>
      </p:sp>
    </p:spTree>
    <p:extLst>
      <p:ext uri="{BB962C8B-B14F-4D97-AF65-F5344CB8AC3E}">
        <p14:creationId xmlns:p14="http://schemas.microsoft.com/office/powerpoint/2010/main" val="1320735541"/>
      </p:ext>
    </p:extLst>
  </p:cSld>
  <p:clrMapOvr>
    <a:masterClrMapping/>
  </p:clrMapOvr>
  <p:transition spd="slow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73D85-C75F-4B59-B58D-160642D348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Требования к трубной продукции для новых проектов ОАО «Газпром»</a:t>
            </a:r>
          </a:p>
        </p:txBody>
      </p:sp>
    </p:spTree>
    <p:extLst>
      <p:ext uri="{BB962C8B-B14F-4D97-AF65-F5344CB8AC3E}">
        <p14:creationId xmlns:p14="http://schemas.microsoft.com/office/powerpoint/2010/main" val="676705124"/>
      </p:ext>
    </p:extLst>
  </p:cSld>
  <p:clrMapOvr>
    <a:masterClrMapping/>
  </p:clrMapOvr>
  <p:transition spd="slow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2DA4-808C-409B-AEA0-0DF03EE6D4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Требования к трубной продукции для новых проектов ОАО «Газпром»</a:t>
            </a:r>
          </a:p>
        </p:txBody>
      </p:sp>
    </p:spTree>
    <p:extLst>
      <p:ext uri="{BB962C8B-B14F-4D97-AF65-F5344CB8AC3E}">
        <p14:creationId xmlns:p14="http://schemas.microsoft.com/office/powerpoint/2010/main" val="3649835359"/>
      </p:ext>
    </p:extLst>
  </p:cSld>
  <p:clrMapOvr>
    <a:masterClrMapping/>
  </p:clrMapOvr>
  <p:transition spd="slow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457DD-0A7D-4874-91FA-F00ED5FCA02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Требования к трубной продукции для новых проектов ОАО «Газпром»</a:t>
            </a:r>
          </a:p>
        </p:txBody>
      </p:sp>
    </p:spTree>
    <p:extLst>
      <p:ext uri="{BB962C8B-B14F-4D97-AF65-F5344CB8AC3E}">
        <p14:creationId xmlns:p14="http://schemas.microsoft.com/office/powerpoint/2010/main" val="3363349403"/>
      </p:ext>
    </p:extLst>
  </p:cSld>
  <p:clrMapOvr>
    <a:masterClrMapping/>
  </p:clrMapOvr>
  <p:transition spd="slow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"/>
            <a:ext cx="2286000" cy="26082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2"/>
            <a:ext cx="6705600" cy="26082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5594A-20CF-43DC-8E7C-6C868F2747C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Требования к трубной продукции для новых проектов ОАО «Газпром»</a:t>
            </a:r>
          </a:p>
        </p:txBody>
      </p:sp>
    </p:spTree>
    <p:extLst>
      <p:ext uri="{BB962C8B-B14F-4D97-AF65-F5344CB8AC3E}">
        <p14:creationId xmlns:p14="http://schemas.microsoft.com/office/powerpoint/2010/main" val="1511619871"/>
      </p:ext>
    </p:extLst>
  </p:cSld>
  <p:clrMapOvr>
    <a:masterClrMapping/>
  </p:clrMapOvr>
  <p:transition spd="slow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83223" y="908053"/>
            <a:ext cx="7596554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BF6C3-8AAB-48B9-8AA6-9DD172F237D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5573"/>
      </p:ext>
    </p:extLst>
  </p:cSld>
  <p:clrMapOvr>
    <a:masterClrMapping/>
  </p:clrMapOvr>
  <p:transition spd="slow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950954"/>
      </p:ext>
    </p:extLst>
  </p:cSld>
  <p:clrMapOvr>
    <a:masterClrMapping/>
  </p:clrMapOvr>
  <p:transition spd="slow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9" y="1"/>
            <a:ext cx="6653212" cy="100965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2" y="6477896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23839" y="1222375"/>
            <a:ext cx="8697912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78CEE-EEC6-412A-8751-7CFA03763CEB}" type="slidenum">
              <a:rPr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25865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6694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5"/>
            <a:ext cx="2749550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7227" y="1222375"/>
            <a:ext cx="5724525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2" y="6477896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B9391-F464-474C-ADB2-167C0B356732}" type="slidenum">
              <a:rPr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67729"/>
      </p:ext>
    </p:extLst>
  </p:cSld>
  <p:clrMapOvr>
    <a:masterClrMapping/>
  </p:clrMapOvr>
  <p:transition spd="slow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2955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5A5AB-33FA-40E4-876E-0AAC3F9B2DFC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354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EBA56-6539-43A9-9F19-4325B4E07B1A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86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DD378-182B-46BA-BA45-A8E560109984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304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8697912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2749550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7225" y="1222373"/>
            <a:ext cx="5724525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2749550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7225" y="1222373"/>
            <a:ext cx="2746597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6169740" y="1222373"/>
            <a:ext cx="2744515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3.wmf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6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8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6" name="Rectangle 5"/>
          <p:cNvSpPr>
            <a:spLocks noChangeArrowheads="1"/>
          </p:cNvSpPr>
          <p:nvPr userDrawn="1"/>
        </p:nvSpPr>
        <p:spPr bwMode="auto">
          <a:xfrm>
            <a:off x="0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99367" name="Rectangle 7"/>
          <p:cNvSpPr>
            <a:spLocks noChangeArrowheads="1"/>
          </p:cNvSpPr>
          <p:nvPr userDrawn="1"/>
        </p:nvSpPr>
        <p:spPr bwMode="auto">
          <a:xfrm>
            <a:off x="0" y="0"/>
            <a:ext cx="2043114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99370" name="Rectangle 10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2268538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5" name="Rectangle 4"/>
          <p:cNvSpPr>
            <a:spLocks noChangeArrowheads="1"/>
          </p:cNvSpPr>
          <p:nvPr userDrawn="1"/>
        </p:nvSpPr>
        <p:spPr bwMode="auto">
          <a:xfrm>
            <a:off x="0" y="6405563"/>
            <a:ext cx="20448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8" name="Line 6"/>
          <p:cNvSpPr>
            <a:spLocks noChangeShapeType="1"/>
          </p:cNvSpPr>
          <p:nvPr userDrawn="1"/>
        </p:nvSpPr>
        <p:spPr bwMode="auto">
          <a:xfrm>
            <a:off x="204151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3" name="Line 15"/>
          <p:cNvSpPr>
            <a:spLocks noChangeShapeType="1"/>
          </p:cNvSpPr>
          <p:nvPr userDrawn="1"/>
        </p:nvSpPr>
        <p:spPr bwMode="auto">
          <a:xfrm>
            <a:off x="0" y="107079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" name="Line 14"/>
          <p:cNvSpPr>
            <a:spLocks noChangeShapeType="1"/>
          </p:cNvSpPr>
          <p:nvPr userDrawn="1"/>
        </p:nvSpPr>
        <p:spPr bwMode="auto">
          <a:xfrm>
            <a:off x="0" y="640475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2041514" y="0"/>
            <a:ext cx="0" cy="1071563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90800" y="136800"/>
            <a:ext cx="1623600" cy="80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55" r:id="rId2"/>
    <p:sldLayoutId id="2147483756" r:id="rId3"/>
    <p:sldLayoutId id="2147483757" r:id="rId4"/>
    <p:sldLayoutId id="2147483667" r:id="rId5"/>
    <p:sldLayoutId id="2147483819" r:id="rId6"/>
  </p:sldLayoutIdLst>
  <p:transition spd="slow">
    <p:wipe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2"/>
            <a:ext cx="9144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99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 Narrow"/>
                <a:cs typeface="Arial" charset="0"/>
              </a:endParaRPr>
            </a:p>
          </p:txBody>
        </p:sp>
        <p:sp>
          <p:nvSpPr>
            <p:cNvPr id="399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 Narrow"/>
                <a:cs typeface="Arial" charset="0"/>
              </a:endParaRPr>
            </a:p>
          </p:txBody>
        </p:sp>
        <p:sp>
          <p:nvSpPr>
            <p:cNvPr id="399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 Narrow"/>
                <a:cs typeface="Arial" charset="0"/>
              </a:endParaRPr>
            </a:p>
          </p:txBody>
        </p:sp>
      </p:grp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solidFill>
                <a:srgbClr val="FFFFFF"/>
              </a:solidFill>
              <a:latin typeface="Arial Narrow"/>
              <a:cs typeface="Arial" charset="0"/>
            </a:endParaRPr>
          </a:p>
        </p:txBody>
      </p: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solidFill>
                <a:srgbClr val="FFFFFF"/>
              </a:solidFill>
              <a:latin typeface="Arial Narrow"/>
              <a:cs typeface="Arial" charset="0"/>
            </a:endParaRPr>
          </a:p>
        </p:txBody>
      </p:sp>
      <p:sp>
        <p:nvSpPr>
          <p:cNvPr id="399369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FFFFFF"/>
              </a:solidFill>
              <a:latin typeface="Arial Narrow"/>
              <a:cs typeface="Arial" charset="0"/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fld id="{61F0387D-B3D9-4F8E-8DAF-01A27D6C1821}" type="slidenum">
              <a:rPr lang="en-US">
                <a:solidFill>
                  <a:srgbClr val="FFFFFF"/>
                </a:solidFill>
                <a:latin typeface="Arial Narrow"/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  <a:latin typeface="Arial Narrow"/>
              </a:rPr>
              <a:t>Требования к трубной продукции для новых проектов ОАО «Газпром»</a:t>
            </a:r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FFFFFF"/>
              </a:solidFill>
              <a:latin typeface="Arial Narrow"/>
              <a:cs typeface="Arial" charset="0"/>
            </a:endParaRPr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FFFFFF"/>
              </a:solidFill>
              <a:latin typeface="Arial Narrow"/>
              <a:cs typeface="Arial" charset="0"/>
            </a:endParaRPr>
          </a:p>
        </p:txBody>
      </p:sp>
      <p:pic>
        <p:nvPicPr>
          <p:cNvPr id="1036" name="Picture 17" descr="лог_бел_рус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9" y="133352"/>
            <a:ext cx="1557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97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</p:sldLayoutIdLst>
  <p:transition spd="slow">
    <p:wip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2"/>
            <a:ext cx="9144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99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 Narrow"/>
                <a:cs typeface="Arial" charset="0"/>
              </a:endParaRPr>
            </a:p>
          </p:txBody>
        </p:sp>
        <p:sp>
          <p:nvSpPr>
            <p:cNvPr id="399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 Narrow"/>
                <a:cs typeface="Arial" charset="0"/>
              </a:endParaRPr>
            </a:p>
          </p:txBody>
        </p:sp>
        <p:sp>
          <p:nvSpPr>
            <p:cNvPr id="399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 Narrow"/>
                <a:cs typeface="Arial" charset="0"/>
              </a:endParaRPr>
            </a:p>
          </p:txBody>
        </p:sp>
      </p:grp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solidFill>
                <a:srgbClr val="FFFFFF"/>
              </a:solidFill>
              <a:latin typeface="Arial Narrow"/>
              <a:cs typeface="Arial" charset="0"/>
            </a:endParaRPr>
          </a:p>
        </p:txBody>
      </p: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solidFill>
                <a:srgbClr val="FFFFFF"/>
              </a:solidFill>
              <a:latin typeface="Arial Narrow"/>
              <a:cs typeface="Arial" charset="0"/>
            </a:endParaRPr>
          </a:p>
        </p:txBody>
      </p:sp>
      <p:sp>
        <p:nvSpPr>
          <p:cNvPr id="399369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FFFFFF"/>
              </a:solidFill>
              <a:latin typeface="Arial Narrow"/>
              <a:cs typeface="Arial" charset="0"/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fld id="{61F0387D-B3D9-4F8E-8DAF-01A27D6C1821}" type="slidenum">
              <a:rPr lang="en-US">
                <a:solidFill>
                  <a:srgbClr val="FFFFFF"/>
                </a:solidFill>
                <a:latin typeface="Arial Narrow"/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  <a:latin typeface="Arial Narrow"/>
              </a:rPr>
              <a:t>Требования к трубной продукции для новых проектов ОАО «Газпром»</a:t>
            </a:r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FFFFFF"/>
              </a:solidFill>
              <a:latin typeface="Arial Narrow"/>
              <a:cs typeface="Arial" charset="0"/>
            </a:endParaRPr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FFFFFF"/>
              </a:solidFill>
              <a:latin typeface="Arial Narrow"/>
              <a:cs typeface="Arial" charset="0"/>
            </a:endParaRPr>
          </a:p>
        </p:txBody>
      </p:sp>
      <p:pic>
        <p:nvPicPr>
          <p:cNvPr id="1036" name="Picture 17" descr="лог_бел_рус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9" y="133352"/>
            <a:ext cx="1557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</p:sldLayoutIdLst>
  <p:transition spd="slow">
    <p:wip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38" name="Rectangle 30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</a:rPr>
              <a:t>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171021" name="Rectangle 13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71023" name="Line 15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71041" name="Line 33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71042" name="Line 3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10247" name="Picture 37" descr="Logo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54A8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Rectangle 14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54A8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86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5"/>
          <p:cNvSpPr>
            <a:spLocks noChangeArrowheads="1"/>
          </p:cNvSpPr>
          <p:nvPr userDrawn="1"/>
        </p:nvSpPr>
        <p:spPr bwMode="auto">
          <a:xfrm>
            <a:off x="0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8" name="Rectangle 7"/>
          <p:cNvSpPr>
            <a:spLocks noChangeArrowheads="1"/>
          </p:cNvSpPr>
          <p:nvPr userDrawn="1"/>
        </p:nvSpPr>
        <p:spPr bwMode="auto">
          <a:xfrm>
            <a:off x="0" y="0"/>
            <a:ext cx="2043114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2041514" y="0"/>
            <a:ext cx="0" cy="1071563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22" name="Rectangle 4"/>
          <p:cNvSpPr>
            <a:spLocks noChangeArrowheads="1"/>
          </p:cNvSpPr>
          <p:nvPr userDrawn="1"/>
        </p:nvSpPr>
        <p:spPr bwMode="auto">
          <a:xfrm>
            <a:off x="0" y="6405563"/>
            <a:ext cx="20448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3" name="Line 6"/>
          <p:cNvSpPr>
            <a:spLocks noChangeShapeType="1"/>
          </p:cNvSpPr>
          <p:nvPr userDrawn="1"/>
        </p:nvSpPr>
        <p:spPr bwMode="auto">
          <a:xfrm>
            <a:off x="204151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" name="Line 15"/>
          <p:cNvSpPr>
            <a:spLocks noChangeShapeType="1"/>
          </p:cNvSpPr>
          <p:nvPr userDrawn="1"/>
        </p:nvSpPr>
        <p:spPr bwMode="auto">
          <a:xfrm>
            <a:off x="0" y="107079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5" name="Line 14"/>
          <p:cNvSpPr>
            <a:spLocks noChangeShapeType="1"/>
          </p:cNvSpPr>
          <p:nvPr userDrawn="1"/>
        </p:nvSpPr>
        <p:spPr bwMode="auto">
          <a:xfrm>
            <a:off x="0" y="640475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90800" y="136800"/>
            <a:ext cx="1623600" cy="80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6" r:id="rId5"/>
  </p:sldLayoutIdLst>
  <p:transition spd="slow">
    <p:wipe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32" name="Rectangle 20"/>
          <p:cNvSpPr>
            <a:spLocks noChangeArrowheads="1"/>
          </p:cNvSpPr>
          <p:nvPr userDrawn="1"/>
        </p:nvSpPr>
        <p:spPr bwMode="auto">
          <a:xfrm>
            <a:off x="2038350" y="2781300"/>
            <a:ext cx="7105650" cy="40767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auto">
          <a:xfrm>
            <a:off x="0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auto">
          <a:xfrm>
            <a:off x="0" y="0"/>
            <a:ext cx="2043114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20" name="Rectangle 4"/>
          <p:cNvSpPr>
            <a:spLocks noChangeArrowheads="1"/>
          </p:cNvSpPr>
          <p:nvPr userDrawn="1"/>
        </p:nvSpPr>
        <p:spPr bwMode="auto">
          <a:xfrm>
            <a:off x="0" y="6405563"/>
            <a:ext cx="20448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7" name="Line 9"/>
          <p:cNvSpPr>
            <a:spLocks noChangeShapeType="1"/>
          </p:cNvSpPr>
          <p:nvPr userDrawn="1"/>
        </p:nvSpPr>
        <p:spPr bwMode="auto">
          <a:xfrm>
            <a:off x="2041514" y="0"/>
            <a:ext cx="0" cy="68580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6932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1216660"/>
            <a:ext cx="8697912" cy="134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Line 15"/>
          <p:cNvSpPr>
            <a:spLocks noChangeShapeType="1"/>
          </p:cNvSpPr>
          <p:nvPr userDrawn="1"/>
        </p:nvSpPr>
        <p:spPr bwMode="auto">
          <a:xfrm>
            <a:off x="0" y="107079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5" name="Line 14"/>
          <p:cNvSpPr>
            <a:spLocks noChangeShapeType="1"/>
          </p:cNvSpPr>
          <p:nvPr userDrawn="1"/>
        </p:nvSpPr>
        <p:spPr bwMode="auto">
          <a:xfrm>
            <a:off x="0" y="640475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6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90800" y="136800"/>
            <a:ext cx="1623600" cy="80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68" r:id="rId2"/>
    <p:sldLayoutId id="2147483802" r:id="rId3"/>
  </p:sldLayoutIdLst>
  <p:transition spd="slow">
    <p:wipe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32" name="Rectangle 20"/>
          <p:cNvSpPr>
            <a:spLocks noChangeArrowheads="1"/>
          </p:cNvSpPr>
          <p:nvPr userDrawn="1"/>
        </p:nvSpPr>
        <p:spPr bwMode="auto">
          <a:xfrm>
            <a:off x="1" y="2781300"/>
            <a:ext cx="9144000" cy="40767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6932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1216660"/>
            <a:ext cx="8697912" cy="134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5"/>
          <p:cNvSpPr>
            <a:spLocks noChangeArrowheads="1"/>
          </p:cNvSpPr>
          <p:nvPr userDrawn="1"/>
        </p:nvSpPr>
        <p:spPr bwMode="auto">
          <a:xfrm>
            <a:off x="0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8" name="Rectangle 7"/>
          <p:cNvSpPr>
            <a:spLocks noChangeArrowheads="1"/>
          </p:cNvSpPr>
          <p:nvPr userDrawn="1"/>
        </p:nvSpPr>
        <p:spPr bwMode="auto">
          <a:xfrm>
            <a:off x="0" y="0"/>
            <a:ext cx="2043114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2041514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22" name="Rectangle 4"/>
          <p:cNvSpPr>
            <a:spLocks noChangeArrowheads="1"/>
          </p:cNvSpPr>
          <p:nvPr userDrawn="1"/>
        </p:nvSpPr>
        <p:spPr bwMode="auto">
          <a:xfrm>
            <a:off x="0" y="6405563"/>
            <a:ext cx="20448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3" name="Line 6"/>
          <p:cNvSpPr>
            <a:spLocks noChangeShapeType="1"/>
          </p:cNvSpPr>
          <p:nvPr userDrawn="1"/>
        </p:nvSpPr>
        <p:spPr bwMode="auto">
          <a:xfrm>
            <a:off x="204151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107079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" name="Line 14"/>
          <p:cNvSpPr>
            <a:spLocks noChangeShapeType="1"/>
          </p:cNvSpPr>
          <p:nvPr userDrawn="1"/>
        </p:nvSpPr>
        <p:spPr bwMode="auto">
          <a:xfrm>
            <a:off x="0" y="640475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800" y="136800"/>
            <a:ext cx="1623600" cy="80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7" r:id="rId2"/>
  </p:sldLayoutIdLst>
  <p:transition spd="slow">
    <p:wipe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2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1216660"/>
            <a:ext cx="8697912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9332" name="Rectangle 20"/>
          <p:cNvSpPr>
            <a:spLocks noChangeArrowheads="1"/>
          </p:cNvSpPr>
          <p:nvPr userDrawn="1"/>
        </p:nvSpPr>
        <p:spPr bwMode="auto">
          <a:xfrm>
            <a:off x="1" y="2156460"/>
            <a:ext cx="9144000" cy="470154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5"/>
          <p:cNvSpPr>
            <a:spLocks noChangeArrowheads="1"/>
          </p:cNvSpPr>
          <p:nvPr userDrawn="1"/>
        </p:nvSpPr>
        <p:spPr bwMode="auto">
          <a:xfrm>
            <a:off x="0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8" name="Rectangle 7"/>
          <p:cNvSpPr>
            <a:spLocks noChangeArrowheads="1"/>
          </p:cNvSpPr>
          <p:nvPr userDrawn="1"/>
        </p:nvSpPr>
        <p:spPr bwMode="auto">
          <a:xfrm>
            <a:off x="0" y="0"/>
            <a:ext cx="2043114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2041514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22" name="Rectangle 4"/>
          <p:cNvSpPr>
            <a:spLocks noChangeArrowheads="1"/>
          </p:cNvSpPr>
          <p:nvPr userDrawn="1"/>
        </p:nvSpPr>
        <p:spPr bwMode="auto">
          <a:xfrm>
            <a:off x="0" y="6405563"/>
            <a:ext cx="20448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3" name="Line 6"/>
          <p:cNvSpPr>
            <a:spLocks noChangeShapeType="1"/>
          </p:cNvSpPr>
          <p:nvPr userDrawn="1"/>
        </p:nvSpPr>
        <p:spPr bwMode="auto">
          <a:xfrm>
            <a:off x="204151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107079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" name="Line 14"/>
          <p:cNvSpPr>
            <a:spLocks noChangeShapeType="1"/>
          </p:cNvSpPr>
          <p:nvPr userDrawn="1"/>
        </p:nvSpPr>
        <p:spPr bwMode="auto">
          <a:xfrm>
            <a:off x="0" y="640475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800" y="136800"/>
            <a:ext cx="1623600" cy="80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</p:sldLayoutIdLst>
  <p:transition spd="slow">
    <p:wipe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>
            <a:spLocks noChangeArrowheads="1"/>
          </p:cNvSpPr>
          <p:nvPr userDrawn="1"/>
        </p:nvSpPr>
        <p:spPr bwMode="auto">
          <a:xfrm>
            <a:off x="2038350" y="1"/>
            <a:ext cx="7105650" cy="6858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72399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4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68580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239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1216660"/>
            <a:ext cx="1484312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</a:t>
            </a:r>
          </a:p>
          <a:p>
            <a:pPr lvl="0"/>
            <a:r>
              <a:rPr lang="ru-RU" dirty="0"/>
              <a:t>текста</a:t>
            </a:r>
          </a:p>
        </p:txBody>
      </p:sp>
      <p:sp>
        <p:nvSpPr>
          <p:cNvPr id="17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0" name="Rectangle 7"/>
          <p:cNvSpPr>
            <a:spLocks noChangeArrowheads="1"/>
          </p:cNvSpPr>
          <p:nvPr userDrawn="1"/>
        </p:nvSpPr>
        <p:spPr bwMode="auto">
          <a:xfrm>
            <a:off x="0" y="0"/>
            <a:ext cx="2043114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25" name="Rectangle 4"/>
          <p:cNvSpPr>
            <a:spLocks noChangeArrowheads="1"/>
          </p:cNvSpPr>
          <p:nvPr userDrawn="1"/>
        </p:nvSpPr>
        <p:spPr bwMode="auto">
          <a:xfrm>
            <a:off x="0" y="6405563"/>
            <a:ext cx="20448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1" name="Line 9"/>
          <p:cNvSpPr>
            <a:spLocks noChangeShapeType="1"/>
          </p:cNvSpPr>
          <p:nvPr userDrawn="1"/>
        </p:nvSpPr>
        <p:spPr bwMode="auto">
          <a:xfrm>
            <a:off x="2041514" y="0"/>
            <a:ext cx="0" cy="68580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107079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0" y="640475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800" y="136800"/>
            <a:ext cx="1623600" cy="80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11" r:id="rId2"/>
  </p:sldLayoutIdLst>
  <p:transition spd="slow">
    <p:wipe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 userDrawn="1"/>
        </p:nvSpPr>
        <p:spPr bwMode="auto">
          <a:xfrm>
            <a:off x="3197225" y="0"/>
            <a:ext cx="5946775" cy="6858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75467" name="Rectangle 11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223837" y="1216660"/>
            <a:ext cx="2749551" cy="489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275470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8" name="Rectangle 5"/>
          <p:cNvSpPr>
            <a:spLocks noChangeArrowheads="1"/>
          </p:cNvSpPr>
          <p:nvPr userDrawn="1"/>
        </p:nvSpPr>
        <p:spPr bwMode="auto">
          <a:xfrm>
            <a:off x="0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9" name="Rectangle 7"/>
          <p:cNvSpPr>
            <a:spLocks noChangeArrowheads="1"/>
          </p:cNvSpPr>
          <p:nvPr userDrawn="1"/>
        </p:nvSpPr>
        <p:spPr bwMode="auto">
          <a:xfrm>
            <a:off x="0" y="0"/>
            <a:ext cx="2043114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0" name="Line 9"/>
          <p:cNvSpPr>
            <a:spLocks noChangeShapeType="1"/>
          </p:cNvSpPr>
          <p:nvPr userDrawn="1"/>
        </p:nvSpPr>
        <p:spPr bwMode="auto">
          <a:xfrm>
            <a:off x="2041514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auto">
          <a:xfrm>
            <a:off x="0" y="6405563"/>
            <a:ext cx="20448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4" name="Line 6"/>
          <p:cNvSpPr>
            <a:spLocks noChangeShapeType="1"/>
          </p:cNvSpPr>
          <p:nvPr userDrawn="1"/>
        </p:nvSpPr>
        <p:spPr bwMode="auto">
          <a:xfrm>
            <a:off x="204151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6" name="Line 15"/>
          <p:cNvSpPr>
            <a:spLocks noChangeShapeType="1"/>
          </p:cNvSpPr>
          <p:nvPr userDrawn="1"/>
        </p:nvSpPr>
        <p:spPr bwMode="auto">
          <a:xfrm>
            <a:off x="0" y="107079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8" name="Line 14"/>
          <p:cNvSpPr>
            <a:spLocks noChangeShapeType="1"/>
          </p:cNvSpPr>
          <p:nvPr userDrawn="1"/>
        </p:nvSpPr>
        <p:spPr bwMode="auto">
          <a:xfrm>
            <a:off x="0" y="640475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800" y="136800"/>
            <a:ext cx="1623600" cy="80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66" r:id="rId2"/>
  </p:sldLayoutIdLst>
  <p:transition spd="slow">
    <p:wipe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lang="ru-RU" sz="2600" b="0" dirty="0" smtClean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67630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0" y="0"/>
            <a:ext cx="2043114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27" name="Rectangle 4"/>
          <p:cNvSpPr>
            <a:spLocks noChangeArrowheads="1"/>
          </p:cNvSpPr>
          <p:nvPr userDrawn="1"/>
        </p:nvSpPr>
        <p:spPr bwMode="auto">
          <a:xfrm>
            <a:off x="0" y="6405563"/>
            <a:ext cx="91440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" name="Line 15"/>
          <p:cNvSpPr>
            <a:spLocks noChangeShapeType="1"/>
          </p:cNvSpPr>
          <p:nvPr userDrawn="1"/>
        </p:nvSpPr>
        <p:spPr bwMode="auto">
          <a:xfrm>
            <a:off x="0" y="107079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5" name="Line 14"/>
          <p:cNvSpPr>
            <a:spLocks noChangeShapeType="1"/>
          </p:cNvSpPr>
          <p:nvPr userDrawn="1"/>
        </p:nvSpPr>
        <p:spPr bwMode="auto">
          <a:xfrm>
            <a:off x="0" y="640475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6" name="Line 9"/>
          <p:cNvSpPr>
            <a:spLocks noChangeShapeType="1"/>
          </p:cNvSpPr>
          <p:nvPr userDrawn="1"/>
        </p:nvSpPr>
        <p:spPr bwMode="auto">
          <a:xfrm>
            <a:off x="2041514" y="0"/>
            <a:ext cx="0" cy="1071563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800" y="136800"/>
            <a:ext cx="1623600" cy="80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78" r:id="rId2"/>
  </p:sldLayoutIdLst>
  <p:transition spd="slow">
    <p:wipe/>
  </p:transition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>
              <a:solidFill>
                <a:srgbClr val="FFFFFF"/>
              </a:solidFill>
              <a:latin typeface="Arial Narrow"/>
              <a:cs typeface="Arial" charset="0"/>
            </a:endParaRP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6403977"/>
            <a:ext cx="9144000" cy="454025"/>
          </a:xfrm>
          <a:prstGeom prst="rect">
            <a:avLst/>
          </a:prstGeom>
          <a:solidFill>
            <a:srgbClr val="0079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>
              <a:solidFill>
                <a:srgbClr val="FFFFFF"/>
              </a:solidFill>
              <a:latin typeface="Arial Narrow"/>
              <a:cs typeface="Arial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2" y="1"/>
            <a:ext cx="2043113" cy="1079500"/>
          </a:xfrm>
          <a:prstGeom prst="rect">
            <a:avLst/>
          </a:prstGeom>
          <a:solidFill>
            <a:srgbClr val="0079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>
              <a:solidFill>
                <a:srgbClr val="FFFFFF"/>
              </a:solidFill>
              <a:latin typeface="Arial Narrow"/>
              <a:cs typeface="Arial" charset="0"/>
            </a:endParaRPr>
          </a:p>
        </p:txBody>
      </p:sp>
      <p:sp>
        <p:nvSpPr>
          <p:cNvPr id="102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653212" cy="10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0" y="6405564"/>
            <a:ext cx="2044700" cy="452437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>
              <a:solidFill>
                <a:srgbClr val="FFFFFF"/>
              </a:solidFill>
              <a:latin typeface="Arial Narrow"/>
              <a:cs typeface="Arial" charset="0"/>
            </a:endParaRPr>
          </a:p>
        </p:txBody>
      </p:sp>
      <p:sp>
        <p:nvSpPr>
          <p:cNvPr id="1031" name="Line 6"/>
          <p:cNvSpPr>
            <a:spLocks noChangeShapeType="1"/>
          </p:cNvSpPr>
          <p:nvPr/>
        </p:nvSpPr>
        <p:spPr bwMode="auto">
          <a:xfrm>
            <a:off x="2041525" y="6399213"/>
            <a:ext cx="0" cy="458787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srgbClr val="FFFFFF"/>
              </a:solidFill>
              <a:latin typeface="Arial Narrow"/>
              <a:cs typeface="Arial" charset="0"/>
            </a:endParaRPr>
          </a:p>
        </p:txBody>
      </p:sp>
      <p:sp>
        <p:nvSpPr>
          <p:cNvPr id="1032" name="Line 15"/>
          <p:cNvSpPr>
            <a:spLocks noChangeShapeType="1"/>
          </p:cNvSpPr>
          <p:nvPr/>
        </p:nvSpPr>
        <p:spPr bwMode="auto">
          <a:xfrm>
            <a:off x="0" y="1071563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srgbClr val="FFFFFF"/>
              </a:solidFill>
              <a:latin typeface="Arial Narrow"/>
              <a:cs typeface="Arial" charset="0"/>
            </a:endParaRPr>
          </a:p>
        </p:txBody>
      </p:sp>
      <p:sp>
        <p:nvSpPr>
          <p:cNvPr id="1033" name="Line 14"/>
          <p:cNvSpPr>
            <a:spLocks noChangeShapeType="1"/>
          </p:cNvSpPr>
          <p:nvPr/>
        </p:nvSpPr>
        <p:spPr bwMode="auto">
          <a:xfrm>
            <a:off x="0" y="6403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srgbClr val="FFFFFF"/>
              </a:solidFill>
              <a:latin typeface="Arial Narrow"/>
              <a:cs typeface="Arial" charset="0"/>
            </a:endParaRPr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90" y="6477896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040CED8-D7A5-4363-9F6C-283898BBBFF6}" type="slidenum">
              <a:rPr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1035" name="Line 9"/>
          <p:cNvSpPr>
            <a:spLocks noChangeShapeType="1"/>
          </p:cNvSpPr>
          <p:nvPr/>
        </p:nvSpPr>
        <p:spPr bwMode="auto">
          <a:xfrm>
            <a:off x="2041525" y="1"/>
            <a:ext cx="0" cy="1071563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srgbClr val="FFFFFF"/>
              </a:solidFill>
              <a:latin typeface="Arial Narrow"/>
              <a:cs typeface="Arial" charset="0"/>
            </a:endParaRPr>
          </a:p>
        </p:txBody>
      </p:sp>
      <p:pic>
        <p:nvPicPr>
          <p:cNvPr id="1036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2" y="136525"/>
            <a:ext cx="1624013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05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</p:sldLayoutIdLst>
  <p:transition spd="slow">
    <p:wip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10" Type="http://schemas.microsoft.com/office/2007/relationships/hdphoto" Target="../media/hdphoto2.wdp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5" Type="http://schemas.openxmlformats.org/officeDocument/2006/relationships/image" Target="../media/image30.wmf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31.jpe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Методические подходы к обеспечению работоспособности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компрессорного парка ПАО «Газпром» на принципах «эксплуатационной готовности»</a:t>
            </a:r>
          </a:p>
          <a:p>
            <a:pPr marL="0" indent="0"/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/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/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6" y="6477893"/>
            <a:ext cx="8778874" cy="307777"/>
          </a:xfrm>
        </p:spPr>
        <p:txBody>
          <a:bodyPr/>
          <a:lstStyle/>
          <a:p>
            <a:pPr algn="ctr"/>
            <a:r>
              <a:rPr lang="ru-RU" dirty="0"/>
              <a:t>2018 г.</a:t>
            </a:r>
          </a:p>
        </p:txBody>
      </p:sp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2250830" y="4337538"/>
            <a:ext cx="6893169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n-lt"/>
              </a:rPr>
              <a:t>Директор Центра газотранспортных систем и технологий</a:t>
            </a:r>
          </a:p>
          <a:p>
            <a:r>
              <a:rPr lang="ru-RU" b="1" dirty="0">
                <a:solidFill>
                  <a:schemeClr val="bg1"/>
                </a:solidFill>
                <a:latin typeface="+mn-lt"/>
              </a:rPr>
              <a:t>Сальников С.Ю.</a:t>
            </a:r>
          </a:p>
          <a:p>
            <a:r>
              <a:rPr lang="ru-RU" dirty="0">
                <a:solidFill>
                  <a:schemeClr val="bg1"/>
                </a:solidFill>
                <a:latin typeface="+mn-lt"/>
              </a:rPr>
              <a:t>Ведущий научный  сотрудник</a:t>
            </a:r>
          </a:p>
          <a:p>
            <a:r>
              <a:rPr lang="ru-RU" b="1" dirty="0" err="1">
                <a:solidFill>
                  <a:schemeClr val="bg1"/>
                </a:solidFill>
                <a:latin typeface="+mn-lt"/>
              </a:rPr>
              <a:t>Щуровский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  В.А.</a:t>
            </a:r>
          </a:p>
          <a:p>
            <a:r>
              <a:rPr lang="ru-RU" dirty="0">
                <a:solidFill>
                  <a:schemeClr val="bg1"/>
                </a:solidFill>
                <a:latin typeface="+mn-lt"/>
              </a:rPr>
              <a:t>Начальник лаборатории технологического оборудования КС</a:t>
            </a:r>
          </a:p>
          <a:p>
            <a:r>
              <a:rPr lang="ru-RU" b="1" dirty="0" err="1">
                <a:solidFill>
                  <a:schemeClr val="bg1"/>
                </a:solidFill>
                <a:latin typeface="+mn-lt"/>
              </a:rPr>
              <a:t>Семушкин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 А.В.</a:t>
            </a:r>
            <a:endParaRPr lang="ru-RU" b="1" dirty="0">
              <a:latin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343" y="3492884"/>
            <a:ext cx="8543628" cy="2766402"/>
          </a:xfrm>
          <a:solidFill>
            <a:srgbClr val="B2C5EC">
              <a:alpha val="50000"/>
            </a:srgbClr>
          </a:solidFill>
        </p:spPr>
        <p:txBody>
          <a:bodyPr lIns="0" rIns="72000"/>
          <a:lstStyle/>
          <a:p>
            <a:pPr marL="87313" indent="446088" algn="just"/>
            <a:r>
              <a:rPr lang="ru-RU" sz="2000" dirty="0">
                <a:solidFill>
                  <a:schemeClr val="tx1"/>
                </a:solidFill>
              </a:rPr>
              <a:t>В настоящее время  (для поддержки ИНТЕРГАЗСЕРТ) имеется возможность решить проблемы в рамках планируемой разработки документов типа ОТУ для ГПА и его базовых элементов (ГТД, ГТУ, ЦБК). Исходная база – ГОСТ и СТО Газпром.</a:t>
            </a:r>
          </a:p>
          <a:p>
            <a:pPr marL="87313" indent="446088" algn="just"/>
            <a:r>
              <a:rPr lang="ru-RU" sz="2000" b="1" dirty="0">
                <a:solidFill>
                  <a:schemeClr val="tx1"/>
                </a:solidFill>
              </a:rPr>
              <a:t>Общие технические условия (ОТУ)</a:t>
            </a:r>
            <a:r>
              <a:rPr lang="ru-RU" sz="2000" dirty="0">
                <a:solidFill>
                  <a:schemeClr val="tx1"/>
                </a:solidFill>
              </a:rPr>
              <a:t> – это руководящий документ, устанавливающий для одного или нескольких видов продукции всесторонние требования, соблюдение которых должно обеспечиваться при производстве, поставке, эксплуатации,  ремонте и утилизации.</a:t>
            </a:r>
          </a:p>
          <a:p>
            <a:pPr marL="87313" indent="446088" algn="just"/>
            <a:r>
              <a:rPr lang="ru-RU" sz="2000" dirty="0">
                <a:solidFill>
                  <a:schemeClr val="tx1"/>
                </a:solidFill>
              </a:rPr>
              <a:t>ОТУ имеют целью </a:t>
            </a:r>
            <a:r>
              <a:rPr lang="ru-RU" sz="2000" b="1" dirty="0">
                <a:solidFill>
                  <a:schemeClr val="tx1"/>
                </a:solidFill>
              </a:rPr>
              <a:t>актуализировать</a:t>
            </a:r>
            <a:r>
              <a:rPr lang="ru-RU" sz="2000" dirty="0">
                <a:solidFill>
                  <a:schemeClr val="tx1"/>
                </a:solidFill>
              </a:rPr>
              <a:t> и </a:t>
            </a:r>
            <a:r>
              <a:rPr lang="ru-RU" sz="2000" b="1" dirty="0">
                <a:solidFill>
                  <a:schemeClr val="tx1"/>
                </a:solidFill>
              </a:rPr>
              <a:t>унифицировать</a:t>
            </a:r>
            <a:r>
              <a:rPr lang="ru-RU" sz="2000" dirty="0">
                <a:solidFill>
                  <a:schemeClr val="tx1"/>
                </a:solidFill>
              </a:rPr>
              <a:t> показатели назначения, надежности, </a:t>
            </a:r>
            <a:r>
              <a:rPr lang="ru-RU" sz="2000" dirty="0" err="1">
                <a:solidFill>
                  <a:schemeClr val="tx1"/>
                </a:solidFill>
              </a:rPr>
              <a:t>энергоэффективности</a:t>
            </a:r>
            <a:r>
              <a:rPr lang="ru-RU" sz="2000" dirty="0">
                <a:solidFill>
                  <a:schemeClr val="tx1"/>
                </a:solidFill>
              </a:rPr>
              <a:t> и экологии.</a:t>
            </a:r>
          </a:p>
          <a:p>
            <a:pPr algn="just"/>
            <a:endParaRPr lang="en-US" sz="2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2399" y="2617272"/>
            <a:ext cx="899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/>
            <a:r>
              <a:rPr lang="ru-RU" sz="2000" dirty="0">
                <a:solidFill>
                  <a:srgbClr val="003366"/>
                </a:solidFill>
              </a:rPr>
              <a:t>Исторически на этом поле деятельности  для компрессорных станций и их объектов ведущими организациями были </a:t>
            </a:r>
            <a:r>
              <a:rPr lang="ru-RU" sz="2000" b="1" dirty="0">
                <a:solidFill>
                  <a:srgbClr val="003366"/>
                </a:solidFill>
              </a:rPr>
              <a:t>ВНИИГАЗ</a:t>
            </a:r>
            <a:r>
              <a:rPr lang="ru-RU" sz="2000" dirty="0">
                <a:solidFill>
                  <a:srgbClr val="003366"/>
                </a:solidFill>
              </a:rPr>
              <a:t> и </a:t>
            </a:r>
            <a:r>
              <a:rPr lang="ru-RU" sz="2000" b="1" dirty="0">
                <a:solidFill>
                  <a:srgbClr val="003366"/>
                </a:solidFill>
              </a:rPr>
              <a:t>ОРГЭНЕРГОГАЗ</a:t>
            </a:r>
            <a:r>
              <a:rPr lang="ru-RU" sz="2000" dirty="0">
                <a:solidFill>
                  <a:srgbClr val="003366"/>
                </a:solidFill>
              </a:rPr>
              <a:t>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38801" y="1184976"/>
            <a:ext cx="365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/>
                </a:solidFill>
              </a:rPr>
              <a:t>четкое определение объекта;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/>
                </a:solidFill>
              </a:rPr>
              <a:t>показатели и критерии;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/>
                </a:solidFill>
              </a:rPr>
              <a:t>программы и методики оценки (испытаний).</a:t>
            </a:r>
          </a:p>
        </p:txBody>
      </p:sp>
      <p:sp>
        <p:nvSpPr>
          <p:cNvPr id="13" name="Выноска со стрелкой вправо 12"/>
          <p:cNvSpPr/>
          <p:nvPr/>
        </p:nvSpPr>
        <p:spPr bwMode="auto">
          <a:xfrm>
            <a:off x="152399" y="1184976"/>
            <a:ext cx="5486402" cy="111034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6746"/>
            </a:avLst>
          </a:prstGeom>
          <a:solidFill>
            <a:srgbClr val="D9F1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dirty="0">
                <a:solidFill>
                  <a:srgbClr val="003366"/>
                </a:solidFill>
              </a:rPr>
              <a:t>В любой системе оценки технического уровня, качества, технического состояния, диагностики, аудита, сертификации и т.д. основой являются:</a:t>
            </a:r>
            <a:endParaRPr kumimoji="0" lang="ru-RU" sz="1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057400" y="0"/>
            <a:ext cx="7086600" cy="105273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Сертификация</a:t>
            </a:r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0"/>
          </p:nvPr>
        </p:nvSpPr>
        <p:spPr>
          <a:xfrm>
            <a:off x="2028092" y="6427113"/>
            <a:ext cx="7115908" cy="430887"/>
          </a:xfrm>
        </p:spPr>
        <p:txBody>
          <a:bodyPr/>
          <a:lstStyle/>
          <a:p>
            <a:pPr algn="ctr"/>
            <a:r>
              <a:rPr lang="ru-RU" sz="1400" dirty="0"/>
              <a:t>Методические подходы к обеспечению работоспособности компрессорного парка ПАО «Газпром» на принципах «эксплуатационной готовности», 2018 г.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046514" y="0"/>
            <a:ext cx="7060534" cy="105591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Возможные концепции </a:t>
            </a:r>
            <a:r>
              <a:rPr lang="ru-RU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ТОиР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07504" y="1145754"/>
            <a:ext cx="7250352" cy="5091558"/>
          </a:xfrm>
        </p:spPr>
        <p:txBody>
          <a:bodyPr/>
          <a:lstStyle/>
          <a:p>
            <a:endParaRPr lang="ru-RU" sz="1800" b="1" dirty="0"/>
          </a:p>
          <a:p>
            <a:endParaRPr lang="ru-RU" sz="1800" b="1" dirty="0"/>
          </a:p>
          <a:p>
            <a:endParaRPr lang="ru-RU" sz="1800" b="1" dirty="0"/>
          </a:p>
          <a:p>
            <a:endParaRPr lang="ru-RU" sz="1800" b="1" dirty="0"/>
          </a:p>
          <a:p>
            <a:endParaRPr lang="ru-RU" sz="1800" b="1" dirty="0"/>
          </a:p>
          <a:p>
            <a:endParaRPr lang="ru-RU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4294967295"/>
          </p:nvPr>
        </p:nvSpPr>
        <p:spPr>
          <a:xfrm>
            <a:off x="3378710" y="6327685"/>
            <a:ext cx="617226" cy="3940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/>
              <a:t>            </a:t>
            </a:r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0"/>
          </p:nvPr>
        </p:nvSpPr>
        <p:spPr>
          <a:xfrm>
            <a:off x="2028092" y="6427113"/>
            <a:ext cx="7115908" cy="430887"/>
          </a:xfrm>
        </p:spPr>
        <p:txBody>
          <a:bodyPr/>
          <a:lstStyle/>
          <a:p>
            <a:pPr algn="ctr"/>
            <a:r>
              <a:rPr lang="ru-RU" sz="1400" dirty="0"/>
              <a:t>Методические подходы к обеспечению работоспособности компрессорного парка ПАО «Газпром» на принципах «эксплуатационной готовности», 2018 г.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50243385"/>
              </p:ext>
            </p:extLst>
          </p:nvPr>
        </p:nvGraphicFramePr>
        <p:xfrm>
          <a:off x="76838" y="1142070"/>
          <a:ext cx="9030209" cy="5182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Номер слайда 6">
            <a:extLst>
              <a:ext uri="{FF2B5EF4-FFF2-40B4-BE49-F238E27FC236}">
                <a16:creationId xmlns="" xmlns:a16="http://schemas.microsoft.com/office/drawing/2014/main" id="{B8E18A24-1CC2-574D-923E-7AA22AB92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</p:spPr>
        <p:txBody>
          <a:bodyPr/>
          <a:lstStyle/>
          <a:p>
            <a:fld id="{8E730068-F805-43B7-8A8E-3E2DB17E4B45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813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Эксплуатационная готовность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638" y="4956453"/>
            <a:ext cx="8848724" cy="1470660"/>
          </a:xfrm>
        </p:spPr>
        <p:txBody>
          <a:bodyPr/>
          <a:lstStyle/>
          <a:p>
            <a:pPr lvl="0" indent="542925"/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ru-RU" sz="1800" b="1" dirty="0">
                <a:solidFill>
                  <a:srgbClr val="000000"/>
                </a:solidFill>
              </a:rPr>
              <a:t>Все направления эксплуатации, включая </a:t>
            </a:r>
            <a:r>
              <a:rPr lang="ru-RU" sz="1800" dirty="0">
                <a:solidFill>
                  <a:srgbClr val="000000"/>
                </a:solidFill>
              </a:rPr>
              <a:t>энергосбережение, экологию, </a:t>
            </a:r>
            <a:r>
              <a:rPr lang="ru-RU" sz="1800" dirty="0" err="1">
                <a:solidFill>
                  <a:srgbClr val="000000"/>
                </a:solidFill>
              </a:rPr>
              <a:t>промбезопасность</a:t>
            </a:r>
            <a:r>
              <a:rPr lang="ru-RU" sz="1800" dirty="0">
                <a:solidFill>
                  <a:srgbClr val="000000"/>
                </a:solidFill>
              </a:rPr>
              <a:t>, риски, реконструкцию, СУТСЦ ПО, надежность, </a:t>
            </a:r>
            <a:r>
              <a:rPr lang="ru-RU" sz="1800" dirty="0" err="1">
                <a:solidFill>
                  <a:srgbClr val="000000"/>
                </a:solidFill>
              </a:rPr>
              <a:t>ТОиР</a:t>
            </a:r>
            <a:r>
              <a:rPr lang="ru-RU" sz="1800" dirty="0">
                <a:solidFill>
                  <a:srgbClr val="000000"/>
                </a:solidFill>
              </a:rPr>
              <a:t>, сертификацию и др., </a:t>
            </a:r>
            <a:r>
              <a:rPr lang="ru-RU" sz="1800" b="1" dirty="0">
                <a:solidFill>
                  <a:srgbClr val="000000"/>
                </a:solidFill>
              </a:rPr>
              <a:t>должны иметь методическое обеспечение (МО), основанное на единых понятиях, терминах, показателях, критериях и результатах мониторинга реальных эксплуатационных данных</a:t>
            </a:r>
            <a:r>
              <a:rPr lang="ru-RU" sz="1800" dirty="0">
                <a:solidFill>
                  <a:srgbClr val="000000"/>
                </a:solidFill>
              </a:rPr>
              <a:t>. Т.е. «сначала МО – потом «</a:t>
            </a:r>
            <a:r>
              <a:rPr lang="ru-RU" sz="1800" dirty="0" err="1">
                <a:solidFill>
                  <a:srgbClr val="000000"/>
                </a:solidFill>
              </a:rPr>
              <a:t>цифровизация</a:t>
            </a:r>
            <a:r>
              <a:rPr lang="ru-RU" sz="1800" dirty="0">
                <a:solidFill>
                  <a:srgbClr val="000000"/>
                </a:solidFill>
              </a:rPr>
              <a:t>» в форме текущих «цифровых двойников» ГПА и КЦ».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AB90FB7-7FE5-4BAF-80D6-E5CC7E93375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10"/>
          </p:nvPr>
        </p:nvSpPr>
        <p:spPr>
          <a:xfrm>
            <a:off x="2028092" y="6427113"/>
            <a:ext cx="7115908" cy="430887"/>
          </a:xfrm>
        </p:spPr>
        <p:txBody>
          <a:bodyPr/>
          <a:lstStyle/>
          <a:p>
            <a:pPr algn="ctr"/>
            <a:r>
              <a:rPr lang="ru-RU" sz="1400" dirty="0"/>
              <a:t>Методические подходы к обеспечению работоспособности компрессорного парка ПАО «Газпром» на принципах «эксплуатационной готовности», 2018 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7638" y="2878791"/>
            <a:ext cx="3943353" cy="1323439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lvl="0" algn="ctr"/>
            <a:r>
              <a:rPr lang="ru-RU" sz="2000" b="1" dirty="0">
                <a:solidFill>
                  <a:srgbClr val="003366"/>
                </a:solidFill>
                <a:latin typeface="+mn-lt"/>
              </a:rPr>
              <a:t>Менеджмент эксплуатационной готовности </a:t>
            </a:r>
            <a:r>
              <a:rPr lang="en-US" sz="2000" b="1" dirty="0">
                <a:solidFill>
                  <a:srgbClr val="003366"/>
                </a:solidFill>
                <a:latin typeface="+mn-lt"/>
              </a:rPr>
              <a:t>(Asset Performance management) </a:t>
            </a:r>
            <a:r>
              <a:rPr lang="ru-RU" sz="2000" b="1" dirty="0">
                <a:solidFill>
                  <a:srgbClr val="003366"/>
                </a:solidFill>
                <a:latin typeface="+mn-lt"/>
              </a:rPr>
              <a:t>включает в себя</a:t>
            </a:r>
          </a:p>
          <a:p>
            <a:pPr lvl="0" algn="ctr"/>
            <a:r>
              <a:rPr lang="ru-RU" sz="2000" b="1" dirty="0">
                <a:solidFill>
                  <a:srgbClr val="003366"/>
                </a:solidFill>
                <a:latin typeface="+mn-lt"/>
              </a:rPr>
              <a:t>3 этапа: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43388" y="2897684"/>
            <a:ext cx="4752974" cy="1323439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</a:rPr>
              <a:t>Удаленный мониторинг текущих эксплуатационных показателей ГПА;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</a:rPr>
              <a:t>Оценка и анализ показателей надежности;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</a:rPr>
              <a:t>Оптимизация и планирование ТО и  Р.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361950" y="4435441"/>
            <a:ext cx="8420100" cy="405080"/>
          </a:xfrm>
          <a:prstGeom prst="roundRect">
            <a:avLst/>
          </a:prstGeom>
          <a:noFill/>
          <a:ln w="2540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</a:rPr>
              <a:t>В настоящее время мы находимся в первом этапе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38F0B7CD-6771-D848-A2AE-A54C943BF2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39731"/>
              </p:ext>
            </p:extLst>
          </p:nvPr>
        </p:nvGraphicFramePr>
        <p:xfrm>
          <a:off x="147639" y="1247657"/>
          <a:ext cx="8848724" cy="1463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63704">
                  <a:extLst>
                    <a:ext uri="{9D8B030D-6E8A-4147-A177-3AD203B41FA5}">
                      <a16:colId xmlns="" xmlns:a16="http://schemas.microsoft.com/office/drawing/2014/main" val="1926861444"/>
                    </a:ext>
                  </a:extLst>
                </a:gridCol>
                <a:gridCol w="6485020">
                  <a:extLst>
                    <a:ext uri="{9D8B030D-6E8A-4147-A177-3AD203B41FA5}">
                      <a16:colId xmlns="" xmlns:a16="http://schemas.microsoft.com/office/drawing/2014/main" val="455402104"/>
                    </a:ext>
                  </a:extLst>
                </a:gridCol>
              </a:tblGrid>
              <a:tr h="4985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Готовность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800" dirty="0"/>
                        <a:t>(ГОСТ 27.002-2015)</a:t>
                      </a:r>
                      <a:endParaRPr lang="ru-RU" sz="1800" b="1" kern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Свойство объекта, заключающееся в его способности находиться в состоянии, в котором он может выполнять требуемые функции в заданных режимах и условиях применения, технического обслуживании и ремонта в предположении, что все необходимые внешние ресурсы обеспечены.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75596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082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3389923" y="3827236"/>
            <a:ext cx="5703277" cy="2449285"/>
          </a:xfrm>
        </p:spPr>
        <p:txBody>
          <a:bodyPr rIns="72000"/>
          <a:lstStyle/>
          <a:p>
            <a:pPr marL="266700" indent="-177800" algn="just"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350" b="1" dirty="0">
                <a:solidFill>
                  <a:srgbClr val="002060"/>
                </a:solidFill>
              </a:rPr>
              <a:t>Оценка технического состояния ГПА без изменения режимов эксплуатации (наряду с результатами эксплуатационных испытаний) на базе штатно-измеряемых параметров;</a:t>
            </a:r>
          </a:p>
          <a:p>
            <a:pPr marL="266700" indent="-177800" algn="just"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350" b="1" dirty="0">
                <a:solidFill>
                  <a:srgbClr val="002060"/>
                </a:solidFill>
              </a:rPr>
              <a:t>Единая номенклатура КТС и единая методика их определения и применения;</a:t>
            </a:r>
          </a:p>
          <a:p>
            <a:pPr marL="266700" indent="-177800" algn="just"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350" b="1" dirty="0">
                <a:solidFill>
                  <a:srgbClr val="002060"/>
                </a:solidFill>
              </a:rPr>
              <a:t>Разработка и создание банка данных эталонных характеристик ГТУ и ЦБК на базе термодинамического подобия турбомашин и единых для определенного типа ГТУ (ЦБК);</a:t>
            </a:r>
          </a:p>
          <a:p>
            <a:pPr marL="266700" indent="-177800" algn="just"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350" b="1" dirty="0">
                <a:solidFill>
                  <a:srgbClr val="002060"/>
                </a:solidFill>
              </a:rPr>
              <a:t>Учет фактических «</a:t>
            </a:r>
            <a:r>
              <a:rPr lang="ru-RU" sz="1350" b="1" dirty="0" err="1">
                <a:solidFill>
                  <a:srgbClr val="002060"/>
                </a:solidFill>
              </a:rPr>
              <a:t>уставок</a:t>
            </a:r>
            <a:r>
              <a:rPr lang="ru-RU" sz="1350" b="1" dirty="0">
                <a:solidFill>
                  <a:srgbClr val="002060"/>
                </a:solidFill>
              </a:rPr>
              <a:t>» САУ в качестве фактора технического состояния;</a:t>
            </a:r>
          </a:p>
          <a:p>
            <a:pPr marL="266700" indent="-177800" algn="just"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350" b="1" dirty="0">
                <a:solidFill>
                  <a:srgbClr val="002060"/>
                </a:solidFill>
              </a:rPr>
              <a:t>Простая корректировка эталонных характеристик с помощью коэффициентов   технического состояния.</a:t>
            </a:r>
          </a:p>
          <a:p>
            <a:endParaRPr lang="ru-RU" dirty="0"/>
          </a:p>
        </p:txBody>
      </p:sp>
      <p:sp>
        <p:nvSpPr>
          <p:cNvPr id="10" name="Заголовок 15"/>
          <p:cNvSpPr>
            <a:spLocks noGrp="1"/>
          </p:cNvSpPr>
          <p:nvPr>
            <p:ph type="title"/>
          </p:nvPr>
        </p:nvSpPr>
        <p:spPr>
          <a:xfrm>
            <a:off x="2010716" y="0"/>
            <a:ext cx="6985000" cy="10096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удаленной параметрической диагностики  (Р Газпром 2-3.5-1107-2017)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36" y="1083674"/>
            <a:ext cx="1899465" cy="271043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x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" r="1156"/>
          <a:stretch/>
        </p:blipFill>
        <p:spPr bwMode="auto">
          <a:xfrm>
            <a:off x="6198580" y="1071653"/>
            <a:ext cx="2847864" cy="2733346"/>
          </a:xfrm>
          <a:prstGeom prst="rect">
            <a:avLst/>
          </a:prstGeom>
          <a:blipFill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chemeClr val="accent1"/>
            </a:solidFill>
          </a:ln>
          <a:effectLst/>
          <a:ex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154" y="1083528"/>
            <a:ext cx="3573314" cy="2709596"/>
          </a:xfrm>
          <a:prstGeom prst="rect">
            <a:avLst/>
          </a:prstGeom>
          <a:solidFill>
            <a:srgbClr val="DCEEF0"/>
          </a:solidFill>
          <a:ln w="9525">
            <a:solidFill>
              <a:schemeClr val="accent5"/>
            </a:solidFill>
            <a:miter lim="800000"/>
            <a:headEnd/>
            <a:tailEnd/>
          </a:ln>
          <a:effectLst/>
          <a:extLst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5" y="5029934"/>
            <a:ext cx="3401510" cy="1003724"/>
          </a:xfrm>
          <a:prstGeom prst="rect">
            <a:avLst/>
          </a:prstGeom>
          <a:solidFill>
            <a:schemeClr val="accent5"/>
          </a:solidFill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7" y="4107658"/>
            <a:ext cx="3401888" cy="1003836"/>
          </a:xfrm>
          <a:prstGeom prst="rect">
            <a:avLst/>
          </a:prstGeom>
          <a:noFill/>
        </p:spPr>
      </p:pic>
      <p:sp>
        <p:nvSpPr>
          <p:cNvPr id="17" name="Текст 8"/>
          <p:cNvSpPr>
            <a:spLocks noGrp="1"/>
          </p:cNvSpPr>
          <p:nvPr>
            <p:ph type="body" sz="quarter" idx="10"/>
          </p:nvPr>
        </p:nvSpPr>
        <p:spPr>
          <a:xfrm>
            <a:off x="2028092" y="6427113"/>
            <a:ext cx="7115908" cy="430887"/>
          </a:xfrm>
        </p:spPr>
        <p:txBody>
          <a:bodyPr/>
          <a:lstStyle/>
          <a:p>
            <a:pPr algn="ctr"/>
            <a:r>
              <a:rPr lang="ru-RU" sz="1400" dirty="0"/>
              <a:t>Методические подходы к обеспечению работоспособности компрессорного парка ПАО «Газпром» на принципах «эксплуатационной готовности», 2018 г.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эксплуатационной готовности объектов ГТС </a:t>
            </a:r>
            <a:r>
              <a:rPr lang="en-US" sz="3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применении к ГПА)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3868" y="1142688"/>
            <a:ext cx="9088359" cy="909586"/>
          </a:xfrm>
        </p:spPr>
        <p:txBody>
          <a:bodyPr/>
          <a:lstStyle/>
          <a:p>
            <a:pPr algn="just"/>
            <a:r>
              <a:rPr lang="ru-RU" sz="1800" b="1" dirty="0">
                <a:solidFill>
                  <a:srgbClr val="C00000"/>
                </a:solidFill>
              </a:rPr>
              <a:t>Поддержание базы статистических данных</a:t>
            </a:r>
            <a:r>
              <a:rPr lang="ru-RU" sz="1800" b="1" dirty="0"/>
              <a:t> о режимах эксплуатации, надежности, техническом   состоянии и показателях </a:t>
            </a:r>
            <a:r>
              <a:rPr lang="ru-RU" sz="1800" b="1" dirty="0" err="1" smtClean="0"/>
              <a:t>ТОиР</a:t>
            </a:r>
            <a:r>
              <a:rPr lang="ru-RU" sz="1800" b="1" dirty="0" smtClean="0"/>
              <a:t>.</a:t>
            </a:r>
          </a:p>
          <a:p>
            <a:pPr algn="just"/>
            <a:r>
              <a:rPr lang="ru-RU" sz="1800" b="1" dirty="0" smtClean="0">
                <a:solidFill>
                  <a:srgbClr val="C00000"/>
                </a:solidFill>
              </a:rPr>
              <a:t>Унификация </a:t>
            </a:r>
            <a:r>
              <a:rPr lang="ru-RU" sz="1800" b="1" dirty="0">
                <a:solidFill>
                  <a:srgbClr val="C00000"/>
                </a:solidFill>
              </a:rPr>
              <a:t>методов </a:t>
            </a:r>
            <a:r>
              <a:rPr lang="ru-RU" sz="1800" b="1" dirty="0"/>
              <a:t> их  обработки и анализа.</a:t>
            </a:r>
            <a:endParaRPr lang="ru-RU" sz="16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9DB9391-F464-474C-ADB2-167C0B356732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868" y="2243456"/>
            <a:ext cx="4430486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>
            <a:spAutoFit/>
          </a:bodyPr>
          <a:lstStyle/>
          <a:p>
            <a:pPr marL="0" indent="0" algn="ctr"/>
            <a:r>
              <a:rPr lang="ru-RU" sz="1800" b="1" dirty="0">
                <a:solidFill>
                  <a:srgbClr val="C00000"/>
                </a:solidFill>
              </a:rPr>
              <a:t>Система эксплуатационных показателей:</a:t>
            </a:r>
          </a:p>
          <a:p>
            <a:pPr marL="271463" indent="-18415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tx1"/>
                </a:solidFill>
              </a:rPr>
              <a:t>наработка (абсолютная и относительная);</a:t>
            </a:r>
          </a:p>
          <a:p>
            <a:pPr marL="271463" indent="-18415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tx1"/>
                </a:solidFill>
              </a:rPr>
              <a:t>остаточный межремонтный ресурс;</a:t>
            </a:r>
          </a:p>
          <a:p>
            <a:pPr marL="271463" indent="-18415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tx1"/>
                </a:solidFill>
              </a:rPr>
              <a:t>коэффициент технического состояния по мощности и  </a:t>
            </a:r>
            <a:r>
              <a:rPr lang="ru-RU" sz="1600" b="1" dirty="0" err="1">
                <a:solidFill>
                  <a:schemeClr val="tx1"/>
                </a:solidFill>
              </a:rPr>
              <a:t>энергоэффективности</a:t>
            </a:r>
            <a:r>
              <a:rPr lang="ru-RU" sz="1600" b="1" dirty="0">
                <a:solidFill>
                  <a:schemeClr val="tx1"/>
                </a:solidFill>
              </a:rPr>
              <a:t> ГТУ и ЦБК;</a:t>
            </a:r>
          </a:p>
          <a:p>
            <a:pPr marL="271463" indent="-18415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tx1"/>
                </a:solidFill>
              </a:rPr>
              <a:t>коэффициент готовности</a:t>
            </a:r>
            <a:r>
              <a:rPr lang="en-US" sz="1600" b="1" dirty="0">
                <a:solidFill>
                  <a:schemeClr val="tx1"/>
                </a:solidFill>
              </a:rPr>
              <a:t> (</a:t>
            </a:r>
            <a:r>
              <a:rPr lang="ru-RU" sz="1600" b="1" dirty="0">
                <a:solidFill>
                  <a:schemeClr val="tx1"/>
                </a:solidFill>
              </a:rPr>
              <a:t>К</a:t>
            </a:r>
            <a:r>
              <a:rPr lang="ru-RU" sz="1600" b="1" baseline="-25000" dirty="0">
                <a:solidFill>
                  <a:schemeClr val="tx1"/>
                </a:solidFill>
              </a:rPr>
              <a:t>Г</a:t>
            </a:r>
            <a:r>
              <a:rPr lang="ru-RU" sz="1600" b="1" dirty="0">
                <a:solidFill>
                  <a:schemeClr val="tx1"/>
                </a:solidFill>
              </a:rPr>
              <a:t>);</a:t>
            </a:r>
          </a:p>
          <a:p>
            <a:pPr marL="271463" indent="-18415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tx1"/>
                </a:solidFill>
              </a:rPr>
              <a:t>коэффициент технического использования (К</a:t>
            </a:r>
            <a:r>
              <a:rPr lang="ru-RU" sz="1600" b="1" baseline="-25000" dirty="0">
                <a:solidFill>
                  <a:schemeClr val="tx1"/>
                </a:solidFill>
              </a:rPr>
              <a:t>ТИ </a:t>
            </a:r>
            <a:r>
              <a:rPr lang="ru-RU" sz="1600" b="1" dirty="0">
                <a:solidFill>
                  <a:schemeClr val="tx1"/>
                </a:solidFill>
              </a:rPr>
              <a:t>);</a:t>
            </a:r>
          </a:p>
          <a:p>
            <a:pPr marL="271463" indent="-184150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tx1"/>
                </a:solidFill>
              </a:rPr>
              <a:t>удельные </a:t>
            </a:r>
            <a:r>
              <a:rPr lang="ru-RU" sz="1600" b="1" dirty="0">
                <a:solidFill>
                  <a:schemeClr val="tx1"/>
                </a:solidFill>
              </a:rPr>
              <a:t>показатели </a:t>
            </a:r>
            <a:r>
              <a:rPr lang="ru-RU" sz="1600" b="1" dirty="0" err="1" smtClean="0">
                <a:solidFill>
                  <a:schemeClr val="tx1"/>
                </a:solidFill>
              </a:rPr>
              <a:t>ТОиР</a:t>
            </a:r>
            <a:r>
              <a:rPr lang="ru-RU" sz="1600" b="1" dirty="0">
                <a:solidFill>
                  <a:schemeClr val="tx1"/>
                </a:solidFill>
              </a:rPr>
              <a:t>.</a:t>
            </a:r>
          </a:p>
          <a:p>
            <a:pPr marL="174625" indent="-87313">
              <a:buFont typeface="Wingdings" panose="05000000000000000000" pitchFamily="2" charset="2"/>
              <a:buChar char="§"/>
            </a:pP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50228" y="2241867"/>
            <a:ext cx="4572000" cy="24929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800" b="1" dirty="0">
                <a:solidFill>
                  <a:srgbClr val="C00000"/>
                </a:solidFill>
              </a:rPr>
              <a:t> Планирование процесса </a:t>
            </a:r>
            <a:r>
              <a:rPr lang="ru-RU" sz="1800" b="1" dirty="0" err="1" smtClean="0">
                <a:solidFill>
                  <a:srgbClr val="C00000"/>
                </a:solidFill>
              </a:rPr>
              <a:t>ТОиР</a:t>
            </a:r>
            <a:r>
              <a:rPr lang="ru-RU" sz="1800" b="1" dirty="0" smtClean="0">
                <a:solidFill>
                  <a:srgbClr val="C00000"/>
                </a:solidFill>
              </a:rPr>
              <a:t>: </a:t>
            </a:r>
            <a:endParaRPr lang="ru-RU" sz="1800" b="1" dirty="0">
              <a:solidFill>
                <a:srgbClr val="C00000"/>
              </a:solidFill>
            </a:endParaRPr>
          </a:p>
          <a:p>
            <a:pPr marL="271463" indent="-18415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tx1"/>
                </a:solidFill>
              </a:rPr>
              <a:t>технологическое задание по товаротранспортной работе ГТС;</a:t>
            </a:r>
          </a:p>
          <a:p>
            <a:pPr marL="271463" indent="-18415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tx1"/>
                </a:solidFill>
              </a:rPr>
              <a:t>определение параметров </a:t>
            </a:r>
            <a:r>
              <a:rPr lang="ru-RU" sz="1600" b="1" dirty="0" err="1">
                <a:solidFill>
                  <a:schemeClr val="tx1"/>
                </a:solidFill>
              </a:rPr>
              <a:t>компримирования</a:t>
            </a:r>
            <a:r>
              <a:rPr lang="ru-RU" sz="1600" b="1" dirty="0">
                <a:solidFill>
                  <a:schemeClr val="tx1"/>
                </a:solidFill>
              </a:rPr>
              <a:t> КС с учетом технического состояния;</a:t>
            </a:r>
          </a:p>
          <a:p>
            <a:pPr marL="271463" indent="-18415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tx1"/>
                </a:solidFill>
              </a:rPr>
              <a:t>расчет баланса времени ГПА с учетом надежности и выработки ресурса;</a:t>
            </a:r>
          </a:p>
          <a:p>
            <a:pPr marL="271463" indent="-18415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tx1"/>
                </a:solidFill>
              </a:rPr>
              <a:t>планирование «</a:t>
            </a:r>
            <a:r>
              <a:rPr lang="ru-RU" sz="1600" b="1" dirty="0" err="1">
                <a:solidFill>
                  <a:schemeClr val="tx1"/>
                </a:solidFill>
              </a:rPr>
              <a:t>ремонто</a:t>
            </a:r>
            <a:r>
              <a:rPr lang="ru-RU" sz="1600" b="1" dirty="0">
                <a:solidFill>
                  <a:schemeClr val="tx1"/>
                </a:solidFill>
              </a:rPr>
              <a:t>-часов» и объемов </a:t>
            </a:r>
            <a:r>
              <a:rPr lang="ru-RU" sz="1600" b="1" dirty="0" err="1" smtClean="0">
                <a:solidFill>
                  <a:schemeClr val="tx1"/>
                </a:solidFill>
              </a:rPr>
              <a:t>ТОиР</a:t>
            </a:r>
            <a:r>
              <a:rPr lang="ru-RU" sz="1600" b="1" dirty="0">
                <a:solidFill>
                  <a:schemeClr val="tx1"/>
                </a:solidFill>
              </a:rPr>
              <a:t>;</a:t>
            </a:r>
          </a:p>
          <a:p>
            <a:pPr marL="271463" indent="-18415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tx1"/>
                </a:solidFill>
              </a:rPr>
              <a:t>ранжирование КС в пределах выделенных лимитов.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" y="5128235"/>
            <a:ext cx="91222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/>
            <a:r>
              <a:rPr lang="ru-RU" sz="1800" b="1" dirty="0">
                <a:solidFill>
                  <a:srgbClr val="C00000"/>
                </a:solidFill>
              </a:rPr>
              <a:t>Комплексные показатели эксплуатационной готовности </a:t>
            </a:r>
          </a:p>
          <a:p>
            <a:pPr marL="0" indent="0" algn="ctr"/>
            <a:r>
              <a:rPr lang="ru-RU" sz="1800" b="1" dirty="0">
                <a:solidFill>
                  <a:schemeClr val="tx1"/>
                </a:solidFill>
              </a:rPr>
              <a:t>К</a:t>
            </a:r>
            <a:r>
              <a:rPr lang="ru-RU" sz="1800" b="1" baseline="-25000" dirty="0">
                <a:solidFill>
                  <a:schemeClr val="tx1"/>
                </a:solidFill>
              </a:rPr>
              <a:t>ЭГ</a:t>
            </a:r>
            <a:r>
              <a:rPr lang="ru-RU" sz="1800" b="1" dirty="0">
                <a:solidFill>
                  <a:schemeClr val="tx1"/>
                </a:solidFill>
              </a:rPr>
              <a:t>  =  К</a:t>
            </a:r>
            <a:r>
              <a:rPr lang="ru-RU" sz="1800" b="1" baseline="-25000" dirty="0">
                <a:solidFill>
                  <a:schemeClr val="tx1"/>
                </a:solidFill>
              </a:rPr>
              <a:t>ГТУ</a:t>
            </a:r>
            <a:r>
              <a:rPr lang="ru-RU" sz="1800" b="1" dirty="0">
                <a:solidFill>
                  <a:schemeClr val="tx1"/>
                </a:solidFill>
              </a:rPr>
              <a:t>  К</a:t>
            </a:r>
            <a:r>
              <a:rPr lang="ru-RU" sz="1800" b="1" baseline="-25000" dirty="0">
                <a:solidFill>
                  <a:schemeClr val="tx1"/>
                </a:solidFill>
              </a:rPr>
              <a:t>ЦБК</a:t>
            </a:r>
            <a:r>
              <a:rPr lang="ru-RU" sz="1800" b="1" dirty="0">
                <a:solidFill>
                  <a:schemeClr val="tx1"/>
                </a:solidFill>
              </a:rPr>
              <a:t>  К</a:t>
            </a:r>
            <a:r>
              <a:rPr lang="ru-RU" sz="1800" b="1" baseline="-25000" dirty="0">
                <a:solidFill>
                  <a:schemeClr val="tx1"/>
                </a:solidFill>
              </a:rPr>
              <a:t>Г</a:t>
            </a:r>
            <a:r>
              <a:rPr lang="ru-RU" sz="1800" b="1" dirty="0">
                <a:solidFill>
                  <a:schemeClr val="tx1"/>
                </a:solidFill>
              </a:rPr>
              <a:t> - вынужденный простой + коэффициенты сохранения эффективности</a:t>
            </a:r>
          </a:p>
          <a:p>
            <a:pPr marL="0" indent="0" algn="ctr"/>
            <a:r>
              <a:rPr lang="ru-RU" sz="1800" b="1" dirty="0">
                <a:solidFill>
                  <a:schemeClr val="tx1"/>
                </a:solidFill>
              </a:rPr>
              <a:t>К</a:t>
            </a:r>
            <a:r>
              <a:rPr lang="ru-RU" sz="1800" b="1" baseline="-25000" dirty="0">
                <a:solidFill>
                  <a:schemeClr val="tx1"/>
                </a:solidFill>
              </a:rPr>
              <a:t>ЭГ</a:t>
            </a:r>
            <a:r>
              <a:rPr lang="ru-RU" sz="1800" b="1" dirty="0">
                <a:solidFill>
                  <a:schemeClr val="tx1"/>
                </a:solidFill>
              </a:rPr>
              <a:t>  =  К</a:t>
            </a:r>
            <a:r>
              <a:rPr lang="ru-RU" sz="1800" b="1" baseline="-25000" dirty="0">
                <a:solidFill>
                  <a:schemeClr val="tx1"/>
                </a:solidFill>
              </a:rPr>
              <a:t>ГТУ</a:t>
            </a:r>
            <a:r>
              <a:rPr lang="ru-RU" sz="1800" b="1" dirty="0">
                <a:solidFill>
                  <a:schemeClr val="tx1"/>
                </a:solidFill>
              </a:rPr>
              <a:t>  К</a:t>
            </a:r>
            <a:r>
              <a:rPr lang="ru-RU" sz="1800" b="1" baseline="-25000" dirty="0">
                <a:solidFill>
                  <a:schemeClr val="tx1"/>
                </a:solidFill>
              </a:rPr>
              <a:t>ЦБК</a:t>
            </a:r>
            <a:r>
              <a:rPr lang="ru-RU" sz="1800" b="1" dirty="0">
                <a:solidFill>
                  <a:schemeClr val="tx1"/>
                </a:solidFill>
              </a:rPr>
              <a:t>  К</a:t>
            </a:r>
            <a:r>
              <a:rPr lang="ru-RU" sz="1800" b="1" baseline="-25000" dirty="0">
                <a:solidFill>
                  <a:schemeClr val="tx1"/>
                </a:solidFill>
              </a:rPr>
              <a:t>ТИ</a:t>
            </a:r>
            <a:r>
              <a:rPr lang="ru-RU" sz="1800" b="1" dirty="0">
                <a:solidFill>
                  <a:schemeClr val="tx1"/>
                </a:solidFill>
              </a:rPr>
              <a:t>  - ТО и Р  + коэффициенты сохранения эффективности</a:t>
            </a: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10"/>
          </p:nvPr>
        </p:nvSpPr>
        <p:spPr>
          <a:xfrm>
            <a:off x="2028092" y="6427113"/>
            <a:ext cx="7115908" cy="430887"/>
          </a:xfrm>
        </p:spPr>
        <p:txBody>
          <a:bodyPr/>
          <a:lstStyle/>
          <a:p>
            <a:pPr algn="ctr"/>
            <a:r>
              <a:rPr lang="ru-RU" sz="1400" dirty="0"/>
              <a:t>Методические подходы к обеспечению работоспособности компрессорного парка ПАО «Газпром» на принципах «эксплуатационной готовности», 2018 г.</a:t>
            </a:r>
          </a:p>
        </p:txBody>
      </p:sp>
    </p:spTree>
    <p:extLst>
      <p:ext uri="{BB962C8B-B14F-4D97-AF65-F5344CB8AC3E}">
        <p14:creationId xmlns:p14="http://schemas.microsoft.com/office/powerpoint/2010/main" val="2545000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585" y="1074636"/>
            <a:ext cx="8952800" cy="840699"/>
          </a:xfrm>
          <a:solidFill>
            <a:schemeClr val="bg2">
              <a:lumMod val="20000"/>
              <a:lumOff val="80000"/>
            </a:schemeClr>
          </a:solidFill>
        </p:spPr>
        <p:txBody>
          <a:bodyPr rIns="72000"/>
          <a:lstStyle/>
          <a:p>
            <a:pPr marL="87313" indent="269875" algn="just"/>
            <a:r>
              <a:rPr lang="ru-RU" sz="1750" b="1" dirty="0">
                <a:solidFill>
                  <a:srgbClr val="0055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Классическая диаграмма «приработка-стабилизация-деградация» не имеет места, </a:t>
            </a:r>
            <a:r>
              <a:rPr lang="ru-RU" sz="1750" dirty="0">
                <a:solidFill>
                  <a:srgbClr val="0055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т.к. основная часть парка эксплуатируется в режиме постоянного  применения «поузловой реновации» ГПА.</a:t>
            </a:r>
          </a:p>
          <a:p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046514" y="0"/>
            <a:ext cx="7097486" cy="109945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Статистические показатели надежности</a:t>
            </a:r>
            <a:br>
              <a:rPr lang="ru-RU" sz="3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парка ГПА</a:t>
            </a: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10"/>
          </p:nvPr>
        </p:nvSpPr>
        <p:spPr>
          <a:xfrm>
            <a:off x="2028092" y="6427113"/>
            <a:ext cx="7115908" cy="430887"/>
          </a:xfrm>
        </p:spPr>
        <p:txBody>
          <a:bodyPr/>
          <a:lstStyle/>
          <a:p>
            <a:pPr algn="ctr"/>
            <a:r>
              <a:rPr lang="ru-RU" sz="1400" dirty="0"/>
              <a:t>Методические подходы к обеспечению работоспособности компрессорного парка ПАО «Газпром» на принципах «эксплуатационной готовности», 2018 г.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8861" y="5694059"/>
            <a:ext cx="8920010" cy="70235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lIns="0" tIns="0" rIns="72000" bIns="0"/>
          <a:lstStyle/>
          <a:p>
            <a:pPr marL="87313" indent="269875" algn="just">
              <a:lnSpc>
                <a:spcPct val="90000"/>
              </a:lnSpc>
            </a:pPr>
            <a:r>
              <a:rPr lang="ru-RU" sz="1750" b="1" dirty="0">
                <a:solidFill>
                  <a:srgbClr val="0055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Наработка на пуск</a:t>
            </a:r>
            <a:r>
              <a:rPr lang="ru-RU" sz="1750" dirty="0">
                <a:solidFill>
                  <a:srgbClr val="0055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в среднем около 350 час (диапазон – 100-700 ч.) – необходимо изучение.</a:t>
            </a:r>
          </a:p>
          <a:p>
            <a:pPr marL="87313" indent="269875" algn="just">
              <a:lnSpc>
                <a:spcPct val="90000"/>
              </a:lnSpc>
            </a:pPr>
            <a:r>
              <a:rPr lang="ru-RU" sz="1750" dirty="0">
                <a:solidFill>
                  <a:srgbClr val="0055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Относительное (к календарному) время работы на уровне 30-35 %.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08270819"/>
              </p:ext>
            </p:extLst>
          </p:nvPr>
        </p:nvGraphicFramePr>
        <p:xfrm>
          <a:off x="370889" y="1947333"/>
          <a:ext cx="8521083" cy="3687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3500" y="4978400"/>
            <a:ext cx="9029700" cy="1384300"/>
          </a:xfrm>
          <a:prstGeom prst="roundRect">
            <a:avLst/>
          </a:prstGeom>
          <a:solidFill>
            <a:srgbClr val="D9F1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Но для обеспечения процесса поддержки эксплуатационной готовности существующая система статистических показателей может быть применена с некоторыми модификациями (показатели ресурсов), что выполнено в МРД для СУТСЦ ПО и применяется  </a:t>
            </a:r>
            <a:r>
              <a:rPr lang="ru-RU" sz="2000" b="1" dirty="0" err="1">
                <a:solidFill>
                  <a:srgbClr val="C00000"/>
                </a:solidFill>
                <a:cs typeface="Times New Roman" pitchFamily="18" charset="0"/>
              </a:rPr>
              <a:t>ВНИИГАЗом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 для обоснования программ реконструкции.</a:t>
            </a:r>
            <a:endParaRPr kumimoji="0" lang="ru-RU" sz="1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0"/>
          </p:nvPr>
        </p:nvSpPr>
        <p:spPr>
          <a:xfrm>
            <a:off x="2028092" y="6427113"/>
            <a:ext cx="7115908" cy="430887"/>
          </a:xfrm>
        </p:spPr>
        <p:txBody>
          <a:bodyPr/>
          <a:lstStyle/>
          <a:p>
            <a:pPr algn="ctr"/>
            <a:r>
              <a:rPr lang="ru-RU" sz="1400" dirty="0"/>
              <a:t>Методические подходы к обеспечению работоспособности компрессорного парка ПАО «Газпром» на принципах «эксплуатационной готовности», 2018 г.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006600" y="0"/>
            <a:ext cx="7137401" cy="10541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Показатели надежности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500" y="1081157"/>
            <a:ext cx="9080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558A"/>
                </a:solidFill>
                <a:latin typeface="+mn-lt"/>
                <a:cs typeface="Times New Roman" pitchFamily="18" charset="0"/>
              </a:rPr>
              <a:t>Существующая система сбора, обработки и анализа статистических показателей надежности ГПА построена в основном в соответствии с ОСТ 51.136-85.</a:t>
            </a:r>
            <a:endParaRPr lang="ru-RU" sz="2000" b="1" dirty="0">
              <a:solidFill>
                <a:srgbClr val="00558A"/>
              </a:solidFill>
              <a:latin typeface="+mn-lt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615678296"/>
              </p:ext>
            </p:extLst>
          </p:nvPr>
        </p:nvGraphicFramePr>
        <p:xfrm>
          <a:off x="647700" y="1808553"/>
          <a:ext cx="8886275" cy="3057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14" name="Выноска со стрелкой вправо 13"/>
          <p:cNvSpPr/>
          <p:nvPr/>
        </p:nvSpPr>
        <p:spPr bwMode="auto">
          <a:xfrm>
            <a:off x="97972" y="1190429"/>
            <a:ext cx="3690258" cy="114777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660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87313" algn="ctr"/>
            <a:r>
              <a:rPr lang="ru-RU" sz="2000" b="1" dirty="0">
                <a:solidFill>
                  <a:schemeClr val="tx1"/>
                </a:solidFill>
              </a:rPr>
              <a:t>Многолетний опыт (СТО Газпром 2-2.3-681-2012) предусматривает следующие виды </a:t>
            </a:r>
            <a:r>
              <a:rPr lang="ru-RU" sz="2000" b="1" dirty="0" err="1">
                <a:solidFill>
                  <a:schemeClr val="tx1"/>
                </a:solidFill>
              </a:rPr>
              <a:t>ТОиР</a:t>
            </a:r>
            <a:r>
              <a:rPr lang="ru-RU" sz="20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34320" y="1179542"/>
            <a:ext cx="5355770" cy="11695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900" dirty="0">
                <a:solidFill>
                  <a:schemeClr val="tx1"/>
                </a:solidFill>
              </a:rPr>
              <a:t>техническое обслуживание при использовании;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900" dirty="0">
                <a:solidFill>
                  <a:schemeClr val="tx1"/>
                </a:solidFill>
              </a:rPr>
              <a:t>техническое обслуживание агрегата, находящегося в резерве;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900" dirty="0">
                <a:solidFill>
                  <a:schemeClr val="tx1"/>
                </a:solidFill>
              </a:rPr>
              <a:t>плановые ремонты (средний и капитальный);</a:t>
            </a:r>
            <a:endParaRPr lang="ru-RU" sz="19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0063" y="2557310"/>
            <a:ext cx="5803297" cy="2046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900" dirty="0">
                <a:solidFill>
                  <a:schemeClr val="tx1"/>
                </a:solidFill>
              </a:rPr>
              <a:t>режимы работы (потребляемая мощность и количество </a:t>
            </a:r>
            <a:r>
              <a:rPr lang="ru-RU" sz="1900" dirty="0" err="1">
                <a:solidFill>
                  <a:schemeClr val="tx1"/>
                </a:solidFill>
              </a:rPr>
              <a:t>мото</a:t>
            </a:r>
            <a:r>
              <a:rPr lang="ru-RU" sz="1900" dirty="0">
                <a:solidFill>
                  <a:schemeClr val="tx1"/>
                </a:solidFill>
              </a:rPr>
              <a:t>-часов);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900" dirty="0">
                <a:solidFill>
                  <a:schemeClr val="tx1"/>
                </a:solidFill>
              </a:rPr>
              <a:t>процесс физического старения и деградации эксплуатационных показателей;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900" dirty="0">
                <a:solidFill>
                  <a:schemeClr val="tx1"/>
                </a:solidFill>
              </a:rPr>
              <a:t>показатели надежности, определяющие время работоспособного состояния;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900" dirty="0">
                <a:solidFill>
                  <a:schemeClr val="tx1"/>
                </a:solidFill>
              </a:rPr>
              <a:t>удельные затраты времени и ресурсов для </a:t>
            </a:r>
            <a:r>
              <a:rPr lang="ru-RU" sz="1900" dirty="0" err="1">
                <a:solidFill>
                  <a:schemeClr val="tx1"/>
                </a:solidFill>
              </a:rPr>
              <a:t>ТОиР</a:t>
            </a:r>
            <a:r>
              <a:rPr lang="ru-RU" sz="1900" dirty="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18" name="Выноска со стрелкой влево 17"/>
          <p:cNvSpPr/>
          <p:nvPr/>
        </p:nvSpPr>
        <p:spPr bwMode="auto">
          <a:xfrm>
            <a:off x="5706534" y="2568195"/>
            <a:ext cx="3322562" cy="204671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744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Объем и затраты </a:t>
            </a:r>
            <a:r>
              <a:rPr lang="ru-RU" sz="2000" b="1" dirty="0" err="1">
                <a:solidFill>
                  <a:schemeClr val="tx1"/>
                </a:solidFill>
              </a:rPr>
              <a:t>ТОиР</a:t>
            </a:r>
            <a:r>
              <a:rPr lang="ru-RU" sz="2000" b="1" dirty="0">
                <a:solidFill>
                  <a:schemeClr val="tx1"/>
                </a:solidFill>
              </a:rPr>
              <a:t> определяют следующие факторы:</a:t>
            </a:r>
          </a:p>
        </p:txBody>
      </p:sp>
      <p:sp>
        <p:nvSpPr>
          <p:cNvPr id="19" name="Выноска со стрелкой вправо 18"/>
          <p:cNvSpPr/>
          <p:nvPr/>
        </p:nvSpPr>
        <p:spPr bwMode="auto">
          <a:xfrm>
            <a:off x="110063" y="4834011"/>
            <a:ext cx="3593497" cy="146193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66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indent="0" algn="ctr"/>
            <a:r>
              <a:rPr lang="ru-RU" sz="2000" b="1" dirty="0">
                <a:solidFill>
                  <a:schemeClr val="tx1"/>
                </a:solidFill>
              </a:rPr>
              <a:t>Эксплуатационные возможности оптимизации затрат на </a:t>
            </a:r>
            <a:r>
              <a:rPr lang="ru-RU" sz="2000" b="1" dirty="0" err="1">
                <a:solidFill>
                  <a:schemeClr val="tx1"/>
                </a:solidFill>
              </a:rPr>
              <a:t>ТОиР</a:t>
            </a:r>
            <a:r>
              <a:rPr lang="ru-RU" sz="2000" b="1" dirty="0">
                <a:solidFill>
                  <a:schemeClr val="tx1"/>
                </a:solidFill>
              </a:rPr>
              <a:t> содержатся в комбинации: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748712" y="4834011"/>
            <a:ext cx="5441378" cy="1461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900" dirty="0">
                <a:solidFill>
                  <a:schemeClr val="tx1"/>
                </a:solidFill>
              </a:rPr>
              <a:t>межремонтных ресурсов (продление или перераспределение объемов по видам);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900" dirty="0">
                <a:solidFill>
                  <a:schemeClr val="tx1"/>
                </a:solidFill>
              </a:rPr>
              <a:t>технического состояния (ГТУ и газового компрессора);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900" dirty="0">
                <a:solidFill>
                  <a:schemeClr val="tx1"/>
                </a:solidFill>
              </a:rPr>
              <a:t>показателей надежности с учетом нормативного резервирования.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053494" y="262318"/>
            <a:ext cx="6985000" cy="5760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Техническое обслуживание и ремонт ГПА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10"/>
          </p:nvPr>
        </p:nvSpPr>
        <p:spPr>
          <a:xfrm>
            <a:off x="2028092" y="6427113"/>
            <a:ext cx="7115908" cy="430887"/>
          </a:xfrm>
        </p:spPr>
        <p:txBody>
          <a:bodyPr/>
          <a:lstStyle/>
          <a:p>
            <a:pPr algn="ctr"/>
            <a:r>
              <a:rPr lang="ru-RU" sz="1400" dirty="0"/>
              <a:t>Методические подходы к обеспечению работоспособности компрессорного парка ПАО «Газпром» на принципах «эксплуатационной готовности», 2018 г.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Номер слайда 5"/>
          <p:cNvSpPr>
            <a:spLocks noGrp="1"/>
          </p:cNvSpPr>
          <p:nvPr>
            <p:ph type="sldNum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fld id="{07280DA7-35F5-4D7E-8215-EB3CADC9EDDA}" type="slidenum">
              <a:rPr sz="2000" smtClean="0"/>
              <a:pPr eaLnBrk="1" hangingPunct="1">
                <a:defRPr/>
              </a:pPr>
              <a:t>17</a:t>
            </a:fld>
            <a:endParaRPr sz="2000" dirty="0"/>
          </a:p>
        </p:txBody>
      </p:sp>
      <p:sp>
        <p:nvSpPr>
          <p:cNvPr id="45064" name="Rectangle 2"/>
          <p:cNvSpPr txBox="1">
            <a:spLocks noChangeArrowheads="1"/>
          </p:cNvSpPr>
          <p:nvPr/>
        </p:nvSpPr>
        <p:spPr bwMode="auto">
          <a:xfrm>
            <a:off x="2019300" y="0"/>
            <a:ext cx="71247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/>
            </a:lvl9pPr>
          </a:lstStyle>
          <a:p>
            <a:r>
              <a:rPr lang="ru-RU" dirty="0"/>
              <a:t>  Диагностика ГПА – элемент системы </a:t>
            </a:r>
            <a:r>
              <a:rPr lang="ru-RU" dirty="0" err="1"/>
              <a:t>ТОиР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150800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>
              <a:defRPr/>
            </a:pPr>
            <a:r>
              <a:rPr lang="ru-RU" sz="1600" b="1" kern="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Опыт применения</a:t>
            </a:r>
            <a:r>
              <a:rPr lang="ru-RU" sz="1600" kern="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 многофункциональных (комплексных) </a:t>
            </a:r>
            <a:r>
              <a:rPr lang="ru-RU" sz="1600" b="1" kern="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АСД</a:t>
            </a:r>
            <a:r>
              <a:rPr lang="ru-RU" sz="1600" kern="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 и построения на их основе вертикально-интегрированных систем диагностического сопровождения парка ГПА</a:t>
            </a:r>
            <a:r>
              <a:rPr lang="ru-RU" sz="1600" b="1" kern="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 не получил широкого распространения по технико-экономическим критериям</a:t>
            </a:r>
            <a:r>
              <a:rPr lang="ru-RU" sz="1600" kern="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 (стоимость многофункциональных АСД может составлять до 10% стоимости ГТУ).</a:t>
            </a:r>
          </a:p>
          <a:p>
            <a:pPr indent="542925" algn="just">
              <a:defRPr/>
            </a:pPr>
            <a:r>
              <a:rPr lang="ru-RU" sz="1600" kern="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При этом «старый» парк ГПА имеет достаточно высокие показатели надежности.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43184135"/>
              </p:ext>
            </p:extLst>
          </p:nvPr>
        </p:nvGraphicFramePr>
        <p:xfrm>
          <a:off x="151892" y="2789962"/>
          <a:ext cx="8740080" cy="3372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Текст 8"/>
          <p:cNvSpPr>
            <a:spLocks noGrp="1"/>
          </p:cNvSpPr>
          <p:nvPr>
            <p:ph type="body" sz="quarter" idx="10"/>
          </p:nvPr>
        </p:nvSpPr>
        <p:spPr>
          <a:xfrm>
            <a:off x="2028092" y="6427113"/>
            <a:ext cx="7115908" cy="430887"/>
          </a:xfrm>
        </p:spPr>
        <p:txBody>
          <a:bodyPr/>
          <a:lstStyle/>
          <a:p>
            <a:pPr algn="ctr"/>
            <a:r>
              <a:rPr lang="ru-RU" sz="1400" dirty="0"/>
              <a:t>Методические подходы к обеспечению работоспособности компрессорного парка ПАО «Газпром» на принципах «эксплуатационной готовности», 2018 г.</a:t>
            </a:r>
          </a:p>
        </p:txBody>
      </p:sp>
    </p:spTree>
    <p:extLst>
      <p:ext uri="{BB962C8B-B14F-4D97-AF65-F5344CB8AC3E}">
        <p14:creationId xmlns:p14="http://schemas.microsoft.com/office/powerpoint/2010/main" val="2971021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0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 rot="10800000" flipV="1">
            <a:off x="5525852" y="2371234"/>
            <a:ext cx="361814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1463" indent="-271463">
              <a:buFont typeface="Wingdings" pitchFamily="2" charset="2"/>
              <a:buChar char="ü"/>
            </a:pPr>
            <a:r>
              <a:rPr lang="ru-RU" sz="1800" b="1" dirty="0">
                <a:solidFill>
                  <a:srgbClr val="FFFFFF"/>
                </a:solidFill>
                <a:latin typeface="+mn-lt"/>
                <a:ea typeface="Calibri" pitchFamily="34" charset="0"/>
                <a:cs typeface="Arial" pitchFamily="34" charset="0"/>
              </a:rPr>
              <a:t>В процессе эксплуатации ГПА постоянно обновляется Наработка узлов меньше назначенного ресурса ГПА</a:t>
            </a:r>
          </a:p>
          <a:p>
            <a:pPr marL="271463" indent="-271463">
              <a:buFont typeface="Wingdings" pitchFamily="2" charset="2"/>
              <a:buChar char="ü"/>
            </a:pPr>
            <a:r>
              <a:rPr lang="ru-RU" sz="1800" b="1" dirty="0">
                <a:solidFill>
                  <a:srgbClr val="FFFFFF"/>
                </a:solidFill>
                <a:latin typeface="+mn-lt"/>
                <a:ea typeface="Calibri" pitchFamily="34" charset="0"/>
                <a:cs typeface="Arial" pitchFamily="34" charset="0"/>
              </a:rPr>
              <a:t>Существует обменный фонд ГТД</a:t>
            </a:r>
          </a:p>
          <a:p>
            <a:pPr marL="271463" indent="-271463">
              <a:buFont typeface="Wingdings" pitchFamily="2" charset="2"/>
              <a:buChar char="ü"/>
            </a:pPr>
            <a:r>
              <a:rPr lang="ru-RU" sz="1800" b="1" dirty="0">
                <a:solidFill>
                  <a:srgbClr val="FFFFFF"/>
                </a:solidFill>
                <a:latin typeface="+mn-lt"/>
                <a:ea typeface="Calibri" pitchFamily="34" charset="0"/>
                <a:cs typeface="Arial" pitchFamily="34" charset="0"/>
              </a:rPr>
              <a:t>САУ ГПА заменяется по отдельной программе и не являются предметом данной работы</a:t>
            </a:r>
          </a:p>
        </p:txBody>
      </p:sp>
      <p:pic>
        <p:nvPicPr>
          <p:cNvPr id="42" name="Picture 4" descr="D:\Капустин В.Н\Совещания\Советы руководителей\Совет руководителей - май 2016\Кайдаш АС\К докладу Кайдаша АС\Думмис КЦ№6 КС-13.jpg"/>
          <p:cNvPicPr>
            <a:picLocks noChangeAspect="1" noChangeArrowheads="1"/>
          </p:cNvPicPr>
          <p:nvPr/>
        </p:nvPicPr>
        <p:blipFill>
          <a:blip r:embed="rId3">
            <a:lum bright="14000" contrast="6000"/>
          </a:blip>
          <a:srcRect l="9154" t="8858" r="8760"/>
          <a:stretch>
            <a:fillRect/>
          </a:stretch>
        </p:blipFill>
        <p:spPr bwMode="auto">
          <a:xfrm>
            <a:off x="880265" y="5246982"/>
            <a:ext cx="1249739" cy="1040779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2035629" y="0"/>
            <a:ext cx="7108371" cy="10446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Жизненный цикл ГПА конвертированного типа</a:t>
            </a: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8A228C10-554D-46AC-B6B1-59BC3D574E58}" type="slidenum">
              <a:rPr lang="ru-RU" smtClean="0">
                <a:solidFill>
                  <a:srgbClr val="FFFFFF"/>
                </a:solidFill>
              </a:rPr>
              <a:pPr/>
              <a:t>18</a:t>
            </a:fld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971600" y="1700808"/>
            <a:ext cx="4608512" cy="4154083"/>
            <a:chOff x="611560" y="1788240"/>
            <a:chExt cx="4608512" cy="4154083"/>
          </a:xfrm>
        </p:grpSpPr>
        <p:sp>
          <p:nvSpPr>
            <p:cNvPr id="9" name="TextBox 8"/>
            <p:cNvSpPr txBox="1"/>
            <p:nvPr/>
          </p:nvSpPr>
          <p:spPr>
            <a:xfrm>
              <a:off x="2483768" y="5363924"/>
              <a:ext cx="864096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dirty="0">
                  <a:solidFill>
                    <a:srgbClr val="000000"/>
                  </a:solidFill>
                  <a:latin typeface="Arial Narrow"/>
                </a:rPr>
                <a:t>КР 2</a:t>
              </a: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611560" y="1788240"/>
              <a:ext cx="4608512" cy="4154083"/>
              <a:chOff x="611560" y="1788240"/>
              <a:chExt cx="4608512" cy="4154083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2483768" y="1916832"/>
                <a:ext cx="864096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1800" dirty="0">
                    <a:solidFill>
                      <a:srgbClr val="000000"/>
                    </a:solidFill>
                    <a:latin typeface="Arial Narrow"/>
                  </a:rPr>
                  <a:t>0 </a:t>
                </a:r>
                <a:r>
                  <a:rPr lang="en-US" sz="1800" dirty="0">
                    <a:solidFill>
                      <a:srgbClr val="000000"/>
                    </a:solidFill>
                    <a:latin typeface="Arial Narrow"/>
                  </a:rPr>
                  <a:t>/ </a:t>
                </a:r>
                <a:r>
                  <a:rPr lang="ru-RU" sz="1800" dirty="0">
                    <a:solidFill>
                      <a:srgbClr val="000000"/>
                    </a:solidFill>
                    <a:latin typeface="Arial Narrow"/>
                  </a:rPr>
                  <a:t>КР 4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355976" y="3635732"/>
                <a:ext cx="864096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1800" dirty="0">
                    <a:solidFill>
                      <a:srgbClr val="000000"/>
                    </a:solidFill>
                    <a:latin typeface="Arial Narrow"/>
                  </a:rPr>
                  <a:t>КР 1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11560" y="3635732"/>
                <a:ext cx="864096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1800" dirty="0">
                    <a:solidFill>
                      <a:srgbClr val="000000"/>
                    </a:solidFill>
                    <a:latin typeface="Arial Narrow"/>
                  </a:rPr>
                  <a:t>КР 3</a:t>
                </a:r>
              </a:p>
            </p:txBody>
          </p:sp>
          <p:sp>
            <p:nvSpPr>
              <p:cNvPr id="13" name="Круговая стрелка 12"/>
              <p:cNvSpPr/>
              <p:nvPr/>
            </p:nvSpPr>
            <p:spPr>
              <a:xfrm rot="19556751">
                <a:off x="680943" y="1842199"/>
                <a:ext cx="4064317" cy="4064317"/>
              </a:xfrm>
              <a:prstGeom prst="circularArrow">
                <a:avLst>
                  <a:gd name="adj1" fmla="val 6898"/>
                  <a:gd name="adj2" fmla="val 520033"/>
                  <a:gd name="adj3" fmla="val 16750847"/>
                  <a:gd name="adj4" fmla="val 13927988"/>
                  <a:gd name="adj5" fmla="val 8047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 prstMaterial="metal">
                <a:bevelT w="50800"/>
                <a:bevelB w="31750" h="9525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Круговая стрелка 16"/>
              <p:cNvSpPr/>
              <p:nvPr/>
            </p:nvSpPr>
            <p:spPr>
              <a:xfrm rot="3609939">
                <a:off x="1065187" y="1788240"/>
                <a:ext cx="4064317" cy="4064317"/>
              </a:xfrm>
              <a:prstGeom prst="circularArrow">
                <a:avLst>
                  <a:gd name="adj1" fmla="val 6898"/>
                  <a:gd name="adj2" fmla="val 520033"/>
                  <a:gd name="adj3" fmla="val 16750847"/>
                  <a:gd name="adj4" fmla="val 13927988"/>
                  <a:gd name="adj5" fmla="val 8047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 prstMaterial="metal">
                <a:bevelT w="50800"/>
                <a:bevelB w="31750" h="9525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Круговая стрелка 17"/>
              <p:cNvSpPr/>
              <p:nvPr/>
            </p:nvSpPr>
            <p:spPr>
              <a:xfrm rot="8468308">
                <a:off x="981577" y="1878006"/>
                <a:ext cx="4064317" cy="4064317"/>
              </a:xfrm>
              <a:prstGeom prst="circularArrow">
                <a:avLst>
                  <a:gd name="adj1" fmla="val 6898"/>
                  <a:gd name="adj2" fmla="val 520033"/>
                  <a:gd name="adj3" fmla="val 16750847"/>
                  <a:gd name="adj4" fmla="val 13927988"/>
                  <a:gd name="adj5" fmla="val 8047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 prstMaterial="metal">
                <a:bevelT w="50800"/>
                <a:bevelB w="31750" h="9525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Круговая стрелка 18"/>
              <p:cNvSpPr/>
              <p:nvPr/>
            </p:nvSpPr>
            <p:spPr>
              <a:xfrm rot="14463008">
                <a:off x="740683" y="1861818"/>
                <a:ext cx="4064317" cy="4064317"/>
              </a:xfrm>
              <a:prstGeom prst="circularArrow">
                <a:avLst>
                  <a:gd name="adj1" fmla="val 6898"/>
                  <a:gd name="adj2" fmla="val 520033"/>
                  <a:gd name="adj3" fmla="val 16750847"/>
                  <a:gd name="adj4" fmla="val 13927988"/>
                  <a:gd name="adj5" fmla="val 8047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 prstMaterial="metal">
                <a:bevelT w="50800"/>
                <a:bevelB w="31750" h="9525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</p:grpSp>
      <p:sp>
        <p:nvSpPr>
          <p:cNvPr id="20" name="Стрелка вправо 19"/>
          <p:cNvSpPr/>
          <p:nvPr/>
        </p:nvSpPr>
        <p:spPr bwMode="auto">
          <a:xfrm rot="18184017">
            <a:off x="444455" y="4146471"/>
            <a:ext cx="978408" cy="484632"/>
          </a:xfrm>
          <a:prstGeom prst="right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/>
            <a:bevelB w="31750" h="95250"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 bwMode="auto">
          <a:xfrm rot="1434688">
            <a:off x="1809171" y="1417931"/>
            <a:ext cx="978408" cy="484632"/>
          </a:xfrm>
          <a:prstGeom prst="right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/>
            <a:bevelB w="31750" h="95250"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 bwMode="auto">
          <a:xfrm rot="9379046">
            <a:off x="3698160" y="1342862"/>
            <a:ext cx="978408" cy="484632"/>
          </a:xfrm>
          <a:prstGeom prst="right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/>
            <a:bevelB w="31750" h="95250"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 bwMode="auto">
          <a:xfrm rot="20077051">
            <a:off x="2272414" y="5586769"/>
            <a:ext cx="563387" cy="484632"/>
          </a:xfrm>
          <a:prstGeom prst="right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/>
            <a:bevelB w="31750" h="95250"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46191" y="5918429"/>
            <a:ext cx="5838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Arial Narrow"/>
              </a:rPr>
              <a:t>СПЧ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04113" y="5059167"/>
            <a:ext cx="3990668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333399">
                    <a:lumMod val="50000"/>
                  </a:srgb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ГПА при такой организации  процедуры </a:t>
            </a:r>
            <a:r>
              <a:rPr lang="ru-RU" sz="2000" b="1" dirty="0" err="1">
                <a:solidFill>
                  <a:srgbClr val="333399">
                    <a:lumMod val="50000"/>
                  </a:srgb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ТОиР</a:t>
            </a:r>
            <a:r>
              <a:rPr lang="ru-RU" sz="2000" b="1" dirty="0">
                <a:solidFill>
                  <a:srgbClr val="333399">
                    <a:lumMod val="50000"/>
                  </a:srgb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может эксплуатироваться </a:t>
            </a:r>
            <a:r>
              <a:rPr lang="ru-RU" sz="2000" b="1" u="sng" dirty="0">
                <a:solidFill>
                  <a:srgbClr val="333399">
                    <a:lumMod val="50000"/>
                  </a:srgb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бесконечно долго</a:t>
            </a:r>
            <a:endParaRPr lang="en-US" sz="2000" b="1" u="sng" dirty="0">
              <a:solidFill>
                <a:srgbClr val="333399">
                  <a:lumMod val="50000"/>
                </a:srgb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3" y="3284984"/>
            <a:ext cx="470334" cy="17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166770"/>
            <a:ext cx="1991294" cy="102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6775424" y="998527"/>
            <a:ext cx="6767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8000" dirty="0">
                <a:solidFill>
                  <a:srgbClr val="FFFFFF"/>
                </a:solidFill>
                <a:latin typeface="Arial Narrow"/>
              </a:rPr>
              <a:t>+</a:t>
            </a:r>
          </a:p>
        </p:txBody>
      </p:sp>
      <p:pic>
        <p:nvPicPr>
          <p:cNvPr id="36" name="Picture 6" descr="D:\PF\a_maksakov\AppData\Local\Microsoft\Windows\Temporary Internet Files\Content.IE5\HNS6422F\IMG_6191.JPG"/>
          <p:cNvPicPr>
            <a:picLocks noChangeAspect="1" noChangeArrowheads="1"/>
          </p:cNvPicPr>
          <p:nvPr/>
        </p:nvPicPr>
        <p:blipFill rotWithShape="1">
          <a:blip r:embed="rId6"/>
          <a:srcRect l="18223" t="17539" r="25342"/>
          <a:stretch/>
        </p:blipFill>
        <p:spPr bwMode="auto">
          <a:xfrm>
            <a:off x="216025" y="1196752"/>
            <a:ext cx="1403647" cy="1342494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4" descr="D:\Капустин В.Н\Совещания\Советы руководителей\Совет руководителей - май 2016\Кайдаш АС\К докладу Кайдаша АС\Думмис КЦ№6 КС-13.jpg"/>
          <p:cNvPicPr>
            <a:picLocks noChangeAspect="1" noChangeArrowheads="1"/>
          </p:cNvPicPr>
          <p:nvPr/>
        </p:nvPicPr>
        <p:blipFill>
          <a:blip r:embed="rId3">
            <a:lum bright="14000" contrast="6000"/>
          </a:blip>
          <a:srcRect l="9154" t="8858" r="8760"/>
          <a:stretch>
            <a:fillRect/>
          </a:stretch>
        </p:blipFill>
        <p:spPr bwMode="auto">
          <a:xfrm>
            <a:off x="7452212" y="1145054"/>
            <a:ext cx="1361312" cy="1133697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8229710" y="1895387"/>
            <a:ext cx="5838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Arial Narrow"/>
              </a:rPr>
              <a:t>СПЧ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40667" y="2187664"/>
            <a:ext cx="5790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Arial Narrow"/>
              </a:rPr>
              <a:t>ВОУ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156176" y="1818332"/>
            <a:ext cx="5212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Arial Narrow"/>
              </a:rPr>
              <a:t>ГТУ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0936" y="5045659"/>
            <a:ext cx="99973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Arial Narrow"/>
              </a:rPr>
              <a:t>Шахта выхлопа</a:t>
            </a:r>
          </a:p>
        </p:txBody>
      </p:sp>
      <p:pic>
        <p:nvPicPr>
          <p:cNvPr id="44" name="Picture 21"/>
          <p:cNvPicPr>
            <a:picLocks noChangeAspect="1" noChangeArrowheads="1"/>
          </p:cNvPicPr>
          <p:nvPr/>
        </p:nvPicPr>
        <p:blipFill>
          <a:blip r:embed="rId7" cstate="print"/>
          <a:srcRect l="1662" t="15758" b="7880"/>
          <a:stretch>
            <a:fillRect/>
          </a:stretch>
        </p:blipFill>
        <p:spPr bwMode="auto">
          <a:xfrm>
            <a:off x="1899589" y="2967770"/>
            <a:ext cx="2744419" cy="157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 bwMode="auto">
          <a:xfrm>
            <a:off x="5580113" y="3806544"/>
            <a:ext cx="3528392" cy="122794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5" name="Текст 8"/>
          <p:cNvSpPr>
            <a:spLocks noGrp="1"/>
          </p:cNvSpPr>
          <p:nvPr>
            <p:ph type="body" sz="quarter" idx="10"/>
          </p:nvPr>
        </p:nvSpPr>
        <p:spPr>
          <a:xfrm>
            <a:off x="2028092" y="6427113"/>
            <a:ext cx="7115908" cy="430887"/>
          </a:xfrm>
        </p:spPr>
        <p:txBody>
          <a:bodyPr/>
          <a:lstStyle/>
          <a:p>
            <a:pPr algn="ctr"/>
            <a:r>
              <a:rPr lang="ru-RU" sz="1400" dirty="0"/>
              <a:t>Методические подходы к обеспечению работоспособности компрессорного парка ПАО «Газпром» на принципах «эксплуатационной готовности», 2018 г.</a:t>
            </a:r>
          </a:p>
        </p:txBody>
      </p:sp>
    </p:spTree>
    <p:extLst>
      <p:ext uri="{BB962C8B-B14F-4D97-AF65-F5344CB8AC3E}">
        <p14:creationId xmlns:p14="http://schemas.microsoft.com/office/powerpoint/2010/main" val="4073720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9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46514" y="-1"/>
            <a:ext cx="7097486" cy="1034143"/>
          </a:xfrm>
        </p:spPr>
        <p:txBody>
          <a:bodyPr anchor="ctr"/>
          <a:lstStyle/>
          <a:p>
            <a:pPr algn="ctr"/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условия эксплуатации и развития ГТС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2028092" y="6427113"/>
            <a:ext cx="7115908" cy="430887"/>
          </a:xfrm>
        </p:spPr>
        <p:txBody>
          <a:bodyPr/>
          <a:lstStyle/>
          <a:p>
            <a:pPr algn="ctr"/>
            <a:r>
              <a:rPr lang="ru-RU" sz="1400" dirty="0"/>
              <a:t>Методические подходы к обеспечению работоспособности компрессорного парка ПАО «Газпром» на принципах «эксплуатационной готовности», 2018 г.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3618" y="1167226"/>
            <a:ext cx="8768862" cy="287001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indent="-457200" algn="just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ru-RU" sz="2100" b="1" dirty="0">
                <a:solidFill>
                  <a:srgbClr val="002060"/>
                </a:solidFill>
              </a:rPr>
              <a:t>Истощение источников Надым-</a:t>
            </a:r>
            <a:r>
              <a:rPr lang="ru-RU" sz="2100" b="1" dirty="0" err="1">
                <a:solidFill>
                  <a:srgbClr val="002060"/>
                </a:solidFill>
              </a:rPr>
              <a:t>Пуртазовского</a:t>
            </a:r>
            <a:r>
              <a:rPr lang="ru-RU" sz="2100" b="1" dirty="0">
                <a:solidFill>
                  <a:srgbClr val="002060"/>
                </a:solidFill>
              </a:rPr>
              <a:t> региона и перемещение центров добычи на Ямал и шельф;</a:t>
            </a:r>
          </a:p>
          <a:p>
            <a:pPr marL="457200" indent="-457200" algn="just" eaLnBrk="1" hangingPunct="1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ru-RU" sz="2100" b="1" dirty="0">
                <a:solidFill>
                  <a:srgbClr val="002060"/>
                </a:solidFill>
              </a:rPr>
              <a:t>Создание системы газоснабжения Восточной Сибири и Дальнего Востока;</a:t>
            </a:r>
          </a:p>
          <a:p>
            <a:pPr marL="457200" indent="-457200" algn="just" eaLnBrk="1" hangingPunct="1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ru-RU" sz="2100" b="1" dirty="0">
                <a:solidFill>
                  <a:srgbClr val="002060"/>
                </a:solidFill>
              </a:rPr>
              <a:t>Диверсификация экспортных потоков газа;</a:t>
            </a:r>
          </a:p>
          <a:p>
            <a:pPr marL="457200" indent="-457200" algn="just" eaLnBrk="1" hangingPunct="1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ru-RU" sz="2100" b="1" dirty="0">
                <a:solidFill>
                  <a:srgbClr val="002060"/>
                </a:solidFill>
              </a:rPr>
              <a:t>Напряженность внешнего воздействия (экология и </a:t>
            </a:r>
            <a:r>
              <a:rPr lang="ru-RU" sz="2100" b="1" dirty="0" err="1">
                <a:solidFill>
                  <a:srgbClr val="002060"/>
                </a:solidFill>
              </a:rPr>
              <a:t>промбезопасность</a:t>
            </a:r>
            <a:r>
              <a:rPr lang="ru-RU" sz="2100" b="1" dirty="0">
                <a:solidFill>
                  <a:srgbClr val="002060"/>
                </a:solidFill>
              </a:rPr>
              <a:t>);</a:t>
            </a:r>
          </a:p>
          <a:p>
            <a:pPr marL="457200" indent="-457200" algn="just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ru-RU" sz="2100" b="1" dirty="0">
                <a:solidFill>
                  <a:srgbClr val="002060"/>
                </a:solidFill>
              </a:rPr>
              <a:t>Конкуренция  независимых поставщиков газа,  СПГ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ru-RU" sz="2100" b="1" dirty="0">
                <a:solidFill>
                  <a:srgbClr val="002060"/>
                </a:solidFill>
              </a:rPr>
              <a:t>и </a:t>
            </a:r>
            <a:r>
              <a:rPr lang="ru-RU" sz="2100" b="1" dirty="0" err="1">
                <a:solidFill>
                  <a:srgbClr val="002060"/>
                </a:solidFill>
              </a:rPr>
              <a:t>газохимии</a:t>
            </a:r>
            <a:r>
              <a:rPr lang="ru-RU" sz="2100" b="1" dirty="0">
                <a:solidFill>
                  <a:srgbClr val="002060"/>
                </a:solidFill>
              </a:rPr>
              <a:t>;</a:t>
            </a:r>
          </a:p>
          <a:p>
            <a:pPr marL="457200" indent="-457200" algn="just" eaLnBrk="1" hangingPunct="1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ru-RU" sz="2100" b="1" dirty="0">
                <a:solidFill>
                  <a:srgbClr val="002060"/>
                </a:solidFill>
              </a:rPr>
              <a:t>«Секторальные санкции» и </a:t>
            </a:r>
            <a:r>
              <a:rPr lang="ru-RU" sz="2100" b="1" dirty="0" err="1">
                <a:solidFill>
                  <a:srgbClr val="002060"/>
                </a:solidFill>
              </a:rPr>
              <a:t>импортозамещение</a:t>
            </a:r>
            <a:r>
              <a:rPr lang="ru-RU" sz="2100" b="1" dirty="0">
                <a:solidFill>
                  <a:srgbClr val="002060"/>
                </a:solidFill>
              </a:rPr>
              <a:t>.</a:t>
            </a:r>
            <a:endParaRPr lang="ru-RU" sz="2100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013739"/>
              </p:ext>
            </p:extLst>
          </p:nvPr>
        </p:nvGraphicFramePr>
        <p:xfrm>
          <a:off x="3798277" y="4037242"/>
          <a:ext cx="5220000" cy="2346960"/>
        </p:xfrm>
        <a:graphic>
          <a:graphicData uri="http://schemas.openxmlformats.org/drawingml/2006/table">
            <a:tbl>
              <a:tblPr bandRow="1">
                <a:tableStyleId>{D27102A9-8310-4765-A935-A1911B00CA55}</a:tableStyleId>
              </a:tblPr>
              <a:tblGrid>
                <a:gridCol w="30948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251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r>
                        <a:rPr lang="ru-RU" sz="1600" b="0" kern="0" dirty="0"/>
                        <a:t>Протяженность, тыс. км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0" dirty="0"/>
                        <a:t>более 180</a:t>
                      </a:r>
                      <a:endParaRPr lang="ru-RU" sz="16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ru-RU" sz="1600" kern="0" dirty="0"/>
                        <a:t>Длина газопроводов, км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0" dirty="0"/>
                        <a:t>100-5000</a:t>
                      </a:r>
                      <a:endParaRPr lang="ru-RU" sz="1600" kern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ru-RU" sz="1600" kern="0" dirty="0"/>
                        <a:t>Диаметры труб, мм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0" dirty="0"/>
                        <a:t>400-1420</a:t>
                      </a:r>
                      <a:endParaRPr lang="ru-RU" sz="1600" kern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ru-RU" sz="1600" kern="0" dirty="0"/>
                        <a:t>Газопроводы </a:t>
                      </a:r>
                      <a:r>
                        <a:rPr lang="ru-RU" sz="1600" kern="0" dirty="0" err="1"/>
                        <a:t>Ду</a:t>
                      </a:r>
                      <a:r>
                        <a:rPr lang="ru-RU" sz="1600" kern="0" dirty="0"/>
                        <a:t> 1020-1420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0" dirty="0"/>
                        <a:t>более 60%</a:t>
                      </a:r>
                      <a:endParaRPr lang="ru-RU" sz="1600" kern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ru-RU" sz="1600" kern="0" dirty="0"/>
                        <a:t>Рабочие давления, Мпа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0" dirty="0"/>
                        <a:t>5,45/7,45/8,35/9,8/11,8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ru-RU" sz="1600" kern="0" dirty="0"/>
                        <a:t>Подземные хранилища газа, </a:t>
                      </a:r>
                      <a:r>
                        <a:rPr lang="ru-RU" sz="1600" kern="0" dirty="0" err="1"/>
                        <a:t>шт</a:t>
                      </a:r>
                      <a:r>
                        <a:rPr lang="ru-RU" sz="1600" kern="0" dirty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0" dirty="0"/>
                        <a:t>26</a:t>
                      </a:r>
                      <a:endParaRPr lang="ru-RU" sz="1600" kern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ru-RU" sz="1600" kern="0" dirty="0"/>
                        <a:t>Газораспределительные станции, </a:t>
                      </a:r>
                      <a:r>
                        <a:rPr lang="ru-RU" sz="1600" kern="0" dirty="0" err="1"/>
                        <a:t>шт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0" dirty="0"/>
                        <a:t>около 4000</a:t>
                      </a:r>
                      <a:endParaRPr lang="ru-RU" sz="1600" kern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0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1035006" y="1805175"/>
            <a:ext cx="19848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Arial Narrow"/>
              </a:rPr>
              <a:t>Замена корпуса ГТУ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522" y="2924944"/>
            <a:ext cx="1936328" cy="122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0" t="16276" r="6568"/>
          <a:stretch/>
        </p:blipFill>
        <p:spPr bwMode="auto">
          <a:xfrm>
            <a:off x="5420347" y="1116436"/>
            <a:ext cx="1021332" cy="134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0" t="16276" r="6568"/>
          <a:stretch/>
        </p:blipFill>
        <p:spPr bwMode="auto">
          <a:xfrm>
            <a:off x="1334971" y="4965268"/>
            <a:ext cx="1021332" cy="134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2027426" y="90920"/>
            <a:ext cx="7116574" cy="1009650"/>
          </a:xfr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Жизненный цикл ГПА промышленного типа</a:t>
            </a: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8A228C10-554D-46AC-B6B1-59BC3D574E58}" type="slidenum">
              <a:rPr lang="ru-RU" smtClean="0">
                <a:solidFill>
                  <a:srgbClr val="FFFFFF"/>
                </a:solidFill>
              </a:rPr>
              <a:pPr/>
              <a:t>19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467544" y="2010905"/>
            <a:ext cx="1296144" cy="5760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147896" y="1000314"/>
            <a:ext cx="5416034" cy="5284800"/>
            <a:chOff x="2396326" y="1000314"/>
            <a:chExt cx="5416034" cy="5284800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2396326" y="1000314"/>
              <a:ext cx="5416034" cy="5284800"/>
              <a:chOff x="1748254" y="928306"/>
              <a:chExt cx="5416034" cy="5284800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1959655" y="928306"/>
                <a:ext cx="5204633" cy="5236998"/>
                <a:chOff x="-56569" y="535907"/>
                <a:chExt cx="5204633" cy="5236998"/>
              </a:xfrm>
            </p:grpSpPr>
            <p:sp>
              <p:nvSpPr>
                <p:cNvPr id="2" name="TextBox 1"/>
                <p:cNvSpPr txBox="1"/>
                <p:nvPr/>
              </p:nvSpPr>
              <p:spPr>
                <a:xfrm>
                  <a:off x="2051720" y="1916832"/>
                  <a:ext cx="864096" cy="36933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1800" dirty="0">
                      <a:solidFill>
                        <a:srgbClr val="000000"/>
                      </a:solidFill>
                      <a:latin typeface="Arial Narrow"/>
                    </a:rPr>
                    <a:t>Ввод</a:t>
                  </a: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3419872" y="2996952"/>
                  <a:ext cx="864096" cy="36933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1800" dirty="0">
                      <a:solidFill>
                        <a:srgbClr val="000000"/>
                      </a:solidFill>
                      <a:latin typeface="Arial Narrow"/>
                    </a:rPr>
                    <a:t>КР 1</a:t>
                  </a: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2051720" y="4077072"/>
                  <a:ext cx="864096" cy="36933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1800" dirty="0">
                      <a:solidFill>
                        <a:srgbClr val="000000"/>
                      </a:solidFill>
                      <a:latin typeface="Arial Narrow"/>
                    </a:rPr>
                    <a:t>КР 2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611560" y="2996952"/>
                  <a:ext cx="864096" cy="36933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1800" dirty="0">
                      <a:solidFill>
                        <a:srgbClr val="000000"/>
                      </a:solidFill>
                      <a:latin typeface="Arial Narrow"/>
                    </a:rPr>
                    <a:t>КР 3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051720" y="1340768"/>
                  <a:ext cx="864096" cy="36933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1800" dirty="0">
                      <a:solidFill>
                        <a:srgbClr val="000000"/>
                      </a:solidFill>
                      <a:latin typeface="Arial Narrow"/>
                    </a:rPr>
                    <a:t>КР 4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4283968" y="2996704"/>
                  <a:ext cx="864096" cy="36933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1800" dirty="0">
                      <a:solidFill>
                        <a:srgbClr val="000000"/>
                      </a:solidFill>
                      <a:latin typeface="Arial Narrow"/>
                    </a:rPr>
                    <a:t>КР 5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2051720" y="4643844"/>
                  <a:ext cx="864096" cy="36933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1800" dirty="0">
                      <a:solidFill>
                        <a:srgbClr val="000000"/>
                      </a:solidFill>
                      <a:latin typeface="Arial Narrow"/>
                    </a:rPr>
                    <a:t>КР 6</a:t>
                  </a:r>
                </a:p>
              </p:txBody>
            </p:sp>
            <p:sp>
              <p:nvSpPr>
                <p:cNvPr id="19" name="Круговая стрелка 18"/>
                <p:cNvSpPr/>
                <p:nvPr/>
              </p:nvSpPr>
              <p:spPr>
                <a:xfrm rot="2355477">
                  <a:off x="472443" y="1708588"/>
                  <a:ext cx="4064317" cy="4064317"/>
                </a:xfrm>
                <a:prstGeom prst="circularArrow">
                  <a:avLst>
                    <a:gd name="adj1" fmla="val 6898"/>
                    <a:gd name="adj2" fmla="val 465012"/>
                    <a:gd name="adj3" fmla="val 16750847"/>
                    <a:gd name="adj4" fmla="val 15184141"/>
                    <a:gd name="adj5" fmla="val 8047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 prstMaterial="metal">
                  <a:bevelT w="50800"/>
                  <a:bevelB w="31750" h="95250"/>
                </a:sp3d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0" name="Круговая стрелка 19"/>
                <p:cNvSpPr/>
                <p:nvPr/>
              </p:nvSpPr>
              <p:spPr>
                <a:xfrm rot="8817876">
                  <a:off x="526779" y="535907"/>
                  <a:ext cx="4064317" cy="4064317"/>
                </a:xfrm>
                <a:prstGeom prst="circularArrow">
                  <a:avLst>
                    <a:gd name="adj1" fmla="val 6898"/>
                    <a:gd name="adj2" fmla="val 465012"/>
                    <a:gd name="adj3" fmla="val 16750847"/>
                    <a:gd name="adj4" fmla="val 15184141"/>
                    <a:gd name="adj5" fmla="val 8047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 prstMaterial="metal">
                  <a:bevelT w="50800"/>
                  <a:bevelB w="31750" h="95250"/>
                </a:sp3d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1" name="Круговая стрелка 20"/>
                <p:cNvSpPr/>
                <p:nvPr/>
              </p:nvSpPr>
              <p:spPr>
                <a:xfrm rot="13609204">
                  <a:off x="672856" y="688307"/>
                  <a:ext cx="4064317" cy="4064317"/>
                </a:xfrm>
                <a:prstGeom prst="circularArrow">
                  <a:avLst>
                    <a:gd name="adj1" fmla="val 6898"/>
                    <a:gd name="adj2" fmla="val 465012"/>
                    <a:gd name="adj3" fmla="val 16750847"/>
                    <a:gd name="adj4" fmla="val 15184141"/>
                    <a:gd name="adj5" fmla="val 8047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 prstMaterial="metal">
                  <a:bevelT w="50800"/>
                  <a:bevelB w="31750" h="95250"/>
                </a:sp3d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3" name="Круговая стрелка 22"/>
                <p:cNvSpPr/>
                <p:nvPr/>
              </p:nvSpPr>
              <p:spPr>
                <a:xfrm rot="3523793">
                  <a:off x="1011148" y="1164292"/>
                  <a:ext cx="4064317" cy="4064317"/>
                </a:xfrm>
                <a:prstGeom prst="circularArrow">
                  <a:avLst>
                    <a:gd name="adj1" fmla="val 6898"/>
                    <a:gd name="adj2" fmla="val 520033"/>
                    <a:gd name="adj3" fmla="val 16750847"/>
                    <a:gd name="adj4" fmla="val 13048835"/>
                    <a:gd name="adj5" fmla="val 8047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 prstMaterial="metal">
                  <a:bevelT w="50800"/>
                  <a:bevelB w="31750" h="95250"/>
                </a:sp3d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4" name="Круговая стрелка 23"/>
                <p:cNvSpPr/>
                <p:nvPr/>
              </p:nvSpPr>
              <p:spPr>
                <a:xfrm rot="9478009">
                  <a:off x="1059094" y="1068222"/>
                  <a:ext cx="4064317" cy="4064317"/>
                </a:xfrm>
                <a:prstGeom prst="circularArrow">
                  <a:avLst>
                    <a:gd name="adj1" fmla="val 6898"/>
                    <a:gd name="adj2" fmla="val 520033"/>
                    <a:gd name="adj3" fmla="val 16750847"/>
                    <a:gd name="adj4" fmla="val 13048835"/>
                    <a:gd name="adj5" fmla="val 8047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 prstMaterial="metal">
                  <a:bevelT w="50800"/>
                  <a:bevelB w="31750" h="95250"/>
                </a:sp3d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5" name="Круговая стрелка 24"/>
                <p:cNvSpPr/>
                <p:nvPr/>
              </p:nvSpPr>
              <p:spPr>
                <a:xfrm rot="16200000">
                  <a:off x="-56569" y="1065566"/>
                  <a:ext cx="4064317" cy="4064317"/>
                </a:xfrm>
                <a:prstGeom prst="circularArrow">
                  <a:avLst>
                    <a:gd name="adj1" fmla="val 6898"/>
                    <a:gd name="adj2" fmla="val 520033"/>
                    <a:gd name="adj3" fmla="val 16750847"/>
                    <a:gd name="adj4" fmla="val 11204712"/>
                    <a:gd name="adj5" fmla="val 8047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 prstMaterial="metal">
                  <a:bevelT w="50800"/>
                  <a:bevelB w="31750" h="95250"/>
                </a:sp3d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2" name="Круговая стрелка 21"/>
                <p:cNvSpPr/>
                <p:nvPr/>
              </p:nvSpPr>
              <p:spPr>
                <a:xfrm rot="19054170">
                  <a:off x="608124" y="1068221"/>
                  <a:ext cx="4064317" cy="4064317"/>
                </a:xfrm>
                <a:prstGeom prst="circularArrow">
                  <a:avLst>
                    <a:gd name="adj1" fmla="val 6898"/>
                    <a:gd name="adj2" fmla="val 520033"/>
                    <a:gd name="adj3" fmla="val 16750847"/>
                    <a:gd name="adj4" fmla="val 13842450"/>
                    <a:gd name="adj5" fmla="val 8047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 prstMaterial="metal">
                  <a:bevelT w="50800"/>
                  <a:bevelB w="31750" h="95250"/>
                </a:sp3d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</p:grpSp>
          <p:sp>
            <p:nvSpPr>
              <p:cNvPr id="32" name="Стрелка вправо 31"/>
              <p:cNvSpPr/>
              <p:nvPr/>
            </p:nvSpPr>
            <p:spPr bwMode="auto">
              <a:xfrm rot="19179594">
                <a:off x="3474918" y="5438920"/>
                <a:ext cx="637392" cy="484632"/>
              </a:xfrm>
              <a:prstGeom prst="rightArrow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50800"/>
                <a:bevelB w="31750" h="95250"/>
              </a:sp3d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579957" y="1028562"/>
                <a:ext cx="131157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1800" dirty="0">
                    <a:solidFill>
                      <a:srgbClr val="000000"/>
                    </a:solidFill>
                    <a:latin typeface="Arial Narrow"/>
                  </a:rPr>
                  <a:t>Регенератор</a:t>
                </a:r>
              </a:p>
            </p:txBody>
          </p:sp>
          <p:sp>
            <p:nvSpPr>
              <p:cNvPr id="35" name="Стрелка вправо 34"/>
              <p:cNvSpPr/>
              <p:nvPr/>
            </p:nvSpPr>
            <p:spPr bwMode="auto">
              <a:xfrm rot="9118521">
                <a:off x="4797722" y="1265760"/>
                <a:ext cx="637392" cy="484632"/>
              </a:xfrm>
              <a:prstGeom prst="rightArrow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50800"/>
                <a:bevelB w="31750" h="95250"/>
              </a:sp3d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Стрелка вправо 35"/>
              <p:cNvSpPr/>
              <p:nvPr/>
            </p:nvSpPr>
            <p:spPr bwMode="auto">
              <a:xfrm>
                <a:off x="1971995" y="3346533"/>
                <a:ext cx="625456" cy="484632"/>
              </a:xfrm>
              <a:prstGeom prst="rightArrow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50800"/>
                <a:bevelB w="31750" h="95250"/>
              </a:sp3d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748254" y="5843774"/>
                <a:ext cx="131157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1800" dirty="0">
                    <a:solidFill>
                      <a:srgbClr val="000000"/>
                    </a:solidFill>
                    <a:latin typeface="Arial Narrow"/>
                  </a:rPr>
                  <a:t>Регенератор</a:t>
                </a:r>
              </a:p>
            </p:txBody>
          </p:sp>
        </p:grpSp>
        <p:sp>
          <p:nvSpPr>
            <p:cNvPr id="39" name="Стрелка вправо 38"/>
            <p:cNvSpPr/>
            <p:nvPr/>
          </p:nvSpPr>
          <p:spPr bwMode="auto">
            <a:xfrm rot="11767990">
              <a:off x="5590612" y="5439229"/>
              <a:ext cx="759422" cy="484632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50800"/>
              <a:bevelB w="31750" h="95250"/>
            </a:sp3d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42" name="Rectangle 1"/>
          <p:cNvSpPr>
            <a:spLocks noChangeArrowheads="1"/>
          </p:cNvSpPr>
          <p:nvPr/>
        </p:nvSpPr>
        <p:spPr bwMode="auto">
          <a:xfrm rot="10800000" flipV="1">
            <a:off x="6372200" y="1083092"/>
            <a:ext cx="2843808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900" b="1" dirty="0">
                <a:solidFill>
                  <a:srgbClr val="FFFFFF"/>
                </a:solidFill>
                <a:latin typeface="+mn-lt"/>
                <a:ea typeface="Calibri" pitchFamily="34" charset="0"/>
                <a:cs typeface="Arial" pitchFamily="34" charset="0"/>
              </a:rPr>
              <a:t>Детали и узлы ГПА обновляются как и у конвертированных ГПА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900" b="1" dirty="0">
                <a:solidFill>
                  <a:srgbClr val="FFFFFF"/>
                </a:solidFill>
                <a:latin typeface="+mn-lt"/>
                <a:ea typeface="Calibri" pitchFamily="34" charset="0"/>
                <a:cs typeface="Arial" pitchFamily="34" charset="0"/>
              </a:rPr>
              <a:t>Имеется возможность замены всех ресурсных деталей и узлов ГТУ в рамках КР за исключением </a:t>
            </a:r>
            <a:r>
              <a:rPr lang="ru-RU" sz="1900" b="1" u="sng" dirty="0" smtClean="0">
                <a:solidFill>
                  <a:srgbClr val="FFFFFF"/>
                </a:solidFill>
                <a:latin typeface="+mn-lt"/>
                <a:ea typeface="Calibri" pitchFamily="34" charset="0"/>
                <a:cs typeface="Arial" pitchFamily="34" charset="0"/>
              </a:rPr>
              <a:t>корпуса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900" b="1" dirty="0" smtClean="0">
                <a:solidFill>
                  <a:srgbClr val="FFFFFF"/>
                </a:solidFill>
                <a:latin typeface="+mn-lt"/>
                <a:ea typeface="Calibri" pitchFamily="34" charset="0"/>
                <a:cs typeface="Arial" pitchFamily="34" charset="0"/>
              </a:rPr>
              <a:t>Отсутствует обменный фонд ГТД</a:t>
            </a:r>
            <a:endParaRPr lang="en-US" sz="1900" b="1" dirty="0">
              <a:solidFill>
                <a:srgbClr val="FFFFFF"/>
              </a:solidFill>
              <a:latin typeface="+mn-lt"/>
              <a:ea typeface="Calibri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502815" y="4807786"/>
            <a:ext cx="2582578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333399">
                    <a:lumMod val="50000"/>
                  </a:srgb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Средний предельный срок эксплуатации ГПА </a:t>
            </a:r>
            <a:r>
              <a:rPr lang="ru-RU" sz="1800" b="1" u="sng" dirty="0">
                <a:solidFill>
                  <a:srgbClr val="333399">
                    <a:lumMod val="50000"/>
                  </a:srgb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ограничен ресурсом корпуса ГТУ</a:t>
            </a:r>
            <a:endParaRPr lang="en-US" sz="1800" b="1" u="sng" dirty="0">
              <a:solidFill>
                <a:srgbClr val="333399">
                  <a:lumMod val="50000"/>
                </a:srgb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44" name="Picture 6" descr="D:\PF\a_maksakov\AppData\Local\Microsoft\Windows\Temporary Internet Files\Content.IE5\HNS6422F\IMG_6191.JPG"/>
          <p:cNvPicPr>
            <a:picLocks noChangeAspect="1" noChangeArrowheads="1"/>
          </p:cNvPicPr>
          <p:nvPr/>
        </p:nvPicPr>
        <p:blipFill rotWithShape="1">
          <a:blip r:embed="rId5"/>
          <a:srcRect l="18223" t="17539" r="25342"/>
          <a:stretch/>
        </p:blipFill>
        <p:spPr bwMode="auto">
          <a:xfrm>
            <a:off x="154186" y="4099733"/>
            <a:ext cx="1177454" cy="1126156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79" y="1781523"/>
            <a:ext cx="470334" cy="17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" descr="D:\Капустин В.Н\Совещания\Советы руководителей\Совет руководителей - май 2016\Кайдаш АС\К докладу Кайдаша АС\Думмис КЦ№6 КС-13.jpg"/>
          <p:cNvPicPr>
            <a:picLocks noChangeAspect="1" noChangeArrowheads="1"/>
          </p:cNvPicPr>
          <p:nvPr/>
        </p:nvPicPr>
        <p:blipFill>
          <a:blip r:embed="rId7">
            <a:lum bright="14000" contrast="6000"/>
          </a:blip>
          <a:srcRect l="9154" t="8858" r="8760"/>
          <a:stretch>
            <a:fillRect/>
          </a:stretch>
        </p:blipFill>
        <p:spPr bwMode="auto">
          <a:xfrm>
            <a:off x="5220072" y="5362247"/>
            <a:ext cx="1108153" cy="922867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7" name="TextBox 46"/>
          <p:cNvSpPr txBox="1"/>
          <p:nvPr/>
        </p:nvSpPr>
        <p:spPr>
          <a:xfrm>
            <a:off x="5742934" y="5915782"/>
            <a:ext cx="5838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Arial Narrow"/>
              </a:rPr>
              <a:t>СПЧ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2635" y="4856557"/>
            <a:ext cx="5790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Arial Narrow"/>
              </a:rPr>
              <a:t>ВОУ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11742" y="1124744"/>
            <a:ext cx="99973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Arial Narrow"/>
              </a:rPr>
              <a:t>Шахта выхлопа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46452" y="3141686"/>
            <a:ext cx="6767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8000" dirty="0">
                <a:solidFill>
                  <a:srgbClr val="FFFFFF"/>
                </a:solidFill>
                <a:latin typeface="Arial Narrow"/>
              </a:rPr>
              <a:t>+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345721" y="2564397"/>
            <a:ext cx="86409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Arial Narrow"/>
              </a:rPr>
              <a:t>КР </a:t>
            </a:r>
            <a:r>
              <a:rPr lang="en-US" sz="1800" dirty="0">
                <a:solidFill>
                  <a:srgbClr val="000000"/>
                </a:solidFill>
                <a:latin typeface="Arial Narrow"/>
              </a:rPr>
              <a:t>N</a:t>
            </a:r>
            <a:endParaRPr lang="ru-RU" sz="1800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41" name="Овал 40"/>
          <p:cNvSpPr/>
          <p:nvPr/>
        </p:nvSpPr>
        <p:spPr bwMode="auto">
          <a:xfrm>
            <a:off x="1077398" y="2474290"/>
            <a:ext cx="1296144" cy="54843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1" name="Стрелка вправо 50"/>
          <p:cNvSpPr/>
          <p:nvPr/>
        </p:nvSpPr>
        <p:spPr bwMode="auto">
          <a:xfrm rot="6899981">
            <a:off x="1729209" y="2138924"/>
            <a:ext cx="418758" cy="484632"/>
          </a:xfrm>
          <a:prstGeom prst="right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/>
            <a:bevelB w="31750" h="95250"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78915" y="1719520"/>
            <a:ext cx="7457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8000" dirty="0">
                <a:solidFill>
                  <a:srgbClr val="FF0000"/>
                </a:solidFill>
                <a:latin typeface="Arial Narrow"/>
              </a:rPr>
              <a:t>Х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695" y="1118181"/>
            <a:ext cx="1333806" cy="6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Текст 8"/>
          <p:cNvSpPr>
            <a:spLocks noGrp="1"/>
          </p:cNvSpPr>
          <p:nvPr>
            <p:ph type="body" sz="quarter" idx="10"/>
          </p:nvPr>
        </p:nvSpPr>
        <p:spPr>
          <a:xfrm>
            <a:off x="2028092" y="6427113"/>
            <a:ext cx="7115908" cy="430887"/>
          </a:xfrm>
        </p:spPr>
        <p:txBody>
          <a:bodyPr/>
          <a:lstStyle/>
          <a:p>
            <a:pPr algn="ctr"/>
            <a:r>
              <a:rPr lang="ru-RU" sz="1400" dirty="0"/>
              <a:t>Методические подходы к обеспечению работоспособности компрессорного парка ПАО «Газпром» на принципах «эксплуатационной готовности», 2018 г.</a:t>
            </a:r>
          </a:p>
        </p:txBody>
      </p:sp>
    </p:spTree>
    <p:extLst>
      <p:ext uri="{BB962C8B-B14F-4D97-AF65-F5344CB8AC3E}">
        <p14:creationId xmlns:p14="http://schemas.microsoft.com/office/powerpoint/2010/main" val="3104763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31899"/>
            <a:ext cx="6653212" cy="10096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Статус работ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929" y="2137149"/>
            <a:ext cx="2804519" cy="3964282"/>
          </a:xfrm>
          <a:prstGeom prst="rect">
            <a:avLst/>
          </a:prstGeom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65" y="2332634"/>
            <a:ext cx="2809500" cy="396428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00" y="2137149"/>
            <a:ext cx="2915149" cy="415976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xtLst/>
        </p:spPr>
      </p:pic>
      <p:sp>
        <p:nvSpPr>
          <p:cNvPr id="7" name="TextBox 6"/>
          <p:cNvSpPr txBox="1"/>
          <p:nvPr/>
        </p:nvSpPr>
        <p:spPr>
          <a:xfrm>
            <a:off x="3512928" y="1084515"/>
            <a:ext cx="5360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rgbClr val="0055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rgbClr val="FF0000"/>
                </a:solidFill>
              </a:rPr>
              <a:t>Этапы 2, 3 Договор №6558-308-18-9 на выполнение НИР</a:t>
            </a:r>
          </a:p>
          <a:p>
            <a:r>
              <a:rPr lang="ru-RU" dirty="0">
                <a:solidFill>
                  <a:srgbClr val="FF0000"/>
                </a:solidFill>
              </a:rPr>
              <a:t>: «Развитие комплексной системы контроля и управления ТС оборудования КС на основе данных штатных систем диагностики и телеметрии …»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0800" y="1088052"/>
            <a:ext cx="2915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1: Р Газпром 2-3.5-1107-2017</a:t>
            </a:r>
          </a:p>
          <a:p>
            <a:pPr algn="ctr"/>
            <a:r>
              <a:rPr 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«Методика … удаленной параметрической диагностики … текущего технического состояния ГПА без изменения режима…»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0"/>
          </p:nvPr>
        </p:nvSpPr>
        <p:spPr>
          <a:xfrm>
            <a:off x="2028092" y="6427113"/>
            <a:ext cx="7115908" cy="430887"/>
          </a:xfrm>
        </p:spPr>
        <p:txBody>
          <a:bodyPr/>
          <a:lstStyle/>
          <a:p>
            <a:pPr algn="ctr"/>
            <a:r>
              <a:rPr lang="ru-RU" sz="1400" dirty="0"/>
              <a:t>Методические подходы к обеспечению работоспособности компрессорного парка ПАО «</a:t>
            </a:r>
            <a:r>
              <a:rPr lang="ru-RU" sz="1400" dirty="0" smtClean="0"/>
              <a:t>Газпром» на </a:t>
            </a:r>
            <a:r>
              <a:rPr lang="ru-RU" sz="1400" dirty="0"/>
              <a:t>принципах «эксплуатационной готовности», 2018 г.</a:t>
            </a:r>
          </a:p>
        </p:txBody>
      </p:sp>
    </p:spTree>
    <p:extLst>
      <p:ext uri="{BB962C8B-B14F-4D97-AF65-F5344CB8AC3E}">
        <p14:creationId xmlns:p14="http://schemas.microsoft.com/office/powerpoint/2010/main" val="2713370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95275" y="4337898"/>
            <a:ext cx="2962275" cy="1835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463" tIns="40232" rIns="80463" bIns="40232">
            <a:spAutoFit/>
          </a:bodyPr>
          <a:lstStyle/>
          <a:p>
            <a:pPr defTabSz="873125">
              <a:lnSpc>
                <a:spcPct val="95000"/>
              </a:lnSpc>
              <a:tabLst>
                <a:tab pos="1344613" algn="l"/>
              </a:tabLst>
              <a:defRPr/>
            </a:pPr>
            <a:r>
              <a:rPr lang="ru-RU" sz="1500" dirty="0">
                <a:solidFill>
                  <a:srgbClr val="00558A"/>
                </a:solidFill>
                <a:latin typeface="Franklin Gothic Medium Cond" panose="020B0606030402020204" pitchFamily="34" charset="0"/>
                <a:ea typeface="+mj-ea"/>
                <a:cs typeface="Arial" pitchFamily="34" charset="0"/>
              </a:rPr>
              <a:t>Центральный офис </a:t>
            </a:r>
          </a:p>
          <a:p>
            <a:pPr defTabSz="873125">
              <a:lnSpc>
                <a:spcPct val="95000"/>
              </a:lnSpc>
              <a:tabLst>
                <a:tab pos="1344613" algn="l"/>
              </a:tabLst>
              <a:defRPr/>
            </a:pPr>
            <a:r>
              <a:rPr lang="ru-RU" sz="1500" dirty="0">
                <a:solidFill>
                  <a:srgbClr val="00558A"/>
                </a:solidFill>
                <a:latin typeface="Franklin Gothic Medium Cond" panose="020B0606030402020204" pitchFamily="34" charset="0"/>
                <a:ea typeface="+mj-ea"/>
                <a:cs typeface="Arial" pitchFamily="34" charset="0"/>
              </a:rPr>
              <a:t>ООО «Газпром ВНИИГАЗ»</a:t>
            </a:r>
          </a:p>
          <a:p>
            <a:pPr defTabSz="873125">
              <a:lnSpc>
                <a:spcPct val="95000"/>
              </a:lnSpc>
              <a:tabLst>
                <a:tab pos="1344613" algn="l"/>
              </a:tabLst>
              <a:defRPr/>
            </a:pPr>
            <a:r>
              <a:rPr lang="ru-RU" sz="1500" dirty="0">
                <a:solidFill>
                  <a:srgbClr val="00558A"/>
                </a:solidFill>
                <a:latin typeface="Franklin Gothic Medium Cond" panose="020B0606030402020204" pitchFamily="34" charset="0"/>
                <a:ea typeface="+mj-ea"/>
                <a:cs typeface="Arial" pitchFamily="34" charset="0"/>
              </a:rPr>
              <a:t>п. Развилка, Московская область</a:t>
            </a:r>
          </a:p>
          <a:p>
            <a:pPr defTabSz="873125">
              <a:lnSpc>
                <a:spcPct val="95000"/>
              </a:lnSpc>
              <a:tabLst>
                <a:tab pos="1344613" algn="l"/>
              </a:tabLst>
              <a:defRPr/>
            </a:pPr>
            <a:r>
              <a:rPr lang="en-US" sz="1500" dirty="0">
                <a:solidFill>
                  <a:srgbClr val="00558A"/>
                </a:solidFill>
                <a:latin typeface="Franklin Gothic Medium Cond" panose="020B0606030402020204" pitchFamily="34" charset="0"/>
                <a:ea typeface="+mj-ea"/>
                <a:cs typeface="Arial" pitchFamily="34" charset="0"/>
              </a:rPr>
              <a:t>internet:</a:t>
            </a:r>
            <a:r>
              <a:rPr lang="ru-RU" sz="1500" dirty="0">
                <a:solidFill>
                  <a:srgbClr val="00558A"/>
                </a:solidFill>
                <a:latin typeface="Franklin Gothic Medium Cond" panose="020B0606030402020204" pitchFamily="34" charset="0"/>
                <a:ea typeface="+mj-ea"/>
                <a:cs typeface="Arial" pitchFamily="34" charset="0"/>
              </a:rPr>
              <a:t>  </a:t>
            </a:r>
            <a:r>
              <a:rPr lang="en-US" sz="1500" dirty="0">
                <a:solidFill>
                  <a:srgbClr val="00558A"/>
                </a:solidFill>
                <a:latin typeface="Franklin Gothic Medium Cond" panose="020B0606030402020204" pitchFamily="34" charset="0"/>
                <a:ea typeface="+mj-ea"/>
                <a:cs typeface="Arial" pitchFamily="34" charset="0"/>
              </a:rPr>
              <a:t>www.vniigaz.ru</a:t>
            </a:r>
            <a:endParaRPr lang="ru-RU" sz="1500" dirty="0">
              <a:solidFill>
                <a:srgbClr val="00558A"/>
              </a:solidFill>
              <a:latin typeface="Franklin Gothic Medium Cond" panose="020B0606030402020204" pitchFamily="34" charset="0"/>
              <a:ea typeface="+mj-ea"/>
              <a:cs typeface="Arial" pitchFamily="34" charset="0"/>
            </a:endParaRPr>
          </a:p>
          <a:p>
            <a:pPr defTabSz="873125">
              <a:lnSpc>
                <a:spcPct val="95000"/>
              </a:lnSpc>
              <a:tabLst>
                <a:tab pos="1344613" algn="l"/>
              </a:tabLst>
              <a:defRPr/>
            </a:pPr>
            <a:r>
              <a:rPr lang="en-US" sz="1500" dirty="0">
                <a:solidFill>
                  <a:srgbClr val="00558A"/>
                </a:solidFill>
                <a:latin typeface="Franklin Gothic Medium Cond" panose="020B0606030402020204" pitchFamily="34" charset="0"/>
                <a:ea typeface="+mj-ea"/>
                <a:cs typeface="Arial" pitchFamily="34" charset="0"/>
              </a:rPr>
              <a:t>intranet:</a:t>
            </a:r>
            <a:r>
              <a:rPr lang="ru-RU" sz="1500" dirty="0">
                <a:solidFill>
                  <a:srgbClr val="00558A"/>
                </a:solidFill>
                <a:latin typeface="Franklin Gothic Medium Cond" panose="020B0606030402020204" pitchFamily="34" charset="0"/>
                <a:ea typeface="+mj-ea"/>
                <a:cs typeface="Arial" pitchFamily="34" charset="0"/>
              </a:rPr>
              <a:t>  </a:t>
            </a:r>
            <a:r>
              <a:rPr lang="en-US" sz="1500" dirty="0">
                <a:solidFill>
                  <a:srgbClr val="00558A"/>
                </a:solidFill>
                <a:latin typeface="Franklin Gothic Medium Cond" panose="020B0606030402020204" pitchFamily="34" charset="0"/>
                <a:ea typeface="+mj-ea"/>
                <a:cs typeface="Arial" pitchFamily="34" charset="0"/>
              </a:rPr>
              <a:t>www.vniigaz.gazprom.ru</a:t>
            </a:r>
            <a:endParaRPr lang="ru-RU" sz="1500" dirty="0">
              <a:solidFill>
                <a:srgbClr val="00558A"/>
              </a:solidFill>
              <a:latin typeface="Franklin Gothic Medium Cond" panose="020B0606030402020204" pitchFamily="34" charset="0"/>
              <a:ea typeface="+mj-ea"/>
              <a:cs typeface="Arial" pitchFamily="34" charset="0"/>
            </a:endParaRPr>
          </a:p>
          <a:p>
            <a:pPr defTabSz="873125">
              <a:lnSpc>
                <a:spcPct val="95000"/>
              </a:lnSpc>
              <a:tabLst>
                <a:tab pos="1344613" algn="l"/>
              </a:tabLst>
              <a:defRPr/>
            </a:pPr>
            <a:r>
              <a:rPr lang="en-US" sz="1500" dirty="0">
                <a:solidFill>
                  <a:srgbClr val="00558A"/>
                </a:solidFill>
                <a:latin typeface="Franklin Gothic Medium Cond" panose="020B0606030402020204" pitchFamily="34" charset="0"/>
                <a:ea typeface="+mj-ea"/>
                <a:cs typeface="Arial" pitchFamily="34" charset="0"/>
              </a:rPr>
              <a:t>e-mail:</a:t>
            </a:r>
            <a:r>
              <a:rPr lang="ru-RU" sz="1500" dirty="0">
                <a:solidFill>
                  <a:srgbClr val="00558A"/>
                </a:solidFill>
                <a:latin typeface="Franklin Gothic Medium Cond" panose="020B0606030402020204" pitchFamily="34" charset="0"/>
                <a:ea typeface="+mj-ea"/>
                <a:cs typeface="Arial" pitchFamily="34" charset="0"/>
              </a:rPr>
              <a:t> </a:t>
            </a:r>
            <a:r>
              <a:rPr lang="en-US" sz="1500" dirty="0">
                <a:solidFill>
                  <a:srgbClr val="00558A"/>
                </a:solidFill>
                <a:latin typeface="Franklin Gothic Medium Cond" panose="020B0606030402020204" pitchFamily="34" charset="0"/>
                <a:ea typeface="+mj-ea"/>
                <a:cs typeface="Arial" pitchFamily="34" charset="0"/>
              </a:rPr>
              <a:t>vniigaz@vniigaz.gazprom.ru</a:t>
            </a:r>
            <a:r>
              <a:rPr lang="ru-RU" sz="1500" dirty="0">
                <a:solidFill>
                  <a:srgbClr val="00558A"/>
                </a:solidFill>
                <a:latin typeface="Franklin Gothic Medium Cond" panose="020B0606030402020204" pitchFamily="34" charset="0"/>
                <a:ea typeface="+mj-ea"/>
                <a:cs typeface="Arial" pitchFamily="34" charset="0"/>
              </a:rPr>
              <a:t> </a:t>
            </a:r>
          </a:p>
          <a:p>
            <a:pPr defTabSz="873125">
              <a:lnSpc>
                <a:spcPct val="95000"/>
              </a:lnSpc>
              <a:tabLst>
                <a:tab pos="1344613" algn="l"/>
              </a:tabLst>
              <a:defRPr/>
            </a:pPr>
            <a:r>
              <a:rPr lang="ru-RU" sz="1500" dirty="0">
                <a:solidFill>
                  <a:srgbClr val="00558A"/>
                </a:solidFill>
                <a:latin typeface="Franklin Gothic Medium Cond" panose="020B0606030402020204" pitchFamily="34" charset="0"/>
                <a:ea typeface="+mj-ea"/>
                <a:cs typeface="Arial" pitchFamily="34" charset="0"/>
              </a:rPr>
              <a:t>телефон:  (+7 498) 657-42-06</a:t>
            </a:r>
            <a:endParaRPr lang="en-US" sz="1500" dirty="0">
              <a:solidFill>
                <a:srgbClr val="00558A"/>
              </a:solidFill>
              <a:latin typeface="Franklin Gothic Medium Cond" panose="020B0606030402020204" pitchFamily="34" charset="0"/>
              <a:ea typeface="+mj-ea"/>
              <a:cs typeface="Arial" pitchFamily="34" charset="0"/>
            </a:endParaRPr>
          </a:p>
          <a:p>
            <a:pPr defTabSz="873125">
              <a:lnSpc>
                <a:spcPct val="95000"/>
              </a:lnSpc>
              <a:tabLst>
                <a:tab pos="1344613" algn="l"/>
              </a:tabLst>
              <a:defRPr/>
            </a:pPr>
            <a:r>
              <a:rPr lang="ru-RU" sz="1500" dirty="0">
                <a:solidFill>
                  <a:srgbClr val="00558A"/>
                </a:solidFill>
                <a:latin typeface="Franklin Gothic Medium Cond" panose="020B0606030402020204" pitchFamily="34" charset="0"/>
                <a:ea typeface="+mj-ea"/>
                <a:cs typeface="Arial" pitchFamily="34" charset="0"/>
              </a:rPr>
              <a:t>факс: </a:t>
            </a:r>
            <a:r>
              <a:rPr lang="ru-RU" sz="1500" dirty="0">
                <a:solidFill>
                  <a:srgbClr val="00558A"/>
                </a:solidFill>
                <a:latin typeface="Franklin Gothic Medium Cond" panose="020B0606030402020204" pitchFamily="34" charset="0"/>
                <a:cs typeface="Arial" pitchFamily="34" charset="0"/>
              </a:rPr>
              <a:t>(+7 49</a:t>
            </a:r>
            <a:r>
              <a:rPr lang="en-US" sz="1500" dirty="0">
                <a:solidFill>
                  <a:srgbClr val="00558A"/>
                </a:solidFill>
                <a:latin typeface="Franklin Gothic Medium Cond" panose="020B0606030402020204" pitchFamily="34" charset="0"/>
                <a:cs typeface="Arial" pitchFamily="34" charset="0"/>
              </a:rPr>
              <a:t>8</a:t>
            </a:r>
            <a:r>
              <a:rPr lang="ru-RU" sz="1500" dirty="0">
                <a:solidFill>
                  <a:srgbClr val="00558A"/>
                </a:solidFill>
                <a:latin typeface="Franklin Gothic Medium Cond" panose="020B0606030402020204" pitchFamily="34" charset="0"/>
                <a:cs typeface="Arial" pitchFamily="34" charset="0"/>
              </a:rPr>
              <a:t>) </a:t>
            </a:r>
            <a:r>
              <a:rPr lang="en-US" sz="1500" dirty="0">
                <a:solidFill>
                  <a:srgbClr val="00558A"/>
                </a:solidFill>
                <a:latin typeface="Franklin Gothic Medium Cond" panose="020B0606030402020204" pitchFamily="34" charset="0"/>
                <a:cs typeface="Arial" pitchFamily="34" charset="0"/>
              </a:rPr>
              <a:t>657</a:t>
            </a:r>
            <a:r>
              <a:rPr lang="ru-RU" sz="1500" dirty="0">
                <a:solidFill>
                  <a:srgbClr val="00558A"/>
                </a:solidFill>
                <a:latin typeface="Franklin Gothic Medium Cond" panose="020B0606030402020204" pitchFamily="34" charset="0"/>
                <a:cs typeface="Arial" pitchFamily="34" charset="0"/>
              </a:rPr>
              <a:t>-</a:t>
            </a:r>
            <a:r>
              <a:rPr lang="en-US" sz="1500" dirty="0">
                <a:solidFill>
                  <a:srgbClr val="00558A"/>
                </a:solidFill>
                <a:latin typeface="Franklin Gothic Medium Cond" panose="020B0606030402020204" pitchFamily="34" charset="0"/>
                <a:cs typeface="Arial" pitchFamily="34" charset="0"/>
              </a:rPr>
              <a:t>96</a:t>
            </a:r>
            <a:r>
              <a:rPr lang="ru-RU" sz="1500" dirty="0">
                <a:solidFill>
                  <a:srgbClr val="00558A"/>
                </a:solidFill>
                <a:latin typeface="Franklin Gothic Medium Cond" panose="020B0606030402020204" pitchFamily="34" charset="0"/>
                <a:cs typeface="Arial" pitchFamily="34" charset="0"/>
              </a:rPr>
              <a:t>-</a:t>
            </a:r>
            <a:r>
              <a:rPr lang="en-US" sz="1500" dirty="0">
                <a:solidFill>
                  <a:srgbClr val="00558A"/>
                </a:solidFill>
                <a:latin typeface="Franklin Gothic Medium Cond" panose="020B0606030402020204" pitchFamily="34" charset="0"/>
                <a:cs typeface="Arial" pitchFamily="34" charset="0"/>
              </a:rPr>
              <a:t>05</a:t>
            </a:r>
            <a:endParaRPr lang="ru-RU" sz="1500" dirty="0">
              <a:solidFill>
                <a:srgbClr val="00558A"/>
              </a:solidFill>
              <a:latin typeface="Franklin Gothic Medium Cond" panose="020B06060304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1428750" y="2617922"/>
            <a:ext cx="64833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 dirty="0">
                <a:solidFill>
                  <a:srgbClr val="0055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cs typeface="Arial" pitchFamily="34" charset="0"/>
                <a:sym typeface="Arial" pitchFamily="34" charset="0"/>
              </a:rPr>
              <a:t>БЛАГОДАРЮ</a:t>
            </a:r>
            <a:r>
              <a:rPr lang="en-US" sz="3000" b="1" dirty="0">
                <a:solidFill>
                  <a:srgbClr val="0055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ru-RU" sz="3000" b="1" dirty="0">
                <a:solidFill>
                  <a:srgbClr val="0055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cs typeface="Arial" pitchFamily="34" charset="0"/>
                <a:sym typeface="Arial" pitchFamily="34" charset="0"/>
              </a:rPr>
              <a:t>ЗА ВНИМАНИЕ!</a:t>
            </a:r>
            <a:endParaRPr lang="en-US" sz="3000" b="1" dirty="0">
              <a:solidFill>
                <a:srgbClr val="0055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11538" y="4337898"/>
            <a:ext cx="2886075" cy="161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463" tIns="40232" rIns="80463" bIns="40232">
            <a:spAutoFit/>
          </a:bodyPr>
          <a:lstStyle/>
          <a:p>
            <a:pPr defTabSz="873125">
              <a:lnSpc>
                <a:spcPct val="95000"/>
              </a:lnSpc>
              <a:tabLst>
                <a:tab pos="1344613" algn="l"/>
              </a:tabLst>
              <a:defRPr/>
            </a:pPr>
            <a:r>
              <a:rPr lang="ru-RU" sz="1500" dirty="0">
                <a:solidFill>
                  <a:srgbClr val="00558A"/>
                </a:solidFill>
                <a:latin typeface="Franklin Gothic Medium Cond" panose="020B0606030402020204" pitchFamily="34" charset="0"/>
                <a:ea typeface="+mj-ea"/>
                <a:cs typeface="Tahoma" pitchFamily="34" charset="0"/>
              </a:rPr>
              <a:t>Филиал ООО «Газпром ВНИИГАЗ» в г. Ухта</a:t>
            </a:r>
          </a:p>
          <a:p>
            <a:pPr defTabSz="873125">
              <a:lnSpc>
                <a:spcPct val="95000"/>
              </a:lnSpc>
              <a:tabLst>
                <a:tab pos="1344613" algn="l"/>
              </a:tabLst>
              <a:defRPr/>
            </a:pPr>
            <a:r>
              <a:rPr lang="ru-RU" sz="1500" dirty="0">
                <a:solidFill>
                  <a:srgbClr val="00558A"/>
                </a:solidFill>
                <a:latin typeface="Franklin Gothic Medium Cond" panose="020B0606030402020204" pitchFamily="34" charset="0"/>
                <a:ea typeface="+mj-ea"/>
                <a:cs typeface="Tahoma" pitchFamily="34" charset="0"/>
              </a:rPr>
              <a:t>ул. Севастопольская, 1а, </a:t>
            </a:r>
            <a:br>
              <a:rPr lang="ru-RU" sz="1500" dirty="0">
                <a:solidFill>
                  <a:srgbClr val="00558A"/>
                </a:solidFill>
                <a:latin typeface="Franklin Gothic Medium Cond" panose="020B0606030402020204" pitchFamily="34" charset="0"/>
                <a:ea typeface="+mj-ea"/>
                <a:cs typeface="Tahoma" pitchFamily="34" charset="0"/>
              </a:rPr>
            </a:br>
            <a:r>
              <a:rPr lang="ru-RU" sz="1500" dirty="0">
                <a:solidFill>
                  <a:srgbClr val="00558A"/>
                </a:solidFill>
                <a:latin typeface="Franklin Gothic Medium Cond" panose="020B0606030402020204" pitchFamily="34" charset="0"/>
                <a:ea typeface="+mj-ea"/>
                <a:cs typeface="Tahoma" pitchFamily="34" charset="0"/>
              </a:rPr>
              <a:t>г. Ухта, </a:t>
            </a:r>
            <a:r>
              <a:rPr lang="ru-RU" sz="1500" dirty="0" err="1">
                <a:solidFill>
                  <a:srgbClr val="00558A"/>
                </a:solidFill>
                <a:latin typeface="Franklin Gothic Medium Cond" panose="020B0606030402020204" pitchFamily="34" charset="0"/>
                <a:ea typeface="+mj-ea"/>
                <a:cs typeface="Tahoma" pitchFamily="34" charset="0"/>
              </a:rPr>
              <a:t>Респ</a:t>
            </a:r>
            <a:r>
              <a:rPr lang="ru-RU" sz="1500" dirty="0">
                <a:solidFill>
                  <a:srgbClr val="00558A"/>
                </a:solidFill>
                <a:latin typeface="Franklin Gothic Medium Cond" panose="020B0606030402020204" pitchFamily="34" charset="0"/>
                <a:ea typeface="+mj-ea"/>
                <a:cs typeface="Tahoma" pitchFamily="34" charset="0"/>
              </a:rPr>
              <a:t>. Коми, РФ</a:t>
            </a:r>
          </a:p>
          <a:p>
            <a:pPr defTabSz="873125">
              <a:lnSpc>
                <a:spcPct val="95000"/>
              </a:lnSpc>
              <a:tabLst>
                <a:tab pos="1344613" algn="l"/>
              </a:tabLst>
              <a:defRPr/>
            </a:pPr>
            <a:r>
              <a:rPr lang="ru-RU" sz="1500" dirty="0">
                <a:solidFill>
                  <a:srgbClr val="00558A"/>
                </a:solidFill>
                <a:latin typeface="Franklin Gothic Medium Cond" panose="020B0606030402020204" pitchFamily="34" charset="0"/>
                <a:ea typeface="+mj-ea"/>
                <a:cs typeface="Tahoma" pitchFamily="34" charset="0"/>
              </a:rPr>
              <a:t>Тел/факс (+7 2147) 3-01-42</a:t>
            </a:r>
          </a:p>
          <a:p>
            <a:pPr defTabSz="873125">
              <a:lnSpc>
                <a:spcPct val="95000"/>
              </a:lnSpc>
              <a:tabLst>
                <a:tab pos="1344613" algn="l"/>
              </a:tabLst>
              <a:defRPr/>
            </a:pPr>
            <a:r>
              <a:rPr lang="ru-RU" sz="1500" dirty="0" err="1">
                <a:solidFill>
                  <a:srgbClr val="00558A"/>
                </a:solidFill>
                <a:latin typeface="Franklin Gothic Medium Cond" panose="020B0606030402020204" pitchFamily="34" charset="0"/>
                <a:ea typeface="+mj-ea"/>
                <a:cs typeface="Tahoma" pitchFamily="34" charset="0"/>
              </a:rPr>
              <a:t>Газсвязь</a:t>
            </a:r>
            <a:r>
              <a:rPr lang="ru-RU" sz="1500" dirty="0">
                <a:solidFill>
                  <a:srgbClr val="00558A"/>
                </a:solidFill>
                <a:latin typeface="Franklin Gothic Medium Cond" panose="020B0606030402020204" pitchFamily="34" charset="0"/>
                <a:ea typeface="+mj-ea"/>
                <a:cs typeface="Tahoma" pitchFamily="34" charset="0"/>
              </a:rPr>
              <a:t>: 787-748-70, 787-723-11</a:t>
            </a:r>
          </a:p>
          <a:p>
            <a:pPr defTabSz="873125">
              <a:lnSpc>
                <a:spcPct val="95000"/>
              </a:lnSpc>
              <a:tabLst>
                <a:tab pos="1344613" algn="l"/>
              </a:tabLst>
              <a:defRPr/>
            </a:pPr>
            <a:r>
              <a:rPr lang="ru-RU" sz="1500" dirty="0" err="1">
                <a:solidFill>
                  <a:srgbClr val="00558A"/>
                </a:solidFill>
                <a:latin typeface="Franklin Gothic Medium Cond" panose="020B0606030402020204" pitchFamily="34" charset="0"/>
                <a:ea typeface="+mj-ea"/>
                <a:cs typeface="Tahoma" pitchFamily="34" charset="0"/>
              </a:rPr>
              <a:t>e-mail</a:t>
            </a:r>
            <a:r>
              <a:rPr lang="ru-RU" sz="1500" dirty="0">
                <a:solidFill>
                  <a:srgbClr val="00558A"/>
                </a:solidFill>
                <a:latin typeface="Franklin Gothic Medium Cond" panose="020B0606030402020204" pitchFamily="34" charset="0"/>
                <a:ea typeface="+mj-ea"/>
                <a:cs typeface="Tahoma" pitchFamily="34" charset="0"/>
              </a:rPr>
              <a:t>: </a:t>
            </a:r>
            <a:r>
              <a:rPr lang="ru-RU" sz="1500" dirty="0" err="1">
                <a:solidFill>
                  <a:srgbClr val="00558A"/>
                </a:solidFill>
                <a:latin typeface="Franklin Gothic Medium Cond" panose="020B0606030402020204" pitchFamily="34" charset="0"/>
                <a:ea typeface="+mj-ea"/>
                <a:cs typeface="Tahoma" pitchFamily="34" charset="0"/>
              </a:rPr>
              <a:t>sng@sng.vniigaz.gazprom.ru</a:t>
            </a:r>
            <a:r>
              <a:rPr lang="ru-RU" sz="1500" dirty="0">
                <a:solidFill>
                  <a:srgbClr val="00558A"/>
                </a:solidFill>
                <a:latin typeface="Franklin Gothic Medium Cond" panose="020B0606030402020204" pitchFamily="34" charset="0"/>
                <a:ea typeface="+mj-ea"/>
                <a:cs typeface="Tahoma" pitchFamily="34" charset="0"/>
              </a:rPr>
              <a:t> 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450013" y="4347423"/>
            <a:ext cx="246538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463" tIns="40232" rIns="80463" bIns="40232">
            <a:spAutoFit/>
          </a:bodyPr>
          <a:lstStyle/>
          <a:p>
            <a:pPr defTabSz="873125">
              <a:lnSpc>
                <a:spcPct val="95000"/>
              </a:lnSpc>
              <a:tabLst>
                <a:tab pos="1344613" algn="l"/>
              </a:tabLst>
              <a:defRPr/>
            </a:pPr>
            <a:r>
              <a:rPr lang="ru-RU" sz="1500" dirty="0">
                <a:solidFill>
                  <a:srgbClr val="00558A"/>
                </a:solidFill>
                <a:latin typeface="Franklin Gothic Medium Cond" panose="020B0606030402020204" pitchFamily="34" charset="0"/>
                <a:ea typeface="+mj-ea"/>
                <a:cs typeface="Tahoma" pitchFamily="34" charset="0"/>
              </a:rPr>
              <a:t>Отдел по научному </a:t>
            </a:r>
            <a:r>
              <a:rPr lang="en-US" sz="1500" dirty="0">
                <a:solidFill>
                  <a:srgbClr val="00558A"/>
                </a:solidFill>
                <a:latin typeface="Franklin Gothic Medium Cond" panose="020B0606030402020204" pitchFamily="34" charset="0"/>
                <a:ea typeface="+mj-ea"/>
                <a:cs typeface="Tahoma" pitchFamily="34" charset="0"/>
              </a:rPr>
              <a:t/>
            </a:r>
            <a:br>
              <a:rPr lang="en-US" sz="1500" dirty="0">
                <a:solidFill>
                  <a:srgbClr val="00558A"/>
                </a:solidFill>
                <a:latin typeface="Franklin Gothic Medium Cond" panose="020B0606030402020204" pitchFamily="34" charset="0"/>
                <a:ea typeface="+mj-ea"/>
                <a:cs typeface="Tahoma" pitchFamily="34" charset="0"/>
              </a:rPr>
            </a:br>
            <a:r>
              <a:rPr lang="ru-RU" sz="1500" dirty="0">
                <a:solidFill>
                  <a:srgbClr val="00558A"/>
                </a:solidFill>
                <a:latin typeface="Franklin Gothic Medium Cond" panose="020B0606030402020204" pitchFamily="34" charset="0"/>
                <a:ea typeface="+mj-ea"/>
                <a:cs typeface="Tahoma" pitchFamily="34" charset="0"/>
              </a:rPr>
              <a:t>и техническому</a:t>
            </a:r>
            <a:r>
              <a:rPr lang="en-US" sz="1500" dirty="0">
                <a:solidFill>
                  <a:srgbClr val="00558A"/>
                </a:solidFill>
                <a:latin typeface="Franklin Gothic Medium Cond" panose="020B0606030402020204" pitchFamily="34" charset="0"/>
                <a:ea typeface="+mj-ea"/>
                <a:cs typeface="Tahoma" pitchFamily="34" charset="0"/>
              </a:rPr>
              <a:t> </a:t>
            </a:r>
            <a:r>
              <a:rPr lang="ru-RU" sz="1500" dirty="0">
                <a:solidFill>
                  <a:srgbClr val="00558A"/>
                </a:solidFill>
                <a:latin typeface="Franklin Gothic Medium Cond" panose="020B0606030402020204" pitchFamily="34" charset="0"/>
                <a:ea typeface="+mj-ea"/>
                <a:cs typeface="Tahoma" pitchFamily="34" charset="0"/>
              </a:rPr>
              <a:t>сопровождению комплексного освоения месторождений полуострова Ямал  и прилегающих акваторий г. Салехард</a:t>
            </a:r>
          </a:p>
        </p:txBody>
      </p:sp>
    </p:spTree>
    <p:extLst>
      <p:ext uri="{BB962C8B-B14F-4D97-AF65-F5344CB8AC3E}">
        <p14:creationId xmlns:p14="http://schemas.microsoft.com/office/powerpoint/2010/main" val="203446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-1"/>
            <a:ext cx="7086600" cy="1045029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эксплуатируемого парка ГПА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1226026"/>
            <a:ext cx="4532313" cy="297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244420"/>
            <a:ext cx="4433888" cy="297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255" y="3861186"/>
            <a:ext cx="2597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Структура парка ГПА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870429"/>
              </p:ext>
            </p:extLst>
          </p:nvPr>
        </p:nvGraphicFramePr>
        <p:xfrm>
          <a:off x="98425" y="4267201"/>
          <a:ext cx="7064376" cy="1985970"/>
        </p:xfrm>
        <a:graphic>
          <a:graphicData uri="http://schemas.openxmlformats.org/drawingml/2006/table">
            <a:tbl>
              <a:tblPr firstCol="1"/>
              <a:tblGrid>
                <a:gridCol w="24592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10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10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10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102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2102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30995">
                <a:tc>
                  <a:txBody>
                    <a:bodyPr/>
                    <a:lstStyle>
                      <a:lvl1pPr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Типоразмер ГТ ГПА, МВт</a:t>
                      </a:r>
                    </a:p>
                  </a:txBody>
                  <a:tcPr marL="60966" marR="609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До 8</a:t>
                      </a:r>
                    </a:p>
                  </a:txBody>
                  <a:tcPr marL="60966" marR="609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10-12</a:t>
                      </a:r>
                    </a:p>
                  </a:txBody>
                  <a:tcPr marL="60966" marR="609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16-18</a:t>
                      </a:r>
                    </a:p>
                  </a:txBody>
                  <a:tcPr marL="60966" marR="609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25-32-50</a:t>
                      </a:r>
                    </a:p>
                  </a:txBody>
                  <a:tcPr marL="60966" marR="609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marL="60966" marR="609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0995">
                <a:tc>
                  <a:txBody>
                    <a:bodyPr/>
                    <a:lstStyle>
                      <a:lvl1pPr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Количество, шт.</a:t>
                      </a:r>
                    </a:p>
                  </a:txBody>
                  <a:tcPr marL="60966" marR="609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US" altLang="ru-RU" sz="1600" b="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endParaRPr lang="ru-RU" altLang="ru-RU" sz="1600" b="0" kern="1200" dirty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6" marR="609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altLang="ru-RU" sz="1600" b="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altLang="ru-RU" sz="1600" b="0" kern="1200" dirty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6" marR="609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134</a:t>
                      </a:r>
                      <a:r>
                        <a:rPr lang="en-US" altLang="ru-RU" sz="1600" b="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altLang="ru-RU" sz="1600" b="0" kern="1200" dirty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6" marR="609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altLang="ru-RU" sz="1600" b="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  <a:endParaRPr lang="ru-RU" altLang="ru-RU" sz="1600" b="0" kern="1200" dirty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6" marR="609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r>
                        <a:rPr lang="en-US" altLang="ru-RU" sz="1600" b="1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  <a:endParaRPr lang="ru-RU" altLang="ru-RU" sz="1600" b="1" kern="1200" dirty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6" marR="609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0995">
                <a:tc>
                  <a:txBody>
                    <a:bodyPr/>
                    <a:lstStyle>
                      <a:lvl1pPr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Мощность, МВт</a:t>
                      </a:r>
                    </a:p>
                  </a:txBody>
                  <a:tcPr marL="60966" marR="609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ru-RU" sz="1600" b="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4781</a:t>
                      </a:r>
                      <a:endParaRPr lang="ru-RU" altLang="ru-RU" sz="1600" b="0" kern="1200" dirty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6" marR="609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122</a:t>
                      </a:r>
                      <a:r>
                        <a:rPr lang="en-US" altLang="ru-RU" sz="1600" b="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  <a:endParaRPr lang="ru-RU" altLang="ru-RU" sz="1600" b="0" kern="1200" dirty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6" marR="609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r>
                        <a:rPr lang="en-US" altLang="ru-RU" sz="1600" b="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602</a:t>
                      </a:r>
                      <a:endParaRPr lang="ru-RU" altLang="ru-RU" sz="1600" b="0" kern="1200" dirty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6" marR="609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n-US" altLang="ru-RU" sz="1600" b="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694</a:t>
                      </a:r>
                      <a:endParaRPr lang="ru-RU" altLang="ru-RU" sz="1600" b="0" kern="1200" dirty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6" marR="609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ru-RU" sz="1600" b="1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47344</a:t>
                      </a:r>
                      <a:endParaRPr lang="ru-RU" altLang="ru-RU" sz="1600" b="1" kern="1200" dirty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6" marR="609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0995">
                <a:tc>
                  <a:txBody>
                    <a:bodyPr/>
                    <a:lstStyle>
                      <a:lvl1pPr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КПД, %</a:t>
                      </a:r>
                    </a:p>
                  </a:txBody>
                  <a:tcPr marL="60966" marR="609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24,0...33,0</a:t>
                      </a:r>
                    </a:p>
                  </a:txBody>
                  <a:tcPr marL="60966" marR="609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25,9...35,0</a:t>
                      </a:r>
                    </a:p>
                  </a:txBody>
                  <a:tcPr marL="60966" marR="609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27,4...36,5</a:t>
                      </a:r>
                    </a:p>
                  </a:txBody>
                  <a:tcPr marL="60966" marR="609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27,7...41,9</a:t>
                      </a:r>
                    </a:p>
                  </a:txBody>
                  <a:tcPr marL="60966" marR="609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0966" marR="609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0995">
                <a:tc>
                  <a:txBody>
                    <a:bodyPr/>
                    <a:lstStyle>
                      <a:lvl1pPr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Средневзвешенный КПД, %</a:t>
                      </a:r>
                    </a:p>
                  </a:txBody>
                  <a:tcPr marL="60966" marR="609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27,78</a:t>
                      </a:r>
                    </a:p>
                  </a:txBody>
                  <a:tcPr marL="60966" marR="609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29,00</a:t>
                      </a:r>
                    </a:p>
                  </a:txBody>
                  <a:tcPr marL="60966" marR="609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30,46</a:t>
                      </a:r>
                    </a:p>
                  </a:txBody>
                  <a:tcPr marL="60966" marR="609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34,16</a:t>
                      </a:r>
                    </a:p>
                  </a:txBody>
                  <a:tcPr marL="60966" marR="609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30,49</a:t>
                      </a:r>
                    </a:p>
                  </a:txBody>
                  <a:tcPr marL="60966" marR="609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0995">
                <a:tc>
                  <a:txBody>
                    <a:bodyPr/>
                    <a:lstStyle>
                      <a:lvl1pPr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%  по мощности</a:t>
                      </a:r>
                    </a:p>
                  </a:txBody>
                  <a:tcPr marL="60966" marR="609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10,</a:t>
                      </a:r>
                      <a:r>
                        <a:rPr lang="en-US" altLang="ru-RU" sz="1600" b="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altLang="ru-RU" sz="1600" b="0" kern="1200" dirty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6" marR="609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ru-RU" sz="1600" b="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altLang="ru-RU" sz="1600" b="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altLang="ru-RU" sz="1600" b="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altLang="ru-RU" sz="1600" b="0" kern="1200" dirty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6" marR="609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45,</a:t>
                      </a:r>
                      <a:r>
                        <a:rPr lang="en-US" altLang="ru-RU" sz="1600" b="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altLang="ru-RU" sz="1600" b="0" kern="1200" dirty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6" marR="609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altLang="ru-RU" sz="1600" b="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8,4</a:t>
                      </a:r>
                      <a:endParaRPr lang="ru-RU" altLang="ru-RU" sz="1600" b="0" kern="1200" dirty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6" marR="609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60966" marR="609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7588252" y="4242892"/>
            <a:ext cx="11334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srgbClr val="003366"/>
                </a:solidFill>
              </a:rPr>
              <a:t>Парк ГПА:</a:t>
            </a:r>
          </a:p>
          <a:p>
            <a:pPr algn="ctr" eaLnBrk="1" hangingPunct="1"/>
            <a:r>
              <a:rPr lang="ru-RU" altLang="ru-RU" sz="1800" dirty="0">
                <a:solidFill>
                  <a:srgbClr val="003366"/>
                </a:solidFill>
              </a:rPr>
              <a:t>более 45</a:t>
            </a:r>
            <a:r>
              <a:rPr lang="en-US" altLang="ru-RU" sz="1800" dirty="0">
                <a:solidFill>
                  <a:srgbClr val="003366"/>
                </a:solidFill>
              </a:rPr>
              <a:t>5</a:t>
            </a:r>
            <a:r>
              <a:rPr lang="ru-RU" altLang="ru-RU" sz="1800" dirty="0">
                <a:solidFill>
                  <a:srgbClr val="003366"/>
                </a:solidFill>
              </a:rPr>
              <a:t>0 ед.</a:t>
            </a: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7297738" y="5311279"/>
            <a:ext cx="1701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srgbClr val="003366"/>
                </a:solidFill>
              </a:rPr>
              <a:t>Установленная мощность:</a:t>
            </a:r>
          </a:p>
          <a:p>
            <a:pPr algn="ctr" eaLnBrk="1" hangingPunct="1"/>
            <a:r>
              <a:rPr lang="ru-RU" altLang="ru-RU" sz="1800" dirty="0">
                <a:solidFill>
                  <a:srgbClr val="003366"/>
                </a:solidFill>
              </a:rPr>
              <a:t>более 5</a:t>
            </a:r>
            <a:r>
              <a:rPr lang="en-US" altLang="ru-RU" sz="1800" dirty="0">
                <a:solidFill>
                  <a:srgbClr val="003366"/>
                </a:solidFill>
              </a:rPr>
              <a:t>3</a:t>
            </a:r>
            <a:r>
              <a:rPr lang="ru-RU" altLang="ru-RU" sz="1800" dirty="0">
                <a:solidFill>
                  <a:srgbClr val="003366"/>
                </a:solidFill>
              </a:rPr>
              <a:t> ГВт</a:t>
            </a: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0"/>
          </p:nvPr>
        </p:nvSpPr>
        <p:spPr>
          <a:xfrm>
            <a:off x="2028092" y="6427113"/>
            <a:ext cx="7115908" cy="430887"/>
          </a:xfrm>
        </p:spPr>
        <p:txBody>
          <a:bodyPr/>
          <a:lstStyle/>
          <a:p>
            <a:pPr algn="ctr"/>
            <a:r>
              <a:rPr lang="ru-RU" sz="1400" dirty="0"/>
              <a:t>Методические подходы к обеспечению работоспособности компрессорного парка ПАО «Газпром» на принципах «эксплуатационной готовности», 2018 г.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90594" y="971885"/>
            <a:ext cx="271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ru-RU" altLang="ru-RU" dirty="0"/>
              <a:t>Структура парка приводов ГПА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035628" y="0"/>
            <a:ext cx="7108371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/>
            </a:lvl9pPr>
          </a:lstStyle>
          <a:p>
            <a:r>
              <a:rPr lang="ru-RU" dirty="0"/>
              <a:t>Распределение парка газотурбинных ГПА </a:t>
            </a:r>
            <a:br>
              <a:rPr lang="ru-RU" dirty="0"/>
            </a:br>
            <a:r>
              <a:rPr lang="ru-RU" dirty="0"/>
              <a:t>по наработке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4674055"/>
              </p:ext>
            </p:extLst>
          </p:nvPr>
        </p:nvGraphicFramePr>
        <p:xfrm>
          <a:off x="0" y="1079999"/>
          <a:ext cx="4005943" cy="5092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629258871"/>
              </p:ext>
            </p:extLst>
          </p:nvPr>
        </p:nvGraphicFramePr>
        <p:xfrm>
          <a:off x="4065428" y="1774372"/>
          <a:ext cx="4932001" cy="2430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918858" y="1116063"/>
            <a:ext cx="52251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rgbClr val="002060"/>
                </a:solidFill>
              </a:rPr>
              <a:t>Прогноз наработки ГПА с учетом реконструкции и нового строительства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313408"/>
              </p:ext>
            </p:extLst>
          </p:nvPr>
        </p:nvGraphicFramePr>
        <p:xfrm>
          <a:off x="4140000" y="4572000"/>
          <a:ext cx="4927799" cy="1685925"/>
        </p:xfrm>
        <a:graphic>
          <a:graphicData uri="http://schemas.openxmlformats.org/drawingml/2006/table">
            <a:tbl>
              <a:tblPr/>
              <a:tblGrid>
                <a:gridCol w="12923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84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05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305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437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4371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4371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5474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73393">
                <a:tc rowSpan="2"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Тип ГПА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5EC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 диапазоне наработки, тыс. ч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5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08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до 40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40-70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70-100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100-130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3600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130-170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3600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170-200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3600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&gt;</a:t>
                      </a: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5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0844">
                <a:tc>
                  <a:txBody>
                    <a:bodyPr/>
                    <a:lstStyle/>
                    <a:p>
                      <a:pPr marL="0" marR="0" lvl="0" indent="0" algn="just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Установленная мощность, ГВт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8,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7,2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8,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10,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2,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5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0844">
                <a:tc>
                  <a:txBody>
                    <a:bodyPr/>
                    <a:lstStyle/>
                    <a:p>
                      <a:pPr marL="0" marR="0" lvl="0" indent="0" algn="just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Газотурбинные ГПА, %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19,9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13,6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19,9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23,5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19,1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5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 bwMode="auto">
          <a:xfrm>
            <a:off x="6948264" y="4797152"/>
            <a:ext cx="2158536" cy="150532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10"/>
          </p:nvPr>
        </p:nvSpPr>
        <p:spPr>
          <a:xfrm>
            <a:off x="2028092" y="6427113"/>
            <a:ext cx="7115908" cy="430887"/>
          </a:xfrm>
        </p:spPr>
        <p:txBody>
          <a:bodyPr/>
          <a:lstStyle/>
          <a:p>
            <a:pPr algn="ctr"/>
            <a:r>
              <a:rPr lang="ru-RU" sz="1400" dirty="0"/>
              <a:t>Методические подходы к обеспечению работоспособности компрессорного парка ПАО «Газпром» на принципах «эксплуатационной готовности», 2018 г.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 bwMode="auto">
          <a:xfrm>
            <a:off x="0" y="1090613"/>
            <a:ext cx="9144000" cy="52117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FFFFFF"/>
              </a:solidFill>
              <a:latin typeface="Arial Narrow"/>
              <a:cs typeface="Arial" charset="0"/>
            </a:endParaRPr>
          </a:p>
        </p:txBody>
      </p:sp>
      <p:sp>
        <p:nvSpPr>
          <p:cNvPr id="35843" name="Номер слайда 5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fld id="{9DCF55ED-441F-4933-876F-92590C711F82}" type="slidenum">
              <a:rPr sz="2000" smtClean="0">
                <a:solidFill>
                  <a:srgbClr val="FFFFFF"/>
                </a:solidFill>
              </a:rPr>
              <a:pPr eaLnBrk="1" hangingPunct="1">
                <a:defRPr/>
              </a:pPr>
              <a:t>4</a:t>
            </a:fld>
            <a:endParaRPr sz="2000" dirty="0">
              <a:solidFill>
                <a:srgbClr val="FFFFFF"/>
              </a:solidFill>
            </a:endParaRPr>
          </a:p>
        </p:txBody>
      </p:sp>
      <p:sp>
        <p:nvSpPr>
          <p:cNvPr id="35844" name="Скругленный прямоугольник 2"/>
          <p:cNvSpPr>
            <a:spLocks noChangeArrowheads="1"/>
          </p:cNvSpPr>
          <p:nvPr/>
        </p:nvSpPr>
        <p:spPr bwMode="auto">
          <a:xfrm>
            <a:off x="2973390" y="3005137"/>
            <a:ext cx="3113087" cy="19859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srgbClr val="FFFFFF"/>
              </a:solidFill>
              <a:latin typeface="Arial Narrow"/>
              <a:cs typeface="Arial" charset="0"/>
            </a:endParaRPr>
          </a:p>
        </p:txBody>
      </p:sp>
      <p:sp>
        <p:nvSpPr>
          <p:cNvPr id="35845" name="Скругленный прямоугольник 3"/>
          <p:cNvSpPr>
            <a:spLocks noChangeArrowheads="1"/>
          </p:cNvSpPr>
          <p:nvPr/>
        </p:nvSpPr>
        <p:spPr bwMode="auto">
          <a:xfrm>
            <a:off x="2886077" y="2559050"/>
            <a:ext cx="2962275" cy="20701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srgbClr val="FFFFFF"/>
              </a:solidFill>
              <a:latin typeface="Arial Narrow"/>
              <a:cs typeface="Arial" charset="0"/>
            </a:endParaRPr>
          </a:p>
        </p:txBody>
      </p:sp>
      <p:sp>
        <p:nvSpPr>
          <p:cNvPr id="35846" name="Прямоугольник 4"/>
          <p:cNvSpPr>
            <a:spLocks noChangeArrowheads="1"/>
          </p:cNvSpPr>
          <p:nvPr/>
        </p:nvSpPr>
        <p:spPr bwMode="auto">
          <a:xfrm>
            <a:off x="2460625" y="2608263"/>
            <a:ext cx="4002088" cy="2159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srgbClr val="FFFFFF"/>
              </a:solidFill>
              <a:latin typeface="Arial Narrow"/>
              <a:cs typeface="Arial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 bwMode="auto">
          <a:xfrm>
            <a:off x="185061" y="1260003"/>
            <a:ext cx="2083481" cy="1298799"/>
          </a:xfrm>
          <a:prstGeom prst="wedgeRectCallout">
            <a:avLst>
              <a:gd name="adj1" fmla="val 67026"/>
              <a:gd name="adj2" fmla="val 58957"/>
            </a:avLst>
          </a:prstGeom>
          <a:solidFill>
            <a:srgbClr val="0099FF">
              <a:alpha val="30000"/>
            </a:srgbClr>
          </a:solidFill>
          <a:ln w="444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tIns="0" rIns="0" bIns="0" anchor="ctr"/>
          <a:lstStyle/>
          <a:p>
            <a:pPr algn="ctr"/>
            <a:r>
              <a:rPr lang="ru-RU" sz="1800" b="1" dirty="0">
                <a:solidFill>
                  <a:srgbClr val="000000"/>
                </a:solidFill>
                <a:latin typeface="Arial Narrow"/>
                <a:cs typeface="Arial" pitchFamily="34" charset="0"/>
              </a:rPr>
              <a:t>Технологическая функция и техническое состояние  КС</a:t>
            </a:r>
          </a:p>
        </p:txBody>
      </p:sp>
      <p:sp>
        <p:nvSpPr>
          <p:cNvPr id="10" name="Прямоугольная выноска 9"/>
          <p:cNvSpPr/>
          <p:nvPr/>
        </p:nvSpPr>
        <p:spPr bwMode="auto">
          <a:xfrm>
            <a:off x="185061" y="2880002"/>
            <a:ext cx="2058875" cy="1331116"/>
          </a:xfrm>
          <a:prstGeom prst="wedgeRectCallout">
            <a:avLst>
              <a:gd name="adj1" fmla="val 61441"/>
              <a:gd name="adj2" fmla="val -3780"/>
            </a:avLst>
          </a:prstGeom>
          <a:solidFill>
            <a:srgbClr val="0099FF">
              <a:alpha val="30000"/>
            </a:srgbClr>
          </a:solidFill>
          <a:ln w="444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tIns="0" rIns="0" bIns="0" anchor="ctr"/>
          <a:lstStyle/>
          <a:p>
            <a:pPr algn="ctr"/>
            <a:r>
              <a:rPr lang="ru-RU" sz="1800" b="1" dirty="0">
                <a:solidFill>
                  <a:srgbClr val="000000"/>
                </a:solidFill>
                <a:latin typeface="Arial Narrow"/>
                <a:cs typeface="Arial" pitchFamily="34" charset="0"/>
              </a:rPr>
              <a:t>Надежность</a:t>
            </a:r>
          </a:p>
        </p:txBody>
      </p:sp>
      <p:sp>
        <p:nvSpPr>
          <p:cNvPr id="11" name="Прямоугольная выноска 10"/>
          <p:cNvSpPr/>
          <p:nvPr/>
        </p:nvSpPr>
        <p:spPr bwMode="auto">
          <a:xfrm>
            <a:off x="185058" y="4528344"/>
            <a:ext cx="2058874" cy="1556771"/>
          </a:xfrm>
          <a:prstGeom prst="wedgeRectCallout">
            <a:avLst>
              <a:gd name="adj1" fmla="val 69035"/>
              <a:gd name="adj2" fmla="val -37548"/>
            </a:avLst>
          </a:prstGeom>
          <a:solidFill>
            <a:srgbClr val="FF5050">
              <a:alpha val="30000"/>
            </a:srgbClr>
          </a:solidFill>
          <a:ln w="444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tIns="0" rIns="0" bIns="0" anchor="ctr"/>
          <a:lstStyle/>
          <a:p>
            <a:pPr algn="ctr"/>
            <a:r>
              <a:rPr lang="ru-RU" sz="1800" b="1" dirty="0">
                <a:solidFill>
                  <a:srgbClr val="000000"/>
                </a:solidFill>
                <a:latin typeface="Arial Narrow"/>
                <a:cs typeface="Arial" pitchFamily="34" charset="0"/>
              </a:rPr>
              <a:t>Техническое обслуживание и ремонт </a:t>
            </a:r>
            <a:br>
              <a:rPr lang="ru-RU" sz="1800" b="1" dirty="0">
                <a:solidFill>
                  <a:srgbClr val="000000"/>
                </a:solidFill>
                <a:latin typeface="Arial Narrow"/>
                <a:cs typeface="Arial" pitchFamily="34" charset="0"/>
              </a:rPr>
            </a:br>
            <a:r>
              <a:rPr lang="ru-RU" sz="1800" b="1" dirty="0">
                <a:solidFill>
                  <a:srgbClr val="000000"/>
                </a:solidFill>
                <a:latin typeface="Arial Narrow"/>
                <a:cs typeface="Arial" pitchFamily="34" charset="0"/>
              </a:rPr>
              <a:t>(в </a:t>
            </a:r>
            <a:r>
              <a:rPr lang="ru-RU" sz="1800" b="1" dirty="0" err="1">
                <a:solidFill>
                  <a:srgbClr val="000000"/>
                </a:solidFill>
                <a:latin typeface="Arial Narrow"/>
                <a:cs typeface="Arial" pitchFamily="34" charset="0"/>
              </a:rPr>
              <a:t>т.ч</a:t>
            </a:r>
            <a:r>
              <a:rPr lang="ru-RU" sz="1800" b="1" dirty="0">
                <a:solidFill>
                  <a:srgbClr val="000000"/>
                </a:solidFill>
                <a:latin typeface="Arial Narrow"/>
                <a:cs typeface="Arial" pitchFamily="34" charset="0"/>
              </a:rPr>
              <a:t>. диагностика)</a:t>
            </a:r>
          </a:p>
        </p:txBody>
      </p:sp>
      <p:sp>
        <p:nvSpPr>
          <p:cNvPr id="12" name="Прямоугольная выноска 11"/>
          <p:cNvSpPr/>
          <p:nvPr/>
        </p:nvSpPr>
        <p:spPr bwMode="auto">
          <a:xfrm>
            <a:off x="6660004" y="2880002"/>
            <a:ext cx="2290081" cy="1331116"/>
          </a:xfrm>
          <a:prstGeom prst="wedgeRectCallout">
            <a:avLst>
              <a:gd name="adj1" fmla="val -58522"/>
              <a:gd name="adj2" fmla="val -8606"/>
            </a:avLst>
          </a:prstGeom>
          <a:solidFill>
            <a:srgbClr val="0099FF">
              <a:alpha val="30000"/>
            </a:srgbClr>
          </a:solidFill>
          <a:ln w="444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1800" b="1" dirty="0">
                <a:solidFill>
                  <a:srgbClr val="000000"/>
                </a:solidFill>
                <a:latin typeface="Arial Narrow"/>
                <a:cs typeface="Arial" pitchFamily="34" charset="0"/>
              </a:rPr>
              <a:t>Импортозамещение</a:t>
            </a:r>
          </a:p>
        </p:txBody>
      </p:sp>
      <p:sp>
        <p:nvSpPr>
          <p:cNvPr id="13" name="Прямоугольная выноска 12"/>
          <p:cNvSpPr/>
          <p:nvPr/>
        </p:nvSpPr>
        <p:spPr bwMode="auto">
          <a:xfrm>
            <a:off x="2772000" y="1260002"/>
            <a:ext cx="3396342" cy="1174751"/>
          </a:xfrm>
          <a:prstGeom prst="wedgeRectCallout">
            <a:avLst>
              <a:gd name="adj1" fmla="val -5229"/>
              <a:gd name="adj2" fmla="val 70493"/>
            </a:avLst>
          </a:prstGeom>
          <a:solidFill>
            <a:srgbClr val="0099FF">
              <a:alpha val="30000"/>
            </a:srgbClr>
          </a:solidFill>
          <a:ln w="444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tIns="0" rIns="0" bIns="0" anchor="ctr"/>
          <a:lstStyle/>
          <a:p>
            <a:pPr algn="ctr"/>
            <a:r>
              <a:rPr lang="ru-RU" sz="1800" b="1" dirty="0">
                <a:solidFill>
                  <a:srgbClr val="000000"/>
                </a:solidFill>
                <a:latin typeface="Arial Narrow"/>
                <a:cs typeface="Arial" pitchFamily="34" charset="0"/>
              </a:rPr>
              <a:t>Промышленная безопасность </a:t>
            </a:r>
          </a:p>
          <a:p>
            <a:pPr algn="ctr"/>
            <a:r>
              <a:rPr lang="ru-RU" sz="1800" b="1" dirty="0">
                <a:solidFill>
                  <a:srgbClr val="000000"/>
                </a:solidFill>
                <a:latin typeface="Arial Narrow"/>
                <a:cs typeface="Arial" pitchFamily="34" charset="0"/>
              </a:rPr>
              <a:t>и управление рисками</a:t>
            </a:r>
          </a:p>
        </p:txBody>
      </p:sp>
      <p:sp>
        <p:nvSpPr>
          <p:cNvPr id="14" name="Прямоугольная выноска 13"/>
          <p:cNvSpPr/>
          <p:nvPr/>
        </p:nvSpPr>
        <p:spPr bwMode="auto">
          <a:xfrm>
            <a:off x="6660004" y="1279051"/>
            <a:ext cx="2290081" cy="1280000"/>
          </a:xfrm>
          <a:prstGeom prst="wedgeRectCallout">
            <a:avLst>
              <a:gd name="adj1" fmla="val -64598"/>
              <a:gd name="adj2" fmla="val 60051"/>
            </a:avLst>
          </a:prstGeom>
          <a:solidFill>
            <a:srgbClr val="0099FF">
              <a:alpha val="30000"/>
            </a:srgbClr>
          </a:solidFill>
          <a:ln w="444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tIns="0" rIns="0" bIns="0" anchor="ctr"/>
          <a:lstStyle/>
          <a:p>
            <a:pPr algn="ctr"/>
            <a:r>
              <a:rPr lang="ru-RU" sz="1800" b="1" dirty="0">
                <a:solidFill>
                  <a:srgbClr val="000000"/>
                </a:solidFill>
                <a:latin typeface="Arial Narrow"/>
                <a:cs typeface="Arial" pitchFamily="34" charset="0"/>
              </a:rPr>
              <a:t>Модернизация, реконструкция, консервация,</a:t>
            </a:r>
          </a:p>
          <a:p>
            <a:pPr algn="ctr"/>
            <a:r>
              <a:rPr lang="ru-RU" sz="1800" b="1" dirty="0">
                <a:solidFill>
                  <a:srgbClr val="000000"/>
                </a:solidFill>
                <a:latin typeface="Arial Narrow"/>
                <a:cs typeface="Arial" pitchFamily="34" charset="0"/>
              </a:rPr>
              <a:t>инновации</a:t>
            </a:r>
          </a:p>
        </p:txBody>
      </p:sp>
      <p:sp>
        <p:nvSpPr>
          <p:cNvPr id="16" name="Прямоугольная выноска 15"/>
          <p:cNvSpPr/>
          <p:nvPr/>
        </p:nvSpPr>
        <p:spPr bwMode="auto">
          <a:xfrm>
            <a:off x="2772000" y="4910365"/>
            <a:ext cx="3396342" cy="1174751"/>
          </a:xfrm>
          <a:prstGeom prst="wedgeRectCallout">
            <a:avLst>
              <a:gd name="adj1" fmla="val 996"/>
              <a:gd name="adj2" fmla="val -71863"/>
            </a:avLst>
          </a:prstGeom>
          <a:solidFill>
            <a:srgbClr val="0099FF">
              <a:alpha val="30000"/>
            </a:srgbClr>
          </a:solidFill>
          <a:ln w="444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tIns="0" rIns="0" bIns="0" anchor="ctr"/>
          <a:lstStyle/>
          <a:p>
            <a:pPr algn="ctr"/>
            <a:r>
              <a:rPr lang="ru-RU" sz="1800" b="1" dirty="0">
                <a:solidFill>
                  <a:srgbClr val="000000"/>
                </a:solidFill>
                <a:latin typeface="Arial Narrow"/>
                <a:cs typeface="Arial" pitchFamily="34" charset="0"/>
              </a:rPr>
              <a:t>Экология и</a:t>
            </a:r>
          </a:p>
          <a:p>
            <a:pPr algn="ctr"/>
            <a:r>
              <a:rPr lang="ru-RU" sz="1800" b="1" dirty="0">
                <a:solidFill>
                  <a:srgbClr val="000000"/>
                </a:solidFill>
                <a:latin typeface="Arial Narrow"/>
                <a:cs typeface="Arial" pitchFamily="34" charset="0"/>
              </a:rPr>
              <a:t> энергоэффективность</a:t>
            </a:r>
          </a:p>
        </p:txBody>
      </p:sp>
      <p:sp>
        <p:nvSpPr>
          <p:cNvPr id="19" name="Прямоугольная выноска 18"/>
          <p:cNvSpPr/>
          <p:nvPr/>
        </p:nvSpPr>
        <p:spPr bwMode="auto">
          <a:xfrm>
            <a:off x="6660000" y="4528344"/>
            <a:ext cx="2290082" cy="1556771"/>
          </a:xfrm>
          <a:prstGeom prst="wedgeRectCallout">
            <a:avLst>
              <a:gd name="adj1" fmla="val -60935"/>
              <a:gd name="adj2" fmla="val -42996"/>
            </a:avLst>
          </a:prstGeom>
          <a:solidFill>
            <a:srgbClr val="0099FF">
              <a:alpha val="30000"/>
            </a:srgbClr>
          </a:solidFill>
          <a:ln w="444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tIns="0" rIns="0" bIns="0" anchor="ctr"/>
          <a:lstStyle/>
          <a:p>
            <a:pPr algn="ctr"/>
            <a:r>
              <a:rPr lang="ru-RU" sz="1800" b="1" dirty="0">
                <a:solidFill>
                  <a:srgbClr val="000000"/>
                </a:solidFill>
                <a:latin typeface="Arial Narrow"/>
                <a:cs typeface="Arial" pitchFamily="34" charset="0"/>
              </a:rPr>
              <a:t>Сертификация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2051720" y="1"/>
            <a:ext cx="705577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/>
            </a:lvl9pPr>
          </a:lstStyle>
          <a:p>
            <a:r>
              <a:rPr lang="ru-RU" dirty="0"/>
              <a:t>Направления деятельности в процессе эксплуатации компрессорных станций</a:t>
            </a:r>
          </a:p>
        </p:txBody>
      </p:sp>
      <p:sp>
        <p:nvSpPr>
          <p:cNvPr id="25" name="Текст 8"/>
          <p:cNvSpPr txBox="1">
            <a:spLocks/>
          </p:cNvSpPr>
          <p:nvPr/>
        </p:nvSpPr>
        <p:spPr>
          <a:xfrm>
            <a:off x="2014990" y="6427112"/>
            <a:ext cx="71159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400" b="0" dirty="0"/>
              <a:t>Методические подходы к обеспечению работоспособности компрессорного парка ПАО «Газпром» на принципах «эксплуатационной готовности», 2018 г.</a:t>
            </a:r>
          </a:p>
        </p:txBody>
      </p:sp>
    </p:spTree>
    <p:extLst>
      <p:ext uri="{BB962C8B-B14F-4D97-AF65-F5344CB8AC3E}">
        <p14:creationId xmlns:p14="http://schemas.microsoft.com/office/powerpoint/2010/main" val="1541860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7400" y="0"/>
            <a:ext cx="6999514" cy="105591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Технологические особенности эксплуатации ГТС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706052"/>
              </p:ext>
            </p:extLst>
          </p:nvPr>
        </p:nvGraphicFramePr>
        <p:xfrm>
          <a:off x="198562" y="1079500"/>
          <a:ext cx="8820472" cy="534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dirty="0">
                <a:solidFill>
                  <a:srgbClr val="FFFFFF"/>
                </a:solidFill>
              </a:rPr>
              <a:t>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0"/>
          </p:nvPr>
        </p:nvSpPr>
        <p:spPr>
          <a:xfrm>
            <a:off x="2028092" y="6427113"/>
            <a:ext cx="7115908" cy="430887"/>
          </a:xfrm>
        </p:spPr>
        <p:txBody>
          <a:bodyPr/>
          <a:lstStyle/>
          <a:p>
            <a:pPr algn="ctr"/>
            <a:r>
              <a:rPr lang="ru-RU" sz="1400" dirty="0"/>
              <a:t>Методические подходы к обеспечению работоспособности компрессорного парка ПАО «Газпром» на принципах «эксплуатационной готовности», 2018 г.</a:t>
            </a:r>
          </a:p>
        </p:txBody>
      </p:sp>
    </p:spTree>
    <p:extLst>
      <p:ext uri="{BB962C8B-B14F-4D97-AF65-F5344CB8AC3E}">
        <p14:creationId xmlns:p14="http://schemas.microsoft.com/office/powerpoint/2010/main" val="16887170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07526142"/>
              </p:ext>
            </p:extLst>
          </p:nvPr>
        </p:nvGraphicFramePr>
        <p:xfrm>
          <a:off x="370115" y="1169581"/>
          <a:ext cx="8436428" cy="5146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024743" y="1"/>
            <a:ext cx="711925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/>
            </a:lvl9pPr>
          </a:lstStyle>
          <a:p>
            <a:r>
              <a:rPr lang="ru-RU" dirty="0"/>
              <a:t>           Реконструкция компрессорных станций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0"/>
          </p:nvPr>
        </p:nvSpPr>
        <p:spPr>
          <a:xfrm>
            <a:off x="2028092" y="6427113"/>
            <a:ext cx="7115908" cy="430887"/>
          </a:xfrm>
        </p:spPr>
        <p:txBody>
          <a:bodyPr/>
          <a:lstStyle/>
          <a:p>
            <a:pPr algn="ctr"/>
            <a:r>
              <a:rPr lang="ru-RU" sz="1400" dirty="0"/>
              <a:t>Методические подходы к обеспечению работоспособности компрессорного парка ПАО «Газпром» на принципах «эксплуатационной готовности», 2018 г.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-1"/>
            <a:ext cx="7086600" cy="1096061"/>
          </a:xfr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Энергоэффективность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788602"/>
              </p:ext>
            </p:extLst>
          </p:nvPr>
        </p:nvGraphicFramePr>
        <p:xfrm>
          <a:off x="95628" y="1069976"/>
          <a:ext cx="3951439" cy="3110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83" y="4446543"/>
            <a:ext cx="3287548" cy="192769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</p:pic>
      <p:sp>
        <p:nvSpPr>
          <p:cNvPr id="2" name="Прямоугольник 1"/>
          <p:cNvSpPr/>
          <p:nvPr/>
        </p:nvSpPr>
        <p:spPr>
          <a:xfrm>
            <a:off x="1428594" y="4107989"/>
            <a:ext cx="17123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rgbClr val="C00000"/>
                </a:solidFill>
                <a:latin typeface="+mn-lt"/>
              </a:rPr>
              <a:t>КПД (%) парка ГТУ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04733" y="1096061"/>
            <a:ext cx="5054599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огромного комплекта НТД (ГОСТ, СТО, Р, МУ)</a:t>
            </a:r>
          </a:p>
          <a:p>
            <a:pPr marL="177800" indent="-177800"/>
            <a:r>
              <a:rPr lang="ru-RU" sz="1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Энергоэффективность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МГ</a:t>
            </a:r>
            <a:r>
              <a:rPr lang="en-US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 четыре физических</a:t>
            </a:r>
            <a:r>
              <a:rPr lang="en-US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показателя:</a:t>
            </a:r>
          </a:p>
          <a:p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коэффициент гидравлического  сопротивления ЛЧ;</a:t>
            </a:r>
          </a:p>
          <a:p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скорость движения газа в трубе;</a:t>
            </a:r>
          </a:p>
          <a:p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коэффициент полезного действия процесса сжатия газа;</a:t>
            </a:r>
          </a:p>
          <a:p>
            <a:pPr>
              <a:spcAft>
                <a:spcPts val="0"/>
              </a:spcAft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коэффициент полезного действия привода (на муфте).</a:t>
            </a:r>
          </a:p>
          <a:p>
            <a:pPr marL="177800" indent="-177800">
              <a:spcAft>
                <a:spcPts val="0"/>
              </a:spcAft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НТД– это менеджмент  (для разных целей) процессов энергосбережения и оценки </a:t>
            </a:r>
            <a:r>
              <a:rPr lang="ru-RU" sz="1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энергоэффективности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7800" indent="-177800"/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 внутреннего покрытия труб используется для увеличения производительности , но не </a:t>
            </a:r>
            <a:r>
              <a:rPr lang="ru-RU" sz="1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энергоэффективности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7800" indent="-177800"/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Удельные затраты ТЭР на транспортировку газа уменьшаются (2,5% в год) за счет разгрузки «старых» ГТС и начальной частичной загрузки новых МГ.</a:t>
            </a:r>
          </a:p>
          <a:p>
            <a:pPr marL="177800" indent="-177800"/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КПД газотурбинного парка увеличивается на 0,35%(</a:t>
            </a:r>
            <a:r>
              <a:rPr lang="ru-RU" sz="1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в год.</a:t>
            </a:r>
          </a:p>
          <a:p>
            <a:pPr marL="177800" indent="-177800"/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КС не оказывает принципиального влияния на </a:t>
            </a:r>
            <a:r>
              <a:rPr lang="ru-RU" sz="1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энергоэффективность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вследствие ограниченности ее объемов.</a:t>
            </a:r>
          </a:p>
          <a:p>
            <a:pPr marL="177800" indent="-177800"/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утилизации тепла выхлопа ГПА также не окажет принципиального влияния на </a:t>
            </a:r>
            <a:r>
              <a:rPr lang="ru-RU" sz="1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энергоэффективность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технико-экономическим причинам и из-за </a:t>
            </a:r>
            <a:r>
              <a:rPr lang="ru-RU" sz="1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неприспобленности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режимам эксплуатации КС. </a:t>
            </a:r>
          </a:p>
          <a:p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Методология нормирования и планирования энергоресурсов требует коренной  актуализации на базе реальных режимов и  характеристик оборудования</a:t>
            </a:r>
            <a:r>
              <a:rPr lang="en-US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современных возможностей  </a:t>
            </a:r>
            <a:r>
              <a:rPr lang="en-US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IT-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технологий.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0"/>
          </p:nvPr>
        </p:nvSpPr>
        <p:spPr>
          <a:xfrm>
            <a:off x="2028092" y="6427113"/>
            <a:ext cx="7115908" cy="430887"/>
          </a:xfrm>
        </p:spPr>
        <p:txBody>
          <a:bodyPr/>
          <a:lstStyle/>
          <a:p>
            <a:pPr algn="ctr"/>
            <a:r>
              <a:rPr lang="ru-RU" sz="1400" dirty="0"/>
              <a:t>Методические подходы к обеспечению работоспособности компрессорного парка ПАО «Газпром» на принципах «эксплуатационной готовности», 2018 г.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035628" y="0"/>
            <a:ext cx="7108371" cy="1112350"/>
          </a:xfr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30107" y="1112350"/>
            <a:ext cx="2643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Выбросы парниковых газов </a:t>
            </a:r>
            <a:r>
              <a:rPr lang="en-US" sz="1400" b="1" dirty="0">
                <a:solidFill>
                  <a:srgbClr val="002060"/>
                </a:solidFill>
              </a:rPr>
              <a:t/>
            </a:r>
            <a:br>
              <a:rPr lang="en-US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ПАО «Газпром» , млн. т. СО</a:t>
            </a:r>
            <a:r>
              <a:rPr lang="ru-RU" sz="1400" b="1" baseline="-25000" dirty="0">
                <a:solidFill>
                  <a:srgbClr val="002060"/>
                </a:solidFill>
              </a:rPr>
              <a:t>2</a:t>
            </a:r>
            <a:r>
              <a:rPr lang="ru-RU" sz="1400" b="1" dirty="0">
                <a:solidFill>
                  <a:srgbClr val="002060"/>
                </a:solidFill>
              </a:rPr>
              <a:t>-экв</a:t>
            </a: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0354449"/>
              </p:ext>
            </p:extLst>
          </p:nvPr>
        </p:nvGraphicFramePr>
        <p:xfrm>
          <a:off x="6418540" y="1507287"/>
          <a:ext cx="265512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648450" y="3637998"/>
            <a:ext cx="2366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Режимные характеристики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выбросов ВВ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7" t="3435" r="20307" b="15118"/>
          <a:stretch/>
        </p:blipFill>
        <p:spPr bwMode="auto">
          <a:xfrm>
            <a:off x="6875145" y="4161216"/>
            <a:ext cx="1913382" cy="1885971"/>
          </a:xfrm>
          <a:prstGeom prst="rect">
            <a:avLst/>
          </a:prstGeom>
          <a:solidFill>
            <a:schemeClr val="accent1"/>
          </a:solidFill>
          <a:extLst/>
        </p:spPr>
      </p:pic>
      <p:sp>
        <p:nvSpPr>
          <p:cNvPr id="4" name="Прямоугольник 3"/>
          <p:cNvSpPr/>
          <p:nvPr/>
        </p:nvSpPr>
        <p:spPr>
          <a:xfrm>
            <a:off x="152400" y="1232089"/>
            <a:ext cx="5547360" cy="1323439"/>
          </a:xfrm>
          <a:prstGeom prst="rect">
            <a:avLst/>
          </a:prstGeom>
          <a:solidFill>
            <a:schemeClr val="bg2">
              <a:lumMod val="20000"/>
              <a:lumOff val="80000"/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3366"/>
                </a:solidFill>
              </a:rPr>
              <a:t>Выбросы парниковых газов (СО</a:t>
            </a:r>
            <a:r>
              <a:rPr lang="ru-RU" sz="1600" b="1" baseline="-25000" dirty="0">
                <a:solidFill>
                  <a:srgbClr val="003366"/>
                </a:solidFill>
              </a:rPr>
              <a:t>2 </a:t>
            </a:r>
            <a:r>
              <a:rPr lang="ru-RU" sz="1600" b="1" dirty="0">
                <a:solidFill>
                  <a:srgbClr val="003366"/>
                </a:solidFill>
              </a:rPr>
              <a:t> на выхлопе ГПА) – это прямая функция расхода топливного газа (при сгорании 1 м</a:t>
            </a:r>
            <a:r>
              <a:rPr lang="ru-RU" sz="1600" b="1" baseline="30000" dirty="0">
                <a:solidFill>
                  <a:srgbClr val="003366"/>
                </a:solidFill>
              </a:rPr>
              <a:t>3</a:t>
            </a:r>
            <a:r>
              <a:rPr lang="ru-RU" sz="1600" b="1" dirty="0">
                <a:solidFill>
                  <a:srgbClr val="003366"/>
                </a:solidFill>
              </a:rPr>
              <a:t> газа  генерируется 1,84 кг СО</a:t>
            </a:r>
            <a:r>
              <a:rPr lang="ru-RU" sz="1600" b="1" baseline="-25000" dirty="0">
                <a:solidFill>
                  <a:srgbClr val="003366"/>
                </a:solidFill>
              </a:rPr>
              <a:t>2</a:t>
            </a:r>
            <a:r>
              <a:rPr lang="ru-RU" sz="1600" b="1" dirty="0">
                <a:solidFill>
                  <a:srgbClr val="003366"/>
                </a:solidFill>
              </a:rPr>
              <a:t>) и описывается аналогичными энерготехнологическими режимными зависимостями.</a:t>
            </a:r>
          </a:p>
          <a:p>
            <a:r>
              <a:rPr lang="ru-RU" sz="1600" b="1" dirty="0">
                <a:solidFill>
                  <a:srgbClr val="003366"/>
                </a:solidFill>
              </a:rPr>
              <a:t>Эмиссия метана – это продувки, стравливания, утечки …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3440" y="2677031"/>
            <a:ext cx="5501640" cy="830997"/>
          </a:xfrm>
          <a:prstGeom prst="rect">
            <a:avLst/>
          </a:prstGeom>
          <a:solidFill>
            <a:srgbClr val="FFFFD5"/>
          </a:solidFill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rgbClr val="003366"/>
                </a:solidFill>
              </a:rPr>
              <a:t>Понятия типа «углеродный след», «декарбонизация», «наилучшие доступные технологии» - инициируются в  борьбе политических и коммерческих интересов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52400" y="3637998"/>
            <a:ext cx="62026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150000"/>
              <a:buFont typeface="Arial Narrow" panose="020B0606020202030204" pitchFamily="34" charset="0"/>
              <a:buChar char="!"/>
            </a:pPr>
            <a:r>
              <a:rPr lang="ru-RU" sz="2000" b="1" dirty="0">
                <a:solidFill>
                  <a:srgbClr val="C00000"/>
                </a:solidFill>
              </a:rPr>
              <a:t>Существует проблема автоматизации измерения и учета выбросов ВВ (инструментально или </a:t>
            </a:r>
            <a:r>
              <a:rPr lang="ru-RU" sz="2000" b="1" dirty="0" err="1">
                <a:solidFill>
                  <a:srgbClr val="C00000"/>
                </a:solidFill>
              </a:rPr>
              <a:t>расчетно</a:t>
            </a:r>
            <a:r>
              <a:rPr lang="ru-RU" sz="2000" b="1" dirty="0">
                <a:solidFill>
                  <a:srgbClr val="C00000"/>
                </a:solidFill>
              </a:rPr>
              <a:t>);</a:t>
            </a:r>
          </a:p>
          <a:p>
            <a:pPr marL="285750" indent="-285750">
              <a:buSzPct val="150000"/>
              <a:buFont typeface="Arial Narrow" panose="020B0606020202030204" pitchFamily="34" charset="0"/>
              <a:buChar char="!"/>
            </a:pPr>
            <a:r>
              <a:rPr lang="ru-RU" sz="2000" b="1" dirty="0">
                <a:solidFill>
                  <a:srgbClr val="C00000"/>
                </a:solidFill>
              </a:rPr>
              <a:t>Для </a:t>
            </a:r>
            <a:r>
              <a:rPr lang="ru-RU" sz="2000" b="1" dirty="0" err="1">
                <a:solidFill>
                  <a:srgbClr val="C00000"/>
                </a:solidFill>
              </a:rPr>
              <a:t>малоэмиссионных</a:t>
            </a:r>
            <a:r>
              <a:rPr lang="ru-RU" sz="2000" b="1" dirty="0">
                <a:solidFill>
                  <a:srgbClr val="C00000"/>
                </a:solidFill>
              </a:rPr>
              <a:t> камер сгорания режимные зависимости (подобно Р Газпром 2-3.5-438-2010)  пока не исследованы;</a:t>
            </a:r>
          </a:p>
          <a:p>
            <a:pPr marL="285750" indent="-285750">
              <a:buSzPct val="150000"/>
              <a:buFont typeface="Arial Narrow" panose="020B0606020202030204" pitchFamily="34" charset="0"/>
              <a:buChar char="!"/>
            </a:pPr>
            <a:r>
              <a:rPr lang="ru-RU" sz="2000" b="1" dirty="0">
                <a:solidFill>
                  <a:srgbClr val="C00000"/>
                </a:solidFill>
              </a:rPr>
              <a:t>Показатель эмиссии </a:t>
            </a:r>
            <a:r>
              <a:rPr lang="en-US" sz="2000" b="1" dirty="0">
                <a:solidFill>
                  <a:srgbClr val="C00000"/>
                </a:solidFill>
              </a:rPr>
              <a:t>N</a:t>
            </a:r>
            <a:r>
              <a:rPr lang="ru-RU" sz="2000" b="1" dirty="0">
                <a:solidFill>
                  <a:srgbClr val="C00000"/>
                </a:solidFill>
              </a:rPr>
              <a:t>о</a:t>
            </a:r>
            <a:r>
              <a:rPr lang="en-US" sz="2000" b="1" dirty="0">
                <a:solidFill>
                  <a:srgbClr val="C00000"/>
                </a:solidFill>
              </a:rPr>
              <a:t>x</a:t>
            </a:r>
            <a:r>
              <a:rPr lang="ru-RU" sz="2000" b="1" dirty="0">
                <a:solidFill>
                  <a:srgbClr val="C00000"/>
                </a:solidFill>
              </a:rPr>
              <a:t>, устанавливаемый 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в мг/</a:t>
            </a:r>
            <a:r>
              <a:rPr lang="ru-RU" sz="2000" b="1" dirty="0" err="1">
                <a:solidFill>
                  <a:srgbClr val="C00000"/>
                </a:solidFill>
              </a:rPr>
              <a:t>куб.м</a:t>
            </a:r>
            <a:r>
              <a:rPr lang="ru-RU" sz="2000" b="1" dirty="0">
                <a:solidFill>
                  <a:srgbClr val="C00000"/>
                </a:solidFill>
              </a:rPr>
              <a:t> (при 15 % О</a:t>
            </a:r>
            <a:r>
              <a:rPr lang="ru-RU" sz="2000" b="1" baseline="-25000" dirty="0">
                <a:solidFill>
                  <a:srgbClr val="C00000"/>
                </a:solidFill>
              </a:rPr>
              <a:t>2</a:t>
            </a:r>
            <a:r>
              <a:rPr lang="ru-RU" sz="2000" b="1" dirty="0">
                <a:solidFill>
                  <a:srgbClr val="C00000"/>
                </a:solidFill>
              </a:rPr>
              <a:t>) не учитывает уровень КПД и этим ужесточил требования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к ГПА.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10"/>
          </p:nvPr>
        </p:nvSpPr>
        <p:spPr>
          <a:xfrm>
            <a:off x="2028092" y="6427113"/>
            <a:ext cx="7115908" cy="430887"/>
          </a:xfrm>
        </p:spPr>
        <p:txBody>
          <a:bodyPr/>
          <a:lstStyle/>
          <a:p>
            <a:pPr algn="ctr"/>
            <a:r>
              <a:rPr lang="ru-RU" sz="1400" dirty="0"/>
              <a:t>Методические подходы к обеспечению работоспособности компрессорного парка ПАО «Газпром» на принципах «эксплуатационной готовности», 2018 г.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Специальное оформление-1f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АССАД-2018-ВНИГАЗ- Щуровский — копия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4077</TotalTime>
  <Words>4609</Words>
  <Application>Microsoft Office PowerPoint</Application>
  <PresentationFormat>Экран (4:3)</PresentationFormat>
  <Paragraphs>501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22</vt:i4>
      </vt:variant>
    </vt:vector>
  </HeadingPairs>
  <TitlesOfParts>
    <vt:vector size="34" baseType="lpstr">
      <vt:lpstr>3_Специальное оформление</vt:lpstr>
      <vt:lpstr>6_Специальное оформление</vt:lpstr>
      <vt:lpstr>4_Специальное оформление</vt:lpstr>
      <vt:lpstr>5_Специальное оформление</vt:lpstr>
      <vt:lpstr>11_Специальное оформление</vt:lpstr>
      <vt:lpstr>7_Специальное оформление</vt:lpstr>
      <vt:lpstr>8_Специальное оформление</vt:lpstr>
      <vt:lpstr>10_Специальное оформление</vt:lpstr>
      <vt:lpstr>АССАД-2018-ВНИГАЗ- Щуровский — копия</vt:lpstr>
      <vt:lpstr>12_Специальное оформление</vt:lpstr>
      <vt:lpstr>13_Специальное оформление</vt:lpstr>
      <vt:lpstr>9_Специальное оформление-1f</vt:lpstr>
      <vt:lpstr>Презентация PowerPoint</vt:lpstr>
      <vt:lpstr>Современные условия эксплуатации и развития ГТС</vt:lpstr>
      <vt:lpstr>Структура эксплуатируемого парка ГПА</vt:lpstr>
      <vt:lpstr>Презентация PowerPoint</vt:lpstr>
      <vt:lpstr>Презентация PowerPoint</vt:lpstr>
      <vt:lpstr> Технологические особенности эксплуатации ГТС</vt:lpstr>
      <vt:lpstr>Презентация PowerPoint</vt:lpstr>
      <vt:lpstr>Энергоэффективность</vt:lpstr>
      <vt:lpstr>Экология</vt:lpstr>
      <vt:lpstr>Сертификация</vt:lpstr>
      <vt:lpstr>Возможные концепции ТОиР</vt:lpstr>
      <vt:lpstr>Эксплуатационная готовность</vt:lpstr>
      <vt:lpstr>Технология удаленной параметрической диагностики  (Р Газпром 2-3.5-1107-2017)</vt:lpstr>
      <vt:lpstr>Принципы эксплуатационной готовности объектов ГТС (в применении к ГПА)</vt:lpstr>
      <vt:lpstr>Статистические показатели надежности парка ГПА</vt:lpstr>
      <vt:lpstr>Показатели надежности</vt:lpstr>
      <vt:lpstr>Техническое обслуживание и ремонт ГПА</vt:lpstr>
      <vt:lpstr>Презентация PowerPoint</vt:lpstr>
      <vt:lpstr>Жизненный цикл ГПА конвертированного типа</vt:lpstr>
      <vt:lpstr>   Жизненный цикл ГПА промышленного типа</vt:lpstr>
      <vt:lpstr>Статус работ</vt:lpstr>
      <vt:lpstr>Презентация PowerPoint</vt:lpstr>
    </vt:vector>
  </TitlesOfParts>
  <Company>Typo Graphic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Pirit</dc:creator>
  <cp:lastModifiedBy>S_Salnikov</cp:lastModifiedBy>
  <cp:revision>261</cp:revision>
  <cp:lastPrinted>2018-12-03T17:13:59Z</cp:lastPrinted>
  <dcterms:created xsi:type="dcterms:W3CDTF">2009-07-15T11:37:47Z</dcterms:created>
  <dcterms:modified xsi:type="dcterms:W3CDTF">2018-12-03T17:20:31Z</dcterms:modified>
</cp:coreProperties>
</file>