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63" r:id="rId2"/>
  </p:sldMasterIdLst>
  <p:notesMasterIdLst>
    <p:notesMasterId r:id="rId22"/>
  </p:notesMasterIdLst>
  <p:sldIdLst>
    <p:sldId id="257" r:id="rId3"/>
    <p:sldId id="273" r:id="rId4"/>
    <p:sldId id="274" r:id="rId5"/>
    <p:sldId id="276" r:id="rId6"/>
    <p:sldId id="277" r:id="rId7"/>
    <p:sldId id="270" r:id="rId8"/>
    <p:sldId id="272" r:id="rId9"/>
    <p:sldId id="280" r:id="rId10"/>
    <p:sldId id="281" r:id="rId11"/>
    <p:sldId id="283" r:id="rId12"/>
    <p:sldId id="268" r:id="rId13"/>
    <p:sldId id="267" r:id="rId14"/>
    <p:sldId id="284" r:id="rId15"/>
    <p:sldId id="266" r:id="rId16"/>
    <p:sldId id="265" r:id="rId17"/>
    <p:sldId id="264" r:id="rId18"/>
    <p:sldId id="262" r:id="rId19"/>
    <p:sldId id="261" r:id="rId20"/>
    <p:sldId id="259" r:id="rId21"/>
  </p:sldIdLst>
  <p:sldSz cx="12192000" cy="6858000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77">
          <p15:clr>
            <a:srgbClr val="A4A3A4"/>
          </p15:clr>
        </p15:guide>
        <p15:guide id="2" orient="horz" pos="4020">
          <p15:clr>
            <a:srgbClr val="A4A3A4"/>
          </p15:clr>
        </p15:guide>
        <p15:guide id="3" orient="horz" pos="1027">
          <p15:clr>
            <a:srgbClr val="A4A3A4"/>
          </p15:clr>
        </p15:guide>
        <p15:guide id="4" orient="horz" pos="3691">
          <p15:clr>
            <a:srgbClr val="A4A3A4"/>
          </p15:clr>
        </p15:guide>
        <p15:guide id="5" pos="1135">
          <p15:clr>
            <a:srgbClr val="A4A3A4"/>
          </p15:clr>
        </p15:guide>
        <p15:guide id="6" pos="1389">
          <p15:clr>
            <a:srgbClr val="A4A3A4"/>
          </p15:clr>
        </p15:guide>
        <p15:guide id="7" pos="7425">
          <p15:clr>
            <a:srgbClr val="A4A3A4"/>
          </p15:clr>
        </p15:guide>
        <p15:guide id="8" pos="2523">
          <p15:clr>
            <a:srgbClr val="A4A3A4"/>
          </p15:clr>
        </p15:guide>
        <p15:guide id="9" pos="2783">
          <p15:clr>
            <a:srgbClr val="A4A3A4"/>
          </p15:clr>
        </p15:guide>
        <p15:guide id="10" pos="3656">
          <p15:clr>
            <a:srgbClr val="A4A3A4"/>
          </p15:clr>
        </p15:guide>
        <p15:guide id="11" pos="3896">
          <p15:clr>
            <a:srgbClr val="A4A3A4"/>
          </p15:clr>
        </p15:guide>
        <p15:guide id="12" pos="4904">
          <p15:clr>
            <a:srgbClr val="A4A3A4"/>
          </p15:clr>
        </p15:guide>
        <p15:guide id="13" pos="5284">
          <p15:clr>
            <a:srgbClr val="A4A3A4"/>
          </p15:clr>
        </p15:guide>
        <p15:guide id="14" pos="6181">
          <p15:clr>
            <a:srgbClr val="A4A3A4"/>
          </p15:clr>
        </p15:guide>
        <p15:guide id="15" pos="6418">
          <p15:clr>
            <a:srgbClr val="A4A3A4"/>
          </p15:clr>
        </p15:guide>
        <p15:guide id="16" pos="254">
          <p15:clr>
            <a:srgbClr val="A4A3A4"/>
          </p15:clr>
        </p15:guide>
        <p15:guide id="17" pos="1261">
          <p15:clr>
            <a:srgbClr val="A4A3A4"/>
          </p15:clr>
        </p15:guide>
        <p15:guide id="18" pos="2650">
          <p15:clr>
            <a:srgbClr val="A4A3A4"/>
          </p15:clr>
        </p15:guide>
        <p15:guide id="19" pos="3784">
          <p15:clr>
            <a:srgbClr val="A4A3A4"/>
          </p15:clr>
        </p15:guide>
        <p15:guide id="20" pos="5030">
          <p15:clr>
            <a:srgbClr val="A4A3A4"/>
          </p15:clr>
        </p15:guide>
        <p15:guide id="21" pos="6292">
          <p15:clr>
            <a:srgbClr val="A4A3A4"/>
          </p15:clr>
        </p15:guide>
        <p15:guide id="22" pos="7553">
          <p15:clr>
            <a:srgbClr val="A4A3A4"/>
          </p15:clr>
        </p15:guide>
        <p15:guide id="23" pos="127">
          <p15:clr>
            <a:srgbClr val="A4A3A4"/>
          </p15:clr>
        </p15:guide>
        <p15:guide id="24" pos="5158">
          <p15:clr>
            <a:srgbClr val="A4A3A4"/>
          </p15:clr>
        </p15:guide>
        <p15:guide id="25" pos="1515">
          <p15:clr>
            <a:srgbClr val="A4A3A4"/>
          </p15:clr>
        </p15:guide>
        <p15:guide id="26" pos="2395">
          <p15:clr>
            <a:srgbClr val="A4A3A4"/>
          </p15:clr>
        </p15:guide>
        <p15:guide id="27" pos="4023">
          <p15:clr>
            <a:srgbClr val="A4A3A4"/>
          </p15:clr>
        </p15:guide>
        <p15:guide id="28" pos="6546">
          <p15:clr>
            <a:srgbClr val="A4A3A4"/>
          </p15:clr>
        </p15:guide>
        <p15:guide id="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9C2"/>
    <a:srgbClr val="00C140"/>
    <a:srgbClr val="FF454E"/>
    <a:srgbClr val="EC7681"/>
    <a:srgbClr val="E8F30D"/>
    <a:srgbClr val="7C08F7"/>
    <a:srgbClr val="F40BF4"/>
    <a:srgbClr val="E6E6E6"/>
    <a:srgbClr val="AADAFF"/>
    <a:srgbClr val="EFE3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04" autoAdjust="0"/>
  </p:normalViewPr>
  <p:slideViewPr>
    <p:cSldViewPr snapToGrid="0" snapToObjects="1">
      <p:cViewPr varScale="1">
        <p:scale>
          <a:sx n="116" d="100"/>
          <a:sy n="116" d="100"/>
        </p:scale>
        <p:origin x="336" y="96"/>
      </p:cViewPr>
      <p:guideLst>
        <p:guide orient="horz" pos="677"/>
        <p:guide orient="horz" pos="4020"/>
        <p:guide orient="horz" pos="1027"/>
        <p:guide orient="horz" pos="3691"/>
        <p:guide pos="1135"/>
        <p:guide pos="1389"/>
        <p:guide pos="7425"/>
        <p:guide pos="2523"/>
        <p:guide pos="2783"/>
        <p:guide pos="3656"/>
        <p:guide pos="3896"/>
        <p:guide pos="4904"/>
        <p:guide pos="5284"/>
        <p:guide pos="6181"/>
        <p:guide pos="6418"/>
        <p:guide pos="254"/>
        <p:guide pos="1261"/>
        <p:guide pos="2650"/>
        <p:guide pos="3784"/>
        <p:guide pos="5030"/>
        <p:guide pos="6292"/>
        <p:guide pos="7553"/>
        <p:guide pos="127"/>
        <p:guide pos="5158"/>
        <p:guide pos="1515"/>
        <p:guide pos="2395"/>
        <p:guide pos="4023"/>
        <p:guide pos="6546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19895" cy="11989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534110-FAEE-45E0-AF7D-491698CECD49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6A9CBD-1832-48C5-BB4E-A27A34B773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963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2209801" y="6479673"/>
            <a:ext cx="9762067" cy="287259"/>
          </a:xfrm>
        </p:spPr>
        <p:txBody>
          <a:bodyPr wrap="square">
            <a:spAutoFit/>
          </a:bodyPr>
          <a:lstStyle>
            <a:lvl1pPr marL="0" indent="0" algn="l" defTabSz="121914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867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МЕРОПРИЯТИЯ</a:t>
            </a:r>
            <a:endParaRPr lang="ru-RU" dirty="0"/>
          </a:p>
        </p:txBody>
      </p:sp>
      <p:sp>
        <p:nvSpPr>
          <p:cNvPr id="15" name="Текст 4"/>
          <p:cNvSpPr>
            <a:spLocks noGrp="1"/>
          </p:cNvSpPr>
          <p:nvPr>
            <p:ph type="body" sz="quarter" idx="10" hasCustomPrompt="1"/>
          </p:nvPr>
        </p:nvSpPr>
        <p:spPr>
          <a:xfrm>
            <a:off x="2209801" y="1305986"/>
            <a:ext cx="9762067" cy="4830233"/>
          </a:xfrm>
        </p:spPr>
        <p:txBody>
          <a:bodyPr/>
          <a:lstStyle/>
          <a:p>
            <a:pPr lvl="0"/>
            <a:r>
              <a:rPr lang="ru-RU" dirty="0" smtClean="0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779687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209801" y="101600"/>
            <a:ext cx="9762068" cy="881385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/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2209800" y="6479673"/>
            <a:ext cx="9762067" cy="287259"/>
          </a:xfrm>
        </p:spPr>
        <p:txBody>
          <a:bodyPr wrap="square" anchor="ctr" anchorCtr="0">
            <a:spAutoFit/>
          </a:bodyPr>
          <a:lstStyle>
            <a:lvl1pPr marL="0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867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О перспективах освоения ресурсов углеводородов на шельфе Российской Федерации  до 2040 года</a:t>
            </a:r>
            <a:endParaRPr lang="ru-RU" dirty="0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200023" y="1633538"/>
            <a:ext cx="3806038" cy="42259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1600" tIns="90000" rIns="201600" bIns="201600" rtlCol="0" anchor="t"/>
          <a:lstStyle/>
          <a:p>
            <a:pPr algn="l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000" b="1" dirty="0" smtClean="0">
                <a:solidFill>
                  <a:schemeClr val="tx1"/>
                </a:solidFill>
              </a:rPr>
              <a:t>Заголовок</a:t>
            </a:r>
            <a:endParaRPr lang="ru-RU" sz="3200" b="1" dirty="0" smtClean="0">
              <a:solidFill>
                <a:schemeClr val="tx1"/>
              </a:solidFill>
            </a:endParaRPr>
          </a:p>
          <a:p>
            <a:pPr algn="l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050" dirty="0" smtClean="0">
                <a:solidFill>
                  <a:schemeClr val="tx1"/>
                </a:solidFill>
              </a:rPr>
              <a:t>Lorem ipsum dolor sit </a:t>
            </a:r>
            <a:r>
              <a:rPr lang="en-US" sz="1050" dirty="0" err="1" smtClean="0">
                <a:solidFill>
                  <a:schemeClr val="tx1"/>
                </a:solidFill>
              </a:rPr>
              <a:t>amet</a:t>
            </a:r>
            <a:r>
              <a:rPr lang="en-US" sz="1050" dirty="0" smtClean="0">
                <a:solidFill>
                  <a:schemeClr val="tx1"/>
                </a:solidFill>
              </a:rPr>
              <a:t>, </a:t>
            </a:r>
            <a:r>
              <a:rPr lang="en-US" sz="1050" dirty="0" err="1" smtClean="0">
                <a:solidFill>
                  <a:schemeClr val="tx1"/>
                </a:solidFill>
              </a:rPr>
              <a:t>consectetur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</a:rPr>
              <a:t>adipiscing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</a:rPr>
              <a:t>elit</a:t>
            </a:r>
            <a:r>
              <a:rPr lang="en-US" sz="1050" dirty="0" smtClean="0">
                <a:solidFill>
                  <a:schemeClr val="tx1"/>
                </a:solidFill>
              </a:rPr>
              <a:t>, </a:t>
            </a:r>
            <a:r>
              <a:rPr lang="en-US" sz="1050" dirty="0" err="1" smtClean="0">
                <a:solidFill>
                  <a:schemeClr val="tx1"/>
                </a:solidFill>
              </a:rPr>
              <a:t>sed</a:t>
            </a:r>
            <a:r>
              <a:rPr lang="en-US" sz="1050" dirty="0" smtClean="0">
                <a:solidFill>
                  <a:schemeClr val="tx1"/>
                </a:solidFill>
              </a:rPr>
              <a:t> do </a:t>
            </a:r>
            <a:r>
              <a:rPr lang="en-US" sz="1050" dirty="0" err="1" smtClean="0">
                <a:solidFill>
                  <a:schemeClr val="tx1"/>
                </a:solidFill>
              </a:rPr>
              <a:t>eiusmod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</a:rPr>
              <a:t>tempor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</a:rPr>
              <a:t>incididunt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</a:rPr>
              <a:t>ut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</a:rPr>
              <a:t>labore</a:t>
            </a:r>
            <a:r>
              <a:rPr lang="en-US" sz="1050" dirty="0" smtClean="0">
                <a:solidFill>
                  <a:schemeClr val="tx1"/>
                </a:solidFill>
              </a:rPr>
              <a:t> et </a:t>
            </a:r>
            <a:r>
              <a:rPr lang="en-US" sz="1050" dirty="0" err="1" smtClean="0">
                <a:solidFill>
                  <a:schemeClr val="tx1"/>
                </a:solidFill>
              </a:rPr>
              <a:t>dolore</a:t>
            </a:r>
            <a:r>
              <a:rPr lang="en-US" sz="1050" dirty="0" smtClean="0">
                <a:solidFill>
                  <a:schemeClr val="tx1"/>
                </a:solidFill>
              </a:rPr>
              <a:t> magna </a:t>
            </a:r>
            <a:r>
              <a:rPr lang="en-US" sz="1050" dirty="0" err="1" smtClean="0">
                <a:solidFill>
                  <a:schemeClr val="tx1"/>
                </a:solidFill>
              </a:rPr>
              <a:t>aliqua</a:t>
            </a:r>
            <a:r>
              <a:rPr lang="en-US" sz="1050" dirty="0" smtClean="0">
                <a:solidFill>
                  <a:schemeClr val="tx1"/>
                </a:solidFill>
              </a:rPr>
              <a:t>. </a:t>
            </a:r>
            <a:r>
              <a:rPr lang="en-US" sz="1050" dirty="0" err="1" smtClean="0">
                <a:solidFill>
                  <a:schemeClr val="tx1"/>
                </a:solidFill>
              </a:rPr>
              <a:t>Ut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</a:rPr>
              <a:t>enim</a:t>
            </a:r>
            <a:r>
              <a:rPr lang="en-US" sz="1050" dirty="0" smtClean="0">
                <a:solidFill>
                  <a:schemeClr val="tx1"/>
                </a:solidFill>
              </a:rPr>
              <a:t> ad minim </a:t>
            </a:r>
            <a:r>
              <a:rPr lang="en-US" sz="1050" dirty="0" err="1" smtClean="0">
                <a:solidFill>
                  <a:schemeClr val="tx1"/>
                </a:solidFill>
              </a:rPr>
              <a:t>veniam</a:t>
            </a:r>
            <a:r>
              <a:rPr lang="en-US" sz="1050" dirty="0" smtClean="0">
                <a:solidFill>
                  <a:schemeClr val="tx1"/>
                </a:solidFill>
              </a:rPr>
              <a:t>, </a:t>
            </a:r>
            <a:r>
              <a:rPr lang="en-US" sz="1050" dirty="0" err="1" smtClean="0">
                <a:solidFill>
                  <a:schemeClr val="tx1"/>
                </a:solidFill>
              </a:rPr>
              <a:t>quis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</a:rPr>
              <a:t>nostrud</a:t>
            </a:r>
            <a:r>
              <a:rPr lang="en-US" sz="1050" dirty="0" smtClean="0">
                <a:solidFill>
                  <a:schemeClr val="tx1"/>
                </a:solidFill>
              </a:rPr>
              <a:t> exercitation </a:t>
            </a:r>
            <a:r>
              <a:rPr lang="en-US" sz="1050" dirty="0" err="1" smtClean="0">
                <a:solidFill>
                  <a:schemeClr val="tx1"/>
                </a:solidFill>
              </a:rPr>
              <a:t>ullamco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</a:rPr>
              <a:t>laboris</a:t>
            </a:r>
            <a:r>
              <a:rPr lang="en-US" sz="1050" dirty="0" smtClean="0">
                <a:solidFill>
                  <a:schemeClr val="tx1"/>
                </a:solidFill>
              </a:rPr>
              <a:t> nisi </a:t>
            </a:r>
            <a:r>
              <a:rPr lang="en-US" sz="1050" dirty="0" err="1" smtClean="0">
                <a:solidFill>
                  <a:schemeClr val="tx1"/>
                </a:solidFill>
              </a:rPr>
              <a:t>ut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</a:rPr>
              <a:t>aliquip</a:t>
            </a:r>
            <a:r>
              <a:rPr lang="en-US" sz="1050" dirty="0" smtClean="0">
                <a:solidFill>
                  <a:schemeClr val="tx1"/>
                </a:solidFill>
              </a:rPr>
              <a:t> ex </a:t>
            </a:r>
            <a:r>
              <a:rPr lang="en-US" sz="1050" dirty="0" err="1" smtClean="0">
                <a:solidFill>
                  <a:schemeClr val="tx1"/>
                </a:solidFill>
              </a:rPr>
              <a:t>ea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</a:rPr>
              <a:t>commodo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</a:rPr>
              <a:t>consequat</a:t>
            </a:r>
            <a:r>
              <a:rPr lang="en-US" sz="1050" dirty="0" smtClean="0">
                <a:solidFill>
                  <a:schemeClr val="tx1"/>
                </a:solidFill>
              </a:rPr>
              <a:t>. </a:t>
            </a:r>
            <a:r>
              <a:rPr lang="en-US" sz="1050" dirty="0" err="1" smtClean="0">
                <a:solidFill>
                  <a:schemeClr val="tx1"/>
                </a:solidFill>
              </a:rPr>
              <a:t>Duis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</a:rPr>
              <a:t>aute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</a:rPr>
              <a:t>irure</a:t>
            </a:r>
            <a:r>
              <a:rPr lang="en-US" sz="1050" dirty="0" smtClean="0">
                <a:solidFill>
                  <a:schemeClr val="tx1"/>
                </a:solidFill>
              </a:rPr>
              <a:t> dolor in </a:t>
            </a:r>
            <a:r>
              <a:rPr lang="en-US" sz="1050" dirty="0" err="1" smtClean="0">
                <a:solidFill>
                  <a:schemeClr val="tx1"/>
                </a:solidFill>
              </a:rPr>
              <a:t>reprehenderit</a:t>
            </a:r>
            <a:r>
              <a:rPr lang="en-US" sz="1050" dirty="0" smtClean="0">
                <a:solidFill>
                  <a:schemeClr val="tx1"/>
                </a:solidFill>
              </a:rPr>
              <a:t> in </a:t>
            </a:r>
            <a:r>
              <a:rPr lang="en-US" sz="1050" dirty="0" err="1" smtClean="0">
                <a:solidFill>
                  <a:schemeClr val="tx1"/>
                </a:solidFill>
              </a:rPr>
              <a:t>voluptate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</a:rPr>
              <a:t>velit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</a:rPr>
              <a:t>esse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</a:rPr>
              <a:t>cillum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</a:rPr>
              <a:t>dolore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</a:rPr>
              <a:t>eu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</a:rPr>
              <a:t>fugiat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</a:rPr>
              <a:t>nulla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</a:rPr>
              <a:t>pariatur</a:t>
            </a:r>
            <a:r>
              <a:rPr lang="en-US" sz="1050" dirty="0" smtClean="0">
                <a:solidFill>
                  <a:schemeClr val="tx1"/>
                </a:solidFill>
              </a:rPr>
              <a:t>. </a:t>
            </a:r>
            <a:r>
              <a:rPr lang="en-US" sz="1050" dirty="0" err="1" smtClean="0">
                <a:solidFill>
                  <a:schemeClr val="tx1"/>
                </a:solidFill>
              </a:rPr>
              <a:t>Excepteur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</a:rPr>
              <a:t>sint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</a:rPr>
              <a:t>occaecat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</a:rPr>
              <a:t>cupidatat</a:t>
            </a:r>
            <a:r>
              <a:rPr lang="en-US" sz="1050" dirty="0" smtClean="0">
                <a:solidFill>
                  <a:schemeClr val="tx1"/>
                </a:solidFill>
              </a:rPr>
              <a:t> non </a:t>
            </a:r>
            <a:r>
              <a:rPr lang="en-US" sz="1050" dirty="0" err="1" smtClean="0">
                <a:solidFill>
                  <a:schemeClr val="tx1"/>
                </a:solidFill>
              </a:rPr>
              <a:t>proident</a:t>
            </a:r>
            <a:r>
              <a:rPr lang="en-US" sz="1050" dirty="0" smtClean="0">
                <a:solidFill>
                  <a:schemeClr val="tx1"/>
                </a:solidFill>
              </a:rPr>
              <a:t>, </a:t>
            </a:r>
            <a:r>
              <a:rPr lang="en-US" sz="1050" dirty="0" err="1" smtClean="0">
                <a:solidFill>
                  <a:schemeClr val="tx1"/>
                </a:solidFill>
              </a:rPr>
              <a:t>sunt</a:t>
            </a:r>
            <a:r>
              <a:rPr lang="en-US" sz="1050" dirty="0" smtClean="0">
                <a:solidFill>
                  <a:schemeClr val="tx1"/>
                </a:solidFill>
              </a:rPr>
              <a:t> in culpa qui </a:t>
            </a:r>
            <a:r>
              <a:rPr lang="en-US" sz="1050" dirty="0" err="1" smtClean="0">
                <a:solidFill>
                  <a:schemeClr val="tx1"/>
                </a:solidFill>
              </a:rPr>
              <a:t>officia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</a:rPr>
              <a:t>deserunt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</a:rPr>
              <a:t>mollit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</a:rPr>
              <a:t>anim</a:t>
            </a:r>
            <a:r>
              <a:rPr lang="en-US" sz="1050" dirty="0" smtClean="0">
                <a:solidFill>
                  <a:schemeClr val="tx1"/>
                </a:solidFill>
              </a:rPr>
              <a:t> id </a:t>
            </a:r>
            <a:r>
              <a:rPr lang="en-US" sz="1050" dirty="0" err="1" smtClean="0">
                <a:solidFill>
                  <a:schemeClr val="tx1"/>
                </a:solidFill>
              </a:rPr>
              <a:t>est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</a:rPr>
              <a:t>laborum</a:t>
            </a:r>
            <a:r>
              <a:rPr lang="en-US" sz="1050" dirty="0" smtClean="0">
                <a:solidFill>
                  <a:schemeClr val="tx1"/>
                </a:solidFill>
              </a:rPr>
              <a:t>.</a:t>
            </a:r>
            <a:endParaRPr lang="ru-RU" sz="1050" dirty="0" smtClean="0">
              <a:solidFill>
                <a:schemeClr val="tx1"/>
              </a:solidFill>
            </a:endParaRPr>
          </a:p>
          <a:p>
            <a:pPr algn="l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050" dirty="0" smtClean="0">
                <a:solidFill>
                  <a:schemeClr val="tx1"/>
                </a:solidFill>
              </a:rPr>
              <a:t>Lorem ipsum dolor sit </a:t>
            </a:r>
            <a:r>
              <a:rPr lang="en-US" sz="1050" dirty="0" err="1" smtClean="0">
                <a:solidFill>
                  <a:schemeClr val="tx1"/>
                </a:solidFill>
              </a:rPr>
              <a:t>amet</a:t>
            </a:r>
            <a:r>
              <a:rPr lang="en-US" sz="1050" dirty="0" smtClean="0">
                <a:solidFill>
                  <a:schemeClr val="tx1"/>
                </a:solidFill>
              </a:rPr>
              <a:t>, </a:t>
            </a:r>
            <a:r>
              <a:rPr lang="en-US" sz="1050" dirty="0" err="1" smtClean="0">
                <a:solidFill>
                  <a:schemeClr val="tx1"/>
                </a:solidFill>
              </a:rPr>
              <a:t>consectetur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</a:rPr>
              <a:t>adipiscing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</a:rPr>
              <a:t>elit</a:t>
            </a:r>
            <a:r>
              <a:rPr lang="en-US" sz="1050" dirty="0" smtClean="0">
                <a:solidFill>
                  <a:schemeClr val="tx1"/>
                </a:solidFill>
              </a:rPr>
              <a:t>, </a:t>
            </a:r>
            <a:r>
              <a:rPr lang="en-US" sz="1050" dirty="0" err="1" smtClean="0">
                <a:solidFill>
                  <a:schemeClr val="tx1"/>
                </a:solidFill>
              </a:rPr>
              <a:t>sed</a:t>
            </a:r>
            <a:r>
              <a:rPr lang="en-US" sz="1050" dirty="0" smtClean="0">
                <a:solidFill>
                  <a:schemeClr val="tx1"/>
                </a:solidFill>
              </a:rPr>
              <a:t> do </a:t>
            </a:r>
            <a:r>
              <a:rPr lang="en-US" sz="1050" dirty="0" err="1" smtClean="0">
                <a:solidFill>
                  <a:schemeClr val="tx1"/>
                </a:solidFill>
              </a:rPr>
              <a:t>eiusmod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</a:rPr>
              <a:t>tempor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</a:rPr>
              <a:t>incididunt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</a:rPr>
              <a:t>ut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</a:rPr>
              <a:t>labore</a:t>
            </a:r>
            <a:r>
              <a:rPr lang="en-US" sz="1050" dirty="0" smtClean="0">
                <a:solidFill>
                  <a:schemeClr val="tx1"/>
                </a:solidFill>
              </a:rPr>
              <a:t> et </a:t>
            </a:r>
            <a:r>
              <a:rPr lang="en-US" sz="1050" dirty="0" err="1" smtClean="0">
                <a:solidFill>
                  <a:schemeClr val="tx1"/>
                </a:solidFill>
              </a:rPr>
              <a:t>dolore</a:t>
            </a:r>
            <a:r>
              <a:rPr lang="en-US" sz="1050" dirty="0" smtClean="0">
                <a:solidFill>
                  <a:schemeClr val="tx1"/>
                </a:solidFill>
              </a:rPr>
              <a:t> magna </a:t>
            </a:r>
            <a:r>
              <a:rPr lang="en-US" sz="1050" dirty="0" err="1" smtClean="0">
                <a:solidFill>
                  <a:schemeClr val="tx1"/>
                </a:solidFill>
              </a:rPr>
              <a:t>aliqua</a:t>
            </a:r>
            <a:r>
              <a:rPr lang="en-US" sz="1050" dirty="0" smtClean="0">
                <a:solidFill>
                  <a:schemeClr val="tx1"/>
                </a:solidFill>
              </a:rPr>
              <a:t>. </a:t>
            </a:r>
            <a:r>
              <a:rPr lang="en-US" sz="1050" dirty="0" err="1" smtClean="0">
                <a:solidFill>
                  <a:schemeClr val="tx1"/>
                </a:solidFill>
              </a:rPr>
              <a:t>Ut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</a:rPr>
              <a:t>enim</a:t>
            </a:r>
            <a:r>
              <a:rPr lang="en-US" sz="1050" dirty="0" smtClean="0">
                <a:solidFill>
                  <a:schemeClr val="tx1"/>
                </a:solidFill>
              </a:rPr>
              <a:t> ad minim </a:t>
            </a:r>
            <a:r>
              <a:rPr lang="en-US" sz="1050" dirty="0" err="1" smtClean="0">
                <a:solidFill>
                  <a:schemeClr val="tx1"/>
                </a:solidFill>
              </a:rPr>
              <a:t>veniam</a:t>
            </a:r>
            <a:r>
              <a:rPr lang="en-US" sz="1050" dirty="0" smtClean="0">
                <a:solidFill>
                  <a:schemeClr val="tx1"/>
                </a:solidFill>
              </a:rPr>
              <a:t>, </a:t>
            </a:r>
            <a:r>
              <a:rPr lang="en-US" sz="1050" dirty="0" err="1" smtClean="0">
                <a:solidFill>
                  <a:schemeClr val="tx1"/>
                </a:solidFill>
              </a:rPr>
              <a:t>quis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</a:rPr>
              <a:t>nostrud</a:t>
            </a:r>
            <a:r>
              <a:rPr lang="en-US" sz="1050" dirty="0" smtClean="0">
                <a:solidFill>
                  <a:schemeClr val="tx1"/>
                </a:solidFill>
              </a:rPr>
              <a:t> exercitation </a:t>
            </a:r>
            <a:r>
              <a:rPr lang="en-US" sz="1050" dirty="0" err="1" smtClean="0">
                <a:solidFill>
                  <a:schemeClr val="tx1"/>
                </a:solidFill>
              </a:rPr>
              <a:t>ullamco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</a:rPr>
              <a:t>laboris</a:t>
            </a:r>
            <a:r>
              <a:rPr lang="en-US" sz="1050" dirty="0" smtClean="0">
                <a:solidFill>
                  <a:schemeClr val="tx1"/>
                </a:solidFill>
              </a:rPr>
              <a:t> nisi </a:t>
            </a:r>
            <a:r>
              <a:rPr lang="en-US" sz="1050" dirty="0" err="1" smtClean="0">
                <a:solidFill>
                  <a:schemeClr val="tx1"/>
                </a:solidFill>
              </a:rPr>
              <a:t>ut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</a:rPr>
              <a:t>aliquip</a:t>
            </a:r>
            <a:r>
              <a:rPr lang="en-US" sz="1050" dirty="0" smtClean="0">
                <a:solidFill>
                  <a:schemeClr val="tx1"/>
                </a:solidFill>
              </a:rPr>
              <a:t> ex </a:t>
            </a:r>
            <a:r>
              <a:rPr lang="en-US" sz="1050" dirty="0" err="1" smtClean="0">
                <a:solidFill>
                  <a:schemeClr val="tx1"/>
                </a:solidFill>
              </a:rPr>
              <a:t>ea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</a:rPr>
              <a:t>commodo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</a:rPr>
              <a:t>consequat</a:t>
            </a:r>
            <a:r>
              <a:rPr lang="en-US" sz="1050" dirty="0" smtClean="0">
                <a:solidFill>
                  <a:schemeClr val="tx1"/>
                </a:solidFill>
              </a:rPr>
              <a:t>. </a:t>
            </a:r>
            <a:r>
              <a:rPr lang="en-US" sz="1050" dirty="0" err="1" smtClean="0">
                <a:solidFill>
                  <a:schemeClr val="tx1"/>
                </a:solidFill>
              </a:rPr>
              <a:t>Duis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</a:rPr>
              <a:t>aute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</a:rPr>
              <a:t>irure</a:t>
            </a:r>
            <a:r>
              <a:rPr lang="en-US" sz="1050" dirty="0" smtClean="0">
                <a:solidFill>
                  <a:schemeClr val="tx1"/>
                </a:solidFill>
              </a:rPr>
              <a:t> dolor in </a:t>
            </a:r>
            <a:r>
              <a:rPr lang="en-US" sz="1050" dirty="0" err="1" smtClean="0">
                <a:solidFill>
                  <a:schemeClr val="tx1"/>
                </a:solidFill>
              </a:rPr>
              <a:t>reprehenderit</a:t>
            </a:r>
            <a:r>
              <a:rPr lang="en-US" sz="1050" dirty="0" smtClean="0">
                <a:solidFill>
                  <a:schemeClr val="tx1"/>
                </a:solidFill>
              </a:rPr>
              <a:t> in </a:t>
            </a:r>
            <a:r>
              <a:rPr lang="en-US" sz="1050" dirty="0" err="1" smtClean="0">
                <a:solidFill>
                  <a:schemeClr val="tx1"/>
                </a:solidFill>
              </a:rPr>
              <a:t>voluptate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</a:rPr>
              <a:t>velit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</a:rPr>
              <a:t>esse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</a:rPr>
              <a:t>cillum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</a:rPr>
              <a:t>dolore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</a:rPr>
              <a:t>eu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</a:rPr>
              <a:t>fugiat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</a:rPr>
              <a:t>nulla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</a:rPr>
              <a:t>pariatur</a:t>
            </a:r>
            <a:r>
              <a:rPr lang="en-US" sz="1050" dirty="0" smtClean="0">
                <a:solidFill>
                  <a:schemeClr val="tx1"/>
                </a:solidFill>
              </a:rPr>
              <a:t>. </a:t>
            </a:r>
            <a:r>
              <a:rPr lang="en-US" sz="1050" dirty="0" err="1" smtClean="0">
                <a:solidFill>
                  <a:schemeClr val="tx1"/>
                </a:solidFill>
              </a:rPr>
              <a:t>Excepteur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</a:rPr>
              <a:t>sint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</a:rPr>
              <a:t>occaecat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</a:rPr>
              <a:t>cupidatat</a:t>
            </a:r>
            <a:r>
              <a:rPr lang="en-US" sz="1050" dirty="0" smtClean="0">
                <a:solidFill>
                  <a:schemeClr val="tx1"/>
                </a:solidFill>
              </a:rPr>
              <a:t> non </a:t>
            </a:r>
            <a:r>
              <a:rPr lang="en-US" sz="1050" dirty="0" err="1" smtClean="0">
                <a:solidFill>
                  <a:schemeClr val="tx1"/>
                </a:solidFill>
              </a:rPr>
              <a:t>proident</a:t>
            </a:r>
            <a:r>
              <a:rPr lang="en-US" sz="1050" dirty="0" smtClean="0">
                <a:solidFill>
                  <a:schemeClr val="tx1"/>
                </a:solidFill>
              </a:rPr>
              <a:t>, </a:t>
            </a:r>
            <a:r>
              <a:rPr lang="en-US" sz="1050" dirty="0" err="1" smtClean="0">
                <a:solidFill>
                  <a:schemeClr val="tx1"/>
                </a:solidFill>
              </a:rPr>
              <a:t>sunt</a:t>
            </a:r>
            <a:r>
              <a:rPr lang="en-US" sz="1050" dirty="0" smtClean="0">
                <a:solidFill>
                  <a:schemeClr val="tx1"/>
                </a:solidFill>
              </a:rPr>
              <a:t> in culpa qui </a:t>
            </a:r>
            <a:r>
              <a:rPr lang="en-US" sz="1050" dirty="0" err="1" smtClean="0">
                <a:solidFill>
                  <a:schemeClr val="tx1"/>
                </a:solidFill>
              </a:rPr>
              <a:t>officia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</a:rPr>
              <a:t>deserunt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</a:rPr>
              <a:t>mollit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</a:rPr>
              <a:t>anim</a:t>
            </a:r>
            <a:r>
              <a:rPr lang="en-US" sz="1050" dirty="0" smtClean="0">
                <a:solidFill>
                  <a:schemeClr val="tx1"/>
                </a:solidFill>
              </a:rPr>
              <a:t> id </a:t>
            </a:r>
            <a:r>
              <a:rPr lang="en-US" sz="1050" dirty="0" err="1" smtClean="0">
                <a:solidFill>
                  <a:schemeClr val="tx1"/>
                </a:solidFill>
              </a:rPr>
              <a:t>est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</a:rPr>
              <a:t>laborum</a:t>
            </a:r>
            <a:r>
              <a:rPr lang="en-US" sz="1050" dirty="0" smtClean="0">
                <a:solidFill>
                  <a:schemeClr val="tx1"/>
                </a:solidFill>
              </a:rPr>
              <a:t>.</a:t>
            </a:r>
            <a:endParaRPr lang="ru-RU" sz="1050" dirty="0" smtClean="0">
              <a:solidFill>
                <a:schemeClr val="tx1"/>
              </a:solidFill>
            </a:endParaRPr>
          </a:p>
          <a:p>
            <a:pPr algn="l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050" dirty="0" smtClean="0">
                <a:solidFill>
                  <a:schemeClr val="tx1"/>
                </a:solidFill>
              </a:rPr>
              <a:t>Lorem ipsum dolor sit </a:t>
            </a:r>
            <a:r>
              <a:rPr lang="en-US" sz="1050" dirty="0" err="1" smtClean="0">
                <a:solidFill>
                  <a:schemeClr val="tx1"/>
                </a:solidFill>
              </a:rPr>
              <a:t>amet</a:t>
            </a:r>
            <a:r>
              <a:rPr lang="en-US" sz="1050" dirty="0" smtClean="0">
                <a:solidFill>
                  <a:schemeClr val="tx1"/>
                </a:solidFill>
              </a:rPr>
              <a:t>, </a:t>
            </a:r>
            <a:r>
              <a:rPr lang="en-US" sz="1050" dirty="0" err="1" smtClean="0">
                <a:solidFill>
                  <a:schemeClr val="tx1"/>
                </a:solidFill>
              </a:rPr>
              <a:t>consectetur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</a:rPr>
              <a:t>adipiscing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</a:rPr>
              <a:t>elit</a:t>
            </a:r>
            <a:r>
              <a:rPr lang="en-US" sz="1050" dirty="0" smtClean="0">
                <a:solidFill>
                  <a:schemeClr val="tx1"/>
                </a:solidFill>
              </a:rPr>
              <a:t>, </a:t>
            </a:r>
            <a:r>
              <a:rPr lang="en-US" sz="1050" dirty="0" err="1" smtClean="0">
                <a:solidFill>
                  <a:schemeClr val="tx1"/>
                </a:solidFill>
              </a:rPr>
              <a:t>sed</a:t>
            </a:r>
            <a:r>
              <a:rPr lang="en-US" sz="1050" dirty="0" smtClean="0">
                <a:solidFill>
                  <a:schemeClr val="tx1"/>
                </a:solidFill>
              </a:rPr>
              <a:t> do </a:t>
            </a:r>
            <a:r>
              <a:rPr lang="en-US" sz="1050" dirty="0" err="1" smtClean="0">
                <a:solidFill>
                  <a:schemeClr val="tx1"/>
                </a:solidFill>
              </a:rPr>
              <a:t>eiusmod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</a:rPr>
              <a:t>tempor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</a:rPr>
              <a:t>incididunt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</a:rPr>
              <a:t>ut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</a:rPr>
              <a:t>labore</a:t>
            </a:r>
            <a:r>
              <a:rPr lang="en-US" sz="1050" dirty="0" smtClean="0">
                <a:solidFill>
                  <a:schemeClr val="tx1"/>
                </a:solidFill>
              </a:rPr>
              <a:t> et </a:t>
            </a:r>
            <a:r>
              <a:rPr lang="en-US" sz="1050" dirty="0" err="1" smtClean="0">
                <a:solidFill>
                  <a:schemeClr val="tx1"/>
                </a:solidFill>
              </a:rPr>
              <a:t>dolore</a:t>
            </a:r>
            <a:r>
              <a:rPr lang="en-US" sz="1050" dirty="0" smtClean="0">
                <a:solidFill>
                  <a:schemeClr val="tx1"/>
                </a:solidFill>
              </a:rPr>
              <a:t> magna </a:t>
            </a:r>
            <a:r>
              <a:rPr lang="en-US" sz="1050" dirty="0" err="1" smtClean="0">
                <a:solidFill>
                  <a:schemeClr val="tx1"/>
                </a:solidFill>
              </a:rPr>
              <a:t>aliqua</a:t>
            </a:r>
            <a:r>
              <a:rPr lang="en-US" sz="1050" dirty="0" smtClean="0">
                <a:solidFill>
                  <a:schemeClr val="tx1"/>
                </a:solidFill>
              </a:rPr>
              <a:t>. </a:t>
            </a:r>
            <a:endParaRPr lang="ru-RU" sz="1050" dirty="0">
              <a:solidFill>
                <a:schemeClr val="tx1"/>
              </a:solidFill>
            </a:endParaRPr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3"/>
          </p:nvPr>
        </p:nvSpPr>
        <p:spPr>
          <a:xfrm>
            <a:off x="4206875" y="1633537"/>
            <a:ext cx="7783513" cy="422592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515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209801" y="101600"/>
            <a:ext cx="9762068" cy="881385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/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2209800" y="6479673"/>
            <a:ext cx="9762067" cy="287259"/>
          </a:xfrm>
        </p:spPr>
        <p:txBody>
          <a:bodyPr wrap="square" anchor="ctr" anchorCtr="0">
            <a:spAutoFit/>
          </a:bodyPr>
          <a:lstStyle>
            <a:lvl1pPr marL="0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867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О перспективах освоения ресурсов углеводородов на шельфе Российской Федерации  до 2040 года</a:t>
            </a:r>
            <a:endParaRPr lang="ru-RU" dirty="0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200023" y="1633538"/>
            <a:ext cx="3805240" cy="37689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1600" tIns="90000" rIns="201600" bIns="201600" rtlCol="0" anchor="t"/>
          <a:lstStyle/>
          <a:p>
            <a:pPr algn="l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000" b="1" dirty="0" smtClean="0">
                <a:solidFill>
                  <a:schemeClr val="tx1"/>
                </a:solidFill>
              </a:rPr>
              <a:t>Заголовок</a:t>
            </a:r>
            <a:endParaRPr lang="ru-RU" sz="3200" b="1" dirty="0" smtClean="0">
              <a:solidFill>
                <a:schemeClr val="tx1"/>
              </a:solidFill>
            </a:endParaRPr>
          </a:p>
          <a:p>
            <a:pPr algn="l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500" i="0" dirty="0" smtClean="0">
                <a:solidFill>
                  <a:schemeClr val="tx1"/>
                </a:solidFill>
              </a:rPr>
              <a:t>Lorem ipsum dolor sit </a:t>
            </a:r>
            <a:r>
              <a:rPr lang="en-US" sz="1500" i="0" dirty="0" err="1" smtClean="0">
                <a:solidFill>
                  <a:schemeClr val="tx1"/>
                </a:solidFill>
              </a:rPr>
              <a:t>amet</a:t>
            </a:r>
            <a:r>
              <a:rPr lang="en-US" sz="1500" i="0" dirty="0" smtClean="0">
                <a:solidFill>
                  <a:schemeClr val="tx1"/>
                </a:solidFill>
              </a:rPr>
              <a:t>, </a:t>
            </a:r>
            <a:r>
              <a:rPr lang="en-US" sz="1500" i="0" dirty="0" err="1" smtClean="0">
                <a:solidFill>
                  <a:schemeClr val="tx1"/>
                </a:solidFill>
              </a:rPr>
              <a:t>consectetur</a:t>
            </a:r>
            <a:r>
              <a:rPr lang="en-US" sz="1500" i="0" dirty="0" smtClean="0">
                <a:solidFill>
                  <a:schemeClr val="tx1"/>
                </a:solidFill>
              </a:rPr>
              <a:t> </a:t>
            </a:r>
            <a:r>
              <a:rPr lang="en-US" sz="1500" i="0" dirty="0" err="1" smtClean="0">
                <a:solidFill>
                  <a:schemeClr val="tx1"/>
                </a:solidFill>
              </a:rPr>
              <a:t>adipiscing</a:t>
            </a:r>
            <a:r>
              <a:rPr lang="en-US" sz="1500" i="0" dirty="0" smtClean="0">
                <a:solidFill>
                  <a:schemeClr val="tx1"/>
                </a:solidFill>
              </a:rPr>
              <a:t> </a:t>
            </a:r>
            <a:r>
              <a:rPr lang="en-US" sz="1500" i="0" dirty="0" err="1" smtClean="0">
                <a:solidFill>
                  <a:schemeClr val="tx1"/>
                </a:solidFill>
              </a:rPr>
              <a:t>elit</a:t>
            </a:r>
            <a:r>
              <a:rPr lang="en-US" sz="1500" i="0" dirty="0" smtClean="0">
                <a:solidFill>
                  <a:schemeClr val="tx1"/>
                </a:solidFill>
              </a:rPr>
              <a:t>, </a:t>
            </a:r>
            <a:r>
              <a:rPr lang="en-US" sz="1500" i="0" dirty="0" err="1" smtClean="0">
                <a:solidFill>
                  <a:schemeClr val="tx1"/>
                </a:solidFill>
              </a:rPr>
              <a:t>sed</a:t>
            </a:r>
            <a:r>
              <a:rPr lang="en-US" sz="1500" i="0" dirty="0" smtClean="0">
                <a:solidFill>
                  <a:schemeClr val="tx1"/>
                </a:solidFill>
              </a:rPr>
              <a:t> do </a:t>
            </a:r>
            <a:r>
              <a:rPr lang="en-US" sz="1500" i="0" dirty="0" err="1" smtClean="0">
                <a:solidFill>
                  <a:schemeClr val="tx1"/>
                </a:solidFill>
              </a:rPr>
              <a:t>eiusmod</a:t>
            </a:r>
            <a:r>
              <a:rPr lang="en-US" sz="1500" i="0" dirty="0" smtClean="0">
                <a:solidFill>
                  <a:schemeClr val="tx1"/>
                </a:solidFill>
              </a:rPr>
              <a:t> </a:t>
            </a:r>
            <a:r>
              <a:rPr lang="en-US" sz="1500" i="0" dirty="0" err="1" smtClean="0">
                <a:solidFill>
                  <a:schemeClr val="tx1"/>
                </a:solidFill>
              </a:rPr>
              <a:t>tempor</a:t>
            </a:r>
            <a:r>
              <a:rPr lang="en-US" sz="1500" i="0" dirty="0" smtClean="0">
                <a:solidFill>
                  <a:schemeClr val="tx1"/>
                </a:solidFill>
              </a:rPr>
              <a:t> </a:t>
            </a:r>
            <a:r>
              <a:rPr lang="en-US" sz="1500" i="0" dirty="0" err="1" smtClean="0">
                <a:solidFill>
                  <a:schemeClr val="tx1"/>
                </a:solidFill>
              </a:rPr>
              <a:t>incididunt</a:t>
            </a:r>
            <a:r>
              <a:rPr lang="en-US" sz="1500" i="0" dirty="0" smtClean="0">
                <a:solidFill>
                  <a:schemeClr val="tx1"/>
                </a:solidFill>
              </a:rPr>
              <a:t> </a:t>
            </a:r>
            <a:r>
              <a:rPr lang="en-US" sz="1500" i="0" dirty="0" err="1" smtClean="0">
                <a:solidFill>
                  <a:schemeClr val="tx1"/>
                </a:solidFill>
              </a:rPr>
              <a:t>ut</a:t>
            </a:r>
            <a:r>
              <a:rPr lang="en-US" sz="1500" i="0" dirty="0" smtClean="0">
                <a:solidFill>
                  <a:schemeClr val="tx1"/>
                </a:solidFill>
              </a:rPr>
              <a:t> </a:t>
            </a:r>
            <a:r>
              <a:rPr lang="en-US" sz="1500" i="0" dirty="0" err="1" smtClean="0">
                <a:solidFill>
                  <a:schemeClr val="tx1"/>
                </a:solidFill>
              </a:rPr>
              <a:t>labore</a:t>
            </a:r>
            <a:r>
              <a:rPr lang="en-US" sz="1500" i="0" dirty="0" smtClean="0">
                <a:solidFill>
                  <a:schemeClr val="tx1"/>
                </a:solidFill>
              </a:rPr>
              <a:t> et </a:t>
            </a:r>
            <a:r>
              <a:rPr lang="en-US" sz="1500" i="0" dirty="0" err="1" smtClean="0">
                <a:solidFill>
                  <a:schemeClr val="tx1"/>
                </a:solidFill>
              </a:rPr>
              <a:t>dolore</a:t>
            </a:r>
            <a:r>
              <a:rPr lang="en-US" sz="1500" i="0" dirty="0" smtClean="0">
                <a:solidFill>
                  <a:schemeClr val="tx1"/>
                </a:solidFill>
              </a:rPr>
              <a:t> magna </a:t>
            </a:r>
            <a:r>
              <a:rPr lang="en-US" sz="1500" i="0" dirty="0" err="1" smtClean="0">
                <a:solidFill>
                  <a:schemeClr val="tx1"/>
                </a:solidFill>
              </a:rPr>
              <a:t>aliqua</a:t>
            </a:r>
            <a:r>
              <a:rPr lang="en-US" sz="1500" i="0" dirty="0" smtClean="0">
                <a:solidFill>
                  <a:schemeClr val="tx1"/>
                </a:solidFill>
              </a:rPr>
              <a:t>. </a:t>
            </a:r>
            <a:endParaRPr lang="ru-RU" sz="1500" dirty="0" smtClean="0">
              <a:solidFill>
                <a:schemeClr val="tx1"/>
              </a:solidFill>
            </a:endParaRPr>
          </a:p>
          <a:p>
            <a:pPr algn="l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050" dirty="0" smtClean="0">
                <a:solidFill>
                  <a:schemeClr val="tx1"/>
                </a:solidFill>
              </a:rPr>
              <a:t>Lorem ipsum dolor sit </a:t>
            </a:r>
            <a:r>
              <a:rPr lang="en-US" sz="1050" dirty="0" err="1" smtClean="0">
                <a:solidFill>
                  <a:schemeClr val="tx1"/>
                </a:solidFill>
              </a:rPr>
              <a:t>amet</a:t>
            </a:r>
            <a:r>
              <a:rPr lang="en-US" sz="1050" dirty="0" smtClean="0">
                <a:solidFill>
                  <a:schemeClr val="tx1"/>
                </a:solidFill>
              </a:rPr>
              <a:t>, </a:t>
            </a:r>
            <a:r>
              <a:rPr lang="en-US" sz="1050" dirty="0" err="1" smtClean="0">
                <a:solidFill>
                  <a:schemeClr val="tx1"/>
                </a:solidFill>
              </a:rPr>
              <a:t>consectetur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</a:rPr>
              <a:t>adipiscing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</a:rPr>
              <a:t>elit</a:t>
            </a:r>
            <a:r>
              <a:rPr lang="en-US" sz="1050" dirty="0" smtClean="0">
                <a:solidFill>
                  <a:schemeClr val="tx1"/>
                </a:solidFill>
              </a:rPr>
              <a:t>, </a:t>
            </a:r>
            <a:r>
              <a:rPr lang="en-US" sz="1050" dirty="0" err="1" smtClean="0">
                <a:solidFill>
                  <a:schemeClr val="tx1"/>
                </a:solidFill>
              </a:rPr>
              <a:t>sed</a:t>
            </a:r>
            <a:r>
              <a:rPr lang="en-US" sz="1050" dirty="0" smtClean="0">
                <a:solidFill>
                  <a:schemeClr val="tx1"/>
                </a:solidFill>
              </a:rPr>
              <a:t> do </a:t>
            </a:r>
            <a:r>
              <a:rPr lang="en-US" sz="1050" dirty="0" err="1" smtClean="0">
                <a:solidFill>
                  <a:schemeClr val="tx1"/>
                </a:solidFill>
              </a:rPr>
              <a:t>eiusmod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</a:rPr>
              <a:t>tempor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</a:rPr>
              <a:t>incididunt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</a:rPr>
              <a:t>ut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</a:rPr>
              <a:t>labore</a:t>
            </a:r>
            <a:r>
              <a:rPr lang="en-US" sz="1050" dirty="0" smtClean="0">
                <a:solidFill>
                  <a:schemeClr val="tx1"/>
                </a:solidFill>
              </a:rPr>
              <a:t> et </a:t>
            </a:r>
            <a:r>
              <a:rPr lang="en-US" sz="1050" dirty="0" err="1" smtClean="0">
                <a:solidFill>
                  <a:schemeClr val="tx1"/>
                </a:solidFill>
              </a:rPr>
              <a:t>dolore</a:t>
            </a:r>
            <a:r>
              <a:rPr lang="en-US" sz="1050" dirty="0" smtClean="0">
                <a:solidFill>
                  <a:schemeClr val="tx1"/>
                </a:solidFill>
              </a:rPr>
              <a:t> magna </a:t>
            </a:r>
            <a:r>
              <a:rPr lang="en-US" sz="1050" dirty="0" err="1" smtClean="0">
                <a:solidFill>
                  <a:schemeClr val="tx1"/>
                </a:solidFill>
              </a:rPr>
              <a:t>aliqua</a:t>
            </a:r>
            <a:r>
              <a:rPr lang="en-US" sz="1050" dirty="0" smtClean="0">
                <a:solidFill>
                  <a:schemeClr val="tx1"/>
                </a:solidFill>
              </a:rPr>
              <a:t>. </a:t>
            </a:r>
            <a:r>
              <a:rPr lang="en-US" sz="1050" dirty="0" err="1" smtClean="0">
                <a:solidFill>
                  <a:schemeClr val="tx1"/>
                </a:solidFill>
              </a:rPr>
              <a:t>Ut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</a:rPr>
              <a:t>enim</a:t>
            </a:r>
            <a:r>
              <a:rPr lang="en-US" sz="1050" dirty="0" smtClean="0">
                <a:solidFill>
                  <a:schemeClr val="tx1"/>
                </a:solidFill>
              </a:rPr>
              <a:t> ad minim </a:t>
            </a:r>
            <a:r>
              <a:rPr lang="en-US" sz="1050" dirty="0" err="1" smtClean="0">
                <a:solidFill>
                  <a:schemeClr val="tx1"/>
                </a:solidFill>
              </a:rPr>
              <a:t>veniam</a:t>
            </a:r>
            <a:r>
              <a:rPr lang="en-US" sz="1050" dirty="0" smtClean="0">
                <a:solidFill>
                  <a:schemeClr val="tx1"/>
                </a:solidFill>
              </a:rPr>
              <a:t>, </a:t>
            </a:r>
            <a:r>
              <a:rPr lang="en-US" sz="1050" dirty="0" err="1" smtClean="0">
                <a:solidFill>
                  <a:schemeClr val="tx1"/>
                </a:solidFill>
              </a:rPr>
              <a:t>quis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</a:rPr>
              <a:t>nostrud</a:t>
            </a:r>
            <a:r>
              <a:rPr lang="en-US" sz="1050" dirty="0" smtClean="0">
                <a:solidFill>
                  <a:schemeClr val="tx1"/>
                </a:solidFill>
              </a:rPr>
              <a:t> exercitation </a:t>
            </a:r>
            <a:r>
              <a:rPr lang="en-US" sz="1050" dirty="0" err="1" smtClean="0">
                <a:solidFill>
                  <a:schemeClr val="tx1"/>
                </a:solidFill>
              </a:rPr>
              <a:t>ullamco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</a:rPr>
              <a:t>laboris</a:t>
            </a:r>
            <a:r>
              <a:rPr lang="en-US" sz="1050" dirty="0" smtClean="0">
                <a:solidFill>
                  <a:schemeClr val="tx1"/>
                </a:solidFill>
              </a:rPr>
              <a:t> nisi </a:t>
            </a:r>
            <a:r>
              <a:rPr lang="en-US" sz="1050" dirty="0" err="1" smtClean="0">
                <a:solidFill>
                  <a:schemeClr val="tx1"/>
                </a:solidFill>
              </a:rPr>
              <a:t>ut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</a:rPr>
              <a:t>aliquip</a:t>
            </a:r>
            <a:r>
              <a:rPr lang="en-US" sz="1050" dirty="0" smtClean="0">
                <a:solidFill>
                  <a:schemeClr val="tx1"/>
                </a:solidFill>
              </a:rPr>
              <a:t> ex </a:t>
            </a:r>
            <a:r>
              <a:rPr lang="en-US" sz="1050" dirty="0" err="1" smtClean="0">
                <a:solidFill>
                  <a:schemeClr val="tx1"/>
                </a:solidFill>
              </a:rPr>
              <a:t>ea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</a:rPr>
              <a:t>commodo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</a:rPr>
              <a:t>consequat</a:t>
            </a:r>
            <a:r>
              <a:rPr lang="en-US" sz="1050" dirty="0" smtClean="0">
                <a:solidFill>
                  <a:schemeClr val="tx1"/>
                </a:solidFill>
              </a:rPr>
              <a:t>. </a:t>
            </a:r>
            <a:r>
              <a:rPr lang="en-US" sz="1050" dirty="0" err="1" smtClean="0">
                <a:solidFill>
                  <a:schemeClr val="tx1"/>
                </a:solidFill>
              </a:rPr>
              <a:t>Duis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</a:rPr>
              <a:t>aute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</a:rPr>
              <a:t>irure</a:t>
            </a:r>
            <a:r>
              <a:rPr lang="en-US" sz="1050" dirty="0" smtClean="0">
                <a:solidFill>
                  <a:schemeClr val="tx1"/>
                </a:solidFill>
              </a:rPr>
              <a:t> dolor in </a:t>
            </a:r>
            <a:r>
              <a:rPr lang="en-US" sz="1050" dirty="0" err="1" smtClean="0">
                <a:solidFill>
                  <a:schemeClr val="tx1"/>
                </a:solidFill>
              </a:rPr>
              <a:t>reprehenderit</a:t>
            </a:r>
            <a:r>
              <a:rPr lang="en-US" sz="1050" dirty="0" smtClean="0">
                <a:solidFill>
                  <a:schemeClr val="tx1"/>
                </a:solidFill>
              </a:rPr>
              <a:t> in </a:t>
            </a:r>
            <a:r>
              <a:rPr lang="en-US" sz="1050" dirty="0" err="1" smtClean="0">
                <a:solidFill>
                  <a:schemeClr val="tx1"/>
                </a:solidFill>
              </a:rPr>
              <a:t>voluptate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</a:rPr>
              <a:t>velit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</a:rPr>
              <a:t>esse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</a:rPr>
              <a:t>cillum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</a:rPr>
              <a:t>dolore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</a:rPr>
              <a:t>eu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</a:rPr>
              <a:t>fugiat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</a:rPr>
              <a:t>nulla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</a:rPr>
              <a:t>pariatur</a:t>
            </a:r>
            <a:r>
              <a:rPr lang="en-US" sz="1050" dirty="0" smtClean="0">
                <a:solidFill>
                  <a:schemeClr val="tx1"/>
                </a:solidFill>
              </a:rPr>
              <a:t>. </a:t>
            </a:r>
            <a:r>
              <a:rPr lang="en-US" sz="1050" dirty="0" err="1" smtClean="0">
                <a:solidFill>
                  <a:schemeClr val="tx1"/>
                </a:solidFill>
              </a:rPr>
              <a:t>Excepteur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</a:rPr>
              <a:t>sint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</a:rPr>
              <a:t>occaecat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</a:rPr>
              <a:t>cupidatat</a:t>
            </a:r>
            <a:r>
              <a:rPr lang="en-US" sz="1050" dirty="0" smtClean="0">
                <a:solidFill>
                  <a:schemeClr val="tx1"/>
                </a:solidFill>
              </a:rPr>
              <a:t> non </a:t>
            </a:r>
            <a:r>
              <a:rPr lang="en-US" sz="1050" dirty="0" err="1" smtClean="0">
                <a:solidFill>
                  <a:schemeClr val="tx1"/>
                </a:solidFill>
              </a:rPr>
              <a:t>proident</a:t>
            </a:r>
            <a:r>
              <a:rPr lang="en-US" sz="1050" dirty="0" smtClean="0">
                <a:solidFill>
                  <a:schemeClr val="tx1"/>
                </a:solidFill>
              </a:rPr>
              <a:t>, </a:t>
            </a:r>
            <a:r>
              <a:rPr lang="en-US" sz="1050" dirty="0" err="1" smtClean="0">
                <a:solidFill>
                  <a:schemeClr val="tx1"/>
                </a:solidFill>
              </a:rPr>
              <a:t>sunt</a:t>
            </a:r>
            <a:r>
              <a:rPr lang="en-US" sz="1050" dirty="0" smtClean="0">
                <a:solidFill>
                  <a:schemeClr val="tx1"/>
                </a:solidFill>
              </a:rPr>
              <a:t> in culpa qui </a:t>
            </a:r>
            <a:r>
              <a:rPr lang="en-US" sz="1050" dirty="0" err="1" smtClean="0">
                <a:solidFill>
                  <a:schemeClr val="tx1"/>
                </a:solidFill>
              </a:rPr>
              <a:t>officia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</a:rPr>
              <a:t>deserunt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</a:rPr>
              <a:t>mollit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</a:rPr>
              <a:t>anim</a:t>
            </a:r>
            <a:r>
              <a:rPr lang="en-US" sz="1050" dirty="0" smtClean="0">
                <a:solidFill>
                  <a:schemeClr val="tx1"/>
                </a:solidFill>
              </a:rPr>
              <a:t> id </a:t>
            </a:r>
            <a:r>
              <a:rPr lang="en-US" sz="1050" dirty="0" err="1" smtClean="0">
                <a:solidFill>
                  <a:schemeClr val="tx1"/>
                </a:solidFill>
              </a:rPr>
              <a:t>est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</a:rPr>
              <a:t>laborum</a:t>
            </a:r>
            <a:r>
              <a:rPr lang="en-US" sz="1050" dirty="0" smtClean="0">
                <a:solidFill>
                  <a:schemeClr val="tx1"/>
                </a:solidFill>
              </a:rPr>
              <a:t>.</a:t>
            </a:r>
            <a:endParaRPr lang="ru-RU" sz="1050" dirty="0" smtClean="0">
              <a:solidFill>
                <a:schemeClr val="tx1"/>
              </a:solidFill>
            </a:endParaRPr>
          </a:p>
          <a:p>
            <a:pPr algn="l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050" dirty="0" smtClean="0">
                <a:solidFill>
                  <a:schemeClr val="tx1"/>
                </a:solidFill>
              </a:rPr>
              <a:t>Lorem ipsum dolor sit </a:t>
            </a:r>
            <a:r>
              <a:rPr lang="en-US" sz="1050" dirty="0" err="1" smtClean="0">
                <a:solidFill>
                  <a:schemeClr val="tx1"/>
                </a:solidFill>
              </a:rPr>
              <a:t>amet</a:t>
            </a:r>
            <a:r>
              <a:rPr lang="en-US" sz="1050" dirty="0" smtClean="0">
                <a:solidFill>
                  <a:schemeClr val="tx1"/>
                </a:solidFill>
              </a:rPr>
              <a:t>, </a:t>
            </a:r>
            <a:r>
              <a:rPr lang="en-US" sz="1050" dirty="0" err="1" smtClean="0">
                <a:solidFill>
                  <a:schemeClr val="tx1"/>
                </a:solidFill>
              </a:rPr>
              <a:t>consectetur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</a:rPr>
              <a:t>adipiscing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</a:rPr>
              <a:t>elit</a:t>
            </a:r>
            <a:r>
              <a:rPr lang="en-US" sz="1050" dirty="0" smtClean="0">
                <a:solidFill>
                  <a:schemeClr val="tx1"/>
                </a:solidFill>
              </a:rPr>
              <a:t>, </a:t>
            </a:r>
            <a:r>
              <a:rPr lang="en-US" sz="1050" dirty="0" err="1" smtClean="0">
                <a:solidFill>
                  <a:schemeClr val="tx1"/>
                </a:solidFill>
              </a:rPr>
              <a:t>sed</a:t>
            </a:r>
            <a:r>
              <a:rPr lang="en-US" sz="1050" dirty="0" smtClean="0">
                <a:solidFill>
                  <a:schemeClr val="tx1"/>
                </a:solidFill>
              </a:rPr>
              <a:t> do </a:t>
            </a:r>
            <a:r>
              <a:rPr lang="en-US" sz="1050" dirty="0" err="1" smtClean="0">
                <a:solidFill>
                  <a:schemeClr val="tx1"/>
                </a:solidFill>
              </a:rPr>
              <a:t>eiusmod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</a:rPr>
              <a:t>tempor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</a:rPr>
              <a:t>incididunt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</a:rPr>
              <a:t>ut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</a:rPr>
              <a:t>labore</a:t>
            </a:r>
            <a:r>
              <a:rPr lang="en-US" sz="1050" dirty="0" smtClean="0">
                <a:solidFill>
                  <a:schemeClr val="tx1"/>
                </a:solidFill>
              </a:rPr>
              <a:t> et </a:t>
            </a:r>
            <a:r>
              <a:rPr lang="en-US" sz="1050" dirty="0" err="1" smtClean="0">
                <a:solidFill>
                  <a:schemeClr val="tx1"/>
                </a:solidFill>
              </a:rPr>
              <a:t>dolore</a:t>
            </a:r>
            <a:r>
              <a:rPr lang="en-US" sz="1050" dirty="0" smtClean="0">
                <a:solidFill>
                  <a:schemeClr val="tx1"/>
                </a:solidFill>
              </a:rPr>
              <a:t> magna </a:t>
            </a:r>
            <a:r>
              <a:rPr lang="en-US" sz="1050" dirty="0" err="1" smtClean="0">
                <a:solidFill>
                  <a:schemeClr val="tx1"/>
                </a:solidFill>
              </a:rPr>
              <a:t>aliqua</a:t>
            </a:r>
            <a:r>
              <a:rPr lang="en-US" sz="1050" dirty="0" smtClean="0">
                <a:solidFill>
                  <a:schemeClr val="tx1"/>
                </a:solidFill>
              </a:rPr>
              <a:t>. </a:t>
            </a:r>
            <a:endParaRPr lang="ru-RU" sz="1050" dirty="0">
              <a:solidFill>
                <a:schemeClr val="tx1"/>
              </a:solidFill>
            </a:endParaRPr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3"/>
          </p:nvPr>
        </p:nvSpPr>
        <p:spPr>
          <a:xfrm>
            <a:off x="4206875" y="1633537"/>
            <a:ext cx="7783513" cy="422592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053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209801" y="101600"/>
            <a:ext cx="9762068" cy="881385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/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2209800" y="6479673"/>
            <a:ext cx="9762067" cy="287259"/>
          </a:xfrm>
        </p:spPr>
        <p:txBody>
          <a:bodyPr wrap="square" anchor="ctr" anchorCtr="0">
            <a:spAutoFit/>
          </a:bodyPr>
          <a:lstStyle>
            <a:lvl1pPr marL="0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867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О перспективах освоения ресурсов углеводородов на шельфе Российской Федерации  до 2040 года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9942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2209801" y="6479673"/>
            <a:ext cx="9762067" cy="287259"/>
          </a:xfrm>
        </p:spPr>
        <p:txBody>
          <a:bodyPr wrap="square">
            <a:spAutoFit/>
          </a:bodyPr>
          <a:lstStyle>
            <a:lvl1pPr marL="0" indent="0" algn="l" defTabSz="121914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867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МЕРОПРИЯТИЯ</a:t>
            </a:r>
            <a:endParaRPr lang="ru-RU" dirty="0"/>
          </a:p>
        </p:txBody>
      </p:sp>
      <p:sp>
        <p:nvSpPr>
          <p:cNvPr id="15" name="Текст 4"/>
          <p:cNvSpPr>
            <a:spLocks noGrp="1"/>
          </p:cNvSpPr>
          <p:nvPr>
            <p:ph type="body" sz="quarter" idx="10" hasCustomPrompt="1"/>
          </p:nvPr>
        </p:nvSpPr>
        <p:spPr>
          <a:xfrm>
            <a:off x="2209801" y="1305986"/>
            <a:ext cx="9762067" cy="4830233"/>
          </a:xfrm>
        </p:spPr>
        <p:txBody>
          <a:bodyPr/>
          <a:lstStyle/>
          <a:p>
            <a:pPr lvl="0"/>
            <a:r>
              <a:rPr lang="ru-RU" dirty="0" smtClean="0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210545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4"/>
          <p:cNvSpPr>
            <a:spLocks noGrp="1"/>
          </p:cNvSpPr>
          <p:nvPr>
            <p:ph type="body" sz="quarter" idx="10"/>
          </p:nvPr>
        </p:nvSpPr>
        <p:spPr>
          <a:xfrm>
            <a:off x="221145" y="1633538"/>
            <a:ext cx="11770829" cy="4225925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2209801" y="101600"/>
            <a:ext cx="9762068" cy="881385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/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 перспективах освоения ресурсов углеводородов на шельфе Российской Федерации  до 2040 года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9119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4"/>
          <p:cNvSpPr>
            <a:spLocks noGrp="1"/>
          </p:cNvSpPr>
          <p:nvPr>
            <p:ph type="body" sz="quarter" idx="10"/>
          </p:nvPr>
        </p:nvSpPr>
        <p:spPr>
          <a:xfrm>
            <a:off x="221145" y="1633538"/>
            <a:ext cx="3779355" cy="4225925"/>
          </a:xfrm>
        </p:spPr>
        <p:txBody>
          <a:bodyPr lIns="201600" tIns="201600" rIns="201600" bIns="201600"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6" name="Текст 4"/>
          <p:cNvSpPr>
            <a:spLocks noGrp="1"/>
          </p:cNvSpPr>
          <p:nvPr>
            <p:ph type="body" sz="quarter" idx="13"/>
          </p:nvPr>
        </p:nvSpPr>
        <p:spPr>
          <a:xfrm>
            <a:off x="8204199" y="1633538"/>
            <a:ext cx="3787775" cy="4225925"/>
          </a:xfrm>
        </p:spPr>
        <p:txBody>
          <a:bodyPr lIns="201600" tIns="201600" rIns="201600" bIns="201600"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7" name="Текст 4"/>
          <p:cNvSpPr>
            <a:spLocks noGrp="1"/>
          </p:cNvSpPr>
          <p:nvPr>
            <p:ph type="body" sz="quarter" idx="14"/>
          </p:nvPr>
        </p:nvSpPr>
        <p:spPr>
          <a:xfrm>
            <a:off x="4219576" y="1633538"/>
            <a:ext cx="3775074" cy="4225925"/>
          </a:xfrm>
        </p:spPr>
        <p:txBody>
          <a:bodyPr lIns="201600" tIns="201600" rIns="201600" bIns="201600"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2209801" y="101600"/>
            <a:ext cx="9762068" cy="881385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/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ru-RU" smtClean="0"/>
              <a:t>О перспективах освоения ресурсов углеводородов на шельфе Российской Федерации  до 2040 года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480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2209801" y="101600"/>
            <a:ext cx="9762068" cy="881385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/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7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2209800" y="6479673"/>
            <a:ext cx="9762067" cy="287259"/>
          </a:xfrm>
        </p:spPr>
        <p:txBody>
          <a:bodyPr wrap="square" anchor="ctr" anchorCtr="0">
            <a:spAutoFit/>
          </a:bodyPr>
          <a:lstStyle>
            <a:lvl1pPr marL="0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867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5"/>
          </p:nvPr>
        </p:nvSpPr>
        <p:spPr>
          <a:xfrm>
            <a:off x="2211387" y="6479642"/>
            <a:ext cx="9780587" cy="287323"/>
          </a:xfrm>
        </p:spPr>
        <p:txBody>
          <a:bodyPr/>
          <a:lstStyle/>
          <a:p>
            <a:r>
              <a:rPr lang="ru-RU" smtClean="0"/>
              <a:t>О перспективах освоения ресурсов углеводородов на шельфе Российской Федерации  до 2040 года</a:t>
            </a:r>
            <a:endParaRPr lang="ru-RU" dirty="0"/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6"/>
          </p:nvPr>
        </p:nvSpPr>
        <p:spPr>
          <a:xfrm>
            <a:off x="548507" y="1999840"/>
            <a:ext cx="877836" cy="87783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Рисунок 3"/>
          <p:cNvSpPr>
            <a:spLocks noGrp="1"/>
          </p:cNvSpPr>
          <p:nvPr>
            <p:ph type="pic" sz="quarter" idx="17"/>
          </p:nvPr>
        </p:nvSpPr>
        <p:spPr>
          <a:xfrm>
            <a:off x="6635699" y="2004552"/>
            <a:ext cx="868413" cy="868413"/>
          </a:xfrm>
        </p:spPr>
        <p:txBody>
          <a:bodyPr/>
          <a:lstStyle/>
          <a:p>
            <a:endParaRPr lang="ru-RU"/>
          </a:p>
        </p:txBody>
      </p:sp>
      <p:sp>
        <p:nvSpPr>
          <p:cNvPr id="11" name="Рисунок 3"/>
          <p:cNvSpPr>
            <a:spLocks noGrp="1"/>
          </p:cNvSpPr>
          <p:nvPr>
            <p:ph type="pic" sz="quarter" idx="18"/>
          </p:nvPr>
        </p:nvSpPr>
        <p:spPr>
          <a:xfrm>
            <a:off x="553218" y="3989362"/>
            <a:ext cx="868414" cy="86841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1" name="Рисунок 3"/>
          <p:cNvSpPr>
            <a:spLocks noGrp="1"/>
          </p:cNvSpPr>
          <p:nvPr>
            <p:ph type="pic" sz="quarter" idx="19"/>
          </p:nvPr>
        </p:nvSpPr>
        <p:spPr>
          <a:xfrm>
            <a:off x="6635699" y="3989363"/>
            <a:ext cx="868413" cy="86841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20"/>
          </p:nvPr>
        </p:nvSpPr>
        <p:spPr>
          <a:xfrm>
            <a:off x="201613" y="1633538"/>
            <a:ext cx="5805487" cy="1614487"/>
          </a:xfrm>
          <a:prstGeom prst="roundRect">
            <a:avLst>
              <a:gd name="adj" fmla="val 13717"/>
            </a:avLst>
          </a:prstGeom>
          <a:ln w="28575">
            <a:solidFill>
              <a:srgbClr val="0079C2"/>
            </a:solidFill>
          </a:ln>
        </p:spPr>
        <p:txBody>
          <a:bodyPr lIns="1512000" tIns="36000" rIns="201600" bIns="201600"/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chemeClr val="tx1"/>
                </a:solidFill>
              </a:defRPr>
            </a:lvl1pPr>
            <a:lvl2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chemeClr val="tx1"/>
                </a:solidFill>
              </a:defRPr>
            </a:lvl2pPr>
            <a:lvl3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chemeClr val="tx1"/>
                </a:solidFill>
              </a:defRPr>
            </a:lvl3pPr>
            <a:lvl4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chemeClr val="tx1"/>
                </a:solidFill>
              </a:defRPr>
            </a:lvl4pPr>
            <a:lvl5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0" name="Текст 7"/>
          <p:cNvSpPr>
            <a:spLocks noGrp="1"/>
          </p:cNvSpPr>
          <p:nvPr>
            <p:ph type="body" sz="quarter" idx="24"/>
          </p:nvPr>
        </p:nvSpPr>
        <p:spPr>
          <a:xfrm>
            <a:off x="6215895" y="1633538"/>
            <a:ext cx="5774493" cy="1614487"/>
          </a:xfrm>
          <a:prstGeom prst="roundRect">
            <a:avLst>
              <a:gd name="adj" fmla="val 13717"/>
            </a:avLst>
          </a:prstGeom>
          <a:ln w="28575">
            <a:solidFill>
              <a:srgbClr val="0079C2"/>
            </a:solidFill>
          </a:ln>
        </p:spPr>
        <p:txBody>
          <a:bodyPr lIns="1512000" tIns="36000" rIns="201600" bIns="201600"/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chemeClr val="tx1"/>
                </a:solidFill>
              </a:defRPr>
            </a:lvl1pPr>
            <a:lvl2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chemeClr val="tx1"/>
                </a:solidFill>
              </a:defRPr>
            </a:lvl2pPr>
            <a:lvl3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chemeClr val="tx1"/>
                </a:solidFill>
              </a:defRPr>
            </a:lvl3pPr>
            <a:lvl4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chemeClr val="tx1"/>
                </a:solidFill>
              </a:defRPr>
            </a:lvl4pPr>
            <a:lvl5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1" name="Текст 7"/>
          <p:cNvSpPr>
            <a:spLocks noGrp="1"/>
          </p:cNvSpPr>
          <p:nvPr>
            <p:ph type="body" sz="quarter" idx="25"/>
          </p:nvPr>
        </p:nvSpPr>
        <p:spPr>
          <a:xfrm>
            <a:off x="201613" y="3624263"/>
            <a:ext cx="5805487" cy="1614487"/>
          </a:xfrm>
          <a:prstGeom prst="roundRect">
            <a:avLst>
              <a:gd name="adj" fmla="val 13717"/>
            </a:avLst>
          </a:prstGeom>
          <a:ln w="28575">
            <a:solidFill>
              <a:srgbClr val="0079C2"/>
            </a:solidFill>
          </a:ln>
        </p:spPr>
        <p:txBody>
          <a:bodyPr lIns="1512000" tIns="36000" rIns="201600" bIns="201600"/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chemeClr val="tx1"/>
                </a:solidFill>
              </a:defRPr>
            </a:lvl1pPr>
            <a:lvl2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chemeClr val="tx1"/>
                </a:solidFill>
              </a:defRPr>
            </a:lvl2pPr>
            <a:lvl3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chemeClr val="tx1"/>
                </a:solidFill>
              </a:defRPr>
            </a:lvl3pPr>
            <a:lvl4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chemeClr val="tx1"/>
                </a:solidFill>
              </a:defRPr>
            </a:lvl4pPr>
            <a:lvl5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2" name="Текст 7"/>
          <p:cNvSpPr>
            <a:spLocks noGrp="1"/>
          </p:cNvSpPr>
          <p:nvPr>
            <p:ph type="body" sz="quarter" idx="26"/>
          </p:nvPr>
        </p:nvSpPr>
        <p:spPr>
          <a:xfrm>
            <a:off x="6215895" y="3624263"/>
            <a:ext cx="5774493" cy="1614487"/>
          </a:xfrm>
          <a:prstGeom prst="roundRect">
            <a:avLst>
              <a:gd name="adj" fmla="val 13717"/>
            </a:avLst>
          </a:prstGeom>
          <a:ln w="28575">
            <a:solidFill>
              <a:srgbClr val="0079C2"/>
            </a:solidFill>
          </a:ln>
        </p:spPr>
        <p:txBody>
          <a:bodyPr lIns="1512000" tIns="36000" rIns="201600" bIns="201600"/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chemeClr val="tx1"/>
                </a:solidFill>
              </a:defRPr>
            </a:lvl1pPr>
            <a:lvl2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chemeClr val="tx1"/>
                </a:solidFill>
              </a:defRPr>
            </a:lvl2pPr>
            <a:lvl3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chemeClr val="tx1"/>
                </a:solidFill>
              </a:defRPr>
            </a:lvl3pPr>
            <a:lvl4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chemeClr val="tx1"/>
                </a:solidFill>
              </a:defRPr>
            </a:lvl4pPr>
            <a:lvl5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1850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2209801" y="101600"/>
            <a:ext cx="9762068" cy="881385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/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7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2209800" y="6479673"/>
            <a:ext cx="9762067" cy="287259"/>
          </a:xfrm>
        </p:spPr>
        <p:txBody>
          <a:bodyPr wrap="square" anchor="ctr" anchorCtr="0">
            <a:spAutoFit/>
          </a:bodyPr>
          <a:lstStyle>
            <a:lvl1pPr marL="0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867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5"/>
          </p:nvPr>
        </p:nvSpPr>
        <p:spPr>
          <a:xfrm>
            <a:off x="2211387" y="6479642"/>
            <a:ext cx="9780587" cy="287323"/>
          </a:xfrm>
        </p:spPr>
        <p:txBody>
          <a:bodyPr/>
          <a:lstStyle/>
          <a:p>
            <a:r>
              <a:rPr lang="ru-RU" smtClean="0"/>
              <a:t>О перспективах освоения ресурсов углеводородов на шельфе Российской Федерации  до 2040 года</a:t>
            </a:r>
            <a:endParaRPr lang="ru-RU" dirty="0"/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6"/>
          </p:nvPr>
        </p:nvSpPr>
        <p:spPr>
          <a:xfrm>
            <a:off x="228601" y="1638564"/>
            <a:ext cx="1770284" cy="177028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Рисунок 3"/>
          <p:cNvSpPr>
            <a:spLocks noGrp="1"/>
          </p:cNvSpPr>
          <p:nvPr>
            <p:ph type="pic" sz="quarter" idx="17"/>
          </p:nvPr>
        </p:nvSpPr>
        <p:spPr>
          <a:xfrm>
            <a:off x="6219824" y="1633538"/>
            <a:ext cx="1774826" cy="1775310"/>
          </a:xfrm>
        </p:spPr>
        <p:txBody>
          <a:bodyPr/>
          <a:lstStyle/>
          <a:p>
            <a:endParaRPr lang="ru-RU"/>
          </a:p>
        </p:txBody>
      </p:sp>
      <p:sp>
        <p:nvSpPr>
          <p:cNvPr id="11" name="Рисунок 3"/>
          <p:cNvSpPr>
            <a:spLocks noGrp="1"/>
          </p:cNvSpPr>
          <p:nvPr>
            <p:ph type="pic" sz="quarter" idx="18"/>
          </p:nvPr>
        </p:nvSpPr>
        <p:spPr>
          <a:xfrm>
            <a:off x="228601" y="3743589"/>
            <a:ext cx="1770283" cy="1599935"/>
          </a:xfrm>
        </p:spPr>
        <p:txBody>
          <a:bodyPr/>
          <a:lstStyle/>
          <a:p>
            <a:endParaRPr lang="ru-RU"/>
          </a:p>
        </p:txBody>
      </p:sp>
      <p:sp>
        <p:nvSpPr>
          <p:cNvPr id="21" name="Рисунок 3"/>
          <p:cNvSpPr>
            <a:spLocks noGrp="1"/>
          </p:cNvSpPr>
          <p:nvPr>
            <p:ph type="pic" sz="quarter" idx="19"/>
          </p:nvPr>
        </p:nvSpPr>
        <p:spPr>
          <a:xfrm>
            <a:off x="6219825" y="3743591"/>
            <a:ext cx="1774826" cy="159993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20"/>
          </p:nvPr>
        </p:nvSpPr>
        <p:spPr>
          <a:xfrm>
            <a:off x="2209800" y="1633538"/>
            <a:ext cx="3797300" cy="1775310"/>
          </a:xfrm>
        </p:spPr>
        <p:txBody>
          <a:bodyPr lIns="0" tIns="0" rIns="0" bIns="0"/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chemeClr val="tx1"/>
                </a:solidFill>
              </a:defRPr>
            </a:lvl1pPr>
            <a:lvl2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chemeClr val="tx1"/>
                </a:solidFill>
              </a:defRPr>
            </a:lvl2pPr>
            <a:lvl3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chemeClr val="tx1"/>
                </a:solidFill>
              </a:defRPr>
            </a:lvl3pPr>
            <a:lvl4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chemeClr val="tx1"/>
                </a:solidFill>
              </a:defRPr>
            </a:lvl4pPr>
            <a:lvl5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6" name="Текст 7"/>
          <p:cNvSpPr>
            <a:spLocks noGrp="1"/>
          </p:cNvSpPr>
          <p:nvPr>
            <p:ph type="body" sz="quarter" idx="21"/>
          </p:nvPr>
        </p:nvSpPr>
        <p:spPr>
          <a:xfrm>
            <a:off x="8220074" y="1633538"/>
            <a:ext cx="3770313" cy="1775310"/>
          </a:xfrm>
        </p:spPr>
        <p:txBody>
          <a:bodyPr lIns="0" tIns="0" rIns="0" bIns="0"/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chemeClr val="tx1"/>
                </a:solidFill>
              </a:defRPr>
            </a:lvl1pPr>
            <a:lvl2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chemeClr val="tx1"/>
                </a:solidFill>
              </a:defRPr>
            </a:lvl2pPr>
            <a:lvl3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chemeClr val="tx1"/>
                </a:solidFill>
              </a:defRPr>
            </a:lvl3pPr>
            <a:lvl4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chemeClr val="tx1"/>
                </a:solidFill>
              </a:defRPr>
            </a:lvl4pPr>
            <a:lvl5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7" name="Текст 7"/>
          <p:cNvSpPr>
            <a:spLocks noGrp="1"/>
          </p:cNvSpPr>
          <p:nvPr>
            <p:ph type="body" sz="quarter" idx="22"/>
          </p:nvPr>
        </p:nvSpPr>
        <p:spPr>
          <a:xfrm>
            <a:off x="2209800" y="3729038"/>
            <a:ext cx="3797300" cy="1614487"/>
          </a:xfrm>
        </p:spPr>
        <p:txBody>
          <a:bodyPr lIns="0" tIns="0" rIns="0" bIns="0"/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chemeClr val="tx1"/>
                </a:solidFill>
              </a:defRPr>
            </a:lvl1pPr>
            <a:lvl2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chemeClr val="tx1"/>
                </a:solidFill>
              </a:defRPr>
            </a:lvl2pPr>
            <a:lvl3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chemeClr val="tx1"/>
                </a:solidFill>
              </a:defRPr>
            </a:lvl3pPr>
            <a:lvl4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chemeClr val="tx1"/>
                </a:solidFill>
              </a:defRPr>
            </a:lvl4pPr>
            <a:lvl5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8" name="Текст 7"/>
          <p:cNvSpPr>
            <a:spLocks noGrp="1"/>
          </p:cNvSpPr>
          <p:nvPr>
            <p:ph type="body" sz="quarter" idx="23"/>
          </p:nvPr>
        </p:nvSpPr>
        <p:spPr>
          <a:xfrm>
            <a:off x="8220074" y="3729038"/>
            <a:ext cx="3770314" cy="1614487"/>
          </a:xfrm>
        </p:spPr>
        <p:txBody>
          <a:bodyPr lIns="0" tIns="0" rIns="0" bIns="0"/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chemeClr val="tx1"/>
                </a:solidFill>
              </a:defRPr>
            </a:lvl1pPr>
            <a:lvl2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chemeClr val="tx1"/>
                </a:solidFill>
              </a:defRPr>
            </a:lvl2pPr>
            <a:lvl3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chemeClr val="tx1"/>
                </a:solidFill>
              </a:defRPr>
            </a:lvl3pPr>
            <a:lvl4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chemeClr val="tx1"/>
                </a:solidFill>
              </a:defRPr>
            </a:lvl4pPr>
            <a:lvl5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98324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2209801" y="101600"/>
            <a:ext cx="9762068" cy="881385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/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7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2209800" y="6479673"/>
            <a:ext cx="9762067" cy="287259"/>
          </a:xfrm>
        </p:spPr>
        <p:txBody>
          <a:bodyPr wrap="square" anchor="ctr" anchorCtr="0">
            <a:spAutoFit/>
          </a:bodyPr>
          <a:lstStyle>
            <a:lvl1pPr marL="0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867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5"/>
          </p:nvPr>
        </p:nvSpPr>
        <p:spPr>
          <a:xfrm>
            <a:off x="2211387" y="6479642"/>
            <a:ext cx="9780587" cy="287323"/>
          </a:xfrm>
        </p:spPr>
        <p:txBody>
          <a:bodyPr/>
          <a:lstStyle/>
          <a:p>
            <a:r>
              <a:rPr lang="ru-RU" smtClean="0"/>
              <a:t>О перспективах освоения ресурсов углеводородов на шельфе Российской Федерации  до 2040 года</a:t>
            </a:r>
            <a:endParaRPr lang="ru-RU" dirty="0"/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6"/>
          </p:nvPr>
        </p:nvSpPr>
        <p:spPr>
          <a:xfrm>
            <a:off x="1567729" y="2016991"/>
            <a:ext cx="1050780" cy="105078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Рисунок 3"/>
          <p:cNvSpPr>
            <a:spLocks noGrp="1"/>
          </p:cNvSpPr>
          <p:nvPr>
            <p:ph type="pic" sz="quarter" idx="17"/>
          </p:nvPr>
        </p:nvSpPr>
        <p:spPr>
          <a:xfrm>
            <a:off x="5569816" y="2016992"/>
            <a:ext cx="1050779" cy="1050779"/>
          </a:xfrm>
        </p:spPr>
        <p:txBody>
          <a:bodyPr/>
          <a:lstStyle/>
          <a:p>
            <a:endParaRPr lang="ru-RU"/>
          </a:p>
        </p:txBody>
      </p:sp>
      <p:sp>
        <p:nvSpPr>
          <p:cNvPr id="11" name="Рисунок 3"/>
          <p:cNvSpPr>
            <a:spLocks noGrp="1"/>
          </p:cNvSpPr>
          <p:nvPr>
            <p:ph type="pic" sz="quarter" idx="18"/>
          </p:nvPr>
        </p:nvSpPr>
        <p:spPr>
          <a:xfrm>
            <a:off x="9530629" y="2016991"/>
            <a:ext cx="1050780" cy="1050780"/>
          </a:xfrm>
        </p:spPr>
        <p:txBody>
          <a:bodyPr/>
          <a:lstStyle/>
          <a:p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20"/>
          </p:nvPr>
        </p:nvSpPr>
        <p:spPr>
          <a:xfrm>
            <a:off x="203201" y="3414713"/>
            <a:ext cx="3802062" cy="2444750"/>
          </a:xfrm>
        </p:spPr>
        <p:txBody>
          <a:bodyPr lIns="201600" tIns="90000" rIns="201600" bIns="2016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6" name="Текст 7"/>
          <p:cNvSpPr>
            <a:spLocks noGrp="1"/>
          </p:cNvSpPr>
          <p:nvPr>
            <p:ph type="body" sz="quarter" idx="21"/>
          </p:nvPr>
        </p:nvSpPr>
        <p:spPr>
          <a:xfrm>
            <a:off x="4206875" y="3414713"/>
            <a:ext cx="3778250" cy="2444750"/>
          </a:xfrm>
        </p:spPr>
        <p:txBody>
          <a:bodyPr lIns="201600" tIns="90000" rIns="201600" bIns="2016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7" name="Текст 7"/>
          <p:cNvSpPr>
            <a:spLocks noGrp="1"/>
          </p:cNvSpPr>
          <p:nvPr>
            <p:ph type="body" sz="quarter" idx="22"/>
          </p:nvPr>
        </p:nvSpPr>
        <p:spPr>
          <a:xfrm>
            <a:off x="8188325" y="3414713"/>
            <a:ext cx="3802062" cy="2444750"/>
          </a:xfrm>
        </p:spPr>
        <p:txBody>
          <a:bodyPr lIns="201600" tIns="90000" rIns="201600" bIns="2016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60531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4"/>
          <p:cNvSpPr>
            <a:spLocks noGrp="1"/>
          </p:cNvSpPr>
          <p:nvPr>
            <p:ph type="body" sz="quarter" idx="10"/>
          </p:nvPr>
        </p:nvSpPr>
        <p:spPr>
          <a:xfrm>
            <a:off x="200025" y="1633538"/>
            <a:ext cx="3800475" cy="4225925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4" name="Текст 4"/>
          <p:cNvSpPr>
            <a:spLocks noGrp="1"/>
          </p:cNvSpPr>
          <p:nvPr>
            <p:ph type="body" sz="quarter" idx="14"/>
          </p:nvPr>
        </p:nvSpPr>
        <p:spPr>
          <a:xfrm>
            <a:off x="4217194" y="1633538"/>
            <a:ext cx="7774781" cy="4225925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9" name="Заголовок 1"/>
          <p:cNvSpPr>
            <a:spLocks noGrp="1"/>
          </p:cNvSpPr>
          <p:nvPr>
            <p:ph type="title"/>
          </p:nvPr>
        </p:nvSpPr>
        <p:spPr>
          <a:xfrm>
            <a:off x="2209801" y="101600"/>
            <a:ext cx="9762068" cy="881385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/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2209800" y="6479673"/>
            <a:ext cx="9762067" cy="287259"/>
          </a:xfrm>
        </p:spPr>
        <p:txBody>
          <a:bodyPr wrap="square" anchor="ctr" anchorCtr="0">
            <a:spAutoFit/>
          </a:bodyPr>
          <a:lstStyle>
            <a:lvl1pPr marL="0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867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ru-RU" smtClean="0"/>
              <a:t>О перспективах освоения ресурсов углеводородов на шельфе Российской Федерации  до 2040 года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2449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4"/>
          <p:cNvSpPr>
            <a:spLocks noGrp="1"/>
          </p:cNvSpPr>
          <p:nvPr>
            <p:ph type="body" sz="quarter" idx="10"/>
          </p:nvPr>
        </p:nvSpPr>
        <p:spPr>
          <a:xfrm>
            <a:off x="200025" y="1633538"/>
            <a:ext cx="11791950" cy="852487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4" name="Текст 4"/>
          <p:cNvSpPr>
            <a:spLocks noGrp="1"/>
          </p:cNvSpPr>
          <p:nvPr>
            <p:ph type="body" sz="quarter" idx="13"/>
          </p:nvPr>
        </p:nvSpPr>
        <p:spPr>
          <a:xfrm>
            <a:off x="200025" y="2898148"/>
            <a:ext cx="11791949" cy="2961316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9" name="Заголовок 1"/>
          <p:cNvSpPr>
            <a:spLocks noGrp="1"/>
          </p:cNvSpPr>
          <p:nvPr>
            <p:ph type="title"/>
          </p:nvPr>
        </p:nvSpPr>
        <p:spPr>
          <a:xfrm>
            <a:off x="2209801" y="101600"/>
            <a:ext cx="9762068" cy="881385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/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7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2209800" y="6479673"/>
            <a:ext cx="9762067" cy="287259"/>
          </a:xfrm>
        </p:spPr>
        <p:txBody>
          <a:bodyPr wrap="square" anchor="ctr" anchorCtr="0">
            <a:spAutoFit/>
          </a:bodyPr>
          <a:lstStyle>
            <a:lvl1pPr marL="0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867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ru-RU" smtClean="0"/>
              <a:t>О перспективах освоения ресурсов углеводородов на шельфе Российской Федерации  до 2040 года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2088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>
            <a:spLocks noChangeArrowheads="1"/>
          </p:cNvSpPr>
          <p:nvPr userDrawn="1"/>
        </p:nvSpPr>
        <p:spPr bwMode="auto">
          <a:xfrm>
            <a:off x="2" y="0"/>
            <a:ext cx="12191999" cy="68580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defTabSz="1219140">
              <a:defRPr/>
            </a:pP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11" name="Rectangle 5"/>
          <p:cNvSpPr>
            <a:spLocks noChangeArrowheads="1"/>
          </p:cNvSpPr>
          <p:nvPr userDrawn="1"/>
        </p:nvSpPr>
        <p:spPr bwMode="auto">
          <a:xfrm>
            <a:off x="-1" y="6378000"/>
            <a:ext cx="12192001" cy="4800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defTabSz="1219140">
              <a:defRPr/>
            </a:pP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09801" y="1305986"/>
            <a:ext cx="9762067" cy="4830233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15" name="Line 15"/>
          <p:cNvSpPr>
            <a:spLocks noChangeShapeType="1"/>
          </p:cNvSpPr>
          <p:nvPr userDrawn="1"/>
        </p:nvSpPr>
        <p:spPr bwMode="auto">
          <a:xfrm>
            <a:off x="0" y="1068916"/>
            <a:ext cx="12192000" cy="0"/>
          </a:xfrm>
          <a:prstGeom prst="line">
            <a:avLst/>
          </a:prstGeom>
          <a:noFill/>
          <a:ln w="12700">
            <a:solidFill>
              <a:srgbClr val="0079C2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defTabSz="1219140">
              <a:defRPr/>
            </a:pPr>
            <a:endParaRPr lang="ru-RU" sz="2400" dirty="0">
              <a:solidFill>
                <a:prstClr val="black"/>
              </a:solidFill>
            </a:endParaRPr>
          </a:p>
        </p:txBody>
      </p:sp>
      <p:grpSp>
        <p:nvGrpSpPr>
          <p:cNvPr id="13" name="Группа 12"/>
          <p:cNvGrpSpPr>
            <a:grpSpLocks noChangeAspect="1"/>
          </p:cNvGrpSpPr>
          <p:nvPr userDrawn="1"/>
        </p:nvGrpSpPr>
        <p:grpSpPr>
          <a:xfrm>
            <a:off x="192002" y="137653"/>
            <a:ext cx="1561911" cy="770617"/>
            <a:chOff x="5507038" y="3862388"/>
            <a:chExt cx="2159000" cy="1065212"/>
          </a:xfrm>
          <a:solidFill>
            <a:srgbClr val="0079C2"/>
          </a:solidFill>
        </p:grpSpPr>
        <p:sp>
          <p:nvSpPr>
            <p:cNvPr id="16" name="Freeform 52"/>
            <p:cNvSpPr>
              <a:spLocks noEditPoints="1"/>
            </p:cNvSpPr>
            <p:nvPr/>
          </p:nvSpPr>
          <p:spPr bwMode="auto">
            <a:xfrm>
              <a:off x="5899150" y="3862388"/>
              <a:ext cx="219075" cy="674688"/>
            </a:xfrm>
            <a:custGeom>
              <a:avLst/>
              <a:gdLst/>
              <a:ahLst/>
              <a:cxnLst>
                <a:cxn ang="0">
                  <a:pos x="144" y="142"/>
                </a:cxn>
                <a:cxn ang="0">
                  <a:pos x="80" y="0"/>
                </a:cxn>
                <a:cxn ang="0">
                  <a:pos x="21" y="124"/>
                </a:cxn>
                <a:cxn ang="0">
                  <a:pos x="6" y="302"/>
                </a:cxn>
                <a:cxn ang="0">
                  <a:pos x="37" y="416"/>
                </a:cxn>
                <a:cxn ang="0">
                  <a:pos x="81" y="495"/>
                </a:cxn>
                <a:cxn ang="0">
                  <a:pos x="153" y="310"/>
                </a:cxn>
                <a:cxn ang="0">
                  <a:pos x="144" y="142"/>
                </a:cxn>
                <a:cxn ang="0">
                  <a:pos x="80" y="477"/>
                </a:cxn>
                <a:cxn ang="0">
                  <a:pos x="58" y="387"/>
                </a:cxn>
                <a:cxn ang="0">
                  <a:pos x="81" y="298"/>
                </a:cxn>
                <a:cxn ang="0">
                  <a:pos x="102" y="383"/>
                </a:cxn>
                <a:cxn ang="0">
                  <a:pos x="80" y="477"/>
                </a:cxn>
                <a:cxn ang="0">
                  <a:pos x="139" y="265"/>
                </a:cxn>
                <a:cxn ang="0">
                  <a:pos x="131" y="339"/>
                </a:cxn>
                <a:cxn ang="0">
                  <a:pos x="122" y="233"/>
                </a:cxn>
                <a:cxn ang="0">
                  <a:pos x="80" y="119"/>
                </a:cxn>
                <a:cxn ang="0">
                  <a:pos x="38" y="233"/>
                </a:cxn>
                <a:cxn ang="0">
                  <a:pos x="29" y="340"/>
                </a:cxn>
                <a:cxn ang="0">
                  <a:pos x="22" y="236"/>
                </a:cxn>
                <a:cxn ang="0">
                  <a:pos x="37" y="142"/>
                </a:cxn>
                <a:cxn ang="0">
                  <a:pos x="80" y="39"/>
                </a:cxn>
                <a:cxn ang="0">
                  <a:pos x="124" y="141"/>
                </a:cxn>
                <a:cxn ang="0">
                  <a:pos x="139" y="265"/>
                </a:cxn>
              </a:cxnLst>
              <a:rect l="0" t="0" r="r" b="b"/>
              <a:pathLst>
                <a:path w="161" h="495">
                  <a:moveTo>
                    <a:pt x="144" y="142"/>
                  </a:moveTo>
                  <a:cubicBezTo>
                    <a:pt x="128" y="69"/>
                    <a:pt x="86" y="10"/>
                    <a:pt x="80" y="0"/>
                  </a:cubicBezTo>
                  <a:cubicBezTo>
                    <a:pt x="71" y="14"/>
                    <a:pt x="38" y="66"/>
                    <a:pt x="21" y="124"/>
                  </a:cubicBezTo>
                  <a:cubicBezTo>
                    <a:pt x="3" y="188"/>
                    <a:pt x="0" y="246"/>
                    <a:pt x="6" y="302"/>
                  </a:cubicBezTo>
                  <a:cubicBezTo>
                    <a:pt x="13" y="358"/>
                    <a:pt x="37" y="416"/>
                    <a:pt x="37" y="416"/>
                  </a:cubicBezTo>
                  <a:cubicBezTo>
                    <a:pt x="49" y="446"/>
                    <a:pt x="68" y="479"/>
                    <a:pt x="81" y="495"/>
                  </a:cubicBezTo>
                  <a:cubicBezTo>
                    <a:pt x="99" y="471"/>
                    <a:pt x="140" y="401"/>
                    <a:pt x="153" y="310"/>
                  </a:cubicBezTo>
                  <a:cubicBezTo>
                    <a:pt x="160" y="259"/>
                    <a:pt x="161" y="214"/>
                    <a:pt x="144" y="142"/>
                  </a:cubicBezTo>
                  <a:moveTo>
                    <a:pt x="80" y="477"/>
                  </a:moveTo>
                  <a:cubicBezTo>
                    <a:pt x="72" y="462"/>
                    <a:pt x="59" y="432"/>
                    <a:pt x="58" y="387"/>
                  </a:cubicBezTo>
                  <a:cubicBezTo>
                    <a:pt x="58" y="343"/>
                    <a:pt x="75" y="306"/>
                    <a:pt x="81" y="298"/>
                  </a:cubicBezTo>
                  <a:cubicBezTo>
                    <a:pt x="85" y="306"/>
                    <a:pt x="100" y="339"/>
                    <a:pt x="102" y="383"/>
                  </a:cubicBezTo>
                  <a:cubicBezTo>
                    <a:pt x="103" y="427"/>
                    <a:pt x="89" y="461"/>
                    <a:pt x="80" y="477"/>
                  </a:cubicBezTo>
                  <a:moveTo>
                    <a:pt x="139" y="265"/>
                  </a:moveTo>
                  <a:cubicBezTo>
                    <a:pt x="139" y="293"/>
                    <a:pt x="135" y="322"/>
                    <a:pt x="131" y="339"/>
                  </a:cubicBezTo>
                  <a:cubicBezTo>
                    <a:pt x="133" y="309"/>
                    <a:pt x="129" y="267"/>
                    <a:pt x="122" y="233"/>
                  </a:cubicBezTo>
                  <a:cubicBezTo>
                    <a:pt x="115" y="200"/>
                    <a:pt x="96" y="145"/>
                    <a:pt x="80" y="119"/>
                  </a:cubicBezTo>
                  <a:cubicBezTo>
                    <a:pt x="65" y="144"/>
                    <a:pt x="48" y="192"/>
                    <a:pt x="38" y="233"/>
                  </a:cubicBezTo>
                  <a:cubicBezTo>
                    <a:pt x="29" y="275"/>
                    <a:pt x="29" y="325"/>
                    <a:pt x="29" y="340"/>
                  </a:cubicBezTo>
                  <a:cubicBezTo>
                    <a:pt x="26" y="327"/>
                    <a:pt x="20" y="282"/>
                    <a:pt x="22" y="236"/>
                  </a:cubicBezTo>
                  <a:cubicBezTo>
                    <a:pt x="23" y="199"/>
                    <a:pt x="32" y="160"/>
                    <a:pt x="37" y="142"/>
                  </a:cubicBezTo>
                  <a:cubicBezTo>
                    <a:pt x="55" y="83"/>
                    <a:pt x="76" y="45"/>
                    <a:pt x="80" y="39"/>
                  </a:cubicBezTo>
                  <a:cubicBezTo>
                    <a:pt x="84" y="45"/>
                    <a:pt x="110" y="92"/>
                    <a:pt x="124" y="141"/>
                  </a:cubicBezTo>
                  <a:cubicBezTo>
                    <a:pt x="137" y="190"/>
                    <a:pt x="140" y="237"/>
                    <a:pt x="139" y="26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rtlCol="0" anchor="ctr"/>
            <a:lstStyle/>
            <a:p>
              <a:pPr algn="ctr" defTabSz="1219140">
                <a:defRPr/>
              </a:pPr>
              <a:endParaRPr lang="ru-RU" sz="2400" dirty="0">
                <a:solidFill>
                  <a:srgbClr val="0079C2"/>
                </a:solidFill>
              </a:endParaRPr>
            </a:p>
          </p:txBody>
        </p:sp>
        <p:sp>
          <p:nvSpPr>
            <p:cNvPr id="18" name="Freeform 53"/>
            <p:cNvSpPr>
              <a:spLocks/>
            </p:cNvSpPr>
            <p:nvPr/>
          </p:nvSpPr>
          <p:spPr bwMode="auto">
            <a:xfrm>
              <a:off x="5507038" y="4191000"/>
              <a:ext cx="636588" cy="736600"/>
            </a:xfrm>
            <a:custGeom>
              <a:avLst/>
              <a:gdLst/>
              <a:ahLst/>
              <a:cxnLst>
                <a:cxn ang="0">
                  <a:pos x="396" y="271"/>
                </a:cxn>
                <a:cxn ang="0">
                  <a:pos x="270" y="271"/>
                </a:cxn>
                <a:cxn ang="0">
                  <a:pos x="270" y="355"/>
                </a:cxn>
                <a:cxn ang="0">
                  <a:pos x="271" y="355"/>
                </a:cxn>
                <a:cxn ang="0">
                  <a:pos x="378" y="355"/>
                </a:cxn>
                <a:cxn ang="0">
                  <a:pos x="378" y="463"/>
                </a:cxn>
                <a:cxn ang="0">
                  <a:pos x="378" y="463"/>
                </a:cxn>
                <a:cxn ang="0">
                  <a:pos x="378" y="463"/>
                </a:cxn>
                <a:cxn ang="0">
                  <a:pos x="377" y="464"/>
                </a:cxn>
                <a:cxn ang="0">
                  <a:pos x="270" y="508"/>
                </a:cxn>
                <a:cxn ang="0">
                  <a:pos x="163" y="463"/>
                </a:cxn>
                <a:cxn ang="0">
                  <a:pos x="144" y="271"/>
                </a:cxn>
                <a:cxn ang="0">
                  <a:pos x="163" y="248"/>
                </a:cxn>
                <a:cxn ang="0">
                  <a:pos x="270" y="204"/>
                </a:cxn>
                <a:cxn ang="0">
                  <a:pos x="270" y="0"/>
                </a:cxn>
                <a:cxn ang="0">
                  <a:pos x="0" y="271"/>
                </a:cxn>
                <a:cxn ang="0">
                  <a:pos x="270" y="541"/>
                </a:cxn>
                <a:cxn ang="0">
                  <a:pos x="468" y="456"/>
                </a:cxn>
                <a:cxn ang="0">
                  <a:pos x="468" y="271"/>
                </a:cxn>
                <a:cxn ang="0">
                  <a:pos x="396" y="271"/>
                </a:cxn>
              </a:cxnLst>
              <a:rect l="0" t="0" r="r" b="b"/>
              <a:pathLst>
                <a:path w="468" h="541">
                  <a:moveTo>
                    <a:pt x="396" y="271"/>
                  </a:moveTo>
                  <a:cubicBezTo>
                    <a:pt x="270" y="271"/>
                    <a:pt x="270" y="271"/>
                    <a:pt x="270" y="271"/>
                  </a:cubicBezTo>
                  <a:cubicBezTo>
                    <a:pt x="270" y="355"/>
                    <a:pt x="270" y="355"/>
                    <a:pt x="270" y="355"/>
                  </a:cubicBezTo>
                  <a:cubicBezTo>
                    <a:pt x="270" y="355"/>
                    <a:pt x="270" y="355"/>
                    <a:pt x="271" y="355"/>
                  </a:cubicBezTo>
                  <a:cubicBezTo>
                    <a:pt x="300" y="325"/>
                    <a:pt x="348" y="325"/>
                    <a:pt x="378" y="355"/>
                  </a:cubicBezTo>
                  <a:cubicBezTo>
                    <a:pt x="408" y="385"/>
                    <a:pt x="408" y="433"/>
                    <a:pt x="378" y="463"/>
                  </a:cubicBezTo>
                  <a:cubicBezTo>
                    <a:pt x="378" y="463"/>
                    <a:pt x="378" y="463"/>
                    <a:pt x="378" y="463"/>
                  </a:cubicBezTo>
                  <a:cubicBezTo>
                    <a:pt x="378" y="463"/>
                    <a:pt x="378" y="463"/>
                    <a:pt x="378" y="463"/>
                  </a:cubicBezTo>
                  <a:cubicBezTo>
                    <a:pt x="378" y="463"/>
                    <a:pt x="377" y="463"/>
                    <a:pt x="377" y="464"/>
                  </a:cubicBezTo>
                  <a:cubicBezTo>
                    <a:pt x="348" y="493"/>
                    <a:pt x="309" y="508"/>
                    <a:pt x="270" y="508"/>
                  </a:cubicBezTo>
                  <a:cubicBezTo>
                    <a:pt x="231" y="508"/>
                    <a:pt x="193" y="493"/>
                    <a:pt x="163" y="463"/>
                  </a:cubicBezTo>
                  <a:cubicBezTo>
                    <a:pt x="111" y="411"/>
                    <a:pt x="104" y="330"/>
                    <a:pt x="144" y="271"/>
                  </a:cubicBezTo>
                  <a:cubicBezTo>
                    <a:pt x="150" y="263"/>
                    <a:pt x="156" y="255"/>
                    <a:pt x="163" y="248"/>
                  </a:cubicBezTo>
                  <a:cubicBezTo>
                    <a:pt x="193" y="219"/>
                    <a:pt x="231" y="204"/>
                    <a:pt x="270" y="204"/>
                  </a:cubicBezTo>
                  <a:cubicBezTo>
                    <a:pt x="270" y="0"/>
                    <a:pt x="270" y="0"/>
                    <a:pt x="270" y="0"/>
                  </a:cubicBezTo>
                  <a:cubicBezTo>
                    <a:pt x="121" y="0"/>
                    <a:pt x="0" y="121"/>
                    <a:pt x="0" y="271"/>
                  </a:cubicBezTo>
                  <a:cubicBezTo>
                    <a:pt x="0" y="420"/>
                    <a:pt x="121" y="541"/>
                    <a:pt x="270" y="541"/>
                  </a:cubicBezTo>
                  <a:cubicBezTo>
                    <a:pt x="348" y="541"/>
                    <a:pt x="418" y="509"/>
                    <a:pt x="468" y="456"/>
                  </a:cubicBezTo>
                  <a:cubicBezTo>
                    <a:pt x="468" y="271"/>
                    <a:pt x="468" y="271"/>
                    <a:pt x="468" y="271"/>
                  </a:cubicBezTo>
                  <a:lnTo>
                    <a:pt x="396" y="271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rtlCol="0" anchor="ctr"/>
            <a:lstStyle/>
            <a:p>
              <a:pPr algn="ctr" defTabSz="1219140">
                <a:defRPr/>
              </a:pPr>
              <a:endParaRPr lang="ru-RU" sz="2400" dirty="0">
                <a:solidFill>
                  <a:srgbClr val="0079C2"/>
                </a:solidFill>
              </a:endParaRPr>
            </a:p>
          </p:txBody>
        </p:sp>
        <p:sp>
          <p:nvSpPr>
            <p:cNvPr id="19" name="Freeform 54"/>
            <p:cNvSpPr>
              <a:spLocks/>
            </p:cNvSpPr>
            <p:nvPr/>
          </p:nvSpPr>
          <p:spPr bwMode="auto">
            <a:xfrm>
              <a:off x="6188075" y="4186238"/>
              <a:ext cx="134938" cy="3714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5" y="0"/>
                </a:cxn>
                <a:cxn ang="0">
                  <a:pos x="85" y="29"/>
                </a:cxn>
                <a:cxn ang="0">
                  <a:pos x="44" y="29"/>
                </a:cxn>
                <a:cxn ang="0">
                  <a:pos x="44" y="234"/>
                </a:cxn>
                <a:cxn ang="0">
                  <a:pos x="0" y="234"/>
                </a:cxn>
                <a:cxn ang="0">
                  <a:pos x="0" y="0"/>
                </a:cxn>
              </a:cxnLst>
              <a:rect l="0" t="0" r="r" b="b"/>
              <a:pathLst>
                <a:path w="85" h="234">
                  <a:moveTo>
                    <a:pt x="0" y="0"/>
                  </a:moveTo>
                  <a:lnTo>
                    <a:pt x="85" y="0"/>
                  </a:lnTo>
                  <a:lnTo>
                    <a:pt x="85" y="29"/>
                  </a:lnTo>
                  <a:lnTo>
                    <a:pt x="44" y="29"/>
                  </a:lnTo>
                  <a:lnTo>
                    <a:pt x="44" y="234"/>
                  </a:lnTo>
                  <a:lnTo>
                    <a:pt x="0" y="23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rtlCol="0" anchor="ctr"/>
            <a:lstStyle/>
            <a:p>
              <a:pPr algn="ctr" defTabSz="1219140">
                <a:defRPr/>
              </a:pPr>
              <a:endParaRPr lang="ru-RU" sz="2400" dirty="0">
                <a:solidFill>
                  <a:srgbClr val="0079C2"/>
                </a:solidFill>
              </a:endParaRPr>
            </a:p>
          </p:txBody>
        </p:sp>
        <p:sp>
          <p:nvSpPr>
            <p:cNvPr id="21" name="Freeform 55"/>
            <p:cNvSpPr>
              <a:spLocks/>
            </p:cNvSpPr>
            <p:nvPr/>
          </p:nvSpPr>
          <p:spPr bwMode="auto">
            <a:xfrm>
              <a:off x="6188075" y="4186238"/>
              <a:ext cx="134938" cy="3714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5" y="0"/>
                </a:cxn>
                <a:cxn ang="0">
                  <a:pos x="85" y="29"/>
                </a:cxn>
                <a:cxn ang="0">
                  <a:pos x="44" y="29"/>
                </a:cxn>
                <a:cxn ang="0">
                  <a:pos x="44" y="234"/>
                </a:cxn>
                <a:cxn ang="0">
                  <a:pos x="0" y="234"/>
                </a:cxn>
                <a:cxn ang="0">
                  <a:pos x="0" y="0"/>
                </a:cxn>
              </a:cxnLst>
              <a:rect l="0" t="0" r="r" b="b"/>
              <a:pathLst>
                <a:path w="85" h="234">
                  <a:moveTo>
                    <a:pt x="0" y="0"/>
                  </a:moveTo>
                  <a:lnTo>
                    <a:pt x="85" y="0"/>
                  </a:lnTo>
                  <a:lnTo>
                    <a:pt x="85" y="29"/>
                  </a:lnTo>
                  <a:lnTo>
                    <a:pt x="44" y="29"/>
                  </a:lnTo>
                  <a:lnTo>
                    <a:pt x="44" y="234"/>
                  </a:lnTo>
                  <a:lnTo>
                    <a:pt x="0" y="234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rtlCol="0" anchor="ctr"/>
            <a:lstStyle/>
            <a:p>
              <a:pPr algn="ctr" defTabSz="1219140">
                <a:defRPr/>
              </a:pPr>
              <a:endParaRPr lang="ru-RU" sz="2400" dirty="0">
                <a:solidFill>
                  <a:srgbClr val="0079C2"/>
                </a:solidFill>
              </a:endParaRPr>
            </a:p>
          </p:txBody>
        </p:sp>
        <p:sp>
          <p:nvSpPr>
            <p:cNvPr id="22" name="Freeform 56"/>
            <p:cNvSpPr>
              <a:spLocks noEditPoints="1"/>
            </p:cNvSpPr>
            <p:nvPr/>
          </p:nvSpPr>
          <p:spPr bwMode="auto">
            <a:xfrm>
              <a:off x="6324600" y="4186238"/>
              <a:ext cx="187325" cy="371475"/>
            </a:xfrm>
            <a:custGeom>
              <a:avLst/>
              <a:gdLst/>
              <a:ahLst/>
              <a:cxnLst>
                <a:cxn ang="0">
                  <a:pos x="50" y="146"/>
                </a:cxn>
                <a:cxn ang="0">
                  <a:pos x="58" y="29"/>
                </a:cxn>
                <a:cxn ang="0">
                  <a:pos x="60" y="29"/>
                </a:cxn>
                <a:cxn ang="0">
                  <a:pos x="68" y="146"/>
                </a:cxn>
                <a:cxn ang="0">
                  <a:pos x="50" y="146"/>
                </a:cxn>
                <a:cxn ang="0">
                  <a:pos x="0" y="234"/>
                </a:cxn>
                <a:cxn ang="0">
                  <a:pos x="44" y="234"/>
                </a:cxn>
                <a:cxn ang="0">
                  <a:pos x="48" y="171"/>
                </a:cxn>
                <a:cxn ang="0">
                  <a:pos x="70" y="171"/>
                </a:cxn>
                <a:cxn ang="0">
                  <a:pos x="74" y="234"/>
                </a:cxn>
                <a:cxn ang="0">
                  <a:pos x="118" y="234"/>
                </a:cxn>
                <a:cxn ang="0">
                  <a:pos x="94" y="0"/>
                </a:cxn>
                <a:cxn ang="0">
                  <a:pos x="23" y="0"/>
                </a:cxn>
                <a:cxn ang="0">
                  <a:pos x="0" y="234"/>
                </a:cxn>
              </a:cxnLst>
              <a:rect l="0" t="0" r="r" b="b"/>
              <a:pathLst>
                <a:path w="118" h="234">
                  <a:moveTo>
                    <a:pt x="50" y="146"/>
                  </a:moveTo>
                  <a:lnTo>
                    <a:pt x="58" y="29"/>
                  </a:lnTo>
                  <a:lnTo>
                    <a:pt x="60" y="29"/>
                  </a:lnTo>
                  <a:lnTo>
                    <a:pt x="68" y="146"/>
                  </a:lnTo>
                  <a:lnTo>
                    <a:pt x="50" y="146"/>
                  </a:lnTo>
                  <a:close/>
                  <a:moveTo>
                    <a:pt x="0" y="234"/>
                  </a:moveTo>
                  <a:lnTo>
                    <a:pt x="44" y="234"/>
                  </a:lnTo>
                  <a:lnTo>
                    <a:pt x="48" y="171"/>
                  </a:lnTo>
                  <a:lnTo>
                    <a:pt x="70" y="171"/>
                  </a:lnTo>
                  <a:lnTo>
                    <a:pt x="74" y="234"/>
                  </a:lnTo>
                  <a:lnTo>
                    <a:pt x="118" y="234"/>
                  </a:lnTo>
                  <a:lnTo>
                    <a:pt x="94" y="0"/>
                  </a:lnTo>
                  <a:lnTo>
                    <a:pt x="23" y="0"/>
                  </a:lnTo>
                  <a:lnTo>
                    <a:pt x="0" y="234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rtlCol="0" anchor="ctr"/>
            <a:lstStyle/>
            <a:p>
              <a:pPr algn="ctr" defTabSz="1219140">
                <a:defRPr/>
              </a:pPr>
              <a:endParaRPr lang="ru-RU" sz="2400" dirty="0">
                <a:solidFill>
                  <a:srgbClr val="0079C2"/>
                </a:solidFill>
              </a:endParaRPr>
            </a:p>
          </p:txBody>
        </p:sp>
        <p:sp>
          <p:nvSpPr>
            <p:cNvPr id="23" name="Freeform 57"/>
            <p:cNvSpPr>
              <a:spLocks noEditPoints="1"/>
            </p:cNvSpPr>
            <p:nvPr/>
          </p:nvSpPr>
          <p:spPr bwMode="auto">
            <a:xfrm>
              <a:off x="6324600" y="4186238"/>
              <a:ext cx="187325" cy="371475"/>
            </a:xfrm>
            <a:custGeom>
              <a:avLst/>
              <a:gdLst/>
              <a:ahLst/>
              <a:cxnLst>
                <a:cxn ang="0">
                  <a:pos x="50" y="146"/>
                </a:cxn>
                <a:cxn ang="0">
                  <a:pos x="58" y="29"/>
                </a:cxn>
                <a:cxn ang="0">
                  <a:pos x="60" y="29"/>
                </a:cxn>
                <a:cxn ang="0">
                  <a:pos x="68" y="146"/>
                </a:cxn>
                <a:cxn ang="0">
                  <a:pos x="50" y="146"/>
                </a:cxn>
                <a:cxn ang="0">
                  <a:pos x="0" y="234"/>
                </a:cxn>
                <a:cxn ang="0">
                  <a:pos x="44" y="234"/>
                </a:cxn>
                <a:cxn ang="0">
                  <a:pos x="48" y="171"/>
                </a:cxn>
                <a:cxn ang="0">
                  <a:pos x="70" y="171"/>
                </a:cxn>
                <a:cxn ang="0">
                  <a:pos x="74" y="234"/>
                </a:cxn>
                <a:cxn ang="0">
                  <a:pos x="118" y="234"/>
                </a:cxn>
                <a:cxn ang="0">
                  <a:pos x="94" y="0"/>
                </a:cxn>
                <a:cxn ang="0">
                  <a:pos x="23" y="0"/>
                </a:cxn>
                <a:cxn ang="0">
                  <a:pos x="0" y="234"/>
                </a:cxn>
              </a:cxnLst>
              <a:rect l="0" t="0" r="r" b="b"/>
              <a:pathLst>
                <a:path w="118" h="234">
                  <a:moveTo>
                    <a:pt x="50" y="146"/>
                  </a:moveTo>
                  <a:lnTo>
                    <a:pt x="58" y="29"/>
                  </a:lnTo>
                  <a:lnTo>
                    <a:pt x="60" y="29"/>
                  </a:lnTo>
                  <a:lnTo>
                    <a:pt x="68" y="146"/>
                  </a:lnTo>
                  <a:lnTo>
                    <a:pt x="50" y="146"/>
                  </a:lnTo>
                  <a:moveTo>
                    <a:pt x="0" y="234"/>
                  </a:moveTo>
                  <a:lnTo>
                    <a:pt x="44" y="234"/>
                  </a:lnTo>
                  <a:lnTo>
                    <a:pt x="48" y="171"/>
                  </a:lnTo>
                  <a:lnTo>
                    <a:pt x="70" y="171"/>
                  </a:lnTo>
                  <a:lnTo>
                    <a:pt x="74" y="234"/>
                  </a:lnTo>
                  <a:lnTo>
                    <a:pt x="118" y="234"/>
                  </a:lnTo>
                  <a:lnTo>
                    <a:pt x="94" y="0"/>
                  </a:lnTo>
                  <a:lnTo>
                    <a:pt x="23" y="0"/>
                  </a:lnTo>
                  <a:lnTo>
                    <a:pt x="0" y="234"/>
                  </a:lnTo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rtlCol="0" anchor="ctr"/>
            <a:lstStyle/>
            <a:p>
              <a:pPr algn="ctr" defTabSz="1219140">
                <a:defRPr/>
              </a:pPr>
              <a:endParaRPr lang="ru-RU" sz="2400" dirty="0">
                <a:solidFill>
                  <a:srgbClr val="0079C2"/>
                </a:solidFill>
              </a:endParaRPr>
            </a:p>
          </p:txBody>
        </p:sp>
        <p:sp>
          <p:nvSpPr>
            <p:cNvPr id="24" name="Freeform 58"/>
            <p:cNvSpPr>
              <a:spLocks/>
            </p:cNvSpPr>
            <p:nvPr/>
          </p:nvSpPr>
          <p:spPr bwMode="auto">
            <a:xfrm>
              <a:off x="6540500" y="4186238"/>
              <a:ext cx="166688" cy="371475"/>
            </a:xfrm>
            <a:custGeom>
              <a:avLst/>
              <a:gdLst/>
              <a:ahLst/>
              <a:cxnLst>
                <a:cxn ang="0">
                  <a:pos x="53" y="176"/>
                </a:cxn>
                <a:cxn ang="0">
                  <a:pos x="53" y="228"/>
                </a:cxn>
                <a:cxn ang="0">
                  <a:pos x="61" y="237"/>
                </a:cxn>
                <a:cxn ang="0">
                  <a:pos x="69" y="228"/>
                </a:cxn>
                <a:cxn ang="0">
                  <a:pos x="69" y="165"/>
                </a:cxn>
                <a:cxn ang="0">
                  <a:pos x="48" y="147"/>
                </a:cxn>
                <a:cxn ang="0">
                  <a:pos x="27" y="147"/>
                </a:cxn>
                <a:cxn ang="0">
                  <a:pos x="27" y="117"/>
                </a:cxn>
                <a:cxn ang="0">
                  <a:pos x="49" y="117"/>
                </a:cxn>
                <a:cxn ang="0">
                  <a:pos x="69" y="97"/>
                </a:cxn>
                <a:cxn ang="0">
                  <a:pos x="69" y="43"/>
                </a:cxn>
                <a:cxn ang="0">
                  <a:pos x="61" y="34"/>
                </a:cxn>
                <a:cxn ang="0">
                  <a:pos x="53" y="43"/>
                </a:cxn>
                <a:cxn ang="0">
                  <a:pos x="53" y="87"/>
                </a:cxn>
                <a:cxn ang="0">
                  <a:pos x="0" y="87"/>
                </a:cxn>
                <a:cxn ang="0">
                  <a:pos x="0" y="49"/>
                </a:cxn>
                <a:cxn ang="0">
                  <a:pos x="39" y="0"/>
                </a:cxn>
                <a:cxn ang="0">
                  <a:pos x="83" y="0"/>
                </a:cxn>
                <a:cxn ang="0">
                  <a:pos x="122" y="49"/>
                </a:cxn>
                <a:cxn ang="0">
                  <a:pos x="122" y="92"/>
                </a:cxn>
                <a:cxn ang="0">
                  <a:pos x="86" y="129"/>
                </a:cxn>
                <a:cxn ang="0">
                  <a:pos x="86" y="132"/>
                </a:cxn>
                <a:cxn ang="0">
                  <a:pos x="122" y="168"/>
                </a:cxn>
                <a:cxn ang="0">
                  <a:pos x="122" y="223"/>
                </a:cxn>
                <a:cxn ang="0">
                  <a:pos x="83" y="272"/>
                </a:cxn>
                <a:cxn ang="0">
                  <a:pos x="39" y="272"/>
                </a:cxn>
                <a:cxn ang="0">
                  <a:pos x="0" y="223"/>
                </a:cxn>
                <a:cxn ang="0">
                  <a:pos x="0" y="176"/>
                </a:cxn>
                <a:cxn ang="0">
                  <a:pos x="53" y="176"/>
                </a:cxn>
              </a:cxnLst>
              <a:rect l="0" t="0" r="r" b="b"/>
              <a:pathLst>
                <a:path w="122" h="272">
                  <a:moveTo>
                    <a:pt x="53" y="176"/>
                  </a:moveTo>
                  <a:cubicBezTo>
                    <a:pt x="53" y="228"/>
                    <a:pt x="53" y="228"/>
                    <a:pt x="53" y="228"/>
                  </a:cubicBezTo>
                  <a:cubicBezTo>
                    <a:pt x="53" y="235"/>
                    <a:pt x="58" y="237"/>
                    <a:pt x="61" y="237"/>
                  </a:cubicBezTo>
                  <a:cubicBezTo>
                    <a:pt x="66" y="237"/>
                    <a:pt x="69" y="232"/>
                    <a:pt x="69" y="228"/>
                  </a:cubicBezTo>
                  <a:cubicBezTo>
                    <a:pt x="69" y="165"/>
                    <a:pt x="69" y="165"/>
                    <a:pt x="69" y="165"/>
                  </a:cubicBezTo>
                  <a:cubicBezTo>
                    <a:pt x="69" y="156"/>
                    <a:pt x="68" y="147"/>
                    <a:pt x="48" y="147"/>
                  </a:cubicBezTo>
                  <a:cubicBezTo>
                    <a:pt x="27" y="147"/>
                    <a:pt x="27" y="147"/>
                    <a:pt x="27" y="147"/>
                  </a:cubicBezTo>
                  <a:cubicBezTo>
                    <a:pt x="27" y="117"/>
                    <a:pt x="27" y="117"/>
                    <a:pt x="27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64" y="117"/>
                    <a:pt x="69" y="113"/>
                    <a:pt x="69" y="97"/>
                  </a:cubicBezTo>
                  <a:cubicBezTo>
                    <a:pt x="69" y="43"/>
                    <a:pt x="69" y="43"/>
                    <a:pt x="69" y="43"/>
                  </a:cubicBezTo>
                  <a:cubicBezTo>
                    <a:pt x="69" y="38"/>
                    <a:pt x="66" y="34"/>
                    <a:pt x="61" y="34"/>
                  </a:cubicBezTo>
                  <a:cubicBezTo>
                    <a:pt x="58" y="34"/>
                    <a:pt x="53" y="36"/>
                    <a:pt x="53" y="43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30"/>
                    <a:pt x="3" y="0"/>
                    <a:pt x="3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119" y="0"/>
                    <a:pt x="122" y="30"/>
                    <a:pt x="122" y="49"/>
                  </a:cubicBezTo>
                  <a:cubicBezTo>
                    <a:pt x="122" y="92"/>
                    <a:pt x="122" y="92"/>
                    <a:pt x="122" y="92"/>
                  </a:cubicBezTo>
                  <a:cubicBezTo>
                    <a:pt x="122" y="122"/>
                    <a:pt x="102" y="130"/>
                    <a:pt x="86" y="129"/>
                  </a:cubicBezTo>
                  <a:cubicBezTo>
                    <a:pt x="86" y="132"/>
                    <a:pt x="86" y="132"/>
                    <a:pt x="86" y="132"/>
                  </a:cubicBezTo>
                  <a:cubicBezTo>
                    <a:pt x="121" y="131"/>
                    <a:pt x="122" y="159"/>
                    <a:pt x="122" y="168"/>
                  </a:cubicBezTo>
                  <a:cubicBezTo>
                    <a:pt x="122" y="223"/>
                    <a:pt x="122" y="223"/>
                    <a:pt x="122" y="223"/>
                  </a:cubicBezTo>
                  <a:cubicBezTo>
                    <a:pt x="122" y="242"/>
                    <a:pt x="119" y="272"/>
                    <a:pt x="83" y="272"/>
                  </a:cubicBezTo>
                  <a:cubicBezTo>
                    <a:pt x="39" y="272"/>
                    <a:pt x="39" y="272"/>
                    <a:pt x="39" y="272"/>
                  </a:cubicBezTo>
                  <a:cubicBezTo>
                    <a:pt x="3" y="272"/>
                    <a:pt x="0" y="242"/>
                    <a:pt x="0" y="223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53" y="176"/>
                    <a:pt x="53" y="176"/>
                    <a:pt x="53" y="176"/>
                  </a:cubicBezTo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rtlCol="0" anchor="ctr"/>
            <a:lstStyle/>
            <a:p>
              <a:pPr algn="ctr" defTabSz="1219140">
                <a:defRPr/>
              </a:pPr>
              <a:endParaRPr lang="ru-RU" sz="2400" dirty="0">
                <a:solidFill>
                  <a:srgbClr val="0079C2"/>
                </a:solidFill>
              </a:endParaRPr>
            </a:p>
          </p:txBody>
        </p:sp>
        <p:sp>
          <p:nvSpPr>
            <p:cNvPr id="25" name="Freeform 59"/>
            <p:cNvSpPr>
              <a:spLocks/>
            </p:cNvSpPr>
            <p:nvPr/>
          </p:nvSpPr>
          <p:spPr bwMode="auto">
            <a:xfrm>
              <a:off x="6753225" y="4186238"/>
              <a:ext cx="165100" cy="3714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4" y="0"/>
                </a:cxn>
                <a:cxn ang="0">
                  <a:pos x="104" y="234"/>
                </a:cxn>
                <a:cxn ang="0">
                  <a:pos x="59" y="234"/>
                </a:cxn>
                <a:cxn ang="0">
                  <a:pos x="59" y="29"/>
                </a:cxn>
                <a:cxn ang="0">
                  <a:pos x="46" y="29"/>
                </a:cxn>
                <a:cxn ang="0">
                  <a:pos x="46" y="234"/>
                </a:cxn>
                <a:cxn ang="0">
                  <a:pos x="0" y="234"/>
                </a:cxn>
                <a:cxn ang="0">
                  <a:pos x="0" y="0"/>
                </a:cxn>
              </a:cxnLst>
              <a:rect l="0" t="0" r="r" b="b"/>
              <a:pathLst>
                <a:path w="104" h="234">
                  <a:moveTo>
                    <a:pt x="0" y="0"/>
                  </a:moveTo>
                  <a:lnTo>
                    <a:pt x="104" y="0"/>
                  </a:lnTo>
                  <a:lnTo>
                    <a:pt x="104" y="234"/>
                  </a:lnTo>
                  <a:lnTo>
                    <a:pt x="59" y="234"/>
                  </a:lnTo>
                  <a:lnTo>
                    <a:pt x="59" y="29"/>
                  </a:lnTo>
                  <a:lnTo>
                    <a:pt x="46" y="29"/>
                  </a:lnTo>
                  <a:lnTo>
                    <a:pt x="46" y="234"/>
                  </a:lnTo>
                  <a:lnTo>
                    <a:pt x="0" y="23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rtlCol="0" anchor="ctr"/>
            <a:lstStyle/>
            <a:p>
              <a:pPr algn="ctr" defTabSz="1219140">
                <a:defRPr/>
              </a:pPr>
              <a:endParaRPr lang="ru-RU" sz="2400" dirty="0">
                <a:solidFill>
                  <a:srgbClr val="0079C2"/>
                </a:solidFill>
              </a:endParaRPr>
            </a:p>
          </p:txBody>
        </p:sp>
        <p:sp>
          <p:nvSpPr>
            <p:cNvPr id="26" name="Freeform 60"/>
            <p:cNvSpPr>
              <a:spLocks/>
            </p:cNvSpPr>
            <p:nvPr/>
          </p:nvSpPr>
          <p:spPr bwMode="auto">
            <a:xfrm>
              <a:off x="6753225" y="4186238"/>
              <a:ext cx="165100" cy="3714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4" y="0"/>
                </a:cxn>
                <a:cxn ang="0">
                  <a:pos x="104" y="234"/>
                </a:cxn>
                <a:cxn ang="0">
                  <a:pos x="59" y="234"/>
                </a:cxn>
                <a:cxn ang="0">
                  <a:pos x="59" y="29"/>
                </a:cxn>
                <a:cxn ang="0">
                  <a:pos x="46" y="29"/>
                </a:cxn>
                <a:cxn ang="0">
                  <a:pos x="46" y="234"/>
                </a:cxn>
                <a:cxn ang="0">
                  <a:pos x="0" y="234"/>
                </a:cxn>
                <a:cxn ang="0">
                  <a:pos x="0" y="0"/>
                </a:cxn>
              </a:cxnLst>
              <a:rect l="0" t="0" r="r" b="b"/>
              <a:pathLst>
                <a:path w="104" h="234">
                  <a:moveTo>
                    <a:pt x="0" y="0"/>
                  </a:moveTo>
                  <a:lnTo>
                    <a:pt x="104" y="0"/>
                  </a:lnTo>
                  <a:lnTo>
                    <a:pt x="104" y="234"/>
                  </a:lnTo>
                  <a:lnTo>
                    <a:pt x="59" y="234"/>
                  </a:lnTo>
                  <a:lnTo>
                    <a:pt x="59" y="29"/>
                  </a:lnTo>
                  <a:lnTo>
                    <a:pt x="46" y="29"/>
                  </a:lnTo>
                  <a:lnTo>
                    <a:pt x="46" y="234"/>
                  </a:lnTo>
                  <a:lnTo>
                    <a:pt x="0" y="234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rtlCol="0" anchor="ctr"/>
            <a:lstStyle/>
            <a:p>
              <a:pPr algn="ctr" defTabSz="1219140">
                <a:defRPr/>
              </a:pPr>
              <a:endParaRPr lang="ru-RU" sz="2400" dirty="0">
                <a:solidFill>
                  <a:srgbClr val="0079C2"/>
                </a:solidFill>
              </a:endParaRPr>
            </a:p>
          </p:txBody>
        </p:sp>
        <p:sp>
          <p:nvSpPr>
            <p:cNvPr id="27" name="Freeform 61"/>
            <p:cNvSpPr>
              <a:spLocks noEditPoints="1"/>
            </p:cNvSpPr>
            <p:nvPr/>
          </p:nvSpPr>
          <p:spPr bwMode="auto">
            <a:xfrm>
              <a:off x="6965950" y="4186238"/>
              <a:ext cx="163513" cy="371475"/>
            </a:xfrm>
            <a:custGeom>
              <a:avLst/>
              <a:gdLst/>
              <a:ahLst/>
              <a:cxnLst>
                <a:cxn ang="0">
                  <a:pos x="52" y="149"/>
                </a:cxn>
                <a:cxn ang="0">
                  <a:pos x="52" y="34"/>
                </a:cxn>
                <a:cxn ang="0">
                  <a:pos x="59" y="34"/>
                </a:cxn>
                <a:cxn ang="0">
                  <a:pos x="69" y="47"/>
                </a:cxn>
                <a:cxn ang="0">
                  <a:pos x="69" y="136"/>
                </a:cxn>
                <a:cxn ang="0">
                  <a:pos x="59" y="149"/>
                </a:cxn>
                <a:cxn ang="0">
                  <a:pos x="52" y="149"/>
                </a:cxn>
                <a:cxn ang="0">
                  <a:pos x="0" y="272"/>
                </a:cxn>
                <a:cxn ang="0">
                  <a:pos x="52" y="272"/>
                </a:cxn>
                <a:cxn ang="0">
                  <a:pos x="52" y="179"/>
                </a:cxn>
                <a:cxn ang="0">
                  <a:pos x="82" y="179"/>
                </a:cxn>
                <a:cxn ang="0">
                  <a:pos x="121" y="131"/>
                </a:cxn>
                <a:cxn ang="0">
                  <a:pos x="121" y="49"/>
                </a:cxn>
                <a:cxn ang="0">
                  <a:pos x="82" y="0"/>
                </a:cxn>
                <a:cxn ang="0">
                  <a:pos x="0" y="0"/>
                </a:cxn>
                <a:cxn ang="0">
                  <a:pos x="0" y="272"/>
                </a:cxn>
              </a:cxnLst>
              <a:rect l="0" t="0" r="r" b="b"/>
              <a:pathLst>
                <a:path w="121" h="272">
                  <a:moveTo>
                    <a:pt x="52" y="149"/>
                  </a:moveTo>
                  <a:cubicBezTo>
                    <a:pt x="52" y="34"/>
                    <a:pt x="52" y="34"/>
                    <a:pt x="52" y="34"/>
                  </a:cubicBezTo>
                  <a:cubicBezTo>
                    <a:pt x="59" y="34"/>
                    <a:pt x="59" y="34"/>
                    <a:pt x="59" y="34"/>
                  </a:cubicBezTo>
                  <a:cubicBezTo>
                    <a:pt x="64" y="34"/>
                    <a:pt x="69" y="39"/>
                    <a:pt x="69" y="47"/>
                  </a:cubicBezTo>
                  <a:cubicBezTo>
                    <a:pt x="69" y="136"/>
                    <a:pt x="69" y="136"/>
                    <a:pt x="69" y="136"/>
                  </a:cubicBezTo>
                  <a:cubicBezTo>
                    <a:pt x="69" y="144"/>
                    <a:pt x="64" y="149"/>
                    <a:pt x="59" y="149"/>
                  </a:cubicBezTo>
                  <a:cubicBezTo>
                    <a:pt x="52" y="149"/>
                    <a:pt x="52" y="149"/>
                    <a:pt x="52" y="149"/>
                  </a:cubicBezTo>
                  <a:moveTo>
                    <a:pt x="0" y="272"/>
                  </a:moveTo>
                  <a:cubicBezTo>
                    <a:pt x="52" y="272"/>
                    <a:pt x="52" y="272"/>
                    <a:pt x="52" y="272"/>
                  </a:cubicBezTo>
                  <a:cubicBezTo>
                    <a:pt x="52" y="179"/>
                    <a:pt x="52" y="179"/>
                    <a:pt x="52" y="179"/>
                  </a:cubicBezTo>
                  <a:cubicBezTo>
                    <a:pt x="82" y="179"/>
                    <a:pt x="82" y="179"/>
                    <a:pt x="82" y="179"/>
                  </a:cubicBezTo>
                  <a:cubicBezTo>
                    <a:pt x="119" y="179"/>
                    <a:pt x="121" y="150"/>
                    <a:pt x="121" y="131"/>
                  </a:cubicBezTo>
                  <a:cubicBezTo>
                    <a:pt x="121" y="49"/>
                    <a:pt x="121" y="49"/>
                    <a:pt x="121" y="49"/>
                  </a:cubicBezTo>
                  <a:cubicBezTo>
                    <a:pt x="121" y="30"/>
                    <a:pt x="119" y="0"/>
                    <a:pt x="8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72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rtlCol="0" anchor="ctr"/>
            <a:lstStyle/>
            <a:p>
              <a:pPr algn="ctr" defTabSz="1219140">
                <a:defRPr/>
              </a:pPr>
              <a:endParaRPr lang="ru-RU" sz="2400" dirty="0">
                <a:solidFill>
                  <a:srgbClr val="0079C2"/>
                </a:solidFill>
              </a:endParaRPr>
            </a:p>
          </p:txBody>
        </p:sp>
        <p:sp>
          <p:nvSpPr>
            <p:cNvPr id="28" name="Freeform 62"/>
            <p:cNvSpPr>
              <a:spLocks noEditPoints="1"/>
            </p:cNvSpPr>
            <p:nvPr/>
          </p:nvSpPr>
          <p:spPr bwMode="auto">
            <a:xfrm>
              <a:off x="7177088" y="4186238"/>
              <a:ext cx="163513" cy="371475"/>
            </a:xfrm>
            <a:custGeom>
              <a:avLst/>
              <a:gdLst/>
              <a:ahLst/>
              <a:cxnLst>
                <a:cxn ang="0">
                  <a:pos x="69" y="228"/>
                </a:cxn>
                <a:cxn ang="0">
                  <a:pos x="61" y="237"/>
                </a:cxn>
                <a:cxn ang="0">
                  <a:pos x="53" y="228"/>
                </a:cxn>
                <a:cxn ang="0">
                  <a:pos x="53" y="43"/>
                </a:cxn>
                <a:cxn ang="0">
                  <a:pos x="61" y="34"/>
                </a:cxn>
                <a:cxn ang="0">
                  <a:pos x="69" y="43"/>
                </a:cxn>
                <a:cxn ang="0">
                  <a:pos x="69" y="228"/>
                </a:cxn>
                <a:cxn ang="0">
                  <a:pos x="0" y="223"/>
                </a:cxn>
                <a:cxn ang="0">
                  <a:pos x="39" y="272"/>
                </a:cxn>
                <a:cxn ang="0">
                  <a:pos x="83" y="272"/>
                </a:cxn>
                <a:cxn ang="0">
                  <a:pos x="121" y="223"/>
                </a:cxn>
                <a:cxn ang="0">
                  <a:pos x="121" y="49"/>
                </a:cxn>
                <a:cxn ang="0">
                  <a:pos x="83" y="0"/>
                </a:cxn>
                <a:cxn ang="0">
                  <a:pos x="39" y="0"/>
                </a:cxn>
                <a:cxn ang="0">
                  <a:pos x="0" y="49"/>
                </a:cxn>
                <a:cxn ang="0">
                  <a:pos x="0" y="223"/>
                </a:cxn>
              </a:cxnLst>
              <a:rect l="0" t="0" r="r" b="b"/>
              <a:pathLst>
                <a:path w="121" h="272">
                  <a:moveTo>
                    <a:pt x="69" y="228"/>
                  </a:moveTo>
                  <a:cubicBezTo>
                    <a:pt x="69" y="232"/>
                    <a:pt x="66" y="237"/>
                    <a:pt x="61" y="237"/>
                  </a:cubicBezTo>
                  <a:cubicBezTo>
                    <a:pt x="58" y="237"/>
                    <a:pt x="53" y="235"/>
                    <a:pt x="53" y="228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53" y="36"/>
                    <a:pt x="58" y="34"/>
                    <a:pt x="61" y="34"/>
                  </a:cubicBezTo>
                  <a:cubicBezTo>
                    <a:pt x="66" y="34"/>
                    <a:pt x="69" y="38"/>
                    <a:pt x="69" y="43"/>
                  </a:cubicBezTo>
                  <a:cubicBezTo>
                    <a:pt x="69" y="228"/>
                    <a:pt x="69" y="228"/>
                    <a:pt x="69" y="228"/>
                  </a:cubicBezTo>
                  <a:moveTo>
                    <a:pt x="0" y="223"/>
                  </a:moveTo>
                  <a:cubicBezTo>
                    <a:pt x="0" y="242"/>
                    <a:pt x="3" y="272"/>
                    <a:pt x="39" y="272"/>
                  </a:cubicBezTo>
                  <a:cubicBezTo>
                    <a:pt x="83" y="272"/>
                    <a:pt x="83" y="272"/>
                    <a:pt x="83" y="272"/>
                  </a:cubicBezTo>
                  <a:cubicBezTo>
                    <a:pt x="119" y="272"/>
                    <a:pt x="121" y="242"/>
                    <a:pt x="121" y="223"/>
                  </a:cubicBezTo>
                  <a:cubicBezTo>
                    <a:pt x="121" y="49"/>
                    <a:pt x="121" y="49"/>
                    <a:pt x="121" y="49"/>
                  </a:cubicBezTo>
                  <a:cubicBezTo>
                    <a:pt x="121" y="30"/>
                    <a:pt x="119" y="0"/>
                    <a:pt x="83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" y="0"/>
                    <a:pt x="0" y="30"/>
                    <a:pt x="0" y="49"/>
                  </a:cubicBezTo>
                  <a:lnTo>
                    <a:pt x="0" y="223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rtlCol="0" anchor="ctr"/>
            <a:lstStyle/>
            <a:p>
              <a:pPr algn="ctr" defTabSz="1219140">
                <a:defRPr/>
              </a:pPr>
              <a:endParaRPr lang="ru-RU" sz="2400" dirty="0">
                <a:solidFill>
                  <a:srgbClr val="0079C2"/>
                </a:solidFill>
              </a:endParaRPr>
            </a:p>
          </p:txBody>
        </p:sp>
        <p:sp>
          <p:nvSpPr>
            <p:cNvPr id="29" name="Freeform 63"/>
            <p:cNvSpPr>
              <a:spLocks/>
            </p:cNvSpPr>
            <p:nvPr/>
          </p:nvSpPr>
          <p:spPr bwMode="auto">
            <a:xfrm>
              <a:off x="7388225" y="4186238"/>
              <a:ext cx="277813" cy="371475"/>
            </a:xfrm>
            <a:custGeom>
              <a:avLst/>
              <a:gdLst/>
              <a:ahLst/>
              <a:cxnLst>
                <a:cxn ang="0">
                  <a:pos x="117" y="0"/>
                </a:cxn>
                <a:cxn ang="0">
                  <a:pos x="175" y="0"/>
                </a:cxn>
                <a:cxn ang="0">
                  <a:pos x="175" y="234"/>
                </a:cxn>
                <a:cxn ang="0">
                  <a:pos x="131" y="234"/>
                </a:cxn>
                <a:cxn ang="0">
                  <a:pos x="131" y="87"/>
                </a:cxn>
                <a:cxn ang="0">
                  <a:pos x="129" y="87"/>
                </a:cxn>
                <a:cxn ang="0">
                  <a:pos x="106" y="234"/>
                </a:cxn>
                <a:cxn ang="0">
                  <a:pos x="70" y="234"/>
                </a:cxn>
                <a:cxn ang="0">
                  <a:pos x="47" y="87"/>
                </a:cxn>
                <a:cxn ang="0">
                  <a:pos x="45" y="87"/>
                </a:cxn>
                <a:cxn ang="0">
                  <a:pos x="45" y="234"/>
                </a:cxn>
                <a:cxn ang="0">
                  <a:pos x="0" y="234"/>
                </a:cxn>
                <a:cxn ang="0">
                  <a:pos x="0" y="0"/>
                </a:cxn>
                <a:cxn ang="0">
                  <a:pos x="59" y="0"/>
                </a:cxn>
                <a:cxn ang="0">
                  <a:pos x="88" y="164"/>
                </a:cxn>
                <a:cxn ang="0">
                  <a:pos x="117" y="0"/>
                </a:cxn>
              </a:cxnLst>
              <a:rect l="0" t="0" r="r" b="b"/>
              <a:pathLst>
                <a:path w="175" h="234">
                  <a:moveTo>
                    <a:pt x="117" y="0"/>
                  </a:moveTo>
                  <a:lnTo>
                    <a:pt x="175" y="0"/>
                  </a:lnTo>
                  <a:lnTo>
                    <a:pt x="175" y="234"/>
                  </a:lnTo>
                  <a:lnTo>
                    <a:pt x="131" y="234"/>
                  </a:lnTo>
                  <a:lnTo>
                    <a:pt x="131" y="87"/>
                  </a:lnTo>
                  <a:lnTo>
                    <a:pt x="129" y="87"/>
                  </a:lnTo>
                  <a:lnTo>
                    <a:pt x="106" y="234"/>
                  </a:lnTo>
                  <a:lnTo>
                    <a:pt x="70" y="234"/>
                  </a:lnTo>
                  <a:lnTo>
                    <a:pt x="47" y="87"/>
                  </a:lnTo>
                  <a:lnTo>
                    <a:pt x="45" y="87"/>
                  </a:lnTo>
                  <a:lnTo>
                    <a:pt x="45" y="234"/>
                  </a:lnTo>
                  <a:lnTo>
                    <a:pt x="0" y="234"/>
                  </a:lnTo>
                  <a:lnTo>
                    <a:pt x="0" y="0"/>
                  </a:lnTo>
                  <a:lnTo>
                    <a:pt x="59" y="0"/>
                  </a:lnTo>
                  <a:lnTo>
                    <a:pt x="88" y="164"/>
                  </a:lnTo>
                  <a:lnTo>
                    <a:pt x="117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rtlCol="0" anchor="ctr"/>
            <a:lstStyle/>
            <a:p>
              <a:pPr algn="ctr" defTabSz="1219140">
                <a:defRPr/>
              </a:pPr>
              <a:endParaRPr lang="ru-RU" sz="2400" dirty="0">
                <a:solidFill>
                  <a:srgbClr val="0079C2"/>
                </a:solidFill>
              </a:endParaRPr>
            </a:p>
          </p:txBody>
        </p:sp>
        <p:sp>
          <p:nvSpPr>
            <p:cNvPr id="30" name="Freeform 64"/>
            <p:cNvSpPr>
              <a:spLocks/>
            </p:cNvSpPr>
            <p:nvPr/>
          </p:nvSpPr>
          <p:spPr bwMode="auto">
            <a:xfrm>
              <a:off x="7388225" y="4186238"/>
              <a:ext cx="277813" cy="371475"/>
            </a:xfrm>
            <a:custGeom>
              <a:avLst/>
              <a:gdLst/>
              <a:ahLst/>
              <a:cxnLst>
                <a:cxn ang="0">
                  <a:pos x="117" y="0"/>
                </a:cxn>
                <a:cxn ang="0">
                  <a:pos x="175" y="0"/>
                </a:cxn>
                <a:cxn ang="0">
                  <a:pos x="175" y="234"/>
                </a:cxn>
                <a:cxn ang="0">
                  <a:pos x="131" y="234"/>
                </a:cxn>
                <a:cxn ang="0">
                  <a:pos x="131" y="87"/>
                </a:cxn>
                <a:cxn ang="0">
                  <a:pos x="129" y="87"/>
                </a:cxn>
                <a:cxn ang="0">
                  <a:pos x="106" y="234"/>
                </a:cxn>
                <a:cxn ang="0">
                  <a:pos x="70" y="234"/>
                </a:cxn>
                <a:cxn ang="0">
                  <a:pos x="47" y="87"/>
                </a:cxn>
                <a:cxn ang="0">
                  <a:pos x="45" y="87"/>
                </a:cxn>
                <a:cxn ang="0">
                  <a:pos x="45" y="234"/>
                </a:cxn>
                <a:cxn ang="0">
                  <a:pos x="0" y="234"/>
                </a:cxn>
                <a:cxn ang="0">
                  <a:pos x="0" y="0"/>
                </a:cxn>
                <a:cxn ang="0">
                  <a:pos x="59" y="0"/>
                </a:cxn>
                <a:cxn ang="0">
                  <a:pos x="88" y="164"/>
                </a:cxn>
                <a:cxn ang="0">
                  <a:pos x="117" y="0"/>
                </a:cxn>
              </a:cxnLst>
              <a:rect l="0" t="0" r="r" b="b"/>
              <a:pathLst>
                <a:path w="175" h="234">
                  <a:moveTo>
                    <a:pt x="117" y="0"/>
                  </a:moveTo>
                  <a:lnTo>
                    <a:pt x="175" y="0"/>
                  </a:lnTo>
                  <a:lnTo>
                    <a:pt x="175" y="234"/>
                  </a:lnTo>
                  <a:lnTo>
                    <a:pt x="131" y="234"/>
                  </a:lnTo>
                  <a:lnTo>
                    <a:pt x="131" y="87"/>
                  </a:lnTo>
                  <a:lnTo>
                    <a:pt x="129" y="87"/>
                  </a:lnTo>
                  <a:lnTo>
                    <a:pt x="106" y="234"/>
                  </a:lnTo>
                  <a:lnTo>
                    <a:pt x="70" y="234"/>
                  </a:lnTo>
                  <a:lnTo>
                    <a:pt x="47" y="87"/>
                  </a:lnTo>
                  <a:lnTo>
                    <a:pt x="45" y="87"/>
                  </a:lnTo>
                  <a:lnTo>
                    <a:pt x="45" y="234"/>
                  </a:lnTo>
                  <a:lnTo>
                    <a:pt x="0" y="234"/>
                  </a:lnTo>
                  <a:lnTo>
                    <a:pt x="0" y="0"/>
                  </a:lnTo>
                  <a:lnTo>
                    <a:pt x="59" y="0"/>
                  </a:lnTo>
                  <a:lnTo>
                    <a:pt x="88" y="164"/>
                  </a:lnTo>
                  <a:lnTo>
                    <a:pt x="117" y="0"/>
                  </a:lnTo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rtlCol="0" anchor="ctr"/>
            <a:lstStyle/>
            <a:p>
              <a:pPr algn="ctr" defTabSz="1219140">
                <a:defRPr/>
              </a:pPr>
              <a:endParaRPr lang="ru-RU" sz="2400" dirty="0">
                <a:solidFill>
                  <a:srgbClr val="0079C2"/>
                </a:solidFill>
              </a:endParaRPr>
            </a:p>
          </p:txBody>
        </p:sp>
        <p:sp>
          <p:nvSpPr>
            <p:cNvPr id="31" name="Freeform 65"/>
            <p:cNvSpPr>
              <a:spLocks noEditPoints="1"/>
            </p:cNvSpPr>
            <p:nvPr/>
          </p:nvSpPr>
          <p:spPr bwMode="auto">
            <a:xfrm>
              <a:off x="6188075" y="4673600"/>
              <a:ext cx="1477963" cy="254000"/>
            </a:xfrm>
            <a:custGeom>
              <a:avLst/>
              <a:gdLst/>
              <a:ahLst/>
              <a:cxnLst>
                <a:cxn ang="0">
                  <a:pos x="60" y="101"/>
                </a:cxn>
                <a:cxn ang="0">
                  <a:pos x="66" y="133"/>
                </a:cxn>
                <a:cxn ang="0">
                  <a:pos x="67" y="101"/>
                </a:cxn>
                <a:cxn ang="0">
                  <a:pos x="69" y="54"/>
                </a:cxn>
                <a:cxn ang="0">
                  <a:pos x="60" y="79"/>
                </a:cxn>
                <a:cxn ang="0">
                  <a:pos x="80" y="65"/>
                </a:cxn>
                <a:cxn ang="0">
                  <a:pos x="0" y="186"/>
                </a:cxn>
                <a:cxn ang="0">
                  <a:pos x="1087" y="0"/>
                </a:cxn>
                <a:cxn ang="0">
                  <a:pos x="72" y="155"/>
                </a:cxn>
                <a:cxn ang="0">
                  <a:pos x="31" y="32"/>
                </a:cxn>
                <a:cxn ang="0">
                  <a:pos x="109" y="63"/>
                </a:cxn>
                <a:cxn ang="0">
                  <a:pos x="110" y="119"/>
                </a:cxn>
                <a:cxn ang="0">
                  <a:pos x="272" y="155"/>
                </a:cxn>
                <a:cxn ang="0">
                  <a:pos x="243" y="103"/>
                </a:cxn>
                <a:cxn ang="0">
                  <a:pos x="223" y="155"/>
                </a:cxn>
                <a:cxn ang="0">
                  <a:pos x="193" y="32"/>
                </a:cxn>
                <a:cxn ang="0">
                  <a:pos x="223" y="79"/>
                </a:cxn>
                <a:cxn ang="0">
                  <a:pos x="243" y="32"/>
                </a:cxn>
                <a:cxn ang="0">
                  <a:pos x="272" y="155"/>
                </a:cxn>
                <a:cxn ang="0">
                  <a:pos x="406" y="155"/>
                </a:cxn>
                <a:cxn ang="0">
                  <a:pos x="412" y="80"/>
                </a:cxn>
                <a:cxn ang="0">
                  <a:pos x="386" y="155"/>
                </a:cxn>
                <a:cxn ang="0">
                  <a:pos x="357" y="32"/>
                </a:cxn>
                <a:cxn ang="0">
                  <a:pos x="385" y="62"/>
                </a:cxn>
                <a:cxn ang="0">
                  <a:pos x="381" y="109"/>
                </a:cxn>
                <a:cxn ang="0">
                  <a:pos x="434" y="32"/>
                </a:cxn>
                <a:cxn ang="0">
                  <a:pos x="597" y="155"/>
                </a:cxn>
                <a:cxn ang="0">
                  <a:pos x="568" y="126"/>
                </a:cxn>
                <a:cxn ang="0">
                  <a:pos x="574" y="80"/>
                </a:cxn>
                <a:cxn ang="0">
                  <a:pos x="519" y="155"/>
                </a:cxn>
                <a:cxn ang="0">
                  <a:pos x="547" y="32"/>
                </a:cxn>
                <a:cxn ang="0">
                  <a:pos x="543" y="109"/>
                </a:cxn>
                <a:cxn ang="0">
                  <a:pos x="568" y="32"/>
                </a:cxn>
                <a:cxn ang="0">
                  <a:pos x="597" y="155"/>
                </a:cxn>
                <a:cxn ang="0">
                  <a:pos x="711" y="55"/>
                </a:cxn>
                <a:cxn ang="0">
                  <a:pos x="681" y="155"/>
                </a:cxn>
                <a:cxn ang="0">
                  <a:pos x="750" y="32"/>
                </a:cxn>
                <a:cxn ang="0">
                  <a:pos x="875" y="155"/>
                </a:cxn>
                <a:cxn ang="0">
                  <a:pos x="847" y="130"/>
                </a:cxn>
                <a:cxn ang="0">
                  <a:pos x="814" y="155"/>
                </a:cxn>
                <a:cxn ang="0">
                  <a:pos x="876" y="32"/>
                </a:cxn>
                <a:cxn ang="0">
                  <a:pos x="875" y="155"/>
                </a:cxn>
                <a:cxn ang="0">
                  <a:pos x="977" y="118"/>
                </a:cxn>
                <a:cxn ang="0">
                  <a:pos x="1015" y="136"/>
                </a:cxn>
                <a:cxn ang="0">
                  <a:pos x="1013" y="102"/>
                </a:cxn>
                <a:cxn ang="0">
                  <a:pos x="1009" y="80"/>
                </a:cxn>
                <a:cxn ang="0">
                  <a:pos x="1025" y="66"/>
                </a:cxn>
                <a:cxn ang="0">
                  <a:pos x="1005" y="69"/>
                </a:cxn>
                <a:cxn ang="0">
                  <a:pos x="1015" y="29"/>
                </a:cxn>
                <a:cxn ang="0">
                  <a:pos x="1034" y="90"/>
                </a:cxn>
                <a:cxn ang="0">
                  <a:pos x="1056" y="122"/>
                </a:cxn>
                <a:cxn ang="0">
                  <a:pos x="858" y="54"/>
                </a:cxn>
                <a:cxn ang="0">
                  <a:pos x="866" y="108"/>
                </a:cxn>
              </a:cxnLst>
              <a:rect l="0" t="0" r="r" b="b"/>
              <a:pathLst>
                <a:path w="1087" h="186">
                  <a:moveTo>
                    <a:pt x="67" y="101"/>
                  </a:moveTo>
                  <a:cubicBezTo>
                    <a:pt x="60" y="101"/>
                    <a:pt x="60" y="101"/>
                    <a:pt x="60" y="101"/>
                  </a:cubicBezTo>
                  <a:cubicBezTo>
                    <a:pt x="60" y="133"/>
                    <a:pt x="60" y="133"/>
                    <a:pt x="60" y="133"/>
                  </a:cubicBezTo>
                  <a:cubicBezTo>
                    <a:pt x="66" y="133"/>
                    <a:pt x="66" y="133"/>
                    <a:pt x="66" y="133"/>
                  </a:cubicBezTo>
                  <a:cubicBezTo>
                    <a:pt x="78" y="133"/>
                    <a:pt x="81" y="129"/>
                    <a:pt x="81" y="117"/>
                  </a:cubicBezTo>
                  <a:cubicBezTo>
                    <a:pt x="81" y="107"/>
                    <a:pt x="78" y="101"/>
                    <a:pt x="67" y="101"/>
                  </a:cubicBezTo>
                  <a:close/>
                  <a:moveTo>
                    <a:pt x="80" y="65"/>
                  </a:moveTo>
                  <a:cubicBezTo>
                    <a:pt x="80" y="58"/>
                    <a:pt x="77" y="54"/>
                    <a:pt x="69" y="54"/>
                  </a:cubicBezTo>
                  <a:cubicBezTo>
                    <a:pt x="60" y="54"/>
                    <a:pt x="60" y="54"/>
                    <a:pt x="60" y="54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69" y="79"/>
                    <a:pt x="69" y="79"/>
                    <a:pt x="69" y="79"/>
                  </a:cubicBezTo>
                  <a:cubicBezTo>
                    <a:pt x="77" y="79"/>
                    <a:pt x="80" y="75"/>
                    <a:pt x="80" y="65"/>
                  </a:cubicBezTo>
                  <a:close/>
                  <a:moveTo>
                    <a:pt x="0" y="0"/>
                  </a:moveTo>
                  <a:cubicBezTo>
                    <a:pt x="0" y="186"/>
                    <a:pt x="0" y="186"/>
                    <a:pt x="0" y="186"/>
                  </a:cubicBezTo>
                  <a:cubicBezTo>
                    <a:pt x="1087" y="186"/>
                    <a:pt x="1087" y="186"/>
                    <a:pt x="1087" y="186"/>
                  </a:cubicBezTo>
                  <a:cubicBezTo>
                    <a:pt x="1087" y="0"/>
                    <a:pt x="1087" y="0"/>
                    <a:pt x="1087" y="0"/>
                  </a:cubicBezTo>
                  <a:lnTo>
                    <a:pt x="0" y="0"/>
                  </a:lnTo>
                  <a:close/>
                  <a:moveTo>
                    <a:pt x="72" y="155"/>
                  </a:moveTo>
                  <a:cubicBezTo>
                    <a:pt x="31" y="155"/>
                    <a:pt x="31" y="155"/>
                    <a:pt x="31" y="155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78" y="32"/>
                    <a:pt x="78" y="32"/>
                    <a:pt x="78" y="32"/>
                  </a:cubicBezTo>
                  <a:cubicBezTo>
                    <a:pt x="93" y="32"/>
                    <a:pt x="109" y="41"/>
                    <a:pt x="109" y="63"/>
                  </a:cubicBezTo>
                  <a:cubicBezTo>
                    <a:pt x="109" y="79"/>
                    <a:pt x="99" y="87"/>
                    <a:pt x="92" y="89"/>
                  </a:cubicBezTo>
                  <a:cubicBezTo>
                    <a:pt x="104" y="94"/>
                    <a:pt x="110" y="101"/>
                    <a:pt x="110" y="119"/>
                  </a:cubicBezTo>
                  <a:cubicBezTo>
                    <a:pt x="110" y="142"/>
                    <a:pt x="98" y="155"/>
                    <a:pt x="72" y="155"/>
                  </a:cubicBezTo>
                  <a:close/>
                  <a:moveTo>
                    <a:pt x="272" y="155"/>
                  </a:moveTo>
                  <a:cubicBezTo>
                    <a:pt x="243" y="155"/>
                    <a:pt x="243" y="155"/>
                    <a:pt x="243" y="155"/>
                  </a:cubicBezTo>
                  <a:cubicBezTo>
                    <a:pt x="243" y="103"/>
                    <a:pt x="243" y="103"/>
                    <a:pt x="243" y="103"/>
                  </a:cubicBezTo>
                  <a:cubicBezTo>
                    <a:pt x="223" y="103"/>
                    <a:pt x="223" y="103"/>
                    <a:pt x="223" y="103"/>
                  </a:cubicBezTo>
                  <a:cubicBezTo>
                    <a:pt x="223" y="155"/>
                    <a:pt x="223" y="155"/>
                    <a:pt x="223" y="155"/>
                  </a:cubicBezTo>
                  <a:cubicBezTo>
                    <a:pt x="193" y="155"/>
                    <a:pt x="193" y="155"/>
                    <a:pt x="193" y="155"/>
                  </a:cubicBezTo>
                  <a:cubicBezTo>
                    <a:pt x="193" y="32"/>
                    <a:pt x="193" y="32"/>
                    <a:pt x="193" y="32"/>
                  </a:cubicBezTo>
                  <a:cubicBezTo>
                    <a:pt x="223" y="32"/>
                    <a:pt x="223" y="32"/>
                    <a:pt x="223" y="32"/>
                  </a:cubicBezTo>
                  <a:cubicBezTo>
                    <a:pt x="223" y="79"/>
                    <a:pt x="223" y="79"/>
                    <a:pt x="223" y="79"/>
                  </a:cubicBezTo>
                  <a:cubicBezTo>
                    <a:pt x="243" y="79"/>
                    <a:pt x="243" y="79"/>
                    <a:pt x="243" y="79"/>
                  </a:cubicBezTo>
                  <a:cubicBezTo>
                    <a:pt x="243" y="32"/>
                    <a:pt x="243" y="32"/>
                    <a:pt x="243" y="32"/>
                  </a:cubicBezTo>
                  <a:cubicBezTo>
                    <a:pt x="272" y="32"/>
                    <a:pt x="272" y="32"/>
                    <a:pt x="272" y="32"/>
                  </a:cubicBezTo>
                  <a:lnTo>
                    <a:pt x="272" y="155"/>
                  </a:lnTo>
                  <a:close/>
                  <a:moveTo>
                    <a:pt x="434" y="155"/>
                  </a:moveTo>
                  <a:cubicBezTo>
                    <a:pt x="406" y="155"/>
                    <a:pt x="406" y="155"/>
                    <a:pt x="406" y="155"/>
                  </a:cubicBezTo>
                  <a:cubicBezTo>
                    <a:pt x="406" y="126"/>
                    <a:pt x="406" y="126"/>
                    <a:pt x="406" y="126"/>
                  </a:cubicBezTo>
                  <a:cubicBezTo>
                    <a:pt x="406" y="113"/>
                    <a:pt x="410" y="93"/>
                    <a:pt x="412" y="80"/>
                  </a:cubicBezTo>
                  <a:cubicBezTo>
                    <a:pt x="411" y="80"/>
                    <a:pt x="411" y="80"/>
                    <a:pt x="411" y="80"/>
                  </a:cubicBezTo>
                  <a:cubicBezTo>
                    <a:pt x="386" y="155"/>
                    <a:pt x="386" y="155"/>
                    <a:pt x="386" y="155"/>
                  </a:cubicBezTo>
                  <a:cubicBezTo>
                    <a:pt x="357" y="155"/>
                    <a:pt x="357" y="155"/>
                    <a:pt x="357" y="155"/>
                  </a:cubicBezTo>
                  <a:cubicBezTo>
                    <a:pt x="357" y="32"/>
                    <a:pt x="357" y="32"/>
                    <a:pt x="357" y="32"/>
                  </a:cubicBezTo>
                  <a:cubicBezTo>
                    <a:pt x="385" y="32"/>
                    <a:pt x="385" y="32"/>
                    <a:pt x="385" y="32"/>
                  </a:cubicBezTo>
                  <a:cubicBezTo>
                    <a:pt x="385" y="62"/>
                    <a:pt x="385" y="62"/>
                    <a:pt x="385" y="62"/>
                  </a:cubicBezTo>
                  <a:cubicBezTo>
                    <a:pt x="385" y="76"/>
                    <a:pt x="382" y="96"/>
                    <a:pt x="381" y="109"/>
                  </a:cubicBezTo>
                  <a:cubicBezTo>
                    <a:pt x="381" y="109"/>
                    <a:pt x="381" y="109"/>
                    <a:pt x="381" y="109"/>
                  </a:cubicBezTo>
                  <a:cubicBezTo>
                    <a:pt x="406" y="32"/>
                    <a:pt x="406" y="32"/>
                    <a:pt x="406" y="32"/>
                  </a:cubicBezTo>
                  <a:cubicBezTo>
                    <a:pt x="434" y="32"/>
                    <a:pt x="434" y="32"/>
                    <a:pt x="434" y="32"/>
                  </a:cubicBezTo>
                  <a:lnTo>
                    <a:pt x="434" y="155"/>
                  </a:lnTo>
                  <a:close/>
                  <a:moveTo>
                    <a:pt x="597" y="155"/>
                  </a:moveTo>
                  <a:cubicBezTo>
                    <a:pt x="568" y="155"/>
                    <a:pt x="568" y="155"/>
                    <a:pt x="568" y="155"/>
                  </a:cubicBezTo>
                  <a:cubicBezTo>
                    <a:pt x="568" y="126"/>
                    <a:pt x="568" y="126"/>
                    <a:pt x="568" y="126"/>
                  </a:cubicBezTo>
                  <a:cubicBezTo>
                    <a:pt x="568" y="113"/>
                    <a:pt x="572" y="93"/>
                    <a:pt x="574" y="80"/>
                  </a:cubicBezTo>
                  <a:cubicBezTo>
                    <a:pt x="574" y="80"/>
                    <a:pt x="574" y="80"/>
                    <a:pt x="574" y="80"/>
                  </a:cubicBezTo>
                  <a:cubicBezTo>
                    <a:pt x="548" y="155"/>
                    <a:pt x="548" y="155"/>
                    <a:pt x="548" y="155"/>
                  </a:cubicBezTo>
                  <a:cubicBezTo>
                    <a:pt x="519" y="155"/>
                    <a:pt x="519" y="155"/>
                    <a:pt x="519" y="155"/>
                  </a:cubicBezTo>
                  <a:cubicBezTo>
                    <a:pt x="519" y="32"/>
                    <a:pt x="519" y="32"/>
                    <a:pt x="519" y="32"/>
                  </a:cubicBezTo>
                  <a:cubicBezTo>
                    <a:pt x="547" y="32"/>
                    <a:pt x="547" y="32"/>
                    <a:pt x="547" y="32"/>
                  </a:cubicBezTo>
                  <a:cubicBezTo>
                    <a:pt x="547" y="62"/>
                    <a:pt x="547" y="62"/>
                    <a:pt x="547" y="62"/>
                  </a:cubicBezTo>
                  <a:cubicBezTo>
                    <a:pt x="547" y="76"/>
                    <a:pt x="544" y="96"/>
                    <a:pt x="543" y="109"/>
                  </a:cubicBezTo>
                  <a:cubicBezTo>
                    <a:pt x="543" y="109"/>
                    <a:pt x="543" y="109"/>
                    <a:pt x="543" y="109"/>
                  </a:cubicBezTo>
                  <a:cubicBezTo>
                    <a:pt x="568" y="32"/>
                    <a:pt x="568" y="32"/>
                    <a:pt x="568" y="32"/>
                  </a:cubicBezTo>
                  <a:cubicBezTo>
                    <a:pt x="597" y="32"/>
                    <a:pt x="597" y="32"/>
                    <a:pt x="597" y="32"/>
                  </a:cubicBezTo>
                  <a:lnTo>
                    <a:pt x="597" y="155"/>
                  </a:lnTo>
                  <a:close/>
                  <a:moveTo>
                    <a:pt x="750" y="55"/>
                  </a:moveTo>
                  <a:cubicBezTo>
                    <a:pt x="711" y="55"/>
                    <a:pt x="711" y="55"/>
                    <a:pt x="711" y="55"/>
                  </a:cubicBezTo>
                  <a:cubicBezTo>
                    <a:pt x="711" y="155"/>
                    <a:pt x="711" y="155"/>
                    <a:pt x="711" y="155"/>
                  </a:cubicBezTo>
                  <a:cubicBezTo>
                    <a:pt x="681" y="155"/>
                    <a:pt x="681" y="155"/>
                    <a:pt x="681" y="155"/>
                  </a:cubicBezTo>
                  <a:cubicBezTo>
                    <a:pt x="681" y="32"/>
                    <a:pt x="681" y="32"/>
                    <a:pt x="681" y="32"/>
                  </a:cubicBezTo>
                  <a:cubicBezTo>
                    <a:pt x="750" y="32"/>
                    <a:pt x="750" y="32"/>
                    <a:pt x="750" y="32"/>
                  </a:cubicBezTo>
                  <a:lnTo>
                    <a:pt x="750" y="55"/>
                  </a:lnTo>
                  <a:close/>
                  <a:moveTo>
                    <a:pt x="875" y="155"/>
                  </a:moveTo>
                  <a:cubicBezTo>
                    <a:pt x="870" y="130"/>
                    <a:pt x="870" y="130"/>
                    <a:pt x="870" y="130"/>
                  </a:cubicBezTo>
                  <a:cubicBezTo>
                    <a:pt x="847" y="130"/>
                    <a:pt x="847" y="130"/>
                    <a:pt x="847" y="130"/>
                  </a:cubicBezTo>
                  <a:cubicBezTo>
                    <a:pt x="844" y="155"/>
                    <a:pt x="844" y="155"/>
                    <a:pt x="844" y="155"/>
                  </a:cubicBezTo>
                  <a:cubicBezTo>
                    <a:pt x="814" y="155"/>
                    <a:pt x="814" y="155"/>
                    <a:pt x="814" y="155"/>
                  </a:cubicBezTo>
                  <a:cubicBezTo>
                    <a:pt x="841" y="32"/>
                    <a:pt x="841" y="32"/>
                    <a:pt x="841" y="32"/>
                  </a:cubicBezTo>
                  <a:cubicBezTo>
                    <a:pt x="876" y="32"/>
                    <a:pt x="876" y="32"/>
                    <a:pt x="876" y="32"/>
                  </a:cubicBezTo>
                  <a:cubicBezTo>
                    <a:pt x="904" y="155"/>
                    <a:pt x="904" y="155"/>
                    <a:pt x="904" y="155"/>
                  </a:cubicBezTo>
                  <a:lnTo>
                    <a:pt x="875" y="155"/>
                  </a:lnTo>
                  <a:close/>
                  <a:moveTo>
                    <a:pt x="1016" y="158"/>
                  </a:moveTo>
                  <a:cubicBezTo>
                    <a:pt x="998" y="158"/>
                    <a:pt x="977" y="150"/>
                    <a:pt x="977" y="118"/>
                  </a:cubicBezTo>
                  <a:cubicBezTo>
                    <a:pt x="1005" y="118"/>
                    <a:pt x="1005" y="118"/>
                    <a:pt x="1005" y="118"/>
                  </a:cubicBezTo>
                  <a:cubicBezTo>
                    <a:pt x="1005" y="132"/>
                    <a:pt x="1009" y="136"/>
                    <a:pt x="1015" y="136"/>
                  </a:cubicBezTo>
                  <a:cubicBezTo>
                    <a:pt x="1023" y="136"/>
                    <a:pt x="1026" y="132"/>
                    <a:pt x="1026" y="118"/>
                  </a:cubicBezTo>
                  <a:cubicBezTo>
                    <a:pt x="1026" y="107"/>
                    <a:pt x="1022" y="102"/>
                    <a:pt x="1013" y="102"/>
                  </a:cubicBezTo>
                  <a:cubicBezTo>
                    <a:pt x="1009" y="102"/>
                    <a:pt x="1009" y="102"/>
                    <a:pt x="1009" y="102"/>
                  </a:cubicBezTo>
                  <a:cubicBezTo>
                    <a:pt x="1009" y="80"/>
                    <a:pt x="1009" y="80"/>
                    <a:pt x="1009" y="80"/>
                  </a:cubicBezTo>
                  <a:cubicBezTo>
                    <a:pt x="1016" y="80"/>
                    <a:pt x="1016" y="80"/>
                    <a:pt x="1016" y="80"/>
                  </a:cubicBezTo>
                  <a:cubicBezTo>
                    <a:pt x="1020" y="80"/>
                    <a:pt x="1025" y="75"/>
                    <a:pt x="1025" y="66"/>
                  </a:cubicBezTo>
                  <a:cubicBezTo>
                    <a:pt x="1025" y="57"/>
                    <a:pt x="1022" y="51"/>
                    <a:pt x="1015" y="51"/>
                  </a:cubicBezTo>
                  <a:cubicBezTo>
                    <a:pt x="1007" y="51"/>
                    <a:pt x="1005" y="57"/>
                    <a:pt x="1005" y="69"/>
                  </a:cubicBezTo>
                  <a:cubicBezTo>
                    <a:pt x="977" y="69"/>
                    <a:pt x="977" y="69"/>
                    <a:pt x="977" y="69"/>
                  </a:cubicBezTo>
                  <a:cubicBezTo>
                    <a:pt x="977" y="44"/>
                    <a:pt x="993" y="29"/>
                    <a:pt x="1015" y="29"/>
                  </a:cubicBezTo>
                  <a:cubicBezTo>
                    <a:pt x="1038" y="29"/>
                    <a:pt x="1051" y="44"/>
                    <a:pt x="1051" y="62"/>
                  </a:cubicBezTo>
                  <a:cubicBezTo>
                    <a:pt x="1051" y="77"/>
                    <a:pt x="1046" y="85"/>
                    <a:pt x="1034" y="90"/>
                  </a:cubicBezTo>
                  <a:cubicBezTo>
                    <a:pt x="1034" y="90"/>
                    <a:pt x="1034" y="90"/>
                    <a:pt x="1034" y="90"/>
                  </a:cubicBezTo>
                  <a:cubicBezTo>
                    <a:pt x="1047" y="95"/>
                    <a:pt x="1056" y="100"/>
                    <a:pt x="1056" y="122"/>
                  </a:cubicBezTo>
                  <a:cubicBezTo>
                    <a:pt x="1056" y="146"/>
                    <a:pt x="1040" y="158"/>
                    <a:pt x="1016" y="158"/>
                  </a:cubicBezTo>
                  <a:close/>
                  <a:moveTo>
                    <a:pt x="858" y="54"/>
                  </a:moveTo>
                  <a:cubicBezTo>
                    <a:pt x="850" y="108"/>
                    <a:pt x="850" y="108"/>
                    <a:pt x="850" y="108"/>
                  </a:cubicBezTo>
                  <a:cubicBezTo>
                    <a:pt x="866" y="108"/>
                    <a:pt x="866" y="108"/>
                    <a:pt x="866" y="108"/>
                  </a:cubicBezTo>
                  <a:cubicBezTo>
                    <a:pt x="858" y="54"/>
                    <a:pt x="858" y="54"/>
                    <a:pt x="858" y="54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rtlCol="0" anchor="ctr"/>
            <a:lstStyle/>
            <a:p>
              <a:pPr algn="ctr" defTabSz="1219140">
                <a:defRPr/>
              </a:pPr>
              <a:endParaRPr lang="ru-RU" sz="2400" dirty="0">
                <a:solidFill>
                  <a:srgbClr val="0079C2"/>
                </a:solidFill>
              </a:endParaRPr>
            </a:p>
          </p:txBody>
        </p:sp>
      </p:grpSp>
      <p:sp>
        <p:nvSpPr>
          <p:cNvPr id="32" name="Rectangle 7"/>
          <p:cNvSpPr>
            <a:spLocks noChangeArrowheads="1"/>
          </p:cNvSpPr>
          <p:nvPr userDrawn="1"/>
        </p:nvSpPr>
        <p:spPr bwMode="auto">
          <a:xfrm>
            <a:off x="2" y="3"/>
            <a:ext cx="2001835" cy="1062565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defTabSz="1219140">
              <a:defRPr/>
            </a:pPr>
            <a:endParaRPr lang="ru-RU" sz="2400" dirty="0">
              <a:solidFill>
                <a:prstClr val="black"/>
              </a:solidFill>
            </a:endParaRPr>
          </a:p>
        </p:txBody>
      </p:sp>
      <p:pic>
        <p:nvPicPr>
          <p:cNvPr id="33" name="Рисунок 32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4700" y="144002"/>
            <a:ext cx="1560000" cy="770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61554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1219140" rtl="0" eaLnBrk="1" latinLnBrk="0" hangingPunct="1">
        <a:spcBef>
          <a:spcPct val="0"/>
        </a:spcBef>
        <a:buNone/>
        <a:defRPr kumimoji="0" lang="ru-RU" sz="2533" b="0" i="0" u="none" strike="noStrike" kern="1200" cap="none" spc="0" normalizeH="0" baseline="0" noProof="0" dirty="0" smtClean="0">
          <a:ln>
            <a:noFill/>
          </a:ln>
          <a:solidFill>
            <a:schemeClr val="bg1"/>
          </a:solidFill>
          <a:effectLst/>
          <a:uLnTx/>
          <a:uFillTx/>
          <a:latin typeface="Arial Narrow" pitchFamily="34" charset="0"/>
          <a:ea typeface="+mj-ea"/>
          <a:cs typeface="+mj-cs"/>
        </a:defRPr>
      </a:lvl1pPr>
    </p:titleStyle>
    <p:bodyStyle>
      <a:lvl1pPr marL="0" indent="-457178" algn="l" defTabSz="1219140" rtl="0" eaLnBrk="1" latinLnBrk="0" hangingPunct="1">
        <a:spcBef>
          <a:spcPct val="20000"/>
        </a:spcBef>
        <a:buFont typeface="Arial" pitchFamily="34" charset="0"/>
        <a:buNone/>
        <a:defRPr lang="ru-RU" sz="2533" b="1" kern="1200" baseline="0" dirty="0" smtClean="0">
          <a:solidFill>
            <a:srgbClr val="0079C2"/>
          </a:solidFill>
          <a:latin typeface="Arial Narrow" pitchFamily="34" charset="0"/>
          <a:ea typeface="+mn-ea"/>
          <a:cs typeface="+mn-cs"/>
        </a:defRPr>
      </a:lvl1pPr>
      <a:lvl2pPr marL="0" indent="-380981" algn="l" defTabSz="1219140" rtl="0" eaLnBrk="1" latinLnBrk="0" hangingPunct="1">
        <a:spcBef>
          <a:spcPct val="20000"/>
        </a:spcBef>
        <a:buFont typeface="Arial" pitchFamily="34" charset="0"/>
        <a:buNone/>
        <a:defRPr lang="ru-RU" sz="32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2pPr>
      <a:lvl3pPr marL="0" indent="-304784" algn="l" defTabSz="1219140" rtl="0" eaLnBrk="1" latinLnBrk="0" hangingPunct="1">
        <a:spcBef>
          <a:spcPct val="20000"/>
        </a:spcBef>
        <a:buFont typeface="Arial" pitchFamily="34" charset="0"/>
        <a:buNone/>
        <a:defRPr lang="ru-RU" sz="32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3pPr>
      <a:lvl4pPr marL="0" indent="-304784" algn="l" defTabSz="1219140" rtl="0" eaLnBrk="1" latinLnBrk="0" hangingPunct="1">
        <a:spcBef>
          <a:spcPct val="20000"/>
        </a:spcBef>
        <a:buFont typeface="Arial" pitchFamily="34" charset="0"/>
        <a:buNone/>
        <a:defRPr lang="ru-RU" sz="32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4pPr>
      <a:lvl5pPr marL="0" indent="-304784" algn="l" defTabSz="1219140" rtl="0" eaLnBrk="1" latinLnBrk="0" hangingPunct="1">
        <a:spcBef>
          <a:spcPct val="20000"/>
        </a:spcBef>
        <a:buFont typeface="Arial" pitchFamily="34" charset="0"/>
        <a:buNone/>
        <a:defRPr lang="ru-RU" sz="32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5pPr>
      <a:lvl6pPr marL="335263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омер слайда 3"/>
          <p:cNvSpPr txBox="1">
            <a:spLocks/>
          </p:cNvSpPr>
          <p:nvPr userDrawn="1"/>
        </p:nvSpPr>
        <p:spPr>
          <a:xfrm>
            <a:off x="222251" y="6479643"/>
            <a:ext cx="1228717" cy="28732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defTabSz="1219170">
              <a:defRPr/>
            </a:pPr>
            <a:fld id="{E4274F02-7521-4F9B-A76E-13D583AC38B1}" type="slidenum">
              <a:rPr lang="ru-RU" sz="1867" b="1">
                <a:solidFill>
                  <a:srgbClr val="0079C2"/>
                </a:solidFill>
                <a:latin typeface="Arial Narrow" pitchFamily="34" charset="0"/>
              </a:rPr>
              <a:pPr defTabSz="1219170">
                <a:defRPr/>
              </a:pPr>
              <a:t>‹#›</a:t>
            </a:fld>
            <a:endParaRPr lang="ru-RU" sz="1867" b="1" dirty="0">
              <a:solidFill>
                <a:srgbClr val="0079C2"/>
              </a:solidFill>
              <a:latin typeface="Arial Narrow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5038" y="101600"/>
            <a:ext cx="9785349" cy="881385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2685" y="1214544"/>
            <a:ext cx="11767704" cy="495088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0" name="Line 16"/>
          <p:cNvSpPr>
            <a:spLocks noChangeShapeType="1"/>
          </p:cNvSpPr>
          <p:nvPr userDrawn="1"/>
        </p:nvSpPr>
        <p:spPr bwMode="auto">
          <a:xfrm>
            <a:off x="0" y="6369133"/>
            <a:ext cx="12192000" cy="0"/>
          </a:xfrm>
          <a:prstGeom prst="line">
            <a:avLst/>
          </a:prstGeom>
          <a:noFill/>
          <a:ln w="9525">
            <a:solidFill>
              <a:srgbClr val="0079C2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defTabSz="1219170">
              <a:defRPr/>
            </a:pPr>
            <a:endParaRPr lang="ru-RU" sz="2400">
              <a:solidFill>
                <a:prstClr val="black"/>
              </a:solidFill>
            </a:endParaRPr>
          </a:p>
        </p:txBody>
      </p:sp>
      <p:sp>
        <p:nvSpPr>
          <p:cNvPr id="21" name="Line 15"/>
          <p:cNvSpPr>
            <a:spLocks noChangeShapeType="1"/>
          </p:cNvSpPr>
          <p:nvPr userDrawn="1"/>
        </p:nvSpPr>
        <p:spPr bwMode="auto">
          <a:xfrm>
            <a:off x="0" y="1057627"/>
            <a:ext cx="12192000" cy="0"/>
          </a:xfrm>
          <a:prstGeom prst="line">
            <a:avLst/>
          </a:prstGeom>
          <a:noFill/>
          <a:ln w="9525">
            <a:solidFill>
              <a:srgbClr val="0079C2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defTabSz="1219170">
              <a:defRPr/>
            </a:pPr>
            <a:endParaRPr lang="ru-RU" sz="2400">
              <a:solidFill>
                <a:prstClr val="black"/>
              </a:solidFill>
            </a:endParaRPr>
          </a:p>
        </p:txBody>
      </p:sp>
      <p:sp>
        <p:nvSpPr>
          <p:cNvPr id="34" name="Line 7"/>
          <p:cNvSpPr>
            <a:spLocks noChangeShapeType="1"/>
          </p:cNvSpPr>
          <p:nvPr userDrawn="1"/>
        </p:nvSpPr>
        <p:spPr bwMode="auto">
          <a:xfrm>
            <a:off x="2001838" y="6362701"/>
            <a:ext cx="0" cy="495300"/>
          </a:xfrm>
          <a:prstGeom prst="line">
            <a:avLst/>
          </a:prstGeom>
          <a:noFill/>
          <a:ln w="9525">
            <a:solidFill>
              <a:srgbClr val="0079C2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defTabSz="1219170">
              <a:defRPr/>
            </a:pPr>
            <a:endParaRPr lang="ru-RU" sz="2400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3"/>
          </p:nvPr>
        </p:nvSpPr>
        <p:spPr>
          <a:xfrm>
            <a:off x="2205039" y="6479642"/>
            <a:ext cx="9785350" cy="287323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lang="ru-RU" sz="1867" b="0" kern="1200" dirty="0" smtClean="0">
                <a:solidFill>
                  <a:srgbClr val="0079C2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r>
              <a:rPr lang="ru-RU" smtClean="0"/>
              <a:t>О перспективах освоения ресурсов углеводородов на шельфе Российской Федерации  до 2040 года</a:t>
            </a:r>
            <a:endParaRPr lang="ru-RU" dirty="0"/>
          </a:p>
        </p:txBody>
      </p:sp>
      <p:sp>
        <p:nvSpPr>
          <p:cNvPr id="37" name="Rectangle 7"/>
          <p:cNvSpPr>
            <a:spLocks noChangeArrowheads="1"/>
          </p:cNvSpPr>
          <p:nvPr userDrawn="1"/>
        </p:nvSpPr>
        <p:spPr bwMode="auto">
          <a:xfrm>
            <a:off x="2" y="3"/>
            <a:ext cx="2001835" cy="1062565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defTabSz="1219140">
              <a:defRPr/>
            </a:pPr>
            <a:endParaRPr lang="ru-RU" sz="2400" dirty="0">
              <a:solidFill>
                <a:prstClr val="black"/>
              </a:solidFill>
            </a:endParaRPr>
          </a:p>
        </p:txBody>
      </p:sp>
      <p:pic>
        <p:nvPicPr>
          <p:cNvPr id="38" name="Рисунок 37"/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4700" y="144002"/>
            <a:ext cx="1560000" cy="770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29090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9" r:id="rId3"/>
    <p:sldLayoutId id="2147483674" r:id="rId4"/>
    <p:sldLayoutId id="2147483673" r:id="rId5"/>
    <p:sldLayoutId id="2147483666" r:id="rId6"/>
    <p:sldLayoutId id="2147483667" r:id="rId7"/>
    <p:sldLayoutId id="2147483668" r:id="rId8"/>
    <p:sldLayoutId id="2147483672" r:id="rId9"/>
    <p:sldLayoutId id="2147483671" r:id="rId10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1219170" rtl="0" eaLnBrk="1" latinLnBrk="0" hangingPunct="1">
        <a:spcBef>
          <a:spcPct val="0"/>
        </a:spcBef>
        <a:buNone/>
        <a:defRPr kumimoji="0" lang="ru-RU" sz="2533" b="0" i="0" u="none" strike="noStrike" kern="1200" cap="none" spc="0" normalizeH="0" baseline="0" noProof="0" dirty="0" smtClean="0">
          <a:ln>
            <a:noFill/>
          </a:ln>
          <a:solidFill>
            <a:srgbClr val="0079C2"/>
          </a:solidFill>
          <a:effectLst/>
          <a:uLnTx/>
          <a:uFillTx/>
          <a:latin typeface="Arial Narrow" pitchFamily="34" charset="0"/>
          <a:ea typeface="+mj-ea"/>
          <a:cs typeface="+mj-cs"/>
        </a:defRPr>
      </a:lvl1pPr>
    </p:titleStyle>
    <p:bodyStyle>
      <a:lvl1pPr marL="0" indent="-457189" algn="l" defTabSz="1219170" rtl="0" eaLnBrk="1" latinLnBrk="0" hangingPunct="1">
        <a:spcBef>
          <a:spcPct val="20000"/>
        </a:spcBef>
        <a:buFont typeface="Arial" pitchFamily="34" charset="0"/>
        <a:buNone/>
        <a:defRPr lang="ru-RU" sz="2533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1pPr>
      <a:lvl2pPr marL="0" indent="-380990" algn="l" defTabSz="1219170" rtl="0" eaLnBrk="1" latinLnBrk="0" hangingPunct="1">
        <a:spcBef>
          <a:spcPct val="20000"/>
        </a:spcBef>
        <a:buFont typeface="Arial" pitchFamily="34" charset="0"/>
        <a:buNone/>
        <a:defRPr lang="ru-RU" sz="32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2pPr>
      <a:lvl3pPr marL="0" indent="-304792" algn="l" defTabSz="1219170" rtl="0" eaLnBrk="1" latinLnBrk="0" hangingPunct="1">
        <a:spcBef>
          <a:spcPct val="20000"/>
        </a:spcBef>
        <a:buFont typeface="Arial" pitchFamily="34" charset="0"/>
        <a:buNone/>
        <a:defRPr lang="ru-RU" sz="32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3pPr>
      <a:lvl4pPr marL="0" indent="-304792" algn="l" defTabSz="1219170" rtl="0" eaLnBrk="1" latinLnBrk="0" hangingPunct="1">
        <a:spcBef>
          <a:spcPct val="20000"/>
        </a:spcBef>
        <a:buFont typeface="Arial" pitchFamily="34" charset="0"/>
        <a:buNone/>
        <a:defRPr lang="ru-RU" sz="32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4pPr>
      <a:lvl5pPr marL="0" indent="-304792" algn="l" defTabSz="1219170" rtl="0" eaLnBrk="1" latinLnBrk="0" hangingPunct="1">
        <a:spcBef>
          <a:spcPct val="20000"/>
        </a:spcBef>
        <a:buFont typeface="Arial" pitchFamily="34" charset="0"/>
        <a:buNone/>
        <a:defRPr lang="ru-RU" sz="32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4.jpe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microsoft.com/office/2007/relationships/hdphoto" Target="../media/hdphoto1.wdp"/><Relationship Id="rId7" Type="http://schemas.openxmlformats.org/officeDocument/2006/relationships/image" Target="../media/image57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3"/>
          <p:cNvSpPr txBox="1">
            <a:spLocks/>
          </p:cNvSpPr>
          <p:nvPr/>
        </p:nvSpPr>
        <p:spPr>
          <a:xfrm>
            <a:off x="1964143" y="4377561"/>
            <a:ext cx="9616887" cy="438484"/>
          </a:xfrm>
          <a:prstGeom prst="rect">
            <a:avLst/>
          </a:prstGeom>
        </p:spPr>
        <p:txBody>
          <a:bodyPr lIns="0"/>
          <a:lstStyle>
            <a:lvl1pPr marL="0" indent="0" algn="l" defTabSz="914378" rtl="0" eaLnBrk="1" latinLnBrk="0" hangingPunct="1">
              <a:spcBef>
                <a:spcPct val="20000"/>
              </a:spcBef>
              <a:buFont typeface="Arial" pitchFamily="34" charset="0"/>
              <a:buNone/>
              <a:defRPr sz="1875" b="1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742931" indent="-285743" algn="l" defTabSz="914378" rtl="0" eaLnBrk="1" latinLnBrk="0" hangingPunct="1">
              <a:spcBef>
                <a:spcPct val="20000"/>
              </a:spcBef>
              <a:buFont typeface="Arial" pitchFamily="34" charset="0"/>
              <a:buNone/>
              <a:defRPr sz="26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1142972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None/>
              <a:defRPr sz="26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600160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None/>
              <a:defRPr sz="26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2057348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None/>
              <a:defRPr sz="26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537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10"/>
            <a:r>
              <a:rPr lang="ru-RU" sz="2667" dirty="0" err="1" smtClean="0">
                <a:solidFill>
                  <a:srgbClr val="0079C2"/>
                </a:solidFill>
              </a:rPr>
              <a:t>Эдер</a:t>
            </a:r>
            <a:r>
              <a:rPr lang="ru-RU" sz="2667" dirty="0" smtClean="0">
                <a:solidFill>
                  <a:srgbClr val="0079C2"/>
                </a:solidFill>
              </a:rPr>
              <a:t> Леонтий Викторович</a:t>
            </a:r>
            <a:endParaRPr lang="ru-RU" sz="2667" dirty="0">
              <a:solidFill>
                <a:srgbClr val="0079C2"/>
              </a:solidFill>
            </a:endParaRPr>
          </a:p>
        </p:txBody>
      </p:sp>
      <p:sp>
        <p:nvSpPr>
          <p:cNvPr id="11" name="Текст 4"/>
          <p:cNvSpPr txBox="1">
            <a:spLocks/>
          </p:cNvSpPr>
          <p:nvPr/>
        </p:nvSpPr>
        <p:spPr>
          <a:xfrm>
            <a:off x="1964143" y="4832613"/>
            <a:ext cx="9616887" cy="493295"/>
          </a:xfrm>
          <a:prstGeom prst="rect">
            <a:avLst/>
          </a:prstGeom>
        </p:spPr>
        <p:txBody>
          <a:bodyPr lIns="0"/>
          <a:lstStyle>
            <a:lvl1pPr marL="0" indent="0" algn="l" defTabSz="914378" rtl="0" eaLnBrk="1" latinLnBrk="0" hangingPunct="1">
              <a:spcBef>
                <a:spcPct val="20000"/>
              </a:spcBef>
              <a:buFont typeface="Arial" pitchFamily="34" charset="0"/>
              <a:buNone/>
              <a:defRPr sz="1875" b="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742931" indent="-285743" algn="l" defTabSz="914378" rtl="0" eaLnBrk="1" latinLnBrk="0" hangingPunct="1">
              <a:spcBef>
                <a:spcPct val="20000"/>
              </a:spcBef>
              <a:buFont typeface="Arial" pitchFamily="34" charset="0"/>
              <a:buNone/>
              <a:defRPr sz="26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1142972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None/>
              <a:defRPr sz="26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600160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None/>
              <a:defRPr sz="26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2057348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None/>
              <a:defRPr sz="26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537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10"/>
            <a:r>
              <a:rPr lang="ru-RU" sz="2400" dirty="0" smtClean="0">
                <a:solidFill>
                  <a:srgbClr val="0079C2"/>
                </a:solidFill>
              </a:rPr>
              <a:t>Заместитель Генерального директора по перспективному развитию </a:t>
            </a:r>
            <a:br>
              <a:rPr lang="ru-RU" sz="2400" dirty="0" smtClean="0">
                <a:solidFill>
                  <a:srgbClr val="0079C2"/>
                </a:solidFill>
              </a:rPr>
            </a:br>
            <a:r>
              <a:rPr lang="ru-RU" sz="2400" dirty="0" smtClean="0">
                <a:solidFill>
                  <a:srgbClr val="0079C2"/>
                </a:solidFill>
              </a:rPr>
              <a:t>ООО «Газпром ВНИИГАЗ»</a:t>
            </a:r>
            <a:endParaRPr lang="ru-RU" sz="2400" dirty="0">
              <a:solidFill>
                <a:srgbClr val="0079C2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I</a:t>
            </a:r>
            <a:r>
              <a:rPr lang="ru-RU" dirty="0" smtClean="0"/>
              <a:t>Х Петербургский международный газовый форум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537209" y="1855476"/>
            <a:ext cx="11289480" cy="2048491"/>
          </a:xfrm>
        </p:spPr>
        <p:txBody>
          <a:bodyPr/>
          <a:lstStyle/>
          <a:p>
            <a:pPr algn="ctr"/>
            <a:r>
              <a:rPr lang="ru-RU" sz="2800" dirty="0"/>
              <a:t>О ПЕРСПЕКТИВАХ </a:t>
            </a:r>
            <a:r>
              <a:rPr lang="ru-RU" sz="2800" dirty="0" smtClean="0"/>
              <a:t>ОСВОЕНИЯ РЕСУРСОВ УГЛЕВОДОРОДОВ </a:t>
            </a:r>
          </a:p>
          <a:p>
            <a:pPr algn="ctr"/>
            <a:r>
              <a:rPr lang="ru-RU" sz="2800" dirty="0" smtClean="0"/>
              <a:t>НА </a:t>
            </a:r>
            <a:r>
              <a:rPr lang="ru-RU" sz="2800" dirty="0"/>
              <a:t>ШЕЛЬФЕ РОССИЙСКОЙ ФЕДЕРАЦИИ</a:t>
            </a:r>
          </a:p>
          <a:p>
            <a:pPr algn="ctr"/>
            <a:r>
              <a:rPr lang="ru-RU" sz="2800" dirty="0"/>
              <a:t>ДО 2040 </a:t>
            </a:r>
            <a:r>
              <a:rPr lang="ru-RU" sz="2800" dirty="0" smtClean="0"/>
              <a:t>ГОДА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82830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Лицензионные участки ПАО «Газпром» </a:t>
            </a:r>
            <a:br>
              <a:rPr lang="ru-RU" smtClean="0"/>
            </a:br>
            <a:r>
              <a:rPr lang="ru-RU" smtClean="0"/>
              <a:t>в акватории Обской и Тазовской губ</a:t>
            </a:r>
            <a:endParaRPr lang="ru-RU" dirty="0"/>
          </a:p>
        </p:txBody>
      </p:sp>
      <p:sp>
        <p:nvSpPr>
          <p:cNvPr id="194" name="Текст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smtClean="0"/>
              <a:t>О перспективах освоения ресурсов углеводородов на шельфе Российской Федерации  до 2040 года</a:t>
            </a:r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214746" y="1269758"/>
            <a:ext cx="3988954" cy="4883302"/>
            <a:chOff x="290946" y="1396758"/>
            <a:chExt cx="4255654" cy="4883302"/>
          </a:xfrm>
        </p:grpSpPr>
        <p:pic>
          <p:nvPicPr>
            <p:cNvPr id="109" name="Picture 2" descr="C:\Lyuba\+Научная работа\2018 Сборник ВГН\Рис в статье\Рис 4.jpg"/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46190" y="1451497"/>
              <a:ext cx="4154569" cy="3010013"/>
            </a:xfrm>
            <a:prstGeom prst="roundRect">
              <a:avLst>
                <a:gd name="adj" fmla="val 5781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1" name="Скругленный прямоугольник 110"/>
            <p:cNvSpPr/>
            <p:nvPr/>
          </p:nvSpPr>
          <p:spPr>
            <a:xfrm>
              <a:off x="290946" y="1396758"/>
              <a:ext cx="4255654" cy="4883302"/>
            </a:xfrm>
            <a:prstGeom prst="roundRect">
              <a:avLst>
                <a:gd name="adj" fmla="val 3816"/>
              </a:avLst>
            </a:prstGeom>
            <a:ln>
              <a:solidFill>
                <a:srgbClr val="0070C0"/>
              </a:solidFill>
            </a:ln>
          </p:spPr>
          <p:txBody>
            <a:bodyPr wrap="square" lIns="0" tIns="0" rIns="0" bIns="0" rtlCol="0" anchor="ctr">
              <a:noAutofit/>
            </a:bodyPr>
            <a:lstStyle/>
            <a:p>
              <a:pPr algn="ctr">
                <a:defRPr/>
              </a:pPr>
              <a:endParaRPr lang="ru-RU" b="1" dirty="0" smtClean="0">
                <a:solidFill>
                  <a:srgbClr val="0070C0"/>
                </a:solidFill>
              </a:endParaRPr>
            </a:p>
          </p:txBody>
        </p:sp>
        <p:pic>
          <p:nvPicPr>
            <p:cNvPr id="110" name="Picture 2" descr="C:\Lyuba\+Научная работа\2018 Сборник ВГН\Рис в статье\Рис 4.jpg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20231" y="4660900"/>
              <a:ext cx="1782772" cy="15574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" name="Picture 2" descr="C:\Lyuba\+Научная работа\2018 Сборник ВГН\Рис в статье\Рис 4.jpg"/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549396" y="4660900"/>
              <a:ext cx="1896119" cy="1476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4" name="Прямоугольник 113"/>
          <p:cNvSpPr/>
          <p:nvPr/>
        </p:nvSpPr>
        <p:spPr>
          <a:xfrm>
            <a:off x="6191395" y="6174454"/>
            <a:ext cx="381000" cy="1632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0" tIns="0" rIns="0" bIns="0" rtlCol="0" anchor="ctr">
            <a:spAutoFit/>
          </a:bodyPr>
          <a:lstStyle/>
          <a:p>
            <a:pPr algn="ctr">
              <a:defRPr/>
            </a:pPr>
            <a:endParaRPr lang="ru-RU" b="1" dirty="0" smtClean="0">
              <a:solidFill>
                <a:srgbClr val="0070C0"/>
              </a:solidFill>
            </a:endParaRPr>
          </a:p>
        </p:txBody>
      </p:sp>
      <p:pic>
        <p:nvPicPr>
          <p:cNvPr id="139" name="Рисунок 138" descr="C:\Lyuba\+Научная работа\2016 Сводный по губам\+Профили\ДополнПродольный.jpg"/>
          <p:cNvPicPr/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851900" y="1180859"/>
            <a:ext cx="3012797" cy="347495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330700" y="1439652"/>
            <a:ext cx="4305300" cy="1737475"/>
          </a:xfrm>
          <a:prstGeom prst="rect">
            <a:avLst/>
          </a:prstGeom>
          <a:noFill/>
        </p:spPr>
        <p:txBody>
          <a:bodyPr wrap="square" lIns="180000" tIns="180000" rIns="180000" bIns="180000" numCol="2">
            <a:noAutofit/>
          </a:bodyPr>
          <a:lstStyle/>
          <a:p>
            <a:pPr marL="285750" lvl="0" indent="-285750">
              <a:buClr>
                <a:srgbClr val="0079C2"/>
              </a:buClr>
              <a:buFont typeface="Arial Narrow" panose="020B0606020202030204" pitchFamily="34" charset="0"/>
              <a:buChar char="»"/>
              <a:defRPr/>
            </a:pPr>
            <a:r>
              <a:rPr lang="ru-RU" dirty="0" err="1" smtClean="0">
                <a:solidFill>
                  <a:prstClr val="black"/>
                </a:solidFill>
              </a:rPr>
              <a:t>Каменномысское</a:t>
            </a:r>
            <a:r>
              <a:rPr lang="ru-RU" dirty="0" smtClean="0">
                <a:solidFill>
                  <a:prstClr val="black"/>
                </a:solidFill>
              </a:rPr>
              <a:t>-море</a:t>
            </a:r>
            <a:endParaRPr lang="ru-RU" dirty="0">
              <a:solidFill>
                <a:prstClr val="black"/>
              </a:solidFill>
            </a:endParaRPr>
          </a:p>
          <a:p>
            <a:pPr marL="285750" lvl="0" indent="-285750">
              <a:buClr>
                <a:srgbClr val="0079C2"/>
              </a:buClr>
              <a:buFont typeface="Arial Narrow" panose="020B0606020202030204" pitchFamily="34" charset="0"/>
              <a:buChar char="»"/>
              <a:defRPr/>
            </a:pPr>
            <a:r>
              <a:rPr lang="ru-RU" dirty="0" smtClean="0">
                <a:solidFill>
                  <a:prstClr val="black"/>
                </a:solidFill>
              </a:rPr>
              <a:t>Северо-</a:t>
            </a:r>
            <a:r>
              <a:rPr lang="ru-RU" dirty="0" err="1" smtClean="0">
                <a:solidFill>
                  <a:prstClr val="black"/>
                </a:solidFill>
              </a:rPr>
              <a:t>Каменномысское</a:t>
            </a:r>
            <a:endParaRPr lang="ru-RU" dirty="0" smtClean="0">
              <a:solidFill>
                <a:prstClr val="black"/>
              </a:solidFill>
            </a:endParaRPr>
          </a:p>
          <a:p>
            <a:pPr marL="285750" lvl="0" indent="-285750">
              <a:buClr>
                <a:srgbClr val="0079C2"/>
              </a:buClr>
              <a:buFont typeface="Arial Narrow" panose="020B0606020202030204" pitchFamily="34" charset="0"/>
              <a:buChar char="»"/>
              <a:defRPr/>
            </a:pPr>
            <a:r>
              <a:rPr lang="ru-RU" dirty="0" smtClean="0">
                <a:solidFill>
                  <a:prstClr val="black"/>
                </a:solidFill>
              </a:rPr>
              <a:t>Обское</a:t>
            </a:r>
            <a:endParaRPr lang="ru-RU" dirty="0">
              <a:solidFill>
                <a:prstClr val="black"/>
              </a:solidFill>
            </a:endParaRPr>
          </a:p>
          <a:p>
            <a:pPr marL="285750" lvl="0" indent="-285750">
              <a:buClr>
                <a:srgbClr val="0079C2"/>
              </a:buClr>
              <a:buFont typeface="Arial Narrow" panose="020B0606020202030204" pitchFamily="34" charset="0"/>
              <a:buChar char="»"/>
              <a:defRPr/>
            </a:pPr>
            <a:r>
              <a:rPr lang="ru-RU" dirty="0" err="1" smtClean="0">
                <a:solidFill>
                  <a:prstClr val="black"/>
                </a:solidFill>
              </a:rPr>
              <a:t>Чугорьяхинское</a:t>
            </a:r>
            <a:endParaRPr lang="ru-RU" dirty="0" smtClean="0">
              <a:solidFill>
                <a:prstClr val="black"/>
              </a:solidFill>
            </a:endParaRPr>
          </a:p>
          <a:p>
            <a:pPr marL="285750" lvl="0" indent="-285750">
              <a:buClr>
                <a:srgbClr val="0079C2"/>
              </a:buClr>
              <a:buFont typeface="Arial Narrow" panose="020B0606020202030204" pitchFamily="34" charset="0"/>
              <a:buChar char="»"/>
              <a:defRPr/>
            </a:pPr>
            <a:r>
              <a:rPr lang="ru-RU" dirty="0" err="1" smtClean="0">
                <a:solidFill>
                  <a:prstClr val="black"/>
                </a:solidFill>
              </a:rPr>
              <a:t>Семаковское</a:t>
            </a:r>
            <a:endParaRPr lang="ru-RU" sz="2400" dirty="0">
              <a:solidFill>
                <a:prstClr val="black"/>
              </a:solidFill>
            </a:endParaRPr>
          </a:p>
          <a:p>
            <a:pPr marL="285750" indent="-285750">
              <a:buClr>
                <a:srgbClr val="0079C2"/>
              </a:buClr>
              <a:buFont typeface="Arial Narrow" panose="020B0606020202030204" pitchFamily="34" charset="0"/>
              <a:buChar char="»"/>
              <a:defRPr/>
            </a:pPr>
            <a:r>
              <a:rPr lang="ru-RU" dirty="0" err="1" smtClean="0">
                <a:solidFill>
                  <a:prstClr val="black"/>
                </a:solidFill>
              </a:rPr>
              <a:t>Тота-Яхинское</a:t>
            </a:r>
            <a:endParaRPr lang="ru-RU" sz="2400" dirty="0">
              <a:solidFill>
                <a:prstClr val="black"/>
              </a:solidFill>
            </a:endParaRPr>
          </a:p>
          <a:p>
            <a:pPr marL="285750" indent="-285750">
              <a:buClr>
                <a:srgbClr val="0079C2"/>
              </a:buClr>
              <a:buFont typeface="Arial Narrow" panose="020B0606020202030204" pitchFamily="34" charset="0"/>
              <a:buChar char="»"/>
              <a:defRPr/>
            </a:pPr>
            <a:r>
              <a:rPr lang="ru-RU" dirty="0" err="1" smtClean="0">
                <a:solidFill>
                  <a:prstClr val="black"/>
                </a:solidFill>
              </a:rPr>
              <a:t>Антипаютинское</a:t>
            </a:r>
            <a:r>
              <a:rPr lang="ru-RU" dirty="0" smtClean="0">
                <a:solidFill>
                  <a:prstClr val="black"/>
                </a:solidFill>
              </a:rPr>
              <a:t> </a:t>
            </a:r>
            <a:endParaRPr lang="ru-RU" dirty="0">
              <a:solidFill>
                <a:prstClr val="black"/>
              </a:solidFill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8851901" y="5326303"/>
            <a:ext cx="3119968" cy="891644"/>
            <a:chOff x="569395" y="2327805"/>
            <a:chExt cx="3119968" cy="891644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1478887" y="2327805"/>
              <a:ext cx="1936749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4000" dirty="0" smtClean="0">
                  <a:solidFill>
                    <a:srgbClr val="0079C2"/>
                  </a:solidFill>
                  <a:latin typeface="Arial Narrow" panose="020B0606020202030204" pitchFamily="34" charset="0"/>
                </a:rPr>
                <a:t>1500</a:t>
              </a:r>
              <a:r>
                <a:rPr lang="ru-RU" dirty="0" smtClean="0">
                  <a:solidFill>
                    <a:srgbClr val="0079C2"/>
                  </a:solidFill>
                  <a:latin typeface="Arial Narrow" panose="020B0606020202030204" pitchFamily="34" charset="0"/>
                </a:rPr>
                <a:t> </a:t>
              </a:r>
              <a:r>
                <a:rPr lang="ru-RU" dirty="0">
                  <a:solidFill>
                    <a:srgbClr val="0079C2"/>
                  </a:solidFill>
                  <a:latin typeface="Arial Narrow" panose="020B0606020202030204" pitchFamily="34" charset="0"/>
                </a:rPr>
                <a:t>млрд м</a:t>
              </a:r>
              <a:r>
                <a:rPr lang="ru-RU" baseline="30000" dirty="0">
                  <a:solidFill>
                    <a:srgbClr val="0079C2"/>
                  </a:solidFill>
                  <a:latin typeface="Arial Narrow" panose="020B0606020202030204" pitchFamily="34" charset="0"/>
                </a:rPr>
                <a:t>3</a:t>
              </a:r>
              <a:r>
                <a:rPr lang="ru-RU" dirty="0">
                  <a:solidFill>
                    <a:srgbClr val="0079C2"/>
                  </a:solidFill>
                  <a:latin typeface="Arial Narrow" panose="020B0606020202030204" pitchFamily="34" charset="0"/>
                </a:rPr>
                <a:t> </a:t>
              </a:r>
              <a:endParaRPr lang="ru-RU" dirty="0">
                <a:solidFill>
                  <a:srgbClr val="0079C2"/>
                </a:solidFill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569395" y="3004005"/>
              <a:ext cx="3119968" cy="21544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lvl="0">
                <a:defRPr/>
              </a:pPr>
              <a:r>
                <a:rPr lang="ru-RU" sz="1400" dirty="0" smtClean="0">
                  <a:latin typeface="Arial Narrow" panose="020B0606020202030204" pitchFamily="34" charset="0"/>
                </a:rPr>
                <a:t>Ресурсы газа </a:t>
              </a:r>
              <a:r>
                <a:rPr lang="ru-RU" sz="1400" dirty="0" smtClean="0">
                  <a:solidFill>
                    <a:prstClr val="black"/>
                  </a:solidFill>
                </a:rPr>
                <a:t>по </a:t>
              </a:r>
              <a:r>
                <a:rPr lang="ru-RU" sz="1400" dirty="0">
                  <a:solidFill>
                    <a:prstClr val="black"/>
                  </a:solidFill>
                </a:rPr>
                <a:t>перспективным отложениям</a:t>
              </a:r>
              <a:endParaRPr lang="ru-RU" sz="1400" dirty="0">
                <a:latin typeface="Arial Narrow" panose="020B0606020202030204" pitchFamily="34" charset="0"/>
              </a:endParaRPr>
            </a:p>
          </p:txBody>
        </p:sp>
        <p:pic>
          <p:nvPicPr>
            <p:cNvPr id="16" name="Picture 2" descr="C:\private\ОАГ\Иконки\200px #0070c0\gas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439" y="2391194"/>
              <a:ext cx="498490" cy="4984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TextBox 16"/>
          <p:cNvSpPr txBox="1"/>
          <p:nvPr/>
        </p:nvSpPr>
        <p:spPr>
          <a:xfrm>
            <a:off x="4721666" y="2922644"/>
            <a:ext cx="13553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9C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1,9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9C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ru-RU" sz="1400" dirty="0">
                <a:solidFill>
                  <a:srgbClr val="0079C2"/>
                </a:solidFill>
                <a:latin typeface="Arial Narrow" panose="020B0606020202030204" pitchFamily="34" charset="0"/>
              </a:rPr>
              <a:t>трлн м</a:t>
            </a:r>
            <a:r>
              <a:rPr lang="ru-RU" sz="1400" baseline="30000" dirty="0">
                <a:solidFill>
                  <a:srgbClr val="0079C2"/>
                </a:solidFill>
                <a:latin typeface="Arial Narrow" panose="020B0606020202030204" pitchFamily="34" charset="0"/>
              </a:rPr>
              <a:t>3 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0079C2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9898" y="3284655"/>
            <a:ext cx="15474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 Narrow" panose="020B0606020202030204" pitchFamily="34" charset="0"/>
              </a:rPr>
              <a:t>запасы газа С</a:t>
            </a:r>
            <a:r>
              <a:rPr lang="ru-RU" sz="1400" baseline="-25000" dirty="0" smtClean="0">
                <a:latin typeface="Arial Narrow" panose="020B0606020202030204" pitchFamily="34" charset="0"/>
              </a:rPr>
              <a:t>1</a:t>
            </a:r>
            <a:r>
              <a:rPr lang="ru-RU" sz="1400" dirty="0" smtClean="0">
                <a:latin typeface="Arial Narrow" panose="020B0606020202030204" pitchFamily="34" charset="0"/>
              </a:rPr>
              <a:t>+С</a:t>
            </a:r>
            <a:r>
              <a:rPr lang="ru-RU" sz="1400" baseline="-25000" dirty="0" smtClean="0">
                <a:latin typeface="Arial Narrow" panose="020B0606020202030204" pitchFamily="34" charset="0"/>
              </a:rPr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96379" y="3284655"/>
            <a:ext cx="1833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извлекаемые запасы конденсата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610495" y="2922644"/>
            <a:ext cx="13553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9C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5,6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9C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ru-RU" sz="1400" dirty="0" smtClean="0">
                <a:solidFill>
                  <a:srgbClr val="0079C2"/>
                </a:solidFill>
                <a:latin typeface="Arial Narrow" panose="020B0606020202030204" pitchFamily="34" charset="0"/>
              </a:rPr>
              <a:t>млн т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0079C2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856239" y="4814661"/>
            <a:ext cx="3048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ru-RU" sz="1400" dirty="0">
                <a:solidFill>
                  <a:prstClr val="black"/>
                </a:solidFill>
              </a:rPr>
              <a:t>В перспективе целесообразна </a:t>
            </a:r>
          </a:p>
          <a:p>
            <a:pPr lvl="0" algn="just">
              <a:defRPr/>
            </a:pPr>
            <a:r>
              <a:rPr lang="ru-RU" sz="1400" dirty="0" err="1">
                <a:solidFill>
                  <a:prstClr val="black"/>
                </a:solidFill>
              </a:rPr>
              <a:t>доразведка</a:t>
            </a:r>
            <a:r>
              <a:rPr lang="ru-RU" sz="1400" dirty="0">
                <a:solidFill>
                  <a:prstClr val="black"/>
                </a:solidFill>
              </a:rPr>
              <a:t> </a:t>
            </a:r>
            <a:r>
              <a:rPr lang="ru-RU" sz="1400" dirty="0" err="1">
                <a:solidFill>
                  <a:prstClr val="black"/>
                </a:solidFill>
              </a:rPr>
              <a:t>подсеноманских</a:t>
            </a:r>
            <a:r>
              <a:rPr lang="ru-RU" sz="1400" dirty="0">
                <a:solidFill>
                  <a:prstClr val="black"/>
                </a:solidFill>
              </a:rPr>
              <a:t> отложений</a:t>
            </a:r>
            <a:endParaRPr lang="ru-RU" sz="14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724900" y="4730811"/>
            <a:ext cx="3314700" cy="1581089"/>
          </a:xfrm>
          <a:prstGeom prst="roundRect">
            <a:avLst>
              <a:gd name="adj" fmla="val 7028"/>
            </a:avLst>
          </a:prstGeom>
          <a:ln>
            <a:solidFill>
              <a:srgbClr val="0070C0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ru-RU" b="1" dirty="0" smtClean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86044" y="1214482"/>
            <a:ext cx="32512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600"/>
              </a:spcAft>
              <a:buClr>
                <a:srgbClr val="0079C2"/>
              </a:buClr>
              <a:defRPr/>
            </a:pPr>
            <a:r>
              <a:rPr lang="ru-RU" b="1" dirty="0">
                <a:solidFill>
                  <a:prstClr val="black"/>
                </a:solidFill>
              </a:rPr>
              <a:t>Кластер Обской и </a:t>
            </a:r>
            <a:r>
              <a:rPr lang="ru-RU" b="1" dirty="0" err="1">
                <a:solidFill>
                  <a:prstClr val="black"/>
                </a:solidFill>
              </a:rPr>
              <a:t>Тазовской</a:t>
            </a:r>
            <a:r>
              <a:rPr lang="ru-RU" b="1" dirty="0">
                <a:solidFill>
                  <a:prstClr val="black"/>
                </a:solidFill>
              </a:rPr>
              <a:t> губ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330700" y="1180859"/>
            <a:ext cx="4243957" cy="2709653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ru-RU" b="1" dirty="0" smtClean="0">
              <a:solidFill>
                <a:srgbClr val="0070C0"/>
              </a:solidFill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4673024" y="3963143"/>
            <a:ext cx="3756603" cy="1166816"/>
            <a:chOff x="4673024" y="3851005"/>
            <a:chExt cx="3756603" cy="1166816"/>
          </a:xfrm>
        </p:grpSpPr>
        <p:sp>
          <p:nvSpPr>
            <p:cNvPr id="25" name="TextBox 24"/>
            <p:cNvSpPr txBox="1"/>
            <p:nvPr/>
          </p:nvSpPr>
          <p:spPr>
            <a:xfrm>
              <a:off x="4721666" y="4132590"/>
              <a:ext cx="135530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kumimoji="0" lang="ru-RU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9C2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250</a:t>
              </a:r>
              <a:r>
                <a:rPr kumimoji="0" lang="ru-RU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9C2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 </a:t>
              </a:r>
              <a:r>
                <a:rPr lang="ru-RU" sz="1400" dirty="0" smtClean="0">
                  <a:solidFill>
                    <a:srgbClr val="0079C2"/>
                  </a:solidFill>
                  <a:latin typeface="Arial Narrow" panose="020B0606020202030204" pitchFamily="34" charset="0"/>
                </a:rPr>
                <a:t>млрд м</a:t>
              </a:r>
              <a:r>
                <a:rPr lang="ru-RU" sz="1400" baseline="30000" dirty="0" smtClean="0">
                  <a:solidFill>
                    <a:srgbClr val="0079C2"/>
                  </a:solidFill>
                  <a:latin typeface="Arial Narrow" panose="020B0606020202030204" pitchFamily="34" charset="0"/>
                </a:rPr>
                <a:t>3 </a:t>
              </a:r>
              <a:endPara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79C2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721666" y="4494601"/>
              <a:ext cx="15474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latin typeface="Arial Narrow" panose="020B0606020202030204" pitchFamily="34" charset="0"/>
                </a:rPr>
                <a:t>ресурсы газа </a:t>
              </a:r>
              <a:r>
                <a:rPr lang="en-US" sz="1400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D</a:t>
              </a:r>
              <a:r>
                <a:rPr lang="en-US" sz="1400" baseline="-25000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0</a:t>
              </a:r>
              <a:r>
                <a:rPr lang="ru-RU" sz="1400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+</a:t>
              </a:r>
              <a:r>
                <a:rPr lang="en-US" sz="1400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D</a:t>
              </a:r>
              <a:r>
                <a:rPr lang="ru-RU" sz="1400" baseline="-25000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л </a:t>
              </a:r>
              <a:endParaRPr lang="ru-RU" sz="1200" baseline="-25000" dirty="0">
                <a:latin typeface="Arial Narrow" panose="020B060602020203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596379" y="4494601"/>
              <a:ext cx="18332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извлекаемые ресурсы конденсата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596379" y="4132590"/>
              <a:ext cx="135530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kumimoji="0" lang="ru-RU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9C2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19,5</a:t>
              </a:r>
              <a:r>
                <a:rPr kumimoji="0" lang="ru-RU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9C2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 </a:t>
              </a:r>
              <a:r>
                <a:rPr lang="ru-RU" sz="1400" dirty="0" smtClean="0">
                  <a:solidFill>
                    <a:srgbClr val="0079C2"/>
                  </a:solidFill>
                  <a:latin typeface="Arial Narrow" panose="020B0606020202030204" pitchFamily="34" charset="0"/>
                </a:rPr>
                <a:t>млн т</a:t>
              </a:r>
              <a:endPara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79C2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4673024" y="3851005"/>
              <a:ext cx="149111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79C2"/>
                </a:buClr>
                <a:defRPr/>
              </a:pPr>
              <a:r>
                <a:rPr lang="ru-RU" dirty="0" err="1">
                  <a:solidFill>
                    <a:prstClr val="black"/>
                  </a:solidFill>
                </a:rPr>
                <a:t>Тота-Яхинское</a:t>
              </a:r>
              <a:endParaRPr lang="ru-RU" sz="24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4714648" y="5115792"/>
            <a:ext cx="3714979" cy="1194783"/>
            <a:chOff x="4714648" y="5055410"/>
            <a:chExt cx="3714979" cy="1194783"/>
          </a:xfrm>
        </p:grpSpPr>
        <p:sp>
          <p:nvSpPr>
            <p:cNvPr id="21" name="TextBox 20"/>
            <p:cNvSpPr txBox="1"/>
            <p:nvPr/>
          </p:nvSpPr>
          <p:spPr>
            <a:xfrm>
              <a:off x="4721666" y="5364962"/>
              <a:ext cx="135530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kumimoji="0" lang="ru-RU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9C2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800</a:t>
              </a:r>
              <a:r>
                <a:rPr kumimoji="0" lang="ru-RU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9C2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 </a:t>
              </a:r>
              <a:r>
                <a:rPr lang="ru-RU" sz="1400" dirty="0" smtClean="0">
                  <a:solidFill>
                    <a:srgbClr val="0079C2"/>
                  </a:solidFill>
                  <a:latin typeface="Arial Narrow" panose="020B0606020202030204" pitchFamily="34" charset="0"/>
                </a:rPr>
                <a:t>млрд м</a:t>
              </a:r>
              <a:r>
                <a:rPr lang="ru-RU" sz="1400" baseline="30000" dirty="0" smtClean="0">
                  <a:solidFill>
                    <a:srgbClr val="0079C2"/>
                  </a:solidFill>
                  <a:latin typeface="Arial Narrow" panose="020B0606020202030204" pitchFamily="34" charset="0"/>
                </a:rPr>
                <a:t>3 </a:t>
              </a:r>
              <a:endPara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79C2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721666" y="5726973"/>
              <a:ext cx="16934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latin typeface="Arial Narrow" panose="020B0606020202030204" pitchFamily="34" charset="0"/>
                </a:rPr>
                <a:t>ресурсы газа </a:t>
              </a:r>
              <a:r>
                <a:rPr lang="en-US" sz="1400" dirty="0" smtClean="0">
                  <a:solidFill>
                    <a:prstClr val="black"/>
                  </a:solidFill>
                  <a:latin typeface="Arial Narrow" panose="020B0606020202030204" pitchFamily="34" charset="0"/>
                </a:rPr>
                <a:t>D</a:t>
              </a:r>
              <a:r>
                <a:rPr lang="en-US" sz="1400" baseline="-25000" dirty="0" smtClean="0">
                  <a:solidFill>
                    <a:prstClr val="black"/>
                  </a:solidFill>
                  <a:latin typeface="Arial Narrow" panose="020B0606020202030204" pitchFamily="34" charset="0"/>
                </a:rPr>
                <a:t>0</a:t>
              </a:r>
              <a:r>
                <a:rPr lang="ru-RU" sz="1400" dirty="0" smtClean="0">
                  <a:solidFill>
                    <a:prstClr val="black"/>
                  </a:solidFill>
                  <a:latin typeface="Arial Narrow" panose="020B0606020202030204" pitchFamily="34" charset="0"/>
                </a:rPr>
                <a:t>+</a:t>
              </a:r>
              <a:r>
                <a:rPr lang="en-US" sz="1400" dirty="0" smtClean="0">
                  <a:solidFill>
                    <a:prstClr val="black"/>
                  </a:solidFill>
                  <a:latin typeface="Arial Narrow" panose="020B0606020202030204" pitchFamily="34" charset="0"/>
                </a:rPr>
                <a:t>D</a:t>
              </a:r>
              <a:r>
                <a:rPr lang="ru-RU" sz="1400" baseline="-25000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л </a:t>
              </a:r>
              <a:endParaRPr lang="ru-RU" sz="1200" baseline="-25000" dirty="0" smtClean="0">
                <a:latin typeface="Arial Narrow" panose="020B060602020203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596379" y="5726973"/>
              <a:ext cx="18332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извлекаемые ресурсы конденсата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610495" y="5364962"/>
              <a:ext cx="135530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kumimoji="0" lang="ru-RU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9C2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61,0</a:t>
              </a:r>
              <a:r>
                <a:rPr kumimoji="0" lang="ru-RU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9C2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 </a:t>
              </a:r>
              <a:r>
                <a:rPr lang="ru-RU" sz="1400" dirty="0" smtClean="0">
                  <a:solidFill>
                    <a:srgbClr val="0079C2"/>
                  </a:solidFill>
                  <a:latin typeface="Arial Narrow" panose="020B0606020202030204" pitchFamily="34" charset="0"/>
                </a:rPr>
                <a:t>млн т</a:t>
              </a:r>
              <a:endPara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79C2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4714648" y="5055410"/>
              <a:ext cx="169790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79C2"/>
                </a:buClr>
                <a:defRPr/>
              </a:pPr>
              <a:r>
                <a:rPr lang="ru-RU" dirty="0" err="1">
                  <a:solidFill>
                    <a:prstClr val="black"/>
                  </a:solidFill>
                </a:rPr>
                <a:t>Антипаютинское</a:t>
              </a:r>
              <a:r>
                <a:rPr lang="ru-RU" dirty="0">
                  <a:solidFill>
                    <a:prstClr val="black"/>
                  </a:solidFill>
                </a:rPr>
                <a:t> </a:t>
              </a:r>
            </a:p>
          </p:txBody>
        </p:sp>
      </p:grpSp>
      <p:sp>
        <p:nvSpPr>
          <p:cNvPr id="31" name="Нижний колонтитул 3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О перспективах освоения ресурсов углеводородов на шельфе Российской Федерации  до 2040 года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632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Лицензионные участки ПАО «Газпром» </a:t>
            </a:r>
            <a:br>
              <a:rPr lang="ru-RU" smtClean="0"/>
            </a:br>
            <a:r>
              <a:rPr lang="ru-RU" smtClean="0"/>
              <a:t>в пределах Баренцева и Печорского морей</a:t>
            </a:r>
            <a:endParaRPr lang="ru-RU" dirty="0"/>
          </a:p>
        </p:txBody>
      </p:sp>
      <p:pic>
        <p:nvPicPr>
          <p:cNvPr id="5" name="Picture 2" descr="C:\Lyuba\+Научная работа\2018 Сборник ВГН\Рис в статье\Рис 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2685" y="1202288"/>
            <a:ext cx="3831114" cy="4976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715773" y="1112853"/>
            <a:ext cx="157072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ru-RU" dirty="0" smtClean="0"/>
              <a:t>ПАО «Газпром»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8147627" y="1112853"/>
            <a:ext cx="2623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ПАО «Газпром нефть»</a:t>
            </a:r>
            <a:endParaRPr lang="ru-RU" dirty="0"/>
          </a:p>
        </p:txBody>
      </p:sp>
      <p:pic>
        <p:nvPicPr>
          <p:cNvPr id="9" name="Picture 2" descr="C:\Lyuba\+Научная работа\2018 Сборник ВГН\Рис в статье\Рис 1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50673" y="1573645"/>
            <a:ext cx="1878844" cy="2153759"/>
          </a:xfrm>
          <a:prstGeom prst="roundRect">
            <a:avLst>
              <a:gd name="adj" fmla="val 4282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Lyuba\+Научная работа\2018 Сборник ВГН\Рис в статье\Рис 1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97918" y="1544474"/>
            <a:ext cx="1634636" cy="2132039"/>
          </a:xfrm>
          <a:prstGeom prst="roundRect">
            <a:avLst>
              <a:gd name="adj" fmla="val 7626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Lyuba\+Научная работа\2018 Сборник ВГН\Рис в статье\Рис 1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621914" y="1561360"/>
            <a:ext cx="1634636" cy="2132039"/>
          </a:xfrm>
          <a:prstGeom prst="roundRect">
            <a:avLst>
              <a:gd name="adj" fmla="val 5931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Овал 20"/>
          <p:cNvSpPr>
            <a:spLocks noChangeAspect="1"/>
          </p:cNvSpPr>
          <p:nvPr/>
        </p:nvSpPr>
        <p:spPr>
          <a:xfrm>
            <a:off x="1781643" y="3485208"/>
            <a:ext cx="301946" cy="301946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22" name="Овал 21"/>
          <p:cNvSpPr>
            <a:spLocks noChangeAspect="1"/>
          </p:cNvSpPr>
          <p:nvPr/>
        </p:nvSpPr>
        <p:spPr>
          <a:xfrm>
            <a:off x="2931458" y="2002300"/>
            <a:ext cx="301946" cy="301946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23" name="Овал 22"/>
          <p:cNvSpPr>
            <a:spLocks noChangeAspect="1"/>
          </p:cNvSpPr>
          <p:nvPr/>
        </p:nvSpPr>
        <p:spPr>
          <a:xfrm>
            <a:off x="3233404" y="4878377"/>
            <a:ext cx="301946" cy="301946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24" name="Овал 23"/>
          <p:cNvSpPr>
            <a:spLocks noChangeAspect="1"/>
          </p:cNvSpPr>
          <p:nvPr/>
        </p:nvSpPr>
        <p:spPr>
          <a:xfrm>
            <a:off x="4465046" y="1508867"/>
            <a:ext cx="301946" cy="301946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25" name="Овал 24"/>
          <p:cNvSpPr>
            <a:spLocks noChangeAspect="1"/>
          </p:cNvSpPr>
          <p:nvPr/>
        </p:nvSpPr>
        <p:spPr>
          <a:xfrm>
            <a:off x="7527279" y="1429440"/>
            <a:ext cx="301946" cy="301946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26" name="Овал 25"/>
          <p:cNvSpPr>
            <a:spLocks noChangeAspect="1"/>
          </p:cNvSpPr>
          <p:nvPr/>
        </p:nvSpPr>
        <p:spPr>
          <a:xfrm>
            <a:off x="9565981" y="1446326"/>
            <a:ext cx="301946" cy="301946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3</a:t>
            </a:r>
          </a:p>
        </p:txBody>
      </p:sp>
      <p:grpSp>
        <p:nvGrpSpPr>
          <p:cNvPr id="15" name="Группа 14"/>
          <p:cNvGrpSpPr/>
          <p:nvPr/>
        </p:nvGrpSpPr>
        <p:grpSpPr>
          <a:xfrm>
            <a:off x="9671233" y="3652946"/>
            <a:ext cx="1396536" cy="825844"/>
            <a:chOff x="9671233" y="5380915"/>
            <a:chExt cx="1396536" cy="825844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9671233" y="5380915"/>
              <a:ext cx="139653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solidFill>
                    <a:srgbClr val="0079C2"/>
                  </a:solidFill>
                </a:rPr>
                <a:t>162</a:t>
              </a:r>
              <a:r>
                <a:rPr lang="ru-RU" sz="2800" dirty="0" smtClean="0">
                  <a:solidFill>
                    <a:srgbClr val="0079C2"/>
                  </a:solidFill>
                </a:rPr>
                <a:t>,</a:t>
              </a:r>
              <a:r>
                <a:rPr lang="en-US" sz="2800" dirty="0" smtClean="0">
                  <a:solidFill>
                    <a:srgbClr val="0079C2"/>
                  </a:solidFill>
                </a:rPr>
                <a:t>0</a:t>
              </a:r>
              <a:r>
                <a:rPr lang="ru-RU" sz="1600" dirty="0" smtClean="0">
                  <a:solidFill>
                    <a:srgbClr val="0079C2"/>
                  </a:solidFill>
                </a:rPr>
                <a:t> </a:t>
              </a:r>
              <a:r>
                <a:rPr lang="ru-RU" sz="1600" dirty="0">
                  <a:solidFill>
                    <a:srgbClr val="0079C2"/>
                  </a:solidFill>
                </a:rPr>
                <a:t>млн т</a:t>
              </a: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9671233" y="5745094"/>
              <a:ext cx="115127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200" dirty="0" smtClean="0"/>
                <a:t>запасы нефти </a:t>
              </a:r>
            </a:p>
            <a:p>
              <a:r>
                <a:rPr lang="ru-RU" sz="1200" dirty="0" smtClean="0"/>
                <a:t>категории С</a:t>
              </a:r>
              <a:r>
                <a:rPr lang="ru-RU" sz="1200" baseline="-25000" dirty="0" smtClean="0"/>
                <a:t>1</a:t>
              </a:r>
              <a:r>
                <a:rPr lang="ru-RU" sz="1200" dirty="0" smtClean="0"/>
                <a:t>+С</a:t>
              </a:r>
              <a:r>
                <a:rPr lang="ru-RU" sz="1200" baseline="-25000" dirty="0" smtClean="0"/>
                <a:t>2</a:t>
              </a:r>
              <a:endParaRPr lang="ru-RU" sz="1200" baseline="-25000" dirty="0"/>
            </a:p>
          </p:txBody>
        </p:sp>
      </p:grpSp>
      <p:sp>
        <p:nvSpPr>
          <p:cNvPr id="31" name="Прямоугольник 30"/>
          <p:cNvSpPr/>
          <p:nvPr/>
        </p:nvSpPr>
        <p:spPr>
          <a:xfrm>
            <a:off x="7667702" y="4038066"/>
            <a:ext cx="131477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dirty="0" smtClean="0"/>
              <a:t>ресурсы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7667702" y="3653346"/>
            <a:ext cx="14863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79C2"/>
                </a:solidFill>
              </a:rPr>
              <a:t>1</a:t>
            </a:r>
            <a:r>
              <a:rPr lang="ru-RU" sz="2800" dirty="0" smtClean="0">
                <a:solidFill>
                  <a:srgbClr val="0079C2"/>
                </a:solidFill>
              </a:rPr>
              <a:t>,3</a:t>
            </a:r>
            <a:r>
              <a:rPr lang="ru-RU" sz="1600" dirty="0" smtClean="0">
                <a:solidFill>
                  <a:srgbClr val="0079C2"/>
                </a:solidFill>
              </a:rPr>
              <a:t> млрд т н.э.</a:t>
            </a:r>
            <a:endParaRPr lang="ru-RU" sz="1600" baseline="30000" dirty="0">
              <a:solidFill>
                <a:srgbClr val="0079C2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4550673" y="3653346"/>
            <a:ext cx="1977127" cy="658574"/>
            <a:chOff x="4550673" y="3653346"/>
            <a:chExt cx="1977127" cy="658574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4550673" y="4034921"/>
              <a:ext cx="1977127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sz="1200" dirty="0" smtClean="0"/>
                <a:t>запасы газа </a:t>
              </a:r>
              <a:r>
                <a:rPr lang="ru-RU" sz="1200" dirty="0"/>
                <a:t>С</a:t>
              </a:r>
              <a:r>
                <a:rPr lang="ru-RU" sz="1200" baseline="-25000" dirty="0"/>
                <a:t>1</a:t>
              </a:r>
              <a:r>
                <a:rPr lang="ru-RU" sz="1200" dirty="0"/>
                <a:t>+С</a:t>
              </a:r>
              <a:r>
                <a:rPr lang="ru-RU" sz="1200" baseline="-25000" dirty="0"/>
                <a:t>2</a:t>
              </a:r>
              <a:endParaRPr lang="ru-RU" sz="1200" baseline="-25000" dirty="0" smtClean="0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4550673" y="3653346"/>
              <a:ext cx="125547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dirty="0" smtClean="0">
                  <a:solidFill>
                    <a:srgbClr val="0079C2"/>
                  </a:solidFill>
                </a:rPr>
                <a:t>4,8</a:t>
              </a:r>
              <a:r>
                <a:rPr lang="ru-RU" sz="1600" dirty="0" smtClean="0">
                  <a:solidFill>
                    <a:srgbClr val="0079C2"/>
                  </a:solidFill>
                </a:rPr>
                <a:t> трлн м</a:t>
              </a:r>
              <a:r>
                <a:rPr lang="ru-RU" sz="1600" baseline="30000" dirty="0" smtClean="0">
                  <a:solidFill>
                    <a:srgbClr val="0079C2"/>
                  </a:solidFill>
                </a:rPr>
                <a:t>3</a:t>
              </a:r>
              <a:endParaRPr lang="ru-RU" sz="1600" baseline="30000" dirty="0">
                <a:solidFill>
                  <a:srgbClr val="0079C2"/>
                </a:solidFill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4550673" y="4191623"/>
            <a:ext cx="1255473" cy="843240"/>
            <a:chOff x="4550673" y="4759889"/>
            <a:chExt cx="1255473" cy="843240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4550674" y="5141464"/>
              <a:ext cx="125547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sz="1200" dirty="0" smtClean="0"/>
                <a:t>запасы газового конденсата С</a:t>
              </a:r>
              <a:r>
                <a:rPr lang="ru-RU" sz="1200" baseline="-25000" dirty="0" smtClean="0"/>
                <a:t>1</a:t>
              </a:r>
              <a:r>
                <a:rPr lang="ru-RU" sz="1200" dirty="0" smtClean="0"/>
                <a:t>+С</a:t>
              </a:r>
              <a:r>
                <a:rPr lang="ru-RU" sz="1200" baseline="-25000" dirty="0" smtClean="0"/>
                <a:t>2</a:t>
              </a:r>
              <a:endParaRPr lang="ru-RU" sz="1200" dirty="0" smtClean="0"/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4550673" y="4759889"/>
              <a:ext cx="98777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dirty="0" smtClean="0">
                  <a:solidFill>
                    <a:srgbClr val="0079C2"/>
                  </a:solidFill>
                </a:rPr>
                <a:t>60</a:t>
              </a:r>
              <a:r>
                <a:rPr lang="ru-RU" sz="1600" dirty="0" smtClean="0">
                  <a:solidFill>
                    <a:srgbClr val="0079C2"/>
                  </a:solidFill>
                </a:rPr>
                <a:t> млн т</a:t>
              </a:r>
              <a:endParaRPr lang="ru-RU" sz="1600" baseline="30000" dirty="0">
                <a:solidFill>
                  <a:srgbClr val="0079C2"/>
                </a:solidFill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4550673" y="5452843"/>
            <a:ext cx="1427433" cy="843240"/>
            <a:chOff x="4550673" y="5452843"/>
            <a:chExt cx="1427433" cy="843240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4550673" y="5834418"/>
              <a:ext cx="142743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sz="1200" dirty="0" smtClean="0"/>
                <a:t>ресурсы газового конденсата </a:t>
              </a:r>
              <a:r>
                <a:rPr lang="en-US" sz="1200" dirty="0"/>
                <a:t>D</a:t>
              </a:r>
              <a:r>
                <a:rPr lang="ru-RU" sz="1200" baseline="-25000" dirty="0"/>
                <a:t>л</a:t>
              </a:r>
              <a:r>
                <a:rPr lang="en-US" sz="1200" dirty="0"/>
                <a:t> </a:t>
              </a:r>
              <a:endParaRPr lang="ru-RU" sz="1200" dirty="0" smtClean="0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4550673" y="5452843"/>
              <a:ext cx="123303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dirty="0" smtClean="0">
                  <a:solidFill>
                    <a:srgbClr val="0079C2"/>
                  </a:solidFill>
                </a:rPr>
                <a:t>26,0</a:t>
              </a:r>
              <a:r>
                <a:rPr lang="ru-RU" sz="1600" dirty="0" smtClean="0">
                  <a:solidFill>
                    <a:srgbClr val="0079C2"/>
                  </a:solidFill>
                </a:rPr>
                <a:t> млн т</a:t>
              </a:r>
              <a:endParaRPr lang="ru-RU" sz="1600" baseline="30000" dirty="0">
                <a:solidFill>
                  <a:srgbClr val="0079C2"/>
                </a:solidFill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4550673" y="4914566"/>
            <a:ext cx="1568187" cy="658574"/>
            <a:chOff x="4550673" y="4226563"/>
            <a:chExt cx="1568187" cy="658574"/>
          </a:xfrm>
        </p:grpSpPr>
        <p:sp>
          <p:nvSpPr>
            <p:cNvPr id="42" name="Прямоугольник 41"/>
            <p:cNvSpPr/>
            <p:nvPr/>
          </p:nvSpPr>
          <p:spPr>
            <a:xfrm>
              <a:off x="4550673" y="4608138"/>
              <a:ext cx="1568187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sz="1200" dirty="0" smtClean="0"/>
                <a:t>ресурсы газа С</a:t>
              </a:r>
              <a:r>
                <a:rPr lang="ru-RU" sz="1200" baseline="-25000" dirty="0" smtClean="0"/>
                <a:t>3</a:t>
              </a:r>
              <a:r>
                <a:rPr lang="ru-RU" sz="1200" dirty="0" smtClean="0"/>
                <a:t>+</a:t>
              </a:r>
              <a:r>
                <a:rPr lang="en-US" sz="1200" dirty="0"/>
                <a:t>D</a:t>
              </a:r>
              <a:r>
                <a:rPr lang="ru-RU" sz="1200" baseline="-25000" dirty="0"/>
                <a:t>л</a:t>
              </a:r>
              <a:r>
                <a:rPr lang="ru-RU" sz="1200" dirty="0"/>
                <a:t>+</a:t>
              </a:r>
              <a:r>
                <a:rPr lang="en-US" sz="1200" dirty="0"/>
                <a:t>D</a:t>
              </a:r>
              <a:r>
                <a:rPr lang="en-US" sz="1200" baseline="-25000" dirty="0"/>
                <a:t>2</a:t>
              </a:r>
              <a:r>
                <a:rPr lang="en-US" sz="1200" dirty="0"/>
                <a:t> </a:t>
              </a:r>
              <a:endParaRPr lang="ru-RU" sz="1200" dirty="0" smtClean="0"/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4550673" y="4226563"/>
              <a:ext cx="122501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dirty="0" smtClean="0">
                  <a:solidFill>
                    <a:srgbClr val="0079C2"/>
                  </a:solidFill>
                </a:rPr>
                <a:t>2,3</a:t>
              </a:r>
              <a:r>
                <a:rPr lang="ru-RU" sz="1600" dirty="0" smtClean="0">
                  <a:solidFill>
                    <a:srgbClr val="0079C2"/>
                  </a:solidFill>
                </a:rPr>
                <a:t> трлн м</a:t>
              </a:r>
              <a:r>
                <a:rPr lang="ru-RU" sz="1600" baseline="30000" dirty="0" smtClean="0">
                  <a:solidFill>
                    <a:srgbClr val="0079C2"/>
                  </a:solidFill>
                </a:rPr>
                <a:t>3</a:t>
              </a:r>
              <a:endParaRPr lang="ru-RU" sz="1600" baseline="30000" dirty="0">
                <a:solidFill>
                  <a:srgbClr val="0079C2"/>
                </a:solidFill>
              </a:endParaRP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9671233" y="4508273"/>
            <a:ext cx="1554471" cy="843240"/>
            <a:chOff x="9671233" y="3653346"/>
            <a:chExt cx="1554471" cy="843240"/>
          </a:xfrm>
        </p:grpSpPr>
        <p:sp>
          <p:nvSpPr>
            <p:cNvPr id="45" name="Прямоугольник 44"/>
            <p:cNvSpPr/>
            <p:nvPr/>
          </p:nvSpPr>
          <p:spPr>
            <a:xfrm>
              <a:off x="9671233" y="4034921"/>
              <a:ext cx="155447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sz="1200" dirty="0" smtClean="0"/>
                <a:t>геологические </a:t>
              </a:r>
              <a:r>
                <a:rPr lang="ru-RU" sz="1200" dirty="0"/>
                <a:t>ресурсы </a:t>
              </a:r>
              <a:r>
                <a:rPr lang="ru-RU" sz="1200" dirty="0" smtClean="0"/>
                <a:t/>
              </a:r>
              <a:br>
                <a:rPr lang="ru-RU" sz="1200" dirty="0" smtClean="0"/>
              </a:br>
              <a:r>
                <a:rPr lang="ru-RU" sz="1200" dirty="0" smtClean="0"/>
                <a:t>нефти категории </a:t>
              </a:r>
              <a:r>
                <a:rPr lang="ru-RU" sz="1200" dirty="0" err="1" smtClean="0"/>
                <a:t>D</a:t>
              </a:r>
              <a:r>
                <a:rPr lang="ru-RU" sz="1200" baseline="-25000" dirty="0" err="1" smtClean="0"/>
                <a:t>л</a:t>
              </a:r>
              <a:endParaRPr lang="ru-RU" sz="1200" dirty="0" smtClean="0"/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9671233" y="3653346"/>
              <a:ext cx="139653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dirty="0">
                  <a:solidFill>
                    <a:srgbClr val="0079C2"/>
                  </a:solidFill>
                </a:rPr>
                <a:t>815,9</a:t>
              </a:r>
              <a:r>
                <a:rPr lang="ru-RU" sz="1600" dirty="0">
                  <a:solidFill>
                    <a:srgbClr val="0079C2"/>
                  </a:solidFill>
                </a:rPr>
                <a:t> млн т</a:t>
              </a:r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9671233" y="5364015"/>
            <a:ext cx="1535998" cy="838544"/>
            <a:chOff x="9671233" y="4509088"/>
            <a:chExt cx="1535998" cy="838544"/>
          </a:xfrm>
        </p:grpSpPr>
        <p:sp>
          <p:nvSpPr>
            <p:cNvPr id="48" name="Прямоугольник 47"/>
            <p:cNvSpPr/>
            <p:nvPr/>
          </p:nvSpPr>
          <p:spPr>
            <a:xfrm>
              <a:off x="9671233" y="4509088"/>
              <a:ext cx="139653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dirty="0">
                  <a:solidFill>
                    <a:srgbClr val="0079C2"/>
                  </a:solidFill>
                </a:rPr>
                <a:t>244,8</a:t>
              </a:r>
              <a:r>
                <a:rPr lang="ru-RU" sz="1600" dirty="0">
                  <a:solidFill>
                    <a:srgbClr val="0079C2"/>
                  </a:solidFill>
                </a:rPr>
                <a:t> млн т</a:t>
              </a:r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9671233" y="4885967"/>
              <a:ext cx="153599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200" dirty="0" smtClean="0"/>
                <a:t>извлекаемые </a:t>
              </a:r>
              <a:r>
                <a:rPr lang="ru-RU" sz="1200" dirty="0"/>
                <a:t>ресурсы </a:t>
              </a:r>
              <a:br>
                <a:rPr lang="ru-RU" sz="1200" dirty="0"/>
              </a:br>
              <a:r>
                <a:rPr lang="ru-RU" sz="1200" dirty="0"/>
                <a:t>нефти категории </a:t>
              </a:r>
              <a:r>
                <a:rPr lang="ru-RU" sz="1200" dirty="0" err="1" smtClean="0"/>
                <a:t>D</a:t>
              </a:r>
              <a:r>
                <a:rPr lang="ru-RU" sz="1200" baseline="-25000" dirty="0" err="1" smtClean="0"/>
                <a:t>л</a:t>
              </a:r>
              <a:endParaRPr lang="ru-RU" sz="1200" dirty="0"/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2994579" y="1731386"/>
            <a:ext cx="869149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1200" dirty="0" err="1" smtClean="0">
                <a:solidFill>
                  <a:srgbClr val="FF0000"/>
                </a:solidFill>
                <a:latin typeface="Arial Narrow" pitchFamily="34" charset="0"/>
                <a:ea typeface="+mj-ea"/>
                <a:cs typeface="+mj-cs"/>
              </a:rPr>
              <a:t>Хейсовский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7551388" y="2488879"/>
            <a:ext cx="869149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1200" dirty="0" err="1" smtClean="0">
                <a:solidFill>
                  <a:srgbClr val="FF0000"/>
                </a:solidFill>
                <a:latin typeface="Arial Narrow" pitchFamily="34" charset="0"/>
                <a:ea typeface="+mj-ea"/>
                <a:cs typeface="+mj-cs"/>
              </a:rPr>
              <a:t>Хейсовский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10089822" y="2002300"/>
            <a:ext cx="962176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000" dirty="0" smtClean="0">
                <a:solidFill>
                  <a:srgbClr val="FF0000"/>
                </a:solidFill>
                <a:latin typeface="Arial Narrow" pitchFamily="34" charset="0"/>
                <a:ea typeface="+mj-ea"/>
                <a:cs typeface="+mj-cs"/>
              </a:rPr>
              <a:t>Сев.-Западный ЛУ</a:t>
            </a:r>
            <a:endParaRPr lang="ru-RU" sz="1000" dirty="0">
              <a:solidFill>
                <a:srgbClr val="FF0000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9670668" y="2745186"/>
            <a:ext cx="933765" cy="2462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000" dirty="0" err="1" smtClean="0">
                <a:solidFill>
                  <a:srgbClr val="FF0000"/>
                </a:solidFill>
                <a:latin typeface="Arial Narrow" pitchFamily="34" charset="0"/>
                <a:ea typeface="+mj-ea"/>
                <a:cs typeface="+mj-cs"/>
              </a:rPr>
              <a:t>Долгинский</a:t>
            </a:r>
            <a:r>
              <a:rPr lang="ru-RU" sz="1000" dirty="0" smtClean="0">
                <a:solidFill>
                  <a:srgbClr val="FF0000"/>
                </a:solidFill>
                <a:latin typeface="Arial Narrow" pitchFamily="34" charset="0"/>
                <a:ea typeface="+mj-ea"/>
                <a:cs typeface="+mj-cs"/>
              </a:rPr>
              <a:t> ЛУ</a:t>
            </a:r>
            <a:endParaRPr lang="ru-RU" sz="1000" dirty="0">
              <a:solidFill>
                <a:srgbClr val="FF0000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10925305" y="2650524"/>
            <a:ext cx="951029" cy="2462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000" dirty="0" err="1" smtClean="0">
                <a:solidFill>
                  <a:srgbClr val="FF0000"/>
                </a:solidFill>
                <a:latin typeface="Arial Narrow" pitchFamily="34" charset="0"/>
                <a:ea typeface="+mj-ea"/>
                <a:cs typeface="+mj-cs"/>
              </a:rPr>
              <a:t>Приразломный</a:t>
            </a:r>
            <a:endParaRPr lang="ru-RU" sz="1000" dirty="0">
              <a:solidFill>
                <a:srgbClr val="FF0000"/>
              </a:solidFill>
            </a:endParaRPr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dirty="0" smtClean="0"/>
              <a:t>О перспективах освоения ресурсов углеводородов на шельфе Российской Федерации  до 2040 года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41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Прямоугольник 74"/>
          <p:cNvSpPr/>
          <p:nvPr/>
        </p:nvSpPr>
        <p:spPr>
          <a:xfrm>
            <a:off x="8971968" y="1117833"/>
            <a:ext cx="2999901" cy="52054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ru-RU" b="1" dirty="0" smtClean="0">
              <a:solidFill>
                <a:srgbClr val="0070C0"/>
              </a:solidFill>
            </a:endParaRPr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60384" y="1117832"/>
            <a:ext cx="2760453" cy="5144028"/>
          </a:xfrm>
          <a:prstGeom prst="roundRect">
            <a:avLst>
              <a:gd name="adj" fmla="val 4009"/>
            </a:avLst>
          </a:prstGeom>
          <a:solidFill>
            <a:srgbClr val="0079C2"/>
          </a:solidFill>
          <a:ln>
            <a:solidFill>
              <a:srgbClr val="0070C0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ru-RU" b="1" dirty="0" smtClean="0">
              <a:solidFill>
                <a:srgbClr val="0070C0"/>
              </a:solidFill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2889849" y="1117831"/>
            <a:ext cx="5877777" cy="52054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ru-RU" b="1" dirty="0" smtClean="0">
              <a:solidFill>
                <a:srgbClr val="0070C0"/>
              </a:solidFill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3044084" y="1263133"/>
            <a:ext cx="2514522" cy="3831884"/>
            <a:chOff x="2468662" y="1330764"/>
            <a:chExt cx="3070566" cy="4491001"/>
          </a:xfrm>
        </p:grpSpPr>
        <p:pic>
          <p:nvPicPr>
            <p:cNvPr id="9" name="Picture 2" descr="C:\Lyuba\+Научная работа\2018 Сборник ВГН\Рис в статье\Рис 6.jpg"/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4630" r="24578" b="1310"/>
            <a:stretch/>
          </p:blipFill>
          <p:spPr bwMode="auto">
            <a:xfrm>
              <a:off x="2468662" y="1330764"/>
              <a:ext cx="3070566" cy="4491001"/>
            </a:xfrm>
            <a:prstGeom prst="roundRect">
              <a:avLst>
                <a:gd name="adj" fmla="val 3178"/>
              </a:avLst>
            </a:prstGeom>
            <a:noFill/>
            <a:ln w="19050">
              <a:solidFill>
                <a:srgbClr val="0070C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Полилиния 2"/>
            <p:cNvSpPr/>
            <p:nvPr/>
          </p:nvSpPr>
          <p:spPr>
            <a:xfrm>
              <a:off x="4417780" y="3998046"/>
              <a:ext cx="275855" cy="440468"/>
            </a:xfrm>
            <a:custGeom>
              <a:avLst/>
              <a:gdLst>
                <a:gd name="connsiteX0" fmla="*/ 14737 w 104816"/>
                <a:gd name="connsiteY0" fmla="*/ 7924 h 321584"/>
                <a:gd name="connsiteX1" fmla="*/ 2037 w 104816"/>
                <a:gd name="connsiteY1" fmla="*/ 147624 h 321584"/>
                <a:gd name="connsiteX2" fmla="*/ 46487 w 104816"/>
                <a:gd name="connsiteY2" fmla="*/ 319074 h 321584"/>
                <a:gd name="connsiteX3" fmla="*/ 103637 w 104816"/>
                <a:gd name="connsiteY3" fmla="*/ 242874 h 321584"/>
                <a:gd name="connsiteX4" fmla="*/ 84587 w 104816"/>
                <a:gd name="connsiteY4" fmla="*/ 147624 h 321584"/>
                <a:gd name="connsiteX5" fmla="*/ 78237 w 104816"/>
                <a:gd name="connsiteY5" fmla="*/ 33324 h 321584"/>
                <a:gd name="connsiteX6" fmla="*/ 14737 w 104816"/>
                <a:gd name="connsiteY6" fmla="*/ 7924 h 321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816" h="321584">
                  <a:moveTo>
                    <a:pt x="14737" y="7924"/>
                  </a:moveTo>
                  <a:cubicBezTo>
                    <a:pt x="2037" y="26974"/>
                    <a:pt x="-3255" y="95766"/>
                    <a:pt x="2037" y="147624"/>
                  </a:cubicBezTo>
                  <a:cubicBezTo>
                    <a:pt x="7329" y="199482"/>
                    <a:pt x="29554" y="303199"/>
                    <a:pt x="46487" y="319074"/>
                  </a:cubicBezTo>
                  <a:cubicBezTo>
                    <a:pt x="63420" y="334949"/>
                    <a:pt x="97287" y="271449"/>
                    <a:pt x="103637" y="242874"/>
                  </a:cubicBezTo>
                  <a:cubicBezTo>
                    <a:pt x="109987" y="214299"/>
                    <a:pt x="88820" y="182549"/>
                    <a:pt x="84587" y="147624"/>
                  </a:cubicBezTo>
                  <a:cubicBezTo>
                    <a:pt x="80354" y="112699"/>
                    <a:pt x="89879" y="59782"/>
                    <a:pt x="78237" y="33324"/>
                  </a:cubicBezTo>
                  <a:cubicBezTo>
                    <a:pt x="66595" y="6866"/>
                    <a:pt x="27437" y="-11126"/>
                    <a:pt x="14737" y="7924"/>
                  </a:cubicBezTo>
                  <a:close/>
                </a:path>
              </a:pathLst>
            </a:custGeom>
            <a:pattFill prst="wdUpDiag">
              <a:fgClr>
                <a:srgbClr val="AF805D"/>
              </a:fgClr>
              <a:bgClr>
                <a:srgbClr val="EFE38D"/>
              </a:bgClr>
            </a:pattFill>
            <a:ln>
              <a:noFill/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ru-RU" b="1" dirty="0" smtClean="0">
                <a:solidFill>
                  <a:srgbClr val="0070C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668429" y="3960825"/>
              <a:ext cx="870799" cy="32464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sz="1200" b="1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Тритон</a:t>
              </a:r>
              <a:endParaRPr lang="ru-RU" sz="1200" b="1" i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04" name="Прямоугольник 103"/>
          <p:cNvSpPr/>
          <p:nvPr/>
        </p:nvSpPr>
        <p:spPr>
          <a:xfrm>
            <a:off x="2966555" y="5269194"/>
            <a:ext cx="2738588" cy="97655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ru-RU" b="1" dirty="0" smtClean="0">
              <a:solidFill>
                <a:srgbClr val="0070C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Проекты ПАО «Газпром» </a:t>
            </a:r>
            <a:br>
              <a:rPr lang="ru-RU" smtClean="0"/>
            </a:br>
            <a:r>
              <a:rPr lang="ru-RU" smtClean="0"/>
              <a:t>на северо-восточном шельфе о.Сахалин</a:t>
            </a:r>
            <a:endParaRPr lang="ru-RU" dirty="0"/>
          </a:p>
        </p:txBody>
      </p:sp>
      <p:pic>
        <p:nvPicPr>
          <p:cNvPr id="6" name="Picture 2" descr="C:\Lyuba\+Научная работа\2018 Сборник ВГН\Рис в статье\Рис 6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0667"/>
          <a:stretch/>
        </p:blipFill>
        <p:spPr bwMode="auto">
          <a:xfrm>
            <a:off x="189042" y="1238938"/>
            <a:ext cx="2476520" cy="3354930"/>
          </a:xfrm>
          <a:prstGeom prst="roundRect">
            <a:avLst>
              <a:gd name="adj" fmla="val 3717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Lyuba\+Научная работа\2018 Сборник ВГН\Рис в статье\Рис 6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401"/>
          <a:stretch/>
        </p:blipFill>
        <p:spPr bwMode="auto">
          <a:xfrm>
            <a:off x="9117757" y="1220561"/>
            <a:ext cx="2708322" cy="2290467"/>
          </a:xfrm>
          <a:prstGeom prst="roundRect">
            <a:avLst>
              <a:gd name="adj" fmla="val 4102"/>
            </a:avLst>
          </a:prstGeom>
          <a:noFill/>
          <a:ln w="190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Группа 13"/>
          <p:cNvGrpSpPr/>
          <p:nvPr/>
        </p:nvGrpSpPr>
        <p:grpSpPr>
          <a:xfrm>
            <a:off x="2997988" y="5334204"/>
            <a:ext cx="2622920" cy="815386"/>
            <a:chOff x="7121237" y="4723864"/>
            <a:chExt cx="3373964" cy="1048863"/>
          </a:xfrm>
        </p:grpSpPr>
        <p:pic>
          <p:nvPicPr>
            <p:cNvPr id="10" name="Picture 2" descr="C:\Lyuba\+Научная работа\2018 Сборник ВГН\Рис в статье\Рис 6.jpg"/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121237" y="4723864"/>
              <a:ext cx="1753558" cy="10488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C:\Lyuba\+Научная работа\2018 Сборник ВГН\Рис в статье\Рис 6.jpg"/>
            <p:cNvPicPr>
              <a:picLocks noChangeAspect="1" noChangeArrowheads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741643" y="4860912"/>
              <a:ext cx="1753558" cy="678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Овал 15"/>
          <p:cNvSpPr>
            <a:spLocks noChangeAspect="1"/>
          </p:cNvSpPr>
          <p:nvPr/>
        </p:nvSpPr>
        <p:spPr>
          <a:xfrm>
            <a:off x="11445628" y="1290742"/>
            <a:ext cx="301946" cy="301946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17" name="Овал 16"/>
          <p:cNvSpPr>
            <a:spLocks noChangeAspect="1"/>
          </p:cNvSpPr>
          <p:nvPr/>
        </p:nvSpPr>
        <p:spPr>
          <a:xfrm>
            <a:off x="1986736" y="1906538"/>
            <a:ext cx="249542" cy="249542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18" name="Овал 17"/>
          <p:cNvSpPr>
            <a:spLocks noChangeAspect="1"/>
          </p:cNvSpPr>
          <p:nvPr/>
        </p:nvSpPr>
        <p:spPr>
          <a:xfrm>
            <a:off x="2236278" y="3402063"/>
            <a:ext cx="249542" cy="249542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ru-RU" sz="1400" b="1" dirty="0">
                <a:solidFill>
                  <a:srgbClr val="0070C0"/>
                </a:solidFill>
              </a:rPr>
              <a:t>2</a:t>
            </a:r>
            <a:endParaRPr lang="ru-RU" sz="1400" b="1" dirty="0" smtClean="0">
              <a:solidFill>
                <a:srgbClr val="0070C0"/>
              </a:solidFill>
            </a:endParaRPr>
          </a:p>
        </p:txBody>
      </p:sp>
      <p:sp>
        <p:nvSpPr>
          <p:cNvPr id="15" name="Овал 14"/>
          <p:cNvSpPr>
            <a:spLocks noChangeAspect="1"/>
          </p:cNvSpPr>
          <p:nvPr/>
        </p:nvSpPr>
        <p:spPr>
          <a:xfrm>
            <a:off x="5169613" y="1345398"/>
            <a:ext cx="301946" cy="301946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1</a:t>
            </a:r>
          </a:p>
        </p:txBody>
      </p:sp>
      <p:grpSp>
        <p:nvGrpSpPr>
          <p:cNvPr id="57" name="Группа 56"/>
          <p:cNvGrpSpPr/>
          <p:nvPr/>
        </p:nvGrpSpPr>
        <p:grpSpPr>
          <a:xfrm>
            <a:off x="5770335" y="1506428"/>
            <a:ext cx="1227229" cy="553201"/>
            <a:chOff x="4939011" y="1722078"/>
            <a:chExt cx="1227229" cy="553201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4947637" y="2013669"/>
              <a:ext cx="1218603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sz="1050" dirty="0" smtClean="0"/>
                <a:t>ресурсы газа </a:t>
              </a:r>
              <a:r>
                <a:rPr lang="ru-RU" sz="1050" dirty="0"/>
                <a:t>D</a:t>
              </a:r>
              <a:r>
                <a:rPr lang="ru-RU" sz="1050" baseline="-25000" dirty="0"/>
                <a:t>0</a:t>
              </a:r>
              <a:endParaRPr lang="ru-RU" sz="1050" baseline="-25000" dirty="0" smtClean="0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4939011" y="1722078"/>
              <a:ext cx="121860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dirty="0" smtClean="0">
                  <a:solidFill>
                    <a:srgbClr val="0079C2"/>
                  </a:solidFill>
                </a:rPr>
                <a:t>101,4</a:t>
              </a:r>
              <a:r>
                <a:rPr lang="ru-RU" sz="1200" dirty="0" smtClean="0">
                  <a:solidFill>
                    <a:srgbClr val="0079C2"/>
                  </a:solidFill>
                </a:rPr>
                <a:t> млрд м</a:t>
              </a:r>
              <a:r>
                <a:rPr lang="ru-RU" sz="1200" baseline="30000" dirty="0" smtClean="0">
                  <a:solidFill>
                    <a:srgbClr val="0079C2"/>
                  </a:solidFill>
                </a:rPr>
                <a:t>3</a:t>
              </a:r>
              <a:endParaRPr lang="ru-RU" sz="1200" baseline="30000" dirty="0">
                <a:solidFill>
                  <a:srgbClr val="0079C2"/>
                </a:solidFill>
              </a:endParaRPr>
            </a:p>
          </p:txBody>
        </p:sp>
      </p:grpSp>
      <p:sp>
        <p:nvSpPr>
          <p:cNvPr id="28" name="Прямоугольник 27"/>
          <p:cNvSpPr/>
          <p:nvPr/>
        </p:nvSpPr>
        <p:spPr>
          <a:xfrm>
            <a:off x="5762039" y="1117831"/>
            <a:ext cx="30055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Восточно-</a:t>
            </a:r>
            <a:r>
              <a:rPr lang="ru-RU" sz="1200" b="1" dirty="0" err="1" smtClean="0"/>
              <a:t>Одоптинский</a:t>
            </a:r>
            <a:r>
              <a:rPr lang="ru-RU" sz="1200" b="1" dirty="0" smtClean="0"/>
              <a:t> участок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>
                <a:solidFill>
                  <a:srgbClr val="0079C2"/>
                </a:solidFill>
              </a:rPr>
              <a:t>Структуры </a:t>
            </a:r>
            <a:r>
              <a:rPr lang="ru-RU" sz="1200" dirty="0">
                <a:solidFill>
                  <a:srgbClr val="0079C2"/>
                </a:solidFill>
              </a:rPr>
              <a:t>Восточно-</a:t>
            </a:r>
            <a:r>
              <a:rPr lang="ru-RU" sz="1200" dirty="0" err="1">
                <a:solidFill>
                  <a:srgbClr val="0079C2"/>
                </a:solidFill>
              </a:rPr>
              <a:t>Одоптинская</a:t>
            </a:r>
            <a:r>
              <a:rPr lang="ru-RU" sz="1200" dirty="0">
                <a:solidFill>
                  <a:srgbClr val="0079C2"/>
                </a:solidFill>
              </a:rPr>
              <a:t> и </a:t>
            </a:r>
            <a:r>
              <a:rPr lang="ru-RU" sz="1200" dirty="0" smtClean="0">
                <a:solidFill>
                  <a:srgbClr val="0079C2"/>
                </a:solidFill>
              </a:rPr>
              <a:t>Лозинская</a:t>
            </a:r>
            <a:endParaRPr lang="ru-RU" sz="1200" dirty="0">
              <a:solidFill>
                <a:srgbClr val="0079C2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762039" y="3538954"/>
            <a:ext cx="26346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err="1"/>
              <a:t>Аяшский</a:t>
            </a:r>
            <a:r>
              <a:rPr lang="ru-RU" sz="1200" b="1" dirty="0"/>
              <a:t> </a:t>
            </a:r>
            <a:r>
              <a:rPr lang="ru-RU" sz="1200" b="1" dirty="0" smtClean="0"/>
              <a:t>участок </a:t>
            </a: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>
              <a:solidFill>
                <a:srgbClr val="0079C2"/>
              </a:solidFill>
            </a:endParaRPr>
          </a:p>
        </p:txBody>
      </p:sp>
      <p:grpSp>
        <p:nvGrpSpPr>
          <p:cNvPr id="58" name="Группа 57"/>
          <p:cNvGrpSpPr/>
          <p:nvPr/>
        </p:nvGrpSpPr>
        <p:grpSpPr>
          <a:xfrm>
            <a:off x="7165203" y="1506428"/>
            <a:ext cx="1421258" cy="707089"/>
            <a:chOff x="6333879" y="1722078"/>
            <a:chExt cx="1421258" cy="707089"/>
          </a:xfrm>
        </p:grpSpPr>
        <p:sp>
          <p:nvSpPr>
            <p:cNvPr id="36" name="Прямоугольник 35"/>
            <p:cNvSpPr/>
            <p:nvPr/>
          </p:nvSpPr>
          <p:spPr>
            <a:xfrm>
              <a:off x="6342505" y="2013669"/>
              <a:ext cx="1412632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sz="1050" dirty="0" smtClean="0"/>
                <a:t>геологические ресурсы газового конденсата</a:t>
              </a:r>
              <a:endParaRPr lang="ru-RU" sz="1050" baseline="-25000" dirty="0" smtClean="0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6333879" y="1722078"/>
              <a:ext cx="83388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dirty="0" smtClean="0">
                  <a:solidFill>
                    <a:srgbClr val="0079C2"/>
                  </a:solidFill>
                </a:rPr>
                <a:t>5,4</a:t>
              </a:r>
              <a:r>
                <a:rPr lang="ru-RU" sz="1200" dirty="0" smtClean="0">
                  <a:solidFill>
                    <a:srgbClr val="0079C2"/>
                  </a:solidFill>
                </a:rPr>
                <a:t> млн т</a:t>
              </a:r>
              <a:endParaRPr lang="ru-RU" sz="1200" baseline="30000" dirty="0">
                <a:solidFill>
                  <a:srgbClr val="0079C2"/>
                </a:solidFill>
              </a:endParaRPr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5770335" y="2134608"/>
            <a:ext cx="1067921" cy="683576"/>
            <a:chOff x="4939011" y="2376136"/>
            <a:chExt cx="1067921" cy="683576"/>
          </a:xfrm>
        </p:grpSpPr>
        <p:sp>
          <p:nvSpPr>
            <p:cNvPr id="40" name="Прямоугольник 39"/>
            <p:cNvSpPr/>
            <p:nvPr/>
          </p:nvSpPr>
          <p:spPr>
            <a:xfrm>
              <a:off x="4947637" y="2659602"/>
              <a:ext cx="94421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sz="1000" dirty="0" smtClean="0"/>
                <a:t>геологические ресурсы нефти</a:t>
              </a:r>
              <a:endParaRPr lang="ru-RU" sz="1000" baseline="-25000" dirty="0" smtClean="0"/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4939011" y="2376136"/>
              <a:ext cx="106792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dirty="0" smtClean="0">
                  <a:solidFill>
                    <a:srgbClr val="0079C2"/>
                  </a:solidFill>
                </a:rPr>
                <a:t>617,0</a:t>
              </a:r>
              <a:r>
                <a:rPr lang="ru-RU" sz="1200" dirty="0" smtClean="0">
                  <a:solidFill>
                    <a:srgbClr val="0079C2"/>
                  </a:solidFill>
                </a:rPr>
                <a:t> млн т</a:t>
              </a:r>
              <a:endParaRPr lang="ru-RU" sz="1200" baseline="30000" dirty="0">
                <a:solidFill>
                  <a:srgbClr val="0079C2"/>
                </a:solidFill>
              </a:endParaRPr>
            </a:p>
          </p:txBody>
        </p:sp>
      </p:grpSp>
      <p:grpSp>
        <p:nvGrpSpPr>
          <p:cNvPr id="60" name="Группа 59"/>
          <p:cNvGrpSpPr/>
          <p:nvPr/>
        </p:nvGrpSpPr>
        <p:grpSpPr>
          <a:xfrm>
            <a:off x="7165203" y="2134608"/>
            <a:ext cx="952836" cy="683576"/>
            <a:chOff x="6333879" y="2376136"/>
            <a:chExt cx="952836" cy="683576"/>
          </a:xfrm>
        </p:grpSpPr>
        <p:sp>
          <p:nvSpPr>
            <p:cNvPr id="41" name="Прямоугольник 40"/>
            <p:cNvSpPr/>
            <p:nvPr/>
          </p:nvSpPr>
          <p:spPr>
            <a:xfrm>
              <a:off x="6342505" y="2659602"/>
              <a:ext cx="94421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sz="1000" dirty="0" smtClean="0"/>
                <a:t>извлекаемые ресурсы нефти</a:t>
              </a:r>
              <a:endParaRPr lang="ru-RU" sz="1000" baseline="-25000" dirty="0" smtClean="0"/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6333879" y="2376136"/>
              <a:ext cx="95090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dirty="0" smtClean="0">
                  <a:solidFill>
                    <a:srgbClr val="0079C2"/>
                  </a:solidFill>
                </a:rPr>
                <a:t>96,3</a:t>
              </a:r>
              <a:r>
                <a:rPr lang="ru-RU" sz="1200" dirty="0" smtClean="0">
                  <a:solidFill>
                    <a:srgbClr val="0079C2"/>
                  </a:solidFill>
                </a:rPr>
                <a:t> млн т</a:t>
              </a:r>
              <a:endParaRPr lang="ru-RU" sz="1200" baseline="30000" dirty="0">
                <a:solidFill>
                  <a:srgbClr val="0079C2"/>
                </a:solidFill>
              </a:endParaRPr>
            </a:p>
          </p:txBody>
        </p:sp>
      </p:grpSp>
      <p:grpSp>
        <p:nvGrpSpPr>
          <p:cNvPr id="61" name="Группа 60"/>
          <p:cNvGrpSpPr/>
          <p:nvPr/>
        </p:nvGrpSpPr>
        <p:grpSpPr>
          <a:xfrm>
            <a:off x="5767725" y="2740550"/>
            <a:ext cx="1380226" cy="708711"/>
            <a:chOff x="7634373" y="1722078"/>
            <a:chExt cx="1380226" cy="708711"/>
          </a:xfrm>
        </p:grpSpPr>
        <p:sp>
          <p:nvSpPr>
            <p:cNvPr id="46" name="Прямоугольник 45"/>
            <p:cNvSpPr/>
            <p:nvPr/>
          </p:nvSpPr>
          <p:spPr>
            <a:xfrm>
              <a:off x="7651625" y="2030679"/>
              <a:ext cx="136297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sz="1000" dirty="0" smtClean="0"/>
                <a:t>геологические ресурсы раствор. газа</a:t>
              </a:r>
              <a:endParaRPr lang="ru-RU" sz="1000" baseline="-25000" dirty="0" smtClean="0"/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7634373" y="1722078"/>
              <a:ext cx="110158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dirty="0" smtClean="0">
                  <a:solidFill>
                    <a:srgbClr val="0079C2"/>
                  </a:solidFill>
                </a:rPr>
                <a:t>64,1</a:t>
              </a:r>
              <a:r>
                <a:rPr lang="ru-RU" sz="1200" dirty="0" smtClean="0">
                  <a:solidFill>
                    <a:srgbClr val="0079C2"/>
                  </a:solidFill>
                </a:rPr>
                <a:t> млрд м</a:t>
              </a:r>
              <a:r>
                <a:rPr lang="ru-RU" sz="1200" baseline="30000" dirty="0" smtClean="0">
                  <a:solidFill>
                    <a:srgbClr val="0079C2"/>
                  </a:solidFill>
                </a:rPr>
                <a:t>3</a:t>
              </a:r>
              <a:endParaRPr lang="ru-RU" sz="1200" baseline="30000" dirty="0">
                <a:solidFill>
                  <a:srgbClr val="0079C2"/>
                </a:solidFill>
              </a:endParaRPr>
            </a:p>
          </p:txBody>
        </p:sp>
      </p:grpSp>
      <p:grpSp>
        <p:nvGrpSpPr>
          <p:cNvPr id="62" name="Группа 61"/>
          <p:cNvGrpSpPr/>
          <p:nvPr/>
        </p:nvGrpSpPr>
        <p:grpSpPr>
          <a:xfrm>
            <a:off x="7142589" y="2766428"/>
            <a:ext cx="1380226" cy="683210"/>
            <a:chOff x="7634373" y="2376502"/>
            <a:chExt cx="1380226" cy="683210"/>
          </a:xfrm>
        </p:grpSpPr>
        <p:sp>
          <p:nvSpPr>
            <p:cNvPr id="47" name="Прямоугольник 46"/>
            <p:cNvSpPr/>
            <p:nvPr/>
          </p:nvSpPr>
          <p:spPr>
            <a:xfrm>
              <a:off x="7651625" y="2659602"/>
              <a:ext cx="136297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sz="1000" dirty="0" smtClean="0"/>
                <a:t>извлекаемые ресурсы раствор. газа</a:t>
              </a:r>
              <a:endParaRPr lang="ru-RU" sz="1000" baseline="-25000" dirty="0" smtClean="0"/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7634373" y="2376502"/>
              <a:ext cx="108619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dirty="0" smtClean="0">
                  <a:solidFill>
                    <a:srgbClr val="0079C2"/>
                  </a:solidFill>
                </a:rPr>
                <a:t>11,1</a:t>
              </a:r>
              <a:r>
                <a:rPr lang="ru-RU" sz="1200" dirty="0" smtClean="0">
                  <a:solidFill>
                    <a:srgbClr val="0079C2"/>
                  </a:solidFill>
                </a:rPr>
                <a:t> млрд м</a:t>
              </a:r>
              <a:r>
                <a:rPr lang="ru-RU" sz="1200" baseline="30000" dirty="0" smtClean="0">
                  <a:solidFill>
                    <a:srgbClr val="0079C2"/>
                  </a:solidFill>
                </a:rPr>
                <a:t>3</a:t>
              </a:r>
              <a:endParaRPr lang="ru-RU" sz="1200" baseline="30000" dirty="0">
                <a:solidFill>
                  <a:srgbClr val="0079C2"/>
                </a:solidFill>
              </a:endParaRPr>
            </a:p>
          </p:txBody>
        </p:sp>
      </p:grpSp>
      <p:sp>
        <p:nvSpPr>
          <p:cNvPr id="52" name="Прямоугольник 51"/>
          <p:cNvSpPr/>
          <p:nvPr/>
        </p:nvSpPr>
        <p:spPr>
          <a:xfrm>
            <a:off x="5834983" y="3919687"/>
            <a:ext cx="214353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solidFill>
                  <a:srgbClr val="0079C2"/>
                </a:solidFill>
              </a:rPr>
              <a:t>Месторождение </a:t>
            </a:r>
            <a:r>
              <a:rPr lang="ru-RU" sz="1200" dirty="0" smtClean="0">
                <a:solidFill>
                  <a:srgbClr val="0079C2"/>
                </a:solidFill>
              </a:rPr>
              <a:t>Нептун и Тритон</a:t>
            </a:r>
            <a:endParaRPr lang="ru-RU" sz="1200" dirty="0">
              <a:solidFill>
                <a:srgbClr val="0079C2"/>
              </a:solidFill>
            </a:endParaRPr>
          </a:p>
        </p:txBody>
      </p:sp>
      <p:grpSp>
        <p:nvGrpSpPr>
          <p:cNvPr id="67" name="Группа 66"/>
          <p:cNvGrpSpPr/>
          <p:nvPr/>
        </p:nvGrpSpPr>
        <p:grpSpPr>
          <a:xfrm>
            <a:off x="5826358" y="4196686"/>
            <a:ext cx="2896947" cy="700828"/>
            <a:chOff x="4939011" y="5221023"/>
            <a:chExt cx="2896947" cy="700828"/>
          </a:xfrm>
        </p:grpSpPr>
        <p:sp>
          <p:nvSpPr>
            <p:cNvPr id="53" name="Прямоугольник 52"/>
            <p:cNvSpPr/>
            <p:nvPr/>
          </p:nvSpPr>
          <p:spPr>
            <a:xfrm>
              <a:off x="4947636" y="5521741"/>
              <a:ext cx="120997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sz="1000" dirty="0" smtClean="0"/>
                <a:t> </a:t>
              </a:r>
              <a:r>
                <a:rPr lang="ru-RU" sz="1000" dirty="0" err="1"/>
                <a:t>извл</a:t>
              </a:r>
              <a:r>
                <a:rPr lang="ru-RU" sz="1000" dirty="0"/>
                <a:t>. запасы нефти С</a:t>
              </a:r>
              <a:r>
                <a:rPr lang="ru-RU" sz="1000" baseline="-25000" dirty="0"/>
                <a:t>1</a:t>
              </a:r>
              <a:r>
                <a:rPr lang="ru-RU" sz="1000" dirty="0"/>
                <a:t>+С</a:t>
              </a:r>
              <a:r>
                <a:rPr lang="ru-RU" sz="1000" baseline="-25000" dirty="0"/>
                <a:t>2</a:t>
              </a:r>
              <a:endParaRPr lang="ru-RU" sz="1000" baseline="-25000" dirty="0" smtClean="0"/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4939011" y="5221023"/>
              <a:ext cx="289694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dirty="0" smtClean="0">
                  <a:solidFill>
                    <a:srgbClr val="0079C2"/>
                  </a:solidFill>
                </a:rPr>
                <a:t>71,0</a:t>
              </a:r>
              <a:r>
                <a:rPr lang="ru-RU" sz="1200" dirty="0" smtClean="0">
                  <a:solidFill>
                    <a:srgbClr val="0079C2"/>
                  </a:solidFill>
                </a:rPr>
                <a:t> млн т и </a:t>
              </a:r>
              <a:r>
                <a:rPr lang="ru-RU" sz="2000" dirty="0">
                  <a:solidFill>
                    <a:srgbClr val="0079C2"/>
                  </a:solidFill>
                </a:rPr>
                <a:t>45, 0 </a:t>
              </a:r>
              <a:r>
                <a:rPr lang="ru-RU" sz="1200" dirty="0" smtClean="0">
                  <a:solidFill>
                    <a:srgbClr val="0079C2"/>
                  </a:solidFill>
                </a:rPr>
                <a:t>млн т соответственно</a:t>
              </a:r>
              <a:endParaRPr lang="ru-RU" sz="1200" baseline="30000" dirty="0">
                <a:solidFill>
                  <a:srgbClr val="0079C2"/>
                </a:solidFill>
              </a:endParaRPr>
            </a:p>
          </p:txBody>
        </p:sp>
      </p:grpSp>
      <p:grpSp>
        <p:nvGrpSpPr>
          <p:cNvPr id="68" name="Группа 67"/>
          <p:cNvGrpSpPr/>
          <p:nvPr/>
        </p:nvGrpSpPr>
        <p:grpSpPr>
          <a:xfrm>
            <a:off x="5784977" y="5055530"/>
            <a:ext cx="2102567" cy="716503"/>
            <a:chOff x="4945027" y="4872320"/>
            <a:chExt cx="2102567" cy="716503"/>
          </a:xfrm>
        </p:grpSpPr>
        <p:sp>
          <p:nvSpPr>
            <p:cNvPr id="55" name="Прямоугольник 54"/>
            <p:cNvSpPr/>
            <p:nvPr/>
          </p:nvSpPr>
          <p:spPr>
            <a:xfrm>
              <a:off x="4995033" y="5188713"/>
              <a:ext cx="186330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sz="1000" dirty="0" err="1" smtClean="0"/>
                <a:t>извл</a:t>
              </a:r>
              <a:r>
                <a:rPr lang="ru-RU" sz="1000" dirty="0"/>
                <a:t>. запасы </a:t>
              </a:r>
              <a:r>
                <a:rPr lang="ru-RU" sz="1000" dirty="0" smtClean="0"/>
                <a:t>свободного и </a:t>
              </a:r>
              <a:r>
                <a:rPr lang="ru-RU" sz="1000" dirty="0"/>
                <a:t>растворенного газа С</a:t>
              </a:r>
              <a:r>
                <a:rPr lang="ru-RU" sz="1000" baseline="-25000" dirty="0"/>
                <a:t>2</a:t>
              </a:r>
              <a:endParaRPr lang="ru-RU" sz="1000" baseline="-25000" dirty="0" smtClean="0"/>
            </a:p>
          </p:txBody>
        </p:sp>
        <p:sp>
          <p:nvSpPr>
            <p:cNvPr id="56" name="Прямоугольник 55"/>
            <p:cNvSpPr/>
            <p:nvPr/>
          </p:nvSpPr>
          <p:spPr>
            <a:xfrm>
              <a:off x="4945027" y="4872320"/>
              <a:ext cx="210256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dirty="0" smtClean="0">
                  <a:solidFill>
                    <a:srgbClr val="0079C2"/>
                  </a:solidFill>
                </a:rPr>
                <a:t>Около 50, 0</a:t>
              </a:r>
              <a:r>
                <a:rPr lang="ru-RU" sz="1200" dirty="0" smtClean="0">
                  <a:solidFill>
                    <a:srgbClr val="0079C2"/>
                  </a:solidFill>
                </a:rPr>
                <a:t> млрд м</a:t>
              </a:r>
              <a:r>
                <a:rPr lang="ru-RU" sz="1200" baseline="30000" dirty="0" smtClean="0">
                  <a:solidFill>
                    <a:srgbClr val="0079C2"/>
                  </a:solidFill>
                </a:rPr>
                <a:t>3</a:t>
              </a:r>
              <a:endParaRPr lang="ru-RU" sz="1200" baseline="30000" dirty="0">
                <a:solidFill>
                  <a:srgbClr val="0079C2"/>
                </a:solidFill>
              </a:endParaRPr>
            </a:p>
          </p:txBody>
        </p:sp>
      </p:grpSp>
      <p:grpSp>
        <p:nvGrpSpPr>
          <p:cNvPr id="76" name="Группа 75"/>
          <p:cNvGrpSpPr/>
          <p:nvPr/>
        </p:nvGrpSpPr>
        <p:grpSpPr>
          <a:xfrm>
            <a:off x="8974578" y="3714722"/>
            <a:ext cx="1227229" cy="707089"/>
            <a:chOff x="4939011" y="1722078"/>
            <a:chExt cx="1227229" cy="707089"/>
          </a:xfrm>
        </p:grpSpPr>
        <p:sp>
          <p:nvSpPr>
            <p:cNvPr id="77" name="Прямоугольник 76"/>
            <p:cNvSpPr/>
            <p:nvPr/>
          </p:nvSpPr>
          <p:spPr>
            <a:xfrm>
              <a:off x="4947637" y="2013669"/>
              <a:ext cx="1218603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sz="1050" dirty="0" smtClean="0"/>
                <a:t>накопленная добыча газа</a:t>
              </a:r>
              <a:endParaRPr lang="ru-RU" sz="1050" baseline="-25000" dirty="0" smtClean="0"/>
            </a:p>
          </p:txBody>
        </p:sp>
        <p:sp>
          <p:nvSpPr>
            <p:cNvPr id="78" name="Прямоугольник 77"/>
            <p:cNvSpPr/>
            <p:nvPr/>
          </p:nvSpPr>
          <p:spPr>
            <a:xfrm>
              <a:off x="4939011" y="1722078"/>
              <a:ext cx="121860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dirty="0" smtClean="0">
                  <a:solidFill>
                    <a:srgbClr val="0079C2"/>
                  </a:solidFill>
                </a:rPr>
                <a:t>103,0</a:t>
              </a:r>
              <a:r>
                <a:rPr lang="ru-RU" sz="1200" dirty="0" smtClean="0">
                  <a:solidFill>
                    <a:srgbClr val="0079C2"/>
                  </a:solidFill>
                </a:rPr>
                <a:t> млрд м</a:t>
              </a:r>
              <a:r>
                <a:rPr lang="ru-RU" sz="1200" baseline="30000" dirty="0" smtClean="0">
                  <a:solidFill>
                    <a:srgbClr val="0079C2"/>
                  </a:solidFill>
                </a:rPr>
                <a:t>3</a:t>
              </a:r>
              <a:endParaRPr lang="ru-RU" sz="1200" baseline="30000" dirty="0">
                <a:solidFill>
                  <a:srgbClr val="0079C2"/>
                </a:solidFill>
              </a:endParaRPr>
            </a:p>
          </p:txBody>
        </p:sp>
      </p:grpSp>
      <p:sp>
        <p:nvSpPr>
          <p:cNvPr id="79" name="Прямоугольник 78"/>
          <p:cNvSpPr/>
          <p:nvPr/>
        </p:nvSpPr>
        <p:spPr>
          <a:xfrm>
            <a:off x="8966282" y="3515301"/>
            <a:ext cx="300558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err="1" smtClean="0"/>
              <a:t>Лунское</a:t>
            </a:r>
            <a:r>
              <a:rPr lang="ru-RU" sz="1200" b="1" dirty="0" smtClean="0"/>
              <a:t> и </a:t>
            </a:r>
            <a:r>
              <a:rPr lang="ru-RU" sz="1200" b="1" dirty="0" err="1" smtClean="0"/>
              <a:t>Киринское</a:t>
            </a:r>
            <a:r>
              <a:rPr lang="ru-RU" sz="1200" b="1" dirty="0" smtClean="0"/>
              <a:t>  месторождения</a:t>
            </a:r>
            <a:endParaRPr lang="ru-RU" sz="1200" dirty="0"/>
          </a:p>
        </p:txBody>
      </p:sp>
      <p:grpSp>
        <p:nvGrpSpPr>
          <p:cNvPr id="81" name="Группа 80"/>
          <p:cNvGrpSpPr/>
          <p:nvPr/>
        </p:nvGrpSpPr>
        <p:grpSpPr>
          <a:xfrm>
            <a:off x="10369446" y="3714722"/>
            <a:ext cx="1421258" cy="707089"/>
            <a:chOff x="6333879" y="1722078"/>
            <a:chExt cx="1421258" cy="707089"/>
          </a:xfrm>
        </p:grpSpPr>
        <p:sp>
          <p:nvSpPr>
            <p:cNvPr id="82" name="Прямоугольник 81"/>
            <p:cNvSpPr/>
            <p:nvPr/>
          </p:nvSpPr>
          <p:spPr>
            <a:xfrm>
              <a:off x="6342505" y="2013669"/>
              <a:ext cx="1412632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sz="1050" dirty="0"/>
                <a:t>накопленная добыча газового </a:t>
              </a:r>
              <a:r>
                <a:rPr lang="ru-RU" sz="1050" dirty="0" smtClean="0"/>
                <a:t>конденсата</a:t>
              </a:r>
              <a:endParaRPr lang="ru-RU" sz="1050" baseline="-25000" dirty="0" smtClean="0"/>
            </a:p>
          </p:txBody>
        </p:sp>
        <p:sp>
          <p:nvSpPr>
            <p:cNvPr id="83" name="Прямоугольник 82"/>
            <p:cNvSpPr/>
            <p:nvPr/>
          </p:nvSpPr>
          <p:spPr>
            <a:xfrm>
              <a:off x="6333879" y="1722078"/>
              <a:ext cx="95090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dirty="0" smtClean="0">
                  <a:solidFill>
                    <a:srgbClr val="0079C2"/>
                  </a:solidFill>
                </a:rPr>
                <a:t>46,8</a:t>
              </a:r>
              <a:r>
                <a:rPr lang="ru-RU" sz="1200" dirty="0" smtClean="0">
                  <a:solidFill>
                    <a:srgbClr val="0079C2"/>
                  </a:solidFill>
                </a:rPr>
                <a:t> млн т</a:t>
              </a:r>
              <a:endParaRPr lang="ru-RU" sz="1200" baseline="30000" dirty="0">
                <a:solidFill>
                  <a:srgbClr val="0079C2"/>
                </a:solidFill>
              </a:endParaRPr>
            </a:p>
          </p:txBody>
        </p:sp>
      </p:grpSp>
      <p:grpSp>
        <p:nvGrpSpPr>
          <p:cNvPr id="84" name="Группа 83"/>
          <p:cNvGrpSpPr/>
          <p:nvPr/>
        </p:nvGrpSpPr>
        <p:grpSpPr>
          <a:xfrm>
            <a:off x="8974578" y="4668790"/>
            <a:ext cx="1242648" cy="683576"/>
            <a:chOff x="4939011" y="2376136"/>
            <a:chExt cx="1242648" cy="683576"/>
          </a:xfrm>
        </p:grpSpPr>
        <p:sp>
          <p:nvSpPr>
            <p:cNvPr id="85" name="Прямоугольник 84"/>
            <p:cNvSpPr/>
            <p:nvPr/>
          </p:nvSpPr>
          <p:spPr>
            <a:xfrm>
              <a:off x="4947637" y="2659602"/>
              <a:ext cx="94421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sz="1000" dirty="0" smtClean="0"/>
                <a:t>запасы газа </a:t>
              </a:r>
              <a:r>
                <a:rPr lang="ru-RU" sz="1000" dirty="0">
                  <a:solidFill>
                    <a:prstClr val="black"/>
                  </a:solidFill>
                </a:rPr>
                <a:t>АВС</a:t>
              </a:r>
              <a:r>
                <a:rPr lang="ru-RU" sz="1000" baseline="-25000" dirty="0">
                  <a:solidFill>
                    <a:prstClr val="black"/>
                  </a:solidFill>
                </a:rPr>
                <a:t>1</a:t>
              </a:r>
              <a:r>
                <a:rPr lang="ru-RU" sz="1000" dirty="0">
                  <a:solidFill>
                    <a:prstClr val="black"/>
                  </a:solidFill>
                </a:rPr>
                <a:t> + ВС</a:t>
              </a:r>
              <a:r>
                <a:rPr lang="ru-RU" sz="1000" baseline="-25000" dirty="0">
                  <a:solidFill>
                    <a:prstClr val="black"/>
                  </a:solidFill>
                </a:rPr>
                <a:t>2</a:t>
              </a:r>
              <a:r>
                <a:rPr lang="ru-RU" sz="1000" dirty="0">
                  <a:solidFill>
                    <a:prstClr val="black"/>
                  </a:solidFill>
                </a:rPr>
                <a:t> </a:t>
              </a:r>
              <a:endParaRPr lang="ru-RU" sz="1000" baseline="-25000" dirty="0" smtClean="0"/>
            </a:p>
          </p:txBody>
        </p:sp>
        <p:sp>
          <p:nvSpPr>
            <p:cNvPr id="86" name="Прямоугольник 85"/>
            <p:cNvSpPr/>
            <p:nvPr/>
          </p:nvSpPr>
          <p:spPr>
            <a:xfrm>
              <a:off x="4939011" y="2376136"/>
              <a:ext cx="124264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dirty="0" smtClean="0">
                  <a:solidFill>
                    <a:srgbClr val="0079C2"/>
                  </a:solidFill>
                </a:rPr>
                <a:t>883,2</a:t>
              </a:r>
              <a:r>
                <a:rPr lang="ru-RU" sz="1200" dirty="0" smtClean="0">
                  <a:solidFill>
                    <a:srgbClr val="0079C2"/>
                  </a:solidFill>
                </a:rPr>
                <a:t> млрд м</a:t>
              </a:r>
              <a:r>
                <a:rPr lang="ru-RU" sz="1200" baseline="30000" dirty="0" smtClean="0">
                  <a:solidFill>
                    <a:srgbClr val="0079C2"/>
                  </a:solidFill>
                </a:rPr>
                <a:t>3</a:t>
              </a:r>
              <a:endParaRPr lang="ru-RU" sz="1200" baseline="30000" dirty="0">
                <a:solidFill>
                  <a:srgbClr val="0079C2"/>
                </a:solidFill>
              </a:endParaRPr>
            </a:p>
          </p:txBody>
        </p:sp>
      </p:grpSp>
      <p:grpSp>
        <p:nvGrpSpPr>
          <p:cNvPr id="87" name="Группа 86"/>
          <p:cNvGrpSpPr/>
          <p:nvPr/>
        </p:nvGrpSpPr>
        <p:grpSpPr>
          <a:xfrm>
            <a:off x="10051125" y="4668790"/>
            <a:ext cx="1146818" cy="683576"/>
            <a:chOff x="6333879" y="2376136"/>
            <a:chExt cx="1146818" cy="683576"/>
          </a:xfrm>
        </p:grpSpPr>
        <p:sp>
          <p:nvSpPr>
            <p:cNvPr id="88" name="Прямоугольник 87"/>
            <p:cNvSpPr/>
            <p:nvPr/>
          </p:nvSpPr>
          <p:spPr>
            <a:xfrm>
              <a:off x="6342504" y="2659602"/>
              <a:ext cx="113819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sz="1000" dirty="0" smtClean="0"/>
                <a:t>извлекаемые запасы конденсата</a:t>
              </a:r>
              <a:endParaRPr lang="ru-RU" sz="1000" baseline="-25000" dirty="0" smtClean="0"/>
            </a:p>
          </p:txBody>
        </p:sp>
        <p:sp>
          <p:nvSpPr>
            <p:cNvPr id="89" name="Прямоугольник 88"/>
            <p:cNvSpPr/>
            <p:nvPr/>
          </p:nvSpPr>
          <p:spPr>
            <a:xfrm>
              <a:off x="6333879" y="2376136"/>
              <a:ext cx="106792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dirty="0" smtClean="0">
                  <a:solidFill>
                    <a:srgbClr val="0079C2"/>
                  </a:solidFill>
                </a:rPr>
                <a:t>140,2</a:t>
              </a:r>
              <a:r>
                <a:rPr lang="ru-RU" sz="1200" dirty="0" smtClean="0">
                  <a:solidFill>
                    <a:srgbClr val="0079C2"/>
                  </a:solidFill>
                </a:rPr>
                <a:t> млн т</a:t>
              </a:r>
              <a:endParaRPr lang="ru-RU" sz="1200" baseline="30000" dirty="0">
                <a:solidFill>
                  <a:srgbClr val="0079C2"/>
                </a:solidFill>
              </a:endParaRPr>
            </a:p>
          </p:txBody>
        </p:sp>
      </p:grpSp>
      <p:sp>
        <p:nvSpPr>
          <p:cNvPr id="96" name="Прямоугольник 95"/>
          <p:cNvSpPr/>
          <p:nvPr/>
        </p:nvSpPr>
        <p:spPr>
          <a:xfrm>
            <a:off x="8966282" y="4433492"/>
            <a:ext cx="300558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rgbClr val="0079C2"/>
                </a:solidFill>
              </a:rPr>
              <a:t>Южно-</a:t>
            </a:r>
            <a:r>
              <a:rPr lang="ru-RU" sz="1100" dirty="0" err="1">
                <a:solidFill>
                  <a:srgbClr val="0079C2"/>
                </a:solidFill>
              </a:rPr>
              <a:t>Киринское</a:t>
            </a:r>
            <a:r>
              <a:rPr lang="ru-RU" sz="1100" dirty="0">
                <a:solidFill>
                  <a:srgbClr val="0079C2"/>
                </a:solidFill>
              </a:rPr>
              <a:t> +</a:t>
            </a:r>
            <a:r>
              <a:rPr lang="ru-RU" sz="1100" dirty="0" err="1">
                <a:solidFill>
                  <a:srgbClr val="0079C2"/>
                </a:solidFill>
              </a:rPr>
              <a:t>Южно-Лунское+Мынгинское</a:t>
            </a:r>
            <a:r>
              <a:rPr lang="ru-RU" sz="1100" dirty="0">
                <a:solidFill>
                  <a:srgbClr val="0079C2"/>
                </a:solidFill>
              </a:rPr>
              <a:t> </a:t>
            </a:r>
          </a:p>
        </p:txBody>
      </p:sp>
      <p:grpSp>
        <p:nvGrpSpPr>
          <p:cNvPr id="97" name="Группа 96"/>
          <p:cNvGrpSpPr/>
          <p:nvPr/>
        </p:nvGrpSpPr>
        <p:grpSpPr>
          <a:xfrm>
            <a:off x="11097151" y="4668790"/>
            <a:ext cx="947784" cy="683576"/>
            <a:chOff x="6333879" y="2376136"/>
            <a:chExt cx="1146818" cy="683576"/>
          </a:xfrm>
        </p:grpSpPr>
        <p:sp>
          <p:nvSpPr>
            <p:cNvPr id="98" name="Прямоугольник 97"/>
            <p:cNvSpPr/>
            <p:nvPr/>
          </p:nvSpPr>
          <p:spPr>
            <a:xfrm>
              <a:off x="6342504" y="2659602"/>
              <a:ext cx="113819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sz="1000" dirty="0" smtClean="0"/>
                <a:t>извлекаемые запасы  нефти</a:t>
              </a:r>
              <a:endParaRPr lang="ru-RU" sz="1000" baseline="-25000" dirty="0" smtClean="0"/>
            </a:p>
          </p:txBody>
        </p:sp>
        <p:sp>
          <p:nvSpPr>
            <p:cNvPr id="99" name="Прямоугольник 98"/>
            <p:cNvSpPr/>
            <p:nvPr/>
          </p:nvSpPr>
          <p:spPr>
            <a:xfrm>
              <a:off x="6333879" y="2376136"/>
              <a:ext cx="83388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dirty="0" smtClean="0">
                  <a:solidFill>
                    <a:srgbClr val="0079C2"/>
                  </a:solidFill>
                </a:rPr>
                <a:t>3,8</a:t>
              </a:r>
              <a:r>
                <a:rPr lang="ru-RU" sz="1200" dirty="0" smtClean="0">
                  <a:solidFill>
                    <a:srgbClr val="0079C2"/>
                  </a:solidFill>
                </a:rPr>
                <a:t> млн т</a:t>
              </a:r>
              <a:endParaRPr lang="ru-RU" sz="1200" baseline="30000" dirty="0">
                <a:solidFill>
                  <a:srgbClr val="0079C2"/>
                </a:solidFill>
              </a:endParaRPr>
            </a:p>
          </p:txBody>
        </p:sp>
      </p:grpSp>
      <p:sp>
        <p:nvSpPr>
          <p:cNvPr id="100" name="Прямоугольник 99"/>
          <p:cNvSpPr/>
          <p:nvPr/>
        </p:nvSpPr>
        <p:spPr>
          <a:xfrm>
            <a:off x="8980646" y="5443833"/>
            <a:ext cx="12266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err="1" smtClean="0">
                <a:solidFill>
                  <a:srgbClr val="0079C2"/>
                </a:solidFill>
              </a:rPr>
              <a:t>Набильское</a:t>
            </a:r>
            <a:r>
              <a:rPr lang="ru-RU" sz="1200" dirty="0" smtClean="0">
                <a:solidFill>
                  <a:srgbClr val="0079C2"/>
                </a:solidFill>
              </a:rPr>
              <a:t>-море</a:t>
            </a:r>
            <a:endParaRPr lang="ru-RU" sz="1200" dirty="0">
              <a:solidFill>
                <a:srgbClr val="0079C2"/>
              </a:solidFill>
            </a:endParaRPr>
          </a:p>
        </p:txBody>
      </p:sp>
      <p:grpSp>
        <p:nvGrpSpPr>
          <p:cNvPr id="101" name="Группа 100"/>
          <p:cNvGrpSpPr/>
          <p:nvPr/>
        </p:nvGrpSpPr>
        <p:grpSpPr>
          <a:xfrm>
            <a:off x="8974578" y="5695789"/>
            <a:ext cx="1227229" cy="553201"/>
            <a:chOff x="4939011" y="1722078"/>
            <a:chExt cx="1227229" cy="553201"/>
          </a:xfrm>
        </p:grpSpPr>
        <p:sp>
          <p:nvSpPr>
            <p:cNvPr id="102" name="Прямоугольник 101"/>
            <p:cNvSpPr/>
            <p:nvPr/>
          </p:nvSpPr>
          <p:spPr>
            <a:xfrm>
              <a:off x="4947637" y="2013669"/>
              <a:ext cx="1218603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sz="1050" dirty="0" smtClean="0"/>
                <a:t>ресурсы газа </a:t>
              </a:r>
              <a:r>
                <a:rPr lang="ru-RU" sz="1050" dirty="0"/>
                <a:t>D</a:t>
              </a:r>
              <a:r>
                <a:rPr lang="ru-RU" sz="1050" baseline="-25000" dirty="0"/>
                <a:t>0</a:t>
              </a:r>
              <a:endParaRPr lang="ru-RU" sz="1050" baseline="-25000" dirty="0" smtClean="0"/>
            </a:p>
          </p:txBody>
        </p:sp>
        <p:sp>
          <p:nvSpPr>
            <p:cNvPr id="103" name="Прямоугольник 102"/>
            <p:cNvSpPr/>
            <p:nvPr/>
          </p:nvSpPr>
          <p:spPr>
            <a:xfrm>
              <a:off x="4939011" y="1722078"/>
              <a:ext cx="110158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dirty="0" smtClean="0">
                  <a:solidFill>
                    <a:srgbClr val="0079C2"/>
                  </a:solidFill>
                </a:rPr>
                <a:t>29,2</a:t>
              </a:r>
              <a:r>
                <a:rPr lang="ru-RU" sz="1200" dirty="0" smtClean="0">
                  <a:solidFill>
                    <a:srgbClr val="0079C2"/>
                  </a:solidFill>
                </a:rPr>
                <a:t> млрд м</a:t>
              </a:r>
              <a:r>
                <a:rPr lang="ru-RU" sz="1200" baseline="30000" dirty="0" smtClean="0">
                  <a:solidFill>
                    <a:srgbClr val="0079C2"/>
                  </a:solidFill>
                </a:rPr>
                <a:t>3</a:t>
              </a:r>
              <a:endParaRPr lang="ru-RU" sz="1200" baseline="30000" dirty="0">
                <a:solidFill>
                  <a:srgbClr val="0079C2"/>
                </a:solidFill>
              </a:endParaRPr>
            </a:p>
          </p:txBody>
        </p:sp>
      </p:grpSp>
      <p:grpSp>
        <p:nvGrpSpPr>
          <p:cNvPr id="105" name="Группа 104"/>
          <p:cNvGrpSpPr/>
          <p:nvPr/>
        </p:nvGrpSpPr>
        <p:grpSpPr>
          <a:xfrm>
            <a:off x="213381" y="4739023"/>
            <a:ext cx="2452181" cy="1114946"/>
            <a:chOff x="4939011" y="1722078"/>
            <a:chExt cx="2452181" cy="1114946"/>
          </a:xfrm>
        </p:grpSpPr>
        <p:sp>
          <p:nvSpPr>
            <p:cNvPr id="106" name="Прямоугольник 105"/>
            <p:cNvSpPr/>
            <p:nvPr/>
          </p:nvSpPr>
          <p:spPr>
            <a:xfrm>
              <a:off x="4947637" y="2252249"/>
              <a:ext cx="244355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sz="1600" dirty="0">
                  <a:solidFill>
                    <a:schemeClr val="bg1"/>
                  </a:solidFill>
                </a:rPr>
                <a:t>Суммарные запасы УВ категорий А+В+С1 и В2 (С2) </a:t>
              </a:r>
              <a:endParaRPr lang="ru-RU" sz="1600" baseline="-250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07" name="Прямоугольник 106"/>
            <p:cNvSpPr/>
            <p:nvPr/>
          </p:nvSpPr>
          <p:spPr>
            <a:xfrm>
              <a:off x="4939011" y="1722078"/>
              <a:ext cx="202331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</a:rPr>
                <a:t>&gt;</a:t>
              </a:r>
              <a:r>
                <a:rPr lang="ru-RU" sz="3600" dirty="0" smtClean="0">
                  <a:solidFill>
                    <a:schemeClr val="bg1"/>
                  </a:solidFill>
                </a:rPr>
                <a:t>1,6</a:t>
              </a:r>
              <a:r>
                <a:rPr lang="ru-RU" sz="2000" dirty="0" smtClean="0">
                  <a:solidFill>
                    <a:schemeClr val="bg1"/>
                  </a:solidFill>
                </a:rPr>
                <a:t> млрд </a:t>
              </a:r>
              <a:r>
                <a:rPr lang="ru-RU" sz="2000" dirty="0" err="1" smtClean="0">
                  <a:solidFill>
                    <a:schemeClr val="bg1"/>
                  </a:solidFill>
                </a:rPr>
                <a:t>т.у.т</a:t>
              </a:r>
              <a:r>
                <a:rPr lang="ru-RU" sz="2000" dirty="0" smtClean="0">
                  <a:solidFill>
                    <a:schemeClr val="bg1"/>
                  </a:solidFill>
                </a:rPr>
                <a:t>.</a:t>
              </a:r>
              <a:endParaRPr lang="ru-RU" sz="2000" baseline="30000" dirty="0">
                <a:solidFill>
                  <a:schemeClr val="bg1"/>
                </a:solidFill>
              </a:endParaRPr>
            </a:p>
          </p:txBody>
        </p:sp>
      </p:grpSp>
      <p:sp>
        <p:nvSpPr>
          <p:cNvPr id="90" name="TextBox 89"/>
          <p:cNvSpPr txBox="1"/>
          <p:nvPr/>
        </p:nvSpPr>
        <p:spPr>
          <a:xfrm>
            <a:off x="4648966" y="4644324"/>
            <a:ext cx="71310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Нептун</a:t>
            </a:r>
            <a:endParaRPr lang="ru-RU" sz="12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О перспективах освоения ресурсов углеводородов на шельфе Российской Федерации  до 2040 года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686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Центрально-Пограничный лицензионный участок </a:t>
            </a:r>
            <a:endParaRPr lang="ru-RU" dirty="0"/>
          </a:p>
        </p:txBody>
      </p:sp>
      <p:pic>
        <p:nvPicPr>
          <p:cNvPr id="5" name="Рисунок 4" descr="T:\P571-18\06_рабочие_директории\0 Материалы в текст\Рис. 1.1 Обзорная схема Центрально-Пограничный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5" t="27495" r="13749" b="19198"/>
          <a:stretch/>
        </p:blipFill>
        <p:spPr bwMode="auto">
          <a:xfrm>
            <a:off x="2087590" y="1238937"/>
            <a:ext cx="3795624" cy="4763382"/>
          </a:xfrm>
          <a:prstGeom prst="rect">
            <a:avLst/>
          </a:prstGeom>
          <a:noFill/>
          <a:ln w="28575">
            <a:solidFill>
              <a:srgbClr val="0079C2"/>
            </a:solidFill>
          </a:ln>
        </p:spPr>
      </p:pic>
      <p:pic>
        <p:nvPicPr>
          <p:cNvPr id="11" name="Picture 2" descr="C:\Lyuba\+Научная работа\2018 Сборник ВГН\Рис в статье\Рис 6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578"/>
          <a:stretch/>
        </p:blipFill>
        <p:spPr bwMode="auto">
          <a:xfrm>
            <a:off x="189042" y="1238937"/>
            <a:ext cx="1760528" cy="4806507"/>
          </a:xfrm>
          <a:prstGeom prst="roundRect">
            <a:avLst>
              <a:gd name="adj" fmla="val 3717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Соединительная линия уступом 12"/>
          <p:cNvCxnSpPr>
            <a:stCxn id="5" idx="1"/>
          </p:cNvCxnSpPr>
          <p:nvPr/>
        </p:nvCxnSpPr>
        <p:spPr>
          <a:xfrm rot="10800000" flipV="1">
            <a:off x="1708028" y="3620628"/>
            <a:ext cx="379562" cy="21562"/>
          </a:xfrm>
          <a:prstGeom prst="bentConnector3">
            <a:avLst>
              <a:gd name="adj1" fmla="val 50000"/>
            </a:avLst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6581636" y="3905305"/>
            <a:ext cx="4461935" cy="183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buClr>
                <a:srgbClr val="0079C2"/>
              </a:buClr>
              <a:defRPr/>
            </a:pPr>
            <a:r>
              <a:rPr lang="ru-RU" b="1" dirty="0">
                <a:solidFill>
                  <a:prstClr val="black"/>
                </a:solidFill>
              </a:rPr>
              <a:t>Первоочередные структуры</a:t>
            </a:r>
            <a:endParaRPr lang="ru-RU" b="1" dirty="0" smtClean="0">
              <a:solidFill>
                <a:prstClr val="black"/>
              </a:solidFill>
            </a:endParaRPr>
          </a:p>
          <a:p>
            <a:pPr marL="285750" lvl="0" indent="-285750">
              <a:buClr>
                <a:srgbClr val="0079C2"/>
              </a:buClr>
              <a:buFont typeface="Arial Narrow" panose="020B0606020202030204" pitchFamily="34" charset="0"/>
              <a:buChar char="»"/>
              <a:defRPr/>
            </a:pPr>
            <a:r>
              <a:rPr lang="ru-RU" dirty="0" smtClean="0">
                <a:solidFill>
                  <a:prstClr val="black"/>
                </a:solidFill>
              </a:rPr>
              <a:t>Керосинная</a:t>
            </a:r>
            <a:endParaRPr lang="en-US" dirty="0" smtClean="0">
              <a:solidFill>
                <a:prstClr val="black"/>
              </a:solidFill>
            </a:endParaRPr>
          </a:p>
          <a:p>
            <a:pPr marL="285750" lvl="0" indent="-285750">
              <a:buClr>
                <a:srgbClr val="0079C2"/>
              </a:buClr>
              <a:buFont typeface="Arial Narrow" panose="020B0606020202030204" pitchFamily="34" charset="0"/>
              <a:buChar char="»"/>
              <a:defRPr/>
            </a:pPr>
            <a:r>
              <a:rPr lang="ru-RU" dirty="0" smtClean="0">
                <a:solidFill>
                  <a:prstClr val="black"/>
                </a:solidFill>
              </a:rPr>
              <a:t>Центрально-Пограничная</a:t>
            </a:r>
            <a:endParaRPr lang="en-US" dirty="0" smtClean="0">
              <a:solidFill>
                <a:prstClr val="black"/>
              </a:solidFill>
            </a:endParaRPr>
          </a:p>
          <a:p>
            <a:pPr marL="285750" lvl="0" indent="-285750">
              <a:buClr>
                <a:srgbClr val="0079C2"/>
              </a:buClr>
              <a:buFont typeface="Arial Narrow" panose="020B0606020202030204" pitchFamily="34" charset="0"/>
              <a:buChar char="»"/>
              <a:defRPr/>
            </a:pPr>
            <a:r>
              <a:rPr lang="ru-RU" dirty="0" err="1" smtClean="0">
                <a:solidFill>
                  <a:prstClr val="black"/>
                </a:solidFill>
              </a:rPr>
              <a:t>Хузинская</a:t>
            </a:r>
            <a:endParaRPr lang="en-US" dirty="0" smtClean="0">
              <a:solidFill>
                <a:prstClr val="black"/>
              </a:solidFill>
            </a:endParaRPr>
          </a:p>
          <a:p>
            <a:pPr marL="285750" lvl="0" indent="-285750">
              <a:buClr>
                <a:srgbClr val="0079C2"/>
              </a:buClr>
              <a:buFont typeface="Arial Narrow" panose="020B0606020202030204" pitchFamily="34" charset="0"/>
              <a:buChar char="»"/>
              <a:defRPr/>
            </a:pPr>
            <a:r>
              <a:rPr lang="ru-RU" dirty="0" smtClean="0">
                <a:solidFill>
                  <a:prstClr val="black"/>
                </a:solidFill>
              </a:rPr>
              <a:t>Озерная</a:t>
            </a:r>
            <a:endParaRPr lang="en-US" dirty="0" smtClean="0">
              <a:solidFill>
                <a:prstClr val="black"/>
              </a:solidFill>
            </a:endParaRPr>
          </a:p>
          <a:p>
            <a:pPr marL="285750" lvl="0" indent="-285750">
              <a:buClr>
                <a:srgbClr val="0079C2"/>
              </a:buClr>
              <a:buFont typeface="Arial Narrow" panose="020B0606020202030204" pitchFamily="34" charset="0"/>
              <a:buChar char="»"/>
              <a:defRPr/>
            </a:pPr>
            <a:r>
              <a:rPr lang="ru-RU" dirty="0" err="1" smtClean="0">
                <a:solidFill>
                  <a:prstClr val="black"/>
                </a:solidFill>
              </a:rPr>
              <a:t>Хойская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9" name="Полилиния 18"/>
          <p:cNvSpPr/>
          <p:nvPr/>
        </p:nvSpPr>
        <p:spPr>
          <a:xfrm>
            <a:off x="1362974" y="3328323"/>
            <a:ext cx="534835" cy="572343"/>
          </a:xfrm>
          <a:custGeom>
            <a:avLst/>
            <a:gdLst>
              <a:gd name="connsiteX0" fmla="*/ 0 w 3321170"/>
              <a:gd name="connsiteY0" fmla="*/ 94891 h 3554084"/>
              <a:gd name="connsiteX1" fmla="*/ 379562 w 3321170"/>
              <a:gd name="connsiteY1" fmla="*/ 0 h 3554084"/>
              <a:gd name="connsiteX2" fmla="*/ 595222 w 3321170"/>
              <a:gd name="connsiteY2" fmla="*/ 733246 h 3554084"/>
              <a:gd name="connsiteX3" fmla="*/ 2631056 w 3321170"/>
              <a:gd name="connsiteY3" fmla="*/ 1138687 h 3554084"/>
              <a:gd name="connsiteX4" fmla="*/ 3321170 w 3321170"/>
              <a:gd name="connsiteY4" fmla="*/ 3148642 h 3554084"/>
              <a:gd name="connsiteX5" fmla="*/ 1984075 w 3321170"/>
              <a:gd name="connsiteY5" fmla="*/ 3554084 h 3554084"/>
              <a:gd name="connsiteX6" fmla="*/ 1362973 w 3321170"/>
              <a:gd name="connsiteY6" fmla="*/ 1587261 h 3554084"/>
              <a:gd name="connsiteX7" fmla="*/ 983411 w 3321170"/>
              <a:gd name="connsiteY7" fmla="*/ 1708031 h 3554084"/>
              <a:gd name="connsiteX8" fmla="*/ 836762 w 3321170"/>
              <a:gd name="connsiteY8" fmla="*/ 1207699 h 3554084"/>
              <a:gd name="connsiteX9" fmla="*/ 301924 w 3321170"/>
              <a:gd name="connsiteY9" fmla="*/ 1371600 h 3554084"/>
              <a:gd name="connsiteX10" fmla="*/ 0 w 3321170"/>
              <a:gd name="connsiteY10" fmla="*/ 94891 h 3554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21170" h="3554084">
                <a:moveTo>
                  <a:pt x="0" y="94891"/>
                </a:moveTo>
                <a:lnTo>
                  <a:pt x="379562" y="0"/>
                </a:lnTo>
                <a:lnTo>
                  <a:pt x="595222" y="733246"/>
                </a:lnTo>
                <a:lnTo>
                  <a:pt x="2631056" y="1138687"/>
                </a:lnTo>
                <a:lnTo>
                  <a:pt x="3321170" y="3148642"/>
                </a:lnTo>
                <a:lnTo>
                  <a:pt x="1984075" y="3554084"/>
                </a:lnTo>
                <a:lnTo>
                  <a:pt x="1362973" y="1587261"/>
                </a:lnTo>
                <a:lnTo>
                  <a:pt x="983411" y="1708031"/>
                </a:lnTo>
                <a:lnTo>
                  <a:pt x="836762" y="1207699"/>
                </a:lnTo>
                <a:lnTo>
                  <a:pt x="301924" y="1371600"/>
                </a:lnTo>
                <a:lnTo>
                  <a:pt x="0" y="94891"/>
                </a:lnTo>
                <a:close/>
              </a:path>
            </a:pathLst>
          </a:custGeom>
          <a:ln>
            <a:solidFill>
              <a:srgbClr val="C00000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ru-RU" b="1" dirty="0" smtClean="0">
              <a:solidFill>
                <a:srgbClr val="0070C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489887" y="1811522"/>
            <a:ext cx="14615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dirty="0" smtClean="0"/>
              <a:t>суммарные </a:t>
            </a:r>
            <a:r>
              <a:rPr lang="ru-RU" sz="1200" dirty="0"/>
              <a:t>оцененные ресурсы (кат. D</a:t>
            </a:r>
            <a:r>
              <a:rPr lang="ru-RU" sz="1200" baseline="-25000" dirty="0"/>
              <a:t>0</a:t>
            </a:r>
            <a:r>
              <a:rPr lang="ru-RU" sz="1200" dirty="0"/>
              <a:t>+D</a:t>
            </a:r>
            <a:r>
              <a:rPr lang="ru-RU" sz="1200" baseline="-25000" dirty="0"/>
              <a:t>л</a:t>
            </a:r>
            <a:r>
              <a:rPr lang="ru-RU" sz="1200" dirty="0" smtClean="0"/>
              <a:t>)</a:t>
            </a:r>
            <a:endParaRPr lang="ru-RU" sz="1200" baseline="-25000" dirty="0" smtClean="0"/>
          </a:p>
        </p:txBody>
      </p:sp>
      <p:sp>
        <p:nvSpPr>
          <p:cNvPr id="23" name="Прямоугольник 22"/>
          <p:cNvSpPr/>
          <p:nvPr/>
        </p:nvSpPr>
        <p:spPr>
          <a:xfrm>
            <a:off x="6474760" y="1407793"/>
            <a:ext cx="15953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79C2"/>
                </a:solidFill>
              </a:rPr>
              <a:t>718</a:t>
            </a:r>
            <a:r>
              <a:rPr lang="ru-RU" sz="2800" dirty="0" smtClean="0">
                <a:solidFill>
                  <a:srgbClr val="0079C2"/>
                </a:solidFill>
              </a:rPr>
              <a:t>,</a:t>
            </a:r>
            <a:r>
              <a:rPr lang="en-US" sz="2800" dirty="0" smtClean="0">
                <a:solidFill>
                  <a:srgbClr val="0079C2"/>
                </a:solidFill>
              </a:rPr>
              <a:t>0</a:t>
            </a:r>
            <a:r>
              <a:rPr lang="ru-RU" sz="1600" dirty="0" smtClean="0">
                <a:solidFill>
                  <a:srgbClr val="0079C2"/>
                </a:solidFill>
              </a:rPr>
              <a:t> млрд м</a:t>
            </a:r>
            <a:r>
              <a:rPr lang="ru-RU" sz="1600" baseline="30000" dirty="0" smtClean="0">
                <a:solidFill>
                  <a:srgbClr val="0079C2"/>
                </a:solidFill>
              </a:rPr>
              <a:t>3</a:t>
            </a:r>
            <a:endParaRPr lang="ru-RU" sz="1600" baseline="30000" dirty="0">
              <a:solidFill>
                <a:srgbClr val="0079C2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9033901" y="3080557"/>
            <a:ext cx="14126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dirty="0" smtClean="0"/>
              <a:t>извлекаемые ресурсы газового конденсата</a:t>
            </a:r>
            <a:endParaRPr lang="ru-RU" sz="1200" baseline="-25000" dirty="0" smtClean="0"/>
          </a:p>
        </p:txBody>
      </p:sp>
      <p:sp>
        <p:nvSpPr>
          <p:cNvPr id="27" name="Прямоугольник 26"/>
          <p:cNvSpPr/>
          <p:nvPr/>
        </p:nvSpPr>
        <p:spPr>
          <a:xfrm>
            <a:off x="8990771" y="2659542"/>
            <a:ext cx="13965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79C2"/>
                </a:solidFill>
              </a:rPr>
              <a:t>103</a:t>
            </a:r>
            <a:r>
              <a:rPr lang="ru-RU" sz="2800" dirty="0" smtClean="0">
                <a:solidFill>
                  <a:srgbClr val="0079C2"/>
                </a:solidFill>
              </a:rPr>
              <a:t>,</a:t>
            </a:r>
            <a:r>
              <a:rPr lang="en-US" sz="2800" dirty="0" smtClean="0">
                <a:solidFill>
                  <a:srgbClr val="0079C2"/>
                </a:solidFill>
              </a:rPr>
              <a:t>0</a:t>
            </a:r>
            <a:r>
              <a:rPr lang="ru-RU" sz="1600" dirty="0" smtClean="0">
                <a:solidFill>
                  <a:srgbClr val="0079C2"/>
                </a:solidFill>
              </a:rPr>
              <a:t> млн т</a:t>
            </a:r>
            <a:endParaRPr lang="ru-RU" sz="1600" baseline="30000" dirty="0">
              <a:solidFill>
                <a:srgbClr val="0079C2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7234877" y="3064726"/>
            <a:ext cx="136297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100" dirty="0" smtClean="0"/>
              <a:t>извлекаемые ресурсы раствор. газа</a:t>
            </a:r>
            <a:endParaRPr lang="ru-RU" sz="1100" baseline="-25000" dirty="0" smtClean="0"/>
          </a:p>
        </p:txBody>
      </p:sp>
      <p:sp>
        <p:nvSpPr>
          <p:cNvPr id="39" name="Прямоугольник 38"/>
          <p:cNvSpPr/>
          <p:nvPr/>
        </p:nvSpPr>
        <p:spPr>
          <a:xfrm>
            <a:off x="7217625" y="2652202"/>
            <a:ext cx="12682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79C2"/>
                </a:solidFill>
              </a:rPr>
              <a:t>5</a:t>
            </a:r>
            <a:r>
              <a:rPr lang="ru-RU" sz="2800" dirty="0" smtClean="0">
                <a:solidFill>
                  <a:srgbClr val="0079C2"/>
                </a:solidFill>
              </a:rPr>
              <a:t>,</a:t>
            </a:r>
            <a:r>
              <a:rPr lang="en-US" sz="2800" dirty="0" smtClean="0">
                <a:solidFill>
                  <a:srgbClr val="0079C2"/>
                </a:solidFill>
              </a:rPr>
              <a:t>4</a:t>
            </a:r>
            <a:r>
              <a:rPr lang="ru-RU" sz="1600" dirty="0" smtClean="0">
                <a:solidFill>
                  <a:srgbClr val="0079C2"/>
                </a:solidFill>
              </a:rPr>
              <a:t> млрд м</a:t>
            </a:r>
            <a:r>
              <a:rPr lang="ru-RU" sz="1600" baseline="30000" dirty="0" smtClean="0">
                <a:solidFill>
                  <a:srgbClr val="0079C2"/>
                </a:solidFill>
              </a:rPr>
              <a:t>3</a:t>
            </a:r>
            <a:endParaRPr lang="ru-RU" sz="1600" baseline="30000" dirty="0">
              <a:solidFill>
                <a:srgbClr val="0079C2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8401162" y="1818284"/>
            <a:ext cx="120866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100" dirty="0" smtClean="0"/>
              <a:t>геологические ресурсы нефти</a:t>
            </a:r>
            <a:endParaRPr lang="ru-RU" sz="1100" baseline="-25000" dirty="0" smtClean="0"/>
          </a:p>
        </p:txBody>
      </p:sp>
      <p:sp>
        <p:nvSpPr>
          <p:cNvPr id="42" name="Прямоугольник 41"/>
          <p:cNvSpPr/>
          <p:nvPr/>
        </p:nvSpPr>
        <p:spPr>
          <a:xfrm>
            <a:off x="8347337" y="1422680"/>
            <a:ext cx="13965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79C2"/>
                </a:solidFill>
              </a:rPr>
              <a:t>12</a:t>
            </a:r>
            <a:r>
              <a:rPr lang="ru-RU" sz="2800" dirty="0" smtClean="0">
                <a:solidFill>
                  <a:srgbClr val="0079C2"/>
                </a:solidFill>
              </a:rPr>
              <a:t>7,0</a:t>
            </a:r>
            <a:r>
              <a:rPr lang="ru-RU" sz="1600" dirty="0" smtClean="0">
                <a:solidFill>
                  <a:srgbClr val="0079C2"/>
                </a:solidFill>
              </a:rPr>
              <a:t> млн т</a:t>
            </a:r>
            <a:endParaRPr lang="ru-RU" sz="1600" baseline="30000" dirty="0">
              <a:solidFill>
                <a:srgbClr val="0079C2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0099361" y="1818284"/>
            <a:ext cx="94421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100" dirty="0" smtClean="0"/>
              <a:t>извлекаемые ресурсы нефти</a:t>
            </a:r>
            <a:endParaRPr lang="ru-RU" sz="1100" baseline="-25000" dirty="0" smtClean="0"/>
          </a:p>
        </p:txBody>
      </p:sp>
      <p:sp>
        <p:nvSpPr>
          <p:cNvPr id="45" name="Прямоугольник 44"/>
          <p:cNvSpPr/>
          <p:nvPr/>
        </p:nvSpPr>
        <p:spPr>
          <a:xfrm>
            <a:off x="10089610" y="1422680"/>
            <a:ext cx="12330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79C2"/>
                </a:solidFill>
              </a:rPr>
              <a:t>40</a:t>
            </a:r>
            <a:r>
              <a:rPr lang="ru-RU" sz="2800" dirty="0" smtClean="0">
                <a:solidFill>
                  <a:srgbClr val="0079C2"/>
                </a:solidFill>
              </a:rPr>
              <a:t>,</a:t>
            </a:r>
            <a:r>
              <a:rPr lang="en-US" sz="2800" dirty="0" smtClean="0">
                <a:solidFill>
                  <a:srgbClr val="0079C2"/>
                </a:solidFill>
              </a:rPr>
              <a:t>0</a:t>
            </a:r>
            <a:r>
              <a:rPr lang="ru-RU" sz="1600" dirty="0" smtClean="0">
                <a:solidFill>
                  <a:srgbClr val="0079C2"/>
                </a:solidFill>
              </a:rPr>
              <a:t> млн т</a:t>
            </a:r>
            <a:endParaRPr lang="ru-RU" sz="1600" baseline="30000" dirty="0">
              <a:solidFill>
                <a:srgbClr val="0079C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91277" y="1760966"/>
            <a:ext cx="2591937" cy="4821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79C2"/>
                </a:solidFill>
                <a:latin typeface="Arial Narrow" pitchFamily="34" charset="0"/>
                <a:ea typeface="+mj-ea"/>
                <a:cs typeface="+mj-cs"/>
              </a:rPr>
              <a:t>Центрально-Пограничный</a:t>
            </a:r>
            <a:r>
              <a:rPr lang="ru-RU" sz="2533" dirty="0">
                <a:solidFill>
                  <a:srgbClr val="0079C2"/>
                </a:solidFill>
                <a:latin typeface="Arial Narrow" pitchFamily="34" charset="0"/>
                <a:ea typeface="+mj-ea"/>
                <a:cs typeface="+mj-cs"/>
              </a:rPr>
              <a:t> </a:t>
            </a:r>
            <a:r>
              <a:rPr lang="ru-RU" dirty="0" smtClean="0">
                <a:solidFill>
                  <a:srgbClr val="0079C2"/>
                </a:solidFill>
                <a:latin typeface="Arial Narrow" pitchFamily="34" charset="0"/>
                <a:ea typeface="+mj-ea"/>
                <a:cs typeface="+mj-cs"/>
              </a:rPr>
              <a:t>ЛУ</a:t>
            </a:r>
            <a:endParaRPr lang="ru-RU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О перспективах освоения ресурсов углеводородов на шельфе Российской Федерации  до 2040 года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016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Прямоугольник 50"/>
          <p:cNvSpPr/>
          <p:nvPr/>
        </p:nvSpPr>
        <p:spPr>
          <a:xfrm>
            <a:off x="301924" y="2494252"/>
            <a:ext cx="3949728" cy="36933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ru-RU" b="1" dirty="0" smtClean="0">
              <a:solidFill>
                <a:srgbClr val="0070C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Моря Восточной Арктики. Северо-Врангелевский ЛУ, </a:t>
            </a:r>
            <a:br>
              <a:rPr lang="ru-RU" smtClean="0"/>
            </a:br>
            <a:r>
              <a:rPr lang="ru-RU" smtClean="0"/>
              <a:t>принадлежащий ПАО «Газпром нефть».</a:t>
            </a:r>
            <a:endParaRPr lang="ru-RU" dirty="0"/>
          </a:p>
        </p:txBody>
      </p:sp>
      <p:sp>
        <p:nvSpPr>
          <p:cNvPr id="38" name="Текст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smtClean="0"/>
              <a:t>О перспективах освоения ресурсов углеводородов на шельфе Российской Федерации  до 2040 года</a:t>
            </a:r>
            <a:endParaRPr lang="ru-RU" dirty="0"/>
          </a:p>
        </p:txBody>
      </p:sp>
      <p:pic>
        <p:nvPicPr>
          <p:cNvPr id="5" name="Рисунок 4" descr="ЛУ Вост Арктика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1310" y="1267757"/>
            <a:ext cx="7289080" cy="4892898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3833735" y="4235043"/>
            <a:ext cx="1290249" cy="542211"/>
          </a:xfrm>
          <a:prstGeom prst="roundRect">
            <a:avLst>
              <a:gd name="adj" fmla="val 11735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ru-RU" sz="900" dirty="0">
                <a:solidFill>
                  <a:srgbClr val="000000"/>
                </a:solidFill>
              </a:rPr>
              <a:t>Северо-западная часть </a:t>
            </a:r>
            <a:endParaRPr lang="ru-RU" sz="900" dirty="0" smtClean="0">
              <a:solidFill>
                <a:srgbClr val="000000"/>
              </a:solidFill>
            </a:endParaRPr>
          </a:p>
          <a:p>
            <a:pPr algn="ctr"/>
            <a:r>
              <a:rPr lang="ru-RU" sz="900" dirty="0" smtClean="0">
                <a:solidFill>
                  <a:srgbClr val="000000"/>
                </a:solidFill>
              </a:rPr>
              <a:t>моря </a:t>
            </a:r>
            <a:r>
              <a:rPr lang="ru-RU" sz="900" dirty="0">
                <a:solidFill>
                  <a:srgbClr val="000000"/>
                </a:solidFill>
              </a:rPr>
              <a:t>Лаптевых </a:t>
            </a:r>
            <a:endParaRPr lang="ru-RU" sz="900" dirty="0" smtClean="0">
              <a:solidFill>
                <a:srgbClr val="000000"/>
              </a:solidFill>
            </a:endParaRPr>
          </a:p>
          <a:p>
            <a:pPr algn="ctr"/>
            <a:r>
              <a:rPr lang="ru-RU" sz="900" dirty="0" smtClean="0">
                <a:solidFill>
                  <a:srgbClr val="000000"/>
                </a:solidFill>
              </a:rPr>
              <a:t>(</a:t>
            </a:r>
            <a:r>
              <a:rPr lang="ru-RU" sz="900" dirty="0">
                <a:solidFill>
                  <a:srgbClr val="000000"/>
                </a:solidFill>
              </a:rPr>
              <a:t>ОАО "МАГЭ")</a:t>
            </a:r>
            <a:endParaRPr lang="ru-RU" sz="9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601264" y="4811266"/>
            <a:ext cx="1573299" cy="577093"/>
          </a:xfrm>
          <a:prstGeom prst="roundRect">
            <a:avLst>
              <a:gd name="adj" fmla="val 11735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ru-RU" sz="900" dirty="0" err="1">
                <a:solidFill>
                  <a:srgbClr val="000000"/>
                </a:solidFill>
              </a:rPr>
              <a:t>Лаптевоморский</a:t>
            </a:r>
            <a:r>
              <a:rPr lang="ru-RU" sz="900" dirty="0">
                <a:solidFill>
                  <a:srgbClr val="000000"/>
                </a:solidFill>
              </a:rPr>
              <a:t> шельф-Сибирская платформа </a:t>
            </a:r>
            <a:endParaRPr lang="ru-RU" sz="900" dirty="0" smtClean="0">
              <a:solidFill>
                <a:srgbClr val="000000"/>
              </a:solidFill>
            </a:endParaRPr>
          </a:p>
          <a:p>
            <a:pPr algn="ctr"/>
            <a:r>
              <a:rPr lang="ru-RU" sz="900" dirty="0" smtClean="0">
                <a:solidFill>
                  <a:srgbClr val="000000"/>
                </a:solidFill>
              </a:rPr>
              <a:t>(</a:t>
            </a:r>
            <a:r>
              <a:rPr lang="ru-RU" sz="900" dirty="0">
                <a:solidFill>
                  <a:srgbClr val="000000"/>
                </a:solidFill>
              </a:rPr>
              <a:t>ОАО «</a:t>
            </a:r>
            <a:r>
              <a:rPr lang="ru-RU" sz="900" dirty="0" err="1">
                <a:solidFill>
                  <a:srgbClr val="000000"/>
                </a:solidFill>
              </a:rPr>
              <a:t>Севморнефтегеофизика</a:t>
            </a:r>
            <a:r>
              <a:rPr lang="ru-RU" sz="900" dirty="0">
                <a:solidFill>
                  <a:srgbClr val="000000"/>
                </a:solidFill>
              </a:rPr>
              <a:t>»)</a:t>
            </a:r>
            <a:endParaRPr lang="ru-RU" sz="9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539346" y="5597906"/>
            <a:ext cx="2451628" cy="542211"/>
          </a:xfrm>
          <a:prstGeom prst="roundRect">
            <a:avLst>
              <a:gd name="adj" fmla="val 11735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ru-RU" sz="900" dirty="0">
                <a:solidFill>
                  <a:srgbClr val="000000"/>
                </a:solidFill>
              </a:rPr>
              <a:t>Область сочленения </a:t>
            </a:r>
            <a:r>
              <a:rPr lang="ru-RU" sz="900" dirty="0" err="1">
                <a:solidFill>
                  <a:srgbClr val="000000"/>
                </a:solidFill>
              </a:rPr>
              <a:t>Лено</a:t>
            </a:r>
            <a:r>
              <a:rPr lang="ru-RU" sz="900" dirty="0">
                <a:solidFill>
                  <a:srgbClr val="000000"/>
                </a:solidFill>
              </a:rPr>
              <a:t>-Тунгусской НГП и </a:t>
            </a:r>
            <a:r>
              <a:rPr lang="ru-RU" sz="900" dirty="0" err="1">
                <a:solidFill>
                  <a:srgbClr val="000000"/>
                </a:solidFill>
              </a:rPr>
              <a:t>Лаптевской</a:t>
            </a:r>
            <a:r>
              <a:rPr lang="ru-RU" sz="900" dirty="0">
                <a:solidFill>
                  <a:srgbClr val="000000"/>
                </a:solidFill>
              </a:rPr>
              <a:t> ПНГО (листы </a:t>
            </a:r>
            <a:r>
              <a:rPr lang="en-US" sz="900" dirty="0">
                <a:solidFill>
                  <a:srgbClr val="000000"/>
                </a:solidFill>
              </a:rPr>
              <a:t>S</a:t>
            </a:r>
            <a:r>
              <a:rPr lang="ru-RU" sz="900" dirty="0">
                <a:solidFill>
                  <a:srgbClr val="000000"/>
                </a:solidFill>
              </a:rPr>
              <a:t>-49. </a:t>
            </a:r>
            <a:r>
              <a:rPr lang="en-US" sz="900" dirty="0">
                <a:solidFill>
                  <a:srgbClr val="000000"/>
                </a:solidFill>
              </a:rPr>
              <a:t>S</a:t>
            </a:r>
            <a:r>
              <a:rPr lang="ru-RU" sz="900" dirty="0">
                <a:solidFill>
                  <a:srgbClr val="000000"/>
                </a:solidFill>
              </a:rPr>
              <a:t>-50, </a:t>
            </a:r>
            <a:r>
              <a:rPr lang="en-US" sz="900" dirty="0">
                <a:solidFill>
                  <a:srgbClr val="000000"/>
                </a:solidFill>
              </a:rPr>
              <a:t>S</a:t>
            </a:r>
            <a:r>
              <a:rPr lang="ru-RU" sz="900" dirty="0">
                <a:solidFill>
                  <a:srgbClr val="000000"/>
                </a:solidFill>
              </a:rPr>
              <a:t>-51) (ГНЦ ФГУГП "</a:t>
            </a:r>
            <a:r>
              <a:rPr lang="ru-RU" sz="900" dirty="0" err="1">
                <a:solidFill>
                  <a:srgbClr val="000000"/>
                </a:solidFill>
              </a:rPr>
              <a:t>Южморгеология</a:t>
            </a:r>
            <a:r>
              <a:rPr lang="ru-RU" sz="900" dirty="0">
                <a:solidFill>
                  <a:srgbClr val="000000"/>
                </a:solidFill>
              </a:rPr>
              <a:t>")</a:t>
            </a:r>
            <a:endParaRPr lang="ru-RU" sz="9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606528" y="5419681"/>
            <a:ext cx="1290249" cy="542211"/>
          </a:xfrm>
          <a:prstGeom prst="roundRect">
            <a:avLst>
              <a:gd name="adj" fmla="val 11735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ru-RU" sz="900" dirty="0" err="1">
                <a:solidFill>
                  <a:srgbClr val="000000"/>
                </a:solidFill>
              </a:rPr>
              <a:t>Анабаро-Хатангская</a:t>
            </a:r>
            <a:r>
              <a:rPr lang="ru-RU" sz="900" dirty="0">
                <a:solidFill>
                  <a:srgbClr val="000000"/>
                </a:solidFill>
              </a:rPr>
              <a:t> седловина (ГНЦ ФГУГП "</a:t>
            </a:r>
            <a:r>
              <a:rPr lang="ru-RU" sz="900" dirty="0" err="1">
                <a:solidFill>
                  <a:srgbClr val="000000"/>
                </a:solidFill>
              </a:rPr>
              <a:t>Южморгеология</a:t>
            </a:r>
            <a:r>
              <a:rPr lang="ru-RU" sz="900" dirty="0">
                <a:solidFill>
                  <a:srgbClr val="000000"/>
                </a:solidFill>
              </a:rPr>
              <a:t>")</a:t>
            </a:r>
            <a:endParaRPr lang="ru-RU" sz="9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936510" y="4981125"/>
            <a:ext cx="2054464" cy="448108"/>
          </a:xfrm>
          <a:prstGeom prst="roundRect">
            <a:avLst>
              <a:gd name="adj" fmla="val 11735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ru-RU" sz="900" dirty="0" err="1">
                <a:solidFill>
                  <a:srgbClr val="000000"/>
                </a:solidFill>
              </a:rPr>
              <a:t>Усть</a:t>
            </a:r>
            <a:r>
              <a:rPr lang="ru-RU" sz="900" dirty="0">
                <a:solidFill>
                  <a:srgbClr val="000000"/>
                </a:solidFill>
              </a:rPr>
              <a:t>-Ленский участок недр федерального значения (ОАО "НК "Роснефть")</a:t>
            </a:r>
            <a:endParaRPr lang="ru-RU" sz="9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063346" y="4269055"/>
            <a:ext cx="1290249" cy="542211"/>
          </a:xfrm>
          <a:prstGeom prst="roundRect">
            <a:avLst>
              <a:gd name="adj" fmla="val 11735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ru-RU" sz="900" dirty="0" smtClean="0">
                <a:solidFill>
                  <a:srgbClr val="000000"/>
                </a:solidFill>
              </a:rPr>
              <a:t>Листы </a:t>
            </a:r>
            <a:r>
              <a:rPr lang="ru-RU" sz="900" dirty="0">
                <a:solidFill>
                  <a:srgbClr val="000000"/>
                </a:solidFill>
              </a:rPr>
              <a:t>S-53 (</a:t>
            </a:r>
            <a:r>
              <a:rPr lang="ru-RU" sz="900" dirty="0" err="1">
                <a:solidFill>
                  <a:srgbClr val="000000"/>
                </a:solidFill>
              </a:rPr>
              <a:t>о.Столбовой</a:t>
            </a:r>
            <a:r>
              <a:rPr lang="ru-RU" sz="900" dirty="0">
                <a:solidFill>
                  <a:srgbClr val="000000"/>
                </a:solidFill>
              </a:rPr>
              <a:t>), S-54 (Ляховские о-ва) (ОАО "МАГЭ")</a:t>
            </a:r>
            <a:endParaRPr lang="ru-RU" sz="9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468953" y="2120081"/>
            <a:ext cx="1290249" cy="645516"/>
          </a:xfrm>
          <a:prstGeom prst="roundRect">
            <a:avLst>
              <a:gd name="adj" fmla="val 11735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ru-RU" sz="900" dirty="0" err="1">
                <a:solidFill>
                  <a:srgbClr val="000000"/>
                </a:solidFill>
              </a:rPr>
              <a:t>Анисинско</a:t>
            </a:r>
            <a:r>
              <a:rPr lang="ru-RU" sz="900" dirty="0">
                <a:solidFill>
                  <a:srgbClr val="000000"/>
                </a:solidFill>
              </a:rPr>
              <a:t>-Новосибирский участок недр федерального значения </a:t>
            </a:r>
            <a:r>
              <a:rPr lang="ru-RU" sz="900" dirty="0" smtClean="0">
                <a:solidFill>
                  <a:srgbClr val="000000"/>
                </a:solidFill>
              </a:rPr>
              <a:t/>
            </a:r>
            <a:br>
              <a:rPr lang="ru-RU" sz="900" dirty="0" smtClean="0">
                <a:solidFill>
                  <a:srgbClr val="000000"/>
                </a:solidFill>
              </a:rPr>
            </a:br>
            <a:r>
              <a:rPr lang="ru-RU" sz="900" dirty="0" smtClean="0">
                <a:solidFill>
                  <a:srgbClr val="000000"/>
                </a:solidFill>
              </a:rPr>
              <a:t>(</a:t>
            </a:r>
            <a:r>
              <a:rPr lang="ru-RU" sz="900" dirty="0">
                <a:solidFill>
                  <a:srgbClr val="000000"/>
                </a:solidFill>
              </a:rPr>
              <a:t>ОАО "НК "Роснефть")</a:t>
            </a:r>
            <a:endParaRPr lang="ru-RU" sz="9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959958" y="1950870"/>
            <a:ext cx="1676756" cy="542211"/>
          </a:xfrm>
          <a:prstGeom prst="roundRect">
            <a:avLst>
              <a:gd name="adj" fmla="val 11735"/>
            </a:avLst>
          </a:prstGeom>
          <a:solidFill>
            <a:srgbClr val="0070C0"/>
          </a:solidFill>
          <a:ln>
            <a:noFill/>
          </a:ln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ru-RU" sz="1000" dirty="0">
                <a:solidFill>
                  <a:schemeClr val="bg1"/>
                </a:solidFill>
              </a:rPr>
              <a:t>Северо-</a:t>
            </a:r>
            <a:r>
              <a:rPr lang="ru-RU" sz="1000" dirty="0" err="1">
                <a:solidFill>
                  <a:schemeClr val="bg1"/>
                </a:solidFill>
              </a:rPr>
              <a:t>Врангелевский</a:t>
            </a:r>
            <a:r>
              <a:rPr lang="ru-RU" sz="1000" dirty="0">
                <a:solidFill>
                  <a:schemeClr val="bg1"/>
                </a:solidFill>
              </a:rPr>
              <a:t> участок недр федерального значения </a:t>
            </a:r>
            <a:r>
              <a:rPr lang="ru-RU" sz="1000" dirty="0" smtClean="0">
                <a:solidFill>
                  <a:schemeClr val="bg1"/>
                </a:solidFill>
              </a:rPr>
              <a:t>(ПАО </a:t>
            </a:r>
            <a:r>
              <a:rPr lang="ru-RU" sz="1000" dirty="0">
                <a:solidFill>
                  <a:schemeClr val="bg1"/>
                </a:solidFill>
              </a:rPr>
              <a:t>"Газпром")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0901751" y="1900628"/>
            <a:ext cx="1290249" cy="699229"/>
          </a:xfrm>
          <a:prstGeom prst="roundRect">
            <a:avLst>
              <a:gd name="adj" fmla="val 11735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ru-RU" sz="900" dirty="0">
                <a:solidFill>
                  <a:srgbClr val="000000"/>
                </a:solidFill>
              </a:rPr>
              <a:t>Южно-Чукотский участок недр федерального значения (ОАО "НК "Роснефть") 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0180320" y="2796556"/>
            <a:ext cx="1368689" cy="720770"/>
          </a:xfrm>
          <a:prstGeom prst="roundRect">
            <a:avLst>
              <a:gd name="adj" fmla="val 11735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ru-RU" sz="900" dirty="0">
                <a:solidFill>
                  <a:srgbClr val="000000"/>
                </a:solidFill>
              </a:rPr>
              <a:t>Северо-Врангелевский-2 участок недр федерального значения </a:t>
            </a:r>
            <a:r>
              <a:rPr lang="ru-RU" sz="900" dirty="0" smtClean="0">
                <a:solidFill>
                  <a:srgbClr val="000000"/>
                </a:solidFill>
              </a:rPr>
              <a:t/>
            </a:r>
            <a:br>
              <a:rPr lang="ru-RU" sz="900" dirty="0" smtClean="0">
                <a:solidFill>
                  <a:srgbClr val="000000"/>
                </a:solidFill>
              </a:rPr>
            </a:br>
            <a:r>
              <a:rPr lang="ru-RU" sz="900" dirty="0" smtClean="0">
                <a:solidFill>
                  <a:srgbClr val="000000"/>
                </a:solidFill>
              </a:rPr>
              <a:t>(</a:t>
            </a:r>
            <a:r>
              <a:rPr lang="ru-RU" sz="900" dirty="0">
                <a:solidFill>
                  <a:srgbClr val="000000"/>
                </a:solidFill>
              </a:rPr>
              <a:t>ОАО "НК "Роснефть")</a:t>
            </a:r>
            <a:endParaRPr lang="ru-RU" sz="900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936510" y="2579321"/>
            <a:ext cx="1560945" cy="542211"/>
          </a:xfrm>
          <a:prstGeom prst="roundRect">
            <a:avLst>
              <a:gd name="adj" fmla="val 11735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ru-RU" sz="900" dirty="0">
                <a:solidFill>
                  <a:srgbClr val="000000"/>
                </a:solidFill>
              </a:rPr>
              <a:t>Восточно-Сибирский-1 участок недр федерального значения (ОАО "НК "Роснефть")</a:t>
            </a:r>
            <a:endParaRPr lang="ru-RU" sz="900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437121" y="1267757"/>
            <a:ext cx="1553854" cy="542211"/>
          </a:xfrm>
          <a:prstGeom prst="roundRect">
            <a:avLst>
              <a:gd name="adj" fmla="val 11735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ru-RU" sz="900" dirty="0">
                <a:solidFill>
                  <a:srgbClr val="000000"/>
                </a:solidFill>
              </a:rPr>
              <a:t>Северо-Врангелевский-1 участок недр федерального значения (ОАО "НК "Роснефть")</a:t>
            </a:r>
            <a:endParaRPr lang="ru-RU" sz="900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933667" y="3641290"/>
            <a:ext cx="1535286" cy="542211"/>
          </a:xfrm>
          <a:prstGeom prst="roundRect">
            <a:avLst>
              <a:gd name="adj" fmla="val 11735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ru-RU" sz="900" dirty="0" err="1">
                <a:solidFill>
                  <a:srgbClr val="000000"/>
                </a:solidFill>
              </a:rPr>
              <a:t>Усть-Оленекский</a:t>
            </a:r>
            <a:r>
              <a:rPr lang="ru-RU" sz="900" dirty="0">
                <a:solidFill>
                  <a:srgbClr val="000000"/>
                </a:solidFill>
              </a:rPr>
              <a:t> участок недр федерального значения </a:t>
            </a:r>
            <a:r>
              <a:rPr lang="ru-RU" sz="900" dirty="0" smtClean="0">
                <a:solidFill>
                  <a:srgbClr val="000000"/>
                </a:solidFill>
              </a:rPr>
              <a:t/>
            </a:r>
            <a:br>
              <a:rPr lang="ru-RU" sz="900" dirty="0" smtClean="0">
                <a:solidFill>
                  <a:srgbClr val="000000"/>
                </a:solidFill>
              </a:rPr>
            </a:br>
            <a:r>
              <a:rPr lang="ru-RU" sz="900" dirty="0" smtClean="0">
                <a:solidFill>
                  <a:srgbClr val="000000"/>
                </a:solidFill>
              </a:rPr>
              <a:t>(</a:t>
            </a:r>
            <a:r>
              <a:rPr lang="ru-RU" sz="900" dirty="0">
                <a:solidFill>
                  <a:srgbClr val="000000"/>
                </a:solidFill>
              </a:rPr>
              <a:t>ОАО "НК "Роснефть")</a:t>
            </a:r>
            <a:endParaRPr lang="ru-RU" sz="900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812142" y="2868024"/>
            <a:ext cx="1290249" cy="542211"/>
          </a:xfrm>
          <a:prstGeom prst="roundRect">
            <a:avLst>
              <a:gd name="adj" fmla="val 11735"/>
            </a:avLst>
          </a:prstGeom>
          <a:solidFill>
            <a:schemeClr val="bg1"/>
          </a:solidFill>
          <a:ln>
            <a:solidFill>
              <a:srgbClr val="0070C0"/>
            </a:solidFill>
            <a:prstDash val="dash"/>
          </a:ln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ru-RU" sz="900" dirty="0" err="1">
                <a:solidFill>
                  <a:srgbClr val="000000"/>
                </a:solidFill>
              </a:rPr>
              <a:t>Притаймырский</a:t>
            </a:r>
            <a:r>
              <a:rPr lang="ru-RU" sz="900" dirty="0">
                <a:solidFill>
                  <a:srgbClr val="000000"/>
                </a:solidFill>
              </a:rPr>
              <a:t> </a:t>
            </a:r>
          </a:p>
          <a:p>
            <a:pPr algn="ctr"/>
            <a:r>
              <a:rPr lang="ru-RU" sz="900" dirty="0">
                <a:solidFill>
                  <a:srgbClr val="000000"/>
                </a:solidFill>
              </a:rPr>
              <a:t>(планируемый к лицензированию)</a:t>
            </a:r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4896777" y="5690786"/>
            <a:ext cx="161690" cy="0"/>
          </a:xfrm>
          <a:prstGeom prst="straightConnector1">
            <a:avLst/>
          </a:prstGeom>
          <a:ln w="19050">
            <a:solidFill>
              <a:srgbClr val="0070C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stCxn id="8" idx="3"/>
          </p:cNvCxnSpPr>
          <p:nvPr/>
        </p:nvCxnSpPr>
        <p:spPr>
          <a:xfrm>
            <a:off x="5174563" y="5099813"/>
            <a:ext cx="295563" cy="376472"/>
          </a:xfrm>
          <a:prstGeom prst="line">
            <a:avLst/>
          </a:prstGeom>
          <a:ln w="19050">
            <a:solidFill>
              <a:srgbClr val="0070C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>
            <a:stCxn id="7" idx="3"/>
          </p:cNvCxnSpPr>
          <p:nvPr/>
        </p:nvCxnSpPr>
        <p:spPr>
          <a:xfrm>
            <a:off x="5123984" y="4506149"/>
            <a:ext cx="220019" cy="135552"/>
          </a:xfrm>
          <a:prstGeom prst="line">
            <a:avLst/>
          </a:prstGeom>
          <a:ln w="19050">
            <a:solidFill>
              <a:srgbClr val="0070C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>
            <a:stCxn id="19" idx="3"/>
          </p:cNvCxnSpPr>
          <p:nvPr/>
        </p:nvCxnSpPr>
        <p:spPr>
          <a:xfrm>
            <a:off x="5468953" y="3912396"/>
            <a:ext cx="314627" cy="1190712"/>
          </a:xfrm>
          <a:prstGeom prst="line">
            <a:avLst/>
          </a:prstGeom>
          <a:ln w="19050">
            <a:solidFill>
              <a:srgbClr val="0070C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>
            <a:stCxn id="9" idx="1"/>
          </p:cNvCxnSpPr>
          <p:nvPr/>
        </p:nvCxnSpPr>
        <p:spPr>
          <a:xfrm flipH="1" flipV="1">
            <a:off x="6326909" y="5476285"/>
            <a:ext cx="212437" cy="392727"/>
          </a:xfrm>
          <a:prstGeom prst="line">
            <a:avLst/>
          </a:prstGeom>
          <a:ln w="19050">
            <a:solidFill>
              <a:srgbClr val="0070C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>
            <a:stCxn id="11" idx="1"/>
          </p:cNvCxnSpPr>
          <p:nvPr/>
        </p:nvCxnSpPr>
        <p:spPr>
          <a:xfrm flipH="1" flipV="1">
            <a:off x="6539346" y="4811266"/>
            <a:ext cx="397164" cy="393913"/>
          </a:xfrm>
          <a:prstGeom prst="line">
            <a:avLst/>
          </a:prstGeom>
          <a:ln w="19050">
            <a:solidFill>
              <a:srgbClr val="0070C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6114077" y="2765597"/>
            <a:ext cx="645125" cy="1503458"/>
          </a:xfrm>
          <a:prstGeom prst="line">
            <a:avLst/>
          </a:prstGeom>
          <a:ln w="19050">
            <a:solidFill>
              <a:srgbClr val="0070C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>
            <a:stCxn id="17" idx="2"/>
          </p:cNvCxnSpPr>
          <p:nvPr/>
        </p:nvCxnSpPr>
        <p:spPr>
          <a:xfrm>
            <a:off x="7716983" y="3121532"/>
            <a:ext cx="509775" cy="217235"/>
          </a:xfrm>
          <a:prstGeom prst="line">
            <a:avLst/>
          </a:prstGeom>
          <a:ln w="19050">
            <a:solidFill>
              <a:srgbClr val="0070C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8636714" y="2221975"/>
            <a:ext cx="716881" cy="357346"/>
          </a:xfrm>
          <a:prstGeom prst="line">
            <a:avLst/>
          </a:prstGeom>
          <a:ln w="19050">
            <a:solidFill>
              <a:srgbClr val="0070C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>
            <a:stCxn id="18" idx="3"/>
          </p:cNvCxnSpPr>
          <p:nvPr/>
        </p:nvCxnSpPr>
        <p:spPr>
          <a:xfrm>
            <a:off x="8990975" y="1538863"/>
            <a:ext cx="596370" cy="155559"/>
          </a:xfrm>
          <a:prstGeom prst="line">
            <a:avLst/>
          </a:prstGeom>
          <a:ln w="19050">
            <a:solidFill>
              <a:srgbClr val="0070C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>
            <a:stCxn id="16" idx="0"/>
          </p:cNvCxnSpPr>
          <p:nvPr/>
        </p:nvCxnSpPr>
        <p:spPr>
          <a:xfrm flipH="1" flipV="1">
            <a:off x="10462260" y="1740588"/>
            <a:ext cx="402405" cy="1055968"/>
          </a:xfrm>
          <a:prstGeom prst="line">
            <a:avLst/>
          </a:prstGeom>
          <a:ln w="19050">
            <a:solidFill>
              <a:srgbClr val="0070C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>
            <a:stCxn id="15" idx="0"/>
          </p:cNvCxnSpPr>
          <p:nvPr/>
        </p:nvCxnSpPr>
        <p:spPr>
          <a:xfrm flipH="1" flipV="1">
            <a:off x="11323782" y="1797525"/>
            <a:ext cx="223094" cy="103103"/>
          </a:xfrm>
          <a:prstGeom prst="line">
            <a:avLst/>
          </a:prstGeom>
          <a:ln w="19050">
            <a:solidFill>
              <a:srgbClr val="0070C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>
            <a:stCxn id="20" idx="2"/>
          </p:cNvCxnSpPr>
          <p:nvPr/>
        </p:nvCxnSpPr>
        <p:spPr>
          <a:xfrm>
            <a:off x="5457267" y="3410235"/>
            <a:ext cx="326313" cy="1192245"/>
          </a:xfrm>
          <a:prstGeom prst="line">
            <a:avLst/>
          </a:prstGeom>
          <a:ln w="19050">
            <a:solidFill>
              <a:srgbClr val="0070C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flipH="1">
            <a:off x="7878618" y="4540160"/>
            <a:ext cx="184728" cy="0"/>
          </a:xfrm>
          <a:prstGeom prst="line">
            <a:avLst/>
          </a:prstGeom>
          <a:ln w="19050">
            <a:solidFill>
              <a:srgbClr val="0070C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Прямоугольник 61"/>
          <p:cNvSpPr/>
          <p:nvPr/>
        </p:nvSpPr>
        <p:spPr>
          <a:xfrm>
            <a:off x="230909" y="1146497"/>
            <a:ext cx="40017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Северо-</a:t>
            </a:r>
            <a:r>
              <a:rPr lang="ru-RU" sz="1600" b="1" dirty="0" err="1"/>
              <a:t>Врангелевский</a:t>
            </a:r>
            <a:r>
              <a:rPr lang="ru-RU" sz="1600" b="1" dirty="0"/>
              <a:t> участок недр 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федерального значения</a:t>
            </a:r>
            <a:endParaRPr lang="ru-RU" sz="1600" b="1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421220" y="3052255"/>
            <a:ext cx="3693593" cy="1277181"/>
          </a:xfrm>
          <a:prstGeom prst="rect">
            <a:avLst/>
          </a:prstGeom>
        </p:spPr>
        <p:txBody>
          <a:bodyPr wrap="square" numCol="2">
            <a:noAutofit/>
          </a:bodyPr>
          <a:lstStyle/>
          <a:p>
            <a:pPr marL="180975" lvl="0" indent="-180975">
              <a:buClr>
                <a:srgbClr val="0079C2"/>
              </a:buClr>
              <a:buFont typeface="Arial Narrow" panose="020B0606020202030204" pitchFamily="34" charset="0"/>
              <a:buChar char="»"/>
              <a:defRPr/>
            </a:pPr>
            <a:r>
              <a:rPr lang="ru-RU" sz="1200" dirty="0" smtClean="0">
                <a:solidFill>
                  <a:prstClr val="black"/>
                </a:solidFill>
              </a:rPr>
              <a:t>Безымянная </a:t>
            </a:r>
            <a:endParaRPr lang="ru-RU" sz="1200" dirty="0">
              <a:solidFill>
                <a:prstClr val="black"/>
              </a:solidFill>
            </a:endParaRPr>
          </a:p>
          <a:p>
            <a:pPr marL="180975" lvl="0" indent="-180975">
              <a:buClr>
                <a:srgbClr val="0079C2"/>
              </a:buClr>
              <a:buFont typeface="Arial Narrow" panose="020B0606020202030204" pitchFamily="34" charset="0"/>
              <a:buChar char="»"/>
              <a:defRPr/>
            </a:pPr>
            <a:r>
              <a:rPr lang="ru-RU" sz="1200" dirty="0" smtClean="0">
                <a:solidFill>
                  <a:prstClr val="black"/>
                </a:solidFill>
              </a:rPr>
              <a:t>Северо-</a:t>
            </a:r>
            <a:r>
              <a:rPr lang="ru-RU" sz="1200" dirty="0" err="1" smtClean="0">
                <a:solidFill>
                  <a:prstClr val="black"/>
                </a:solidFill>
              </a:rPr>
              <a:t>Шелагская</a:t>
            </a:r>
            <a:r>
              <a:rPr lang="ru-RU" sz="1200" dirty="0" smtClean="0">
                <a:solidFill>
                  <a:prstClr val="black"/>
                </a:solidFill>
              </a:rPr>
              <a:t> </a:t>
            </a:r>
            <a:endParaRPr lang="ru-RU" sz="1200" dirty="0">
              <a:solidFill>
                <a:prstClr val="black"/>
              </a:solidFill>
            </a:endParaRPr>
          </a:p>
          <a:p>
            <a:pPr marL="180975" lvl="0" indent="-180975">
              <a:buClr>
                <a:srgbClr val="0079C2"/>
              </a:buClr>
              <a:buFont typeface="Arial Narrow" panose="020B0606020202030204" pitchFamily="34" charset="0"/>
              <a:buChar char="»"/>
              <a:defRPr/>
            </a:pPr>
            <a:r>
              <a:rPr lang="ru-RU" sz="1200" dirty="0" err="1" smtClean="0">
                <a:solidFill>
                  <a:prstClr val="black"/>
                </a:solidFill>
              </a:rPr>
              <a:t>Шелагская</a:t>
            </a:r>
            <a:r>
              <a:rPr lang="ru-RU" sz="1200" dirty="0" smtClean="0">
                <a:solidFill>
                  <a:prstClr val="black"/>
                </a:solidFill>
              </a:rPr>
              <a:t> </a:t>
            </a:r>
            <a:endParaRPr lang="ru-RU" sz="1200" dirty="0">
              <a:solidFill>
                <a:prstClr val="black"/>
              </a:solidFill>
            </a:endParaRPr>
          </a:p>
          <a:p>
            <a:pPr marL="180975" lvl="0" indent="-180975">
              <a:buClr>
                <a:srgbClr val="0079C2"/>
              </a:buClr>
              <a:buFont typeface="Arial Narrow" panose="020B0606020202030204" pitchFamily="34" charset="0"/>
              <a:buChar char="»"/>
              <a:defRPr/>
            </a:pPr>
            <a:r>
              <a:rPr lang="ru-RU" sz="1200" dirty="0" smtClean="0">
                <a:solidFill>
                  <a:prstClr val="black"/>
                </a:solidFill>
              </a:rPr>
              <a:t>Восточно-</a:t>
            </a:r>
            <a:r>
              <a:rPr lang="ru-RU" sz="1200" dirty="0" err="1" smtClean="0">
                <a:solidFill>
                  <a:prstClr val="black"/>
                </a:solidFill>
              </a:rPr>
              <a:t>Шелагская</a:t>
            </a:r>
            <a:r>
              <a:rPr lang="ru-RU" sz="1200" dirty="0" smtClean="0">
                <a:solidFill>
                  <a:prstClr val="black"/>
                </a:solidFill>
              </a:rPr>
              <a:t> </a:t>
            </a:r>
            <a:endParaRPr lang="ru-RU" sz="1200" dirty="0">
              <a:solidFill>
                <a:prstClr val="black"/>
              </a:solidFill>
            </a:endParaRPr>
          </a:p>
          <a:p>
            <a:pPr marL="180975" lvl="0" indent="-180975">
              <a:buClr>
                <a:srgbClr val="0079C2"/>
              </a:buClr>
              <a:buFont typeface="Arial Narrow" panose="020B0606020202030204" pitchFamily="34" charset="0"/>
              <a:buChar char="»"/>
              <a:defRPr/>
            </a:pPr>
            <a:r>
              <a:rPr lang="ru-RU" sz="1200" dirty="0" smtClean="0">
                <a:solidFill>
                  <a:prstClr val="black"/>
                </a:solidFill>
              </a:rPr>
              <a:t>Дремхедскую‑1 </a:t>
            </a:r>
            <a:endParaRPr lang="ru-RU" sz="1200" dirty="0">
              <a:solidFill>
                <a:prstClr val="black"/>
              </a:solidFill>
            </a:endParaRPr>
          </a:p>
          <a:p>
            <a:pPr marL="180975" lvl="0" indent="-180975">
              <a:buClr>
                <a:srgbClr val="0079C2"/>
              </a:buClr>
              <a:buFont typeface="Arial Narrow" panose="020B0606020202030204" pitchFamily="34" charset="0"/>
              <a:buChar char="»"/>
              <a:defRPr/>
            </a:pPr>
            <a:r>
              <a:rPr lang="ru-RU" sz="1200" dirty="0" smtClean="0">
                <a:solidFill>
                  <a:prstClr val="black"/>
                </a:solidFill>
              </a:rPr>
              <a:t>Дремхедская-2 </a:t>
            </a:r>
            <a:endParaRPr lang="ru-RU" sz="1200" dirty="0">
              <a:solidFill>
                <a:prstClr val="black"/>
              </a:solidFill>
            </a:endParaRPr>
          </a:p>
          <a:p>
            <a:pPr marL="180975" lvl="0" indent="-180975">
              <a:buClr>
                <a:srgbClr val="0079C2"/>
              </a:buClr>
              <a:buFont typeface="Arial Narrow" panose="020B0606020202030204" pitchFamily="34" charset="0"/>
              <a:buChar char="»"/>
              <a:defRPr/>
            </a:pPr>
            <a:r>
              <a:rPr lang="ru-RU" sz="1200" dirty="0" smtClean="0">
                <a:solidFill>
                  <a:prstClr val="black"/>
                </a:solidFill>
              </a:rPr>
              <a:t>Дремхедская-3 </a:t>
            </a:r>
            <a:endParaRPr lang="ru-RU" sz="1200" dirty="0">
              <a:solidFill>
                <a:prstClr val="black"/>
              </a:solidFill>
            </a:endParaRPr>
          </a:p>
          <a:p>
            <a:pPr marL="180975" lvl="0" indent="-180975">
              <a:buClr>
                <a:srgbClr val="0079C2"/>
              </a:buClr>
              <a:buFont typeface="Arial Narrow" panose="020B0606020202030204" pitchFamily="34" charset="0"/>
              <a:buChar char="»"/>
              <a:defRPr/>
            </a:pPr>
            <a:r>
              <a:rPr lang="ru-RU" sz="1200" dirty="0" smtClean="0">
                <a:solidFill>
                  <a:prstClr val="black"/>
                </a:solidFill>
              </a:rPr>
              <a:t>Западно-Врангелевская-1 </a:t>
            </a:r>
            <a:endParaRPr lang="ru-RU" sz="1200" dirty="0">
              <a:solidFill>
                <a:prstClr val="black"/>
              </a:solidFill>
            </a:endParaRPr>
          </a:p>
          <a:p>
            <a:pPr marL="180975" lvl="0" indent="-180975">
              <a:buClr>
                <a:srgbClr val="0079C2"/>
              </a:buClr>
              <a:buFont typeface="Arial Narrow" panose="020B0606020202030204" pitchFamily="34" charset="0"/>
              <a:buChar char="»"/>
              <a:defRPr/>
            </a:pPr>
            <a:r>
              <a:rPr lang="ru-RU" sz="1200" dirty="0" smtClean="0">
                <a:solidFill>
                  <a:prstClr val="black"/>
                </a:solidFill>
              </a:rPr>
              <a:t>Западно-Врангелевская-2</a:t>
            </a:r>
            <a:endParaRPr lang="ru-RU" sz="1200" dirty="0">
              <a:solidFill>
                <a:prstClr val="black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806023" y="4279743"/>
            <a:ext cx="1595309" cy="865394"/>
            <a:chOff x="528296" y="3597297"/>
            <a:chExt cx="1595309" cy="865394"/>
          </a:xfrm>
        </p:grpSpPr>
        <p:sp>
          <p:nvSpPr>
            <p:cNvPr id="42" name="Прямоугольник 41"/>
            <p:cNvSpPr/>
            <p:nvPr/>
          </p:nvSpPr>
          <p:spPr>
            <a:xfrm>
              <a:off x="543423" y="4001026"/>
              <a:ext cx="146154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sz="1200" dirty="0"/>
                <a:t>ресурсы </a:t>
              </a:r>
              <a:r>
                <a:rPr lang="ru-RU" sz="1200" dirty="0" smtClean="0"/>
                <a:t>газа по </a:t>
              </a:r>
              <a:r>
                <a:rPr lang="ru-RU" sz="1200" dirty="0"/>
                <a:t>категории </a:t>
              </a:r>
              <a:r>
                <a:rPr lang="en-US" sz="1200" dirty="0"/>
                <a:t>D</a:t>
              </a:r>
              <a:r>
                <a:rPr lang="en-US" sz="1200" baseline="-25000" dirty="0"/>
                <a:t>2</a:t>
              </a:r>
              <a:endParaRPr lang="ru-RU" sz="1200" baseline="-25000" dirty="0" smtClean="0"/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528296" y="3597297"/>
              <a:ext cx="159530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dirty="0" smtClean="0">
                  <a:solidFill>
                    <a:srgbClr val="0079C2"/>
                  </a:solidFill>
                </a:rPr>
                <a:t>102,</a:t>
              </a:r>
              <a:r>
                <a:rPr lang="en-US" sz="2800" dirty="0" smtClean="0">
                  <a:solidFill>
                    <a:srgbClr val="0079C2"/>
                  </a:solidFill>
                </a:rPr>
                <a:t>0</a:t>
              </a:r>
              <a:r>
                <a:rPr lang="ru-RU" sz="1600" dirty="0" smtClean="0">
                  <a:solidFill>
                    <a:srgbClr val="0079C2"/>
                  </a:solidFill>
                </a:rPr>
                <a:t> млрд м</a:t>
              </a:r>
              <a:r>
                <a:rPr lang="ru-RU" sz="1600" baseline="30000" dirty="0" smtClean="0">
                  <a:solidFill>
                    <a:srgbClr val="0079C2"/>
                  </a:solidFill>
                </a:rPr>
                <a:t>3</a:t>
              </a:r>
              <a:endParaRPr lang="ru-RU" sz="1600" baseline="30000" dirty="0">
                <a:solidFill>
                  <a:srgbClr val="0079C2"/>
                </a:solidFill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2470340" y="4273358"/>
            <a:ext cx="1476669" cy="865394"/>
            <a:chOff x="1815752" y="4022335"/>
            <a:chExt cx="1476669" cy="865394"/>
          </a:xfrm>
        </p:grpSpPr>
        <p:sp>
          <p:nvSpPr>
            <p:cNvPr id="46" name="Прямоугольник 45"/>
            <p:cNvSpPr/>
            <p:nvPr/>
          </p:nvSpPr>
          <p:spPr>
            <a:xfrm>
              <a:off x="1830879" y="4426064"/>
              <a:ext cx="146154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sz="1200" dirty="0"/>
                <a:t>геологические ресурсы </a:t>
              </a:r>
              <a:r>
                <a:rPr lang="ru-RU" sz="1200" dirty="0" smtClean="0"/>
                <a:t>нефти</a:t>
              </a:r>
              <a:endParaRPr lang="ru-RU" sz="1200" baseline="-25000" dirty="0" smtClean="0"/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1815752" y="4022335"/>
              <a:ext cx="139653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dirty="0" smtClean="0">
                  <a:solidFill>
                    <a:srgbClr val="0079C2"/>
                  </a:solidFill>
                </a:rPr>
                <a:t>23</a:t>
              </a:r>
              <a:r>
                <a:rPr lang="en-US" sz="2800" dirty="0" smtClean="0">
                  <a:solidFill>
                    <a:srgbClr val="0079C2"/>
                  </a:solidFill>
                </a:rPr>
                <a:t>8</a:t>
              </a:r>
              <a:r>
                <a:rPr lang="ru-RU" sz="2800" dirty="0" smtClean="0">
                  <a:solidFill>
                    <a:srgbClr val="0079C2"/>
                  </a:solidFill>
                </a:rPr>
                <a:t>,8</a:t>
              </a:r>
              <a:r>
                <a:rPr lang="ru-RU" sz="1600" dirty="0" smtClean="0">
                  <a:solidFill>
                    <a:srgbClr val="0079C2"/>
                  </a:solidFill>
                </a:rPr>
                <a:t> млн т</a:t>
              </a:r>
              <a:endParaRPr lang="ru-RU" sz="1600" baseline="30000" dirty="0">
                <a:solidFill>
                  <a:srgbClr val="0079C2"/>
                </a:solidFill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1619386" y="5222217"/>
            <a:ext cx="1476669" cy="865394"/>
            <a:chOff x="1815752" y="4981125"/>
            <a:chExt cx="1476669" cy="865394"/>
          </a:xfrm>
        </p:grpSpPr>
        <p:sp>
          <p:nvSpPr>
            <p:cNvPr id="48" name="Прямоугольник 47"/>
            <p:cNvSpPr/>
            <p:nvPr/>
          </p:nvSpPr>
          <p:spPr>
            <a:xfrm>
              <a:off x="1830879" y="5384854"/>
              <a:ext cx="146154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sz="1200" dirty="0" smtClean="0"/>
                <a:t>извлекаемые ресурсы нефти</a:t>
              </a:r>
              <a:endParaRPr lang="ru-RU" sz="1200" baseline="-25000" dirty="0" smtClean="0"/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1815752" y="4981125"/>
              <a:ext cx="123303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solidFill>
                    <a:srgbClr val="0079C2"/>
                  </a:solidFill>
                </a:rPr>
                <a:t>71</a:t>
              </a:r>
              <a:r>
                <a:rPr lang="ru-RU" sz="2800" dirty="0" smtClean="0">
                  <a:solidFill>
                    <a:srgbClr val="0079C2"/>
                  </a:solidFill>
                </a:rPr>
                <a:t>,6</a:t>
              </a:r>
              <a:r>
                <a:rPr lang="ru-RU" sz="1600" dirty="0" smtClean="0">
                  <a:solidFill>
                    <a:srgbClr val="0079C2"/>
                  </a:solidFill>
                </a:rPr>
                <a:t> млн т</a:t>
              </a:r>
              <a:endParaRPr lang="ru-RU" sz="1600" baseline="30000" dirty="0">
                <a:solidFill>
                  <a:srgbClr val="0079C2"/>
                </a:solidFill>
              </a:endParaRPr>
            </a:p>
          </p:txBody>
        </p:sp>
      </p:grpSp>
      <p:sp>
        <p:nvSpPr>
          <p:cNvPr id="57" name="Прямоугольник 56"/>
          <p:cNvSpPr/>
          <p:nvPr/>
        </p:nvSpPr>
        <p:spPr>
          <a:xfrm>
            <a:off x="1054148" y="2602926"/>
            <a:ext cx="27562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/>
              <a:t>наиболее </a:t>
            </a:r>
            <a:r>
              <a:rPr lang="ru-RU" dirty="0" smtClean="0"/>
              <a:t>крупных</a:t>
            </a:r>
            <a:endParaRPr lang="ru-RU" baseline="-25000" dirty="0" smtClean="0"/>
          </a:p>
        </p:txBody>
      </p:sp>
      <p:sp>
        <p:nvSpPr>
          <p:cNvPr id="61" name="Прямоугольник 60"/>
          <p:cNvSpPr/>
          <p:nvPr/>
        </p:nvSpPr>
        <p:spPr>
          <a:xfrm>
            <a:off x="435963" y="2538337"/>
            <a:ext cx="3481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79C2"/>
                </a:solidFill>
              </a:rPr>
              <a:t>9</a:t>
            </a:r>
            <a:endParaRPr lang="ru-RU" sz="1600" baseline="30000" dirty="0">
              <a:solidFill>
                <a:srgbClr val="0079C2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1054147" y="1797831"/>
            <a:ext cx="36471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err="1" smtClean="0"/>
              <a:t>нефтегазоперспективные</a:t>
            </a:r>
            <a:r>
              <a:rPr lang="ru-RU" dirty="0" smtClean="0"/>
              <a:t> структуры</a:t>
            </a:r>
            <a:endParaRPr lang="ru-RU" baseline="-25000" dirty="0" smtClean="0"/>
          </a:p>
        </p:txBody>
      </p:sp>
      <p:sp>
        <p:nvSpPr>
          <p:cNvPr id="60" name="Прямоугольник 59"/>
          <p:cNvSpPr/>
          <p:nvPr/>
        </p:nvSpPr>
        <p:spPr>
          <a:xfrm>
            <a:off x="354210" y="1674721"/>
            <a:ext cx="5116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79C2"/>
                </a:solidFill>
              </a:rPr>
              <a:t>22</a:t>
            </a:r>
            <a:endParaRPr lang="ru-RU" sz="1600" b="1" baseline="30000" dirty="0">
              <a:solidFill>
                <a:srgbClr val="0079C2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66836" y="2100324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из них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О перспективах освоения ресурсов углеводородов на шельфе Российской Федерации  до 2040 года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500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Lyuba\+Научная работа\2018 Сборник ВГН\Рис в статье\Рис 7а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8471" y="1724963"/>
            <a:ext cx="3326768" cy="4435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Скругленный прямоугольник 17"/>
          <p:cNvSpPr/>
          <p:nvPr/>
        </p:nvSpPr>
        <p:spPr>
          <a:xfrm>
            <a:off x="3777673" y="1214705"/>
            <a:ext cx="8194196" cy="4971880"/>
          </a:xfrm>
          <a:prstGeom prst="roundRect">
            <a:avLst>
              <a:gd name="adj" fmla="val 2392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ru-RU" b="1" dirty="0" smtClean="0">
              <a:solidFill>
                <a:srgbClr val="0070C0"/>
              </a:solidFill>
            </a:endParaRPr>
          </a:p>
        </p:txBody>
      </p:sp>
      <p:sp>
        <p:nvSpPr>
          <p:cNvPr id="22" name="Прямоугольник с двумя скругленными соседними углами 21"/>
          <p:cNvSpPr/>
          <p:nvPr/>
        </p:nvSpPr>
        <p:spPr>
          <a:xfrm rot="5400000">
            <a:off x="8340359" y="2319908"/>
            <a:ext cx="4454676" cy="2613603"/>
          </a:xfrm>
          <a:prstGeom prst="round2SameRect">
            <a:avLst>
              <a:gd name="adj1" fmla="val 5773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ru-RU" b="1" dirty="0" smtClean="0">
              <a:solidFill>
                <a:srgbClr val="0070C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Проекты ПАО «Газпром» (ПАО «Газпром нефть»)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 </a:t>
            </a:r>
            <a:r>
              <a:rPr lang="ru-RU" dirty="0"/>
              <a:t>шельфе Каспийского моря</a:t>
            </a:r>
          </a:p>
        </p:txBody>
      </p:sp>
      <p:pic>
        <p:nvPicPr>
          <p:cNvPr id="7" name="Picture 2" descr="C:\Lyuba\+Научная работа\2018 Сборник ВГН\Рис в статье\Рис 7б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30982" y="1724963"/>
            <a:ext cx="5259199" cy="430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044367" y="1284951"/>
            <a:ext cx="39853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/>
              <a:t>Геологический разрез Центрального НГКМ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70588" y="1214705"/>
            <a:ext cx="24625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Шельф </a:t>
            </a:r>
            <a:r>
              <a:rPr lang="ru-RU" dirty="0"/>
              <a:t>Каспийского моря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082747" y="1945822"/>
            <a:ext cx="12955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Перспективные </a:t>
            </a:r>
          </a:p>
          <a:p>
            <a:r>
              <a:rPr lang="ru-RU" sz="1400" dirty="0" smtClean="0"/>
              <a:t>отложения</a:t>
            </a:r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9410476" y="2567157"/>
            <a:ext cx="647613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ru-RU" sz="1400" dirty="0" err="1" smtClean="0">
                <a:solidFill>
                  <a:srgbClr val="0070C0"/>
                </a:solidFill>
              </a:rPr>
              <a:t>Альбские</a:t>
            </a:r>
            <a:endParaRPr lang="ru-RU" sz="1400" dirty="0" smtClean="0">
              <a:solidFill>
                <a:srgbClr val="0070C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137317" y="2567157"/>
            <a:ext cx="93270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400" dirty="0" err="1" smtClean="0">
                <a:solidFill>
                  <a:srgbClr val="0070C0"/>
                </a:solidFill>
              </a:rPr>
              <a:t>Неокомские</a:t>
            </a:r>
            <a:endParaRPr lang="ru-RU" sz="1400" dirty="0">
              <a:solidFill>
                <a:srgbClr val="0070C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149245" y="2567157"/>
            <a:ext cx="629617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400" dirty="0">
                <a:solidFill>
                  <a:srgbClr val="0070C0"/>
                </a:solidFill>
              </a:rPr>
              <a:t>Юрские</a:t>
            </a:r>
          </a:p>
        </p:txBody>
      </p:sp>
      <p:pic>
        <p:nvPicPr>
          <p:cNvPr id="2050" name="Picture 2" descr="C:\private\ОАГ\Иконки\200px #0070c0\layers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0114" y="2025699"/>
            <a:ext cx="447610" cy="447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9410476" y="2888289"/>
            <a:ext cx="7308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0070C0"/>
                </a:solidFill>
              </a:rPr>
              <a:t>10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989303" y="2902290"/>
            <a:ext cx="17619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70C0"/>
                </a:solidFill>
              </a:rPr>
              <a:t>прогнозируемых </a:t>
            </a:r>
            <a:r>
              <a:rPr lang="ru-RU" sz="1400" dirty="0" smtClean="0">
                <a:solidFill>
                  <a:srgbClr val="0070C0"/>
                </a:solidFill>
              </a:rPr>
              <a:t/>
            </a:r>
            <a:br>
              <a:rPr lang="ru-RU" sz="1400" dirty="0" smtClean="0">
                <a:solidFill>
                  <a:srgbClr val="0070C0"/>
                </a:solidFill>
              </a:rPr>
            </a:br>
            <a:r>
              <a:rPr lang="ru-RU" sz="1400" dirty="0" smtClean="0">
                <a:solidFill>
                  <a:srgbClr val="0070C0"/>
                </a:solidFill>
              </a:rPr>
              <a:t>залежей </a:t>
            </a:r>
            <a:endParaRPr lang="ru-RU" sz="1400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372009" y="1555203"/>
            <a:ext cx="1152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Ресурсы</a:t>
            </a:r>
            <a:endParaRPr lang="ru-RU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 flipH="1">
            <a:off x="2308347" y="4776690"/>
            <a:ext cx="808800" cy="644025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ru-RU" b="1" dirty="0" smtClean="0">
              <a:solidFill>
                <a:srgbClr val="0070C0"/>
              </a:solidFill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 flipV="1">
            <a:off x="2988298" y="4119513"/>
            <a:ext cx="933254" cy="742996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Группа 26"/>
          <p:cNvGrpSpPr/>
          <p:nvPr/>
        </p:nvGrpSpPr>
        <p:grpSpPr>
          <a:xfrm>
            <a:off x="10421011" y="3538720"/>
            <a:ext cx="1421258" cy="707089"/>
            <a:chOff x="6333879" y="1722078"/>
            <a:chExt cx="1421258" cy="707089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6342505" y="2013669"/>
              <a:ext cx="1412632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sz="1050" dirty="0" smtClean="0"/>
                <a:t>геологические ресурсы газового конденсата</a:t>
              </a:r>
              <a:endParaRPr lang="ru-RU" sz="1050" baseline="-25000" dirty="0" smtClean="0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6333879" y="1722078"/>
              <a:ext cx="112562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dirty="0" smtClean="0">
                  <a:solidFill>
                    <a:srgbClr val="0079C2"/>
                  </a:solidFill>
                </a:rPr>
                <a:t>41,7</a:t>
              </a:r>
              <a:r>
                <a:rPr lang="ru-RU" sz="1200" dirty="0" smtClean="0">
                  <a:solidFill>
                    <a:srgbClr val="0079C2"/>
                  </a:solidFill>
                </a:rPr>
                <a:t> млрд м</a:t>
              </a:r>
              <a:r>
                <a:rPr lang="ru-RU" sz="1200" baseline="30000" dirty="0" smtClean="0">
                  <a:solidFill>
                    <a:srgbClr val="0079C2"/>
                  </a:solidFill>
                </a:rPr>
                <a:t>3</a:t>
              </a:r>
              <a:endParaRPr lang="ru-RU" sz="1200" baseline="30000" dirty="0">
                <a:solidFill>
                  <a:srgbClr val="0079C2"/>
                </a:solidFill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9302368" y="3509675"/>
            <a:ext cx="1067921" cy="683576"/>
            <a:chOff x="4939011" y="2376136"/>
            <a:chExt cx="1067921" cy="683576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4947637" y="2659602"/>
              <a:ext cx="94421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sz="1000" dirty="0" smtClean="0"/>
                <a:t>геологические ресурсы нефти</a:t>
              </a:r>
              <a:endParaRPr lang="ru-RU" sz="1000" baseline="-25000" dirty="0" smtClean="0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4939011" y="2376136"/>
              <a:ext cx="106792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dirty="0" smtClean="0">
                  <a:solidFill>
                    <a:srgbClr val="0079C2"/>
                  </a:solidFill>
                </a:rPr>
                <a:t>127,3</a:t>
              </a:r>
              <a:r>
                <a:rPr lang="ru-RU" sz="1200" dirty="0" smtClean="0">
                  <a:solidFill>
                    <a:srgbClr val="0079C2"/>
                  </a:solidFill>
                </a:rPr>
                <a:t> млн т</a:t>
              </a:r>
              <a:endParaRPr lang="ru-RU" sz="1200" baseline="30000" dirty="0">
                <a:solidFill>
                  <a:srgbClr val="0079C2"/>
                </a:solidFill>
              </a:endParaRP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10421011" y="4214525"/>
            <a:ext cx="952836" cy="683576"/>
            <a:chOff x="6333879" y="2376136"/>
            <a:chExt cx="952836" cy="683576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6342505" y="2659602"/>
              <a:ext cx="94421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sz="1000" dirty="0" smtClean="0"/>
                <a:t>извлекаемые ресурсы нефти</a:t>
              </a:r>
              <a:endParaRPr lang="ru-RU" sz="1000" baseline="-25000" dirty="0" smtClean="0"/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6333879" y="2376136"/>
              <a:ext cx="95090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dirty="0" smtClean="0">
                  <a:solidFill>
                    <a:srgbClr val="0079C2"/>
                  </a:solidFill>
                </a:rPr>
                <a:t>91,0</a:t>
              </a:r>
              <a:r>
                <a:rPr lang="ru-RU" sz="1200" dirty="0" smtClean="0">
                  <a:solidFill>
                    <a:srgbClr val="0079C2"/>
                  </a:solidFill>
                </a:rPr>
                <a:t> млн т</a:t>
              </a:r>
              <a:endParaRPr lang="ru-RU" sz="1200" baseline="30000" dirty="0">
                <a:solidFill>
                  <a:srgbClr val="0079C2"/>
                </a:solidFill>
              </a:endParaRP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9299758" y="4201342"/>
            <a:ext cx="1380226" cy="862599"/>
            <a:chOff x="7634373" y="1722078"/>
            <a:chExt cx="1380226" cy="862599"/>
          </a:xfrm>
        </p:grpSpPr>
        <p:sp>
          <p:nvSpPr>
            <p:cNvPr id="38" name="Прямоугольник 37"/>
            <p:cNvSpPr/>
            <p:nvPr/>
          </p:nvSpPr>
          <p:spPr>
            <a:xfrm>
              <a:off x="7651625" y="2030679"/>
              <a:ext cx="1362974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sz="1000" dirty="0" smtClean="0"/>
                <a:t>геологические </a:t>
              </a:r>
              <a:br>
                <a:rPr lang="ru-RU" sz="1000" dirty="0" smtClean="0"/>
              </a:br>
              <a:r>
                <a:rPr lang="ru-RU" sz="1000" dirty="0" smtClean="0"/>
                <a:t>ресурсы </a:t>
              </a:r>
              <a:br>
                <a:rPr lang="ru-RU" sz="1000" dirty="0" smtClean="0"/>
              </a:br>
              <a:r>
                <a:rPr lang="ru-RU" sz="1000" dirty="0" smtClean="0"/>
                <a:t>раствор. газа</a:t>
              </a:r>
              <a:endParaRPr lang="ru-RU" sz="1000" baseline="-25000" dirty="0" smtClean="0"/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7634373" y="1722078"/>
              <a:ext cx="92685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dirty="0" smtClean="0">
                  <a:solidFill>
                    <a:srgbClr val="0079C2"/>
                  </a:solidFill>
                </a:rPr>
                <a:t>13</a:t>
              </a:r>
              <a:r>
                <a:rPr lang="ru-RU" sz="1200" dirty="0" smtClean="0">
                  <a:solidFill>
                    <a:srgbClr val="0079C2"/>
                  </a:solidFill>
                </a:rPr>
                <a:t> млрд м</a:t>
              </a:r>
              <a:r>
                <a:rPr lang="ru-RU" sz="1200" baseline="30000" dirty="0" smtClean="0">
                  <a:solidFill>
                    <a:srgbClr val="0079C2"/>
                  </a:solidFill>
                </a:rPr>
                <a:t>3</a:t>
              </a:r>
              <a:endParaRPr lang="ru-RU" sz="1200" baseline="30000" dirty="0">
                <a:solidFill>
                  <a:srgbClr val="0079C2"/>
                </a:solidFill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10398397" y="4932070"/>
            <a:ext cx="1380226" cy="683210"/>
            <a:chOff x="7634373" y="2376502"/>
            <a:chExt cx="1380226" cy="683210"/>
          </a:xfrm>
        </p:grpSpPr>
        <p:sp>
          <p:nvSpPr>
            <p:cNvPr id="41" name="Прямоугольник 40"/>
            <p:cNvSpPr/>
            <p:nvPr/>
          </p:nvSpPr>
          <p:spPr>
            <a:xfrm>
              <a:off x="7651625" y="2659602"/>
              <a:ext cx="136297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sz="1000" dirty="0" smtClean="0"/>
                <a:t>извлекаемые ресурсы газового конденсата</a:t>
              </a:r>
              <a:endParaRPr lang="ru-RU" sz="1000" baseline="-25000" dirty="0" smtClean="0"/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7634373" y="2376502"/>
              <a:ext cx="83388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dirty="0" smtClean="0">
                  <a:solidFill>
                    <a:srgbClr val="0079C2"/>
                  </a:solidFill>
                </a:rPr>
                <a:t>6,0</a:t>
              </a:r>
              <a:r>
                <a:rPr lang="ru-RU" sz="1200" dirty="0" smtClean="0">
                  <a:solidFill>
                    <a:srgbClr val="0079C2"/>
                  </a:solidFill>
                </a:rPr>
                <a:t> млн т</a:t>
              </a:r>
              <a:endParaRPr lang="ru-RU" sz="1200" baseline="30000" dirty="0">
                <a:solidFill>
                  <a:srgbClr val="0079C2"/>
                </a:solidFill>
              </a:endParaRPr>
            </a:p>
          </p:txBody>
        </p:sp>
      </p:grp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О перспективах освоения ресурсов углеводородов на шельфе Российской Федерации  до 2040 года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77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Карта нефтегазогеологического районирования </a:t>
            </a:r>
            <a:br>
              <a:rPr lang="ru-RU" smtClean="0"/>
            </a:br>
            <a:r>
              <a:rPr lang="ru-RU" smtClean="0"/>
              <a:t>Восточно-Черноморского региона*</a:t>
            </a:r>
            <a:endParaRPr lang="ru-RU" dirty="0"/>
          </a:p>
        </p:txBody>
      </p:sp>
      <p:sp>
        <p:nvSpPr>
          <p:cNvPr id="19" name="Текст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smtClean="0"/>
              <a:t>О перспективах освоения ресурсов углеводородов на шельфе Российской Федерации  до 2040 года</a:t>
            </a:r>
            <a:endParaRPr lang="ru-RU" dirty="0"/>
          </a:p>
        </p:txBody>
      </p:sp>
      <p:pic>
        <p:nvPicPr>
          <p:cNvPr id="6" name="Рисунок 6" descr="Презент_Прил_Д НГГ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1672" y="1205923"/>
            <a:ext cx="6788150" cy="506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879737" y="1488250"/>
            <a:ext cx="3951719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/>
            <a:r>
              <a:rPr lang="ru-RU" sz="1200" dirty="0" smtClean="0"/>
              <a:t>В 2018 году </a:t>
            </a:r>
            <a:r>
              <a:rPr lang="ru-RU" sz="1200" dirty="0"/>
              <a:t>НК «Роснефть» </a:t>
            </a:r>
            <a:r>
              <a:rPr lang="ru-RU" sz="1200" dirty="0" smtClean="0"/>
              <a:t>не подтвердила </a:t>
            </a:r>
            <a:br>
              <a:rPr lang="ru-RU" sz="1200" dirty="0" smtClean="0"/>
            </a:br>
            <a:r>
              <a:rPr lang="ru-RU" sz="1200" dirty="0" err="1" smtClean="0"/>
              <a:t>нефтегазоносность</a:t>
            </a:r>
            <a:r>
              <a:rPr lang="ru-RU" sz="1200" dirty="0" smtClean="0"/>
              <a:t> </a:t>
            </a:r>
            <a:r>
              <a:rPr lang="ru-RU" sz="1200" dirty="0"/>
              <a:t>структуры </a:t>
            </a:r>
            <a:r>
              <a:rPr lang="ru-RU" sz="1200" dirty="0" smtClean="0"/>
              <a:t>Мария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241309" y="5528315"/>
            <a:ext cx="4730558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100" dirty="0" smtClean="0"/>
              <a:t>* с </a:t>
            </a:r>
            <a:r>
              <a:rPr lang="ru-RU" sz="1100" dirty="0"/>
              <a:t>использованием данных </a:t>
            </a:r>
            <a:r>
              <a:rPr lang="ru-RU" sz="1100" dirty="0" err="1"/>
              <a:t>Жабрева</a:t>
            </a:r>
            <a:r>
              <a:rPr lang="ru-RU" sz="1100" dirty="0"/>
              <a:t> И.П. и др., 1983, </a:t>
            </a:r>
            <a:r>
              <a:rPr lang="ru-RU" sz="1100" dirty="0" err="1"/>
              <a:t>Шнюкова</a:t>
            </a:r>
            <a:r>
              <a:rPr lang="ru-RU" sz="1100" dirty="0"/>
              <a:t> Е.Ф. и др., 2001, Андреева В.М. и др., 2006, Иванова М.К. и др., 2007, </a:t>
            </a:r>
            <a:r>
              <a:rPr lang="ru-RU" sz="1100" dirty="0" err="1"/>
              <a:t>Афанасенкова</a:t>
            </a:r>
            <a:r>
              <a:rPr lang="ru-RU" sz="1100" dirty="0"/>
              <a:t> А.П. и др., </a:t>
            </a:r>
            <a:r>
              <a:rPr lang="ru-RU" sz="1100" dirty="0" smtClean="0"/>
              <a:t>2007</a:t>
            </a:r>
            <a:endParaRPr lang="ru-RU" sz="1100" dirty="0"/>
          </a:p>
        </p:txBody>
      </p:sp>
      <p:sp>
        <p:nvSpPr>
          <p:cNvPr id="22" name="Равнобедренный треугольник 21"/>
          <p:cNvSpPr/>
          <p:nvPr/>
        </p:nvSpPr>
        <p:spPr>
          <a:xfrm>
            <a:off x="2523252" y="3268548"/>
            <a:ext cx="148425" cy="362553"/>
          </a:xfrm>
          <a:prstGeom prst="triangle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ru-RU" b="1" dirty="0" smtClean="0">
              <a:solidFill>
                <a:srgbClr val="0070C0"/>
              </a:solidFill>
            </a:endParaRPr>
          </a:p>
        </p:txBody>
      </p:sp>
      <p:sp>
        <p:nvSpPr>
          <p:cNvPr id="10" name="Пятиугольник 9"/>
          <p:cNvSpPr/>
          <p:nvPr/>
        </p:nvSpPr>
        <p:spPr>
          <a:xfrm rot="19800000" flipH="1">
            <a:off x="1749222" y="2077734"/>
            <a:ext cx="1121409" cy="276999"/>
          </a:xfrm>
          <a:prstGeom prst="homePlate">
            <a:avLst/>
          </a:prstGeom>
          <a:solidFill>
            <a:srgbClr val="0070C0"/>
          </a:solidFill>
        </p:spPr>
        <p:txBody>
          <a:bodyPr wrap="none">
            <a:spAutoFit/>
          </a:bodyPr>
          <a:lstStyle/>
          <a:p>
            <a:r>
              <a:rPr lang="ru-RU" altLang="ru-RU" sz="1200" dirty="0">
                <a:solidFill>
                  <a:schemeClr val="bg1"/>
                </a:solidFill>
              </a:rPr>
              <a:t>ЗНГН </a:t>
            </a:r>
            <a:r>
              <a:rPr lang="ru-RU" altLang="ru-RU" sz="1200" dirty="0" smtClean="0">
                <a:solidFill>
                  <a:schemeClr val="bg1"/>
                </a:solidFill>
              </a:rPr>
              <a:t>Палласа</a:t>
            </a:r>
            <a:endParaRPr lang="ru-RU" altLang="ru-RU" sz="1200" dirty="0">
              <a:solidFill>
                <a:schemeClr val="bg1"/>
              </a:solidFill>
            </a:endParaRPr>
          </a:p>
        </p:txBody>
      </p:sp>
      <p:sp>
        <p:nvSpPr>
          <p:cNvPr id="11" name="Пятиугольник 10"/>
          <p:cNvSpPr/>
          <p:nvPr/>
        </p:nvSpPr>
        <p:spPr>
          <a:xfrm rot="19800000" flipH="1">
            <a:off x="1586620" y="2679677"/>
            <a:ext cx="1190946" cy="276999"/>
          </a:xfrm>
          <a:prstGeom prst="homePlate">
            <a:avLst/>
          </a:prstGeom>
          <a:solidFill>
            <a:srgbClr val="0070C0"/>
          </a:solidFill>
        </p:spPr>
        <p:txBody>
          <a:bodyPr wrap="none">
            <a:spAutoFit/>
          </a:bodyPr>
          <a:lstStyle/>
          <a:p>
            <a:r>
              <a:rPr lang="ru-RU" altLang="ru-RU" sz="1200" dirty="0">
                <a:solidFill>
                  <a:schemeClr val="bg1"/>
                </a:solidFill>
              </a:rPr>
              <a:t>Северная </a:t>
            </a:r>
            <a:r>
              <a:rPr lang="ru-RU" altLang="ru-RU" sz="1200" dirty="0" smtClean="0">
                <a:solidFill>
                  <a:schemeClr val="bg1"/>
                </a:solidFill>
              </a:rPr>
              <a:t>ЗНГН</a:t>
            </a:r>
            <a:endParaRPr lang="ru-RU" altLang="ru-RU" sz="1200" dirty="0">
              <a:solidFill>
                <a:schemeClr val="bg1"/>
              </a:solidFill>
            </a:endParaRPr>
          </a:p>
        </p:txBody>
      </p:sp>
      <p:sp>
        <p:nvSpPr>
          <p:cNvPr id="12" name="Пятиугольник 11"/>
          <p:cNvSpPr/>
          <p:nvPr/>
        </p:nvSpPr>
        <p:spPr>
          <a:xfrm rot="19800000" flipH="1">
            <a:off x="2542171" y="3194516"/>
            <a:ext cx="1034103" cy="276999"/>
          </a:xfrm>
          <a:prstGeom prst="homePlate">
            <a:avLst/>
          </a:prstGeom>
          <a:solidFill>
            <a:srgbClr val="0070C0"/>
          </a:solidFill>
        </p:spPr>
        <p:txBody>
          <a:bodyPr wrap="none">
            <a:spAutoFit/>
          </a:bodyPr>
          <a:lstStyle/>
          <a:p>
            <a:r>
              <a:rPr lang="ru-RU" altLang="ru-RU" sz="1200" dirty="0">
                <a:solidFill>
                  <a:schemeClr val="bg1"/>
                </a:solidFill>
              </a:rPr>
              <a:t>Южная </a:t>
            </a:r>
            <a:r>
              <a:rPr lang="ru-RU" altLang="ru-RU" sz="1200" dirty="0" smtClean="0">
                <a:solidFill>
                  <a:schemeClr val="bg1"/>
                </a:solidFill>
              </a:rPr>
              <a:t>ЗНГН</a:t>
            </a:r>
            <a:endParaRPr lang="ru-RU" altLang="ru-RU" sz="1200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83494" y="3480403"/>
            <a:ext cx="1354727" cy="3618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ru-RU" sz="1600" dirty="0" smtClean="0"/>
              <a:t>Вал </a:t>
            </a:r>
            <a:r>
              <a:rPr lang="ru-RU" sz="1600" dirty="0" err="1" smtClean="0"/>
              <a:t>Шатского</a:t>
            </a:r>
            <a:endParaRPr lang="ru-RU" sz="1600" dirty="0" smtClean="0"/>
          </a:p>
        </p:txBody>
      </p:sp>
      <p:sp>
        <p:nvSpPr>
          <p:cNvPr id="15" name="Прямоугольник 14"/>
          <p:cNvSpPr/>
          <p:nvPr/>
        </p:nvSpPr>
        <p:spPr>
          <a:xfrm>
            <a:off x="7879737" y="2215829"/>
            <a:ext cx="3951719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/>
            <a:r>
              <a:rPr lang="ru-RU" sz="1200" dirty="0" smtClean="0"/>
              <a:t>Предусматривается </a:t>
            </a:r>
            <a:r>
              <a:rPr lang="ru-RU" sz="1200" dirty="0"/>
              <a:t>уточнение количественной оценки 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ресурсов УВ</a:t>
            </a:r>
            <a:endParaRPr lang="ru-RU" sz="12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7879737" y="2973101"/>
            <a:ext cx="3951719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/>
            <a:r>
              <a:rPr lang="ru-RU" sz="1200" dirty="0" smtClean="0"/>
              <a:t>Требуется </a:t>
            </a:r>
            <a:r>
              <a:rPr lang="ru-RU" sz="1200" dirty="0"/>
              <a:t>конкретизация направлений </a:t>
            </a:r>
            <a:r>
              <a:rPr lang="ru-RU" sz="1200" dirty="0" smtClean="0"/>
              <a:t>поисково-разведочных работ на </a:t>
            </a:r>
            <a:r>
              <a:rPr lang="ru-RU" sz="1200" dirty="0"/>
              <a:t>структурах Туапсинского </a:t>
            </a:r>
            <a:r>
              <a:rPr lang="ru-RU" sz="1200" dirty="0" smtClean="0"/>
              <a:t>прогиба</a:t>
            </a:r>
            <a:endParaRPr lang="ru-RU" sz="1200" dirty="0"/>
          </a:p>
        </p:txBody>
      </p:sp>
      <p:grpSp>
        <p:nvGrpSpPr>
          <p:cNvPr id="18" name="Группа 17"/>
          <p:cNvGrpSpPr/>
          <p:nvPr/>
        </p:nvGrpSpPr>
        <p:grpSpPr>
          <a:xfrm>
            <a:off x="7205390" y="1387759"/>
            <a:ext cx="589091" cy="589091"/>
            <a:chOff x="7205390" y="1387759"/>
            <a:chExt cx="589091" cy="589091"/>
          </a:xfrm>
        </p:grpSpPr>
        <p:pic>
          <p:nvPicPr>
            <p:cNvPr id="1027" name="Picture 3" descr="C:\private\ОАГ\Иконки\200px #0070c0\gas.pn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8360" y="1413720"/>
              <a:ext cx="518391" cy="518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Знак запрета 15"/>
            <p:cNvSpPr>
              <a:spLocks noChangeAspect="1"/>
            </p:cNvSpPr>
            <p:nvPr/>
          </p:nvSpPr>
          <p:spPr>
            <a:xfrm>
              <a:off x="7205390" y="1387759"/>
              <a:ext cx="589091" cy="589091"/>
            </a:xfrm>
            <a:prstGeom prst="noSmoking">
              <a:avLst>
                <a:gd name="adj" fmla="val 3086"/>
              </a:avLst>
            </a:prstGeom>
            <a:solidFill>
              <a:srgbClr val="0070C0"/>
            </a:solidFill>
            <a:ln>
              <a:noFill/>
            </a:ln>
          </p:spPr>
          <p:txBody>
            <a:bodyPr wrap="none" lIns="0" tIns="0" rIns="0" bIns="0" rtlCol="0" anchor="ctr">
              <a:spAutoFit/>
            </a:bodyPr>
            <a:lstStyle/>
            <a:p>
              <a:pPr algn="ctr"/>
              <a:endParaRPr lang="ru-RU" b="1" dirty="0" smtClean="0">
                <a:solidFill>
                  <a:srgbClr val="0070C0"/>
                </a:solidFill>
              </a:endParaRPr>
            </a:p>
          </p:txBody>
        </p:sp>
      </p:grpSp>
      <p:pic>
        <p:nvPicPr>
          <p:cNvPr id="1028" name="Picture 4" descr="C:\private\ОАГ\Иконки\200px #0070c0\Counter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1715" y="2149872"/>
            <a:ext cx="536440" cy="53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private\ОАГ\Иконки\200px #0070c0\group-objects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22123" y="2879954"/>
            <a:ext cx="555625" cy="55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9" descr="O:\0900\45 - ТЭП Черное море\Шеин и Каплунов\Сейсмопрофили\Мария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88946" y="3661321"/>
            <a:ext cx="3856567" cy="1658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Прямая со стрелкой 20"/>
          <p:cNvCxnSpPr/>
          <p:nvPr/>
        </p:nvCxnSpPr>
        <p:spPr>
          <a:xfrm flipV="1">
            <a:off x="9381304" y="3661321"/>
            <a:ext cx="0" cy="82941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О перспективах освоения ресурсов углеводородов на шельфе Российской Федерации  до 2040 года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043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Акватория Азовского моря</a:t>
            </a:r>
            <a:endParaRPr lang="ru-RU" dirty="0"/>
          </a:p>
        </p:txBody>
      </p:sp>
      <p:sp>
        <p:nvSpPr>
          <p:cNvPr id="34" name="Текст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smtClean="0"/>
              <a:t>О перспективах освоения ресурсов углеводородов на шельфе Российской Федерации  до 2040 года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801277" y="1465293"/>
            <a:ext cx="3186442" cy="215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400" dirty="0"/>
              <a:t>оценка НСР </a:t>
            </a:r>
            <a:r>
              <a:rPr lang="ru-RU" sz="1400" dirty="0" smtClean="0"/>
              <a:t>этого </a:t>
            </a:r>
            <a:r>
              <a:rPr lang="ru-RU" sz="1400" dirty="0"/>
              <a:t>района </a:t>
            </a:r>
            <a:r>
              <a:rPr lang="ru-RU" sz="1400" dirty="0" smtClean="0"/>
              <a:t>требует </a:t>
            </a:r>
            <a:r>
              <a:rPr lang="ru-RU" sz="1400" dirty="0"/>
              <a:t>уточнения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804224" y="1465180"/>
            <a:ext cx="1907573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ru-RU" sz="1400" dirty="0"/>
              <a:t>имеет небольшое значение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9745790" y="3169859"/>
            <a:ext cx="1933222" cy="2462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ru-RU" sz="1600" dirty="0" smtClean="0"/>
              <a:t>Северо-Азовский прогиб</a:t>
            </a:r>
            <a:endParaRPr lang="ru-RU" sz="16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9745790" y="4402227"/>
            <a:ext cx="2104743" cy="2462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ru-RU" sz="1600" dirty="0" smtClean="0"/>
              <a:t>Западно-Кубанский прогиб</a:t>
            </a:r>
            <a:endParaRPr lang="ru-RU" sz="16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9745790" y="3671184"/>
            <a:ext cx="1897955" cy="2462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ru-RU" sz="1600" dirty="0" smtClean="0"/>
              <a:t>Южно-Азовская ступень</a:t>
            </a:r>
            <a:endParaRPr lang="ru-RU" sz="16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9736554" y="3948183"/>
            <a:ext cx="2244598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100" dirty="0" smtClean="0"/>
              <a:t>С залежами </a:t>
            </a:r>
            <a:r>
              <a:rPr lang="ru-RU" sz="1100" dirty="0"/>
              <a:t>в отложениях нижнего </a:t>
            </a:r>
            <a:r>
              <a:rPr lang="en-US" sz="1100" dirty="0" smtClean="0"/>
              <a:t/>
            </a:r>
            <a:br>
              <a:rPr lang="en-US" sz="1100" dirty="0" smtClean="0"/>
            </a:br>
            <a:r>
              <a:rPr lang="ru-RU" sz="1100" dirty="0" smtClean="0"/>
              <a:t>мела и </a:t>
            </a:r>
            <a:r>
              <a:rPr lang="ru-RU" sz="1100" dirty="0"/>
              <a:t>среднего </a:t>
            </a:r>
            <a:r>
              <a:rPr lang="ru-RU" sz="1100" dirty="0" smtClean="0"/>
              <a:t>миоцена-плиоцена</a:t>
            </a:r>
            <a:endParaRPr lang="ru-RU" sz="1100" dirty="0"/>
          </a:p>
        </p:txBody>
      </p:sp>
      <p:pic>
        <p:nvPicPr>
          <p:cNvPr id="2050" name="Picture 2" descr="C:\private\ОАГ\Иконки\200px #0070c0\low-priority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3418" y="1345095"/>
            <a:ext cx="456041" cy="456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private\ОАГ\Иконки\200px #0070c0\fine-print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5982" y="1345095"/>
            <a:ext cx="456041" cy="456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 rotWithShape="1">
          <a:blip r:embed="rId4" cstate="screen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26217" y="2108292"/>
            <a:ext cx="5014776" cy="4141231"/>
          </a:xfrm>
          <a:prstGeom prst="roundRect">
            <a:avLst>
              <a:gd name="adj" fmla="val 3062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8" name="Соединительная линия уступом 17"/>
          <p:cNvCxnSpPr/>
          <p:nvPr/>
        </p:nvCxnSpPr>
        <p:spPr>
          <a:xfrm>
            <a:off x="2205038" y="3396310"/>
            <a:ext cx="4087529" cy="1061265"/>
          </a:xfrm>
          <a:prstGeom prst="bentConnector3">
            <a:avLst/>
          </a:prstGeom>
          <a:ln w="19050">
            <a:solidFill>
              <a:srgbClr val="0070C0"/>
            </a:solidFill>
            <a:tailEnd type="oval"/>
          </a:ln>
          <a:effectLst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Группа 52"/>
          <p:cNvGrpSpPr/>
          <p:nvPr/>
        </p:nvGrpSpPr>
        <p:grpSpPr>
          <a:xfrm>
            <a:off x="220086" y="2108292"/>
            <a:ext cx="2780290" cy="3539654"/>
            <a:chOff x="201613" y="2319809"/>
            <a:chExt cx="2850211" cy="3539654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201613" y="2319809"/>
              <a:ext cx="2850211" cy="3539654"/>
            </a:xfrm>
            <a:prstGeom prst="roundRect">
              <a:avLst>
                <a:gd name="adj" fmla="val 5374"/>
              </a:avLst>
            </a:prstGeom>
            <a:ln w="19050">
              <a:solidFill>
                <a:srgbClr val="0070C0"/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b="1" dirty="0" smtClean="0">
                <a:solidFill>
                  <a:srgbClr val="0070C0"/>
                </a:solidFill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702202" y="3351138"/>
              <a:ext cx="1564531" cy="492443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ru-RU" sz="1600" dirty="0" err="1" smtClean="0"/>
                <a:t>Бейсугское</a:t>
              </a:r>
              <a:r>
                <a:rPr lang="ru-RU" sz="1600" dirty="0" smtClean="0"/>
                <a:t> газовое </a:t>
              </a:r>
            </a:p>
            <a:p>
              <a:r>
                <a:rPr lang="ru-RU" sz="1600" dirty="0" smtClean="0"/>
                <a:t>месторождение </a:t>
              </a:r>
              <a:endParaRPr lang="ru-RU" sz="1600" dirty="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745997" y="5307420"/>
              <a:ext cx="2111155" cy="18466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ru-RU" sz="1200" dirty="0"/>
                <a:t>ООО «Газпром добыча Краснодар</a:t>
              </a:r>
              <a:r>
                <a:rPr lang="ru-RU" sz="1200" dirty="0" smtClean="0"/>
                <a:t>»</a:t>
              </a:r>
              <a:endParaRPr lang="ru-RU" sz="1200" dirty="0"/>
            </a:p>
          </p:txBody>
        </p:sp>
        <p:pic>
          <p:nvPicPr>
            <p:cNvPr id="2051" name="Picture 3" descr="C:\private\ОАГ\Иконки\200px #0070c0\marker.png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579" y="3388569"/>
              <a:ext cx="376894" cy="3768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C:\private\ОАГ\Иконки\200px #0070c0\company.png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598" y="5195827"/>
              <a:ext cx="342631" cy="3426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Прямоугольник 10"/>
            <p:cNvSpPr/>
            <p:nvPr/>
          </p:nvSpPr>
          <p:spPr>
            <a:xfrm>
              <a:off x="741769" y="3911741"/>
              <a:ext cx="2115382" cy="61555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ru-RU" sz="2400" b="1" dirty="0">
                  <a:solidFill>
                    <a:srgbClr val="0079C2"/>
                  </a:solidFill>
                </a:rPr>
                <a:t>9,7</a:t>
              </a:r>
              <a:r>
                <a:rPr lang="ru-RU" sz="1600" dirty="0">
                  <a:solidFill>
                    <a:srgbClr val="0079C2"/>
                  </a:solidFill>
                </a:rPr>
                <a:t> млрд </a:t>
              </a:r>
              <a:r>
                <a:rPr lang="ru-RU" sz="1600" dirty="0" smtClean="0">
                  <a:solidFill>
                    <a:srgbClr val="0079C2"/>
                  </a:solidFill>
                </a:rPr>
                <a:t>м</a:t>
              </a:r>
              <a:r>
                <a:rPr lang="ru-RU" sz="1600" baseline="30000" dirty="0" smtClean="0">
                  <a:solidFill>
                    <a:srgbClr val="0079C2"/>
                  </a:solidFill>
                </a:rPr>
                <a:t>3  </a:t>
              </a:r>
            </a:p>
            <a:p>
              <a:r>
                <a:rPr lang="ru-RU" sz="1600" dirty="0"/>
                <a:t>н</a:t>
              </a:r>
              <a:r>
                <a:rPr lang="ru-RU" sz="1600" dirty="0" smtClean="0"/>
                <a:t>акопленная добыча газа</a:t>
              </a:r>
              <a:endParaRPr lang="ru-RU" sz="1600" baseline="30000" dirty="0" smtClean="0"/>
            </a:p>
          </p:txBody>
        </p:sp>
        <p:pic>
          <p:nvPicPr>
            <p:cNvPr id="2054" name="Picture 6" descr="C:\private\ОАГ\Иконки\200px #0070c0\gas.png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321" y="4641436"/>
              <a:ext cx="376894" cy="3768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5" name="Picture 7" descr="C:\private\ОАГ\Иконки\200px #0070c0\gas-rig.png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812" y="3983896"/>
              <a:ext cx="414583" cy="4145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TextBox 30"/>
            <p:cNvSpPr txBox="1"/>
            <p:nvPr/>
          </p:nvSpPr>
          <p:spPr>
            <a:xfrm>
              <a:off x="426597" y="2505218"/>
              <a:ext cx="2430554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b="1" dirty="0" smtClean="0"/>
                <a:t>Текущий центр газодобычи</a:t>
              </a:r>
              <a:endParaRPr lang="ru-RU" b="1" dirty="0"/>
            </a:p>
          </p:txBody>
        </p:sp>
      </p:grpSp>
      <p:sp>
        <p:nvSpPr>
          <p:cNvPr id="38" name="Скругленный прямоугольник 37"/>
          <p:cNvSpPr/>
          <p:nvPr/>
        </p:nvSpPr>
        <p:spPr>
          <a:xfrm>
            <a:off x="9226273" y="2104691"/>
            <a:ext cx="2754879" cy="2908025"/>
          </a:xfrm>
          <a:prstGeom prst="roundRect">
            <a:avLst>
              <a:gd name="adj" fmla="val 5374"/>
            </a:avLst>
          </a:prstGeom>
          <a:ln w="19050">
            <a:solidFill>
              <a:srgbClr val="0070C0"/>
            </a:solidFill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b="1" dirty="0" smtClean="0">
              <a:solidFill>
                <a:srgbClr val="0070C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542198" y="2368965"/>
            <a:ext cx="224499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 smtClean="0"/>
              <a:t>Прогнозные центры газодобычи</a:t>
            </a:r>
            <a:endParaRPr lang="ru-RU" b="1" dirty="0"/>
          </a:p>
        </p:txBody>
      </p:sp>
      <p:pic>
        <p:nvPicPr>
          <p:cNvPr id="41" name="Picture 3" descr="C:\private\ОАГ\Иконки\200px #0070c0\marker.pn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53751" y="4341812"/>
            <a:ext cx="376894" cy="37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3" descr="C:\private\ОАГ\Иконки\200px #0070c0\marker.pn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53751" y="3149063"/>
            <a:ext cx="376894" cy="37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3" descr="C:\private\ОАГ\Иконки\200px #0070c0\marker.pn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53751" y="3621236"/>
            <a:ext cx="376894" cy="37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Соединительная линия уступом 32"/>
          <p:cNvCxnSpPr>
            <a:stCxn id="42" idx="1"/>
          </p:cNvCxnSpPr>
          <p:nvPr/>
        </p:nvCxnSpPr>
        <p:spPr>
          <a:xfrm rot="10800000">
            <a:off x="5467351" y="2706256"/>
            <a:ext cx="3886401" cy="631254"/>
          </a:xfrm>
          <a:prstGeom prst="bentConnector3">
            <a:avLst>
              <a:gd name="adj1" fmla="val 50000"/>
            </a:avLst>
          </a:prstGeom>
          <a:ln w="19050">
            <a:solidFill>
              <a:srgbClr val="0070C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Соединительная линия уступом 50"/>
          <p:cNvCxnSpPr>
            <a:stCxn id="43" idx="1"/>
          </p:cNvCxnSpPr>
          <p:nvPr/>
        </p:nvCxnSpPr>
        <p:spPr>
          <a:xfrm rot="10800000" flipV="1">
            <a:off x="4248803" y="3809682"/>
            <a:ext cx="5104949" cy="1085591"/>
          </a:xfrm>
          <a:prstGeom prst="bentConnector3">
            <a:avLst>
              <a:gd name="adj1" fmla="val 50000"/>
            </a:avLst>
          </a:prstGeom>
          <a:ln w="19050">
            <a:solidFill>
              <a:srgbClr val="0070C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Соединительная линия уступом 53"/>
          <p:cNvCxnSpPr>
            <a:stCxn id="41" idx="1"/>
          </p:cNvCxnSpPr>
          <p:nvPr/>
        </p:nvCxnSpPr>
        <p:spPr>
          <a:xfrm rot="10800000" flipV="1">
            <a:off x="4343401" y="4530258"/>
            <a:ext cx="5010351" cy="1085451"/>
          </a:xfrm>
          <a:prstGeom prst="bentConnector3">
            <a:avLst>
              <a:gd name="adj1" fmla="val 42206"/>
            </a:avLst>
          </a:prstGeom>
          <a:ln w="19050">
            <a:solidFill>
              <a:srgbClr val="0070C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Прямоугольник 49"/>
          <p:cNvSpPr/>
          <p:nvPr/>
        </p:nvSpPr>
        <p:spPr>
          <a:xfrm>
            <a:off x="700519" y="4356431"/>
            <a:ext cx="934551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ru-RU" sz="2400" b="1" dirty="0" smtClean="0">
                <a:solidFill>
                  <a:srgbClr val="0079C2"/>
                </a:solidFill>
              </a:rPr>
              <a:t>8</a:t>
            </a:r>
            <a:r>
              <a:rPr lang="ru-RU" sz="1600" dirty="0" smtClean="0">
                <a:solidFill>
                  <a:srgbClr val="0079C2"/>
                </a:solidFill>
              </a:rPr>
              <a:t> </a:t>
            </a:r>
            <a:r>
              <a:rPr lang="ru-RU" sz="1600" dirty="0">
                <a:solidFill>
                  <a:srgbClr val="0079C2"/>
                </a:solidFill>
              </a:rPr>
              <a:t>млрд </a:t>
            </a:r>
            <a:r>
              <a:rPr lang="ru-RU" sz="1600" dirty="0" smtClean="0">
                <a:solidFill>
                  <a:srgbClr val="0079C2"/>
                </a:solidFill>
              </a:rPr>
              <a:t>м</a:t>
            </a:r>
            <a:r>
              <a:rPr lang="ru-RU" sz="1600" baseline="30000" dirty="0" smtClean="0">
                <a:solidFill>
                  <a:srgbClr val="0079C2"/>
                </a:solidFill>
              </a:rPr>
              <a:t>3</a:t>
            </a:r>
          </a:p>
          <a:p>
            <a:r>
              <a:rPr lang="ru-RU" sz="1600" dirty="0" smtClean="0"/>
              <a:t>запасы газа</a:t>
            </a:r>
            <a:endParaRPr lang="ru-RU" sz="1600" baseline="30000" dirty="0" smtClean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О перспективах освоения ресурсов углеводородов на шельфе Российской Федерации  до 2040 года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030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Выводы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21145" y="1510680"/>
            <a:ext cx="11749710" cy="107905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80000" rtlCol="0" anchor="ctr"/>
          <a:lstStyle/>
          <a:p>
            <a:pPr>
              <a:lnSpc>
                <a:spcPct val="130000"/>
              </a:lnSpc>
            </a:pPr>
            <a:r>
              <a:rPr lang="ru-RU" dirty="0" smtClean="0"/>
              <a:t>Имеющиеся </a:t>
            </a:r>
            <a:r>
              <a:rPr lang="ru-RU" dirty="0"/>
              <a:t>запасы и перспективные ресурсы газа, конденсата и нефти на </a:t>
            </a:r>
            <a:r>
              <a:rPr lang="ru-RU" dirty="0" smtClean="0"/>
              <a:t>шельфе морей </a:t>
            </a:r>
            <a:r>
              <a:rPr lang="ru-RU" dirty="0"/>
              <a:t>России достаточны для </a:t>
            </a:r>
            <a:r>
              <a:rPr lang="ru-RU" dirty="0" smtClean="0"/>
              <a:t>поддержания </a:t>
            </a:r>
            <a:r>
              <a:rPr lang="ru-RU" dirty="0"/>
              <a:t>необходимых уровней прироста запасов и добычи УВ для энергообеспечения страны и экспортных потребностей </a:t>
            </a:r>
            <a:r>
              <a:rPr lang="ru-RU" b="1" dirty="0"/>
              <a:t>в первой половине </a:t>
            </a:r>
            <a:r>
              <a:rPr lang="ru-RU" b="1" dirty="0" smtClean="0"/>
              <a:t>ХХI </a:t>
            </a:r>
            <a:r>
              <a:rPr lang="ru-RU" b="1" dirty="0"/>
              <a:t>в</a:t>
            </a:r>
            <a:r>
              <a:rPr lang="ru-RU" dirty="0"/>
              <a:t>.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21144" y="3207509"/>
            <a:ext cx="3357061" cy="2910043"/>
          </a:xfrm>
          <a:prstGeom prst="roundRect">
            <a:avLst>
              <a:gd name="adj" fmla="val 3390"/>
            </a:avLst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1057739" y="2806675"/>
            <a:ext cx="1633066" cy="618776"/>
          </a:xfrm>
          <a:prstGeom prst="roundRect">
            <a:avLst>
              <a:gd name="adj" fmla="val 16033"/>
            </a:avLst>
          </a:prstGeom>
          <a:solidFill>
            <a:schemeClr val="bg1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403226" y="4011746"/>
            <a:ext cx="2937630" cy="1896278"/>
            <a:chOff x="1085585" y="3908580"/>
            <a:chExt cx="3231393" cy="2085906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085585" y="3908580"/>
              <a:ext cx="3231393" cy="2085906"/>
            </a:xfrm>
            <a:prstGeom prst="roundRect">
              <a:avLst>
                <a:gd name="adj" fmla="val 5154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Полилиния 7"/>
            <p:cNvSpPr/>
            <p:nvPr/>
          </p:nvSpPr>
          <p:spPr>
            <a:xfrm>
              <a:off x="2833557" y="4680699"/>
              <a:ext cx="860750" cy="1206145"/>
            </a:xfrm>
            <a:custGeom>
              <a:avLst/>
              <a:gdLst>
                <a:gd name="connsiteX0" fmla="*/ 795468 w 833839"/>
                <a:gd name="connsiteY0" fmla="*/ 626029 h 1255071"/>
                <a:gd name="connsiteX1" fmla="*/ 738318 w 833839"/>
                <a:gd name="connsiteY1" fmla="*/ 854629 h 1255071"/>
                <a:gd name="connsiteX2" fmla="*/ 614493 w 833839"/>
                <a:gd name="connsiteY2" fmla="*/ 1026079 h 1255071"/>
                <a:gd name="connsiteX3" fmla="*/ 385893 w 833839"/>
                <a:gd name="connsiteY3" fmla="*/ 1254679 h 1255071"/>
                <a:gd name="connsiteX4" fmla="*/ 81093 w 833839"/>
                <a:gd name="connsiteY4" fmla="*/ 1073704 h 1255071"/>
                <a:gd name="connsiteX5" fmla="*/ 4893 w 833839"/>
                <a:gd name="connsiteY5" fmla="*/ 807004 h 1255071"/>
                <a:gd name="connsiteX6" fmla="*/ 185868 w 833839"/>
                <a:gd name="connsiteY6" fmla="*/ 435529 h 1255071"/>
                <a:gd name="connsiteX7" fmla="*/ 319218 w 833839"/>
                <a:gd name="connsiteY7" fmla="*/ 254554 h 1255071"/>
                <a:gd name="connsiteX8" fmla="*/ 528768 w 833839"/>
                <a:gd name="connsiteY8" fmla="*/ 102154 h 1255071"/>
                <a:gd name="connsiteX9" fmla="*/ 738318 w 833839"/>
                <a:gd name="connsiteY9" fmla="*/ 6904 h 1255071"/>
                <a:gd name="connsiteX10" fmla="*/ 776418 w 833839"/>
                <a:gd name="connsiteY10" fmla="*/ 292654 h 1255071"/>
                <a:gd name="connsiteX11" fmla="*/ 833568 w 833839"/>
                <a:gd name="connsiteY11" fmla="*/ 502204 h 1255071"/>
                <a:gd name="connsiteX12" fmla="*/ 795468 w 833839"/>
                <a:gd name="connsiteY12" fmla="*/ 626029 h 1255071"/>
                <a:gd name="connsiteX0" fmla="*/ 795468 w 833568"/>
                <a:gd name="connsiteY0" fmla="*/ 624036 h 1253078"/>
                <a:gd name="connsiteX1" fmla="*/ 738318 w 833568"/>
                <a:gd name="connsiteY1" fmla="*/ 852636 h 1253078"/>
                <a:gd name="connsiteX2" fmla="*/ 614493 w 833568"/>
                <a:gd name="connsiteY2" fmla="*/ 1024086 h 1253078"/>
                <a:gd name="connsiteX3" fmla="*/ 385893 w 833568"/>
                <a:gd name="connsiteY3" fmla="*/ 1252686 h 1253078"/>
                <a:gd name="connsiteX4" fmla="*/ 81093 w 833568"/>
                <a:gd name="connsiteY4" fmla="*/ 1071711 h 1253078"/>
                <a:gd name="connsiteX5" fmla="*/ 4893 w 833568"/>
                <a:gd name="connsiteY5" fmla="*/ 805011 h 1253078"/>
                <a:gd name="connsiteX6" fmla="*/ 185868 w 833568"/>
                <a:gd name="connsiteY6" fmla="*/ 433536 h 1253078"/>
                <a:gd name="connsiteX7" fmla="*/ 319218 w 833568"/>
                <a:gd name="connsiteY7" fmla="*/ 252561 h 1253078"/>
                <a:gd name="connsiteX8" fmla="*/ 528768 w 833568"/>
                <a:gd name="connsiteY8" fmla="*/ 100161 h 1253078"/>
                <a:gd name="connsiteX9" fmla="*/ 738318 w 833568"/>
                <a:gd name="connsiteY9" fmla="*/ 4911 h 1253078"/>
                <a:gd name="connsiteX10" fmla="*/ 814518 w 833568"/>
                <a:gd name="connsiteY10" fmla="*/ 252561 h 1253078"/>
                <a:gd name="connsiteX11" fmla="*/ 833568 w 833568"/>
                <a:gd name="connsiteY11" fmla="*/ 500211 h 1253078"/>
                <a:gd name="connsiteX12" fmla="*/ 795468 w 833568"/>
                <a:gd name="connsiteY12" fmla="*/ 624036 h 1253078"/>
                <a:gd name="connsiteX0" fmla="*/ 795468 w 846978"/>
                <a:gd name="connsiteY0" fmla="*/ 623721 h 1252763"/>
                <a:gd name="connsiteX1" fmla="*/ 738318 w 846978"/>
                <a:gd name="connsiteY1" fmla="*/ 852321 h 1252763"/>
                <a:gd name="connsiteX2" fmla="*/ 614493 w 846978"/>
                <a:gd name="connsiteY2" fmla="*/ 1023771 h 1252763"/>
                <a:gd name="connsiteX3" fmla="*/ 385893 w 846978"/>
                <a:gd name="connsiteY3" fmla="*/ 1252371 h 1252763"/>
                <a:gd name="connsiteX4" fmla="*/ 81093 w 846978"/>
                <a:gd name="connsiteY4" fmla="*/ 1071396 h 1252763"/>
                <a:gd name="connsiteX5" fmla="*/ 4893 w 846978"/>
                <a:gd name="connsiteY5" fmla="*/ 804696 h 1252763"/>
                <a:gd name="connsiteX6" fmla="*/ 185868 w 846978"/>
                <a:gd name="connsiteY6" fmla="*/ 433221 h 1252763"/>
                <a:gd name="connsiteX7" fmla="*/ 319218 w 846978"/>
                <a:gd name="connsiteY7" fmla="*/ 252246 h 1252763"/>
                <a:gd name="connsiteX8" fmla="*/ 528768 w 846978"/>
                <a:gd name="connsiteY8" fmla="*/ 99846 h 1252763"/>
                <a:gd name="connsiteX9" fmla="*/ 738318 w 846978"/>
                <a:gd name="connsiteY9" fmla="*/ 4596 h 1252763"/>
                <a:gd name="connsiteX10" fmla="*/ 839918 w 846978"/>
                <a:gd name="connsiteY10" fmla="*/ 245896 h 1252763"/>
                <a:gd name="connsiteX11" fmla="*/ 833568 w 846978"/>
                <a:gd name="connsiteY11" fmla="*/ 499896 h 1252763"/>
                <a:gd name="connsiteX12" fmla="*/ 795468 w 846978"/>
                <a:gd name="connsiteY12" fmla="*/ 623721 h 1252763"/>
                <a:gd name="connsiteX0" fmla="*/ 795468 w 980944"/>
                <a:gd name="connsiteY0" fmla="*/ 619738 h 1248780"/>
                <a:gd name="connsiteX1" fmla="*/ 738318 w 980944"/>
                <a:gd name="connsiteY1" fmla="*/ 848338 h 1248780"/>
                <a:gd name="connsiteX2" fmla="*/ 614493 w 980944"/>
                <a:gd name="connsiteY2" fmla="*/ 1019788 h 1248780"/>
                <a:gd name="connsiteX3" fmla="*/ 385893 w 980944"/>
                <a:gd name="connsiteY3" fmla="*/ 1248388 h 1248780"/>
                <a:gd name="connsiteX4" fmla="*/ 81093 w 980944"/>
                <a:gd name="connsiteY4" fmla="*/ 1067413 h 1248780"/>
                <a:gd name="connsiteX5" fmla="*/ 4893 w 980944"/>
                <a:gd name="connsiteY5" fmla="*/ 800713 h 1248780"/>
                <a:gd name="connsiteX6" fmla="*/ 185868 w 980944"/>
                <a:gd name="connsiteY6" fmla="*/ 429238 h 1248780"/>
                <a:gd name="connsiteX7" fmla="*/ 319218 w 980944"/>
                <a:gd name="connsiteY7" fmla="*/ 248263 h 1248780"/>
                <a:gd name="connsiteX8" fmla="*/ 528768 w 980944"/>
                <a:gd name="connsiteY8" fmla="*/ 95863 h 1248780"/>
                <a:gd name="connsiteX9" fmla="*/ 738318 w 980944"/>
                <a:gd name="connsiteY9" fmla="*/ 613 h 1248780"/>
                <a:gd name="connsiteX10" fmla="*/ 979618 w 980944"/>
                <a:gd name="connsiteY10" fmla="*/ 140313 h 1248780"/>
                <a:gd name="connsiteX11" fmla="*/ 833568 w 980944"/>
                <a:gd name="connsiteY11" fmla="*/ 495913 h 1248780"/>
                <a:gd name="connsiteX12" fmla="*/ 795468 w 980944"/>
                <a:gd name="connsiteY12" fmla="*/ 619738 h 1248780"/>
                <a:gd name="connsiteX0" fmla="*/ 795468 w 1038488"/>
                <a:gd name="connsiteY0" fmla="*/ 619738 h 1248780"/>
                <a:gd name="connsiteX1" fmla="*/ 738318 w 1038488"/>
                <a:gd name="connsiteY1" fmla="*/ 848338 h 1248780"/>
                <a:gd name="connsiteX2" fmla="*/ 614493 w 1038488"/>
                <a:gd name="connsiteY2" fmla="*/ 1019788 h 1248780"/>
                <a:gd name="connsiteX3" fmla="*/ 385893 w 1038488"/>
                <a:gd name="connsiteY3" fmla="*/ 1248388 h 1248780"/>
                <a:gd name="connsiteX4" fmla="*/ 81093 w 1038488"/>
                <a:gd name="connsiteY4" fmla="*/ 1067413 h 1248780"/>
                <a:gd name="connsiteX5" fmla="*/ 4893 w 1038488"/>
                <a:gd name="connsiteY5" fmla="*/ 800713 h 1248780"/>
                <a:gd name="connsiteX6" fmla="*/ 185868 w 1038488"/>
                <a:gd name="connsiteY6" fmla="*/ 429238 h 1248780"/>
                <a:gd name="connsiteX7" fmla="*/ 319218 w 1038488"/>
                <a:gd name="connsiteY7" fmla="*/ 248263 h 1248780"/>
                <a:gd name="connsiteX8" fmla="*/ 528768 w 1038488"/>
                <a:gd name="connsiteY8" fmla="*/ 95863 h 1248780"/>
                <a:gd name="connsiteX9" fmla="*/ 738318 w 1038488"/>
                <a:gd name="connsiteY9" fmla="*/ 613 h 1248780"/>
                <a:gd name="connsiteX10" fmla="*/ 979618 w 1038488"/>
                <a:gd name="connsiteY10" fmla="*/ 140313 h 1248780"/>
                <a:gd name="connsiteX11" fmla="*/ 1030418 w 1038488"/>
                <a:gd name="connsiteY11" fmla="*/ 394313 h 1248780"/>
                <a:gd name="connsiteX12" fmla="*/ 795468 w 1038488"/>
                <a:gd name="connsiteY12" fmla="*/ 619738 h 1248780"/>
                <a:gd name="connsiteX0" fmla="*/ 795468 w 1043472"/>
                <a:gd name="connsiteY0" fmla="*/ 619184 h 1248226"/>
                <a:gd name="connsiteX1" fmla="*/ 738318 w 1043472"/>
                <a:gd name="connsiteY1" fmla="*/ 847784 h 1248226"/>
                <a:gd name="connsiteX2" fmla="*/ 614493 w 1043472"/>
                <a:gd name="connsiteY2" fmla="*/ 1019234 h 1248226"/>
                <a:gd name="connsiteX3" fmla="*/ 385893 w 1043472"/>
                <a:gd name="connsiteY3" fmla="*/ 1247834 h 1248226"/>
                <a:gd name="connsiteX4" fmla="*/ 81093 w 1043472"/>
                <a:gd name="connsiteY4" fmla="*/ 1066859 h 1248226"/>
                <a:gd name="connsiteX5" fmla="*/ 4893 w 1043472"/>
                <a:gd name="connsiteY5" fmla="*/ 800159 h 1248226"/>
                <a:gd name="connsiteX6" fmla="*/ 185868 w 1043472"/>
                <a:gd name="connsiteY6" fmla="*/ 428684 h 1248226"/>
                <a:gd name="connsiteX7" fmla="*/ 319218 w 1043472"/>
                <a:gd name="connsiteY7" fmla="*/ 247709 h 1248226"/>
                <a:gd name="connsiteX8" fmla="*/ 528768 w 1043472"/>
                <a:gd name="connsiteY8" fmla="*/ 95309 h 1248226"/>
                <a:gd name="connsiteX9" fmla="*/ 738318 w 1043472"/>
                <a:gd name="connsiteY9" fmla="*/ 59 h 1248226"/>
                <a:gd name="connsiteX10" fmla="*/ 1005018 w 1043472"/>
                <a:gd name="connsiteY10" fmla="*/ 108009 h 1248226"/>
                <a:gd name="connsiteX11" fmla="*/ 1030418 w 1043472"/>
                <a:gd name="connsiteY11" fmla="*/ 393759 h 1248226"/>
                <a:gd name="connsiteX12" fmla="*/ 795468 w 1043472"/>
                <a:gd name="connsiteY12" fmla="*/ 619184 h 1248226"/>
                <a:gd name="connsiteX0" fmla="*/ 795468 w 1062961"/>
                <a:gd name="connsiteY0" fmla="*/ 619184 h 1248226"/>
                <a:gd name="connsiteX1" fmla="*/ 738318 w 1062961"/>
                <a:gd name="connsiteY1" fmla="*/ 847784 h 1248226"/>
                <a:gd name="connsiteX2" fmla="*/ 614493 w 1062961"/>
                <a:gd name="connsiteY2" fmla="*/ 1019234 h 1248226"/>
                <a:gd name="connsiteX3" fmla="*/ 385893 w 1062961"/>
                <a:gd name="connsiteY3" fmla="*/ 1247834 h 1248226"/>
                <a:gd name="connsiteX4" fmla="*/ 81093 w 1062961"/>
                <a:gd name="connsiteY4" fmla="*/ 1066859 h 1248226"/>
                <a:gd name="connsiteX5" fmla="*/ 4893 w 1062961"/>
                <a:gd name="connsiteY5" fmla="*/ 800159 h 1248226"/>
                <a:gd name="connsiteX6" fmla="*/ 185868 w 1062961"/>
                <a:gd name="connsiteY6" fmla="*/ 428684 h 1248226"/>
                <a:gd name="connsiteX7" fmla="*/ 319218 w 1062961"/>
                <a:gd name="connsiteY7" fmla="*/ 247709 h 1248226"/>
                <a:gd name="connsiteX8" fmla="*/ 528768 w 1062961"/>
                <a:gd name="connsiteY8" fmla="*/ 95309 h 1248226"/>
                <a:gd name="connsiteX9" fmla="*/ 738318 w 1062961"/>
                <a:gd name="connsiteY9" fmla="*/ 59 h 1248226"/>
                <a:gd name="connsiteX10" fmla="*/ 1005018 w 1062961"/>
                <a:gd name="connsiteY10" fmla="*/ 108009 h 1248226"/>
                <a:gd name="connsiteX11" fmla="*/ 1030418 w 1062961"/>
                <a:gd name="connsiteY11" fmla="*/ 393759 h 1248226"/>
                <a:gd name="connsiteX12" fmla="*/ 795468 w 1062961"/>
                <a:gd name="connsiteY12" fmla="*/ 619184 h 1248226"/>
                <a:gd name="connsiteX0" fmla="*/ 795468 w 1182649"/>
                <a:gd name="connsiteY0" fmla="*/ 619184 h 1248226"/>
                <a:gd name="connsiteX1" fmla="*/ 738318 w 1182649"/>
                <a:gd name="connsiteY1" fmla="*/ 847784 h 1248226"/>
                <a:gd name="connsiteX2" fmla="*/ 614493 w 1182649"/>
                <a:gd name="connsiteY2" fmla="*/ 1019234 h 1248226"/>
                <a:gd name="connsiteX3" fmla="*/ 385893 w 1182649"/>
                <a:gd name="connsiteY3" fmla="*/ 1247834 h 1248226"/>
                <a:gd name="connsiteX4" fmla="*/ 81093 w 1182649"/>
                <a:gd name="connsiteY4" fmla="*/ 1066859 h 1248226"/>
                <a:gd name="connsiteX5" fmla="*/ 4893 w 1182649"/>
                <a:gd name="connsiteY5" fmla="*/ 800159 h 1248226"/>
                <a:gd name="connsiteX6" fmla="*/ 185868 w 1182649"/>
                <a:gd name="connsiteY6" fmla="*/ 428684 h 1248226"/>
                <a:gd name="connsiteX7" fmla="*/ 319218 w 1182649"/>
                <a:gd name="connsiteY7" fmla="*/ 247709 h 1248226"/>
                <a:gd name="connsiteX8" fmla="*/ 528768 w 1182649"/>
                <a:gd name="connsiteY8" fmla="*/ 95309 h 1248226"/>
                <a:gd name="connsiteX9" fmla="*/ 738318 w 1182649"/>
                <a:gd name="connsiteY9" fmla="*/ 59 h 1248226"/>
                <a:gd name="connsiteX10" fmla="*/ 1005018 w 1182649"/>
                <a:gd name="connsiteY10" fmla="*/ 108009 h 1248226"/>
                <a:gd name="connsiteX11" fmla="*/ 1176468 w 1182649"/>
                <a:gd name="connsiteY11" fmla="*/ 355659 h 1248226"/>
                <a:gd name="connsiteX12" fmla="*/ 795468 w 1182649"/>
                <a:gd name="connsiteY12" fmla="*/ 619184 h 1248226"/>
                <a:gd name="connsiteX0" fmla="*/ 795468 w 1191075"/>
                <a:gd name="connsiteY0" fmla="*/ 646229 h 1275271"/>
                <a:gd name="connsiteX1" fmla="*/ 738318 w 1191075"/>
                <a:gd name="connsiteY1" fmla="*/ 874829 h 1275271"/>
                <a:gd name="connsiteX2" fmla="*/ 614493 w 1191075"/>
                <a:gd name="connsiteY2" fmla="*/ 1046279 h 1275271"/>
                <a:gd name="connsiteX3" fmla="*/ 385893 w 1191075"/>
                <a:gd name="connsiteY3" fmla="*/ 1274879 h 1275271"/>
                <a:gd name="connsiteX4" fmla="*/ 81093 w 1191075"/>
                <a:gd name="connsiteY4" fmla="*/ 1093904 h 1275271"/>
                <a:gd name="connsiteX5" fmla="*/ 4893 w 1191075"/>
                <a:gd name="connsiteY5" fmla="*/ 827204 h 1275271"/>
                <a:gd name="connsiteX6" fmla="*/ 185868 w 1191075"/>
                <a:gd name="connsiteY6" fmla="*/ 455729 h 1275271"/>
                <a:gd name="connsiteX7" fmla="*/ 319218 w 1191075"/>
                <a:gd name="connsiteY7" fmla="*/ 274754 h 1275271"/>
                <a:gd name="connsiteX8" fmla="*/ 528768 w 1191075"/>
                <a:gd name="connsiteY8" fmla="*/ 122354 h 1275271"/>
                <a:gd name="connsiteX9" fmla="*/ 738318 w 1191075"/>
                <a:gd name="connsiteY9" fmla="*/ 27104 h 1275271"/>
                <a:gd name="connsiteX10" fmla="*/ 1068518 w 1191075"/>
                <a:gd name="connsiteY10" fmla="*/ 46154 h 1275271"/>
                <a:gd name="connsiteX11" fmla="*/ 1176468 w 1191075"/>
                <a:gd name="connsiteY11" fmla="*/ 382704 h 1275271"/>
                <a:gd name="connsiteX12" fmla="*/ 795468 w 1191075"/>
                <a:gd name="connsiteY12" fmla="*/ 646229 h 1275271"/>
                <a:gd name="connsiteX0" fmla="*/ 795468 w 1191075"/>
                <a:gd name="connsiteY0" fmla="*/ 640946 h 1269988"/>
                <a:gd name="connsiteX1" fmla="*/ 738318 w 1191075"/>
                <a:gd name="connsiteY1" fmla="*/ 869546 h 1269988"/>
                <a:gd name="connsiteX2" fmla="*/ 614493 w 1191075"/>
                <a:gd name="connsiteY2" fmla="*/ 1040996 h 1269988"/>
                <a:gd name="connsiteX3" fmla="*/ 385893 w 1191075"/>
                <a:gd name="connsiteY3" fmla="*/ 1269596 h 1269988"/>
                <a:gd name="connsiteX4" fmla="*/ 81093 w 1191075"/>
                <a:gd name="connsiteY4" fmla="*/ 1088621 h 1269988"/>
                <a:gd name="connsiteX5" fmla="*/ 4893 w 1191075"/>
                <a:gd name="connsiteY5" fmla="*/ 821921 h 1269988"/>
                <a:gd name="connsiteX6" fmla="*/ 185868 w 1191075"/>
                <a:gd name="connsiteY6" fmla="*/ 450446 h 1269988"/>
                <a:gd name="connsiteX7" fmla="*/ 319218 w 1191075"/>
                <a:gd name="connsiteY7" fmla="*/ 269471 h 1269988"/>
                <a:gd name="connsiteX8" fmla="*/ 528768 w 1191075"/>
                <a:gd name="connsiteY8" fmla="*/ 117071 h 1269988"/>
                <a:gd name="connsiteX9" fmla="*/ 738318 w 1191075"/>
                <a:gd name="connsiteY9" fmla="*/ 21821 h 1269988"/>
                <a:gd name="connsiteX10" fmla="*/ 1068518 w 1191075"/>
                <a:gd name="connsiteY10" fmla="*/ 40871 h 1269988"/>
                <a:gd name="connsiteX11" fmla="*/ 1176468 w 1191075"/>
                <a:gd name="connsiteY11" fmla="*/ 377421 h 1269988"/>
                <a:gd name="connsiteX12" fmla="*/ 795468 w 1191075"/>
                <a:gd name="connsiteY12" fmla="*/ 640946 h 1269988"/>
                <a:gd name="connsiteX0" fmla="*/ 795468 w 1193539"/>
                <a:gd name="connsiteY0" fmla="*/ 640946 h 1269988"/>
                <a:gd name="connsiteX1" fmla="*/ 738318 w 1193539"/>
                <a:gd name="connsiteY1" fmla="*/ 869546 h 1269988"/>
                <a:gd name="connsiteX2" fmla="*/ 614493 w 1193539"/>
                <a:gd name="connsiteY2" fmla="*/ 1040996 h 1269988"/>
                <a:gd name="connsiteX3" fmla="*/ 385893 w 1193539"/>
                <a:gd name="connsiteY3" fmla="*/ 1269596 h 1269988"/>
                <a:gd name="connsiteX4" fmla="*/ 81093 w 1193539"/>
                <a:gd name="connsiteY4" fmla="*/ 1088621 h 1269988"/>
                <a:gd name="connsiteX5" fmla="*/ 4893 w 1193539"/>
                <a:gd name="connsiteY5" fmla="*/ 821921 h 1269988"/>
                <a:gd name="connsiteX6" fmla="*/ 185868 w 1193539"/>
                <a:gd name="connsiteY6" fmla="*/ 450446 h 1269988"/>
                <a:gd name="connsiteX7" fmla="*/ 319218 w 1193539"/>
                <a:gd name="connsiteY7" fmla="*/ 269471 h 1269988"/>
                <a:gd name="connsiteX8" fmla="*/ 528768 w 1193539"/>
                <a:gd name="connsiteY8" fmla="*/ 117071 h 1269988"/>
                <a:gd name="connsiteX9" fmla="*/ 738318 w 1193539"/>
                <a:gd name="connsiteY9" fmla="*/ 21821 h 1269988"/>
                <a:gd name="connsiteX10" fmla="*/ 1068518 w 1193539"/>
                <a:gd name="connsiteY10" fmla="*/ 40871 h 1269988"/>
                <a:gd name="connsiteX11" fmla="*/ 1176468 w 1193539"/>
                <a:gd name="connsiteY11" fmla="*/ 377421 h 1269988"/>
                <a:gd name="connsiteX12" fmla="*/ 795468 w 1193539"/>
                <a:gd name="connsiteY12" fmla="*/ 640946 h 1269988"/>
                <a:gd name="connsiteX0" fmla="*/ 795468 w 1238593"/>
                <a:gd name="connsiteY0" fmla="*/ 640946 h 1269988"/>
                <a:gd name="connsiteX1" fmla="*/ 738318 w 1238593"/>
                <a:gd name="connsiteY1" fmla="*/ 869546 h 1269988"/>
                <a:gd name="connsiteX2" fmla="*/ 614493 w 1238593"/>
                <a:gd name="connsiteY2" fmla="*/ 1040996 h 1269988"/>
                <a:gd name="connsiteX3" fmla="*/ 385893 w 1238593"/>
                <a:gd name="connsiteY3" fmla="*/ 1269596 h 1269988"/>
                <a:gd name="connsiteX4" fmla="*/ 81093 w 1238593"/>
                <a:gd name="connsiteY4" fmla="*/ 1088621 h 1269988"/>
                <a:gd name="connsiteX5" fmla="*/ 4893 w 1238593"/>
                <a:gd name="connsiteY5" fmla="*/ 821921 h 1269988"/>
                <a:gd name="connsiteX6" fmla="*/ 185868 w 1238593"/>
                <a:gd name="connsiteY6" fmla="*/ 450446 h 1269988"/>
                <a:gd name="connsiteX7" fmla="*/ 319218 w 1238593"/>
                <a:gd name="connsiteY7" fmla="*/ 269471 h 1269988"/>
                <a:gd name="connsiteX8" fmla="*/ 528768 w 1238593"/>
                <a:gd name="connsiteY8" fmla="*/ 117071 h 1269988"/>
                <a:gd name="connsiteX9" fmla="*/ 738318 w 1238593"/>
                <a:gd name="connsiteY9" fmla="*/ 21821 h 1269988"/>
                <a:gd name="connsiteX10" fmla="*/ 1068518 w 1238593"/>
                <a:gd name="connsiteY10" fmla="*/ 40871 h 1269988"/>
                <a:gd name="connsiteX11" fmla="*/ 1227268 w 1238593"/>
                <a:gd name="connsiteY11" fmla="*/ 352021 h 1269988"/>
                <a:gd name="connsiteX12" fmla="*/ 795468 w 1238593"/>
                <a:gd name="connsiteY12" fmla="*/ 640946 h 1269988"/>
                <a:gd name="connsiteX0" fmla="*/ 795468 w 1240456"/>
                <a:gd name="connsiteY0" fmla="*/ 654007 h 1283049"/>
                <a:gd name="connsiteX1" fmla="*/ 738318 w 1240456"/>
                <a:gd name="connsiteY1" fmla="*/ 882607 h 1283049"/>
                <a:gd name="connsiteX2" fmla="*/ 614493 w 1240456"/>
                <a:gd name="connsiteY2" fmla="*/ 1054057 h 1283049"/>
                <a:gd name="connsiteX3" fmla="*/ 385893 w 1240456"/>
                <a:gd name="connsiteY3" fmla="*/ 1282657 h 1283049"/>
                <a:gd name="connsiteX4" fmla="*/ 81093 w 1240456"/>
                <a:gd name="connsiteY4" fmla="*/ 1101682 h 1283049"/>
                <a:gd name="connsiteX5" fmla="*/ 4893 w 1240456"/>
                <a:gd name="connsiteY5" fmla="*/ 834982 h 1283049"/>
                <a:gd name="connsiteX6" fmla="*/ 185868 w 1240456"/>
                <a:gd name="connsiteY6" fmla="*/ 463507 h 1283049"/>
                <a:gd name="connsiteX7" fmla="*/ 319218 w 1240456"/>
                <a:gd name="connsiteY7" fmla="*/ 282532 h 1283049"/>
                <a:gd name="connsiteX8" fmla="*/ 528768 w 1240456"/>
                <a:gd name="connsiteY8" fmla="*/ 130132 h 1283049"/>
                <a:gd name="connsiteX9" fmla="*/ 738318 w 1240456"/>
                <a:gd name="connsiteY9" fmla="*/ 34882 h 1283049"/>
                <a:gd name="connsiteX10" fmla="*/ 1081218 w 1240456"/>
                <a:gd name="connsiteY10" fmla="*/ 34882 h 1283049"/>
                <a:gd name="connsiteX11" fmla="*/ 1227268 w 1240456"/>
                <a:gd name="connsiteY11" fmla="*/ 365082 h 1283049"/>
                <a:gd name="connsiteX12" fmla="*/ 795468 w 1240456"/>
                <a:gd name="connsiteY12" fmla="*/ 654007 h 1283049"/>
                <a:gd name="connsiteX0" fmla="*/ 795468 w 1305812"/>
                <a:gd name="connsiteY0" fmla="*/ 654007 h 1283049"/>
                <a:gd name="connsiteX1" fmla="*/ 738318 w 1305812"/>
                <a:gd name="connsiteY1" fmla="*/ 882607 h 1283049"/>
                <a:gd name="connsiteX2" fmla="*/ 614493 w 1305812"/>
                <a:gd name="connsiteY2" fmla="*/ 1054057 h 1283049"/>
                <a:gd name="connsiteX3" fmla="*/ 385893 w 1305812"/>
                <a:gd name="connsiteY3" fmla="*/ 1282657 h 1283049"/>
                <a:gd name="connsiteX4" fmla="*/ 81093 w 1305812"/>
                <a:gd name="connsiteY4" fmla="*/ 1101682 h 1283049"/>
                <a:gd name="connsiteX5" fmla="*/ 4893 w 1305812"/>
                <a:gd name="connsiteY5" fmla="*/ 834982 h 1283049"/>
                <a:gd name="connsiteX6" fmla="*/ 185868 w 1305812"/>
                <a:gd name="connsiteY6" fmla="*/ 463507 h 1283049"/>
                <a:gd name="connsiteX7" fmla="*/ 319218 w 1305812"/>
                <a:gd name="connsiteY7" fmla="*/ 282532 h 1283049"/>
                <a:gd name="connsiteX8" fmla="*/ 528768 w 1305812"/>
                <a:gd name="connsiteY8" fmla="*/ 130132 h 1283049"/>
                <a:gd name="connsiteX9" fmla="*/ 738318 w 1305812"/>
                <a:gd name="connsiteY9" fmla="*/ 34882 h 1283049"/>
                <a:gd name="connsiteX10" fmla="*/ 1081218 w 1305812"/>
                <a:gd name="connsiteY10" fmla="*/ 34882 h 1283049"/>
                <a:gd name="connsiteX11" fmla="*/ 1297118 w 1305812"/>
                <a:gd name="connsiteY11" fmla="*/ 365082 h 1283049"/>
                <a:gd name="connsiteX12" fmla="*/ 795468 w 1305812"/>
                <a:gd name="connsiteY12" fmla="*/ 654007 h 1283049"/>
                <a:gd name="connsiteX0" fmla="*/ 795468 w 1330067"/>
                <a:gd name="connsiteY0" fmla="*/ 640946 h 1269988"/>
                <a:gd name="connsiteX1" fmla="*/ 738318 w 1330067"/>
                <a:gd name="connsiteY1" fmla="*/ 869546 h 1269988"/>
                <a:gd name="connsiteX2" fmla="*/ 614493 w 1330067"/>
                <a:gd name="connsiteY2" fmla="*/ 1040996 h 1269988"/>
                <a:gd name="connsiteX3" fmla="*/ 385893 w 1330067"/>
                <a:gd name="connsiteY3" fmla="*/ 1269596 h 1269988"/>
                <a:gd name="connsiteX4" fmla="*/ 81093 w 1330067"/>
                <a:gd name="connsiteY4" fmla="*/ 1088621 h 1269988"/>
                <a:gd name="connsiteX5" fmla="*/ 4893 w 1330067"/>
                <a:gd name="connsiteY5" fmla="*/ 821921 h 1269988"/>
                <a:gd name="connsiteX6" fmla="*/ 185868 w 1330067"/>
                <a:gd name="connsiteY6" fmla="*/ 450446 h 1269988"/>
                <a:gd name="connsiteX7" fmla="*/ 319218 w 1330067"/>
                <a:gd name="connsiteY7" fmla="*/ 269471 h 1269988"/>
                <a:gd name="connsiteX8" fmla="*/ 528768 w 1330067"/>
                <a:gd name="connsiteY8" fmla="*/ 117071 h 1269988"/>
                <a:gd name="connsiteX9" fmla="*/ 738318 w 1330067"/>
                <a:gd name="connsiteY9" fmla="*/ 21821 h 1269988"/>
                <a:gd name="connsiteX10" fmla="*/ 1214568 w 1330067"/>
                <a:gd name="connsiteY10" fmla="*/ 40871 h 1269988"/>
                <a:gd name="connsiteX11" fmla="*/ 1297118 w 1330067"/>
                <a:gd name="connsiteY11" fmla="*/ 352021 h 1269988"/>
                <a:gd name="connsiteX12" fmla="*/ 795468 w 1330067"/>
                <a:gd name="connsiteY12" fmla="*/ 640946 h 1269988"/>
                <a:gd name="connsiteX0" fmla="*/ 795468 w 1330067"/>
                <a:gd name="connsiteY0" fmla="*/ 662571 h 1291613"/>
                <a:gd name="connsiteX1" fmla="*/ 738318 w 1330067"/>
                <a:gd name="connsiteY1" fmla="*/ 891171 h 1291613"/>
                <a:gd name="connsiteX2" fmla="*/ 614493 w 1330067"/>
                <a:gd name="connsiteY2" fmla="*/ 1062621 h 1291613"/>
                <a:gd name="connsiteX3" fmla="*/ 385893 w 1330067"/>
                <a:gd name="connsiteY3" fmla="*/ 1291221 h 1291613"/>
                <a:gd name="connsiteX4" fmla="*/ 81093 w 1330067"/>
                <a:gd name="connsiteY4" fmla="*/ 1110246 h 1291613"/>
                <a:gd name="connsiteX5" fmla="*/ 4893 w 1330067"/>
                <a:gd name="connsiteY5" fmla="*/ 843546 h 1291613"/>
                <a:gd name="connsiteX6" fmla="*/ 185868 w 1330067"/>
                <a:gd name="connsiteY6" fmla="*/ 472071 h 1291613"/>
                <a:gd name="connsiteX7" fmla="*/ 319218 w 1330067"/>
                <a:gd name="connsiteY7" fmla="*/ 291096 h 1291613"/>
                <a:gd name="connsiteX8" fmla="*/ 528768 w 1330067"/>
                <a:gd name="connsiteY8" fmla="*/ 138696 h 1291613"/>
                <a:gd name="connsiteX9" fmla="*/ 738318 w 1330067"/>
                <a:gd name="connsiteY9" fmla="*/ 43446 h 1291613"/>
                <a:gd name="connsiteX10" fmla="*/ 1214568 w 1330067"/>
                <a:gd name="connsiteY10" fmla="*/ 62496 h 1291613"/>
                <a:gd name="connsiteX11" fmla="*/ 1297118 w 1330067"/>
                <a:gd name="connsiteY11" fmla="*/ 373646 h 1291613"/>
                <a:gd name="connsiteX12" fmla="*/ 795468 w 1330067"/>
                <a:gd name="connsiteY12" fmla="*/ 662571 h 1291613"/>
                <a:gd name="connsiteX0" fmla="*/ 795468 w 1330067"/>
                <a:gd name="connsiteY0" fmla="*/ 662571 h 1291613"/>
                <a:gd name="connsiteX1" fmla="*/ 738318 w 1330067"/>
                <a:gd name="connsiteY1" fmla="*/ 891171 h 1291613"/>
                <a:gd name="connsiteX2" fmla="*/ 614493 w 1330067"/>
                <a:gd name="connsiteY2" fmla="*/ 1062621 h 1291613"/>
                <a:gd name="connsiteX3" fmla="*/ 385893 w 1330067"/>
                <a:gd name="connsiteY3" fmla="*/ 1291221 h 1291613"/>
                <a:gd name="connsiteX4" fmla="*/ 81093 w 1330067"/>
                <a:gd name="connsiteY4" fmla="*/ 1110246 h 1291613"/>
                <a:gd name="connsiteX5" fmla="*/ 4893 w 1330067"/>
                <a:gd name="connsiteY5" fmla="*/ 843546 h 1291613"/>
                <a:gd name="connsiteX6" fmla="*/ 185868 w 1330067"/>
                <a:gd name="connsiteY6" fmla="*/ 472071 h 1291613"/>
                <a:gd name="connsiteX7" fmla="*/ 319218 w 1330067"/>
                <a:gd name="connsiteY7" fmla="*/ 291096 h 1291613"/>
                <a:gd name="connsiteX8" fmla="*/ 528768 w 1330067"/>
                <a:gd name="connsiteY8" fmla="*/ 138696 h 1291613"/>
                <a:gd name="connsiteX9" fmla="*/ 738318 w 1330067"/>
                <a:gd name="connsiteY9" fmla="*/ 43446 h 1291613"/>
                <a:gd name="connsiteX10" fmla="*/ 1214568 w 1330067"/>
                <a:gd name="connsiteY10" fmla="*/ 62496 h 1291613"/>
                <a:gd name="connsiteX11" fmla="*/ 1297118 w 1330067"/>
                <a:gd name="connsiteY11" fmla="*/ 430796 h 1291613"/>
                <a:gd name="connsiteX12" fmla="*/ 795468 w 1330067"/>
                <a:gd name="connsiteY12" fmla="*/ 662571 h 1291613"/>
                <a:gd name="connsiteX0" fmla="*/ 795468 w 1330067"/>
                <a:gd name="connsiteY0" fmla="*/ 662571 h 1291613"/>
                <a:gd name="connsiteX1" fmla="*/ 738318 w 1330067"/>
                <a:gd name="connsiteY1" fmla="*/ 891171 h 1291613"/>
                <a:gd name="connsiteX2" fmla="*/ 614493 w 1330067"/>
                <a:gd name="connsiteY2" fmla="*/ 1062621 h 1291613"/>
                <a:gd name="connsiteX3" fmla="*/ 385893 w 1330067"/>
                <a:gd name="connsiteY3" fmla="*/ 1291221 h 1291613"/>
                <a:gd name="connsiteX4" fmla="*/ 81093 w 1330067"/>
                <a:gd name="connsiteY4" fmla="*/ 1110246 h 1291613"/>
                <a:gd name="connsiteX5" fmla="*/ 4893 w 1330067"/>
                <a:gd name="connsiteY5" fmla="*/ 843546 h 1291613"/>
                <a:gd name="connsiteX6" fmla="*/ 185868 w 1330067"/>
                <a:gd name="connsiteY6" fmla="*/ 472071 h 1291613"/>
                <a:gd name="connsiteX7" fmla="*/ 319218 w 1330067"/>
                <a:gd name="connsiteY7" fmla="*/ 291096 h 1291613"/>
                <a:gd name="connsiteX8" fmla="*/ 528768 w 1330067"/>
                <a:gd name="connsiteY8" fmla="*/ 138696 h 1291613"/>
                <a:gd name="connsiteX9" fmla="*/ 738318 w 1330067"/>
                <a:gd name="connsiteY9" fmla="*/ 43446 h 1291613"/>
                <a:gd name="connsiteX10" fmla="*/ 1214568 w 1330067"/>
                <a:gd name="connsiteY10" fmla="*/ 62496 h 1291613"/>
                <a:gd name="connsiteX11" fmla="*/ 1297118 w 1330067"/>
                <a:gd name="connsiteY11" fmla="*/ 430796 h 1291613"/>
                <a:gd name="connsiteX12" fmla="*/ 795468 w 1330067"/>
                <a:gd name="connsiteY12" fmla="*/ 662571 h 1291613"/>
                <a:gd name="connsiteX0" fmla="*/ 858968 w 1325367"/>
                <a:gd name="connsiteY0" fmla="*/ 611771 h 1291613"/>
                <a:gd name="connsiteX1" fmla="*/ 738318 w 1325367"/>
                <a:gd name="connsiteY1" fmla="*/ 891171 h 1291613"/>
                <a:gd name="connsiteX2" fmla="*/ 614493 w 1325367"/>
                <a:gd name="connsiteY2" fmla="*/ 1062621 h 1291613"/>
                <a:gd name="connsiteX3" fmla="*/ 385893 w 1325367"/>
                <a:gd name="connsiteY3" fmla="*/ 1291221 h 1291613"/>
                <a:gd name="connsiteX4" fmla="*/ 81093 w 1325367"/>
                <a:gd name="connsiteY4" fmla="*/ 1110246 h 1291613"/>
                <a:gd name="connsiteX5" fmla="*/ 4893 w 1325367"/>
                <a:gd name="connsiteY5" fmla="*/ 843546 h 1291613"/>
                <a:gd name="connsiteX6" fmla="*/ 185868 w 1325367"/>
                <a:gd name="connsiteY6" fmla="*/ 472071 h 1291613"/>
                <a:gd name="connsiteX7" fmla="*/ 319218 w 1325367"/>
                <a:gd name="connsiteY7" fmla="*/ 291096 h 1291613"/>
                <a:gd name="connsiteX8" fmla="*/ 528768 w 1325367"/>
                <a:gd name="connsiteY8" fmla="*/ 138696 h 1291613"/>
                <a:gd name="connsiteX9" fmla="*/ 738318 w 1325367"/>
                <a:gd name="connsiteY9" fmla="*/ 43446 h 1291613"/>
                <a:gd name="connsiteX10" fmla="*/ 1214568 w 1325367"/>
                <a:gd name="connsiteY10" fmla="*/ 62496 h 1291613"/>
                <a:gd name="connsiteX11" fmla="*/ 1297118 w 1325367"/>
                <a:gd name="connsiteY11" fmla="*/ 430796 h 1291613"/>
                <a:gd name="connsiteX12" fmla="*/ 858968 w 1325367"/>
                <a:gd name="connsiteY12" fmla="*/ 611771 h 1291613"/>
                <a:gd name="connsiteX0" fmla="*/ 858968 w 1297409"/>
                <a:gd name="connsiteY0" fmla="*/ 577669 h 1257511"/>
                <a:gd name="connsiteX1" fmla="*/ 738318 w 1297409"/>
                <a:gd name="connsiteY1" fmla="*/ 857069 h 1257511"/>
                <a:gd name="connsiteX2" fmla="*/ 614493 w 1297409"/>
                <a:gd name="connsiteY2" fmla="*/ 1028519 h 1257511"/>
                <a:gd name="connsiteX3" fmla="*/ 385893 w 1297409"/>
                <a:gd name="connsiteY3" fmla="*/ 1257119 h 1257511"/>
                <a:gd name="connsiteX4" fmla="*/ 81093 w 1297409"/>
                <a:gd name="connsiteY4" fmla="*/ 1076144 h 1257511"/>
                <a:gd name="connsiteX5" fmla="*/ 4893 w 1297409"/>
                <a:gd name="connsiteY5" fmla="*/ 809444 h 1257511"/>
                <a:gd name="connsiteX6" fmla="*/ 185868 w 1297409"/>
                <a:gd name="connsiteY6" fmla="*/ 437969 h 1257511"/>
                <a:gd name="connsiteX7" fmla="*/ 319218 w 1297409"/>
                <a:gd name="connsiteY7" fmla="*/ 256994 h 1257511"/>
                <a:gd name="connsiteX8" fmla="*/ 528768 w 1297409"/>
                <a:gd name="connsiteY8" fmla="*/ 104594 h 1257511"/>
                <a:gd name="connsiteX9" fmla="*/ 738318 w 1297409"/>
                <a:gd name="connsiteY9" fmla="*/ 9344 h 1257511"/>
                <a:gd name="connsiteX10" fmla="*/ 922468 w 1297409"/>
                <a:gd name="connsiteY10" fmla="*/ 85544 h 1257511"/>
                <a:gd name="connsiteX11" fmla="*/ 1297118 w 1297409"/>
                <a:gd name="connsiteY11" fmla="*/ 396694 h 1257511"/>
                <a:gd name="connsiteX12" fmla="*/ 858968 w 1297409"/>
                <a:gd name="connsiteY12" fmla="*/ 577669 h 1257511"/>
                <a:gd name="connsiteX0" fmla="*/ 858968 w 1297386"/>
                <a:gd name="connsiteY0" fmla="*/ 577669 h 1257511"/>
                <a:gd name="connsiteX1" fmla="*/ 738318 w 1297386"/>
                <a:gd name="connsiteY1" fmla="*/ 857069 h 1257511"/>
                <a:gd name="connsiteX2" fmla="*/ 614493 w 1297386"/>
                <a:gd name="connsiteY2" fmla="*/ 1028519 h 1257511"/>
                <a:gd name="connsiteX3" fmla="*/ 385893 w 1297386"/>
                <a:gd name="connsiteY3" fmla="*/ 1257119 h 1257511"/>
                <a:gd name="connsiteX4" fmla="*/ 81093 w 1297386"/>
                <a:gd name="connsiteY4" fmla="*/ 1076144 h 1257511"/>
                <a:gd name="connsiteX5" fmla="*/ 4893 w 1297386"/>
                <a:gd name="connsiteY5" fmla="*/ 809444 h 1257511"/>
                <a:gd name="connsiteX6" fmla="*/ 185868 w 1297386"/>
                <a:gd name="connsiteY6" fmla="*/ 437969 h 1257511"/>
                <a:gd name="connsiteX7" fmla="*/ 319218 w 1297386"/>
                <a:gd name="connsiteY7" fmla="*/ 256994 h 1257511"/>
                <a:gd name="connsiteX8" fmla="*/ 528768 w 1297386"/>
                <a:gd name="connsiteY8" fmla="*/ 104594 h 1257511"/>
                <a:gd name="connsiteX9" fmla="*/ 738318 w 1297386"/>
                <a:gd name="connsiteY9" fmla="*/ 9344 h 1257511"/>
                <a:gd name="connsiteX10" fmla="*/ 922468 w 1297386"/>
                <a:gd name="connsiteY10" fmla="*/ 85544 h 1257511"/>
                <a:gd name="connsiteX11" fmla="*/ 1297118 w 1297386"/>
                <a:gd name="connsiteY11" fmla="*/ 396694 h 1257511"/>
                <a:gd name="connsiteX12" fmla="*/ 858968 w 1297386"/>
                <a:gd name="connsiteY12" fmla="*/ 577669 h 1257511"/>
                <a:gd name="connsiteX0" fmla="*/ 858968 w 1297386"/>
                <a:gd name="connsiteY0" fmla="*/ 569548 h 1249390"/>
                <a:gd name="connsiteX1" fmla="*/ 738318 w 1297386"/>
                <a:gd name="connsiteY1" fmla="*/ 848948 h 1249390"/>
                <a:gd name="connsiteX2" fmla="*/ 614493 w 1297386"/>
                <a:gd name="connsiteY2" fmla="*/ 1020398 h 1249390"/>
                <a:gd name="connsiteX3" fmla="*/ 385893 w 1297386"/>
                <a:gd name="connsiteY3" fmla="*/ 1248998 h 1249390"/>
                <a:gd name="connsiteX4" fmla="*/ 81093 w 1297386"/>
                <a:gd name="connsiteY4" fmla="*/ 1068023 h 1249390"/>
                <a:gd name="connsiteX5" fmla="*/ 4893 w 1297386"/>
                <a:gd name="connsiteY5" fmla="*/ 801323 h 1249390"/>
                <a:gd name="connsiteX6" fmla="*/ 185868 w 1297386"/>
                <a:gd name="connsiteY6" fmla="*/ 429848 h 1249390"/>
                <a:gd name="connsiteX7" fmla="*/ 319218 w 1297386"/>
                <a:gd name="connsiteY7" fmla="*/ 248873 h 1249390"/>
                <a:gd name="connsiteX8" fmla="*/ 528768 w 1297386"/>
                <a:gd name="connsiteY8" fmla="*/ 96473 h 1249390"/>
                <a:gd name="connsiteX9" fmla="*/ 738318 w 1297386"/>
                <a:gd name="connsiteY9" fmla="*/ 1223 h 1249390"/>
                <a:gd name="connsiteX10" fmla="*/ 922468 w 1297386"/>
                <a:gd name="connsiteY10" fmla="*/ 77423 h 1249390"/>
                <a:gd name="connsiteX11" fmla="*/ 1297118 w 1297386"/>
                <a:gd name="connsiteY11" fmla="*/ 388573 h 1249390"/>
                <a:gd name="connsiteX12" fmla="*/ 858968 w 1297386"/>
                <a:gd name="connsiteY12" fmla="*/ 569548 h 1249390"/>
                <a:gd name="connsiteX0" fmla="*/ 858968 w 950511"/>
                <a:gd name="connsiteY0" fmla="*/ 569548 h 1249390"/>
                <a:gd name="connsiteX1" fmla="*/ 738318 w 950511"/>
                <a:gd name="connsiteY1" fmla="*/ 848948 h 1249390"/>
                <a:gd name="connsiteX2" fmla="*/ 614493 w 950511"/>
                <a:gd name="connsiteY2" fmla="*/ 1020398 h 1249390"/>
                <a:gd name="connsiteX3" fmla="*/ 385893 w 950511"/>
                <a:gd name="connsiteY3" fmla="*/ 1248998 h 1249390"/>
                <a:gd name="connsiteX4" fmla="*/ 81093 w 950511"/>
                <a:gd name="connsiteY4" fmla="*/ 1068023 h 1249390"/>
                <a:gd name="connsiteX5" fmla="*/ 4893 w 950511"/>
                <a:gd name="connsiteY5" fmla="*/ 801323 h 1249390"/>
                <a:gd name="connsiteX6" fmla="*/ 185868 w 950511"/>
                <a:gd name="connsiteY6" fmla="*/ 429848 h 1249390"/>
                <a:gd name="connsiteX7" fmla="*/ 319218 w 950511"/>
                <a:gd name="connsiteY7" fmla="*/ 248873 h 1249390"/>
                <a:gd name="connsiteX8" fmla="*/ 528768 w 950511"/>
                <a:gd name="connsiteY8" fmla="*/ 96473 h 1249390"/>
                <a:gd name="connsiteX9" fmla="*/ 738318 w 950511"/>
                <a:gd name="connsiteY9" fmla="*/ 1223 h 1249390"/>
                <a:gd name="connsiteX10" fmla="*/ 922468 w 950511"/>
                <a:gd name="connsiteY10" fmla="*/ 77423 h 1249390"/>
                <a:gd name="connsiteX11" fmla="*/ 878018 w 950511"/>
                <a:gd name="connsiteY11" fmla="*/ 356823 h 1249390"/>
                <a:gd name="connsiteX12" fmla="*/ 858968 w 950511"/>
                <a:gd name="connsiteY12" fmla="*/ 569548 h 1249390"/>
                <a:gd name="connsiteX0" fmla="*/ 858968 w 909186"/>
                <a:gd name="connsiteY0" fmla="*/ 569105 h 1248947"/>
                <a:gd name="connsiteX1" fmla="*/ 738318 w 909186"/>
                <a:gd name="connsiteY1" fmla="*/ 848505 h 1248947"/>
                <a:gd name="connsiteX2" fmla="*/ 614493 w 909186"/>
                <a:gd name="connsiteY2" fmla="*/ 1019955 h 1248947"/>
                <a:gd name="connsiteX3" fmla="*/ 385893 w 909186"/>
                <a:gd name="connsiteY3" fmla="*/ 1248555 h 1248947"/>
                <a:gd name="connsiteX4" fmla="*/ 81093 w 909186"/>
                <a:gd name="connsiteY4" fmla="*/ 1067580 h 1248947"/>
                <a:gd name="connsiteX5" fmla="*/ 4893 w 909186"/>
                <a:gd name="connsiteY5" fmla="*/ 800880 h 1248947"/>
                <a:gd name="connsiteX6" fmla="*/ 185868 w 909186"/>
                <a:gd name="connsiteY6" fmla="*/ 429405 h 1248947"/>
                <a:gd name="connsiteX7" fmla="*/ 319218 w 909186"/>
                <a:gd name="connsiteY7" fmla="*/ 248430 h 1248947"/>
                <a:gd name="connsiteX8" fmla="*/ 528768 w 909186"/>
                <a:gd name="connsiteY8" fmla="*/ 96030 h 1248947"/>
                <a:gd name="connsiteX9" fmla="*/ 738318 w 909186"/>
                <a:gd name="connsiteY9" fmla="*/ 780 h 1248947"/>
                <a:gd name="connsiteX10" fmla="*/ 871668 w 909186"/>
                <a:gd name="connsiteY10" fmla="*/ 146830 h 1248947"/>
                <a:gd name="connsiteX11" fmla="*/ 878018 w 909186"/>
                <a:gd name="connsiteY11" fmla="*/ 356380 h 1248947"/>
                <a:gd name="connsiteX12" fmla="*/ 858968 w 909186"/>
                <a:gd name="connsiteY12" fmla="*/ 569105 h 1248947"/>
                <a:gd name="connsiteX0" fmla="*/ 858968 w 909186"/>
                <a:gd name="connsiteY0" fmla="*/ 519462 h 1199304"/>
                <a:gd name="connsiteX1" fmla="*/ 738318 w 909186"/>
                <a:gd name="connsiteY1" fmla="*/ 798862 h 1199304"/>
                <a:gd name="connsiteX2" fmla="*/ 614493 w 909186"/>
                <a:gd name="connsiteY2" fmla="*/ 970312 h 1199304"/>
                <a:gd name="connsiteX3" fmla="*/ 385893 w 909186"/>
                <a:gd name="connsiteY3" fmla="*/ 1198912 h 1199304"/>
                <a:gd name="connsiteX4" fmla="*/ 81093 w 909186"/>
                <a:gd name="connsiteY4" fmla="*/ 1017937 h 1199304"/>
                <a:gd name="connsiteX5" fmla="*/ 4893 w 909186"/>
                <a:gd name="connsiteY5" fmla="*/ 751237 h 1199304"/>
                <a:gd name="connsiteX6" fmla="*/ 185868 w 909186"/>
                <a:gd name="connsiteY6" fmla="*/ 379762 h 1199304"/>
                <a:gd name="connsiteX7" fmla="*/ 319218 w 909186"/>
                <a:gd name="connsiteY7" fmla="*/ 198787 h 1199304"/>
                <a:gd name="connsiteX8" fmla="*/ 528768 w 909186"/>
                <a:gd name="connsiteY8" fmla="*/ 46387 h 1199304"/>
                <a:gd name="connsiteX9" fmla="*/ 649418 w 909186"/>
                <a:gd name="connsiteY9" fmla="*/ 1937 h 1199304"/>
                <a:gd name="connsiteX10" fmla="*/ 871668 w 909186"/>
                <a:gd name="connsiteY10" fmla="*/ 97187 h 1199304"/>
                <a:gd name="connsiteX11" fmla="*/ 878018 w 909186"/>
                <a:gd name="connsiteY11" fmla="*/ 306737 h 1199304"/>
                <a:gd name="connsiteX12" fmla="*/ 858968 w 909186"/>
                <a:gd name="connsiteY12" fmla="*/ 519462 h 1199304"/>
                <a:gd name="connsiteX0" fmla="*/ 858968 w 884386"/>
                <a:gd name="connsiteY0" fmla="*/ 526303 h 1206145"/>
                <a:gd name="connsiteX1" fmla="*/ 738318 w 884386"/>
                <a:gd name="connsiteY1" fmla="*/ 805703 h 1206145"/>
                <a:gd name="connsiteX2" fmla="*/ 614493 w 884386"/>
                <a:gd name="connsiteY2" fmla="*/ 977153 h 1206145"/>
                <a:gd name="connsiteX3" fmla="*/ 385893 w 884386"/>
                <a:gd name="connsiteY3" fmla="*/ 1205753 h 1206145"/>
                <a:gd name="connsiteX4" fmla="*/ 81093 w 884386"/>
                <a:gd name="connsiteY4" fmla="*/ 1024778 h 1206145"/>
                <a:gd name="connsiteX5" fmla="*/ 4893 w 884386"/>
                <a:gd name="connsiteY5" fmla="*/ 758078 h 1206145"/>
                <a:gd name="connsiteX6" fmla="*/ 185868 w 884386"/>
                <a:gd name="connsiteY6" fmla="*/ 386603 h 1206145"/>
                <a:gd name="connsiteX7" fmla="*/ 319218 w 884386"/>
                <a:gd name="connsiteY7" fmla="*/ 205628 h 1206145"/>
                <a:gd name="connsiteX8" fmla="*/ 528768 w 884386"/>
                <a:gd name="connsiteY8" fmla="*/ 53228 h 1206145"/>
                <a:gd name="connsiteX9" fmla="*/ 649418 w 884386"/>
                <a:gd name="connsiteY9" fmla="*/ 8778 h 1206145"/>
                <a:gd name="connsiteX10" fmla="*/ 776418 w 884386"/>
                <a:gd name="connsiteY10" fmla="*/ 53228 h 1206145"/>
                <a:gd name="connsiteX11" fmla="*/ 878018 w 884386"/>
                <a:gd name="connsiteY11" fmla="*/ 313578 h 1206145"/>
                <a:gd name="connsiteX12" fmla="*/ 858968 w 884386"/>
                <a:gd name="connsiteY12" fmla="*/ 526303 h 1206145"/>
                <a:gd name="connsiteX0" fmla="*/ 858968 w 860750"/>
                <a:gd name="connsiteY0" fmla="*/ 526303 h 1206145"/>
                <a:gd name="connsiteX1" fmla="*/ 738318 w 860750"/>
                <a:gd name="connsiteY1" fmla="*/ 805703 h 1206145"/>
                <a:gd name="connsiteX2" fmla="*/ 614493 w 860750"/>
                <a:gd name="connsiteY2" fmla="*/ 977153 h 1206145"/>
                <a:gd name="connsiteX3" fmla="*/ 385893 w 860750"/>
                <a:gd name="connsiteY3" fmla="*/ 1205753 h 1206145"/>
                <a:gd name="connsiteX4" fmla="*/ 81093 w 860750"/>
                <a:gd name="connsiteY4" fmla="*/ 1024778 h 1206145"/>
                <a:gd name="connsiteX5" fmla="*/ 4893 w 860750"/>
                <a:gd name="connsiteY5" fmla="*/ 758078 h 1206145"/>
                <a:gd name="connsiteX6" fmla="*/ 185868 w 860750"/>
                <a:gd name="connsiteY6" fmla="*/ 386603 h 1206145"/>
                <a:gd name="connsiteX7" fmla="*/ 319218 w 860750"/>
                <a:gd name="connsiteY7" fmla="*/ 205628 h 1206145"/>
                <a:gd name="connsiteX8" fmla="*/ 528768 w 860750"/>
                <a:gd name="connsiteY8" fmla="*/ 53228 h 1206145"/>
                <a:gd name="connsiteX9" fmla="*/ 649418 w 860750"/>
                <a:gd name="connsiteY9" fmla="*/ 8778 h 1206145"/>
                <a:gd name="connsiteX10" fmla="*/ 776418 w 860750"/>
                <a:gd name="connsiteY10" fmla="*/ 53228 h 1206145"/>
                <a:gd name="connsiteX11" fmla="*/ 808168 w 860750"/>
                <a:gd name="connsiteY11" fmla="*/ 319928 h 1206145"/>
                <a:gd name="connsiteX12" fmla="*/ 858968 w 860750"/>
                <a:gd name="connsiteY12" fmla="*/ 526303 h 1206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60750" h="1206145">
                  <a:moveTo>
                    <a:pt x="858968" y="526303"/>
                  </a:moveTo>
                  <a:cubicBezTo>
                    <a:pt x="847326" y="607265"/>
                    <a:pt x="779064" y="730561"/>
                    <a:pt x="738318" y="805703"/>
                  </a:cubicBezTo>
                  <a:cubicBezTo>
                    <a:pt x="697572" y="880845"/>
                    <a:pt x="673230" y="910478"/>
                    <a:pt x="614493" y="977153"/>
                  </a:cubicBezTo>
                  <a:cubicBezTo>
                    <a:pt x="555756" y="1043828"/>
                    <a:pt x="474793" y="1197816"/>
                    <a:pt x="385893" y="1205753"/>
                  </a:cubicBezTo>
                  <a:cubicBezTo>
                    <a:pt x="296993" y="1213690"/>
                    <a:pt x="144593" y="1099390"/>
                    <a:pt x="81093" y="1024778"/>
                  </a:cubicBezTo>
                  <a:cubicBezTo>
                    <a:pt x="17593" y="950166"/>
                    <a:pt x="-12569" y="864440"/>
                    <a:pt x="4893" y="758078"/>
                  </a:cubicBezTo>
                  <a:cubicBezTo>
                    <a:pt x="22355" y="651716"/>
                    <a:pt x="133480" y="478678"/>
                    <a:pt x="185868" y="386603"/>
                  </a:cubicBezTo>
                  <a:cubicBezTo>
                    <a:pt x="238255" y="294528"/>
                    <a:pt x="262068" y="261190"/>
                    <a:pt x="319218" y="205628"/>
                  </a:cubicBezTo>
                  <a:cubicBezTo>
                    <a:pt x="376368" y="150066"/>
                    <a:pt x="473735" y="86036"/>
                    <a:pt x="528768" y="53228"/>
                  </a:cubicBezTo>
                  <a:cubicBezTo>
                    <a:pt x="583801" y="20420"/>
                    <a:pt x="608143" y="8778"/>
                    <a:pt x="649418" y="8778"/>
                  </a:cubicBezTo>
                  <a:cubicBezTo>
                    <a:pt x="690693" y="8778"/>
                    <a:pt x="684343" y="-29322"/>
                    <a:pt x="776418" y="53228"/>
                  </a:cubicBezTo>
                  <a:cubicBezTo>
                    <a:pt x="855793" y="84978"/>
                    <a:pt x="794410" y="241082"/>
                    <a:pt x="808168" y="319928"/>
                  </a:cubicBezTo>
                  <a:cubicBezTo>
                    <a:pt x="821926" y="398774"/>
                    <a:pt x="870610" y="445341"/>
                    <a:pt x="858968" y="526303"/>
                  </a:cubicBezTo>
                  <a:close/>
                </a:path>
              </a:pathLst>
            </a:custGeom>
            <a:noFill/>
            <a:ln>
              <a:solidFill>
                <a:srgbClr val="0070C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Полилиния 2"/>
            <p:cNvSpPr/>
            <p:nvPr/>
          </p:nvSpPr>
          <p:spPr>
            <a:xfrm>
              <a:off x="1568295" y="4019162"/>
              <a:ext cx="1953961" cy="1920073"/>
            </a:xfrm>
            <a:custGeom>
              <a:avLst/>
              <a:gdLst>
                <a:gd name="connsiteX0" fmla="*/ 2040772 w 2055728"/>
                <a:gd name="connsiteY0" fmla="*/ 68795 h 1843670"/>
                <a:gd name="connsiteX1" fmla="*/ 2021722 w 2055728"/>
                <a:gd name="connsiteY1" fmla="*/ 341845 h 1843670"/>
                <a:gd name="connsiteX2" fmla="*/ 1799472 w 2055728"/>
                <a:gd name="connsiteY2" fmla="*/ 621245 h 1843670"/>
                <a:gd name="connsiteX3" fmla="*/ 1545472 w 2055728"/>
                <a:gd name="connsiteY3" fmla="*/ 697445 h 1843670"/>
                <a:gd name="connsiteX4" fmla="*/ 1374022 w 2055728"/>
                <a:gd name="connsiteY4" fmla="*/ 868895 h 1843670"/>
                <a:gd name="connsiteX5" fmla="*/ 1266072 w 2055728"/>
                <a:gd name="connsiteY5" fmla="*/ 1091145 h 1843670"/>
                <a:gd name="connsiteX6" fmla="*/ 1132722 w 2055728"/>
                <a:gd name="connsiteY6" fmla="*/ 1414995 h 1843670"/>
                <a:gd name="connsiteX7" fmla="*/ 1081922 w 2055728"/>
                <a:gd name="connsiteY7" fmla="*/ 1681695 h 1843670"/>
                <a:gd name="connsiteX8" fmla="*/ 916822 w 2055728"/>
                <a:gd name="connsiteY8" fmla="*/ 1776945 h 1843670"/>
                <a:gd name="connsiteX9" fmla="*/ 510422 w 2055728"/>
                <a:gd name="connsiteY9" fmla="*/ 1840445 h 1843670"/>
                <a:gd name="connsiteX10" fmla="*/ 116722 w 2055728"/>
                <a:gd name="connsiteY10" fmla="*/ 1675345 h 1843670"/>
                <a:gd name="connsiteX11" fmla="*/ 2422 w 2055728"/>
                <a:gd name="connsiteY11" fmla="*/ 1446745 h 1843670"/>
                <a:gd name="connsiteX12" fmla="*/ 53222 w 2055728"/>
                <a:gd name="connsiteY12" fmla="*/ 951445 h 1843670"/>
                <a:gd name="connsiteX13" fmla="*/ 218322 w 2055728"/>
                <a:gd name="connsiteY13" fmla="*/ 519645 h 1843670"/>
                <a:gd name="connsiteX14" fmla="*/ 605672 w 2055728"/>
                <a:gd name="connsiteY14" fmla="*/ 335495 h 1843670"/>
                <a:gd name="connsiteX15" fmla="*/ 1139072 w 2055728"/>
                <a:gd name="connsiteY15" fmla="*/ 56095 h 1843670"/>
                <a:gd name="connsiteX16" fmla="*/ 1558172 w 2055728"/>
                <a:gd name="connsiteY16" fmla="*/ 144995 h 1843670"/>
                <a:gd name="connsiteX17" fmla="*/ 1882022 w 2055728"/>
                <a:gd name="connsiteY17" fmla="*/ 5295 h 1843670"/>
                <a:gd name="connsiteX18" fmla="*/ 2040772 w 2055728"/>
                <a:gd name="connsiteY18" fmla="*/ 68795 h 1843670"/>
                <a:gd name="connsiteX0" fmla="*/ 2044703 w 2059659"/>
                <a:gd name="connsiteY0" fmla="*/ 68795 h 1843670"/>
                <a:gd name="connsiteX1" fmla="*/ 2025653 w 2059659"/>
                <a:gd name="connsiteY1" fmla="*/ 341845 h 1843670"/>
                <a:gd name="connsiteX2" fmla="*/ 1803403 w 2059659"/>
                <a:gd name="connsiteY2" fmla="*/ 621245 h 1843670"/>
                <a:gd name="connsiteX3" fmla="*/ 1549403 w 2059659"/>
                <a:gd name="connsiteY3" fmla="*/ 697445 h 1843670"/>
                <a:gd name="connsiteX4" fmla="*/ 1377953 w 2059659"/>
                <a:gd name="connsiteY4" fmla="*/ 868895 h 1843670"/>
                <a:gd name="connsiteX5" fmla="*/ 1270003 w 2059659"/>
                <a:gd name="connsiteY5" fmla="*/ 1091145 h 1843670"/>
                <a:gd name="connsiteX6" fmla="*/ 1136653 w 2059659"/>
                <a:gd name="connsiteY6" fmla="*/ 1414995 h 1843670"/>
                <a:gd name="connsiteX7" fmla="*/ 1085853 w 2059659"/>
                <a:gd name="connsiteY7" fmla="*/ 1681695 h 1843670"/>
                <a:gd name="connsiteX8" fmla="*/ 920753 w 2059659"/>
                <a:gd name="connsiteY8" fmla="*/ 1776945 h 1843670"/>
                <a:gd name="connsiteX9" fmla="*/ 514353 w 2059659"/>
                <a:gd name="connsiteY9" fmla="*/ 1840445 h 1843670"/>
                <a:gd name="connsiteX10" fmla="*/ 120653 w 2059659"/>
                <a:gd name="connsiteY10" fmla="*/ 1675345 h 1843670"/>
                <a:gd name="connsiteX11" fmla="*/ 6353 w 2059659"/>
                <a:gd name="connsiteY11" fmla="*/ 1446745 h 1843670"/>
                <a:gd name="connsiteX12" fmla="*/ 57153 w 2059659"/>
                <a:gd name="connsiteY12" fmla="*/ 951445 h 1843670"/>
                <a:gd name="connsiteX13" fmla="*/ 406403 w 2059659"/>
                <a:gd name="connsiteY13" fmla="*/ 424395 h 1843670"/>
                <a:gd name="connsiteX14" fmla="*/ 609603 w 2059659"/>
                <a:gd name="connsiteY14" fmla="*/ 335495 h 1843670"/>
                <a:gd name="connsiteX15" fmla="*/ 1143003 w 2059659"/>
                <a:gd name="connsiteY15" fmla="*/ 56095 h 1843670"/>
                <a:gd name="connsiteX16" fmla="*/ 1562103 w 2059659"/>
                <a:gd name="connsiteY16" fmla="*/ 144995 h 1843670"/>
                <a:gd name="connsiteX17" fmla="*/ 1885953 w 2059659"/>
                <a:gd name="connsiteY17" fmla="*/ 5295 h 1843670"/>
                <a:gd name="connsiteX18" fmla="*/ 2044703 w 2059659"/>
                <a:gd name="connsiteY18" fmla="*/ 68795 h 1843670"/>
                <a:gd name="connsiteX0" fmla="*/ 2040284 w 2055240"/>
                <a:gd name="connsiteY0" fmla="*/ 68795 h 1843670"/>
                <a:gd name="connsiteX1" fmla="*/ 2021234 w 2055240"/>
                <a:gd name="connsiteY1" fmla="*/ 341845 h 1843670"/>
                <a:gd name="connsiteX2" fmla="*/ 1798984 w 2055240"/>
                <a:gd name="connsiteY2" fmla="*/ 621245 h 1843670"/>
                <a:gd name="connsiteX3" fmla="*/ 1544984 w 2055240"/>
                <a:gd name="connsiteY3" fmla="*/ 697445 h 1843670"/>
                <a:gd name="connsiteX4" fmla="*/ 1373534 w 2055240"/>
                <a:gd name="connsiteY4" fmla="*/ 868895 h 1843670"/>
                <a:gd name="connsiteX5" fmla="*/ 1265584 w 2055240"/>
                <a:gd name="connsiteY5" fmla="*/ 1091145 h 1843670"/>
                <a:gd name="connsiteX6" fmla="*/ 1132234 w 2055240"/>
                <a:gd name="connsiteY6" fmla="*/ 1414995 h 1843670"/>
                <a:gd name="connsiteX7" fmla="*/ 1081434 w 2055240"/>
                <a:gd name="connsiteY7" fmla="*/ 1681695 h 1843670"/>
                <a:gd name="connsiteX8" fmla="*/ 916334 w 2055240"/>
                <a:gd name="connsiteY8" fmla="*/ 1776945 h 1843670"/>
                <a:gd name="connsiteX9" fmla="*/ 509934 w 2055240"/>
                <a:gd name="connsiteY9" fmla="*/ 1840445 h 1843670"/>
                <a:gd name="connsiteX10" fmla="*/ 116234 w 2055240"/>
                <a:gd name="connsiteY10" fmla="*/ 1675345 h 1843670"/>
                <a:gd name="connsiteX11" fmla="*/ 1934 w 2055240"/>
                <a:gd name="connsiteY11" fmla="*/ 1446745 h 1843670"/>
                <a:gd name="connsiteX12" fmla="*/ 186084 w 2055240"/>
                <a:gd name="connsiteY12" fmla="*/ 1103845 h 1843670"/>
                <a:gd name="connsiteX13" fmla="*/ 401984 w 2055240"/>
                <a:gd name="connsiteY13" fmla="*/ 424395 h 1843670"/>
                <a:gd name="connsiteX14" fmla="*/ 605184 w 2055240"/>
                <a:gd name="connsiteY14" fmla="*/ 335495 h 1843670"/>
                <a:gd name="connsiteX15" fmla="*/ 1138584 w 2055240"/>
                <a:gd name="connsiteY15" fmla="*/ 56095 h 1843670"/>
                <a:gd name="connsiteX16" fmla="*/ 1557684 w 2055240"/>
                <a:gd name="connsiteY16" fmla="*/ 144995 h 1843670"/>
                <a:gd name="connsiteX17" fmla="*/ 1881534 w 2055240"/>
                <a:gd name="connsiteY17" fmla="*/ 5295 h 1843670"/>
                <a:gd name="connsiteX18" fmla="*/ 2040284 w 2055240"/>
                <a:gd name="connsiteY18" fmla="*/ 68795 h 1843670"/>
                <a:gd name="connsiteX0" fmla="*/ 2038458 w 2053414"/>
                <a:gd name="connsiteY0" fmla="*/ 68795 h 1936210"/>
                <a:gd name="connsiteX1" fmla="*/ 2019408 w 2053414"/>
                <a:gd name="connsiteY1" fmla="*/ 341845 h 1936210"/>
                <a:gd name="connsiteX2" fmla="*/ 1797158 w 2053414"/>
                <a:gd name="connsiteY2" fmla="*/ 621245 h 1936210"/>
                <a:gd name="connsiteX3" fmla="*/ 1543158 w 2053414"/>
                <a:gd name="connsiteY3" fmla="*/ 697445 h 1936210"/>
                <a:gd name="connsiteX4" fmla="*/ 1371708 w 2053414"/>
                <a:gd name="connsiteY4" fmla="*/ 868895 h 1936210"/>
                <a:gd name="connsiteX5" fmla="*/ 1263758 w 2053414"/>
                <a:gd name="connsiteY5" fmla="*/ 1091145 h 1936210"/>
                <a:gd name="connsiteX6" fmla="*/ 1130408 w 2053414"/>
                <a:gd name="connsiteY6" fmla="*/ 1414995 h 1936210"/>
                <a:gd name="connsiteX7" fmla="*/ 1079608 w 2053414"/>
                <a:gd name="connsiteY7" fmla="*/ 1681695 h 1936210"/>
                <a:gd name="connsiteX8" fmla="*/ 914508 w 2053414"/>
                <a:gd name="connsiteY8" fmla="*/ 1776945 h 1936210"/>
                <a:gd name="connsiteX9" fmla="*/ 508108 w 2053414"/>
                <a:gd name="connsiteY9" fmla="*/ 1840445 h 1936210"/>
                <a:gd name="connsiteX10" fmla="*/ 209658 w 2053414"/>
                <a:gd name="connsiteY10" fmla="*/ 1916645 h 1936210"/>
                <a:gd name="connsiteX11" fmla="*/ 108 w 2053414"/>
                <a:gd name="connsiteY11" fmla="*/ 1446745 h 1936210"/>
                <a:gd name="connsiteX12" fmla="*/ 184258 w 2053414"/>
                <a:gd name="connsiteY12" fmla="*/ 1103845 h 1936210"/>
                <a:gd name="connsiteX13" fmla="*/ 400158 w 2053414"/>
                <a:gd name="connsiteY13" fmla="*/ 424395 h 1936210"/>
                <a:gd name="connsiteX14" fmla="*/ 603358 w 2053414"/>
                <a:gd name="connsiteY14" fmla="*/ 335495 h 1936210"/>
                <a:gd name="connsiteX15" fmla="*/ 1136758 w 2053414"/>
                <a:gd name="connsiteY15" fmla="*/ 56095 h 1936210"/>
                <a:gd name="connsiteX16" fmla="*/ 1555858 w 2053414"/>
                <a:gd name="connsiteY16" fmla="*/ 144995 h 1936210"/>
                <a:gd name="connsiteX17" fmla="*/ 1879708 w 2053414"/>
                <a:gd name="connsiteY17" fmla="*/ 5295 h 1936210"/>
                <a:gd name="connsiteX18" fmla="*/ 2038458 w 2053414"/>
                <a:gd name="connsiteY18" fmla="*/ 68795 h 1936210"/>
                <a:gd name="connsiteX0" fmla="*/ 2038458 w 2053414"/>
                <a:gd name="connsiteY0" fmla="*/ 68795 h 1976371"/>
                <a:gd name="connsiteX1" fmla="*/ 2019408 w 2053414"/>
                <a:gd name="connsiteY1" fmla="*/ 341845 h 1976371"/>
                <a:gd name="connsiteX2" fmla="*/ 1797158 w 2053414"/>
                <a:gd name="connsiteY2" fmla="*/ 621245 h 1976371"/>
                <a:gd name="connsiteX3" fmla="*/ 1543158 w 2053414"/>
                <a:gd name="connsiteY3" fmla="*/ 697445 h 1976371"/>
                <a:gd name="connsiteX4" fmla="*/ 1371708 w 2053414"/>
                <a:gd name="connsiteY4" fmla="*/ 868895 h 1976371"/>
                <a:gd name="connsiteX5" fmla="*/ 1263758 w 2053414"/>
                <a:gd name="connsiteY5" fmla="*/ 1091145 h 1976371"/>
                <a:gd name="connsiteX6" fmla="*/ 1130408 w 2053414"/>
                <a:gd name="connsiteY6" fmla="*/ 1414995 h 1976371"/>
                <a:gd name="connsiteX7" fmla="*/ 1079608 w 2053414"/>
                <a:gd name="connsiteY7" fmla="*/ 1681695 h 1976371"/>
                <a:gd name="connsiteX8" fmla="*/ 914508 w 2053414"/>
                <a:gd name="connsiteY8" fmla="*/ 1776945 h 1976371"/>
                <a:gd name="connsiteX9" fmla="*/ 584308 w 2053414"/>
                <a:gd name="connsiteY9" fmla="*/ 1954745 h 1976371"/>
                <a:gd name="connsiteX10" fmla="*/ 209658 w 2053414"/>
                <a:gd name="connsiteY10" fmla="*/ 1916645 h 1976371"/>
                <a:gd name="connsiteX11" fmla="*/ 108 w 2053414"/>
                <a:gd name="connsiteY11" fmla="*/ 1446745 h 1976371"/>
                <a:gd name="connsiteX12" fmla="*/ 184258 w 2053414"/>
                <a:gd name="connsiteY12" fmla="*/ 1103845 h 1976371"/>
                <a:gd name="connsiteX13" fmla="*/ 400158 w 2053414"/>
                <a:gd name="connsiteY13" fmla="*/ 424395 h 1976371"/>
                <a:gd name="connsiteX14" fmla="*/ 603358 w 2053414"/>
                <a:gd name="connsiteY14" fmla="*/ 335495 h 1976371"/>
                <a:gd name="connsiteX15" fmla="*/ 1136758 w 2053414"/>
                <a:gd name="connsiteY15" fmla="*/ 56095 h 1976371"/>
                <a:gd name="connsiteX16" fmla="*/ 1555858 w 2053414"/>
                <a:gd name="connsiteY16" fmla="*/ 144995 h 1976371"/>
                <a:gd name="connsiteX17" fmla="*/ 1879708 w 2053414"/>
                <a:gd name="connsiteY17" fmla="*/ 5295 h 1976371"/>
                <a:gd name="connsiteX18" fmla="*/ 2038458 w 2053414"/>
                <a:gd name="connsiteY18" fmla="*/ 68795 h 1976371"/>
                <a:gd name="connsiteX0" fmla="*/ 1924492 w 1939448"/>
                <a:gd name="connsiteY0" fmla="*/ 68795 h 1963079"/>
                <a:gd name="connsiteX1" fmla="*/ 1905442 w 1939448"/>
                <a:gd name="connsiteY1" fmla="*/ 341845 h 1963079"/>
                <a:gd name="connsiteX2" fmla="*/ 1683192 w 1939448"/>
                <a:gd name="connsiteY2" fmla="*/ 621245 h 1963079"/>
                <a:gd name="connsiteX3" fmla="*/ 1429192 w 1939448"/>
                <a:gd name="connsiteY3" fmla="*/ 697445 h 1963079"/>
                <a:gd name="connsiteX4" fmla="*/ 1257742 w 1939448"/>
                <a:gd name="connsiteY4" fmla="*/ 868895 h 1963079"/>
                <a:gd name="connsiteX5" fmla="*/ 1149792 w 1939448"/>
                <a:gd name="connsiteY5" fmla="*/ 1091145 h 1963079"/>
                <a:gd name="connsiteX6" fmla="*/ 1016442 w 1939448"/>
                <a:gd name="connsiteY6" fmla="*/ 1414995 h 1963079"/>
                <a:gd name="connsiteX7" fmla="*/ 965642 w 1939448"/>
                <a:gd name="connsiteY7" fmla="*/ 1681695 h 1963079"/>
                <a:gd name="connsiteX8" fmla="*/ 800542 w 1939448"/>
                <a:gd name="connsiteY8" fmla="*/ 1776945 h 1963079"/>
                <a:gd name="connsiteX9" fmla="*/ 470342 w 1939448"/>
                <a:gd name="connsiteY9" fmla="*/ 1954745 h 1963079"/>
                <a:gd name="connsiteX10" fmla="*/ 95692 w 1939448"/>
                <a:gd name="connsiteY10" fmla="*/ 1916645 h 1963079"/>
                <a:gd name="connsiteX11" fmla="*/ 442 w 1939448"/>
                <a:gd name="connsiteY11" fmla="*/ 1764245 h 1963079"/>
                <a:gd name="connsiteX12" fmla="*/ 70292 w 1939448"/>
                <a:gd name="connsiteY12" fmla="*/ 1103845 h 1963079"/>
                <a:gd name="connsiteX13" fmla="*/ 286192 w 1939448"/>
                <a:gd name="connsiteY13" fmla="*/ 424395 h 1963079"/>
                <a:gd name="connsiteX14" fmla="*/ 489392 w 1939448"/>
                <a:gd name="connsiteY14" fmla="*/ 335495 h 1963079"/>
                <a:gd name="connsiteX15" fmla="*/ 1022792 w 1939448"/>
                <a:gd name="connsiteY15" fmla="*/ 56095 h 1963079"/>
                <a:gd name="connsiteX16" fmla="*/ 1441892 w 1939448"/>
                <a:gd name="connsiteY16" fmla="*/ 144995 h 1963079"/>
                <a:gd name="connsiteX17" fmla="*/ 1765742 w 1939448"/>
                <a:gd name="connsiteY17" fmla="*/ 5295 h 1963079"/>
                <a:gd name="connsiteX18" fmla="*/ 1924492 w 1939448"/>
                <a:gd name="connsiteY18" fmla="*/ 68795 h 1963079"/>
                <a:gd name="connsiteX0" fmla="*/ 1924789 w 1939745"/>
                <a:gd name="connsiteY0" fmla="*/ 68795 h 1963079"/>
                <a:gd name="connsiteX1" fmla="*/ 1905739 w 1939745"/>
                <a:gd name="connsiteY1" fmla="*/ 341845 h 1963079"/>
                <a:gd name="connsiteX2" fmla="*/ 1683489 w 1939745"/>
                <a:gd name="connsiteY2" fmla="*/ 621245 h 1963079"/>
                <a:gd name="connsiteX3" fmla="*/ 1429489 w 1939745"/>
                <a:gd name="connsiteY3" fmla="*/ 697445 h 1963079"/>
                <a:gd name="connsiteX4" fmla="*/ 1258039 w 1939745"/>
                <a:gd name="connsiteY4" fmla="*/ 868895 h 1963079"/>
                <a:gd name="connsiteX5" fmla="*/ 1150089 w 1939745"/>
                <a:gd name="connsiteY5" fmla="*/ 1091145 h 1963079"/>
                <a:gd name="connsiteX6" fmla="*/ 1016739 w 1939745"/>
                <a:gd name="connsiteY6" fmla="*/ 1414995 h 1963079"/>
                <a:gd name="connsiteX7" fmla="*/ 965939 w 1939745"/>
                <a:gd name="connsiteY7" fmla="*/ 1681695 h 1963079"/>
                <a:gd name="connsiteX8" fmla="*/ 800839 w 1939745"/>
                <a:gd name="connsiteY8" fmla="*/ 1776945 h 1963079"/>
                <a:gd name="connsiteX9" fmla="*/ 470639 w 1939745"/>
                <a:gd name="connsiteY9" fmla="*/ 1954745 h 1963079"/>
                <a:gd name="connsiteX10" fmla="*/ 95989 w 1939745"/>
                <a:gd name="connsiteY10" fmla="*/ 1916645 h 1963079"/>
                <a:gd name="connsiteX11" fmla="*/ 739 w 1939745"/>
                <a:gd name="connsiteY11" fmla="*/ 1764245 h 1963079"/>
                <a:gd name="connsiteX12" fmla="*/ 127739 w 1939745"/>
                <a:gd name="connsiteY12" fmla="*/ 1180045 h 1963079"/>
                <a:gd name="connsiteX13" fmla="*/ 286489 w 1939745"/>
                <a:gd name="connsiteY13" fmla="*/ 424395 h 1963079"/>
                <a:gd name="connsiteX14" fmla="*/ 489689 w 1939745"/>
                <a:gd name="connsiteY14" fmla="*/ 335495 h 1963079"/>
                <a:gd name="connsiteX15" fmla="*/ 1023089 w 1939745"/>
                <a:gd name="connsiteY15" fmla="*/ 56095 h 1963079"/>
                <a:gd name="connsiteX16" fmla="*/ 1442189 w 1939745"/>
                <a:gd name="connsiteY16" fmla="*/ 144995 h 1963079"/>
                <a:gd name="connsiteX17" fmla="*/ 1766039 w 1939745"/>
                <a:gd name="connsiteY17" fmla="*/ 5295 h 1963079"/>
                <a:gd name="connsiteX18" fmla="*/ 1924789 w 1939745"/>
                <a:gd name="connsiteY18" fmla="*/ 68795 h 1963079"/>
                <a:gd name="connsiteX0" fmla="*/ 1924789 w 1939745"/>
                <a:gd name="connsiteY0" fmla="*/ 68795 h 1963079"/>
                <a:gd name="connsiteX1" fmla="*/ 1905739 w 1939745"/>
                <a:gd name="connsiteY1" fmla="*/ 341845 h 1963079"/>
                <a:gd name="connsiteX2" fmla="*/ 1683489 w 1939745"/>
                <a:gd name="connsiteY2" fmla="*/ 621245 h 1963079"/>
                <a:gd name="connsiteX3" fmla="*/ 1429489 w 1939745"/>
                <a:gd name="connsiteY3" fmla="*/ 697445 h 1963079"/>
                <a:gd name="connsiteX4" fmla="*/ 1258039 w 1939745"/>
                <a:gd name="connsiteY4" fmla="*/ 868895 h 1963079"/>
                <a:gd name="connsiteX5" fmla="*/ 1150089 w 1939745"/>
                <a:gd name="connsiteY5" fmla="*/ 1091145 h 1963079"/>
                <a:gd name="connsiteX6" fmla="*/ 1016739 w 1939745"/>
                <a:gd name="connsiteY6" fmla="*/ 1414995 h 1963079"/>
                <a:gd name="connsiteX7" fmla="*/ 965939 w 1939745"/>
                <a:gd name="connsiteY7" fmla="*/ 1681695 h 1963079"/>
                <a:gd name="connsiteX8" fmla="*/ 800839 w 1939745"/>
                <a:gd name="connsiteY8" fmla="*/ 1776945 h 1963079"/>
                <a:gd name="connsiteX9" fmla="*/ 470639 w 1939745"/>
                <a:gd name="connsiteY9" fmla="*/ 1954745 h 1963079"/>
                <a:gd name="connsiteX10" fmla="*/ 95989 w 1939745"/>
                <a:gd name="connsiteY10" fmla="*/ 1916645 h 1963079"/>
                <a:gd name="connsiteX11" fmla="*/ 739 w 1939745"/>
                <a:gd name="connsiteY11" fmla="*/ 1764245 h 1963079"/>
                <a:gd name="connsiteX12" fmla="*/ 127739 w 1939745"/>
                <a:gd name="connsiteY12" fmla="*/ 1180045 h 1963079"/>
                <a:gd name="connsiteX13" fmla="*/ 261089 w 1939745"/>
                <a:gd name="connsiteY13" fmla="*/ 665695 h 1963079"/>
                <a:gd name="connsiteX14" fmla="*/ 489689 w 1939745"/>
                <a:gd name="connsiteY14" fmla="*/ 335495 h 1963079"/>
                <a:gd name="connsiteX15" fmla="*/ 1023089 w 1939745"/>
                <a:gd name="connsiteY15" fmla="*/ 56095 h 1963079"/>
                <a:gd name="connsiteX16" fmla="*/ 1442189 w 1939745"/>
                <a:gd name="connsiteY16" fmla="*/ 144995 h 1963079"/>
                <a:gd name="connsiteX17" fmla="*/ 1766039 w 1939745"/>
                <a:gd name="connsiteY17" fmla="*/ 5295 h 1963079"/>
                <a:gd name="connsiteX18" fmla="*/ 1924789 w 1939745"/>
                <a:gd name="connsiteY18" fmla="*/ 68795 h 1963079"/>
                <a:gd name="connsiteX0" fmla="*/ 1924789 w 1939745"/>
                <a:gd name="connsiteY0" fmla="*/ 68795 h 1963079"/>
                <a:gd name="connsiteX1" fmla="*/ 1905739 w 1939745"/>
                <a:gd name="connsiteY1" fmla="*/ 341845 h 1963079"/>
                <a:gd name="connsiteX2" fmla="*/ 1683489 w 1939745"/>
                <a:gd name="connsiteY2" fmla="*/ 621245 h 1963079"/>
                <a:gd name="connsiteX3" fmla="*/ 1429489 w 1939745"/>
                <a:gd name="connsiteY3" fmla="*/ 697445 h 1963079"/>
                <a:gd name="connsiteX4" fmla="*/ 1258039 w 1939745"/>
                <a:gd name="connsiteY4" fmla="*/ 868895 h 1963079"/>
                <a:gd name="connsiteX5" fmla="*/ 1150089 w 1939745"/>
                <a:gd name="connsiteY5" fmla="*/ 1091145 h 1963079"/>
                <a:gd name="connsiteX6" fmla="*/ 1016739 w 1939745"/>
                <a:gd name="connsiteY6" fmla="*/ 1414995 h 1963079"/>
                <a:gd name="connsiteX7" fmla="*/ 965939 w 1939745"/>
                <a:gd name="connsiteY7" fmla="*/ 1681695 h 1963079"/>
                <a:gd name="connsiteX8" fmla="*/ 800839 w 1939745"/>
                <a:gd name="connsiteY8" fmla="*/ 1776945 h 1963079"/>
                <a:gd name="connsiteX9" fmla="*/ 470639 w 1939745"/>
                <a:gd name="connsiteY9" fmla="*/ 1954745 h 1963079"/>
                <a:gd name="connsiteX10" fmla="*/ 95989 w 1939745"/>
                <a:gd name="connsiteY10" fmla="*/ 1916645 h 1963079"/>
                <a:gd name="connsiteX11" fmla="*/ 739 w 1939745"/>
                <a:gd name="connsiteY11" fmla="*/ 1764245 h 1963079"/>
                <a:gd name="connsiteX12" fmla="*/ 127739 w 1939745"/>
                <a:gd name="connsiteY12" fmla="*/ 1180045 h 1963079"/>
                <a:gd name="connsiteX13" fmla="*/ 261089 w 1939745"/>
                <a:gd name="connsiteY13" fmla="*/ 665695 h 1963079"/>
                <a:gd name="connsiteX14" fmla="*/ 489689 w 1939745"/>
                <a:gd name="connsiteY14" fmla="*/ 335495 h 1963079"/>
                <a:gd name="connsiteX15" fmla="*/ 1023089 w 1939745"/>
                <a:gd name="connsiteY15" fmla="*/ 56095 h 1963079"/>
                <a:gd name="connsiteX16" fmla="*/ 1442189 w 1939745"/>
                <a:gd name="connsiteY16" fmla="*/ 144995 h 1963079"/>
                <a:gd name="connsiteX17" fmla="*/ 1766039 w 1939745"/>
                <a:gd name="connsiteY17" fmla="*/ 5295 h 1963079"/>
                <a:gd name="connsiteX18" fmla="*/ 1924789 w 1939745"/>
                <a:gd name="connsiteY18" fmla="*/ 68795 h 1963079"/>
                <a:gd name="connsiteX0" fmla="*/ 1924789 w 1939745"/>
                <a:gd name="connsiteY0" fmla="*/ 68795 h 1963079"/>
                <a:gd name="connsiteX1" fmla="*/ 1905739 w 1939745"/>
                <a:gd name="connsiteY1" fmla="*/ 341845 h 1963079"/>
                <a:gd name="connsiteX2" fmla="*/ 1683489 w 1939745"/>
                <a:gd name="connsiteY2" fmla="*/ 621245 h 1963079"/>
                <a:gd name="connsiteX3" fmla="*/ 1429489 w 1939745"/>
                <a:gd name="connsiteY3" fmla="*/ 697445 h 1963079"/>
                <a:gd name="connsiteX4" fmla="*/ 1258039 w 1939745"/>
                <a:gd name="connsiteY4" fmla="*/ 868895 h 1963079"/>
                <a:gd name="connsiteX5" fmla="*/ 1150089 w 1939745"/>
                <a:gd name="connsiteY5" fmla="*/ 1091145 h 1963079"/>
                <a:gd name="connsiteX6" fmla="*/ 1016739 w 1939745"/>
                <a:gd name="connsiteY6" fmla="*/ 1414995 h 1963079"/>
                <a:gd name="connsiteX7" fmla="*/ 965939 w 1939745"/>
                <a:gd name="connsiteY7" fmla="*/ 1681695 h 1963079"/>
                <a:gd name="connsiteX8" fmla="*/ 800839 w 1939745"/>
                <a:gd name="connsiteY8" fmla="*/ 1776945 h 1963079"/>
                <a:gd name="connsiteX9" fmla="*/ 470639 w 1939745"/>
                <a:gd name="connsiteY9" fmla="*/ 1954745 h 1963079"/>
                <a:gd name="connsiteX10" fmla="*/ 95989 w 1939745"/>
                <a:gd name="connsiteY10" fmla="*/ 1916645 h 1963079"/>
                <a:gd name="connsiteX11" fmla="*/ 739 w 1939745"/>
                <a:gd name="connsiteY11" fmla="*/ 1764245 h 1963079"/>
                <a:gd name="connsiteX12" fmla="*/ 127739 w 1939745"/>
                <a:gd name="connsiteY12" fmla="*/ 1180045 h 1963079"/>
                <a:gd name="connsiteX13" fmla="*/ 261089 w 1939745"/>
                <a:gd name="connsiteY13" fmla="*/ 665695 h 1963079"/>
                <a:gd name="connsiteX14" fmla="*/ 591289 w 1939745"/>
                <a:gd name="connsiteY14" fmla="*/ 341845 h 1963079"/>
                <a:gd name="connsiteX15" fmla="*/ 1023089 w 1939745"/>
                <a:gd name="connsiteY15" fmla="*/ 56095 h 1963079"/>
                <a:gd name="connsiteX16" fmla="*/ 1442189 w 1939745"/>
                <a:gd name="connsiteY16" fmla="*/ 144995 h 1963079"/>
                <a:gd name="connsiteX17" fmla="*/ 1766039 w 1939745"/>
                <a:gd name="connsiteY17" fmla="*/ 5295 h 1963079"/>
                <a:gd name="connsiteX18" fmla="*/ 1924789 w 1939745"/>
                <a:gd name="connsiteY18" fmla="*/ 68795 h 1963079"/>
                <a:gd name="connsiteX0" fmla="*/ 1924205 w 1939161"/>
                <a:gd name="connsiteY0" fmla="*/ 68795 h 1963079"/>
                <a:gd name="connsiteX1" fmla="*/ 1905155 w 1939161"/>
                <a:gd name="connsiteY1" fmla="*/ 341845 h 1963079"/>
                <a:gd name="connsiteX2" fmla="*/ 1682905 w 1939161"/>
                <a:gd name="connsiteY2" fmla="*/ 621245 h 1963079"/>
                <a:gd name="connsiteX3" fmla="*/ 1428905 w 1939161"/>
                <a:gd name="connsiteY3" fmla="*/ 697445 h 1963079"/>
                <a:gd name="connsiteX4" fmla="*/ 1257455 w 1939161"/>
                <a:gd name="connsiteY4" fmla="*/ 868895 h 1963079"/>
                <a:gd name="connsiteX5" fmla="*/ 1149505 w 1939161"/>
                <a:gd name="connsiteY5" fmla="*/ 1091145 h 1963079"/>
                <a:gd name="connsiteX6" fmla="*/ 1016155 w 1939161"/>
                <a:gd name="connsiteY6" fmla="*/ 1414995 h 1963079"/>
                <a:gd name="connsiteX7" fmla="*/ 965355 w 1939161"/>
                <a:gd name="connsiteY7" fmla="*/ 1681695 h 1963079"/>
                <a:gd name="connsiteX8" fmla="*/ 800255 w 1939161"/>
                <a:gd name="connsiteY8" fmla="*/ 1776945 h 1963079"/>
                <a:gd name="connsiteX9" fmla="*/ 470055 w 1939161"/>
                <a:gd name="connsiteY9" fmla="*/ 1954745 h 1963079"/>
                <a:gd name="connsiteX10" fmla="*/ 95405 w 1939161"/>
                <a:gd name="connsiteY10" fmla="*/ 1916645 h 1963079"/>
                <a:gd name="connsiteX11" fmla="*/ 155 w 1939161"/>
                <a:gd name="connsiteY11" fmla="*/ 1764245 h 1963079"/>
                <a:gd name="connsiteX12" fmla="*/ 108105 w 1939161"/>
                <a:gd name="connsiteY12" fmla="*/ 1434045 h 1963079"/>
                <a:gd name="connsiteX13" fmla="*/ 260505 w 1939161"/>
                <a:gd name="connsiteY13" fmla="*/ 665695 h 1963079"/>
                <a:gd name="connsiteX14" fmla="*/ 590705 w 1939161"/>
                <a:gd name="connsiteY14" fmla="*/ 341845 h 1963079"/>
                <a:gd name="connsiteX15" fmla="*/ 1022505 w 1939161"/>
                <a:gd name="connsiteY15" fmla="*/ 56095 h 1963079"/>
                <a:gd name="connsiteX16" fmla="*/ 1441605 w 1939161"/>
                <a:gd name="connsiteY16" fmla="*/ 144995 h 1963079"/>
                <a:gd name="connsiteX17" fmla="*/ 1765455 w 1939161"/>
                <a:gd name="connsiteY17" fmla="*/ 5295 h 1963079"/>
                <a:gd name="connsiteX18" fmla="*/ 1924205 w 1939161"/>
                <a:gd name="connsiteY18" fmla="*/ 68795 h 1963079"/>
                <a:gd name="connsiteX0" fmla="*/ 1924205 w 1939161"/>
                <a:gd name="connsiteY0" fmla="*/ 68795 h 1963079"/>
                <a:gd name="connsiteX1" fmla="*/ 1905155 w 1939161"/>
                <a:gd name="connsiteY1" fmla="*/ 341845 h 1963079"/>
                <a:gd name="connsiteX2" fmla="*/ 1682905 w 1939161"/>
                <a:gd name="connsiteY2" fmla="*/ 621245 h 1963079"/>
                <a:gd name="connsiteX3" fmla="*/ 1428905 w 1939161"/>
                <a:gd name="connsiteY3" fmla="*/ 697445 h 1963079"/>
                <a:gd name="connsiteX4" fmla="*/ 1257455 w 1939161"/>
                <a:gd name="connsiteY4" fmla="*/ 868895 h 1963079"/>
                <a:gd name="connsiteX5" fmla="*/ 1149505 w 1939161"/>
                <a:gd name="connsiteY5" fmla="*/ 1091145 h 1963079"/>
                <a:gd name="connsiteX6" fmla="*/ 1016155 w 1939161"/>
                <a:gd name="connsiteY6" fmla="*/ 1414995 h 1963079"/>
                <a:gd name="connsiteX7" fmla="*/ 965355 w 1939161"/>
                <a:gd name="connsiteY7" fmla="*/ 1681695 h 1963079"/>
                <a:gd name="connsiteX8" fmla="*/ 800255 w 1939161"/>
                <a:gd name="connsiteY8" fmla="*/ 1776945 h 1963079"/>
                <a:gd name="connsiteX9" fmla="*/ 470055 w 1939161"/>
                <a:gd name="connsiteY9" fmla="*/ 1954745 h 1963079"/>
                <a:gd name="connsiteX10" fmla="*/ 95405 w 1939161"/>
                <a:gd name="connsiteY10" fmla="*/ 1916645 h 1963079"/>
                <a:gd name="connsiteX11" fmla="*/ 155 w 1939161"/>
                <a:gd name="connsiteY11" fmla="*/ 1764245 h 1963079"/>
                <a:gd name="connsiteX12" fmla="*/ 108105 w 1939161"/>
                <a:gd name="connsiteY12" fmla="*/ 1434045 h 1963079"/>
                <a:gd name="connsiteX13" fmla="*/ 197005 w 1939161"/>
                <a:gd name="connsiteY13" fmla="*/ 932395 h 1963079"/>
                <a:gd name="connsiteX14" fmla="*/ 590705 w 1939161"/>
                <a:gd name="connsiteY14" fmla="*/ 341845 h 1963079"/>
                <a:gd name="connsiteX15" fmla="*/ 1022505 w 1939161"/>
                <a:gd name="connsiteY15" fmla="*/ 56095 h 1963079"/>
                <a:gd name="connsiteX16" fmla="*/ 1441605 w 1939161"/>
                <a:gd name="connsiteY16" fmla="*/ 144995 h 1963079"/>
                <a:gd name="connsiteX17" fmla="*/ 1765455 w 1939161"/>
                <a:gd name="connsiteY17" fmla="*/ 5295 h 1963079"/>
                <a:gd name="connsiteX18" fmla="*/ 1924205 w 1939161"/>
                <a:gd name="connsiteY18" fmla="*/ 68795 h 1963079"/>
                <a:gd name="connsiteX0" fmla="*/ 1943255 w 1953494"/>
                <a:gd name="connsiteY0" fmla="*/ 114504 h 1957988"/>
                <a:gd name="connsiteX1" fmla="*/ 1905155 w 1953494"/>
                <a:gd name="connsiteY1" fmla="*/ 336754 h 1957988"/>
                <a:gd name="connsiteX2" fmla="*/ 1682905 w 1953494"/>
                <a:gd name="connsiteY2" fmla="*/ 616154 h 1957988"/>
                <a:gd name="connsiteX3" fmla="*/ 1428905 w 1953494"/>
                <a:gd name="connsiteY3" fmla="*/ 692354 h 1957988"/>
                <a:gd name="connsiteX4" fmla="*/ 1257455 w 1953494"/>
                <a:gd name="connsiteY4" fmla="*/ 863804 h 1957988"/>
                <a:gd name="connsiteX5" fmla="*/ 1149505 w 1953494"/>
                <a:gd name="connsiteY5" fmla="*/ 1086054 h 1957988"/>
                <a:gd name="connsiteX6" fmla="*/ 1016155 w 1953494"/>
                <a:gd name="connsiteY6" fmla="*/ 1409904 h 1957988"/>
                <a:gd name="connsiteX7" fmla="*/ 965355 w 1953494"/>
                <a:gd name="connsiteY7" fmla="*/ 1676604 h 1957988"/>
                <a:gd name="connsiteX8" fmla="*/ 800255 w 1953494"/>
                <a:gd name="connsiteY8" fmla="*/ 1771854 h 1957988"/>
                <a:gd name="connsiteX9" fmla="*/ 470055 w 1953494"/>
                <a:gd name="connsiteY9" fmla="*/ 1949654 h 1957988"/>
                <a:gd name="connsiteX10" fmla="*/ 95405 w 1953494"/>
                <a:gd name="connsiteY10" fmla="*/ 1911554 h 1957988"/>
                <a:gd name="connsiteX11" fmla="*/ 155 w 1953494"/>
                <a:gd name="connsiteY11" fmla="*/ 1759154 h 1957988"/>
                <a:gd name="connsiteX12" fmla="*/ 108105 w 1953494"/>
                <a:gd name="connsiteY12" fmla="*/ 1428954 h 1957988"/>
                <a:gd name="connsiteX13" fmla="*/ 197005 w 1953494"/>
                <a:gd name="connsiteY13" fmla="*/ 927304 h 1957988"/>
                <a:gd name="connsiteX14" fmla="*/ 590705 w 1953494"/>
                <a:gd name="connsiteY14" fmla="*/ 336754 h 1957988"/>
                <a:gd name="connsiteX15" fmla="*/ 1022505 w 1953494"/>
                <a:gd name="connsiteY15" fmla="*/ 51004 h 1957988"/>
                <a:gd name="connsiteX16" fmla="*/ 1441605 w 1953494"/>
                <a:gd name="connsiteY16" fmla="*/ 139904 h 1957988"/>
                <a:gd name="connsiteX17" fmla="*/ 1765455 w 1953494"/>
                <a:gd name="connsiteY17" fmla="*/ 204 h 1957988"/>
                <a:gd name="connsiteX18" fmla="*/ 1943255 w 1953494"/>
                <a:gd name="connsiteY18" fmla="*/ 114504 h 1957988"/>
                <a:gd name="connsiteX0" fmla="*/ 1943255 w 1953961"/>
                <a:gd name="connsiteY0" fmla="*/ 76589 h 1920073"/>
                <a:gd name="connsiteX1" fmla="*/ 1905155 w 1953961"/>
                <a:gd name="connsiteY1" fmla="*/ 298839 h 1920073"/>
                <a:gd name="connsiteX2" fmla="*/ 1682905 w 1953961"/>
                <a:gd name="connsiteY2" fmla="*/ 578239 h 1920073"/>
                <a:gd name="connsiteX3" fmla="*/ 1428905 w 1953961"/>
                <a:gd name="connsiteY3" fmla="*/ 654439 h 1920073"/>
                <a:gd name="connsiteX4" fmla="*/ 1257455 w 1953961"/>
                <a:gd name="connsiteY4" fmla="*/ 825889 h 1920073"/>
                <a:gd name="connsiteX5" fmla="*/ 1149505 w 1953961"/>
                <a:gd name="connsiteY5" fmla="*/ 1048139 h 1920073"/>
                <a:gd name="connsiteX6" fmla="*/ 1016155 w 1953961"/>
                <a:gd name="connsiteY6" fmla="*/ 1371989 h 1920073"/>
                <a:gd name="connsiteX7" fmla="*/ 965355 w 1953961"/>
                <a:gd name="connsiteY7" fmla="*/ 1638689 h 1920073"/>
                <a:gd name="connsiteX8" fmla="*/ 800255 w 1953961"/>
                <a:gd name="connsiteY8" fmla="*/ 1733939 h 1920073"/>
                <a:gd name="connsiteX9" fmla="*/ 470055 w 1953961"/>
                <a:gd name="connsiteY9" fmla="*/ 1911739 h 1920073"/>
                <a:gd name="connsiteX10" fmla="*/ 95405 w 1953961"/>
                <a:gd name="connsiteY10" fmla="*/ 1873639 h 1920073"/>
                <a:gd name="connsiteX11" fmla="*/ 155 w 1953961"/>
                <a:gd name="connsiteY11" fmla="*/ 1721239 h 1920073"/>
                <a:gd name="connsiteX12" fmla="*/ 108105 w 1953961"/>
                <a:gd name="connsiteY12" fmla="*/ 1391039 h 1920073"/>
                <a:gd name="connsiteX13" fmla="*/ 197005 w 1953961"/>
                <a:gd name="connsiteY13" fmla="*/ 889389 h 1920073"/>
                <a:gd name="connsiteX14" fmla="*/ 590705 w 1953961"/>
                <a:gd name="connsiteY14" fmla="*/ 298839 h 1920073"/>
                <a:gd name="connsiteX15" fmla="*/ 1022505 w 1953961"/>
                <a:gd name="connsiteY15" fmla="*/ 13089 h 1920073"/>
                <a:gd name="connsiteX16" fmla="*/ 1441605 w 1953961"/>
                <a:gd name="connsiteY16" fmla="*/ 101989 h 1920073"/>
                <a:gd name="connsiteX17" fmla="*/ 1759105 w 1953961"/>
                <a:gd name="connsiteY17" fmla="*/ 389 h 1920073"/>
                <a:gd name="connsiteX18" fmla="*/ 1943255 w 1953961"/>
                <a:gd name="connsiteY18" fmla="*/ 76589 h 1920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953961" h="1920073">
                  <a:moveTo>
                    <a:pt x="1943255" y="76589"/>
                  </a:moveTo>
                  <a:cubicBezTo>
                    <a:pt x="1967597" y="126331"/>
                    <a:pt x="1948547" y="215231"/>
                    <a:pt x="1905155" y="298839"/>
                  </a:cubicBezTo>
                  <a:cubicBezTo>
                    <a:pt x="1861763" y="382447"/>
                    <a:pt x="1762280" y="518972"/>
                    <a:pt x="1682905" y="578239"/>
                  </a:cubicBezTo>
                  <a:cubicBezTo>
                    <a:pt x="1603530" y="637506"/>
                    <a:pt x="1499813" y="613164"/>
                    <a:pt x="1428905" y="654439"/>
                  </a:cubicBezTo>
                  <a:cubicBezTo>
                    <a:pt x="1357997" y="695714"/>
                    <a:pt x="1304022" y="760272"/>
                    <a:pt x="1257455" y="825889"/>
                  </a:cubicBezTo>
                  <a:cubicBezTo>
                    <a:pt x="1210888" y="891506"/>
                    <a:pt x="1189722" y="957122"/>
                    <a:pt x="1149505" y="1048139"/>
                  </a:cubicBezTo>
                  <a:cubicBezTo>
                    <a:pt x="1109288" y="1139156"/>
                    <a:pt x="1046847" y="1273564"/>
                    <a:pt x="1016155" y="1371989"/>
                  </a:cubicBezTo>
                  <a:cubicBezTo>
                    <a:pt x="985463" y="1470414"/>
                    <a:pt x="1001338" y="1578364"/>
                    <a:pt x="965355" y="1638689"/>
                  </a:cubicBezTo>
                  <a:cubicBezTo>
                    <a:pt x="929372" y="1699014"/>
                    <a:pt x="882805" y="1688431"/>
                    <a:pt x="800255" y="1733939"/>
                  </a:cubicBezTo>
                  <a:cubicBezTo>
                    <a:pt x="717705" y="1779447"/>
                    <a:pt x="587530" y="1888456"/>
                    <a:pt x="470055" y="1911739"/>
                  </a:cubicBezTo>
                  <a:cubicBezTo>
                    <a:pt x="352580" y="1935022"/>
                    <a:pt x="173722" y="1905389"/>
                    <a:pt x="95405" y="1873639"/>
                  </a:cubicBezTo>
                  <a:cubicBezTo>
                    <a:pt x="17088" y="1841889"/>
                    <a:pt x="-1962" y="1801672"/>
                    <a:pt x="155" y="1721239"/>
                  </a:cubicBezTo>
                  <a:cubicBezTo>
                    <a:pt x="2272" y="1640806"/>
                    <a:pt x="75297" y="1529681"/>
                    <a:pt x="108105" y="1391039"/>
                  </a:cubicBezTo>
                  <a:cubicBezTo>
                    <a:pt x="140913" y="1252397"/>
                    <a:pt x="116572" y="1071422"/>
                    <a:pt x="197005" y="889389"/>
                  </a:cubicBezTo>
                  <a:cubicBezTo>
                    <a:pt x="277438" y="707356"/>
                    <a:pt x="453122" y="444889"/>
                    <a:pt x="590705" y="298839"/>
                  </a:cubicBezTo>
                  <a:cubicBezTo>
                    <a:pt x="728288" y="152789"/>
                    <a:pt x="880688" y="45897"/>
                    <a:pt x="1022505" y="13089"/>
                  </a:cubicBezTo>
                  <a:cubicBezTo>
                    <a:pt x="1164322" y="-19719"/>
                    <a:pt x="1317780" y="110456"/>
                    <a:pt x="1441605" y="101989"/>
                  </a:cubicBezTo>
                  <a:cubicBezTo>
                    <a:pt x="1565430" y="93522"/>
                    <a:pt x="1675497" y="4622"/>
                    <a:pt x="1759105" y="389"/>
                  </a:cubicBezTo>
                  <a:cubicBezTo>
                    <a:pt x="1842713" y="-3844"/>
                    <a:pt x="1918913" y="26847"/>
                    <a:pt x="1943255" y="76589"/>
                  </a:cubicBezTo>
                  <a:close/>
                </a:path>
              </a:pathLst>
            </a:custGeom>
            <a:noFill/>
            <a:ln>
              <a:solidFill>
                <a:srgbClr val="0070C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1128472" y="2895929"/>
            <a:ext cx="1540004" cy="431250"/>
            <a:chOff x="456864" y="2995427"/>
            <a:chExt cx="1540004" cy="431250"/>
          </a:xfrm>
        </p:grpSpPr>
        <p:sp>
          <p:nvSpPr>
            <p:cNvPr id="2" name="TextBox 1"/>
            <p:cNvSpPr txBox="1"/>
            <p:nvPr/>
          </p:nvSpPr>
          <p:spPr>
            <a:xfrm>
              <a:off x="867876" y="2995427"/>
              <a:ext cx="1128992" cy="431250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r>
                <a:rPr lang="ru-RU" sz="3600" dirty="0" smtClean="0">
                  <a:solidFill>
                    <a:srgbClr val="0070C0"/>
                  </a:solidFill>
                </a:rPr>
                <a:t>80</a:t>
              </a:r>
              <a:r>
                <a:rPr lang="ru-RU" sz="1600" dirty="0" smtClean="0"/>
                <a:t> </a:t>
              </a:r>
              <a:r>
                <a:rPr lang="ru-RU" sz="1600" dirty="0" smtClean="0">
                  <a:solidFill>
                    <a:srgbClr val="0070C0"/>
                  </a:solidFill>
                </a:rPr>
                <a:t>трлн м</a:t>
              </a:r>
              <a:r>
                <a:rPr lang="ru-RU" sz="1600" baseline="30000" dirty="0" smtClean="0">
                  <a:solidFill>
                    <a:srgbClr val="0070C0"/>
                  </a:solidFill>
                </a:rPr>
                <a:t>3</a:t>
              </a:r>
              <a:endParaRPr lang="ru-RU" sz="1600" baseline="30000" dirty="0">
                <a:solidFill>
                  <a:srgbClr val="0070C0"/>
                </a:solidFill>
              </a:endParaRPr>
            </a:p>
          </p:txBody>
        </p:sp>
        <p:pic>
          <p:nvPicPr>
            <p:cNvPr id="1026" name="Picture 2" descr="C:\private\ОАГ\Иконки\200px #0070c0\gas.pn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864" y="3005794"/>
              <a:ext cx="392045" cy="3920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Группа 31"/>
          <p:cNvGrpSpPr/>
          <p:nvPr/>
        </p:nvGrpSpPr>
        <p:grpSpPr>
          <a:xfrm>
            <a:off x="347809" y="3482312"/>
            <a:ext cx="1441371" cy="1206739"/>
            <a:chOff x="525720" y="3583908"/>
            <a:chExt cx="1441371" cy="1206739"/>
          </a:xfrm>
        </p:grpSpPr>
        <p:grpSp>
          <p:nvGrpSpPr>
            <p:cNvPr id="16" name="Группа 15"/>
            <p:cNvGrpSpPr/>
            <p:nvPr/>
          </p:nvGrpSpPr>
          <p:grpSpPr>
            <a:xfrm>
              <a:off x="525720" y="3583908"/>
              <a:ext cx="1367272" cy="266951"/>
              <a:chOff x="2577405" y="3621805"/>
              <a:chExt cx="1367272" cy="266951"/>
            </a:xfrm>
          </p:grpSpPr>
          <p:sp>
            <p:nvSpPr>
              <p:cNvPr id="15" name="Прямоугольник 14"/>
              <p:cNvSpPr/>
              <p:nvPr/>
            </p:nvSpPr>
            <p:spPr>
              <a:xfrm>
                <a:off x="2835399" y="3656794"/>
                <a:ext cx="1109278" cy="184666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200" dirty="0" err="1" smtClean="0">
                    <a:solidFill>
                      <a:srgbClr val="0070C0"/>
                    </a:solidFill>
                  </a:rPr>
                  <a:t>Баренцевский</a:t>
                </a:r>
                <a:r>
                  <a:rPr lang="ru-RU" sz="1200" dirty="0" smtClean="0">
                    <a:solidFill>
                      <a:srgbClr val="0070C0"/>
                    </a:solidFill>
                  </a:rPr>
                  <a:t> НГБ</a:t>
                </a:r>
                <a:endParaRPr lang="ru-RU" sz="1200" dirty="0">
                  <a:solidFill>
                    <a:srgbClr val="0070C0"/>
                  </a:solidFill>
                </a:endParaRPr>
              </a:p>
            </p:txBody>
          </p:sp>
          <p:pic>
            <p:nvPicPr>
              <p:cNvPr id="17" name="Picture 3" descr="C:\private\ОАГ\Иконки\200px #0070c0\marker.png"/>
              <p:cNvPicPr>
                <a:picLocks noChangeAspect="1" noChangeArrowheads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77405" y="3621805"/>
                <a:ext cx="266951" cy="26695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21" name="Прямая соединительная линия 20"/>
            <p:cNvCxnSpPr/>
            <p:nvPr/>
          </p:nvCxnSpPr>
          <p:spPr>
            <a:xfrm>
              <a:off x="533123" y="3868729"/>
              <a:ext cx="143396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Соединительная линия уступом 23"/>
            <p:cNvCxnSpPr/>
            <p:nvPr/>
          </p:nvCxnSpPr>
          <p:spPr>
            <a:xfrm rot="16200000" flipH="1">
              <a:off x="951128" y="3961602"/>
              <a:ext cx="921914" cy="736176"/>
            </a:xfrm>
            <a:prstGeom prst="bentConnector3">
              <a:avLst/>
            </a:prstGeom>
            <a:ln>
              <a:solidFill>
                <a:srgbClr val="0070C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Группа 32"/>
          <p:cNvGrpSpPr/>
          <p:nvPr/>
        </p:nvGrpSpPr>
        <p:grpSpPr>
          <a:xfrm>
            <a:off x="1883637" y="3473076"/>
            <a:ext cx="1457218" cy="1689697"/>
            <a:chOff x="2203154" y="3574672"/>
            <a:chExt cx="1457218" cy="1689697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2203154" y="3574672"/>
              <a:ext cx="1417549" cy="266951"/>
              <a:chOff x="661965" y="3612569"/>
              <a:chExt cx="1417549" cy="266951"/>
            </a:xfrm>
          </p:grpSpPr>
          <p:sp>
            <p:nvSpPr>
              <p:cNvPr id="12" name="Прямоугольник 11"/>
              <p:cNvSpPr/>
              <p:nvPr/>
            </p:nvSpPr>
            <p:spPr>
              <a:xfrm>
                <a:off x="934970" y="3656794"/>
                <a:ext cx="1144544" cy="184666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200" dirty="0" smtClean="0">
                    <a:solidFill>
                      <a:srgbClr val="0070C0"/>
                    </a:solidFill>
                  </a:rPr>
                  <a:t>Южно-Карский</a:t>
                </a:r>
                <a:r>
                  <a:rPr lang="en-US" sz="1200" dirty="0" smtClean="0">
                    <a:solidFill>
                      <a:srgbClr val="0070C0"/>
                    </a:solidFill>
                  </a:rPr>
                  <a:t> </a:t>
                </a:r>
                <a:r>
                  <a:rPr lang="ru-RU" sz="1200" dirty="0" smtClean="0">
                    <a:solidFill>
                      <a:srgbClr val="0070C0"/>
                    </a:solidFill>
                  </a:rPr>
                  <a:t>НГБ</a:t>
                </a:r>
                <a:endParaRPr lang="ru-RU" sz="1200" dirty="0">
                  <a:solidFill>
                    <a:srgbClr val="0070C0"/>
                  </a:solidFill>
                </a:endParaRPr>
              </a:p>
            </p:txBody>
          </p:sp>
          <p:pic>
            <p:nvPicPr>
              <p:cNvPr id="13" name="Picture 3" descr="C:\private\ОАГ\Иконки\200px #0070c0\marker.png"/>
              <p:cNvPicPr>
                <a:picLocks noChangeAspect="1" noChangeArrowheads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1965" y="3612569"/>
                <a:ext cx="266951" cy="26695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27" name="Прямая соединительная линия 26"/>
            <p:cNvCxnSpPr/>
            <p:nvPr/>
          </p:nvCxnSpPr>
          <p:spPr>
            <a:xfrm>
              <a:off x="2226404" y="3868729"/>
              <a:ext cx="143396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Соединительная линия уступом 27"/>
            <p:cNvCxnSpPr/>
            <p:nvPr/>
          </p:nvCxnSpPr>
          <p:spPr>
            <a:xfrm rot="5400000">
              <a:off x="2412155" y="4156588"/>
              <a:ext cx="1395639" cy="819924"/>
            </a:xfrm>
            <a:prstGeom prst="bentConnector3">
              <a:avLst>
                <a:gd name="adj1" fmla="val 84414"/>
              </a:avLst>
            </a:prstGeom>
            <a:ln>
              <a:solidFill>
                <a:srgbClr val="0070C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Скругленный прямоугольник 33"/>
          <p:cNvSpPr/>
          <p:nvPr/>
        </p:nvSpPr>
        <p:spPr>
          <a:xfrm>
            <a:off x="3817995" y="3207509"/>
            <a:ext cx="4082993" cy="2910043"/>
          </a:xfrm>
          <a:prstGeom prst="roundRect">
            <a:avLst>
              <a:gd name="adj" fmla="val 3390"/>
            </a:avLst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8153400" y="3207509"/>
            <a:ext cx="3827181" cy="2910043"/>
          </a:xfrm>
          <a:prstGeom prst="roundRect">
            <a:avLst>
              <a:gd name="adj" fmla="val 3390"/>
            </a:avLst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4201631" y="3517301"/>
            <a:ext cx="1829027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ru-RU" sz="1200" dirty="0" smtClean="0">
                <a:solidFill>
                  <a:srgbClr val="0070C0"/>
                </a:solidFill>
              </a:rPr>
              <a:t>НГБ Охотского моря (Сахалин)</a:t>
            </a:r>
            <a:endParaRPr lang="ru-RU" sz="1200" dirty="0">
              <a:solidFill>
                <a:srgbClr val="0070C0"/>
              </a:solidFill>
            </a:endParaRPr>
          </a:p>
        </p:txBody>
      </p:sp>
      <p:pic>
        <p:nvPicPr>
          <p:cNvPr id="65" name="Picture 3" descr="C:\private\ОАГ\Иконки\200px #0070c0\marker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3637" y="3482312"/>
            <a:ext cx="266951" cy="26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Группа 9"/>
          <p:cNvGrpSpPr/>
          <p:nvPr/>
        </p:nvGrpSpPr>
        <p:grpSpPr>
          <a:xfrm>
            <a:off x="4062419" y="4011745"/>
            <a:ext cx="3610921" cy="1896279"/>
            <a:chOff x="4062419" y="4011745"/>
            <a:chExt cx="3610921" cy="1896279"/>
          </a:xfrm>
        </p:grpSpPr>
        <p:pic>
          <p:nvPicPr>
            <p:cNvPr id="40" name="Picture 5"/>
            <p:cNvPicPr>
              <a:picLocks noChangeAspect="1" noChangeArrowheads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429250" y="4011746"/>
              <a:ext cx="2244090" cy="1896278"/>
            </a:xfrm>
            <a:prstGeom prst="roundRect">
              <a:avLst>
                <a:gd name="adj" fmla="val 360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7" name="Группа 66"/>
            <p:cNvGrpSpPr/>
            <p:nvPr/>
          </p:nvGrpSpPr>
          <p:grpSpPr>
            <a:xfrm>
              <a:off x="5792733" y="4031779"/>
              <a:ext cx="1610624" cy="1826017"/>
              <a:chOff x="5792733" y="4133375"/>
              <a:chExt cx="1610624" cy="1826017"/>
            </a:xfrm>
          </p:grpSpPr>
          <p:sp>
            <p:nvSpPr>
              <p:cNvPr id="39" name="Скругленный прямоугольник 38"/>
              <p:cNvSpPr/>
              <p:nvPr/>
            </p:nvSpPr>
            <p:spPr>
              <a:xfrm>
                <a:off x="6080754" y="5587110"/>
                <a:ext cx="157493" cy="372282"/>
              </a:xfrm>
              <a:prstGeom prst="roundRect">
                <a:avLst/>
              </a:prstGeom>
              <a:ln w="28575">
                <a:solidFill>
                  <a:srgbClr val="0070C0"/>
                </a:solidFill>
              </a:ln>
            </p:spPr>
            <p:txBody>
              <a:bodyPr wrap="none" lIns="0" tIns="0" rIns="0" bIns="0" rtlCol="0" anchor="ctr">
                <a:spAutoFit/>
              </a:bodyPr>
              <a:lstStyle/>
              <a:p>
                <a:pPr algn="ctr"/>
                <a:endParaRPr lang="ru-RU" b="1" dirty="0" smtClean="0">
                  <a:solidFill>
                    <a:srgbClr val="0070C0"/>
                  </a:solidFill>
                </a:endParaRPr>
              </a:p>
            </p:txBody>
          </p:sp>
          <p:sp>
            <p:nvSpPr>
              <p:cNvPr id="44" name="Капля 43"/>
              <p:cNvSpPr/>
              <p:nvPr/>
            </p:nvSpPr>
            <p:spPr>
              <a:xfrm rot="8100000">
                <a:off x="6898519" y="5362008"/>
                <a:ext cx="110715" cy="110715"/>
              </a:xfrm>
              <a:prstGeom prst="teardrop">
                <a:avLst/>
              </a:prstGeom>
              <a:solidFill>
                <a:srgbClr val="AADAFF"/>
              </a:solidFill>
              <a:ln w="19050">
                <a:solidFill>
                  <a:srgbClr val="0070C0"/>
                </a:solidFill>
              </a:ln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/>
                <a:endParaRPr lang="ru-RU" b="1" dirty="0" smtClean="0">
                  <a:solidFill>
                    <a:srgbClr val="0070C0"/>
                  </a:solidFill>
                </a:endParaRPr>
              </a:p>
            </p:txBody>
          </p:sp>
          <p:sp>
            <p:nvSpPr>
              <p:cNvPr id="49" name="Капля 48"/>
              <p:cNvSpPr/>
              <p:nvPr/>
            </p:nvSpPr>
            <p:spPr>
              <a:xfrm rot="8100000">
                <a:off x="7292642" y="4624031"/>
                <a:ext cx="110715" cy="110715"/>
              </a:xfrm>
              <a:prstGeom prst="teardrop">
                <a:avLst/>
              </a:prstGeom>
              <a:solidFill>
                <a:srgbClr val="AADAFF"/>
              </a:solidFill>
              <a:ln w="19050">
                <a:solidFill>
                  <a:srgbClr val="0070C0"/>
                </a:solidFill>
              </a:ln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/>
                <a:endParaRPr lang="ru-RU" b="1" dirty="0" smtClean="0">
                  <a:solidFill>
                    <a:srgbClr val="0070C0"/>
                  </a:solidFill>
                </a:endParaRPr>
              </a:p>
            </p:txBody>
          </p:sp>
          <p:sp>
            <p:nvSpPr>
              <p:cNvPr id="50" name="Капля 49"/>
              <p:cNvSpPr/>
              <p:nvPr/>
            </p:nvSpPr>
            <p:spPr>
              <a:xfrm rot="8100000">
                <a:off x="6500768" y="4133375"/>
                <a:ext cx="110715" cy="110715"/>
              </a:xfrm>
              <a:prstGeom prst="teardrop">
                <a:avLst/>
              </a:prstGeom>
              <a:solidFill>
                <a:srgbClr val="AADAFF"/>
              </a:solidFill>
              <a:ln w="19050">
                <a:solidFill>
                  <a:srgbClr val="0070C0"/>
                </a:solidFill>
              </a:ln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/>
                <a:endParaRPr lang="ru-RU" b="1" dirty="0" smtClean="0">
                  <a:solidFill>
                    <a:srgbClr val="0070C0"/>
                  </a:solidFill>
                </a:endParaRPr>
              </a:p>
            </p:txBody>
          </p:sp>
          <p:sp>
            <p:nvSpPr>
              <p:cNvPr id="51" name="Капля 50"/>
              <p:cNvSpPr/>
              <p:nvPr/>
            </p:nvSpPr>
            <p:spPr>
              <a:xfrm rot="8100000">
                <a:off x="5792733" y="4249459"/>
                <a:ext cx="110715" cy="110715"/>
              </a:xfrm>
              <a:prstGeom prst="teardrop">
                <a:avLst/>
              </a:prstGeom>
              <a:solidFill>
                <a:srgbClr val="AADAFF"/>
              </a:solidFill>
              <a:ln w="19050">
                <a:solidFill>
                  <a:srgbClr val="0070C0"/>
                </a:solidFill>
              </a:ln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/>
                <a:endParaRPr lang="ru-RU" b="1" dirty="0" smtClean="0">
                  <a:solidFill>
                    <a:srgbClr val="0070C0"/>
                  </a:solidFill>
                </a:endParaRPr>
              </a:p>
            </p:txBody>
          </p:sp>
          <p:sp>
            <p:nvSpPr>
              <p:cNvPr id="52" name="Капля 51"/>
              <p:cNvSpPr/>
              <p:nvPr/>
            </p:nvSpPr>
            <p:spPr>
              <a:xfrm rot="8100000">
                <a:off x="6331155" y="5406199"/>
                <a:ext cx="110715" cy="110715"/>
              </a:xfrm>
              <a:prstGeom prst="teardrop">
                <a:avLst/>
              </a:prstGeom>
              <a:solidFill>
                <a:srgbClr val="AADAFF"/>
              </a:solidFill>
              <a:ln w="19050">
                <a:solidFill>
                  <a:srgbClr val="0070C0"/>
                </a:solidFill>
              </a:ln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/>
                <a:endParaRPr lang="ru-RU" b="1" dirty="0" smtClean="0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61" name="Группа 60"/>
            <p:cNvGrpSpPr/>
            <p:nvPr/>
          </p:nvGrpSpPr>
          <p:grpSpPr>
            <a:xfrm>
              <a:off x="4062419" y="4011745"/>
              <a:ext cx="2242766" cy="1896279"/>
              <a:chOff x="4005263" y="4113341"/>
              <a:chExt cx="2242766" cy="1896279"/>
            </a:xfrm>
          </p:grpSpPr>
          <p:pic>
            <p:nvPicPr>
              <p:cNvPr id="1028" name="Picture 4"/>
              <p:cNvPicPr>
                <a:picLocks noChangeAspect="1" noChangeArrowheads="1"/>
              </p:cNvPicPr>
              <p:nvPr/>
            </p:nvPicPr>
            <p:blipFill rotWithShape="1"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4005263" y="4113341"/>
                <a:ext cx="1126837" cy="1896279"/>
              </a:xfrm>
              <a:prstGeom prst="roundRect">
                <a:avLst>
                  <a:gd name="adj" fmla="val 2542"/>
                </a:avLst>
              </a:prstGeom>
              <a:noFill/>
              <a:ln w="28575">
                <a:solidFill>
                  <a:srgbClr val="0070C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59" name="Равнобедренный треугольник 58"/>
              <p:cNvSpPr/>
              <p:nvPr/>
            </p:nvSpPr>
            <p:spPr>
              <a:xfrm rot="7047146">
                <a:off x="5351186" y="4555044"/>
                <a:ext cx="354945" cy="1438740"/>
              </a:xfrm>
              <a:prstGeom prst="triangle">
                <a:avLst>
                  <a:gd name="adj" fmla="val 100000"/>
                </a:avLst>
              </a:prstGeom>
              <a:solidFill>
                <a:srgbClr val="AADAFF"/>
              </a:solidFill>
              <a:ln w="28575">
                <a:solidFill>
                  <a:srgbClr val="0070C0"/>
                </a:solidFill>
              </a:ln>
            </p:spPr>
            <p:txBody>
              <a:bodyPr rot="0" spcFirstLastPara="0" vertOverflow="overflow" horzOverflow="overflow" vert="horz" wrap="none" lIns="0" tIns="0" rIns="0" bIns="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endParaRPr lang="ru-RU" b="1" dirty="0" smtClean="0">
                  <a:solidFill>
                    <a:srgbClr val="0070C0"/>
                  </a:solidFill>
                </a:endParaRPr>
              </a:p>
            </p:txBody>
          </p:sp>
          <p:sp>
            <p:nvSpPr>
              <p:cNvPr id="60" name="Прямоугольник 59"/>
              <p:cNvSpPr/>
              <p:nvPr/>
            </p:nvSpPr>
            <p:spPr>
              <a:xfrm>
                <a:off x="4780918" y="4601101"/>
                <a:ext cx="350746" cy="860455"/>
              </a:xfrm>
              <a:prstGeom prst="rect">
                <a:avLst/>
              </a:prstGeom>
              <a:solidFill>
                <a:srgbClr val="AADAFF"/>
              </a:solidFill>
              <a:ln>
                <a:noFill/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endParaRPr lang="ru-RU" b="1" dirty="0" smtClean="0">
                  <a:solidFill>
                    <a:srgbClr val="0070C0"/>
                  </a:solidFill>
                </a:endParaRPr>
              </a:p>
            </p:txBody>
          </p:sp>
        </p:grpSp>
      </p:grpSp>
      <p:cxnSp>
        <p:nvCxnSpPr>
          <p:cNvPr id="73" name="Прямая соединительная линия 72"/>
          <p:cNvCxnSpPr/>
          <p:nvPr/>
        </p:nvCxnSpPr>
        <p:spPr>
          <a:xfrm>
            <a:off x="4233761" y="3742738"/>
            <a:ext cx="17868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Соединительная линия уступом 73"/>
          <p:cNvCxnSpPr/>
          <p:nvPr/>
        </p:nvCxnSpPr>
        <p:spPr>
          <a:xfrm rot="16200000" flipH="1">
            <a:off x="4216555" y="4092153"/>
            <a:ext cx="973644" cy="269392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88350" y="4011746"/>
            <a:ext cx="3398838" cy="1896278"/>
          </a:xfrm>
          <a:prstGeom prst="roundRect">
            <a:avLst>
              <a:gd name="adj" fmla="val 497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" name="Прямоугольник 77"/>
          <p:cNvSpPr/>
          <p:nvPr/>
        </p:nvSpPr>
        <p:spPr>
          <a:xfrm>
            <a:off x="8583763" y="3434177"/>
            <a:ext cx="1094852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ru-RU" sz="1200" dirty="0" smtClean="0">
                <a:solidFill>
                  <a:srgbClr val="0070C0"/>
                </a:solidFill>
              </a:rPr>
              <a:t>Шельф Чёрного </a:t>
            </a:r>
            <a:br>
              <a:rPr lang="ru-RU" sz="1200" dirty="0" smtClean="0">
                <a:solidFill>
                  <a:srgbClr val="0070C0"/>
                </a:solidFill>
              </a:rPr>
            </a:br>
            <a:r>
              <a:rPr lang="ru-RU" sz="1200" dirty="0" smtClean="0">
                <a:solidFill>
                  <a:srgbClr val="0070C0"/>
                </a:solidFill>
              </a:rPr>
              <a:t>и Азовского морей</a:t>
            </a:r>
            <a:endParaRPr lang="ru-RU" sz="1200" dirty="0">
              <a:solidFill>
                <a:srgbClr val="0070C0"/>
              </a:solidFill>
            </a:endParaRPr>
          </a:p>
        </p:txBody>
      </p:sp>
      <p:pic>
        <p:nvPicPr>
          <p:cNvPr id="79" name="Picture 3" descr="C:\private\ОАГ\Иконки\200px #0070c0\marker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07297" y="3482312"/>
            <a:ext cx="266951" cy="26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0" name="Соединительная линия уступом 79"/>
          <p:cNvCxnSpPr/>
          <p:nvPr/>
        </p:nvCxnSpPr>
        <p:spPr>
          <a:xfrm rot="5400000">
            <a:off x="9137131" y="4049610"/>
            <a:ext cx="650335" cy="239787"/>
          </a:xfrm>
          <a:prstGeom prst="bentConnector3">
            <a:avLst>
              <a:gd name="adj1" fmla="val 50000"/>
            </a:avLst>
          </a:prstGeom>
          <a:ln>
            <a:solidFill>
              <a:srgbClr val="0070C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>
            <a:off x="8556055" y="3844334"/>
            <a:ext cx="11883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Прямоугольник 84"/>
          <p:cNvSpPr/>
          <p:nvPr/>
        </p:nvSpPr>
        <p:spPr>
          <a:xfrm>
            <a:off x="10279730" y="3517301"/>
            <a:ext cx="1518044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ru-RU" sz="1200" dirty="0" smtClean="0">
                <a:solidFill>
                  <a:srgbClr val="0070C0"/>
                </a:solidFill>
              </a:rPr>
              <a:t>Шельф Каспийского моря</a:t>
            </a:r>
            <a:endParaRPr lang="ru-RU" sz="1200" dirty="0">
              <a:solidFill>
                <a:srgbClr val="0070C0"/>
              </a:solidFill>
            </a:endParaRPr>
          </a:p>
        </p:txBody>
      </p:sp>
      <p:pic>
        <p:nvPicPr>
          <p:cNvPr id="86" name="Picture 3" descr="C:\private\ОАГ\Иконки\200px #0070c0\marker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21736" y="3482312"/>
            <a:ext cx="266951" cy="26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7" name="Соединительная линия уступом 86"/>
          <p:cNvCxnSpPr/>
          <p:nvPr/>
        </p:nvCxnSpPr>
        <p:spPr>
          <a:xfrm rot="5400000">
            <a:off x="11048911" y="4120787"/>
            <a:ext cx="1023407" cy="267310"/>
          </a:xfrm>
          <a:prstGeom prst="bentConnector3">
            <a:avLst>
              <a:gd name="adj1" fmla="val 50000"/>
            </a:avLst>
          </a:prstGeom>
          <a:ln>
            <a:solidFill>
              <a:srgbClr val="0070C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/>
          <p:cNvCxnSpPr/>
          <p:nvPr/>
        </p:nvCxnSpPr>
        <p:spPr>
          <a:xfrm>
            <a:off x="10322818" y="3742738"/>
            <a:ext cx="146638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Соединительная линия уступом 89"/>
          <p:cNvCxnSpPr/>
          <p:nvPr/>
        </p:nvCxnSpPr>
        <p:spPr>
          <a:xfrm rot="16200000" flipH="1">
            <a:off x="8292399" y="4403090"/>
            <a:ext cx="1388309" cy="270800"/>
          </a:xfrm>
          <a:prstGeom prst="bentConnector3">
            <a:avLst>
              <a:gd name="adj1" fmla="val 50000"/>
            </a:avLst>
          </a:prstGeom>
          <a:ln>
            <a:solidFill>
              <a:srgbClr val="0070C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1" name="Picture 7" descr="C:\private\ОАГ\Иконки\200px #0070c0\worldwide-location.pn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004" y="1634924"/>
            <a:ext cx="775149" cy="77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Нижний колонтитул 1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О перспективах освоения ресурсов углеводородов на шельфе Российской Федерации  до 2040 года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166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2209801" y="1305986"/>
            <a:ext cx="9762067" cy="3253982"/>
          </a:xfrm>
        </p:spPr>
        <p:txBody>
          <a:bodyPr/>
          <a:lstStyle/>
          <a:p>
            <a:r>
              <a:rPr lang="ru-RU" sz="4000" dirty="0" smtClean="0"/>
              <a:t>СПАСИБО ЗА ВНИМАНИЕ!</a:t>
            </a:r>
            <a:endParaRPr lang="ru-RU" sz="4000" dirty="0"/>
          </a:p>
        </p:txBody>
      </p:sp>
      <p:sp>
        <p:nvSpPr>
          <p:cNvPr id="5" name="Текст 3"/>
          <p:cNvSpPr txBox="1">
            <a:spLocks/>
          </p:cNvSpPr>
          <p:nvPr/>
        </p:nvSpPr>
        <p:spPr>
          <a:xfrm>
            <a:off x="1964143" y="4377561"/>
            <a:ext cx="9616887" cy="438484"/>
          </a:xfrm>
          <a:prstGeom prst="rect">
            <a:avLst/>
          </a:prstGeom>
        </p:spPr>
        <p:txBody>
          <a:bodyPr lIns="0"/>
          <a:lstStyle>
            <a:lvl1pPr marL="0" indent="0" algn="l" defTabSz="914378" rtl="0" eaLnBrk="1" latinLnBrk="0" hangingPunct="1">
              <a:spcBef>
                <a:spcPct val="20000"/>
              </a:spcBef>
              <a:buFont typeface="Arial" pitchFamily="34" charset="0"/>
              <a:buNone/>
              <a:defRPr sz="1875" b="1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742931" indent="-285743" algn="l" defTabSz="914378" rtl="0" eaLnBrk="1" latinLnBrk="0" hangingPunct="1">
              <a:spcBef>
                <a:spcPct val="20000"/>
              </a:spcBef>
              <a:buFont typeface="Arial" pitchFamily="34" charset="0"/>
              <a:buNone/>
              <a:defRPr sz="26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1142972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None/>
              <a:defRPr sz="26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600160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None/>
              <a:defRPr sz="26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2057348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None/>
              <a:defRPr sz="26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537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10"/>
            <a:r>
              <a:rPr lang="ru-RU" sz="2667" dirty="0" err="1" smtClean="0">
                <a:solidFill>
                  <a:srgbClr val="0079C2"/>
                </a:solidFill>
              </a:rPr>
              <a:t>Эдер</a:t>
            </a:r>
            <a:r>
              <a:rPr lang="ru-RU" sz="2667" dirty="0" smtClean="0">
                <a:solidFill>
                  <a:srgbClr val="0079C2"/>
                </a:solidFill>
              </a:rPr>
              <a:t> Леонтий Викторович</a:t>
            </a:r>
            <a:endParaRPr lang="ru-RU" sz="2667" dirty="0">
              <a:solidFill>
                <a:srgbClr val="0079C2"/>
              </a:solidFill>
            </a:endParaRPr>
          </a:p>
        </p:txBody>
      </p:sp>
      <p:sp>
        <p:nvSpPr>
          <p:cNvPr id="6" name="Текст 4"/>
          <p:cNvSpPr txBox="1">
            <a:spLocks/>
          </p:cNvSpPr>
          <p:nvPr/>
        </p:nvSpPr>
        <p:spPr>
          <a:xfrm>
            <a:off x="1964143" y="4832613"/>
            <a:ext cx="9616887" cy="493295"/>
          </a:xfrm>
          <a:prstGeom prst="rect">
            <a:avLst/>
          </a:prstGeom>
        </p:spPr>
        <p:txBody>
          <a:bodyPr lIns="0"/>
          <a:lstStyle>
            <a:lvl1pPr marL="0" indent="0" algn="l" defTabSz="914378" rtl="0" eaLnBrk="1" latinLnBrk="0" hangingPunct="1">
              <a:spcBef>
                <a:spcPct val="20000"/>
              </a:spcBef>
              <a:buFont typeface="Arial" pitchFamily="34" charset="0"/>
              <a:buNone/>
              <a:defRPr sz="1875" b="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742931" indent="-285743" algn="l" defTabSz="914378" rtl="0" eaLnBrk="1" latinLnBrk="0" hangingPunct="1">
              <a:spcBef>
                <a:spcPct val="20000"/>
              </a:spcBef>
              <a:buFont typeface="Arial" pitchFamily="34" charset="0"/>
              <a:buNone/>
              <a:defRPr sz="26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1142972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None/>
              <a:defRPr sz="26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600160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None/>
              <a:defRPr sz="26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2057348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None/>
              <a:defRPr sz="26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537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10"/>
            <a:r>
              <a:rPr lang="ru-RU" sz="2400" dirty="0" smtClean="0">
                <a:solidFill>
                  <a:srgbClr val="0079C2"/>
                </a:solidFill>
              </a:rPr>
              <a:t>Заместитель Генерального директора по перспективному развитию</a:t>
            </a:r>
            <a:endParaRPr lang="ru-RU" sz="2400" dirty="0">
              <a:solidFill>
                <a:srgbClr val="0079C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77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Скругленный прямоугольник 26"/>
          <p:cNvSpPr/>
          <p:nvPr/>
        </p:nvSpPr>
        <p:spPr>
          <a:xfrm>
            <a:off x="2157735" y="3066471"/>
            <a:ext cx="7363389" cy="1413163"/>
          </a:xfrm>
          <a:prstGeom prst="roundRect">
            <a:avLst/>
          </a:prstGeom>
          <a:ln>
            <a:solidFill>
              <a:srgbClr val="0070C0"/>
            </a:solidFill>
          </a:ln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b="1" dirty="0" smtClean="0">
              <a:solidFill>
                <a:srgbClr val="0070C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Введение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smtClean="0"/>
              <a:t>О перспективах освоения ресурсов углеводородов на шельфе Российской Федерации  до 2040 года</a:t>
            </a:r>
            <a:endParaRPr lang="ru-RU" dirty="0"/>
          </a:p>
        </p:txBody>
      </p:sp>
      <p:grpSp>
        <p:nvGrpSpPr>
          <p:cNvPr id="25" name="Группа 24"/>
          <p:cNvGrpSpPr/>
          <p:nvPr/>
        </p:nvGrpSpPr>
        <p:grpSpPr>
          <a:xfrm>
            <a:off x="230910" y="1229198"/>
            <a:ext cx="11722487" cy="1240493"/>
            <a:chOff x="249382" y="1376974"/>
            <a:chExt cx="11722487" cy="1240493"/>
          </a:xfrm>
        </p:grpSpPr>
        <p:sp>
          <p:nvSpPr>
            <p:cNvPr id="7" name="TextBox 6"/>
            <p:cNvSpPr txBox="1"/>
            <p:nvPr/>
          </p:nvSpPr>
          <p:spPr>
            <a:xfrm>
              <a:off x="554182" y="1542473"/>
              <a:ext cx="24199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dirty="0" smtClean="0">
                  <a:solidFill>
                    <a:srgbClr val="0070C0"/>
                  </a:solidFill>
                </a:rPr>
                <a:t>2019</a:t>
              </a:r>
              <a:endParaRPr lang="ru-RU" dirty="0"/>
            </a:p>
          </p:txBody>
        </p:sp>
        <p:grpSp>
          <p:nvGrpSpPr>
            <p:cNvPr id="12" name="Группа 11"/>
            <p:cNvGrpSpPr/>
            <p:nvPr/>
          </p:nvGrpSpPr>
          <p:grpSpPr>
            <a:xfrm>
              <a:off x="249382" y="1376974"/>
              <a:ext cx="11722487" cy="1240493"/>
              <a:chOff x="249382" y="1246722"/>
              <a:chExt cx="11722487" cy="1500996"/>
            </a:xfrm>
          </p:grpSpPr>
          <p:sp>
            <p:nvSpPr>
              <p:cNvPr id="6" name="Скругленный прямоугольник 5"/>
              <p:cNvSpPr/>
              <p:nvPr/>
            </p:nvSpPr>
            <p:spPr>
              <a:xfrm>
                <a:off x="249382" y="1246909"/>
                <a:ext cx="11722487" cy="1496291"/>
              </a:xfrm>
              <a:prstGeom prst="roundRect">
                <a:avLst/>
              </a:prstGeom>
              <a:ln>
                <a:solidFill>
                  <a:srgbClr val="0070C0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/>
                <a:endParaRPr lang="ru-RU" b="1" dirty="0" smtClean="0">
                  <a:solidFill>
                    <a:srgbClr val="0070C0"/>
                  </a:solidFill>
                </a:endParaRPr>
              </a:p>
            </p:txBody>
          </p:sp>
          <p:cxnSp>
            <p:nvCxnSpPr>
              <p:cNvPr id="10" name="Прямая соединительная линия 9"/>
              <p:cNvCxnSpPr/>
              <p:nvPr/>
            </p:nvCxnSpPr>
            <p:spPr>
              <a:xfrm>
                <a:off x="1973229" y="1246722"/>
                <a:ext cx="202978" cy="751839"/>
              </a:xfrm>
              <a:prstGeom prst="line">
                <a:avLst/>
              </a:prstGeom>
              <a:ln w="12700">
                <a:solidFill>
                  <a:srgbClr val="0070C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Прямая соединительная линия 13"/>
              <p:cNvCxnSpPr/>
              <p:nvPr/>
            </p:nvCxnSpPr>
            <p:spPr>
              <a:xfrm flipV="1">
                <a:off x="1973229" y="1995879"/>
                <a:ext cx="202978" cy="751839"/>
              </a:xfrm>
              <a:prstGeom prst="line">
                <a:avLst/>
              </a:prstGeom>
              <a:ln w="12700">
                <a:solidFill>
                  <a:srgbClr val="0070C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Группа 16"/>
            <p:cNvGrpSpPr/>
            <p:nvPr/>
          </p:nvGrpSpPr>
          <p:grpSpPr>
            <a:xfrm>
              <a:off x="2721412" y="1576825"/>
              <a:ext cx="3052293" cy="769439"/>
              <a:chOff x="2721412" y="1542473"/>
              <a:chExt cx="3052293" cy="769439"/>
            </a:xfrm>
          </p:grpSpPr>
          <p:pic>
            <p:nvPicPr>
              <p:cNvPr id="19" name="Picture 3" descr="C:\private\ОАГ\Иконки\200px #0070c0\gas.png"/>
              <p:cNvPicPr>
                <a:picLocks noChangeAspect="1" noChangeArrowheads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21412" y="1542473"/>
                <a:ext cx="734459" cy="7344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0" name="Стрелка вверх 19"/>
              <p:cNvSpPr/>
              <p:nvPr/>
            </p:nvSpPr>
            <p:spPr>
              <a:xfrm>
                <a:off x="3414390" y="1622641"/>
                <a:ext cx="156850" cy="621795"/>
              </a:xfrm>
              <a:prstGeom prst="upArrow">
                <a:avLst/>
              </a:prstGeom>
              <a:ln w="19050">
                <a:solidFill>
                  <a:srgbClr val="0070C0"/>
                </a:solidFill>
              </a:ln>
            </p:spPr>
            <p:txBody>
              <a:bodyPr rot="0" spcFirstLastPara="0" vertOverflow="overflow" horzOverflow="overflow" vert="horz" wrap="non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 b="1" dirty="0" smtClean="0">
                  <a:solidFill>
                    <a:srgbClr val="0070C0"/>
                  </a:solidFill>
                </a:endParaRPr>
              </a:p>
            </p:txBody>
          </p:sp>
          <p:sp>
            <p:nvSpPr>
              <p:cNvPr id="15" name="Прямоугольник 14"/>
              <p:cNvSpPr/>
              <p:nvPr/>
            </p:nvSpPr>
            <p:spPr>
              <a:xfrm>
                <a:off x="3580476" y="1727137"/>
                <a:ext cx="219322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1600" dirty="0" smtClean="0"/>
                  <a:t>рост </a:t>
                </a:r>
                <a:r>
                  <a:rPr lang="ru-RU" sz="1600" dirty="0"/>
                  <a:t>потребности </a:t>
                </a:r>
                <a:endParaRPr lang="ru-RU" sz="1600" dirty="0" smtClean="0"/>
              </a:p>
              <a:p>
                <a:r>
                  <a:rPr lang="ru-RU" sz="1600" dirty="0" smtClean="0"/>
                  <a:t>в углеводородном </a:t>
                </a:r>
                <a:r>
                  <a:rPr lang="ru-RU" sz="1600" dirty="0"/>
                  <a:t>сырье </a:t>
                </a:r>
              </a:p>
            </p:txBody>
          </p:sp>
        </p:grpSp>
        <p:grpSp>
          <p:nvGrpSpPr>
            <p:cNvPr id="16" name="Группа 15"/>
            <p:cNvGrpSpPr/>
            <p:nvPr/>
          </p:nvGrpSpPr>
          <p:grpSpPr>
            <a:xfrm>
              <a:off x="6737591" y="1594315"/>
              <a:ext cx="4696915" cy="734459"/>
              <a:chOff x="6737591" y="1590741"/>
              <a:chExt cx="4696915" cy="734459"/>
            </a:xfrm>
          </p:grpSpPr>
          <p:pic>
            <p:nvPicPr>
              <p:cNvPr id="2050" name="Picture 2" descr="C:\private\ОАГ\Иконки\200px #0070c0\-electricity-triangle-sign.pn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37591" y="1590741"/>
                <a:ext cx="734459" cy="7344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8" name="Стрелка вверх 17"/>
              <p:cNvSpPr/>
              <p:nvPr/>
            </p:nvSpPr>
            <p:spPr>
              <a:xfrm>
                <a:off x="7487836" y="1622641"/>
                <a:ext cx="156850" cy="621795"/>
              </a:xfrm>
              <a:prstGeom prst="upArrow">
                <a:avLst/>
              </a:prstGeom>
              <a:ln w="19050">
                <a:solidFill>
                  <a:srgbClr val="0070C0"/>
                </a:solidFill>
              </a:ln>
            </p:spPr>
            <p:txBody>
              <a:bodyPr rot="0" spcFirstLastPara="0" vertOverflow="overflow" horzOverflow="overflow" vert="horz" wrap="non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 b="1" dirty="0" smtClean="0">
                  <a:solidFill>
                    <a:srgbClr val="0070C0"/>
                  </a:solidFill>
                </a:endParaRPr>
              </a:p>
            </p:txBody>
          </p:sp>
          <p:sp>
            <p:nvSpPr>
              <p:cNvPr id="23" name="Прямоугольник 22"/>
              <p:cNvSpPr/>
              <p:nvPr/>
            </p:nvSpPr>
            <p:spPr>
              <a:xfrm>
                <a:off x="7644686" y="1727137"/>
                <a:ext cx="378982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1600" dirty="0" smtClean="0"/>
                  <a:t>развитие </a:t>
                </a:r>
                <a:r>
                  <a:rPr lang="ru-RU" sz="1600" dirty="0"/>
                  <a:t>технологий использования </a:t>
                </a:r>
                <a:endParaRPr lang="ru-RU" sz="1600" dirty="0" smtClean="0"/>
              </a:p>
              <a:p>
                <a:r>
                  <a:rPr lang="ru-RU" sz="1600" dirty="0" smtClean="0"/>
                  <a:t>альтернативных </a:t>
                </a:r>
                <a:r>
                  <a:rPr lang="ru-RU" sz="1600" dirty="0"/>
                  <a:t>источников энергоносителей</a:t>
                </a:r>
              </a:p>
            </p:txBody>
          </p:sp>
        </p:grpSp>
      </p:grpSp>
      <p:sp>
        <p:nvSpPr>
          <p:cNvPr id="24" name="Стрелка вниз 23"/>
          <p:cNvSpPr/>
          <p:nvPr/>
        </p:nvSpPr>
        <p:spPr>
          <a:xfrm>
            <a:off x="5948218" y="2355270"/>
            <a:ext cx="415637" cy="907583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b="1" dirty="0" smtClean="0">
              <a:solidFill>
                <a:srgbClr val="0070C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315855" y="344988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расширенное восполнение </a:t>
            </a:r>
            <a:r>
              <a:rPr lang="ru-RU" dirty="0"/>
              <a:t>и </a:t>
            </a:r>
            <a:r>
              <a:rPr lang="ru-RU" dirty="0" smtClean="0"/>
              <a:t>эффективное освоение </a:t>
            </a:r>
            <a:r>
              <a:rPr lang="ru-RU" dirty="0"/>
              <a:t>традиционных запасов </a:t>
            </a:r>
            <a:r>
              <a:rPr lang="ru-RU" dirty="0" smtClean="0"/>
              <a:t>углеводородов промышленных </a:t>
            </a:r>
            <a:r>
              <a:rPr lang="ru-RU" dirty="0"/>
              <a:t>категорий</a:t>
            </a:r>
          </a:p>
        </p:txBody>
      </p:sp>
      <p:pic>
        <p:nvPicPr>
          <p:cNvPr id="2053" name="Picture 5" descr="C:\private\ОАГ\Иконки\200px #0079c2\goal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8009" y="3375310"/>
            <a:ext cx="795481" cy="795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Скругленный прямоугольник 32"/>
          <p:cNvSpPr/>
          <p:nvPr/>
        </p:nvSpPr>
        <p:spPr>
          <a:xfrm>
            <a:off x="262825" y="4955775"/>
            <a:ext cx="11709044" cy="1227479"/>
          </a:xfrm>
          <a:prstGeom prst="roundRect">
            <a:avLst/>
          </a:prstGeom>
          <a:ln>
            <a:solidFill>
              <a:srgbClr val="0070C0"/>
            </a:solidFill>
          </a:ln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b="1" dirty="0" smtClean="0">
              <a:solidFill>
                <a:srgbClr val="0070C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229637" y="526481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эффективное освоение </a:t>
            </a:r>
            <a:r>
              <a:rPr lang="ru-RU" dirty="0"/>
              <a:t>ресурсов </a:t>
            </a:r>
            <a:r>
              <a:rPr lang="ru-RU" dirty="0" smtClean="0"/>
              <a:t>углеводородов в </a:t>
            </a:r>
            <a:r>
              <a:rPr lang="ru-RU" dirty="0"/>
              <a:t>наиболее перспективных арктических и дальневосточных морях</a:t>
            </a:r>
          </a:p>
        </p:txBody>
      </p:sp>
      <p:pic>
        <p:nvPicPr>
          <p:cNvPr id="2055" name="Picture 7" descr="C:\private\ОАГ\Иконки\200px #0079c2\oil-offshore-rig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3490" y="5236933"/>
            <a:ext cx="651828" cy="651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9" name="Прямая соединительная линия 38"/>
          <p:cNvCxnSpPr/>
          <p:nvPr/>
        </p:nvCxnSpPr>
        <p:spPr>
          <a:xfrm>
            <a:off x="1958698" y="4955775"/>
            <a:ext cx="199037" cy="609290"/>
          </a:xfrm>
          <a:prstGeom prst="line">
            <a:avLst/>
          </a:prstGeom>
          <a:ln w="12700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V="1">
            <a:off x="1954757" y="5562848"/>
            <a:ext cx="202978" cy="621355"/>
          </a:xfrm>
          <a:prstGeom prst="line">
            <a:avLst/>
          </a:prstGeom>
          <a:ln w="12700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535710" y="5135543"/>
            <a:ext cx="14190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0070C0"/>
                </a:solidFill>
              </a:rPr>
              <a:t>20</a:t>
            </a:r>
            <a:r>
              <a:rPr lang="en-US" sz="4800" dirty="0" smtClean="0">
                <a:solidFill>
                  <a:srgbClr val="0070C0"/>
                </a:solidFill>
              </a:rPr>
              <a:t>40</a:t>
            </a:r>
            <a:endParaRPr lang="ru-RU" dirty="0"/>
          </a:p>
        </p:txBody>
      </p:sp>
      <p:sp>
        <p:nvSpPr>
          <p:cNvPr id="32" name="Стрелка вниз 31"/>
          <p:cNvSpPr/>
          <p:nvPr/>
        </p:nvSpPr>
        <p:spPr>
          <a:xfrm>
            <a:off x="5948218" y="4396509"/>
            <a:ext cx="415637" cy="840424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b="1" dirty="0" smtClean="0">
              <a:solidFill>
                <a:srgbClr val="0070C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О перспективах освоения ресурсов углеводородов на шельфе Российской Федерации  до 2040 года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526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Скругленный прямоугольник 62"/>
          <p:cNvSpPr/>
          <p:nvPr/>
        </p:nvSpPr>
        <p:spPr>
          <a:xfrm>
            <a:off x="7217012" y="2362737"/>
            <a:ext cx="4782125" cy="3868299"/>
          </a:xfrm>
          <a:prstGeom prst="roundRect">
            <a:avLst>
              <a:gd name="adj" fmla="val 3473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b="1" dirty="0" smtClean="0">
              <a:solidFill>
                <a:srgbClr val="0070C0"/>
              </a:solidFill>
            </a:endParaRP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2209801" y="2362737"/>
            <a:ext cx="4782125" cy="3868299"/>
          </a:xfrm>
          <a:prstGeom prst="roundRect">
            <a:avLst>
              <a:gd name="adj" fmla="val 3473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b="1" dirty="0" smtClean="0">
              <a:solidFill>
                <a:srgbClr val="0070C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Ресурсная база недр морей России</a:t>
            </a:r>
            <a:endParaRPr lang="ru-RU" dirty="0"/>
          </a:p>
        </p:txBody>
      </p:sp>
      <p:sp>
        <p:nvSpPr>
          <p:cNvPr id="62" name="Текст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ru-RU" smtClean="0"/>
              <a:t>О перспективах освоения ресурсов углеводородов на шельфе Российской Федерации  до 2040 года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123293" y="1300887"/>
            <a:ext cx="205697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solidFill>
                  <a:srgbClr val="0070C0"/>
                </a:solidFill>
              </a:rPr>
              <a:t>130</a:t>
            </a:r>
            <a:r>
              <a:rPr lang="ru-RU" sz="1400" dirty="0" smtClean="0"/>
              <a:t> </a:t>
            </a:r>
            <a:r>
              <a:rPr lang="ru-RU" dirty="0"/>
              <a:t>млрд </a:t>
            </a:r>
            <a:r>
              <a:rPr lang="ru-RU" dirty="0" err="1" smtClean="0"/>
              <a:t>т.у.т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608075" y="1244179"/>
            <a:ext cx="20164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по </a:t>
            </a:r>
            <a:r>
              <a:rPr lang="ru-RU" sz="1200" b="1" dirty="0"/>
              <a:t>результатам </a:t>
            </a:r>
            <a:r>
              <a:rPr lang="ru-RU" sz="1200" b="1" dirty="0" smtClean="0"/>
              <a:t>уточненной </a:t>
            </a:r>
            <a:r>
              <a:rPr lang="ru-RU" sz="1200" b="1" dirty="0"/>
              <a:t>количественной оценки ресурсов УВ на 2012 </a:t>
            </a:r>
            <a:r>
              <a:rPr lang="ru-RU" sz="1200" b="1" dirty="0" smtClean="0"/>
              <a:t>год</a:t>
            </a:r>
            <a:r>
              <a:rPr lang="en-US" sz="1200" b="1" dirty="0" smtClean="0"/>
              <a:t> (</a:t>
            </a:r>
            <a:r>
              <a:rPr lang="ru-RU" sz="1200" b="1" dirty="0" smtClean="0"/>
              <a:t>ВНИГНИ)</a:t>
            </a:r>
            <a:endParaRPr lang="ru-RU" sz="12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49382" y="1188074"/>
            <a:ext cx="11722485" cy="1036571"/>
          </a:xfrm>
          <a:prstGeom prst="roundRect">
            <a:avLst>
              <a:gd name="adj" fmla="val 6021"/>
            </a:avLst>
          </a:prstGeom>
          <a:ln>
            <a:solidFill>
              <a:srgbClr val="0070C0"/>
            </a:solidFill>
          </a:ln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b="1" dirty="0" smtClean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700" y="1176665"/>
            <a:ext cx="71226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Извлекаемые ресурсы шельфа </a:t>
            </a:r>
            <a:r>
              <a:rPr lang="ru-RU" sz="2000" b="1" dirty="0"/>
              <a:t>морей </a:t>
            </a:r>
            <a:r>
              <a:rPr lang="ru-RU" sz="2000" b="1" dirty="0" smtClean="0"/>
              <a:t>России,</a:t>
            </a:r>
          </a:p>
          <a:p>
            <a:r>
              <a:rPr lang="ru-RU" sz="2000" b="1" dirty="0" smtClean="0"/>
              <a:t> 80% или 101</a:t>
            </a:r>
            <a:r>
              <a:rPr lang="en-US" sz="2000" b="1" dirty="0" smtClean="0"/>
              <a:t> </a:t>
            </a:r>
            <a:r>
              <a:rPr lang="ru-RU" sz="2000" b="1" dirty="0" smtClean="0"/>
              <a:t>млрд </a:t>
            </a:r>
            <a:r>
              <a:rPr lang="ru-RU" sz="2000" b="1" dirty="0" err="1" smtClean="0"/>
              <a:t>т.у.т</a:t>
            </a:r>
            <a:r>
              <a:rPr lang="ru-RU" sz="2000" b="1" dirty="0" smtClean="0"/>
              <a:t>. из которых находятся в Карском и Баренцевом морях </a:t>
            </a:r>
            <a:endParaRPr lang="ru-RU" sz="20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49382" y="3931192"/>
            <a:ext cx="1701107" cy="538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Карское море </a:t>
            </a:r>
            <a:br>
              <a:rPr lang="ru-RU" dirty="0"/>
            </a:br>
            <a:r>
              <a:rPr lang="ru-RU" sz="1100" dirty="0"/>
              <a:t>(+Обская и </a:t>
            </a:r>
            <a:r>
              <a:rPr lang="ru-RU" sz="1100" dirty="0" err="1"/>
              <a:t>Тазовская</a:t>
            </a:r>
            <a:r>
              <a:rPr lang="ru-RU" sz="1100" dirty="0"/>
              <a:t> </a:t>
            </a:r>
            <a:r>
              <a:rPr lang="ru-RU" sz="1100" dirty="0" smtClean="0"/>
              <a:t>Губы)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49382" y="4506627"/>
            <a:ext cx="171713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Баренцево море </a:t>
            </a:r>
            <a:endParaRPr lang="ru-RU" dirty="0" smtClean="0"/>
          </a:p>
          <a:p>
            <a:r>
              <a:rPr lang="ru-RU" sz="1100" dirty="0" smtClean="0"/>
              <a:t>(+</a:t>
            </a:r>
            <a:r>
              <a:rPr lang="ru-RU" sz="1100" dirty="0" err="1" smtClean="0"/>
              <a:t>Печороморский</a:t>
            </a:r>
            <a:r>
              <a:rPr lang="ru-RU" sz="1100" dirty="0" smtClean="0"/>
              <a:t> шельф)</a:t>
            </a:r>
            <a:endParaRPr lang="ru-RU" sz="11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49382" y="5140097"/>
            <a:ext cx="1508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Охотское море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49382" y="5681235"/>
            <a:ext cx="16995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Каспийское море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300447" y="3226687"/>
            <a:ext cx="1826490" cy="269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Извлекаемые запасы, млрд </a:t>
            </a:r>
            <a:r>
              <a:rPr lang="ru-RU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м</a:t>
            </a:r>
            <a:r>
              <a:rPr lang="ru-RU" sz="1100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463777" y="3577946"/>
            <a:ext cx="877163" cy="3046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1200" kern="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Arial"/>
              </a:rPr>
              <a:t>Q+A+B</a:t>
            </a:r>
            <a:r>
              <a:rPr lang="ru-RU" sz="1200" kern="600" baseline="-25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Arial"/>
              </a:rPr>
              <a:t>1</a:t>
            </a:r>
            <a:r>
              <a:rPr lang="en-US" sz="1200" kern="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Arial"/>
              </a:rPr>
              <a:t>+C</a:t>
            </a:r>
            <a:r>
              <a:rPr lang="en-US" sz="1200" kern="600" baseline="-25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Arial"/>
              </a:rPr>
              <a:t>1</a:t>
            </a:r>
            <a:endParaRPr lang="ru-RU" sz="1200" kern="600" baseline="-25000" dirty="0">
              <a:solidFill>
                <a:schemeClr val="tx1">
                  <a:lumMod val="50000"/>
                  <a:lumOff val="50000"/>
                </a:schemeClr>
              </a:solidFill>
              <a:latin typeface="Calibri"/>
              <a:ea typeface="Calibri"/>
              <a:cs typeface="Arial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49198" y="3577946"/>
            <a:ext cx="529312" cy="3046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1200" kern="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Arial"/>
              </a:rPr>
              <a:t>B</a:t>
            </a:r>
            <a:r>
              <a:rPr lang="en-US" sz="1200" kern="600" baseline="-25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Arial"/>
              </a:rPr>
              <a:t>2</a:t>
            </a:r>
            <a:r>
              <a:rPr lang="en-US" sz="1200" kern="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Arial"/>
              </a:rPr>
              <a:t>+C</a:t>
            </a:r>
            <a:r>
              <a:rPr lang="en-US" sz="1200" kern="600" baseline="-25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Arial"/>
              </a:rPr>
              <a:t>2</a:t>
            </a:r>
            <a:endParaRPr lang="ru-RU" sz="1200" kern="600" baseline="-25000" dirty="0">
              <a:solidFill>
                <a:schemeClr val="tx1">
                  <a:lumMod val="50000"/>
                  <a:lumOff val="50000"/>
                </a:schemeClr>
              </a:solidFill>
              <a:latin typeface="Calibri"/>
              <a:ea typeface="Calibri"/>
              <a:cs typeface="Arial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224922" y="3226687"/>
            <a:ext cx="1758716" cy="2870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Извлекаемые запасы , </a:t>
            </a:r>
            <a:r>
              <a:rPr lang="ru-RU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млн т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294813" y="3577946"/>
            <a:ext cx="877163" cy="3046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1200" kern="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Arial"/>
              </a:rPr>
              <a:t>Q+A+B</a:t>
            </a:r>
            <a:r>
              <a:rPr lang="ru-RU" sz="1200" kern="600" baseline="-25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Arial"/>
              </a:rPr>
              <a:t>1</a:t>
            </a:r>
            <a:r>
              <a:rPr lang="en-US" sz="1200" kern="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Arial"/>
              </a:rPr>
              <a:t>+C</a:t>
            </a:r>
            <a:r>
              <a:rPr lang="en-US" sz="1200" kern="600" baseline="-25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Arial"/>
              </a:rPr>
              <a:t>1</a:t>
            </a:r>
            <a:endParaRPr lang="ru-RU" sz="1200" kern="600" baseline="-25000" dirty="0">
              <a:solidFill>
                <a:schemeClr val="tx1">
                  <a:lumMod val="50000"/>
                  <a:lumOff val="50000"/>
                </a:schemeClr>
              </a:solidFill>
              <a:latin typeface="Calibri"/>
              <a:ea typeface="Calibri"/>
              <a:cs typeface="Arial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407199" y="3577946"/>
            <a:ext cx="529312" cy="3046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1200" kern="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Arial"/>
              </a:rPr>
              <a:t>B</a:t>
            </a:r>
            <a:r>
              <a:rPr lang="en-US" sz="1200" kern="600" baseline="-25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Arial"/>
              </a:rPr>
              <a:t>2</a:t>
            </a:r>
            <a:r>
              <a:rPr lang="en-US" sz="1200" kern="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Arial"/>
              </a:rPr>
              <a:t>+C</a:t>
            </a:r>
            <a:r>
              <a:rPr lang="en-US" sz="1200" kern="600" baseline="-25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Arial"/>
              </a:rPr>
              <a:t>2</a:t>
            </a:r>
            <a:endParaRPr lang="ru-RU" sz="1200" kern="600" baseline="-25000" dirty="0">
              <a:solidFill>
                <a:schemeClr val="tx1">
                  <a:lumMod val="50000"/>
                  <a:lumOff val="50000"/>
                </a:schemeClr>
              </a:solidFill>
              <a:latin typeface="Calibri"/>
              <a:ea typeface="Calibri"/>
              <a:cs typeface="Arial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381432" y="3226687"/>
            <a:ext cx="994903" cy="269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НСР, млрд м</a:t>
            </a:r>
            <a:r>
              <a:rPr lang="ru-RU" sz="1100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</a:t>
            </a:r>
            <a:endParaRPr lang="ru-RU" sz="1100" baseline="30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9365868" y="3226687"/>
            <a:ext cx="902969" cy="2870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НСР, </a:t>
            </a:r>
            <a:r>
              <a:rPr lang="ru-RU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млн т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450223" y="3226687"/>
            <a:ext cx="1541703" cy="2870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Разведанность</a:t>
            </a:r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НСР, %</a:t>
            </a:r>
            <a:endParaRPr lang="ru-RU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0473030" y="3226687"/>
            <a:ext cx="1540933" cy="2870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Разведанность</a:t>
            </a:r>
            <a:r>
              <a:rPr lang="ru-RU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НСР, %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589276" y="4026798"/>
            <a:ext cx="626166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dirty="0" smtClean="0"/>
              <a:t>3118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3500771" y="4026798"/>
            <a:ext cx="626166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dirty="0" smtClean="0"/>
              <a:t>2496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4462161" y="4026798"/>
            <a:ext cx="757661" cy="6463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dirty="0" smtClean="0"/>
              <a:t>54914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5797541" y="4026798"/>
            <a:ext cx="626166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dirty="0" smtClean="0"/>
              <a:t>5,7</a:t>
            </a:r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7420312" y="4026798"/>
            <a:ext cx="626166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dirty="0" smtClean="0"/>
              <a:t>24,7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8376743" y="4026798"/>
            <a:ext cx="626166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dirty="0" smtClean="0"/>
              <a:t>166</a:t>
            </a:r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9358967" y="4026798"/>
            <a:ext cx="916770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dirty="0" smtClean="0"/>
              <a:t>7483</a:t>
            </a:r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10998384" y="4026798"/>
            <a:ext cx="626166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dirty="0" smtClean="0"/>
              <a:t>0,3</a:t>
            </a:r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2589276" y="4598960"/>
            <a:ext cx="626166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dirty="0" smtClean="0"/>
              <a:t>4196</a:t>
            </a:r>
            <a:endParaRPr lang="ru-RU" dirty="0"/>
          </a:p>
        </p:txBody>
      </p:sp>
      <p:sp>
        <p:nvSpPr>
          <p:cNvPr id="35" name="TextBox 34"/>
          <p:cNvSpPr txBox="1"/>
          <p:nvPr/>
        </p:nvSpPr>
        <p:spPr>
          <a:xfrm>
            <a:off x="3500771" y="4598960"/>
            <a:ext cx="626166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dirty="0" smtClean="0"/>
              <a:t>613</a:t>
            </a:r>
            <a:endParaRPr lang="ru-RU" dirty="0"/>
          </a:p>
        </p:txBody>
      </p:sp>
      <p:sp>
        <p:nvSpPr>
          <p:cNvPr id="36" name="TextBox 35"/>
          <p:cNvSpPr txBox="1"/>
          <p:nvPr/>
        </p:nvSpPr>
        <p:spPr>
          <a:xfrm>
            <a:off x="4382606" y="4598960"/>
            <a:ext cx="916770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dirty="0" smtClean="0"/>
              <a:t>33442</a:t>
            </a:r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5797541" y="4598960"/>
            <a:ext cx="626166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dirty="0" smtClean="0"/>
              <a:t>12,5</a:t>
            </a:r>
            <a:endParaRPr lang="ru-RU" dirty="0"/>
          </a:p>
        </p:txBody>
      </p:sp>
      <p:sp>
        <p:nvSpPr>
          <p:cNvPr id="38" name="TextBox 37"/>
          <p:cNvSpPr txBox="1"/>
          <p:nvPr/>
        </p:nvSpPr>
        <p:spPr>
          <a:xfrm>
            <a:off x="7389004" y="4598960"/>
            <a:ext cx="688783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dirty="0" smtClean="0"/>
              <a:t>184,5</a:t>
            </a:r>
            <a:endParaRPr lang="ru-RU" dirty="0"/>
          </a:p>
        </p:txBody>
      </p:sp>
      <p:sp>
        <p:nvSpPr>
          <p:cNvPr id="39" name="TextBox 38"/>
          <p:cNvSpPr txBox="1"/>
          <p:nvPr/>
        </p:nvSpPr>
        <p:spPr>
          <a:xfrm>
            <a:off x="8376743" y="4598960"/>
            <a:ext cx="626166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dirty="0" smtClean="0"/>
              <a:t>323</a:t>
            </a:r>
            <a:endParaRPr lang="ru-RU" dirty="0"/>
          </a:p>
        </p:txBody>
      </p:sp>
      <p:sp>
        <p:nvSpPr>
          <p:cNvPr id="40" name="TextBox 39"/>
          <p:cNvSpPr txBox="1"/>
          <p:nvPr/>
        </p:nvSpPr>
        <p:spPr>
          <a:xfrm>
            <a:off x="9358967" y="4598960"/>
            <a:ext cx="916770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dirty="0" smtClean="0"/>
              <a:t>5024</a:t>
            </a:r>
            <a:endParaRPr lang="ru-RU" dirty="0"/>
          </a:p>
        </p:txBody>
      </p:sp>
      <p:sp>
        <p:nvSpPr>
          <p:cNvPr id="41" name="TextBox 40"/>
          <p:cNvSpPr txBox="1"/>
          <p:nvPr/>
        </p:nvSpPr>
        <p:spPr>
          <a:xfrm>
            <a:off x="10998384" y="4598960"/>
            <a:ext cx="626166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dirty="0" smtClean="0"/>
              <a:t>3,7</a:t>
            </a:r>
            <a:endParaRPr lang="ru-RU" dirty="0"/>
          </a:p>
        </p:txBody>
      </p:sp>
      <p:sp>
        <p:nvSpPr>
          <p:cNvPr id="42" name="TextBox 41"/>
          <p:cNvSpPr txBox="1"/>
          <p:nvPr/>
        </p:nvSpPr>
        <p:spPr>
          <a:xfrm>
            <a:off x="2485646" y="5139502"/>
            <a:ext cx="833427" cy="3699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dirty="0" smtClean="0"/>
              <a:t>1733,5</a:t>
            </a:r>
            <a:endParaRPr lang="ru-RU" dirty="0"/>
          </a:p>
        </p:txBody>
      </p:sp>
      <p:sp>
        <p:nvSpPr>
          <p:cNvPr id="43" name="TextBox 42"/>
          <p:cNvSpPr txBox="1"/>
          <p:nvPr/>
        </p:nvSpPr>
        <p:spPr>
          <a:xfrm>
            <a:off x="3500771" y="5139501"/>
            <a:ext cx="626166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dirty="0" smtClean="0"/>
              <a:t>295</a:t>
            </a:r>
            <a:endParaRPr lang="ru-RU" dirty="0"/>
          </a:p>
        </p:txBody>
      </p:sp>
      <p:sp>
        <p:nvSpPr>
          <p:cNvPr id="44" name="TextBox 43"/>
          <p:cNvSpPr txBox="1"/>
          <p:nvPr/>
        </p:nvSpPr>
        <p:spPr>
          <a:xfrm>
            <a:off x="4382606" y="5139501"/>
            <a:ext cx="916770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dirty="0" smtClean="0"/>
              <a:t>7243,5</a:t>
            </a:r>
            <a:endParaRPr lang="ru-RU" dirty="0"/>
          </a:p>
        </p:txBody>
      </p:sp>
      <p:sp>
        <p:nvSpPr>
          <p:cNvPr id="45" name="TextBox 44"/>
          <p:cNvSpPr txBox="1"/>
          <p:nvPr/>
        </p:nvSpPr>
        <p:spPr>
          <a:xfrm>
            <a:off x="5797541" y="5139501"/>
            <a:ext cx="626166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dirty="0" smtClean="0"/>
              <a:t>23,9</a:t>
            </a:r>
            <a:endParaRPr lang="ru-RU" dirty="0"/>
          </a:p>
        </p:txBody>
      </p:sp>
      <p:sp>
        <p:nvSpPr>
          <p:cNvPr id="46" name="TextBox 45"/>
          <p:cNvSpPr txBox="1"/>
          <p:nvPr/>
        </p:nvSpPr>
        <p:spPr>
          <a:xfrm>
            <a:off x="7420312" y="5139501"/>
            <a:ext cx="626166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dirty="0" smtClean="0"/>
              <a:t>467</a:t>
            </a:r>
            <a:endParaRPr lang="ru-RU" dirty="0"/>
          </a:p>
        </p:txBody>
      </p:sp>
      <p:sp>
        <p:nvSpPr>
          <p:cNvPr id="47" name="TextBox 46"/>
          <p:cNvSpPr txBox="1"/>
          <p:nvPr/>
        </p:nvSpPr>
        <p:spPr>
          <a:xfrm>
            <a:off x="8376743" y="5139501"/>
            <a:ext cx="626166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dirty="0" smtClean="0"/>
              <a:t>107</a:t>
            </a:r>
            <a:endParaRPr lang="ru-RU" dirty="0"/>
          </a:p>
        </p:txBody>
      </p:sp>
      <p:sp>
        <p:nvSpPr>
          <p:cNvPr id="48" name="TextBox 47"/>
          <p:cNvSpPr txBox="1"/>
          <p:nvPr/>
        </p:nvSpPr>
        <p:spPr>
          <a:xfrm>
            <a:off x="9358967" y="5139501"/>
            <a:ext cx="916770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dirty="0" smtClean="0"/>
              <a:t>2076</a:t>
            </a:r>
            <a:endParaRPr lang="ru-RU" dirty="0"/>
          </a:p>
        </p:txBody>
      </p:sp>
      <p:sp>
        <p:nvSpPr>
          <p:cNvPr id="49" name="TextBox 48"/>
          <p:cNvSpPr txBox="1"/>
          <p:nvPr/>
        </p:nvSpPr>
        <p:spPr>
          <a:xfrm>
            <a:off x="10998384" y="5139501"/>
            <a:ext cx="626166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dirty="0" smtClean="0"/>
              <a:t>22,5</a:t>
            </a:r>
            <a:endParaRPr lang="ru-RU" dirty="0"/>
          </a:p>
        </p:txBody>
      </p:sp>
      <p:sp>
        <p:nvSpPr>
          <p:cNvPr id="50" name="TextBox 49"/>
          <p:cNvSpPr txBox="1"/>
          <p:nvPr/>
        </p:nvSpPr>
        <p:spPr>
          <a:xfrm>
            <a:off x="2557968" y="5681235"/>
            <a:ext cx="688783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dirty="0" smtClean="0"/>
              <a:t>410,4</a:t>
            </a:r>
            <a:endParaRPr lang="ru-RU" dirty="0"/>
          </a:p>
        </p:txBody>
      </p:sp>
      <p:sp>
        <p:nvSpPr>
          <p:cNvPr id="51" name="TextBox 50"/>
          <p:cNvSpPr txBox="1"/>
          <p:nvPr/>
        </p:nvSpPr>
        <p:spPr>
          <a:xfrm>
            <a:off x="3469463" y="5681235"/>
            <a:ext cx="688783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dirty="0" smtClean="0"/>
              <a:t>335,4</a:t>
            </a:r>
            <a:endParaRPr lang="ru-RU" dirty="0"/>
          </a:p>
        </p:txBody>
      </p:sp>
      <p:sp>
        <p:nvSpPr>
          <p:cNvPr id="52" name="TextBox 51"/>
          <p:cNvSpPr txBox="1"/>
          <p:nvPr/>
        </p:nvSpPr>
        <p:spPr>
          <a:xfrm>
            <a:off x="4382606" y="5681235"/>
            <a:ext cx="916770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dirty="0" smtClean="0"/>
              <a:t>2921,5</a:t>
            </a:r>
            <a:endParaRPr lang="ru-RU" dirty="0"/>
          </a:p>
        </p:txBody>
      </p:sp>
      <p:sp>
        <p:nvSpPr>
          <p:cNvPr id="53" name="TextBox 52"/>
          <p:cNvSpPr txBox="1"/>
          <p:nvPr/>
        </p:nvSpPr>
        <p:spPr>
          <a:xfrm>
            <a:off x="5797541" y="5681235"/>
            <a:ext cx="626166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dirty="0" smtClean="0"/>
              <a:t>14</a:t>
            </a:r>
            <a:endParaRPr lang="ru-RU" dirty="0"/>
          </a:p>
        </p:txBody>
      </p:sp>
      <p:sp>
        <p:nvSpPr>
          <p:cNvPr id="54" name="TextBox 53"/>
          <p:cNvSpPr txBox="1"/>
          <p:nvPr/>
        </p:nvSpPr>
        <p:spPr>
          <a:xfrm>
            <a:off x="7389004" y="5681235"/>
            <a:ext cx="688783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dirty="0" smtClean="0"/>
              <a:t>242,3</a:t>
            </a:r>
            <a:endParaRPr lang="ru-RU" dirty="0"/>
          </a:p>
        </p:txBody>
      </p:sp>
      <p:sp>
        <p:nvSpPr>
          <p:cNvPr id="55" name="TextBox 54"/>
          <p:cNvSpPr txBox="1"/>
          <p:nvPr/>
        </p:nvSpPr>
        <p:spPr>
          <a:xfrm>
            <a:off x="8345435" y="5681235"/>
            <a:ext cx="688783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dirty="0" smtClean="0"/>
              <a:t>160,4</a:t>
            </a:r>
            <a:endParaRPr lang="ru-RU" dirty="0"/>
          </a:p>
        </p:txBody>
      </p:sp>
      <p:sp>
        <p:nvSpPr>
          <p:cNvPr id="56" name="TextBox 55"/>
          <p:cNvSpPr txBox="1"/>
          <p:nvPr/>
        </p:nvSpPr>
        <p:spPr>
          <a:xfrm>
            <a:off x="9358967" y="5681235"/>
            <a:ext cx="916770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dirty="0" smtClean="0"/>
              <a:t>1276,1</a:t>
            </a:r>
            <a:endParaRPr lang="ru-RU" dirty="0"/>
          </a:p>
        </p:txBody>
      </p:sp>
      <p:sp>
        <p:nvSpPr>
          <p:cNvPr id="57" name="TextBox 56"/>
          <p:cNvSpPr txBox="1"/>
          <p:nvPr/>
        </p:nvSpPr>
        <p:spPr>
          <a:xfrm>
            <a:off x="10998384" y="5681235"/>
            <a:ext cx="626166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dirty="0" smtClean="0"/>
              <a:t>18,9</a:t>
            </a:r>
            <a:endParaRPr lang="ru-RU" dirty="0"/>
          </a:p>
        </p:txBody>
      </p:sp>
      <p:pic>
        <p:nvPicPr>
          <p:cNvPr id="3074" name="Picture 2" descr="C:\private\ОАГ\Иконки\200px #0070c0\gas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0300" y="2441853"/>
            <a:ext cx="551810" cy="551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private\ОАГ\Иконки\200px #0070c0\water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90607" y="2437275"/>
            <a:ext cx="551810" cy="551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Прямоугольник 57"/>
          <p:cNvSpPr/>
          <p:nvPr/>
        </p:nvSpPr>
        <p:spPr>
          <a:xfrm>
            <a:off x="9011360" y="2565458"/>
            <a:ext cx="1880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Нефть </a:t>
            </a:r>
            <a:r>
              <a:rPr lang="ru-RU" dirty="0">
                <a:solidFill>
                  <a:srgbClr val="0070C0"/>
                </a:solidFill>
              </a:rPr>
              <a:t>и </a:t>
            </a:r>
            <a:r>
              <a:rPr lang="ru-RU" dirty="0" smtClean="0">
                <a:solidFill>
                  <a:srgbClr val="0070C0"/>
                </a:solidFill>
              </a:rPr>
              <a:t>конденсат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3732927" y="2565458"/>
            <a:ext cx="25042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Газ сухой и раст</a:t>
            </a:r>
            <a:r>
              <a:rPr lang="ru-RU" dirty="0">
                <a:solidFill>
                  <a:srgbClr val="0070C0"/>
                </a:solidFill>
              </a:rPr>
              <a:t>в</a:t>
            </a:r>
            <a:r>
              <a:rPr lang="ru-RU" dirty="0" smtClean="0">
                <a:solidFill>
                  <a:srgbClr val="0070C0"/>
                </a:solidFill>
              </a:rPr>
              <a:t>орённый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3076" name="Picture 4" descr="C:\private\ОАГ\Иконки\200px #0070c0\sea-wave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0261" y="2424494"/>
            <a:ext cx="1305801" cy="130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О перспективах освоения ресурсов углеводородов на шельфе Российской Федерации  до 2040 года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448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Шельфовые и транзитные лицензионные участки Группы Газпром на 01.09.2019</a:t>
            </a:r>
            <a:endParaRPr lang="ru-RU" dirty="0"/>
          </a:p>
        </p:txBody>
      </p:sp>
      <p:sp>
        <p:nvSpPr>
          <p:cNvPr id="18" name="Текст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smtClean="0"/>
              <a:t>О перспективах освоения ресурсов углеводородов на шельфе Российской Федерации  до 2040 года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221672" y="1265381"/>
          <a:ext cx="11750196" cy="285082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135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714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4050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850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08859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9249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9516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8108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117981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6433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485936">
                <a:tc>
                  <a:txBody>
                    <a:bodyPr/>
                    <a:lstStyle/>
                    <a:p>
                      <a:pPr algn="ctr"/>
                      <a:endParaRPr lang="ru-RU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Баренцево</a:t>
                      </a:r>
                      <a:endParaRPr lang="ru-RU" sz="11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Печорское </a:t>
                      </a:r>
                      <a:endParaRPr lang="ru-RU" sz="11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Карское</a:t>
                      </a:r>
                      <a:endParaRPr lang="ru-RU" sz="11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Обская и </a:t>
                      </a:r>
                      <a:r>
                        <a:rPr lang="ru-RU" sz="11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Тазовская</a:t>
                      </a:r>
                      <a:r>
                        <a:rPr lang="ru-RU" sz="11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губы</a:t>
                      </a:r>
                      <a:endParaRPr lang="ru-RU" sz="11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Охотское</a:t>
                      </a:r>
                      <a:endParaRPr lang="ru-RU" sz="11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Восточно-Сибирское</a:t>
                      </a:r>
                      <a:endParaRPr lang="ru-RU" sz="11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Азовское</a:t>
                      </a:r>
                      <a:endParaRPr lang="ru-RU" sz="11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Каспийское</a:t>
                      </a:r>
                      <a:endParaRPr lang="ru-RU" sz="11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ИТОГО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1145"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/>
                        <a:t>ПАО «Газпром»</a:t>
                      </a:r>
                      <a:endParaRPr lang="ru-RU" sz="1400" b="0" dirty="0"/>
                    </a:p>
                  </a:txBody>
                  <a:tcPr anchor="ctr"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7</a:t>
                      </a:r>
                      <a:endParaRPr lang="ru-RU" sz="2000" dirty="0"/>
                    </a:p>
                  </a:txBody>
                  <a:tcPr anchor="ctr"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 anchor="ctr"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12</a:t>
                      </a:r>
                      <a:endParaRPr lang="ru-RU" sz="2000" dirty="0"/>
                    </a:p>
                  </a:txBody>
                  <a:tcPr anchor="ctr"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</a:t>
                      </a:r>
                      <a:endParaRPr lang="ru-RU" sz="2000" dirty="0"/>
                    </a:p>
                  </a:txBody>
                  <a:tcPr anchor="ctr"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5</a:t>
                      </a:r>
                      <a:endParaRPr lang="ru-RU" sz="2000" dirty="0"/>
                    </a:p>
                  </a:txBody>
                  <a:tcPr anchor="ctr"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 anchor="ctr"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 anchor="ctr"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 anchor="ctr"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26</a:t>
                      </a:r>
                      <a:endParaRPr lang="ru-RU" sz="2000" b="1" dirty="0"/>
                    </a:p>
                  </a:txBody>
                  <a:tcPr anchor="ctr"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50728"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/>
                        <a:t>Дочерние компании </a:t>
                      </a:r>
                    </a:p>
                    <a:p>
                      <a:pPr algn="l"/>
                      <a:r>
                        <a:rPr lang="ru-RU" sz="1400" b="0" dirty="0" smtClean="0"/>
                        <a:t>ПАО «Газпром»</a:t>
                      </a:r>
                    </a:p>
                  </a:txBody>
                  <a:tcPr anchor="ctr"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 anchor="ctr"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 anchor="ctr"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</a:t>
                      </a:r>
                      <a:endParaRPr lang="ru-RU" sz="2000" dirty="0"/>
                    </a:p>
                  </a:txBody>
                  <a:tcPr anchor="ctr"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4</a:t>
                      </a:r>
                      <a:endParaRPr lang="ru-RU" sz="2000" dirty="0"/>
                    </a:p>
                  </a:txBody>
                  <a:tcPr anchor="ctr"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 anchor="ctr"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 anchor="ctr"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</a:t>
                      </a:r>
                      <a:endParaRPr lang="ru-RU" sz="2000" dirty="0"/>
                    </a:p>
                  </a:txBody>
                  <a:tcPr anchor="ctr"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 anchor="ctr"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6</a:t>
                      </a:r>
                      <a:endParaRPr lang="ru-RU" sz="2000" b="1" dirty="0"/>
                    </a:p>
                  </a:txBody>
                  <a:tcPr anchor="ctr"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50728"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/>
                        <a:t>ПАО «Газпром нефть» и дочерние</a:t>
                      </a:r>
                      <a:r>
                        <a:rPr lang="ru-RU" sz="1400" b="0" baseline="0" dirty="0" smtClean="0"/>
                        <a:t> компании</a:t>
                      </a:r>
                      <a:endParaRPr lang="ru-RU" sz="1400" b="0" dirty="0"/>
                    </a:p>
                  </a:txBody>
                  <a:tcPr anchor="ctr"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</a:t>
                      </a:r>
                      <a:endParaRPr lang="ru-RU" sz="2000" dirty="0"/>
                    </a:p>
                  </a:txBody>
                  <a:tcPr anchor="ctr"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3</a:t>
                      </a:r>
                      <a:endParaRPr lang="ru-RU" sz="2000" dirty="0"/>
                    </a:p>
                  </a:txBody>
                  <a:tcPr anchor="ctr"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 anchor="ctr"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</a:t>
                      </a:r>
                      <a:endParaRPr lang="ru-RU" sz="2000" dirty="0"/>
                    </a:p>
                  </a:txBody>
                  <a:tcPr anchor="ctr"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</a:t>
                      </a:r>
                      <a:endParaRPr lang="ru-RU" sz="2000" dirty="0"/>
                    </a:p>
                  </a:txBody>
                  <a:tcPr anchor="ctr"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</a:t>
                      </a:r>
                      <a:endParaRPr lang="ru-RU" sz="2000" dirty="0"/>
                    </a:p>
                  </a:txBody>
                  <a:tcPr anchor="ctr"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 anchor="ctr"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 anchor="ctr"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7</a:t>
                      </a:r>
                      <a:endParaRPr lang="ru-RU" sz="2000" b="1" dirty="0"/>
                    </a:p>
                  </a:txBody>
                  <a:tcPr anchor="ctr"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1145"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/>
                        <a:t>Совместные проекты</a:t>
                      </a:r>
                      <a:endParaRPr lang="ru-RU" sz="1400" b="0" dirty="0"/>
                    </a:p>
                  </a:txBody>
                  <a:tcPr anchor="ctr"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 anchor="ctr"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 anchor="ctr"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 anchor="ctr"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</a:t>
                      </a:r>
                      <a:endParaRPr lang="ru-RU" sz="2000" dirty="0"/>
                    </a:p>
                  </a:txBody>
                  <a:tcPr anchor="ctr"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</a:t>
                      </a:r>
                      <a:endParaRPr lang="ru-RU" sz="2000" dirty="0"/>
                    </a:p>
                  </a:txBody>
                  <a:tcPr anchor="ctr"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 anchor="ctr"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 anchor="ctr"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</a:t>
                      </a:r>
                      <a:endParaRPr lang="ru-RU" sz="2000" dirty="0"/>
                    </a:p>
                  </a:txBody>
                  <a:tcPr anchor="ctr"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4</a:t>
                      </a:r>
                      <a:endParaRPr lang="ru-RU" sz="2000" b="1" dirty="0"/>
                    </a:p>
                  </a:txBody>
                  <a:tcPr anchor="ctr"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1145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/>
                        <a:t>ИТОГО</a:t>
                      </a:r>
                      <a:endParaRPr lang="ru-RU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8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3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13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8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8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43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010500" y="5110798"/>
            <a:ext cx="324451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/>
            <a:r>
              <a:rPr lang="ru-RU" sz="1400" dirty="0" smtClean="0">
                <a:solidFill>
                  <a:prstClr val="black"/>
                </a:solidFill>
              </a:rPr>
              <a:t>Активное лицензирование </a:t>
            </a:r>
            <a:r>
              <a:rPr lang="ru-RU" sz="1400" dirty="0">
                <a:solidFill>
                  <a:prstClr val="black"/>
                </a:solidFill>
              </a:rPr>
              <a:t>шельфа </a:t>
            </a:r>
            <a:r>
              <a:rPr lang="ru-RU" sz="1400" dirty="0" smtClean="0">
                <a:solidFill>
                  <a:prstClr val="black"/>
                </a:solidFill>
              </a:rPr>
              <a:t>России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026981" y="5558491"/>
            <a:ext cx="4471638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/>
            <a:r>
              <a:rPr lang="ru-RU" sz="1400" dirty="0">
                <a:solidFill>
                  <a:prstClr val="black"/>
                </a:solidFill>
              </a:rPr>
              <a:t>Создание кластеров с морской и наземной инфраструктурой в </a:t>
            </a:r>
            <a:r>
              <a:rPr lang="ru-RU" sz="1400" dirty="0" smtClean="0">
                <a:solidFill>
                  <a:prstClr val="black"/>
                </a:solidFill>
              </a:rPr>
              <a:t>границах </a:t>
            </a:r>
            <a:r>
              <a:rPr lang="ru-RU" sz="1400" dirty="0">
                <a:solidFill>
                  <a:prstClr val="black"/>
                </a:solidFill>
              </a:rPr>
              <a:t>крупных центров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10500" y="5558491"/>
            <a:ext cx="4291171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/>
            <a:r>
              <a:rPr lang="ru-RU" sz="1400" dirty="0">
                <a:solidFill>
                  <a:prstClr val="black"/>
                </a:solidFill>
              </a:rPr>
              <a:t>Ускорение процесса подготовки к освоению лицензионных участков распределенного фонда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026985" y="4895355"/>
            <a:ext cx="4636656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/>
            <a:r>
              <a:rPr lang="ru-RU" sz="1400" dirty="0">
                <a:solidFill>
                  <a:prstClr val="black"/>
                </a:solidFill>
              </a:rPr>
              <a:t>Создание крупных многофункциональных центров </a:t>
            </a:r>
            <a:r>
              <a:rPr lang="ru-RU" sz="1400" dirty="0" smtClean="0">
                <a:solidFill>
                  <a:prstClr val="black"/>
                </a:solidFill>
              </a:rPr>
              <a:t/>
            </a:r>
            <a:br>
              <a:rPr lang="ru-RU" sz="1400" dirty="0" smtClean="0">
                <a:solidFill>
                  <a:prstClr val="black"/>
                </a:solidFill>
              </a:rPr>
            </a:br>
            <a:r>
              <a:rPr lang="ru-RU" sz="1400" dirty="0" smtClean="0">
                <a:solidFill>
                  <a:prstClr val="black"/>
                </a:solidFill>
              </a:rPr>
              <a:t>газо- </a:t>
            </a:r>
            <a:r>
              <a:rPr lang="ru-RU" sz="1400" dirty="0">
                <a:solidFill>
                  <a:prstClr val="black"/>
                </a:solidFill>
              </a:rPr>
              <a:t>и нефтедобычи</a:t>
            </a:r>
          </a:p>
        </p:txBody>
      </p:sp>
      <p:pic>
        <p:nvPicPr>
          <p:cNvPr id="4098" name="Picture 2" descr="C:\private\ОАГ\Иконки\200px #0079c2\share-2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1577" y="5559683"/>
            <a:ext cx="482461" cy="482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private\ОАГ\Иконки\200px #0079c2\marker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1577" y="4935531"/>
            <a:ext cx="483044" cy="483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private\ОАГ\Иконки\200px #0079c2\blueprint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686" y="5507007"/>
            <a:ext cx="551810" cy="551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private\ОАГ\Иконки\200px #0079c2\documents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686" y="4866765"/>
            <a:ext cx="551810" cy="551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221672" y="4387273"/>
            <a:ext cx="5791200" cy="1791854"/>
          </a:xfrm>
          <a:prstGeom prst="roundRect">
            <a:avLst>
              <a:gd name="adj" fmla="val 5842"/>
            </a:avLst>
          </a:prstGeom>
          <a:ln>
            <a:solidFill>
              <a:srgbClr val="0070C0"/>
            </a:solidFill>
          </a:ln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b="1" dirty="0" smtClean="0">
              <a:solidFill>
                <a:srgbClr val="0070C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199189" y="4387273"/>
            <a:ext cx="5791200" cy="1791854"/>
          </a:xfrm>
          <a:prstGeom prst="roundRect">
            <a:avLst>
              <a:gd name="adj" fmla="val 5842"/>
            </a:avLst>
          </a:prstGeom>
          <a:ln>
            <a:solidFill>
              <a:srgbClr val="0070C0"/>
            </a:solidFill>
          </a:ln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b="1" dirty="0" smtClean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3686" y="4470402"/>
            <a:ext cx="2873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Текущее состояние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35064" y="4470402"/>
            <a:ext cx="2873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Ближайшая перспектива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О перспективах освоения ресурсов углеводородов на шельфе Российской Федерации  до 2040 года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537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387" t="-1251" r="21601" b="21519"/>
          <a:stretch/>
        </p:blipFill>
        <p:spPr bwMode="auto">
          <a:xfrm>
            <a:off x="2107848" y="1402616"/>
            <a:ext cx="4603288" cy="4603288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Лицензионные участки ПАО «Газпром» </a:t>
            </a:r>
            <a:br>
              <a:rPr lang="ru-RU" smtClean="0"/>
            </a:br>
            <a:r>
              <a:rPr lang="ru-RU" smtClean="0"/>
              <a:t>в пределах Карского моря</a:t>
            </a:r>
            <a:endParaRPr lang="ru-RU" dirty="0"/>
          </a:p>
        </p:txBody>
      </p:sp>
      <p:sp>
        <p:nvSpPr>
          <p:cNvPr id="45" name="Текст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smtClean="0"/>
              <a:t>О перспективах освоения ресурсов углеводородов на шельфе Российской Федерации  до 2040 года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137801" y="2974117"/>
            <a:ext cx="2889526" cy="3262195"/>
          </a:xfrm>
          <a:prstGeom prst="rect">
            <a:avLst/>
          </a:prstGeom>
        </p:spPr>
      </p:pic>
      <p:sp>
        <p:nvSpPr>
          <p:cNvPr id="235" name="Овал 234"/>
          <p:cNvSpPr/>
          <p:nvPr/>
        </p:nvSpPr>
        <p:spPr>
          <a:xfrm>
            <a:off x="8851546" y="2725566"/>
            <a:ext cx="2678515" cy="2678515"/>
          </a:xfrm>
          <a:prstGeom prst="ellipse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ru-RU" b="1" dirty="0" smtClean="0">
              <a:solidFill>
                <a:srgbClr val="0070C0"/>
              </a:solidFill>
            </a:endParaRPr>
          </a:p>
        </p:txBody>
      </p:sp>
      <p:sp>
        <p:nvSpPr>
          <p:cNvPr id="239" name="Скругленный прямоугольник 238"/>
          <p:cNvSpPr/>
          <p:nvPr/>
        </p:nvSpPr>
        <p:spPr>
          <a:xfrm>
            <a:off x="6980814" y="1124501"/>
            <a:ext cx="1746782" cy="445867"/>
          </a:xfrm>
          <a:prstGeom prst="roundRect">
            <a:avLst>
              <a:gd name="adj" fmla="val 14932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b="1" dirty="0" err="1" smtClean="0">
                <a:solidFill>
                  <a:srgbClr val="0079C2"/>
                </a:solidFill>
              </a:rPr>
              <a:t>Русановский</a:t>
            </a:r>
            <a:endParaRPr lang="ru-RU" sz="2000" b="1" dirty="0" smtClean="0">
              <a:solidFill>
                <a:srgbClr val="0079C2"/>
              </a:solidFill>
            </a:endParaRPr>
          </a:p>
        </p:txBody>
      </p:sp>
      <p:cxnSp>
        <p:nvCxnSpPr>
          <p:cNvPr id="245" name="Прямая соединительная линия 244"/>
          <p:cNvCxnSpPr>
            <a:stCxn id="239" idx="1"/>
          </p:cNvCxnSpPr>
          <p:nvPr/>
        </p:nvCxnSpPr>
        <p:spPr>
          <a:xfrm flipH="1">
            <a:off x="4563291" y="1347435"/>
            <a:ext cx="2417523" cy="454902"/>
          </a:xfrm>
          <a:prstGeom prst="line">
            <a:avLst/>
          </a:prstGeom>
          <a:ln w="19050">
            <a:solidFill>
              <a:srgbClr val="0070C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" name="Скругленный прямоугольник 245"/>
          <p:cNvSpPr/>
          <p:nvPr/>
        </p:nvSpPr>
        <p:spPr>
          <a:xfrm>
            <a:off x="6512586" y="1958997"/>
            <a:ext cx="2215010" cy="445867"/>
          </a:xfrm>
          <a:prstGeom prst="roundRect">
            <a:avLst>
              <a:gd name="adj" fmla="val 14932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b="1" dirty="0" err="1" smtClean="0">
                <a:solidFill>
                  <a:srgbClr val="0079C2"/>
                </a:solidFill>
              </a:rPr>
              <a:t>Белоостровский</a:t>
            </a:r>
            <a:endParaRPr lang="ru-RU" sz="2000" b="1" dirty="0" smtClean="0">
              <a:solidFill>
                <a:srgbClr val="0079C2"/>
              </a:solidFill>
            </a:endParaRPr>
          </a:p>
        </p:txBody>
      </p:sp>
      <p:cxnSp>
        <p:nvCxnSpPr>
          <p:cNvPr id="248" name="Прямая соединительная линия 247"/>
          <p:cNvCxnSpPr>
            <a:stCxn id="246" idx="1"/>
          </p:cNvCxnSpPr>
          <p:nvPr/>
        </p:nvCxnSpPr>
        <p:spPr>
          <a:xfrm flipH="1" flipV="1">
            <a:off x="5187250" y="1936983"/>
            <a:ext cx="1325336" cy="244948"/>
          </a:xfrm>
          <a:prstGeom prst="line">
            <a:avLst/>
          </a:prstGeom>
          <a:ln w="19050">
            <a:solidFill>
              <a:srgbClr val="0070C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9" name="Скругленный прямоугольник 248"/>
          <p:cNvSpPr/>
          <p:nvPr/>
        </p:nvSpPr>
        <p:spPr>
          <a:xfrm>
            <a:off x="6886728" y="2793493"/>
            <a:ext cx="1840868" cy="445867"/>
          </a:xfrm>
          <a:prstGeom prst="roundRect">
            <a:avLst>
              <a:gd name="adj" fmla="val 14932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b="1" dirty="0" smtClean="0">
                <a:solidFill>
                  <a:srgbClr val="0079C2"/>
                </a:solidFill>
              </a:rPr>
              <a:t>Скуратовский</a:t>
            </a:r>
          </a:p>
        </p:txBody>
      </p:sp>
      <p:cxnSp>
        <p:nvCxnSpPr>
          <p:cNvPr id="252" name="Прямая соединительная линия 251"/>
          <p:cNvCxnSpPr>
            <a:stCxn id="249" idx="1"/>
          </p:cNvCxnSpPr>
          <p:nvPr/>
        </p:nvCxnSpPr>
        <p:spPr>
          <a:xfrm flipH="1" flipV="1">
            <a:off x="4905812" y="2294731"/>
            <a:ext cx="1980916" cy="721696"/>
          </a:xfrm>
          <a:prstGeom prst="line">
            <a:avLst/>
          </a:prstGeom>
          <a:ln w="19050">
            <a:solidFill>
              <a:srgbClr val="0070C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3" name="Скругленный прямоугольник 252"/>
          <p:cNvSpPr/>
          <p:nvPr/>
        </p:nvSpPr>
        <p:spPr>
          <a:xfrm>
            <a:off x="6610877" y="5613987"/>
            <a:ext cx="2116719" cy="445867"/>
          </a:xfrm>
          <a:prstGeom prst="roundRect">
            <a:avLst>
              <a:gd name="adj" fmla="val 14932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defRPr/>
            </a:pPr>
            <a:r>
              <a:rPr lang="ru-RU" sz="2000" b="1" dirty="0" err="1">
                <a:solidFill>
                  <a:srgbClr val="0079C2"/>
                </a:solidFill>
                <a:latin typeface="Arial Narrow" panose="020B0606020202030204" pitchFamily="34" charset="0"/>
              </a:rPr>
              <a:t>Крузенштернский</a:t>
            </a:r>
            <a:endParaRPr lang="ru-RU" sz="2000" b="1" dirty="0">
              <a:solidFill>
                <a:srgbClr val="0079C2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255" name="Прямая соединительная линия 254"/>
          <p:cNvCxnSpPr>
            <a:stCxn id="253" idx="1"/>
          </p:cNvCxnSpPr>
          <p:nvPr/>
        </p:nvCxnSpPr>
        <p:spPr>
          <a:xfrm flipH="1" flipV="1">
            <a:off x="4324350" y="5225358"/>
            <a:ext cx="2286527" cy="611563"/>
          </a:xfrm>
          <a:prstGeom prst="line">
            <a:avLst/>
          </a:prstGeom>
          <a:ln w="19050">
            <a:solidFill>
              <a:srgbClr val="0070C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" name="Скругленный прямоугольник 255"/>
          <p:cNvSpPr/>
          <p:nvPr/>
        </p:nvSpPr>
        <p:spPr>
          <a:xfrm>
            <a:off x="6958621" y="4462485"/>
            <a:ext cx="1768975" cy="762873"/>
          </a:xfrm>
          <a:prstGeom prst="roundRect">
            <a:avLst>
              <a:gd name="adj" fmla="val 14932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defRPr/>
            </a:pPr>
            <a:r>
              <a:rPr lang="ru-RU" sz="2000" b="1" dirty="0" smtClean="0">
                <a:solidFill>
                  <a:srgbClr val="0079C2"/>
                </a:solidFill>
                <a:latin typeface="Arial Narrow" panose="020B0606020202030204" pitchFamily="34" charset="0"/>
              </a:rPr>
              <a:t>Северо-</a:t>
            </a:r>
          </a:p>
          <a:p>
            <a:pPr lvl="0" algn="ctr">
              <a:defRPr/>
            </a:pPr>
            <a:r>
              <a:rPr lang="ru-RU" sz="2000" b="1" dirty="0" err="1" smtClean="0">
                <a:solidFill>
                  <a:srgbClr val="0079C2"/>
                </a:solidFill>
                <a:latin typeface="Arial Narrow" panose="020B0606020202030204" pitchFamily="34" charset="0"/>
              </a:rPr>
              <a:t>Харасавэйский</a:t>
            </a:r>
            <a:endParaRPr lang="ru-RU" sz="2000" b="1" dirty="0">
              <a:solidFill>
                <a:srgbClr val="0079C2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258" name="Прямая соединительная линия 257"/>
          <p:cNvCxnSpPr>
            <a:stCxn id="256" idx="1"/>
          </p:cNvCxnSpPr>
          <p:nvPr/>
        </p:nvCxnSpPr>
        <p:spPr>
          <a:xfrm flipH="1" flipV="1">
            <a:off x="3933825" y="4073856"/>
            <a:ext cx="3024796" cy="770066"/>
          </a:xfrm>
          <a:prstGeom prst="line">
            <a:avLst/>
          </a:prstGeom>
          <a:ln w="19050">
            <a:solidFill>
              <a:srgbClr val="0070C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0" name="Скругленный прямоугольник 259"/>
          <p:cNvSpPr/>
          <p:nvPr/>
        </p:nvSpPr>
        <p:spPr>
          <a:xfrm>
            <a:off x="83806" y="5379482"/>
            <a:ext cx="1768975" cy="762873"/>
          </a:xfrm>
          <a:prstGeom prst="roundRect">
            <a:avLst>
              <a:gd name="adj" fmla="val 14932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defRPr/>
            </a:pPr>
            <a:r>
              <a:rPr lang="ru-RU" sz="2000" b="1" dirty="0" smtClean="0">
                <a:solidFill>
                  <a:srgbClr val="0079C2"/>
                </a:solidFill>
                <a:latin typeface="Arial Narrow" panose="020B0606020202030204" pitchFamily="34" charset="0"/>
              </a:rPr>
              <a:t>Западно-</a:t>
            </a:r>
          </a:p>
          <a:p>
            <a:pPr lvl="0" algn="ctr">
              <a:defRPr/>
            </a:pPr>
            <a:r>
              <a:rPr lang="ru-RU" sz="2000" b="1" dirty="0" err="1" smtClean="0">
                <a:solidFill>
                  <a:srgbClr val="0079C2"/>
                </a:solidFill>
                <a:latin typeface="Arial Narrow" panose="020B0606020202030204" pitchFamily="34" charset="0"/>
              </a:rPr>
              <a:t>Шараповский</a:t>
            </a:r>
            <a:endParaRPr lang="ru-RU" sz="2000" b="1" dirty="0">
              <a:solidFill>
                <a:srgbClr val="0079C2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262" name="Прямая соединительная линия 261"/>
          <p:cNvCxnSpPr>
            <a:stCxn id="260" idx="3"/>
          </p:cNvCxnSpPr>
          <p:nvPr/>
        </p:nvCxnSpPr>
        <p:spPr>
          <a:xfrm flipV="1">
            <a:off x="1852781" y="4969553"/>
            <a:ext cx="1012673" cy="791366"/>
          </a:xfrm>
          <a:prstGeom prst="line">
            <a:avLst/>
          </a:prstGeom>
          <a:ln w="19050">
            <a:solidFill>
              <a:srgbClr val="0070C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3" name="Скругленный прямоугольник 262"/>
          <p:cNvSpPr/>
          <p:nvPr/>
        </p:nvSpPr>
        <p:spPr>
          <a:xfrm>
            <a:off x="83806" y="4523686"/>
            <a:ext cx="1840868" cy="445867"/>
          </a:xfrm>
          <a:prstGeom prst="roundRect">
            <a:avLst>
              <a:gd name="adj" fmla="val 14932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defRPr/>
            </a:pPr>
            <a:r>
              <a:rPr lang="ru-RU" sz="2000" b="1" dirty="0" err="1">
                <a:solidFill>
                  <a:srgbClr val="0079C2"/>
                </a:solidFill>
                <a:latin typeface="Arial Narrow" panose="020B0606020202030204" pitchFamily="34" charset="0"/>
              </a:rPr>
              <a:t>Амдерминский</a:t>
            </a:r>
            <a:endParaRPr lang="ru-RU" sz="2000" b="1" dirty="0">
              <a:solidFill>
                <a:srgbClr val="0079C2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265" name="Прямая соединительная линия 264"/>
          <p:cNvCxnSpPr>
            <a:stCxn id="263" idx="3"/>
          </p:cNvCxnSpPr>
          <p:nvPr/>
        </p:nvCxnSpPr>
        <p:spPr>
          <a:xfrm flipV="1">
            <a:off x="1924674" y="4012792"/>
            <a:ext cx="940780" cy="733828"/>
          </a:xfrm>
          <a:prstGeom prst="line">
            <a:avLst/>
          </a:prstGeom>
          <a:ln w="19050">
            <a:solidFill>
              <a:srgbClr val="0070C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" name="Скругленный прямоугольник 265"/>
          <p:cNvSpPr/>
          <p:nvPr/>
        </p:nvSpPr>
        <p:spPr>
          <a:xfrm>
            <a:off x="83806" y="2770228"/>
            <a:ext cx="1621237" cy="445867"/>
          </a:xfrm>
          <a:prstGeom prst="roundRect">
            <a:avLst>
              <a:gd name="adj" fmla="val 14932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defRPr/>
            </a:pPr>
            <a:r>
              <a:rPr lang="ru-RU" sz="2000" b="1" dirty="0" err="1">
                <a:solidFill>
                  <a:srgbClr val="0079C2"/>
                </a:solidFill>
                <a:latin typeface="Arial Narrow" panose="020B0606020202030204" pitchFamily="34" charset="0"/>
              </a:rPr>
              <a:t>Обручевский</a:t>
            </a:r>
            <a:endParaRPr lang="ru-RU" sz="2000" b="1" dirty="0">
              <a:solidFill>
                <a:srgbClr val="0079C2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268" name="Прямая соединительная линия 267"/>
          <p:cNvCxnSpPr>
            <a:stCxn id="266" idx="3"/>
          </p:cNvCxnSpPr>
          <p:nvPr/>
        </p:nvCxnSpPr>
        <p:spPr>
          <a:xfrm>
            <a:off x="1705043" y="2993162"/>
            <a:ext cx="1394292" cy="478896"/>
          </a:xfrm>
          <a:prstGeom prst="line">
            <a:avLst/>
          </a:prstGeom>
          <a:ln w="19050">
            <a:solidFill>
              <a:srgbClr val="0070C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Скругленный прямоугольник 268"/>
          <p:cNvSpPr/>
          <p:nvPr/>
        </p:nvSpPr>
        <p:spPr>
          <a:xfrm>
            <a:off x="83806" y="1989203"/>
            <a:ext cx="1951594" cy="445867"/>
          </a:xfrm>
          <a:prstGeom prst="roundRect">
            <a:avLst>
              <a:gd name="adj" fmla="val 14932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defRPr/>
            </a:pPr>
            <a:r>
              <a:rPr lang="ru-RU" sz="2000" b="1" dirty="0">
                <a:solidFill>
                  <a:srgbClr val="0079C2"/>
                </a:solidFill>
                <a:latin typeface="Arial Narrow" panose="020B0606020202030204" pitchFamily="34" charset="0"/>
              </a:rPr>
              <a:t>Ленинградский</a:t>
            </a:r>
          </a:p>
        </p:txBody>
      </p:sp>
      <p:cxnSp>
        <p:nvCxnSpPr>
          <p:cNvPr id="271" name="Прямая соединительная линия 270"/>
          <p:cNvCxnSpPr>
            <a:stCxn id="269" idx="3"/>
          </p:cNvCxnSpPr>
          <p:nvPr/>
        </p:nvCxnSpPr>
        <p:spPr>
          <a:xfrm>
            <a:off x="2035400" y="2212137"/>
            <a:ext cx="1747328" cy="748232"/>
          </a:xfrm>
          <a:prstGeom prst="line">
            <a:avLst/>
          </a:prstGeom>
          <a:ln w="19050">
            <a:solidFill>
              <a:srgbClr val="0070C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2" name="Скругленный прямоугольник 271"/>
          <p:cNvSpPr/>
          <p:nvPr/>
        </p:nvSpPr>
        <p:spPr>
          <a:xfrm>
            <a:off x="83806" y="1208178"/>
            <a:ext cx="1265674" cy="445867"/>
          </a:xfrm>
          <a:prstGeom prst="roundRect">
            <a:avLst>
              <a:gd name="adj" fmla="val 14932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defRPr/>
            </a:pPr>
            <a:r>
              <a:rPr lang="ru-RU" sz="2000" b="1" dirty="0" smtClean="0">
                <a:solidFill>
                  <a:srgbClr val="0079C2"/>
                </a:solidFill>
                <a:latin typeface="Arial Narrow" panose="020B0606020202030204" pitchFamily="34" charset="0"/>
              </a:rPr>
              <a:t>Невский</a:t>
            </a:r>
            <a:endParaRPr lang="ru-RU" sz="2000" b="1" dirty="0">
              <a:solidFill>
                <a:srgbClr val="0079C2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274" name="Прямая соединительная линия 273"/>
          <p:cNvCxnSpPr>
            <a:stCxn id="272" idx="3"/>
          </p:cNvCxnSpPr>
          <p:nvPr/>
        </p:nvCxnSpPr>
        <p:spPr>
          <a:xfrm>
            <a:off x="1349480" y="1431112"/>
            <a:ext cx="2255869" cy="1088450"/>
          </a:xfrm>
          <a:prstGeom prst="line">
            <a:avLst/>
          </a:prstGeom>
          <a:ln w="19050">
            <a:solidFill>
              <a:srgbClr val="0070C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5" name="Овал 274"/>
          <p:cNvSpPr/>
          <p:nvPr/>
        </p:nvSpPr>
        <p:spPr>
          <a:xfrm>
            <a:off x="9230930" y="1305879"/>
            <a:ext cx="113794" cy="113794"/>
          </a:xfrm>
          <a:prstGeom prst="ellipse">
            <a:avLst/>
          </a:prstGeom>
          <a:solidFill>
            <a:srgbClr val="BB8D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6" name="TextBox 275"/>
          <p:cNvSpPr txBox="1"/>
          <p:nvPr/>
        </p:nvSpPr>
        <p:spPr>
          <a:xfrm>
            <a:off x="9331532" y="1233545"/>
            <a:ext cx="8754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Структуры</a:t>
            </a:r>
          </a:p>
        </p:txBody>
      </p:sp>
      <p:sp>
        <p:nvSpPr>
          <p:cNvPr id="277" name="Овал 276"/>
          <p:cNvSpPr/>
          <p:nvPr/>
        </p:nvSpPr>
        <p:spPr>
          <a:xfrm>
            <a:off x="9230930" y="1745440"/>
            <a:ext cx="113794" cy="113794"/>
          </a:xfrm>
          <a:prstGeom prst="ellipse">
            <a:avLst/>
          </a:prstGeom>
          <a:solidFill>
            <a:srgbClr val="00C1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8" name="TextBox 277"/>
          <p:cNvSpPr txBox="1"/>
          <p:nvPr/>
        </p:nvSpPr>
        <p:spPr>
          <a:xfrm>
            <a:off x="9331532" y="1673106"/>
            <a:ext cx="8754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Газовые</a:t>
            </a:r>
          </a:p>
        </p:txBody>
      </p:sp>
      <p:sp>
        <p:nvSpPr>
          <p:cNvPr id="279" name="Овал 278"/>
          <p:cNvSpPr/>
          <p:nvPr/>
        </p:nvSpPr>
        <p:spPr>
          <a:xfrm>
            <a:off x="9230930" y="2009315"/>
            <a:ext cx="113794" cy="113794"/>
          </a:xfrm>
          <a:prstGeom prst="ellipse">
            <a:avLst/>
          </a:prstGeom>
          <a:solidFill>
            <a:srgbClr val="45A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0" name="TextBox 279"/>
          <p:cNvSpPr txBox="1"/>
          <p:nvPr/>
        </p:nvSpPr>
        <p:spPr>
          <a:xfrm>
            <a:off x="9331532" y="1936981"/>
            <a:ext cx="11983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Газоконденсатные</a:t>
            </a:r>
          </a:p>
        </p:txBody>
      </p:sp>
      <p:sp>
        <p:nvSpPr>
          <p:cNvPr id="281" name="Овал 280"/>
          <p:cNvSpPr/>
          <p:nvPr/>
        </p:nvSpPr>
        <p:spPr>
          <a:xfrm>
            <a:off x="9230930" y="2276284"/>
            <a:ext cx="113794" cy="113794"/>
          </a:xfrm>
          <a:prstGeom prst="ellipse">
            <a:avLst/>
          </a:prstGeom>
          <a:solidFill>
            <a:srgbClr val="C6C6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2" name="TextBox 281"/>
          <p:cNvSpPr txBox="1"/>
          <p:nvPr/>
        </p:nvSpPr>
        <p:spPr>
          <a:xfrm>
            <a:off x="9331532" y="2203950"/>
            <a:ext cx="15596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1100" dirty="0" smtClean="0">
                <a:latin typeface="Arial Narrow" panose="020B0606020202030204" pitchFamily="34" charset="0"/>
              </a:rPr>
              <a:t>Нефтегазоконденсатные</a:t>
            </a:r>
            <a:endParaRPr lang="ru-RU" sz="1100" dirty="0">
              <a:latin typeface="Arial Narrow" panose="020B0606020202030204" pitchFamily="34" charset="0"/>
            </a:endParaRPr>
          </a:p>
        </p:txBody>
      </p:sp>
      <p:sp>
        <p:nvSpPr>
          <p:cNvPr id="283" name="TextBox 282"/>
          <p:cNvSpPr txBox="1"/>
          <p:nvPr/>
        </p:nvSpPr>
        <p:spPr>
          <a:xfrm>
            <a:off x="9155464" y="1450116"/>
            <a:ext cx="11725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Месторождения</a:t>
            </a:r>
          </a:p>
        </p:txBody>
      </p:sp>
      <p:sp>
        <p:nvSpPr>
          <p:cNvPr id="284" name="Овал 283"/>
          <p:cNvSpPr/>
          <p:nvPr/>
        </p:nvSpPr>
        <p:spPr>
          <a:xfrm>
            <a:off x="10881950" y="1735882"/>
            <a:ext cx="113794" cy="113794"/>
          </a:xfrm>
          <a:prstGeom prst="ellipse">
            <a:avLst/>
          </a:prstGeom>
          <a:solidFill>
            <a:srgbClr val="F40B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5" name="TextBox 284"/>
          <p:cNvSpPr txBox="1"/>
          <p:nvPr/>
        </p:nvSpPr>
        <p:spPr>
          <a:xfrm>
            <a:off x="10982552" y="1663548"/>
            <a:ext cx="8754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 </a:t>
            </a:r>
            <a:r>
              <a:rPr kumimoji="0" lang="ru-RU" sz="11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очереди</a:t>
            </a:r>
          </a:p>
        </p:txBody>
      </p:sp>
      <p:sp>
        <p:nvSpPr>
          <p:cNvPr id="286" name="Овал 285"/>
          <p:cNvSpPr/>
          <p:nvPr/>
        </p:nvSpPr>
        <p:spPr>
          <a:xfrm>
            <a:off x="10881950" y="1999757"/>
            <a:ext cx="113794" cy="113794"/>
          </a:xfrm>
          <a:prstGeom prst="ellipse">
            <a:avLst/>
          </a:prstGeom>
          <a:solidFill>
            <a:srgbClr val="7C0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7" name="TextBox 286"/>
          <p:cNvSpPr txBox="1"/>
          <p:nvPr/>
        </p:nvSpPr>
        <p:spPr>
          <a:xfrm>
            <a:off x="10982552" y="1927423"/>
            <a:ext cx="11983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 smtClean="0">
                <a:latin typeface="Arial Narrow" panose="020B0606020202030204" pitchFamily="34" charset="0"/>
              </a:rPr>
              <a:t>II </a:t>
            </a:r>
            <a:r>
              <a:rPr lang="ru-RU" sz="1100" dirty="0" smtClean="0">
                <a:latin typeface="Arial Narrow" panose="020B0606020202030204" pitchFamily="34" charset="0"/>
              </a:rPr>
              <a:t>очереди</a:t>
            </a:r>
            <a:endParaRPr kumimoji="0" lang="ru-RU" sz="11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288" name="Овал 287"/>
          <p:cNvSpPr/>
          <p:nvPr/>
        </p:nvSpPr>
        <p:spPr>
          <a:xfrm>
            <a:off x="10881950" y="2266726"/>
            <a:ext cx="113794" cy="113794"/>
          </a:xfrm>
          <a:prstGeom prst="ellipse">
            <a:avLst/>
          </a:prstGeom>
          <a:solidFill>
            <a:srgbClr val="E8F2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9" name="TextBox 288"/>
          <p:cNvSpPr txBox="1"/>
          <p:nvPr/>
        </p:nvSpPr>
        <p:spPr>
          <a:xfrm>
            <a:off x="10982552" y="2194392"/>
            <a:ext cx="15596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1100" dirty="0" smtClean="0">
                <a:latin typeface="Arial Narrow" panose="020B0606020202030204" pitchFamily="34" charset="0"/>
              </a:rPr>
              <a:t>III </a:t>
            </a:r>
            <a:r>
              <a:rPr lang="ru-RU" sz="1100" dirty="0" smtClean="0">
                <a:latin typeface="Arial Narrow" panose="020B0606020202030204" pitchFamily="34" charset="0"/>
              </a:rPr>
              <a:t>очереди</a:t>
            </a:r>
            <a:endParaRPr lang="ru-RU" sz="1100" dirty="0">
              <a:latin typeface="Arial Narrow" panose="020B0606020202030204" pitchFamily="34" charset="0"/>
            </a:endParaRPr>
          </a:p>
        </p:txBody>
      </p:sp>
      <p:sp>
        <p:nvSpPr>
          <p:cNvPr id="290" name="TextBox 289"/>
          <p:cNvSpPr txBox="1"/>
          <p:nvPr/>
        </p:nvSpPr>
        <p:spPr>
          <a:xfrm>
            <a:off x="10806484" y="1259385"/>
            <a:ext cx="13451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Кластеры газонефтедобычи</a:t>
            </a: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6886728" y="3627989"/>
            <a:ext cx="1840868" cy="445867"/>
          </a:xfrm>
          <a:prstGeom prst="roundRect">
            <a:avLst>
              <a:gd name="adj" fmla="val 14932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b="1" dirty="0" err="1" smtClean="0">
                <a:solidFill>
                  <a:srgbClr val="0079C2"/>
                </a:solidFill>
              </a:rPr>
              <a:t>Нярмейский</a:t>
            </a:r>
            <a:endParaRPr lang="ru-RU" sz="2000" b="1" dirty="0" smtClean="0">
              <a:solidFill>
                <a:srgbClr val="0079C2"/>
              </a:solidFill>
            </a:endParaRPr>
          </a:p>
        </p:txBody>
      </p:sp>
      <p:cxnSp>
        <p:nvCxnSpPr>
          <p:cNvPr id="46" name="Прямая соединительная линия 45"/>
          <p:cNvCxnSpPr>
            <a:stCxn id="44" idx="1"/>
          </p:cNvCxnSpPr>
          <p:nvPr/>
        </p:nvCxnSpPr>
        <p:spPr>
          <a:xfrm flipH="1" flipV="1">
            <a:off x="4789675" y="3133725"/>
            <a:ext cx="2097053" cy="717198"/>
          </a:xfrm>
          <a:prstGeom prst="line">
            <a:avLst/>
          </a:prstGeom>
          <a:ln w="19050">
            <a:solidFill>
              <a:srgbClr val="0070C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9010650" y="1124501"/>
            <a:ext cx="3140936" cy="1461752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ru-RU" b="1" dirty="0" smtClean="0">
              <a:solidFill>
                <a:srgbClr val="0070C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О перспективах освоения ресурсов углеводородов на шельфе Российской Федерации  до 2040 года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967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Лицензионные участки ПАО «Газпром» </a:t>
            </a:r>
            <a:br>
              <a:rPr lang="ru-RU" smtClean="0"/>
            </a:br>
            <a:r>
              <a:rPr lang="ru-RU" smtClean="0"/>
              <a:t>на Приямальском шельфе</a:t>
            </a:r>
            <a:endParaRPr lang="ru-RU" dirty="0"/>
          </a:p>
        </p:txBody>
      </p:sp>
      <p:sp>
        <p:nvSpPr>
          <p:cNvPr id="116" name="Текст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smtClean="0"/>
              <a:t>О перспективах освоения ресурсов углеводородов на шельфе Российской Федерации  до 2040 года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64180" y="2037694"/>
            <a:ext cx="6341420" cy="1936048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569641" y="2545702"/>
            <a:ext cx="1535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 smtClean="0">
                <a:solidFill>
                  <a:srgbClr val="0079C2"/>
                </a:solidFill>
                <a:latin typeface="Arial Narrow" panose="020B0606020202030204" pitchFamily="34" charset="0"/>
              </a:rPr>
              <a:t>5</a:t>
            </a:r>
            <a:r>
              <a:rPr lang="ru-RU" sz="3200" dirty="0" smtClean="0">
                <a:solidFill>
                  <a:srgbClr val="0079C2"/>
                </a:solidFill>
                <a:latin typeface="Arial Narrow" panose="020B0606020202030204" pitchFamily="34" charset="0"/>
              </a:rPr>
              <a:t>,2 </a:t>
            </a:r>
            <a:r>
              <a:rPr lang="ru-RU" sz="1600" dirty="0" smtClean="0">
                <a:solidFill>
                  <a:srgbClr val="0079C2"/>
                </a:solidFill>
                <a:latin typeface="Arial Narrow" panose="020B0606020202030204" pitchFamily="34" charset="0"/>
              </a:rPr>
              <a:t>трлн </a:t>
            </a:r>
            <a:r>
              <a:rPr lang="ru-RU" sz="1600" dirty="0">
                <a:solidFill>
                  <a:srgbClr val="0079C2"/>
                </a:solidFill>
                <a:latin typeface="Arial Narrow" panose="020B0606020202030204" pitchFamily="34" charset="0"/>
              </a:rPr>
              <a:t>м</a:t>
            </a:r>
            <a:r>
              <a:rPr lang="ru-RU" sz="1600" baseline="30000" dirty="0">
                <a:solidFill>
                  <a:srgbClr val="0079C2"/>
                </a:solidFill>
                <a:latin typeface="Arial Narrow" panose="020B0606020202030204" pitchFamily="34" charset="0"/>
              </a:rPr>
              <a:t>3</a:t>
            </a:r>
          </a:p>
          <a:p>
            <a:endParaRPr lang="ru-RU" sz="3200" dirty="0">
              <a:solidFill>
                <a:srgbClr val="0079C2"/>
              </a:solidFill>
              <a:latin typeface="Arial Narrow" panose="020B0606020202030204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566467" y="3073277"/>
            <a:ext cx="13251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 Narrow" panose="020B0606020202030204" pitchFamily="34" charset="0"/>
              </a:rPr>
              <a:t>запасы газа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364179" y="1236712"/>
            <a:ext cx="674478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 dirty="0" smtClean="0">
                <a:latin typeface="Arial Narrow" panose="020B0606020202030204" pitchFamily="34" charset="0"/>
              </a:rPr>
              <a:t>Первоочередной шельфовый кластер объектов </a:t>
            </a:r>
            <a:br>
              <a:rPr lang="ru-RU" sz="2000" dirty="0" smtClean="0">
                <a:latin typeface="Arial Narrow" panose="020B0606020202030204" pitchFamily="34" charset="0"/>
              </a:rPr>
            </a:br>
            <a:r>
              <a:rPr lang="ru-RU" sz="2000" dirty="0" smtClean="0">
                <a:latin typeface="Arial Narrow" panose="020B0606020202030204" pitchFamily="34" charset="0"/>
              </a:rPr>
              <a:t>поисково-разведочных работ (</a:t>
            </a:r>
            <a:r>
              <a:rPr lang="ru-RU" sz="2000" dirty="0" err="1" smtClean="0">
                <a:latin typeface="Arial Narrow" panose="020B0606020202030204" pitchFamily="34" charset="0"/>
              </a:rPr>
              <a:t>Ленинградско-Русановский</a:t>
            </a:r>
            <a:r>
              <a:rPr lang="ru-RU" sz="2000" dirty="0" smtClean="0">
                <a:latin typeface="Arial Narrow" panose="020B0606020202030204" pitchFamily="34" charset="0"/>
              </a:rPr>
              <a:t>) 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2450310" y="2545702"/>
            <a:ext cx="14261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dirty="0" smtClean="0">
                <a:solidFill>
                  <a:srgbClr val="0079C2"/>
                </a:solidFill>
                <a:latin typeface="Arial Narrow" panose="020B0606020202030204" pitchFamily="34" charset="0"/>
              </a:rPr>
              <a:t>64,7</a:t>
            </a:r>
            <a:r>
              <a:rPr lang="ru-RU" sz="1600" dirty="0">
                <a:solidFill>
                  <a:srgbClr val="0079C2"/>
                </a:solidFill>
                <a:latin typeface="Arial Narrow" panose="020B0606020202030204" pitchFamily="34" charset="0"/>
              </a:rPr>
              <a:t>млн т</a:t>
            </a:r>
            <a:endParaRPr lang="ru-RU" sz="1600" baseline="30000" dirty="0">
              <a:solidFill>
                <a:srgbClr val="0079C2"/>
              </a:solidFill>
              <a:latin typeface="Arial Narrow" panose="020B0606020202030204" pitchFamily="34" charset="0"/>
            </a:endParaRPr>
          </a:p>
          <a:p>
            <a:endParaRPr lang="ru-RU" sz="3200" dirty="0">
              <a:solidFill>
                <a:srgbClr val="0079C2"/>
              </a:solidFill>
              <a:latin typeface="Arial Narrow" panose="020B0606020202030204" pitchFamily="34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2447135" y="3073277"/>
            <a:ext cx="17514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 Narrow" panose="020B0606020202030204" pitchFamily="34" charset="0"/>
              </a:rPr>
              <a:t>геологические запасы конденсата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4691728" y="2545702"/>
            <a:ext cx="15479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dirty="0" smtClean="0">
                <a:solidFill>
                  <a:srgbClr val="0079C2"/>
                </a:solidFill>
                <a:latin typeface="Arial Narrow" panose="020B0606020202030204" pitchFamily="34" charset="0"/>
              </a:rPr>
              <a:t>27,0 </a:t>
            </a:r>
            <a:r>
              <a:rPr lang="ru-RU" sz="1600" dirty="0" smtClean="0">
                <a:solidFill>
                  <a:srgbClr val="0079C2"/>
                </a:solidFill>
                <a:latin typeface="Arial Narrow" panose="020B0606020202030204" pitchFamily="34" charset="0"/>
              </a:rPr>
              <a:t>млн </a:t>
            </a:r>
            <a:r>
              <a:rPr lang="ru-RU" sz="1600" dirty="0">
                <a:solidFill>
                  <a:srgbClr val="0079C2"/>
                </a:solidFill>
                <a:latin typeface="Arial Narrow" panose="020B0606020202030204" pitchFamily="34" charset="0"/>
              </a:rPr>
              <a:t>т</a:t>
            </a:r>
            <a:endParaRPr lang="ru-RU" sz="1600" baseline="30000" dirty="0">
              <a:solidFill>
                <a:srgbClr val="0079C2"/>
              </a:solidFill>
              <a:latin typeface="Arial Narrow" panose="020B0606020202030204" pitchFamily="34" charset="0"/>
            </a:endParaRPr>
          </a:p>
          <a:p>
            <a:endParaRPr lang="ru-RU" sz="3200" dirty="0">
              <a:solidFill>
                <a:srgbClr val="0079C2"/>
              </a:solidFill>
              <a:latin typeface="Arial Narrow" panose="020B0606020202030204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4688553" y="3073277"/>
            <a:ext cx="17514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 Narrow" panose="020B0606020202030204" pitchFamily="34" charset="0"/>
              </a:rPr>
              <a:t>извлекаемые запасы конденсата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364178" y="2101193"/>
            <a:ext cx="6000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79C2"/>
                </a:solidFill>
                <a:latin typeface="Arial Narrow" panose="020B0606020202030204" pitchFamily="34" charset="0"/>
              </a:rPr>
              <a:t>Запасы категории </a:t>
            </a:r>
            <a:r>
              <a:rPr lang="ru-RU" dirty="0">
                <a:solidFill>
                  <a:srgbClr val="0079C2"/>
                </a:solidFill>
                <a:latin typeface="Arial Narrow" panose="020B0606020202030204" pitchFamily="34" charset="0"/>
              </a:rPr>
              <a:t>С</a:t>
            </a:r>
            <a:r>
              <a:rPr lang="ru-RU" baseline="-25000" dirty="0">
                <a:solidFill>
                  <a:srgbClr val="0079C2"/>
                </a:solidFill>
                <a:latin typeface="Arial Narrow" panose="020B0606020202030204" pitchFamily="34" charset="0"/>
              </a:rPr>
              <a:t>1</a:t>
            </a:r>
            <a:r>
              <a:rPr lang="ru-RU" dirty="0">
                <a:solidFill>
                  <a:srgbClr val="0079C2"/>
                </a:solidFill>
                <a:latin typeface="Arial Narrow" panose="020B0606020202030204" pitchFamily="34" charset="0"/>
              </a:rPr>
              <a:t> + </a:t>
            </a:r>
            <a:r>
              <a:rPr lang="ru-RU" dirty="0" smtClean="0">
                <a:solidFill>
                  <a:srgbClr val="0079C2"/>
                </a:solidFill>
                <a:latin typeface="Arial Narrow" panose="020B0606020202030204" pitchFamily="34" charset="0"/>
              </a:rPr>
              <a:t>С</a:t>
            </a:r>
            <a:r>
              <a:rPr lang="ru-RU" baseline="-25000" dirty="0" smtClean="0">
                <a:solidFill>
                  <a:srgbClr val="0079C2"/>
                </a:solidFill>
                <a:latin typeface="Arial Narrow" panose="020B0606020202030204" pitchFamily="34" charset="0"/>
              </a:rPr>
              <a:t>2</a:t>
            </a:r>
            <a:endParaRPr lang="ru-RU" dirty="0">
              <a:solidFill>
                <a:srgbClr val="0079C2"/>
              </a:solidFill>
              <a:latin typeface="Arial Narrow" panose="020B0606020202030204" pitchFamily="34" charset="0"/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364180" y="4140759"/>
            <a:ext cx="6341420" cy="2174316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588691" y="4582092"/>
            <a:ext cx="1535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dirty="0" smtClean="0">
                <a:solidFill>
                  <a:srgbClr val="0079C2"/>
                </a:solidFill>
                <a:latin typeface="Arial Narrow" panose="020B0606020202030204" pitchFamily="34" charset="0"/>
              </a:rPr>
              <a:t>5,0 </a:t>
            </a:r>
            <a:r>
              <a:rPr lang="ru-RU" sz="1600" dirty="0" smtClean="0">
                <a:solidFill>
                  <a:srgbClr val="0079C2"/>
                </a:solidFill>
                <a:latin typeface="Arial Narrow" panose="020B0606020202030204" pitchFamily="34" charset="0"/>
              </a:rPr>
              <a:t>трлн </a:t>
            </a:r>
            <a:r>
              <a:rPr lang="ru-RU" sz="1600" dirty="0">
                <a:solidFill>
                  <a:srgbClr val="0079C2"/>
                </a:solidFill>
                <a:latin typeface="Arial Narrow" panose="020B0606020202030204" pitchFamily="34" charset="0"/>
              </a:rPr>
              <a:t>м</a:t>
            </a:r>
            <a:r>
              <a:rPr lang="ru-RU" sz="1600" baseline="30000" dirty="0">
                <a:solidFill>
                  <a:srgbClr val="0079C2"/>
                </a:solidFill>
                <a:latin typeface="Arial Narrow" panose="020B0606020202030204" pitchFamily="34" charset="0"/>
              </a:rPr>
              <a:t>3</a:t>
            </a:r>
          </a:p>
          <a:p>
            <a:endParaRPr lang="ru-RU" sz="3200" dirty="0">
              <a:solidFill>
                <a:srgbClr val="0079C2"/>
              </a:solidFill>
              <a:latin typeface="Arial Narrow" panose="020B0606020202030204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585517" y="5109667"/>
            <a:ext cx="13251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 Narrow" panose="020B0606020202030204" pitchFamily="34" charset="0"/>
              </a:rPr>
              <a:t>ресурсы газа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2349637" y="4582092"/>
            <a:ext cx="20791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dirty="0" smtClean="0">
                <a:solidFill>
                  <a:srgbClr val="0079C2"/>
                </a:solidFill>
                <a:latin typeface="Arial Narrow" panose="020B0606020202030204" pitchFamily="34" charset="0"/>
              </a:rPr>
              <a:t>396,0 </a:t>
            </a:r>
            <a:r>
              <a:rPr lang="ru-RU" sz="1600" dirty="0">
                <a:solidFill>
                  <a:srgbClr val="0079C2"/>
                </a:solidFill>
                <a:latin typeface="Arial Narrow" panose="020B0606020202030204" pitchFamily="34" charset="0"/>
              </a:rPr>
              <a:t>млн т</a:t>
            </a:r>
            <a:endParaRPr lang="ru-RU" sz="1600" baseline="30000" dirty="0">
              <a:solidFill>
                <a:srgbClr val="0079C2"/>
              </a:solidFill>
              <a:latin typeface="Arial Narrow" panose="020B0606020202030204" pitchFamily="34" charset="0"/>
            </a:endParaRPr>
          </a:p>
          <a:p>
            <a:endParaRPr lang="ru-RU" sz="3200" dirty="0">
              <a:solidFill>
                <a:srgbClr val="0079C2"/>
              </a:solidFill>
              <a:latin typeface="Arial Narrow" panose="020B0606020202030204" pitchFamily="34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2346462" y="5109667"/>
            <a:ext cx="19236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 Narrow" panose="020B0606020202030204" pitchFamily="34" charset="0"/>
              </a:rPr>
              <a:t>геологические ресурсы конденсата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364178" y="4204258"/>
            <a:ext cx="6000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79C2"/>
                </a:solidFill>
                <a:latin typeface="Arial Narrow" panose="020B0606020202030204" pitchFamily="34" charset="0"/>
              </a:rPr>
              <a:t>Ресурсы газа категории </a:t>
            </a:r>
            <a:r>
              <a:rPr lang="en-US" dirty="0" smtClean="0">
                <a:solidFill>
                  <a:srgbClr val="0079C2"/>
                </a:solidFill>
                <a:latin typeface="Arial Narrow" panose="020B0606020202030204" pitchFamily="34" charset="0"/>
              </a:rPr>
              <a:t>D</a:t>
            </a:r>
            <a:r>
              <a:rPr lang="en-US" baseline="-25000" dirty="0" smtClean="0">
                <a:solidFill>
                  <a:srgbClr val="0079C2"/>
                </a:solidFill>
                <a:latin typeface="Arial Narrow" panose="020B0606020202030204" pitchFamily="34" charset="0"/>
              </a:rPr>
              <a:t>0</a:t>
            </a:r>
            <a:r>
              <a:rPr lang="ru-RU" dirty="0" smtClean="0">
                <a:solidFill>
                  <a:srgbClr val="0079C2"/>
                </a:solidFill>
                <a:latin typeface="Arial Narrow" panose="020B0606020202030204" pitchFamily="34" charset="0"/>
              </a:rPr>
              <a:t> + </a:t>
            </a:r>
            <a:r>
              <a:rPr lang="en-US" dirty="0" smtClean="0">
                <a:solidFill>
                  <a:srgbClr val="0079C2"/>
                </a:solidFill>
                <a:latin typeface="Arial Narrow" panose="020B0606020202030204" pitchFamily="34" charset="0"/>
              </a:rPr>
              <a:t>D</a:t>
            </a:r>
            <a:r>
              <a:rPr lang="ru-RU" baseline="-25000" dirty="0" smtClean="0">
                <a:solidFill>
                  <a:srgbClr val="0079C2"/>
                </a:solidFill>
                <a:latin typeface="Arial Narrow" panose="020B0606020202030204" pitchFamily="34" charset="0"/>
              </a:rPr>
              <a:t>л</a:t>
            </a:r>
            <a:endParaRPr lang="ru-RU" dirty="0">
              <a:solidFill>
                <a:srgbClr val="0079C2"/>
              </a:solidFill>
              <a:latin typeface="Arial Narrow" panose="020B0606020202030204" pitchFamily="34" charset="0"/>
            </a:endParaRPr>
          </a:p>
        </p:txBody>
      </p:sp>
      <p:sp>
        <p:nvSpPr>
          <p:cNvPr id="112" name="Шеврон 568"/>
          <p:cNvSpPr/>
          <p:nvPr/>
        </p:nvSpPr>
        <p:spPr>
          <a:xfrm>
            <a:off x="4003587" y="4958320"/>
            <a:ext cx="242652" cy="330200"/>
          </a:xfrm>
          <a:prstGeom prst="chevron">
            <a:avLst/>
          </a:prstGeom>
          <a:noFill/>
          <a:ln w="19050">
            <a:solidFill>
              <a:srgbClr val="0079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4428797" y="4604681"/>
            <a:ext cx="17514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Arial Narrow" panose="020B0606020202030204" pitchFamily="34" charset="0"/>
              </a:rPr>
              <a:t>Месторождения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4427938" y="4877096"/>
            <a:ext cx="2075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4000" indent="-216000">
              <a:buClr>
                <a:srgbClr val="0079C2"/>
              </a:buClr>
              <a:buSzPct val="140000"/>
              <a:buFont typeface="Arial" panose="020B0604020202020204" pitchFamily="34" charset="0"/>
              <a:buChar char="•"/>
            </a:pPr>
            <a:r>
              <a:rPr lang="ru-RU" dirty="0" err="1" smtClean="0">
                <a:latin typeface="Arial Narrow" panose="020B0606020202030204" pitchFamily="34" charset="0"/>
              </a:rPr>
              <a:t>Русановское</a:t>
            </a:r>
            <a:r>
              <a:rPr lang="ru-RU" dirty="0" smtClean="0">
                <a:latin typeface="Arial Narrow" panose="020B0606020202030204" pitchFamily="34" charset="0"/>
              </a:rPr>
              <a:t> </a:t>
            </a:r>
            <a:r>
              <a:rPr lang="en-US" dirty="0" smtClean="0">
                <a:latin typeface="Arial Narrow" panose="020B0606020202030204" pitchFamily="34" charset="0"/>
              </a:rPr>
              <a:t/>
            </a:r>
            <a:br>
              <a:rPr lang="en-US" dirty="0" smtClean="0">
                <a:latin typeface="Arial Narrow" panose="020B0606020202030204" pitchFamily="34" charset="0"/>
              </a:rPr>
            </a:br>
            <a:r>
              <a:rPr lang="ru-RU" dirty="0" smtClean="0">
                <a:latin typeface="Arial Narrow" panose="020B0606020202030204" pitchFamily="34" charset="0"/>
              </a:rPr>
              <a:t>+ им. </a:t>
            </a:r>
            <a:r>
              <a:rPr lang="ru-RU" dirty="0" err="1" smtClean="0">
                <a:latin typeface="Arial Narrow" panose="020B0606020202030204" pitchFamily="34" charset="0"/>
              </a:rPr>
              <a:t>В.А.Динкова</a:t>
            </a:r>
            <a:endParaRPr lang="ru-RU" dirty="0" smtClean="0">
              <a:latin typeface="Arial Narrow" panose="020B0606020202030204" pitchFamily="34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4427938" y="5526086"/>
            <a:ext cx="21728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4000" indent="-216000">
              <a:buClr>
                <a:srgbClr val="0079C2"/>
              </a:buClr>
              <a:buSzPct val="140000"/>
              <a:buFont typeface="Arial" panose="020B0604020202020204" pitchFamily="34" charset="0"/>
              <a:buChar char="•"/>
            </a:pPr>
            <a:r>
              <a:rPr lang="ru-RU" dirty="0" smtClean="0">
                <a:latin typeface="Arial Narrow" panose="020B0606020202030204" pitchFamily="34" charset="0"/>
              </a:rPr>
              <a:t>Ленинградское</a:t>
            </a:r>
          </a:p>
          <a:p>
            <a:pPr lvl="0"/>
            <a:r>
              <a:rPr lang="ru-RU" dirty="0" smtClean="0">
                <a:latin typeface="Arial Narrow" panose="020B0606020202030204" pitchFamily="34" charset="0"/>
              </a:rPr>
              <a:t>Около 3,0 трлн </a:t>
            </a:r>
            <a:r>
              <a:rPr lang="ru-RU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м</a:t>
            </a:r>
            <a:r>
              <a:rPr lang="ru-RU" baseline="30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3</a:t>
            </a:r>
            <a:endParaRPr lang="ru-RU" baseline="300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>
              <a:buClr>
                <a:srgbClr val="0079C2"/>
              </a:buClr>
              <a:buSzPct val="140000"/>
            </a:pPr>
            <a:r>
              <a:rPr lang="ru-RU" dirty="0" smtClean="0">
                <a:latin typeface="Arial Narrow" panose="020B0606020202030204" pitchFamily="34" charset="0"/>
              </a:rPr>
              <a:t>   </a:t>
            </a:r>
          </a:p>
        </p:txBody>
      </p:sp>
      <p:pic>
        <p:nvPicPr>
          <p:cNvPr id="11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8169" y="1236712"/>
            <a:ext cx="4339297" cy="488648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О перспективах освоения ресурсов углеводородов на шельфе Российской Федерации  до 2040 года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35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Геологический профиль по линии </a:t>
            </a:r>
            <a:br>
              <a:rPr lang="ru-RU" smtClean="0"/>
            </a:br>
            <a:r>
              <a:rPr lang="ru-RU" smtClean="0"/>
              <a:t>Обская губа – Нурминский мегавал – Карское море – Новая Земля</a:t>
            </a:r>
            <a:endParaRPr lang="ru-RU" dirty="0"/>
          </a:p>
        </p:txBody>
      </p:sp>
      <p:sp>
        <p:nvSpPr>
          <p:cNvPr id="34" name="Текст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smtClean="0"/>
              <a:t>О перспективах освоения ресурсов углеводородов на шельфе Российской Федерации  до 2040 года</a:t>
            </a:r>
            <a:endParaRPr lang="ru-RU" dirty="0"/>
          </a:p>
        </p:txBody>
      </p:sp>
      <p:grpSp>
        <p:nvGrpSpPr>
          <p:cNvPr id="29" name="Группа 28"/>
          <p:cNvGrpSpPr/>
          <p:nvPr/>
        </p:nvGrpSpPr>
        <p:grpSpPr>
          <a:xfrm>
            <a:off x="0" y="1203467"/>
            <a:ext cx="11978752" cy="3435236"/>
            <a:chOff x="0" y="1182253"/>
            <a:chExt cx="11978752" cy="3778760"/>
          </a:xfrm>
        </p:grpSpPr>
        <p:pic>
          <p:nvPicPr>
            <p:cNvPr id="5" name="Picture 2" descr="C:\Lyuba\+Научная работа\2018 Сборник ВГН\Рис в статье\Рис 3.jpg"/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13249" y="1206369"/>
              <a:ext cx="11765503" cy="37376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Прямоугольник 25"/>
            <p:cNvSpPr/>
            <p:nvPr/>
          </p:nvSpPr>
          <p:spPr>
            <a:xfrm>
              <a:off x="0" y="1182253"/>
              <a:ext cx="711200" cy="3176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lIns="0" tIns="0" rIns="0" bIns="0" rtlCol="0" anchor="ctr">
              <a:spAutoFit/>
            </a:bodyPr>
            <a:lstStyle/>
            <a:p>
              <a:pPr algn="ctr"/>
              <a:endParaRPr lang="ru-RU" b="1" dirty="0" smtClean="0">
                <a:solidFill>
                  <a:srgbClr val="0070C0"/>
                </a:solidFill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2479947" y="1263709"/>
              <a:ext cx="1210481" cy="3176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endParaRPr lang="ru-RU" b="1" dirty="0" smtClean="0">
                <a:solidFill>
                  <a:srgbClr val="0070C0"/>
                </a:solidFill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5677936" y="1263709"/>
              <a:ext cx="2514719" cy="3176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endParaRPr lang="ru-RU" b="1" dirty="0" smtClean="0">
                <a:solidFill>
                  <a:srgbClr val="0070C0"/>
                </a:solidFill>
              </a:endParaRPr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631977" y="3168945"/>
              <a:ext cx="1775999" cy="17920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endParaRPr lang="ru-RU" b="1" dirty="0" smtClean="0">
                <a:solidFill>
                  <a:srgbClr val="0070C0"/>
                </a:solidFill>
              </a:endParaRPr>
            </a:p>
          </p:txBody>
        </p:sp>
      </p:grpSp>
      <p:sp>
        <p:nvSpPr>
          <p:cNvPr id="6" name="Скругленный прямоугольник 5"/>
          <p:cNvSpPr/>
          <p:nvPr/>
        </p:nvSpPr>
        <p:spPr>
          <a:xfrm>
            <a:off x="2053085" y="1363620"/>
            <a:ext cx="492900" cy="211065"/>
          </a:xfrm>
          <a:prstGeom prst="roundRect">
            <a:avLst/>
          </a:prstGeom>
          <a:solidFill>
            <a:srgbClr val="0070C0"/>
          </a:solidFill>
        </p:spPr>
        <p:txBody>
          <a:bodyPr wrap="none" lIns="0" tIns="0" rIns="0" bIns="0" anchor="ctr">
            <a:noAutofit/>
          </a:bodyPr>
          <a:lstStyle/>
          <a:p>
            <a:pPr algn="ctr"/>
            <a:r>
              <a:rPr lang="ru-RU" sz="1050" dirty="0">
                <a:solidFill>
                  <a:schemeClr val="bg1"/>
                </a:solidFill>
              </a:rPr>
              <a:t>Победа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500032" y="1363621"/>
            <a:ext cx="750235" cy="211065"/>
          </a:xfrm>
          <a:prstGeom prst="roundRect">
            <a:avLst/>
          </a:prstGeom>
          <a:solidFill>
            <a:srgbClr val="0070C0"/>
          </a:solidFill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ru-RU" sz="1050" dirty="0" err="1" smtClean="0">
                <a:solidFill>
                  <a:schemeClr val="bg1"/>
                </a:solidFill>
              </a:rPr>
              <a:t>Русановское</a:t>
            </a:r>
            <a:endParaRPr lang="ru-RU" sz="1050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535305" y="1363619"/>
            <a:ext cx="802421" cy="211065"/>
          </a:xfrm>
          <a:prstGeom prst="roundRect">
            <a:avLst/>
          </a:prstGeom>
          <a:solidFill>
            <a:srgbClr val="0070C0"/>
          </a:solidFill>
        </p:spPr>
        <p:txBody>
          <a:bodyPr wrap="none" lIns="0" tIns="0" rIns="0" bIns="0" anchor="ctr">
            <a:noAutofit/>
          </a:bodyPr>
          <a:lstStyle/>
          <a:p>
            <a:pPr algn="ctr"/>
            <a:r>
              <a:rPr lang="ru-RU" sz="1050" dirty="0" smtClean="0">
                <a:solidFill>
                  <a:schemeClr val="bg1"/>
                </a:solidFill>
              </a:rPr>
              <a:t>Ленинградское</a:t>
            </a:r>
            <a:endParaRPr lang="ru-RU" sz="1050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940420" y="1363618"/>
            <a:ext cx="623270" cy="211065"/>
          </a:xfrm>
          <a:prstGeom prst="roundRect">
            <a:avLst/>
          </a:prstGeom>
          <a:solidFill>
            <a:srgbClr val="0070C0"/>
          </a:solidFill>
        </p:spPr>
        <p:txBody>
          <a:bodyPr wrap="none" lIns="0" tIns="0" rIns="0" bIns="0" anchor="ctr">
            <a:noAutofit/>
          </a:bodyPr>
          <a:lstStyle/>
          <a:p>
            <a:pPr algn="ctr"/>
            <a:r>
              <a:rPr lang="ru-RU" sz="1050" dirty="0" err="1">
                <a:solidFill>
                  <a:schemeClr val="bg1"/>
                </a:solidFill>
              </a:rPr>
              <a:t>Харасавэй</a:t>
            </a:r>
            <a:endParaRPr lang="ru-RU" sz="1050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940350" y="1367373"/>
            <a:ext cx="853736" cy="211065"/>
          </a:xfrm>
          <a:prstGeom prst="roundRect">
            <a:avLst/>
          </a:prstGeom>
          <a:solidFill>
            <a:srgbClr val="0070C0"/>
          </a:solidFill>
        </p:spPr>
        <p:txBody>
          <a:bodyPr wrap="none" lIns="0" tIns="0" rIns="0" bIns="0" anchor="ctr">
            <a:noAutofit/>
          </a:bodyPr>
          <a:lstStyle/>
          <a:p>
            <a:pPr algn="ctr"/>
            <a:r>
              <a:rPr lang="ru-RU" sz="1050" dirty="0" err="1">
                <a:solidFill>
                  <a:schemeClr val="bg1"/>
                </a:solidFill>
              </a:rPr>
              <a:t>Бованенковское</a:t>
            </a:r>
            <a:endParaRPr lang="ru-RU" sz="1050" dirty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894250" y="1367373"/>
            <a:ext cx="730966" cy="211065"/>
          </a:xfrm>
          <a:prstGeom prst="roundRect">
            <a:avLst/>
          </a:prstGeom>
          <a:solidFill>
            <a:srgbClr val="0070C0"/>
          </a:solidFill>
        </p:spPr>
        <p:txBody>
          <a:bodyPr wrap="none" lIns="0" tIns="0" rIns="0" bIns="0" anchor="ctr">
            <a:noAutofit/>
          </a:bodyPr>
          <a:lstStyle/>
          <a:p>
            <a:pPr algn="ctr"/>
            <a:r>
              <a:rPr lang="ru-RU" sz="1050" dirty="0">
                <a:solidFill>
                  <a:schemeClr val="bg1"/>
                </a:solidFill>
              </a:rPr>
              <a:t>Крузенштерн</a:t>
            </a:r>
          </a:p>
        </p:txBody>
      </p:sp>
      <p:cxnSp>
        <p:nvCxnSpPr>
          <p:cNvPr id="15" name="Прямая соединительная линия 14"/>
          <p:cNvCxnSpPr>
            <a:stCxn id="7" idx="2"/>
          </p:cNvCxnSpPr>
          <p:nvPr/>
        </p:nvCxnSpPr>
        <p:spPr>
          <a:xfrm>
            <a:off x="3875150" y="1574686"/>
            <a:ext cx="0" cy="1704223"/>
          </a:xfrm>
          <a:prstGeom prst="line">
            <a:avLst/>
          </a:prstGeom>
          <a:ln w="190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stCxn id="6" idx="2"/>
          </p:cNvCxnSpPr>
          <p:nvPr/>
        </p:nvCxnSpPr>
        <p:spPr>
          <a:xfrm>
            <a:off x="2299535" y="1574685"/>
            <a:ext cx="2786" cy="1103860"/>
          </a:xfrm>
          <a:prstGeom prst="line">
            <a:avLst/>
          </a:prstGeom>
          <a:ln w="190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stCxn id="8" idx="2"/>
          </p:cNvCxnSpPr>
          <p:nvPr/>
        </p:nvCxnSpPr>
        <p:spPr>
          <a:xfrm>
            <a:off x="4936516" y="1574684"/>
            <a:ext cx="12092" cy="986438"/>
          </a:xfrm>
          <a:prstGeom prst="line">
            <a:avLst/>
          </a:prstGeom>
          <a:ln w="190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stCxn id="9" idx="2"/>
          </p:cNvCxnSpPr>
          <p:nvPr/>
        </p:nvCxnSpPr>
        <p:spPr>
          <a:xfrm>
            <a:off x="6252055" y="1574683"/>
            <a:ext cx="7334" cy="1454844"/>
          </a:xfrm>
          <a:prstGeom prst="line">
            <a:avLst/>
          </a:prstGeom>
          <a:ln w="190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Скругленный прямоугольник 29"/>
          <p:cNvSpPr/>
          <p:nvPr/>
        </p:nvSpPr>
        <p:spPr>
          <a:xfrm>
            <a:off x="2545935" y="1077833"/>
            <a:ext cx="698661" cy="166904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ru-RU" sz="1000" dirty="0" smtClean="0"/>
              <a:t>Карское море</a:t>
            </a:r>
            <a:endParaRPr lang="ru-RU" sz="1000" dirty="0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233327" y="1076156"/>
            <a:ext cx="658505" cy="170259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ru-RU" sz="1000" dirty="0" smtClean="0"/>
              <a:t>Новая Земля</a:t>
            </a:r>
            <a:endParaRPr lang="ru-RU" sz="1000" dirty="0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6986798" y="1076156"/>
            <a:ext cx="281540" cy="170259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ru-RU" sz="1000" dirty="0" smtClean="0"/>
              <a:t>Ямал</a:t>
            </a:r>
            <a:endParaRPr lang="ru-RU" sz="1000" dirty="0"/>
          </a:p>
        </p:txBody>
      </p:sp>
      <p:pic>
        <p:nvPicPr>
          <p:cNvPr id="40" name="Picture 2" descr="C:\Lyuba\+Научная работа\2018 Сборник ВГН\Рис в статье\Рис 3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514"/>
          <a:stretch/>
        </p:blipFill>
        <p:spPr bwMode="auto">
          <a:xfrm>
            <a:off x="5841123" y="4024465"/>
            <a:ext cx="3255251" cy="2281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8" name="Соединительная линия уступом 47"/>
          <p:cNvCxnSpPr>
            <a:stCxn id="11" idx="2"/>
          </p:cNvCxnSpPr>
          <p:nvPr/>
        </p:nvCxnSpPr>
        <p:spPr>
          <a:xfrm rot="5400000">
            <a:off x="6467675" y="1886486"/>
            <a:ext cx="1100107" cy="484010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Соединительная линия уступом 51"/>
          <p:cNvCxnSpPr>
            <a:stCxn id="10" idx="2"/>
          </p:cNvCxnSpPr>
          <p:nvPr/>
        </p:nvCxnSpPr>
        <p:spPr>
          <a:xfrm rot="5400000">
            <a:off x="7365052" y="1676380"/>
            <a:ext cx="1100108" cy="904225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Группа 60"/>
          <p:cNvGrpSpPr/>
          <p:nvPr/>
        </p:nvGrpSpPr>
        <p:grpSpPr>
          <a:xfrm>
            <a:off x="260068" y="4528281"/>
            <a:ext cx="6149396" cy="1752212"/>
            <a:chOff x="795425" y="4142375"/>
            <a:chExt cx="6149396" cy="1752212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1014452" y="4234904"/>
              <a:ext cx="114541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3600" dirty="0">
                  <a:solidFill>
                    <a:srgbClr val="0070C0"/>
                  </a:solidFill>
                </a:rPr>
                <a:t>350</a:t>
              </a:r>
              <a:r>
                <a:rPr lang="ru-RU" dirty="0">
                  <a:solidFill>
                    <a:srgbClr val="0070C0"/>
                  </a:solidFill>
                </a:rPr>
                <a:t> км</a:t>
              </a:r>
            </a:p>
          </p:txBody>
        </p:sp>
        <p:sp>
          <p:nvSpPr>
            <p:cNvPr id="56" name="Прямоугольник 55"/>
            <p:cNvSpPr/>
            <p:nvPr/>
          </p:nvSpPr>
          <p:spPr>
            <a:xfrm>
              <a:off x="1014452" y="4715372"/>
              <a:ext cx="110959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600" dirty="0" smtClean="0">
                  <a:solidFill>
                    <a:srgbClr val="0070C0"/>
                  </a:solidFill>
                </a:rPr>
                <a:t>700</a:t>
              </a:r>
              <a:r>
                <a:rPr lang="ru-RU" sz="2800" b="1" dirty="0" smtClean="0">
                  <a:solidFill>
                    <a:srgbClr val="0070C0"/>
                  </a:solidFill>
                </a:rPr>
                <a:t> </a:t>
              </a:r>
              <a:r>
                <a:rPr lang="ru-RU" dirty="0" smtClean="0">
                  <a:solidFill>
                    <a:srgbClr val="0070C0"/>
                  </a:solidFill>
                </a:rPr>
                <a:t>км</a:t>
              </a:r>
              <a:endParaRPr lang="ru-RU" dirty="0">
                <a:solidFill>
                  <a:srgbClr val="0070C0"/>
                </a:solidFill>
              </a:endParaRPr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2159869" y="4848722"/>
              <a:ext cx="4784952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100" dirty="0"/>
                <a:t>общая протяженность этих почти сочлененных зон </a:t>
              </a:r>
              <a:r>
                <a:rPr lang="ru-RU" sz="1100" dirty="0" err="1"/>
                <a:t>газонефтенакопления</a:t>
              </a:r>
              <a:r>
                <a:rPr lang="ru-RU" sz="1100" dirty="0"/>
                <a:t> </a:t>
              </a:r>
              <a:r>
                <a:rPr lang="ru-RU" sz="1100" dirty="0" smtClean="0"/>
                <a:t/>
              </a:r>
              <a:br>
                <a:rPr lang="ru-RU" sz="1100" dirty="0" smtClean="0"/>
              </a:br>
              <a:r>
                <a:rPr lang="ru-RU" sz="1100" dirty="0" smtClean="0"/>
                <a:t>от </a:t>
              </a:r>
              <a:r>
                <a:rPr lang="ru-RU" sz="1100" dirty="0" err="1"/>
                <a:t>Новопортовского</a:t>
              </a:r>
              <a:r>
                <a:rPr lang="ru-RU" sz="1100" dirty="0"/>
                <a:t> месторождения </a:t>
              </a:r>
              <a:r>
                <a:rPr lang="ru-RU" sz="1100" dirty="0" smtClean="0"/>
                <a:t>до </a:t>
              </a:r>
              <a:r>
                <a:rPr lang="ru-RU" sz="1100" dirty="0" err="1"/>
                <a:t>Русановского</a:t>
              </a:r>
              <a:endParaRPr lang="ru-RU" sz="1100" dirty="0"/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1014452" y="5483273"/>
              <a:ext cx="5461325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800" dirty="0"/>
                <a:t>*в тектоническом отношении сочленение  северо-восточной части </a:t>
              </a:r>
              <a:r>
                <a:rPr lang="ru-RU" sz="800" dirty="0" err="1"/>
                <a:t>Нурминского</a:t>
              </a:r>
              <a:r>
                <a:rPr lang="ru-RU" sz="800" dirty="0"/>
                <a:t> и </a:t>
              </a:r>
              <a:r>
                <a:rPr lang="ru-RU" sz="800" dirty="0" err="1"/>
                <a:t>Ленинградско-Русановского</a:t>
              </a:r>
              <a:r>
                <a:rPr lang="ru-RU" sz="800" dirty="0"/>
                <a:t> </a:t>
              </a:r>
              <a:r>
                <a:rPr lang="ru-RU" sz="800" dirty="0" err="1"/>
                <a:t>мегавалов</a:t>
              </a:r>
              <a:r>
                <a:rPr lang="ru-RU" sz="800" dirty="0"/>
                <a:t> </a:t>
              </a:r>
            </a:p>
          </p:txBody>
        </p:sp>
        <p:sp>
          <p:nvSpPr>
            <p:cNvPr id="59" name="Прямоугольник 58"/>
            <p:cNvSpPr/>
            <p:nvPr/>
          </p:nvSpPr>
          <p:spPr>
            <a:xfrm>
              <a:off x="2159869" y="4504460"/>
              <a:ext cx="4091183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100" dirty="0"/>
                <a:t>единая линейно вытянутая </a:t>
              </a:r>
              <a:r>
                <a:rPr lang="ru-RU" sz="1100" dirty="0" smtClean="0"/>
                <a:t>зона* </a:t>
              </a:r>
              <a:endParaRPr lang="ru-RU" sz="1100" dirty="0"/>
            </a:p>
          </p:txBody>
        </p:sp>
        <p:sp>
          <p:nvSpPr>
            <p:cNvPr id="60" name="Пятиугольник 59"/>
            <p:cNvSpPr/>
            <p:nvPr/>
          </p:nvSpPr>
          <p:spPr>
            <a:xfrm>
              <a:off x="795425" y="4142375"/>
              <a:ext cx="5542580" cy="1752212"/>
            </a:xfrm>
            <a:prstGeom prst="homePlate">
              <a:avLst>
                <a:gd name="adj" fmla="val 5433"/>
              </a:avLst>
            </a:prstGeom>
            <a:ln>
              <a:solidFill>
                <a:srgbClr val="0070C0"/>
              </a:solidFill>
            </a:ln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endParaRPr lang="ru-RU" b="1" dirty="0" smtClean="0">
                <a:solidFill>
                  <a:srgbClr val="0070C0"/>
                </a:solidFill>
              </a:endParaRPr>
            </a:p>
          </p:txBody>
        </p:sp>
      </p:grpSp>
      <p:sp>
        <p:nvSpPr>
          <p:cNvPr id="62" name="Прямоугольник 61"/>
          <p:cNvSpPr/>
          <p:nvPr/>
        </p:nvSpPr>
        <p:spPr>
          <a:xfrm>
            <a:off x="260067" y="3767455"/>
            <a:ext cx="5542580" cy="6914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numCol="3" spcCol="72000">
            <a:noAutofit/>
          </a:bodyPr>
          <a:lstStyle/>
          <a:p>
            <a:r>
              <a:rPr lang="ru-RU" sz="900" b="1" dirty="0"/>
              <a:t>1 – стратиграфические границы в осадочном чехле</a:t>
            </a:r>
            <a:r>
              <a:rPr lang="ru-RU" sz="900" b="1" dirty="0" smtClean="0"/>
              <a:t>;</a:t>
            </a:r>
            <a:endParaRPr lang="en-US" sz="900" b="1" dirty="0" smtClean="0"/>
          </a:p>
          <a:p>
            <a:endParaRPr lang="en-US" sz="900" b="1" dirty="0"/>
          </a:p>
          <a:p>
            <a:endParaRPr lang="en-US" sz="900" b="1" dirty="0" smtClean="0"/>
          </a:p>
          <a:p>
            <a:r>
              <a:rPr lang="ru-RU" sz="900" b="1" dirty="0" smtClean="0"/>
              <a:t> </a:t>
            </a:r>
          </a:p>
          <a:p>
            <a:r>
              <a:rPr lang="ru-RU" sz="900" b="1" dirty="0" smtClean="0"/>
              <a:t>2 </a:t>
            </a:r>
            <a:r>
              <a:rPr lang="ru-RU" sz="900" b="1" dirty="0"/>
              <a:t>– границы стратиграфических несогласий; </a:t>
            </a:r>
            <a:endParaRPr lang="ru-RU" sz="900" b="1" dirty="0" smtClean="0"/>
          </a:p>
          <a:p>
            <a:endParaRPr lang="en-US" sz="900" b="1" dirty="0" smtClean="0"/>
          </a:p>
          <a:p>
            <a:endParaRPr lang="ru-RU" sz="900" b="1" dirty="0" smtClean="0"/>
          </a:p>
          <a:p>
            <a:endParaRPr lang="ru-RU" sz="900" dirty="0" smtClean="0"/>
          </a:p>
          <a:p>
            <a:r>
              <a:rPr lang="ru-RU" sz="900" b="1" dirty="0" smtClean="0"/>
              <a:t>3 </a:t>
            </a:r>
            <a:r>
              <a:rPr lang="ru-RU" sz="900" b="1" dirty="0"/>
              <a:t>– залежи углеводородов: </a:t>
            </a:r>
            <a:endParaRPr lang="ru-RU" sz="900" b="1" dirty="0" smtClean="0"/>
          </a:p>
          <a:p>
            <a:r>
              <a:rPr lang="ru-RU" sz="900" dirty="0" smtClean="0"/>
              <a:t>а </a:t>
            </a:r>
            <a:r>
              <a:rPr lang="ru-RU" sz="900" dirty="0"/>
              <a:t>– газовые</a:t>
            </a:r>
            <a:r>
              <a:rPr lang="ru-RU" sz="900" dirty="0" smtClean="0"/>
              <a:t>, </a:t>
            </a:r>
          </a:p>
          <a:p>
            <a:r>
              <a:rPr lang="ru-RU" sz="900" dirty="0" smtClean="0"/>
              <a:t>б </a:t>
            </a:r>
            <a:r>
              <a:rPr lang="ru-RU" sz="900" dirty="0"/>
              <a:t>– предполагаемые газовые, </a:t>
            </a:r>
            <a:endParaRPr lang="ru-RU" sz="900" dirty="0" smtClean="0"/>
          </a:p>
          <a:p>
            <a:r>
              <a:rPr lang="ru-RU" sz="900" dirty="0" smtClean="0"/>
              <a:t>в </a:t>
            </a:r>
            <a:r>
              <a:rPr lang="ru-RU" sz="900" dirty="0"/>
              <a:t>– газоконденсатные; </a:t>
            </a:r>
            <a:endParaRPr lang="ru-RU" sz="900" dirty="0" smtClean="0"/>
          </a:p>
        </p:txBody>
      </p:sp>
      <p:cxnSp>
        <p:nvCxnSpPr>
          <p:cNvPr id="41" name="Прямая соединительная линия 40"/>
          <p:cNvCxnSpPr/>
          <p:nvPr/>
        </p:nvCxnSpPr>
        <p:spPr bwMode="auto">
          <a:xfrm>
            <a:off x="11511240" y="2419986"/>
            <a:ext cx="914400" cy="91440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" name="Группа 2"/>
          <p:cNvGrpSpPr/>
          <p:nvPr/>
        </p:nvGrpSpPr>
        <p:grpSpPr>
          <a:xfrm>
            <a:off x="9165508" y="4024984"/>
            <a:ext cx="2345732" cy="2281062"/>
            <a:chOff x="8544054" y="3153601"/>
            <a:chExt cx="2874627" cy="2907391"/>
          </a:xfrm>
        </p:grpSpPr>
        <p:pic>
          <p:nvPicPr>
            <p:cNvPr id="35" name="Picture 8" descr="5(v12)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374"/>
            <a:stretch/>
          </p:blipFill>
          <p:spPr bwMode="auto">
            <a:xfrm>
              <a:off x="8544054" y="3153601"/>
              <a:ext cx="2874627" cy="2907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Овал 1"/>
            <p:cNvSpPr>
              <a:spLocks noChangeArrowheads="1"/>
            </p:cNvSpPr>
            <p:nvPr/>
          </p:nvSpPr>
          <p:spPr bwMode="auto">
            <a:xfrm>
              <a:off x="9306300" y="3911973"/>
              <a:ext cx="58750" cy="83178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 lIns="0" tIns="0" rIns="0" bIns="0" anchor="ctr"/>
            <a:lstStyle>
              <a:lvl1pPr eaLnBrk="0" hangingPunct="0">
                <a:defRPr sz="2600" b="1">
                  <a:solidFill>
                    <a:srgbClr val="003366"/>
                  </a:solidFill>
                  <a:latin typeface="Arial Narrow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1700" b="0">
                <a:solidFill>
                  <a:srgbClr val="FFFFFF"/>
                </a:solidFill>
              </a:endParaRPr>
            </a:p>
          </p:txBody>
        </p:sp>
        <p:sp>
          <p:nvSpPr>
            <p:cNvPr id="37" name="Овал 1"/>
            <p:cNvSpPr>
              <a:spLocks noChangeArrowheads="1"/>
            </p:cNvSpPr>
            <p:nvPr/>
          </p:nvSpPr>
          <p:spPr bwMode="auto">
            <a:xfrm rot="20648592">
              <a:off x="9254545" y="3655732"/>
              <a:ext cx="627048" cy="2364581"/>
            </a:xfrm>
            <a:prstGeom prst="ellipse">
              <a:avLst/>
            </a:prstGeom>
            <a:noFill/>
            <a:ln w="38100" algn="ctr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 eaLnBrk="0" hangingPunct="0">
                <a:defRPr sz="2600" b="1">
                  <a:solidFill>
                    <a:srgbClr val="003366"/>
                  </a:solidFill>
                  <a:latin typeface="Arial Narrow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1700" b="0">
                <a:solidFill>
                  <a:srgbClr val="FFFFFF"/>
                </a:solidFill>
              </a:endParaRPr>
            </a:p>
          </p:txBody>
        </p:sp>
        <p:sp>
          <p:nvSpPr>
            <p:cNvPr id="38" name="Прямоугольник 2"/>
            <p:cNvSpPr>
              <a:spLocks noChangeArrowheads="1"/>
            </p:cNvSpPr>
            <p:nvPr/>
          </p:nvSpPr>
          <p:spPr bwMode="auto">
            <a:xfrm>
              <a:off x="9400460" y="3758084"/>
              <a:ext cx="843613" cy="35305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600" b="1">
                  <a:solidFill>
                    <a:srgbClr val="003366"/>
                  </a:solidFill>
                  <a:latin typeface="Arial Narrow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200" dirty="0">
                  <a:solidFill>
                    <a:schemeClr val="tx2"/>
                  </a:solidFill>
                  <a:latin typeface="+mn-lt"/>
                  <a:ea typeface="Calibri" pitchFamily="34" charset="0"/>
                  <a:cs typeface="Times New Roman" pitchFamily="18" charset="0"/>
                </a:rPr>
                <a:t>Победа</a:t>
              </a:r>
              <a:endParaRPr lang="ru-RU" altLang="ru-RU" sz="1200" b="0" dirty="0">
                <a:solidFill>
                  <a:schemeClr val="tx2"/>
                </a:solidFill>
                <a:latin typeface="+mn-lt"/>
                <a:ea typeface="Calibri" pitchFamily="34" charset="0"/>
                <a:cs typeface="Times New Roman" pitchFamily="18" charset="0"/>
              </a:endParaRPr>
            </a:p>
          </p:txBody>
        </p:sp>
        <p:cxnSp>
          <p:nvCxnSpPr>
            <p:cNvPr id="43" name="Прямая соединительная линия 28"/>
            <p:cNvCxnSpPr/>
            <p:nvPr/>
          </p:nvCxnSpPr>
          <p:spPr bwMode="auto">
            <a:xfrm>
              <a:off x="10486949" y="5012968"/>
              <a:ext cx="16179" cy="359346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44" name="Группа 43"/>
            <p:cNvGrpSpPr/>
            <p:nvPr/>
          </p:nvGrpSpPr>
          <p:grpSpPr>
            <a:xfrm>
              <a:off x="9216384" y="3751443"/>
              <a:ext cx="701280" cy="2111021"/>
              <a:chOff x="1043608" y="1556792"/>
              <a:chExt cx="1080120" cy="3384376"/>
            </a:xfrm>
          </p:grpSpPr>
          <p:cxnSp>
            <p:nvCxnSpPr>
              <p:cNvPr id="45" name="Прямая соединительная линия 28"/>
              <p:cNvCxnSpPr/>
              <p:nvPr/>
            </p:nvCxnSpPr>
            <p:spPr bwMode="auto">
              <a:xfrm>
                <a:off x="1765299" y="3645024"/>
                <a:ext cx="70397" cy="144016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46" name="Группа 45"/>
              <p:cNvGrpSpPr/>
              <p:nvPr/>
            </p:nvGrpSpPr>
            <p:grpSpPr>
              <a:xfrm>
                <a:off x="1043608" y="1556792"/>
                <a:ext cx="1080120" cy="3384376"/>
                <a:chOff x="1043608" y="1556792"/>
                <a:chExt cx="1080120" cy="3384376"/>
              </a:xfrm>
            </p:grpSpPr>
            <p:grpSp>
              <p:nvGrpSpPr>
                <p:cNvPr id="47" name="Группа 46"/>
                <p:cNvGrpSpPr/>
                <p:nvPr/>
              </p:nvGrpSpPr>
              <p:grpSpPr>
                <a:xfrm>
                  <a:off x="1043608" y="1556792"/>
                  <a:ext cx="792088" cy="2448272"/>
                  <a:chOff x="1043608" y="1556792"/>
                  <a:chExt cx="792088" cy="2448272"/>
                </a:xfrm>
              </p:grpSpPr>
              <p:grpSp>
                <p:nvGrpSpPr>
                  <p:cNvPr id="51" name="Группа 50"/>
                  <p:cNvGrpSpPr/>
                  <p:nvPr/>
                </p:nvGrpSpPr>
                <p:grpSpPr>
                  <a:xfrm>
                    <a:off x="1043608" y="1556792"/>
                    <a:ext cx="361651" cy="1224136"/>
                    <a:chOff x="1043608" y="1556792"/>
                    <a:chExt cx="361651" cy="1224136"/>
                  </a:xfrm>
                </p:grpSpPr>
                <p:cxnSp>
                  <p:nvCxnSpPr>
                    <p:cNvPr id="63" name="Прямая соединительная линия 28"/>
                    <p:cNvCxnSpPr/>
                    <p:nvPr/>
                  </p:nvCxnSpPr>
                  <p:spPr bwMode="auto">
                    <a:xfrm>
                      <a:off x="1043608" y="1556792"/>
                      <a:ext cx="360040" cy="648072"/>
                    </a:xfrm>
                    <a:prstGeom prst="straightConnector1">
                      <a:avLst/>
                    </a:prstGeom>
                    <a:noFill/>
                    <a:ln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64" name="Прямая соединительная линия 28"/>
                    <p:cNvCxnSpPr/>
                    <p:nvPr/>
                  </p:nvCxnSpPr>
                  <p:spPr bwMode="auto">
                    <a:xfrm flipH="1">
                      <a:off x="1296193" y="2204864"/>
                      <a:ext cx="109066" cy="576064"/>
                    </a:xfrm>
                    <a:prstGeom prst="straightConnector1">
                      <a:avLst/>
                    </a:prstGeom>
                    <a:noFill/>
                    <a:ln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</p:grpSp>
              <p:cxnSp>
                <p:nvCxnSpPr>
                  <p:cNvPr id="53" name="Прямая соединительная линия 28"/>
                  <p:cNvCxnSpPr/>
                  <p:nvPr/>
                </p:nvCxnSpPr>
                <p:spPr bwMode="auto">
                  <a:xfrm>
                    <a:off x="1296193" y="2777455"/>
                    <a:ext cx="109066" cy="363513"/>
                  </a:xfrm>
                  <a:prstGeom prst="straightConnector1">
                    <a:avLst/>
                  </a:prstGeom>
                  <a:noFill/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54" name="Прямая соединительная линия 28"/>
                  <p:cNvCxnSpPr/>
                  <p:nvPr/>
                </p:nvCxnSpPr>
                <p:spPr bwMode="auto">
                  <a:xfrm>
                    <a:off x="1405259" y="3127003"/>
                    <a:ext cx="360040" cy="518021"/>
                  </a:xfrm>
                  <a:prstGeom prst="straightConnector1">
                    <a:avLst/>
                  </a:prstGeom>
                  <a:noFill/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55" name="Прямая соединительная линия 28"/>
                  <p:cNvCxnSpPr/>
                  <p:nvPr/>
                </p:nvCxnSpPr>
                <p:spPr bwMode="auto">
                  <a:xfrm>
                    <a:off x="1823666" y="3775075"/>
                    <a:ext cx="12030" cy="229989"/>
                  </a:xfrm>
                  <a:prstGeom prst="straightConnector1">
                    <a:avLst/>
                  </a:prstGeom>
                  <a:noFill/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cxnSp>
              <p:nvCxnSpPr>
                <p:cNvPr id="49" name="Прямая соединительная линия 28"/>
                <p:cNvCxnSpPr/>
                <p:nvPr/>
              </p:nvCxnSpPr>
              <p:spPr bwMode="auto">
                <a:xfrm>
                  <a:off x="1829681" y="4005064"/>
                  <a:ext cx="150031" cy="324036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0" name="Прямая соединительная линия 28"/>
                <p:cNvCxnSpPr/>
                <p:nvPr/>
              </p:nvCxnSpPr>
              <p:spPr bwMode="auto">
                <a:xfrm>
                  <a:off x="1963533" y="4440925"/>
                  <a:ext cx="160195" cy="500243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</p:grp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О перспективах освоения ресурсов углеводородов на шельфе Российской Федерации  до 2040 года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580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Лицензионные участки ПАО «Газпром» </a:t>
            </a:r>
            <a:br>
              <a:rPr lang="ru-RU" smtClean="0"/>
            </a:br>
            <a:r>
              <a:rPr lang="ru-RU" smtClean="0"/>
              <a:t>на Приямальском шельфе</a:t>
            </a:r>
            <a:endParaRPr lang="ru-RU" dirty="0"/>
          </a:p>
        </p:txBody>
      </p:sp>
      <p:sp>
        <p:nvSpPr>
          <p:cNvPr id="111" name="Текст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smtClean="0"/>
              <a:t>О перспективах освоения ресурсов углеводородов на шельфе Российской Федерации  до 2040 года</a:t>
            </a:r>
            <a:endParaRPr lang="ru-RU" dirty="0"/>
          </a:p>
        </p:txBody>
      </p:sp>
      <p:sp>
        <p:nvSpPr>
          <p:cNvPr id="97" name="TextBox 96"/>
          <p:cNvSpPr txBox="1"/>
          <p:nvPr/>
        </p:nvSpPr>
        <p:spPr>
          <a:xfrm>
            <a:off x="238125" y="1240282"/>
            <a:ext cx="60579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Второочередной шельфовый кластер объектов </a:t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</a:b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поисково-разведочных работ</a:t>
            </a:r>
          </a:p>
        </p:txBody>
      </p:sp>
      <p:sp>
        <p:nvSpPr>
          <p:cNvPr id="105" name="Прямоугольник 104"/>
          <p:cNvSpPr/>
          <p:nvPr/>
        </p:nvSpPr>
        <p:spPr>
          <a:xfrm>
            <a:off x="238125" y="2857669"/>
            <a:ext cx="6591300" cy="2276306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585517" y="3403777"/>
            <a:ext cx="151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9C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3,0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9C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ru-RU" dirty="0">
                <a:solidFill>
                  <a:srgbClr val="0079C2"/>
                </a:solidFill>
                <a:latin typeface="Arial Narrow" panose="020B0606020202030204" pitchFamily="34" charset="0"/>
              </a:rPr>
              <a:t>трлн </a:t>
            </a:r>
            <a:r>
              <a:rPr lang="ru-RU" dirty="0" smtClean="0">
                <a:solidFill>
                  <a:srgbClr val="0079C2"/>
                </a:solidFill>
                <a:latin typeface="Arial Narrow" panose="020B0606020202030204" pitchFamily="34" charset="0"/>
              </a:rPr>
              <a:t>м</a:t>
            </a:r>
            <a:r>
              <a:rPr lang="ru-RU" baseline="30000" dirty="0" smtClean="0">
                <a:solidFill>
                  <a:srgbClr val="0079C2"/>
                </a:solidFill>
                <a:latin typeface="Arial Narrow" panose="020B0606020202030204" pitchFamily="34" charset="0"/>
              </a:rPr>
              <a:t>3</a:t>
            </a:r>
            <a:endParaRPr lang="ru-RU" sz="3200" baseline="30000" dirty="0">
              <a:solidFill>
                <a:srgbClr val="0079C2"/>
              </a:solidFill>
              <a:latin typeface="Arial Narrow" panose="020B0606020202030204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585517" y="3931352"/>
            <a:ext cx="13251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ресурсы газа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2144348" y="3403777"/>
            <a:ext cx="1697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3200" dirty="0" smtClean="0">
                <a:solidFill>
                  <a:srgbClr val="0079C2"/>
                </a:solidFill>
                <a:latin typeface="Arial Narrow" panose="020B0606020202030204" pitchFamily="34" charset="0"/>
              </a:rPr>
              <a:t>125,2 </a:t>
            </a:r>
            <a:r>
              <a:rPr lang="ru-RU" dirty="0" smtClean="0">
                <a:solidFill>
                  <a:srgbClr val="0079C2"/>
                </a:solidFill>
                <a:latin typeface="Arial Narrow" panose="020B0606020202030204" pitchFamily="34" charset="0"/>
              </a:rPr>
              <a:t>млн </a:t>
            </a:r>
            <a:r>
              <a:rPr lang="ru-RU" dirty="0">
                <a:solidFill>
                  <a:srgbClr val="0079C2"/>
                </a:solidFill>
                <a:latin typeface="Arial Narrow" panose="020B0606020202030204" pitchFamily="34" charset="0"/>
              </a:rPr>
              <a:t>т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79C2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2144348" y="3931352"/>
            <a:ext cx="1833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извлекаемые ресурсы конденсата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364178" y="2921168"/>
            <a:ext cx="6000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9C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Ресурсы газа категории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9C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D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79C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0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9C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79C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+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9C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D</a:t>
            </a:r>
            <a:r>
              <a:rPr kumimoji="0" lang="ru-RU" sz="18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79C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л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79C2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12" name="Шеврон 568"/>
          <p:cNvSpPr/>
          <p:nvPr/>
        </p:nvSpPr>
        <p:spPr>
          <a:xfrm>
            <a:off x="4016247" y="3780005"/>
            <a:ext cx="242652" cy="330200"/>
          </a:xfrm>
          <a:prstGeom prst="chevron">
            <a:avLst/>
          </a:prstGeom>
          <a:noFill/>
          <a:ln w="19050">
            <a:solidFill>
              <a:srgbClr val="0079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4457700" y="3447571"/>
            <a:ext cx="22955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Лицензионные участки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4599138" y="3811235"/>
            <a:ext cx="1897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4000" lvl="0" indent="-216000">
              <a:buClr>
                <a:srgbClr val="0079C2"/>
              </a:buClr>
              <a:buSzPct val="140000"/>
              <a:buFont typeface="Arial" panose="020B0604020202020204" pitchFamily="34" charset="0"/>
              <a:buChar char="•"/>
            </a:pPr>
            <a:r>
              <a:rPr lang="ru-RU" dirty="0" err="1" smtClean="0">
                <a:solidFill>
                  <a:prstClr val="black"/>
                </a:solidFill>
                <a:latin typeface="Arial Narrow" panose="020B0606020202030204" pitchFamily="34" charset="0"/>
              </a:rPr>
              <a:t>Нярмейский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4594262" y="4180419"/>
            <a:ext cx="1897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4000" lvl="0" indent="-216000">
              <a:buClr>
                <a:srgbClr val="0079C2"/>
              </a:buClr>
              <a:buSzPct val="140000"/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Скуратовский + </a:t>
            </a:r>
            <a:r>
              <a:rPr lang="ru-RU" dirty="0" err="1" smtClean="0">
                <a:solidFill>
                  <a:prstClr val="black"/>
                </a:solidFill>
                <a:latin typeface="Arial Narrow" panose="020B0606020202030204" pitchFamily="34" charset="0"/>
              </a:rPr>
              <a:t>Белоостровский</a:t>
            </a:r>
            <a:endParaRPr lang="ru-RU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pic>
        <p:nvPicPr>
          <p:cNvPr id="1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08967" y="1244210"/>
            <a:ext cx="4457701" cy="487148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238125" y="2000169"/>
            <a:ext cx="4569087" cy="707886"/>
            <a:chOff x="1094439" y="2000169"/>
            <a:chExt cx="4569087" cy="707886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491587" y="2000169"/>
              <a:ext cx="2022990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4000" dirty="0">
                  <a:solidFill>
                    <a:srgbClr val="0079C2"/>
                  </a:solidFill>
                  <a:latin typeface="Arial Narrow" panose="020B0606020202030204" pitchFamily="34" charset="0"/>
                </a:rPr>
                <a:t>118,4</a:t>
              </a:r>
              <a:r>
                <a:rPr lang="ru-RU" dirty="0">
                  <a:solidFill>
                    <a:srgbClr val="0079C2"/>
                  </a:solidFill>
                  <a:latin typeface="Arial Narrow" panose="020B0606020202030204" pitchFamily="34" charset="0"/>
                </a:rPr>
                <a:t> млрд м</a:t>
              </a:r>
              <a:r>
                <a:rPr lang="ru-RU" baseline="30000" dirty="0">
                  <a:solidFill>
                    <a:srgbClr val="0079C2"/>
                  </a:solidFill>
                  <a:latin typeface="Arial Narrow" panose="020B0606020202030204" pitchFamily="34" charset="0"/>
                </a:rPr>
                <a:t>3</a:t>
              </a:r>
              <a:r>
                <a:rPr lang="ru-RU" dirty="0">
                  <a:solidFill>
                    <a:srgbClr val="0079C2"/>
                  </a:solidFill>
                  <a:latin typeface="Arial Narrow" panose="020B0606020202030204" pitchFamily="34" charset="0"/>
                </a:rPr>
                <a:t> </a:t>
              </a:r>
              <a:endParaRPr lang="ru-RU" dirty="0">
                <a:solidFill>
                  <a:srgbClr val="0079C2"/>
                </a:solidFill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3470297" y="2092502"/>
              <a:ext cx="219322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ru-RU" sz="1400" dirty="0" smtClean="0">
                  <a:latin typeface="Arial Narrow" panose="020B0606020202030204" pitchFamily="34" charset="0"/>
                </a:rPr>
                <a:t>Извлекаемые </a:t>
              </a:r>
              <a:r>
                <a:rPr lang="ru-RU" sz="1400" dirty="0">
                  <a:latin typeface="Arial Narrow" panose="020B0606020202030204" pitchFamily="34" charset="0"/>
                </a:rPr>
                <a:t>з</a:t>
              </a:r>
              <a:r>
                <a:rPr lang="ru-RU" sz="1400" dirty="0" smtClean="0">
                  <a:latin typeface="Arial Narrow" panose="020B0606020202030204" pitchFamily="34" charset="0"/>
                </a:rPr>
                <a:t>апасы </a:t>
              </a:r>
              <a:r>
                <a:rPr lang="ru-RU" sz="1400" dirty="0">
                  <a:latin typeface="Arial Narrow" panose="020B0606020202030204" pitchFamily="34" charset="0"/>
                </a:rPr>
                <a:t>газа </a:t>
              </a:r>
              <a:r>
                <a:rPr lang="ru-RU" sz="1400" dirty="0" smtClean="0">
                  <a:latin typeface="Arial Narrow" panose="020B0606020202030204" pitchFamily="34" charset="0"/>
                </a:rPr>
                <a:t/>
              </a:r>
              <a:br>
                <a:rPr lang="ru-RU" sz="1400" dirty="0" smtClean="0">
                  <a:latin typeface="Arial Narrow" panose="020B0606020202030204" pitchFamily="34" charset="0"/>
                </a:rPr>
              </a:br>
              <a:r>
                <a:rPr lang="ru-RU" sz="1400" dirty="0" err="1" smtClean="0">
                  <a:latin typeface="Arial Narrow" panose="020B0606020202030204" pitchFamily="34" charset="0"/>
                </a:rPr>
                <a:t>Нярмейского</a:t>
              </a:r>
              <a:r>
                <a:rPr lang="ru-RU" sz="1400" dirty="0" smtClean="0">
                  <a:latin typeface="Arial Narrow" panose="020B0606020202030204" pitchFamily="34" charset="0"/>
                </a:rPr>
                <a:t> </a:t>
              </a:r>
              <a:r>
                <a:rPr lang="ru-RU" sz="1400" dirty="0">
                  <a:latin typeface="Arial Narrow" panose="020B0606020202030204" pitchFamily="34" charset="0"/>
                </a:rPr>
                <a:t>месторождения</a:t>
              </a:r>
            </a:p>
          </p:txBody>
        </p:sp>
        <p:pic>
          <p:nvPicPr>
            <p:cNvPr id="2050" name="Picture 2" descr="C:\private\ОАГ\Иконки\200px #0070c0\gas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439" y="2101658"/>
              <a:ext cx="498490" cy="4984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О перспективах освоения ресурсов углеводородов на шельфе Российской Федерации  до 2040 года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703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Лицензионные участки ПАО «Газпром» </a:t>
            </a:r>
            <a:br>
              <a:rPr lang="ru-RU" smtClean="0"/>
            </a:br>
            <a:r>
              <a:rPr lang="ru-RU" smtClean="0"/>
              <a:t>на Приямальском шельфе</a:t>
            </a:r>
            <a:endParaRPr lang="ru-RU" dirty="0"/>
          </a:p>
        </p:txBody>
      </p:sp>
      <p:sp>
        <p:nvSpPr>
          <p:cNvPr id="111" name="Текст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smtClean="0"/>
              <a:t>О перспективах освоения ресурсов углеводородов на шельфе Российской Федерации  до 2040 года</a:t>
            </a:r>
            <a:endParaRPr lang="ru-RU" dirty="0"/>
          </a:p>
        </p:txBody>
      </p:sp>
      <p:sp>
        <p:nvSpPr>
          <p:cNvPr id="97" name="TextBox 96"/>
          <p:cNvSpPr txBox="1"/>
          <p:nvPr/>
        </p:nvSpPr>
        <p:spPr>
          <a:xfrm>
            <a:off x="364179" y="1399075"/>
            <a:ext cx="674478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Третьеочередной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шельфовый кластер объектов </a:t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</a:b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поисково-разведочных работ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364179" y="2419350"/>
            <a:ext cx="6427145" cy="2695575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364180" y="3387564"/>
            <a:ext cx="1693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9C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780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rgbClr val="0079C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ru-RU" sz="1600" dirty="0">
                <a:solidFill>
                  <a:srgbClr val="0079C2"/>
                </a:solidFill>
                <a:latin typeface="Arial Narrow" panose="020B0606020202030204" pitchFamily="34" charset="0"/>
              </a:rPr>
              <a:t>млрд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9C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ru-RU" sz="1600" dirty="0" smtClean="0">
                <a:solidFill>
                  <a:srgbClr val="0079C2"/>
                </a:solidFill>
                <a:latin typeface="Arial Narrow" panose="020B0606020202030204" pitchFamily="34" charset="0"/>
              </a:rPr>
              <a:t> м</a:t>
            </a:r>
            <a:r>
              <a:rPr lang="ru-RU" sz="1600" baseline="30000" dirty="0" smtClean="0">
                <a:solidFill>
                  <a:srgbClr val="0079C2"/>
                </a:solidFill>
                <a:latin typeface="Arial Narrow" panose="020B0606020202030204" pitchFamily="34" charset="0"/>
              </a:rPr>
              <a:t>3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79C2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545153" y="2559218"/>
            <a:ext cx="6000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9C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Ресурсы газа категории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9C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D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79C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0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9C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79C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+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9C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D</a:t>
            </a:r>
            <a:r>
              <a:rPr kumimoji="0" lang="ru-RU" sz="18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79C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л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79C2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12" name="Шеврон 568"/>
          <p:cNvSpPr/>
          <p:nvPr/>
        </p:nvSpPr>
        <p:spPr>
          <a:xfrm>
            <a:off x="3588093" y="3514851"/>
            <a:ext cx="242652" cy="330200"/>
          </a:xfrm>
          <a:prstGeom prst="chevron">
            <a:avLst/>
          </a:prstGeom>
          <a:noFill/>
          <a:ln w="19050">
            <a:solidFill>
              <a:srgbClr val="0079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4465789" y="3176297"/>
            <a:ext cx="2156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В том числе с</a:t>
            </a:r>
            <a:r>
              <a:rPr kumimoji="0" lang="ru-RU" sz="1600" b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труктура</a:t>
            </a:r>
            <a:endParaRPr kumimoji="0" lang="ru-RU" sz="1600" b="1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4371975" y="3575999"/>
            <a:ext cx="2419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-216000">
              <a:buClr>
                <a:srgbClr val="0079C2"/>
              </a:buClr>
              <a:buSzPct val="140000"/>
              <a:buFont typeface="Arial" panose="020B0604020202020204" pitchFamily="34" charset="0"/>
              <a:buChar char="•"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Западно-</a:t>
            </a:r>
            <a:r>
              <a:rPr kumimoji="0" lang="ru-RU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Шараповская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        347 </a:t>
            </a:r>
            <a:r>
              <a:rPr lang="ru-RU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ru-RU" dirty="0">
                <a:solidFill>
                  <a:prstClr val="black"/>
                </a:solidFill>
                <a:latin typeface="Arial Narrow" panose="020B0606020202030204" pitchFamily="34" charset="0"/>
              </a:rPr>
              <a:t>млрд </a:t>
            </a:r>
            <a:r>
              <a:rPr lang="ru-RU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м</a:t>
            </a:r>
            <a:r>
              <a:rPr lang="ru-RU" baseline="30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3</a:t>
            </a:r>
            <a:endParaRPr lang="ru-RU" dirty="0">
              <a:latin typeface="Arial Narrow" panose="020B0606020202030204" pitchFamily="34" charset="0"/>
            </a:endParaRPr>
          </a:p>
        </p:txBody>
      </p:sp>
      <p:pic>
        <p:nvPicPr>
          <p:cNvPr id="10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08967" y="1242941"/>
            <a:ext cx="4457701" cy="487402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Box 105"/>
          <p:cNvSpPr txBox="1"/>
          <p:nvPr/>
        </p:nvSpPr>
        <p:spPr>
          <a:xfrm>
            <a:off x="566467" y="3901975"/>
            <a:ext cx="13251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 Narrow" panose="020B0606020202030204" pitchFamily="34" charset="0"/>
              </a:rPr>
              <a:t>ресурсы газа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2144348" y="3901975"/>
            <a:ext cx="1833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извлекаемые ресурсы конденсата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2196564" y="3387564"/>
            <a:ext cx="1355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9C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20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9C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ru-RU" sz="1600" dirty="0" smtClean="0">
                <a:solidFill>
                  <a:srgbClr val="0079C2"/>
                </a:solidFill>
                <a:latin typeface="Arial Narrow" panose="020B0606020202030204" pitchFamily="34" charset="0"/>
              </a:rPr>
              <a:t>млн т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79C2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О перспективах освоения ресурсов углеводородов на шельфе Российской Федерации  до 2040 года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998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rgbClr val="0070C0"/>
          </a:solidFill>
        </a:ln>
      </a:spPr>
      <a:bodyPr wrap="none" lIns="0" tIns="0" rIns="0" bIns="0" rtlCol="0" anchor="ctr">
        <a:noAutofit/>
      </a:bodyPr>
      <a:lstStyle>
        <a:defPPr algn="ctr">
          <a:defRPr b="1" dirty="0" smtClean="0">
            <a:solidFill>
              <a:srgbClr val="0070C0"/>
            </a:solidFill>
          </a:defRPr>
        </a:defPPr>
      </a:lstStyle>
    </a:spDef>
    <a:lnDef>
      <a:spPr>
        <a:ln w="19050">
          <a:solidFill>
            <a:srgbClr val="0070C0"/>
          </a:solidFill>
          <a:tailEnd type="oval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4416</TotalTime>
  <Words>1697</Words>
  <Application>Microsoft Office PowerPoint</Application>
  <PresentationFormat>Широкоэкранный</PresentationFormat>
  <Paragraphs>455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Arial Narrow</vt:lpstr>
      <vt:lpstr>Calibri</vt:lpstr>
      <vt:lpstr>Times New Roman</vt:lpstr>
      <vt:lpstr>8_Специальное оформление</vt:lpstr>
      <vt:lpstr>5_Специальное оформление</vt:lpstr>
      <vt:lpstr>Презентация PowerPoint</vt:lpstr>
      <vt:lpstr>Введение</vt:lpstr>
      <vt:lpstr>Ресурсная база недр морей России</vt:lpstr>
      <vt:lpstr>Шельфовые и транзитные лицензионные участки Группы Газпром на 01.09.2019</vt:lpstr>
      <vt:lpstr>Лицензионные участки ПАО «Газпром»  в пределах Карского моря</vt:lpstr>
      <vt:lpstr>Лицензионные участки ПАО «Газпром»  на Приямальском шельфе</vt:lpstr>
      <vt:lpstr>Геологический профиль по линии  Обская губа – Нурминский мегавал – Карское море – Новая Земля</vt:lpstr>
      <vt:lpstr>Лицензионные участки ПАО «Газпром»  на Приямальском шельфе</vt:lpstr>
      <vt:lpstr>Лицензионные участки ПАО «Газпром»  на Приямальском шельфе</vt:lpstr>
      <vt:lpstr>Лицензионные участки ПАО «Газпром»  в акватории Обской и Тазовской губ</vt:lpstr>
      <vt:lpstr>Лицензионные участки ПАО «Газпром»  в пределах Баренцева и Печорского морей</vt:lpstr>
      <vt:lpstr>Проекты ПАО «Газпром»  на северо-восточном шельфе о.Сахалин</vt:lpstr>
      <vt:lpstr>Центрально-Пограничный лицензионный участок </vt:lpstr>
      <vt:lpstr>Моря Восточной Арктики. Северо-Врангелевский ЛУ,  принадлежащий ПАО «Газпром нефть».</vt:lpstr>
      <vt:lpstr>Проекты ПАО «Газпром» (ПАО «Газпром нефть»)  на шельфе Каспийского моря</vt:lpstr>
      <vt:lpstr>Карта нефтегазогеологического районирования  Восточно-Черноморского региона*</vt:lpstr>
      <vt:lpstr>Акватория Азовского моря</vt:lpstr>
      <vt:lpstr>Выводы</vt:lpstr>
      <vt:lpstr>Презентация PowerPoint</vt:lpstr>
    </vt:vector>
  </TitlesOfParts>
  <Company>OOO Gazprom VNIIGAZ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K_Remishevskaya</dc:creator>
  <cp:lastModifiedBy>L_Eder</cp:lastModifiedBy>
  <cp:revision>234</cp:revision>
  <cp:lastPrinted>2019-09-05T06:17:44Z</cp:lastPrinted>
  <dcterms:created xsi:type="dcterms:W3CDTF">2019-05-17T06:46:45Z</dcterms:created>
  <dcterms:modified xsi:type="dcterms:W3CDTF">2019-10-01T17:07:54Z</dcterms:modified>
</cp:coreProperties>
</file>