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3726" r:id="rId6"/>
    <p:sldMasterId id="2147483705" r:id="rId7"/>
    <p:sldMasterId id="2147483713" r:id="rId8"/>
    <p:sldMasterId id="2147483719" r:id="rId9"/>
    <p:sldMasterId id="2147483721" r:id="rId10"/>
    <p:sldMasterId id="2147483723" r:id="rId11"/>
    <p:sldMasterId id="2147483717" r:id="rId12"/>
    <p:sldMasterId id="2147483715" r:id="rId13"/>
  </p:sldMasterIdLst>
  <p:notesMasterIdLst>
    <p:notesMasterId r:id="rId28"/>
  </p:notesMasterIdLst>
  <p:handoutMasterIdLst>
    <p:handoutMasterId r:id="rId29"/>
  </p:handoutMasterIdLst>
  <p:sldIdLst>
    <p:sldId id="562" r:id="rId14"/>
    <p:sldId id="580" r:id="rId15"/>
    <p:sldId id="599" r:id="rId16"/>
    <p:sldId id="600" r:id="rId17"/>
    <p:sldId id="611" r:id="rId18"/>
    <p:sldId id="603" r:id="rId19"/>
    <p:sldId id="604" r:id="rId20"/>
    <p:sldId id="612" r:id="rId21"/>
    <p:sldId id="606" r:id="rId22"/>
    <p:sldId id="613" r:id="rId23"/>
    <p:sldId id="614" r:id="rId24"/>
    <p:sldId id="615" r:id="rId25"/>
    <p:sldId id="616" r:id="rId26"/>
    <p:sldId id="617" r:id="rId27"/>
  </p:sldIdLst>
  <p:sldSz cx="12192000" cy="6858000"/>
  <p:notesSz cx="6797675" cy="9926638"/>
  <p:embeddedFontLst>
    <p:embeddedFont>
      <p:font typeface="Futura Bold" panose="00000900000000000000" pitchFamily="2" charset="0"/>
      <p:regular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utura Medium" panose="00000400000000000000" pitchFamily="2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84" userDrawn="1">
          <p15:clr>
            <a:srgbClr val="C35EA4"/>
          </p15:clr>
        </p15:guide>
        <p15:guide id="3" orient="horz" pos="1152" userDrawn="1">
          <p15:clr>
            <a:srgbClr val="C35EA4"/>
          </p15:clr>
        </p15:guide>
        <p15:guide id="6" orient="horz" pos="1368" userDrawn="1">
          <p15:clr>
            <a:srgbClr val="547EBF"/>
          </p15:clr>
        </p15:guide>
        <p15:guide id="7" orient="horz" pos="2856" userDrawn="1">
          <p15:clr>
            <a:srgbClr val="547EBF"/>
          </p15:clr>
        </p15:guide>
        <p15:guide id="8" orient="horz" pos="3120" userDrawn="1">
          <p15:clr>
            <a:srgbClr val="547EBF"/>
          </p15:clr>
        </p15:guide>
        <p15:guide id="9" pos="3840" userDrawn="1">
          <p15:clr>
            <a:srgbClr val="A4A3A4"/>
          </p15:clr>
        </p15:guide>
        <p15:guide id="12" pos="4824" userDrawn="1">
          <p15:clr>
            <a:srgbClr val="547EBF"/>
          </p15:clr>
        </p15:guide>
        <p15:guide id="14" pos="2664" userDrawn="1">
          <p15:clr>
            <a:srgbClr val="C35EA4"/>
          </p15:clr>
        </p15:guide>
        <p15:guide id="18" pos="2736" userDrawn="1">
          <p15:clr>
            <a:srgbClr val="547EBF"/>
          </p15:clr>
        </p15:guide>
        <p15:guide id="19" orient="horz" pos="3816" userDrawn="1">
          <p15:clr>
            <a:srgbClr val="C35EA4"/>
          </p15:clr>
        </p15:guide>
        <p15:guide id="20" orient="horz" pos="3288" userDrawn="1">
          <p15:clr>
            <a:srgbClr val="547EBF"/>
          </p15:clr>
        </p15:guide>
        <p15:guide id="21" pos="240" userDrawn="1">
          <p15:clr>
            <a:srgbClr val="C35EA4"/>
          </p15:clr>
        </p15:guide>
        <p15:guide id="22" pos="2472" userDrawn="1">
          <p15:clr>
            <a:srgbClr val="C35EA4"/>
          </p15:clr>
        </p15:guide>
        <p15:guide id="23" pos="720" userDrawn="1">
          <p15:clr>
            <a:srgbClr val="C35EA4"/>
          </p15:clr>
        </p15:guide>
        <p15:guide id="24" orient="horz" pos="1584" userDrawn="1">
          <p15:clr>
            <a:srgbClr val="547EBF"/>
          </p15:clr>
        </p15:guide>
        <p15:guide id="25" pos="2400" userDrawn="1">
          <p15:clr>
            <a:srgbClr val="547EBF"/>
          </p15:clr>
        </p15:guide>
        <p15:guide id="26" pos="4896" userDrawn="1">
          <p15:clr>
            <a:srgbClr val="C35EA4"/>
          </p15:clr>
        </p15:guide>
        <p15:guide id="27" pos="5088" userDrawn="1">
          <p15:clr>
            <a:srgbClr val="C35EA4"/>
          </p15:clr>
        </p15:guide>
        <p15:guide id="29" pos="7320" userDrawn="1">
          <p15:clr>
            <a:srgbClr val="C35EA4"/>
          </p15:clr>
        </p15:guide>
        <p15:guide id="30" pos="5184" userDrawn="1">
          <p15:clr>
            <a:srgbClr val="547EBF"/>
          </p15:clr>
        </p15:guide>
        <p15:guide id="31" pos="7248" userDrawn="1">
          <p15:clr>
            <a:srgbClr val="547EBF"/>
          </p15:clr>
        </p15:guide>
        <p15:guide id="32" pos="3624" userDrawn="1">
          <p15:clr>
            <a:srgbClr val="9FCC3B"/>
          </p15:clr>
        </p15:guide>
        <p15:guide id="33" pos="3696" userDrawn="1">
          <p15:clr>
            <a:srgbClr val="9FCC3B"/>
          </p15:clr>
        </p15:guide>
        <p15:guide id="3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3C9"/>
    <a:srgbClr val="D9BCBA"/>
    <a:srgbClr val="E7C7CC"/>
    <a:srgbClr val="647376"/>
    <a:srgbClr val="6D7E81"/>
    <a:srgbClr val="89989B"/>
    <a:srgbClr val="919EA1"/>
    <a:srgbClr val="BDB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9" autoAdjust="0"/>
    <p:restoredTop sz="71790" autoAdjust="0"/>
  </p:normalViewPr>
  <p:slideViewPr>
    <p:cSldViewPr snapToGrid="0" snapToObjects="1" showGuides="1">
      <p:cViewPr varScale="1">
        <p:scale>
          <a:sx n="49" d="100"/>
          <a:sy n="49" d="100"/>
        </p:scale>
        <p:origin x="1614" y="48"/>
      </p:cViewPr>
      <p:guideLst>
        <p:guide orient="horz" pos="2160"/>
        <p:guide orient="horz" pos="984"/>
        <p:guide orient="horz" pos="1152"/>
        <p:guide orient="horz" pos="1368"/>
        <p:guide orient="horz" pos="2856"/>
        <p:guide orient="horz" pos="3120"/>
        <p:guide pos="3840"/>
        <p:guide pos="4824"/>
        <p:guide pos="2664"/>
        <p:guide pos="2736"/>
        <p:guide orient="horz" pos="3816"/>
        <p:guide orient="horz" pos="3288"/>
        <p:guide pos="240"/>
        <p:guide pos="2472"/>
        <p:guide pos="720"/>
        <p:guide orient="horz" pos="1584"/>
        <p:guide pos="2400"/>
        <p:guide pos="4896"/>
        <p:guide pos="5088"/>
        <p:guide pos="7320"/>
        <p:guide pos="5184"/>
        <p:guide pos="7248"/>
        <p:guide pos="3624"/>
        <p:guide pos="3696"/>
        <p:guide orient="horz" pos="3960"/>
      </p:guideLst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464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1716" y="64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font" Target="fonts/font5.fntdata"/><Relationship Id="rId42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83421-34F6-4685-9C77-2DE3C6F7B768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9814B52-DB4F-4194-A17E-35B6BB70302D}">
      <dgm:prSet phldrT="[Text]" custT="1"/>
      <dgm:spPr/>
      <dgm:t>
        <a:bodyPr/>
        <a:lstStyle/>
        <a:p>
          <a:pPr algn="l" rtl="0"/>
          <a:r>
            <a:rPr lang="ru-RU" sz="2000" b="1" i="0" u="none" baseline="0" dirty="0">
              <a:latin typeface="Arial" panose="020B0604020202020204" pitchFamily="34" charset="0"/>
              <a:cs typeface="Arial" panose="020B0604020202020204" pitchFamily="34" charset="0"/>
            </a:rPr>
            <a:t>Этап </a:t>
          </a:r>
          <a:r>
            <a:rPr lang="ru-RU" sz="2000" b="1" i="0" u="none" baseline="0" dirty="0" err="1">
              <a:latin typeface="Arial" panose="020B0604020202020204" pitchFamily="34" charset="0"/>
              <a:cs typeface="Arial" panose="020B0604020202020204" pitchFamily="34" charset="0"/>
            </a:rPr>
            <a:t>pre-FEED</a:t>
          </a:r>
          <a:endParaRPr lang="ru-RU" sz="2000" b="1" i="0" u="none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E855E-3525-46D4-8A23-5CA6799F52E3}" type="parTrans" cxnId="{447B7462-C1D5-489E-BE80-BD1506849B7C}">
      <dgm:prSet/>
      <dgm:spPr/>
      <dgm:t>
        <a:bodyPr/>
        <a:lstStyle/>
        <a:p>
          <a:endParaRPr lang="ru" sz="1050"/>
        </a:p>
      </dgm:t>
    </dgm:pt>
    <dgm:pt modelId="{C2083433-AF5D-4606-AA8B-C9F968F56D70}" type="sibTrans" cxnId="{447B7462-C1D5-489E-BE80-BD1506849B7C}">
      <dgm:prSet/>
      <dgm:spPr/>
      <dgm:t>
        <a:bodyPr/>
        <a:lstStyle/>
        <a:p>
          <a:endParaRPr lang="ru" sz="1050"/>
        </a:p>
      </dgm:t>
    </dgm:pt>
    <dgm:pt modelId="{DCF745AD-2181-4057-9745-F0D9CC96070B}">
      <dgm:prSet phldrT="[Text]" custT="1"/>
      <dgm:spPr/>
      <dgm:t>
        <a:bodyPr/>
        <a:lstStyle/>
        <a:p>
          <a:pPr algn="l" rtl="0"/>
          <a:r>
            <a:rPr lang="ru-RU" sz="2000" b="1" i="0" u="none" baseline="0" dirty="0">
              <a:latin typeface="Arial" panose="020B0604020202020204" pitchFamily="34" charset="0"/>
              <a:cs typeface="Arial" panose="020B0604020202020204" pitchFamily="34" charset="0"/>
            </a:rPr>
            <a:t>Этап реализации</a:t>
          </a:r>
          <a:endParaRPr lang="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123CF-C56A-4934-91E0-E1923B294645}" type="parTrans" cxnId="{920B3673-B336-4666-980E-7F2585834A4D}">
      <dgm:prSet/>
      <dgm:spPr/>
      <dgm:t>
        <a:bodyPr/>
        <a:lstStyle/>
        <a:p>
          <a:endParaRPr lang="ru" sz="1050"/>
        </a:p>
      </dgm:t>
    </dgm:pt>
    <dgm:pt modelId="{4D904D05-8749-4894-8215-552281989140}" type="sibTrans" cxnId="{920B3673-B336-4666-980E-7F2585834A4D}">
      <dgm:prSet/>
      <dgm:spPr/>
      <dgm:t>
        <a:bodyPr/>
        <a:lstStyle/>
        <a:p>
          <a:endParaRPr lang="ru" sz="1050"/>
        </a:p>
      </dgm:t>
    </dgm:pt>
    <dgm:pt modelId="{FFDE2B34-35F8-4289-9181-DC10BBC7B7E2}">
      <dgm:prSet phldrT="[Text]" custT="1"/>
      <dgm:spPr/>
      <dgm:t>
        <a:bodyPr/>
        <a:lstStyle/>
        <a:p>
          <a:pPr algn="l" rtl="0"/>
          <a:r>
            <a:rPr lang="ru-RU" sz="2000" b="1" i="0" u="none" baseline="0" dirty="0">
              <a:latin typeface="Arial" panose="020B0604020202020204" pitchFamily="34" charset="0"/>
              <a:cs typeface="Arial" panose="020B0604020202020204" pitchFamily="34" charset="0"/>
            </a:rPr>
            <a:t>Этап </a:t>
          </a:r>
          <a:r>
            <a:rPr lang="ru-RU" sz="2000" b="1" i="0" u="none" baseline="0" dirty="0" err="1">
              <a:latin typeface="Arial" panose="020B0604020202020204" pitchFamily="34" charset="0"/>
              <a:cs typeface="Arial" panose="020B0604020202020204" pitchFamily="34" charset="0"/>
            </a:rPr>
            <a:t>FEED</a:t>
          </a:r>
          <a:r>
            <a:rPr lang="ru-RU" sz="2000" b="1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2000" b="1" i="0" u="none" baseline="0" dirty="0" err="1">
              <a:latin typeface="Arial" panose="020B0604020202020204" pitchFamily="34" charset="0"/>
              <a:cs typeface="Arial" panose="020B0604020202020204" pitchFamily="34" charset="0"/>
            </a:rPr>
            <a:t>ПД</a:t>
          </a:r>
          <a:endParaRPr lang="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042C6-7448-4535-B1F7-031A74FD2611}" type="parTrans" cxnId="{1B042806-94D2-4012-885C-0D332A59CDE3}">
      <dgm:prSet/>
      <dgm:spPr/>
      <dgm:t>
        <a:bodyPr/>
        <a:lstStyle/>
        <a:p>
          <a:endParaRPr lang="ru" sz="1050"/>
        </a:p>
      </dgm:t>
    </dgm:pt>
    <dgm:pt modelId="{42AED2BE-4335-4C37-9195-89234A1BCE5C}" type="sibTrans" cxnId="{1B042806-94D2-4012-885C-0D332A59CDE3}">
      <dgm:prSet/>
      <dgm:spPr/>
      <dgm:t>
        <a:bodyPr/>
        <a:lstStyle/>
        <a:p>
          <a:endParaRPr lang="ru" sz="1050"/>
        </a:p>
      </dgm:t>
    </dgm:pt>
    <dgm:pt modelId="{67435E92-C9D0-41E2-9535-4239E5835D0D}" type="pres">
      <dgm:prSet presAssocID="{4A983421-34F6-4685-9C77-2DE3C6F7B768}" presName="Name0" presStyleCnt="0">
        <dgm:presLayoutVars>
          <dgm:dir/>
          <dgm:animLvl val="lvl"/>
          <dgm:resizeHandles val="exact"/>
        </dgm:presLayoutVars>
      </dgm:prSet>
      <dgm:spPr/>
    </dgm:pt>
    <dgm:pt modelId="{F0DA64C7-388B-425A-B14B-EF526326E84E}" type="pres">
      <dgm:prSet presAssocID="{D9814B52-DB4F-4194-A17E-35B6BB70302D}" presName="parTxOnly" presStyleLbl="node1" presStyleIdx="0" presStyleCnt="3" custScaleX="149889" custLinFactNeighborX="-18879" custLinFactNeighborY="958">
        <dgm:presLayoutVars>
          <dgm:chMax val="0"/>
          <dgm:chPref val="0"/>
          <dgm:bulletEnabled val="1"/>
        </dgm:presLayoutVars>
      </dgm:prSet>
      <dgm:spPr/>
    </dgm:pt>
    <dgm:pt modelId="{1C9ED3BC-EC09-4F56-B7F8-A12D5490F23C}" type="pres">
      <dgm:prSet presAssocID="{C2083433-AF5D-4606-AA8B-C9F968F56D70}" presName="parTxOnlySpace" presStyleCnt="0"/>
      <dgm:spPr/>
    </dgm:pt>
    <dgm:pt modelId="{5F6CE6C9-FE30-4929-9348-38807D9264A2}" type="pres">
      <dgm:prSet presAssocID="{FFDE2B34-35F8-4289-9181-DC10BBC7B7E2}" presName="parTxOnly" presStyleLbl="node1" presStyleIdx="1" presStyleCnt="3" custScaleX="147139" custLinFactNeighborX="-3248">
        <dgm:presLayoutVars>
          <dgm:chMax val="0"/>
          <dgm:chPref val="0"/>
          <dgm:bulletEnabled val="1"/>
        </dgm:presLayoutVars>
      </dgm:prSet>
      <dgm:spPr/>
    </dgm:pt>
    <dgm:pt modelId="{3E2A5E3F-7D2F-49F5-ACF4-EDA0DCFF9C56}" type="pres">
      <dgm:prSet presAssocID="{42AED2BE-4335-4C37-9195-89234A1BCE5C}" presName="parTxOnlySpace" presStyleCnt="0"/>
      <dgm:spPr/>
    </dgm:pt>
    <dgm:pt modelId="{0D7532D4-8E7D-48D3-87F5-0C3D6AD33D9B}" type="pres">
      <dgm:prSet presAssocID="{DCF745AD-2181-4057-9745-F0D9CC9607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B042806-94D2-4012-885C-0D332A59CDE3}" srcId="{4A983421-34F6-4685-9C77-2DE3C6F7B768}" destId="{FFDE2B34-35F8-4289-9181-DC10BBC7B7E2}" srcOrd="1" destOrd="0" parTransId="{25D042C6-7448-4535-B1F7-031A74FD2611}" sibTransId="{42AED2BE-4335-4C37-9195-89234A1BCE5C}"/>
    <dgm:cxn modelId="{3EDAA340-D9BB-49AB-A8B2-7ED108A69A9C}" type="presOf" srcId="{FFDE2B34-35F8-4289-9181-DC10BBC7B7E2}" destId="{5F6CE6C9-FE30-4929-9348-38807D9264A2}" srcOrd="0" destOrd="0" presId="urn:microsoft.com/office/officeart/2005/8/layout/chevron1"/>
    <dgm:cxn modelId="{447B7462-C1D5-489E-BE80-BD1506849B7C}" srcId="{4A983421-34F6-4685-9C77-2DE3C6F7B768}" destId="{D9814B52-DB4F-4194-A17E-35B6BB70302D}" srcOrd="0" destOrd="0" parTransId="{653E855E-3525-46D4-8A23-5CA6799F52E3}" sibTransId="{C2083433-AF5D-4606-AA8B-C9F968F56D70}"/>
    <dgm:cxn modelId="{920B3673-B336-4666-980E-7F2585834A4D}" srcId="{4A983421-34F6-4685-9C77-2DE3C6F7B768}" destId="{DCF745AD-2181-4057-9745-F0D9CC96070B}" srcOrd="2" destOrd="0" parTransId="{536123CF-C56A-4934-91E0-E1923B294645}" sibTransId="{4D904D05-8749-4894-8215-552281989140}"/>
    <dgm:cxn modelId="{D4E7D1A0-2844-418B-91D2-5B0C6ADA4EBE}" type="presOf" srcId="{4A983421-34F6-4685-9C77-2DE3C6F7B768}" destId="{67435E92-C9D0-41E2-9535-4239E5835D0D}" srcOrd="0" destOrd="0" presId="urn:microsoft.com/office/officeart/2005/8/layout/chevron1"/>
    <dgm:cxn modelId="{278EF1BC-79B1-47C2-AE2E-86F5B04F5668}" type="presOf" srcId="{D9814B52-DB4F-4194-A17E-35B6BB70302D}" destId="{F0DA64C7-388B-425A-B14B-EF526326E84E}" srcOrd="0" destOrd="0" presId="urn:microsoft.com/office/officeart/2005/8/layout/chevron1"/>
    <dgm:cxn modelId="{E379ABD0-676D-4F78-8068-D61446DA3649}" type="presOf" srcId="{DCF745AD-2181-4057-9745-F0D9CC96070B}" destId="{0D7532D4-8E7D-48D3-87F5-0C3D6AD33D9B}" srcOrd="0" destOrd="0" presId="urn:microsoft.com/office/officeart/2005/8/layout/chevron1"/>
    <dgm:cxn modelId="{FC1B42FC-9265-4C68-AA69-13E7941092A9}" type="presParOf" srcId="{67435E92-C9D0-41E2-9535-4239E5835D0D}" destId="{F0DA64C7-388B-425A-B14B-EF526326E84E}" srcOrd="0" destOrd="0" presId="urn:microsoft.com/office/officeart/2005/8/layout/chevron1"/>
    <dgm:cxn modelId="{64E220CD-8059-4AFB-8909-5CE676E96576}" type="presParOf" srcId="{67435E92-C9D0-41E2-9535-4239E5835D0D}" destId="{1C9ED3BC-EC09-4F56-B7F8-A12D5490F23C}" srcOrd="1" destOrd="0" presId="urn:microsoft.com/office/officeart/2005/8/layout/chevron1"/>
    <dgm:cxn modelId="{F0680DD9-DD69-421A-BAE2-9F5FDC379F88}" type="presParOf" srcId="{67435E92-C9D0-41E2-9535-4239E5835D0D}" destId="{5F6CE6C9-FE30-4929-9348-38807D9264A2}" srcOrd="2" destOrd="0" presId="urn:microsoft.com/office/officeart/2005/8/layout/chevron1"/>
    <dgm:cxn modelId="{2CD77561-86FA-4416-A840-26B25EAC0C62}" type="presParOf" srcId="{67435E92-C9D0-41E2-9535-4239E5835D0D}" destId="{3E2A5E3F-7D2F-49F5-ACF4-EDA0DCFF9C56}" srcOrd="3" destOrd="0" presId="urn:microsoft.com/office/officeart/2005/8/layout/chevron1"/>
    <dgm:cxn modelId="{C85221AB-73CB-418E-A0D6-3A93A2BE3673}" type="presParOf" srcId="{67435E92-C9D0-41E2-9535-4239E5835D0D}" destId="{0D7532D4-8E7D-48D3-87F5-0C3D6AD33D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64C7-388B-425A-B14B-EF526326E84E}">
      <dsp:nvSpPr>
        <dsp:cNvPr id="0" name=""/>
        <dsp:cNvSpPr/>
      </dsp:nvSpPr>
      <dsp:spPr>
        <a:xfrm>
          <a:off x="0" y="0"/>
          <a:ext cx="4439570" cy="4978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Этап </a:t>
          </a:r>
          <a:r>
            <a:rPr lang="ru-RU" sz="2000" b="1" i="0" u="none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pre-FEED</a:t>
          </a:r>
          <a:endParaRPr lang="ru-RU" sz="2000" b="1" i="0" u="none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20" y="0"/>
        <a:ext cx="3941730" cy="497840"/>
      </dsp:txXfrm>
    </dsp:sp>
    <dsp:sp modelId="{5F6CE6C9-FE30-4929-9348-38807D9264A2}">
      <dsp:nvSpPr>
        <dsp:cNvPr id="0" name=""/>
        <dsp:cNvSpPr/>
      </dsp:nvSpPr>
      <dsp:spPr>
        <a:xfrm>
          <a:off x="4135772" y="0"/>
          <a:ext cx="4358117" cy="497840"/>
        </a:xfrm>
        <a:prstGeom prst="chevron">
          <a:avLst/>
        </a:prstGeom>
        <a:gradFill rotWithShape="0">
          <a:gsLst>
            <a:gs pos="0">
              <a:schemeClr val="accent4">
                <a:hueOff val="-4486351"/>
                <a:satOff val="19998"/>
                <a:lumOff val="686"/>
                <a:alphaOff val="0"/>
                <a:tint val="50000"/>
                <a:satMod val="300000"/>
              </a:schemeClr>
            </a:gs>
            <a:gs pos="35000">
              <a:schemeClr val="accent4">
                <a:hueOff val="-4486351"/>
                <a:satOff val="19998"/>
                <a:lumOff val="686"/>
                <a:alphaOff val="0"/>
                <a:tint val="37000"/>
                <a:satMod val="300000"/>
              </a:schemeClr>
            </a:gs>
            <a:gs pos="100000">
              <a:schemeClr val="accent4">
                <a:hueOff val="-4486351"/>
                <a:satOff val="19998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Этап </a:t>
          </a:r>
          <a:r>
            <a:rPr lang="ru-RU" sz="2000" b="1" i="0" u="none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FEED</a:t>
          </a:r>
          <a:r>
            <a:rPr lang="ru-RU" sz="2000" b="1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2000" b="1" i="0" u="none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ПД</a:t>
          </a:r>
          <a:endParaRPr lang="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4692" y="0"/>
        <a:ext cx="3860277" cy="497840"/>
      </dsp:txXfrm>
    </dsp:sp>
    <dsp:sp modelId="{0D7532D4-8E7D-48D3-87F5-0C3D6AD33D9B}">
      <dsp:nvSpPr>
        <dsp:cNvPr id="0" name=""/>
        <dsp:cNvSpPr/>
      </dsp:nvSpPr>
      <dsp:spPr>
        <a:xfrm>
          <a:off x="8207319" y="0"/>
          <a:ext cx="2961905" cy="497840"/>
        </a:xfrm>
        <a:prstGeom prst="chevron">
          <a:avLst/>
        </a:prstGeom>
        <a:gradFill rotWithShape="0">
          <a:gsLst>
            <a:gs pos="0">
              <a:schemeClr val="accent4">
                <a:hueOff val="-8972703"/>
                <a:satOff val="39997"/>
                <a:lumOff val="1372"/>
                <a:alphaOff val="0"/>
                <a:tint val="50000"/>
                <a:satMod val="300000"/>
              </a:schemeClr>
            </a:gs>
            <a:gs pos="35000">
              <a:schemeClr val="accent4">
                <a:hueOff val="-8972703"/>
                <a:satOff val="39997"/>
                <a:lumOff val="1372"/>
                <a:alphaOff val="0"/>
                <a:tint val="37000"/>
                <a:satMod val="300000"/>
              </a:schemeClr>
            </a:gs>
            <a:gs pos="100000">
              <a:schemeClr val="accent4">
                <a:hueOff val="-8972703"/>
                <a:satOff val="39997"/>
                <a:lumOff val="13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Этап реализации</a:t>
          </a:r>
          <a:endParaRPr lang="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6239" y="0"/>
        <a:ext cx="2464065" cy="497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03/10/2018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03/10/2018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CE2E1-0C92-42E4-928A-8A0FDFE1DE03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714375"/>
            <a:ext cx="6100762" cy="34321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60692"/>
            <a:ext cx="5032190" cy="407407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6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4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E799493-6412-4470-9830-D005B358D66E}" type="slidenum">
              <a:rPr/>
              <a:pPr algn="l" rtl="0"/>
              <a:t>6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53510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0B9C825-F38E-45BB-92C1-043DE61C9183}" type="slidenum">
              <a:rPr/>
              <a:pPr algn="l" rtl="0"/>
              <a:t>7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1315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E799493-6412-4470-9830-D005B358D66E}" type="slidenum">
              <a:rPr/>
              <a:pPr algn="l" rtl="0"/>
              <a:t>8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0871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E799493-6412-4470-9830-D005B358D66E}" type="slidenum">
              <a:rPr/>
              <a:pPr algn="l" rtl="0"/>
              <a:t>10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46654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E799493-6412-4470-9830-D005B358D66E}" type="slidenum">
              <a:rPr/>
              <a:pPr algn="l" rtl="0"/>
              <a:t>11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73180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6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DE799493-6412-4470-9830-D005B358D66E}" type="slidenum">
              <a:rPr/>
              <a:pPr algn="l" rtl="0"/>
              <a:t>13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4182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2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TextBox 12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7" name="TextBox 26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5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1" name="TextBox 10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2" name="TextBox 11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 dirty="0"/>
              <a:t>Click to edit Master title style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</p:spTree>
  </p:cSld>
  <p:clrMapOvr>
    <a:masterClrMapping/>
  </p:clrMapOvr>
  <p:transition/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438480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27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2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6" name="TextBox 5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s &amp; Caut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08001" y="507999"/>
            <a:ext cx="2539992" cy="101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301993" y="762000"/>
            <a:ext cx="8382000" cy="5080000"/>
          </a:xfrm>
        </p:spPr>
        <p:txBody>
          <a:bodyPr tIns="50800"/>
          <a:lstStyle>
            <a:lvl1pPr>
              <a:defRPr sz="1000" b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add definitions and cautionary note</a:t>
            </a:r>
            <a:endParaRPr lang="en-US"/>
          </a:p>
        </p:txBody>
      </p:sp>
      <p:sp>
        <p:nvSpPr>
          <p:cNvPr id="92" name="Text Placeholder 7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10" y="6096000"/>
            <a:ext cx="11175983" cy="25400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bIns="25400" anchor="ctr"/>
          <a:lstStyle>
            <a:lvl1pPr>
              <a:defRPr lang="en-GB" sz="800" b="0" kern="1200" baseline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  <a:lvl2pPr>
              <a:defRPr lang="en-GB" sz="2300" kern="120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>
              <a:defRPr lang="en-GB" sz="2300" kern="120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>
              <a:defRPr lang="en-GB" sz="2300" smtClean="0">
                <a:latin typeface="Arial" pitchFamily="34" charset="0"/>
              </a:defRPr>
            </a:lvl4pPr>
            <a:lvl5pPr>
              <a:defRPr lang="en-US" sz="2300">
                <a:latin typeface="Arial" pitchFamily="34" charset="0"/>
              </a:defRPr>
            </a:lvl5pPr>
          </a:lstStyle>
          <a:p>
            <a:pPr lvl="0" defTabSz="873123" eaLnBrk="0" hangingPunct="0">
              <a:spcAft>
                <a:spcPct val="0"/>
              </a:spcAft>
            </a:pPr>
            <a:r>
              <a:rPr lang="en-GB"/>
              <a:t>Click to add notes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483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s &amp; Caut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2" name="Text Placeholder 7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10" y="6096000"/>
            <a:ext cx="11175983" cy="25400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bIns="25400" anchor="ctr"/>
          <a:lstStyle>
            <a:lvl1pPr>
              <a:defRPr lang="en-GB" sz="800" b="0" kern="1200" baseline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 pitchFamily="34" charset="0"/>
              </a:defRPr>
            </a:lvl1pPr>
            <a:lvl2pPr>
              <a:defRPr lang="en-GB" sz="2300" kern="120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>
              <a:defRPr lang="en-GB" sz="2300" kern="120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>
              <a:defRPr lang="en-GB" sz="2300" smtClean="0">
                <a:latin typeface="Arial" pitchFamily="34" charset="0"/>
              </a:defRPr>
            </a:lvl4pPr>
            <a:lvl5pPr>
              <a:defRPr lang="en-US" sz="2300">
                <a:latin typeface="Arial" pitchFamily="34" charset="0"/>
              </a:defRPr>
            </a:lvl5pPr>
          </a:lstStyle>
          <a:p>
            <a:pPr lvl="0" defTabSz="873123" eaLnBrk="0" hangingPunct="0">
              <a:spcAft>
                <a:spcPct val="0"/>
              </a:spcAft>
            </a:pPr>
            <a:r>
              <a:rPr lang="en-GB"/>
              <a:t>Click to add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39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30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4" name="TextBox 13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9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/>
            </a:lvl1pPr>
            <a:lvl2pPr marL="277200" indent="-2772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522000" indent="-252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756000" indent="-24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4pPr>
            <a:lvl5pPr marL="964800" indent="-21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5pPr>
            <a:lvl6pPr marL="1144800" indent="-180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/>
            </a:lvl1pPr>
            <a:lvl2pPr marL="277200" indent="-2772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522000" indent="-2520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756000" indent="-241294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4pPr>
            <a:lvl5pPr marL="964800" indent="-21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5pPr>
            <a:lvl6pPr marL="1144800" indent="-1800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284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63D7-8BA5-4143-A5B6-03C54F719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F5672-A953-42E8-A63B-B076E0FEE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A9395-7FCF-41DC-B1C8-EF82CFB9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0F10F-460B-4ABA-92C8-B27792C0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F2F4C-3A4D-4B61-87C6-E08D850A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0CD1-2307-44D7-9FE1-EE2205FD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DABE-6D03-4537-A55E-45810EDA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C8E5B-2327-4828-B4B2-C82D85B2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6A21E-FDAB-4717-9E12-48CD7FD0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8C134-300F-4134-936B-95A0FF39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C769-5858-4EC4-85AD-96B24700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615BF-B9CB-4630-952B-0210EB4E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7F2F7-E7EA-4B0F-90D9-B59AEEB9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1928-C710-430F-8E01-77E0F3C5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BFD84-3BDD-4FF3-A486-5B3832A0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9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9F61-9D8D-4B12-AE2B-A59FE3C1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3896-BF13-4AEA-B00B-300F5F4D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71DF9-CB17-4322-8A7D-376338D2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64EFC-5366-43CB-BF94-1DC9893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5A585-5484-4975-9BD6-69C9E9D3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E96D3-F2B4-460A-BA2B-21A0045F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D4D3-1A32-4D26-B44B-15115ADC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8FB0-AAEE-4496-AB21-8491BF9F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D39E4-8A18-45D7-980E-6543A0255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009C-88C1-4A4D-98E5-F1834F821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7F18E-593D-440B-BA7D-49CB48CCB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85131-0907-45CA-A7C4-571AD549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329A9-23BE-49EC-8027-DA034E5B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FA80F-B6E9-4175-A3BF-9AAF6189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2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F673-BAFA-486F-9BED-67DE69E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1A4D3-A7C4-40C5-8B2D-01FCD96F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80E49-2159-4CDD-AB76-77D8DF16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6965F-AFDA-4AC8-8705-BAFBE876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0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7A1F1-BD7C-446E-9BEF-385AA74A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B7167-676F-487D-AAE9-3F87B0B4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D586-BCB8-466A-8E16-F820510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1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3F72-A24C-40A2-95BF-2435F256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FEC9-7964-46DC-8C22-492D9C39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2855-128A-4CEF-89B4-05E346AB2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B67D2-3281-4D43-9C0C-F5900E98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BCD3D-D33C-4AAA-8C69-A8D661AA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50FB5-F355-4423-9601-D27BC981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1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70A8-D48F-4A45-82F5-E828FA10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833B3-5339-4F57-9FD9-5B0E08EB3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075D3-9929-4861-816C-3F0AAB011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722D2-9BB4-457C-BEB8-9098B13F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B4ACC-7FF2-4FCD-B41D-ECE06D6E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73FF6-66EF-4330-9F3C-1F98220F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6" name="Text Box 11" descr="&lt;COMPANY_NAME&gt;{18.70866,264.5669,508.875,59.87236}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F1B6-9727-401A-A210-864F5BD9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88D51-31EA-4B1C-92FD-CC05C4F60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BE620-AE92-4D4C-B455-AE39528E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AB1C9-A9A0-40E6-8ABC-CE73F4E0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220E-38F3-42C4-8015-288FFC22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6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30DAA-6D50-4D4D-B247-173C76C65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DDAFC-878D-40F9-8C86-5F88B46D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72EC-BB4A-473F-82C1-A6E3E127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3D33-0733-43AA-B940-B1ED5A79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25141-DB71-465C-9E13-51CECB6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8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51B9-DA85-4FAB-BBDF-55C48444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9B7AF-2037-472E-A5D2-16BCAEDA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6DC69-224D-4C69-B4DF-26F3B664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9D24B-22B1-433B-B2B8-46EC106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9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D95D-6C2E-43FD-AA94-53C89F8F6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CD9C9-C0B0-45CB-8B03-8334A9B2EA47}"/>
              </a:ext>
            </a:extLst>
          </p:cNvPr>
          <p:cNvSpPr txBox="1"/>
          <p:nvPr userDrawn="1"/>
        </p:nvSpPr>
        <p:spPr bwMode="auto">
          <a:xfrm>
            <a:off x="6041846" y="185530"/>
            <a:ext cx="5727837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EXTERNAL ENVIRONMENT CREATING MORE OPPORTUNITIES FOR GAS AND LNG</a:t>
            </a:r>
          </a:p>
        </p:txBody>
      </p:sp>
    </p:spTree>
    <p:extLst>
      <p:ext uri="{BB962C8B-B14F-4D97-AF65-F5344CB8AC3E}">
        <p14:creationId xmlns:p14="http://schemas.microsoft.com/office/powerpoint/2010/main" val="380926466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D95D-6C2E-43FD-AA94-53C89F8F6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CD9C9-C0B0-45CB-8B03-8334A9B2EA47}"/>
              </a:ext>
            </a:extLst>
          </p:cNvPr>
          <p:cNvSpPr txBox="1"/>
          <p:nvPr userDrawn="1"/>
        </p:nvSpPr>
        <p:spPr bwMode="auto">
          <a:xfrm>
            <a:off x="6041846" y="185530"/>
            <a:ext cx="5727837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STRONG LNG FUNDAMENTALS EXCEEDED EXPECTATIONS IN 2017</a:t>
            </a:r>
          </a:p>
        </p:txBody>
      </p:sp>
    </p:spTree>
    <p:extLst>
      <p:ext uri="{BB962C8B-B14F-4D97-AF65-F5344CB8AC3E}">
        <p14:creationId xmlns:p14="http://schemas.microsoft.com/office/powerpoint/2010/main" val="262998639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D95D-6C2E-43FD-AA94-53C89F8F6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CD9C9-C0B0-45CB-8B03-8334A9B2EA47}"/>
              </a:ext>
            </a:extLst>
          </p:cNvPr>
          <p:cNvSpPr txBox="1"/>
          <p:nvPr userDrawn="1"/>
        </p:nvSpPr>
        <p:spPr bwMode="auto">
          <a:xfrm>
            <a:off x="6041846" y="185530"/>
            <a:ext cx="5727837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SUPPLY INVESTMENT REQUIRED TO MEET LONG-TERM DEMAND GROWTH</a:t>
            </a:r>
          </a:p>
        </p:txBody>
      </p:sp>
    </p:spTree>
    <p:extLst>
      <p:ext uri="{BB962C8B-B14F-4D97-AF65-F5344CB8AC3E}">
        <p14:creationId xmlns:p14="http://schemas.microsoft.com/office/powerpoint/2010/main" val="111194013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6896465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111462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8218E-BF9D-436E-9B04-CA179099F646}"/>
              </a:ext>
            </a:extLst>
          </p:cNvPr>
          <p:cNvSpPr txBox="1"/>
          <p:nvPr userDrawn="1"/>
        </p:nvSpPr>
        <p:spPr bwMode="auto">
          <a:xfrm>
            <a:off x="6041846" y="185530"/>
            <a:ext cx="5727837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EXTERNAL ENVIRONMENT CREATING MORE OPPORTUNITIES FOR GAS AND LNG</a:t>
            </a:r>
          </a:p>
        </p:txBody>
      </p:sp>
    </p:spTree>
    <p:extLst>
      <p:ext uri="{BB962C8B-B14F-4D97-AF65-F5344CB8AC3E}">
        <p14:creationId xmlns:p14="http://schemas.microsoft.com/office/powerpoint/2010/main" val="208388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48430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{18.70866,264.5669,508.875,59.87236}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8701509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41689916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2225968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2395289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21F6-53B8-4386-9C7F-743D707BB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721" y="712800"/>
            <a:ext cx="11171238" cy="7540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BCE11-A2D4-49AA-B747-22AD5AB70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24177" y="6573703"/>
            <a:ext cx="355564" cy="237600"/>
          </a:xfrm>
          <a:prstGeom prst="rect">
            <a:avLst/>
          </a:prstGeom>
        </p:spPr>
        <p:txBody>
          <a:bodyPr/>
          <a:lstStyle/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7258277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</p:spTree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TextBox 8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7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7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eg"/><Relationship Id="rId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7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jpeg"/><Relationship Id="rId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6.vml"/><Relationship Id="rId7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jpeg"/><Relationship Id="rId4" Type="http://schemas.openxmlformats.org/officeDocument/2006/relationships/tags" Target="../tags/tag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.vml"/><Relationship Id="rId7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jpeg"/><Relationship Id="rId4" Type="http://schemas.openxmlformats.org/officeDocument/2006/relationships/tags" Target="../tags/tag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8.v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588551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November 2017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7" r:id="rId12"/>
    <p:sldLayoutId id="2147483678" r:id="rId13"/>
    <p:sldLayoutId id="2147483700" r:id="rId14"/>
    <p:sldLayoutId id="2147483681" r:id="rId15"/>
    <p:sldLayoutId id="2147483682" r:id="rId16"/>
    <p:sldLayoutId id="2147483683" r:id="rId17"/>
    <p:sldLayoutId id="2147483703" r:id="rId18"/>
    <p:sldLayoutId id="2147483704" r:id="rId19"/>
    <p:sldLayoutId id="2147483725" r:id="rId20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DDBF3-EFE6-4DD7-B724-AAC0DD27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D19DC-3BA4-4511-9634-CF2B7CB5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AF48-989F-4FAF-AFDC-0FB11B0B1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6FBB-17E8-446E-8496-1982833793CB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897A-304D-4C0E-8ADF-981F190DA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C2A2-AF21-4637-AB15-F2F50521B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E7AA-1900-4E59-BC68-3C092E7DE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553670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573703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dirty="0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96387-DA4B-46FD-B024-CAA48A2AF86D}"/>
              </a:ext>
            </a:extLst>
          </p:cNvPr>
          <p:cNvCxnSpPr/>
          <p:nvPr userDrawn="1"/>
        </p:nvCxnSpPr>
        <p:spPr>
          <a:xfrm>
            <a:off x="371061" y="477078"/>
            <a:ext cx="11449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5BFAB4-BB88-4700-B76F-2563479D4631}"/>
              </a:ext>
            </a:extLst>
          </p:cNvPr>
          <p:cNvSpPr txBox="1"/>
          <p:nvPr userDrawn="1"/>
        </p:nvSpPr>
        <p:spPr bwMode="auto">
          <a:xfrm>
            <a:off x="371881" y="185530"/>
            <a:ext cx="2265302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/>
              <a:t>SHELL LNG OUTLOOK 2018</a:t>
            </a:r>
          </a:p>
        </p:txBody>
      </p:sp>
    </p:spTree>
    <p:extLst>
      <p:ext uri="{BB962C8B-B14F-4D97-AF65-F5344CB8AC3E}">
        <p14:creationId xmlns:p14="http://schemas.microsoft.com/office/powerpoint/2010/main" val="23692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2" r:id="rId6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4B882-BD41-4D7D-8BDC-6B977570E6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" y="0"/>
            <a:ext cx="12189038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573703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96387-DA4B-46FD-B024-CAA48A2AF86D}"/>
              </a:ext>
            </a:extLst>
          </p:cNvPr>
          <p:cNvCxnSpPr/>
          <p:nvPr userDrawn="1"/>
        </p:nvCxnSpPr>
        <p:spPr>
          <a:xfrm>
            <a:off x="371061" y="477078"/>
            <a:ext cx="11449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5BFAB4-BB88-4700-B76F-2563479D4631}"/>
              </a:ext>
            </a:extLst>
          </p:cNvPr>
          <p:cNvSpPr txBox="1"/>
          <p:nvPr userDrawn="1"/>
        </p:nvSpPr>
        <p:spPr bwMode="auto">
          <a:xfrm>
            <a:off x="371881" y="185530"/>
            <a:ext cx="2265302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>
                <a:solidFill>
                  <a:schemeClr val="bg1"/>
                </a:solidFill>
              </a:rPr>
              <a:t>SHELL LNG OUTLOOK 2018</a:t>
            </a:r>
          </a:p>
        </p:txBody>
      </p:sp>
    </p:spTree>
    <p:extLst>
      <p:ext uri="{BB962C8B-B14F-4D97-AF65-F5344CB8AC3E}">
        <p14:creationId xmlns:p14="http://schemas.microsoft.com/office/powerpoint/2010/main" val="20008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90192B-9C7F-4DA9-9DC5-59BD83B21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92000" cy="6897873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573703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96387-DA4B-46FD-B024-CAA48A2AF86D}"/>
              </a:ext>
            </a:extLst>
          </p:cNvPr>
          <p:cNvCxnSpPr/>
          <p:nvPr userDrawn="1"/>
        </p:nvCxnSpPr>
        <p:spPr>
          <a:xfrm>
            <a:off x="371061" y="477078"/>
            <a:ext cx="11449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5BFAB4-BB88-4700-B76F-2563479D4631}"/>
              </a:ext>
            </a:extLst>
          </p:cNvPr>
          <p:cNvSpPr txBox="1"/>
          <p:nvPr userDrawn="1"/>
        </p:nvSpPr>
        <p:spPr bwMode="auto">
          <a:xfrm>
            <a:off x="371881" y="185530"/>
            <a:ext cx="2265302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>
                <a:solidFill>
                  <a:schemeClr val="bg1"/>
                </a:solidFill>
              </a:rPr>
              <a:t>SHELL LNG OUTLOOK 2018</a:t>
            </a:r>
          </a:p>
        </p:txBody>
      </p:sp>
    </p:spTree>
    <p:extLst>
      <p:ext uri="{BB962C8B-B14F-4D97-AF65-F5344CB8AC3E}">
        <p14:creationId xmlns:p14="http://schemas.microsoft.com/office/powerpoint/2010/main" val="7732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18A3D-3F57-4F15-A8F8-C4AB8B56C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573703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96387-DA4B-46FD-B024-CAA48A2AF86D}"/>
              </a:ext>
            </a:extLst>
          </p:cNvPr>
          <p:cNvCxnSpPr/>
          <p:nvPr userDrawn="1"/>
        </p:nvCxnSpPr>
        <p:spPr>
          <a:xfrm>
            <a:off x="371061" y="477078"/>
            <a:ext cx="11449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5BFAB4-BB88-4700-B76F-2563479D4631}"/>
              </a:ext>
            </a:extLst>
          </p:cNvPr>
          <p:cNvSpPr txBox="1"/>
          <p:nvPr userDrawn="1"/>
        </p:nvSpPr>
        <p:spPr bwMode="auto">
          <a:xfrm>
            <a:off x="371881" y="185530"/>
            <a:ext cx="2265302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>
                <a:solidFill>
                  <a:schemeClr val="bg1"/>
                </a:solidFill>
              </a:rPr>
              <a:t>SHELL LNG OUTLOOK 2018</a:t>
            </a:r>
          </a:p>
        </p:txBody>
      </p:sp>
    </p:spTree>
    <p:extLst>
      <p:ext uri="{BB962C8B-B14F-4D97-AF65-F5344CB8AC3E}">
        <p14:creationId xmlns:p14="http://schemas.microsoft.com/office/powerpoint/2010/main" val="262133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93E3E-CA4F-4C69-A953-00435673A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" y="0"/>
            <a:ext cx="12188825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573703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96387-DA4B-46FD-B024-CAA48A2AF86D}"/>
              </a:ext>
            </a:extLst>
          </p:cNvPr>
          <p:cNvCxnSpPr/>
          <p:nvPr userDrawn="1"/>
        </p:nvCxnSpPr>
        <p:spPr>
          <a:xfrm>
            <a:off x="371061" y="477078"/>
            <a:ext cx="11449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5BFAB4-BB88-4700-B76F-2563479D4631}"/>
              </a:ext>
            </a:extLst>
          </p:cNvPr>
          <p:cNvSpPr txBox="1"/>
          <p:nvPr userDrawn="1"/>
        </p:nvSpPr>
        <p:spPr bwMode="auto">
          <a:xfrm>
            <a:off x="371881" y="185530"/>
            <a:ext cx="2265302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>
                <a:solidFill>
                  <a:schemeClr val="bg1"/>
                </a:solidFill>
              </a:rPr>
              <a:t>SHELL LNG OUTLOOK 2018</a:t>
            </a:r>
          </a:p>
        </p:txBody>
      </p:sp>
    </p:spTree>
    <p:extLst>
      <p:ext uri="{BB962C8B-B14F-4D97-AF65-F5344CB8AC3E}">
        <p14:creationId xmlns:p14="http://schemas.microsoft.com/office/powerpoint/2010/main" val="225011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C89C3F-9888-42F6-9802-E33D712F3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1"/>
            <a:ext cx="12188826" cy="3429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061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573703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96387-DA4B-46FD-B024-CAA48A2AF86D}"/>
              </a:ext>
            </a:extLst>
          </p:cNvPr>
          <p:cNvCxnSpPr/>
          <p:nvPr userDrawn="1"/>
        </p:nvCxnSpPr>
        <p:spPr>
          <a:xfrm>
            <a:off x="371061" y="477078"/>
            <a:ext cx="114490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5BFAB4-BB88-4700-B76F-2563479D4631}"/>
              </a:ext>
            </a:extLst>
          </p:cNvPr>
          <p:cNvSpPr txBox="1"/>
          <p:nvPr userDrawn="1"/>
        </p:nvSpPr>
        <p:spPr bwMode="auto">
          <a:xfrm>
            <a:off x="371881" y="185530"/>
            <a:ext cx="2265302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>
                <a:solidFill>
                  <a:schemeClr val="bg1"/>
                </a:solidFill>
              </a:rPr>
              <a:t>SHELL LNG OUTLOOK 2018</a:t>
            </a:r>
          </a:p>
        </p:txBody>
      </p:sp>
      <p:sp>
        <p:nvSpPr>
          <p:cNvPr id="13" name="Text Box 11" descr="&lt;COMPANY_NAME&gt;{18.70866,264.5669,509.3857,40.33535}">
            <a:extLst>
              <a:ext uri="{FF2B5EF4-FFF2-40B4-BE49-F238E27FC236}">
                <a16:creationId xmlns:a16="http://schemas.microsoft.com/office/drawing/2014/main" id="{278E3F77-1B0B-41C9-B255-F624E4C287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2259" y="657370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Royal Dutch Shell plc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30C2B-9366-4744-8C0B-749ACD7B41CE}"/>
              </a:ext>
            </a:extLst>
          </p:cNvPr>
          <p:cNvSpPr txBox="1"/>
          <p:nvPr userDrawn="1"/>
        </p:nvSpPr>
        <p:spPr bwMode="auto">
          <a:xfrm>
            <a:off x="6041846" y="185530"/>
            <a:ext cx="5727837" cy="233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200" dirty="0">
                <a:solidFill>
                  <a:schemeClr val="bg1"/>
                </a:solidFill>
              </a:rPr>
              <a:t>EXTERNAL ENVIRONMENT CREATING MORE OPPORTUNITIES FOR GAS AND LNG</a:t>
            </a:r>
          </a:p>
        </p:txBody>
      </p:sp>
    </p:spTree>
    <p:extLst>
      <p:ext uri="{BB962C8B-B14F-4D97-AF65-F5344CB8AC3E}">
        <p14:creationId xmlns:p14="http://schemas.microsoft.com/office/powerpoint/2010/main" val="19603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BA900-330C-4196-9D45-E59F0F716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BA900-330C-4196-9D45-E59F0F716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9078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963">
          <p15:clr>
            <a:srgbClr val="F26B43"/>
          </p15:clr>
        </p15:guide>
        <p15:guide id="6" orient="horz" pos="92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hyperlink" Target="https://en.wikipedia.org/wiki/Shell_Oil_Company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Shell_Oil_Company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B6DFD5-6833-4732-8B2E-1811CA135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</a:rPr>
              <a:t>Проект «Балтийский СПГ»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A86C6B-D5D0-4652-97B9-DD49E0CFF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500" y="5120640"/>
            <a:ext cx="5688340" cy="37243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3 октября</a:t>
            </a:r>
            <a:r>
              <a:rPr lang="en-US" dirty="0">
                <a:latin typeface="Arial" panose="020B0604020202020204" pitchFamily="34" charset="0"/>
              </a:rPr>
              <a:t> 2018</a:t>
            </a:r>
            <a:r>
              <a:rPr lang="ru-RU" dirty="0">
                <a:latin typeface="Arial" panose="020B0604020202020204" pitchFamily="34" charset="0"/>
              </a:rPr>
              <a:t> г.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5C093E-E80A-450B-8B7F-3DEC123C8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5500" y="5714009"/>
            <a:ext cx="5187731" cy="2376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Сандер Стегенга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директор по проектам СПГ в России, «Шелл»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14238570-DAF2-4660-AA42-92F9363209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6" b="36696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593339-22D7-4C08-813A-F7A8D5316538}"/>
              </a:ext>
            </a:extLst>
          </p:cNvPr>
          <p:cNvSpPr/>
          <p:nvPr/>
        </p:nvSpPr>
        <p:spPr>
          <a:xfrm>
            <a:off x="8515349" y="6387561"/>
            <a:ext cx="14573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57D06-50A5-4CB1-BCD7-56F85E4F548A}"/>
              </a:ext>
            </a:extLst>
          </p:cNvPr>
          <p:cNvSpPr/>
          <p:nvPr/>
        </p:nvSpPr>
        <p:spPr>
          <a:xfrm>
            <a:off x="585787" y="6387561"/>
            <a:ext cx="1328738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17160182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CCBF-355D-4EDC-89CB-765DBE7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аттестации, развития потенциала и аккредитации поставщиков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BB5DF-DAE4-4D9E-BF7F-BEC527D5B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59039"/>
            <a:ext cx="355564" cy="237600"/>
          </a:xfrm>
        </p:spPr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10</a:t>
            </a:fld>
            <a:endParaRPr lang="ru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E192F-E8C6-4ABC-956F-56389C91937A}"/>
              </a:ext>
            </a:extLst>
          </p:cNvPr>
          <p:cNvSpPr txBox="1"/>
          <p:nvPr/>
        </p:nvSpPr>
        <p:spPr bwMode="auto">
          <a:xfrm>
            <a:off x="641028" y="1424372"/>
            <a:ext cx="6968083" cy="4696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В проекте "Балтийский </a:t>
            </a:r>
            <a:r>
              <a:rPr lang="ru-R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 предусматривается реализация упорядоченной программы развития потенциала и аттестации поставщиков:</a:t>
            </a:r>
          </a:p>
          <a:p>
            <a:pPr marL="201613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84138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Критерии оценки нетехнического характера</a:t>
            </a:r>
          </a:p>
          <a:p>
            <a:pPr marL="811198" lvl="1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198" lvl="1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ru-RU" sz="18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77800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Критерии оценки технического характера</a:t>
            </a:r>
          </a:p>
          <a:p>
            <a:pPr marL="811198" lvl="1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198" lvl="1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 качестве основы платформы регистрации и оценки поставщиков "</a:t>
            </a:r>
            <a:r>
              <a:rPr lang="ru-RU" sz="1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Интергазсерт</a:t>
            </a:r>
            <a:r>
              <a:rPr lang="ru-RU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", имеющейся в РФ (Газпром), но расширенной и адаптированной с учетом конкретных требований </a:t>
            </a:r>
            <a:r>
              <a:rPr lang="ru-RU" sz="1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"Газпром" и концерна "Шелл" в рамках проекта "Балтийский </a:t>
            </a:r>
            <a:r>
              <a:rPr lang="ru-RU" sz="1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0A2D17-275D-4DC8-A9D6-C681EE26E6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2307" y="5135629"/>
            <a:ext cx="3571802" cy="1132352"/>
          </a:xfrm>
          <a:prstGeom prst="rect">
            <a:avLst/>
          </a:prstGeom>
        </p:spPr>
      </p:pic>
      <p:grpSp>
        <p:nvGrpSpPr>
          <p:cNvPr id="4" name="Group 18">
            <a:extLst>
              <a:ext uri="{FF2B5EF4-FFF2-40B4-BE49-F238E27FC236}">
                <a16:creationId xmlns:a16="http://schemas.microsoft.com/office/drawing/2014/main" id="{D508BB8C-2674-483E-8C5A-D52E1D9C8CEC}"/>
              </a:ext>
            </a:extLst>
          </p:cNvPr>
          <p:cNvGrpSpPr/>
          <p:nvPr/>
        </p:nvGrpSpPr>
        <p:grpSpPr>
          <a:xfrm>
            <a:off x="8664819" y="2517430"/>
            <a:ext cx="2278484" cy="752475"/>
            <a:chOff x="5495655" y="1101262"/>
            <a:chExt cx="1848904" cy="59431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ABA05F-50C5-42C8-A6D0-7869FA2EC010}"/>
                </a:ext>
              </a:extLst>
            </p:cNvPr>
            <p:cNvSpPr/>
            <p:nvPr/>
          </p:nvSpPr>
          <p:spPr>
            <a:xfrm>
              <a:off x="6718328" y="1120618"/>
              <a:ext cx="626231" cy="574957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1" name="Рисунок 85">
              <a:extLst>
                <a:ext uri="{FF2B5EF4-FFF2-40B4-BE49-F238E27FC236}">
                  <a16:creationId xmlns:a16="http://schemas.microsoft.com/office/drawing/2014/main" id="{B71FCC5B-CE29-4E15-8415-27B1D263B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5655" y="1101262"/>
              <a:ext cx="985642" cy="485523"/>
            </a:xfrm>
            <a:prstGeom prst="rect">
              <a:avLst/>
            </a:prstGeom>
            <a:noFill/>
          </p:spPr>
        </p:pic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26E01940-81C6-437F-BE59-4AE73A53B464}"/>
              </a:ext>
            </a:extLst>
          </p:cNvPr>
          <p:cNvGrpSpPr/>
          <p:nvPr/>
        </p:nvGrpSpPr>
        <p:grpSpPr>
          <a:xfrm>
            <a:off x="5070097" y="3080165"/>
            <a:ext cx="2720166" cy="1089467"/>
            <a:chOff x="4840576" y="3405407"/>
            <a:chExt cx="2720166" cy="1089467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E2E511EB-EF0E-4866-9324-7F000B2496CF}"/>
                </a:ext>
              </a:extLst>
            </p:cNvPr>
            <p:cNvSpPr/>
            <p:nvPr/>
          </p:nvSpPr>
          <p:spPr>
            <a:xfrm rot="10800000">
              <a:off x="4840576" y="3405407"/>
              <a:ext cx="2720166" cy="108946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 rtl="0"/>
              <a:endParaRPr lang="ru" sz="1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50ADB0-C316-4E1D-882D-FDBFC098C683}"/>
                </a:ext>
              </a:extLst>
            </p:cNvPr>
            <p:cNvSpPr txBox="1"/>
            <p:nvPr/>
          </p:nvSpPr>
          <p:spPr bwMode="auto">
            <a:xfrm>
              <a:off x="5260312" y="3746539"/>
              <a:ext cx="1890261" cy="305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357708" rtl="0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ru-RU" sz="1600" b="0" i="0" u="non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Опыт работы с </a:t>
              </a:r>
              <a:r>
                <a:rPr lang="ru-RU" sz="1600" b="0" i="0" u="none" baseline="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СПГ</a:t>
              </a:r>
              <a:endPara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7EB46AB1-F062-495E-AC5A-9556728272C7}"/>
              </a:ext>
            </a:extLst>
          </p:cNvPr>
          <p:cNvGrpSpPr/>
          <p:nvPr/>
        </p:nvGrpSpPr>
        <p:grpSpPr>
          <a:xfrm>
            <a:off x="5070097" y="1992461"/>
            <a:ext cx="2720166" cy="1089467"/>
            <a:chOff x="4840576" y="3405407"/>
            <a:chExt cx="2720166" cy="1089467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17CFA6DA-94BF-4173-8288-D27E42F286F1}"/>
                </a:ext>
              </a:extLst>
            </p:cNvPr>
            <p:cNvSpPr/>
            <p:nvPr/>
          </p:nvSpPr>
          <p:spPr>
            <a:xfrm rot="10800000">
              <a:off x="4840576" y="3405407"/>
              <a:ext cx="2720166" cy="108946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 rtl="0"/>
              <a:endParaRPr lang="ru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C97538-EED9-4E9F-AEB8-3D4B79C544C4}"/>
                </a:ext>
              </a:extLst>
            </p:cNvPr>
            <p:cNvSpPr txBox="1"/>
            <p:nvPr/>
          </p:nvSpPr>
          <p:spPr bwMode="auto">
            <a:xfrm>
              <a:off x="5683662" y="3746539"/>
              <a:ext cx="65" cy="310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357708" rtl="0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endParaRPr lang="ru" sz="1600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565AB8-4A80-42A1-83DB-C224E4968487}"/>
              </a:ext>
            </a:extLst>
          </p:cNvPr>
          <p:cNvSpPr/>
          <p:nvPr/>
        </p:nvSpPr>
        <p:spPr>
          <a:xfrm>
            <a:off x="7846142" y="2270924"/>
            <a:ext cx="570271" cy="1592826"/>
          </a:xfrm>
          <a:custGeom>
            <a:avLst/>
            <a:gdLst>
              <a:gd name="connsiteX0" fmla="*/ 9832 w 570271"/>
              <a:gd name="connsiteY0" fmla="*/ 0 h 1592826"/>
              <a:gd name="connsiteX1" fmla="*/ 0 w 570271"/>
              <a:gd name="connsiteY1" fmla="*/ 1592826 h 1592826"/>
              <a:gd name="connsiteX2" fmla="*/ 570271 w 570271"/>
              <a:gd name="connsiteY2" fmla="*/ 766916 h 1592826"/>
              <a:gd name="connsiteX3" fmla="*/ 9832 w 570271"/>
              <a:gd name="connsiteY3" fmla="*/ 0 h 159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271" h="1592826">
                <a:moveTo>
                  <a:pt x="9832" y="0"/>
                </a:moveTo>
                <a:cubicBezTo>
                  <a:pt x="6555" y="530942"/>
                  <a:pt x="3277" y="1061884"/>
                  <a:pt x="0" y="1592826"/>
                </a:cubicBezTo>
                <a:lnTo>
                  <a:pt x="570271" y="766916"/>
                </a:lnTo>
                <a:lnTo>
                  <a:pt x="98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C24305-0FDE-402F-ADD5-A48A3684F6C8}"/>
              </a:ext>
            </a:extLst>
          </p:cNvPr>
          <p:cNvSpPr txBox="1"/>
          <p:nvPr/>
        </p:nvSpPr>
        <p:spPr bwMode="auto">
          <a:xfrm>
            <a:off x="5314255" y="2376969"/>
            <a:ext cx="2466637" cy="228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357708" rtl="0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Опыт коммерческой деятельности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8B853-8A6A-4AFC-B456-55FA96F6D0B3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3593210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B64E8E-B5A7-46CC-BCE4-DBA25875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85795"/>
            <a:ext cx="11171238" cy="752475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Новаторский подход к подбору (закупке) оборудования и материалов для завода </a:t>
            </a:r>
            <a:r>
              <a:rPr lang="ru-RU" b="1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в РФ</a:t>
            </a:r>
            <a:br>
              <a:rPr lang="ru-RU" dirty="0"/>
            </a:br>
            <a:endParaRPr lang="ru" dirty="0"/>
          </a:p>
        </p:txBody>
      </p:sp>
      <p:sp>
        <p:nvSpPr>
          <p:cNvPr id="7" name="Rectangle 6" descr="&lt;Shell Yellow Bar&gt;">
            <a:extLst>
              <a:ext uri="{FF2B5EF4-FFF2-40B4-BE49-F238E27FC236}">
                <a16:creationId xmlns:a16="http://schemas.microsoft.com/office/drawing/2014/main" id="{895801B7-434B-40A6-9E86-6FECD777AC62}"/>
              </a:ext>
            </a:extLst>
          </p:cNvPr>
          <p:cNvSpPr/>
          <p:nvPr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utura Medium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74AEA-DE8B-4E7C-AD5C-6611274FA0B7}"/>
              </a:ext>
            </a:extLst>
          </p:cNvPr>
          <p:cNvSpPr/>
          <p:nvPr/>
        </p:nvSpPr>
        <p:spPr>
          <a:xfrm>
            <a:off x="508001" y="1980101"/>
            <a:ext cx="3417824" cy="558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 опросные листы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D56B9D-DD91-433C-A79C-D81E4BC4E666}"/>
              </a:ext>
            </a:extLst>
          </p:cNvPr>
          <p:cNvSpPr/>
          <p:nvPr/>
        </p:nvSpPr>
        <p:spPr>
          <a:xfrm>
            <a:off x="3296093" y="3338623"/>
            <a:ext cx="8111278" cy="335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108000" rIns="108000" bIns="108000" rtlCol="0" anchor="t" anchorCtr="0"/>
          <a:lstStyle/>
          <a:p>
            <a:pPr algn="ctr" defTabSz="914400" rtl="0">
              <a:lnSpc>
                <a:spcPts val="1600"/>
              </a:lnSpc>
              <a:spcAft>
                <a:spcPts val="600"/>
              </a:spcAft>
              <a:defRPr/>
            </a:pPr>
            <a:r>
              <a:rPr lang="ru-RU" sz="1400" b="1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Гармонизация стандартов – способ стабилизации поставок в РФ и снижения проектных рисков:</a:t>
            </a:r>
            <a:endParaRPr lang="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rtl="0">
              <a:spcAft>
                <a:spcPts val="600"/>
              </a:spcAft>
              <a:buAutoNum type="arabicPeriod"/>
              <a:defRPr/>
            </a:pP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справка: закупка материалов для проектов </a:t>
            </a:r>
            <a:r>
              <a:rPr lang="ru-RU" sz="140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РФ осуществляется по опросным листам (</a:t>
            </a:r>
            <a:r>
              <a:rPr lang="ru-RU" sz="1400" b="0" i="0" u="sng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листам</a:t>
            </a:r>
            <a:r>
              <a:rPr lang="ru-RU" sz="1400" b="0" i="0" u="sng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запроса данных на оборудование</a:t>
            </a: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составленным на базе стандартов Заказчика и международных стандартов. Российские производители плохо знакомы с этими условиями.</a:t>
            </a:r>
          </a:p>
          <a:p>
            <a:pPr marL="342900" indent="-342900" algn="l" defTabSz="914400" rtl="0">
              <a:spcAft>
                <a:spcPts val="600"/>
              </a:spcAft>
              <a:buAutoNum type="arabicPeriod"/>
              <a:defRPr/>
            </a:pP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Опросные листы проекта "Балтийский </a:t>
            </a:r>
            <a:r>
              <a:rPr lang="ru-RU" sz="140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 в рамках подхода к закупке, принятого проектом, предусматривается определение требований с максимальным учетом российских стандартов. Эти условия лучше знакомы российским поставщикам, поэтому способствуют их максимальному участию.</a:t>
            </a:r>
          </a:p>
          <a:p>
            <a:pPr marL="342900" indent="-342900" algn="l" defTabSz="914400" rtl="0">
              <a:spcAft>
                <a:spcPts val="600"/>
              </a:spcAft>
              <a:buAutoNum type="arabicPeriod"/>
              <a:defRPr/>
            </a:pP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техническим стандартам, требования РФ и специальные требования являются неотъемлемой частью программы аттестации и квалификации поставщиков для проекта "Балтийский </a:t>
            </a:r>
            <a:r>
              <a:rPr lang="ru-RU" sz="140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Предусматривается взаимодействие с производителями на ранних этапах проекта с целью стимулирования их потенциала.</a:t>
            </a:r>
          </a:p>
          <a:p>
            <a:pPr marL="342900" indent="-342900" algn="l" defTabSz="914400" rtl="0">
              <a:spcAft>
                <a:spcPts val="600"/>
              </a:spcAft>
              <a:buAutoNum type="arabicPeriod"/>
              <a:defRPr/>
            </a:pPr>
            <a:endParaRPr lang="ru" sz="1400" dirty="0">
              <a:solidFill>
                <a:schemeClr val="tx1"/>
              </a:solidFill>
            </a:endParaRPr>
          </a:p>
          <a:p>
            <a:pPr marL="342900" indent="-342900" algn="l" defTabSz="914400" rtl="0">
              <a:spcAft>
                <a:spcPts val="600"/>
              </a:spcAft>
              <a:buAutoNum type="arabicPeriod"/>
              <a:defRPr/>
            </a:pPr>
            <a:endParaRPr lang="ru" sz="1400" dirty="0">
              <a:solidFill>
                <a:schemeClr val="tx1"/>
              </a:solidFill>
            </a:endParaRPr>
          </a:p>
          <a:p>
            <a:pPr marL="342900" indent="-342900" algn="l" defTabSz="914400" rtl="0">
              <a:spcAft>
                <a:spcPts val="600"/>
              </a:spcAft>
              <a:buAutoNum type="arabicPeriod"/>
              <a:defRPr/>
            </a:pPr>
            <a:endParaRPr lang="ru" sz="1400" dirty="0">
              <a:solidFill>
                <a:schemeClr val="tx1"/>
              </a:solidFill>
            </a:endParaRPr>
          </a:p>
          <a:p>
            <a:pPr algn="l" defTabSz="914400" rtl="0">
              <a:lnSpc>
                <a:spcPts val="1600"/>
              </a:lnSpc>
              <a:spcAft>
                <a:spcPts val="600"/>
              </a:spcAft>
              <a:defRPr/>
            </a:pPr>
            <a:endParaRPr lang="ru" sz="1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50BEC-B535-4EDC-A593-69EC3487D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2" y="1324733"/>
            <a:ext cx="845340" cy="574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736B74-DF5D-4E38-837E-C83AF7249AFB}"/>
              </a:ext>
            </a:extLst>
          </p:cNvPr>
          <p:cNvSpPr/>
          <p:nvPr/>
        </p:nvSpPr>
        <p:spPr>
          <a:xfrm>
            <a:off x="508010" y="2527313"/>
            <a:ext cx="3417816" cy="558795"/>
          </a:xfrm>
          <a:prstGeom prst="rect">
            <a:avLst/>
          </a:prstGeom>
          <a:solidFill>
            <a:srgbClr val="008443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РФ/ </a:t>
            </a:r>
            <a:r>
              <a:rPr lang="ru-RU" sz="160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техусловия</a:t>
            </a:r>
            <a:endParaRPr lang="ru-RU" sz="1600" b="0" i="0" u="non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5E8E9-4E98-4C2C-B847-36B1A9298047}"/>
              </a:ext>
            </a:extLst>
          </p:cNvPr>
          <p:cNvSpPr/>
          <p:nvPr/>
        </p:nvSpPr>
        <p:spPr>
          <a:xfrm>
            <a:off x="7982434" y="1981051"/>
            <a:ext cx="3424937" cy="558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Опросные листы "Шелл"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38B89-D4B0-4B0B-9F63-5B132CBC1226}"/>
              </a:ext>
            </a:extLst>
          </p:cNvPr>
          <p:cNvSpPr/>
          <p:nvPr/>
        </p:nvSpPr>
        <p:spPr>
          <a:xfrm>
            <a:off x="7982434" y="2537390"/>
            <a:ext cx="3424938" cy="558795"/>
          </a:xfrm>
          <a:prstGeom prst="rect">
            <a:avLst/>
          </a:prstGeom>
          <a:solidFill>
            <a:srgbClr val="EB777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Заказчика и международные стандарты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589D1C-9A03-48FA-8320-D83F4C10ED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372" y="3195954"/>
            <a:ext cx="2388963" cy="30507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5D2EB41-6A8E-4567-9F8E-AD88D8FDD69A}"/>
              </a:ext>
            </a:extLst>
          </p:cNvPr>
          <p:cNvSpPr/>
          <p:nvPr/>
        </p:nvSpPr>
        <p:spPr>
          <a:xfrm>
            <a:off x="2539945" y="1422256"/>
            <a:ext cx="1723135" cy="38745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0E22535-B933-47FD-994D-96BEB69CE97A}"/>
              </a:ext>
            </a:extLst>
          </p:cNvPr>
          <p:cNvSpPr/>
          <p:nvPr/>
        </p:nvSpPr>
        <p:spPr>
          <a:xfrm rot="10800000">
            <a:off x="7500556" y="1418483"/>
            <a:ext cx="1723135" cy="38745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C90DD2-F012-4E90-932D-07E44D9B61CE}"/>
              </a:ext>
            </a:extLst>
          </p:cNvPr>
          <p:cNvSpPr/>
          <p:nvPr/>
        </p:nvSpPr>
        <p:spPr>
          <a:xfrm>
            <a:off x="4209567" y="1979151"/>
            <a:ext cx="3417824" cy="558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Опросные листы проекта "Балтийский </a:t>
            </a:r>
            <a:r>
              <a:rPr lang="ru-RU" sz="180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3542D1-8B22-4C78-B0A6-2D85AFFBD4AB}"/>
              </a:ext>
            </a:extLst>
          </p:cNvPr>
          <p:cNvSpPr/>
          <p:nvPr/>
        </p:nvSpPr>
        <p:spPr>
          <a:xfrm>
            <a:off x="4209567" y="2536074"/>
            <a:ext cx="3417824" cy="558795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РФ, дополненные специальными требованиями Заказчика и международных стандартов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67856A-8CF4-4FE0-BEC8-0DF062333A0F}"/>
              </a:ext>
            </a:extLst>
          </p:cNvPr>
          <p:cNvSpPr/>
          <p:nvPr/>
        </p:nvSpPr>
        <p:spPr>
          <a:xfrm>
            <a:off x="9930240" y="1324732"/>
            <a:ext cx="626231" cy="57495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660327-ADA5-470E-A7DA-A320672098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0161" y="1328505"/>
            <a:ext cx="845340" cy="5749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DE443A4-CE86-4804-B8AE-408A8669CFB6}"/>
              </a:ext>
            </a:extLst>
          </p:cNvPr>
          <p:cNvGrpSpPr/>
          <p:nvPr/>
        </p:nvGrpSpPr>
        <p:grpSpPr>
          <a:xfrm>
            <a:off x="5495655" y="1292655"/>
            <a:ext cx="1848904" cy="594313"/>
            <a:chOff x="5495655" y="1101262"/>
            <a:chExt cx="1848904" cy="59431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8F03B4-E670-436D-9F5A-966E1EBDA6E4}"/>
                </a:ext>
              </a:extLst>
            </p:cNvPr>
            <p:cNvSpPr/>
            <p:nvPr/>
          </p:nvSpPr>
          <p:spPr>
            <a:xfrm>
              <a:off x="6718328" y="1120618"/>
              <a:ext cx="626231" cy="574957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/>
              <a:stretch>
                <a:fillRect l="-4000" r="-4000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6" name="Рисунок 85">
              <a:extLst>
                <a:ext uri="{FF2B5EF4-FFF2-40B4-BE49-F238E27FC236}">
                  <a16:creationId xmlns:a16="http://schemas.microsoft.com/office/drawing/2014/main" id="{AFD46935-93F4-4ADA-9306-AAAD77C40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5655" y="1101262"/>
              <a:ext cx="985642" cy="485523"/>
            </a:xfrm>
            <a:prstGeom prst="rect">
              <a:avLst/>
            </a:prstGeom>
            <a:noFill/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F633A4E-59D7-4C7E-BAED-CFE9AD182E75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436E2ACF-0221-4391-A06B-0C56F6FCA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59039"/>
            <a:ext cx="355564" cy="237600"/>
          </a:xfrm>
        </p:spPr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11</a:t>
            </a:fld>
            <a:endParaRPr lang="ru" noProof="1"/>
          </a:p>
        </p:txBody>
      </p:sp>
    </p:spTree>
    <p:extLst>
      <p:ext uri="{BB962C8B-B14F-4D97-AF65-F5344CB8AC3E}">
        <p14:creationId xmlns:p14="http://schemas.microsoft.com/office/powerpoint/2010/main" val="10715126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4B94-5F2F-4B69-94E2-BC6901A2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19663"/>
            <a:ext cx="11171238" cy="752475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коммерческой составляющей – вопросы ценообразования и качества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4FEB5-CF99-43B8-A1A9-15F74FE4E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12</a:t>
            </a:fld>
            <a:endParaRPr lang="ru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C9DF9-22D5-412A-A976-96183CC21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>
              <a:defRPr/>
            </a:pPr>
            <a:r>
              <a:rPr lang="ru-RU" b="0" i="0" u="none" baseline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359EC-6376-4096-ADC1-B90F90869F66}"/>
              </a:ext>
            </a:extLst>
          </p:cNvPr>
          <p:cNvSpPr txBox="1"/>
          <p:nvPr/>
        </p:nvSpPr>
        <p:spPr bwMode="auto">
          <a:xfrm>
            <a:off x="575831" y="1465275"/>
            <a:ext cx="10926128" cy="5008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algn="l" defTabSz="357708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Важным шагом в стимулировании конкурентоспособности решений, предоставляемых поставщиками, является ранее начало реализации Программы развития потенциала и квалификации поставщиков.</a:t>
            </a:r>
          </a:p>
          <a:p>
            <a:pPr marL="895335" lvl="1" indent="-285750" algn="l" defTabSz="357708" rtl="0">
              <a:lnSpc>
                <a:spcPct val="120000"/>
              </a:lnSpc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tabLst>
                <a:tab pos="6113463" algn="l"/>
                <a:tab pos="6518275" algn="l"/>
              </a:tabLst>
            </a:pPr>
            <a:r>
              <a:rPr lang="ru-RU" sz="15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За счет привлечения нескольких поставщиков в процесс развития потенциала и квалификации создается конкуренция;</a:t>
            </a:r>
          </a:p>
          <a:p>
            <a:pPr marL="895335" lvl="1" indent="-285750" algn="l" defTabSz="357708" rtl="0">
              <a:lnSpc>
                <a:spcPct val="120000"/>
              </a:lnSpc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tabLst>
                <a:tab pos="6113463" algn="l"/>
                <a:tab pos="6518275" algn="l"/>
              </a:tabLst>
            </a:pPr>
            <a:r>
              <a:rPr lang="ru-RU" sz="15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Снижаются риски, связанные с поставками;</a:t>
            </a:r>
          </a:p>
          <a:p>
            <a:pPr marL="895335" lvl="1" indent="-285750" algn="l" defTabSz="357708" rtl="0">
              <a:lnSpc>
                <a:spcPct val="120000"/>
              </a:lnSpc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tabLst>
                <a:tab pos="6113463" algn="l"/>
                <a:tab pos="6518275" algn="l"/>
              </a:tabLst>
            </a:pPr>
            <a:r>
              <a:rPr lang="ru-RU" sz="15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У производителей появляется время для внесения корректировок (при необходимости) и построения планов успешной деятельности.</a:t>
            </a:r>
          </a:p>
          <a:p>
            <a:pPr marL="201613" indent="-201613" algn="l" defTabSz="357708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Новаторский подход к нормативной базе проекта вкупе с применением стандартных отраслевых решений обеспечивает максимально удобные условия для производства материалов и оборудования отечественными производителями, что стимулирует их конкурентоспособность и снижает риски поставщиков</a:t>
            </a:r>
          </a:p>
          <a:p>
            <a:pPr marL="895335" lvl="1" indent="-285750" algn="l" defTabSz="357708" rtl="0">
              <a:lnSpc>
                <a:spcPct val="120000"/>
              </a:lnSpc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5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технических условий на базе известных стандартов и норм с включением, при необходимости, специальных дополнительных требований;</a:t>
            </a:r>
          </a:p>
          <a:p>
            <a:pPr marL="895335" lvl="1" indent="-285750" algn="l" defTabSz="357708" rtl="0">
              <a:lnSpc>
                <a:spcPct val="120000"/>
              </a:lnSpc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5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Проектные решения (по возможности) основаны на стандартных решениях, принятых среди российских производителей.</a:t>
            </a:r>
          </a:p>
          <a:p>
            <a:pPr marL="201613" indent="-201613" algn="l" defTabSz="357708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проводить сравнительный анализ затратной части поставщиков с конкурентами (как по России, так и по миру).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700AB-8091-4B31-B658-42C9A4D194DD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30652420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335A-70BD-4757-B523-37ECBE0A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23" y="712800"/>
            <a:ext cx="11171238" cy="752475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Первые совместные аудиты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A512-724F-4FA0-84EC-3E0EE7415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13</a:t>
            </a:fld>
            <a:endParaRPr lang="ru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7D5E5-5A9C-4D1B-A582-FC7C5B5C3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>
              <a:defRPr/>
            </a:pPr>
            <a:r>
              <a:rPr lang="ru-RU" b="0" i="0" u="none" baseline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9CAAB3-94B7-4F2B-A702-D3E3C67074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546" y="1588924"/>
            <a:ext cx="3704113" cy="2040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504AF6-7C13-4A2A-9E4D-029A9F28CD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105" y="1362308"/>
            <a:ext cx="2073345" cy="1115458"/>
          </a:xfrm>
          <a:prstGeom prst="rect">
            <a:avLst/>
          </a:prstGeom>
        </p:spPr>
      </p:pic>
      <p:pic>
        <p:nvPicPr>
          <p:cNvPr id="13" name="Picture 2" descr="Severstal logo.svg">
            <a:extLst>
              <a:ext uri="{FF2B5EF4-FFF2-40B4-BE49-F238E27FC236}">
                <a16:creationId xmlns:a16="http://schemas.microsoft.com/office/drawing/2014/main" id="{1C22103D-F033-417B-9C7E-14F7B650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74" y="4138309"/>
            <a:ext cx="192360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rmk.severstal.com/files/152/photo_source_small.bmp">
            <a:extLst>
              <a:ext uri="{FF2B5EF4-FFF2-40B4-BE49-F238E27FC236}">
                <a16:creationId xmlns:a16="http://schemas.microsoft.com/office/drawing/2014/main" id="{8FB5D20F-C9EA-48B0-A557-84A69B87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6" y="3893717"/>
            <a:ext cx="3750884" cy="21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F0FF8D-25F3-4E94-ABA8-3DA482DF83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70142" y="1276350"/>
            <a:ext cx="4435312" cy="4677851"/>
          </a:xfrm>
        </p:spPr>
        <p:txBody>
          <a:bodyPr/>
          <a:lstStyle/>
          <a:p>
            <a:pPr marL="404813" lvl="1" indent="-404813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Аудит, проведенный совместно концерном "Шелл" и </a:t>
            </a:r>
            <a:r>
              <a:rPr lang="ru-RU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"Газпром" в марте-апреле 2018 г.;</a:t>
            </a:r>
          </a:p>
          <a:p>
            <a:pPr marL="404813" lvl="1" indent="-404813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Проверке подлежали соответствующие производственные возможности, мощности, процессы и качество производства.</a:t>
            </a:r>
          </a:p>
          <a:p>
            <a:pPr marL="404813" lvl="1" indent="-404813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Были выявлены и согласованы направления, требующие улучшения, для прохождения своевременной квалификации по проекту "Балтийский </a:t>
            </a:r>
            <a:r>
              <a:rPr lang="ru-RU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404813" lvl="1" indent="-404813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Начата разработка эффективного сценария будущих поставок.</a:t>
            </a:r>
          </a:p>
          <a:p>
            <a:pPr lvl="1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" dirty="0"/>
          </a:p>
          <a:p>
            <a:pPr marL="342900" indent="-3429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" b="1" dirty="0"/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913952-F093-4E3E-AAFC-C62215AD497C}"/>
              </a:ext>
            </a:extLst>
          </p:cNvPr>
          <p:cNvSpPr/>
          <p:nvPr/>
        </p:nvSpPr>
        <p:spPr>
          <a:xfrm>
            <a:off x="4580824" y="2546976"/>
            <a:ext cx="2418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Спиралевидные теплообменники из нержавеющей стали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B6404D-0A9B-4F94-8C94-BF17585269C4}"/>
              </a:ext>
            </a:extLst>
          </p:cNvPr>
          <p:cNvSpPr/>
          <p:nvPr/>
        </p:nvSpPr>
        <p:spPr>
          <a:xfrm>
            <a:off x="4612361" y="4962826"/>
            <a:ext cx="2557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Сталь с 9%-ным содержанием никеля для резервуара хранения </a:t>
            </a:r>
            <a:r>
              <a:rPr lang="ru-R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B7B30-3464-4EE8-AA52-7978553482FF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17064020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DD9513-D803-4AD4-94E2-26C6200E56E2}"/>
              </a:ext>
            </a:extLst>
          </p:cNvPr>
          <p:cNvSpPr txBox="1"/>
          <p:nvPr/>
        </p:nvSpPr>
        <p:spPr bwMode="auto">
          <a:xfrm>
            <a:off x="5266448" y="4969565"/>
            <a:ext cx="1659109" cy="534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 rtl="0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7394144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«Балтийский СПГ» - конкурентоспособный проект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4062B5-34BB-4A58-8B9E-EA2F7263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865959"/>
            <a:ext cx="7790918" cy="23421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AD4BD8-14C9-4A47-AABB-D72CE604777D}"/>
              </a:ext>
            </a:extLst>
          </p:cNvPr>
          <p:cNvSpPr txBox="1"/>
          <p:nvPr/>
        </p:nvSpPr>
        <p:spPr bwMode="auto">
          <a:xfrm>
            <a:off x="508000" y="1128513"/>
            <a:ext cx="10900410" cy="8690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новой бизнес-модели для реализации проекта «Балтийский СПГ»: ПАО «Газпром» будет получать СПГ, производимый на производственном комплексе у западной границы России с использованием сырьевого газа, поступающего из единой газотранспортной системы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33322-E3D1-498D-A1BB-EAEBC3FA866A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D3FE0-EFE2-4401-99B5-2AA40CEFD295}"/>
              </a:ext>
            </a:extLst>
          </p:cNvPr>
          <p:cNvSpPr/>
          <p:nvPr/>
        </p:nvSpPr>
        <p:spPr>
          <a:xfrm>
            <a:off x="8515350" y="6387561"/>
            <a:ext cx="1028700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42EE5-9FA8-4E34-8288-E36CF05D0035}"/>
              </a:ext>
            </a:extLst>
          </p:cNvPr>
          <p:cNvSpPr txBox="1"/>
          <p:nvPr/>
        </p:nvSpPr>
        <p:spPr bwMode="auto">
          <a:xfrm>
            <a:off x="508000" y="4423863"/>
            <a:ext cx="11171238" cy="20513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30000"/>
              </a:lnSpc>
              <a:buClr>
                <a:schemeClr val="accent2"/>
              </a:buClr>
              <a:buSzPct val="85000"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Революционный подход к разработке проекта «Балтийский СПГ»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проекта будет вестись на основе требований </a:t>
            </a:r>
            <a:r>
              <a:rPr lang="ru-RU" sz="1500" u="sng" dirty="0">
                <a:latin typeface="Arial" panose="020B0604020202020204" pitchFamily="34" charset="0"/>
                <a:cs typeface="Arial" panose="020B0604020202020204" pitchFamily="34" charset="0"/>
              </a:rPr>
              <a:t>российских технических стандартов, нормативов и технических условий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Гармонизация технических стандартов для целей проекта «Балтийский СПГ» даст положительный эффект с точки зрения формирования методологической базы для разработки российских отраслевых стандартов в сфере производства СПГ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34950" indent="-2349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Новый подход позволит расширить вовлеченность российских производителей в реализацию проекта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-2222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Существенное снижение проектных рисков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8748E24-6B56-4C17-96A5-4D7C5822A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69199"/>
            <a:ext cx="355564" cy="237600"/>
          </a:xfrm>
        </p:spPr>
        <p:txBody>
          <a:bodyPr/>
          <a:lstStyle/>
          <a:p>
            <a:fld id="{D32BAE6A-B452-4007-8177-56DD051636F9}" type="slidenum">
              <a:rPr lang="en-GB" noProof="1" smtClean="0"/>
              <a:pPr/>
              <a:t>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177587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05E4A5-AFFE-42AB-ABB4-53BB2AA0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21" y="712800"/>
            <a:ext cx="11171238" cy="754017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Гармонизация стандартов для совместных проектов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корпоративный уровень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7" name="Прямоугольник 13">
            <a:extLst>
              <a:ext uri="{FF2B5EF4-FFF2-40B4-BE49-F238E27FC236}">
                <a16:creationId xmlns:a16="http://schemas.microsoft.com/office/drawing/2014/main" id="{F9D4FE9D-FF97-4316-9451-F38BE5BCE036}"/>
              </a:ext>
            </a:extLst>
          </p:cNvPr>
          <p:cNvSpPr/>
          <p:nvPr/>
        </p:nvSpPr>
        <p:spPr>
          <a:xfrm>
            <a:off x="621068" y="1975035"/>
            <a:ext cx="4532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Иерархия стандартов, используемых в рамках проекта «Балтийский СПГ»,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согласованная между ПАО «Газпром» и «Шелл»</a:t>
            </a:r>
          </a:p>
        </p:txBody>
      </p:sp>
      <p:sp>
        <p:nvSpPr>
          <p:cNvPr id="8" name="Прямоугольник 14">
            <a:extLst>
              <a:ext uri="{FF2B5EF4-FFF2-40B4-BE49-F238E27FC236}">
                <a16:creationId xmlns:a16="http://schemas.microsoft.com/office/drawing/2014/main" id="{5A1A09AE-ED41-4BB0-B676-BF1ACF3FA9A1}"/>
              </a:ext>
            </a:extLst>
          </p:cNvPr>
          <p:cNvSpPr/>
          <p:nvPr/>
        </p:nvSpPr>
        <p:spPr>
          <a:xfrm>
            <a:off x="5563297" y="1753117"/>
            <a:ext cx="625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Иерархия технических нормативов и  стандартов, используемых на каждом этапе реализации проекта «Балтийский» СПГ»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Соединитель: уступ 25">
            <a:extLst>
              <a:ext uri="{FF2B5EF4-FFF2-40B4-BE49-F238E27FC236}">
                <a16:creationId xmlns:a16="http://schemas.microsoft.com/office/drawing/2014/main" id="{292175FC-7425-4BE9-8377-A0AEFA7AB3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82345" y="2989762"/>
            <a:ext cx="355042" cy="233413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26">
            <a:extLst>
              <a:ext uri="{FF2B5EF4-FFF2-40B4-BE49-F238E27FC236}">
                <a16:creationId xmlns:a16="http://schemas.microsoft.com/office/drawing/2014/main" id="{735C3DA0-4B77-4CF2-A49B-EC2A015520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20697" y="3617181"/>
            <a:ext cx="355042" cy="233413"/>
          </a:xfrm>
          <a:prstGeom prst="bentConnector2">
            <a:avLst/>
          </a:prstGeom>
          <a:ln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39">
            <a:extLst>
              <a:ext uri="{FF2B5EF4-FFF2-40B4-BE49-F238E27FC236}">
                <a16:creationId xmlns:a16="http://schemas.microsoft.com/office/drawing/2014/main" id="{DE2620E7-E673-43AA-8AF7-43DBEE1D83FF}"/>
              </a:ext>
            </a:extLst>
          </p:cNvPr>
          <p:cNvGrpSpPr/>
          <p:nvPr/>
        </p:nvGrpSpPr>
        <p:grpSpPr>
          <a:xfrm>
            <a:off x="5610634" y="2363751"/>
            <a:ext cx="5580039" cy="646331"/>
            <a:chOff x="5507882" y="1562060"/>
            <a:chExt cx="5580039" cy="646331"/>
          </a:xfrm>
        </p:grpSpPr>
        <p:pic>
          <p:nvPicPr>
            <p:cNvPr id="12" name="Рисунок 15">
              <a:extLst>
                <a:ext uri="{FF2B5EF4-FFF2-40B4-BE49-F238E27FC236}">
                  <a16:creationId xmlns:a16="http://schemas.microsoft.com/office/drawing/2014/main" id="{A6AA3721-4E18-4282-8FAE-50FE270E5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2122" y="1631083"/>
              <a:ext cx="435421" cy="351764"/>
            </a:xfrm>
            <a:prstGeom prst="rect">
              <a:avLst/>
            </a:prstGeom>
          </p:spPr>
        </p:pic>
        <p:sp>
          <p:nvSpPr>
            <p:cNvPr id="13" name="Прямоугольник 16">
              <a:extLst>
                <a:ext uri="{FF2B5EF4-FFF2-40B4-BE49-F238E27FC236}">
                  <a16:creationId xmlns:a16="http://schemas.microsoft.com/office/drawing/2014/main" id="{4B0F6E4E-A27E-4EAE-A59F-77ACE30DD014}"/>
                </a:ext>
              </a:extLst>
            </p:cNvPr>
            <p:cNvSpPr/>
            <p:nvPr/>
          </p:nvSpPr>
          <p:spPr>
            <a:xfrm>
              <a:off x="5892579" y="1562060"/>
              <a:ext cx="30350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Требования российских федеральных законов и государственных стандартов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Овал 19">
              <a:extLst>
                <a:ext uri="{FF2B5EF4-FFF2-40B4-BE49-F238E27FC236}">
                  <a16:creationId xmlns:a16="http://schemas.microsoft.com/office/drawing/2014/main" id="{2AE6017F-1303-40A5-93B0-79EE26F0C068}"/>
                </a:ext>
              </a:extLst>
            </p:cNvPr>
            <p:cNvSpPr/>
            <p:nvPr/>
          </p:nvSpPr>
          <p:spPr>
            <a:xfrm>
              <a:off x="5507882" y="1650076"/>
              <a:ext cx="302568" cy="30256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</a:t>
              </a:r>
              <a:endParaRPr lang="ru-RU" sz="1400" dirty="0"/>
            </a:p>
          </p:txBody>
        </p:sp>
        <p:sp>
          <p:nvSpPr>
            <p:cNvPr id="15" name="Прямоугольник 33">
              <a:extLst>
                <a:ext uri="{FF2B5EF4-FFF2-40B4-BE49-F238E27FC236}">
                  <a16:creationId xmlns:a16="http://schemas.microsoft.com/office/drawing/2014/main" id="{55197B8F-B7CE-4D05-9607-7C2E008C5532}"/>
                </a:ext>
              </a:extLst>
            </p:cNvPr>
            <p:cNvSpPr/>
            <p:nvPr/>
          </p:nvSpPr>
          <p:spPr>
            <a:xfrm>
              <a:off x="10304886" y="1636176"/>
              <a:ext cx="7830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ea typeface="Arial" charset="0"/>
                  <a:cs typeface="Arial" charset="0"/>
                </a:rPr>
                <a:t>ГОСТ Р</a:t>
              </a:r>
              <a:endParaRPr lang="ru-RU" sz="1400" b="1" dirty="0"/>
            </a:p>
          </p:txBody>
        </p:sp>
        <p:sp>
          <p:nvSpPr>
            <p:cNvPr id="16" name="Прямоугольник 34">
              <a:extLst>
                <a:ext uri="{FF2B5EF4-FFF2-40B4-BE49-F238E27FC236}">
                  <a16:creationId xmlns:a16="http://schemas.microsoft.com/office/drawing/2014/main" id="{25B30AF9-8902-4951-8F5D-8151C7C2E6B9}"/>
                </a:ext>
              </a:extLst>
            </p:cNvPr>
            <p:cNvSpPr/>
            <p:nvPr/>
          </p:nvSpPr>
          <p:spPr>
            <a:xfrm>
              <a:off x="9648336" y="1630934"/>
              <a:ext cx="621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ea typeface="Arial" charset="0"/>
                  <a:cs typeface="Arial" charset="0"/>
                </a:rPr>
                <a:t>ГОСТ</a:t>
              </a:r>
              <a:endParaRPr lang="ru-RU" sz="1400" b="1" dirty="0"/>
            </a:p>
          </p:txBody>
        </p:sp>
      </p:grpSp>
      <p:grpSp>
        <p:nvGrpSpPr>
          <p:cNvPr id="17" name="Группа 37">
            <a:extLst>
              <a:ext uri="{FF2B5EF4-FFF2-40B4-BE49-F238E27FC236}">
                <a16:creationId xmlns:a16="http://schemas.microsoft.com/office/drawing/2014/main" id="{C9559010-791F-4E54-A757-6B076F7A00B1}"/>
              </a:ext>
            </a:extLst>
          </p:cNvPr>
          <p:cNvGrpSpPr/>
          <p:nvPr/>
        </p:nvGrpSpPr>
        <p:grpSpPr>
          <a:xfrm>
            <a:off x="6490280" y="3652049"/>
            <a:ext cx="4300058" cy="865111"/>
            <a:chOff x="6352632" y="2650464"/>
            <a:chExt cx="4300058" cy="865111"/>
          </a:xfrm>
        </p:grpSpPr>
        <p:sp>
          <p:nvSpPr>
            <p:cNvPr id="18" name="Прямоугольник 18">
              <a:extLst>
                <a:ext uri="{FF2B5EF4-FFF2-40B4-BE49-F238E27FC236}">
                  <a16:creationId xmlns:a16="http://schemas.microsoft.com/office/drawing/2014/main" id="{598918E4-1541-4904-BCEE-8CDB5F9C1359}"/>
                </a:ext>
              </a:extLst>
            </p:cNvPr>
            <p:cNvSpPr/>
            <p:nvPr/>
          </p:nvSpPr>
          <p:spPr>
            <a:xfrm>
              <a:off x="6693940" y="2684578"/>
              <a:ext cx="31677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Минимальные требования собственников, основывающиеся на принятых корпоративных методах ведения работ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23">
              <a:extLst>
                <a:ext uri="{FF2B5EF4-FFF2-40B4-BE49-F238E27FC236}">
                  <a16:creationId xmlns:a16="http://schemas.microsoft.com/office/drawing/2014/main" id="{C7ACAE02-C956-4ACE-A187-EA00CC93C1E8}"/>
                </a:ext>
              </a:extLst>
            </p:cNvPr>
            <p:cNvSpPr/>
            <p:nvPr/>
          </p:nvSpPr>
          <p:spPr>
            <a:xfrm>
              <a:off x="6352632" y="2760225"/>
              <a:ext cx="302568" cy="30256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  <a:endParaRPr lang="ru-RU" sz="1400" dirty="0"/>
            </a:p>
          </p:txBody>
        </p:sp>
        <p:pic>
          <p:nvPicPr>
            <p:cNvPr id="21" name="Рисунок 36">
              <a:extLst>
                <a:ext uri="{FF2B5EF4-FFF2-40B4-BE49-F238E27FC236}">
                  <a16:creationId xmlns:a16="http://schemas.microsoft.com/office/drawing/2014/main" id="{7F38D225-25ED-469F-A109-052FB17ED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1683" y="2650464"/>
              <a:ext cx="791007" cy="389647"/>
            </a:xfrm>
            <a:prstGeom prst="rect">
              <a:avLst/>
            </a:prstGeom>
            <a:noFill/>
          </p:spPr>
        </p:pic>
      </p:grpSp>
      <p:sp>
        <p:nvSpPr>
          <p:cNvPr id="22" name="Равнобедренный треугольник 12">
            <a:extLst>
              <a:ext uri="{FF2B5EF4-FFF2-40B4-BE49-F238E27FC236}">
                <a16:creationId xmlns:a16="http://schemas.microsoft.com/office/drawing/2014/main" id="{2F81FE17-8206-4326-ABFD-D455BDFC9A88}"/>
              </a:ext>
            </a:extLst>
          </p:cNvPr>
          <p:cNvSpPr/>
          <p:nvPr/>
        </p:nvSpPr>
        <p:spPr>
          <a:xfrm rot="5400000">
            <a:off x="3838995" y="2806017"/>
            <a:ext cx="2366154" cy="431349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41">
            <a:extLst>
              <a:ext uri="{FF2B5EF4-FFF2-40B4-BE49-F238E27FC236}">
                <a16:creationId xmlns:a16="http://schemas.microsoft.com/office/drawing/2014/main" id="{FA730460-22E5-436F-9061-F9D6E5B5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707" y="4858209"/>
            <a:ext cx="985642" cy="485523"/>
          </a:xfrm>
          <a:prstGeom prst="rect">
            <a:avLst/>
          </a:prstGeom>
          <a:noFill/>
        </p:spPr>
      </p:pic>
      <p:pic>
        <p:nvPicPr>
          <p:cNvPr id="24" name="Рисунок 45">
            <a:extLst>
              <a:ext uri="{FF2B5EF4-FFF2-40B4-BE49-F238E27FC236}">
                <a16:creationId xmlns:a16="http://schemas.microsoft.com/office/drawing/2014/main" id="{50BDC2FD-004D-4928-95D3-580B62AB1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19" y="5971577"/>
            <a:ext cx="1004574" cy="567571"/>
          </a:xfrm>
          <a:prstGeom prst="rect">
            <a:avLst/>
          </a:prstGeom>
        </p:spPr>
      </p:pic>
      <p:pic>
        <p:nvPicPr>
          <p:cNvPr id="25" name="Picture 9" descr="F:\cryo.jpg">
            <a:extLst>
              <a:ext uri="{FF2B5EF4-FFF2-40B4-BE49-F238E27FC236}">
                <a16:creationId xmlns:a16="http://schemas.microsoft.com/office/drawing/2014/main" id="{E4694F8A-5F95-4B53-822B-869197FF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04" y="5604063"/>
            <a:ext cx="1015189" cy="3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Равнобедренный треугольник 12">
            <a:extLst>
              <a:ext uri="{FF2B5EF4-FFF2-40B4-BE49-F238E27FC236}">
                <a16:creationId xmlns:a16="http://schemas.microsoft.com/office/drawing/2014/main" id="{AC3B22A4-C3CF-4981-9A3B-056FD10E5022}"/>
              </a:ext>
            </a:extLst>
          </p:cNvPr>
          <p:cNvSpPr/>
          <p:nvPr/>
        </p:nvSpPr>
        <p:spPr>
          <a:xfrm rot="5400000">
            <a:off x="2516162" y="5912026"/>
            <a:ext cx="1047629" cy="223299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52">
            <a:extLst>
              <a:ext uri="{FF2B5EF4-FFF2-40B4-BE49-F238E27FC236}">
                <a16:creationId xmlns:a16="http://schemas.microsoft.com/office/drawing/2014/main" id="{AD96D8D2-79D4-41C5-9507-C50967CB749A}"/>
              </a:ext>
            </a:extLst>
          </p:cNvPr>
          <p:cNvSpPr/>
          <p:nvPr/>
        </p:nvSpPr>
        <p:spPr>
          <a:xfrm>
            <a:off x="4167466" y="5450258"/>
            <a:ext cx="4230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согласованной программы </a:t>
            </a: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гармонизации стандартов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63">
            <a:extLst>
              <a:ext uri="{FF2B5EF4-FFF2-40B4-BE49-F238E27FC236}">
                <a16:creationId xmlns:a16="http://schemas.microsoft.com/office/drawing/2014/main" id="{6CE6C769-3A2E-4788-A4A2-321BF5662387}"/>
              </a:ext>
            </a:extLst>
          </p:cNvPr>
          <p:cNvGrpSpPr/>
          <p:nvPr/>
        </p:nvGrpSpPr>
        <p:grpSpPr>
          <a:xfrm>
            <a:off x="1980528" y="4578915"/>
            <a:ext cx="7049807" cy="437013"/>
            <a:chOff x="1992498" y="3731518"/>
            <a:chExt cx="7459439" cy="572733"/>
          </a:xfrm>
        </p:grpSpPr>
        <p:cxnSp>
          <p:nvCxnSpPr>
            <p:cNvPr id="29" name="Соединитель: уступ 58">
              <a:extLst>
                <a:ext uri="{FF2B5EF4-FFF2-40B4-BE49-F238E27FC236}">
                  <a16:creationId xmlns:a16="http://schemas.microsoft.com/office/drawing/2014/main" id="{CDC73F87-B22F-473A-9F8F-315128B6D5D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35851" y="288165"/>
              <a:ext cx="572733" cy="745943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62">
              <a:extLst>
                <a:ext uri="{FF2B5EF4-FFF2-40B4-BE49-F238E27FC236}">
                  <a16:creationId xmlns:a16="http://schemas.microsoft.com/office/drawing/2014/main" id="{ECCAADC1-6CCA-4C8C-AF19-648A789B38CB}"/>
                </a:ext>
              </a:extLst>
            </p:cNvPr>
            <p:cNvCxnSpPr/>
            <p:nvPr/>
          </p:nvCxnSpPr>
          <p:spPr>
            <a:xfrm flipV="1">
              <a:off x="4108361" y="3833155"/>
              <a:ext cx="1165886" cy="9800"/>
            </a:xfrm>
            <a:prstGeom prst="line">
              <a:avLst/>
            </a:prstGeom>
            <a:ln>
              <a:solidFill>
                <a:srgbClr val="C00000"/>
              </a:solidFill>
              <a:tailEnd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79">
            <a:extLst>
              <a:ext uri="{FF2B5EF4-FFF2-40B4-BE49-F238E27FC236}">
                <a16:creationId xmlns:a16="http://schemas.microsoft.com/office/drawing/2014/main" id="{92BF9ABE-D9F9-4FC9-B6A5-801C0F70FE27}"/>
              </a:ext>
            </a:extLst>
          </p:cNvPr>
          <p:cNvGrpSpPr/>
          <p:nvPr/>
        </p:nvGrpSpPr>
        <p:grpSpPr>
          <a:xfrm>
            <a:off x="3554054" y="5538961"/>
            <a:ext cx="528146" cy="669799"/>
            <a:chOff x="3484986" y="4647358"/>
            <a:chExt cx="528146" cy="669799"/>
          </a:xfrm>
        </p:grpSpPr>
        <p:sp>
          <p:nvSpPr>
            <p:cNvPr id="32" name="Полилиния: фигура 77">
              <a:extLst>
                <a:ext uri="{FF2B5EF4-FFF2-40B4-BE49-F238E27FC236}">
                  <a16:creationId xmlns:a16="http://schemas.microsoft.com/office/drawing/2014/main" id="{BC0FDDF2-324C-4881-9818-630FAE4EAB0F}"/>
                </a:ext>
              </a:extLst>
            </p:cNvPr>
            <p:cNvSpPr/>
            <p:nvPr/>
          </p:nvSpPr>
          <p:spPr>
            <a:xfrm>
              <a:off x="3570252" y="4785293"/>
              <a:ext cx="372853" cy="340732"/>
            </a:xfrm>
            <a:custGeom>
              <a:avLst/>
              <a:gdLst>
                <a:gd name="connsiteX0" fmla="*/ 178311 w 538311"/>
                <a:gd name="connsiteY0" fmla="*/ 496634 h 603160"/>
                <a:gd name="connsiteX1" fmla="*/ 538311 w 538311"/>
                <a:gd name="connsiteY1" fmla="*/ 496634 h 603160"/>
                <a:gd name="connsiteX2" fmla="*/ 538311 w 538311"/>
                <a:gd name="connsiteY2" fmla="*/ 603160 h 603160"/>
                <a:gd name="connsiteX3" fmla="*/ 178311 w 538311"/>
                <a:gd name="connsiteY3" fmla="*/ 603160 h 603160"/>
                <a:gd name="connsiteX4" fmla="*/ 0 w 538311"/>
                <a:gd name="connsiteY4" fmla="*/ 496634 h 603160"/>
                <a:gd name="connsiteX5" fmla="*/ 108000 w 538311"/>
                <a:gd name="connsiteY5" fmla="*/ 496634 h 603160"/>
                <a:gd name="connsiteX6" fmla="*/ 108000 w 538311"/>
                <a:gd name="connsiteY6" fmla="*/ 603160 h 603160"/>
                <a:gd name="connsiteX7" fmla="*/ 0 w 538311"/>
                <a:gd name="connsiteY7" fmla="*/ 603160 h 603160"/>
                <a:gd name="connsiteX8" fmla="*/ 178311 w 538311"/>
                <a:gd name="connsiteY8" fmla="*/ 327879 h 603160"/>
                <a:gd name="connsiteX9" fmla="*/ 538311 w 538311"/>
                <a:gd name="connsiteY9" fmla="*/ 327879 h 603160"/>
                <a:gd name="connsiteX10" fmla="*/ 538311 w 538311"/>
                <a:gd name="connsiteY10" fmla="*/ 434405 h 603160"/>
                <a:gd name="connsiteX11" fmla="*/ 178311 w 538311"/>
                <a:gd name="connsiteY11" fmla="*/ 434405 h 603160"/>
                <a:gd name="connsiteX12" fmla="*/ 0 w 538311"/>
                <a:gd name="connsiteY12" fmla="*/ 327879 h 603160"/>
                <a:gd name="connsiteX13" fmla="*/ 108000 w 538311"/>
                <a:gd name="connsiteY13" fmla="*/ 327879 h 603160"/>
                <a:gd name="connsiteX14" fmla="*/ 108000 w 538311"/>
                <a:gd name="connsiteY14" fmla="*/ 434405 h 603160"/>
                <a:gd name="connsiteX15" fmla="*/ 0 w 538311"/>
                <a:gd name="connsiteY15" fmla="*/ 434405 h 603160"/>
                <a:gd name="connsiteX16" fmla="*/ 178311 w 538311"/>
                <a:gd name="connsiteY16" fmla="*/ 161012 h 603160"/>
                <a:gd name="connsiteX17" fmla="*/ 538311 w 538311"/>
                <a:gd name="connsiteY17" fmla="*/ 161012 h 603160"/>
                <a:gd name="connsiteX18" fmla="*/ 538311 w 538311"/>
                <a:gd name="connsiteY18" fmla="*/ 267538 h 603160"/>
                <a:gd name="connsiteX19" fmla="*/ 178311 w 538311"/>
                <a:gd name="connsiteY19" fmla="*/ 267538 h 603160"/>
                <a:gd name="connsiteX20" fmla="*/ 0 w 538311"/>
                <a:gd name="connsiteY20" fmla="*/ 161012 h 603160"/>
                <a:gd name="connsiteX21" fmla="*/ 108000 w 538311"/>
                <a:gd name="connsiteY21" fmla="*/ 161012 h 603160"/>
                <a:gd name="connsiteX22" fmla="*/ 108000 w 538311"/>
                <a:gd name="connsiteY22" fmla="*/ 267538 h 603160"/>
                <a:gd name="connsiteX23" fmla="*/ 0 w 538311"/>
                <a:gd name="connsiteY23" fmla="*/ 267538 h 603160"/>
                <a:gd name="connsiteX24" fmla="*/ 178311 w 538311"/>
                <a:gd name="connsiteY24" fmla="*/ 0 h 603160"/>
                <a:gd name="connsiteX25" fmla="*/ 538311 w 538311"/>
                <a:gd name="connsiteY25" fmla="*/ 0 h 603160"/>
                <a:gd name="connsiteX26" fmla="*/ 538311 w 538311"/>
                <a:gd name="connsiteY26" fmla="*/ 106526 h 603160"/>
                <a:gd name="connsiteX27" fmla="*/ 178311 w 538311"/>
                <a:gd name="connsiteY27" fmla="*/ 106526 h 603160"/>
                <a:gd name="connsiteX28" fmla="*/ 0 w 538311"/>
                <a:gd name="connsiteY28" fmla="*/ 0 h 603160"/>
                <a:gd name="connsiteX29" fmla="*/ 108000 w 538311"/>
                <a:gd name="connsiteY29" fmla="*/ 0 h 603160"/>
                <a:gd name="connsiteX30" fmla="*/ 108000 w 538311"/>
                <a:gd name="connsiteY30" fmla="*/ 106526 h 603160"/>
                <a:gd name="connsiteX31" fmla="*/ 0 w 538311"/>
                <a:gd name="connsiteY31" fmla="*/ 106526 h 60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8311" h="603160">
                  <a:moveTo>
                    <a:pt x="178311" y="496634"/>
                  </a:moveTo>
                  <a:lnTo>
                    <a:pt x="538311" y="496634"/>
                  </a:lnTo>
                  <a:lnTo>
                    <a:pt x="538311" y="603160"/>
                  </a:lnTo>
                  <a:lnTo>
                    <a:pt x="178311" y="603160"/>
                  </a:lnTo>
                  <a:close/>
                  <a:moveTo>
                    <a:pt x="0" y="496634"/>
                  </a:moveTo>
                  <a:lnTo>
                    <a:pt x="108000" y="496634"/>
                  </a:lnTo>
                  <a:lnTo>
                    <a:pt x="108000" y="603160"/>
                  </a:lnTo>
                  <a:lnTo>
                    <a:pt x="0" y="603160"/>
                  </a:lnTo>
                  <a:close/>
                  <a:moveTo>
                    <a:pt x="178311" y="327879"/>
                  </a:moveTo>
                  <a:lnTo>
                    <a:pt x="538311" y="327879"/>
                  </a:lnTo>
                  <a:lnTo>
                    <a:pt x="538311" y="434405"/>
                  </a:lnTo>
                  <a:lnTo>
                    <a:pt x="178311" y="434405"/>
                  </a:lnTo>
                  <a:close/>
                  <a:moveTo>
                    <a:pt x="0" y="327879"/>
                  </a:moveTo>
                  <a:lnTo>
                    <a:pt x="108000" y="327879"/>
                  </a:lnTo>
                  <a:lnTo>
                    <a:pt x="108000" y="434405"/>
                  </a:lnTo>
                  <a:lnTo>
                    <a:pt x="0" y="434405"/>
                  </a:lnTo>
                  <a:close/>
                  <a:moveTo>
                    <a:pt x="178311" y="161012"/>
                  </a:moveTo>
                  <a:lnTo>
                    <a:pt x="538311" y="161012"/>
                  </a:lnTo>
                  <a:lnTo>
                    <a:pt x="538311" y="267538"/>
                  </a:lnTo>
                  <a:lnTo>
                    <a:pt x="178311" y="267538"/>
                  </a:lnTo>
                  <a:close/>
                  <a:moveTo>
                    <a:pt x="0" y="161012"/>
                  </a:moveTo>
                  <a:lnTo>
                    <a:pt x="108000" y="161012"/>
                  </a:lnTo>
                  <a:lnTo>
                    <a:pt x="108000" y="267538"/>
                  </a:lnTo>
                  <a:lnTo>
                    <a:pt x="0" y="267538"/>
                  </a:lnTo>
                  <a:close/>
                  <a:moveTo>
                    <a:pt x="178311" y="0"/>
                  </a:moveTo>
                  <a:lnTo>
                    <a:pt x="538311" y="0"/>
                  </a:lnTo>
                  <a:lnTo>
                    <a:pt x="538311" y="106526"/>
                  </a:lnTo>
                  <a:lnTo>
                    <a:pt x="178311" y="106526"/>
                  </a:lnTo>
                  <a:close/>
                  <a:moveTo>
                    <a:pt x="0" y="0"/>
                  </a:moveTo>
                  <a:lnTo>
                    <a:pt x="108000" y="0"/>
                  </a:lnTo>
                  <a:lnTo>
                    <a:pt x="108000" y="106526"/>
                  </a:lnTo>
                  <a:lnTo>
                    <a:pt x="0" y="10652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78">
              <a:extLst>
                <a:ext uri="{FF2B5EF4-FFF2-40B4-BE49-F238E27FC236}">
                  <a16:creationId xmlns:a16="http://schemas.microsoft.com/office/drawing/2014/main" id="{83B61BBE-0CFB-47C1-9179-FBB66CE31706}"/>
                </a:ext>
              </a:extLst>
            </p:cNvPr>
            <p:cNvSpPr/>
            <p:nvPr/>
          </p:nvSpPr>
          <p:spPr>
            <a:xfrm>
              <a:off x="3484986" y="4647358"/>
              <a:ext cx="528146" cy="6697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Овал 80">
            <a:extLst>
              <a:ext uri="{FF2B5EF4-FFF2-40B4-BE49-F238E27FC236}">
                <a16:creationId xmlns:a16="http://schemas.microsoft.com/office/drawing/2014/main" id="{D99A2869-2BA9-452A-9EEE-564A55BDB0C3}"/>
              </a:ext>
            </a:extLst>
          </p:cNvPr>
          <p:cNvSpPr/>
          <p:nvPr/>
        </p:nvSpPr>
        <p:spPr>
          <a:xfrm>
            <a:off x="8919834" y="4342416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82">
            <a:extLst>
              <a:ext uri="{FF2B5EF4-FFF2-40B4-BE49-F238E27FC236}">
                <a16:creationId xmlns:a16="http://schemas.microsoft.com/office/drawing/2014/main" id="{E620AEA5-DC2A-4E6B-A65E-AD4BAE7C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745" y="5501014"/>
            <a:ext cx="435421" cy="351764"/>
          </a:xfrm>
          <a:prstGeom prst="rect">
            <a:avLst/>
          </a:prstGeom>
        </p:spPr>
      </p:pic>
      <p:sp>
        <p:nvSpPr>
          <p:cNvPr id="36" name="Прямоугольник 83">
            <a:extLst>
              <a:ext uri="{FF2B5EF4-FFF2-40B4-BE49-F238E27FC236}">
                <a16:creationId xmlns:a16="http://schemas.microsoft.com/office/drawing/2014/main" id="{D176DC8E-3462-40BF-8C5B-378AF7E275A1}"/>
              </a:ext>
            </a:extLst>
          </p:cNvPr>
          <p:cNvSpPr/>
          <p:nvPr/>
        </p:nvSpPr>
        <p:spPr>
          <a:xfrm>
            <a:off x="10947565" y="5485206"/>
            <a:ext cx="783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ГОСТ Р</a:t>
            </a:r>
            <a:endParaRPr lang="ru-RU" sz="1400" b="1" dirty="0"/>
          </a:p>
        </p:txBody>
      </p:sp>
      <p:sp>
        <p:nvSpPr>
          <p:cNvPr id="37" name="Прямоугольник 84">
            <a:extLst>
              <a:ext uri="{FF2B5EF4-FFF2-40B4-BE49-F238E27FC236}">
                <a16:creationId xmlns:a16="http://schemas.microsoft.com/office/drawing/2014/main" id="{1250B494-96CE-4920-AB8F-7F2448C5AC8F}"/>
              </a:ext>
            </a:extLst>
          </p:cNvPr>
          <p:cNvSpPr/>
          <p:nvPr/>
        </p:nvSpPr>
        <p:spPr>
          <a:xfrm>
            <a:off x="10429249" y="5480113"/>
            <a:ext cx="621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ГОСТ</a:t>
            </a:r>
            <a:endParaRPr lang="ru-RU" sz="1400" b="1" dirty="0"/>
          </a:p>
        </p:txBody>
      </p:sp>
      <p:pic>
        <p:nvPicPr>
          <p:cNvPr id="38" name="Рисунок 85">
            <a:extLst>
              <a:ext uri="{FF2B5EF4-FFF2-40B4-BE49-F238E27FC236}">
                <a16:creationId xmlns:a16="http://schemas.microsoft.com/office/drawing/2014/main" id="{A14DC3DE-19D9-4536-8FA8-F1E3A899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745" y="6013113"/>
            <a:ext cx="985642" cy="485523"/>
          </a:xfrm>
          <a:prstGeom prst="rect">
            <a:avLst/>
          </a:prstGeom>
          <a:noFill/>
        </p:spPr>
      </p:pic>
      <p:sp>
        <p:nvSpPr>
          <p:cNvPr id="39" name="Прямоугольник 86">
            <a:extLst>
              <a:ext uri="{FF2B5EF4-FFF2-40B4-BE49-F238E27FC236}">
                <a16:creationId xmlns:a16="http://schemas.microsoft.com/office/drawing/2014/main" id="{34F1EC99-FBEE-4F13-A65F-5535D07473CF}"/>
              </a:ext>
            </a:extLst>
          </p:cNvPr>
          <p:cNvSpPr/>
          <p:nvPr/>
        </p:nvSpPr>
        <p:spPr>
          <a:xfrm>
            <a:off x="10510353" y="6246219"/>
            <a:ext cx="1354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ea typeface="Arial" charset="0"/>
                <a:cs typeface="Arial" charset="0"/>
              </a:rPr>
              <a:t>СТО ГАЗПРОМ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0" name="Равнобедренный треугольник 12">
            <a:extLst>
              <a:ext uri="{FF2B5EF4-FFF2-40B4-BE49-F238E27FC236}">
                <a16:creationId xmlns:a16="http://schemas.microsoft.com/office/drawing/2014/main" id="{7EFC19D1-01BA-4010-A358-70DE897278E7}"/>
              </a:ext>
            </a:extLst>
          </p:cNvPr>
          <p:cNvSpPr/>
          <p:nvPr/>
        </p:nvSpPr>
        <p:spPr>
          <a:xfrm rot="5400000">
            <a:off x="8261441" y="5912026"/>
            <a:ext cx="1047629" cy="223299"/>
          </a:xfrm>
          <a:custGeom>
            <a:avLst/>
            <a:gdLst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0 w 2909461"/>
              <a:gd name="connsiteY3" fmla="*/ 536234 h 536234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  <a:gd name="connsiteX3" fmla="*/ 1308412 w 2909461"/>
              <a:gd name="connsiteY3" fmla="*/ 532978 h 536234"/>
              <a:gd name="connsiteX4" fmla="*/ 0 w 2909461"/>
              <a:gd name="connsiteY4" fmla="*/ 536234 h 536234"/>
              <a:gd name="connsiteX0" fmla="*/ 1308412 w 2909461"/>
              <a:gd name="connsiteY0" fmla="*/ 532978 h 624418"/>
              <a:gd name="connsiteX1" fmla="*/ 0 w 2909461"/>
              <a:gd name="connsiteY1" fmla="*/ 536234 h 624418"/>
              <a:gd name="connsiteX2" fmla="*/ 1454731 w 2909461"/>
              <a:gd name="connsiteY2" fmla="*/ 0 h 624418"/>
              <a:gd name="connsiteX3" fmla="*/ 2909461 w 2909461"/>
              <a:gd name="connsiteY3" fmla="*/ 536234 h 624418"/>
              <a:gd name="connsiteX4" fmla="*/ 1399852 w 2909461"/>
              <a:gd name="connsiteY4" fmla="*/ 624418 h 624418"/>
              <a:gd name="connsiteX0" fmla="*/ 0 w 2909461"/>
              <a:gd name="connsiteY0" fmla="*/ 536234 h 624418"/>
              <a:gd name="connsiteX1" fmla="*/ 1454731 w 2909461"/>
              <a:gd name="connsiteY1" fmla="*/ 0 h 624418"/>
              <a:gd name="connsiteX2" fmla="*/ 2909461 w 2909461"/>
              <a:gd name="connsiteY2" fmla="*/ 536234 h 624418"/>
              <a:gd name="connsiteX3" fmla="*/ 1399852 w 2909461"/>
              <a:gd name="connsiteY3" fmla="*/ 624418 h 624418"/>
              <a:gd name="connsiteX0" fmla="*/ 0 w 2909461"/>
              <a:gd name="connsiteY0" fmla="*/ 536234 h 536234"/>
              <a:gd name="connsiteX1" fmla="*/ 1454731 w 2909461"/>
              <a:gd name="connsiteY1" fmla="*/ 0 h 536234"/>
              <a:gd name="connsiteX2" fmla="*/ 2909461 w 2909461"/>
              <a:gd name="connsiteY2" fmla="*/ 536234 h 5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61" h="536234">
                <a:moveTo>
                  <a:pt x="0" y="536234"/>
                </a:moveTo>
                <a:lnTo>
                  <a:pt x="1454731" y="0"/>
                </a:lnTo>
                <a:lnTo>
                  <a:pt x="2909461" y="536234"/>
                </a:lnTo>
              </a:path>
            </a:pathLst>
          </a:custGeom>
          <a:noFill/>
          <a:ln w="952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FAC4B0-4891-4139-B113-1C56C09C05AB}"/>
              </a:ext>
            </a:extLst>
          </p:cNvPr>
          <p:cNvSpPr txBox="1"/>
          <p:nvPr/>
        </p:nvSpPr>
        <p:spPr bwMode="auto">
          <a:xfrm>
            <a:off x="720128" y="2902749"/>
            <a:ext cx="4352969" cy="1723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buClr>
                <a:schemeClr val="accent2"/>
              </a:buClr>
              <a:buSzPct val="85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нормативные требования к проектированию, материалам и оборудованию, при необходимости и согласно договоренности, дополняемые международными нормативными требованиями и лучшими образцами мировой практики, в том числе, по мере возможности, посредством гармонизации этих требований с требованиями российских стандартов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E9B96C33-FB4D-4ACB-9B3B-295839798A5A}"/>
              </a:ext>
            </a:extLst>
          </p:cNvPr>
          <p:cNvSpPr/>
          <p:nvPr/>
        </p:nvSpPr>
        <p:spPr>
          <a:xfrm>
            <a:off x="8791687" y="4273546"/>
            <a:ext cx="484632" cy="57501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3" name="Рисунок 48">
            <a:extLst>
              <a:ext uri="{FF2B5EF4-FFF2-40B4-BE49-F238E27FC236}">
                <a16:creationId xmlns:a16="http://schemas.microsoft.com/office/drawing/2014/main" id="{814D1A75-764B-4400-8440-0DDD8A47E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258"/>
          <a:stretch/>
        </p:blipFill>
        <p:spPr>
          <a:xfrm>
            <a:off x="10933046" y="3747405"/>
            <a:ext cx="402937" cy="3522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FB916D8-0886-4051-AB0F-E8A0AF0A0623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813B306D-015A-4CFD-86A2-77FD6128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69199"/>
            <a:ext cx="355564" cy="237600"/>
          </a:xfrm>
        </p:spPr>
        <p:txBody>
          <a:bodyPr/>
          <a:lstStyle/>
          <a:p>
            <a:fld id="{D32BAE6A-B452-4007-8177-56DD051636F9}" type="slidenum">
              <a:rPr lang="en-GB" noProof="1" smtClean="0"/>
              <a:pPr/>
              <a:t>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849008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F897-D8E8-4D7D-89E1-BE454F7E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89280"/>
            <a:ext cx="11171238" cy="646997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«Балтийский СПГ»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сложности при осуществлении локализации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01132-FA57-4EA7-8683-F03F88445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</a:t>
            </a:fld>
            <a:endParaRPr lang="en-GB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03B27-298F-4C50-A198-B57EBCF84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6B42F-0E06-4E84-99B6-9057ACCE7469}"/>
              </a:ext>
            </a:extLst>
          </p:cNvPr>
          <p:cNvSpPr txBox="1"/>
          <p:nvPr/>
        </p:nvSpPr>
        <p:spPr bwMode="auto">
          <a:xfrm>
            <a:off x="436880" y="1513840"/>
            <a:ext cx="11256872" cy="43032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завода СПГ на основе действующих российских технических норм и стандартов, а также вновь создаваемых технических стандартов для производства СПГ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22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Репутация и доверие между партнерами, покупателями и кредиторами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22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перечня критически важных материалов и оборудования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стабильность производства с упором на локализацию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22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Конкурентоспособность, риски, связанные с рыночной конъюнктурой, эксплуатационная готовность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222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Структурно оформленная централизованная система развития потенциала поставщиков – ключевое условие успешной реализации практического плана действий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дорожной карты локализации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-2222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Потенциальные возможности проектирования и реализации проектов СПГ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международное партнерство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 заключение контрактов на конкурентной основе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 defTabSz="357708">
              <a:lnSpc>
                <a:spcPct val="13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Компетенции в области реализации проектов СПГ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ограниченность внутрироссийского потенциала по управлению новым производством СПГ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57708">
              <a:lnSpc>
                <a:spcPct val="130000"/>
              </a:lnSpc>
              <a:buClr>
                <a:schemeClr val="accent2"/>
              </a:buClr>
              <a:buSzPct val="66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партнерство между ПАО «Газпром» и «Шелл»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57708">
              <a:lnSpc>
                <a:spcPct val="130000"/>
              </a:lnSpc>
              <a:buClr>
                <a:schemeClr val="accent2"/>
              </a:buClr>
              <a:buSzPct val="66000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Обмен передовыми практическими методами работы, знаниями и компетенциями через передачу технологий и сотрудничество в области развития кадрового потенциала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67BEF1F-B17B-4E92-9EC5-F5CFDE2D956D}"/>
              </a:ext>
            </a:extLst>
          </p:cNvPr>
          <p:cNvSpPr/>
          <p:nvPr/>
        </p:nvSpPr>
        <p:spPr>
          <a:xfrm>
            <a:off x="5051686" y="5816454"/>
            <a:ext cx="1980123" cy="278177"/>
          </a:xfrm>
          <a:prstGeom prst="downArrow">
            <a:avLst>
              <a:gd name="adj1" fmla="val 51681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FCDA8-FCC6-495E-AE3E-5A1922347C31}"/>
              </a:ext>
            </a:extLst>
          </p:cNvPr>
          <p:cNvSpPr txBox="1"/>
          <p:nvPr/>
        </p:nvSpPr>
        <p:spPr bwMode="auto">
          <a:xfrm>
            <a:off x="2314575" y="5913918"/>
            <a:ext cx="8476058" cy="457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Успешная реализация проекта «Балтийский СПГ»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1D24F-339A-461B-AEF2-8EB5C94CDDFA}"/>
              </a:ext>
            </a:extLst>
          </p:cNvPr>
          <p:cNvSpPr/>
          <p:nvPr/>
        </p:nvSpPr>
        <p:spPr>
          <a:xfrm>
            <a:off x="8515350" y="6387561"/>
            <a:ext cx="1028700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4C616-FF7B-43FB-AB7C-BF77D9B67616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577768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1D84-78CD-4E73-95C7-EF028362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72370"/>
            <a:ext cx="11171238" cy="912825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уже производимого в России и локализованного оборудования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FA125-FA60-4DCA-827F-7F243D8C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B3F33-5904-42C9-972B-55ED92420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7E938-F089-46F0-8BF7-80D79D4819FD}"/>
              </a:ext>
            </a:extLst>
          </p:cNvPr>
          <p:cNvSpPr txBox="1"/>
          <p:nvPr/>
        </p:nvSpPr>
        <p:spPr bwMode="auto">
          <a:xfrm>
            <a:off x="508000" y="1468504"/>
            <a:ext cx="10816177" cy="5348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4950" indent="-234950" defTabSz="357708">
              <a:lnSpc>
                <a:spcPct val="15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Дорожная карта для локализации оборудования, разработанная по инициативе правительства Российской Федерации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4950" indent="-234950" defTabSz="357708">
              <a:lnSpc>
                <a:spcPct val="15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участия и содействия со стороны </a:t>
            </a:r>
            <a:r>
              <a:rPr lang="ru-RU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представителей отрасли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-222250" defTabSz="357708">
              <a:lnSpc>
                <a:spcPct val="15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Структурно оформленная централизованная система, поддерживаемая российским правительством, – ключевое условие успешной реализации программы развития потенциала российских поставщиков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-222250" defTabSz="357708">
              <a:lnSpc>
                <a:spcPct val="15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Значение фактора вовлеченности российских производителей на самых ранних этапах проекта с тем, чтобы они могли обеспечить соответствие корпоративным и проектным требованиям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457200" lvl="1" indent="-222250" defTabSz="357708">
              <a:lnSpc>
                <a:spcPct val="150000"/>
              </a:lnSpc>
              <a:buClr>
                <a:schemeClr val="accent2"/>
              </a:buClr>
              <a:buSzPct val="66000"/>
              <a:buFont typeface="Wingdings" panose="05000000000000000000" pitchFamily="2" charset="2"/>
              <a:buChar char="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Согласованный подход к выявлению, квалификационной оценке и сертификации поставщиков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7708">
              <a:lnSpc>
                <a:spcPct val="150000"/>
              </a:lnSpc>
              <a:buClr>
                <a:schemeClr val="accent2"/>
              </a:buClr>
              <a:buSzPct val="85000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613" indent="-201613" defTabSz="357708">
              <a:lnSpc>
                <a:spcPct val="15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613" indent="-201613" defTabSz="357708">
              <a:lnSpc>
                <a:spcPct val="15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US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8DA4E-1CA5-49BB-AB8F-E40F25CC047E}"/>
              </a:ext>
            </a:extLst>
          </p:cNvPr>
          <p:cNvSpPr/>
          <p:nvPr/>
        </p:nvSpPr>
        <p:spPr>
          <a:xfrm>
            <a:off x="8515350" y="6387561"/>
            <a:ext cx="1028700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30534-A580-4A95-8AB0-3E3B33EA39E8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2611892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D3D9A-A241-4F92-AA8E-A83BA5C2B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6</a:t>
            </a:fld>
            <a:endParaRPr lang="ru" noProof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38A3AF-F2C7-45AE-8F34-647871A6D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499" y="4003696"/>
            <a:ext cx="5325967" cy="834301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</a:rPr>
              <a:t>Совместная квалификация российских поставщиков</a:t>
            </a:r>
            <a:endParaRPr lang="ru" b="1" dirty="0">
              <a:latin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290AAD-D675-4BFD-9BB1-220D171EEE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5500" y="5361660"/>
            <a:ext cx="5187731" cy="237600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Лариса Карпова</a:t>
            </a:r>
            <a:endParaRPr lang="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E89DC-C735-4209-A2DB-B86269318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5499" y="5619064"/>
            <a:ext cx="6240367" cy="237600"/>
          </a:xfrm>
        </p:spPr>
        <p:txBody>
          <a:bodyPr/>
          <a:lstStyle/>
          <a:p>
            <a:pPr algn="l" rtl="0"/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организации проектной работы и </a:t>
            </a:r>
            <a:r>
              <a:rPr lang="ru-RU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МТС</a:t>
            </a: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в регионах </a:t>
            </a:r>
            <a:r>
              <a:rPr lang="ru-RU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ЕБВА</a:t>
            </a:r>
            <a:endParaRPr lang="ru-RU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Менеджер по контролю российского участия, проект "Балтийский </a:t>
            </a:r>
            <a:r>
              <a:rPr lang="ru-RU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9CA93E-17A8-4CE7-9784-E592F39C6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>
              <a:defRPr/>
            </a:pPr>
            <a:r>
              <a:rPr lang="ru-RU" b="0" i="0" u="none" baseline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C01579-C924-4332-A2EB-565104AE4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37" y="719528"/>
            <a:ext cx="5497069" cy="41261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905372-5679-4EA0-ACE6-2F3FCC850B31}"/>
              </a:ext>
            </a:extLst>
          </p:cNvPr>
          <p:cNvSpPr/>
          <p:nvPr/>
        </p:nvSpPr>
        <p:spPr>
          <a:xfrm>
            <a:off x="512260" y="6268761"/>
            <a:ext cx="1490254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4324056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Стратегия локализации - проект "Балтийский </a:t>
            </a:r>
            <a:r>
              <a:rPr lang="ru-RU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", РФ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24177" y="6448773"/>
            <a:ext cx="355061" cy="258026"/>
          </a:xfrm>
        </p:spPr>
        <p:txBody>
          <a:bodyPr/>
          <a:lstStyle/>
          <a:p>
            <a:pPr algn="r" rtl="0"/>
            <a:r>
              <a:rPr lang="ru-RU" b="0" i="0" u="none" baseline="0" dirty="0"/>
              <a:t>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4283045" y="1901304"/>
            <a:ext cx="3423494" cy="3833099"/>
          </a:xfrm>
        </p:spPr>
        <p:txBody>
          <a:bodyPr/>
          <a:lstStyle/>
          <a:p>
            <a:pPr lvl="1" algn="l" rtl="0">
              <a:lnSpc>
                <a:spcPct val="100000"/>
              </a:lnSpc>
            </a:pP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Двусторонняя рабочая группа 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концерна "Шелл" и </a:t>
            </a:r>
            <a:r>
              <a:rPr lang="ru-RU" sz="12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"Газпром" по развитию потенциала российских поставщиков в рамках проекта "Балтийский </a:t>
            </a:r>
            <a:r>
              <a:rPr lang="ru-RU" sz="12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lvl="1" algn="l" rtl="0">
              <a:lnSpc>
                <a:spcPct val="100000"/>
              </a:lnSpc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100000"/>
              </a:lnSpc>
            </a:pP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российскими производителями на ранних этапах 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 целью наиболее полного ознакомления производителей со специфическими требованиями проекта;</a:t>
            </a:r>
          </a:p>
          <a:p>
            <a:pPr lvl="1" algn="l" rtl="0">
              <a:lnSpc>
                <a:spcPct val="100000"/>
              </a:lnSpc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100000"/>
              </a:lnSpc>
            </a:pP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совместного аудита и квалификации, программа развития потенциала 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концерна "Шелл" и </a:t>
            </a:r>
            <a:r>
              <a:rPr lang="ru-RU" sz="12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"Газпром" для повышения квалификации российских производителей с целью расширения деятельности в России и за рубежом;</a:t>
            </a:r>
          </a:p>
          <a:p>
            <a:pPr lvl="1" algn="l" rtl="0">
              <a:lnSpc>
                <a:spcPct val="100000"/>
              </a:lnSpc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100000"/>
              </a:lnSpc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Поддержка концерном "Шелл" и </a:t>
            </a:r>
            <a:r>
              <a:rPr lang="ru-RU" sz="12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"Газпром" деятельности по </a:t>
            </a: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локализации производства международных компаний-производителей в России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для налаживания выпуска в РФ узкоспециализированного оборудования.</a:t>
            </a:r>
          </a:p>
          <a:p>
            <a:pPr lvl="1" algn="l" rtl="0">
              <a:lnSpc>
                <a:spcPct val="100000"/>
              </a:lnSpc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ct val="100000"/>
              </a:lnSpc>
            </a:pPr>
            <a:endParaRPr lang="ru" sz="1200" dirty="0"/>
          </a:p>
          <a:p>
            <a:pPr marL="0" lvl="1" indent="0" algn="l" rtl="0">
              <a:lnSpc>
                <a:spcPct val="100000"/>
              </a:lnSpc>
              <a:buNone/>
            </a:pPr>
            <a:endParaRPr lang="ru" sz="12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8087558" y="1901304"/>
            <a:ext cx="3423494" cy="4001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увеличение доли российского участия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в совместных проектах "Шелл" и Газпрома в РФ;</a:t>
            </a: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kumimoji="0" lang="ru-RU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фундамента для разработки технических стандартов российской отрасли производства </a:t>
            </a:r>
            <a:r>
              <a:rPr kumimoji="0" lang="ru-RU" sz="1200" b="1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за счет применения российских технических норм и стандартов при проектировании завода "Балтийский </a:t>
            </a:r>
            <a:r>
              <a:rPr kumimoji="0" lang="ru-RU" sz="12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", а также гармонизации российских требований с международными стандартами;</a:t>
            </a: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kumimoji="0" lang="ru-RU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экспортного потенциала российских производителей 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их успешной конкуренции с другими компаниями на внешних рынках.</a:t>
            </a: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lang="ru" sz="1200" dirty="0"/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lang="ru" sz="1200" dirty="0"/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99886" y="1272965"/>
            <a:ext cx="2627086" cy="34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indent="-201613" algn="l" defTabSz="357708" rtl="0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ru" sz="1600" dirty="0">
              <a:solidFill>
                <a:srgbClr val="595959"/>
              </a:solidFill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497150" y="1358739"/>
            <a:ext cx="3284737" cy="365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lvl="2" algn="l" defTabSz="268288" rt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tabLst>
                <a:tab pos="338138" algn="l"/>
              </a:tabLst>
              <a:defRPr/>
            </a:pPr>
            <a:r>
              <a:rPr lang="ru-RU" sz="18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факторы</a:t>
            </a:r>
          </a:p>
        </p:txBody>
      </p:sp>
      <p:sp>
        <p:nvSpPr>
          <p:cNvPr id="11" name="Rectangle 23"/>
          <p:cNvSpPr/>
          <p:nvPr/>
        </p:nvSpPr>
        <p:spPr>
          <a:xfrm>
            <a:off x="4283045" y="1358739"/>
            <a:ext cx="3338003" cy="365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lvl="2" algn="l" defTabSz="268288" rt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tabLst>
                <a:tab pos="338138" algn="l"/>
              </a:tabLst>
              <a:defRPr/>
            </a:pPr>
            <a:r>
              <a:rPr lang="ru-RU" sz="18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</a:t>
            </a:r>
          </a:p>
        </p:txBody>
      </p:sp>
      <p:sp>
        <p:nvSpPr>
          <p:cNvPr id="12" name="Rectangle 23"/>
          <p:cNvSpPr/>
          <p:nvPr/>
        </p:nvSpPr>
        <p:spPr>
          <a:xfrm>
            <a:off x="7772400" y="1358739"/>
            <a:ext cx="3738652" cy="365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lvl="2" algn="l" defTabSz="268288" rtl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tabLst>
                <a:tab pos="338138" algn="l"/>
              </a:tabLst>
              <a:defRPr/>
            </a:pPr>
            <a:r>
              <a:rPr lang="ru-RU" sz="18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Прогнозируемые результаты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FE686-0DCF-4168-AF7B-802AE821ABA3}"/>
              </a:ext>
            </a:extLst>
          </p:cNvPr>
          <p:cNvSpPr/>
          <p:nvPr/>
        </p:nvSpPr>
        <p:spPr>
          <a:xfrm>
            <a:off x="497150" y="6281044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 err="1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97150" y="1901304"/>
            <a:ext cx="3404876" cy="4547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kumimoji="0" lang="ru-RU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Инициатива по развитию потенциала российских производителей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Правительства РФ для содействия </a:t>
            </a:r>
            <a:r>
              <a:rPr kumimoji="0" lang="ru-RU" sz="12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импортозамещению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(в РФ) и повышению конкурентоспособности на мировых рынках;</a:t>
            </a: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kumimoji="0" lang="ru-RU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развитию локализации и постановления Правительства РФ; необходимость разработки отечественной 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производства </a:t>
            </a:r>
            <a:r>
              <a:rPr lang="ru-RU" sz="12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наработки опыта и развития компетенций;</a:t>
            </a: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lvl="1" indent="-230400" algn="l" defTabSz="357708" rtl="0"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доли российского участия и увеличение капитализации производства в РФ, как неотъемлемая часть </a:t>
            </a: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 бизнеса "Шелл"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в России;</a:t>
            </a:r>
          </a:p>
          <a:p>
            <a:pPr marL="230400" lvl="1" indent="-230400" algn="l" defTabSz="357708" rtl="0"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Упор на приоритетное развитие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отрасли производства </a:t>
            </a:r>
            <a:r>
              <a:rPr lang="ru-RU" sz="12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СПГ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в РФ с применением российских технологий и оборудования, задекларированный </a:t>
            </a:r>
            <a:r>
              <a:rPr lang="ru-RU" sz="1200" b="1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ПАО</a:t>
            </a: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"Газпром"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на уровне стратегии компании. </a:t>
            </a:r>
          </a:p>
          <a:p>
            <a:pPr marL="230400" marR="0" lvl="1" indent="-23040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tabLst/>
              <a:defRPr/>
            </a:pPr>
            <a:endParaRPr kumimoji="0" lang="ru" sz="1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357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9481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0A05A53-1067-4CCB-AEBD-0FC50935E3E2}"/>
              </a:ext>
            </a:extLst>
          </p:cNvPr>
          <p:cNvSpPr/>
          <p:nvPr/>
        </p:nvSpPr>
        <p:spPr>
          <a:xfrm>
            <a:off x="2888786" y="5159384"/>
            <a:ext cx="6589022" cy="887455"/>
          </a:xfrm>
          <a:prstGeom prst="rect">
            <a:avLst/>
          </a:prstGeom>
          <a:solidFill>
            <a:srgbClr val="FD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AB68B0-7B04-42E4-B06E-201697CF019D}"/>
              </a:ext>
            </a:extLst>
          </p:cNvPr>
          <p:cNvSpPr/>
          <p:nvPr/>
        </p:nvSpPr>
        <p:spPr>
          <a:xfrm>
            <a:off x="508000" y="1177558"/>
            <a:ext cx="11423588" cy="3702153"/>
          </a:xfrm>
          <a:prstGeom prst="roundRect">
            <a:avLst/>
          </a:prstGeom>
          <a:solidFill>
            <a:srgbClr val="FD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" sz="1600" u="sng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46BBA-3EF8-4128-93FC-BB504BD8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20" y="668521"/>
            <a:ext cx="11423588" cy="752475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Критерии оценки оборудования и материалов по уровню критичности</a:t>
            </a:r>
            <a:endParaRPr lang="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E262-E7F4-425A-BE5E-78CFB227D5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6412" y="2113287"/>
            <a:ext cx="5139588" cy="2697322"/>
          </a:xfr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91440" rIns="91440" bIns="91440"/>
          <a:lstStyle/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критерии по видам оборудования, например,</a:t>
            </a:r>
          </a:p>
          <a:p>
            <a:pPr lvl="3" indent="0" algn="l" rtl="0">
              <a:lnSpc>
                <a:spcPct val="120000"/>
              </a:lnSpc>
              <a:buNone/>
            </a:pPr>
            <a:r>
              <a:rPr lang="ru-RU" sz="12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Механическое и динамическое оборудование: допустимое рабочее давление,</a:t>
            </a:r>
          </a:p>
          <a:p>
            <a:pPr lvl="3" indent="0" algn="l" rtl="0">
              <a:lnSpc>
                <a:spcPct val="120000"/>
              </a:lnSpc>
              <a:buNone/>
            </a:pPr>
            <a:r>
              <a:rPr lang="ru-RU" sz="1200" b="0" i="1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КИПиА</a:t>
            </a:r>
            <a:r>
              <a:rPr lang="ru-RU" sz="12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уровень ответственности для обеспечения безопасности,</a:t>
            </a:r>
          </a:p>
          <a:p>
            <a:pPr lvl="3" indent="0" algn="l" rtl="0">
              <a:lnSpc>
                <a:spcPct val="120000"/>
              </a:lnSpc>
              <a:buNone/>
            </a:pPr>
            <a:r>
              <a:rPr lang="ru-RU" sz="12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Электрооборудование: Напряжение и сила тока,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проработки конструкционных решений (новая или опробованная/испытанная конструкция),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в производстве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работы поставщиков и производителей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Сопутствующие коммерческие убытки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ремонта или замены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B3DF4-0BC8-49DC-8BD7-8393E910A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69199"/>
            <a:ext cx="355564" cy="237600"/>
          </a:xfrm>
        </p:spPr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8</a:t>
            </a:fld>
            <a:endParaRPr lang="ru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46D0-4290-4E35-84E2-2540C9112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3649" y="6145199"/>
            <a:ext cx="2232066" cy="290247"/>
          </a:xfrm>
        </p:spPr>
        <p:txBody>
          <a:bodyPr/>
          <a:lstStyle/>
          <a:p>
            <a:pPr rtl="0">
              <a:defRPr/>
            </a:pPr>
            <a:r>
              <a:rPr lang="ru-RU" sz="1200" b="0" i="0" u="none" baseline="0" dirty="0"/>
              <a:t> </a:t>
            </a:r>
            <a:r>
              <a:rPr lang="ru-RU" sz="1400" b="0" i="0" u="none" baseline="0" dirty="0">
                <a:latin typeface="Arial" panose="020B0604020202020204" pitchFamily="34" charset="0"/>
              </a:rPr>
              <a:t>Полномасштабный аудит Заказчика</a:t>
            </a:r>
            <a:endParaRPr lang="ru" sz="1600" noProof="1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B93D7A-597E-4073-9CDF-81A28A7A6890}"/>
              </a:ext>
            </a:extLst>
          </p:cNvPr>
          <p:cNvSpPr txBox="1">
            <a:spLocks/>
          </p:cNvSpPr>
          <p:nvPr/>
        </p:nvSpPr>
        <p:spPr bwMode="auto">
          <a:xfrm>
            <a:off x="6336430" y="2065066"/>
            <a:ext cx="5140111" cy="274401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0" indent="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600" indent="-2286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800" indent="-2032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200" indent="-152400" algn="l" defTabSz="357708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" sz="1600" u="sng" dirty="0"/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Стоимость оборудования или его ремонта/замены 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Тип, соответствие профилю использования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Сложность в производстве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Гибкость графика производства, вероятность воздействия на график реализации проекта</a:t>
            </a:r>
          </a:p>
          <a:p>
            <a:pPr lvl="2" algn="l" rtl="0">
              <a:lnSpc>
                <a:spcPct val="120000"/>
              </a:lnSpc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Стоимость (объем) заказа или стоимость ремонта/замены</a:t>
            </a:r>
          </a:p>
          <a:p>
            <a:pPr algn="l" rtl="0">
              <a:lnSpc>
                <a:spcPct val="120000"/>
              </a:lnSpc>
            </a:pP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" sz="1200" dirty="0"/>
          </a:p>
          <a:p>
            <a:endParaRPr lang="ru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942409F-D9F1-4176-A816-9EB30A3FB444}"/>
              </a:ext>
            </a:extLst>
          </p:cNvPr>
          <p:cNvSpPr/>
          <p:nvPr/>
        </p:nvSpPr>
        <p:spPr>
          <a:xfrm rot="5400000">
            <a:off x="2902811" y="4817718"/>
            <a:ext cx="639096" cy="7374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3DD51B4-24E4-4C5F-A057-71466662664C}"/>
              </a:ext>
            </a:extLst>
          </p:cNvPr>
          <p:cNvSpPr/>
          <p:nvPr/>
        </p:nvSpPr>
        <p:spPr>
          <a:xfrm rot="5400000">
            <a:off x="8824687" y="4824135"/>
            <a:ext cx="639096" cy="7374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68EA28-938E-465D-A7EE-FBF02050529A}"/>
              </a:ext>
            </a:extLst>
          </p:cNvPr>
          <p:cNvSpPr/>
          <p:nvPr/>
        </p:nvSpPr>
        <p:spPr>
          <a:xfrm>
            <a:off x="3326307" y="5622591"/>
            <a:ext cx="1759408" cy="34964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Высокий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B93F6A-0A76-4905-AFFC-C0B2F5F84F39}"/>
              </a:ext>
            </a:extLst>
          </p:cNvPr>
          <p:cNvSpPr/>
          <p:nvPr/>
        </p:nvSpPr>
        <p:spPr>
          <a:xfrm>
            <a:off x="5303593" y="5618208"/>
            <a:ext cx="1759408" cy="3496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1594D-AA60-4625-B6A7-BABB05BFBFCC}"/>
              </a:ext>
            </a:extLst>
          </p:cNvPr>
          <p:cNvSpPr/>
          <p:nvPr/>
        </p:nvSpPr>
        <p:spPr>
          <a:xfrm>
            <a:off x="7234192" y="5616935"/>
            <a:ext cx="1759408" cy="34964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Низкий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EB20-BC54-4582-9A11-82218D05AE28}"/>
              </a:ext>
            </a:extLst>
          </p:cNvPr>
          <p:cNvSpPr txBox="1"/>
          <p:nvPr/>
        </p:nvSpPr>
        <p:spPr bwMode="auto">
          <a:xfrm>
            <a:off x="3591069" y="5147093"/>
            <a:ext cx="5184456" cy="343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357708" rtl="0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ru-RU" sz="180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Ранжирование по уровню критичности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8CADA-04EE-462A-AC8E-26F920FA45FD}"/>
              </a:ext>
            </a:extLst>
          </p:cNvPr>
          <p:cNvSpPr/>
          <p:nvPr/>
        </p:nvSpPr>
        <p:spPr>
          <a:xfrm rot="5400000">
            <a:off x="3310358" y="-671837"/>
            <a:ext cx="431180" cy="51390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ru-RU" sz="16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50EA87-DE14-49D3-8198-E77AE7C9A129}"/>
              </a:ext>
            </a:extLst>
          </p:cNvPr>
          <p:cNvSpPr/>
          <p:nvPr/>
        </p:nvSpPr>
        <p:spPr>
          <a:xfrm rot="5400000">
            <a:off x="8690656" y="-664753"/>
            <a:ext cx="431180" cy="513958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0"/>
            <a:r>
              <a:rPr lang="ru-RU" sz="16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12820-10A0-4DA6-8319-9704C99BF729}"/>
              </a:ext>
            </a:extLst>
          </p:cNvPr>
          <p:cNvSpPr/>
          <p:nvPr/>
        </p:nvSpPr>
        <p:spPr>
          <a:xfrm>
            <a:off x="3055800" y="1312775"/>
            <a:ext cx="6322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Ранжирование по уровню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критичности</a:t>
            </a:r>
            <a:r>
              <a:rPr lang="ru-R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на основе оценки: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5440FAA1-4C3B-4BAE-A899-CAABC4BBE3A6}"/>
              </a:ext>
            </a:extLst>
          </p:cNvPr>
          <p:cNvSpPr txBox="1">
            <a:spLocks/>
          </p:cNvSpPr>
          <p:nvPr/>
        </p:nvSpPr>
        <p:spPr bwMode="auto">
          <a:xfrm>
            <a:off x="5238115" y="6145198"/>
            <a:ext cx="1759408" cy="2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ru"/>
            </a:defPPr>
            <a:lvl1pPr marL="0" algn="ctr" defTabSz="121917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ru-RU" sz="1200" b="0" i="0" u="none" baseline="0" dirty="0"/>
              <a:t> </a:t>
            </a:r>
            <a:r>
              <a:rPr lang="ru-RU" sz="1400" b="0" i="0" u="none" baseline="0" dirty="0">
                <a:latin typeface="Arial" panose="020B0604020202020204" pitchFamily="34" charset="0"/>
              </a:rPr>
              <a:t>Стандартный внешний аудит</a:t>
            </a:r>
            <a:endParaRPr lang="ru" sz="1600" noProof="1">
              <a:latin typeface="Arial" panose="020B0604020202020204" pitchFamily="34" charset="0"/>
            </a:endParaRP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D25A1A61-7C2E-406D-AD5F-96373DA39819}"/>
              </a:ext>
            </a:extLst>
          </p:cNvPr>
          <p:cNvSpPr txBox="1">
            <a:spLocks/>
          </p:cNvSpPr>
          <p:nvPr/>
        </p:nvSpPr>
        <p:spPr bwMode="auto">
          <a:xfrm>
            <a:off x="7215784" y="6133888"/>
            <a:ext cx="1759408" cy="2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ru"/>
            </a:defPPr>
            <a:lvl1pPr marL="0" algn="ctr" defTabSz="121917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ru-RU" sz="1200" b="0" i="0" u="none" baseline="0" dirty="0"/>
              <a:t> </a:t>
            </a:r>
            <a:r>
              <a:rPr lang="ru-RU" sz="1400" b="0" i="0" u="none" baseline="0" dirty="0">
                <a:latin typeface="Arial" panose="020B0604020202020204" pitchFamily="34" charset="0"/>
              </a:rPr>
              <a:t>Стандартный внешний аудит</a:t>
            </a:r>
            <a:endParaRPr lang="ru" sz="1600" noProof="1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B390EB-A64E-4EB9-8793-F7DD126D8673}"/>
              </a:ext>
            </a:extLst>
          </p:cNvPr>
          <p:cNvSpPr/>
          <p:nvPr/>
        </p:nvSpPr>
        <p:spPr>
          <a:xfrm>
            <a:off x="325278" y="631980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2323221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220A39-650E-4617-AE0D-4550D93EA099}"/>
              </a:ext>
            </a:extLst>
          </p:cNvPr>
          <p:cNvSpPr/>
          <p:nvPr/>
        </p:nvSpPr>
        <p:spPr>
          <a:xfrm>
            <a:off x="510382" y="2361097"/>
            <a:ext cx="6895729" cy="3140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93C09-DE48-4B1E-A5F5-A898CF24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93" y="569374"/>
            <a:ext cx="11171238" cy="752475"/>
          </a:xfrm>
        </p:spPr>
        <p:txBody>
          <a:bodyPr/>
          <a:lstStyle/>
          <a:p>
            <a:pPr algn="l" rtl="0"/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Аттестация поставщиков – своевременность проведения гарантирует возможности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E7F9B9-92F8-4141-ABDE-E032D615681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6109769"/>
              </p:ext>
            </p:extLst>
          </p:nvPr>
        </p:nvGraphicFramePr>
        <p:xfrm>
          <a:off x="510381" y="1736984"/>
          <a:ext cx="11171238" cy="49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D6DFA-35D7-4F42-8BC3-C5B5E53EE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D32BAE6A-B452-4007-8177-56DD051636F9}" type="slidenum">
              <a:rPr/>
              <a:pPr algn="r" rtl="0"/>
              <a:t>9</a:t>
            </a:fld>
            <a:endParaRPr lang="ru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65382-0DFA-4FB0-9A6D-BDAEDAF9B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rtl="0">
              <a:defRPr/>
            </a:pPr>
            <a:r>
              <a:rPr lang="ru-RU" b="0" i="0" u="none" baseline="0"/>
              <a:t> 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894AF64-8D6C-432F-8F10-9978C7AAB000}"/>
              </a:ext>
            </a:extLst>
          </p:cNvPr>
          <p:cNvSpPr/>
          <p:nvPr/>
        </p:nvSpPr>
        <p:spPr>
          <a:xfrm>
            <a:off x="718350" y="3057095"/>
            <a:ext cx="3869561" cy="804852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с </a:t>
            </a:r>
            <a:r>
              <a:rPr lang="ru-RU" sz="12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высоким риском</a:t>
            </a: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/длительными сроками поставки</a:t>
            </a:r>
          </a:p>
          <a:p>
            <a:pPr algn="ctr" rtl="0"/>
            <a:r>
              <a:rPr lang="ru-RU" sz="12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(например, главный криогенный теплообменник, газовые турбины, мощные компрессоры)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45710A4E-1BA7-42C1-B5B4-2A4854126F58}"/>
              </a:ext>
            </a:extLst>
          </p:cNvPr>
          <p:cNvSpPr/>
          <p:nvPr/>
        </p:nvSpPr>
        <p:spPr>
          <a:xfrm>
            <a:off x="3249048" y="3879510"/>
            <a:ext cx="3032773" cy="771737"/>
          </a:xfrm>
          <a:prstGeom prst="flowChart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и материалы </a:t>
            </a:r>
            <a:r>
              <a:rPr lang="ru-RU" sz="16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со средним риском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056A4B5-E938-4DEB-9B30-68F02A8BC287}"/>
              </a:ext>
            </a:extLst>
          </p:cNvPr>
          <p:cNvSpPr/>
          <p:nvPr/>
        </p:nvSpPr>
        <p:spPr>
          <a:xfrm>
            <a:off x="4267200" y="4725776"/>
            <a:ext cx="3138912" cy="713110"/>
          </a:xfrm>
          <a:prstGeom prst="flowChart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 и материалы </a:t>
            </a:r>
            <a:r>
              <a:rPr lang="ru-RU" sz="16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с низким риском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D26719-1C84-46AE-87E9-B321A7756BCB}"/>
              </a:ext>
            </a:extLst>
          </p:cNvPr>
          <p:cNvSpPr/>
          <p:nvPr/>
        </p:nvSpPr>
        <p:spPr>
          <a:xfrm>
            <a:off x="9218625" y="2384934"/>
            <a:ext cx="2592375" cy="2088132"/>
          </a:xfrm>
          <a:prstGeom prst="wedgeRectCallout">
            <a:avLst>
              <a:gd name="adj1" fmla="val -85309"/>
              <a:gd name="adj2" fmla="val 22719"/>
            </a:avLst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 defTabSz="357708" rtl="0">
              <a:spcBef>
                <a:spcPts val="6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Полный перечень квалифицированных поставщиков для составления пакета документации по EPC-тендеру; </a:t>
            </a:r>
          </a:p>
          <a:p>
            <a:pPr marL="285750" indent="-285750" algn="l" defTabSz="357708" rtl="0">
              <a:spcBef>
                <a:spcPts val="6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</a:pPr>
            <a:r>
              <a:rPr lang="ru-RU" sz="12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и обязательства по соблюдению доли российского участия для EPC-подрядчика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08B8C-A6AF-40F2-A8CE-F21A67B0AD41}"/>
              </a:ext>
            </a:extLst>
          </p:cNvPr>
          <p:cNvSpPr/>
          <p:nvPr/>
        </p:nvSpPr>
        <p:spPr>
          <a:xfrm>
            <a:off x="718350" y="2516698"/>
            <a:ext cx="532524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Аттестация и квалификация поставщиков 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700EA16-516D-447B-980F-533310296ABC}"/>
              </a:ext>
            </a:extLst>
          </p:cNvPr>
          <p:cNvSpPr/>
          <p:nvPr/>
        </p:nvSpPr>
        <p:spPr>
          <a:xfrm>
            <a:off x="4566454" y="5795843"/>
            <a:ext cx="6923634" cy="632902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квалификации и развития потенциала поставщиков</a:t>
            </a:r>
          </a:p>
        </p:txBody>
      </p:sp>
      <p:pic>
        <p:nvPicPr>
          <p:cNvPr id="20" name="Graphic 19" descr="Checklist">
            <a:extLst>
              <a:ext uri="{FF2B5EF4-FFF2-40B4-BE49-F238E27FC236}">
                <a16:creationId xmlns:a16="http://schemas.microsoft.com/office/drawing/2014/main" id="{5BA5BB12-303D-4EDA-8DB1-D7201124F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0361" y="3090742"/>
            <a:ext cx="914400" cy="914400"/>
          </a:xfrm>
          <a:prstGeom prst="rect">
            <a:avLst/>
          </a:prstGeom>
        </p:spPr>
      </p:pic>
      <p:pic>
        <p:nvPicPr>
          <p:cNvPr id="21" name="Graphic 20" descr="Checklist">
            <a:extLst>
              <a:ext uri="{FF2B5EF4-FFF2-40B4-BE49-F238E27FC236}">
                <a16:creationId xmlns:a16="http://schemas.microsoft.com/office/drawing/2014/main" id="{0804AC34-72C4-4AD5-8B8E-C091D2C8D3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1071" y="3494818"/>
            <a:ext cx="914400" cy="914400"/>
          </a:xfrm>
          <a:prstGeom prst="rect">
            <a:avLst/>
          </a:prstGeom>
        </p:spPr>
      </p:pic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EA9A2CEA-88CF-49B0-BC48-F345FCE9FF11}"/>
              </a:ext>
            </a:extLst>
          </p:cNvPr>
          <p:cNvSpPr/>
          <p:nvPr/>
        </p:nvSpPr>
        <p:spPr>
          <a:xfrm rot="5400000">
            <a:off x="2706251" y="4411770"/>
            <a:ext cx="781967" cy="2962177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sz="1600" dirty="0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56A1EA37-24DC-4F4C-B5D2-8FF9D9A71669}"/>
              </a:ext>
            </a:extLst>
          </p:cNvPr>
          <p:cNvSpPr/>
          <p:nvPr/>
        </p:nvSpPr>
        <p:spPr>
          <a:xfrm>
            <a:off x="7142097" y="2379390"/>
            <a:ext cx="570070" cy="312248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4EAE260E-BF8D-4EFD-9C20-E5A18EA691A2}"/>
              </a:ext>
            </a:extLst>
          </p:cNvPr>
          <p:cNvSpPr/>
          <p:nvPr/>
        </p:nvSpPr>
        <p:spPr>
          <a:xfrm>
            <a:off x="7498676" y="4731797"/>
            <a:ext cx="2827786" cy="713110"/>
          </a:xfrm>
          <a:prstGeom prst="flowChartProcess">
            <a:avLst/>
          </a:prstGeom>
          <a:solidFill>
            <a:srgbClr val="66B58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Низкий риск</a:t>
            </a:r>
            <a:r>
              <a:rPr lang="ru-RU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- продолжение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283DBB-B472-4773-B804-0A7BE93B07D0}"/>
              </a:ext>
            </a:extLst>
          </p:cNvPr>
          <p:cNvSpPr/>
          <p:nvPr/>
        </p:nvSpPr>
        <p:spPr>
          <a:xfrm>
            <a:off x="325278" y="6304819"/>
            <a:ext cx="1225225" cy="319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err="1"/>
          </a:p>
        </p:txBody>
      </p:sp>
    </p:spTree>
    <p:extLst>
      <p:ext uri="{BB962C8B-B14F-4D97-AF65-F5344CB8AC3E}">
        <p14:creationId xmlns:p14="http://schemas.microsoft.com/office/powerpoint/2010/main" val="2668114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10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4.xml><?xml version="1.0" encoding="utf-8"?>
<a:theme xmlns:a="http://schemas.openxmlformats.org/drawingml/2006/main" name="2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5.xml><?xml version="1.0" encoding="utf-8"?>
<a:theme xmlns:a="http://schemas.openxmlformats.org/drawingml/2006/main" name="5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6.xml><?xml version="1.0" encoding="utf-8"?>
<a:theme xmlns:a="http://schemas.openxmlformats.org/drawingml/2006/main" name="6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7.xml><?xml version="1.0" encoding="utf-8"?>
<a:theme xmlns:a="http://schemas.openxmlformats.org/drawingml/2006/main" name="7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8.xml><?xml version="1.0" encoding="utf-8"?>
<a:theme xmlns:a="http://schemas.openxmlformats.org/drawingml/2006/main" name="4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9.xml><?xml version="1.0" encoding="utf-8"?>
<a:theme xmlns:a="http://schemas.openxmlformats.org/drawingml/2006/main" name="3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929A5DE1BB34E241905B28C1CA820844" ma:contentTypeVersion="10" ma:contentTypeDescription="Shell Document Content Type" ma:contentTypeScope="" ma:versionID="e9a39d5f3d79d7a096567744e2bdcd4c">
  <xsd:schema xmlns:xsd="http://www.w3.org/2001/XMLSchema" xmlns:xs="http://www.w3.org/2001/XMLSchema" xmlns:p="http://schemas.microsoft.com/office/2006/metadata/properties" xmlns:ns1="http://schemas.microsoft.com/sharepoint/v3" xmlns:ns2="fd905e99-77dc-46fd-9e74-acbd634bf4a6" xmlns:ns4="http://schemas.microsoft.com/sharepoint/v4" xmlns:ns5="3c37a7ff-313b-443f-9d57-3e9018706f7b" targetNamespace="http://schemas.microsoft.com/office/2006/metadata/properties" ma:root="true" ma:fieldsID="23550e1051a4adb44817fb71feb64ee0" ns1:_="" ns2:_="" ns4:_="" ns5:_="">
    <xsd:import namespace="http://schemas.microsoft.com/sharepoint/v3"/>
    <xsd:import namespace="fd905e99-77dc-46fd-9e74-acbd634bf4a6"/>
    <xsd:import namespace="http://schemas.microsoft.com/sharepoint/v4"/>
    <xsd:import namespace="3c37a7ff-313b-443f-9d57-3e9018706f7b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AEFSecurityClassificationTaxHTField0" minOccurs="0"/>
                <xsd:element ref="ns1:SAEFExportControlClassificationTaxHTField0" minOccurs="0"/>
                <xsd:element ref="ns1:SAEFDocumentStatusTaxHTField0" minOccurs="0"/>
                <xsd:element ref="ns1:SAEFDocumentTypeTaxHTField0" minOccurs="0"/>
                <xsd:element ref="ns1:SAEFOwner" minOccurs="0"/>
                <xsd:element ref="ns1:SAEFBusinessTaxHTField0" minOccurs="0"/>
                <xsd:element ref="ns1:SAEFBusinessUnitRegionTaxHTField0" minOccurs="0"/>
                <xsd:element ref="ns1:SAEFGlobalFunctionTaxHTField0" minOccurs="0"/>
                <xsd:element ref="ns1:SAEFBusinessProcessTaxHTField0" minOccurs="0"/>
                <xsd:element ref="ns1:SAEFLegalEntityTaxHTField0" minOccurs="0"/>
                <xsd:element ref="ns1:SAEFWorkgroupIDTaxHTField0" minOccurs="0"/>
                <xsd:element ref="ns1:SAEFSiteCollectionName"/>
                <xsd:element ref="ns1:SAEFSiteOwner"/>
                <xsd:element ref="ns1:SAEFLanguageTaxHTField0" minOccurs="0"/>
                <xsd:element ref="ns1:SAEFCountryOfJurisdictionTaxHTField0" minOccurs="0"/>
                <xsd:element ref="ns1:SAEFCollection"/>
                <xsd:element ref="ns1:SAEFKeepFileLocal"/>
                <xsd:element ref="ns1:SAEFAssetIdentifier" minOccurs="0"/>
                <xsd:element ref="ns2:TaxCatchAll" minOccurs="0"/>
                <xsd:element ref="ns2:_dlc_DocId" minOccurs="0"/>
                <xsd:element ref="ns2:_dlc_DocIdPersistId" minOccurs="0"/>
                <xsd:element ref="ns1:SAEFFilePlanRecordType" minOccurs="0"/>
                <xsd:element ref="ns1:SAEFRecordStatus" minOccurs="0"/>
                <xsd:element ref="ns1:SAEFDeclarer" minOccurs="0"/>
                <xsd:element ref="ns1:SAEFIsRecord" minOccurs="0"/>
                <xsd:element ref="ns1:SAEFTRIMRecordNumber" minOccurs="0"/>
                <xsd:element ref="ns1:SISProcessesTaxHTField0" minOccurs="0"/>
                <xsd:element ref="ns2:TaxCatchAllLabel" minOccurs="0"/>
                <xsd:element ref="ns4:IconOverlay" minOccurs="0"/>
                <xsd:element ref="ns5:MediaServiceMetadata" minOccurs="0"/>
                <xsd:element ref="ns5:MediaServiceFastMetadata" minOccurs="0"/>
                <xsd:element ref="ns5:Yea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EFSecurityClassificationTaxHTField0" ma:index="3" ma:taxonomy="true" ma:internalName="SAEFSecurityClassificationTaxHTField0" ma:taxonomyFieldName="SAEFSecurityClassification" ma:displayName="Security Classification" ma:default="8;#Unrestricted|a6bcf75a-a979-458c-83c1-40defbdcf8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ExportControlClassificationTaxHTField0" ma:index="5" nillable="true" ma:taxonomy="true" ma:internalName="SAEFExportControlClassificationTaxHTField0" ma:taxonomyFieldName="SAEFExportControlClassification" ma:displayName="Export Control" ma:readOnly="false" ma:default="9;#Not Controlled – Publically Available|89b1c954-875b-4f67-a509-f821b1aed745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DocumentStatusTaxHTField0" ma:index="7" ma:taxonomy="true" ma:internalName="SAEFDocumentStatusTaxHTField0" ma:taxonomyFieldName="SAEFDocumentStatus" ma:displayName="Document Status" ma:default="11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DocumentTypeTaxHTField0" ma:index="9" ma:taxonomy="true" ma:internalName="SAEFDocumentTypeTaxHTField0" ma:taxonomyFieldName="SAEFDocumentType" ma:displayName="Document Type" ma:default="" ma:fieldId="{566fdc14-b4fa-46ee-a88e-e2aac7ad2eac}" ma:sspId="e3aebf70-341c-4d91-bdd3-aba9df361687" ma:termSetId="7c691298-1692-4b08-84ae-f0f5eae5c5b9" ma:anchorId="dd8e969d-52f9-4d5c-bfa6-9303625fff9c" ma:open="false" ma:isKeyword="false">
      <xsd:complexType>
        <xsd:sequence>
          <xsd:element ref="pc:Terms" minOccurs="0" maxOccurs="1"/>
        </xsd:sequence>
      </xsd:complexType>
    </xsd:element>
    <xsd:element name="SAEFOwner" ma:index="12" nillable="true" ma:displayName="Owner" ma:internalName="SAEFOwner">
      <xsd:simpleType>
        <xsd:restriction base="dms:Text"/>
      </xsd:simpleType>
    </xsd:element>
    <xsd:element name="SAEFBusinessTaxHTField0" ma:index="14" ma:taxonomy="true" ma:internalName="SAEFBusinessTaxHTField0" ma:taxonomyFieldName="SAEFBusiness" ma:displayName="Business" ma:default="1;#Downstream|f377c20d-8416-4aff-9c98-676592444d76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BusinessUnitRegionTaxHTField0" ma:index="16" ma:taxonomy="true" ma:internalName="SAEFBusinessUnitRegionTaxHTField0" ma:taxonomyFieldName="SAEFBusinessUnitRegion" ma:displayName="Business Unit/Region" ma:default="2;#Trading|658afb62-d424-4751-9116-5d5d930d7aea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GlobalFunctionTaxHTField0" ma:index="18" ma:taxonomy="true" ma:internalName="SAEFGlobalFunctionTaxHTField0" ma:taxonomyFieldName="SAEFGlobalFunction" ma:displayName="Business Function" ma:default="3;#Not Applicable|ddce64fb-3cb8-4cd9-8e3d-0fe554247fd1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BusinessProcessTaxHTField0" ma:index="20" nillable="true" ma:taxonomy="true" ma:internalName="SAEFBusinessProcessTaxHTField0" ma:taxonomyFieldName="SAEFBusinessProcess" ma:displayName="Business Process" ma:default="10;#Trading and Shipping|51dcb8a8-ec2e-4d64-847b-6e9c894ad887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LegalEntityTaxHTField0" ma:index="22" ma:taxonomy="true" ma:internalName="SAEFLegalEntityTaxHTField0" ma:taxonomyFieldName="SAEFLegalEntity" ma:displayName="Legal Entity" ma:default="4;#STASCO|dd9f88f9-e37a-435f-bd2f-e56012b82762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WorkgroupIDTaxHTField0" ma:index="24" ma:taxonomy="true" ma:internalName="SAEFWorkgroupIDTaxHTField0" ma:taxonomyFieldName="SAEFWorkgroupID" ma:displayName="TRIM Workgroup" ma:default="5;#DS_ID_EXTERNAL_AFFAIRS - 14817|1ccab7a1-63aa-4122-ad45-abf66fe9c1ab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SiteCollectionName" ma:index="26" ma:displayName="Site Collection Name" ma:default="Shell LNG Outlook" ma:hidden="true" ma:internalName="SAEFSiteCollectionName">
      <xsd:simpleType>
        <xsd:restriction base="dms:Text"/>
      </xsd:simpleType>
    </xsd:element>
    <xsd:element name="SAEFSiteOwner" ma:index="27" ma:displayName="Site Owner" ma:default="i:0#.w|europe\gbx962-f" ma:hidden="true" ma:internalName="SAEFSiteOwner">
      <xsd:simpleType>
        <xsd:restriction base="dms:Text"/>
      </xsd:simpleType>
    </xsd:element>
    <xsd:element name="SAEFLanguageTaxHTField0" ma:index="28" ma:taxonomy="true" ma:internalName="SAEFLanguageTaxHTField0" ma:taxonomyFieldName="SAEFLanguage" ma:displayName="Language" ma:default="6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CountryOfJurisdictionTaxHTField0" ma:index="30" ma:taxonomy="true" ma:internalName="SAEFCountryOfJurisdictionTaxHTField0" ma:taxonomyFieldName="SAEFCountryOfJurisdiction" ma:displayName="Country of Jurisdiction" ma:default="7;#UNITED KINGDOM|a641b02c-ea62-4b2d-a926-5e7208151dda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Collection" ma:index="32" ma:displayName="Collection" ma:default="0" ma:hidden="true" ma:internalName="SAEFCollection">
      <xsd:simpleType>
        <xsd:restriction base="dms:Boolean"/>
      </xsd:simpleType>
    </xsd:element>
    <xsd:element name="SAEFKeepFileLocal" ma:index="33" ma:displayName="Keep File Local" ma:default="0" ma:hidden="true" ma:internalName="SAEFKeepFileLocal">
      <xsd:simpleType>
        <xsd:restriction base="dms:Boolean"/>
      </xsd:simpleType>
    </xsd:element>
    <xsd:element name="SAEFAssetIdentifier" ma:index="34" nillable="true" ma:displayName="Asset Identifier" ma:hidden="true" ma:internalName="SAEFAssetIdentifier">
      <xsd:simpleType>
        <xsd:restriction base="dms:Text"/>
      </xsd:simpleType>
    </xsd:element>
    <xsd:element name="SAEFFilePlanRecordType" ma:index="44" nillable="true" ma:displayName="File Plan Record Type" ma:hidden="true" ma:internalName="SAEFFilePlanRecordType">
      <xsd:simpleType>
        <xsd:restriction base="dms:Text"/>
      </xsd:simpleType>
    </xsd:element>
    <xsd:element name="SAEFRecordStatus" ma:index="45" nillable="true" ma:displayName="Record Status" ma:hidden="true" ma:internalName="SAEFRecordStatus">
      <xsd:simpleType>
        <xsd:restriction base="dms:Text"/>
      </xsd:simpleType>
    </xsd:element>
    <xsd:element name="SAEFDeclarer" ma:index="46" nillable="true" ma:displayName="Declarer" ma:hidden="true" ma:internalName="SAEFDeclarer">
      <xsd:simpleType>
        <xsd:restriction base="dms:Text"/>
      </xsd:simpleType>
    </xsd:element>
    <xsd:element name="SAEFIsRecord" ma:index="47" nillable="true" ma:displayName="Is Record" ma:hidden="true" ma:internalName="SAEFIsRecord">
      <xsd:simpleType>
        <xsd:restriction base="dms:Text"/>
      </xsd:simpleType>
    </xsd:element>
    <xsd:element name="SAEFTRIMRecordNumber" ma:index="48" nillable="true" ma:displayName="TRIM Record Number" ma:hidden="true" ma:internalName="SAEFTRIMRecordNumber">
      <xsd:simpleType>
        <xsd:restriction base="dms:Text"/>
      </xsd:simpleType>
    </xsd:element>
    <xsd:element name="SISProcessesTaxHTField0" ma:index="49" nillable="true" ma:taxonomy="true" ma:internalName="SISProcessesTaxHTField0" ma:taxonomyFieldName="SISProcesses" ma:displayName="Processes" ma:default="" ma:fieldId="{7d4e8cf3-4a02-4d82-a0df-794763369415}" ma:sspId="e3aebf70-341c-4d91-bdd3-aba9df361687" ma:termSetId="7c691298-1692-4b08-84ae-f0f5eae5c5b9" ma:anchorId="c7b25b04-d7b9-4315-acca-55d46af0919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05e99-77dc-46fd-9e74-acbd634bf4a6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35" nillable="true" ma:displayName="Taxonomy Catch All Column" ma:hidden="true" ma:list="{ec47dfae-a7ae-49e2-bbf3-23d62f491130}" ma:internalName="TaxCatchAll" ma:showField="CatchAllData" ma:web="fd905e99-77dc-46fd-9e74-acbd634bf4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Label" ma:index="50" nillable="true" ma:displayName="Taxonomy Catch All Column1" ma:hidden="true" ma:list="{ec47dfae-a7ae-49e2-bbf3-23d62f491130}" ma:internalName="TaxCatchAllLabel" ma:readOnly="true" ma:showField="CatchAllDataLabel" ma:web="fd905e99-77dc-46fd-9e74-acbd634bf4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1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7a7ff-313b-443f-9d57-3e9018706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5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Year" ma:index="54" ma:displayName="Year" ma:format="Dropdown" ma:internalName="Year">
      <xsd:simpleType>
        <xsd:restriction base="dms:Choice"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4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EFAssetIdentifier xmlns="http://schemas.microsoft.com/sharepoint/v3" xsi:nil="true"/>
    <SAEFIsRecord xmlns="http://schemas.microsoft.com/sharepoint/v3" xsi:nil="true"/>
    <SAEFOwner xmlns="http://schemas.microsoft.com/sharepoint/v3" xsi:nil="true"/>
    <SAEFDeclarer xmlns="http://schemas.microsoft.com/sharepoint/v3" xsi:nil="true"/>
    <SAEF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[TS]</TermName>
          <TermId xmlns="http://schemas.microsoft.com/office/infopath/2007/PartnerControls">753b8a94-80fe-49f6-8902-6abf6b82c34a</TermId>
        </TermInfo>
      </Terms>
    </SAEFDocumentTypeTaxHTField0>
    <SAEF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AEFLanguageTaxHTField0>
    <SAEFFilePlanRecordType xmlns="http://schemas.microsoft.com/sharepoint/v3" xsi:nil="true"/>
    <IconOverlay xmlns="http://schemas.microsoft.com/sharepoint/v4" xsi:nil="true"/>
    <SAEFCollection xmlns="http://schemas.microsoft.com/sharepoint/v3">false</SAEFCollection>
    <SAEF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Approved</TermName>
          <TermId xmlns="http://schemas.microsoft.com/office/infopath/2007/PartnerControls">83963bcf-013c-479f-9fed-585d0506254b</TermId>
        </TermInfo>
      </Terms>
    </SAEFDocumentStatusTaxHTField0>
    <SAEF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Trading and Shipping</TermName>
          <TermId xmlns="http://schemas.microsoft.com/office/infopath/2007/PartnerControls">51dcb8a8-ec2e-4d64-847b-6e9c894ad887</TermId>
        </TermInfo>
      </Terms>
    </SAEFBusinessProcessTaxHTField0>
    <SAEF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STASCO</TermName>
          <TermId xmlns="http://schemas.microsoft.com/office/infopath/2007/PartnerControls">dd9f88f9-e37a-435f-bd2f-e56012b82762</TermId>
        </TermInfo>
      </Terms>
    </SAEFLegalEntityTaxHTField0>
    <SAEFRecordStatus xmlns="http://schemas.microsoft.com/sharepoint/v3" xsi:nil="true"/>
    <SAEFTRIMRecordNumber xmlns="http://schemas.microsoft.com/sharepoint/v3" xsi:nil="true"/>
    <Year xmlns="3c37a7ff-313b-443f-9d57-3e9018706f7b">2018</Year>
    <SAEF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Downstream</TermName>
          <TermId xmlns="http://schemas.microsoft.com/office/infopath/2007/PartnerControls">f377c20d-8416-4aff-9c98-676592444d76</TermId>
        </TermInfo>
      </Terms>
    </SAEFBusinessTaxHTField0>
    <SAEF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Controlled – Publically Available</TermName>
          <TermId xmlns="http://schemas.microsoft.com/office/infopath/2007/PartnerControls">89b1c954-875b-4f67-a509-f821b1aed745</TermId>
        </TermInfo>
      </Terms>
    </SAEFExportControlClassificationTaxHTField0>
    <SAEF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Trading</TermName>
          <TermId xmlns="http://schemas.microsoft.com/office/infopath/2007/PartnerControls">658afb62-d424-4751-9116-5d5d930d7aea</TermId>
        </TermInfo>
      </Terms>
    </SAEFBusinessUnitRegionTaxHTField0>
    <SAEF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ddce64fb-3cb8-4cd9-8e3d-0fe554247fd1</TermId>
        </TermInfo>
      </Terms>
    </SAEFGlobalFunctionTaxHTField0>
    <SAEF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DS_ID_EXTERNAL_AFFAIRS - 14817</TermName>
          <TermId xmlns="http://schemas.microsoft.com/office/infopath/2007/PartnerControls">1ccab7a1-63aa-4122-ad45-abf66fe9c1ab</TermId>
        </TermInfo>
      </Terms>
    </SAEFWorkgroupIDTaxHTField0>
    <SAEF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UNITED KINGDOM</TermName>
          <TermId xmlns="http://schemas.microsoft.com/office/infopath/2007/PartnerControls">a641b02c-ea62-4b2d-a926-5e7208151dda</TermId>
        </TermInfo>
      </Terms>
    </SAEFCountryOfJurisdictionTaxHTField0>
    <SAEFKeepFileLocal xmlns="http://schemas.microsoft.com/sharepoint/v3">false</SAEFKeepFileLocal>
    <SAEF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a6bcf75a-a979-458c-83c1-40defbdcf8ae</TermId>
        </TermInfo>
      </Terms>
    </SAEFSecurityClassificationTaxHTField0>
    <SAEFSiteOwner xmlns="http://schemas.microsoft.com/sharepoint/v3">i:0#.w|europe\gbx962-f</SAEFSiteOwner>
    <SISProcessesTaxHTField0 xmlns="http://schemas.microsoft.com/sharepoint/v3">
      <Terms xmlns="http://schemas.microsoft.com/office/infopath/2007/PartnerControls"/>
    </SISProcessesTaxHTField0>
    <SAEFSiteCollectionName xmlns="http://schemas.microsoft.com/sharepoint/v3">Shell LNG Outlook</SAEFSiteCollectionName>
    <TaxCatchAll xmlns="fd905e99-77dc-46fd-9e74-acbd634bf4a6">
      <Value>14</Value>
      <Value>7</Value>
      <Value>10</Value>
      <Value>9</Value>
      <Value>8</Value>
      <Value>1</Value>
      <Value>6</Value>
      <Value>5</Value>
      <Value>4</Value>
      <Value>3</Value>
      <Value>2</Value>
      <Value>18</Value>
    </TaxCatchAll>
    <_dlc_DocId xmlns="fd905e99-77dc-46fd-9e74-acbd634bf4a6">AAFAA3796-974851921-14</_dlc_DocId>
    <_dlc_DocIdUrl xmlns="fd905e99-77dc-46fd-9e74-acbd634bf4a6">
      <Url>https://eu001-sp.shell.com/sites/AAFAA3796/_layouts/15/DocIdRedir.aspx?ID=AAFAA3796-974851921-14</Url>
      <Description>AAFAA3796-974851921-14</Description>
    </_dlc_DocIdUrl>
  </documentManagement>
</p:properties>
</file>

<file path=customXml/itemProps1.xml><?xml version="1.0" encoding="utf-8"?>
<ds:datastoreItem xmlns:ds="http://schemas.openxmlformats.org/officeDocument/2006/customXml" ds:itemID="{8BCF7A9B-B5A5-49DD-8924-EDD956FA6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905e99-77dc-46fd-9e74-acbd634bf4a6"/>
    <ds:schemaRef ds:uri="http://schemas.microsoft.com/sharepoint/v4"/>
    <ds:schemaRef ds:uri="3c37a7ff-313b-443f-9d57-3e9018706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872E6C-A700-4C21-8EB4-CF20BA8783E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806198D-0FFD-40A2-A18F-AA04017F194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5C12E84-D4C5-42C7-9B42-D521FF1BC388}">
  <ds:schemaRefs>
    <ds:schemaRef ds:uri="http://purl.org/dc/dcmitype/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terms/"/>
    <ds:schemaRef ds:uri="3c37a7ff-313b-443f-9d57-3e9018706f7b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d905e99-77dc-46fd-9e74-acbd634bf4a6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Onscreen;2057;Pos1;Date1;Widescreen Shell template - 16x9</Template>
  <TotalTime>20</TotalTime>
  <Words>1517</Words>
  <Application>Microsoft Office PowerPoint</Application>
  <PresentationFormat>Widescreen</PresentationFormat>
  <Paragraphs>186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Futura Bold</vt:lpstr>
      <vt:lpstr>ヒラギノ角ゴ Pro W3</vt:lpstr>
      <vt:lpstr>Calibri Light</vt:lpstr>
      <vt:lpstr>Calibri</vt:lpstr>
      <vt:lpstr>Futura Medium</vt:lpstr>
      <vt:lpstr>Wingdings</vt:lpstr>
      <vt:lpstr>Arial</vt:lpstr>
      <vt:lpstr>Shell layouts with footer</vt:lpstr>
      <vt:lpstr>Custom Design</vt:lpstr>
      <vt:lpstr>1_Shell layouts with footer</vt:lpstr>
      <vt:lpstr>2_Shell layouts with footer</vt:lpstr>
      <vt:lpstr>5_Shell layouts with footer</vt:lpstr>
      <vt:lpstr>6_Shell layouts with footer</vt:lpstr>
      <vt:lpstr>7_Shell layouts with footer</vt:lpstr>
      <vt:lpstr>4_Shell layouts with footer</vt:lpstr>
      <vt:lpstr>3_Shell layouts with footer</vt:lpstr>
      <vt:lpstr>think-cell Slide</vt:lpstr>
      <vt:lpstr>Проект «Балтийский СПГ»</vt:lpstr>
      <vt:lpstr>«Балтийский СПГ» - конкурентоспособный проект</vt:lpstr>
      <vt:lpstr>Гармонизация стандартов для совместных проектов (корпоративный уровень)  </vt:lpstr>
      <vt:lpstr>Проект «Балтийский СПГ» – основные сложности при осуществлении локализации</vt:lpstr>
      <vt:lpstr>Использование уже производимого в России и локализованного оборудования</vt:lpstr>
      <vt:lpstr>Совместная квалификация российских поставщиков</vt:lpstr>
      <vt:lpstr>Стратегия локализации - проект "Балтийский СПГ", РФ</vt:lpstr>
      <vt:lpstr>Критерии оценки оборудования и материалов по уровню критичности</vt:lpstr>
      <vt:lpstr>Аттестация поставщиков – своевременность проведения гарантирует возможности для развития</vt:lpstr>
      <vt:lpstr>Программа аттестации, развития потенциала и аккредитации поставщиков</vt:lpstr>
      <vt:lpstr>Новаторский подход к подбору (закупке) оборудования и материалов для завода СПГ в РФ </vt:lpstr>
      <vt:lpstr>Стимулирование коммерческой составляющей – вопросы ценообразования и качества</vt:lpstr>
      <vt:lpstr>Первые совместные аудиты</vt:lpstr>
      <vt:lpstr>PowerPoint Presentation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Shell LNG Outlook PPT</dc:title>
  <dc:creator>Shoob, Maxim SEPSR-ERIG/R</dc:creator>
  <cp:lastModifiedBy>Chasovskikh, Victoria SEPSR-IGR/R</cp:lastModifiedBy>
  <cp:revision>960</cp:revision>
  <cp:lastPrinted>2018-09-26T08:19:07Z</cp:lastPrinted>
  <dcterms:created xsi:type="dcterms:W3CDTF">2017-11-15T10:00:19Z</dcterms:created>
  <dcterms:modified xsi:type="dcterms:W3CDTF">2018-10-03T09:44:34Z</dcterms:modified>
  <cp:category>Shell_IC: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0x0101006F0A470EEB1140E7AA14F4CE8A50B54C0001CB1477F4DD432AA86DD56CC3887AF400929A5DE1BB34E241905B28C1CA820844</vt:lpwstr>
  </property>
  <property fmtid="{D5CDD505-2E9C-101B-9397-08002B2CF9AE}" pid="5" name="_dlc_DocIdItemGuid">
    <vt:lpwstr>2169994c-d5cb-4e36-bef6-b0ad66e01534</vt:lpwstr>
  </property>
  <property fmtid="{D5CDD505-2E9C-101B-9397-08002B2CF9AE}" pid="6" name="SAEFExportControlClassification">
    <vt:lpwstr>9;#Not Controlled – Publically Available|89b1c954-875b-4f67-a509-f821b1aed745</vt:lpwstr>
  </property>
  <property fmtid="{D5CDD505-2E9C-101B-9397-08002B2CF9AE}" pid="7" name="SAEFWorkgroupID">
    <vt:lpwstr>5;#DS_ID_EXTERNAL_AFFAIRS - 14817|1ccab7a1-63aa-4122-ad45-abf66fe9c1ab</vt:lpwstr>
  </property>
  <property fmtid="{D5CDD505-2E9C-101B-9397-08002B2CF9AE}" pid="8" name="SAEFDocumentStatus">
    <vt:lpwstr>18;#Approved|83963bcf-013c-479f-9fed-585d0506254b</vt:lpwstr>
  </property>
  <property fmtid="{D5CDD505-2E9C-101B-9397-08002B2CF9AE}" pid="9" name="SAEFBusinessUnitRegion">
    <vt:lpwstr>2;#Trading|658afb62-d424-4751-9116-5d5d930d7aea</vt:lpwstr>
  </property>
  <property fmtid="{D5CDD505-2E9C-101B-9397-08002B2CF9AE}" pid="10" name="SAEFCountryOfJurisdiction">
    <vt:lpwstr>7;#UNITED KINGDOM|a641b02c-ea62-4b2d-a926-5e7208151dda</vt:lpwstr>
  </property>
  <property fmtid="{D5CDD505-2E9C-101B-9397-08002B2CF9AE}" pid="11" name="SAEFDocumentType">
    <vt:lpwstr>14;#Presentations [TS]|753b8a94-80fe-49f6-8902-6abf6b82c34a</vt:lpwstr>
  </property>
  <property fmtid="{D5CDD505-2E9C-101B-9397-08002B2CF9AE}" pid="12" name="SAEFLanguage">
    <vt:lpwstr>6;#English|bd3ad5ee-f0c3-40aa-8cc8-36ef09940af3</vt:lpwstr>
  </property>
  <property fmtid="{D5CDD505-2E9C-101B-9397-08002B2CF9AE}" pid="13" name="SAEFSecurityClassification">
    <vt:lpwstr>8;#Unrestricted|a6bcf75a-a979-458c-83c1-40defbdcf8ae</vt:lpwstr>
  </property>
  <property fmtid="{D5CDD505-2E9C-101B-9397-08002B2CF9AE}" pid="14" name="SISProcesses">
    <vt:lpwstr/>
  </property>
  <property fmtid="{D5CDD505-2E9C-101B-9397-08002B2CF9AE}" pid="15" name="SAEFBusiness">
    <vt:lpwstr>1;#Downstream|f377c20d-8416-4aff-9c98-676592444d76</vt:lpwstr>
  </property>
  <property fmtid="{D5CDD505-2E9C-101B-9397-08002B2CF9AE}" pid="16" name="SAEFBusinessProcess">
    <vt:lpwstr>10;#Trading and Shipping|51dcb8a8-ec2e-4d64-847b-6e9c894ad887</vt:lpwstr>
  </property>
  <property fmtid="{D5CDD505-2E9C-101B-9397-08002B2CF9AE}" pid="17" name="SAEFGlobalFunction">
    <vt:lpwstr>3;#Not Applicable|ddce64fb-3cb8-4cd9-8e3d-0fe554247fd1</vt:lpwstr>
  </property>
  <property fmtid="{D5CDD505-2E9C-101B-9397-08002B2CF9AE}" pid="18" name="SAEFLegalEntity">
    <vt:lpwstr>4;#STASCO|dd9f88f9-e37a-435f-bd2f-e56012b82762</vt:lpwstr>
  </property>
</Properties>
</file>