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14"/>
  </p:notesMasterIdLst>
  <p:sldIdLst>
    <p:sldId id="256" r:id="rId2"/>
    <p:sldId id="277" r:id="rId3"/>
    <p:sldId id="280" r:id="rId4"/>
    <p:sldId id="283" r:id="rId5"/>
    <p:sldId id="281" r:id="rId6"/>
    <p:sldId id="282" r:id="rId7"/>
    <p:sldId id="289" r:id="rId8"/>
    <p:sldId id="258" r:id="rId9"/>
    <p:sldId id="259" r:id="rId10"/>
    <p:sldId id="291" r:id="rId11"/>
    <p:sldId id="287" r:id="rId12"/>
    <p:sldId id="292" r:id="rId13"/>
  </p:sldIdLst>
  <p:sldSz cx="9144000" cy="6858000" type="screen4x3"/>
  <p:notesSz cx="6858000" cy="9144000"/>
  <p:photoAlbum layout="1picTitle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BACB03E-46F4-447E-80D1-3352966B1BDF}">
          <p14:sldIdLst>
            <p14:sldId id="256"/>
            <p14:sldId id="277"/>
            <p14:sldId id="280"/>
            <p14:sldId id="283"/>
            <p14:sldId id="281"/>
            <p14:sldId id="282"/>
            <p14:sldId id="289"/>
            <p14:sldId id="258"/>
            <p14:sldId id="259"/>
            <p14:sldId id="291"/>
            <p14:sldId id="287"/>
            <p14:sldId id="29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 autoAdjust="0"/>
    <p:restoredTop sz="94472" autoAdjust="0"/>
  </p:normalViewPr>
  <p:slideViewPr>
    <p:cSldViewPr>
      <p:cViewPr>
        <p:scale>
          <a:sx n="80" d="100"/>
          <a:sy n="80" d="100"/>
        </p:scale>
        <p:origin x="-1416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1CC04-E8DE-4716-838D-12C7B6E82C59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B2F3A-E91D-49EA-80B3-71C60561D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84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A035-0F4D-4171-A0F6-D540C9F08A65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A6F80D2F-42A3-4B33-B27F-D6B798E25F17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A035-0F4D-4171-A0F6-D540C9F08A65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0D2F-42A3-4B33-B27F-D6B798E25F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A035-0F4D-4171-A0F6-D540C9F08A65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0D2F-42A3-4B33-B27F-D6B798E25F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A035-0F4D-4171-A0F6-D540C9F08A65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80D2F-42A3-4B33-B27F-D6B798E25F1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A035-0F4D-4171-A0F6-D540C9F08A65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80D2F-42A3-4B33-B27F-D6B798E25F17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A035-0F4D-4171-A0F6-D540C9F08A65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0D2F-42A3-4B33-B27F-D6B798E25F1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A035-0F4D-4171-A0F6-D540C9F08A65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0D2F-42A3-4B33-B27F-D6B798E25F1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A035-0F4D-4171-A0F6-D540C9F08A65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0D2F-42A3-4B33-B27F-D6B798E25F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A035-0F4D-4171-A0F6-D540C9F08A65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80D2F-42A3-4B33-B27F-D6B798E25F1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81A035-0F4D-4171-A0F6-D540C9F08A65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6F80D2F-42A3-4B33-B27F-D6B798E25F1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A035-0F4D-4171-A0F6-D540C9F08A65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0D2F-42A3-4B33-B27F-D6B798E25F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A6F80D2F-42A3-4B33-B27F-D6B798E25F17}" type="slidenum">
              <a:rPr lang="ru-RU" smtClean="0"/>
              <a:t>‹#›</a:t>
            </a:fld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381A035-0F4D-4171-A0F6-D540C9F08A65}" type="datetimeFigureOut">
              <a:rPr lang="ru-RU" smtClean="0"/>
              <a:t>18.10.2017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924686"/>
            <a:ext cx="6924947" cy="2867258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sz="3800" b="1" dirty="0" smtClean="0">
                <a:solidFill>
                  <a:schemeClr val="bg2">
                    <a:lumMod val="10000"/>
                  </a:schemeClr>
                </a:solidFill>
              </a:rPr>
              <a:t>Эксплуатация установки </a:t>
            </a:r>
            <a:r>
              <a:rPr lang="ru-RU" sz="3800" b="1" dirty="0" err="1" smtClean="0">
                <a:solidFill>
                  <a:schemeClr val="bg2">
                    <a:lumMod val="10000"/>
                  </a:schemeClr>
                </a:solidFill>
              </a:rPr>
              <a:t>колтюбинговой</a:t>
            </a:r>
            <a:r>
              <a:rPr lang="ru-RU" sz="3800" b="1" dirty="0" smtClean="0">
                <a:solidFill>
                  <a:schemeClr val="bg2">
                    <a:lumMod val="10000"/>
                  </a:schemeClr>
                </a:solidFill>
              </a:rPr>
              <a:t> подземного и капитального ремонта скважин УКРС-30 на месторождениях ПАО </a:t>
            </a:r>
            <a:r>
              <a:rPr lang="en-US" sz="3800" b="1" dirty="0" smtClean="0">
                <a:solidFill>
                  <a:schemeClr val="bg2">
                    <a:lumMod val="10000"/>
                  </a:schemeClr>
                </a:solidFill>
              </a:rPr>
              <a:t>“</a:t>
            </a:r>
            <a:r>
              <a:rPr lang="ru-RU" sz="3800" b="1" dirty="0" smtClean="0">
                <a:solidFill>
                  <a:schemeClr val="bg2">
                    <a:lumMod val="10000"/>
                  </a:schemeClr>
                </a:solidFill>
              </a:rPr>
              <a:t>Газпром</a:t>
            </a:r>
            <a:r>
              <a:rPr lang="en-US" sz="3800" b="1" dirty="0" smtClean="0">
                <a:solidFill>
                  <a:schemeClr val="bg2">
                    <a:lumMod val="10000"/>
                  </a:schemeClr>
                </a:solidFill>
              </a:rPr>
              <a:t>”</a:t>
            </a:r>
            <a:endParaRPr lang="ru-RU" sz="38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 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394019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, Россия, г. Воронеж, ул. 9 Января, 180</a:t>
            </a:r>
          </a:p>
          <a:p>
            <a:pPr algn="l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Тел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.: +7 (473) 232-16-74, +7 (473) 228-96-90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E-mail:  </a:t>
            </a:r>
            <a:r>
              <a:rPr lang="en-US" u="sng" dirty="0">
                <a:solidFill>
                  <a:schemeClr val="bg2">
                    <a:lumMod val="10000"/>
                  </a:schemeClr>
                </a:solidFill>
              </a:rPr>
              <a:t>mail@rgm-ngs.ru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Сайт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: </a:t>
            </a:r>
            <a:r>
              <a:rPr lang="en-US" u="sng" dirty="0">
                <a:solidFill>
                  <a:schemeClr val="bg2">
                    <a:lumMod val="10000"/>
                  </a:schemeClr>
                </a:solidFill>
              </a:rPr>
              <a:t>www.rgm-ngs.ru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098" name="Picture 2" descr="I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805264"/>
            <a:ext cx="8588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2" descr="E:\desktop\logo_rngs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1728192" cy="171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12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050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416824" cy="432048"/>
          </a:xfrm>
        </p:spPr>
        <p:txBody>
          <a:bodyPr/>
          <a:lstStyle/>
          <a:p>
            <a:pPr algn="r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СКР КОЛТЮБИНГОВОЙ УСТАНОВКИ УКРС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764704"/>
            <a:ext cx="85689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ru-RU" sz="2000" kern="0" dirty="0" smtClean="0">
                <a:solidFill>
                  <a:prstClr val="black"/>
                </a:solidFill>
              </a:rPr>
              <a:t>Собственное </a:t>
            </a:r>
            <a:r>
              <a:rPr lang="ru-RU" sz="2000" kern="0" dirty="0">
                <a:solidFill>
                  <a:prstClr val="black"/>
                </a:solidFill>
              </a:rPr>
              <a:t>программное обеспечение. </a:t>
            </a:r>
            <a:endParaRPr lang="en-US" sz="2000" kern="0" dirty="0" smtClean="0">
              <a:solidFill>
                <a:prstClr val="black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ru-RU" sz="2000" kern="0" dirty="0" smtClean="0">
                <a:solidFill>
                  <a:prstClr val="black"/>
                </a:solidFill>
              </a:rPr>
              <a:t>Предупреждение </a:t>
            </a:r>
            <a:r>
              <a:rPr lang="ru-RU" sz="2000" kern="0" dirty="0">
                <a:solidFill>
                  <a:prstClr val="black"/>
                </a:solidFill>
              </a:rPr>
              <a:t>об аварийных ситуациях. </a:t>
            </a:r>
            <a:endParaRPr lang="en-US" sz="2000" kern="0" dirty="0" smtClean="0">
              <a:solidFill>
                <a:prstClr val="black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ru-RU" sz="2000" kern="0" dirty="0" smtClean="0">
                <a:solidFill>
                  <a:prstClr val="black"/>
                </a:solidFill>
              </a:rPr>
              <a:t>Возможность </a:t>
            </a:r>
            <a:r>
              <a:rPr lang="ru-RU" sz="2000" kern="0" dirty="0">
                <a:solidFill>
                  <a:prstClr val="black"/>
                </a:solidFill>
              </a:rPr>
              <a:t>передачи информации по GPRS-каналу. </a:t>
            </a:r>
            <a:endParaRPr lang="en-US" sz="2000" kern="0" dirty="0" smtClean="0">
              <a:solidFill>
                <a:prstClr val="black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Промышленным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ноутбуком, который соответствует стандарту IP-54 защиты от воздействия окружающей среды и военному стандарту Mil-STD-810F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algn="just">
              <a:defRPr/>
            </a:pPr>
            <a:endParaRPr lang="ru-RU" sz="4400" dirty="0">
              <a:solidFill>
                <a:schemeClr val="bg2">
                  <a:lumMod val="10000"/>
                </a:schemeClr>
              </a:solidFill>
            </a:endParaRPr>
          </a:p>
          <a:p>
            <a:pPr lvl="0" indent="355600" algn="just">
              <a:defRPr/>
            </a:pPr>
            <a:endParaRPr lang="ru-RU" sz="2000" kern="0" dirty="0" smtClean="0">
              <a:solidFill>
                <a:prstClr val="black"/>
              </a:solidFill>
            </a:endParaRPr>
          </a:p>
          <a:p>
            <a:pPr marL="0" marR="0" lvl="0" indent="3556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2" descr="C:\Users\AG\Desktop\Новая папка (4)\РН-Сервис 2015\IMG_14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6" y="3402006"/>
            <a:ext cx="3707830" cy="278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3395507"/>
            <a:ext cx="3716663" cy="2787497"/>
          </a:xfrm>
          <a:prstGeom prst="rect">
            <a:avLst/>
          </a:prstGeom>
        </p:spPr>
      </p:pic>
      <p:pic>
        <p:nvPicPr>
          <p:cNvPr id="6" name="Рисунок 2" descr="E:\desktop\logo_rngs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6184765"/>
            <a:ext cx="360040" cy="35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36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2050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239000" cy="360040"/>
          </a:xfrm>
        </p:spPr>
        <p:txBody>
          <a:bodyPr/>
          <a:lstStyle/>
          <a:p>
            <a:pPr algn="r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ОПЫТ ЭКСПЛУАТАЦИИ В ПАО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“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ГАЗПРОМ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”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827583" y="836711"/>
            <a:ext cx="7901867" cy="864097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2016 год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ООО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“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Газпром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</a:rPr>
              <a:t>подземремонт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 Оренбург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”</a:t>
            </a:r>
            <a:endParaRPr lang="ru-RU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7" name="Объект 11"/>
          <p:cNvSpPr txBox="1">
            <a:spLocks/>
          </p:cNvSpPr>
          <p:nvPr/>
        </p:nvSpPr>
        <p:spPr>
          <a:xfrm>
            <a:off x="827584" y="1628800"/>
            <a:ext cx="7615348" cy="208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2017 год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ООО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“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Газпром </a:t>
            </a:r>
            <a:r>
              <a:rPr lang="ru-RU" sz="2400" smtClean="0">
                <a:solidFill>
                  <a:schemeClr val="bg2">
                    <a:lumMod val="10000"/>
                  </a:schemeClr>
                </a:solidFill>
              </a:rPr>
              <a:t>подземремонт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 Уренгой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”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  <a:p>
            <a:endParaRPr lang="ru-RU" sz="2400" dirty="0" smtClean="0"/>
          </a:p>
          <a:p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21" y="2618089"/>
            <a:ext cx="2160240" cy="16201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18089"/>
            <a:ext cx="2448272" cy="163218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18089"/>
            <a:ext cx="2431330" cy="162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572895"/>
            <a:ext cx="2754052" cy="20655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587472"/>
            <a:ext cx="2734615" cy="2050961"/>
          </a:xfrm>
          <a:prstGeom prst="rect">
            <a:avLst/>
          </a:prstGeom>
        </p:spPr>
      </p:pic>
      <p:pic>
        <p:nvPicPr>
          <p:cNvPr id="13" name="Рисунок 2" descr="E:\desktop\logo_rngs-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6280599"/>
            <a:ext cx="360040" cy="35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94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2" descr="E:\desktop\logo_rng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6280599"/>
            <a:ext cx="360040" cy="35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  <a:r>
              <a:rPr lang="ru-RU" sz="4400" b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66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050"/>
          <p:cNvSpPr>
            <a:spLocks noGrp="1"/>
          </p:cNvSpPr>
          <p:nvPr>
            <p:ph type="title"/>
          </p:nvPr>
        </p:nvSpPr>
        <p:spPr>
          <a:xfrm>
            <a:off x="1472977" y="243830"/>
            <a:ext cx="7488832" cy="422920"/>
          </a:xfrm>
        </p:spPr>
        <p:txBody>
          <a:bodyPr/>
          <a:lstStyle/>
          <a:p>
            <a:pPr algn="r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ОБЩАЯ ИНФОРМАЦИЯ 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Объект 3"/>
          <p:cNvSpPr txBox="1">
            <a:spLocks/>
          </p:cNvSpPr>
          <p:nvPr/>
        </p:nvSpPr>
        <p:spPr>
          <a:xfrm>
            <a:off x="277666" y="831061"/>
            <a:ext cx="8659688" cy="2160240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ru-RU"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ru-RU"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ru-RU"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ru-RU"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ru-RU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ru-RU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ru-RU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ru-RU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ru-RU" sz="2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Промышленное предприятие «РГМ-Нефть-Газ-Сервис» является специализированным предприятие , которое имеет опыт проектирования, серийного производства, </a:t>
            </a:r>
            <a:r>
              <a:rPr lang="ru-RU" sz="2900" kern="0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ввода </a:t>
            </a:r>
            <a:r>
              <a:rPr lang="ru-RU" sz="2900" kern="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в эксплуатацию </a:t>
            </a:r>
            <a:r>
              <a:rPr lang="ru-RU" sz="2900" kern="0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и </a:t>
            </a:r>
            <a:r>
              <a:rPr kumimoji="0" lang="ru-RU" sz="2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сервисного обслуживания  </a:t>
            </a:r>
            <a:r>
              <a:rPr lang="ru-RU" sz="2900" kern="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к</a:t>
            </a:r>
            <a:r>
              <a:rPr kumimoji="0" lang="ru-RU" sz="29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олтюбинговых</a:t>
            </a:r>
            <a:r>
              <a:rPr kumimoji="0" lang="ru-RU" sz="2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установок.</a:t>
            </a:r>
          </a:p>
          <a:p>
            <a:pPr algn="just">
              <a:defRPr/>
            </a:pPr>
            <a:r>
              <a:rPr lang="ru-RU" sz="2600" kern="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	</a:t>
            </a:r>
            <a:endParaRPr kumimoji="0" lang="ru-RU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Рисунок 2" descr="E:\desktop\logo_rng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178077"/>
            <a:ext cx="360040" cy="35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57" y="2610414"/>
            <a:ext cx="8866334" cy="356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2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050"/>
          <p:cNvSpPr>
            <a:spLocks noGrp="1"/>
          </p:cNvSpPr>
          <p:nvPr>
            <p:ph type="title"/>
          </p:nvPr>
        </p:nvSpPr>
        <p:spPr>
          <a:xfrm>
            <a:off x="1403648" y="211485"/>
            <a:ext cx="7416824" cy="422920"/>
          </a:xfrm>
        </p:spPr>
        <p:txBody>
          <a:bodyPr/>
          <a:lstStyle/>
          <a:p>
            <a:pPr algn="r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ПРОЕКТИРОВАНИЕ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Объект 6"/>
          <p:cNvSpPr txBox="1">
            <a:spLocks/>
          </p:cNvSpPr>
          <p:nvPr/>
        </p:nvSpPr>
        <p:spPr>
          <a:xfrm>
            <a:off x="304800" y="609600"/>
            <a:ext cx="8371656" cy="59877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ru-RU"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ru-RU"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ru-RU"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ru-RU"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ru-RU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ru-RU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ru-RU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ru-RU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Calibri"/>
              </a:rPr>
              <a:t>	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конструкторских подразделениях работают специалисты самой высокой квалификации, многие из них имеют ученые степени и опыт разработки десятков изделий для нефтяной, газовой и атомной промышленности.</a:t>
            </a:r>
          </a:p>
          <a:p>
            <a:pPr lvl="0" indent="355600" algn="just">
              <a:spcBef>
                <a:spcPts val="0"/>
              </a:spcBef>
              <a:defRPr/>
            </a:pPr>
            <a:r>
              <a:rPr lang="ru-RU" sz="2000" kern="0" dirty="0" smtClean="0">
                <a:solidFill>
                  <a:prstClr val="black"/>
                </a:solidFill>
              </a:rPr>
              <a:t>	Высокий </a:t>
            </a:r>
            <a:r>
              <a:rPr lang="ru-RU" sz="2000" kern="0" dirty="0">
                <a:solidFill>
                  <a:prstClr val="black"/>
                </a:solidFill>
              </a:rPr>
              <a:t>уровень изделий, создаваемых в конструкторском подразделении, достигается за счет:</a:t>
            </a:r>
          </a:p>
          <a:p>
            <a:pPr marL="285750" lvl="0" indent="-285750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kern="0" dirty="0">
                <a:solidFill>
                  <a:prstClr val="black"/>
                </a:solidFill>
              </a:rPr>
              <a:t>тщательной проработки требований Заказчиков;</a:t>
            </a:r>
          </a:p>
          <a:p>
            <a:pPr marL="285750" lvl="0" indent="-285750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kern="0" dirty="0">
                <a:solidFill>
                  <a:prstClr val="black"/>
                </a:solidFill>
              </a:rPr>
              <a:t>анализа достигнутого уровня техники в данном направлении;</a:t>
            </a:r>
          </a:p>
          <a:p>
            <a:pPr marL="285750" lvl="0" indent="-285750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kern="0" dirty="0">
                <a:solidFill>
                  <a:prstClr val="black"/>
                </a:solidFill>
              </a:rPr>
              <a:t>обсуждения конструктивных решений на всех этапах проектирования, в том числе на техническом совете предприятия;</a:t>
            </a:r>
          </a:p>
          <a:p>
            <a:pPr marL="285750" lvl="0" indent="-285750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kern="0" dirty="0">
                <a:solidFill>
                  <a:prstClr val="black"/>
                </a:solidFill>
              </a:rPr>
              <a:t>строгой подборки и проверки комплектующих изделий при входном контроле;</a:t>
            </a:r>
          </a:p>
          <a:p>
            <a:pPr marL="285750" lvl="0" indent="-285750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kern="0" dirty="0">
                <a:solidFill>
                  <a:prstClr val="black"/>
                </a:solidFill>
              </a:rPr>
              <a:t>изготовления и испытания опытных образцов изделий на собственной производственной базе.</a:t>
            </a:r>
          </a:p>
          <a:p>
            <a:pPr lvl="0" indent="355600" algn="just">
              <a:spcBef>
                <a:spcPts val="600"/>
              </a:spcBef>
              <a:defRPr/>
            </a:pPr>
            <a:r>
              <a:rPr lang="ru-RU" sz="2000" kern="0" dirty="0">
                <a:solidFill>
                  <a:prstClr val="black"/>
                </a:solidFill>
              </a:rPr>
              <a:t>После запуска оборудования в серийное производство специалисты нашей компании осуществляют постоянный авторский надзор и могут по требованию заказчика внести изменения в конструкцию, разработать новую модификацию выпускаемого оборудования, а также разработать сопутствующее оборудование, в том числе нестандартное.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2" descr="E:\desktop\logo_rng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6239518"/>
            <a:ext cx="360040" cy="35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66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050"/>
          <p:cNvSpPr>
            <a:spLocks noGrp="1"/>
          </p:cNvSpPr>
          <p:nvPr>
            <p:ph type="title"/>
          </p:nvPr>
        </p:nvSpPr>
        <p:spPr>
          <a:xfrm>
            <a:off x="1471067" y="186680"/>
            <a:ext cx="7416824" cy="422920"/>
          </a:xfrm>
        </p:spPr>
        <p:txBody>
          <a:bodyPr/>
          <a:lstStyle/>
          <a:p>
            <a:pPr algn="r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ПРОИЗВОДСТВО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300980" y="620688"/>
            <a:ext cx="8587680" cy="59877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ru-RU"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ru-RU"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ru-RU"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ru-RU"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ru-RU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ru-RU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ru-RU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ru-RU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сегодняшний день предприятие «РГМ-Нефть-Газ-Сервис» является единственным российским производителем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колтюбинговых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установок для нефтегазовой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отрасли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Применение современных технологий подготовки производства и непосредственно изготовление, сборка на лучшем отечественном и импортном оборудовании, непрерывный контроль за изготовлением на протяжении всего производства, использование высококачественных материалов, к которым предъявляются жесткие требования, и, наконец, высококвалифицированный персонал, который обеспечивает высокую культуру производства – все это секреты высокого качества нашей продукции.</a:t>
            </a:r>
          </a:p>
          <a:p>
            <a:pPr marL="74295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21088"/>
            <a:ext cx="5471530" cy="256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2" descr="E:\desktop\logo_rng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6250606"/>
            <a:ext cx="360040" cy="35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6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050"/>
          <p:cNvSpPr>
            <a:spLocks noGrp="1"/>
          </p:cNvSpPr>
          <p:nvPr>
            <p:ph type="title"/>
          </p:nvPr>
        </p:nvSpPr>
        <p:spPr>
          <a:xfrm>
            <a:off x="1449313" y="203920"/>
            <a:ext cx="7416824" cy="432048"/>
          </a:xfrm>
        </p:spPr>
        <p:txBody>
          <a:bodyPr/>
          <a:lstStyle/>
          <a:p>
            <a:pPr algn="r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ОБУЧЕНИЕ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507" y="620688"/>
            <a:ext cx="86184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556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Предприятие «РГМ-Нефть-Газ-Сервис» имеет Учебный центр по обучению бригад КРС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с правом выдачи удостоверений государственного образца.</a:t>
            </a:r>
          </a:p>
          <a:p>
            <a:pPr marL="0" marR="0" lvl="0" indent="3556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 smtClean="0">
                <a:solidFill>
                  <a:prstClr val="black"/>
                </a:solidFill>
              </a:rPr>
              <a:t>	Подготовка </a:t>
            </a:r>
            <a:r>
              <a:rPr lang="ru-RU" sz="2000" kern="0" dirty="0">
                <a:solidFill>
                  <a:prstClr val="black"/>
                </a:solidFill>
              </a:rPr>
              <a:t>кадров ведется по </a:t>
            </a:r>
            <a:r>
              <a:rPr lang="ru-RU" sz="2000" kern="0" dirty="0" smtClean="0">
                <a:solidFill>
                  <a:prstClr val="black"/>
                </a:solidFill>
              </a:rPr>
              <a:t>согласованной с </a:t>
            </a:r>
            <a:r>
              <a:rPr lang="ru-RU" sz="2000" kern="0" dirty="0">
                <a:solidFill>
                  <a:prstClr val="black"/>
                </a:solidFill>
              </a:rPr>
              <a:t>управлением </a:t>
            </a:r>
            <a:r>
              <a:rPr lang="ru-RU" sz="2000" kern="0" dirty="0" err="1">
                <a:solidFill>
                  <a:prstClr val="black"/>
                </a:solidFill>
              </a:rPr>
              <a:t>Ростехнадзора</a:t>
            </a:r>
            <a:r>
              <a:rPr lang="ru-RU" sz="2000" kern="0" dirty="0">
                <a:solidFill>
                  <a:prstClr val="black"/>
                </a:solidFill>
              </a:rPr>
              <a:t> РФ </a:t>
            </a:r>
            <a:r>
              <a:rPr lang="ru-RU" sz="2000" kern="0" dirty="0" smtClean="0">
                <a:solidFill>
                  <a:prstClr val="black"/>
                </a:solidFill>
              </a:rPr>
              <a:t>программе </a:t>
            </a:r>
            <a:r>
              <a:rPr lang="ru-RU" sz="2000" kern="0" dirty="0">
                <a:solidFill>
                  <a:prstClr val="black"/>
                </a:solidFill>
              </a:rPr>
              <a:t>обучения </a:t>
            </a:r>
            <a:r>
              <a:rPr lang="en-US" sz="2000" kern="0" dirty="0" smtClean="0">
                <a:solidFill>
                  <a:prstClr val="black"/>
                </a:solidFill>
              </a:rPr>
              <a:t>“</a:t>
            </a:r>
            <a:r>
              <a:rPr lang="ru-RU" sz="2000" kern="0" dirty="0" smtClean="0">
                <a:solidFill>
                  <a:prstClr val="black"/>
                </a:solidFill>
              </a:rPr>
              <a:t>Машинист </a:t>
            </a:r>
            <a:r>
              <a:rPr lang="ru-RU" sz="2000" kern="0" dirty="0" err="1" smtClean="0">
                <a:solidFill>
                  <a:prstClr val="black"/>
                </a:solidFill>
              </a:rPr>
              <a:t>колтюбинговой</a:t>
            </a:r>
            <a:r>
              <a:rPr lang="ru-RU" sz="2000" kern="0" dirty="0" smtClean="0">
                <a:solidFill>
                  <a:prstClr val="black"/>
                </a:solidFill>
              </a:rPr>
              <a:t> установки подземного и капитального ремонта скважин УКРС</a:t>
            </a:r>
            <a:r>
              <a:rPr lang="en-US" sz="2000" kern="0" dirty="0" smtClean="0">
                <a:solidFill>
                  <a:prstClr val="black"/>
                </a:solidFill>
              </a:rPr>
              <a:t>”</a:t>
            </a:r>
            <a:r>
              <a:rPr lang="ru-RU" sz="2000" kern="0" dirty="0" smtClean="0">
                <a:solidFill>
                  <a:prstClr val="black"/>
                </a:solidFill>
              </a:rPr>
              <a:t>.</a:t>
            </a:r>
            <a:endParaRPr lang="ru-RU" sz="2000" kern="0" dirty="0">
              <a:solidFill>
                <a:prstClr val="black"/>
              </a:solidFill>
            </a:endParaRPr>
          </a:p>
          <a:p>
            <a:pPr marL="0" marR="0" lvl="0" indent="3556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Лицензия на обучени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0648" y="2839762"/>
            <a:ext cx="1475489" cy="216000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73004"/>
            <a:ext cx="1693529" cy="313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528470" y="5068136"/>
            <a:ext cx="14754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Рис 1. Лицензия на право ведения образовательной деятельности</a:t>
            </a: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437" y="2810815"/>
            <a:ext cx="4176464" cy="309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71" y="2751275"/>
            <a:ext cx="4021154" cy="184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069" y="4506123"/>
            <a:ext cx="4362758" cy="142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2" descr="E:\desktop\logo_rngs-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6198888"/>
            <a:ext cx="360040" cy="35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3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050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416824" cy="432048"/>
          </a:xfrm>
        </p:spPr>
        <p:txBody>
          <a:bodyPr/>
          <a:lstStyle/>
          <a:p>
            <a:pPr algn="r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C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ЕРВИСНАЯ И ТЕХНИЧЕСКАЯ ПОДДЕРЖКА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764704"/>
            <a:ext cx="856895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	Предприятие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«РГМ-Нефть-Газ-Сервис»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обеспечивает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сервисную и техническую поддержку продаваемой компанией продукции и предлагает услуги в следующих видах деятельности: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техническое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обслуживание и ремонт любой сложности специальной техники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поставка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оригинальных запчастей</a:t>
            </a:r>
          </a:p>
          <a:p>
            <a:pPr algn="just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В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своей деятельности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предприятие «РГМ-Нефть-Газ-Сервис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» делает ставку на долговременное взаимовыгодное сотрудничество с Заказчиками, которое включает в себя: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предпродажную подготовку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техническое обслуживание и ремонт машин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поставку материалов для технического обслуживания и запасных частей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заключение сервисных договоров на любой срок эксплуатации поставляемой техники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обучение и тренинг операторов оборудования и инженеров-механиков</a:t>
            </a:r>
          </a:p>
        </p:txBody>
      </p:sp>
      <p:pic>
        <p:nvPicPr>
          <p:cNvPr id="4" name="Рисунок 2" descr="E:\desktop\logo_rng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6237312"/>
            <a:ext cx="360040" cy="35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5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2050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239000" cy="360040"/>
          </a:xfrm>
        </p:spPr>
        <p:txBody>
          <a:bodyPr/>
          <a:lstStyle/>
          <a:p>
            <a:pPr algn="r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КАЧЕСТВО И СЕРТИФИКАЦИЯ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098" name="Picture 2" descr="C:\Users\AG\Desktop\Docs\Сертификат Т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29" y="3113827"/>
            <a:ext cx="2099004" cy="297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G\Desktop\Новая папка\&amp;#x0413;&amp;#x0430;&amp;#x0437;&amp;#x043f;&amp;#x0440;&amp;#x043e;&amp;#x043c;&amp;#x0441;&amp;#x0435;&amp;#x0440;&amp;#x0442; &amp;#x0421;&amp;#x0435;&amp;#x0440;&amp;#x0442;&amp;#x0438;&amp;#x0444;&amp;#x0438;&amp;#x043a;&amp;#x0430;&amp;#x0442; &amp;#x0423;&amp;#x041a;&amp;#x0420;&amp;#x0421;-3001-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4" y="3115128"/>
            <a:ext cx="2099385" cy="297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G\Desktop\Газпром предквалификация\учредительные  документы\Патенты, сертификаты, лицензии\Патенты, сертиф, лицензии\Свидетельство код НАМ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33" y="3125981"/>
            <a:ext cx="2064240" cy="294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85507" y="974631"/>
            <a:ext cx="86184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kern="0" noProof="0" dirty="0" smtClean="0">
                <a:solidFill>
                  <a:prstClr val="black"/>
                </a:solidFill>
              </a:rPr>
              <a:t>Свидетельство о присвоении международного кода изготовителя ТС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kern="0" dirty="0" smtClean="0">
                <a:solidFill>
                  <a:prstClr val="black"/>
                </a:solidFill>
              </a:rPr>
              <a:t>Сертификат соответствия таможенного союза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kern="0" noProof="0" dirty="0" smtClean="0">
                <a:solidFill>
                  <a:prstClr val="black"/>
                </a:solidFill>
              </a:rPr>
              <a:t>Сертификат соответствия ГАЗПРОМСЕРТ 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kern="0" dirty="0" smtClean="0">
                <a:solidFill>
                  <a:prstClr val="black"/>
                </a:solidFill>
              </a:rPr>
              <a:t>Сертификат соответствия ИСО 9001-2015</a:t>
            </a:r>
            <a:endParaRPr lang="ru-RU" sz="2000" kern="0" noProof="0" dirty="0" smtClean="0">
              <a:solidFill>
                <a:prstClr val="black"/>
              </a:solidFill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000" kern="0" dirty="0">
              <a:solidFill>
                <a:prstClr val="black"/>
              </a:solidFill>
            </a:endParaRPr>
          </a:p>
          <a:p>
            <a:pPr marL="0" marR="0" lvl="0" indent="3556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104" name="Picture 8" descr="C:\Users\AG\Desktop\Новая папка\&amp;#x0421;&amp;#x0435;&amp;#x0440;&amp;#x0442;&amp;#x0438;&amp;#x0444;&amp;#x0438;&amp;#x043a;&amp;#x0430;&amp;#x0442; &amp;#x0418;&amp;#x0421;&amp;#x041e;01-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73" y="3135531"/>
            <a:ext cx="2020365" cy="294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2" descr="E:\desktop\logo_rngs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6198888"/>
            <a:ext cx="360040" cy="35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1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2050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560840" cy="42292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МОДЕЛЬНЫЙ РЯД КОЛТЮБИНГОВЫХ УСТАНОВОК УКРС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672669"/>
              </p:ext>
            </p:extLst>
          </p:nvPr>
        </p:nvGraphicFramePr>
        <p:xfrm>
          <a:off x="395536" y="620688"/>
          <a:ext cx="8640960" cy="6067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" name="Документ" r:id="rId3" imgW="14344904" imgH="10053672" progId="Word.Document.12">
                  <p:embed/>
                </p:oleObj>
              </mc:Choice>
              <mc:Fallback>
                <p:oleObj name="Документ" r:id="rId3" imgW="14344904" imgH="1005367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620688"/>
                        <a:ext cx="8640960" cy="6067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96336" y="98072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Инжектор в наклонном положении</a:t>
            </a:r>
            <a:endParaRPr lang="ru-RU" sz="12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64085" y="992412"/>
            <a:ext cx="1224136" cy="646331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7956376" y="1638743"/>
            <a:ext cx="219777" cy="6381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74235" y="4311144"/>
            <a:ext cx="1152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МЗКТ </a:t>
            </a:r>
            <a:r>
              <a:rPr lang="ru-RU" sz="900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6х6 </a:t>
            </a:r>
            <a:endParaRPr lang="ru-RU" sz="9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7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2050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239000" cy="648072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ТЕХНИЧЕСКИЕ ХАРАКТЕРИСТИКИ КОЛТЮБИНГОВЫХ УСТАНОВОК УКРС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938225"/>
              </p:ext>
            </p:extLst>
          </p:nvPr>
        </p:nvGraphicFramePr>
        <p:xfrm>
          <a:off x="971600" y="908720"/>
          <a:ext cx="7560840" cy="5628006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648072"/>
                <a:gridCol w="3024336"/>
                <a:gridCol w="1296144"/>
                <a:gridCol w="1257714"/>
                <a:gridCol w="1334574"/>
              </a:tblGrid>
              <a:tr h="3931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УКРС-10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УКРС-20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УКРС-30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</a:tr>
              <a:tr h="87242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Шасси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КрАЗ-63221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МЗКТ 631708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6х6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КрАЗ-7140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МЗКТ 652712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8х6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(8x8)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БАЗ-69096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 </a:t>
                      </a: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МЗКТ 65276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10х10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</a:tr>
              <a:tr h="48468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Глубина спуска ДБТ диаметром 38,1мм, м.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                                  диаметром 44,5мм, м.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2500</a:t>
                      </a:r>
                      <a:endParaRPr kumimoji="0" lang="en-US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2800 – 3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4000-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5500</a:t>
                      </a:r>
                      <a:endParaRPr kumimoji="0" lang="en-US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5500</a:t>
                      </a:r>
                      <a:endParaRPr kumimoji="0" lang="en-US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</a:tr>
              <a:tr h="48468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Номинальное тяговое усилие МП,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т.с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-1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20-24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27 - 36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</a:tr>
              <a:tr h="48468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Макс. рабочее давление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манифольда, МПа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-70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-70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35-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</a:tr>
              <a:tr h="67855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Грузовой момент установщика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оборудования, ТМ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</a:tr>
              <a:tr h="87242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Габаритные размеры: </a:t>
                      </a:r>
                      <a:endParaRPr kumimoji="0" lang="en-US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Длина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мм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Ширина, мм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Высота, мм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12 000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2 500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3 950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12 000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2 500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3 950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14 550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2 500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4 500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48468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Масса полная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не более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32 000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42 000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54 300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</a:tr>
              <a:tr h="7173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Оборудование устья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:</a:t>
                      </a: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Превентор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Герметизатор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Мпа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pic>
        <p:nvPicPr>
          <p:cNvPr id="4" name="Рисунок 2" descr="E:\desktop\logo_rng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6178077"/>
            <a:ext cx="360040" cy="35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42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6272</TotalTime>
  <Words>275</Words>
  <Application>Microsoft Office PowerPoint</Application>
  <PresentationFormat>Экран (4:3)</PresentationFormat>
  <Paragraphs>129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Thermal</vt:lpstr>
      <vt:lpstr>Документ</vt:lpstr>
      <vt:lpstr>Презентация PowerPoint</vt:lpstr>
      <vt:lpstr>ОБЩАЯ ИНФОРМАЦИЯ </vt:lpstr>
      <vt:lpstr>ПРОЕКТИРОВАНИЕ</vt:lpstr>
      <vt:lpstr>ПРОИЗВОДСТВО</vt:lpstr>
      <vt:lpstr>ОБУЧЕНИЕ</vt:lpstr>
      <vt:lpstr>CЕРВИСНАЯ И ТЕХНИЧЕСКАЯ ПОДДЕРЖКА</vt:lpstr>
      <vt:lpstr>КАЧЕСТВО И СЕРТИФИКАЦИЯ</vt:lpstr>
      <vt:lpstr>МОДЕЛЬНЫЙ РЯД КОЛТЮБИНГОВЫХ УСТАНОВОК УКРС</vt:lpstr>
      <vt:lpstr>ТЕХНИЧЕСКИЕ ХАРАКТЕРИСТИКИ КОЛТЮБИНГОВЫХ УСТАНОВОК УКРС</vt:lpstr>
      <vt:lpstr>СКР КОЛТЮБИНГОВОЙ УСТАНОВКИ УКРС</vt:lpstr>
      <vt:lpstr>ОПЫТ ЭКСПЛУАТАЦИИ В ПАО “ГАЗПРОМ”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AG</dc:creator>
  <cp:lastModifiedBy>AG</cp:lastModifiedBy>
  <cp:revision>248</cp:revision>
  <dcterms:created xsi:type="dcterms:W3CDTF">2015-05-08T06:48:23Z</dcterms:created>
  <dcterms:modified xsi:type="dcterms:W3CDTF">2017-10-18T20:51:15Z</dcterms:modified>
</cp:coreProperties>
</file>