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5" r:id="rId1"/>
    <p:sldMasterId id="2147483658" r:id="rId2"/>
    <p:sldMasterId id="2147483659" r:id="rId3"/>
    <p:sldMasterId id="2147483660" r:id="rId4"/>
    <p:sldMasterId id="2147483669" r:id="rId5"/>
    <p:sldMasterId id="2147483661" r:id="rId6"/>
    <p:sldMasterId id="2147483662" r:id="rId7"/>
    <p:sldMasterId id="2147483663" r:id="rId8"/>
    <p:sldMasterId id="2147483655" r:id="rId9"/>
    <p:sldMasterId id="2147483666" r:id="rId10"/>
    <p:sldMasterId id="2147483667" r:id="rId11"/>
    <p:sldMasterId id="2147483668" r:id="rId12"/>
    <p:sldMasterId id="2147483670" r:id="rId13"/>
    <p:sldMasterId id="2147483671" r:id="rId14"/>
    <p:sldMasterId id="2147483835" r:id="rId15"/>
  </p:sldMasterIdLst>
  <p:notesMasterIdLst>
    <p:notesMasterId r:id="rId30"/>
  </p:notesMasterIdLst>
  <p:handoutMasterIdLst>
    <p:handoutMasterId r:id="rId31"/>
  </p:handoutMasterIdLst>
  <p:sldIdLst>
    <p:sldId id="602" r:id="rId16"/>
    <p:sldId id="754" r:id="rId17"/>
    <p:sldId id="746" r:id="rId18"/>
    <p:sldId id="763" r:id="rId19"/>
    <p:sldId id="761" r:id="rId20"/>
    <p:sldId id="756" r:id="rId21"/>
    <p:sldId id="757" r:id="rId22"/>
    <p:sldId id="735" r:id="rId23"/>
    <p:sldId id="737" r:id="rId24"/>
    <p:sldId id="759" r:id="rId25"/>
    <p:sldId id="738" r:id="rId26"/>
    <p:sldId id="744" r:id="rId27"/>
    <p:sldId id="762" r:id="rId28"/>
    <p:sldId id="658" r:id="rId29"/>
  </p:sldIdLst>
  <p:sldSz cx="9144000" cy="5143500" type="screen16x9"/>
  <p:notesSz cx="9874250" cy="679767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4">
          <p15:clr>
            <a:srgbClr val="A4A3A4"/>
          </p15:clr>
        </p15:guide>
        <p15:guide id="2" orient="horz" pos="686">
          <p15:clr>
            <a:srgbClr val="A4A3A4"/>
          </p15:clr>
        </p15:guide>
        <p15:guide id="3" orient="horz">
          <p15:clr>
            <a:srgbClr val="A4A3A4"/>
          </p15:clr>
        </p15:guide>
        <p15:guide id="4" pos="1224">
          <p15:clr>
            <a:srgbClr val="A4A3A4"/>
          </p15:clr>
        </p15:guide>
        <p15:guide id="5">
          <p15:clr>
            <a:srgbClr val="A4A3A4"/>
          </p15:clr>
        </p15:guide>
        <p15:guide id="6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FF"/>
    <a:srgbClr val="3366CC"/>
    <a:srgbClr val="0033CC"/>
    <a:srgbClr val="18CFE2"/>
    <a:srgbClr val="FF5050"/>
    <a:srgbClr val="2E328A"/>
    <a:srgbClr val="FFFF99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6" autoAdjust="0"/>
    <p:restoredTop sz="91331" autoAdjust="0"/>
  </p:normalViewPr>
  <p:slideViewPr>
    <p:cSldViewPr snapToGrid="0" snapToObjects="1">
      <p:cViewPr>
        <p:scale>
          <a:sx n="100" d="100"/>
          <a:sy n="100" d="100"/>
        </p:scale>
        <p:origin x="-582" y="-780"/>
      </p:cViewPr>
      <p:guideLst>
        <p:guide orient="horz" pos="2981"/>
        <p:guide orient="horz" pos="515"/>
        <p:guide orient="horz"/>
        <p:guide pos="1224"/>
        <p:guide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984" y="-102"/>
      </p:cViewPr>
      <p:guideLst>
        <p:guide orient="horz" pos="2141"/>
        <p:guide pos="311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font" Target="fonts/font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1.%20&#1043;&#1040;&#1047;&#1055;&#1056;&#1054;&#1052;%20-%20&#1044;&#1077;&#1087;&#1072;&#1088;&#1090;&#1072;&#1084;&#1077;&#1085;&#1090;%20308\&#1057;&#1086;&#1074;&#1077;&#1097;&#1072;&#1085;&#1080;&#1103;\05.04.2017%20-%20&#1101;&#1082;&#1089;&#1087;&#1086;&#1088;&#1090;&#1085;&#1099;&#1077;%20&#1087;&#1086;&#1090;&#1086;&#1082;&#1080;\&#1044;&#1080;&#1072;&#1075;&#1088;&#1072;&#1084;&#1084;&#1072;%20&#1074;%20Microsoft%20PowerPoint_&#1051;&#106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7650761095075E-2"/>
          <c:y val="2.3639986608559146E-2"/>
          <c:w val="0.94110330501738459"/>
          <c:h val="0.799461863848003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Частота аварий на ЛЧ МГ, ед./1000 км</c:v>
                </c:pt>
              </c:strCache>
            </c:strRef>
          </c:tx>
          <c:spPr>
            <a:ln w="88900">
              <a:solidFill>
                <a:srgbClr val="0070C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numFmt formatCode="#,##0.000" sourceLinked="0"/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Лист1!$A$17:$A$35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Лист1!$B$17:$B$35</c:f>
              <c:numCache>
                <c:formatCode>General</c:formatCode>
                <c:ptCount val="19"/>
                <c:pt idx="0">
                  <c:v>0.22</c:v>
                </c:pt>
                <c:pt idx="1">
                  <c:v>0.2</c:v>
                </c:pt>
                <c:pt idx="2">
                  <c:v>0.21</c:v>
                </c:pt>
                <c:pt idx="3">
                  <c:v>0.18</c:v>
                </c:pt>
                <c:pt idx="4">
                  <c:v>0.19</c:v>
                </c:pt>
                <c:pt idx="5">
                  <c:v>0.16</c:v>
                </c:pt>
                <c:pt idx="6">
                  <c:v>0.11</c:v>
                </c:pt>
                <c:pt idx="7">
                  <c:v>0.1</c:v>
                </c:pt>
                <c:pt idx="8">
                  <c:v>0.13</c:v>
                </c:pt>
                <c:pt idx="9">
                  <c:v>0.09</c:v>
                </c:pt>
                <c:pt idx="10">
                  <c:v>3.7999999999999999E-2</c:v>
                </c:pt>
                <c:pt idx="11">
                  <c:v>7.0000000000000007E-2</c:v>
                </c:pt>
                <c:pt idx="12">
                  <c:v>0.1</c:v>
                </c:pt>
                <c:pt idx="13">
                  <c:v>0.05</c:v>
                </c:pt>
                <c:pt idx="14">
                  <c:v>3.4000000000000002E-2</c:v>
                </c:pt>
                <c:pt idx="15">
                  <c:v>4.4999999999999998E-2</c:v>
                </c:pt>
                <c:pt idx="16">
                  <c:v>3.3000000000000002E-2</c:v>
                </c:pt>
                <c:pt idx="17">
                  <c:v>1.6E-2</c:v>
                </c:pt>
                <c:pt idx="18">
                  <c:v>1.6E-2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09088"/>
        <c:axId val="169486208"/>
      </c:scatterChart>
      <c:valAx>
        <c:axId val="168009088"/>
        <c:scaling>
          <c:orientation val="minMax"/>
          <c:max val="2018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69486208"/>
        <c:crosses val="autoZero"/>
        <c:crossBetween val="midCat"/>
        <c:majorUnit val="1"/>
      </c:valAx>
      <c:valAx>
        <c:axId val="16948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8009088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1.1698820177036327E-2"/>
          <c:y val="0.92385083219777553"/>
          <c:w val="0.97382369465068375"/>
          <c:h val="7.5843214881458107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>
        <a:alpha val="70000"/>
      </a:schemeClr>
    </a:solidFill>
  </c:spPr>
  <c:txPr>
    <a:bodyPr/>
    <a:lstStyle/>
    <a:p>
      <a:pPr>
        <a:defRPr sz="1400">
          <a:solidFill>
            <a:srgbClr val="002060"/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к</c:v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'ЛЧ+КС и ГРС (до 20 лет)'!$B$70:$B$73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'ЛЧ+КС и ГРС (до 20 лет)'!$C$70:$C$73</c:f>
              <c:numCache>
                <c:formatCode>General</c:formatCode>
                <c:ptCount val="4"/>
                <c:pt idx="0">
                  <c:v>469577</c:v>
                </c:pt>
                <c:pt idx="1">
                  <c:v>480156</c:v>
                </c:pt>
                <c:pt idx="2">
                  <c:v>493940</c:v>
                </c:pt>
                <c:pt idx="3">
                  <c:v>508075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061504"/>
        <c:axId val="117593216"/>
      </c:barChart>
      <c:catAx>
        <c:axId val="11706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17593216"/>
        <c:crosses val="autoZero"/>
        <c:auto val="1"/>
        <c:lblAlgn val="ctr"/>
        <c:lblOffset val="100"/>
        <c:noMultiLvlLbl val="0"/>
      </c:catAx>
      <c:valAx>
        <c:axId val="11759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061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0.99439999999999995</c:v>
                </c:pt>
                <c:pt idx="1">
                  <c:v>0.99490000000000001</c:v>
                </c:pt>
                <c:pt idx="2">
                  <c:v>0.99519999999999997</c:v>
                </c:pt>
                <c:pt idx="3">
                  <c:v>0.99450000000000005</c:v>
                </c:pt>
                <c:pt idx="4">
                  <c:v>0.99590000000000001</c:v>
                </c:pt>
                <c:pt idx="5">
                  <c:v>0.99729999999999996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50080"/>
        <c:axId val="139151616"/>
      </c:barChart>
      <c:catAx>
        <c:axId val="1391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151616"/>
        <c:crosses val="autoZero"/>
        <c:auto val="1"/>
        <c:lblAlgn val="ctr"/>
        <c:lblOffset val="100"/>
        <c:noMultiLvlLbl val="0"/>
      </c:catAx>
      <c:valAx>
        <c:axId val="139151616"/>
        <c:scaling>
          <c:orientation val="minMax"/>
          <c:max val="0.99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150080"/>
        <c:crosses val="autoZero"/>
        <c:crossBetween val="between"/>
        <c:minorUnit val="1.0000000000000003E-4"/>
      </c:valAx>
    </c:plotArea>
    <c:legend>
      <c:legendPos val="r"/>
      <c:layout/>
      <c:overlay val="0"/>
      <c:txPr>
        <a:bodyPr/>
        <a:lstStyle/>
        <a:p>
          <a:pPr>
            <a:defRPr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23126102292769"/>
          <c:y val="0"/>
          <c:w val="0.99672442680776019"/>
          <c:h val="0.53618823054748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4"/>
              <c:spPr/>
              <c:txPr>
                <a:bodyPr rot="0" vert="horz"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spPr/>
              <c:txPr>
                <a:bodyPr rot="0" vert="horz"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spPr/>
              <c:txPr>
                <a:bodyPr rot="0" vert="horz"/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spPr/>
              <c:txPr>
                <a:bodyPr rot="0" vert="horz"/>
                <a:lstStyle/>
                <a:p>
                  <a:pPr algn="ctr">
                    <a:defRPr lang="ru-RU"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Лист1!$A$2:$A$66</c:f>
              <c:strCache>
                <c:ptCount val="65"/>
                <c:pt idx="0">
                  <c:v>Ставропольский край</c:v>
                </c:pt>
                <c:pt idx="1">
                  <c:v>Алтайский край</c:v>
                </c:pt>
                <c:pt idx="2">
                  <c:v>Астраханскоя область</c:v>
                </c:pt>
                <c:pt idx="3">
                  <c:v>Белгородская область</c:v>
                </c:pt>
                <c:pt idx="4">
                  <c:v>Брянская</c:v>
                </c:pt>
                <c:pt idx="5">
                  <c:v>Брянская область</c:v>
                </c:pt>
                <c:pt idx="6">
                  <c:v>Владимирская область</c:v>
                </c:pt>
                <c:pt idx="7">
                  <c:v>Волгоградская область</c:v>
                </c:pt>
                <c:pt idx="8">
                  <c:v>Вологодская область</c:v>
                </c:pt>
                <c:pt idx="9">
                  <c:v>Воронежская область</c:v>
                </c:pt>
                <c:pt idx="10">
                  <c:v>г. Москва</c:v>
                </c:pt>
                <c:pt idx="11">
                  <c:v>Ивановская область</c:v>
                </c:pt>
                <c:pt idx="12">
                  <c:v>Кабардино-Балкарская Республика</c:v>
                </c:pt>
                <c:pt idx="13">
                  <c:v>Калининградская</c:v>
                </c:pt>
                <c:pt idx="14">
                  <c:v>Калужская область</c:v>
                </c:pt>
                <c:pt idx="15">
                  <c:v>Карачаево-Черкесская Республика</c:v>
                </c:pt>
                <c:pt idx="16">
                  <c:v>Карелия</c:v>
                </c:pt>
                <c:pt idx="17">
                  <c:v>Кемеровская область</c:v>
                </c:pt>
                <c:pt idx="18">
                  <c:v>Кировская область</c:v>
                </c:pt>
                <c:pt idx="19">
                  <c:v>Краснодарский край</c:v>
                </c:pt>
                <c:pt idx="20">
                  <c:v>Курганская обл</c:v>
                </c:pt>
                <c:pt idx="21">
                  <c:v>Курская область</c:v>
                </c:pt>
                <c:pt idx="22">
                  <c:v>Ленинградская</c:v>
                </c:pt>
                <c:pt idx="23">
                  <c:v>Липецкая область</c:v>
                </c:pt>
                <c:pt idx="24">
                  <c:v>Московская область</c:v>
                </c:pt>
                <c:pt idx="25">
                  <c:v>Нижегородская область</c:v>
                </c:pt>
                <c:pt idx="26">
                  <c:v>Новгородская</c:v>
                </c:pt>
                <c:pt idx="27">
                  <c:v>Новосибирская  область </c:v>
                </c:pt>
                <c:pt idx="28">
                  <c:v>Омская область</c:v>
                </c:pt>
                <c:pt idx="29">
                  <c:v>Оренбургская область</c:v>
                </c:pt>
                <c:pt idx="30">
                  <c:v>Орловская область</c:v>
                </c:pt>
                <c:pt idx="31">
                  <c:v>Пензенская область</c:v>
                </c:pt>
                <c:pt idx="32">
                  <c:v>Пермский край</c:v>
                </c:pt>
                <c:pt idx="33">
                  <c:v>Псковская</c:v>
                </c:pt>
                <c:pt idx="34">
                  <c:v>Республика Адыгея</c:v>
                </c:pt>
                <c:pt idx="35">
                  <c:v>Республика Башкортостан</c:v>
                </c:pt>
                <c:pt idx="36">
                  <c:v>Республика Дагестан</c:v>
                </c:pt>
                <c:pt idx="37">
                  <c:v>Республика Ингушетия</c:v>
                </c:pt>
                <c:pt idx="38">
                  <c:v>Республика Коми</c:v>
                </c:pt>
                <c:pt idx="39">
                  <c:v>Республика Марий Эл</c:v>
                </c:pt>
                <c:pt idx="40">
                  <c:v>Республика Мордовия</c:v>
                </c:pt>
                <c:pt idx="41">
                  <c:v>Республика Северная Осетия-Алания</c:v>
                </c:pt>
                <c:pt idx="42">
                  <c:v>Республика Татарстан</c:v>
                </c:pt>
                <c:pt idx="43">
                  <c:v>Ростовская область</c:v>
                </c:pt>
                <c:pt idx="44">
                  <c:v>Рязанская область</c:v>
                </c:pt>
                <c:pt idx="45">
                  <c:v>Самарская область</c:v>
                </c:pt>
                <c:pt idx="46">
                  <c:v>Санкт-Петербург</c:v>
                </c:pt>
                <c:pt idx="47">
                  <c:v>Саратовская область</c:v>
                </c:pt>
                <c:pt idx="48">
                  <c:v>Свердловская обл</c:v>
                </c:pt>
                <c:pt idx="49">
                  <c:v>Свердловская область</c:v>
                </c:pt>
                <c:pt idx="50">
                  <c:v>Смоленская</c:v>
                </c:pt>
                <c:pt idx="51">
                  <c:v>Ставропольский край</c:v>
                </c:pt>
                <c:pt idx="52">
                  <c:v>Тамбовская область</c:v>
                </c:pt>
                <c:pt idx="53">
                  <c:v>Тверская область</c:v>
                </c:pt>
                <c:pt idx="54">
                  <c:v>Томская область</c:v>
                </c:pt>
                <c:pt idx="55">
                  <c:v>Тульская область</c:v>
                </c:pt>
                <c:pt idx="56">
                  <c:v>Тюменская область</c:v>
                </c:pt>
                <c:pt idx="57">
                  <c:v>Удмуртская республика</c:v>
                </c:pt>
                <c:pt idx="58">
                  <c:v>Ульяновская область</c:v>
                </c:pt>
                <c:pt idx="59">
                  <c:v>ХМАО-Югра</c:v>
                </c:pt>
                <c:pt idx="60">
                  <c:v>Челябинская обл</c:v>
                </c:pt>
                <c:pt idx="61">
                  <c:v>Чеченская Республика</c:v>
                </c:pt>
                <c:pt idx="62">
                  <c:v>Чувашская Республика</c:v>
                </c:pt>
                <c:pt idx="63">
                  <c:v>ЯНАО</c:v>
                </c:pt>
                <c:pt idx="64">
                  <c:v>Ярославская область</c:v>
                </c:pt>
              </c:strCache>
            </c:strRef>
          </c:cat>
          <c:val>
            <c:numRef>
              <c:f>Лист1!$B$2:$B$66</c:f>
              <c:numCache>
                <c:formatCode>General</c:formatCode>
                <c:ptCount val="65"/>
                <c:pt idx="0">
                  <c:v>120</c:v>
                </c:pt>
                <c:pt idx="1">
                  <c:v>1</c:v>
                </c:pt>
                <c:pt idx="2">
                  <c:v>1</c:v>
                </c:pt>
                <c:pt idx="3">
                  <c:v>2176</c:v>
                </c:pt>
                <c:pt idx="4">
                  <c:v>3</c:v>
                </c:pt>
                <c:pt idx="5">
                  <c:v>308</c:v>
                </c:pt>
                <c:pt idx="6">
                  <c:v>374</c:v>
                </c:pt>
                <c:pt idx="7">
                  <c:v>47</c:v>
                </c:pt>
                <c:pt idx="8">
                  <c:v>399</c:v>
                </c:pt>
                <c:pt idx="9">
                  <c:v>461</c:v>
                </c:pt>
                <c:pt idx="10">
                  <c:v>1044</c:v>
                </c:pt>
                <c:pt idx="11">
                  <c:v>4</c:v>
                </c:pt>
                <c:pt idx="12">
                  <c:v>2</c:v>
                </c:pt>
                <c:pt idx="13">
                  <c:v>17</c:v>
                </c:pt>
                <c:pt idx="14">
                  <c:v>5767</c:v>
                </c:pt>
                <c:pt idx="15">
                  <c:v>10</c:v>
                </c:pt>
                <c:pt idx="16">
                  <c:v>0</c:v>
                </c:pt>
                <c:pt idx="17">
                  <c:v>197</c:v>
                </c:pt>
                <c:pt idx="18">
                  <c:v>56</c:v>
                </c:pt>
                <c:pt idx="19">
                  <c:v>561</c:v>
                </c:pt>
                <c:pt idx="20">
                  <c:v>9</c:v>
                </c:pt>
                <c:pt idx="21">
                  <c:v>119</c:v>
                </c:pt>
                <c:pt idx="22">
                  <c:v>991</c:v>
                </c:pt>
                <c:pt idx="23">
                  <c:v>248</c:v>
                </c:pt>
                <c:pt idx="24">
                  <c:v>16243</c:v>
                </c:pt>
                <c:pt idx="25">
                  <c:v>787</c:v>
                </c:pt>
                <c:pt idx="26">
                  <c:v>2596</c:v>
                </c:pt>
                <c:pt idx="27">
                  <c:v>3</c:v>
                </c:pt>
                <c:pt idx="28">
                  <c:v>14</c:v>
                </c:pt>
                <c:pt idx="29">
                  <c:v>1433</c:v>
                </c:pt>
                <c:pt idx="30">
                  <c:v>1690</c:v>
                </c:pt>
                <c:pt idx="31">
                  <c:v>136</c:v>
                </c:pt>
                <c:pt idx="32">
                  <c:v>588</c:v>
                </c:pt>
                <c:pt idx="33">
                  <c:v>233</c:v>
                </c:pt>
                <c:pt idx="34">
                  <c:v>52</c:v>
                </c:pt>
                <c:pt idx="35">
                  <c:v>830</c:v>
                </c:pt>
                <c:pt idx="36">
                  <c:v>1060</c:v>
                </c:pt>
                <c:pt idx="37">
                  <c:v>469</c:v>
                </c:pt>
                <c:pt idx="38">
                  <c:v>354</c:v>
                </c:pt>
                <c:pt idx="39">
                  <c:v>21</c:v>
                </c:pt>
                <c:pt idx="40">
                  <c:v>21</c:v>
                </c:pt>
                <c:pt idx="41">
                  <c:v>12</c:v>
                </c:pt>
                <c:pt idx="42">
                  <c:v>6395</c:v>
                </c:pt>
                <c:pt idx="43">
                  <c:v>286</c:v>
                </c:pt>
                <c:pt idx="44">
                  <c:v>1376</c:v>
                </c:pt>
                <c:pt idx="45">
                  <c:v>675</c:v>
                </c:pt>
                <c:pt idx="46">
                  <c:v>48</c:v>
                </c:pt>
                <c:pt idx="47">
                  <c:v>221</c:v>
                </c:pt>
                <c:pt idx="48">
                  <c:v>964</c:v>
                </c:pt>
                <c:pt idx="49">
                  <c:v>162</c:v>
                </c:pt>
                <c:pt idx="50">
                  <c:v>142</c:v>
                </c:pt>
                <c:pt idx="51">
                  <c:v>120</c:v>
                </c:pt>
                <c:pt idx="52">
                  <c:v>1080</c:v>
                </c:pt>
                <c:pt idx="53">
                  <c:v>547</c:v>
                </c:pt>
                <c:pt idx="54">
                  <c:v>14</c:v>
                </c:pt>
                <c:pt idx="55">
                  <c:v>4587</c:v>
                </c:pt>
                <c:pt idx="56">
                  <c:v>3</c:v>
                </c:pt>
                <c:pt idx="57">
                  <c:v>341</c:v>
                </c:pt>
                <c:pt idx="58">
                  <c:v>120</c:v>
                </c:pt>
                <c:pt idx="59">
                  <c:v>1965</c:v>
                </c:pt>
                <c:pt idx="60">
                  <c:v>707</c:v>
                </c:pt>
                <c:pt idx="61">
                  <c:v>224</c:v>
                </c:pt>
                <c:pt idx="62">
                  <c:v>433</c:v>
                </c:pt>
                <c:pt idx="63">
                  <c:v>292</c:v>
                </c:pt>
                <c:pt idx="64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overlap val="-24"/>
        <c:axId val="53742208"/>
        <c:axId val="53747712"/>
      </c:barChart>
      <c:catAx>
        <c:axId val="5374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aseline="0">
                <a:latin typeface="Times New Roman" pitchFamily="18" charset="0"/>
              </a:defRPr>
            </a:pPr>
            <a:endParaRPr lang="ru-RU"/>
          </a:p>
        </c:txPr>
        <c:crossAx val="53747712"/>
        <c:crosses val="autoZero"/>
        <c:auto val="0"/>
        <c:lblAlgn val="ctr"/>
        <c:lblOffset val="100"/>
        <c:noMultiLvlLbl val="0"/>
      </c:catAx>
      <c:valAx>
        <c:axId val="5374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374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12884-9368-4AB3-9A5D-8DEECF71BECF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94E9A-D458-4541-887E-276D1536696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Постановлением Правительства Российской Федерации</a:t>
          </a:r>
        </a:p>
        <a:p>
          <a:pPr algn="ctr"/>
          <a:r>
            <a:rPr lang="ru-RU" sz="1400" b="1" dirty="0" smtClean="0"/>
            <a:t> от 8 сентября 2017 г. № 1083 </a:t>
          </a:r>
        </a:p>
        <a:p>
          <a:pPr algn="ctr"/>
          <a:r>
            <a:rPr lang="ru-RU" sz="1400" b="1" dirty="0" smtClean="0"/>
            <a:t>утверждены Правила охраны магистральных газопроводов.</a:t>
          </a:r>
          <a:endParaRPr lang="ru-RU" sz="1400" b="1" dirty="0"/>
        </a:p>
      </dgm:t>
    </dgm:pt>
    <dgm:pt modelId="{2D08A019-9490-4646-BBE5-C91281711882}" type="parTrans" cxnId="{C4B88539-3A3D-4347-93C6-FF70D4B5936B}">
      <dgm:prSet/>
      <dgm:spPr/>
      <dgm:t>
        <a:bodyPr/>
        <a:lstStyle/>
        <a:p>
          <a:endParaRPr lang="ru-RU"/>
        </a:p>
      </dgm:t>
    </dgm:pt>
    <dgm:pt modelId="{7D3D8F9C-969E-4293-A266-0637E5705AED}" type="sibTrans" cxnId="{C4B88539-3A3D-4347-93C6-FF70D4B5936B}">
      <dgm:prSet/>
      <dgm:spPr/>
      <dgm:t>
        <a:bodyPr/>
        <a:lstStyle/>
        <a:p>
          <a:endParaRPr lang="ru-RU"/>
        </a:p>
      </dgm:t>
    </dgm:pt>
    <dgm:pt modelId="{73F19A7F-DD89-4E68-85E6-A851FD50E8B6}" type="pres">
      <dgm:prSet presAssocID="{CD812884-9368-4AB3-9A5D-8DEECF71BE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183498-ABCC-4BEB-B1ED-A1E245D1E83E}" type="pres">
      <dgm:prSet presAssocID="{37994E9A-D458-4541-887E-276D15366966}" presName="composite" presStyleCnt="0"/>
      <dgm:spPr/>
    </dgm:pt>
    <dgm:pt modelId="{A8ED8289-FB0D-4641-B0AC-F077D4D31324}" type="pres">
      <dgm:prSet presAssocID="{37994E9A-D458-4541-887E-276D15366966}" presName="ParentAccentShape" presStyleLbl="trBgShp" presStyleIdx="0" presStyleCnt="1" custScaleX="208874" custScaleY="176027" custLinFactNeighborX="-104" custLinFactNeighborY="-11774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F39F64C-82DA-4CAC-A444-DAA5EE463801}" type="pres">
      <dgm:prSet presAssocID="{37994E9A-D458-4541-887E-276D15366966}" presName="ParentText" presStyleLbl="revTx" presStyleIdx="0" presStyleCnt="2" custScaleX="213845" custScaleY="714222" custLinFactNeighborX="3603" custLinFactNeighborY="-345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0AD42-8F61-4BD1-8FF1-2BE83C40AB61}" type="pres">
      <dgm:prSet presAssocID="{37994E9A-D458-4541-887E-276D15366966}" presName="ChildText" presStyleLbl="revTx" presStyleIdx="1" presStyleCnt="2" custLinFactNeighborX="483" custLinFactNeighborY="-349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1FFF7C1-CA5C-40D9-8EC3-098775FD2573}" type="pres">
      <dgm:prSet presAssocID="{37994E9A-D458-4541-887E-276D15366966}" presName="ChildAccentShape" presStyleLbl="trBgShp" presStyleIdx="0" presStyleCnt="1"/>
      <dgm:spPr/>
    </dgm:pt>
    <dgm:pt modelId="{73C8470D-C6BD-4B8F-971E-A502876B48A1}" type="pres">
      <dgm:prSet presAssocID="{37994E9A-D458-4541-887E-276D15366966}" presName="Image" presStyleLbl="alignImgPlace1" presStyleIdx="0" presStyleCnt="1" custScaleX="197460" custScaleY="71180" custLinFactNeighborX="6950" custLinFactNeighborY="-2560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F92C8DAE-A7B0-4D5F-92C7-EDD069E8CE95}" type="presOf" srcId="{CD812884-9368-4AB3-9A5D-8DEECF71BECF}" destId="{73F19A7F-DD89-4E68-85E6-A851FD50E8B6}" srcOrd="0" destOrd="0" presId="urn:microsoft.com/office/officeart/2009/3/layout/SnapshotPictureList"/>
    <dgm:cxn modelId="{C4B88539-3A3D-4347-93C6-FF70D4B5936B}" srcId="{CD812884-9368-4AB3-9A5D-8DEECF71BECF}" destId="{37994E9A-D458-4541-887E-276D15366966}" srcOrd="0" destOrd="0" parTransId="{2D08A019-9490-4646-BBE5-C91281711882}" sibTransId="{7D3D8F9C-969E-4293-A266-0637E5705AED}"/>
    <dgm:cxn modelId="{07B15806-5234-49AB-848A-30BB30F58933}" type="presOf" srcId="{37994E9A-D458-4541-887E-276D15366966}" destId="{7F39F64C-82DA-4CAC-A444-DAA5EE463801}" srcOrd="0" destOrd="0" presId="urn:microsoft.com/office/officeart/2009/3/layout/SnapshotPictureList"/>
    <dgm:cxn modelId="{EBACBF79-5AD7-4F71-A6A0-E930B59A0EEC}" type="presParOf" srcId="{73F19A7F-DD89-4E68-85E6-A851FD50E8B6}" destId="{AA183498-ABCC-4BEB-B1ED-A1E245D1E83E}" srcOrd="0" destOrd="0" presId="urn:microsoft.com/office/officeart/2009/3/layout/SnapshotPictureList"/>
    <dgm:cxn modelId="{F412B832-DB71-4EA9-AE77-76609E1D6B22}" type="presParOf" srcId="{AA183498-ABCC-4BEB-B1ED-A1E245D1E83E}" destId="{A8ED8289-FB0D-4641-B0AC-F077D4D31324}" srcOrd="0" destOrd="0" presId="urn:microsoft.com/office/officeart/2009/3/layout/SnapshotPictureList"/>
    <dgm:cxn modelId="{774BFBC7-71A4-43F1-B926-E95ABA53D790}" type="presParOf" srcId="{AA183498-ABCC-4BEB-B1ED-A1E245D1E83E}" destId="{7F39F64C-82DA-4CAC-A444-DAA5EE463801}" srcOrd="1" destOrd="0" presId="urn:microsoft.com/office/officeart/2009/3/layout/SnapshotPictureList"/>
    <dgm:cxn modelId="{0461A6A4-7ECF-40F7-B83A-7C824654C26A}" type="presParOf" srcId="{AA183498-ABCC-4BEB-B1ED-A1E245D1E83E}" destId="{BDA0AD42-8F61-4BD1-8FF1-2BE83C40AB61}" srcOrd="2" destOrd="0" presId="urn:microsoft.com/office/officeart/2009/3/layout/SnapshotPictureList"/>
    <dgm:cxn modelId="{331BDB4C-AE8B-421F-898C-0AA4D73F7201}" type="presParOf" srcId="{AA183498-ABCC-4BEB-B1ED-A1E245D1E83E}" destId="{11FFF7C1-CA5C-40D9-8EC3-098775FD2573}" srcOrd="3" destOrd="0" presId="urn:microsoft.com/office/officeart/2009/3/layout/SnapshotPictureList"/>
    <dgm:cxn modelId="{13FF3959-DC93-4857-B63C-B1C8243AD3AE}" type="presParOf" srcId="{AA183498-ABCC-4BEB-B1ED-A1E245D1E83E}" destId="{73C8470D-C6BD-4B8F-971E-A502876B48A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D8289-FB0D-4641-B0AC-F077D4D31324}">
      <dsp:nvSpPr>
        <dsp:cNvPr id="0" name=""/>
        <dsp:cNvSpPr/>
      </dsp:nvSpPr>
      <dsp:spPr>
        <a:xfrm>
          <a:off x="123" y="0"/>
          <a:ext cx="5983365" cy="358825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8470D-C6BD-4B8F-971E-A502876B48A1}">
      <dsp:nvSpPr>
        <dsp:cNvPr id="0" name=""/>
        <dsp:cNvSpPr/>
      </dsp:nvSpPr>
      <dsp:spPr>
        <a:xfrm>
          <a:off x="301548" y="328893"/>
          <a:ext cx="5438918" cy="13725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9F64C-82DA-4CAC-A444-DAA5EE463801}">
      <dsp:nvSpPr>
        <dsp:cNvPr id="0" name=""/>
        <dsp:cNvSpPr/>
      </dsp:nvSpPr>
      <dsp:spPr>
        <a:xfrm>
          <a:off x="265545" y="1646965"/>
          <a:ext cx="5650745" cy="172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Постановлением Правительства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от 8 сентября 2017 г. № 1083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утверждены Правила охраны магистральных газопроводов.</a:t>
          </a:r>
          <a:endParaRPr lang="ru-RU" sz="1400" b="1" kern="1200" dirty="0"/>
        </a:p>
      </dsp:txBody>
      <dsp:txXfrm>
        <a:off x="265545" y="1646965"/>
        <a:ext cx="5650745" cy="1728190"/>
      </dsp:txXfrm>
    </dsp:sp>
    <dsp:sp modelId="{BDA0AD42-8F61-4BD1-8FF1-2BE83C40AB61}">
      <dsp:nvSpPr>
        <dsp:cNvPr id="0" name=""/>
        <dsp:cNvSpPr/>
      </dsp:nvSpPr>
      <dsp:spPr>
        <a:xfrm>
          <a:off x="4550021" y="717744"/>
          <a:ext cx="1309655" cy="203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>
            <a:lvl1pPr algn="l" defTabSz="904652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065" y="2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>
            <a:lvl1pPr algn="r" defTabSz="904652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55561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b" anchorCtr="0" compatLnSpc="1">
            <a:prstTxWarp prst="textNoShape">
              <a:avLst/>
            </a:prstTxWarp>
          </a:bodyPr>
          <a:lstStyle>
            <a:lvl1pPr algn="l" defTabSz="904652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065" y="6455561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b" anchorCtr="0" compatLnSpc="1">
            <a:prstTxWarp prst="textNoShape">
              <a:avLst/>
            </a:prstTxWarp>
          </a:bodyPr>
          <a:lstStyle>
            <a:lvl1pPr algn="r" defTabSz="904652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922626-822F-47A3-806D-455A9EAB2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75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88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065" y="2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88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0175" y="508000"/>
            <a:ext cx="4533900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785" y="3229413"/>
            <a:ext cx="7894698" cy="30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5561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88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Медвежье. 2-я очередь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065" y="6455561"/>
            <a:ext cx="4278842" cy="3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88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DC5ECFD-F9CE-430D-AED2-A65E07D49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4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8000"/>
            <a:ext cx="4533900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8000"/>
            <a:ext cx="4533900" cy="25511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ECFD-F9CE-430D-AED2-A65E07D49C8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8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1763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3350" y="511175"/>
            <a:ext cx="4527550" cy="254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2018 году на линейной части магистральных газопроводов произошли две аварии.</a:t>
            </a:r>
          </a:p>
          <a:p>
            <a:r>
              <a:rPr lang="ru-RU" dirty="0" smtClean="0"/>
              <a:t>03.03.2018 на 2445 км магистрального газопровода «Ямбург-Тула 1» ООО «Газпром трансгаз Нижний Новгород». Разгерметизация газопровода произошла по сварному соединению. Предварительная причина аварии: непроектное положение участка магистрального газопровода.</a:t>
            </a:r>
          </a:p>
          <a:p>
            <a:r>
              <a:rPr lang="ru-RU" dirty="0" smtClean="0"/>
              <a:t>Вторая авария произошла 04.03.2018 на 516 км магистрального газопровода «Петровск-Новопсков» ООО «Газпром трансгаз Волгоград». Очагом разрушения также явился кольцевой сварной шов. Предварительной причиной разрушения стало наличие недопустимых дефектов в сварном соединении труб из-за нарушения сварочно-монтажных работ на этапе строительства газопровода.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774405-BCE7-406C-923C-383E2D1A8066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67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D151DB-4EC2-4538-81B0-6D154B2A5B22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/>
          </p:nvPr>
        </p:nvSpPr>
        <p:spPr>
          <a:xfrm>
            <a:off x="1158875" y="373063"/>
            <a:ext cx="7556500" cy="42513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D151DB-4EC2-4538-81B0-6D154B2A5B22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/>
          </p:nvPr>
        </p:nvSpPr>
        <p:spPr>
          <a:xfrm>
            <a:off x="1158875" y="373063"/>
            <a:ext cx="7556500" cy="42513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отметить, что одной из основных проблем, приводящих к возникновению нарушений, является несовершенство нормативно-правовой базы.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направлении Газпромом организована и ведётся системная работа по обеспечению закрепления норм, регламентирующих требования к охранным зонам и минимальным расстояниям в правовых актах федерального уровня.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в рамках деятельности совместной рабочей группы Российским газовым обществом и Газпромом была инициирована разработка проекта Постановления Правительства РФ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утверждении «Правил охраны магистральных газопроводов». Проект прошёл оценку регулирующего воздействия, рассмотрение в заинтересованных федеральных органах исполнительной власти и утвержден Постановлением Правительства Российской Федерации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сентября 2017 г. № 1083.</a:t>
            </a:r>
            <a:endParaRPr lang="ru-RU" dirty="0" smtClean="0">
              <a:effectLst/>
            </a:endParaRP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AA72D-8CA1-43DC-9500-801568ED9F7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D151DB-4EC2-4538-81B0-6D154B2A5B22}" type="datetime1">
              <a:rPr lang="ru-RU" smtClean="0"/>
              <a:t>14.05.2018</a:t>
            </a:fld>
            <a:endParaRPr lang="ru-RU" dirty="0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/>
          </p:nvPr>
        </p:nvSpPr>
        <p:spPr>
          <a:xfrm>
            <a:off x="1158875" y="373063"/>
            <a:ext cx="7556500" cy="42513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ECFD-F9CE-430D-AED2-A65E07D49C8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5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AEAD-71F3-4B0C-B825-2EF806E06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7548-F36F-40DD-8467-5993CB6BE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65BA-9EAA-4DB3-AE9E-37DC0345E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7FF7-0174-4BCC-89A8-E41C44798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2993"/>
            <a:ext cx="82296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7BD0-B7F0-4C5D-9F69-33AFCE6F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F16E-16DC-47D3-9BA2-56693A449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4063-2169-4F30-9574-CB6038D4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76215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C1DA-D325-4E89-A261-D7E5E9D50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DC4A-7360-4D40-95E8-68DF45304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CA0A-92D7-4C66-A45B-D30D675D4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4637" y="1200151"/>
            <a:ext cx="615553" cy="33944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20395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CCCA-57AF-4143-8A2A-DD59DF1CB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4A84-5B64-461D-879E-77C7DC23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5802-790A-4DA9-AEAC-8E208DEED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177D-5166-48D1-BC44-594D15600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6B404-AC7C-4994-9148-18FD67433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251A-90E1-42E8-951A-B2DCACBE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58BC-5EAD-482E-AF0F-091FE5CB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8123-CDD4-45B1-AE45-8EECDEA0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ADD9-9052-4B8D-BA31-7A75AEE0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6704-9C9D-4621-A030-410AF5804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0AF30-7D05-44D8-8325-51E94A74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0C4A-B1E9-4D7E-BDFD-7DA10E16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C2479-6CBB-4F52-B772-6A6163CC1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76B6-F3F0-4343-A9E0-BA65480F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1EC6-592B-470E-AEDE-0350E6AB0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E9FB-753A-4616-AA07-D769F5AA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988C-7E60-4780-8D94-AA505F65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B35D-0630-46E6-AB50-FBD91712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BA557-4123-416A-9D00-CBCA4289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268C-9D0F-433A-B7BD-3D9218D71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F323-B8D3-45D6-8105-4B9475741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5E08E-6EFF-4914-A051-740A932F4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45C8-4920-474E-9797-910E5CCAE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21FF-8528-47E8-AA50-80B86E262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57414" y="4768453"/>
            <a:ext cx="6523037" cy="3571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04789" y="4772025"/>
            <a:ext cx="1487487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1E8ED-4F5C-4BA1-AF52-C45F5871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5CD5-9CD9-47C1-8BB1-9405EFC35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9B132-BAC1-4A0B-919B-BE3C15B2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66C6-5536-4707-BE8B-46D3EFB36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EEAB3-F381-4D3C-943C-93E437AD4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ACDD-1E2C-4FA8-BA3F-51DF82678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5D9C-4324-4C54-9BF7-D38CEAC85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CCED-FA62-4C11-9DBE-3223A83A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45DB-14A6-4D51-B5ED-01D6B4D3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3BF6-E2CA-4361-AF4D-9E9B5644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8B88-0E09-49EB-BFE2-F4A7618E5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Чистый лист_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4051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41" y="4804000"/>
            <a:ext cx="61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z="1400" smtClean="0">
                <a:solidFill>
                  <a:schemeClr val="bg1"/>
                </a:solidFill>
                <a:latin typeface="Arial Narrow"/>
                <a:cs typeface="Arial Narrow"/>
              </a:rPr>
              <a:t>‹#›</a:t>
            </a:fld>
            <a:endParaRPr lang="ru-RU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52809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AE02-6104-41FE-84C4-F22E0C283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088C-AF8F-4A55-BE6F-EFD6958CE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1140-5C75-45B4-9211-0D6832F48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3FFD-BCA6-4690-8FD1-4CD20B6B9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96BD-8FAE-4A1C-B005-609D7A0E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409E-4858-4080-B86E-FD57D5652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8A39-CEE0-43DD-B4A1-1F75D001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A4CAF-ADE7-440F-B2E9-E1B86DBC6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A672-FE72-4817-A4EA-051551A3F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C898-56BE-4B6E-A47D-9711A9489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FDD1-85B2-4F67-BF80-1D30D2DA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8303-AF34-471F-939D-95FF35D84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5A31-CAA6-47FD-AE58-415F02013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D711-5D00-4B92-B4BB-0AAFD539A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92DF1-84B3-4D26-9E68-14D6D5500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456534-8A67-4313-B2DA-74AE78C2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9DD6C-ED73-440F-A1B8-678702771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399311-6BF5-40D6-BDC5-A02BD796E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2C423-4BE5-4EFD-9CA9-F4E01DED9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E29FE-57EE-4285-8C6F-76328ACCE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3D35BA-F75C-4117-B3E8-38F37A748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D198-C3F9-4673-9E8F-903D87972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636979-D5AD-45B0-A9F8-2C423D3D1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D9328-4228-4523-8B80-40F8F7173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CB46C-B050-4557-AC27-15D5A3C5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A879EC-0781-421F-A686-D1DF924B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700" y="4657725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dirty="0" smtClean="0">
                <a:solidFill>
                  <a:prstClr val="white"/>
                </a:solidFill>
                <a:cs typeface="Arial" charset="0"/>
              </a:rPr>
              <a:t>/</a:t>
            </a:r>
            <a:r>
              <a:rPr lang="ru-RU" sz="1100" dirty="0" smtClean="0">
                <a:solidFill>
                  <a:prstClr val="white"/>
                </a:solidFill>
                <a:cs typeface="Arial" charset="0"/>
              </a:rPr>
              <a:t>2016 г.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9923694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242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6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987957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Чистый лист_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4051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41" y="4803999"/>
            <a:ext cx="61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z="1400" smtClean="0">
                <a:solidFill>
                  <a:schemeClr val="bg1"/>
                </a:solidFill>
                <a:latin typeface="Arial Narrow"/>
                <a:cs typeface="Arial Narrow"/>
              </a:rPr>
              <a:t>‹#›</a:t>
            </a:fld>
            <a:endParaRPr lang="ru-RU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3445542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D116-B2EA-4ABF-B711-B95535D7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BA7A-BD2E-4791-8FBE-E105F3CE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74D9-5BD9-4DBD-819D-574E86B0C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48B6-2D6F-404F-814C-294D13CE3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99E67-4567-4919-AF2C-910B23F69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7CAB8-9814-4379-8145-76EF7EA13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7F9F-E9AC-4F31-8BC5-33B326025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299E-6A78-46ED-96E4-17B245DDC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970D-8630-4609-995C-62B8A5202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CEEF-8C39-499D-AF09-3497757D9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Чистый лист_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4051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41" y="4804000"/>
            <a:ext cx="61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z="1400" smtClean="0">
                <a:solidFill>
                  <a:schemeClr val="bg1"/>
                </a:solidFill>
                <a:latin typeface="Arial Narrow"/>
                <a:cs typeface="Arial Narrow"/>
              </a:rPr>
              <a:t>‹#›</a:t>
            </a:fld>
            <a:endParaRPr lang="ru-RU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52809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76B6-F3F0-4343-A9E0-BA65480F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150D-A28C-4293-827F-A4849FFCF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60CB7-7BB7-4F8C-8F97-B8AF5F3DD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3753-D7C8-4189-915E-795F26952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9644-1A21-4594-85CD-0B1C29853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519A-9BF3-40F9-A5FE-D21F5346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3608-8774-48CB-8DC9-0C31D740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C9AD5-57D9-4519-926D-0C1E6E29E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5502-1740-4A27-9953-29623B911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71197-B8F0-407A-B105-EDFB1E6BC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6A48-AA38-4C28-B0A4-45F6F2FAB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5552-A366-49D6-984D-58F664ECF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DF6B-8B1B-4673-94E1-0998857C6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Чистый лист_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4051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41" y="4804000"/>
            <a:ext cx="61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z="1400" smtClean="0">
                <a:solidFill>
                  <a:schemeClr val="bg1"/>
                </a:solidFill>
                <a:latin typeface="Arial Narrow"/>
                <a:cs typeface="Arial Narrow"/>
              </a:rPr>
              <a:t>‹#›</a:t>
            </a:fld>
            <a:endParaRPr lang="ru-RU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52809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AC8E-4779-4D61-884D-6E0F89378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76B6-F3F0-4343-A9E0-BA65480F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CBF3-F6CA-40E0-9C0E-21643355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8712-D468-4430-94E6-9CDF827F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11867-35F5-4198-87B8-2D0E1F90F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05BB-8E95-4A25-9267-C909F6679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65472-5229-41B1-B501-33FDA9087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8E26-2F94-4C9C-BEED-6F9FF4727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0844-A12D-47AE-9C58-898F0664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748C3-983C-40A1-BA10-FD31EC5C9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27D1-6701-47FD-8A65-C9A28A7D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E9F8-9930-42B7-80DF-7B0B2EA8B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5482-CA60-4AB7-9557-52BE29BB3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283A-BFEB-4183-94EE-69B982752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Чистый лист_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4051" y="-2846"/>
            <a:ext cx="7219950" cy="792398"/>
          </a:xfrm>
          <a:prstGeom prst="rect">
            <a:avLst/>
          </a:prstGeom>
        </p:spPr>
        <p:txBody>
          <a:bodyPr tIns="36000" bIns="36000" anchor="ctr" anchorCtr="0">
            <a:noAutofit/>
          </a:bodyPr>
          <a:lstStyle>
            <a:lvl1pPr>
              <a:defRPr sz="2000" b="1" i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41" y="4804000"/>
            <a:ext cx="61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2DF9AF-EA90-451B-A8D5-51C311BC8073}" type="slidenum">
              <a:rPr lang="ru-RU" sz="1400" smtClean="0">
                <a:solidFill>
                  <a:schemeClr val="bg1"/>
                </a:solidFill>
                <a:latin typeface="Arial Narrow"/>
                <a:cs typeface="Arial Narrow"/>
              </a:rPr>
              <a:t>‹#›</a:t>
            </a:fld>
            <a:endParaRPr lang="ru-RU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452809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809626"/>
            <a:ext cx="9144000" cy="11465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76B6-F3F0-4343-A9E0-BA65480F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2096-C417-41D9-B08A-18B412782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EA9D-02AF-46A9-AE8C-97ED2583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252D-6961-4385-AB1E-9615062D3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5"/>
            <a:ext cx="4495800" cy="80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85DF-5462-4291-BC68-01446EBF7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B566-7450-4131-8853-783BF16D7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0B96-F0A5-4E09-9698-7D4AE36D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15F5-ED6F-43DD-8E20-2546E6B79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334A3-F67B-43EC-84E9-43CD5C4AD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C6BD-BF80-4805-9891-2157E40F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F7F5-1AA4-41AC-B1EB-CBD307848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94B2-21CB-483C-AAA9-19E40B651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161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161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C3AF-161D-4670-861A-D1E13203C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77218-9F56-4CC7-964F-BCE1D987B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957A1-A4D1-403E-A567-5EE4AEAA5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22C-1C39-4738-8411-FC1F96535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6" y="812006"/>
            <a:ext cx="892175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04DF-8412-4B99-82BC-BB9EBFB1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0526-ED4B-49B4-8428-5D335CBC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3D34-EA67-4262-90FD-543823480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2326-E7F6-463E-94DC-E6D128EE6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89C6-C759-4D87-994E-920949D04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E435-52EC-4269-B19D-985ED3CBC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6A4-27BD-443F-8860-968B293F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FFBC-2C41-483A-A18A-9B7CFF6C4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7315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7315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1F7E-89B2-49E7-A374-8FD701ED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63A7-A2F2-4E09-9C06-C9FED1816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281D-520C-43B3-B722-C8C20FEE4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84073-3872-4B68-BEC0-17CE9E2C6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825103"/>
            <a:ext cx="1452563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825103"/>
            <a:ext cx="1454150" cy="3919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90AA-D677-4809-909D-8B7083105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1842-9BB7-4388-8AD8-DEDED1370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C284-43BF-4791-BF2A-66A858D7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9363D-AE81-4D4C-9A5B-6D361515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863C-E4CD-4E07-B8DC-94538036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228B0-0684-4CA8-A890-617606E8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3C15C-6CC2-4B8B-9B12-950BEFE13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9210-4A93-4794-8B7E-AB9BF3F6B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47446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47446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117BD-476C-442B-B547-C52562ABD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1DB3-67B0-4CE3-857F-DDD33B54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BE50-D51F-4B0F-B5EA-8E8148BB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4277-534C-407B-938C-B02A266E0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BAC96-6917-4843-BD4A-F1E7DB6F5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AC2B-EFE7-418F-B001-A84E70C76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0703-3DFF-475B-B0CD-510E318DC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2FAC1-E031-4DDF-B480-8BB39BE6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5E7F-2343-43AE-A131-158E5A54C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6DAE-569C-44B5-B423-D8F828234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5769-804D-47B0-82E8-275D3E986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CE03-45F9-41A9-AD5F-B421580F7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45946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DA66-B6A6-408A-AE40-25500F2A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7468"/>
            <a:ext cx="7772400" cy="5232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F416-0E94-47B1-9BA4-267FB6618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9AB6-ABC8-4A57-A7EA-C1D56B32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2.wmf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7414" y="4768453"/>
            <a:ext cx="65230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07905462-6783-456B-AEA2-F01B137AE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01" name="Rectangle 41"/>
          <p:cNvSpPr>
            <a:spLocks noChangeArrowheads="1"/>
          </p:cNvSpPr>
          <p:nvPr/>
        </p:nvSpPr>
        <p:spPr bwMode="auto">
          <a:xfrm>
            <a:off x="0" y="804863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pic>
        <p:nvPicPr>
          <p:cNvPr id="1037" name="Picture 42" descr="logo6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827" r:id="rId13"/>
    <p:sldLayoutId id="2147483828" r:id="rId1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1017859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17860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017861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017862" name="Rectangle 6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17863" name="Rectangle 7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17864" name="Line 8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24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78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1017867" name="Line 1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178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B605E2F0-1F6B-4BF0-B9A7-C368084C6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17890" name="Rectangle 34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0251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17892" name="Line 36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pic>
        <p:nvPicPr>
          <p:cNvPr id="10253" name="Picture 3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1177603" name="Rectangle 3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77604" name="Rectangle 4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77605" name="Line 5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177606" name="Rectangle 6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77607" name="Rectangle 7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77608" name="Line 8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2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1177611" name="Line 1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FDAE2BD3-F107-46E1-9DC7-174DBCFF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77613" name="Rectangle 13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27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77615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pic>
        <p:nvPicPr>
          <p:cNvPr id="11277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17" name="Rectangle 17"/>
          <p:cNvSpPr>
            <a:spLocks noChangeArrowheads="1"/>
          </p:cNvSpPr>
          <p:nvPr/>
        </p:nvSpPr>
        <p:spPr bwMode="auto">
          <a:xfrm>
            <a:off x="0" y="4320779"/>
            <a:ext cx="9144000" cy="4083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868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11868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868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1868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186824" name="Rectangle 8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868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86826" name="Line 10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29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6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9950" y="478631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1186829" name="Line 13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86830" name="Line 14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1868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60B0586F-1F2E-42F3-AC51-DBE5AB1BD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301" name="Picture 1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33" name="Rectangle 17"/>
          <p:cNvSpPr>
            <a:spLocks noChangeArrowheads="1"/>
          </p:cNvSpPr>
          <p:nvPr/>
        </p:nvSpPr>
        <p:spPr bwMode="auto">
          <a:xfrm>
            <a:off x="0" y="4306491"/>
            <a:ext cx="9144000" cy="40838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58499" name="Rectangle 3"/>
          <p:cNvSpPr>
            <a:spLocks noChangeArrowheads="1"/>
          </p:cNvSpPr>
          <p:nvPr/>
        </p:nvSpPr>
        <p:spPr bwMode="auto">
          <a:xfrm>
            <a:off x="1935164" y="808435"/>
            <a:ext cx="7208837" cy="394692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125850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5850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5850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258504" name="Rectangle 8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5850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332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12585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1258510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58511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585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37C7A17E-EAE9-4AC1-8C6E-6D3E10642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326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4201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1619250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342021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42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7888" y="4757737"/>
            <a:ext cx="66151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3DE4CD70-6761-4DB4-BDE5-A46194A7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42033" name="Picture 52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2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6214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4622800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209551" y="4699000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2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40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939926" y="1955007"/>
            <a:ext cx="7204075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05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6933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9DDD65AF-404B-420A-8BCE-56C1FE148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62" name="Picture 49" descr="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829" r:id="rId12"/>
    <p:sldLayoutId id="2147483830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84" name="Rectangle 48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6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1953816"/>
            <a:ext cx="9144000" cy="278487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3077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08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86312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03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C986E2ED-3A6D-47F3-85E4-4F77312A2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6" name="Picture 49" descr="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831" r:id="rId12"/>
    <p:sldLayoutId id="2147483832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1619250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4101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7888" y="4757737"/>
            <a:ext cx="66151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138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DC961A05-F2E7-4597-8DE8-28DFD70A6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10" name="Picture 52" descr="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833" r:id="rId12"/>
    <p:sldLayoutId id="2147483834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962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0" y="1619250"/>
            <a:ext cx="9144000" cy="3120629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1204230" name="Rectangle 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04231" name="Rectangle 7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1204232" name="Line 8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1204233" name="Rectangle 9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04234" name="Rectangle 10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04235" name="Line 11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51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4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1204239" name="Line 15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04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AEE4DFCD-24CE-47F5-8CBD-F446EABF6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33" name="Picture 17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4244" name="Line 20"/>
          <p:cNvSpPr>
            <a:spLocks noChangeShapeType="1"/>
          </p:cNvSpPr>
          <p:nvPr/>
        </p:nvSpPr>
        <p:spPr bwMode="auto">
          <a:xfrm rot="-5400000">
            <a:off x="-639762" y="2571750"/>
            <a:ext cx="51435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04238" name="Line 1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04242" name="Rectangle 18"/>
          <p:cNvSpPr>
            <a:spLocks noChangeArrowheads="1"/>
          </p:cNvSpPr>
          <p:nvPr/>
        </p:nvSpPr>
        <p:spPr bwMode="auto">
          <a:xfrm>
            <a:off x="0" y="4320779"/>
            <a:ext cx="9144000" cy="4083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204243" name="Line 19"/>
          <p:cNvSpPr>
            <a:spLocks noChangeShapeType="1"/>
          </p:cNvSpPr>
          <p:nvPr/>
        </p:nvSpPr>
        <p:spPr bwMode="auto">
          <a:xfrm>
            <a:off x="0" y="432554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29" name="Rectangle 45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4" y="808435"/>
            <a:ext cx="7208837" cy="394692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2006"/>
            <a:ext cx="19367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240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542440C7-1300-4442-AF9F-BBA932287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158" name="Picture 4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99" name="Rectangle 43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6" y="815578"/>
            <a:ext cx="6086475" cy="393858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717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825103"/>
            <a:ext cx="3059113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0AB2638F-179D-47CB-886D-298BC95EA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pic>
        <p:nvPicPr>
          <p:cNvPr id="7182" name="Picture 44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80" name="Rectangle 64"/>
          <p:cNvSpPr>
            <a:spLocks noChangeArrowheads="1"/>
          </p:cNvSpPr>
          <p:nvPr/>
        </p:nvSpPr>
        <p:spPr bwMode="auto">
          <a:xfrm>
            <a:off x="0" y="814388"/>
            <a:ext cx="9144000" cy="39183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4738687"/>
            <a:ext cx="9144000" cy="404813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l">
                <a:defRPr/>
              </a:pPr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820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3676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A1F61BC1-BC49-490D-A159-34C64BD8F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205" name="Picture 65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4735116"/>
            <a:ext cx="9144000" cy="408384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473630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defRPr/>
            </a:pPr>
            <a:endParaRPr lang="ru-RU"/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9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fld id="{765EB669-D6C7-46F4-9916-EBB14B233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936751" y="2270254"/>
            <a:ext cx="6994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227" name="Picture 6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26194"/>
            <a:ext cx="1504950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microsoft.com/office/2007/relationships/diagramDrawing" Target="../diagrams/drawing1.xml"/><Relationship Id="rId5" Type="http://schemas.microsoft.com/office/2007/relationships/hdphoto" Target="../media/hdphoto2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6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91936" y="3637841"/>
            <a:ext cx="5352065" cy="769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2000" b="1" dirty="0"/>
              <a:t>Середёнок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Виктор Аркадьевич </a:t>
            </a:r>
          </a:p>
          <a:p>
            <a:pPr algn="l">
              <a:lnSpc>
                <a:spcPct val="110000"/>
              </a:lnSpc>
            </a:pPr>
            <a:r>
              <a:rPr lang="ru-RU" sz="2000" b="1" dirty="0" smtClean="0"/>
              <a:t>начальник  Управления 308/7 Департамента 308 </a:t>
            </a:r>
            <a:endParaRPr lang="ru-RU" sz="20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" y="1258908"/>
            <a:ext cx="9144000" cy="1102519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b="1" dirty="0" smtClean="0"/>
              <a:t>О результатах эксплуатации ЛЧ МГ ПАО «Газпром»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201</a:t>
            </a:r>
            <a:r>
              <a:rPr lang="en-US" b="1" dirty="0" smtClean="0"/>
              <a:t>7</a:t>
            </a:r>
            <a:r>
              <a:rPr lang="ru-RU" b="1" dirty="0" smtClean="0"/>
              <a:t> году. Задачи на 201</a:t>
            </a:r>
            <a:r>
              <a:rPr lang="en-US" b="1" dirty="0" smtClean="0"/>
              <a:t>8</a:t>
            </a:r>
            <a:r>
              <a:rPr lang="ru-RU" b="1" dirty="0" smtClean="0"/>
              <a:t>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551DB3-67B0-4CE3-857F-DDD33B54249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43708" y="4695986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Итоги работы газотранспортных обществ по эксплуатации линейной части магистральных газопроводов, конденсатопроводов ПАО «Газпром» за 201</a:t>
            </a:r>
            <a:r>
              <a:rPr lang="en-US" sz="1300" dirty="0" smtClean="0"/>
              <a:t>7</a:t>
            </a:r>
            <a:r>
              <a:rPr lang="ru-RU" sz="1300" dirty="0" smtClean="0"/>
              <a:t> год и задачи на 201</a:t>
            </a:r>
            <a:r>
              <a:rPr lang="en-US" sz="1300" dirty="0" smtClean="0"/>
              <a:t>8</a:t>
            </a:r>
            <a:r>
              <a:rPr lang="ru-RU" sz="1300" dirty="0" smtClean="0"/>
              <a:t> год. Положительный опыт, проблемы.</a:t>
            </a:r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807554"/>
            <a:ext cx="9144000" cy="3924436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0E2B8D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708" y="179807"/>
            <a:ext cx="7200292" cy="5847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ru-RU"/>
            </a:defPPr>
            <a:lvl1pPr algn="just">
              <a:defRPr sz="1900">
                <a:solidFill>
                  <a:prstClr val="white"/>
                </a:solidFill>
              </a:defRPr>
            </a:lvl1pPr>
          </a:lstStyle>
          <a:p>
            <a:r>
              <a:rPr lang="ru-RU" dirty="0"/>
              <a:t>Нормативно-правовые акты, </a:t>
            </a:r>
          </a:p>
          <a:p>
            <a:r>
              <a:rPr lang="ru-RU" dirty="0"/>
              <a:t>утвержденные Правительством Российской Федерации</a:t>
            </a:r>
          </a:p>
        </p:txBody>
      </p:sp>
      <p:pic>
        <p:nvPicPr>
          <p:cNvPr id="1027" name="Picture 3" descr="F:\2017.05.16 Предложения по внесению изменений в законодательство\1376-1-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24" y="1023578"/>
            <a:ext cx="2484276" cy="36045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2017.05.16 Предложения по внесению изменений в законодательство\1376-1-6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4" t="32678" r="514" b="23514"/>
          <a:stretch/>
        </p:blipFill>
        <p:spPr bwMode="auto">
          <a:xfrm>
            <a:off x="6459549" y="2161347"/>
            <a:ext cx="2484276" cy="16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2017.05.16 Предложения по внесению изменений в законодательство\img_0c580a6ea0cd393dd1494daa59bd68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9" y="1938741"/>
            <a:ext cx="1840978" cy="12219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3995490"/>
              </p:ext>
            </p:extLst>
          </p:nvPr>
        </p:nvGraphicFramePr>
        <p:xfrm>
          <a:off x="129986" y="1032798"/>
          <a:ext cx="6083213" cy="361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5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B73D34-EA67-4262-90FD-543823480DA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Rectangle 255"/>
          <p:cNvSpPr txBox="1">
            <a:spLocks noChangeArrowheads="1"/>
          </p:cNvSpPr>
          <p:nvPr/>
        </p:nvSpPr>
        <p:spPr bwMode="auto">
          <a:xfrm>
            <a:off x="1943099" y="1"/>
            <a:ext cx="7172326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just" eaLnBrk="1" hangingPunct="1"/>
            <a:r>
              <a:rPr lang="ru-RU" sz="19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Проблемные вопросы при реализации технических условий на переустройство газопроводов ПАО «Газпром» в интересах третьих лиц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924" y="4744916"/>
            <a:ext cx="7204075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ru-RU" sz="1300" dirty="0" smtClean="0"/>
              <a:t>Итоги работы газотранспортных обществ по эксплуатации линейной части магистральных газопроводов, конденсатопроводов ПАО «Газпром» за 201</a:t>
            </a:r>
            <a:r>
              <a:rPr lang="en-US" sz="1300" dirty="0" smtClean="0"/>
              <a:t>7</a:t>
            </a:r>
            <a:r>
              <a:rPr lang="ru-RU" sz="1300" dirty="0" smtClean="0"/>
              <a:t> год и задачи на 201</a:t>
            </a:r>
            <a:r>
              <a:rPr lang="en-US" sz="1300" dirty="0" smtClean="0"/>
              <a:t>8</a:t>
            </a:r>
            <a:r>
              <a:rPr lang="ru-RU" sz="1300" dirty="0" smtClean="0"/>
              <a:t> год. Положительный опыт, проблемы.</a:t>
            </a:r>
            <a:endParaRPr lang="ru-RU" sz="1300" dirty="0"/>
          </a:p>
        </p:txBody>
      </p:sp>
      <p:pic>
        <p:nvPicPr>
          <p:cNvPr id="9" name="Picture 2" descr="C:\Users\057-Tarasovsky\Desktop\000\прил 8 А-3747 ПЗ 3 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4" y="967379"/>
            <a:ext cx="2304256" cy="33123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057-Tarasovsky\Desktop\прил 9 А-3747-ИОС 6.1.1 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616" y="967378"/>
            <a:ext cx="5394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15698" cy="782705"/>
          </a:xfrm>
          <a:noFill/>
          <a:ln w="9525">
            <a:noFill/>
            <a:miter lim="800000"/>
            <a:headEnd/>
            <a:tailEnd/>
          </a:ln>
          <a:effectLst>
            <a:outerShdw blurRad="50800" dist="88900" dir="300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1900" kern="12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Комплексная противоаварийная тренировка в связи с проверкой готовности дочерних обществ </a:t>
            </a:r>
            <a:r>
              <a:rPr lang="ru-RU" sz="1900" kern="12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к прохождению </a:t>
            </a:r>
            <a:r>
              <a:rPr lang="ru-RU" sz="1900" kern="1200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весеннего </a:t>
            </a:r>
            <a:r>
              <a:rPr lang="ru-RU" sz="1900" kern="12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паводка </a:t>
            </a:r>
            <a:r>
              <a:rPr lang="ru-RU" sz="1900" kern="1200" dirty="0" smtClean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2018 </a:t>
            </a:r>
            <a:r>
              <a:rPr lang="ru-RU" sz="1900" kern="12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года </a:t>
            </a:r>
            <a:r>
              <a:rPr lang="ru-RU" altLang="ru-RU" sz="1900" kern="1200" dirty="0">
                <a:solidFill>
                  <a:prstClr val="white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endParaRPr lang="ru-RU" sz="1900" kern="1200" dirty="0">
              <a:solidFill>
                <a:prstClr val="white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04789" y="4772025"/>
            <a:ext cx="1487487" cy="357188"/>
          </a:xfrm>
        </p:spPr>
        <p:txBody>
          <a:bodyPr/>
          <a:lstStyle/>
          <a:p>
            <a:pPr>
              <a:defRPr/>
            </a:pPr>
            <a:fld id="{79B73D34-EA67-4262-90FD-543823480DA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39924" y="4744916"/>
            <a:ext cx="7204075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300" dirty="0" smtClean="0"/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/>
          </a:p>
        </p:txBody>
      </p:sp>
      <p:pic>
        <p:nvPicPr>
          <p:cNvPr id="1026" name="Picture 2" descr="X:\GRP\TRANSGAZ\ALL_FL\baza_lin\ПАВОДОК\2018\Рабочие материалы\Фото-3 к пресс-релиз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" y="876299"/>
            <a:ext cx="372903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9594" r="33125" b="16667"/>
          <a:stretch/>
        </p:blipFill>
        <p:spPr bwMode="auto">
          <a:xfrm>
            <a:off x="3933014" y="876300"/>
            <a:ext cx="2351672" cy="36721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300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9814" r="33542" b="7222"/>
          <a:stretch/>
        </p:blipFill>
        <p:spPr bwMode="auto">
          <a:xfrm>
            <a:off x="6481824" y="876298"/>
            <a:ext cx="2418023" cy="367211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88900" dir="300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anchor="ctr" anchorCtr="0">
            <a:noAutofit/>
          </a:bodyPr>
          <a:lstStyle/>
          <a:p>
            <a:r>
              <a:rPr lang="ru-RU" altLang="ru-RU" dirty="0" smtClean="0"/>
              <a:t> Основные задачи на 2018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82717"/>
              </p:ext>
            </p:extLst>
          </p:nvPr>
        </p:nvGraphicFramePr>
        <p:xfrm>
          <a:off x="60512" y="1133476"/>
          <a:ext cx="9012467" cy="34480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012467"/>
              </a:tblGrid>
              <a:tr h="3448050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66700" lvl="0" indent="-26670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Ввод в эксплуатацию 491,1  км линейной части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в том числе: 107,2 км замыкание лупингов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МГ «Северо-Европейский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газопровод 2н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»,  383 км «Ухта -Торжок 2 н. (Ямал)»,  0,9 км развитие газотранспортных мощностей ЕСГ в Северо-Западном регионе на участке Грязовец  - КС-Славянская;</a:t>
                      </a: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Обеспечить общий объем товаротранспортной работы в размере 1580,061 млрд </a:t>
                      </a: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400" b="0" kern="1200" baseline="300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Снизить на 10 % показатель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аварийности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;</a:t>
                      </a: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Повысить коэффициент технической исправности арматуры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Кти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= 0,997;</a:t>
                      </a: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Выполнить 11 комплексов планово-профилактических и ремонтных работ.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04789" y="4772025"/>
            <a:ext cx="1487487" cy="357188"/>
          </a:xfrm>
        </p:spPr>
        <p:txBody>
          <a:bodyPr/>
          <a:lstStyle/>
          <a:p>
            <a:pPr>
              <a:defRPr/>
            </a:pPr>
            <a:fld id="{61551DB3-67B0-4CE3-857F-DDD33B54249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0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99534"/>
            <a:ext cx="9144000" cy="490856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sz="3600" b="0" dirty="0" smtClean="0">
                <a:latin typeface="+mn-lt"/>
              </a:rPr>
              <a:t>Благодарю за внимание!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551DB3-67B0-4CE3-857F-DDD33B54249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924" y="6465"/>
            <a:ext cx="7204075" cy="1053117"/>
          </a:xfrm>
        </p:spPr>
        <p:txBody>
          <a:bodyPr wrap="square" anchor="b" anchorCtr="0">
            <a:noAutofit/>
          </a:bodyPr>
          <a:lstStyle/>
          <a:p>
            <a:r>
              <a:rPr lang="ru-RU" altLang="ru-RU" dirty="0" smtClean="0"/>
              <a:t>Основные параметры газотранспортной системы</a:t>
            </a:r>
            <a:br>
              <a:rPr lang="ru-RU" altLang="ru-RU" dirty="0" smtClean="0"/>
            </a:br>
            <a:r>
              <a:rPr lang="ru-RU" altLang="ru-RU" dirty="0" smtClean="0"/>
              <a:t>ПАО «Газпром»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39923" y="4651057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</a:t>
            </a:r>
            <a:r>
              <a:rPr lang="en-US" sz="1300" dirty="0">
                <a:solidFill>
                  <a:prstClr val="white"/>
                </a:solidFill>
              </a:rPr>
              <a:t>7</a:t>
            </a:r>
            <a:r>
              <a:rPr lang="ru-RU" sz="1300" dirty="0" smtClean="0">
                <a:solidFill>
                  <a:prstClr val="white"/>
                </a:solidFill>
              </a:rPr>
              <a:t> год и задачи на 201</a:t>
            </a:r>
            <a:r>
              <a:rPr lang="en-US" sz="1300" dirty="0" smtClean="0">
                <a:solidFill>
                  <a:prstClr val="white"/>
                </a:solidFill>
              </a:rPr>
              <a:t>8</a:t>
            </a:r>
            <a:r>
              <a:rPr lang="ru-RU" sz="1300" dirty="0" smtClean="0">
                <a:solidFill>
                  <a:prstClr val="white"/>
                </a:solidFill>
              </a:rPr>
              <a:t>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086586"/>
            <a:ext cx="9143998" cy="3509153"/>
            <a:chOff x="144780" y="1162051"/>
            <a:chExt cx="8907780" cy="5038724"/>
          </a:xfrm>
        </p:grpSpPr>
        <p:pic>
          <p:nvPicPr>
            <p:cNvPr id="6" name="Picture 119" descr="russia_transmission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" y="1162051"/>
              <a:ext cx="8907780" cy="5038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20"/>
            <p:cNvSpPr txBox="1">
              <a:spLocks noChangeArrowheads="1"/>
            </p:cNvSpPr>
            <p:nvPr/>
          </p:nvSpPr>
          <p:spPr bwMode="auto">
            <a:xfrm>
              <a:off x="6252210" y="1261374"/>
              <a:ext cx="2558415" cy="492752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ru-RU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18</a:t>
              </a:r>
              <a:r>
                <a:rPr lang="en-US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1</a:t>
              </a:r>
              <a:r>
                <a:rPr lang="ru-RU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,</a:t>
              </a:r>
              <a:r>
                <a:rPr lang="en-US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8</a:t>
              </a:r>
              <a:r>
                <a:rPr lang="ru-RU" dirty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 тыс. </a:t>
              </a:r>
              <a:r>
                <a:rPr lang="ru-RU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км                   протяженность газопроводов</a:t>
              </a:r>
            </a:p>
            <a:p>
              <a:pPr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ru-RU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340                         </a:t>
              </a:r>
              <a:r>
                <a:rPr lang="ru-RU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компрессорных станции</a:t>
              </a:r>
              <a:endParaRPr lang="ru-RU" sz="2800" dirty="0" smtClean="0">
                <a:solidFill>
                  <a:srgbClr val="000090"/>
                </a:solidFill>
                <a:latin typeface="Arial Narrow" panose="020B0606020202030204" pitchFamily="34" charset="0"/>
                <a:cs typeface="Calibri" pitchFamily="34" charset="0"/>
              </a:endParaRPr>
            </a:p>
            <a:p>
              <a:pPr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ru-RU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4612</a:t>
              </a:r>
              <a:r>
                <a:rPr lang="ru-RU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 </a:t>
              </a:r>
              <a:r>
                <a:rPr lang="ru-RU" dirty="0">
                  <a:solidFill>
                    <a:srgbClr val="000090"/>
                  </a:solidFill>
                  <a:cs typeface="Calibri" pitchFamily="34" charset="0"/>
                </a:rPr>
                <a:t> </a:t>
              </a:r>
              <a:r>
                <a:rPr lang="ru-RU" dirty="0" smtClean="0">
                  <a:solidFill>
                    <a:srgbClr val="000090"/>
                  </a:solidFill>
                  <a:cs typeface="Calibri" pitchFamily="34" charset="0"/>
                </a:rPr>
                <a:t>                      </a:t>
              </a:r>
              <a:r>
                <a:rPr lang="ru-RU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газоперекачивающих агрегатов</a:t>
              </a:r>
            </a:p>
            <a:p>
              <a:pPr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ru-RU" sz="2800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54</a:t>
              </a:r>
              <a:r>
                <a:rPr lang="ru-RU" dirty="0" smtClean="0">
                  <a:solidFill>
                    <a:srgbClr val="000090"/>
                  </a:solidFill>
                  <a:latin typeface="Arial Narrow" panose="020B0606020202030204" pitchFamily="34" charset="0"/>
                  <a:cs typeface="Calibri" pitchFamily="34" charset="0"/>
                </a:rPr>
                <a:t> тыс. МВт                 установленная мощность газоперекачивающих агрегатов</a:t>
              </a:r>
              <a:endParaRPr lang="ru-RU" dirty="0">
                <a:solidFill>
                  <a:srgbClr val="00009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5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924" y="1"/>
            <a:ext cx="7204075" cy="1065320"/>
          </a:xfrm>
        </p:spPr>
        <p:txBody>
          <a:bodyPr wrap="square" anchor="ctr" anchorCtr="0">
            <a:noAutofit/>
          </a:bodyPr>
          <a:lstStyle/>
          <a:p>
            <a:r>
              <a:rPr lang="ru-RU" altLang="ru-RU" dirty="0" smtClean="0"/>
              <a:t>Основные показатели производственной деятельности в 2017 году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16613"/>
              </p:ext>
            </p:extLst>
          </p:nvPr>
        </p:nvGraphicFramePr>
        <p:xfrm>
          <a:off x="60512" y="1125245"/>
          <a:ext cx="9012467" cy="34265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012467"/>
              </a:tblGrid>
              <a:tr h="444745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Достигнутые результаты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81839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66700" lvl="0" indent="-266700" algn="l" fontAlgn="base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400" b="0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  <a:p>
                      <a:pPr marL="266700" lvl="0" indent="-26670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Реализована приоритетная задача по вводу в эксплуатацию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571,42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км линейной части МГ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Ухта -Торжок 2 н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 (Ямал)»;</a:t>
                      </a:r>
                    </a:p>
                    <a:p>
                      <a:pPr marL="266700" lvl="0" indent="-266700" algn="l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В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2017 г общий объем товаротранспортной работы составил 1473,366 млрд </a:t>
                      </a: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400" b="0" kern="1200" baseline="300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kern="1200" baseline="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;</a:t>
                      </a:r>
                      <a:endParaRPr lang="ru-RU" sz="1400" b="0" baseline="0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Объем товаротранспортной работы по газопроводу «Северный поток» составил 51 млрд </a:t>
                      </a: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400" b="0" kern="1200" baseline="300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;</a:t>
                      </a: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Объем товаротранспортной работы по газопроводу «Голубой поток» составил 15,9 млрд </a:t>
                      </a: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400" b="0" kern="1200" baseline="30000" dirty="0" smtClean="0"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;</a:t>
                      </a:r>
                    </a:p>
                    <a:p>
                      <a:pPr marL="266700" lvl="0" indent="-266700" algn="just" fontAlgn="base">
                        <a:spcBef>
                          <a:spcPts val="12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Проведены 12 комплексов планово-профилактических и ремонтных работ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36"/>
          <a:stretch/>
        </p:blipFill>
        <p:spPr bwMode="auto">
          <a:xfrm>
            <a:off x="-1" y="1082138"/>
            <a:ext cx="9144001" cy="35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altLang="ru-RU" sz="2200" dirty="0"/>
              <a:t>Уровень аварийности линейной части МГ</a:t>
            </a:r>
            <a:endParaRPr lang="ru-RU" sz="22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939708"/>
              </p:ext>
            </p:extLst>
          </p:nvPr>
        </p:nvGraphicFramePr>
        <p:xfrm>
          <a:off x="1" y="1082137"/>
          <a:ext cx="9143999" cy="354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3" descr="D:\Аварии и инциденты\Справки А и И\2018\2018.03.03 Нижний Новгород (Авария)\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4" y="2364248"/>
            <a:ext cx="2628195" cy="15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Аварии и инциденты\Справки А и И\2018\2018.03.04 Волгоград (Авария)\2018-03-04-PHOTO-0000013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164" y="1150917"/>
            <a:ext cx="2461145" cy="14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99109" y="4216472"/>
            <a:ext cx="56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(май)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85926" y="1002451"/>
            <a:ext cx="6058074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22943" y="1002451"/>
            <a:ext cx="3121057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63410"/>
          </a:xfrm>
        </p:spPr>
        <p:txBody>
          <a:bodyPr/>
          <a:lstStyle/>
          <a:p>
            <a:r>
              <a:rPr lang="ru-RU" sz="2200" dirty="0" smtClean="0"/>
              <a:t>Аварии на линейной части магистральных газопроводов, произошедшие в 2018 году</a:t>
            </a:r>
            <a:endParaRPr lang="ru-RU" sz="2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75097" y="1094076"/>
            <a:ext cx="294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ООО «Газпром трансгаз Волгоград»</a:t>
            </a:r>
            <a:endParaRPr lang="ru-RU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9510" y="1437434"/>
            <a:ext cx="1564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04.03.2018</a:t>
            </a:r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8" y="1099137"/>
            <a:ext cx="306722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5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ООО «Газпром трансгаз Нижний Новгород»</a:t>
            </a:r>
            <a:endParaRPr lang="ru-RU" sz="12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7" y="3567547"/>
            <a:ext cx="139405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разрушение МГ 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«Ямбург-Тула 1»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км 2445</a:t>
            </a:r>
          </a:p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очаг разрушения: кольцевое сварное соединение труб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22768" y="1099719"/>
            <a:ext cx="3121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ООО «Газпром трансгаз Югорск»</a:t>
            </a:r>
            <a:endParaRPr lang="ru-RU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920" y="3567545"/>
            <a:ext cx="1821007" cy="107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Аварии и инциденты\Справки А и И\2018\2018.03.04 Волгоград (Авария)\2018-03-04-PHOTO-000001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10700"/>
          <a:stretch/>
        </p:blipFill>
        <p:spPr bwMode="auto">
          <a:xfrm>
            <a:off x="3078480" y="1664896"/>
            <a:ext cx="2965022" cy="19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Аварии и инциденты\Справки А и И\2018\2018.05.10 Югорск (Авария)\Фото 2 Нижнетуринское ЛПУ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5524"/>
          <a:stretch/>
        </p:blipFill>
        <p:spPr bwMode="auto">
          <a:xfrm>
            <a:off x="6022943" y="1664898"/>
            <a:ext cx="3121058" cy="19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38740" y="3564105"/>
            <a:ext cx="1547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разрушение МГ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«Петровск-Новопсков»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км 516</a:t>
            </a:r>
          </a:p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очаг разрушения:</a:t>
            </a:r>
          </a:p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кольцевое сварное соединение труб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13243" y="3556065"/>
            <a:ext cx="1547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разрушение МГ</a:t>
            </a:r>
          </a:p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1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Игрим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-Серов-</a:t>
            </a:r>
            <a:b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Нижний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Тагил» </a:t>
            </a:r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км 563</a:t>
            </a:r>
          </a:p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очаг разрушения </a:t>
            </a:r>
            <a:r>
              <a:rPr lang="ru-RU" sz="1000" dirty="0" smtClean="0">
                <a:solidFill>
                  <a:srgbClr val="002060"/>
                </a:solidFill>
              </a:rPr>
              <a:t>определяется комиссией</a:t>
            </a:r>
            <a:endParaRPr lang="ru-RU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D:\Аварии и инциденты\Справки А и И\2018\2018.05.10 Югорск (Авария)\2018-05-10-PHOTO-000003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35454"/>
          <a:stretch/>
        </p:blipFill>
        <p:spPr bwMode="auto">
          <a:xfrm>
            <a:off x="7452360" y="3567545"/>
            <a:ext cx="1691641" cy="10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39" r="18506"/>
          <a:stretch/>
        </p:blipFill>
        <p:spPr bwMode="auto">
          <a:xfrm>
            <a:off x="4505325" y="3567548"/>
            <a:ext cx="1517618" cy="10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6022767" y="1470802"/>
            <a:ext cx="1603717" cy="384958"/>
            <a:chOff x="0" y="1477119"/>
            <a:chExt cx="1603717" cy="384958"/>
          </a:xfrm>
        </p:grpSpPr>
        <p:sp>
          <p:nvSpPr>
            <p:cNvPr id="41" name="AutoShape 29"/>
            <p:cNvSpPr>
              <a:spLocks noChangeArrowheads="1"/>
            </p:cNvSpPr>
            <p:nvPr/>
          </p:nvSpPr>
          <p:spPr bwMode="gray">
            <a:xfrm rot="10800000" flipH="1">
              <a:off x="0" y="1477119"/>
              <a:ext cx="1603717" cy="384958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" y="1505256"/>
              <a:ext cx="13982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10.05.2018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22074"/>
          <a:stretch/>
        </p:blipFill>
        <p:spPr bwMode="auto">
          <a:xfrm>
            <a:off x="3080862" y="1661804"/>
            <a:ext cx="2941350" cy="19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3085927" y="1470802"/>
            <a:ext cx="1589236" cy="384958"/>
            <a:chOff x="0" y="1477119"/>
            <a:chExt cx="1603717" cy="384958"/>
          </a:xfrm>
        </p:grpSpPr>
        <p:sp>
          <p:nvSpPr>
            <p:cNvPr id="38" name="AutoShape 29"/>
            <p:cNvSpPr>
              <a:spLocks noChangeArrowheads="1"/>
            </p:cNvSpPr>
            <p:nvPr/>
          </p:nvSpPr>
          <p:spPr bwMode="gray">
            <a:xfrm rot="10800000" flipH="1">
              <a:off x="0" y="1477119"/>
              <a:ext cx="1603717" cy="384958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" y="1505256"/>
              <a:ext cx="13982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04.03.2018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9" name="Picture 5" descr="D:\Аварии и инциденты\Справки А и И\2018\2018.03.03 Нижний Новгород (Авария)\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5" r="2879"/>
          <a:stretch/>
        </p:blipFill>
        <p:spPr bwMode="auto">
          <a:xfrm>
            <a:off x="-281941" y="1664897"/>
            <a:ext cx="3367867" cy="19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470192"/>
            <a:ext cx="1603717" cy="384958"/>
            <a:chOff x="0" y="1477119"/>
            <a:chExt cx="1603717" cy="384958"/>
          </a:xfrm>
        </p:grpSpPr>
        <p:sp>
          <p:nvSpPr>
            <p:cNvPr id="35" name="AutoShape 29"/>
            <p:cNvSpPr>
              <a:spLocks noChangeArrowheads="1"/>
            </p:cNvSpPr>
            <p:nvPr/>
          </p:nvSpPr>
          <p:spPr bwMode="gray">
            <a:xfrm rot="10800000" flipH="1">
              <a:off x="0" y="1477119"/>
              <a:ext cx="1603717" cy="384958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" y="1505256"/>
              <a:ext cx="13982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03.03.2018</a:t>
              </a:r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8419" y="1046007"/>
            <a:ext cx="332828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/>
            <a:r>
              <a:rPr lang="ru-RU" sz="1800" i="1" dirty="0" smtClean="0">
                <a:solidFill>
                  <a:srgbClr val="0070C0"/>
                </a:solidFill>
              </a:rPr>
              <a:t>Количество эксплуатируемой ТПА на объектах </a:t>
            </a:r>
            <a:br>
              <a:rPr lang="ru-RU" sz="1800" i="1" dirty="0" smtClean="0">
                <a:solidFill>
                  <a:srgbClr val="0070C0"/>
                </a:solidFill>
              </a:rPr>
            </a:br>
            <a:r>
              <a:rPr lang="ru-RU" sz="1800" i="1" dirty="0" smtClean="0">
                <a:solidFill>
                  <a:srgbClr val="0070C0"/>
                </a:solidFill>
              </a:rPr>
              <a:t>ПАО «Газпром» на 01.01.201</a:t>
            </a:r>
            <a:r>
              <a:rPr lang="en-US" sz="1800" i="1" dirty="0" smtClean="0">
                <a:solidFill>
                  <a:srgbClr val="0070C0"/>
                </a:solidFill>
              </a:rPr>
              <a:t>8</a:t>
            </a:r>
            <a:r>
              <a:rPr lang="ru-RU" sz="1800" i="1" dirty="0" smtClean="0">
                <a:solidFill>
                  <a:srgbClr val="0070C0"/>
                </a:solidFill>
              </a:rPr>
              <a:t> составляет более 5</a:t>
            </a:r>
            <a:r>
              <a:rPr lang="en-US" sz="1800" i="1" dirty="0" smtClean="0">
                <a:solidFill>
                  <a:srgbClr val="0070C0"/>
                </a:solidFill>
              </a:rPr>
              <a:t>08</a:t>
            </a:r>
            <a:r>
              <a:rPr lang="ru-RU" sz="1800" i="1" dirty="0" smtClean="0">
                <a:solidFill>
                  <a:srgbClr val="0070C0"/>
                </a:solidFill>
              </a:rPr>
              <a:t> тыс. единиц </a:t>
            </a:r>
            <a:r>
              <a:rPr lang="en-US" sz="1800" i="1" dirty="0" smtClean="0">
                <a:solidFill>
                  <a:srgbClr val="0070C0"/>
                </a:solidFill>
              </a:rPr>
              <a:t>DN 50 – 1400</a:t>
            </a:r>
            <a:endParaRPr lang="ru-RU" sz="1800" i="1" dirty="0" smtClean="0">
              <a:solidFill>
                <a:srgbClr val="0070C0"/>
              </a:solidFill>
            </a:endParaRPr>
          </a:p>
          <a:p>
            <a:pPr marL="265113" algn="just"/>
            <a:endParaRPr lang="ru-RU" sz="105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21323669"/>
              </p:ext>
            </p:extLst>
          </p:nvPr>
        </p:nvGraphicFramePr>
        <p:xfrm>
          <a:off x="255957" y="1323754"/>
          <a:ext cx="5432462" cy="30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39923" y="307343"/>
            <a:ext cx="7204074" cy="738664"/>
          </a:xfrm>
          <a:prstGeom prst="rect">
            <a:avLst/>
          </a:prstGeom>
        </p:spPr>
        <p:txBody>
          <a:bodyPr wrap="square" anchor="b" anchorCtr="0">
            <a:normAutofit fontScale="92500"/>
          </a:bodyPr>
          <a:lstStyle/>
          <a:p>
            <a:pPr algn="just"/>
            <a:r>
              <a:rPr lang="ru-RU" sz="2400" dirty="0">
                <a:solidFill>
                  <a:prstClr val="white"/>
                </a:solidFill>
              </a:rPr>
              <a:t>Количество эксплуатируемой ТПА на объектах ПАО «Газпром»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39923" y="475223"/>
            <a:ext cx="7204075" cy="615553"/>
          </a:xfrm>
          <a:prstGeom prst="rect">
            <a:avLst/>
          </a:prstGeom>
        </p:spPr>
        <p:txBody>
          <a:bodyPr wrap="square" anchor="b" anchorCtr="0">
            <a:normAutofit fontScale="85000" lnSpcReduction="20000"/>
          </a:bodyPr>
          <a:lstStyle/>
          <a:p>
            <a:pPr algn="just"/>
            <a:r>
              <a:rPr lang="ru-RU" sz="2400" dirty="0">
                <a:solidFill>
                  <a:prstClr val="white"/>
                </a:solidFill>
              </a:rPr>
              <a:t>Коэффициент технической исправности арматуры (Кти) </a:t>
            </a:r>
            <a:br>
              <a:rPr lang="ru-RU" sz="2400" dirty="0">
                <a:solidFill>
                  <a:prstClr val="white"/>
                </a:solidFill>
              </a:rPr>
            </a:br>
            <a:r>
              <a:rPr lang="ru-RU" sz="2400" dirty="0">
                <a:solidFill>
                  <a:prstClr val="white"/>
                </a:solidFill>
              </a:rPr>
              <a:t>в 2012 – 2017 гг.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97747" y="1296965"/>
            <a:ext cx="314325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Кти=Тэ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/(Тэ+Тд), где	 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Тэ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эксплуатируемой ТПА DN 50 - 1400 за отчетный период со сроком эксплуатации до 20 лет включительно;</a:t>
            </a:r>
          </a:p>
          <a:p>
            <a:pPr algn="l">
              <a:spcBef>
                <a:spcPts val="600"/>
              </a:spcBef>
            </a:pPr>
            <a:r>
              <a:rPr lang="ru-RU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демонтированной ТПА DN 50  - 1400 за отчетный период со сроком эксплуатации до 20 лет включительно, но без учета демонтированной арматуры в рамках реконструкции, капитального ремонта и частичной ликвидации объектов магистрального транспорта газа.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07906570"/>
              </p:ext>
            </p:extLst>
          </p:nvPr>
        </p:nvGraphicFramePr>
        <p:xfrm>
          <a:off x="179512" y="1298874"/>
          <a:ext cx="5636497" cy="328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924" y="1028584"/>
            <a:ext cx="569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Коэффициент технической исправности арматуры (Кти)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9923" y="4669332"/>
            <a:ext cx="7204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prstClr val="white"/>
                </a:solidFill>
              </a:rPr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9925" y="4743390"/>
            <a:ext cx="7204075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300" dirty="0" smtClean="0"/>
              <a:t>Итоги работы газотранспортных обществ по эксплуатации линейной части магистральных газопроводов, конденсатопроводов ПАО «Газпром» за 2017 год и задачи на 2018 год. Положительный опыт, проблемы.</a:t>
            </a:r>
            <a:endParaRPr lang="ru-RU" sz="13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79712" y="0"/>
            <a:ext cx="7164288" cy="757238"/>
          </a:xfrm>
          <a:prstGeom prst="rect">
            <a:avLst/>
          </a:prstGeom>
        </p:spPr>
        <p:txBody>
          <a:bodyPr wrap="square" lIns="0" tIns="0" rIns="0" bIns="0" anchor="b" anchorCtr="0">
            <a:normAutofit fontScale="92500" lnSpcReduction="20000"/>
          </a:bodyPr>
          <a:lstStyle>
            <a:defPPr>
              <a:defRPr lang="ru-RU"/>
            </a:defPPr>
            <a:lvl1pPr algn="just">
              <a:defRPr sz="2000">
                <a:solidFill>
                  <a:prstClr val="white"/>
                </a:solidFill>
              </a:defRPr>
            </a:lvl1pPr>
          </a:lstStyle>
          <a:p>
            <a:r>
              <a:rPr lang="ru-RU" dirty="0"/>
              <a:t>Сведения о нарушениях охранных зон </a:t>
            </a:r>
            <a:endParaRPr lang="en-US" dirty="0"/>
          </a:p>
          <a:p>
            <a:r>
              <a:rPr lang="ru-RU" dirty="0"/>
              <a:t>и зон минимальных расстояний от объектов ЛЧ МГ</a:t>
            </a:r>
            <a:r>
              <a:rPr lang="en-US" dirty="0"/>
              <a:t> </a:t>
            </a:r>
          </a:p>
          <a:p>
            <a:r>
              <a:rPr lang="ru-RU" dirty="0"/>
              <a:t>до строений и сооружений за 201</a:t>
            </a:r>
            <a:r>
              <a:rPr lang="en-US" dirty="0"/>
              <a:t>7 </a:t>
            </a:r>
            <a:r>
              <a:rPr lang="ru-RU" dirty="0"/>
              <a:t>г.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4139"/>
              </p:ext>
            </p:extLst>
          </p:nvPr>
        </p:nvGraphicFramePr>
        <p:xfrm>
          <a:off x="0" y="807555"/>
          <a:ext cx="9144000" cy="630313"/>
        </p:xfrm>
        <a:graphic>
          <a:graphicData uri="http://schemas.openxmlformats.org/drawingml/2006/table">
            <a:tbl>
              <a:tblPr firstRow="1" bandRow="1"/>
              <a:tblGrid>
                <a:gridCol w="4518479"/>
                <a:gridCol w="4625521"/>
              </a:tblGrid>
              <a:tr h="24563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объектов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</a:t>
                      </a:r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объектов по состоянию на </a:t>
                      </a:r>
                      <a:r>
                        <a:rPr lang="ru-R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01.04.201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333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36513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9014300"/>
              </p:ext>
            </p:extLst>
          </p:nvPr>
        </p:nvGraphicFramePr>
        <p:xfrm>
          <a:off x="0" y="1437868"/>
          <a:ext cx="9072000" cy="341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923" y="168533"/>
            <a:ext cx="7200292" cy="5847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just"/>
            <a:r>
              <a:rPr lang="ru-RU" sz="1900" dirty="0">
                <a:solidFill>
                  <a:prstClr val="white"/>
                </a:solidFill>
              </a:rPr>
              <a:t>Предупреждение нарушений охранных зон и минимальных расстояний до объектов газотранспортной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3614125"/>
            <a:ext cx="8906612" cy="664798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  Обеспечить участие представителей ЭО </a:t>
            </a:r>
            <a:r>
              <a:rPr lang="ru-RU" sz="1600" dirty="0">
                <a:solidFill>
                  <a:schemeClr val="tx1"/>
                </a:solidFill>
              </a:rPr>
              <a:t>в публичных слушаниях по </a:t>
            </a:r>
            <a:r>
              <a:rPr lang="ru-RU" sz="1600" dirty="0" smtClean="0">
                <a:solidFill>
                  <a:schemeClr val="tx1"/>
                </a:solidFill>
              </a:rPr>
              <a:t>вопросам использования земельных участков расположенных в границах охранной зоны и минимальных расстояний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2735152"/>
            <a:ext cx="8906612" cy="64109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  Организовать взаимодействие с местными органами власти при отводе земель под строительство и ведение хозяйственной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815666"/>
            <a:ext cx="8906613" cy="576064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  Завершить работу по внесению в полном объеме в ЕГРН сведений о границах </a:t>
            </a:r>
            <a:r>
              <a:rPr lang="ru-RU" sz="1600" dirty="0">
                <a:solidFill>
                  <a:schemeClr val="tx1"/>
                </a:solidFill>
              </a:rPr>
              <a:t>охранных зон и минимальных расстояний магистральных </a:t>
            </a:r>
            <a:r>
              <a:rPr lang="ru-RU" sz="1600" dirty="0" smtClean="0">
                <a:solidFill>
                  <a:schemeClr val="tx1"/>
                </a:solidFill>
              </a:rPr>
              <a:t>газопроводов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086170"/>
            <a:ext cx="8906613" cy="519892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  Обеспечить </a:t>
            </a:r>
            <a:r>
              <a:rPr lang="ru-RU" sz="1600" dirty="0">
                <a:solidFill>
                  <a:schemeClr val="tx1"/>
                </a:solidFill>
              </a:rPr>
              <a:t>патрулирование охранных зон и минимальных расстояний с </a:t>
            </a:r>
            <a:r>
              <a:rPr lang="ru-RU" sz="1600" dirty="0" smtClean="0">
                <a:solidFill>
                  <a:schemeClr val="tx1"/>
                </a:solidFill>
              </a:rPr>
              <a:t>использованием различных видов, средств и методов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9923" y="4659850"/>
            <a:ext cx="7204075" cy="518979"/>
          </a:xfrm>
          <a:prstGeom prst="rect">
            <a:avLst/>
          </a:prstGeom>
          <a:noFill/>
        </p:spPr>
        <p:txBody>
          <a:bodyPr wrap="square" tIns="72000" rtlCol="0">
            <a:spAutoFit/>
          </a:bodyPr>
          <a:lstStyle/>
          <a:p>
            <a:r>
              <a:rPr lang="ru-RU" sz="1300" dirty="0" smtClean="0"/>
              <a:t>Итоги работы газотранспортных обществ по эксплуатации линейной части магистральных газопроводов, конденсатопроводов ПАО «Газпром» за 201</a:t>
            </a:r>
            <a:r>
              <a:rPr lang="en-US" sz="1300" dirty="0" smtClean="0"/>
              <a:t>7</a:t>
            </a:r>
            <a:r>
              <a:rPr lang="ru-RU" sz="1300" dirty="0" smtClean="0"/>
              <a:t> год и задачи на 201</a:t>
            </a:r>
            <a:r>
              <a:rPr lang="en-US" sz="1300" dirty="0" smtClean="0"/>
              <a:t>8</a:t>
            </a:r>
            <a:r>
              <a:rPr lang="ru-RU" sz="1300" dirty="0" smtClean="0"/>
              <a:t> год. Положительный опыт, проблемы.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8791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Специальное оформление">
  <a:themeElements>
    <a:clrScheme name="1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Специальное оформление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Специальное оформление">
  <a:themeElements>
    <a:clrScheme name="1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Экран (16:9)</PresentationFormat>
  <Paragraphs>113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34" baseType="lpstr">
      <vt:lpstr>Arial</vt:lpstr>
      <vt:lpstr>Times New Roman</vt:lpstr>
      <vt:lpstr>Wingdings</vt:lpstr>
      <vt:lpstr>Calibri</vt:lpstr>
      <vt:lpstr>Arial Narrow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13_Специальное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14_Специальное оформление</vt:lpstr>
      <vt:lpstr>15_Специальное оформление</vt:lpstr>
      <vt:lpstr>1_Тема Office</vt:lpstr>
      <vt:lpstr>О результатах эксплуатации ЛЧ МГ ПАО «Газпром»  в 2017 году. Задачи на 2018 год</vt:lpstr>
      <vt:lpstr>Основные параметры газотранспортной системы ПАО «Газпром»</vt:lpstr>
      <vt:lpstr>Основные показатели производственной деятельности в 2017 году</vt:lpstr>
      <vt:lpstr>Уровень аварийности линейной части МГ</vt:lpstr>
      <vt:lpstr>Аварии на линейной части магистральных газопроводов, произошедшие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Комплексная противоаварийная тренировка в связи с проверкой готовности дочерних обществ к прохождению весеннего паводка 2018 года  </vt:lpstr>
      <vt:lpstr> Основные задачи на 2018 год</vt:lpstr>
      <vt:lpstr>Благодарю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2017-05-12T06:52:40Z</dcterms:created>
  <dcterms:modified xsi:type="dcterms:W3CDTF">2018-05-14T15:29:39Z</dcterms:modified>
</cp:coreProperties>
</file>