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</p:sldMasterIdLst>
  <p:notesMasterIdLst>
    <p:notesMasterId r:id="rId20"/>
  </p:notesMasterIdLst>
  <p:handoutMasterIdLst>
    <p:handoutMasterId r:id="rId21"/>
  </p:handoutMasterIdLst>
  <p:sldIdLst>
    <p:sldId id="284" r:id="rId7"/>
    <p:sldId id="312" r:id="rId8"/>
    <p:sldId id="296" r:id="rId9"/>
    <p:sldId id="313" r:id="rId10"/>
    <p:sldId id="303" r:id="rId11"/>
    <p:sldId id="294" r:id="rId12"/>
    <p:sldId id="304" r:id="rId13"/>
    <p:sldId id="315" r:id="rId14"/>
    <p:sldId id="310" r:id="rId15"/>
    <p:sldId id="314" r:id="rId16"/>
    <p:sldId id="306" r:id="rId17"/>
    <p:sldId id="319" r:id="rId18"/>
    <p:sldId id="293" r:id="rId19"/>
  </p:sldIdLst>
  <p:sldSz cx="9906000" cy="6858000" type="A4"/>
  <p:notesSz cx="6761163" cy="9942513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419">
          <p15:clr>
            <a:srgbClr val="A4A3A4"/>
          </p15:clr>
        </p15:guide>
        <p15:guide id="22" orient="horz" pos="3865">
          <p15:clr>
            <a:srgbClr val="A4A3A4"/>
          </p15:clr>
        </p15:guide>
        <p15:guide id="23" orient="horz" pos="1879">
          <p15:clr>
            <a:srgbClr val="A4A3A4"/>
          </p15:clr>
        </p15:guide>
        <p15:guide id="24" orient="horz" pos="823">
          <p15:clr>
            <a:srgbClr val="A4A3A4"/>
          </p15:clr>
        </p15:guide>
        <p15:guide id="25" orient="horz" pos="573">
          <p15:clr>
            <a:srgbClr val="A4A3A4"/>
          </p15:clr>
        </p15:guide>
        <p15:guide id="26" orient="horz" pos="1741">
          <p15:clr>
            <a:srgbClr val="A4A3A4"/>
          </p15:clr>
        </p15:guide>
        <p15:guide id="27" orient="horz" pos="2799">
          <p15:clr>
            <a:srgbClr val="A4A3A4"/>
          </p15:clr>
        </p15:guide>
        <p15:guide id="28" orient="horz" pos="2940">
          <p15:clr>
            <a:srgbClr val="A4A3A4"/>
          </p15:clr>
        </p15:guide>
        <p15:guide id="29" pos="116">
          <p15:clr>
            <a:srgbClr val="A4A3A4"/>
          </p15:clr>
        </p15:guide>
        <p15:guide id="30" pos="6127">
          <p15:clr>
            <a:srgbClr val="A4A3A4"/>
          </p15:clr>
        </p15:guide>
        <p15:guide id="31" pos="2045">
          <p15:clr>
            <a:srgbClr val="A4A3A4"/>
          </p15:clr>
        </p15:guide>
        <p15:guide id="32" pos="2157">
          <p15:clr>
            <a:srgbClr val="A4A3A4"/>
          </p15:clr>
        </p15:guide>
        <p15:guide id="33" pos="4090">
          <p15:clr>
            <a:srgbClr val="A4A3A4"/>
          </p15:clr>
        </p15:guide>
        <p15:guide id="34" pos="4202">
          <p15:clr>
            <a:srgbClr val="A4A3A4"/>
          </p15:clr>
        </p15:guide>
        <p15:guide id="35" pos="11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9C2"/>
    <a:srgbClr val="005A9E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85680" autoAdjust="0"/>
  </p:normalViewPr>
  <p:slideViewPr>
    <p:cSldViewPr snapToGrid="0" showGuides="1">
      <p:cViewPr>
        <p:scale>
          <a:sx n="100" d="100"/>
          <a:sy n="100" d="100"/>
        </p:scale>
        <p:origin x="-792" y="408"/>
      </p:cViewPr>
      <p:guideLst>
        <p:guide orient="horz" pos="604"/>
        <p:guide orient="horz" pos="384"/>
        <p:guide orient="horz" pos="2881"/>
        <p:guide orient="horz" pos="1746"/>
        <p:guide orient="horz" pos="419"/>
        <p:guide orient="horz" pos="3865"/>
        <p:guide orient="horz" pos="1879"/>
        <p:guide orient="horz" pos="823"/>
        <p:guide orient="horz" pos="573"/>
        <p:guide orient="horz" pos="1741"/>
        <p:guide orient="horz" pos="2799"/>
        <p:guide orient="horz" pos="2940"/>
        <p:guide pos="145"/>
        <p:guide pos="5628"/>
        <p:guide pos="5057"/>
        <p:guide pos="1878"/>
        <p:guide pos="2015"/>
        <p:guide/>
        <p:guide pos="3751"/>
        <p:guide pos="3891"/>
        <p:guide pos="1073"/>
        <p:guide pos="116"/>
        <p:guide pos="6127"/>
        <p:guide pos="2045"/>
        <p:guide pos="2157"/>
        <p:guide pos="4090"/>
        <p:guide pos="4202"/>
        <p:guide pos="1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2880"/>
        <p:guide orient="horz" pos="3132"/>
        <p:guide pos="2160"/>
        <p:guide pos="213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5.9778298989222108E-2"/>
          <c:y val="7.5297707570186473E-2"/>
        </c:manualLayout>
      </c:layout>
      <c:txPr>
        <a:bodyPr/>
        <a:lstStyle/>
        <a:p>
          <a:pPr>
            <a:def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8014184397163122E-2"/>
          <c:y val="0.17473737207047949"/>
          <c:w val="0.46453900709219859"/>
          <c:h val="0.410999987153934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 сторонних организаций</c:v>
                </c:pt>
              </c:strCache>
            </c:strRef>
          </c:tx>
          <c:dPt>
            <c:idx val="0"/>
            <c:explosion val="12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2780784050929805"/>
                  <c:y val="6.4343225133228543E-2"/>
                </c:manualLayout>
              </c:layout>
              <c:spPr/>
              <c:txPr>
                <a:bodyPr/>
                <a:lstStyle/>
                <a:p>
                  <a:pPr>
                    <a:defRPr sz="2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031859049533704"/>
                  <c:y val="-5.7016026949069328E-2"/>
                </c:manualLayout>
              </c:layout>
              <c:spPr/>
              <c:txPr>
                <a:bodyPr/>
                <a:lstStyle/>
                <a:p>
                  <a:pPr>
                    <a:defRPr sz="2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Обслуживаемые ООО "Газпром трансгаз Югорск" по договору</c:v>
                </c:pt>
                <c:pt idx="1">
                  <c:v>Обслуживаемые собственником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7.5791310660635519E-2"/>
          <c:y val="0.6024278569896927"/>
          <c:w val="0.44193918579326524"/>
          <c:h val="0.39757214301030752"/>
        </c:manualLayout>
      </c:layout>
      <c:txPr>
        <a:bodyPr/>
        <a:lstStyle/>
        <a:p>
          <a:pPr>
            <a:defRPr sz="1400">
              <a:latin typeface="Arial Narrow" panose="020B060602020203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43994771787255"/>
          <c:y val="4.1797334156759826E-2"/>
          <c:w val="0.8241943772882987"/>
          <c:h val="0.749383562348824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</c:v>
                </c:pt>
              </c:strCache>
            </c:strRef>
          </c:tx>
          <c:dLbls>
            <c:txPr>
              <a:bodyPr/>
              <a:lstStyle/>
              <a:p>
                <a:pPr algn="just"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10 лет</c:v>
                </c:pt>
                <c:pt idx="1">
                  <c:v>11-20 лет</c:v>
                </c:pt>
                <c:pt idx="2">
                  <c:v>21-30 лет</c:v>
                </c:pt>
                <c:pt idx="3">
                  <c:v>31 год и более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7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БРГ</c:v>
                </c:pt>
              </c:strCache>
            </c:strRef>
          </c:tx>
          <c:dLbls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 algn="just">
                  <a:defRPr lang="ru-RU" sz="1400" b="0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10 лет</c:v>
                </c:pt>
                <c:pt idx="1">
                  <c:v>11-20 лет</c:v>
                </c:pt>
                <c:pt idx="2">
                  <c:v>21-30 лет</c:v>
                </c:pt>
                <c:pt idx="3">
                  <c:v>31 год и более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Мини-ГРС</c:v>
                </c:pt>
              </c:strCache>
            </c:strRef>
          </c:tx>
          <c:dLbls>
            <c:txPr>
              <a:bodyPr/>
              <a:lstStyle/>
              <a:p>
                <a:pPr algn="just">
                  <a:defRPr lang="ru-RU" sz="1400" b="0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10 лет</c:v>
                </c:pt>
                <c:pt idx="1">
                  <c:v>11-20 лет</c:v>
                </c:pt>
                <c:pt idx="2">
                  <c:v>21-30 лет</c:v>
                </c:pt>
                <c:pt idx="3">
                  <c:v>31 год и более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98</c:v>
                </c:pt>
                <c:pt idx="2">
                  <c:v>15</c:v>
                </c:pt>
                <c:pt idx="3">
                  <c:v>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Сторонние ГРС</c:v>
                </c:pt>
              </c:strCache>
            </c:strRef>
          </c:tx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txPr>
              <a:bodyPr/>
              <a:lstStyle/>
              <a:p>
                <a:pPr algn="just">
                  <a:defRPr lang="ru-RU" sz="1400" b="0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10 лет</c:v>
                </c:pt>
                <c:pt idx="1">
                  <c:v>11-20 лет</c:v>
                </c:pt>
                <c:pt idx="2">
                  <c:v>21-30 лет</c:v>
                </c:pt>
                <c:pt idx="3">
                  <c:v>31 год и более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axId val="74387840"/>
        <c:axId val="74389376"/>
      </c:barChart>
      <c:catAx>
        <c:axId val="743878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389376"/>
        <c:crosses val="autoZero"/>
        <c:auto val="1"/>
        <c:lblAlgn val="ctr"/>
        <c:lblOffset val="100"/>
      </c:catAx>
      <c:valAx>
        <c:axId val="74389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 algn="just">
              <a:defRPr lang="ru-RU" sz="1400" b="0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387840"/>
        <c:crosses val="autoZero"/>
        <c:crossBetween val="between"/>
      </c:valAx>
    </c:plotArea>
    <c:plotVisOnly val="1"/>
    <c:dispBlanksAs val="gap"/>
  </c:chart>
  <c:txPr>
    <a:bodyPr/>
    <a:lstStyle/>
    <a:p>
      <a:pPr algn="just">
        <a:defRPr lang="ru-RU" sz="1400" b="0" i="0" u="none" strike="noStrike" kern="1200" baseline="0">
          <a:solidFill>
            <a:prstClr val="black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5878249976896887E-2"/>
          <c:y val="1.7619857306541063E-2"/>
          <c:w val="0.87386148641028993"/>
          <c:h val="0.71827029218587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"/>
                  <c:y val="1.914601629070720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8.5575784140667054E-6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6554738508925047E-3"/>
                  <c:y val="-3.2205715836216311E-4"/>
                </c:manualLayout>
              </c:layout>
              <c:showVal val="1"/>
            </c:dLbl>
            <c:dLbl>
              <c:idx val="3"/>
              <c:layout>
                <c:manualLayout>
                  <c:x val="3.110344677989632E-3"/>
                  <c:y val="1.7430326179406499E-3"/>
                </c:manualLayout>
              </c:layout>
              <c:showVal val="1"/>
            </c:dLbl>
            <c:dLbl>
              <c:idx val="4"/>
              <c:layout>
                <c:manualLayout>
                  <c:x val="5.7222186069716505E-4"/>
                  <c:y val="-4.3126020778217825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Вахтенная</c:v>
                </c:pt>
                <c:pt idx="1">
                  <c:v>Надомная</c:v>
                </c:pt>
                <c:pt idx="2">
                  <c:v>Периодическая</c:v>
                </c:pt>
                <c:pt idx="3">
                  <c:v>Централизованная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24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БРГ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Вахтенная</c:v>
                </c:pt>
                <c:pt idx="1">
                  <c:v>Надомная</c:v>
                </c:pt>
                <c:pt idx="2">
                  <c:v>Периодическая</c:v>
                </c:pt>
                <c:pt idx="3">
                  <c:v>Централизованная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Мини-ГРС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Вахтенная</c:v>
                </c:pt>
                <c:pt idx="1">
                  <c:v>Надомная</c:v>
                </c:pt>
                <c:pt idx="2">
                  <c:v>Периодическая</c:v>
                </c:pt>
                <c:pt idx="3">
                  <c:v>Централизованная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108</c:v>
                </c:pt>
                <c:pt idx="3">
                  <c:v>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Сторонние ГРС</c:v>
                </c:pt>
              </c:strCache>
            </c:strRef>
          </c:tx>
          <c:dLbls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Вахтенная</c:v>
                </c:pt>
                <c:pt idx="1">
                  <c:v>Надомная</c:v>
                </c:pt>
                <c:pt idx="2">
                  <c:v>Периодическая</c:v>
                </c:pt>
                <c:pt idx="3">
                  <c:v>Централизованная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gapWidth val="100"/>
        <c:axId val="74478336"/>
        <c:axId val="74479872"/>
      </c:barChart>
      <c:catAx>
        <c:axId val="74478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 algn="just">
              <a:defRPr sz="1100">
                <a:latin typeface="Arial Narrow" panose="020B0606020202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74479872"/>
        <c:crosses val="autoZero"/>
        <c:auto val="1"/>
        <c:lblAlgn val="l"/>
        <c:lblOffset val="100"/>
      </c:catAx>
      <c:valAx>
        <c:axId val="74479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74478336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ГРС, ед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Вне программ</c:v>
                </c:pt>
                <c:pt idx="1">
                  <c:v>2014-2016гг</c:v>
                </c:pt>
                <c:pt idx="2">
                  <c:v>2017-2019гг</c:v>
                </c:pt>
                <c:pt idx="3">
                  <c:v>2020-2022гг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БРГ, ед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Вне программ</c:v>
                </c:pt>
                <c:pt idx="1">
                  <c:v>2014-2016гг</c:v>
                </c:pt>
                <c:pt idx="2">
                  <c:v>2017-2019гг</c:v>
                </c:pt>
                <c:pt idx="3">
                  <c:v>2020-2022гг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Мини-ГРС, ед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Вне программ</c:v>
                </c:pt>
                <c:pt idx="1">
                  <c:v>2014-2016гг</c:v>
                </c:pt>
                <c:pt idx="2">
                  <c:v>2017-2019гг</c:v>
                </c:pt>
                <c:pt idx="3">
                  <c:v>2020-2022гг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ГРП, ед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Вне программ</c:v>
                </c:pt>
                <c:pt idx="1">
                  <c:v>2014-2016гг</c:v>
                </c:pt>
                <c:pt idx="2">
                  <c:v>2017-2019гг</c:v>
                </c:pt>
                <c:pt idx="3">
                  <c:v>2020-2022гг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СГГ, км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latin typeface="Arial Narrow" panose="020B060602020203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Вне программ</c:v>
                </c:pt>
                <c:pt idx="1">
                  <c:v>2014-2016гг</c:v>
                </c:pt>
                <c:pt idx="2">
                  <c:v>2017-2019гг</c:v>
                </c:pt>
                <c:pt idx="3">
                  <c:v>2020-2022гг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7.76</c:v>
                </c:pt>
              </c:numCache>
            </c:numRef>
          </c:val>
        </c:ser>
        <c:dLbls/>
        <c:axId val="74654464"/>
        <c:axId val="74656000"/>
      </c:barChart>
      <c:catAx>
        <c:axId val="7465446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74656000"/>
        <c:crosses val="autoZero"/>
        <c:auto val="1"/>
        <c:lblAlgn val="ctr"/>
        <c:lblOffset val="100"/>
      </c:catAx>
      <c:valAx>
        <c:axId val="746560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74654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Arial Narrow" panose="020B060602020203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ГРС, ед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Установка датчиков загазованности</c:v>
                </c:pt>
                <c:pt idx="1">
                  <c:v>Замена одоризаторов</c:v>
                </c:pt>
                <c:pt idx="2">
                  <c:v>Определение степени одоризации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4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БРГ, ед</c:v>
                </c:pt>
              </c:strCache>
            </c:strRef>
          </c:tx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Установка датчиков загазованности</c:v>
                </c:pt>
                <c:pt idx="1">
                  <c:v>Замена одоризаторов</c:v>
                </c:pt>
                <c:pt idx="2">
                  <c:v>Определение степени одоризации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Мини-ГРС, ед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Установка датчиков загазованности</c:v>
                </c:pt>
                <c:pt idx="1">
                  <c:v>Замена одоризаторов</c:v>
                </c:pt>
                <c:pt idx="2">
                  <c:v>Определение степени одоризации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/>
        <c:axId val="47499520"/>
        <c:axId val="70195456"/>
      </c:barChart>
      <c:catAx>
        <c:axId val="474995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70195456"/>
        <c:crosses val="autoZero"/>
        <c:auto val="1"/>
        <c:lblAlgn val="ctr"/>
        <c:lblOffset val="100"/>
      </c:catAx>
      <c:valAx>
        <c:axId val="701954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47499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Arial Narrow" panose="020B060602020203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76EC6-8563-4B3F-BDB1-F0ED583D4E68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D1D6D-046E-40BE-9E23-497D8B4AEEF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Объекты газоснабжения, эксплуатируемые  ООО «Газпром трансгаз Югорск»</a:t>
          </a:r>
          <a:endParaRPr lang="ru-RU" sz="2000" dirty="0">
            <a:solidFill>
              <a:schemeClr val="tx2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D2241DA-DE91-4F7C-A42C-0B89848818BE}" type="parTrans" cxnId="{3C119CAF-2C68-453C-BBFF-972EEF486BBA}">
      <dgm:prSet/>
      <dgm:spPr/>
      <dgm:t>
        <a:bodyPr/>
        <a:lstStyle/>
        <a:p>
          <a:endParaRPr lang="ru-RU"/>
        </a:p>
      </dgm:t>
    </dgm:pt>
    <dgm:pt modelId="{D638F9CD-1D40-4AF9-9400-FC29F1D8A809}" type="sibTrans" cxnId="{3C119CAF-2C68-453C-BBFF-972EEF486BBA}">
      <dgm:prSet/>
      <dgm:spPr/>
      <dgm:t>
        <a:bodyPr/>
        <a:lstStyle/>
        <a:p>
          <a:endParaRPr lang="ru-RU"/>
        </a:p>
      </dgm:t>
    </dgm:pt>
    <dgm:pt modelId="{37311DAE-CCFB-49F4-9DB9-65CFD69A18B5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54 ГРС</a:t>
          </a:r>
          <a:endParaRPr lang="ru-RU" sz="24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38B786B-7E19-4057-9AA3-26576F380DC3}" type="parTrans" cxnId="{521B787B-82DA-4199-8771-89A918EEFD6A}">
      <dgm:prSet/>
      <dgm:spPr/>
      <dgm:t>
        <a:bodyPr/>
        <a:lstStyle/>
        <a:p>
          <a:endParaRPr lang="ru-RU"/>
        </a:p>
      </dgm:t>
    </dgm:pt>
    <dgm:pt modelId="{78FC154A-3E72-4C56-B956-958CF6DE8ACE}" type="sibTrans" cxnId="{521B787B-82DA-4199-8771-89A918EEFD6A}">
      <dgm:prSet/>
      <dgm:spPr/>
      <dgm:t>
        <a:bodyPr/>
        <a:lstStyle/>
        <a:p>
          <a:endParaRPr lang="ru-RU"/>
        </a:p>
      </dgm:t>
    </dgm:pt>
    <dgm:pt modelId="{DD5811EF-A3ED-40AE-8AD7-4C1046714FB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211 ГРП</a:t>
          </a:r>
          <a:endParaRPr lang="ru-RU" sz="24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A9B267A-B366-445A-BD18-87905E9305E8}" type="parTrans" cxnId="{51F925C9-7C0D-4416-A6A5-8AF1386B2017}">
      <dgm:prSet/>
      <dgm:spPr/>
      <dgm:t>
        <a:bodyPr/>
        <a:lstStyle/>
        <a:p>
          <a:endParaRPr lang="ru-RU"/>
        </a:p>
      </dgm:t>
    </dgm:pt>
    <dgm:pt modelId="{30DBE677-8267-4EFF-8EE6-1EA452353495}" type="sibTrans" cxnId="{51F925C9-7C0D-4416-A6A5-8AF1386B2017}">
      <dgm:prSet/>
      <dgm:spPr/>
      <dgm:t>
        <a:bodyPr/>
        <a:lstStyle/>
        <a:p>
          <a:endParaRPr lang="ru-RU"/>
        </a:p>
      </dgm:t>
    </dgm:pt>
    <dgm:pt modelId="{8955CB2D-CF50-4D71-8B86-59E2CC2448E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126 км СГГ</a:t>
          </a:r>
          <a:endParaRPr lang="ru-RU" sz="24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F1B2333-424F-4A21-A705-92689AAA26C6}" type="parTrans" cxnId="{1003B636-0721-4672-A7A2-3B7D38AEC2F7}">
      <dgm:prSet/>
      <dgm:spPr/>
      <dgm:t>
        <a:bodyPr/>
        <a:lstStyle/>
        <a:p>
          <a:endParaRPr lang="ru-RU"/>
        </a:p>
      </dgm:t>
    </dgm:pt>
    <dgm:pt modelId="{8C679629-1B4E-434C-80E7-EF8E5B9E2211}" type="sibTrans" cxnId="{1003B636-0721-4672-A7A2-3B7D38AEC2F7}">
      <dgm:prSet/>
      <dgm:spPr/>
      <dgm:t>
        <a:bodyPr/>
        <a:lstStyle/>
        <a:p>
          <a:endParaRPr lang="ru-RU"/>
        </a:p>
      </dgm:t>
    </dgm:pt>
    <dgm:pt modelId="{6529DC6B-91CE-4926-B96A-24AFF4C391E6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20 БРГ</a:t>
          </a:r>
          <a:endParaRPr lang="ru-RU" sz="24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1E3B8F9-736B-4C09-B372-44A550B0BEA6}" type="parTrans" cxnId="{FA4D4B19-B925-4119-97F5-C45C9AA38815}">
      <dgm:prSet/>
      <dgm:spPr/>
      <dgm:t>
        <a:bodyPr/>
        <a:lstStyle/>
        <a:p>
          <a:endParaRPr lang="ru-RU"/>
        </a:p>
      </dgm:t>
    </dgm:pt>
    <dgm:pt modelId="{8493066A-571B-4EC4-AEC1-F46FEFEC4A6A}" type="sibTrans" cxnId="{FA4D4B19-B925-4119-97F5-C45C9AA38815}">
      <dgm:prSet/>
      <dgm:spPr/>
      <dgm:t>
        <a:bodyPr/>
        <a:lstStyle/>
        <a:p>
          <a:endParaRPr lang="ru-RU"/>
        </a:p>
      </dgm:t>
    </dgm:pt>
    <dgm:pt modelId="{F8C22075-374E-4EDF-A810-D06BE0A92355}">
      <dgm:prSet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183 Мини-ГРС, РП</a:t>
          </a:r>
          <a:endParaRPr lang="ru-RU" sz="24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A029AE8-8659-4657-9954-ABEF60BB5010}" type="parTrans" cxnId="{1F7EA319-5F3E-43CE-A898-266CA2742AC3}">
      <dgm:prSet/>
      <dgm:spPr/>
      <dgm:t>
        <a:bodyPr/>
        <a:lstStyle/>
        <a:p>
          <a:endParaRPr lang="ru-RU"/>
        </a:p>
      </dgm:t>
    </dgm:pt>
    <dgm:pt modelId="{CF3BEFE8-B4A0-4002-8053-30A641A47F6E}" type="sibTrans" cxnId="{1F7EA319-5F3E-43CE-A898-266CA2742AC3}">
      <dgm:prSet/>
      <dgm:spPr/>
      <dgm:t>
        <a:bodyPr/>
        <a:lstStyle/>
        <a:p>
          <a:endParaRPr lang="ru-RU"/>
        </a:p>
      </dgm:t>
    </dgm:pt>
    <dgm:pt modelId="{715740FC-0198-4FBA-825A-A6AB862755C1}" type="pres">
      <dgm:prSet presAssocID="{A8076EC6-8563-4B3F-BDB1-F0ED583D4E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9FFCB-5D46-408B-8929-1BA00E0C50EB}" type="pres">
      <dgm:prSet presAssocID="{F84D1D6D-046E-40BE-9E23-497D8B4AEEF0}" presName="centerShape" presStyleLbl="node0" presStyleIdx="0" presStyleCnt="1" custScaleX="180722" custScaleY="121679" custLinFactNeighborX="23480" custLinFactNeighborY="-7986"/>
      <dgm:spPr/>
      <dgm:t>
        <a:bodyPr/>
        <a:lstStyle/>
        <a:p>
          <a:endParaRPr lang="ru-RU"/>
        </a:p>
      </dgm:t>
    </dgm:pt>
    <dgm:pt modelId="{C788996A-6C31-4F27-96FB-D25783E5D0C1}" type="pres">
      <dgm:prSet presAssocID="{238B786B-7E19-4057-9AA3-26576F380DC3}" presName="Name9" presStyleLbl="parChTrans1D2" presStyleIdx="0" presStyleCnt="5"/>
      <dgm:spPr/>
      <dgm:t>
        <a:bodyPr/>
        <a:lstStyle/>
        <a:p>
          <a:endParaRPr lang="ru-RU"/>
        </a:p>
      </dgm:t>
    </dgm:pt>
    <dgm:pt modelId="{20F68DD3-E3D4-46E2-AF95-6D9CDE952D3E}" type="pres">
      <dgm:prSet presAssocID="{238B786B-7E19-4057-9AA3-26576F380DC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D581D15-AFAF-4DB4-86C8-A245E2D6926D}" type="pres">
      <dgm:prSet presAssocID="{37311DAE-CCFB-49F4-9DB9-65CFD69A18B5}" presName="node" presStyleLbl="node1" presStyleIdx="0" presStyleCnt="5" custScaleX="84278" custScaleY="77186" custRadScaleRad="141191" custRadScaleInc="13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FF0ED-3610-4B25-B557-EBBBE5751622}" type="pres">
      <dgm:prSet presAssocID="{7A029AE8-8659-4657-9954-ABEF60BB5010}" presName="Name9" presStyleLbl="parChTrans1D2" presStyleIdx="1" presStyleCnt="5"/>
      <dgm:spPr/>
      <dgm:t>
        <a:bodyPr/>
        <a:lstStyle/>
        <a:p>
          <a:endParaRPr lang="ru-RU"/>
        </a:p>
      </dgm:t>
    </dgm:pt>
    <dgm:pt modelId="{F1CEB21C-3732-4D4A-98B5-60F7BFA949B4}" type="pres">
      <dgm:prSet presAssocID="{7A029AE8-8659-4657-9954-ABEF60BB501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67F06D6-D7B6-421F-9934-B686C35B000A}" type="pres">
      <dgm:prSet presAssocID="{F8C22075-374E-4EDF-A810-D06BE0A92355}" presName="node" presStyleLbl="node1" presStyleIdx="1" presStyleCnt="5" custScaleY="100624" custRadScaleRad="124729" custRadScaleInc="139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5DDC3-95AD-4995-AB3A-E8C85644BAA4}" type="pres">
      <dgm:prSet presAssocID="{7A9B267A-B366-445A-BD18-87905E9305E8}" presName="Name9" presStyleLbl="parChTrans1D2" presStyleIdx="2" presStyleCnt="5"/>
      <dgm:spPr/>
      <dgm:t>
        <a:bodyPr/>
        <a:lstStyle/>
        <a:p>
          <a:endParaRPr lang="ru-RU"/>
        </a:p>
      </dgm:t>
    </dgm:pt>
    <dgm:pt modelId="{2A39AA8C-7320-4356-BCAF-2A61FF1D1543}" type="pres">
      <dgm:prSet presAssocID="{7A9B267A-B366-445A-BD18-87905E9305E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B1C512D-F3ED-4E4E-A4A1-E5C7E530064D}" type="pres">
      <dgm:prSet presAssocID="{DD5811EF-A3ED-40AE-8AD7-4C1046714FB4}" presName="node" presStyleLbl="node1" presStyleIdx="2" presStyleCnt="5" custRadScaleRad="95190" custRadScaleInc="5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36BC-CDBC-48AB-A952-123AC0601E93}" type="pres">
      <dgm:prSet presAssocID="{2F1B2333-424F-4A21-A705-92689AAA26C6}" presName="Name9" presStyleLbl="parChTrans1D2" presStyleIdx="3" presStyleCnt="5"/>
      <dgm:spPr/>
      <dgm:t>
        <a:bodyPr/>
        <a:lstStyle/>
        <a:p>
          <a:endParaRPr lang="ru-RU"/>
        </a:p>
      </dgm:t>
    </dgm:pt>
    <dgm:pt modelId="{401ABCED-78B8-4D8D-96F2-D6BC4C0524F0}" type="pres">
      <dgm:prSet presAssocID="{2F1B2333-424F-4A21-A705-92689AAA26C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1AE2948-750B-4DEF-A659-D40AC43E7A46}" type="pres">
      <dgm:prSet presAssocID="{8955CB2D-CF50-4D71-8B86-59E2CC2448E0}" presName="node" presStyleLbl="node1" presStyleIdx="3" presStyleCnt="5" custScaleX="99350" custScaleY="94520" custRadScaleRad="93519" custRadScaleInc="12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6044B-B784-43EF-B1E8-2E0F6358F870}" type="pres">
      <dgm:prSet presAssocID="{91E3B8F9-736B-4C09-B372-44A550B0BEA6}" presName="Name9" presStyleLbl="parChTrans1D2" presStyleIdx="4" presStyleCnt="5"/>
      <dgm:spPr/>
      <dgm:t>
        <a:bodyPr/>
        <a:lstStyle/>
        <a:p>
          <a:endParaRPr lang="ru-RU"/>
        </a:p>
      </dgm:t>
    </dgm:pt>
    <dgm:pt modelId="{AD02C1FE-4C9F-4291-9C73-7735BC5B4EBF}" type="pres">
      <dgm:prSet presAssocID="{91E3B8F9-736B-4C09-B372-44A550B0BEA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E8635A9-E4E9-43C3-B44E-0217EF106C89}" type="pres">
      <dgm:prSet presAssocID="{6529DC6B-91CE-4926-B96A-24AFF4C391E6}" presName="node" presStyleLbl="node1" presStyleIdx="4" presStyleCnt="5" custScaleX="85077" custScaleY="78931" custRadScaleRad="107365" custRadScaleInc="254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35508-271F-4798-B665-6AB84ACBC9DD}" type="presOf" srcId="{F84D1D6D-046E-40BE-9E23-497D8B4AEEF0}" destId="{1779FFCB-5D46-408B-8929-1BA00E0C50EB}" srcOrd="0" destOrd="0" presId="urn:microsoft.com/office/officeart/2005/8/layout/radial1"/>
    <dgm:cxn modelId="{AA8CBA24-DBEB-4561-A603-B36E593F98DB}" type="presOf" srcId="{2F1B2333-424F-4A21-A705-92689AAA26C6}" destId="{F5D536BC-CDBC-48AB-A952-123AC0601E93}" srcOrd="0" destOrd="0" presId="urn:microsoft.com/office/officeart/2005/8/layout/radial1"/>
    <dgm:cxn modelId="{883D427F-5FA9-4D41-8EFE-CCBB9A03F4E9}" type="presOf" srcId="{37311DAE-CCFB-49F4-9DB9-65CFD69A18B5}" destId="{3D581D15-AFAF-4DB4-86C8-A245E2D6926D}" srcOrd="0" destOrd="0" presId="urn:microsoft.com/office/officeart/2005/8/layout/radial1"/>
    <dgm:cxn modelId="{590CB5F2-5C5D-4F2C-9432-160E196E353E}" type="presOf" srcId="{8955CB2D-CF50-4D71-8B86-59E2CC2448E0}" destId="{B1AE2948-750B-4DEF-A659-D40AC43E7A46}" srcOrd="0" destOrd="0" presId="urn:microsoft.com/office/officeart/2005/8/layout/radial1"/>
    <dgm:cxn modelId="{16479367-6C9E-461E-8B90-1AD80D38BC1E}" type="presOf" srcId="{DD5811EF-A3ED-40AE-8AD7-4C1046714FB4}" destId="{2B1C512D-F3ED-4E4E-A4A1-E5C7E530064D}" srcOrd="0" destOrd="0" presId="urn:microsoft.com/office/officeart/2005/8/layout/radial1"/>
    <dgm:cxn modelId="{521B787B-82DA-4199-8771-89A918EEFD6A}" srcId="{F84D1D6D-046E-40BE-9E23-497D8B4AEEF0}" destId="{37311DAE-CCFB-49F4-9DB9-65CFD69A18B5}" srcOrd="0" destOrd="0" parTransId="{238B786B-7E19-4057-9AA3-26576F380DC3}" sibTransId="{78FC154A-3E72-4C56-B956-958CF6DE8ACE}"/>
    <dgm:cxn modelId="{3C119CAF-2C68-453C-BBFF-972EEF486BBA}" srcId="{A8076EC6-8563-4B3F-BDB1-F0ED583D4E68}" destId="{F84D1D6D-046E-40BE-9E23-497D8B4AEEF0}" srcOrd="0" destOrd="0" parTransId="{6D2241DA-DE91-4F7C-A42C-0B89848818BE}" sibTransId="{D638F9CD-1D40-4AF9-9400-FC29F1D8A809}"/>
    <dgm:cxn modelId="{912CD3EF-787C-4B9E-A7BA-02FA5072B98B}" type="presOf" srcId="{7A029AE8-8659-4657-9954-ABEF60BB5010}" destId="{F1CEB21C-3732-4D4A-98B5-60F7BFA949B4}" srcOrd="1" destOrd="0" presId="urn:microsoft.com/office/officeart/2005/8/layout/radial1"/>
    <dgm:cxn modelId="{1003B636-0721-4672-A7A2-3B7D38AEC2F7}" srcId="{F84D1D6D-046E-40BE-9E23-497D8B4AEEF0}" destId="{8955CB2D-CF50-4D71-8B86-59E2CC2448E0}" srcOrd="3" destOrd="0" parTransId="{2F1B2333-424F-4A21-A705-92689AAA26C6}" sibTransId="{8C679629-1B4E-434C-80E7-EF8E5B9E2211}"/>
    <dgm:cxn modelId="{54F7BA1C-E5B2-4C16-B809-AA72CAAD1AD6}" type="presOf" srcId="{A8076EC6-8563-4B3F-BDB1-F0ED583D4E68}" destId="{715740FC-0198-4FBA-825A-A6AB862755C1}" srcOrd="0" destOrd="0" presId="urn:microsoft.com/office/officeart/2005/8/layout/radial1"/>
    <dgm:cxn modelId="{FA4D4B19-B925-4119-97F5-C45C9AA38815}" srcId="{F84D1D6D-046E-40BE-9E23-497D8B4AEEF0}" destId="{6529DC6B-91CE-4926-B96A-24AFF4C391E6}" srcOrd="4" destOrd="0" parTransId="{91E3B8F9-736B-4C09-B372-44A550B0BEA6}" sibTransId="{8493066A-571B-4EC4-AEC1-F46FEFEC4A6A}"/>
    <dgm:cxn modelId="{0D87D85D-3F25-40B4-A763-877CEB855EFC}" type="presOf" srcId="{7A029AE8-8659-4657-9954-ABEF60BB5010}" destId="{F06FF0ED-3610-4B25-B557-EBBBE5751622}" srcOrd="0" destOrd="0" presId="urn:microsoft.com/office/officeart/2005/8/layout/radial1"/>
    <dgm:cxn modelId="{A1D28338-AD5A-4372-B760-B220A04A4860}" type="presOf" srcId="{238B786B-7E19-4057-9AA3-26576F380DC3}" destId="{20F68DD3-E3D4-46E2-AF95-6D9CDE952D3E}" srcOrd="1" destOrd="0" presId="urn:microsoft.com/office/officeart/2005/8/layout/radial1"/>
    <dgm:cxn modelId="{AA706A03-8141-47AF-930D-9457E0C30A4D}" type="presOf" srcId="{7A9B267A-B366-445A-BD18-87905E9305E8}" destId="{2A39AA8C-7320-4356-BCAF-2A61FF1D1543}" srcOrd="1" destOrd="0" presId="urn:microsoft.com/office/officeart/2005/8/layout/radial1"/>
    <dgm:cxn modelId="{B6E61EFF-3C40-4122-B15C-BC5F5E35F1CA}" type="presOf" srcId="{7A9B267A-B366-445A-BD18-87905E9305E8}" destId="{42C5DDC3-95AD-4995-AB3A-E8C85644BAA4}" srcOrd="0" destOrd="0" presId="urn:microsoft.com/office/officeart/2005/8/layout/radial1"/>
    <dgm:cxn modelId="{A775EA7F-9C62-4704-B4B6-7FDBC60F6050}" type="presOf" srcId="{F8C22075-374E-4EDF-A810-D06BE0A92355}" destId="{F67F06D6-D7B6-421F-9934-B686C35B000A}" srcOrd="0" destOrd="0" presId="urn:microsoft.com/office/officeart/2005/8/layout/radial1"/>
    <dgm:cxn modelId="{1F7EA319-5F3E-43CE-A898-266CA2742AC3}" srcId="{F84D1D6D-046E-40BE-9E23-497D8B4AEEF0}" destId="{F8C22075-374E-4EDF-A810-D06BE0A92355}" srcOrd="1" destOrd="0" parTransId="{7A029AE8-8659-4657-9954-ABEF60BB5010}" sibTransId="{CF3BEFE8-B4A0-4002-8053-30A641A47F6E}"/>
    <dgm:cxn modelId="{08B37636-0C2C-4A46-854C-AF7BE4320845}" type="presOf" srcId="{238B786B-7E19-4057-9AA3-26576F380DC3}" destId="{C788996A-6C31-4F27-96FB-D25783E5D0C1}" srcOrd="0" destOrd="0" presId="urn:microsoft.com/office/officeart/2005/8/layout/radial1"/>
    <dgm:cxn modelId="{78AFBB40-57C7-4B15-B450-AB167BA55229}" type="presOf" srcId="{6529DC6B-91CE-4926-B96A-24AFF4C391E6}" destId="{EE8635A9-E4E9-43C3-B44E-0217EF106C89}" srcOrd="0" destOrd="0" presId="urn:microsoft.com/office/officeart/2005/8/layout/radial1"/>
    <dgm:cxn modelId="{51F925C9-7C0D-4416-A6A5-8AF1386B2017}" srcId="{F84D1D6D-046E-40BE-9E23-497D8B4AEEF0}" destId="{DD5811EF-A3ED-40AE-8AD7-4C1046714FB4}" srcOrd="2" destOrd="0" parTransId="{7A9B267A-B366-445A-BD18-87905E9305E8}" sibTransId="{30DBE677-8267-4EFF-8EE6-1EA452353495}"/>
    <dgm:cxn modelId="{0163B3B4-F4D8-461F-B0AC-8D8737211E9A}" type="presOf" srcId="{91E3B8F9-736B-4C09-B372-44A550B0BEA6}" destId="{AD02C1FE-4C9F-4291-9C73-7735BC5B4EBF}" srcOrd="1" destOrd="0" presId="urn:microsoft.com/office/officeart/2005/8/layout/radial1"/>
    <dgm:cxn modelId="{520B08A9-39BB-42E6-B2EC-2A900460DFF1}" type="presOf" srcId="{2F1B2333-424F-4A21-A705-92689AAA26C6}" destId="{401ABCED-78B8-4D8D-96F2-D6BC4C0524F0}" srcOrd="1" destOrd="0" presId="urn:microsoft.com/office/officeart/2005/8/layout/radial1"/>
    <dgm:cxn modelId="{2F2BC4F3-3A43-4D9A-AC8F-079C567D573A}" type="presOf" srcId="{91E3B8F9-736B-4C09-B372-44A550B0BEA6}" destId="{3376044B-B784-43EF-B1E8-2E0F6358F870}" srcOrd="0" destOrd="0" presId="urn:microsoft.com/office/officeart/2005/8/layout/radial1"/>
    <dgm:cxn modelId="{7D21C516-648E-4E00-BF9D-870D7DD9D91A}" type="presParOf" srcId="{715740FC-0198-4FBA-825A-A6AB862755C1}" destId="{1779FFCB-5D46-408B-8929-1BA00E0C50EB}" srcOrd="0" destOrd="0" presId="urn:microsoft.com/office/officeart/2005/8/layout/radial1"/>
    <dgm:cxn modelId="{39C692B5-2A6C-42EA-BCD1-11D051BCB5B2}" type="presParOf" srcId="{715740FC-0198-4FBA-825A-A6AB862755C1}" destId="{C788996A-6C31-4F27-96FB-D25783E5D0C1}" srcOrd="1" destOrd="0" presId="urn:microsoft.com/office/officeart/2005/8/layout/radial1"/>
    <dgm:cxn modelId="{530EA6ED-842C-4564-B192-ABEE1E1C2454}" type="presParOf" srcId="{C788996A-6C31-4F27-96FB-D25783E5D0C1}" destId="{20F68DD3-E3D4-46E2-AF95-6D9CDE952D3E}" srcOrd="0" destOrd="0" presId="urn:microsoft.com/office/officeart/2005/8/layout/radial1"/>
    <dgm:cxn modelId="{327633F4-821C-4841-8E81-9C0FAED16665}" type="presParOf" srcId="{715740FC-0198-4FBA-825A-A6AB862755C1}" destId="{3D581D15-AFAF-4DB4-86C8-A245E2D6926D}" srcOrd="2" destOrd="0" presId="urn:microsoft.com/office/officeart/2005/8/layout/radial1"/>
    <dgm:cxn modelId="{92FF852C-FD99-49A8-8D9A-0070256B6BDC}" type="presParOf" srcId="{715740FC-0198-4FBA-825A-A6AB862755C1}" destId="{F06FF0ED-3610-4B25-B557-EBBBE5751622}" srcOrd="3" destOrd="0" presId="urn:microsoft.com/office/officeart/2005/8/layout/radial1"/>
    <dgm:cxn modelId="{7A377010-1D8C-4B6F-962B-8FF14D8CAD19}" type="presParOf" srcId="{F06FF0ED-3610-4B25-B557-EBBBE5751622}" destId="{F1CEB21C-3732-4D4A-98B5-60F7BFA949B4}" srcOrd="0" destOrd="0" presId="urn:microsoft.com/office/officeart/2005/8/layout/radial1"/>
    <dgm:cxn modelId="{FBD697CC-2F7B-4742-9997-35A6FC651355}" type="presParOf" srcId="{715740FC-0198-4FBA-825A-A6AB862755C1}" destId="{F67F06D6-D7B6-421F-9934-B686C35B000A}" srcOrd="4" destOrd="0" presId="urn:microsoft.com/office/officeart/2005/8/layout/radial1"/>
    <dgm:cxn modelId="{9A23A405-B719-4CFA-BC2A-2AADF675C43E}" type="presParOf" srcId="{715740FC-0198-4FBA-825A-A6AB862755C1}" destId="{42C5DDC3-95AD-4995-AB3A-E8C85644BAA4}" srcOrd="5" destOrd="0" presId="urn:microsoft.com/office/officeart/2005/8/layout/radial1"/>
    <dgm:cxn modelId="{28C3A6A8-14E2-40A6-8A79-CDD080828725}" type="presParOf" srcId="{42C5DDC3-95AD-4995-AB3A-E8C85644BAA4}" destId="{2A39AA8C-7320-4356-BCAF-2A61FF1D1543}" srcOrd="0" destOrd="0" presId="urn:microsoft.com/office/officeart/2005/8/layout/radial1"/>
    <dgm:cxn modelId="{876CAB82-DD0E-4579-9CD6-B2A12749080A}" type="presParOf" srcId="{715740FC-0198-4FBA-825A-A6AB862755C1}" destId="{2B1C512D-F3ED-4E4E-A4A1-E5C7E530064D}" srcOrd="6" destOrd="0" presId="urn:microsoft.com/office/officeart/2005/8/layout/radial1"/>
    <dgm:cxn modelId="{2C98F71C-DCDE-4120-9F2A-139D401CC2D2}" type="presParOf" srcId="{715740FC-0198-4FBA-825A-A6AB862755C1}" destId="{F5D536BC-CDBC-48AB-A952-123AC0601E93}" srcOrd="7" destOrd="0" presId="urn:microsoft.com/office/officeart/2005/8/layout/radial1"/>
    <dgm:cxn modelId="{D6B509D7-85A2-4354-AC47-57ACEB0C2707}" type="presParOf" srcId="{F5D536BC-CDBC-48AB-A952-123AC0601E93}" destId="{401ABCED-78B8-4D8D-96F2-D6BC4C0524F0}" srcOrd="0" destOrd="0" presId="urn:microsoft.com/office/officeart/2005/8/layout/radial1"/>
    <dgm:cxn modelId="{2FFC567D-120B-4842-BDD2-82B7DA793C92}" type="presParOf" srcId="{715740FC-0198-4FBA-825A-A6AB862755C1}" destId="{B1AE2948-750B-4DEF-A659-D40AC43E7A46}" srcOrd="8" destOrd="0" presId="urn:microsoft.com/office/officeart/2005/8/layout/radial1"/>
    <dgm:cxn modelId="{06033C50-1C41-4700-8756-D9DA7534786B}" type="presParOf" srcId="{715740FC-0198-4FBA-825A-A6AB862755C1}" destId="{3376044B-B784-43EF-B1E8-2E0F6358F870}" srcOrd="9" destOrd="0" presId="urn:microsoft.com/office/officeart/2005/8/layout/radial1"/>
    <dgm:cxn modelId="{42A87A5B-21CA-4AA8-B42D-66056C9A7B6A}" type="presParOf" srcId="{3376044B-B784-43EF-B1E8-2E0F6358F870}" destId="{AD02C1FE-4C9F-4291-9C73-7735BC5B4EBF}" srcOrd="0" destOrd="0" presId="urn:microsoft.com/office/officeart/2005/8/layout/radial1"/>
    <dgm:cxn modelId="{8F53B0FF-42EE-44F0-B58C-28B8EF434F6C}" type="presParOf" srcId="{715740FC-0198-4FBA-825A-A6AB862755C1}" destId="{EE8635A9-E4E9-43C3-B44E-0217EF106C8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9FFCB-5D46-408B-8929-1BA00E0C50EB}">
      <dsp:nvSpPr>
        <dsp:cNvPr id="0" name=""/>
        <dsp:cNvSpPr/>
      </dsp:nvSpPr>
      <dsp:spPr>
        <a:xfrm>
          <a:off x="2388736" y="1467640"/>
          <a:ext cx="2815240" cy="1895483"/>
        </a:xfrm>
        <a:prstGeom prst="ellipse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Объекты газоснабжения, эксплуатируемые  ООО «Газпром трансгаз Югорск»</a:t>
          </a:r>
          <a:endParaRPr lang="ru-RU" sz="2000" kern="1200" dirty="0">
            <a:solidFill>
              <a:schemeClr val="tx2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388736" y="1467640"/>
        <a:ext cx="2815240" cy="1895483"/>
      </dsp:txXfrm>
    </dsp:sp>
    <dsp:sp modelId="{C788996A-6C31-4F27-96FB-D25783E5D0C1}">
      <dsp:nvSpPr>
        <dsp:cNvPr id="0" name=""/>
        <dsp:cNvSpPr/>
      </dsp:nvSpPr>
      <dsp:spPr>
        <a:xfrm rot="18553693">
          <a:off x="4425407" y="1457422"/>
          <a:ext cx="266615" cy="48311"/>
        </a:xfrm>
        <a:custGeom>
          <a:avLst/>
          <a:gdLst/>
          <a:ahLst/>
          <a:cxnLst/>
          <a:rect l="0" t="0" r="0" b="0"/>
          <a:pathLst>
            <a:path>
              <a:moveTo>
                <a:pt x="0" y="24155"/>
              </a:moveTo>
              <a:lnTo>
                <a:pt x="266615" y="24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553693">
        <a:off x="4552049" y="1474912"/>
        <a:ext cx="13330" cy="13330"/>
      </dsp:txXfrm>
    </dsp:sp>
    <dsp:sp modelId="{3D581D15-AFAF-4DB4-86C8-A245E2D6926D}">
      <dsp:nvSpPr>
        <dsp:cNvPr id="0" name=""/>
        <dsp:cNvSpPr/>
      </dsp:nvSpPr>
      <dsp:spPr>
        <a:xfrm>
          <a:off x="4379673" y="295637"/>
          <a:ext cx="1312860" cy="1202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54 ГРС</a:t>
          </a:r>
          <a:endParaRPr lang="ru-RU" sz="24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79673" y="295637"/>
        <a:ext cx="1312860" cy="1202383"/>
      </dsp:txXfrm>
    </dsp:sp>
    <dsp:sp modelId="{F06FF0ED-3610-4B25-B557-EBBBE5751622}">
      <dsp:nvSpPr>
        <dsp:cNvPr id="0" name=""/>
        <dsp:cNvSpPr/>
      </dsp:nvSpPr>
      <dsp:spPr>
        <a:xfrm rot="3287684">
          <a:off x="4352866" y="3338912"/>
          <a:ext cx="224278" cy="48311"/>
        </a:xfrm>
        <a:custGeom>
          <a:avLst/>
          <a:gdLst/>
          <a:ahLst/>
          <a:cxnLst/>
          <a:rect l="0" t="0" r="0" b="0"/>
          <a:pathLst>
            <a:path>
              <a:moveTo>
                <a:pt x="0" y="24155"/>
              </a:moveTo>
              <a:lnTo>
                <a:pt x="224278" y="24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87684">
        <a:off x="4459399" y="3357460"/>
        <a:ext cx="11213" cy="11213"/>
      </dsp:txXfrm>
    </dsp:sp>
    <dsp:sp modelId="{F67F06D6-D7B6-421F-9934-B686C35B000A}">
      <dsp:nvSpPr>
        <dsp:cNvPr id="0" name=""/>
        <dsp:cNvSpPr/>
      </dsp:nvSpPr>
      <dsp:spPr>
        <a:xfrm>
          <a:off x="4201667" y="3310014"/>
          <a:ext cx="1557774" cy="1567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183 Мини-ГРС, РП</a:t>
          </a:r>
          <a:endParaRPr lang="ru-RU" sz="24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01667" y="3310014"/>
        <a:ext cx="1557774" cy="1567494"/>
      </dsp:txXfrm>
    </dsp:sp>
    <dsp:sp modelId="{42C5DDC3-95AD-4995-AB3A-E8C85644BAA4}">
      <dsp:nvSpPr>
        <dsp:cNvPr id="0" name=""/>
        <dsp:cNvSpPr/>
      </dsp:nvSpPr>
      <dsp:spPr>
        <a:xfrm rot="6006168">
          <a:off x="3409652" y="3515683"/>
          <a:ext cx="372702" cy="48311"/>
        </a:xfrm>
        <a:custGeom>
          <a:avLst/>
          <a:gdLst/>
          <a:ahLst/>
          <a:cxnLst/>
          <a:rect l="0" t="0" r="0" b="0"/>
          <a:pathLst>
            <a:path>
              <a:moveTo>
                <a:pt x="0" y="24155"/>
              </a:moveTo>
              <a:lnTo>
                <a:pt x="372702" y="24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006168">
        <a:off x="3586686" y="3530521"/>
        <a:ext cx="18635" cy="18635"/>
      </dsp:txXfrm>
    </dsp:sp>
    <dsp:sp modelId="{2B1C512D-F3ED-4E4E-A4A1-E5C7E530064D}">
      <dsp:nvSpPr>
        <dsp:cNvPr id="0" name=""/>
        <dsp:cNvSpPr/>
      </dsp:nvSpPr>
      <dsp:spPr>
        <a:xfrm>
          <a:off x="2647799" y="3711223"/>
          <a:ext cx="1557774" cy="1557774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211 ГРП</a:t>
          </a:r>
          <a:endParaRPr lang="ru-RU" sz="24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647799" y="3711223"/>
        <a:ext cx="1557774" cy="1557774"/>
      </dsp:txXfrm>
    </dsp:sp>
    <dsp:sp modelId="{F5D536BC-CDBC-48AB-A952-123AC0601E93}">
      <dsp:nvSpPr>
        <dsp:cNvPr id="0" name=""/>
        <dsp:cNvSpPr/>
      </dsp:nvSpPr>
      <dsp:spPr>
        <a:xfrm rot="8462729">
          <a:off x="2102312" y="3400042"/>
          <a:ext cx="892470" cy="48311"/>
        </a:xfrm>
        <a:custGeom>
          <a:avLst/>
          <a:gdLst/>
          <a:ahLst/>
          <a:cxnLst/>
          <a:rect l="0" t="0" r="0" b="0"/>
          <a:pathLst>
            <a:path>
              <a:moveTo>
                <a:pt x="0" y="24155"/>
              </a:moveTo>
              <a:lnTo>
                <a:pt x="892470" y="24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462729">
        <a:off x="2526236" y="3401886"/>
        <a:ext cx="44623" cy="44623"/>
      </dsp:txXfrm>
    </dsp:sp>
    <dsp:sp modelId="{B1AE2948-750B-4DEF-A659-D40AC43E7A46}">
      <dsp:nvSpPr>
        <dsp:cNvPr id="0" name=""/>
        <dsp:cNvSpPr/>
      </dsp:nvSpPr>
      <dsp:spPr>
        <a:xfrm>
          <a:off x="838040" y="3445274"/>
          <a:ext cx="1547648" cy="1472408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126 км СГГ</a:t>
          </a:r>
          <a:endParaRPr lang="ru-RU" sz="24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38040" y="3445274"/>
        <a:ext cx="1547648" cy="1472408"/>
      </dsp:txXfrm>
    </dsp:sp>
    <dsp:sp modelId="{3376044B-B784-43EF-B1E8-2E0F6358F870}">
      <dsp:nvSpPr>
        <dsp:cNvPr id="0" name=""/>
        <dsp:cNvSpPr/>
      </dsp:nvSpPr>
      <dsp:spPr>
        <a:xfrm rot="15765816">
          <a:off x="3579053" y="1361113"/>
          <a:ext cx="173008" cy="48311"/>
        </a:xfrm>
        <a:custGeom>
          <a:avLst/>
          <a:gdLst/>
          <a:ahLst/>
          <a:cxnLst/>
          <a:rect l="0" t="0" r="0" b="0"/>
          <a:pathLst>
            <a:path>
              <a:moveTo>
                <a:pt x="0" y="24155"/>
              </a:moveTo>
              <a:lnTo>
                <a:pt x="173008" y="24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765816">
        <a:off x="3661233" y="1380944"/>
        <a:ext cx="8650" cy="8650"/>
      </dsp:txXfrm>
    </dsp:sp>
    <dsp:sp modelId="{EE8635A9-E4E9-43C3-B44E-0217EF106C89}">
      <dsp:nvSpPr>
        <dsp:cNvPr id="0" name=""/>
        <dsp:cNvSpPr/>
      </dsp:nvSpPr>
      <dsp:spPr>
        <a:xfrm>
          <a:off x="2914482" y="74109"/>
          <a:ext cx="1325307" cy="1229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20 БРГ</a:t>
          </a:r>
          <a:endParaRPr lang="ru-RU" sz="24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914482" y="74109"/>
        <a:ext cx="1325307" cy="1229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1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8" tIns="46013" rIns="92028" bIns="460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6"/>
            <a:ext cx="5408930" cy="4474131"/>
          </a:xfrm>
          <a:prstGeom prst="rect">
            <a:avLst/>
          </a:prstGeom>
        </p:spPr>
        <p:txBody>
          <a:bodyPr vert="horz" lIns="92028" tIns="46013" rIns="92028" bIns="460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1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2028" tIns="46013" rIns="92028" bIns="46013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744538"/>
            <a:ext cx="5389563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56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05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258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7863" y="527050"/>
            <a:ext cx="5586412" cy="3868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7432D1-C978-4B64-8285-3DC98661D9C8}" type="datetime1">
              <a:rPr lang="ru-RU" smtClean="0"/>
              <a:pPr/>
              <a:t>21.10.2019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929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93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37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92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6125"/>
            <a:ext cx="538321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2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62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6125"/>
            <a:ext cx="538321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51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57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98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19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446027"/>
            <a:ext cx="7931679" cy="354555"/>
          </a:xfrm>
          <a:prstGeom prst="rect">
            <a:avLst/>
          </a:prstGeom>
        </p:spPr>
        <p:txBody>
          <a:bodyPr wrap="square" lIns="107287" tIns="53643" rIns="107287" bIns="53643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66821" y="1219200"/>
            <a:ext cx="9551723" cy="49276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63381" y="1214546"/>
            <a:ext cx="9563761" cy="154982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63381" y="1214546"/>
            <a:ext cx="9563761" cy="154982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678806" y="2900411"/>
            <a:ext cx="8048192" cy="3229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356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63380" y="1214546"/>
            <a:ext cx="2886000" cy="49216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409749" y="1219200"/>
            <a:ext cx="6308794" cy="49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65102" y="1217061"/>
            <a:ext cx="2910974" cy="49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66821" y="1219200"/>
            <a:ext cx="9551723" cy="49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65103" y="1214921"/>
            <a:ext cx="3077812" cy="4927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406277" y="1214921"/>
            <a:ext cx="3077812" cy="49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649186" y="1214921"/>
            <a:ext cx="3077812" cy="49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409749" y="1219200"/>
            <a:ext cx="6308794" cy="49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65103" y="1217061"/>
            <a:ext cx="3077812" cy="492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63381" y="1214546"/>
            <a:ext cx="9563761" cy="154982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66838" y="2900411"/>
            <a:ext cx="9560160" cy="3229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446027"/>
            <a:ext cx="7931679" cy="354555"/>
          </a:xfrm>
          <a:prstGeom prst="rect">
            <a:avLst/>
          </a:prstGeom>
        </p:spPr>
        <p:txBody>
          <a:bodyPr wrap="square" lIns="107287" tIns="53643" rIns="107287" bIns="53643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65103" y="1214921"/>
            <a:ext cx="3077812" cy="4927600"/>
          </a:xfrm>
          <a:prstGeom prst="rect">
            <a:avLst/>
          </a:prstGeom>
        </p:spPr>
        <p:txBody>
          <a:bodyPr lIns="107287" tIns="53643" rIns="107287" bIns="53643"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406277" y="1214921"/>
            <a:ext cx="3077812" cy="49276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649186" y="1214921"/>
            <a:ext cx="3077812" cy="49276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172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019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680900" y="1305986"/>
            <a:ext cx="7931679" cy="4830233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03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446027"/>
            <a:ext cx="7931679" cy="354555"/>
          </a:xfrm>
          <a:prstGeom prst="rect">
            <a:avLst/>
          </a:prstGeom>
        </p:spPr>
        <p:txBody>
          <a:bodyPr wrap="square" lIns="107287" tIns="53643" rIns="107287" bIns="53643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409749" y="1219200"/>
            <a:ext cx="6308794" cy="49276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65103" y="1217061"/>
            <a:ext cx="3077812" cy="49276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63381" y="1214546"/>
            <a:ext cx="9563761" cy="154982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446027"/>
            <a:ext cx="7931679" cy="354555"/>
          </a:xfrm>
          <a:prstGeom prst="rect">
            <a:avLst/>
          </a:prstGeom>
        </p:spPr>
        <p:txBody>
          <a:bodyPr wrap="square" lIns="107287" tIns="53643" rIns="107287" bIns="53643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66838" y="2900411"/>
            <a:ext cx="9560160" cy="3229276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446027"/>
            <a:ext cx="7931679" cy="354555"/>
          </a:xfrm>
          <a:prstGeom prst="rect">
            <a:avLst/>
          </a:prstGeom>
        </p:spPr>
        <p:txBody>
          <a:bodyPr wrap="square" lIns="107287" tIns="53643" rIns="107287" bIns="53643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019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96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63381" y="1214546"/>
            <a:ext cx="9563761" cy="154982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63381" y="1214546"/>
            <a:ext cx="9563761" cy="154982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80900" y="6500192"/>
            <a:ext cx="7931679" cy="246221"/>
          </a:xfrm>
        </p:spPr>
        <p:txBody>
          <a:bodyPr wrap="square" anchor="ctr" anchorCtr="0">
            <a:sp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66838" y="2900411"/>
            <a:ext cx="9560160" cy="3229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3" y="6378000"/>
            <a:ext cx="9905999" cy="48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3" y="1"/>
            <a:ext cx="1491058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" y="6378000"/>
            <a:ext cx="1495365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1072866" rtl="0" eaLnBrk="1" latinLnBrk="0" hangingPunct="1"/>
            <a:endParaRPr lang="ru-RU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80579" y="6500192"/>
            <a:ext cx="99833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1072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85900" y="6362702"/>
            <a:ext cx="0" cy="495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485900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8916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100" y="144000"/>
            <a:ext cx="1146600" cy="7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  <p:sldLayoutId id="2147483797" r:id="rId6"/>
    <p:sldLayoutId id="2147483801" r:id="rId7"/>
  </p:sldLayoutIdLst>
  <p:txStyles>
    <p:titleStyle>
      <a:lvl1pPr algn="l" defTabSz="1072866" rtl="0" eaLnBrk="1" latinLnBrk="0" hangingPunct="1">
        <a:spcBef>
          <a:spcPct val="0"/>
        </a:spcBef>
        <a:buNone/>
        <a:defRPr kumimoji="0" lang="ru-RU" sz="22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02325" algn="l" defTabSz="1072866" rtl="0" eaLnBrk="1" latinLnBrk="0" hangingPunct="1">
        <a:spcBef>
          <a:spcPct val="20000"/>
        </a:spcBef>
        <a:buFont typeface="Arial" pitchFamily="34" charset="0"/>
        <a:buNone/>
        <a:defRPr lang="ru-RU" sz="2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335270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3" y="2764369"/>
            <a:ext cx="9905999" cy="4093633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" y="6378000"/>
            <a:ext cx="1495365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1072866" rtl="0" eaLnBrk="1" latinLnBrk="0" hangingPunct="1"/>
            <a:endParaRPr lang="ru-RU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80579" y="6500192"/>
            <a:ext cx="99833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1072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381" y="1214547"/>
            <a:ext cx="9563761" cy="15498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85900" y="6362702"/>
            <a:ext cx="0" cy="495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8916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3" y="1"/>
            <a:ext cx="1491058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485900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00" y="144000"/>
            <a:ext cx="1146600" cy="7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1072866" rtl="0" eaLnBrk="1" latinLnBrk="0" hangingPunct="1">
        <a:spcBef>
          <a:spcPct val="0"/>
        </a:spcBef>
        <a:buNone/>
        <a:defRPr kumimoji="0" lang="ru-RU" sz="22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02325" algn="l" defTabSz="1072866" rtl="0" eaLnBrk="1" latinLnBrk="0" hangingPunct="1">
        <a:spcBef>
          <a:spcPct val="20000"/>
        </a:spcBef>
        <a:buFont typeface="Arial" pitchFamily="34" charset="0"/>
        <a:buNone/>
        <a:defRPr lang="ru-RU" sz="2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335270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501675" y="2772134"/>
            <a:ext cx="8399165" cy="4093633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" y="6378000"/>
            <a:ext cx="1495365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1072866" rtl="0" eaLnBrk="1" latinLnBrk="0" hangingPunct="1"/>
            <a:endParaRPr lang="ru-RU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80579" y="6500192"/>
            <a:ext cx="99833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1072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381" y="1214546"/>
            <a:ext cx="9563761" cy="15498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485900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8916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3" y="1"/>
            <a:ext cx="1491058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485900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100" y="144000"/>
            <a:ext cx="1146600" cy="7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98" r:id="rId3"/>
  </p:sldLayoutIdLst>
  <p:txStyles>
    <p:titleStyle>
      <a:lvl1pPr algn="l" defTabSz="1072866" rtl="0" eaLnBrk="1" latinLnBrk="0" hangingPunct="1">
        <a:spcBef>
          <a:spcPct val="0"/>
        </a:spcBef>
        <a:buNone/>
        <a:defRPr kumimoji="0" lang="ru-RU" sz="22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02325" algn="l" defTabSz="1072866" rtl="0" eaLnBrk="1" latinLnBrk="0" hangingPunct="1">
        <a:spcBef>
          <a:spcPct val="20000"/>
        </a:spcBef>
        <a:buFont typeface="Arial" pitchFamily="34" charset="0"/>
        <a:buNone/>
        <a:defRPr lang="ru-RU" sz="2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335270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3246967" y="1"/>
            <a:ext cx="6659032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410231" y="6369051"/>
            <a:ext cx="8495770" cy="488948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3" y="1"/>
            <a:ext cx="1491058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6378000"/>
            <a:ext cx="1489800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1072866" rtl="0" eaLnBrk="1" latinLnBrk="0" hangingPunct="1"/>
            <a:endParaRPr lang="ru-RU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80579" y="6500192"/>
            <a:ext cx="99833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1072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381" y="1214546"/>
            <a:ext cx="2887667" cy="49216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8916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485900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00" y="144000"/>
            <a:ext cx="1146600" cy="7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1072866" rtl="0" eaLnBrk="1" latinLnBrk="0" hangingPunct="1">
        <a:spcBef>
          <a:spcPct val="0"/>
        </a:spcBef>
        <a:buNone/>
        <a:defRPr kumimoji="0" lang="ru-RU" sz="22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02325" algn="l" defTabSz="1072866" rtl="0" eaLnBrk="1" latinLnBrk="0" hangingPunct="1">
        <a:spcBef>
          <a:spcPct val="20000"/>
        </a:spcBef>
        <a:buFont typeface="Arial" pitchFamily="34" charset="0"/>
        <a:buNone/>
        <a:defRPr lang="ru-RU" sz="2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335270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3" y="0"/>
            <a:ext cx="9905999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601984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6378000"/>
            <a:ext cx="1489056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1072866" rtl="0" eaLnBrk="1" latinLnBrk="0" hangingPunct="1"/>
            <a:endParaRPr lang="ru-RU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381" y="1214545"/>
            <a:ext cx="9563761" cy="49508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85900" y="6362702"/>
            <a:ext cx="0" cy="495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80579" y="6500192"/>
            <a:ext cx="99833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1072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8916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3" y="1"/>
            <a:ext cx="1491058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485900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100" y="144000"/>
            <a:ext cx="1146600" cy="7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99" r:id="rId6"/>
    <p:sldLayoutId id="2147483800" r:id="rId7"/>
  </p:sldLayoutIdLst>
  <p:txStyles>
    <p:titleStyle>
      <a:lvl1pPr algn="l" defTabSz="1072866" rtl="0" eaLnBrk="1" latinLnBrk="0" hangingPunct="1">
        <a:spcBef>
          <a:spcPct val="0"/>
        </a:spcBef>
        <a:buNone/>
        <a:defRPr kumimoji="0" lang="ru-RU" sz="22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02325" algn="l" defTabSz="1072866" rtl="0" eaLnBrk="1" latinLnBrk="0" hangingPunct="1">
        <a:spcBef>
          <a:spcPct val="20000"/>
        </a:spcBef>
        <a:buFont typeface="Arial" pitchFamily="34" charset="0"/>
        <a:buNone/>
        <a:defRPr lang="ru-RU" sz="22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335270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3" y="0"/>
            <a:ext cx="9905999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601984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6378000"/>
            <a:ext cx="9906001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1072866" rtl="0" eaLnBrk="1" latinLnBrk="0" hangingPunct="1"/>
            <a:endParaRPr lang="ru-RU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0901" y="1305986"/>
            <a:ext cx="8036181" cy="48302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8916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3" y="1"/>
            <a:ext cx="1491058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80903" y="101601"/>
            <a:ext cx="7931680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485900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00" y="144000"/>
            <a:ext cx="1146600" cy="7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95" r:id="rId2"/>
  </p:sldLayoutIdLst>
  <p:txStyles>
    <p:titleStyle>
      <a:lvl1pPr algn="ctr" defTabSz="1072866" rtl="0" eaLnBrk="1" latinLnBrk="0" hangingPunct="1">
        <a:spcBef>
          <a:spcPct val="0"/>
        </a:spcBef>
        <a:buNone/>
        <a:defRPr kumimoji="0" lang="ru-RU" sz="22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02325" algn="l" defTabSz="1072866" rtl="0" eaLnBrk="1" latinLnBrk="0" hangingPunct="1">
        <a:spcBef>
          <a:spcPct val="20000"/>
        </a:spcBef>
        <a:buFont typeface="Arial" pitchFamily="34" charset="0"/>
        <a:buNone/>
        <a:defRPr lang="ru-RU" sz="22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335270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68216" algn="l" defTabSz="1072866" rtl="0" eaLnBrk="1" latinLnBrk="0" hangingPunct="1">
        <a:spcBef>
          <a:spcPct val="20000"/>
        </a:spcBef>
        <a:buFont typeface="Arial" pitchFamily="34" charset="0"/>
        <a:buNone/>
        <a:defRPr lang="ru-RU" sz="28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chart" Target="../charts/chart1.xml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_____Microsoft_Office_Excel5.xls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v.marchenko\Desktop\Фото ГРС Волчанск ГРС Серов\ГРС г. Волчанска\DJI_0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4" y="1127125"/>
            <a:ext cx="9809747" cy="5192112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Заголовок 8"/>
          <p:cNvSpPr>
            <a:spLocks noGrp="1"/>
          </p:cNvSpPr>
          <p:nvPr>
            <p:ph type="ctrTitle" idx="4294967295"/>
          </p:nvPr>
        </p:nvSpPr>
        <p:spPr bwMode="auto">
          <a:xfrm>
            <a:off x="1707356" y="1127125"/>
            <a:ext cx="7821613" cy="2108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Капитальный ремонт ГРС.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Проблемные вопросы, пути решения.</a:t>
            </a:r>
          </a:p>
        </p:txBody>
      </p:sp>
      <p:sp>
        <p:nvSpPr>
          <p:cNvPr id="25607" name="Подзаголовок 9"/>
          <p:cNvSpPr>
            <a:spLocks noGrp="1"/>
          </p:cNvSpPr>
          <p:nvPr>
            <p:ph type="subTitle" idx="4294967295"/>
          </p:nvPr>
        </p:nvSpPr>
        <p:spPr bwMode="auto">
          <a:xfrm>
            <a:off x="122548" y="5279464"/>
            <a:ext cx="9783452" cy="12827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defRPr/>
            </a:pPr>
            <a:r>
              <a:rPr lang="ru-RU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Обухов Александр Валерьевич</a:t>
            </a:r>
          </a:p>
          <a:p>
            <a:pPr indent="0">
              <a:spcBef>
                <a:spcPct val="0"/>
              </a:spcBef>
              <a:defRPr/>
            </a:pPr>
            <a:r>
              <a:rPr lang="ru-RU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Начальник  производственного отдела </a:t>
            </a:r>
            <a:endPara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anose="02020603050405020304" pitchFamily="18" charset="0"/>
            </a:endParaRPr>
          </a:p>
          <a:p>
            <a:pPr indent="0">
              <a:spcBef>
                <a:spcPct val="0"/>
              </a:spcBef>
              <a:defRPr/>
            </a:pP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по </a:t>
            </a:r>
            <a:r>
              <a:rPr lang="ru-RU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эксплуатации магистральных газопроводов и ГРС</a:t>
            </a:r>
          </a:p>
        </p:txBody>
      </p:sp>
      <p:sp>
        <p:nvSpPr>
          <p:cNvPr id="10" name="Подзаголовок 9"/>
          <p:cNvSpPr txBox="1">
            <a:spLocks/>
          </p:cNvSpPr>
          <p:nvPr/>
        </p:nvSpPr>
        <p:spPr bwMode="auto">
          <a:xfrm>
            <a:off x="2084388" y="73359"/>
            <a:ext cx="6934200" cy="923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ru-RU" sz="2800" kern="0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54204" y="73359"/>
            <a:ext cx="8394569" cy="90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32" tIns="54016" rIns="108032" bIns="54016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ГАЗОРАСПРЕДЕЛИТЕЛЬНЫЕ СТАНЦИИ И СИСТЕМЫ ГАЗОСНАБЖЕНИЯ»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Нижний Новгород,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0632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880" y="3733819"/>
            <a:ext cx="3410496" cy="2559405"/>
          </a:xfrm>
          <a:prstGeom prst="rect">
            <a:avLst/>
          </a:prstGeom>
          <a:noFill/>
          <a:ln w="412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1644" y="64487"/>
            <a:ext cx="8336732" cy="9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32" tIns="54016" rIns="108032" bIns="54016" anchor="ctr"/>
          <a:lstStyle/>
          <a:p>
            <a:pPr algn="ctr">
              <a:tabLst>
                <a:tab pos="7048130" algn="l"/>
              </a:tabLs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Универсальные проектные решения (УПР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ru-RU" sz="22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880" y="1139741"/>
            <a:ext cx="3410496" cy="2520511"/>
          </a:xfrm>
          <a:prstGeom prst="rect">
            <a:avLst/>
          </a:prstGeom>
          <a:noFill/>
          <a:ln w="412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2" y="3785297"/>
            <a:ext cx="3736462" cy="2507927"/>
          </a:xfrm>
          <a:prstGeom prst="rect">
            <a:avLst/>
          </a:prstGeom>
          <a:noFill/>
          <a:ln w="412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C:\Users\gv.marchenko\Desktop\IMG-20191009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1" y="1139741"/>
            <a:ext cx="3736462" cy="2598541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v.marchenko\Desktop\Авиагаз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634" y="2138083"/>
            <a:ext cx="3410496" cy="3281082"/>
          </a:xfrm>
          <a:prstGeom prst="rect">
            <a:avLst/>
          </a:prstGeom>
          <a:noFill/>
          <a:ln w="41275">
            <a:solidFill>
              <a:srgbClr val="005A9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5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49450" y="254002"/>
            <a:ext cx="8327209" cy="391457"/>
          </a:xfrm>
          <a:prstGeom prst="rect">
            <a:avLst/>
          </a:prstGeom>
        </p:spPr>
        <p:txBody>
          <a:bodyPr lIns="107287" tIns="53643" rIns="107287" bIns="53643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cs typeface="Times New Roman" panose="02020603050405020304" pitchFamily="18" charset="0"/>
              </a:rPr>
              <a:t>Узлы учета расхода газа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  <p:pic>
        <p:nvPicPr>
          <p:cNvPr id="6146" name="Picture 2" descr="C:\Users\gv.marchenko\Desktop\Фото ГРС Волчанск ГРС Серов\ГРС г. Волчанска\P_20181225_132853_vHDR_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404" y="1119187"/>
            <a:ext cx="3895724" cy="2566988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v.marchenko\Desktop\DJI_0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1" y="3787139"/>
            <a:ext cx="4590314" cy="2533705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v.marchenko\Desktop\Фото ГРС Волчанск ГРС Серов\ГРС г. Волчанска\ГР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4" y="1119185"/>
            <a:ext cx="3895724" cy="2578145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7" y="3800476"/>
            <a:ext cx="4590314" cy="2524124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981200"/>
            <a:ext cx="2773900" cy="2080335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24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map_1024_all_без ГТЮ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35" y="1027611"/>
            <a:ext cx="9887756" cy="5346683"/>
          </a:xfrm>
          <a:prstGeom prst="rect">
            <a:avLst/>
          </a:prstGeom>
        </p:spPr>
      </p:pic>
      <p:grpSp>
        <p:nvGrpSpPr>
          <p:cNvPr id="2" name="Группа 23564"/>
          <p:cNvGrpSpPr/>
          <p:nvPr/>
        </p:nvGrpSpPr>
        <p:grpSpPr>
          <a:xfrm>
            <a:off x="-10317" y="1496191"/>
            <a:ext cx="3532881" cy="5403123"/>
            <a:chOff x="-9524" y="1517767"/>
            <a:chExt cx="3261121" cy="4790959"/>
          </a:xfrm>
        </p:grpSpPr>
        <p:sp>
          <p:nvSpPr>
            <p:cNvPr id="12" name="Номер слайда 13"/>
            <p:cNvSpPr txBox="1">
              <a:spLocks/>
            </p:cNvSpPr>
            <p:nvPr/>
          </p:nvSpPr>
          <p:spPr>
            <a:xfrm>
              <a:off x="0" y="5832079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sp>
          <p:nvSpPr>
            <p:cNvPr id="30" name="Номер слайда 13"/>
            <p:cNvSpPr txBox="1">
              <a:spLocks/>
            </p:cNvSpPr>
            <p:nvPr/>
          </p:nvSpPr>
          <p:spPr>
            <a:xfrm>
              <a:off x="-9524" y="5843192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990707" y="4544213"/>
              <a:ext cx="35719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961085" y="3789852"/>
              <a:ext cx="290512" cy="214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757343" y="4543517"/>
              <a:ext cx="242907" cy="141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1675977" y="4672309"/>
              <a:ext cx="88720" cy="5386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Скругленная прямоугольная выноска 40"/>
            <p:cNvSpPr/>
            <p:nvPr/>
          </p:nvSpPr>
          <p:spPr>
            <a:xfrm>
              <a:off x="185854" y="1517767"/>
              <a:ext cx="1814377" cy="948559"/>
            </a:xfrm>
            <a:prstGeom prst="wedgeRoundRectCallout">
              <a:avLst>
                <a:gd name="adj1" fmla="val 102647"/>
                <a:gd name="adj2" fmla="val 209909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Газопроводы на перегоне от КС 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Пунгинская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до КС 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Краснотурьинская</a:t>
              </a:r>
              <a:endParaRPr lang="ru-RU" sz="140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898778" y="3988909"/>
              <a:ext cx="73022" cy="441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712912" y="80862"/>
            <a:ext cx="7821613" cy="784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Ликвидация участков </a:t>
            </a:r>
            <a:r>
              <a:rPr lang="ru-RU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линейной части МГ </a:t>
            </a:r>
            <a:br>
              <a:rPr lang="ru-RU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системы «55»</a:t>
            </a:r>
            <a:endParaRPr lang="ru-RU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536676" y="4767272"/>
            <a:ext cx="619129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Выноска 2 3"/>
          <p:cNvSpPr/>
          <p:nvPr/>
        </p:nvSpPr>
        <p:spPr>
          <a:xfrm>
            <a:off x="3704861" y="5200134"/>
            <a:ext cx="546061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1484"/>
              <a:gd name="adj6" fmla="val -102718"/>
            </a:avLst>
          </a:prstGeom>
          <a:gradFill>
            <a:gsLst>
              <a:gs pos="0">
                <a:srgbClr val="FFFF00"/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31750" cmpd="dbl">
            <a:solidFill>
              <a:srgbClr val="FFFF00"/>
            </a:solidFill>
            <a:head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6 ГРС</a:t>
            </a:r>
          </a:p>
        </p:txBody>
      </p:sp>
      <p:sp>
        <p:nvSpPr>
          <p:cNvPr id="24" name="Выноска 2 23"/>
          <p:cNvSpPr/>
          <p:nvPr/>
        </p:nvSpPr>
        <p:spPr>
          <a:xfrm>
            <a:off x="3408843" y="5442832"/>
            <a:ext cx="546061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1796"/>
              <a:gd name="adj6" fmla="val -121423"/>
            </a:avLst>
          </a:prstGeom>
          <a:gradFill>
            <a:gsLst>
              <a:gs pos="0">
                <a:srgbClr val="FFFF00"/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31750" cmpd="dbl">
            <a:solidFill>
              <a:srgbClr val="FFFF00"/>
            </a:solidFill>
            <a:head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3 ГРС</a:t>
            </a:r>
          </a:p>
        </p:txBody>
      </p:sp>
      <p:sp>
        <p:nvSpPr>
          <p:cNvPr id="25" name="Выноска 2 24"/>
          <p:cNvSpPr/>
          <p:nvPr/>
        </p:nvSpPr>
        <p:spPr>
          <a:xfrm>
            <a:off x="3155805" y="5669129"/>
            <a:ext cx="546061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94462"/>
              <a:gd name="adj6" fmla="val -180244"/>
            </a:avLst>
          </a:prstGeom>
          <a:gradFill>
            <a:gsLst>
              <a:gs pos="0">
                <a:srgbClr val="FFFF00"/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31750" cmpd="dbl">
            <a:solidFill>
              <a:srgbClr val="FFFF00"/>
            </a:solidFill>
            <a:head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2 ГРС</a:t>
            </a:r>
          </a:p>
        </p:txBody>
      </p:sp>
      <p:sp>
        <p:nvSpPr>
          <p:cNvPr id="26" name="Выноска 2 25"/>
          <p:cNvSpPr/>
          <p:nvPr/>
        </p:nvSpPr>
        <p:spPr>
          <a:xfrm>
            <a:off x="2748589" y="5894864"/>
            <a:ext cx="546061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2277"/>
              <a:gd name="adj6" fmla="val -166241"/>
            </a:avLst>
          </a:prstGeom>
          <a:gradFill>
            <a:gsLst>
              <a:gs pos="0">
                <a:srgbClr val="FFFF00"/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31750" cmpd="dbl">
            <a:solidFill>
              <a:srgbClr val="FFFF00"/>
            </a:solidFill>
            <a:head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4 ГРС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</p:spTree>
    <p:extLst>
      <p:ext uri="{BB962C8B-B14F-4D97-AF65-F5344CB8AC3E}">
        <p14:creationId xmlns:p14="http://schemas.microsoft.com/office/powerpoint/2010/main" xmlns="" val="7224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1639" y="2695574"/>
            <a:ext cx="8361497" cy="3624562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369243" y="1033711"/>
            <a:ext cx="7374361" cy="19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32" tIns="54016" rIns="108032" bIns="54016" anchor="ctr"/>
          <a:lstStyle/>
          <a:p>
            <a:pPr>
              <a:tabLst>
                <a:tab pos="7048130" algn="l"/>
              </a:tabLst>
              <a:defRPr/>
            </a:pPr>
            <a:r>
              <a:rPr lang="ru-RU" sz="38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СПАСИБО ЗА ВНИМАНИЕ !</a:t>
            </a:r>
          </a:p>
        </p:txBody>
      </p:sp>
      <p:sp>
        <p:nvSpPr>
          <p:cNvPr id="7" name="Подзаголовок 9"/>
          <p:cNvSpPr txBox="1">
            <a:spLocks/>
          </p:cNvSpPr>
          <p:nvPr/>
        </p:nvSpPr>
        <p:spPr bwMode="auto">
          <a:xfrm>
            <a:off x="1531302" y="3530601"/>
            <a:ext cx="7821613" cy="18214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Обухов Александр Валерьевич</a:t>
            </a:r>
          </a:p>
          <a:p>
            <a:pPr indent="0">
              <a:spcBef>
                <a:spcPct val="0"/>
              </a:spcBef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Начальник  производственного отдела по эксплуатации магистральных газопроводов и ГРС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МЕЖДУНАРОДНАЯ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</p:spTree>
    <p:extLst>
      <p:ext uri="{BB962C8B-B14F-4D97-AF65-F5344CB8AC3E}">
        <p14:creationId xmlns:p14="http://schemas.microsoft.com/office/powerpoint/2010/main" xmlns="" val="15125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800381" y="94501"/>
            <a:ext cx="777851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Характеристика объектов газоснабжения</a:t>
            </a:r>
            <a:endParaRPr lang="ru-RU" sz="2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vv.bystrov\Documents\Схемы ГТС\месторожд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3" r="6846"/>
          <a:stretch/>
        </p:blipFill>
        <p:spPr bwMode="auto">
          <a:xfrm>
            <a:off x="1867288" y="1646853"/>
            <a:ext cx="5374740" cy="357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7606" y="1155447"/>
            <a:ext cx="4341732" cy="1141944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Протяженность МГ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ГО, км.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27 737,4 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909,2 </a:t>
            </a:r>
            <a:b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филиалов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ЛПУМГ,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ед.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/ 26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Компрессорные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цеха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ГПА, ед.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221 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1171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               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Станции охлаждения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газа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ТХА,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ед.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 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233307422"/>
              </p:ext>
            </p:extLst>
          </p:nvPr>
        </p:nvGraphicFramePr>
        <p:xfrm>
          <a:off x="0" y="2297391"/>
          <a:ext cx="3581400" cy="404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608518137"/>
              </p:ext>
            </p:extLst>
          </p:nvPr>
        </p:nvGraphicFramePr>
        <p:xfrm>
          <a:off x="4101953" y="1076325"/>
          <a:ext cx="5804047" cy="526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</p:spTree>
    <p:extLst>
      <p:ext uri="{BB962C8B-B14F-4D97-AF65-F5344CB8AC3E}">
        <p14:creationId xmlns:p14="http://schemas.microsoft.com/office/powerpoint/2010/main" xmlns="" val="11901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1642" y="6380334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447169" y="506798"/>
            <a:ext cx="8399364" cy="314325"/>
          </a:xfrm>
        </p:spPr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Распределение объектов газоснабжения по сроку эксплуатации и 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формам обслуживания</a:t>
            </a:r>
            <a:endParaRPr lang="ru-RU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123064471"/>
              </p:ext>
            </p:extLst>
          </p:nvPr>
        </p:nvGraphicFramePr>
        <p:xfrm>
          <a:off x="114301" y="1104900"/>
          <a:ext cx="4448174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62061231"/>
              </p:ext>
            </p:extLst>
          </p:nvPr>
        </p:nvGraphicFramePr>
        <p:xfrm>
          <a:off x="4629150" y="1323974"/>
          <a:ext cx="5010151" cy="496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02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659255" y="91028"/>
            <a:ext cx="8207266" cy="936103"/>
          </a:xfrm>
          <a:prstGeom prst="rect">
            <a:avLst/>
          </a:prstGeom>
        </p:spPr>
        <p:txBody>
          <a:bodyPr lIns="107287" tIns="53643" rIns="107287" bIns="5364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300" dirty="0">
              <a:solidFill>
                <a:srgbClr val="FFFFFF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640681" y="274037"/>
            <a:ext cx="8017185" cy="54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32" tIns="54016" rIns="108032" bIns="54016" anchor="ctr"/>
          <a:lstStyle/>
          <a:p>
            <a:pPr algn="ctr">
              <a:defRPr/>
            </a:pP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20873" y="274037"/>
            <a:ext cx="7762875" cy="412750"/>
          </a:xfrm>
        </p:spPr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Проведение капитального ремонта объектов газоснабжения</a:t>
            </a:r>
            <a:endParaRPr lang="ru-RU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947542598"/>
              </p:ext>
            </p:extLst>
          </p:nvPr>
        </p:nvGraphicFramePr>
        <p:xfrm>
          <a:off x="103717" y="1330325"/>
          <a:ext cx="9335558" cy="475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</p:spTree>
    <p:extLst>
      <p:ext uri="{BB962C8B-B14F-4D97-AF65-F5344CB8AC3E}">
        <p14:creationId xmlns:p14="http://schemas.microsoft.com/office/powerpoint/2010/main" xmlns="" val="345330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v.marchenko\AppData\Local\Microsoft\Windows\Temporary Internet Files\Content.Outlook\04GX0XCB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9013" y="4218404"/>
            <a:ext cx="2044648" cy="2099178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9775" y="376238"/>
            <a:ext cx="7896225" cy="495300"/>
          </a:xfrm>
        </p:spPr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Программы ПАО «Газпром» и Общества по приведению систем газоснабжения к требованиям </a:t>
            </a:r>
            <a:r>
              <a:rPr lang="ru-RU" dirty="0">
                <a:cs typeface="Times New Roman" panose="02020603050405020304" pitchFamily="18" charset="0"/>
              </a:rPr>
              <a:t>НТД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30" y="1124461"/>
            <a:ext cx="4443893" cy="2970002"/>
          </a:xfrm>
          <a:prstGeom prst="rect">
            <a:avLst/>
          </a:prstGeom>
          <a:ln w="41275"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30" y="3080778"/>
            <a:ext cx="4454581" cy="3236804"/>
          </a:xfrm>
          <a:prstGeom prst="rect">
            <a:avLst/>
          </a:prstGeom>
          <a:ln w="41275">
            <a:solidFill>
              <a:schemeClr val="tx2"/>
            </a:solidFill>
          </a:ln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9533683"/>
              </p:ext>
            </p:extLst>
          </p:nvPr>
        </p:nvGraphicFramePr>
        <p:xfrm>
          <a:off x="4612164" y="1124461"/>
          <a:ext cx="3058753" cy="3730984"/>
        </p:xfrm>
        <a:graphic>
          <a:graphicData uri="http://schemas.openxmlformats.org/presentationml/2006/ole">
            <p:oleObj spid="_x0000_s1168" name="Лист" r:id="rId7" imgW="8572500" imgH="9286943" progId="Excel.Sheet.12">
              <p:embed/>
            </p:oleObj>
          </a:graphicData>
        </a:graphic>
      </p:graphicFrame>
      <p:pic>
        <p:nvPicPr>
          <p:cNvPr id="10" name="Picture 2" descr="C:\Users\gv.marchenko\Desktop\9752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757" y="4591049"/>
            <a:ext cx="3053160" cy="1726533"/>
          </a:xfrm>
          <a:prstGeom prst="rect">
            <a:avLst/>
          </a:prstGeom>
          <a:ln w="41275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v.marchenko\Desktop\Фото ГРС Волчанск ГРС Серов\ГРС г. Серова\DSCF74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9013" y="1124461"/>
            <a:ext cx="2044648" cy="1752089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659255" y="91028"/>
            <a:ext cx="8207266" cy="936103"/>
          </a:xfrm>
          <a:prstGeom prst="rect">
            <a:avLst/>
          </a:prstGeom>
        </p:spPr>
        <p:txBody>
          <a:bodyPr lIns="107287" tIns="53643" rIns="107287" bIns="5364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300" dirty="0">
              <a:solidFill>
                <a:srgbClr val="FFFFFF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640681" y="274037"/>
            <a:ext cx="8017185" cy="54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32" tIns="54016" rIns="108032" bIns="54016" anchor="ctr"/>
          <a:lstStyle/>
          <a:p>
            <a:pPr algn="ctr">
              <a:defRPr/>
            </a:pP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09750" y="407114"/>
            <a:ext cx="7715250" cy="412750"/>
          </a:xfrm>
        </p:spPr>
        <p:txBody>
          <a:bodyPr/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Программа Общества по приведению системы одоризации к требованиям НТД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600860853"/>
              </p:ext>
            </p:extLst>
          </p:nvPr>
        </p:nvGraphicFramePr>
        <p:xfrm>
          <a:off x="103717" y="1330325"/>
          <a:ext cx="9335558" cy="475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</p:spTree>
    <p:extLst>
      <p:ext uri="{BB962C8B-B14F-4D97-AF65-F5344CB8AC3E}">
        <p14:creationId xmlns:p14="http://schemas.microsoft.com/office/powerpoint/2010/main" xmlns="" val="250031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80903" y="307791"/>
            <a:ext cx="7931680" cy="369942"/>
          </a:xfrm>
          <a:prstGeom prst="rect">
            <a:avLst/>
          </a:prstGeom>
        </p:spPr>
        <p:txBody>
          <a:bodyPr lIns="107287" tIns="53643" rIns="107287" bIns="53643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cs typeface="Times New Roman" panose="02020603050405020304" pitchFamily="18" charset="0"/>
              </a:rPr>
              <a:t>Организация  комплексного капитального ремонта ГРС   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  <p:pic>
        <p:nvPicPr>
          <p:cNvPr id="5" name="Picture 2" descr="C:\Users\gv.marchenko\Desktop\975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145" y="3616443"/>
            <a:ext cx="4567881" cy="2683571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3" y="3616443"/>
            <a:ext cx="4679419" cy="2683571"/>
          </a:xfrm>
          <a:prstGeom prst="rect">
            <a:avLst/>
          </a:prstGeom>
          <a:ln w="41275">
            <a:solidFill>
              <a:schemeClr val="tx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3" y="1133076"/>
            <a:ext cx="9766986" cy="239610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2"/>
            </a:solidFill>
          </a:ln>
        </p:spPr>
      </p:pic>
      <p:pic>
        <p:nvPicPr>
          <p:cNvPr id="2050" name="Picture 2" descr="C:\Users\gv.marchenko\Desktop\Фото ГРС Волчанск ГРС Серов\ГРС г. Волчанска\DSCF7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332" y="4582675"/>
            <a:ext cx="2717233" cy="1684775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31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69690" y="333193"/>
            <a:ext cx="8199494" cy="344540"/>
          </a:xfrm>
          <a:prstGeom prst="rect">
            <a:avLst/>
          </a:prstGeom>
        </p:spPr>
        <p:txBody>
          <a:bodyPr lIns="107287" tIns="53643" rIns="107287" bIns="53643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cs typeface="Times New Roman" panose="02020603050405020304" pitchFamily="18" charset="0"/>
              </a:rPr>
              <a:t>Сроки производства работ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МЕЖДУНАРОДНАЯ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  <p:pic>
        <p:nvPicPr>
          <p:cNvPr id="7" name="Picture 2" descr="C:\Users\gv.marchenko\Desktop\Фото ГРС Волчанск ГРС Серов\ГРС г. Серова\DSCF7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1" y="3794764"/>
            <a:ext cx="4292675" cy="2482360"/>
          </a:xfrm>
          <a:prstGeom prst="rect">
            <a:avLst/>
          </a:prstGeom>
          <a:ln w="41275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v.marchenko\Desktop\Фото ГРС Волчанск ГРС Серов\ГРС г. Серова\DSCF7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37" y="3771898"/>
            <a:ext cx="4153402" cy="2495699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7776" y="1145279"/>
            <a:ext cx="4292676" cy="2521846"/>
          </a:xfrm>
          <a:prstGeom prst="rect">
            <a:avLst/>
          </a:prstGeom>
          <a:ln w="41275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97843" y="1247702"/>
            <a:ext cx="276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Климатические условия</a:t>
            </a:r>
          </a:p>
        </p:txBody>
      </p:sp>
      <p:pic>
        <p:nvPicPr>
          <p:cNvPr id="13" name="Picture 2" descr="C:\Users\gv.marchenko\Desktop\Фото ГРС Волчанск ГРС Серов\ГРС г. Серова\DSCF74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87" y="1151030"/>
            <a:ext cx="4153402" cy="2525619"/>
          </a:xfrm>
          <a:prstGeom prst="rect">
            <a:avLst/>
          </a:prstGeom>
          <a:noFill/>
          <a:ln w="412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5495" y="3793228"/>
            <a:ext cx="4588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Высокая плотность персонала 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строительной техники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7946" y="1231004"/>
            <a:ext cx="333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Своевременная поставка МТР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6842" y="3819452"/>
            <a:ext cx="366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Корректировка проектной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00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v.marchenko\Desktop\_GT_MG_LH_GR.УПР.03.07569-ТХГ1.Г.03 Model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029" y="1499542"/>
            <a:ext cx="5585733" cy="4509479"/>
          </a:xfrm>
          <a:prstGeom prst="rect">
            <a:avLst/>
          </a:prstGeom>
          <a:noFill/>
          <a:ln w="41275">
            <a:solidFill>
              <a:srgbClr val="005A9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v.marchenko\Desktop\Уромга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82" y="1175657"/>
            <a:ext cx="4418390" cy="2861088"/>
          </a:xfrm>
          <a:prstGeom prst="rect">
            <a:avLst/>
          </a:prstGeom>
          <a:noFill/>
          <a:ln w="41275">
            <a:solidFill>
              <a:srgbClr val="005A9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v.marchenko\Desktop\Нефтега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76" y="3754280"/>
            <a:ext cx="3579681" cy="2472349"/>
          </a:xfrm>
          <a:prstGeom prst="rect">
            <a:avLst/>
          </a:prstGeom>
          <a:noFill/>
          <a:ln w="41275">
            <a:solidFill>
              <a:srgbClr val="005A9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77508" y="64487"/>
            <a:ext cx="8077125" cy="9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32" tIns="54016" rIns="108032" bIns="54016" anchor="ctr"/>
          <a:lstStyle/>
          <a:p>
            <a:pPr algn="ctr">
              <a:tabLst>
                <a:tab pos="7048130" algn="l"/>
              </a:tabLst>
              <a:defRPr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Универсальные проектные решения (УПР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ru-RU" sz="22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1643" y="6396337"/>
            <a:ext cx="838435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Х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МЕЖДУНАРОДНАЯ НАУЧНО-ПРАКТИЧЕСКАЯ КОНФЕРЕНЦИЯ «ГАЗОРАСПРЕДЕЛИТЕЛЬНЫЕ СТАНЦИИ И СИСТЕМЫ ГАЗОСНАБЖЕНИЯ», г. Нижний Новгород, 2019 г.</a:t>
            </a:r>
          </a:p>
        </p:txBody>
      </p:sp>
    </p:spTree>
    <p:extLst>
      <p:ext uri="{BB962C8B-B14F-4D97-AF65-F5344CB8AC3E}">
        <p14:creationId xmlns:p14="http://schemas.microsoft.com/office/powerpoint/2010/main" xmlns="" val="25523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8308</TotalTime>
  <Words>454</Words>
  <Application>Microsoft Office PowerPoint</Application>
  <PresentationFormat>Лист A4 (210x297 мм)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Лист</vt:lpstr>
      <vt:lpstr>Капитальный ремонт ГРС.  Проблемные вопросы, пути решения.</vt:lpstr>
      <vt:lpstr>Слайд 1</vt:lpstr>
      <vt:lpstr>Распределение объектов газоснабжения по сроку эксплуатации и  формам обслуживания</vt:lpstr>
      <vt:lpstr>Проведение капитального ремонта объектов газоснабжения</vt:lpstr>
      <vt:lpstr>Программы ПАО «Газпром» и Общества по приведению систем газоснабжения к требованиям НТД</vt:lpstr>
      <vt:lpstr>Программа Общества по приведению системы одоризации к требованиям НТД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Admin</cp:lastModifiedBy>
  <cp:revision>400</cp:revision>
  <cp:lastPrinted>2019-10-14T12:54:33Z</cp:lastPrinted>
  <dcterms:created xsi:type="dcterms:W3CDTF">2016-02-05T10:31:15Z</dcterms:created>
  <dcterms:modified xsi:type="dcterms:W3CDTF">2019-10-21T18:08:09Z</dcterms:modified>
</cp:coreProperties>
</file>