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24" r:id="rId3"/>
    <p:sldId id="311" r:id="rId4"/>
    <p:sldId id="730" r:id="rId5"/>
    <p:sldId id="316" r:id="rId6"/>
    <p:sldId id="732" r:id="rId7"/>
    <p:sldId id="317" r:id="rId8"/>
    <p:sldId id="302" r:id="rId9"/>
  </p:sldIdLst>
  <p:sldSz cx="10439400" cy="7559675"/>
  <p:notesSz cx="7099300" cy="10234613"/>
  <p:defaultTextStyle>
    <a:defPPr>
      <a:defRPr lang="ru-RU"/>
    </a:defPPr>
    <a:lvl1pPr marL="0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1pPr>
    <a:lvl2pPr marL="490740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2pPr>
    <a:lvl3pPr marL="981480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3pPr>
    <a:lvl4pPr marL="1472220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4pPr>
    <a:lvl5pPr marL="1962960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5pPr>
    <a:lvl6pPr marL="2453701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6pPr>
    <a:lvl7pPr marL="2944441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7pPr>
    <a:lvl8pPr marL="3435182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8pPr>
    <a:lvl9pPr marL="3925922" algn="l" defTabSz="981480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4DF"/>
    <a:srgbClr val="ED7D31"/>
    <a:srgbClr val="BCBCBC"/>
    <a:srgbClr val="03A8E4"/>
    <a:srgbClr val="F5782A"/>
    <a:srgbClr val="5B9BD5"/>
    <a:srgbClr val="BDD7EE"/>
    <a:srgbClr val="30C1D7"/>
    <a:srgbClr val="FFFFFF"/>
    <a:srgbClr val="424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234" autoAdjust="0"/>
  </p:normalViewPr>
  <p:slideViewPr>
    <p:cSldViewPr snapToGrid="0">
      <p:cViewPr varScale="1">
        <p:scale>
          <a:sx n="100" d="100"/>
          <a:sy n="100" d="100"/>
        </p:scale>
        <p:origin x="1368" y="78"/>
      </p:cViewPr>
      <p:guideLst>
        <p:guide orient="horz" pos="2381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428A355F-879D-4C55-A92E-0D03E119CA8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C0CAE44E-B44E-4F2E-AE8A-EDA620C9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0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3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9151F0E9-FDFE-42FB-8BBF-1246CC3A6637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79525"/>
            <a:ext cx="47688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80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BA45A331-A970-41F5-9EE5-BEF972091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0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1pPr>
    <a:lvl2pPr marL="490740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2pPr>
    <a:lvl3pPr marL="981480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3pPr>
    <a:lvl4pPr marL="1472220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4pPr>
    <a:lvl5pPr marL="1962960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5pPr>
    <a:lvl6pPr marL="2453701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6pPr>
    <a:lvl7pPr marL="2944441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7pPr>
    <a:lvl8pPr marL="3435182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8pPr>
    <a:lvl9pPr marL="3925922" algn="l" defTabSz="981480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1379538"/>
            <a:ext cx="5154612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640" indent="-2983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292" indent="-2386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609" indent="-2386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926" indent="-2386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242" indent="-238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2559" indent="-238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9876" indent="-238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193" indent="-238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3DA1A0-4DC8-42A8-99C7-7FB71FA70C67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5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79525"/>
            <a:ext cx="47688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B1C575A-FA3C-4170-BDE2-E20A38399392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72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4938" y="1185863"/>
            <a:ext cx="4418012" cy="3200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B1C575A-FA3C-4170-BDE2-E20A38399392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85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5A331-A970-41F5-9EE5-BEF9720919B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9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2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99" indent="0" algn="ctr">
              <a:buNone/>
              <a:defRPr sz="2205"/>
            </a:lvl2pPr>
            <a:lvl3pPr marL="1007996" indent="0" algn="ctr">
              <a:buNone/>
              <a:defRPr sz="1984"/>
            </a:lvl3pPr>
            <a:lvl4pPr marL="1511994" indent="0" algn="ctr">
              <a:buNone/>
              <a:defRPr sz="1764"/>
            </a:lvl4pPr>
            <a:lvl5pPr marL="2015992" indent="0" algn="ctr">
              <a:buNone/>
              <a:defRPr sz="1764"/>
            </a:lvl5pPr>
            <a:lvl6pPr marL="2519990" indent="0" algn="ctr">
              <a:buNone/>
              <a:defRPr sz="1764"/>
            </a:lvl6pPr>
            <a:lvl7pPr marL="3023987" indent="0" algn="ctr">
              <a:buNone/>
              <a:defRPr sz="1764"/>
            </a:lvl7pPr>
            <a:lvl8pPr marL="3527986" indent="0" algn="ctr">
              <a:buNone/>
              <a:defRPr sz="1764"/>
            </a:lvl8pPr>
            <a:lvl9pPr marL="4031983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6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6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5"/>
            <a:ext cx="2250996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5"/>
            <a:ext cx="6622494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7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500"/>
            <a:ext cx="324419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3" y="227503"/>
            <a:ext cx="2303557" cy="209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B6C2-C657-4822-9816-8414BDAB68E5}" type="datetime1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94156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solidFill>
                  <a:srgbClr val="177B57"/>
                </a:solidFill>
              </a:defRPr>
            </a:lvl1pPr>
          </a:lstStyle>
          <a:p>
            <a:pPr rtl="0"/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819" y="1663129"/>
            <a:ext cx="9482187" cy="5059942"/>
          </a:xfrm>
        </p:spPr>
        <p:txBody>
          <a:bodyPr lIns="0" tIns="0" rIns="0" bIns="0" rtlCol="0"/>
          <a:lstStyle>
            <a:lvl1pPr>
              <a:spcBef>
                <a:spcPts val="405"/>
              </a:spcBef>
              <a:defRPr/>
            </a:lvl1pPr>
            <a:lvl2pPr marL="481822" indent="-242809">
              <a:spcBef>
                <a:spcPts val="405"/>
              </a:spcBef>
              <a:defRPr/>
            </a:lvl2pPr>
            <a:lvl3pPr marL="963645" indent="-242809">
              <a:spcBef>
                <a:spcPts val="405"/>
              </a:spcBef>
              <a:defRPr/>
            </a:lvl3pPr>
            <a:lvl4pPr marL="1449262" indent="-246602">
              <a:spcBef>
                <a:spcPts val="405"/>
              </a:spcBef>
              <a:defRPr/>
            </a:lvl4pPr>
            <a:lvl5pPr marL="2170099" indent="-242809">
              <a:spcBef>
                <a:spcPts val="405"/>
              </a:spcBef>
              <a:defRPr/>
            </a:lvl5pPr>
          </a:lstStyle>
          <a:p>
            <a:pPr lvl="0" rtl="0"/>
            <a:r>
              <a:rPr lang="en-GB" dirty="0"/>
              <a:t>Click to edit Master text styles</a:t>
            </a:r>
          </a:p>
          <a:p>
            <a:pPr lvl="1" rtl="0"/>
            <a:r>
              <a:rPr lang="en-GB" dirty="0"/>
              <a:t>Second level</a:t>
            </a:r>
          </a:p>
          <a:p>
            <a:pPr lvl="2" rtl="0"/>
            <a:r>
              <a:rPr lang="en-GB" dirty="0"/>
              <a:t>Third level</a:t>
            </a:r>
          </a:p>
          <a:p>
            <a:pPr lvl="3" rtl="0"/>
            <a:r>
              <a:rPr lang="en-GB" dirty="0"/>
              <a:t>Fourth level</a:t>
            </a:r>
          </a:p>
          <a:p>
            <a:pPr lvl="4" rtl="0"/>
            <a:r>
              <a:rPr lang="en-GB" dirty="0"/>
              <a:t>Fifth level</a:t>
            </a:r>
          </a:p>
        </p:txBody>
      </p:sp>
      <p:grpSp>
        <p:nvGrpSpPr>
          <p:cNvPr id="5" name="Группа 70"/>
          <p:cNvGrpSpPr>
            <a:grpSpLocks/>
          </p:cNvGrpSpPr>
          <p:nvPr userDrawn="1"/>
        </p:nvGrpSpPr>
        <p:grpSpPr bwMode="auto">
          <a:xfrm>
            <a:off x="-6014" y="3"/>
            <a:ext cx="414831" cy="7559675"/>
            <a:chOff x="-1143000" y="0"/>
            <a:chExt cx="462061" cy="6858000"/>
          </a:xfrm>
        </p:grpSpPr>
        <p:sp>
          <p:nvSpPr>
            <p:cNvPr id="6" name="object 63"/>
            <p:cNvSpPr/>
            <p:nvPr/>
          </p:nvSpPr>
          <p:spPr>
            <a:xfrm>
              <a:off x="-1143000" y="0"/>
              <a:ext cx="230237" cy="68564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eaLnBrk="1">
                <a:defRPr/>
              </a:pPr>
              <a:endParaRPr lang="en-GB" sz="2035" dirty="0"/>
            </a:p>
          </p:txBody>
        </p:sp>
        <p:sp>
          <p:nvSpPr>
            <p:cNvPr id="7" name="object 63"/>
            <p:cNvSpPr/>
            <p:nvPr/>
          </p:nvSpPr>
          <p:spPr>
            <a:xfrm>
              <a:off x="-911176" y="1588"/>
              <a:ext cx="230237" cy="6856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eaLnBrk="1">
                <a:defRPr/>
              </a:pPr>
              <a:endParaRPr lang="en-GB" sz="2035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8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solidFill>
                  <a:srgbClr val="177B57"/>
                </a:solidFill>
              </a:defRPr>
            </a:lvl1pPr>
          </a:lstStyle>
          <a:p>
            <a:pPr rtl="0"/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819" y="1663129"/>
            <a:ext cx="9482187" cy="5059942"/>
          </a:xfrm>
        </p:spPr>
        <p:txBody>
          <a:bodyPr lIns="0" tIns="0" rIns="0" bIns="0" rtlCol="0"/>
          <a:lstStyle>
            <a:lvl1pPr>
              <a:spcBef>
                <a:spcPts val="405"/>
              </a:spcBef>
              <a:defRPr/>
            </a:lvl1pPr>
            <a:lvl2pPr marL="481822" indent="-242809">
              <a:spcBef>
                <a:spcPts val="405"/>
              </a:spcBef>
              <a:defRPr/>
            </a:lvl2pPr>
            <a:lvl3pPr marL="963645" indent="-242809">
              <a:spcBef>
                <a:spcPts val="405"/>
              </a:spcBef>
              <a:defRPr/>
            </a:lvl3pPr>
            <a:lvl4pPr marL="1449262" indent="-246602">
              <a:spcBef>
                <a:spcPts val="405"/>
              </a:spcBef>
              <a:defRPr/>
            </a:lvl4pPr>
            <a:lvl5pPr marL="2170099" indent="-242809">
              <a:spcBef>
                <a:spcPts val="405"/>
              </a:spcBef>
              <a:defRPr/>
            </a:lvl5pPr>
          </a:lstStyle>
          <a:p>
            <a:pPr lvl="0" rtl="0"/>
            <a:r>
              <a:rPr lang="en-GB" dirty="0"/>
              <a:t>Click to edit Master text styles</a:t>
            </a:r>
          </a:p>
          <a:p>
            <a:pPr lvl="1" rtl="0"/>
            <a:r>
              <a:rPr lang="en-GB" dirty="0"/>
              <a:t>Second level</a:t>
            </a:r>
          </a:p>
          <a:p>
            <a:pPr lvl="2" rtl="0"/>
            <a:r>
              <a:rPr lang="en-GB" dirty="0"/>
              <a:t>Third level</a:t>
            </a:r>
          </a:p>
          <a:p>
            <a:pPr lvl="3" rtl="0"/>
            <a:r>
              <a:rPr lang="en-GB" dirty="0"/>
              <a:t>Fourth level</a:t>
            </a:r>
          </a:p>
          <a:p>
            <a:pPr lvl="4" rtl="0"/>
            <a:r>
              <a:rPr lang="en-GB" dirty="0"/>
              <a:t>Fifth level</a:t>
            </a:r>
          </a:p>
        </p:txBody>
      </p:sp>
      <p:grpSp>
        <p:nvGrpSpPr>
          <p:cNvPr id="5" name="Группа 70"/>
          <p:cNvGrpSpPr>
            <a:grpSpLocks/>
          </p:cNvGrpSpPr>
          <p:nvPr userDrawn="1"/>
        </p:nvGrpSpPr>
        <p:grpSpPr bwMode="auto">
          <a:xfrm>
            <a:off x="-6014" y="3"/>
            <a:ext cx="414831" cy="7559675"/>
            <a:chOff x="-1143000" y="0"/>
            <a:chExt cx="462061" cy="6858000"/>
          </a:xfrm>
        </p:grpSpPr>
        <p:sp>
          <p:nvSpPr>
            <p:cNvPr id="6" name="object 63"/>
            <p:cNvSpPr/>
            <p:nvPr/>
          </p:nvSpPr>
          <p:spPr>
            <a:xfrm>
              <a:off x="-1143000" y="0"/>
              <a:ext cx="230237" cy="68564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eaLnBrk="1">
                <a:defRPr/>
              </a:pPr>
              <a:endParaRPr lang="en-GB" sz="2035" dirty="0"/>
            </a:p>
          </p:txBody>
        </p:sp>
        <p:sp>
          <p:nvSpPr>
            <p:cNvPr id="7" name="object 63"/>
            <p:cNvSpPr/>
            <p:nvPr/>
          </p:nvSpPr>
          <p:spPr>
            <a:xfrm>
              <a:off x="-911176" y="1588"/>
              <a:ext cx="230237" cy="6856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eaLnBrk="1">
                <a:defRPr/>
              </a:pPr>
              <a:endParaRPr lang="en-GB" sz="2035" dirty="0"/>
            </a:p>
          </p:txBody>
        </p:sp>
      </p:grpSp>
      <p:pic>
        <p:nvPicPr>
          <p:cNvPr id="8" name="Picture 6" descr="P:\Отдел координации и развития альтернативных источников энергии\Касимов С\UNG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96" y="291912"/>
            <a:ext cx="710420" cy="6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5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6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3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3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99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9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9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99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99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98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9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98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10" y="2012414"/>
            <a:ext cx="443674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7" y="2012414"/>
            <a:ext cx="443674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02484"/>
            <a:ext cx="9003983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1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9" indent="0">
              <a:buNone/>
              <a:defRPr sz="2205" b="1"/>
            </a:lvl2pPr>
            <a:lvl3pPr marL="1007996" indent="0">
              <a:buNone/>
              <a:defRPr sz="1984" b="1"/>
            </a:lvl3pPr>
            <a:lvl4pPr marL="1511994" indent="0">
              <a:buNone/>
              <a:defRPr sz="1764" b="1"/>
            </a:lvl4pPr>
            <a:lvl5pPr marL="2015992" indent="0">
              <a:buNone/>
              <a:defRPr sz="1764" b="1"/>
            </a:lvl5pPr>
            <a:lvl6pPr marL="2519990" indent="0">
              <a:buNone/>
              <a:defRPr sz="1764" b="1"/>
            </a:lvl6pPr>
            <a:lvl7pPr marL="3023987" indent="0">
              <a:buNone/>
              <a:defRPr sz="1764" b="1"/>
            </a:lvl7pPr>
            <a:lvl8pPr marL="3527986" indent="0">
              <a:buNone/>
              <a:defRPr sz="1764" b="1"/>
            </a:lvl8pPr>
            <a:lvl9pPr marL="4031983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1" y="2761381"/>
            <a:ext cx="44163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8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9" indent="0">
              <a:buNone/>
              <a:defRPr sz="2205" b="1"/>
            </a:lvl2pPr>
            <a:lvl3pPr marL="1007996" indent="0">
              <a:buNone/>
              <a:defRPr sz="1984" b="1"/>
            </a:lvl3pPr>
            <a:lvl4pPr marL="1511994" indent="0">
              <a:buNone/>
              <a:defRPr sz="1764" b="1"/>
            </a:lvl4pPr>
            <a:lvl5pPr marL="2015992" indent="0">
              <a:buNone/>
              <a:defRPr sz="1764" b="1"/>
            </a:lvl5pPr>
            <a:lvl6pPr marL="2519990" indent="0">
              <a:buNone/>
              <a:defRPr sz="1764" b="1"/>
            </a:lvl6pPr>
            <a:lvl7pPr marL="3023987" indent="0">
              <a:buNone/>
              <a:defRPr sz="1764" b="1"/>
            </a:lvl7pPr>
            <a:lvl8pPr marL="3527986" indent="0">
              <a:buNone/>
              <a:defRPr sz="1764" b="1"/>
            </a:lvl8pPr>
            <a:lvl9pPr marL="4031983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8" y="2761381"/>
            <a:ext cx="443810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0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3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5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70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7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70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99" indent="0">
              <a:buNone/>
              <a:defRPr sz="1543"/>
            </a:lvl2pPr>
            <a:lvl3pPr marL="1007996" indent="0">
              <a:buNone/>
              <a:defRPr sz="1323"/>
            </a:lvl3pPr>
            <a:lvl4pPr marL="1511994" indent="0">
              <a:buNone/>
              <a:defRPr sz="1102"/>
            </a:lvl4pPr>
            <a:lvl5pPr marL="2015992" indent="0">
              <a:buNone/>
              <a:defRPr sz="1102"/>
            </a:lvl5pPr>
            <a:lvl6pPr marL="2519990" indent="0">
              <a:buNone/>
              <a:defRPr sz="1102"/>
            </a:lvl6pPr>
            <a:lvl7pPr marL="3023987" indent="0">
              <a:buNone/>
              <a:defRPr sz="1102"/>
            </a:lvl7pPr>
            <a:lvl8pPr marL="3527986" indent="0">
              <a:buNone/>
              <a:defRPr sz="1102"/>
            </a:lvl8pPr>
            <a:lvl9pPr marL="4031983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3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70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7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99" indent="0">
              <a:buNone/>
              <a:defRPr sz="3086"/>
            </a:lvl2pPr>
            <a:lvl3pPr marL="1007996" indent="0">
              <a:buNone/>
              <a:defRPr sz="2646"/>
            </a:lvl3pPr>
            <a:lvl4pPr marL="1511994" indent="0">
              <a:buNone/>
              <a:defRPr sz="2205"/>
            </a:lvl4pPr>
            <a:lvl5pPr marL="2015992" indent="0">
              <a:buNone/>
              <a:defRPr sz="2205"/>
            </a:lvl5pPr>
            <a:lvl6pPr marL="2519990" indent="0">
              <a:buNone/>
              <a:defRPr sz="2205"/>
            </a:lvl6pPr>
            <a:lvl7pPr marL="3023987" indent="0">
              <a:buNone/>
              <a:defRPr sz="2205"/>
            </a:lvl7pPr>
            <a:lvl8pPr marL="3527986" indent="0">
              <a:buNone/>
              <a:defRPr sz="2205"/>
            </a:lvl8pPr>
            <a:lvl9pPr marL="4031983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70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99" indent="0">
              <a:buNone/>
              <a:defRPr sz="1543"/>
            </a:lvl2pPr>
            <a:lvl3pPr marL="1007996" indent="0">
              <a:buNone/>
              <a:defRPr sz="1323"/>
            </a:lvl3pPr>
            <a:lvl4pPr marL="1511994" indent="0">
              <a:buNone/>
              <a:defRPr sz="1102"/>
            </a:lvl4pPr>
            <a:lvl5pPr marL="2015992" indent="0">
              <a:buNone/>
              <a:defRPr sz="1102"/>
            </a:lvl5pPr>
            <a:lvl6pPr marL="2519990" indent="0">
              <a:buNone/>
              <a:defRPr sz="1102"/>
            </a:lvl6pPr>
            <a:lvl7pPr marL="3023987" indent="0">
              <a:buNone/>
              <a:defRPr sz="1102"/>
            </a:lvl7pPr>
            <a:lvl8pPr marL="3527986" indent="0">
              <a:buNone/>
              <a:defRPr sz="1102"/>
            </a:lvl8pPr>
            <a:lvl9pPr marL="4031983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2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10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10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10" y="7006702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5DD1-0311-4233-A54D-226098B47D2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2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7" y="7006702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2D88A-646F-4EC3-9B67-8DEC8FD1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1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l" defTabSz="1007996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99" indent="-251999" algn="l" defTabSz="100799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97" indent="-251999" algn="l" defTabSz="100799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95" indent="-251999" algn="l" defTabSz="100799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92" indent="-251999" algn="l" defTabSz="100799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990" indent="-251999" algn="l" defTabSz="100799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989" indent="-251999" algn="l" defTabSz="100799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986" indent="-251999" algn="l" defTabSz="100799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985" indent="-251999" algn="l" defTabSz="100799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982" indent="-251999" algn="l" defTabSz="100799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9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6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4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2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90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7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6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3" algn="l" defTabSz="100799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1" y="67071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27" indent="-285742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62" indent="-228594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50" indent="-228594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35" indent="-228594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19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03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886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074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6F727E-B142-4507-969C-E99B1AF94F3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894" y="2727584"/>
            <a:ext cx="63727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74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the areas of standardization and conformity assessment of oil and gas agreements of Uzbekistan and </a:t>
            </a:r>
            <a:r>
              <a:rPr lang="en-US" sz="2800" dirty="0" smtClean="0">
                <a:solidFill>
                  <a:srgbClr val="074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077" y="6507134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solidFill>
                  <a:srgbClr val="074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B.Sidikov</a:t>
            </a:r>
            <a:endParaRPr lang="en-US" sz="2000" b="1" dirty="0">
              <a:solidFill>
                <a:srgbClr val="0740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1913" y="1395816"/>
            <a:ext cx="87158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Vertically integrated oil and gas </a:t>
            </a:r>
            <a:r>
              <a:rPr lang="en-US" sz="2000" b="1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r>
              <a:rPr lang="en-US" sz="1800" dirty="0">
                <a:solidFill>
                  <a:srgbClr val="4C9BD3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(exploration, oil and gas production, refining and marketing of oil and gas products)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157374" y="1424837"/>
            <a:ext cx="0" cy="762400"/>
          </a:xfrm>
          <a:prstGeom prst="line">
            <a:avLst/>
          </a:prstGeom>
          <a:ln w="41275">
            <a:solidFill>
              <a:srgbClr val="F57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97671" y="2628386"/>
            <a:ext cx="9244057" cy="47410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4573" y="6604249"/>
            <a:ext cx="8634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main products are natural gas, LPG, condensate, polyethylene, diesel fuel, gasoline, jet fuel, etc.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4647" y="2616254"/>
            <a:ext cx="2718594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94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50</a:t>
            </a:r>
            <a:r>
              <a:rPr lang="is-IS" sz="3794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000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531745" y="2766297"/>
            <a:ext cx="3137780" cy="676211"/>
            <a:chOff x="1469096" y="4053684"/>
            <a:chExt cx="3664559" cy="78973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469096" y="4053684"/>
              <a:ext cx="3175000" cy="789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94" b="1" dirty="0">
                  <a:solidFill>
                    <a:srgbClr val="F5782A"/>
                  </a:solidFill>
                  <a:latin typeface="Arial" panose="020B0604020202020204" pitchFamily="34" charset="0"/>
                  <a:ea typeface="Trebuchet MS" charset="0"/>
                  <a:cs typeface="Arial" panose="020B0604020202020204" pitchFamily="34" charset="0"/>
                </a:rPr>
                <a:t> </a:t>
              </a:r>
              <a:r>
                <a:rPr lang="is-IS" sz="3794" b="1" dirty="0">
                  <a:solidFill>
                    <a:srgbClr val="F5782A"/>
                  </a:solidFill>
                  <a:latin typeface="Arial" panose="020B0604020202020204" pitchFamily="34" charset="0"/>
                  <a:ea typeface="Trebuchet MS" charset="0"/>
                  <a:cs typeface="Arial" panose="020B0604020202020204" pitchFamily="34" charset="0"/>
                </a:rPr>
                <a:t>265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6304" y="4224865"/>
              <a:ext cx="2277351" cy="359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ea typeface="Trebuchet MS" charset="0"/>
                  <a:cs typeface="Arial" panose="020B0604020202020204" pitchFamily="34" charset="0"/>
                </a:rPr>
                <a:t>oil and gas fields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623164" y="5309040"/>
            <a:ext cx="3816236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794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6,5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15020" y="5288732"/>
            <a:ext cx="21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billion dollars of foreign investment in projects over the past 3 years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597686" y="3907202"/>
            <a:ext cx="3071839" cy="676211"/>
            <a:chOff x="7582824" y="4063253"/>
            <a:chExt cx="3153664" cy="78973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582824" y="4063253"/>
              <a:ext cx="961022" cy="78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94" b="1" dirty="0">
                  <a:solidFill>
                    <a:srgbClr val="F5782A"/>
                  </a:solidFill>
                  <a:latin typeface="Arial" panose="020B0604020202020204" pitchFamily="34" charset="0"/>
                  <a:ea typeface="Trebuchet MS" charset="0"/>
                  <a:cs typeface="Arial" panose="020B0604020202020204" pitchFamily="34" charset="0"/>
                </a:rPr>
                <a:t>36</a:t>
              </a:r>
              <a:endParaRPr lang="mr-IN" sz="3794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538622" y="4209703"/>
              <a:ext cx="2197866" cy="611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ea typeface="Trebuchet MS" charset="0"/>
                  <a:cs typeface="Arial" panose="020B0604020202020204" pitchFamily="34" charset="0"/>
                </a:rPr>
                <a:t>billion cubic meters natural gas per year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599220" y="5161748"/>
            <a:ext cx="766960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94" b="1" dirty="0">
                <a:solidFill>
                  <a:srgbClr val="F5782A"/>
                </a:solidFill>
                <a:highlight>
                  <a:srgbClr val="FFFFFF"/>
                </a:highlight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54</a:t>
            </a:r>
            <a:endParaRPr lang="mr-IN" sz="3794" b="1" dirty="0">
              <a:solidFill>
                <a:srgbClr val="F5782A"/>
              </a:solidFill>
              <a:highlight>
                <a:srgbClr val="FFFFFF"/>
              </a:highlight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55295" y="5265545"/>
            <a:ext cx="3333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billion cubic meters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power of gas processing plants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545433" y="3813175"/>
            <a:ext cx="4243455" cy="676211"/>
            <a:chOff x="7582824" y="4419357"/>
            <a:chExt cx="4955861" cy="78973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582824" y="4419357"/>
              <a:ext cx="1466980" cy="789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94" b="1" dirty="0">
                  <a:solidFill>
                    <a:srgbClr val="F5782A"/>
                  </a:solidFill>
                  <a:latin typeface="Arial" panose="020B0604020202020204" pitchFamily="34" charset="0"/>
                  <a:ea typeface="Trebuchet MS" charset="0"/>
                  <a:cs typeface="Arial" panose="020B0604020202020204" pitchFamily="34" charset="0"/>
                </a:rPr>
                <a:t>10</a:t>
              </a:r>
              <a:endParaRPr lang="mr-IN" sz="3794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645437" y="4497026"/>
              <a:ext cx="3893248" cy="61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ea typeface="Trebuchet MS" charset="0"/>
                  <a:cs typeface="Arial" panose="020B0604020202020204" pitchFamily="34" charset="0"/>
                </a:rPr>
                <a:t>million tons</a:t>
              </a:r>
            </a:p>
            <a:p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ea typeface="Trebuchet MS" charset="0"/>
                  <a:cs typeface="Arial" panose="020B0604020202020204" pitchFamily="34" charset="0"/>
                </a:rPr>
                <a:t>capacity of oil refineries</a:t>
              </a: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84" y="2779536"/>
            <a:ext cx="414763" cy="4147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15" y="2883443"/>
            <a:ext cx="512906" cy="41815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53" y="5323434"/>
            <a:ext cx="596677" cy="596677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3" y="5264342"/>
            <a:ext cx="506572" cy="462636"/>
          </a:xfrm>
          <a:prstGeom prst="rect">
            <a:avLst/>
          </a:prstGeom>
        </p:spPr>
      </p:pic>
      <p:pic>
        <p:nvPicPr>
          <p:cNvPr id="4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95" y="3907200"/>
            <a:ext cx="490745" cy="61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929" y="3890254"/>
            <a:ext cx="629399" cy="581454"/>
          </a:xfrm>
          <a:prstGeom prst="rect">
            <a:avLst/>
          </a:prstGeom>
        </p:spPr>
      </p:pic>
      <p:sp>
        <p:nvSpPr>
          <p:cNvPr id="46" name="Заголовок 105"/>
          <p:cNvSpPr>
            <a:spLocks noGrp="1"/>
          </p:cNvSpPr>
          <p:nvPr>
            <p:ph type="title"/>
          </p:nvPr>
        </p:nvSpPr>
        <p:spPr>
          <a:xfrm>
            <a:off x="0" y="468260"/>
            <a:ext cx="10439399" cy="6682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3A8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Uzbekneftegaz</a:t>
            </a:r>
            <a:r>
              <a:rPr lang="ru-RU" sz="2800" b="1" dirty="0" smtClean="0">
                <a:solidFill>
                  <a:srgbClr val="03A8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3A8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JSC</a:t>
            </a:r>
            <a:endParaRPr lang="ru-RU" sz="2800" b="1" dirty="0">
              <a:solidFill>
                <a:srgbClr val="03A8E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93469" y="2811088"/>
            <a:ext cx="2595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highly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qualified professionals</a:t>
            </a:r>
          </a:p>
        </p:txBody>
      </p:sp>
    </p:spTree>
    <p:extLst>
      <p:ext uri="{BB962C8B-B14F-4D97-AF65-F5344CB8AC3E}">
        <p14:creationId xmlns:p14="http://schemas.microsoft.com/office/powerpoint/2010/main" val="41894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643" y="305670"/>
            <a:ext cx="7931838" cy="876378"/>
          </a:xfrm>
        </p:spPr>
        <p:txBody>
          <a:bodyPr rtlCol="0">
            <a:noAutofit/>
          </a:bodyPr>
          <a:lstStyle/>
          <a:p>
            <a:pPr algn="ctr"/>
            <a:r>
              <a:rPr lang="en-US" sz="20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Successful experience of cooperation with regional and international oil and gas companies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66832" y="2309454"/>
            <a:ext cx="599866" cy="38615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30C1D7"/>
                </a:solidFill>
                <a:latin typeface="Arial" panose="020B0604020202020204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08526" y="2274624"/>
            <a:ext cx="599866" cy="38615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30C1D7"/>
                </a:solidFill>
                <a:latin typeface="Arial" panose="020B0604020202020204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4795" y="2276534"/>
            <a:ext cx="697650" cy="38615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30C1D7"/>
                </a:solidFill>
                <a:latin typeface="Arial" panose="020B0604020202020204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31079" y="2274624"/>
            <a:ext cx="599866" cy="38615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30C1D7"/>
                </a:solidFill>
                <a:latin typeface="Arial" panose="020B0604020202020204" pitchFamily="34" charset="0"/>
                <a:cs typeface="Arial" pitchFamily="34" charset="0"/>
              </a:rPr>
              <a:t>2004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61399" y="2276534"/>
            <a:ext cx="697650" cy="38615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30C1D7"/>
                </a:solidFill>
                <a:latin typeface="Arial" panose="020B0604020202020204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9762" y="4180085"/>
            <a:ext cx="2137309" cy="920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75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3956" y="4216825"/>
            <a:ext cx="2820463" cy="920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0988" lvl="1" indent="-157740">
              <a:spcBef>
                <a:spcPct val="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475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1475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85886" y="2829607"/>
            <a:ext cx="9708657" cy="39424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30C1D7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364" tIns="94846" rIns="96364" bIns="94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75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292543" y="2854515"/>
            <a:ext cx="323436" cy="323436"/>
            <a:chOff x="5961063" y="3294063"/>
            <a:chExt cx="269875" cy="269875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30C1D7"/>
            </a:solidFill>
            <a:ln>
              <a:noFill/>
            </a:ln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3328296" y="2889345"/>
            <a:ext cx="323436" cy="323436"/>
            <a:chOff x="5961063" y="3294063"/>
            <a:chExt cx="269875" cy="269875"/>
          </a:xfrm>
        </p:grpSpPr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30C1D7"/>
            </a:solidFill>
            <a:ln>
              <a:noFill/>
            </a:ln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169990" y="2854515"/>
            <a:ext cx="323436" cy="323436"/>
            <a:chOff x="5961063" y="3294063"/>
            <a:chExt cx="269875" cy="269875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30C1D7"/>
            </a:solidFill>
            <a:ln>
              <a:noFill/>
            </a:ln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7012406" y="2856425"/>
            <a:ext cx="323436" cy="323436"/>
            <a:chOff x="5961063" y="3294063"/>
            <a:chExt cx="269875" cy="269875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30C1D7"/>
            </a:solidFill>
            <a:ln>
              <a:noFill/>
            </a:ln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5"/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8995165" y="2879285"/>
            <a:ext cx="323436" cy="323436"/>
            <a:chOff x="5961063" y="3294063"/>
            <a:chExt cx="269875" cy="269875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30C1D7"/>
            </a:solidFill>
            <a:ln>
              <a:noFill/>
            </a:ln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364" tIns="48182" rIns="96364" bIns="48182" numCol="1" anchor="t" anchorCtr="0" compatLnSpc="1">
              <a:prstTxWarp prst="textNoShape">
                <a:avLst/>
              </a:prstTxWarp>
            </a:bodyPr>
            <a:lstStyle/>
            <a:p>
              <a:endParaRPr lang="en-US" sz="20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454261" y="3332805"/>
            <a:ext cx="0" cy="1001113"/>
          </a:xfrm>
          <a:prstGeom prst="line">
            <a:avLst/>
          </a:prstGeom>
          <a:ln w="25400">
            <a:solidFill>
              <a:srgbClr val="30C1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6" descr="P:\Отдел координации и развития альтернативных источников энергии\Касимов С\UNG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059" y="392278"/>
            <a:ext cx="632772" cy="58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632407" y="1377702"/>
            <a:ext cx="40468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8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190" y="5353771"/>
            <a:ext cx="1267148" cy="1190016"/>
          </a:xfrm>
          <a:prstGeom prst="rect">
            <a:avLst/>
          </a:prstGeom>
        </p:spPr>
      </p:pic>
      <p:pic>
        <p:nvPicPr>
          <p:cNvPr id="6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927" y="4089159"/>
            <a:ext cx="1200174" cy="958204"/>
          </a:xfrm>
          <a:prstGeom prst="rect">
            <a:avLst/>
          </a:prstGeom>
        </p:spPr>
      </p:pic>
      <p:pic>
        <p:nvPicPr>
          <p:cNvPr id="75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630" y="5261007"/>
            <a:ext cx="1136466" cy="658961"/>
          </a:xfrm>
          <a:prstGeom prst="rect">
            <a:avLst/>
          </a:prstGeom>
        </p:spPr>
      </p:pic>
      <p:cxnSp>
        <p:nvCxnSpPr>
          <p:cNvPr id="78" name="Straight Connector 57"/>
          <p:cNvCxnSpPr/>
          <p:nvPr/>
        </p:nvCxnSpPr>
        <p:spPr>
          <a:xfrm>
            <a:off x="3490014" y="3345513"/>
            <a:ext cx="0" cy="540000"/>
          </a:xfrm>
          <a:prstGeom prst="line">
            <a:avLst/>
          </a:prstGeom>
          <a:ln w="25400">
            <a:solidFill>
              <a:srgbClr val="30C1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57"/>
          <p:cNvCxnSpPr>
            <a:cxnSpLocks/>
          </p:cNvCxnSpPr>
          <p:nvPr/>
        </p:nvCxnSpPr>
        <p:spPr>
          <a:xfrm>
            <a:off x="5331708" y="3284544"/>
            <a:ext cx="0" cy="1815877"/>
          </a:xfrm>
          <a:prstGeom prst="line">
            <a:avLst/>
          </a:prstGeom>
          <a:ln w="25400">
            <a:solidFill>
              <a:srgbClr val="30C1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7"/>
          <p:cNvCxnSpPr>
            <a:cxnSpLocks/>
          </p:cNvCxnSpPr>
          <p:nvPr/>
        </p:nvCxnSpPr>
        <p:spPr>
          <a:xfrm>
            <a:off x="7203620" y="3286358"/>
            <a:ext cx="0" cy="1030709"/>
          </a:xfrm>
          <a:prstGeom prst="line">
            <a:avLst/>
          </a:prstGeom>
          <a:ln w="25400">
            <a:solidFill>
              <a:srgbClr val="30C1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7"/>
          <p:cNvCxnSpPr/>
          <p:nvPr/>
        </p:nvCxnSpPr>
        <p:spPr>
          <a:xfrm>
            <a:off x="9156883" y="3261713"/>
            <a:ext cx="0" cy="540000"/>
          </a:xfrm>
          <a:prstGeom prst="line">
            <a:avLst/>
          </a:prstGeom>
          <a:ln w="25400">
            <a:solidFill>
              <a:srgbClr val="30C1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9927" y="6197142"/>
            <a:ext cx="1356291" cy="33622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5CAA979-F164-41C4-A119-21580CC329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271" y="5179467"/>
            <a:ext cx="1730424" cy="5551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8399EA-C466-4D62-A5A2-ABDCC0D0AF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8" y="4038600"/>
            <a:ext cx="1611230" cy="7854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7E3D465-9FF6-4514-98F1-EFFE539D89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43" y="5457022"/>
            <a:ext cx="1440000" cy="4097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968AC7-3569-4399-926D-2A5C18E740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81" y="5983609"/>
            <a:ext cx="676065" cy="882828"/>
          </a:xfrm>
          <a:prstGeom prst="rect">
            <a:avLst/>
          </a:prstGeom>
        </p:spPr>
      </p:pic>
      <p:pic>
        <p:nvPicPr>
          <p:cNvPr id="72" name="Picture 65">
            <a:extLst>
              <a:ext uri="{FF2B5EF4-FFF2-40B4-BE49-F238E27FC236}">
                <a16:creationId xmlns:a16="http://schemas.microsoft.com/office/drawing/2014/main" xmlns="" id="{6ADA2E71-74E4-4F7F-B114-20DB6887DC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28" y="4227044"/>
            <a:ext cx="1440000" cy="45000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8" b="32624"/>
          <a:stretch/>
        </p:blipFill>
        <p:spPr>
          <a:xfrm>
            <a:off x="8521728" y="3802380"/>
            <a:ext cx="1440000" cy="47244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25" y="4536441"/>
            <a:ext cx="2024017" cy="426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28" y="4914106"/>
            <a:ext cx="1440000" cy="305855"/>
          </a:xfrm>
          <a:prstGeom prst="rect">
            <a:avLst/>
          </a:prstGeom>
        </p:spPr>
      </p:pic>
      <p:sp>
        <p:nvSpPr>
          <p:cNvPr id="55" name="Rectangle 14"/>
          <p:cNvSpPr/>
          <p:nvPr/>
        </p:nvSpPr>
        <p:spPr>
          <a:xfrm>
            <a:off x="574570" y="4181995"/>
            <a:ext cx="2137309" cy="920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75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25253" r="9457" b="25461"/>
          <a:stretch/>
        </p:blipFill>
        <p:spPr>
          <a:xfrm>
            <a:off x="6254981" y="5057087"/>
            <a:ext cx="1836841" cy="6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69" y="971049"/>
            <a:ext cx="2160000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07" y="247876"/>
            <a:ext cx="5392183" cy="876378"/>
          </a:xfrm>
        </p:spPr>
        <p:txBody>
          <a:bodyPr rtlCol="0">
            <a:noAutofit/>
          </a:bodyPr>
          <a:lstStyle/>
          <a:p>
            <a:r>
              <a:rPr lang="en-US" sz="20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Cooperation with Russian partners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1717" y="2580072"/>
            <a:ext cx="2820463" cy="920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B0A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0988" lvl="1" indent="-157740">
              <a:spcBef>
                <a:spcPct val="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475" dirty="0">
              <a:solidFill>
                <a:srgbClr val="03A8E4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1475" dirty="0">
              <a:solidFill>
                <a:srgbClr val="03A8E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2" name="Picture 6" descr="P:\Отдел координации и развития альтернативных источников энергии\Касимов С\UNG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059" y="392278"/>
            <a:ext cx="632772" cy="58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632407" y="1000334"/>
            <a:ext cx="40468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79667" y="2444264"/>
            <a:ext cx="3986120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Enhanced oil recovery in existing fields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6148" y="6822740"/>
            <a:ext cx="2337101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About 900 million dollars of credit funds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5989425" y="2353938"/>
            <a:ext cx="1" cy="276727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853060" y="2652791"/>
            <a:ext cx="13010" cy="2959618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65676" y="4167177"/>
            <a:ext cx="4041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in the field of </a:t>
            </a:r>
            <a:r>
              <a:rPr lang="en-US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scientific-research potential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5677" y="3750599"/>
            <a:ext cx="4041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Development Collaboration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5676" y="3288887"/>
            <a:ext cx="404132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 for the development of the </a:t>
            </a:r>
            <a:r>
              <a:rPr lang="ru-RU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err="1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</a:t>
            </a:r>
            <a:r>
              <a:rPr lang="ru-RU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5676" y="2718182"/>
            <a:ext cx="4041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 for additional development of the </a:t>
            </a:r>
            <a:r>
              <a:rPr lang="ru-RU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err="1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Shakhpakhty</a:t>
            </a:r>
            <a:r>
              <a:rPr lang="ru-RU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26" y="2966669"/>
            <a:ext cx="2160000" cy="675001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6276887" y="3733375"/>
            <a:ext cx="402750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Geological exploration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6002921" y="3713191"/>
            <a:ext cx="793" cy="96894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68475" y="4091427"/>
            <a:ext cx="449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Enhanced oil recovery in existing fields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3343" y="4518537"/>
            <a:ext cx="4027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a gas station in Tashkent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5676" y="4895747"/>
            <a:ext cx="4041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Geological exploration on investment blocks of the Republic of Uzbekistan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65677" y="5468274"/>
            <a:ext cx="4041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Assistance in advanced training of employees of </a:t>
            </a:r>
            <a:r>
              <a:rPr lang="en-US" sz="1400" dirty="0" err="1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Uzbekneftegaz</a:t>
            </a:r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JSC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6722639A-0100-44A8-B36E-265746003818}"/>
              </a:ext>
            </a:extLst>
          </p:cNvPr>
          <p:cNvCxnSpPr/>
          <p:nvPr/>
        </p:nvCxnSpPr>
        <p:spPr>
          <a:xfrm>
            <a:off x="6026961" y="5886596"/>
            <a:ext cx="0" cy="649951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52B8738-19CC-427D-BDD7-54818F9A69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5569" y="5113076"/>
            <a:ext cx="2160000" cy="692916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FD1AC18E-626C-43BF-B959-20502A78718F}"/>
              </a:ext>
            </a:extLst>
          </p:cNvPr>
          <p:cNvSpPr/>
          <p:nvPr/>
        </p:nvSpPr>
        <p:spPr>
          <a:xfrm>
            <a:off x="6323198" y="6373422"/>
            <a:ext cx="3980689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Kandym</a:t>
            </a:r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Gas Processing Plant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5290" y="5794459"/>
            <a:ext cx="3978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PSA in relation to </a:t>
            </a:r>
            <a:r>
              <a:rPr lang="en-US" sz="1400" dirty="0" err="1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Kandym</a:t>
            </a:r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Gissar</a:t>
            </a:r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investment blocks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850024" y="2914910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50024" y="3496636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50024" y="3897909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850024" y="4399204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50024" y="5073607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850024" y="5606820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065775" y="2878910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065775" y="3460636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065775" y="3861909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 flipV="1">
            <a:off x="1069799" y="4359122"/>
            <a:ext cx="87602" cy="71999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065775" y="5037607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1065775" y="5570820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5991915" y="2624592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Овал 87"/>
          <p:cNvSpPr/>
          <p:nvPr/>
        </p:nvSpPr>
        <p:spPr>
          <a:xfrm>
            <a:off x="6207666" y="2588592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5989426" y="3917110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6213098" y="3881110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5989426" y="4237868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6213098" y="4201868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5989426" y="4677368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вал 93"/>
          <p:cNvSpPr/>
          <p:nvPr/>
        </p:nvSpPr>
        <p:spPr>
          <a:xfrm>
            <a:off x="6207666" y="4641368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6024590" y="6071976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6257540" y="6037481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6024634" y="6536547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6257609" y="6500547"/>
            <a:ext cx="72000" cy="72000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rot="5400000">
            <a:off x="3035609" y="4462805"/>
            <a:ext cx="4680000" cy="0"/>
          </a:xfrm>
          <a:prstGeom prst="line">
            <a:avLst/>
          </a:prstGeom>
          <a:ln w="19050">
            <a:solidFill>
              <a:srgbClr val="30C1D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6722639A-0100-44A8-B36E-265746003818}"/>
              </a:ext>
            </a:extLst>
          </p:cNvPr>
          <p:cNvCxnSpPr/>
          <p:nvPr/>
        </p:nvCxnSpPr>
        <p:spPr>
          <a:xfrm>
            <a:off x="1393229" y="6915549"/>
            <a:ext cx="180" cy="18000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380975" y="7086025"/>
            <a:ext cx="252000" cy="0"/>
          </a:xfrm>
          <a:prstGeom prst="line">
            <a:avLst/>
          </a:prstGeom>
          <a:ln w="28575">
            <a:solidFill>
              <a:srgbClr val="30C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Овал 103"/>
          <p:cNvSpPr/>
          <p:nvPr/>
        </p:nvSpPr>
        <p:spPr>
          <a:xfrm>
            <a:off x="1566582" y="7050025"/>
            <a:ext cx="72000" cy="72001"/>
          </a:xfrm>
          <a:prstGeom prst="ellipse">
            <a:avLst/>
          </a:prstGeom>
          <a:solidFill>
            <a:srgbClr val="30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76" y="6253973"/>
            <a:ext cx="2804400" cy="590702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9" b="21877"/>
          <a:stretch/>
        </p:blipFill>
        <p:spPr>
          <a:xfrm>
            <a:off x="5956880" y="2953450"/>
            <a:ext cx="2160000" cy="77705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7" y="1179647"/>
            <a:ext cx="2702589" cy="13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5036" y="985927"/>
            <a:ext cx="5704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Standardization in the oil and gas industry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 flipH="1">
            <a:off x="688104" y="1169194"/>
            <a:ext cx="17964" cy="570527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76969" y="1808557"/>
            <a:ext cx="105712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100</a:t>
            </a:r>
            <a:endParaRPr lang="is-IS" sz="32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2286" y="3243551"/>
            <a:ext cx="78648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20</a:t>
            </a:r>
            <a:endParaRPr lang="is-IS" sz="32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4019" y="5675597"/>
            <a:ext cx="74302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6</a:t>
            </a:r>
            <a:endParaRPr lang="mr-IN" sz="32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12286" y="3939610"/>
            <a:ext cx="78648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20</a:t>
            </a:r>
            <a:endParaRPr lang="mr-IN" sz="32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27576" y="4062720"/>
            <a:ext cx="7499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Species are produced according to interstate standards </a:t>
            </a:r>
            <a:r>
              <a:rPr lang="en-US" sz="1600" b="1" dirty="0" smtClean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(GOST)</a:t>
            </a:r>
            <a:endParaRPr lang="en-US" sz="1600" b="1" dirty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46" name="Заголовок 105"/>
          <p:cNvSpPr>
            <a:spLocks noGrp="1"/>
          </p:cNvSpPr>
          <p:nvPr>
            <p:ph type="title"/>
          </p:nvPr>
        </p:nvSpPr>
        <p:spPr>
          <a:xfrm>
            <a:off x="779649" y="117812"/>
            <a:ext cx="4907866" cy="66822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JSC </a:t>
            </a:r>
            <a:r>
              <a:rPr lang="en-US" sz="2800" b="1" dirty="0" err="1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Uzbekneftegaz</a:t>
            </a:r>
            <a:endParaRPr lang="ru-RU" sz="2800" b="1" dirty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27576" y="5569481"/>
            <a:ext cx="7499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Types of oil and gas and petrochemical products</a:t>
            </a:r>
          </a:p>
          <a:p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 accordance with European, American and international standards </a:t>
            </a:r>
            <a:endParaRPr lang="en-US" sz="1600" b="1" dirty="0" smtClean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ISO, EN, DEF STAN, ASTM, ASME, API)</a:t>
            </a:r>
            <a:endParaRPr lang="en-US" sz="1600" dirty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27576" y="3243551"/>
            <a:ext cx="7499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Types of products are produced according to state standards of the Republic of </a:t>
            </a:r>
            <a:r>
              <a:rPr lang="en-US" sz="1600" b="1" dirty="0" smtClean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Uzbekistan</a:t>
            </a:r>
            <a:endParaRPr lang="en-US" sz="1600" b="1" dirty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27577" y="1931667"/>
            <a:ext cx="7499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Types of products in the oil and gas industry</a:t>
            </a:r>
          </a:p>
        </p:txBody>
      </p:sp>
      <p:pic>
        <p:nvPicPr>
          <p:cNvPr id="49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4830" r="16150" b="9010"/>
          <a:stretch/>
        </p:blipFill>
        <p:spPr>
          <a:xfrm>
            <a:off x="1200673" y="3395536"/>
            <a:ext cx="463462" cy="28080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09" y="5757889"/>
            <a:ext cx="420191" cy="420191"/>
          </a:xfrm>
          <a:prstGeom prst="rect">
            <a:avLst/>
          </a:prstGeom>
        </p:spPr>
      </p:pic>
      <p:pic>
        <p:nvPicPr>
          <p:cNvPr id="5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12" y="4074002"/>
            <a:ext cx="505584" cy="315990"/>
          </a:xfrm>
          <a:prstGeom prst="rect">
            <a:avLst/>
          </a:prstGeom>
        </p:spPr>
      </p:pic>
      <p:pic>
        <p:nvPicPr>
          <p:cNvPr id="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22" y="1851000"/>
            <a:ext cx="401365" cy="4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58"/>
          <p:cNvCxnSpPr/>
          <p:nvPr/>
        </p:nvCxnSpPr>
        <p:spPr>
          <a:xfrm>
            <a:off x="875886" y="707732"/>
            <a:ext cx="40468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52747" y="6482893"/>
            <a:ext cx="505564" cy="6762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794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9</a:t>
            </a:r>
            <a:endParaRPr lang="mr-IN" sz="3794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7577" y="6651721"/>
            <a:ext cx="7499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Standards harmonized according to international requirements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0" y="2585171"/>
            <a:ext cx="535688" cy="49497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856954" y="2540272"/>
            <a:ext cx="69715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80</a:t>
            </a:r>
            <a:endParaRPr lang="is-IS" sz="32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577" y="2663382"/>
            <a:ext cx="7499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Product types are manufactured according to ASTM standards.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32" y="6633099"/>
            <a:ext cx="498744" cy="3757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46" y="4879914"/>
            <a:ext cx="509717" cy="3651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627576" y="4770077"/>
            <a:ext cx="7499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Standards implemented according to international requirements through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GOST / ISO </a:t>
            </a:r>
            <a:r>
              <a:rPr lang="en-US" sz="16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27617" y="4770077"/>
            <a:ext cx="75582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rgbClr val="F5782A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8</a:t>
            </a:r>
            <a:endParaRPr lang="mr-IN" sz="3200" b="1" dirty="0">
              <a:solidFill>
                <a:srgbClr val="F5782A"/>
              </a:solidFill>
              <a:latin typeface="Arial" panose="020B0604020202020204" pitchFamily="34" charset="0"/>
              <a:ea typeface="Trebuchet MS" charset="0"/>
              <a:cs typeface="Trebuchet MS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01354" y="3533595"/>
            <a:ext cx="288000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701354" y="2838180"/>
            <a:ext cx="288000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701354" y="5064779"/>
            <a:ext cx="288000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701354" y="4229010"/>
            <a:ext cx="288000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701354" y="5922733"/>
            <a:ext cx="288000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689039" y="6864260"/>
            <a:ext cx="288000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701354" y="2093071"/>
            <a:ext cx="288000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948888" y="2804163"/>
            <a:ext cx="72000" cy="720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48888" y="2059054"/>
            <a:ext cx="72000" cy="720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48888" y="4190629"/>
            <a:ext cx="72000" cy="720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940638" y="3495215"/>
            <a:ext cx="72000" cy="720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948888" y="5030762"/>
            <a:ext cx="72000" cy="720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51561" y="5888716"/>
            <a:ext cx="72000" cy="720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936573" y="6825477"/>
            <a:ext cx="72000" cy="720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695750" y="1185920"/>
            <a:ext cx="540000" cy="1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3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5"/>
          <p:cNvSpPr txBox="1">
            <a:spLocks/>
          </p:cNvSpPr>
          <p:nvPr/>
        </p:nvSpPr>
        <p:spPr>
          <a:xfrm>
            <a:off x="779649" y="161391"/>
            <a:ext cx="4907866" cy="66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 baseline="0">
                <a:solidFill>
                  <a:srgbClr val="177B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Uzbekneftegaz</a:t>
            </a:r>
            <a:r>
              <a:rPr lang="en-US" sz="2800" b="1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JSC</a:t>
            </a:r>
            <a:endParaRPr lang="ru-RU" sz="2800" b="1" dirty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58"/>
          <p:cNvCxnSpPr/>
          <p:nvPr/>
        </p:nvCxnSpPr>
        <p:spPr>
          <a:xfrm>
            <a:off x="875886" y="723236"/>
            <a:ext cx="40468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20664" y="1032524"/>
            <a:ext cx="9501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3A4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 of technical regulation in the oil and gas industry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238" y="2826484"/>
            <a:ext cx="2427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requirements for lubricants, oils and technical fluids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346" y="5332463"/>
            <a:ext cx="2945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requirements for aviation and automobile gasoline, diesel and marine fuel, jet fuel and fuel oil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3769" y="2826484"/>
            <a:ext cx="2152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safety of vessels and </a:t>
            </a:r>
            <a:r>
              <a:rPr lang="en-US" sz="1400" dirty="0" err="1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equipments</a:t>
            </a:r>
            <a:r>
              <a:rPr lang="en-US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operating under </a:t>
            </a:r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8744" y="2826484"/>
            <a:ext cx="2258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safety of apparatuses </a:t>
            </a:r>
            <a:r>
              <a:rPr lang="en-US" sz="1400" dirty="0" smtClean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on gaseous fuel</a:t>
            </a:r>
            <a:endParaRPr lang="ru-RU" sz="1400" dirty="0">
              <a:solidFill>
                <a:srgbClr val="03A8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8501" y="2826484"/>
            <a:ext cx="248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3A8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safety of equipment for work in explosive atmospheres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2134" y="5309812"/>
            <a:ext cx="182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liquefied gas requirements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54056" y="5309812"/>
            <a:ext cx="182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natural gas requirements</a:t>
            </a:r>
            <a:endParaRPr lang="ru-RU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30930" y="6970588"/>
            <a:ext cx="3448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3A4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technical regulations</a:t>
            </a:r>
            <a:endParaRPr lang="ru-RU" sz="1200" dirty="0">
              <a:solidFill>
                <a:srgbClr val="03A4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7" y="4331012"/>
            <a:ext cx="393563" cy="612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4" y="4331012"/>
            <a:ext cx="372224" cy="612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46" y="4389323"/>
            <a:ext cx="518983" cy="4953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13" y="1976731"/>
            <a:ext cx="612000" cy="612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36" y="2085235"/>
            <a:ext cx="588594" cy="32350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12" y="1952401"/>
            <a:ext cx="589934" cy="5899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59" y="1977036"/>
            <a:ext cx="567467" cy="500571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1705642" y="7037087"/>
            <a:ext cx="144000" cy="144000"/>
          </a:xfrm>
          <a:prstGeom prst="ellipse">
            <a:avLst/>
          </a:prstGeom>
          <a:solidFill>
            <a:srgbClr val="03A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532084" y="6970588"/>
            <a:ext cx="4047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technical regulations</a:t>
            </a:r>
            <a:endParaRPr lang="ru-RU" sz="120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306796" y="7037087"/>
            <a:ext cx="144000" cy="1440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D7D3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10800000">
            <a:off x="1227660" y="6731715"/>
            <a:ext cx="7920000" cy="0"/>
          </a:xfrm>
          <a:prstGeom prst="line">
            <a:avLst/>
          </a:prstGeom>
          <a:ln w="19050">
            <a:solidFill>
              <a:srgbClr val="30C1D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1172737" y="1807048"/>
            <a:ext cx="900000" cy="900000"/>
          </a:xfrm>
          <a:prstGeom prst="ellipse">
            <a:avLst/>
          </a:prstGeom>
          <a:noFill/>
          <a:ln>
            <a:solidFill>
              <a:srgbClr val="03A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654972" y="1807048"/>
            <a:ext cx="900000" cy="900000"/>
          </a:xfrm>
          <a:prstGeom prst="ellipse">
            <a:avLst/>
          </a:prstGeom>
          <a:noFill/>
          <a:ln>
            <a:solidFill>
              <a:srgbClr val="03A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136647" y="1822251"/>
            <a:ext cx="900000" cy="900000"/>
          </a:xfrm>
          <a:prstGeom prst="ellipse">
            <a:avLst/>
          </a:prstGeom>
          <a:noFill/>
          <a:ln>
            <a:solidFill>
              <a:srgbClr val="03A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468113" y="1814235"/>
            <a:ext cx="900000" cy="900000"/>
          </a:xfrm>
          <a:prstGeom prst="ellipse">
            <a:avLst/>
          </a:prstGeom>
          <a:noFill/>
          <a:ln>
            <a:solidFill>
              <a:srgbClr val="03A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111883" y="4187012"/>
            <a:ext cx="900000" cy="900000"/>
          </a:xfrm>
          <a:prstGeom prst="ellipse">
            <a:avLst/>
          </a:prstGeom>
          <a:noFill/>
          <a:ln>
            <a:solidFill>
              <a:srgbClr val="03A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000796" y="4187012"/>
            <a:ext cx="900000" cy="900000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597838" y="4187012"/>
            <a:ext cx="900000" cy="900000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802936" y="1432634"/>
            <a:ext cx="5040000" cy="0"/>
          </a:xfrm>
          <a:prstGeom prst="line">
            <a:avLst/>
          </a:prstGeom>
          <a:ln w="19050">
            <a:solidFill>
              <a:srgbClr val="03A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3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130154" y="700836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27" indent="-285742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62" indent="-228594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50" indent="-228594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35" indent="-228594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19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03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886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074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A41FF6-96F0-40BD-8BBB-5C64700F6C5F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2" name="Группа 70"/>
          <p:cNvGrpSpPr>
            <a:grpSpLocks/>
          </p:cNvGrpSpPr>
          <p:nvPr/>
        </p:nvGrpSpPr>
        <p:grpSpPr bwMode="auto">
          <a:xfrm>
            <a:off x="13203" y="0"/>
            <a:ext cx="433910" cy="7559675"/>
            <a:chOff x="-1143000" y="0"/>
            <a:chExt cx="462061" cy="6858000"/>
          </a:xfrm>
        </p:grpSpPr>
        <p:sp>
          <p:nvSpPr>
            <p:cNvPr id="12" name="object 63"/>
            <p:cNvSpPr/>
            <p:nvPr/>
          </p:nvSpPr>
          <p:spPr>
            <a:xfrm>
              <a:off x="-1143000" y="0"/>
              <a:ext cx="230237" cy="68564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>
                <a:defRPr/>
              </a:pPr>
              <a:endParaRPr sz="115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63"/>
            <p:cNvSpPr/>
            <p:nvPr/>
          </p:nvSpPr>
          <p:spPr>
            <a:xfrm>
              <a:off x="-911176" y="1588"/>
              <a:ext cx="230237" cy="6856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>
                <a:defRPr/>
              </a:pPr>
              <a:endParaRPr sz="115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6" descr="P:\Отдел координации и развития альтернативных источников энергии\Касимов С\UNG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059" y="392278"/>
            <a:ext cx="632772" cy="58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536292" y="4195738"/>
            <a:ext cx="3074651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24724" y="4480395"/>
            <a:ext cx="97784" cy="21082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37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Down Arrow Callout 16"/>
          <p:cNvSpPr/>
          <p:nvPr/>
        </p:nvSpPr>
        <p:spPr>
          <a:xfrm>
            <a:off x="480927" y="2059785"/>
            <a:ext cx="3185381" cy="2004418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63" y="2303571"/>
            <a:ext cx="3048418" cy="907941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algn="ctr" defTabSz="1044025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meetings of relevant specialists in the exchange of information related to areas of cooperation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ev01"/>
          <p:cNvSpPr>
            <a:spLocks noChangeAspect="1"/>
          </p:cNvSpPr>
          <p:nvPr/>
        </p:nvSpPr>
        <p:spPr>
          <a:xfrm>
            <a:off x="1929275" y="4064202"/>
            <a:ext cx="288682" cy="28868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717435" y="4195738"/>
            <a:ext cx="3074651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05867" y="3756230"/>
            <a:ext cx="97784" cy="21082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3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Down Arrow Callout 22"/>
          <p:cNvSpPr/>
          <p:nvPr/>
        </p:nvSpPr>
        <p:spPr>
          <a:xfrm flipV="1">
            <a:off x="3662070" y="4361664"/>
            <a:ext cx="3185381" cy="2004418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1258" y="4834762"/>
            <a:ext cx="2667001" cy="692497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algn="ctr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provision of expert advice on issues of mutual interest in areas of cooperation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ev01"/>
          <p:cNvSpPr>
            <a:spLocks noChangeAspect="1"/>
          </p:cNvSpPr>
          <p:nvPr/>
        </p:nvSpPr>
        <p:spPr>
          <a:xfrm>
            <a:off x="5110417" y="4064202"/>
            <a:ext cx="288682" cy="28868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902816" y="4195738"/>
            <a:ext cx="3074651" cy="0"/>
          </a:xfrm>
          <a:prstGeom prst="line">
            <a:avLst/>
          </a:prstGeom>
          <a:ln w="19050">
            <a:solidFill>
              <a:srgbClr val="2E6CA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91248" y="4480395"/>
            <a:ext cx="97784" cy="21082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37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Down Arrow Callout 30"/>
          <p:cNvSpPr/>
          <p:nvPr/>
        </p:nvSpPr>
        <p:spPr>
          <a:xfrm>
            <a:off x="6847451" y="2059785"/>
            <a:ext cx="3185381" cy="2004418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ev01"/>
          <p:cNvSpPr>
            <a:spLocks noChangeAspect="1"/>
          </p:cNvSpPr>
          <p:nvPr/>
        </p:nvSpPr>
        <p:spPr>
          <a:xfrm>
            <a:off x="8295798" y="4064202"/>
            <a:ext cx="288682" cy="28868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123" y="686065"/>
            <a:ext cx="808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Offers of </a:t>
            </a:r>
            <a:r>
              <a:rPr lang="en-US" sz="2800" b="1" dirty="0" err="1" smtClean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Uzbekneftegaz</a:t>
            </a:r>
            <a:r>
              <a:rPr lang="en-US" sz="2800" b="1" dirty="0" smtClean="0">
                <a:solidFill>
                  <a:srgbClr val="03A8E4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JSC</a:t>
            </a:r>
            <a:endParaRPr lang="ru-RU" sz="2800" b="1" dirty="0">
              <a:solidFill>
                <a:srgbClr val="03A8E4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87936" y="1328641"/>
            <a:ext cx="40468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E658A7D-5737-411F-B43D-934693B09BBB}"/>
              </a:ext>
            </a:extLst>
          </p:cNvPr>
          <p:cNvGrpSpPr/>
          <p:nvPr/>
        </p:nvGrpSpPr>
        <p:grpSpPr>
          <a:xfrm>
            <a:off x="7298654" y="4691222"/>
            <a:ext cx="2302549" cy="1932269"/>
            <a:chOff x="7409264" y="4810934"/>
            <a:chExt cx="2081321" cy="1812557"/>
          </a:xfrm>
        </p:grpSpPr>
        <p:sp>
          <p:nvSpPr>
            <p:cNvPr id="43" name="Rounded Rectangle 42"/>
            <p:cNvSpPr/>
            <p:nvPr/>
          </p:nvSpPr>
          <p:spPr>
            <a:xfrm>
              <a:off x="7519480" y="4870789"/>
              <a:ext cx="1852274" cy="1673811"/>
            </a:xfrm>
            <a:prstGeom prst="roundRect">
              <a:avLst>
                <a:gd name="adj" fmla="val 13124"/>
              </a:avLst>
            </a:prstGeom>
            <a:solidFill>
              <a:schemeClr val="bg1"/>
            </a:solidFill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3"/>
            <a:stretch/>
          </p:blipFill>
          <p:spPr>
            <a:xfrm>
              <a:off x="7409264" y="4810934"/>
              <a:ext cx="2081321" cy="181255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6"/>
          <a:stretch/>
        </p:blipFill>
        <p:spPr>
          <a:xfrm>
            <a:off x="787936" y="4691222"/>
            <a:ext cx="2444447" cy="1981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/>
                    </a14:imgEffect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47"/>
          <a:stretch/>
        </p:blipFill>
        <p:spPr>
          <a:xfrm>
            <a:off x="3955857" y="1588173"/>
            <a:ext cx="2830805" cy="2288776"/>
          </a:xfrm>
          <a:prstGeom prst="rect">
            <a:avLst/>
          </a:prstGeom>
        </p:spPr>
      </p:pic>
      <p:sp>
        <p:nvSpPr>
          <p:cNvPr id="7168" name="Rectangle 7167"/>
          <p:cNvSpPr/>
          <p:nvPr/>
        </p:nvSpPr>
        <p:spPr>
          <a:xfrm>
            <a:off x="6930085" y="2172766"/>
            <a:ext cx="3041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the development of cooperation at the national level in the field of standardization and conformity assessment between the Russian Federation and the Republic of Uzbekistan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/>
          <p:cNvSpPr/>
          <p:nvPr/>
        </p:nvSpPr>
        <p:spPr>
          <a:xfrm>
            <a:off x="0" y="1"/>
            <a:ext cx="11366500" cy="7577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35"/>
          </a:p>
        </p:txBody>
      </p:sp>
      <p:sp>
        <p:nvSpPr>
          <p:cNvPr id="6" name="TextBox 5"/>
          <p:cNvSpPr txBox="1"/>
          <p:nvPr/>
        </p:nvSpPr>
        <p:spPr>
          <a:xfrm>
            <a:off x="756639" y="3499460"/>
            <a:ext cx="5898161" cy="106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161" b="1" spc="-16" dirty="0">
                <a:solidFill>
                  <a:srgbClr val="04A4DF"/>
                </a:solidFill>
                <a:latin typeface="Arial"/>
                <a:cs typeface="Arial"/>
              </a:rPr>
              <a:t>THANKS FOR YOUR ATTENTION!</a:t>
            </a:r>
            <a:endParaRPr lang="ru-RU" sz="3161" b="1" spc="-16" dirty="0">
              <a:solidFill>
                <a:srgbClr val="04A4DF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3" y="290228"/>
            <a:ext cx="2200724" cy="21995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0480" y="6651504"/>
            <a:ext cx="4222773" cy="8304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21, </a:t>
            </a:r>
            <a:r>
              <a:rPr lang="en-US" sz="1199" dirty="0" err="1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Istiqbol</a:t>
            </a:r>
            <a:r>
              <a:rPr lang="en-US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str., Tashkent city, Republic of Uzbekistan </a:t>
            </a:r>
            <a:r>
              <a:rPr lang="ru-RU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</a:t>
            </a:r>
            <a:r>
              <a:rPr lang="mr-IN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99871) 233-57-57, 236-02-10</a:t>
            </a:r>
            <a:r>
              <a:rPr lang="ru-RU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1199" dirty="0">
                <a:solidFill>
                  <a:schemeClr val="bg2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kans@uzneftegaz.uz</a:t>
            </a:r>
            <a:r>
              <a:rPr lang="ru-RU" sz="1199" dirty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1199" dirty="0">
                <a:latin typeface="Trebuchet MS" charset="0"/>
                <a:ea typeface="Trebuchet MS" charset="0"/>
                <a:cs typeface="Trebuchet MS" charset="0"/>
              </a:rPr>
            </a:br>
            <a:endParaRPr lang="en-US" sz="1199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57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5128</TotalTime>
  <Words>503</Words>
  <Application>Microsoft Office PowerPoint</Application>
  <PresentationFormat>Произвольный</PresentationFormat>
  <Paragraphs>84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Batang</vt:lpstr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Uzbekneftegaz JSC</vt:lpstr>
      <vt:lpstr>Successful experience of cooperation with regional and international oil and gas companies</vt:lpstr>
      <vt:lpstr>Cooperation with Russian partners</vt:lpstr>
      <vt:lpstr>JSC Uzbekneftegaz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Ушаков Александр Васильевич</cp:lastModifiedBy>
  <cp:revision>401</cp:revision>
  <cp:lastPrinted>2019-10-01T07:19:44Z</cp:lastPrinted>
  <dcterms:created xsi:type="dcterms:W3CDTF">2018-06-07T11:20:54Z</dcterms:created>
  <dcterms:modified xsi:type="dcterms:W3CDTF">2019-10-03T06:51:52Z</dcterms:modified>
</cp:coreProperties>
</file>