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drawings/drawing2.xml" ContentType="application/vnd.openxmlformats-officedocument.drawingml.chartshapes+xml"/>
  <Override PartName="/ppt/notesSlides/notesSlide20.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theme/themeOverride1.xml" ContentType="application/vnd.openxmlformats-officedocument.themeOverride+xml"/>
  <Override PartName="/ppt/drawings/drawing3.xml" ContentType="application/vnd.openxmlformats-officedocument.drawingml.chartshapes+xml"/>
  <Override PartName="/ppt/charts/chart9.xml" ContentType="application/vnd.openxmlformats-officedocument.drawingml.chart+xml"/>
  <Override PartName="/ppt/notesSlides/notesSlide21.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22.xml" ContentType="application/vnd.openxmlformats-officedocument.presentationml.notesSlide+xml"/>
  <Override PartName="/ppt/charts/chart12.xml" ContentType="application/vnd.openxmlformats-officedocument.drawingml.chart+xml"/>
  <Override PartName="/ppt/theme/themeOverride2.xml" ContentType="application/vnd.openxmlformats-officedocument.themeOverride+xml"/>
  <Override PartName="/ppt/charts/chart13.xml" ContentType="application/vnd.openxmlformats-officedocument.drawingml.chart+xml"/>
  <Override PartName="/ppt/drawings/drawing4.xml" ContentType="application/vnd.openxmlformats-officedocument.drawingml.chartshapes+xml"/>
  <Override PartName="/ppt/charts/chart14.xml" ContentType="application/vnd.openxmlformats-officedocument.drawingml.chart+xml"/>
  <Override PartName="/ppt/theme/themeOverride3.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5.xml" ContentType="application/vnd.openxmlformats-officedocument.drawingml.chart+xml"/>
  <Override PartName="/ppt/theme/themeOverride4.xml" ContentType="application/vnd.openxmlformats-officedocument.themeOverride+xml"/>
  <Override PartName="/ppt/notesSlides/notesSlide25.xml" ContentType="application/vnd.openxmlformats-officedocument.presentationml.notesSlide+xml"/>
  <Override PartName="/ppt/charts/chart16.xml" ContentType="application/vnd.openxmlformats-officedocument.drawingml.chart+xml"/>
  <Override PartName="/ppt/theme/themeOverride5.xml" ContentType="application/vnd.openxmlformats-officedocument.themeOverride+xml"/>
  <Override PartName="/ppt/charts/chart17.xml" ContentType="application/vnd.openxmlformats-officedocument.drawingml.chart+xml"/>
  <Override PartName="/ppt/charts/chart18.xml" ContentType="application/vnd.openxmlformats-officedocument.drawingml.chart+xml"/>
  <Override PartName="/ppt/theme/themeOverride6.xml" ContentType="application/vnd.openxmlformats-officedocument.themeOverride+xml"/>
  <Override PartName="/ppt/notesSlides/notesSlide26.xml" ContentType="application/vnd.openxmlformats-officedocument.presentationml.notesSlide+xml"/>
  <Override PartName="/ppt/charts/chart19.xml" ContentType="application/vnd.openxmlformats-officedocument.drawingml.chart+xml"/>
  <Override PartName="/ppt/theme/themeOverride7.xml" ContentType="application/vnd.openxmlformats-officedocument.themeOverride+xml"/>
  <Override PartName="/ppt/charts/chart20.xml" ContentType="application/vnd.openxmlformats-officedocument.drawingml.chart+xml"/>
  <Override PartName="/ppt/theme/themeOverride8.xml" ContentType="application/vnd.openxmlformats-officedocument.themeOverride+xml"/>
  <Override PartName="/ppt/charts/chart21.xml" ContentType="application/vnd.openxmlformats-officedocument.drawingml.chart+xml"/>
  <Override PartName="/ppt/theme/themeOverride9.xml" ContentType="application/vnd.openxmlformats-officedocument.themeOverride+xml"/>
  <Override PartName="/ppt/charts/chart22.xml" ContentType="application/vnd.openxmlformats-officedocument.drawingml.chart+xml"/>
  <Override PartName="/ppt/notesSlides/notesSlide2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8.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notesSlides/notesSlide29.xml" ContentType="application/vnd.openxmlformats-officedocument.presentationml.notesSlide+xml"/>
  <Override PartName="/ppt/charts/chart25.xml" ContentType="application/vnd.openxmlformats-officedocument.drawingml.chart+xml"/>
  <Override PartName="/ppt/theme/themeOverride10.xml" ContentType="application/vnd.openxmlformats-officedocument.themeOverride+xml"/>
  <Override PartName="/ppt/charts/chart26.xml" ContentType="application/vnd.openxmlformats-officedocument.drawingml.chart+xml"/>
  <Override PartName="/ppt/notesSlides/notesSlide30.xml" ContentType="application/vnd.openxmlformats-officedocument.presentationml.notesSlide+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notesSlides/notesSlide3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 id="2147483677" r:id="rId2"/>
    <p:sldMasterId id="2147483664" r:id="rId3"/>
    <p:sldMasterId id="2147483656" r:id="rId4"/>
    <p:sldMasterId id="2147483652" r:id="rId5"/>
  </p:sldMasterIdLst>
  <p:notesMasterIdLst>
    <p:notesMasterId r:id="rId38"/>
  </p:notesMasterIdLst>
  <p:handoutMasterIdLst>
    <p:handoutMasterId r:id="rId39"/>
  </p:handoutMasterIdLst>
  <p:sldIdLst>
    <p:sldId id="311" r:id="rId6"/>
    <p:sldId id="475" r:id="rId7"/>
    <p:sldId id="538" r:id="rId8"/>
    <p:sldId id="477" r:id="rId9"/>
    <p:sldId id="478" r:id="rId10"/>
    <p:sldId id="479" r:id="rId11"/>
    <p:sldId id="480" r:id="rId12"/>
    <p:sldId id="529" r:id="rId13"/>
    <p:sldId id="509" r:id="rId14"/>
    <p:sldId id="531" r:id="rId15"/>
    <p:sldId id="505" r:id="rId16"/>
    <p:sldId id="487" r:id="rId17"/>
    <p:sldId id="484" r:id="rId18"/>
    <p:sldId id="485" r:id="rId19"/>
    <p:sldId id="486" r:id="rId20"/>
    <p:sldId id="521" r:id="rId21"/>
    <p:sldId id="542" r:id="rId22"/>
    <p:sldId id="544" r:id="rId23"/>
    <p:sldId id="488" r:id="rId24"/>
    <p:sldId id="532" r:id="rId25"/>
    <p:sldId id="533" r:id="rId26"/>
    <p:sldId id="553" r:id="rId27"/>
    <p:sldId id="550" r:id="rId28"/>
    <p:sldId id="551" r:id="rId29"/>
    <p:sldId id="552" r:id="rId30"/>
    <p:sldId id="548" r:id="rId31"/>
    <p:sldId id="549" r:id="rId32"/>
    <p:sldId id="535" r:id="rId33"/>
    <p:sldId id="536" r:id="rId34"/>
    <p:sldId id="540" r:id="rId35"/>
    <p:sldId id="437" r:id="rId36"/>
    <p:sldId id="314" r:id="rId37"/>
  </p:sldIdLst>
  <p:sldSz cx="9144000" cy="5143500" type="screen16x9"/>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592">
          <p15:clr>
            <a:srgbClr val="A4A3A4"/>
          </p15:clr>
        </p15:guide>
        <p15:guide id="2" orient="horz" pos="3156">
          <p15:clr>
            <a:srgbClr val="A4A3A4"/>
          </p15:clr>
        </p15:guide>
        <p15:guide id="3" pos="132">
          <p15:clr>
            <a:srgbClr val="A4A3A4"/>
          </p15:clr>
        </p15:guide>
        <p15:guide id="4" pos="5628">
          <p15:clr>
            <a:srgbClr val="A4A3A4"/>
          </p15:clr>
        </p15:guide>
        <p15:guide id="5" pos="1366">
          <p15:clr>
            <a:srgbClr val="A4A3A4"/>
          </p15:clr>
        </p15:guide>
      </p15:sldGuideLst>
    </p:ext>
    <p:ext uri="{2D200454-40CA-4A62-9FC3-DE9A4176ACB9}">
      <p15:notesGuideLst xmlns="" xmlns:p15="http://schemas.microsoft.com/office/powerpoint/2012/main">
        <p15:guide id="1" orient="horz" pos="3127">
          <p15:clr>
            <a:srgbClr val="A4A3A4"/>
          </p15:clr>
        </p15:guide>
        <p15:guide id="2" pos="2141">
          <p15:clr>
            <a:srgbClr val="A4A3A4"/>
          </p15:clr>
        </p15:guide>
        <p15:guide id="3" orient="horz" pos="3128">
          <p15:clr>
            <a:srgbClr val="A4A3A4"/>
          </p15:clr>
        </p15:guide>
        <p15:guide id="4"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4A7E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Средний стиль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Средний стиль 3 - акцент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4316" autoAdjust="0"/>
    <p:restoredTop sz="62305" autoAdjust="0"/>
  </p:normalViewPr>
  <p:slideViewPr>
    <p:cSldViewPr snapToGrid="0" showGuides="1">
      <p:cViewPr varScale="1">
        <p:scale>
          <a:sx n="95" d="100"/>
          <a:sy n="95" d="100"/>
        </p:scale>
        <p:origin x="-2142" y="-96"/>
      </p:cViewPr>
      <p:guideLst>
        <p:guide orient="horz" pos="592"/>
        <p:guide orient="horz" pos="3156"/>
        <p:guide pos="132"/>
        <p:guide pos="5628"/>
        <p:guide pos="1366"/>
      </p:guideLst>
    </p:cSldViewPr>
  </p:slideViewPr>
  <p:notesTextViewPr>
    <p:cViewPr>
      <p:scale>
        <a:sx n="100" d="100"/>
        <a:sy n="100" d="100"/>
      </p:scale>
      <p:origin x="0" y="0"/>
    </p:cViewPr>
  </p:notesTextViewPr>
  <p:notesViewPr>
    <p:cSldViewPr snapToGrid="0" showGuides="1">
      <p:cViewPr>
        <p:scale>
          <a:sx n="90" d="100"/>
          <a:sy n="90" d="100"/>
        </p:scale>
        <p:origin x="-3798" y="-72"/>
      </p:cViewPr>
      <p:guideLst>
        <p:guide orient="horz" pos="3127"/>
        <p:guide orient="horz" pos="3128"/>
        <p:guide pos="2141"/>
        <p:guide pos="2142"/>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2.xm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3.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4.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5.xml"/></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6.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7.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8.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9.xml"/></Relationships>
</file>

<file path=ppt/charts/_rels/chart22.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10.xml"/></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7.xlsx"/><Relationship Id="rId1" Type="http://schemas.openxmlformats.org/officeDocument/2006/relationships/themeOverride" Target="../theme/themeOverride1.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0.10416696975218112"/>
          <c:y val="3.1797457705625646E-3"/>
          <c:w val="0.83838533587994446"/>
          <c:h val="0.98964694951595655"/>
        </c:manualLayout>
      </c:layout>
      <c:pie3DChart>
        <c:varyColors val="1"/>
        <c:ser>
          <c:idx val="0"/>
          <c:order val="0"/>
          <c:tx>
            <c:strRef>
              <c:f>Лист1!$B$1</c:f>
              <c:strCache>
                <c:ptCount val="1"/>
                <c:pt idx="0">
                  <c:v>Несоответствия</c:v>
                </c:pt>
              </c:strCache>
            </c:strRef>
          </c:tx>
          <c:explosion val="32"/>
          <c:dPt>
            <c:idx val="1"/>
            <c:bubble3D val="0"/>
            <c:explosion val="24"/>
          </c:dPt>
          <c:dPt>
            <c:idx val="3"/>
            <c:bubble3D val="0"/>
          </c:dPt>
          <c:dLbls>
            <c:dLbl>
              <c:idx val="6"/>
              <c:layout>
                <c:manualLayout>
                  <c:x val="5.1097562130221243E-2"/>
                  <c:y val="2.4596875528519802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dLbl>
              <c:idx val="7"/>
              <c:layout>
                <c:manualLayout>
                  <c:x val="6.5680074246136838E-2"/>
                  <c:y val="4.4963425854039783E-4"/>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dLbl>
              <c:idx val="8"/>
              <c:layout>
                <c:manualLayout>
                  <c:x val="5.4324470304662711E-2"/>
                  <c:y val="9.8921699621822776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dLbl>
              <c:idx val="9"/>
              <c:layout>
                <c:manualLayout>
                  <c:x val="4.1201618026348752E-2"/>
                  <c:y val="3.777771241487984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dLbl>
              <c:idx val="10"/>
              <c:layout>
                <c:manualLayout>
                  <c:x val="2.8874523982550641E-2"/>
                  <c:y val="4.3394139572183493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dLbl>
              <c:idx val="11"/>
              <c:layout>
                <c:manualLayout>
                  <c:x val="2.379631175526116E-2"/>
                  <c:y val="4.142128545654855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dLbl>
              <c:idx val="12"/>
              <c:layout>
                <c:manualLayout>
                  <c:x val="2.7541178641257824E-2"/>
                  <c:y val="1.218943551976554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dLbl>
              <c:idx val="13"/>
              <c:layout>
                <c:manualLayout>
                  <c:x val="1.238690291865E-2"/>
                  <c:y val="5.710809259481140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spPr>
              <a:noFill/>
              <a:ln>
                <a:noFill/>
              </a:ln>
              <a:effectLst/>
            </c:spPr>
            <c:txPr>
              <a:bodyPr/>
              <a:lstStyle/>
              <a:p>
                <a:pPr>
                  <a:defRPr sz="1400">
                    <a:solidFill>
                      <a:schemeClr val="tx1"/>
                    </a:solidFill>
                    <a:latin typeface="Times New Roman" pitchFamily="18" charset="0"/>
                    <a:cs typeface="Times New Roman" pitchFamily="18" charset="0"/>
                  </a:defRPr>
                </a:pPr>
                <a:endParaRPr lang="ru-RU"/>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Лист1!$A$2:$A$13</c:f>
              <c:strCache>
                <c:ptCount val="12"/>
                <c:pt idx="0">
                  <c:v>Внедрение и функционирование ЕСУОТ</c:v>
                </c:pt>
                <c:pt idx="1">
                  <c:v>Идентификация опасностей и оценка рисков</c:v>
                </c:pt>
                <c:pt idx="2">
                  <c:v>Поручения ПАО "Газпром"</c:v>
                </c:pt>
                <c:pt idx="3">
                  <c:v>Административно-производственний контроль</c:v>
                </c:pt>
                <c:pt idx="4">
                  <c:v>Управление документами</c:v>
                </c:pt>
                <c:pt idx="5">
                  <c:v>Компетентность, обучение</c:v>
                </c:pt>
                <c:pt idx="6">
                  <c:v>Управление записями</c:v>
                </c:pt>
                <c:pt idx="7">
                  <c:v>Цели в области ОТ и ПБ</c:v>
                </c:pt>
                <c:pt idx="8">
                  <c:v>Законодательные требования</c:v>
                </c:pt>
                <c:pt idx="9">
                  <c:v>Расследование происшествий</c:v>
                </c:pt>
                <c:pt idx="10">
                  <c:v>СИЗ</c:v>
                </c:pt>
                <c:pt idx="11">
                  <c:v>Прочее</c:v>
                </c:pt>
              </c:strCache>
            </c:strRef>
          </c:cat>
          <c:val>
            <c:numRef>
              <c:f>Лист1!$B$2:$B$13</c:f>
              <c:numCache>
                <c:formatCode>General</c:formatCode>
                <c:ptCount val="12"/>
                <c:pt idx="0">
                  <c:v>22</c:v>
                </c:pt>
                <c:pt idx="1">
                  <c:v>17</c:v>
                </c:pt>
                <c:pt idx="2">
                  <c:v>11</c:v>
                </c:pt>
                <c:pt idx="3">
                  <c:v>8</c:v>
                </c:pt>
                <c:pt idx="4">
                  <c:v>7</c:v>
                </c:pt>
                <c:pt idx="5">
                  <c:v>15</c:v>
                </c:pt>
                <c:pt idx="6">
                  <c:v>5</c:v>
                </c:pt>
                <c:pt idx="7">
                  <c:v>4</c:v>
                </c:pt>
                <c:pt idx="8">
                  <c:v>7</c:v>
                </c:pt>
                <c:pt idx="9">
                  <c:v>5</c:v>
                </c:pt>
                <c:pt idx="10">
                  <c:v>2</c:v>
                </c:pt>
                <c:pt idx="11">
                  <c:v>3</c:v>
                </c:pt>
              </c:numCache>
            </c:numRef>
          </c:val>
          <c:extLst xmlns:c16r2="http://schemas.microsoft.com/office/drawing/2015/06/chart">
            <c:ext xmlns:c16="http://schemas.microsoft.com/office/drawing/2014/chart" uri="{C3380CC4-5D6E-409C-BE32-E72D297353CC}">
              <c16:uniqueId val="{00000000-20A2-8F4A-992B-21297ABDEEFF}"/>
            </c:ext>
          </c:extLst>
        </c:ser>
        <c:dLbls>
          <c:showLegendKey val="0"/>
          <c:showVal val="0"/>
          <c:showCatName val="0"/>
          <c:showSerName val="0"/>
          <c:showPercent val="0"/>
          <c:showBubbleSize val="0"/>
          <c:showLeaderLines val="1"/>
        </c:dLbls>
      </c:pie3DChart>
    </c:plotArea>
    <c:legend>
      <c:legendPos val="r"/>
      <c:layout>
        <c:manualLayout>
          <c:xMode val="edge"/>
          <c:yMode val="edge"/>
          <c:x val="0"/>
          <c:y val="0.72632188772128059"/>
          <c:w val="0.98708005492382478"/>
          <c:h val="0.2683743546860457"/>
        </c:manualLayout>
      </c:layout>
      <c:overlay val="0"/>
      <c:txPr>
        <a:bodyPr/>
        <a:lstStyle/>
        <a:p>
          <a:pPr algn="just">
            <a:lnSpc>
              <a:spcPct val="100000"/>
            </a:lnSpc>
            <a:defRPr sz="800">
              <a:latin typeface="Times New Roman" panose="02020603050405020304" pitchFamily="18" charset="0"/>
              <a:cs typeface="Times New Roman" panose="02020603050405020304" pitchFamily="18" charset="0"/>
            </a:defRPr>
          </a:pPr>
          <a:endParaRPr lang="ru-RU"/>
        </a:p>
      </c:txPr>
    </c:legend>
    <c:plotVisOnly val="1"/>
    <c:dispBlanksAs val="zero"/>
    <c:showDLblsOverMax val="0"/>
  </c:chart>
  <c:spPr>
    <a:noFill/>
    <a:ln>
      <a:noFill/>
    </a:ln>
  </c:spPr>
  <c:txPr>
    <a:bodyPr/>
    <a:lstStyle/>
    <a:p>
      <a:pPr>
        <a:defRPr sz="1800"/>
      </a:pPr>
      <a:endParaRPr lang="ru-RU"/>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4.7605158367026529E-2"/>
          <c:y val="0.18554745456231453"/>
          <c:w val="0.46937736764044258"/>
          <c:h val="0.72980775918026708"/>
        </c:manualLayout>
      </c:layout>
      <c:pieChart>
        <c:varyColors val="1"/>
        <c:ser>
          <c:idx val="0"/>
          <c:order val="0"/>
          <c:tx>
            <c:strRef>
              <c:f>Лист1!$B$1</c:f>
              <c:strCache>
                <c:ptCount val="1"/>
                <c:pt idx="0">
                  <c:v>Продажи</c:v>
                </c:pt>
              </c:strCache>
            </c:strRef>
          </c:tx>
          <c:dLbls>
            <c:dLbl>
              <c:idx val="0"/>
              <c:layout>
                <c:manualLayout>
                  <c:x val="-9.5870206489675522E-2"/>
                  <c:y val="-0.1435286071958457"/>
                </c:manualLayout>
              </c:layout>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dLbl>
              <c:idx val="2"/>
              <c:layout>
                <c:manualLayout>
                  <c:x val="2.8403298510094169E-2"/>
                  <c:y val="-0.17665059347181009"/>
                </c:manualLayout>
              </c:layout>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dLbl>
              <c:idx val="5"/>
              <c:layout>
                <c:manualLayout>
                  <c:x val="0"/>
                  <c:y val="3.0835612945103856E-3"/>
                </c:manualLayout>
              </c:layout>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spPr>
              <a:noFill/>
              <a:ln>
                <a:noFill/>
              </a:ln>
              <a:effectLst/>
            </c:spPr>
            <c:txPr>
              <a:bodyPr/>
              <a:lstStyle/>
              <a:p>
                <a:pPr>
                  <a:defRPr sz="1400" b="1">
                    <a:latin typeface="Arial Narrow" panose="020B0606020202030204" pitchFamily="34" charset="0"/>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extLst>
          </c:dLbls>
          <c:cat>
            <c:strRef>
              <c:f>Лист1!$A$2:$A$9</c:f>
              <c:strCache>
                <c:ptCount val="8"/>
                <c:pt idx="0">
                  <c:v>Нарушение правил дорожного движения</c:v>
                </c:pt>
                <c:pt idx="1">
                  <c:v>Непринятие мер личной безопасности</c:v>
                </c:pt>
                <c:pt idx="2">
                  <c:v>Неудовлетворительная организация производства работ</c:v>
                </c:pt>
                <c:pt idx="3">
                  <c:v>Нарушение требований безопасности при эксплуатации транспортных средств</c:v>
                </c:pt>
                <c:pt idx="4">
                  <c:v>Нарушение трудовой и производственной дисциплины</c:v>
                </c:pt>
                <c:pt idx="5">
                  <c:v>Неприменение средств индивидуальной защиты</c:v>
                </c:pt>
                <c:pt idx="6">
                  <c:v>Несоблюдение правил обращения с оружием</c:v>
                </c:pt>
                <c:pt idx="7">
                  <c:v>Неудовлетворительное техническое состояние зданий, сооружений, территории</c:v>
                </c:pt>
              </c:strCache>
            </c:strRef>
          </c:cat>
          <c:val>
            <c:numRef>
              <c:f>Лист1!$B$2:$B$9</c:f>
              <c:numCache>
                <c:formatCode>General</c:formatCode>
                <c:ptCount val="8"/>
                <c:pt idx="0">
                  <c:v>22</c:v>
                </c:pt>
                <c:pt idx="1">
                  <c:v>18</c:v>
                </c:pt>
                <c:pt idx="2">
                  <c:v>12</c:v>
                </c:pt>
                <c:pt idx="3">
                  <c:v>3</c:v>
                </c:pt>
                <c:pt idx="4">
                  <c:v>3</c:v>
                </c:pt>
                <c:pt idx="5">
                  <c:v>1</c:v>
                </c:pt>
                <c:pt idx="6">
                  <c:v>1</c:v>
                </c:pt>
                <c:pt idx="7">
                  <c:v>1</c:v>
                </c:pt>
              </c:numCache>
            </c:numRef>
          </c:val>
          <c:extLst xmlns:c16r2="http://schemas.microsoft.com/office/drawing/2015/06/chart">
            <c:ext xmlns:c16="http://schemas.microsoft.com/office/drawing/2014/chart" uri="{C3380CC4-5D6E-409C-BE32-E72D297353CC}">
              <c16:uniqueId val="{00000000-BE1B-9340-AEBE-8098888387B8}"/>
            </c:ext>
          </c:extLst>
        </c:ser>
        <c:dLbls>
          <c:showLegendKey val="0"/>
          <c:showVal val="0"/>
          <c:showCatName val="0"/>
          <c:showSerName val="0"/>
          <c:showPercent val="0"/>
          <c:showBubbleSize val="0"/>
          <c:showLeaderLines val="0"/>
        </c:dLbls>
        <c:firstSliceAng val="0"/>
      </c:pieChart>
    </c:plotArea>
    <c:legend>
      <c:legendPos val="b"/>
      <c:layout>
        <c:manualLayout>
          <c:xMode val="edge"/>
          <c:yMode val="edge"/>
          <c:x val="0.52964361315303821"/>
          <c:y val="0.13616816580118693"/>
          <c:w val="0.45940956177288766"/>
          <c:h val="0.84289514558605338"/>
        </c:manualLayout>
      </c:layout>
      <c:overlay val="0"/>
      <c:txPr>
        <a:bodyPr/>
        <a:lstStyle/>
        <a:p>
          <a:pPr>
            <a:defRPr sz="1050">
              <a:latin typeface="Arial Narrow" panose="020B0606020202030204" pitchFamily="34" charset="0"/>
            </a:defRPr>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098761991034305E-2"/>
          <c:y val="3.5413773148148163E-2"/>
          <c:w val="0.91840707964601775"/>
          <c:h val="0.79610300925925925"/>
        </c:manualLayout>
      </c:layout>
      <c:barChart>
        <c:barDir val="col"/>
        <c:grouping val="clustered"/>
        <c:varyColors val="0"/>
        <c:ser>
          <c:idx val="0"/>
          <c:order val="0"/>
          <c:tx>
            <c:strRef>
              <c:f>Лист1!$B$1</c:f>
              <c:strCache>
                <c:ptCount val="1"/>
                <c:pt idx="0">
                  <c:v>Кол-во пострадавших</c:v>
                </c:pt>
              </c:strCache>
            </c:strRef>
          </c:tx>
          <c:invertIfNegative val="0"/>
          <c:dPt>
            <c:idx val="0"/>
            <c:invertIfNegative val="0"/>
            <c:bubble3D val="0"/>
            <c:spPr>
              <a:solidFill>
                <a:srgbClr val="00B0F0"/>
              </a:solidFill>
              <a:ln>
                <a:solidFill>
                  <a:srgbClr val="00B0F0"/>
                </a:solidFill>
              </a:ln>
            </c:spPr>
          </c:dPt>
          <c:dPt>
            <c:idx val="1"/>
            <c:invertIfNegative val="0"/>
            <c:bubble3D val="0"/>
            <c:spPr>
              <a:solidFill>
                <a:srgbClr val="00B0F0"/>
              </a:solidFill>
            </c:spPr>
          </c:dPt>
          <c:dPt>
            <c:idx val="2"/>
            <c:invertIfNegative val="0"/>
            <c:bubble3D val="0"/>
            <c:spPr>
              <a:solidFill>
                <a:srgbClr val="00B0F0"/>
              </a:solidFill>
            </c:spPr>
          </c:dPt>
          <c:dPt>
            <c:idx val="3"/>
            <c:invertIfNegative val="0"/>
            <c:bubble3D val="0"/>
            <c:spPr>
              <a:solidFill>
                <a:srgbClr val="00B0F0"/>
              </a:solidFill>
            </c:spPr>
          </c:dPt>
          <c:dPt>
            <c:idx val="4"/>
            <c:invertIfNegative val="0"/>
            <c:bubble3D val="0"/>
            <c:spPr>
              <a:solidFill>
                <a:srgbClr val="00B0F0"/>
              </a:solidFill>
            </c:spPr>
          </c:dPt>
          <c:dPt>
            <c:idx val="5"/>
            <c:invertIfNegative val="0"/>
            <c:bubble3D val="0"/>
            <c:spPr>
              <a:solidFill>
                <a:srgbClr val="00B0F0"/>
              </a:solidFill>
            </c:spPr>
          </c:dPt>
          <c:dPt>
            <c:idx val="6"/>
            <c:invertIfNegative val="0"/>
            <c:bubble3D val="0"/>
            <c:spPr>
              <a:solidFill>
                <a:srgbClr val="00B0F0"/>
              </a:solidFill>
            </c:spPr>
          </c:dPt>
          <c:dLbls>
            <c:dLbl>
              <c:idx val="0"/>
              <c:layout>
                <c:manualLayout>
                  <c:x val="0"/>
                  <c:y val="1.3321180555555539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dLbl>
              <c:idx val="1"/>
              <c:layout>
                <c:manualLayout>
                  <c:x val="0"/>
                  <c:y val="9.6464120370370367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dLbl>
              <c:idx val="2"/>
              <c:layout>
                <c:manualLayout>
                  <c:x val="0"/>
                  <c:y val="5.9716435185185185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dLbl>
              <c:idx val="3"/>
              <c:spPr>
                <a:noFill/>
                <a:ln>
                  <a:noFill/>
                </a:ln>
                <a:effectLst/>
              </c:spPr>
              <c:txPr>
                <a:bodyPr/>
                <a:lstStyle/>
                <a:p>
                  <a:pPr>
                    <a:defRPr sz="1100" b="1">
                      <a:solidFill>
                        <a:schemeClr val="bg1"/>
                      </a:solidFill>
                      <a:latin typeface="Arial Narrow" panose="020B0606020202030204" pitchFamily="34" charset="0"/>
                      <a:cs typeface="Times New Roman" panose="02020603050405020304" pitchFamily="18" charset="0"/>
                    </a:defRPr>
                  </a:pPr>
                  <a:endParaRPr lang="ru-RU"/>
                </a:p>
              </c:txPr>
              <c:dLblPos val="inEnd"/>
              <c:showLegendKey val="0"/>
              <c:showVal val="1"/>
              <c:showCatName val="0"/>
              <c:showSerName val="0"/>
              <c:showPercent val="0"/>
              <c:showBubbleSize val="0"/>
            </c:dLbl>
            <c:dLbl>
              <c:idx val="4"/>
              <c:layout>
                <c:manualLayout>
                  <c:x val="0"/>
                  <c:y val="1.3321180555555623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dLbl>
              <c:idx val="5"/>
              <c:layout>
                <c:manualLayout>
                  <c:x val="0"/>
                  <c:y val="1.5404803240740741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dLbl>
              <c:idx val="6"/>
              <c:layout>
                <c:manualLayout>
                  <c:x val="1.0425009191376484E-16"/>
                  <c:y val="1.5783564814814816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spPr>
              <a:noFill/>
              <a:ln>
                <a:noFill/>
              </a:ln>
              <a:effectLst/>
            </c:spPr>
            <c:txPr>
              <a:bodyPr/>
              <a:lstStyle/>
              <a:p>
                <a:pPr>
                  <a:defRPr sz="1100" b="1">
                    <a:solidFill>
                      <a:schemeClr val="tx1"/>
                    </a:solidFill>
                    <a:latin typeface="Arial Narrow" panose="020B0606020202030204" pitchFamily="34" charset="0"/>
                    <a:cs typeface="Times New Roman" panose="02020603050405020304" pitchFamily="18" charset="0"/>
                  </a:defRPr>
                </a:pPr>
                <a:endParaRPr lang="ru-RU"/>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Лист1!$A$2:$A$9</c:f>
              <c:strCache>
                <c:ptCount val="8"/>
                <c:pt idx="0">
                  <c:v>Бурение, капремонт скважин</c:v>
                </c:pt>
                <c:pt idx="1">
                  <c:v>Спец. Организации</c:v>
                </c:pt>
                <c:pt idx="2">
                  <c:v>Машиностроение</c:v>
                </c:pt>
                <c:pt idx="3">
                  <c:v>Прочие организации</c:v>
                </c:pt>
                <c:pt idx="4">
                  <c:v>ПАО "Газпром"
и филиалы</c:v>
                </c:pt>
                <c:pt idx="5">
                  <c:v>Транспорт газа</c:v>
                </c:pt>
                <c:pt idx="6">
                  <c:v>Переработка газа</c:v>
                </c:pt>
                <c:pt idx="7">
                  <c:v>Добыча газа</c:v>
                </c:pt>
              </c:strCache>
            </c:strRef>
          </c:cat>
          <c:val>
            <c:numRef>
              <c:f>Лист1!$B$2:$B$9</c:f>
              <c:numCache>
                <c:formatCode>General</c:formatCode>
                <c:ptCount val="8"/>
                <c:pt idx="0">
                  <c:v>1.66</c:v>
                </c:pt>
                <c:pt idx="1">
                  <c:v>0.36</c:v>
                </c:pt>
                <c:pt idx="2">
                  <c:v>0.26</c:v>
                </c:pt>
                <c:pt idx="3">
                  <c:v>0.2</c:v>
                </c:pt>
                <c:pt idx="4">
                  <c:v>0.51</c:v>
                </c:pt>
                <c:pt idx="5">
                  <c:v>0.12</c:v>
                </c:pt>
                <c:pt idx="6">
                  <c:v>0.08</c:v>
                </c:pt>
                <c:pt idx="7">
                  <c:v>0.05</c:v>
                </c:pt>
              </c:numCache>
            </c:numRef>
          </c:val>
          <c:extLst xmlns:c16r2="http://schemas.microsoft.com/office/drawing/2015/06/chart">
            <c:ext xmlns:c16="http://schemas.microsoft.com/office/drawing/2014/chart" uri="{C3380CC4-5D6E-409C-BE32-E72D297353CC}">
              <c16:uniqueId val="{00000000-5F38-7F48-B6BB-ED8C7A358212}"/>
            </c:ext>
          </c:extLst>
        </c:ser>
        <c:dLbls>
          <c:dLblPos val="outEnd"/>
          <c:showLegendKey val="0"/>
          <c:showVal val="1"/>
          <c:showCatName val="0"/>
          <c:showSerName val="0"/>
          <c:showPercent val="0"/>
          <c:showBubbleSize val="0"/>
        </c:dLbls>
        <c:gapWidth val="34"/>
        <c:overlap val="40"/>
        <c:axId val="143121024"/>
        <c:axId val="143274368"/>
      </c:barChart>
      <c:catAx>
        <c:axId val="143121024"/>
        <c:scaling>
          <c:orientation val="minMax"/>
        </c:scaling>
        <c:delete val="0"/>
        <c:axPos val="b"/>
        <c:numFmt formatCode="General" sourceLinked="0"/>
        <c:majorTickMark val="out"/>
        <c:minorTickMark val="none"/>
        <c:tickLblPos val="nextTo"/>
        <c:txPr>
          <a:bodyPr rot="0" vert="horz"/>
          <a:lstStyle/>
          <a:p>
            <a:pPr>
              <a:defRPr sz="500">
                <a:latin typeface="Arial Narrow" panose="020B0606020202030204" pitchFamily="34" charset="0"/>
                <a:cs typeface="Times New Roman" panose="02020603050405020304" pitchFamily="18" charset="0"/>
              </a:defRPr>
            </a:pPr>
            <a:endParaRPr lang="ru-RU"/>
          </a:p>
        </c:txPr>
        <c:crossAx val="143274368"/>
        <c:crosses val="autoZero"/>
        <c:auto val="1"/>
        <c:lblAlgn val="ctr"/>
        <c:lblOffset val="100"/>
        <c:noMultiLvlLbl val="0"/>
      </c:catAx>
      <c:valAx>
        <c:axId val="143274368"/>
        <c:scaling>
          <c:orientation val="minMax"/>
        </c:scaling>
        <c:delete val="1"/>
        <c:axPos val="l"/>
        <c:numFmt formatCode="General" sourceLinked="1"/>
        <c:majorTickMark val="out"/>
        <c:minorTickMark val="none"/>
        <c:tickLblPos val="nextTo"/>
        <c:crossAx val="143121024"/>
        <c:crosses val="autoZero"/>
        <c:crossBetween val="between"/>
      </c:valAx>
    </c:plotArea>
    <c:plotVisOnly val="1"/>
    <c:dispBlanksAs val="gap"/>
    <c:showDLblsOverMax val="0"/>
  </c:chart>
  <c:spPr>
    <a:ln>
      <a:noFill/>
    </a:ln>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6886560859237667E-2"/>
          <c:y val="0.21787831331602481"/>
          <c:w val="0.52044382783701926"/>
          <c:h val="0.4023566182771135"/>
        </c:manualLayout>
      </c:layout>
      <c:lineChart>
        <c:grouping val="standard"/>
        <c:varyColors val="0"/>
        <c:ser>
          <c:idx val="0"/>
          <c:order val="0"/>
          <c:tx>
            <c:strRef>
              <c:f>Лист1!$B$1</c:f>
              <c:strCache>
                <c:ptCount val="1"/>
                <c:pt idx="0">
                  <c:v>Инциденты</c:v>
                </c:pt>
              </c:strCache>
            </c:strRef>
          </c:tx>
          <c:spPr>
            <a:ln>
              <a:solidFill>
                <a:srgbClr val="0033CC"/>
              </a:solidFill>
            </a:ln>
          </c:spPr>
          <c:marker>
            <c:symbol val="diamond"/>
            <c:size val="5"/>
            <c:spPr>
              <a:solidFill>
                <a:srgbClr val="002060"/>
              </a:solidFill>
              <a:ln>
                <a:solidFill>
                  <a:srgbClr val="0033CC"/>
                </a:solidFill>
              </a:ln>
            </c:spPr>
          </c:marker>
          <c:dLbls>
            <c:dLbl>
              <c:idx val="0"/>
              <c:layout>
                <c:manualLayout>
                  <c:x val="-2.1546080582583883E-2"/>
                  <c:y val="-3.2543393653239737E-2"/>
                </c:manualLayout>
              </c:layout>
              <c:tx>
                <c:rich>
                  <a:bodyPr/>
                  <a:lstStyle/>
                  <a:p>
                    <a:r>
                      <a:rPr lang="ru-RU" sz="1400" dirty="0" smtClean="0"/>
                      <a:t>59</a:t>
                    </a:r>
                    <a:endParaRPr lang="en-US" dirty="0"/>
                  </a:p>
                </c:rich>
              </c:tx>
              <c:dLblPos val="r"/>
              <c:showLegendKey val="0"/>
              <c:showVal val="1"/>
              <c:showCatName val="0"/>
              <c:showSerName val="0"/>
              <c:showPercent val="0"/>
              <c:showBubbleSize val="0"/>
            </c:dLbl>
            <c:dLbl>
              <c:idx val="6"/>
              <c:tx>
                <c:rich>
                  <a:bodyPr/>
                  <a:lstStyle/>
                  <a:p>
                    <a:r>
                      <a:rPr lang="ru-RU" sz="1400" dirty="0" smtClean="0"/>
                      <a:t>30</a:t>
                    </a:r>
                    <a:endParaRPr lang="en-US" dirty="0"/>
                  </a:p>
                </c:rich>
              </c:tx>
              <c:dLblPos val="t"/>
              <c:showLegendKey val="0"/>
              <c:showVal val="1"/>
              <c:showCatName val="0"/>
              <c:showSerName val="0"/>
              <c:showPercent val="0"/>
              <c:showBubbleSize val="0"/>
            </c:dLbl>
            <c:txPr>
              <a:bodyPr/>
              <a:lstStyle/>
              <a:p>
                <a:pPr algn="ctr">
                  <a:defRPr lang="ru-RU" sz="1400" b="1" i="0" u="none" strike="noStrike" kern="1200" baseline="0">
                    <a:solidFill>
                      <a:srgbClr val="003366"/>
                    </a:solidFill>
                    <a:latin typeface="+mn-lt"/>
                    <a:ea typeface="+mn-ea"/>
                    <a:cs typeface="+mn-cs"/>
                  </a:defRPr>
                </a:pPr>
                <a:endParaRPr lang="ru-RU"/>
              </a:p>
            </c:txPr>
            <c:dLblPos val="t"/>
            <c:showLegendKey val="0"/>
            <c:showVal val="1"/>
            <c:showCatName val="0"/>
            <c:showSerName val="0"/>
            <c:showPercent val="0"/>
            <c:showBubbleSize val="0"/>
            <c:showLeaderLines val="0"/>
          </c:dLbls>
          <c:cat>
            <c:numRef>
              <c:f>Лист1!$A$2:$A$6</c:f>
              <c:numCache>
                <c:formatCode>General</c:formatCode>
                <c:ptCount val="5"/>
                <c:pt idx="0">
                  <c:v>2013</c:v>
                </c:pt>
                <c:pt idx="1">
                  <c:v>2014</c:v>
                </c:pt>
                <c:pt idx="2">
                  <c:v>2015</c:v>
                </c:pt>
                <c:pt idx="3">
                  <c:v>2016</c:v>
                </c:pt>
                <c:pt idx="4">
                  <c:v>2017</c:v>
                </c:pt>
              </c:numCache>
            </c:numRef>
          </c:cat>
          <c:val>
            <c:numRef>
              <c:f>Лист1!$B$2:$B$6</c:f>
              <c:numCache>
                <c:formatCode>General</c:formatCode>
                <c:ptCount val="5"/>
                <c:pt idx="0">
                  <c:v>73</c:v>
                </c:pt>
                <c:pt idx="1">
                  <c:v>53</c:v>
                </c:pt>
                <c:pt idx="2">
                  <c:v>43</c:v>
                </c:pt>
                <c:pt idx="3">
                  <c:v>30</c:v>
                </c:pt>
                <c:pt idx="4">
                  <c:v>21</c:v>
                </c:pt>
              </c:numCache>
            </c:numRef>
          </c:val>
          <c:smooth val="1"/>
        </c:ser>
        <c:dLbls>
          <c:showLegendKey val="0"/>
          <c:showVal val="1"/>
          <c:showCatName val="0"/>
          <c:showSerName val="0"/>
          <c:showPercent val="0"/>
          <c:showBubbleSize val="0"/>
        </c:dLbls>
        <c:marker val="1"/>
        <c:smooth val="0"/>
        <c:axId val="132700800"/>
        <c:axId val="134704512"/>
      </c:lineChart>
      <c:catAx>
        <c:axId val="132700800"/>
        <c:scaling>
          <c:orientation val="minMax"/>
        </c:scaling>
        <c:delete val="0"/>
        <c:axPos val="b"/>
        <c:numFmt formatCode="General" sourceLinked="1"/>
        <c:majorTickMark val="out"/>
        <c:minorTickMark val="none"/>
        <c:tickLblPos val="nextTo"/>
        <c:txPr>
          <a:bodyPr/>
          <a:lstStyle/>
          <a:p>
            <a:pPr algn="ctr">
              <a:defRPr lang="ru-RU" sz="1400" b="0" i="0" u="none" strike="noStrike" kern="1200" baseline="0">
                <a:solidFill>
                  <a:srgbClr val="003366"/>
                </a:solidFill>
                <a:latin typeface="+mn-lt"/>
                <a:ea typeface="+mn-ea"/>
                <a:cs typeface="+mn-cs"/>
              </a:defRPr>
            </a:pPr>
            <a:endParaRPr lang="ru-RU"/>
          </a:p>
        </c:txPr>
        <c:crossAx val="134704512"/>
        <c:crosses val="autoZero"/>
        <c:auto val="1"/>
        <c:lblAlgn val="ctr"/>
        <c:lblOffset val="100"/>
        <c:noMultiLvlLbl val="0"/>
      </c:catAx>
      <c:valAx>
        <c:axId val="134704512"/>
        <c:scaling>
          <c:orientation val="minMax"/>
        </c:scaling>
        <c:delete val="1"/>
        <c:axPos val="l"/>
        <c:numFmt formatCode="General" sourceLinked="1"/>
        <c:majorTickMark val="out"/>
        <c:minorTickMark val="none"/>
        <c:tickLblPos val="none"/>
        <c:crossAx val="132700800"/>
        <c:crosses val="autoZero"/>
        <c:crossBetween val="between"/>
      </c:valAx>
    </c:plotArea>
    <c:legend>
      <c:legendPos val="r"/>
      <c:layout>
        <c:manualLayout>
          <c:xMode val="edge"/>
          <c:yMode val="edge"/>
          <c:x val="0.32029091454038477"/>
          <c:y val="0.20175526023816831"/>
          <c:w val="0.38382779166822156"/>
          <c:h val="9.0664560346884582E-2"/>
        </c:manualLayout>
      </c:layout>
      <c:overlay val="0"/>
      <c:txPr>
        <a:bodyPr/>
        <a:lstStyle/>
        <a:p>
          <a:pPr>
            <a:defRPr lang="ru-RU" sz="1200" b="0" i="0" u="none" strike="noStrike" kern="1200" baseline="0">
              <a:solidFill>
                <a:srgbClr val="003366"/>
              </a:solidFill>
              <a:latin typeface="+mn-lt"/>
              <a:ea typeface="+mn-ea"/>
              <a:cs typeface="+mn-cs"/>
            </a:defRPr>
          </a:pPr>
          <a:endParaRPr lang="ru-RU"/>
        </a:p>
      </c:txPr>
    </c:legend>
    <c:plotVisOnly val="1"/>
    <c:dispBlanksAs val="zero"/>
    <c:showDLblsOverMax val="0"/>
  </c:chart>
  <c:txPr>
    <a:bodyPr/>
    <a:lstStyle/>
    <a:p>
      <a:pPr>
        <a:defRPr sz="1800"/>
      </a:pPr>
      <a:endParaRPr lang="ru-RU"/>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0"/>
    <c:plotArea>
      <c:layout>
        <c:manualLayout>
          <c:layoutTarget val="inner"/>
          <c:xMode val="edge"/>
          <c:yMode val="edge"/>
          <c:x val="0.38865605660122493"/>
          <c:y val="5.0080169418761429E-2"/>
          <c:w val="0.48480128253699334"/>
          <c:h val="0.77790533562114494"/>
        </c:manualLayout>
      </c:layout>
      <c:barChart>
        <c:barDir val="bar"/>
        <c:grouping val="stacked"/>
        <c:varyColors val="0"/>
        <c:ser>
          <c:idx val="0"/>
          <c:order val="0"/>
          <c:tx>
            <c:strRef>
              <c:f>Лист1!$B$1</c:f>
              <c:strCache>
                <c:ptCount val="1"/>
                <c:pt idx="0">
                  <c:v>2013</c:v>
                </c:pt>
              </c:strCache>
            </c:strRef>
          </c:tx>
          <c:spPr>
            <a:solidFill>
              <a:srgbClr val="00B0F0"/>
            </a:solidFill>
            <a:ln>
              <a:solidFill>
                <a:schemeClr val="bg1"/>
              </a:solidFill>
            </a:ln>
            <a:scene3d>
              <a:camera prst="orthographicFront"/>
              <a:lightRig rig="threePt" dir="t"/>
            </a:scene3d>
          </c:spPr>
          <c:invertIfNegative val="0"/>
          <c:dPt>
            <c:idx val="0"/>
            <c:invertIfNegative val="0"/>
            <c:bubble3D val="0"/>
            <c:spPr>
              <a:solidFill>
                <a:srgbClr val="00B0F0"/>
              </a:solidFill>
              <a:ln w="38100">
                <a:solidFill>
                  <a:schemeClr val="bg1"/>
                </a:solidFill>
              </a:ln>
              <a:scene3d>
                <a:camera prst="orthographicFront"/>
                <a:lightRig rig="threePt" dir="t"/>
              </a:scene3d>
            </c:spPr>
          </c:dPt>
          <c:dPt>
            <c:idx val="1"/>
            <c:invertIfNegative val="0"/>
            <c:bubble3D val="0"/>
            <c:spPr>
              <a:solidFill>
                <a:srgbClr val="00B0F0"/>
              </a:solidFill>
              <a:ln w="38100">
                <a:solidFill>
                  <a:schemeClr val="bg1"/>
                </a:solidFill>
              </a:ln>
              <a:scene3d>
                <a:camera prst="orthographicFront"/>
                <a:lightRig rig="threePt" dir="t"/>
              </a:scene3d>
            </c:spPr>
          </c:dPt>
          <c:dPt>
            <c:idx val="2"/>
            <c:invertIfNegative val="0"/>
            <c:bubble3D val="0"/>
            <c:spPr>
              <a:solidFill>
                <a:srgbClr val="00B0F0"/>
              </a:solidFill>
              <a:ln w="38100">
                <a:solidFill>
                  <a:schemeClr val="bg1"/>
                </a:solidFill>
              </a:ln>
              <a:scene3d>
                <a:camera prst="orthographicFront"/>
                <a:lightRig rig="threePt" dir="t"/>
              </a:scene3d>
            </c:spPr>
          </c:dPt>
          <c:dPt>
            <c:idx val="3"/>
            <c:invertIfNegative val="0"/>
            <c:bubble3D val="0"/>
          </c:dPt>
          <c:dPt>
            <c:idx val="4"/>
            <c:invertIfNegative val="0"/>
            <c:bubble3D val="0"/>
            <c:spPr>
              <a:solidFill>
                <a:srgbClr val="00B0F0"/>
              </a:solidFill>
              <a:ln w="9525">
                <a:solidFill>
                  <a:schemeClr val="bg1"/>
                </a:solidFill>
              </a:ln>
              <a:scene3d>
                <a:camera prst="orthographicFront"/>
                <a:lightRig rig="threePt" dir="t"/>
              </a:scene3d>
            </c:spPr>
          </c:dPt>
          <c:dPt>
            <c:idx val="5"/>
            <c:invertIfNegative val="0"/>
            <c:bubble3D val="0"/>
            <c:spPr>
              <a:solidFill>
                <a:srgbClr val="00B0F0"/>
              </a:solidFill>
              <a:ln w="38100">
                <a:solidFill>
                  <a:schemeClr val="bg1"/>
                </a:solidFill>
              </a:ln>
              <a:scene3d>
                <a:camera prst="orthographicFront"/>
                <a:lightRig rig="threePt" dir="t"/>
              </a:scene3d>
            </c:spPr>
          </c:dPt>
          <c:dPt>
            <c:idx val="6"/>
            <c:invertIfNegative val="0"/>
            <c:bubble3D val="0"/>
          </c:dPt>
          <c:dPt>
            <c:idx val="7"/>
            <c:invertIfNegative val="0"/>
            <c:bubble3D val="0"/>
          </c:dPt>
          <c:dPt>
            <c:idx val="8"/>
            <c:invertIfNegative val="0"/>
            <c:bubble3D val="0"/>
          </c:dPt>
          <c:cat>
            <c:strRef>
              <c:f>Лист1!$A$2:$A$4</c:f>
              <c:strCache>
                <c:ptCount val="3"/>
                <c:pt idx="0">
                  <c:v>Коррозионные процессы</c:v>
                </c:pt>
                <c:pt idx="1">
                  <c:v>Дефекты сварных соединений, допущенные при строительстве и ремонтах</c:v>
                </c:pt>
                <c:pt idx="2">
                  <c:v>Дефект оборудования, материалов и соединительных деталей</c:v>
                </c:pt>
              </c:strCache>
            </c:strRef>
          </c:cat>
          <c:val>
            <c:numRef>
              <c:f>Лист1!$B$2:$B$4</c:f>
              <c:numCache>
                <c:formatCode>General</c:formatCode>
                <c:ptCount val="3"/>
                <c:pt idx="0">
                  <c:v>3</c:v>
                </c:pt>
                <c:pt idx="1">
                  <c:v>4</c:v>
                </c:pt>
                <c:pt idx="2">
                  <c:v>2</c:v>
                </c:pt>
              </c:numCache>
            </c:numRef>
          </c:val>
        </c:ser>
        <c:ser>
          <c:idx val="1"/>
          <c:order val="1"/>
          <c:tx>
            <c:strRef>
              <c:f>Лист1!$C$1</c:f>
              <c:strCache>
                <c:ptCount val="1"/>
                <c:pt idx="0">
                  <c:v>2014</c:v>
                </c:pt>
              </c:strCache>
            </c:strRef>
          </c:tx>
          <c:spPr>
            <a:solidFill>
              <a:schemeClr val="bg1">
                <a:lumMod val="65000"/>
              </a:schemeClr>
            </a:solidFill>
            <a:scene3d>
              <a:camera prst="orthographicFront"/>
              <a:lightRig rig="threePt" dir="t"/>
            </a:scene3d>
          </c:spPr>
          <c:invertIfNegative val="0"/>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Pt>
            <c:idx val="8"/>
            <c:invertIfNegative val="0"/>
            <c:bubble3D val="0"/>
          </c:dPt>
          <c:cat>
            <c:strRef>
              <c:f>Лист1!$A$2:$A$4</c:f>
              <c:strCache>
                <c:ptCount val="3"/>
                <c:pt idx="0">
                  <c:v>Коррозионные процессы</c:v>
                </c:pt>
                <c:pt idx="1">
                  <c:v>Дефекты сварных соединений, допущенные при строительстве и ремонтах</c:v>
                </c:pt>
                <c:pt idx="2">
                  <c:v>Дефект оборудования, материалов и соединительных деталей</c:v>
                </c:pt>
              </c:strCache>
            </c:strRef>
          </c:cat>
          <c:val>
            <c:numRef>
              <c:f>Лист1!$C$2:$C$4</c:f>
              <c:numCache>
                <c:formatCode>General</c:formatCode>
                <c:ptCount val="3"/>
                <c:pt idx="0">
                  <c:v>2</c:v>
                </c:pt>
                <c:pt idx="1">
                  <c:v>1</c:v>
                </c:pt>
                <c:pt idx="2">
                  <c:v>4</c:v>
                </c:pt>
              </c:numCache>
            </c:numRef>
          </c:val>
        </c:ser>
        <c:ser>
          <c:idx val="2"/>
          <c:order val="2"/>
          <c:tx>
            <c:strRef>
              <c:f>Лист1!$D$1</c:f>
              <c:strCache>
                <c:ptCount val="1"/>
                <c:pt idx="0">
                  <c:v>2015</c:v>
                </c:pt>
              </c:strCache>
            </c:strRef>
          </c:tx>
          <c:spPr>
            <a:solidFill>
              <a:srgbClr val="92D050"/>
            </a:solidFill>
            <a:ln w="9525"/>
            <a:scene3d>
              <a:camera prst="orthographicFront"/>
              <a:lightRig rig="threePt" dir="t"/>
            </a:scene3d>
          </c:spPr>
          <c:invertIfNegative val="0"/>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Pt>
            <c:idx val="8"/>
            <c:invertIfNegative val="0"/>
            <c:bubble3D val="0"/>
          </c:dPt>
          <c:cat>
            <c:strRef>
              <c:f>Лист1!$A$2:$A$4</c:f>
              <c:strCache>
                <c:ptCount val="3"/>
                <c:pt idx="0">
                  <c:v>Коррозионные процессы</c:v>
                </c:pt>
                <c:pt idx="1">
                  <c:v>Дефекты сварных соединений, допущенные при строительстве и ремонтах</c:v>
                </c:pt>
                <c:pt idx="2">
                  <c:v>Дефект оборудования, материалов и соединительных деталей</c:v>
                </c:pt>
              </c:strCache>
            </c:strRef>
          </c:cat>
          <c:val>
            <c:numRef>
              <c:f>Лист1!$D$2:$D$4</c:f>
              <c:numCache>
                <c:formatCode>General</c:formatCode>
                <c:ptCount val="3"/>
                <c:pt idx="0">
                  <c:v>2</c:v>
                </c:pt>
                <c:pt idx="1">
                  <c:v>0</c:v>
                </c:pt>
                <c:pt idx="2">
                  <c:v>2</c:v>
                </c:pt>
              </c:numCache>
            </c:numRef>
          </c:val>
        </c:ser>
        <c:ser>
          <c:idx val="3"/>
          <c:order val="3"/>
          <c:tx>
            <c:strRef>
              <c:f>Лист1!$E$1</c:f>
              <c:strCache>
                <c:ptCount val="1"/>
                <c:pt idx="0">
                  <c:v>2016</c:v>
                </c:pt>
              </c:strCache>
            </c:strRef>
          </c:tx>
          <c:spPr>
            <a:solidFill>
              <a:schemeClr val="accent6">
                <a:lumMod val="60000"/>
                <a:lumOff val="40000"/>
              </a:schemeClr>
            </a:solidFill>
            <a:ln w="9525"/>
            <a:scene3d>
              <a:camera prst="orthographicFront"/>
              <a:lightRig rig="threePt" dir="t"/>
            </a:scene3d>
          </c:spPr>
          <c:invertIfNegative val="0"/>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Pt>
            <c:idx val="8"/>
            <c:invertIfNegative val="0"/>
            <c:bubble3D val="0"/>
          </c:dPt>
          <c:cat>
            <c:strRef>
              <c:f>Лист1!$A$2:$A$4</c:f>
              <c:strCache>
                <c:ptCount val="3"/>
                <c:pt idx="0">
                  <c:v>Коррозионные процессы</c:v>
                </c:pt>
                <c:pt idx="1">
                  <c:v>Дефекты сварных соединений, допущенные при строительстве и ремонтах</c:v>
                </c:pt>
                <c:pt idx="2">
                  <c:v>Дефект оборудования, материалов и соединительных деталей</c:v>
                </c:pt>
              </c:strCache>
            </c:strRef>
          </c:cat>
          <c:val>
            <c:numRef>
              <c:f>Лист1!$E$2:$E$4</c:f>
              <c:numCache>
                <c:formatCode>General</c:formatCode>
                <c:ptCount val="3"/>
                <c:pt idx="0">
                  <c:v>3</c:v>
                </c:pt>
                <c:pt idx="1">
                  <c:v>4</c:v>
                </c:pt>
                <c:pt idx="2">
                  <c:v>2</c:v>
                </c:pt>
              </c:numCache>
            </c:numRef>
          </c:val>
        </c:ser>
        <c:ser>
          <c:idx val="4"/>
          <c:order val="4"/>
          <c:tx>
            <c:strRef>
              <c:f>Лист1!$F$1</c:f>
              <c:strCache>
                <c:ptCount val="1"/>
                <c:pt idx="0">
                  <c:v>2017</c:v>
                </c:pt>
              </c:strCache>
            </c:strRef>
          </c:tx>
          <c:spPr>
            <a:solidFill>
              <a:srgbClr val="FF0000"/>
            </a:solidFill>
            <a:ln w="9525"/>
            <a:scene3d>
              <a:camera prst="orthographicFront"/>
              <a:lightRig rig="threePt" dir="t"/>
            </a:scene3d>
          </c:spPr>
          <c:invertIfNegative val="0"/>
          <c:dPt>
            <c:idx val="4"/>
            <c:invertIfNegative val="0"/>
            <c:bubble3D val="0"/>
          </c:dPt>
          <c:dPt>
            <c:idx val="5"/>
            <c:invertIfNegative val="0"/>
            <c:bubble3D val="0"/>
          </c:dPt>
          <c:dPt>
            <c:idx val="6"/>
            <c:invertIfNegative val="0"/>
            <c:bubble3D val="0"/>
          </c:dPt>
          <c:dPt>
            <c:idx val="7"/>
            <c:invertIfNegative val="0"/>
            <c:bubble3D val="0"/>
          </c:dPt>
          <c:dPt>
            <c:idx val="8"/>
            <c:invertIfNegative val="0"/>
            <c:bubble3D val="0"/>
          </c:dPt>
          <c:cat>
            <c:strRef>
              <c:f>Лист1!$A$2:$A$4</c:f>
              <c:strCache>
                <c:ptCount val="3"/>
                <c:pt idx="0">
                  <c:v>Коррозионные процессы</c:v>
                </c:pt>
                <c:pt idx="1">
                  <c:v>Дефекты сварных соединений, допущенные при строительстве и ремонтах</c:v>
                </c:pt>
                <c:pt idx="2">
                  <c:v>Дефект оборудования, материалов и соединительных деталей</c:v>
                </c:pt>
              </c:strCache>
            </c:strRef>
          </c:cat>
          <c:val>
            <c:numRef>
              <c:f>Лист1!$F$2:$F$4</c:f>
              <c:numCache>
                <c:formatCode>General</c:formatCode>
                <c:ptCount val="3"/>
                <c:pt idx="0">
                  <c:v>2</c:v>
                </c:pt>
                <c:pt idx="1">
                  <c:v>2</c:v>
                </c:pt>
                <c:pt idx="2">
                  <c:v>1</c:v>
                </c:pt>
              </c:numCache>
            </c:numRef>
          </c:val>
        </c:ser>
        <c:ser>
          <c:idx val="5"/>
          <c:order val="5"/>
          <c:tx>
            <c:strRef>
              <c:f>Лист1!$G$1</c:f>
              <c:strCache>
                <c:ptCount val="1"/>
                <c:pt idx="0">
                  <c:v>Столбец6</c:v>
                </c:pt>
              </c:strCache>
            </c:strRef>
          </c:tx>
          <c:spPr>
            <a:scene3d>
              <a:camera prst="orthographicFront"/>
              <a:lightRig rig="threePt" dir="t"/>
            </a:scene3d>
          </c:spPr>
          <c:invertIfNegative val="0"/>
          <c:dPt>
            <c:idx val="5"/>
            <c:invertIfNegative val="0"/>
            <c:bubble3D val="0"/>
            <c:spPr>
              <a:solidFill>
                <a:schemeClr val="bg1">
                  <a:lumMod val="75000"/>
                </a:schemeClr>
              </a:solidFill>
              <a:scene3d>
                <a:camera prst="orthographicFront"/>
                <a:lightRig rig="threePt" dir="t"/>
              </a:scene3d>
            </c:spPr>
          </c:dPt>
          <c:dPt>
            <c:idx val="6"/>
            <c:invertIfNegative val="0"/>
            <c:bubble3D val="0"/>
            <c:spPr>
              <a:solidFill>
                <a:schemeClr val="bg1">
                  <a:lumMod val="75000"/>
                </a:schemeClr>
              </a:solidFill>
              <a:scene3d>
                <a:camera prst="orthographicFront"/>
                <a:lightRig rig="threePt" dir="t"/>
              </a:scene3d>
            </c:spPr>
          </c:dPt>
          <c:dPt>
            <c:idx val="7"/>
            <c:invertIfNegative val="0"/>
            <c:bubble3D val="0"/>
            <c:spPr>
              <a:solidFill>
                <a:schemeClr val="bg1">
                  <a:lumMod val="75000"/>
                </a:schemeClr>
              </a:solidFill>
              <a:scene3d>
                <a:camera prst="orthographicFront"/>
                <a:lightRig rig="threePt" dir="t"/>
              </a:scene3d>
            </c:spPr>
          </c:dPt>
          <c:dPt>
            <c:idx val="8"/>
            <c:invertIfNegative val="0"/>
            <c:bubble3D val="0"/>
            <c:spPr>
              <a:solidFill>
                <a:schemeClr val="bg1">
                  <a:lumMod val="75000"/>
                </a:schemeClr>
              </a:solidFill>
              <a:scene3d>
                <a:camera prst="orthographicFront"/>
                <a:lightRig rig="threePt" dir="t"/>
              </a:scene3d>
            </c:spPr>
          </c:dPt>
          <c:cat>
            <c:strRef>
              <c:f>Лист1!$A$2:$A$4</c:f>
              <c:strCache>
                <c:ptCount val="3"/>
                <c:pt idx="0">
                  <c:v>Коррозионные процессы</c:v>
                </c:pt>
                <c:pt idx="1">
                  <c:v>Дефекты сварных соединений, допущенные при строительстве и ремонтах</c:v>
                </c:pt>
                <c:pt idx="2">
                  <c:v>Дефект оборудования, материалов и соединительных деталей</c:v>
                </c:pt>
              </c:strCache>
            </c:strRef>
          </c:cat>
          <c:val>
            <c:numRef>
              <c:f>Лист1!$G$2:$G$4</c:f>
              <c:numCache>
                <c:formatCode>General</c:formatCode>
                <c:ptCount val="3"/>
              </c:numCache>
            </c:numRef>
          </c:val>
        </c:ser>
        <c:ser>
          <c:idx val="6"/>
          <c:order val="6"/>
          <c:tx>
            <c:strRef>
              <c:f>Лист1!$H$1</c:f>
              <c:strCache>
                <c:ptCount val="1"/>
                <c:pt idx="0">
                  <c:v>Столбец7</c:v>
                </c:pt>
              </c:strCache>
            </c:strRef>
          </c:tx>
          <c:spPr>
            <a:solidFill>
              <a:schemeClr val="bg1">
                <a:lumMod val="75000"/>
              </a:schemeClr>
            </a:solidFill>
            <a:scene3d>
              <a:camera prst="orthographicFront"/>
              <a:lightRig rig="threePt" dir="t"/>
            </a:scene3d>
          </c:spPr>
          <c:invertIfNegative val="0"/>
          <c:dPt>
            <c:idx val="7"/>
            <c:invertIfNegative val="0"/>
            <c:bubble3D val="0"/>
          </c:dPt>
          <c:cat>
            <c:strRef>
              <c:f>Лист1!$A$2:$A$4</c:f>
              <c:strCache>
                <c:ptCount val="3"/>
                <c:pt idx="0">
                  <c:v>Коррозионные процессы</c:v>
                </c:pt>
                <c:pt idx="1">
                  <c:v>Дефекты сварных соединений, допущенные при строительстве и ремонтах</c:v>
                </c:pt>
                <c:pt idx="2">
                  <c:v>Дефект оборудования, материалов и соединительных деталей</c:v>
                </c:pt>
              </c:strCache>
            </c:strRef>
          </c:cat>
          <c:val>
            <c:numRef>
              <c:f>Лист1!$H$2:$H$4</c:f>
              <c:numCache>
                <c:formatCode>General</c:formatCode>
                <c:ptCount val="3"/>
              </c:numCache>
            </c:numRef>
          </c:val>
        </c:ser>
        <c:ser>
          <c:idx val="7"/>
          <c:order val="7"/>
          <c:tx>
            <c:strRef>
              <c:f>Лист1!$I$1</c:f>
              <c:strCache>
                <c:ptCount val="1"/>
                <c:pt idx="0">
                  <c:v>Столбец8</c:v>
                </c:pt>
              </c:strCache>
            </c:strRef>
          </c:tx>
          <c:spPr>
            <a:solidFill>
              <a:schemeClr val="bg1">
                <a:lumMod val="75000"/>
              </a:schemeClr>
            </a:solidFill>
            <a:scene3d>
              <a:camera prst="orthographicFront"/>
              <a:lightRig rig="threePt" dir="t"/>
            </a:scene3d>
          </c:spPr>
          <c:invertIfNegative val="0"/>
          <c:cat>
            <c:strRef>
              <c:f>Лист1!$A$2:$A$4</c:f>
              <c:strCache>
                <c:ptCount val="3"/>
                <c:pt idx="0">
                  <c:v>Коррозионные процессы</c:v>
                </c:pt>
                <c:pt idx="1">
                  <c:v>Дефекты сварных соединений, допущенные при строительстве и ремонтах</c:v>
                </c:pt>
                <c:pt idx="2">
                  <c:v>Дефект оборудования, материалов и соединительных деталей</c:v>
                </c:pt>
              </c:strCache>
            </c:strRef>
          </c:cat>
          <c:val>
            <c:numRef>
              <c:f>Лист1!$I$2:$I$4</c:f>
              <c:numCache>
                <c:formatCode>General</c:formatCode>
                <c:ptCount val="3"/>
              </c:numCache>
            </c:numRef>
          </c:val>
        </c:ser>
        <c:ser>
          <c:idx val="8"/>
          <c:order val="8"/>
          <c:tx>
            <c:strRef>
              <c:f>Лист1!$J$1</c:f>
              <c:strCache>
                <c:ptCount val="1"/>
                <c:pt idx="0">
                  <c:v>Столбец9</c:v>
                </c:pt>
              </c:strCache>
            </c:strRef>
          </c:tx>
          <c:invertIfNegative val="0"/>
          <c:cat>
            <c:strRef>
              <c:f>Лист1!$A$2:$A$4</c:f>
              <c:strCache>
                <c:ptCount val="3"/>
                <c:pt idx="0">
                  <c:v>Коррозионные процессы</c:v>
                </c:pt>
                <c:pt idx="1">
                  <c:v>Дефекты сварных соединений, допущенные при строительстве и ремонтах</c:v>
                </c:pt>
                <c:pt idx="2">
                  <c:v>Дефект оборудования, материалов и соединительных деталей</c:v>
                </c:pt>
              </c:strCache>
            </c:strRef>
          </c:cat>
          <c:val>
            <c:numRef>
              <c:f>Лист1!$J$2:$J$4</c:f>
              <c:numCache>
                <c:formatCode>General</c:formatCode>
                <c:ptCount val="3"/>
              </c:numCache>
            </c:numRef>
          </c:val>
        </c:ser>
        <c:dLbls>
          <c:showLegendKey val="0"/>
          <c:showVal val="0"/>
          <c:showCatName val="0"/>
          <c:showSerName val="0"/>
          <c:showPercent val="0"/>
          <c:showBubbleSize val="0"/>
        </c:dLbls>
        <c:gapWidth val="106"/>
        <c:overlap val="100"/>
        <c:axId val="140509952"/>
        <c:axId val="140511488"/>
      </c:barChart>
      <c:catAx>
        <c:axId val="140509952"/>
        <c:scaling>
          <c:orientation val="minMax"/>
        </c:scaling>
        <c:delete val="1"/>
        <c:axPos val="l"/>
        <c:numFmt formatCode="General" sourceLinked="1"/>
        <c:majorTickMark val="out"/>
        <c:minorTickMark val="none"/>
        <c:tickLblPos val="nextTo"/>
        <c:crossAx val="140511488"/>
        <c:crosses val="autoZero"/>
        <c:auto val="1"/>
        <c:lblAlgn val="ctr"/>
        <c:lblOffset val="100"/>
        <c:noMultiLvlLbl val="0"/>
      </c:catAx>
      <c:valAx>
        <c:axId val="140511488"/>
        <c:scaling>
          <c:orientation val="minMax"/>
        </c:scaling>
        <c:delete val="1"/>
        <c:axPos val="b"/>
        <c:numFmt formatCode="General" sourceLinked="1"/>
        <c:majorTickMark val="out"/>
        <c:minorTickMark val="none"/>
        <c:tickLblPos val="nextTo"/>
        <c:crossAx val="140509952"/>
        <c:crosses val="autoZero"/>
        <c:crossBetween val="between"/>
      </c:valAx>
      <c:spPr>
        <a:noFill/>
        <a:ln w="25400">
          <a:noFill/>
        </a:ln>
        <a:scene3d>
          <a:camera prst="orthographicFront"/>
          <a:lightRig rig="threePt" dir="t"/>
        </a:scene3d>
        <a:sp3d>
          <a:bevelT/>
        </a:sp3d>
      </c:spPr>
    </c:plotArea>
    <c:plotVisOnly val="1"/>
    <c:dispBlanksAs val="gap"/>
    <c:showDLblsOverMax val="0"/>
  </c:chart>
  <c:txPr>
    <a:bodyPr/>
    <a:lstStyle/>
    <a:p>
      <a:pPr>
        <a:defRPr sz="1800">
          <a:latin typeface="Arial Narrow" panose="020B0606020202030204" pitchFamily="34" charset="0"/>
        </a:defRPr>
      </a:pPr>
      <a:endParaRPr lang="ru-RU"/>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6785914707851071E-2"/>
          <c:y val="0.75821411377368964"/>
          <c:w val="0.66587942174967085"/>
          <c:h val="0.12498070496440375"/>
        </c:manualLayout>
      </c:layout>
      <c:barChart>
        <c:barDir val="col"/>
        <c:grouping val="clustered"/>
        <c:varyColors val="0"/>
        <c:ser>
          <c:idx val="0"/>
          <c:order val="0"/>
          <c:tx>
            <c:strRef>
              <c:f>Лист1!$B$1</c:f>
              <c:strCache>
                <c:ptCount val="1"/>
                <c:pt idx="0">
                  <c:v>Аварии</c:v>
                </c:pt>
              </c:strCache>
            </c:strRef>
          </c:tx>
          <c:spPr>
            <a:solidFill>
              <a:srgbClr val="FF0000"/>
            </a:solidFill>
          </c:spPr>
          <c:invertIfNegative val="0"/>
          <c:dLbls>
            <c:dLbl>
              <c:idx val="4"/>
              <c:layout>
                <c:manualLayout>
                  <c:x val="0"/>
                  <c:y val="2.0810781492365725E-2"/>
                </c:manualLayout>
              </c:layout>
              <c:dLblPos val="outEnd"/>
              <c:showLegendKey val="0"/>
              <c:showVal val="1"/>
              <c:showCatName val="0"/>
              <c:showSerName val="0"/>
              <c:showPercent val="0"/>
              <c:showBubbleSize val="0"/>
            </c:dLbl>
            <c:dLbl>
              <c:idx val="5"/>
              <c:layout>
                <c:manualLayout>
                  <c:x val="0"/>
                  <c:y val="2.1541905111809284E-2"/>
                </c:manualLayout>
              </c:layout>
              <c:dLblPos val="outEnd"/>
              <c:showLegendKey val="0"/>
              <c:showVal val="1"/>
              <c:showCatName val="0"/>
              <c:showSerName val="0"/>
              <c:showPercent val="0"/>
              <c:showBubbleSize val="0"/>
            </c:dLbl>
            <c:dLbl>
              <c:idx val="6"/>
              <c:layout>
                <c:manualLayout>
                  <c:x val="0"/>
                  <c:y val="3.0158667156532978E-2"/>
                </c:manualLayout>
              </c:layout>
              <c:dLblPos val="outEnd"/>
              <c:showLegendKey val="0"/>
              <c:showVal val="1"/>
              <c:showCatName val="0"/>
              <c:showSerName val="0"/>
              <c:showPercent val="0"/>
              <c:showBubbleSize val="0"/>
            </c:dLbl>
            <c:txPr>
              <a:bodyPr/>
              <a:lstStyle/>
              <a:p>
                <a:pPr algn="ctr">
                  <a:defRPr sz="1400" b="1"/>
                </a:pPr>
                <a:endParaRPr lang="ru-RU"/>
              </a:p>
            </c:txPr>
            <c:dLblPos val="outEnd"/>
            <c:showLegendKey val="0"/>
            <c:showVal val="1"/>
            <c:showCatName val="0"/>
            <c:showSerName val="0"/>
            <c:showPercent val="0"/>
            <c:showBubbleSize val="0"/>
            <c:showLeaderLines val="0"/>
          </c:dLbls>
          <c:cat>
            <c:numRef>
              <c:f>Лист1!$A$2:$A$6</c:f>
              <c:numCache>
                <c:formatCode>General</c:formatCode>
                <c:ptCount val="5"/>
                <c:pt idx="0">
                  <c:v>2013</c:v>
                </c:pt>
                <c:pt idx="1">
                  <c:v>2014</c:v>
                </c:pt>
                <c:pt idx="2">
                  <c:v>2015</c:v>
                </c:pt>
                <c:pt idx="3">
                  <c:v>2016</c:v>
                </c:pt>
                <c:pt idx="4">
                  <c:v>2017</c:v>
                </c:pt>
              </c:numCache>
            </c:numRef>
          </c:cat>
          <c:val>
            <c:numRef>
              <c:f>Лист1!$B$2:$B$6</c:f>
              <c:numCache>
                <c:formatCode>General</c:formatCode>
                <c:ptCount val="5"/>
                <c:pt idx="0">
                  <c:v>10</c:v>
                </c:pt>
                <c:pt idx="1">
                  <c:v>8</c:v>
                </c:pt>
                <c:pt idx="2">
                  <c:v>12</c:v>
                </c:pt>
                <c:pt idx="3">
                  <c:v>10</c:v>
                </c:pt>
                <c:pt idx="4">
                  <c:v>5</c:v>
                </c:pt>
              </c:numCache>
            </c:numRef>
          </c:val>
        </c:ser>
        <c:dLbls>
          <c:showLegendKey val="0"/>
          <c:showVal val="0"/>
          <c:showCatName val="0"/>
          <c:showSerName val="0"/>
          <c:showPercent val="0"/>
          <c:showBubbleSize val="0"/>
        </c:dLbls>
        <c:gapWidth val="96"/>
        <c:axId val="134581632"/>
        <c:axId val="134591616"/>
      </c:barChart>
      <c:catAx>
        <c:axId val="134581632"/>
        <c:scaling>
          <c:orientation val="minMax"/>
        </c:scaling>
        <c:delete val="1"/>
        <c:axPos val="b"/>
        <c:numFmt formatCode="General" sourceLinked="1"/>
        <c:majorTickMark val="out"/>
        <c:minorTickMark val="none"/>
        <c:tickLblPos val="none"/>
        <c:crossAx val="134591616"/>
        <c:crosses val="autoZero"/>
        <c:auto val="1"/>
        <c:lblAlgn val="ctr"/>
        <c:lblOffset val="100"/>
        <c:noMultiLvlLbl val="0"/>
      </c:catAx>
      <c:valAx>
        <c:axId val="134591616"/>
        <c:scaling>
          <c:orientation val="minMax"/>
        </c:scaling>
        <c:delete val="1"/>
        <c:axPos val="l"/>
        <c:numFmt formatCode="General" sourceLinked="1"/>
        <c:majorTickMark val="out"/>
        <c:minorTickMark val="none"/>
        <c:tickLblPos val="none"/>
        <c:crossAx val="134581632"/>
        <c:crosses val="autoZero"/>
        <c:crossBetween val="between"/>
      </c:valAx>
    </c:plotArea>
    <c:legend>
      <c:legendPos val="r"/>
      <c:layout>
        <c:manualLayout>
          <c:xMode val="edge"/>
          <c:yMode val="edge"/>
          <c:x val="0.58347741714498713"/>
          <c:y val="0.32037784433572308"/>
          <c:w val="0.2204987844198967"/>
          <c:h val="0.15559385613293736"/>
        </c:manualLayout>
      </c:layout>
      <c:overlay val="0"/>
      <c:txPr>
        <a:bodyPr/>
        <a:lstStyle/>
        <a:p>
          <a:pPr>
            <a:defRPr sz="1200" b="0"/>
          </a:pPr>
          <a:endParaRPr lang="ru-RU"/>
        </a:p>
      </c:txPr>
    </c:legend>
    <c:plotVisOnly val="1"/>
    <c:dispBlanksAs val="gap"/>
    <c:showDLblsOverMax val="0"/>
  </c:chart>
  <c:txPr>
    <a:bodyPr/>
    <a:lstStyle/>
    <a:p>
      <a:pPr marL="0" indent="0" algn="ctr" rtl="0">
        <a:defRPr lang="ru-RU" sz="1800" b="1" i="0" u="none" strike="noStrike" kern="1200" baseline="0">
          <a:solidFill>
            <a:srgbClr val="003366"/>
          </a:solidFill>
          <a:latin typeface="+mn-lt"/>
          <a:ea typeface="+mn-ea"/>
          <a:cs typeface="+mn-cs"/>
        </a:defRPr>
      </a:pPr>
      <a:endParaRPr lang="ru-RU"/>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0087378048828769E-2"/>
          <c:y val="3.3513969163303819E-2"/>
          <c:w val="0.9219757970327096"/>
          <c:h val="0.55703230321873187"/>
        </c:manualLayout>
      </c:layout>
      <c:barChart>
        <c:barDir val="col"/>
        <c:grouping val="stacked"/>
        <c:varyColors val="0"/>
        <c:ser>
          <c:idx val="1"/>
          <c:order val="0"/>
          <c:tx>
            <c:strRef>
              <c:f>Лист1!$B$1</c:f>
              <c:strCache>
                <c:ptCount val="1"/>
                <c:pt idx="0">
                  <c:v>Количество пожаров</c:v>
                </c:pt>
              </c:strCache>
            </c:strRef>
          </c:tx>
          <c:spPr>
            <a:solidFill>
              <a:srgbClr val="1F497D">
                <a:lumMod val="60000"/>
                <a:lumOff val="40000"/>
                <a:alpha val="77000"/>
              </a:srgbClr>
            </a:solidFill>
            <a:ln w="12709">
              <a:noFill/>
              <a:prstDash val="solid"/>
            </a:ln>
          </c:spPr>
          <c:invertIfNegative val="0"/>
          <c:dLbls>
            <c:dLbl>
              <c:idx val="2"/>
              <c:delete val="1"/>
            </c:dLbl>
            <c:dLbl>
              <c:idx val="5"/>
              <c:layout>
                <c:manualLayout>
                  <c:x val="0"/>
                  <c:y val="1.0529661507216469E-2"/>
                </c:manualLayout>
              </c:layout>
              <c:dLblPos val="ctr"/>
              <c:showLegendKey val="0"/>
              <c:showVal val="1"/>
              <c:showCatName val="0"/>
              <c:showSerName val="0"/>
              <c:showPercent val="0"/>
              <c:showBubbleSize val="0"/>
            </c:dLbl>
            <c:dLbl>
              <c:idx val="6"/>
              <c:layout>
                <c:manualLayout>
                  <c:x val="0"/>
                  <c:y val="1.0529661507216469E-2"/>
                </c:manualLayout>
              </c:layout>
              <c:dLblPos val="ctr"/>
              <c:showLegendKey val="0"/>
              <c:showVal val="1"/>
              <c:showCatName val="0"/>
              <c:showSerName val="0"/>
              <c:showPercent val="0"/>
              <c:showBubbleSize val="0"/>
            </c:dLbl>
            <c:dLbl>
              <c:idx val="7"/>
              <c:delete val="1"/>
            </c:dLbl>
            <c:dLbl>
              <c:idx val="9"/>
              <c:layout>
                <c:manualLayout>
                  <c:x val="0"/>
                  <c:y val="1.9173362699230506E-2"/>
                </c:manualLayout>
              </c:layout>
              <c:dLblPos val="ctr"/>
              <c:showLegendKey val="0"/>
              <c:showVal val="1"/>
              <c:showCatName val="0"/>
              <c:showSerName val="0"/>
              <c:showPercent val="0"/>
              <c:showBubbleSize val="0"/>
            </c:dLbl>
            <c:dLbl>
              <c:idx val="10"/>
              <c:layout>
                <c:manualLayout>
                  <c:x val="0"/>
                  <c:y val="1.9173362699230506E-2"/>
                </c:manualLayout>
              </c:layout>
              <c:dLblPos val="ctr"/>
              <c:showLegendKey val="0"/>
              <c:showVal val="1"/>
              <c:showCatName val="0"/>
              <c:showSerName val="0"/>
              <c:showPercent val="0"/>
              <c:showBubbleSize val="0"/>
            </c:dLbl>
            <c:dLbl>
              <c:idx val="12"/>
              <c:layout>
                <c:manualLayout>
                  <c:x val="0"/>
                  <c:y val="-3.9457766468981607E-3"/>
                </c:manualLayout>
              </c:layout>
              <c:dLblPos val="ctr"/>
              <c:showLegendKey val="0"/>
              <c:showVal val="1"/>
              <c:showCatName val="0"/>
              <c:showSerName val="0"/>
              <c:showPercent val="0"/>
              <c:showBubbleSize val="0"/>
            </c:dLbl>
            <c:dLblPos val="inEnd"/>
            <c:showLegendKey val="0"/>
            <c:showVal val="1"/>
            <c:showCatName val="0"/>
            <c:showSerName val="0"/>
            <c:showPercent val="0"/>
            <c:showBubbleSize val="0"/>
            <c:showLeaderLines val="0"/>
          </c:dLbls>
          <c:cat>
            <c:numRef>
              <c:f>Лист1!$A$2:$A$14</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Лист1!$B$2:$B$14</c:f>
              <c:numCache>
                <c:formatCode>General</c:formatCode>
                <c:ptCount val="13"/>
                <c:pt idx="0">
                  <c:v>3</c:v>
                </c:pt>
                <c:pt idx="1">
                  <c:v>3</c:v>
                </c:pt>
                <c:pt idx="2">
                  <c:v>0</c:v>
                </c:pt>
                <c:pt idx="3">
                  <c:v>4</c:v>
                </c:pt>
                <c:pt idx="4">
                  <c:v>6</c:v>
                </c:pt>
                <c:pt idx="5">
                  <c:v>2</c:v>
                </c:pt>
                <c:pt idx="6">
                  <c:v>2</c:v>
                </c:pt>
                <c:pt idx="7">
                  <c:v>0</c:v>
                </c:pt>
                <c:pt idx="8">
                  <c:v>4</c:v>
                </c:pt>
                <c:pt idx="9">
                  <c:v>2</c:v>
                </c:pt>
                <c:pt idx="10">
                  <c:v>2</c:v>
                </c:pt>
                <c:pt idx="11">
                  <c:v>3</c:v>
                </c:pt>
                <c:pt idx="12">
                  <c:v>1</c:v>
                </c:pt>
              </c:numCache>
            </c:numRef>
          </c:val>
        </c:ser>
        <c:ser>
          <c:idx val="2"/>
          <c:order val="1"/>
          <c:tx>
            <c:strRef>
              <c:f>Лист1!$C$1</c:f>
              <c:strCache>
                <c:ptCount val="1"/>
                <c:pt idx="0">
                  <c:v>Материальный ущерб (млн.р.)</c:v>
                </c:pt>
              </c:strCache>
            </c:strRef>
          </c:tx>
          <c:spPr>
            <a:solidFill>
              <a:srgbClr val="1F497D">
                <a:lumMod val="20000"/>
                <a:lumOff val="80000"/>
              </a:srgbClr>
            </a:solidFill>
            <a:ln w="12709">
              <a:noFill/>
              <a:prstDash val="solid"/>
            </a:ln>
          </c:spPr>
          <c:invertIfNegative val="0"/>
          <c:dLbls>
            <c:dLbl>
              <c:idx val="0"/>
              <c:layout>
                <c:manualLayout>
                  <c:x val="0"/>
                  <c:y val="-6.6656387315099028E-2"/>
                </c:manualLayout>
              </c:layout>
              <c:dLblPos val="ctr"/>
              <c:showLegendKey val="0"/>
              <c:showVal val="1"/>
              <c:showCatName val="0"/>
              <c:showSerName val="0"/>
              <c:showPercent val="0"/>
              <c:showBubbleSize val="0"/>
            </c:dLbl>
            <c:dLbl>
              <c:idx val="1"/>
              <c:layout>
                <c:manualLayout>
                  <c:x val="1.5990217512284767E-3"/>
                  <c:y val="-5.7701464535897466E-2"/>
                </c:manualLayout>
              </c:layout>
              <c:dLblPos val="ctr"/>
              <c:showLegendKey val="0"/>
              <c:showVal val="1"/>
              <c:showCatName val="0"/>
              <c:showSerName val="0"/>
              <c:showPercent val="0"/>
              <c:showBubbleSize val="0"/>
            </c:dLbl>
            <c:dLbl>
              <c:idx val="2"/>
              <c:layout>
                <c:manualLayout>
                  <c:x val="0"/>
                  <c:y val="-3.7794617197174037E-2"/>
                </c:manualLayout>
              </c:layout>
              <c:dLblPos val="ctr"/>
              <c:showLegendKey val="0"/>
              <c:showVal val="1"/>
              <c:showCatName val="0"/>
              <c:showSerName val="0"/>
              <c:showPercent val="0"/>
              <c:showBubbleSize val="0"/>
            </c:dLbl>
            <c:dLbl>
              <c:idx val="3"/>
              <c:layout>
                <c:manualLayout>
                  <c:x val="0"/>
                  <c:y val="-4.1442202081636619E-2"/>
                </c:manualLayout>
              </c:layout>
              <c:dLblPos val="ctr"/>
              <c:showLegendKey val="0"/>
              <c:showVal val="1"/>
              <c:showCatName val="0"/>
              <c:showSerName val="0"/>
              <c:showPercent val="0"/>
              <c:showBubbleSize val="0"/>
            </c:dLbl>
            <c:dLbl>
              <c:idx val="4"/>
              <c:layout>
                <c:manualLayout>
                  <c:x val="-1.7792496242801474E-3"/>
                  <c:y val="-6.0823751529662871E-2"/>
                </c:manualLayout>
              </c:layout>
              <c:dLblPos val="ctr"/>
              <c:showLegendKey val="0"/>
              <c:showVal val="1"/>
              <c:showCatName val="0"/>
              <c:showSerName val="0"/>
              <c:showPercent val="0"/>
              <c:showBubbleSize val="0"/>
            </c:dLbl>
            <c:dLbl>
              <c:idx val="5"/>
              <c:layout>
                <c:manualLayout>
                  <c:x val="0"/>
                  <c:y val="-5.3716630881391003E-2"/>
                </c:manualLayout>
              </c:layout>
              <c:dLblPos val="ctr"/>
              <c:showLegendKey val="0"/>
              <c:showVal val="1"/>
              <c:showCatName val="0"/>
              <c:showSerName val="0"/>
              <c:showPercent val="0"/>
              <c:showBubbleSize val="0"/>
            </c:dLbl>
            <c:dLbl>
              <c:idx val="6"/>
              <c:layout>
                <c:manualLayout>
                  <c:x val="1.5990217512284767E-3"/>
                  <c:y val="-4.7415207236482369E-2"/>
                </c:manualLayout>
              </c:layout>
              <c:dLblPos val="ctr"/>
              <c:showLegendKey val="0"/>
              <c:showVal val="1"/>
              <c:showCatName val="0"/>
              <c:showSerName val="0"/>
              <c:showPercent val="0"/>
              <c:showBubbleSize val="0"/>
            </c:dLbl>
            <c:dLbl>
              <c:idx val="7"/>
              <c:layout>
                <c:manualLayout>
                  <c:x val="5.8630120244891976E-17"/>
                  <c:y val="-4.2107869341743383E-2"/>
                </c:manualLayout>
              </c:layout>
              <c:dLblPos val="ctr"/>
              <c:showLegendKey val="0"/>
              <c:showVal val="1"/>
              <c:showCatName val="0"/>
              <c:showSerName val="0"/>
              <c:showPercent val="0"/>
              <c:showBubbleSize val="0"/>
            </c:dLbl>
            <c:dLbl>
              <c:idx val="8"/>
              <c:layout>
                <c:manualLayout>
                  <c:x val="1.5990217512284767E-3"/>
                  <c:y val="-4.0448116331466971E-2"/>
                </c:manualLayout>
              </c:layout>
              <c:dLblPos val="ctr"/>
              <c:showLegendKey val="0"/>
              <c:showVal val="1"/>
              <c:showCatName val="0"/>
              <c:showSerName val="0"/>
              <c:showPercent val="0"/>
              <c:showBubbleSize val="0"/>
            </c:dLbl>
            <c:dLbl>
              <c:idx val="9"/>
              <c:layout>
                <c:manualLayout>
                  <c:x val="3.1980435024569535E-3"/>
                  <c:y val="-6.4996634304822623E-2"/>
                </c:manualLayout>
              </c:layout>
              <c:dLblPos val="ctr"/>
              <c:showLegendKey val="0"/>
              <c:showVal val="1"/>
              <c:showCatName val="0"/>
              <c:showSerName val="0"/>
              <c:showPercent val="0"/>
              <c:showBubbleSize val="0"/>
            </c:dLbl>
            <c:dLbl>
              <c:idx val="10"/>
              <c:layout>
                <c:manualLayout>
                  <c:x val="0"/>
                  <c:y val="-5.7364215765853578E-2"/>
                </c:manualLayout>
              </c:layout>
              <c:dLblPos val="ctr"/>
              <c:showLegendKey val="0"/>
              <c:showVal val="1"/>
              <c:showCatName val="0"/>
              <c:showSerName val="0"/>
              <c:showPercent val="0"/>
              <c:showBubbleSize val="0"/>
            </c:dLbl>
            <c:dLbl>
              <c:idx val="11"/>
              <c:layout>
                <c:manualLayout>
                  <c:x val="1.5989040950138984E-3"/>
                  <c:y val="-0.14716343673559396"/>
                </c:manualLayout>
              </c:layout>
              <c:dLblPos val="ctr"/>
              <c:showLegendKey val="0"/>
              <c:showVal val="1"/>
              <c:showCatName val="0"/>
              <c:showSerName val="0"/>
              <c:showPercent val="0"/>
              <c:showBubbleSize val="0"/>
            </c:dLbl>
            <c:dLbl>
              <c:idx val="12"/>
              <c:layout>
                <c:manualLayout>
                  <c:x val="0"/>
                  <c:y val="-9.1533323778517556E-2"/>
                </c:manualLayout>
              </c:layout>
              <c:dLblPos val="ctr"/>
              <c:showLegendKey val="0"/>
              <c:showVal val="1"/>
              <c:showCatName val="0"/>
              <c:showSerName val="0"/>
              <c:showPercent val="0"/>
              <c:showBubbleSize val="0"/>
            </c:dLbl>
            <c:dLblPos val="inEnd"/>
            <c:showLegendKey val="0"/>
            <c:showVal val="1"/>
            <c:showCatName val="0"/>
            <c:showSerName val="0"/>
            <c:showPercent val="0"/>
            <c:showBubbleSize val="0"/>
            <c:showLeaderLines val="0"/>
          </c:dLbls>
          <c:cat>
            <c:numRef>
              <c:f>Лист1!$A$2:$A$14</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Лист1!$C$2:$C$14</c:f>
              <c:numCache>
                <c:formatCode>General</c:formatCode>
                <c:ptCount val="13"/>
                <c:pt idx="0">
                  <c:v>0.6</c:v>
                </c:pt>
                <c:pt idx="1">
                  <c:v>0.1</c:v>
                </c:pt>
                <c:pt idx="2">
                  <c:v>0</c:v>
                </c:pt>
                <c:pt idx="3">
                  <c:v>0.3</c:v>
                </c:pt>
                <c:pt idx="4">
                  <c:v>3.4</c:v>
                </c:pt>
                <c:pt idx="5">
                  <c:v>0.6</c:v>
                </c:pt>
                <c:pt idx="6">
                  <c:v>0.2</c:v>
                </c:pt>
                <c:pt idx="7">
                  <c:v>0</c:v>
                </c:pt>
                <c:pt idx="8">
                  <c:v>0.1</c:v>
                </c:pt>
                <c:pt idx="9">
                  <c:v>0.7</c:v>
                </c:pt>
                <c:pt idx="10">
                  <c:v>0.9</c:v>
                </c:pt>
                <c:pt idx="11">
                  <c:v>6.3</c:v>
                </c:pt>
                <c:pt idx="12">
                  <c:v>1.7</c:v>
                </c:pt>
              </c:numCache>
            </c:numRef>
          </c:val>
        </c:ser>
        <c:dLbls>
          <c:dLblPos val="inEnd"/>
          <c:showLegendKey val="0"/>
          <c:showVal val="1"/>
          <c:showCatName val="0"/>
          <c:showSerName val="0"/>
          <c:showPercent val="0"/>
          <c:showBubbleSize val="0"/>
        </c:dLbls>
        <c:gapWidth val="80"/>
        <c:overlap val="100"/>
        <c:serLines>
          <c:spPr>
            <a:ln w="6350">
              <a:solidFill>
                <a:srgbClr val="4F81BD"/>
              </a:solidFill>
              <a:prstDash val="dash"/>
              <a:bevel/>
            </a:ln>
          </c:spPr>
        </c:serLines>
        <c:axId val="147549184"/>
        <c:axId val="147559168"/>
      </c:barChart>
      <c:catAx>
        <c:axId val="147549184"/>
        <c:scaling>
          <c:orientation val="minMax"/>
        </c:scaling>
        <c:delete val="0"/>
        <c:axPos val="b"/>
        <c:numFmt formatCode="General" sourceLinked="1"/>
        <c:majorTickMark val="none"/>
        <c:minorTickMark val="none"/>
        <c:tickLblPos val="nextTo"/>
        <c:txPr>
          <a:bodyPr rot="-2700000" vert="horz"/>
          <a:lstStyle/>
          <a:p>
            <a:pPr>
              <a:defRPr/>
            </a:pPr>
            <a:endParaRPr lang="ru-RU"/>
          </a:p>
        </c:txPr>
        <c:crossAx val="147559168"/>
        <c:crosses val="autoZero"/>
        <c:auto val="0"/>
        <c:lblAlgn val="ctr"/>
        <c:lblOffset val="100"/>
        <c:noMultiLvlLbl val="0"/>
      </c:catAx>
      <c:valAx>
        <c:axId val="147559168"/>
        <c:scaling>
          <c:orientation val="minMax"/>
        </c:scaling>
        <c:delete val="1"/>
        <c:axPos val="l"/>
        <c:numFmt formatCode="General" sourceLinked="1"/>
        <c:majorTickMark val="out"/>
        <c:minorTickMark val="none"/>
        <c:tickLblPos val="none"/>
        <c:crossAx val="147549184"/>
        <c:crosses val="autoZero"/>
        <c:crossBetween val="between"/>
      </c:valAx>
    </c:plotArea>
    <c:legend>
      <c:legendPos val="r"/>
      <c:layout>
        <c:manualLayout>
          <c:xMode val="edge"/>
          <c:yMode val="edge"/>
          <c:x val="1.3685787930797663E-2"/>
          <c:y val="0.72239447213801633"/>
          <c:w val="0.9677148601278166"/>
          <c:h val="0.14235895390202344"/>
        </c:manualLayout>
      </c:layout>
      <c:overlay val="0"/>
      <c:spPr>
        <a:noFill/>
        <a:ln w="25418">
          <a:noFill/>
        </a:ln>
      </c:spPr>
    </c:legend>
    <c:plotVisOnly val="1"/>
    <c:dispBlanksAs val="gap"/>
    <c:showDLblsOverMax val="0"/>
  </c:chart>
  <c:spPr>
    <a:noFill/>
    <a:ln>
      <a:noFill/>
    </a:ln>
  </c:spPr>
  <c:txPr>
    <a:bodyPr/>
    <a:lstStyle/>
    <a:p>
      <a:pPr>
        <a:defRPr sz="1000" b="0" i="0" u="none" strike="noStrike" baseline="0">
          <a:solidFill>
            <a:srgbClr val="000000"/>
          </a:solidFill>
          <a:latin typeface="Arial Narrow" panose="020B0606020202030204" pitchFamily="34" charset="0"/>
          <a:ea typeface="Calibri"/>
          <a:cs typeface="Calibri"/>
        </a:defRPr>
      </a:pPr>
      <a:endParaRPr lang="ru-RU"/>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6595259295470549E-2"/>
          <c:y val="8.9903866574167157E-2"/>
          <c:w val="0.92216445228160226"/>
          <c:h val="0.88562115349220161"/>
        </c:manualLayout>
      </c:layout>
      <c:scatterChart>
        <c:scatterStyle val="smoothMarker"/>
        <c:varyColors val="0"/>
        <c:ser>
          <c:idx val="0"/>
          <c:order val="0"/>
          <c:tx>
            <c:strRef>
              <c:f>Sheet1!$A$2</c:f>
              <c:strCache>
                <c:ptCount val="1"/>
                <c:pt idx="0">
                  <c:v>Количество пожаров</c:v>
                </c:pt>
              </c:strCache>
            </c:strRef>
          </c:tx>
          <c:spPr>
            <a:ln w="63500">
              <a:solidFill>
                <a:srgbClr val="1F497D">
                  <a:lumMod val="60000"/>
                  <a:lumOff val="40000"/>
                </a:srgbClr>
              </a:solidFill>
            </a:ln>
          </c:spPr>
          <c:marker>
            <c:symbol val="circle"/>
            <c:size val="5"/>
            <c:spPr>
              <a:solidFill>
                <a:srgbClr val="1F497D">
                  <a:lumMod val="60000"/>
                  <a:lumOff val="40000"/>
                </a:srgbClr>
              </a:solidFill>
            </c:spPr>
          </c:marker>
          <c:dLbls>
            <c:delete val="1"/>
          </c:dLbls>
          <c:xVal>
            <c:numRef>
              <c:f>Sheet1!$B$1:$L$1</c:f>
              <c:numCache>
                <c:formatCode>General</c:formatCode>
                <c:ptCount val="11"/>
                <c:pt idx="0">
                  <c:v>2007</c:v>
                </c:pt>
                <c:pt idx="1">
                  <c:v>2008</c:v>
                </c:pt>
                <c:pt idx="2">
                  <c:v>2009</c:v>
                </c:pt>
                <c:pt idx="3">
                  <c:v>2010</c:v>
                </c:pt>
                <c:pt idx="4">
                  <c:v>2011</c:v>
                </c:pt>
                <c:pt idx="5">
                  <c:v>2012</c:v>
                </c:pt>
                <c:pt idx="6">
                  <c:v>2013</c:v>
                </c:pt>
                <c:pt idx="7">
                  <c:v>2014</c:v>
                </c:pt>
                <c:pt idx="8">
                  <c:v>2015</c:v>
                </c:pt>
              </c:numCache>
            </c:numRef>
          </c:xVal>
          <c:yVal>
            <c:numRef>
              <c:f>Sheet1!$B$2:$L$2</c:f>
              <c:numCache>
                <c:formatCode>General</c:formatCode>
                <c:ptCount val="11"/>
                <c:pt idx="0">
                  <c:v>2</c:v>
                </c:pt>
                <c:pt idx="1">
                  <c:v>32</c:v>
                </c:pt>
                <c:pt idx="2">
                  <c:v>17</c:v>
                </c:pt>
                <c:pt idx="3">
                  <c:v>8</c:v>
                </c:pt>
                <c:pt idx="4">
                  <c:v>5</c:v>
                </c:pt>
                <c:pt idx="5">
                  <c:v>8</c:v>
                </c:pt>
                <c:pt idx="6">
                  <c:v>3</c:v>
                </c:pt>
                <c:pt idx="7">
                  <c:v>2</c:v>
                </c:pt>
                <c:pt idx="8">
                  <c:v>1</c:v>
                </c:pt>
              </c:numCache>
            </c:numRef>
          </c:yVal>
          <c:smooth val="1"/>
        </c:ser>
        <c:dLbls>
          <c:dLblPos val="t"/>
          <c:showLegendKey val="0"/>
          <c:showVal val="1"/>
          <c:showCatName val="0"/>
          <c:showSerName val="0"/>
          <c:showPercent val="0"/>
          <c:showBubbleSize val="0"/>
        </c:dLbls>
        <c:axId val="147969536"/>
        <c:axId val="147971456"/>
      </c:scatterChart>
      <c:valAx>
        <c:axId val="147969536"/>
        <c:scaling>
          <c:orientation val="minMax"/>
          <c:max val="2015"/>
          <c:min val="2007"/>
        </c:scaling>
        <c:delete val="1"/>
        <c:axPos val="b"/>
        <c:numFmt formatCode="General" sourceLinked="1"/>
        <c:majorTickMark val="in"/>
        <c:minorTickMark val="none"/>
        <c:tickLblPos val="nextTo"/>
        <c:crossAx val="147971456"/>
        <c:crossesAt val="0"/>
        <c:crossBetween val="midCat"/>
        <c:majorUnit val="1"/>
      </c:valAx>
      <c:valAx>
        <c:axId val="147971456"/>
        <c:scaling>
          <c:orientation val="minMax"/>
          <c:max val="34"/>
          <c:min val="0"/>
        </c:scaling>
        <c:delete val="1"/>
        <c:axPos val="l"/>
        <c:numFmt formatCode="General" sourceLinked="1"/>
        <c:majorTickMark val="out"/>
        <c:minorTickMark val="none"/>
        <c:tickLblPos val="none"/>
        <c:crossAx val="147969536"/>
        <c:crossesAt val="2006"/>
        <c:crossBetween val="midCat"/>
      </c:valAx>
    </c:plotArea>
    <c:plotVisOnly val="1"/>
    <c:dispBlanksAs val="gap"/>
    <c:showDLblsOverMax val="0"/>
  </c:chart>
  <c:txPr>
    <a:bodyPr/>
    <a:lstStyle/>
    <a:p>
      <a:pPr>
        <a:defRPr sz="1000" baseline="0">
          <a:latin typeface="Calibri" panose="020F0502020204030204" pitchFamily="34" charset="0"/>
        </a:defRPr>
      </a:pPr>
      <a:endParaRPr lang="ru-RU"/>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9498570141421E-3"/>
          <c:y val="0"/>
          <c:w val="0.96491979080973089"/>
          <c:h val="1"/>
        </c:manualLayout>
      </c:layout>
      <c:barChart>
        <c:barDir val="col"/>
        <c:grouping val="clustered"/>
        <c:varyColors val="0"/>
        <c:ser>
          <c:idx val="0"/>
          <c:order val="0"/>
          <c:tx>
            <c:strRef>
              <c:f>Sheet1!$A$2</c:f>
              <c:strCache>
                <c:ptCount val="1"/>
                <c:pt idx="0">
                  <c:v>2016</c:v>
                </c:pt>
              </c:strCache>
            </c:strRef>
          </c:tx>
          <c:spPr>
            <a:solidFill>
              <a:srgbClr val="0075B0"/>
            </a:solidFill>
            <a:ln w="11066">
              <a:noFill/>
              <a:prstDash val="solid"/>
            </a:ln>
          </c:spPr>
          <c:invertIfNegative val="0"/>
          <c:dLbls>
            <c:dLbl>
              <c:idx val="7"/>
              <c:layout>
                <c:manualLayout>
                  <c:x val="-1.1797363103561108E-2"/>
                  <c:y val="7.2839191447983277E-3"/>
                </c:manualLayout>
              </c:layout>
              <c:dLblPos val="outEnd"/>
              <c:showLegendKey val="0"/>
              <c:showVal val="1"/>
              <c:showCatName val="0"/>
              <c:showSerName val="0"/>
              <c:showPercent val="0"/>
              <c:showBubbleSize val="0"/>
            </c:dLbl>
            <c:spPr>
              <a:noFill/>
              <a:ln w="22133">
                <a:noFill/>
              </a:ln>
            </c:spPr>
            <c:txPr>
              <a:bodyPr/>
              <a:lstStyle/>
              <a:p>
                <a:pPr>
                  <a:defRPr sz="1100"/>
                </a:pPr>
                <a:endParaRPr lang="ru-RU"/>
              </a:p>
            </c:txPr>
            <c:showLegendKey val="0"/>
            <c:showVal val="1"/>
            <c:showCatName val="0"/>
            <c:showSerName val="0"/>
            <c:showPercent val="0"/>
            <c:showBubbleSize val="0"/>
            <c:showLeaderLines val="0"/>
          </c:dLbls>
          <c:cat>
            <c:strRef>
              <c:f>Sheet1!$B$1:$J$1</c:f>
              <c:strCache>
                <c:ptCount val="9"/>
                <c:pt idx="0">
                  <c:v>март</c:v>
                </c:pt>
                <c:pt idx="1">
                  <c:v>апрель</c:v>
                </c:pt>
                <c:pt idx="2">
                  <c:v>май</c:v>
                </c:pt>
                <c:pt idx="3">
                  <c:v>июнь</c:v>
                </c:pt>
                <c:pt idx="4">
                  <c:v>июль</c:v>
                </c:pt>
                <c:pt idx="5">
                  <c:v>август</c:v>
                </c:pt>
                <c:pt idx="6">
                  <c:v>сентябрь</c:v>
                </c:pt>
                <c:pt idx="7">
                  <c:v>октябрь</c:v>
                </c:pt>
                <c:pt idx="8">
                  <c:v>ноябрь</c:v>
                </c:pt>
              </c:strCache>
            </c:strRef>
          </c:cat>
          <c:val>
            <c:numRef>
              <c:f>Sheet1!$B$2:$J$2</c:f>
              <c:numCache>
                <c:formatCode>General</c:formatCode>
                <c:ptCount val="9"/>
                <c:pt idx="0">
                  <c:v>0</c:v>
                </c:pt>
                <c:pt idx="1">
                  <c:v>32</c:v>
                </c:pt>
                <c:pt idx="2">
                  <c:v>10</c:v>
                </c:pt>
                <c:pt idx="3">
                  <c:v>8</c:v>
                </c:pt>
                <c:pt idx="4">
                  <c:v>3</c:v>
                </c:pt>
                <c:pt idx="5">
                  <c:v>4</c:v>
                </c:pt>
                <c:pt idx="6">
                  <c:v>3</c:v>
                </c:pt>
                <c:pt idx="7">
                  <c:v>0</c:v>
                </c:pt>
                <c:pt idx="8">
                  <c:v>1</c:v>
                </c:pt>
              </c:numCache>
            </c:numRef>
          </c:val>
        </c:ser>
        <c:ser>
          <c:idx val="1"/>
          <c:order val="1"/>
          <c:tx>
            <c:strRef>
              <c:f>Sheet1!$A$3</c:f>
              <c:strCache>
                <c:ptCount val="1"/>
                <c:pt idx="0">
                  <c:v>2017</c:v>
                </c:pt>
              </c:strCache>
            </c:strRef>
          </c:tx>
          <c:spPr>
            <a:solidFill>
              <a:srgbClr val="B6C4E0"/>
            </a:solidFill>
            <a:ln w="11066">
              <a:noFill/>
              <a:prstDash val="solid"/>
            </a:ln>
          </c:spPr>
          <c:invertIfNegative val="0"/>
          <c:dLbls>
            <c:spPr>
              <a:noFill/>
              <a:ln w="22133">
                <a:noFill/>
              </a:ln>
            </c:spPr>
            <c:txPr>
              <a:bodyPr/>
              <a:lstStyle/>
              <a:p>
                <a:pPr>
                  <a:defRPr sz="1100"/>
                </a:pPr>
                <a:endParaRPr lang="ru-RU"/>
              </a:p>
            </c:txPr>
            <c:showLegendKey val="0"/>
            <c:showVal val="1"/>
            <c:showCatName val="0"/>
            <c:showSerName val="0"/>
            <c:showPercent val="0"/>
            <c:showBubbleSize val="0"/>
            <c:showLeaderLines val="0"/>
          </c:dLbls>
          <c:cat>
            <c:strRef>
              <c:f>Sheet1!$B$1:$J$1</c:f>
              <c:strCache>
                <c:ptCount val="9"/>
                <c:pt idx="0">
                  <c:v>март</c:v>
                </c:pt>
                <c:pt idx="1">
                  <c:v>апрель</c:v>
                </c:pt>
                <c:pt idx="2">
                  <c:v>май</c:v>
                </c:pt>
                <c:pt idx="3">
                  <c:v>июнь</c:v>
                </c:pt>
                <c:pt idx="4">
                  <c:v>июль</c:v>
                </c:pt>
                <c:pt idx="5">
                  <c:v>август</c:v>
                </c:pt>
                <c:pt idx="6">
                  <c:v>сентябрь</c:v>
                </c:pt>
                <c:pt idx="7">
                  <c:v>октябрь</c:v>
                </c:pt>
                <c:pt idx="8">
                  <c:v>ноябрь</c:v>
                </c:pt>
              </c:strCache>
            </c:strRef>
          </c:cat>
          <c:val>
            <c:numRef>
              <c:f>Sheet1!$B$3:$J$3</c:f>
              <c:numCache>
                <c:formatCode>General</c:formatCode>
                <c:ptCount val="9"/>
                <c:pt idx="0">
                  <c:v>2</c:v>
                </c:pt>
                <c:pt idx="1">
                  <c:v>23</c:v>
                </c:pt>
                <c:pt idx="2">
                  <c:v>17</c:v>
                </c:pt>
                <c:pt idx="3">
                  <c:v>1</c:v>
                </c:pt>
                <c:pt idx="4">
                  <c:v>5</c:v>
                </c:pt>
                <c:pt idx="5">
                  <c:v>8</c:v>
                </c:pt>
                <c:pt idx="6">
                  <c:v>0</c:v>
                </c:pt>
                <c:pt idx="7">
                  <c:v>2</c:v>
                </c:pt>
                <c:pt idx="8">
                  <c:v>0</c:v>
                </c:pt>
              </c:numCache>
            </c:numRef>
          </c:val>
        </c:ser>
        <c:dLbls>
          <c:showLegendKey val="0"/>
          <c:showVal val="0"/>
          <c:showCatName val="0"/>
          <c:showSerName val="0"/>
          <c:showPercent val="0"/>
          <c:showBubbleSize val="0"/>
        </c:dLbls>
        <c:gapWidth val="46"/>
        <c:axId val="148005248"/>
        <c:axId val="148006784"/>
      </c:barChart>
      <c:catAx>
        <c:axId val="148005248"/>
        <c:scaling>
          <c:orientation val="minMax"/>
        </c:scaling>
        <c:delete val="0"/>
        <c:axPos val="b"/>
        <c:numFmt formatCode="General" sourceLinked="1"/>
        <c:majorTickMark val="none"/>
        <c:minorTickMark val="cross"/>
        <c:tickLblPos val="low"/>
        <c:spPr>
          <a:ln w="8300">
            <a:noFill/>
            <a:prstDash val="sysDot"/>
          </a:ln>
        </c:spPr>
        <c:txPr>
          <a:bodyPr rot="0" vert="horz"/>
          <a:lstStyle/>
          <a:p>
            <a:pPr>
              <a:defRPr sz="1100"/>
            </a:pPr>
            <a:endParaRPr lang="ru-RU"/>
          </a:p>
        </c:txPr>
        <c:crossAx val="148006784"/>
        <c:crosses val="autoZero"/>
        <c:auto val="0"/>
        <c:lblAlgn val="ctr"/>
        <c:lblOffset val="100"/>
        <c:noMultiLvlLbl val="0"/>
      </c:catAx>
      <c:valAx>
        <c:axId val="148006784"/>
        <c:scaling>
          <c:orientation val="minMax"/>
        </c:scaling>
        <c:delete val="1"/>
        <c:axPos val="r"/>
        <c:numFmt formatCode="General" sourceLinked="1"/>
        <c:majorTickMark val="none"/>
        <c:minorTickMark val="none"/>
        <c:tickLblPos val="none"/>
        <c:crossAx val="148005248"/>
        <c:crosses val="max"/>
        <c:crossBetween val="between"/>
      </c:valAx>
      <c:spPr>
        <a:noFill/>
        <a:ln w="22133">
          <a:noFill/>
        </a:ln>
      </c:spPr>
    </c:plotArea>
    <c:legend>
      <c:legendPos val="b"/>
      <c:layout>
        <c:manualLayout>
          <c:xMode val="edge"/>
          <c:yMode val="edge"/>
          <c:x val="0.79903856700748233"/>
          <c:y val="2.5100026809560506E-2"/>
          <c:w val="0.18711677831315862"/>
          <c:h val="0.23599624666153099"/>
        </c:manualLayout>
      </c:layout>
      <c:overlay val="0"/>
      <c:txPr>
        <a:bodyPr/>
        <a:lstStyle/>
        <a:p>
          <a:pPr>
            <a:defRPr sz="1200"/>
          </a:pPr>
          <a:endParaRPr lang="ru-RU"/>
        </a:p>
      </c:txPr>
    </c:legend>
    <c:plotVisOnly val="1"/>
    <c:dispBlanksAs val="gap"/>
    <c:showDLblsOverMax val="0"/>
  </c:chart>
  <c:spPr>
    <a:noFill/>
    <a:ln>
      <a:noFill/>
    </a:ln>
  </c:spPr>
  <c:txPr>
    <a:bodyPr/>
    <a:lstStyle/>
    <a:p>
      <a:pPr>
        <a:defRPr sz="1200" b="0" i="0" u="none" strike="noStrike" baseline="0">
          <a:solidFill>
            <a:srgbClr val="000000"/>
          </a:solidFill>
          <a:latin typeface="Arial Narrow" panose="020B0606020202030204" pitchFamily="34" charset="0"/>
          <a:ea typeface="Calibri"/>
          <a:cs typeface="Calibri"/>
        </a:defRPr>
      </a:pPr>
      <a:endParaRPr lang="ru-RU"/>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0087378048828769E-2"/>
          <c:y val="0"/>
          <c:w val="0.92197575814514687"/>
          <c:h val="0.49790324068801967"/>
        </c:manualLayout>
      </c:layout>
      <c:barChart>
        <c:barDir val="col"/>
        <c:grouping val="stacked"/>
        <c:varyColors val="0"/>
        <c:ser>
          <c:idx val="1"/>
          <c:order val="0"/>
          <c:tx>
            <c:strRef>
              <c:f>Лист1!$B$1</c:f>
              <c:strCache>
                <c:ptCount val="1"/>
                <c:pt idx="0">
                  <c:v>Выезд на тушение природного пожара</c:v>
                </c:pt>
              </c:strCache>
            </c:strRef>
          </c:tx>
          <c:spPr>
            <a:solidFill>
              <a:srgbClr val="1F497D">
                <a:lumMod val="60000"/>
                <a:lumOff val="40000"/>
                <a:alpha val="77000"/>
              </a:srgbClr>
            </a:solidFill>
            <a:ln w="12709">
              <a:noFill/>
              <a:prstDash val="solid"/>
            </a:ln>
          </c:spPr>
          <c:invertIfNegative val="0"/>
          <c:dLbls>
            <c:dLbl>
              <c:idx val="2"/>
              <c:delete val="1"/>
            </c:dLbl>
            <c:dLbl>
              <c:idx val="5"/>
              <c:layout>
                <c:manualLayout>
                  <c:x val="0"/>
                  <c:y val="1.0529661507216469E-2"/>
                </c:manualLayout>
              </c:layout>
              <c:dLblPos val="ctr"/>
              <c:showLegendKey val="0"/>
              <c:showVal val="1"/>
              <c:showCatName val="0"/>
              <c:showSerName val="0"/>
              <c:showPercent val="0"/>
              <c:showBubbleSize val="0"/>
            </c:dLbl>
            <c:dLbl>
              <c:idx val="6"/>
              <c:layout>
                <c:manualLayout>
                  <c:x val="0"/>
                  <c:y val="1.0529661507216469E-2"/>
                </c:manualLayout>
              </c:layout>
              <c:dLblPos val="ctr"/>
              <c:showLegendKey val="0"/>
              <c:showVal val="1"/>
              <c:showCatName val="0"/>
              <c:showSerName val="0"/>
              <c:showPercent val="0"/>
              <c:showBubbleSize val="0"/>
            </c:dLbl>
            <c:dLbl>
              <c:idx val="7"/>
              <c:delete val="1"/>
            </c:dLbl>
            <c:dLbl>
              <c:idx val="9"/>
              <c:layout>
                <c:manualLayout>
                  <c:x val="0"/>
                  <c:y val="1.9173362699230506E-2"/>
                </c:manualLayout>
              </c:layout>
              <c:dLblPos val="ctr"/>
              <c:showLegendKey val="0"/>
              <c:showVal val="1"/>
              <c:showCatName val="0"/>
              <c:showSerName val="0"/>
              <c:showPercent val="0"/>
              <c:showBubbleSize val="0"/>
            </c:dLbl>
            <c:dLbl>
              <c:idx val="10"/>
              <c:layout>
                <c:manualLayout>
                  <c:x val="0"/>
                  <c:y val="1.9173362699230506E-2"/>
                </c:manualLayout>
              </c:layout>
              <c:dLblPos val="ctr"/>
              <c:showLegendKey val="0"/>
              <c:showVal val="1"/>
              <c:showCatName val="0"/>
              <c:showSerName val="0"/>
              <c:showPercent val="0"/>
              <c:showBubbleSize val="0"/>
            </c:dLbl>
            <c:dLbl>
              <c:idx val="12"/>
              <c:layout>
                <c:manualLayout>
                  <c:x val="0"/>
                  <c:y val="-3.9457766468981607E-3"/>
                </c:manualLayout>
              </c:layout>
              <c:dLblPos val="ctr"/>
              <c:showLegendKey val="0"/>
              <c:showVal val="1"/>
              <c:showCatName val="0"/>
              <c:showSerName val="0"/>
              <c:showPercent val="0"/>
              <c:showBubbleSize val="0"/>
            </c:dLbl>
            <c:dLblPos val="inEnd"/>
            <c:showLegendKey val="0"/>
            <c:showVal val="1"/>
            <c:showCatName val="0"/>
            <c:showSerName val="0"/>
            <c:showPercent val="0"/>
            <c:showBubbleSize val="0"/>
            <c:showLeaderLines val="0"/>
          </c:dLbls>
          <c:cat>
            <c:numRef>
              <c:f>Лист1!$A$2:$A$4</c:f>
              <c:numCache>
                <c:formatCode>General</c:formatCode>
                <c:ptCount val="3"/>
                <c:pt idx="0">
                  <c:v>2015</c:v>
                </c:pt>
                <c:pt idx="1">
                  <c:v>2016</c:v>
                </c:pt>
                <c:pt idx="2">
                  <c:v>2017</c:v>
                </c:pt>
              </c:numCache>
            </c:numRef>
          </c:cat>
          <c:val>
            <c:numRef>
              <c:f>Лист1!$B$2:$B$4</c:f>
              <c:numCache>
                <c:formatCode>General</c:formatCode>
                <c:ptCount val="3"/>
                <c:pt idx="0">
                  <c:v>62</c:v>
                </c:pt>
                <c:pt idx="1">
                  <c:v>61</c:v>
                </c:pt>
                <c:pt idx="2">
                  <c:v>58</c:v>
                </c:pt>
              </c:numCache>
            </c:numRef>
          </c:val>
        </c:ser>
        <c:ser>
          <c:idx val="2"/>
          <c:order val="1"/>
          <c:tx>
            <c:strRef>
              <c:f>Лист1!$C$1</c:f>
              <c:strCache>
                <c:ptCount val="1"/>
                <c:pt idx="0">
                  <c:v>Выезд на оказание помощи </c:v>
                </c:pt>
              </c:strCache>
            </c:strRef>
          </c:tx>
          <c:spPr>
            <a:solidFill>
              <a:srgbClr val="1F497D">
                <a:lumMod val="20000"/>
                <a:lumOff val="80000"/>
              </a:srgbClr>
            </a:solidFill>
            <a:ln w="12709">
              <a:noFill/>
              <a:prstDash val="solid"/>
            </a:ln>
          </c:spPr>
          <c:invertIfNegative val="0"/>
          <c:dLbls>
            <c:dLbl>
              <c:idx val="0"/>
              <c:layout>
                <c:manualLayout>
                  <c:x val="0"/>
                  <c:y val="-6.6656387315099028E-2"/>
                </c:manualLayout>
              </c:layout>
              <c:dLblPos val="ctr"/>
              <c:showLegendKey val="0"/>
              <c:showVal val="1"/>
              <c:showCatName val="0"/>
              <c:showSerName val="0"/>
              <c:showPercent val="0"/>
              <c:showBubbleSize val="0"/>
            </c:dLbl>
            <c:dLbl>
              <c:idx val="1"/>
              <c:layout>
                <c:manualLayout>
                  <c:x val="1.5990217512284767E-3"/>
                  <c:y val="-5.7701464535897466E-2"/>
                </c:manualLayout>
              </c:layout>
              <c:dLblPos val="ctr"/>
              <c:showLegendKey val="0"/>
              <c:showVal val="1"/>
              <c:showCatName val="0"/>
              <c:showSerName val="0"/>
              <c:showPercent val="0"/>
              <c:showBubbleSize val="0"/>
            </c:dLbl>
            <c:dLbl>
              <c:idx val="2"/>
              <c:layout>
                <c:manualLayout>
                  <c:x val="0"/>
                  <c:y val="-3.7794617197174037E-2"/>
                </c:manualLayout>
              </c:layout>
              <c:dLblPos val="ctr"/>
              <c:showLegendKey val="0"/>
              <c:showVal val="1"/>
              <c:showCatName val="0"/>
              <c:showSerName val="0"/>
              <c:showPercent val="0"/>
              <c:showBubbleSize val="0"/>
            </c:dLbl>
            <c:dLbl>
              <c:idx val="3"/>
              <c:layout>
                <c:manualLayout>
                  <c:x val="0"/>
                  <c:y val="-4.1442202081636619E-2"/>
                </c:manualLayout>
              </c:layout>
              <c:dLblPos val="ctr"/>
              <c:showLegendKey val="0"/>
              <c:showVal val="1"/>
              <c:showCatName val="0"/>
              <c:showSerName val="0"/>
              <c:showPercent val="0"/>
              <c:showBubbleSize val="0"/>
            </c:dLbl>
            <c:dLbl>
              <c:idx val="4"/>
              <c:layout>
                <c:manualLayout>
                  <c:x val="-1.7792496242801474E-3"/>
                  <c:y val="-6.0823751529662871E-2"/>
                </c:manualLayout>
              </c:layout>
              <c:dLblPos val="ctr"/>
              <c:showLegendKey val="0"/>
              <c:showVal val="1"/>
              <c:showCatName val="0"/>
              <c:showSerName val="0"/>
              <c:showPercent val="0"/>
              <c:showBubbleSize val="0"/>
            </c:dLbl>
            <c:dLbl>
              <c:idx val="5"/>
              <c:layout>
                <c:manualLayout>
                  <c:x val="0"/>
                  <c:y val="-5.3716630881391003E-2"/>
                </c:manualLayout>
              </c:layout>
              <c:dLblPos val="ctr"/>
              <c:showLegendKey val="0"/>
              <c:showVal val="1"/>
              <c:showCatName val="0"/>
              <c:showSerName val="0"/>
              <c:showPercent val="0"/>
              <c:showBubbleSize val="0"/>
            </c:dLbl>
            <c:dLbl>
              <c:idx val="6"/>
              <c:layout>
                <c:manualLayout>
                  <c:x val="1.5990217512284767E-3"/>
                  <c:y val="-4.7415207236482369E-2"/>
                </c:manualLayout>
              </c:layout>
              <c:dLblPos val="ctr"/>
              <c:showLegendKey val="0"/>
              <c:showVal val="1"/>
              <c:showCatName val="0"/>
              <c:showSerName val="0"/>
              <c:showPercent val="0"/>
              <c:showBubbleSize val="0"/>
            </c:dLbl>
            <c:dLbl>
              <c:idx val="7"/>
              <c:layout>
                <c:manualLayout>
                  <c:x val="5.8630120244891976E-17"/>
                  <c:y val="-4.2107869341743383E-2"/>
                </c:manualLayout>
              </c:layout>
              <c:dLblPos val="ctr"/>
              <c:showLegendKey val="0"/>
              <c:showVal val="1"/>
              <c:showCatName val="0"/>
              <c:showSerName val="0"/>
              <c:showPercent val="0"/>
              <c:showBubbleSize val="0"/>
            </c:dLbl>
            <c:dLbl>
              <c:idx val="8"/>
              <c:layout>
                <c:manualLayout>
                  <c:x val="1.5990217512284767E-3"/>
                  <c:y val="-4.0448116331466971E-2"/>
                </c:manualLayout>
              </c:layout>
              <c:dLblPos val="ctr"/>
              <c:showLegendKey val="0"/>
              <c:showVal val="1"/>
              <c:showCatName val="0"/>
              <c:showSerName val="0"/>
              <c:showPercent val="0"/>
              <c:showBubbleSize val="0"/>
            </c:dLbl>
            <c:dLbl>
              <c:idx val="9"/>
              <c:layout>
                <c:manualLayout>
                  <c:x val="3.1980435024569535E-3"/>
                  <c:y val="-6.4996634304822623E-2"/>
                </c:manualLayout>
              </c:layout>
              <c:dLblPos val="ctr"/>
              <c:showLegendKey val="0"/>
              <c:showVal val="1"/>
              <c:showCatName val="0"/>
              <c:showSerName val="0"/>
              <c:showPercent val="0"/>
              <c:showBubbleSize val="0"/>
            </c:dLbl>
            <c:dLbl>
              <c:idx val="10"/>
              <c:layout>
                <c:manualLayout>
                  <c:x val="0"/>
                  <c:y val="-5.7364215765853578E-2"/>
                </c:manualLayout>
              </c:layout>
              <c:dLblPos val="ctr"/>
              <c:showLegendKey val="0"/>
              <c:showVal val="1"/>
              <c:showCatName val="0"/>
              <c:showSerName val="0"/>
              <c:showPercent val="0"/>
              <c:showBubbleSize val="0"/>
            </c:dLbl>
            <c:dLbl>
              <c:idx val="11"/>
              <c:layout>
                <c:manualLayout>
                  <c:x val="1.5989040950138984E-3"/>
                  <c:y val="-0.11258863196753779"/>
                </c:manualLayout>
              </c:layout>
              <c:dLblPos val="ctr"/>
              <c:showLegendKey val="0"/>
              <c:showVal val="1"/>
              <c:showCatName val="0"/>
              <c:showSerName val="0"/>
              <c:showPercent val="0"/>
              <c:showBubbleSize val="0"/>
            </c:dLbl>
            <c:dLbl>
              <c:idx val="12"/>
              <c:layout>
                <c:manualLayout>
                  <c:x val="0"/>
                  <c:y val="-9.1533323778517556E-2"/>
                </c:manualLayout>
              </c:layout>
              <c:dLblPos val="ctr"/>
              <c:showLegendKey val="0"/>
              <c:showVal val="1"/>
              <c:showCatName val="0"/>
              <c:showSerName val="0"/>
              <c:showPercent val="0"/>
              <c:showBubbleSize val="0"/>
            </c:dLbl>
            <c:dLblPos val="inEnd"/>
            <c:showLegendKey val="0"/>
            <c:showVal val="1"/>
            <c:showCatName val="0"/>
            <c:showSerName val="0"/>
            <c:showPercent val="0"/>
            <c:showBubbleSize val="0"/>
            <c:showLeaderLines val="0"/>
          </c:dLbls>
          <c:cat>
            <c:numRef>
              <c:f>Лист1!$A$2:$A$4</c:f>
              <c:numCache>
                <c:formatCode>General</c:formatCode>
                <c:ptCount val="3"/>
                <c:pt idx="0">
                  <c:v>2015</c:v>
                </c:pt>
                <c:pt idx="1">
                  <c:v>2016</c:v>
                </c:pt>
                <c:pt idx="2">
                  <c:v>2017</c:v>
                </c:pt>
              </c:numCache>
            </c:numRef>
          </c:cat>
          <c:val>
            <c:numRef>
              <c:f>Лист1!$C$2:$C$4</c:f>
              <c:numCache>
                <c:formatCode>General</c:formatCode>
                <c:ptCount val="3"/>
                <c:pt idx="0">
                  <c:v>33</c:v>
                </c:pt>
                <c:pt idx="1">
                  <c:v>44</c:v>
                </c:pt>
                <c:pt idx="2">
                  <c:v>100</c:v>
                </c:pt>
              </c:numCache>
            </c:numRef>
          </c:val>
        </c:ser>
        <c:dLbls>
          <c:dLblPos val="inEnd"/>
          <c:showLegendKey val="0"/>
          <c:showVal val="1"/>
          <c:showCatName val="0"/>
          <c:showSerName val="0"/>
          <c:showPercent val="0"/>
          <c:showBubbleSize val="0"/>
        </c:dLbls>
        <c:gapWidth val="186"/>
        <c:overlap val="100"/>
        <c:serLines>
          <c:spPr>
            <a:ln w="6350">
              <a:solidFill>
                <a:srgbClr val="4F81BD"/>
              </a:solidFill>
              <a:prstDash val="dash"/>
              <a:bevel/>
            </a:ln>
          </c:spPr>
        </c:serLines>
        <c:axId val="148155776"/>
        <c:axId val="148161664"/>
      </c:barChart>
      <c:catAx>
        <c:axId val="148155776"/>
        <c:scaling>
          <c:orientation val="minMax"/>
        </c:scaling>
        <c:delete val="0"/>
        <c:axPos val="b"/>
        <c:numFmt formatCode="General" sourceLinked="1"/>
        <c:majorTickMark val="none"/>
        <c:minorTickMark val="none"/>
        <c:tickLblPos val="nextTo"/>
        <c:txPr>
          <a:bodyPr rot="0" vert="horz"/>
          <a:lstStyle/>
          <a:p>
            <a:pPr>
              <a:defRPr/>
            </a:pPr>
            <a:endParaRPr lang="ru-RU"/>
          </a:p>
        </c:txPr>
        <c:crossAx val="148161664"/>
        <c:crosses val="autoZero"/>
        <c:auto val="0"/>
        <c:lblAlgn val="ctr"/>
        <c:lblOffset val="100"/>
        <c:noMultiLvlLbl val="0"/>
      </c:catAx>
      <c:valAx>
        <c:axId val="148161664"/>
        <c:scaling>
          <c:orientation val="minMax"/>
        </c:scaling>
        <c:delete val="1"/>
        <c:axPos val="l"/>
        <c:numFmt formatCode="General" sourceLinked="1"/>
        <c:majorTickMark val="out"/>
        <c:minorTickMark val="none"/>
        <c:tickLblPos val="none"/>
        <c:crossAx val="148155776"/>
        <c:crosses val="autoZero"/>
        <c:crossBetween val="between"/>
      </c:valAx>
    </c:plotArea>
    <c:legend>
      <c:legendPos val="r"/>
      <c:layout>
        <c:manualLayout>
          <c:xMode val="edge"/>
          <c:yMode val="edge"/>
          <c:x val="3.1115103330530271E-2"/>
          <c:y val="0.72679205384328294"/>
          <c:w val="0.95224785312030169"/>
          <c:h val="0.20986914637094156"/>
        </c:manualLayout>
      </c:layout>
      <c:overlay val="0"/>
      <c:spPr>
        <a:noFill/>
        <a:ln w="25418">
          <a:noFill/>
        </a:ln>
      </c:spPr>
      <c:txPr>
        <a:bodyPr/>
        <a:lstStyle/>
        <a:p>
          <a:pPr>
            <a:defRPr sz="1000"/>
          </a:pPr>
          <a:endParaRPr lang="ru-RU"/>
        </a:p>
      </c:txPr>
    </c:legend>
    <c:plotVisOnly val="1"/>
    <c:dispBlanksAs val="gap"/>
    <c:showDLblsOverMax val="0"/>
  </c:chart>
  <c:spPr>
    <a:noFill/>
    <a:ln>
      <a:noFill/>
    </a:ln>
  </c:spPr>
  <c:txPr>
    <a:bodyPr/>
    <a:lstStyle/>
    <a:p>
      <a:pPr>
        <a:defRPr sz="900" b="0" i="0" u="none" strike="noStrike" baseline="0">
          <a:solidFill>
            <a:srgbClr val="000000"/>
          </a:solidFill>
          <a:latin typeface="Arial Narrow" panose="020B0606020202030204" pitchFamily="34" charset="0"/>
          <a:ea typeface="Calibri"/>
          <a:cs typeface="Calibri"/>
        </a:defRPr>
      </a:pPr>
      <a:endParaRPr lang="ru-RU"/>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ru-RU" sz="1200" baseline="0" dirty="0"/>
              <a:t>Воздействие движущихся, </a:t>
            </a:r>
            <a:r>
              <a:rPr lang="ru-RU" sz="1200" baseline="0" dirty="0" smtClean="0"/>
              <a:t>разлетающихся </a:t>
            </a:r>
            <a:r>
              <a:rPr lang="ru-RU" sz="1200" baseline="0" dirty="0"/>
              <a:t>предметов</a:t>
            </a:r>
          </a:p>
        </c:rich>
      </c:tx>
      <c:layout>
        <c:manualLayout>
          <c:xMode val="edge"/>
          <c:yMode val="edge"/>
          <c:x val="0.18033439591677339"/>
          <c:y val="0"/>
        </c:manualLayout>
      </c:layout>
      <c:overlay val="0"/>
    </c:title>
    <c:autoTitleDeleted val="0"/>
    <c:plotArea>
      <c:layout>
        <c:manualLayout>
          <c:layoutTarget val="inner"/>
          <c:xMode val="edge"/>
          <c:yMode val="edge"/>
          <c:x val="1.9846639603067207E-2"/>
          <c:y val="0.17351300423152444"/>
          <c:w val="0.96030672079386559"/>
          <c:h val="0.66640364103423244"/>
        </c:manualLayout>
      </c:layout>
      <c:lineChart>
        <c:grouping val="standard"/>
        <c:varyColors val="0"/>
        <c:ser>
          <c:idx val="0"/>
          <c:order val="0"/>
          <c:tx>
            <c:strRef>
              <c:f>Разлет!$A$4</c:f>
              <c:strCache>
                <c:ptCount val="1"/>
                <c:pt idx="0">
                  <c:v>Воздействие движущихся, разлетающих предметов</c:v>
                </c:pt>
              </c:strCache>
            </c:strRef>
          </c:tx>
          <c:spPr>
            <a:ln w="50800">
              <a:solidFill>
                <a:srgbClr val="00B050"/>
              </a:solidFill>
            </a:ln>
          </c:spPr>
          <c:marker>
            <c:symbol val="circle"/>
            <c:size val="9"/>
            <c:spPr>
              <a:solidFill>
                <a:srgbClr val="92D050"/>
              </a:solidFill>
            </c:spPr>
          </c:marker>
          <c:dLbls>
            <c:dLbl>
              <c:idx val="0"/>
              <c:layout>
                <c:manualLayout>
                  <c:x val="-7.0527875278363406E-2"/>
                  <c:y val="-0.10907635003873976"/>
                </c:manualLayout>
              </c:layout>
              <c:dLblPos val="r"/>
              <c:showLegendKey val="0"/>
              <c:showVal val="1"/>
              <c:showCatName val="0"/>
              <c:showSerName val="0"/>
              <c:showPercent val="0"/>
              <c:showBubbleSize val="0"/>
            </c:dLbl>
            <c:spPr>
              <a:noFill/>
            </c:spPr>
            <c:txPr>
              <a:bodyPr/>
              <a:lstStyle/>
              <a:p>
                <a:pPr>
                  <a:defRPr sz="1200" b="1" baseline="0">
                    <a:solidFill>
                      <a:schemeClr val="accent3">
                        <a:lumMod val="75000"/>
                      </a:schemeClr>
                    </a:solidFill>
                    <a:latin typeface="Arial Narrow" panose="020B0606020202030204" pitchFamily="34" charset="0"/>
                  </a:defRPr>
                </a:pPr>
                <a:endParaRPr lang="ru-RU"/>
              </a:p>
            </c:txPr>
            <c:dLblPos val="t"/>
            <c:showLegendKey val="0"/>
            <c:showVal val="1"/>
            <c:showCatName val="0"/>
            <c:showSerName val="0"/>
            <c:showPercent val="0"/>
            <c:showBubbleSize val="0"/>
            <c:showLeaderLines val="0"/>
          </c:dLbls>
          <c:cat>
            <c:numRef>
              <c:f>Разлет!$B$3:$K$3</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Разлет!$B$4:$K$4</c:f>
              <c:numCache>
                <c:formatCode>General</c:formatCode>
                <c:ptCount val="10"/>
                <c:pt idx="0">
                  <c:v>47</c:v>
                </c:pt>
                <c:pt idx="1">
                  <c:v>21</c:v>
                </c:pt>
                <c:pt idx="2">
                  <c:v>33</c:v>
                </c:pt>
                <c:pt idx="3">
                  <c:v>28</c:v>
                </c:pt>
                <c:pt idx="4">
                  <c:v>24</c:v>
                </c:pt>
                <c:pt idx="5">
                  <c:v>12</c:v>
                </c:pt>
                <c:pt idx="6">
                  <c:v>13</c:v>
                </c:pt>
                <c:pt idx="7">
                  <c:v>23</c:v>
                </c:pt>
                <c:pt idx="8">
                  <c:v>8</c:v>
                </c:pt>
                <c:pt idx="9">
                  <c:v>7</c:v>
                </c:pt>
              </c:numCache>
            </c:numRef>
          </c:val>
          <c:smooth val="1"/>
        </c:ser>
        <c:dLbls>
          <c:showLegendKey val="0"/>
          <c:showVal val="0"/>
          <c:showCatName val="0"/>
          <c:showSerName val="0"/>
          <c:showPercent val="0"/>
          <c:showBubbleSize val="0"/>
        </c:dLbls>
        <c:marker val="1"/>
        <c:smooth val="0"/>
        <c:axId val="85818752"/>
        <c:axId val="85947520"/>
      </c:lineChart>
      <c:catAx>
        <c:axId val="85818752"/>
        <c:scaling>
          <c:orientation val="minMax"/>
        </c:scaling>
        <c:delete val="0"/>
        <c:axPos val="b"/>
        <c:numFmt formatCode="General" sourceLinked="1"/>
        <c:majorTickMark val="out"/>
        <c:minorTickMark val="none"/>
        <c:tickLblPos val="nextTo"/>
        <c:txPr>
          <a:bodyPr/>
          <a:lstStyle/>
          <a:p>
            <a:pPr>
              <a:defRPr sz="800" baseline="0"/>
            </a:pPr>
            <a:endParaRPr lang="ru-RU"/>
          </a:p>
        </c:txPr>
        <c:crossAx val="85947520"/>
        <c:crosses val="autoZero"/>
        <c:auto val="1"/>
        <c:lblAlgn val="ctr"/>
        <c:lblOffset val="100"/>
        <c:noMultiLvlLbl val="0"/>
      </c:catAx>
      <c:valAx>
        <c:axId val="85947520"/>
        <c:scaling>
          <c:orientation val="minMax"/>
        </c:scaling>
        <c:delete val="1"/>
        <c:axPos val="l"/>
        <c:majorGridlines>
          <c:spPr>
            <a:ln>
              <a:noFill/>
            </a:ln>
          </c:spPr>
        </c:majorGridlines>
        <c:numFmt formatCode="General" sourceLinked="1"/>
        <c:majorTickMark val="out"/>
        <c:minorTickMark val="none"/>
        <c:tickLblPos val="nextTo"/>
        <c:crossAx val="85818752"/>
        <c:crosses val="autoZero"/>
        <c:crossBetween val="between"/>
      </c:valAx>
      <c:spPr>
        <a:ln>
          <a:noFill/>
        </a:ln>
      </c:spPr>
    </c:plotArea>
    <c:plotVisOnly val="1"/>
    <c:dispBlanksAs val="gap"/>
    <c:showDLblsOverMax val="0"/>
  </c:chart>
  <c:spPr>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rtl="0">
              <a:defRPr lang="ru-RU" sz="1100" b="1" i="0" u="none" strike="noStrike" kern="1200" baseline="0">
                <a:solidFill>
                  <a:srgbClr val="003366"/>
                </a:solidFill>
                <a:latin typeface="Arial Narrow" panose="020B0606020202030204" pitchFamily="34" charset="0"/>
                <a:ea typeface="+mn-ea"/>
                <a:cs typeface="+mn-cs"/>
              </a:defRPr>
            </a:pPr>
            <a:r>
              <a:rPr lang="ru-RU" sz="1100" dirty="0">
                <a:latin typeface="Arial Narrow" panose="020B0606020202030204" pitchFamily="34" charset="0"/>
              </a:rPr>
              <a:t>Суммарное число происшествий </a:t>
            </a:r>
            <a:br>
              <a:rPr lang="ru-RU" sz="1100" dirty="0">
                <a:latin typeface="Arial Narrow" panose="020B0606020202030204" pitchFamily="34" charset="0"/>
              </a:rPr>
            </a:br>
            <a:r>
              <a:rPr lang="ru-RU" sz="1100" dirty="0">
                <a:latin typeface="Arial Narrow" panose="020B0606020202030204" pitchFamily="34" charset="0"/>
              </a:rPr>
              <a:t>(аварии, инциденты, несчастные случаи, пожары) </a:t>
            </a:r>
          </a:p>
        </c:rich>
      </c:tx>
      <c:layout>
        <c:manualLayout>
          <c:xMode val="edge"/>
          <c:yMode val="edge"/>
          <c:x val="6.1736967654847652E-2"/>
          <c:y val="6.1506810487067592E-4"/>
        </c:manualLayout>
      </c:layout>
      <c:overlay val="0"/>
    </c:title>
    <c:autoTitleDeleted val="0"/>
    <c:plotArea>
      <c:layout>
        <c:manualLayout>
          <c:layoutTarget val="inner"/>
          <c:xMode val="edge"/>
          <c:yMode val="edge"/>
          <c:x val="2.1000821086647185E-2"/>
          <c:y val="0.11449463616988861"/>
          <c:w val="0.6702351302097217"/>
          <c:h val="0.50139304248206762"/>
        </c:manualLayout>
      </c:layout>
      <c:lineChart>
        <c:grouping val="standard"/>
        <c:varyColors val="0"/>
        <c:ser>
          <c:idx val="0"/>
          <c:order val="0"/>
          <c:tx>
            <c:strRef>
              <c:f>Лист1!$B$1</c:f>
              <c:strCache>
                <c:ptCount val="1"/>
                <c:pt idx="0">
                  <c:v>Суммарное число происшествий (аварии, инциденты, несчастные случаи, пожары) </c:v>
                </c:pt>
              </c:strCache>
            </c:strRef>
          </c:tx>
          <c:spPr>
            <a:ln>
              <a:solidFill>
                <a:srgbClr val="2846DE"/>
              </a:solidFill>
            </a:ln>
          </c:spPr>
          <c:marker>
            <c:symbol val="diamond"/>
            <c:size val="5"/>
            <c:spPr>
              <a:solidFill>
                <a:srgbClr val="002060"/>
              </a:solidFill>
              <a:ln>
                <a:solidFill>
                  <a:srgbClr val="0033CC"/>
                </a:solidFill>
              </a:ln>
            </c:spPr>
          </c:marker>
          <c:dPt>
            <c:idx val="4"/>
            <c:bubble3D val="0"/>
            <c:spPr>
              <a:ln>
                <a:solidFill>
                  <a:srgbClr val="2846DE"/>
                </a:solidFill>
                <a:prstDash val="dash"/>
              </a:ln>
            </c:spPr>
          </c:dPt>
          <c:dPt>
            <c:idx val="5"/>
            <c:bubble3D val="0"/>
            <c:spPr>
              <a:ln>
                <a:solidFill>
                  <a:srgbClr val="2846DE"/>
                </a:solidFill>
                <a:prstDash val="dash"/>
              </a:ln>
            </c:spPr>
          </c:dPt>
          <c:dPt>
            <c:idx val="6"/>
            <c:bubble3D val="0"/>
            <c:spPr>
              <a:ln>
                <a:solidFill>
                  <a:srgbClr val="2846DE"/>
                </a:solidFill>
                <a:prstDash val="dash"/>
              </a:ln>
            </c:spPr>
          </c:dPt>
          <c:dPt>
            <c:idx val="7"/>
            <c:bubble3D val="0"/>
            <c:spPr>
              <a:ln>
                <a:solidFill>
                  <a:srgbClr val="2846DE"/>
                </a:solidFill>
                <a:prstDash val="dash"/>
              </a:ln>
            </c:spPr>
          </c:dPt>
          <c:dLbls>
            <c:dLbl>
              <c:idx val="6"/>
              <c:delete val="1"/>
              <c:extLst xmlns:c16r2="http://schemas.microsoft.com/office/drawing/2015/06/chart">
                <c:ext xmlns:c15="http://schemas.microsoft.com/office/drawing/2012/chart" uri="{CE6537A1-D6FC-4f65-9D91-7224C49458BB}"/>
              </c:extLst>
            </c:dLbl>
            <c:spPr>
              <a:noFill/>
              <a:ln>
                <a:noFill/>
              </a:ln>
              <a:effectLst/>
            </c:spPr>
            <c:txPr>
              <a:bodyPr/>
              <a:lstStyle/>
              <a:p>
                <a:pPr algn="ctr">
                  <a:defRPr lang="ru-RU" sz="1000" b="1" i="0" u="none" strike="noStrike" kern="1200" baseline="0">
                    <a:solidFill>
                      <a:srgbClr val="003366"/>
                    </a:solidFill>
                    <a:latin typeface="Arial Narrow" panose="020B0606020202030204" pitchFamily="34" charset="0"/>
                    <a:ea typeface="+mn-ea"/>
                    <a:cs typeface="+mn-cs"/>
                  </a:defRPr>
                </a:pPr>
                <a:endParaRPr lang="ru-RU"/>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Лист1!$A$2:$A$9</c:f>
              <c:numCache>
                <c:formatCode>General</c:formatCode>
                <c:ptCount val="8"/>
                <c:pt idx="0">
                  <c:v>2013</c:v>
                </c:pt>
                <c:pt idx="1">
                  <c:v>2014</c:v>
                </c:pt>
                <c:pt idx="2">
                  <c:v>2015</c:v>
                </c:pt>
                <c:pt idx="3">
                  <c:v>2016</c:v>
                </c:pt>
                <c:pt idx="4">
                  <c:v>2017</c:v>
                </c:pt>
                <c:pt idx="5">
                  <c:v>2018</c:v>
                </c:pt>
                <c:pt idx="6">
                  <c:v>2019</c:v>
                </c:pt>
                <c:pt idx="7">
                  <c:v>2020</c:v>
                </c:pt>
              </c:numCache>
            </c:numRef>
          </c:cat>
          <c:val>
            <c:numRef>
              <c:f>Лист1!$B$2:$B$9</c:f>
              <c:numCache>
                <c:formatCode>General</c:formatCode>
                <c:ptCount val="8"/>
                <c:pt idx="0">
                  <c:v>199</c:v>
                </c:pt>
                <c:pt idx="1">
                  <c:v>154</c:v>
                </c:pt>
                <c:pt idx="2">
                  <c:v>163</c:v>
                </c:pt>
                <c:pt idx="3">
                  <c:v>121</c:v>
                </c:pt>
                <c:pt idx="4">
                  <c:v>114.95</c:v>
                </c:pt>
                <c:pt idx="5">
                  <c:v>108.9</c:v>
                </c:pt>
                <c:pt idx="6">
                  <c:v>96.8</c:v>
                </c:pt>
                <c:pt idx="7">
                  <c:v>84.7</c:v>
                </c:pt>
              </c:numCache>
            </c:numRef>
          </c:val>
          <c:smooth val="1"/>
          <c:extLst xmlns:c16r2="http://schemas.microsoft.com/office/drawing/2015/06/chart">
            <c:ext xmlns:c16="http://schemas.microsoft.com/office/drawing/2014/chart" uri="{C3380CC4-5D6E-409C-BE32-E72D297353CC}">
              <c16:uniqueId val="{00000000-B04D-8540-B560-5E656E82EF00}"/>
            </c:ext>
          </c:extLst>
        </c:ser>
        <c:dLbls>
          <c:dLblPos val="t"/>
          <c:showLegendKey val="0"/>
          <c:showVal val="1"/>
          <c:showCatName val="0"/>
          <c:showSerName val="0"/>
          <c:showPercent val="0"/>
          <c:showBubbleSize val="0"/>
        </c:dLbls>
        <c:marker val="1"/>
        <c:smooth val="0"/>
        <c:axId val="132726784"/>
        <c:axId val="132739456"/>
      </c:lineChart>
      <c:catAx>
        <c:axId val="132726784"/>
        <c:scaling>
          <c:orientation val="minMax"/>
        </c:scaling>
        <c:delete val="0"/>
        <c:axPos val="b"/>
        <c:numFmt formatCode="General" sourceLinked="1"/>
        <c:majorTickMark val="out"/>
        <c:minorTickMark val="none"/>
        <c:tickLblPos val="nextTo"/>
        <c:txPr>
          <a:bodyPr/>
          <a:lstStyle/>
          <a:p>
            <a:pPr algn="ctr">
              <a:defRPr lang="ru-RU" sz="1200" b="0" i="0" u="none" strike="noStrike" kern="1200" baseline="0">
                <a:solidFill>
                  <a:srgbClr val="003366"/>
                </a:solidFill>
                <a:latin typeface="Arial Narrow" panose="020B0606020202030204" pitchFamily="34" charset="0"/>
                <a:ea typeface="+mn-ea"/>
                <a:cs typeface="+mn-cs"/>
              </a:defRPr>
            </a:pPr>
            <a:endParaRPr lang="ru-RU"/>
          </a:p>
        </c:txPr>
        <c:crossAx val="132739456"/>
        <c:crosses val="autoZero"/>
        <c:auto val="1"/>
        <c:lblAlgn val="ctr"/>
        <c:lblOffset val="100"/>
        <c:noMultiLvlLbl val="0"/>
      </c:catAx>
      <c:valAx>
        <c:axId val="132739456"/>
        <c:scaling>
          <c:orientation val="minMax"/>
        </c:scaling>
        <c:delete val="1"/>
        <c:axPos val="l"/>
        <c:numFmt formatCode="General" sourceLinked="1"/>
        <c:majorTickMark val="out"/>
        <c:minorTickMark val="none"/>
        <c:tickLblPos val="nextTo"/>
        <c:crossAx val="132726784"/>
        <c:crosses val="autoZero"/>
        <c:crossBetween val="between"/>
      </c:valAx>
    </c:plotArea>
    <c:plotVisOnly val="1"/>
    <c:dispBlanksAs val="zero"/>
    <c:showDLblsOverMax val="0"/>
  </c:chart>
  <c:txPr>
    <a:bodyPr/>
    <a:lstStyle/>
    <a:p>
      <a:pPr>
        <a:defRPr sz="1800"/>
      </a:pPr>
      <a:endParaRPr lang="ru-RU"/>
    </a:p>
  </c:txPr>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pPr>
            <a:r>
              <a:rPr lang="ru-RU" dirty="0"/>
              <a:t>Падение пострадавшего с </a:t>
            </a:r>
            <a:r>
              <a:rPr lang="ru-RU" dirty="0" smtClean="0"/>
              <a:t>высоты, в том числе одного уровня</a:t>
            </a:r>
            <a:endParaRPr lang="ru-RU" dirty="0"/>
          </a:p>
        </c:rich>
      </c:tx>
      <c:layout>
        <c:manualLayout>
          <c:xMode val="edge"/>
          <c:yMode val="edge"/>
          <c:x val="0.25032538850432989"/>
          <c:y val="3.7383159230181651E-2"/>
        </c:manualLayout>
      </c:layout>
      <c:overlay val="0"/>
    </c:title>
    <c:autoTitleDeleted val="0"/>
    <c:plotArea>
      <c:layout>
        <c:manualLayout>
          <c:layoutTarget val="inner"/>
          <c:xMode val="edge"/>
          <c:yMode val="edge"/>
          <c:x val="1.9846639603067207E-2"/>
          <c:y val="0.17351300423152444"/>
          <c:w val="0.96030672079386559"/>
          <c:h val="0.62689939073299938"/>
        </c:manualLayout>
      </c:layout>
      <c:lineChart>
        <c:grouping val="standard"/>
        <c:varyColors val="0"/>
        <c:ser>
          <c:idx val="0"/>
          <c:order val="0"/>
          <c:tx>
            <c:strRef>
              <c:f>Падение!$A$4</c:f>
              <c:strCache>
                <c:ptCount val="1"/>
                <c:pt idx="0">
                  <c:v>Падение пострадавшего с высоты</c:v>
                </c:pt>
              </c:strCache>
            </c:strRef>
          </c:tx>
          <c:spPr>
            <a:ln w="50800">
              <a:solidFill>
                <a:srgbClr val="C00000"/>
              </a:solidFill>
            </a:ln>
          </c:spPr>
          <c:marker>
            <c:symbol val="circle"/>
            <c:size val="9"/>
            <c:spPr>
              <a:solidFill>
                <a:srgbClr val="C00000"/>
              </a:solidFill>
            </c:spPr>
          </c:marker>
          <c:dLbls>
            <c:txPr>
              <a:bodyPr/>
              <a:lstStyle/>
              <a:p>
                <a:pPr>
                  <a:defRPr sz="1200" b="1" baseline="0">
                    <a:solidFill>
                      <a:schemeClr val="accent2">
                        <a:lumMod val="75000"/>
                      </a:schemeClr>
                    </a:solidFill>
                    <a:latin typeface="Arial Narrow" panose="020B0606020202030204" pitchFamily="34" charset="0"/>
                  </a:defRPr>
                </a:pPr>
                <a:endParaRPr lang="ru-RU"/>
              </a:p>
            </c:txPr>
            <c:dLblPos val="t"/>
            <c:showLegendKey val="0"/>
            <c:showVal val="1"/>
            <c:showCatName val="0"/>
            <c:showSerName val="0"/>
            <c:showPercent val="0"/>
            <c:showBubbleSize val="0"/>
            <c:showLeaderLines val="0"/>
          </c:dLbls>
          <c:cat>
            <c:numRef>
              <c:f>Падение!$B$3:$K$3</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Падение!$B$4:$K$4</c:f>
              <c:numCache>
                <c:formatCode>General</c:formatCode>
                <c:ptCount val="10"/>
                <c:pt idx="0">
                  <c:v>75</c:v>
                </c:pt>
                <c:pt idx="1">
                  <c:v>78</c:v>
                </c:pt>
                <c:pt idx="2">
                  <c:v>52</c:v>
                </c:pt>
                <c:pt idx="3">
                  <c:v>55</c:v>
                </c:pt>
                <c:pt idx="4">
                  <c:v>47</c:v>
                </c:pt>
                <c:pt idx="5">
                  <c:v>44</c:v>
                </c:pt>
                <c:pt idx="6">
                  <c:v>28</c:v>
                </c:pt>
                <c:pt idx="7">
                  <c:v>36</c:v>
                </c:pt>
                <c:pt idx="8">
                  <c:v>30</c:v>
                </c:pt>
                <c:pt idx="9">
                  <c:v>20</c:v>
                </c:pt>
              </c:numCache>
            </c:numRef>
          </c:val>
          <c:smooth val="1"/>
        </c:ser>
        <c:dLbls>
          <c:showLegendKey val="0"/>
          <c:showVal val="0"/>
          <c:showCatName val="0"/>
          <c:showSerName val="0"/>
          <c:showPercent val="0"/>
          <c:showBubbleSize val="0"/>
        </c:dLbls>
        <c:marker val="1"/>
        <c:smooth val="0"/>
        <c:axId val="85881984"/>
        <c:axId val="85883520"/>
      </c:lineChart>
      <c:catAx>
        <c:axId val="85881984"/>
        <c:scaling>
          <c:orientation val="minMax"/>
        </c:scaling>
        <c:delete val="0"/>
        <c:axPos val="b"/>
        <c:numFmt formatCode="General" sourceLinked="1"/>
        <c:majorTickMark val="out"/>
        <c:minorTickMark val="none"/>
        <c:tickLblPos val="nextTo"/>
        <c:txPr>
          <a:bodyPr/>
          <a:lstStyle/>
          <a:p>
            <a:pPr>
              <a:defRPr sz="800" baseline="0"/>
            </a:pPr>
            <a:endParaRPr lang="ru-RU"/>
          </a:p>
        </c:txPr>
        <c:crossAx val="85883520"/>
        <c:crosses val="autoZero"/>
        <c:auto val="1"/>
        <c:lblAlgn val="ctr"/>
        <c:lblOffset val="100"/>
        <c:noMultiLvlLbl val="0"/>
      </c:catAx>
      <c:valAx>
        <c:axId val="85883520"/>
        <c:scaling>
          <c:orientation val="minMax"/>
        </c:scaling>
        <c:delete val="1"/>
        <c:axPos val="l"/>
        <c:majorGridlines>
          <c:spPr>
            <a:ln>
              <a:noFill/>
            </a:ln>
          </c:spPr>
        </c:majorGridlines>
        <c:numFmt formatCode="General" sourceLinked="1"/>
        <c:majorTickMark val="out"/>
        <c:minorTickMark val="none"/>
        <c:tickLblPos val="nextTo"/>
        <c:crossAx val="85881984"/>
        <c:crosses val="autoZero"/>
        <c:crossBetween val="between"/>
      </c:valAx>
      <c:spPr>
        <a:ln>
          <a:noFill/>
        </a:ln>
      </c:spPr>
    </c:plotArea>
    <c:plotVisOnly val="1"/>
    <c:dispBlanksAs val="gap"/>
    <c:showDLblsOverMax val="0"/>
  </c:chart>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0.37600438643799661"/>
          <c:y val="3.5508206309948061E-2"/>
        </c:manualLayout>
      </c:layout>
      <c:overlay val="0"/>
      <c:txPr>
        <a:bodyPr/>
        <a:lstStyle/>
        <a:p>
          <a:pPr>
            <a:defRPr sz="1200" baseline="0"/>
          </a:pPr>
          <a:endParaRPr lang="ru-RU"/>
        </a:p>
      </c:txPr>
    </c:title>
    <c:autoTitleDeleted val="0"/>
    <c:plotArea>
      <c:layout>
        <c:manualLayout>
          <c:layoutTarget val="inner"/>
          <c:xMode val="edge"/>
          <c:yMode val="edge"/>
          <c:x val="1.9846639603067207E-2"/>
          <c:y val="0.17351300423152444"/>
          <c:w val="0.96030672079386559"/>
          <c:h val="0.72200373646983562"/>
        </c:manualLayout>
      </c:layout>
      <c:lineChart>
        <c:grouping val="standard"/>
        <c:varyColors val="0"/>
        <c:ser>
          <c:idx val="0"/>
          <c:order val="0"/>
          <c:tx>
            <c:strRef>
              <c:f>ДТП!$A$4</c:f>
              <c:strCache>
                <c:ptCount val="1"/>
                <c:pt idx="0">
                  <c:v>Дорожно-транспортное происшествие</c:v>
                </c:pt>
              </c:strCache>
            </c:strRef>
          </c:tx>
          <c:spPr>
            <a:ln w="50800">
              <a:solidFill>
                <a:srgbClr val="4F81BD"/>
              </a:solidFill>
            </a:ln>
          </c:spPr>
          <c:marker>
            <c:symbol val="circle"/>
            <c:size val="9"/>
            <c:spPr>
              <a:solidFill>
                <a:srgbClr val="4F81BD"/>
              </a:solidFill>
            </c:spPr>
          </c:marker>
          <c:dLbls>
            <c:txPr>
              <a:bodyPr/>
              <a:lstStyle/>
              <a:p>
                <a:pPr>
                  <a:defRPr sz="1200" b="1" baseline="0">
                    <a:solidFill>
                      <a:schemeClr val="accent1">
                        <a:lumMod val="75000"/>
                      </a:schemeClr>
                    </a:solidFill>
                    <a:latin typeface="Arial Narrow" panose="020B0606020202030204" pitchFamily="34" charset="0"/>
                  </a:defRPr>
                </a:pPr>
                <a:endParaRPr lang="ru-RU"/>
              </a:p>
            </c:txPr>
            <c:dLblPos val="t"/>
            <c:showLegendKey val="0"/>
            <c:showVal val="1"/>
            <c:showCatName val="0"/>
            <c:showSerName val="0"/>
            <c:showPercent val="0"/>
            <c:showBubbleSize val="0"/>
            <c:showLeaderLines val="0"/>
          </c:dLbls>
          <c:cat>
            <c:numRef>
              <c:f>ДТП!$B$3:$K$3</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ДТП!$B$4:$K$4</c:f>
              <c:numCache>
                <c:formatCode>General</c:formatCode>
                <c:ptCount val="10"/>
                <c:pt idx="0">
                  <c:v>25</c:v>
                </c:pt>
                <c:pt idx="1">
                  <c:v>53</c:v>
                </c:pt>
                <c:pt idx="2">
                  <c:v>45</c:v>
                </c:pt>
                <c:pt idx="3">
                  <c:v>32</c:v>
                </c:pt>
                <c:pt idx="4">
                  <c:v>44</c:v>
                </c:pt>
                <c:pt idx="5">
                  <c:v>21</c:v>
                </c:pt>
                <c:pt idx="6">
                  <c:v>13</c:v>
                </c:pt>
                <c:pt idx="7">
                  <c:v>13</c:v>
                </c:pt>
                <c:pt idx="8">
                  <c:v>21</c:v>
                </c:pt>
                <c:pt idx="9">
                  <c:v>23</c:v>
                </c:pt>
              </c:numCache>
            </c:numRef>
          </c:val>
          <c:smooth val="1"/>
        </c:ser>
        <c:dLbls>
          <c:showLegendKey val="0"/>
          <c:showVal val="0"/>
          <c:showCatName val="0"/>
          <c:showSerName val="0"/>
          <c:showPercent val="0"/>
          <c:showBubbleSize val="0"/>
        </c:dLbls>
        <c:marker val="1"/>
        <c:smooth val="0"/>
        <c:axId val="86018688"/>
        <c:axId val="86028672"/>
      </c:lineChart>
      <c:catAx>
        <c:axId val="86018688"/>
        <c:scaling>
          <c:orientation val="minMax"/>
        </c:scaling>
        <c:delete val="0"/>
        <c:axPos val="b"/>
        <c:numFmt formatCode="General" sourceLinked="1"/>
        <c:majorTickMark val="out"/>
        <c:minorTickMark val="none"/>
        <c:tickLblPos val="nextTo"/>
        <c:txPr>
          <a:bodyPr/>
          <a:lstStyle/>
          <a:p>
            <a:pPr>
              <a:defRPr sz="800" baseline="0"/>
            </a:pPr>
            <a:endParaRPr lang="ru-RU"/>
          </a:p>
        </c:txPr>
        <c:crossAx val="86028672"/>
        <c:crosses val="autoZero"/>
        <c:auto val="1"/>
        <c:lblAlgn val="ctr"/>
        <c:lblOffset val="100"/>
        <c:noMultiLvlLbl val="0"/>
      </c:catAx>
      <c:valAx>
        <c:axId val="86028672"/>
        <c:scaling>
          <c:orientation val="minMax"/>
        </c:scaling>
        <c:delete val="1"/>
        <c:axPos val="l"/>
        <c:majorGridlines>
          <c:spPr>
            <a:ln>
              <a:noFill/>
            </a:ln>
          </c:spPr>
        </c:majorGridlines>
        <c:numFmt formatCode="General" sourceLinked="1"/>
        <c:majorTickMark val="out"/>
        <c:minorTickMark val="none"/>
        <c:tickLblPos val="nextTo"/>
        <c:crossAx val="86018688"/>
        <c:crosses val="autoZero"/>
        <c:crossBetween val="between"/>
      </c:valAx>
      <c:spPr>
        <a:ln>
          <a:noFill/>
        </a:ln>
      </c:spPr>
    </c:plotArea>
    <c:plotVisOnly val="1"/>
    <c:dispBlanksAs val="gap"/>
    <c:showDLblsOverMax val="0"/>
  </c:chart>
  <c:spPr>
    <a:ln>
      <a:noFill/>
    </a:ln>
  </c:sp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spPr>
            <a:solidFill>
              <a:schemeClr val="accent3">
                <a:lumMod val="75000"/>
              </a:schemeClr>
            </a:solidFill>
            <a:ln>
              <a:solidFill>
                <a:schemeClr val="accent3">
                  <a:lumMod val="75000"/>
                </a:schemeClr>
              </a:solidFill>
            </a:ln>
          </c:spPr>
          <c:invertIfNegative val="0"/>
          <c:dPt>
            <c:idx val="0"/>
            <c:invertIfNegative val="0"/>
            <c:bubble3D val="0"/>
            <c:spPr>
              <a:solidFill>
                <a:schemeClr val="accent1">
                  <a:lumMod val="75000"/>
                </a:schemeClr>
              </a:solidFill>
              <a:ln>
                <a:solidFill>
                  <a:schemeClr val="accent1">
                    <a:lumMod val="75000"/>
                  </a:schemeClr>
                </a:solidFill>
              </a:ln>
            </c:spPr>
          </c:dPt>
          <c:dPt>
            <c:idx val="1"/>
            <c:invertIfNegative val="0"/>
            <c:bubble3D val="0"/>
            <c:spPr>
              <a:solidFill>
                <a:schemeClr val="accent2">
                  <a:lumMod val="75000"/>
                </a:schemeClr>
              </a:solidFill>
              <a:ln>
                <a:solidFill>
                  <a:schemeClr val="accent2">
                    <a:lumMod val="75000"/>
                  </a:schemeClr>
                </a:solidFill>
              </a:ln>
            </c:spPr>
          </c:dPt>
          <c:dLbls>
            <c:dLbl>
              <c:idx val="0"/>
              <c:layout>
                <c:manualLayout>
                  <c:x val="1.8736164559585818E-2"/>
                  <c:y val="-2.3993145895015187E-2"/>
                </c:manualLayout>
              </c:layout>
              <c:spPr/>
              <c:txPr>
                <a:bodyPr/>
                <a:lstStyle/>
                <a:p>
                  <a:pPr>
                    <a:defRPr sz="1100" b="1">
                      <a:solidFill>
                        <a:schemeClr val="accent1">
                          <a:lumMod val="50000"/>
                        </a:schemeClr>
                      </a:solidFill>
                    </a:defRPr>
                  </a:pPr>
                  <a:endParaRPr lang="ru-RU"/>
                </a:p>
              </c:txPr>
              <c:showLegendKey val="0"/>
              <c:showVal val="1"/>
              <c:showCatName val="0"/>
              <c:showSerName val="0"/>
              <c:showPercent val="0"/>
              <c:showBubbleSize val="0"/>
            </c:dLbl>
            <c:dLbl>
              <c:idx val="1"/>
              <c:layout>
                <c:manualLayout>
                  <c:x val="2.5762226269430515E-2"/>
                  <c:y val="-4.7986291790030396E-2"/>
                </c:manualLayout>
              </c:layout>
              <c:spPr/>
              <c:txPr>
                <a:bodyPr/>
                <a:lstStyle/>
                <a:p>
                  <a:pPr>
                    <a:defRPr sz="1100" b="1">
                      <a:solidFill>
                        <a:schemeClr val="accent2">
                          <a:lumMod val="50000"/>
                        </a:schemeClr>
                      </a:solidFill>
                    </a:defRPr>
                  </a:pPr>
                  <a:endParaRPr lang="ru-RU"/>
                </a:p>
              </c:txPr>
              <c:showLegendKey val="0"/>
              <c:showVal val="1"/>
              <c:showCatName val="0"/>
              <c:showSerName val="0"/>
              <c:showPercent val="0"/>
              <c:showBubbleSize val="0"/>
            </c:dLbl>
            <c:dLbl>
              <c:idx val="2"/>
              <c:layout>
                <c:manualLayout>
                  <c:x val="1.8736164559585797E-2"/>
                  <c:y val="-3.5989718842522785E-2"/>
                </c:manualLayout>
              </c:layout>
              <c:spPr/>
              <c:txPr>
                <a:bodyPr/>
                <a:lstStyle/>
                <a:p>
                  <a:pPr>
                    <a:defRPr sz="1100" b="1">
                      <a:solidFill>
                        <a:schemeClr val="accent3">
                          <a:lumMod val="50000"/>
                        </a:schemeClr>
                      </a:solidFill>
                    </a:defRPr>
                  </a:pPr>
                  <a:endParaRPr lang="ru-RU"/>
                </a:p>
              </c:txPr>
              <c:showLegendKey val="0"/>
              <c:showVal val="1"/>
              <c:showCatName val="0"/>
              <c:showSerName val="0"/>
              <c:showPercent val="0"/>
              <c:showBubbleSize val="0"/>
            </c:dLbl>
            <c:txPr>
              <a:bodyPr/>
              <a:lstStyle/>
              <a:p>
                <a:pPr>
                  <a:defRPr sz="1100"/>
                </a:pPr>
                <a:endParaRPr lang="ru-RU"/>
              </a:p>
            </c:txPr>
            <c:showLegendKey val="0"/>
            <c:showVal val="1"/>
            <c:showCatName val="0"/>
            <c:showSerName val="0"/>
            <c:showPercent val="0"/>
            <c:showBubbleSize val="0"/>
            <c:showLeaderLines val="0"/>
          </c:dLbls>
          <c:cat>
            <c:strRef>
              <c:f>Лист1!$B$3:$B$5</c:f>
              <c:strCache>
                <c:ptCount val="3"/>
                <c:pt idx="0">
                  <c:v>Дорожно-транспортное происшествие</c:v>
                </c:pt>
                <c:pt idx="1">
                  <c:v>Падение пострадавшего с высоты</c:v>
                </c:pt>
                <c:pt idx="2">
                  <c:v>Воздействие движущихся, разлетающихся предметов</c:v>
                </c:pt>
              </c:strCache>
            </c:strRef>
          </c:cat>
          <c:val>
            <c:numRef>
              <c:f>Лист1!$C$3:$C$5</c:f>
              <c:numCache>
                <c:formatCode>General</c:formatCode>
                <c:ptCount val="3"/>
                <c:pt idx="0">
                  <c:v>23</c:v>
                </c:pt>
                <c:pt idx="1">
                  <c:v>20</c:v>
                </c:pt>
                <c:pt idx="2">
                  <c:v>7</c:v>
                </c:pt>
              </c:numCache>
            </c:numRef>
          </c:val>
        </c:ser>
        <c:dLbls>
          <c:showLegendKey val="0"/>
          <c:showVal val="0"/>
          <c:showCatName val="0"/>
          <c:showSerName val="0"/>
          <c:showPercent val="0"/>
          <c:showBubbleSize val="0"/>
        </c:dLbls>
        <c:gapWidth val="150"/>
        <c:shape val="box"/>
        <c:axId val="97737344"/>
        <c:axId val="97743232"/>
        <c:axId val="0"/>
      </c:bar3DChart>
      <c:catAx>
        <c:axId val="97737344"/>
        <c:scaling>
          <c:orientation val="minMax"/>
        </c:scaling>
        <c:delete val="1"/>
        <c:axPos val="b"/>
        <c:majorTickMark val="out"/>
        <c:minorTickMark val="none"/>
        <c:tickLblPos val="nextTo"/>
        <c:crossAx val="97743232"/>
        <c:crosses val="autoZero"/>
        <c:auto val="1"/>
        <c:lblAlgn val="ctr"/>
        <c:lblOffset val="100"/>
        <c:noMultiLvlLbl val="0"/>
      </c:catAx>
      <c:valAx>
        <c:axId val="97743232"/>
        <c:scaling>
          <c:orientation val="minMax"/>
        </c:scaling>
        <c:delete val="0"/>
        <c:axPos val="l"/>
        <c:majorGridlines/>
        <c:numFmt formatCode="General" sourceLinked="1"/>
        <c:majorTickMark val="out"/>
        <c:minorTickMark val="none"/>
        <c:tickLblPos val="nextTo"/>
        <c:crossAx val="97737344"/>
        <c:crosses val="autoZero"/>
        <c:crossBetween val="between"/>
      </c:valAx>
    </c:plotArea>
    <c:legend>
      <c:legendPos val="r"/>
      <c:layout>
        <c:manualLayout>
          <c:xMode val="edge"/>
          <c:yMode val="edge"/>
          <c:x val="0.64169242889293621"/>
          <c:y val="0.60359513046194357"/>
          <c:w val="0.35362357830271218"/>
          <c:h val="0.32969195886403474"/>
        </c:manualLayout>
      </c:layout>
      <c:overlay val="0"/>
    </c:legend>
    <c:plotVisOnly val="1"/>
    <c:dispBlanksAs val="gap"/>
    <c:showDLblsOverMax val="0"/>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648630602460226"/>
          <c:y val="8.4073112835185895E-3"/>
          <c:w val="0.45543155784990919"/>
          <c:h val="0.61518096783932685"/>
        </c:manualLayout>
      </c:layout>
      <c:barChart>
        <c:barDir val="col"/>
        <c:grouping val="clustered"/>
        <c:varyColors val="0"/>
        <c:ser>
          <c:idx val="0"/>
          <c:order val="0"/>
          <c:tx>
            <c:strRef>
              <c:f>Лист1!$B$1</c:f>
              <c:strCache>
                <c:ptCount val="1"/>
                <c:pt idx="0">
                  <c:v>Всего количество пострадавших</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c:spPr>
          <c:invertIfNegative val="0"/>
          <c:dLbls>
            <c:dLbl>
              <c:idx val="1"/>
              <c:layout>
                <c:manualLayout>
                  <c:x val="-2.8292753037651429E-7"/>
                  <c:y val="3.5177034659073596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spPr>
              <a:noFill/>
              <a:ln>
                <a:noFill/>
              </a:ln>
              <a:effectLst/>
            </c:spPr>
            <c:txPr>
              <a:bodyPr/>
              <a:lstStyle/>
              <a:p>
                <a:pPr>
                  <a:defRPr b="1">
                    <a:solidFill>
                      <a:srgbClr val="002060"/>
                    </a:solidFill>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Лист1!$A$2:$A$3</c:f>
              <c:strCache>
                <c:ptCount val="2"/>
                <c:pt idx="0">
                  <c:v>2016 г.</c:v>
                </c:pt>
                <c:pt idx="1">
                  <c:v>2017 г.</c:v>
                </c:pt>
              </c:strCache>
            </c:strRef>
          </c:cat>
          <c:val>
            <c:numRef>
              <c:f>Лист1!$B$2:$B$3</c:f>
              <c:numCache>
                <c:formatCode>General</c:formatCode>
                <c:ptCount val="2"/>
                <c:pt idx="0">
                  <c:v>78</c:v>
                </c:pt>
                <c:pt idx="1">
                  <c:v>61</c:v>
                </c:pt>
              </c:numCache>
            </c:numRef>
          </c:val>
          <c:extLst xmlns:c16r2="http://schemas.microsoft.com/office/drawing/2015/06/chart">
            <c:ext xmlns:c16="http://schemas.microsoft.com/office/drawing/2014/chart" uri="{C3380CC4-5D6E-409C-BE32-E72D297353CC}">
              <c16:uniqueId val="{00000000-7F8A-C242-80B5-4676C83B8C1B}"/>
            </c:ext>
          </c:extLst>
        </c:ser>
        <c:ser>
          <c:idx val="1"/>
          <c:order val="1"/>
          <c:tx>
            <c:strRef>
              <c:f>Лист1!$C$1</c:f>
              <c:strCache>
                <c:ptCount val="1"/>
                <c:pt idx="0">
                  <c:v>Количество пострадавших при невыполнении требований Ключевых правил безопасности</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c:spPr>
          <c:invertIfNegative val="0"/>
          <c:dLbls>
            <c:dLbl>
              <c:idx val="0"/>
              <c:layout/>
              <c:tx>
                <c:rich>
                  <a:bodyPr/>
                  <a:lstStyle/>
                  <a:p>
                    <a:r>
                      <a:rPr lang="en-US" b="1" dirty="0">
                        <a:solidFill>
                          <a:srgbClr val="002060"/>
                        </a:solidFill>
                      </a:rPr>
                      <a:t>63</a:t>
                    </a:r>
                    <a:r>
                      <a:rPr lang="ru-RU" b="1" dirty="0">
                        <a:solidFill>
                          <a:srgbClr val="002060"/>
                        </a:solidFill>
                      </a:rPr>
                      <a:t/>
                    </a:r>
                    <a:br>
                      <a:rPr lang="ru-RU" b="1" dirty="0">
                        <a:solidFill>
                          <a:srgbClr val="002060"/>
                        </a:solidFill>
                      </a:rPr>
                    </a:br>
                    <a:r>
                      <a:rPr lang="ru-RU" b="1" dirty="0">
                        <a:solidFill>
                          <a:srgbClr val="002060"/>
                        </a:solidFill>
                      </a:rPr>
                      <a:t>(81%)</a:t>
                    </a:r>
                    <a:endParaRPr lang="en-US" dirty="0"/>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dLbl>
              <c:idx val="1"/>
              <c:layout/>
              <c:tx>
                <c:rich>
                  <a:bodyPr/>
                  <a:lstStyle/>
                  <a:p>
                    <a:r>
                      <a:rPr lang="en-US" b="1" dirty="0">
                        <a:solidFill>
                          <a:srgbClr val="002060"/>
                        </a:solidFill>
                      </a:rPr>
                      <a:t>51</a:t>
                    </a:r>
                    <a:r>
                      <a:rPr lang="ru-RU" b="1" dirty="0">
                        <a:solidFill>
                          <a:srgbClr val="002060"/>
                        </a:solidFill>
                      </a:rPr>
                      <a:t/>
                    </a:r>
                    <a:br>
                      <a:rPr lang="ru-RU" b="1" dirty="0">
                        <a:solidFill>
                          <a:srgbClr val="002060"/>
                        </a:solidFill>
                      </a:rPr>
                    </a:br>
                    <a:r>
                      <a:rPr lang="ru-RU" b="1" dirty="0">
                        <a:solidFill>
                          <a:srgbClr val="002060"/>
                        </a:solidFill>
                      </a:rPr>
                      <a:t>(84%)</a:t>
                    </a:r>
                    <a:endParaRPr lang="en-US" dirty="0"/>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spPr>
              <a:noFill/>
              <a:ln>
                <a:noFill/>
              </a:ln>
              <a:effectLst/>
            </c:spPr>
            <c:txPr>
              <a:bodyPr/>
              <a:lstStyle/>
              <a:p>
                <a:pPr>
                  <a:defRPr b="1">
                    <a:solidFill>
                      <a:srgbClr val="002060"/>
                    </a:solidFill>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Лист1!$A$2:$A$3</c:f>
              <c:strCache>
                <c:ptCount val="2"/>
                <c:pt idx="0">
                  <c:v>2016 г.</c:v>
                </c:pt>
                <c:pt idx="1">
                  <c:v>2017 г.</c:v>
                </c:pt>
              </c:strCache>
            </c:strRef>
          </c:cat>
          <c:val>
            <c:numRef>
              <c:f>Лист1!$C$2:$C$3</c:f>
              <c:numCache>
                <c:formatCode>General</c:formatCode>
                <c:ptCount val="2"/>
                <c:pt idx="0">
                  <c:v>63</c:v>
                </c:pt>
                <c:pt idx="1">
                  <c:v>51</c:v>
                </c:pt>
              </c:numCache>
            </c:numRef>
          </c:val>
          <c:extLst xmlns:c16r2="http://schemas.microsoft.com/office/drawing/2015/06/chart">
            <c:ext xmlns:c16="http://schemas.microsoft.com/office/drawing/2014/chart" uri="{C3380CC4-5D6E-409C-BE32-E72D297353CC}">
              <c16:uniqueId val="{00000001-7F8A-C242-80B5-4676C83B8C1B}"/>
            </c:ext>
          </c:extLst>
        </c:ser>
        <c:dLbls>
          <c:showLegendKey val="0"/>
          <c:showVal val="0"/>
          <c:showCatName val="0"/>
          <c:showSerName val="0"/>
          <c:showPercent val="0"/>
          <c:showBubbleSize val="0"/>
        </c:dLbls>
        <c:gapWidth val="60"/>
        <c:overlap val="-3"/>
        <c:axId val="66506752"/>
        <c:axId val="66508288"/>
      </c:barChart>
      <c:catAx>
        <c:axId val="66506752"/>
        <c:scaling>
          <c:orientation val="minMax"/>
        </c:scaling>
        <c:delete val="0"/>
        <c:axPos val="b"/>
        <c:numFmt formatCode="General" sourceLinked="0"/>
        <c:majorTickMark val="out"/>
        <c:minorTickMark val="none"/>
        <c:tickLblPos val="nextTo"/>
        <c:txPr>
          <a:bodyPr/>
          <a:lstStyle/>
          <a:p>
            <a:pPr>
              <a:defRPr sz="800"/>
            </a:pPr>
            <a:endParaRPr lang="ru-RU"/>
          </a:p>
        </c:txPr>
        <c:crossAx val="66508288"/>
        <c:crosses val="autoZero"/>
        <c:auto val="1"/>
        <c:lblAlgn val="ctr"/>
        <c:lblOffset val="100"/>
        <c:noMultiLvlLbl val="0"/>
      </c:catAx>
      <c:valAx>
        <c:axId val="66508288"/>
        <c:scaling>
          <c:orientation val="minMax"/>
        </c:scaling>
        <c:delete val="1"/>
        <c:axPos val="l"/>
        <c:numFmt formatCode="General" sourceLinked="1"/>
        <c:majorTickMark val="out"/>
        <c:minorTickMark val="none"/>
        <c:tickLblPos val="nextTo"/>
        <c:crossAx val="66506752"/>
        <c:crosses val="autoZero"/>
        <c:crossBetween val="between"/>
      </c:valAx>
    </c:plotArea>
    <c:legend>
      <c:legendPos val="r"/>
      <c:layout>
        <c:manualLayout>
          <c:xMode val="edge"/>
          <c:yMode val="edge"/>
          <c:x val="0.17121133158710461"/>
          <c:y val="0.68795311205962928"/>
          <c:w val="0.51618204009988478"/>
          <c:h val="0.20236877165672754"/>
        </c:manualLayout>
      </c:layout>
      <c:overlay val="0"/>
    </c:legend>
    <c:plotVisOnly val="1"/>
    <c:dispBlanksAs val="gap"/>
    <c:showDLblsOverMax val="0"/>
  </c:chart>
  <c:txPr>
    <a:bodyPr/>
    <a:lstStyle/>
    <a:p>
      <a:pPr>
        <a:defRPr sz="900">
          <a:latin typeface="Arial Narrow" panose="020B0606020202030204" pitchFamily="34" charset="0"/>
        </a:defRPr>
      </a:pPr>
      <a:endParaRPr lang="ru-RU"/>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9.7490223043534316E-2"/>
          <c:w val="1"/>
          <c:h val="0.68370319926037837"/>
        </c:manualLayout>
      </c:layout>
      <c:barChart>
        <c:barDir val="col"/>
        <c:grouping val="clustered"/>
        <c:varyColors val="0"/>
        <c:ser>
          <c:idx val="1"/>
          <c:order val="0"/>
          <c:tx>
            <c:strRef>
              <c:f>Лист1!$B$1</c:f>
              <c:strCache>
                <c:ptCount val="1"/>
                <c:pt idx="0">
                  <c:v>Количество пострадвших в 2016 г.</c:v>
                </c:pt>
              </c:strCache>
            </c:strRef>
          </c:tx>
          <c:spPr>
            <a:solidFill>
              <a:srgbClr val="FF9900"/>
            </a:solidFill>
            <a:ln w="9525" cap="flat" cmpd="sng" algn="ctr">
              <a:noFill/>
              <a:prstDash val="solid"/>
            </a:ln>
            <a:effectLst>
              <a:outerShdw blurRad="40000" dist="23000" dir="5400000" rotWithShape="0">
                <a:srgbClr val="000000">
                  <a:alpha val="35000"/>
                </a:srgbClr>
              </a:outerShdw>
            </a:effectLst>
          </c:spPr>
          <c:invertIfNegative val="0"/>
          <c:dLbls>
            <c:spPr>
              <a:noFill/>
              <a:ln>
                <a:noFill/>
              </a:ln>
              <a:effectLst/>
            </c:spPr>
            <c:txPr>
              <a:bodyPr/>
              <a:lstStyle/>
              <a:p>
                <a:pPr>
                  <a:defRPr b="1" i="0">
                    <a:solidFill>
                      <a:schemeClr val="accent6">
                        <a:lumMod val="50000"/>
                      </a:schemeClr>
                    </a:solidFill>
                    <a:latin typeface="Arial Narrow" panose="020B0606020202030204" pitchFamily="34" charset="0"/>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Лист1!$A$7:$A$22</c:f>
              <c:strCache>
                <c:ptCount val="7"/>
                <c:pt idx="0">
                  <c:v>Наряд допуск</c:v>
                </c:pt>
                <c:pt idx="1">
                  <c:v>Эл.энергия</c:v>
                </c:pt>
                <c:pt idx="2">
                  <c:v>СИЗ</c:v>
                </c:pt>
                <c:pt idx="3">
                  <c:v>Курение</c:v>
                </c:pt>
                <c:pt idx="4">
                  <c:v>СОБР</c:v>
                </c:pt>
                <c:pt idx="5">
                  <c:v>Наряд допуск</c:v>
                </c:pt>
                <c:pt idx="6">
                  <c:v>Алкоголь</c:v>
                </c:pt>
              </c:strCache>
            </c:strRef>
          </c:cat>
          <c:val>
            <c:numRef>
              <c:f>Лист1!$B$2:$B$13</c:f>
              <c:numCache>
                <c:formatCode>General</c:formatCode>
                <c:ptCount val="12"/>
                <c:pt idx="0">
                  <c:v>20</c:v>
                </c:pt>
                <c:pt idx="1">
                  <c:v>10</c:v>
                </c:pt>
                <c:pt idx="2">
                  <c:v>17</c:v>
                </c:pt>
                <c:pt idx="3">
                  <c:v>0</c:v>
                </c:pt>
                <c:pt idx="4">
                  <c:v>3</c:v>
                </c:pt>
                <c:pt idx="5">
                  <c:v>1</c:v>
                </c:pt>
                <c:pt idx="6">
                  <c:v>1</c:v>
                </c:pt>
                <c:pt idx="7">
                  <c:v>2</c:v>
                </c:pt>
                <c:pt idx="8">
                  <c:v>1</c:v>
                </c:pt>
                <c:pt idx="9">
                  <c:v>3</c:v>
                </c:pt>
                <c:pt idx="10">
                  <c:v>2</c:v>
                </c:pt>
                <c:pt idx="11">
                  <c:v>0</c:v>
                </c:pt>
              </c:numCache>
            </c:numRef>
          </c:val>
          <c:extLst xmlns:c16r2="http://schemas.microsoft.com/office/drawing/2015/06/chart">
            <c:ext xmlns:c16="http://schemas.microsoft.com/office/drawing/2014/chart" uri="{C3380CC4-5D6E-409C-BE32-E72D297353CC}">
              <c16:uniqueId val="{00000000-15A0-264C-A834-1C3ABCBC2552}"/>
            </c:ext>
          </c:extLst>
        </c:ser>
        <c:ser>
          <c:idx val="0"/>
          <c:order val="1"/>
          <c:tx>
            <c:strRef>
              <c:f>Лист1!$C$1</c:f>
              <c:strCache>
                <c:ptCount val="1"/>
                <c:pt idx="0">
                  <c:v>Количество пострадвших в 2017 г.</c:v>
                </c:pt>
              </c:strCache>
            </c:strRef>
          </c:tx>
          <c:spPr>
            <a:solidFill>
              <a:srgbClr val="0099FF"/>
            </a:solidFill>
            <a:ln w="9525" cap="flat" cmpd="sng" algn="ctr">
              <a:noFill/>
              <a:prstDash val="solid"/>
            </a:ln>
            <a:effectLst>
              <a:outerShdw blurRad="40000" dist="23000" dir="5400000" rotWithShape="0">
                <a:srgbClr val="000000">
                  <a:alpha val="35000"/>
                </a:srgbClr>
              </a:outerShdw>
            </a:effectLst>
          </c:spPr>
          <c:invertIfNegative val="0"/>
          <c:dLbls>
            <c:spPr>
              <a:noFill/>
              <a:ln>
                <a:noFill/>
              </a:ln>
              <a:effectLst/>
            </c:spPr>
            <c:txPr>
              <a:bodyPr/>
              <a:lstStyle/>
              <a:p>
                <a:pPr>
                  <a:defRPr b="1">
                    <a:solidFill>
                      <a:srgbClr val="002060"/>
                    </a:solidFill>
                    <a:latin typeface="Arial Narrow" panose="020B0606020202030204" pitchFamily="34" charset="0"/>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Лист1!$A$7:$A$22</c:f>
              <c:strCache>
                <c:ptCount val="7"/>
                <c:pt idx="0">
                  <c:v>Наряд допуск</c:v>
                </c:pt>
                <c:pt idx="1">
                  <c:v>Эл.энергия</c:v>
                </c:pt>
                <c:pt idx="2">
                  <c:v>СИЗ</c:v>
                </c:pt>
                <c:pt idx="3">
                  <c:v>Курение</c:v>
                </c:pt>
                <c:pt idx="4">
                  <c:v>СОБР</c:v>
                </c:pt>
                <c:pt idx="5">
                  <c:v>Наряд допуск</c:v>
                </c:pt>
                <c:pt idx="6">
                  <c:v>Алкоголь</c:v>
                </c:pt>
              </c:strCache>
            </c:strRef>
          </c:cat>
          <c:val>
            <c:numRef>
              <c:f>Лист1!$C$2:$C$13</c:f>
              <c:numCache>
                <c:formatCode>General</c:formatCode>
                <c:ptCount val="12"/>
                <c:pt idx="0">
                  <c:v>21</c:v>
                </c:pt>
                <c:pt idx="1">
                  <c:v>11</c:v>
                </c:pt>
                <c:pt idx="2">
                  <c:v>8</c:v>
                </c:pt>
                <c:pt idx="3">
                  <c:v>3</c:v>
                </c:pt>
                <c:pt idx="4">
                  <c:v>3</c:v>
                </c:pt>
                <c:pt idx="5">
                  <c:v>2</c:v>
                </c:pt>
                <c:pt idx="6">
                  <c:v>2</c:v>
                </c:pt>
                <c:pt idx="7">
                  <c:v>1</c:v>
                </c:pt>
                <c:pt idx="8">
                  <c:v>0</c:v>
                </c:pt>
                <c:pt idx="9">
                  <c:v>0</c:v>
                </c:pt>
                <c:pt idx="10">
                  <c:v>0</c:v>
                </c:pt>
                <c:pt idx="11">
                  <c:v>0</c:v>
                </c:pt>
              </c:numCache>
            </c:numRef>
          </c:val>
          <c:extLst xmlns:c16r2="http://schemas.microsoft.com/office/drawing/2015/06/chart">
            <c:ext xmlns:c16="http://schemas.microsoft.com/office/drawing/2014/chart" uri="{C3380CC4-5D6E-409C-BE32-E72D297353CC}">
              <c16:uniqueId val="{00000001-15A0-264C-A834-1C3ABCBC2552}"/>
            </c:ext>
          </c:extLst>
        </c:ser>
        <c:dLbls>
          <c:dLblPos val="outEnd"/>
          <c:showLegendKey val="0"/>
          <c:showVal val="1"/>
          <c:showCatName val="0"/>
          <c:showSerName val="0"/>
          <c:showPercent val="0"/>
          <c:showBubbleSize val="0"/>
        </c:dLbls>
        <c:gapWidth val="50"/>
        <c:axId val="66630784"/>
        <c:axId val="66632320"/>
      </c:barChart>
      <c:catAx>
        <c:axId val="66630784"/>
        <c:scaling>
          <c:orientation val="minMax"/>
        </c:scaling>
        <c:delete val="0"/>
        <c:axPos val="b"/>
        <c:numFmt formatCode="General" sourceLinked="0"/>
        <c:majorTickMark val="out"/>
        <c:minorTickMark val="none"/>
        <c:tickLblPos val="none"/>
        <c:crossAx val="66632320"/>
        <c:crosses val="autoZero"/>
        <c:auto val="1"/>
        <c:lblAlgn val="ctr"/>
        <c:lblOffset val="100"/>
        <c:noMultiLvlLbl val="0"/>
      </c:catAx>
      <c:valAx>
        <c:axId val="66632320"/>
        <c:scaling>
          <c:orientation val="minMax"/>
        </c:scaling>
        <c:delete val="1"/>
        <c:axPos val="l"/>
        <c:numFmt formatCode="General" sourceLinked="1"/>
        <c:majorTickMark val="out"/>
        <c:minorTickMark val="none"/>
        <c:tickLblPos val="nextTo"/>
        <c:crossAx val="66630784"/>
        <c:crosses val="autoZero"/>
        <c:crossBetween val="between"/>
      </c:valAx>
    </c:plotArea>
    <c:legend>
      <c:legendPos val="t"/>
      <c:layout>
        <c:manualLayout>
          <c:xMode val="edge"/>
          <c:yMode val="edge"/>
          <c:x val="0.47657251391155886"/>
          <c:y val="5.2479859304389795E-2"/>
          <c:w val="0.49383445287649685"/>
          <c:h val="0.17445131687256402"/>
        </c:manualLayout>
      </c:layout>
      <c:overlay val="0"/>
      <c:txPr>
        <a:bodyPr/>
        <a:lstStyle/>
        <a:p>
          <a:pPr>
            <a:defRPr sz="1600">
              <a:latin typeface="Arial Narrow" panose="020B0606020202030204" pitchFamily="34" charset="0"/>
            </a:defRPr>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0427164922087299E-2"/>
          <c:y val="5.8979460522349633E-2"/>
          <c:w val="0.89914567015582536"/>
          <c:h val="0.75044222282923201"/>
        </c:manualLayout>
      </c:layout>
      <c:lineChart>
        <c:grouping val="stacked"/>
        <c:varyColors val="0"/>
        <c:ser>
          <c:idx val="0"/>
          <c:order val="0"/>
          <c:tx>
            <c:strRef>
              <c:f>Лист1!$B$1</c:f>
              <c:strCache>
                <c:ptCount val="1"/>
                <c:pt idx="0">
                  <c:v>Кол-во случаев</c:v>
                </c:pt>
              </c:strCache>
            </c:strRef>
          </c:tx>
          <c:spPr>
            <a:ln w="38100">
              <a:solidFill>
                <a:srgbClr val="C00000"/>
              </a:solidFill>
            </a:ln>
            <a:effectLst>
              <a:outerShdw blurRad="50800" dist="38100" dir="2700000" algn="tl" rotWithShape="0">
                <a:prstClr val="black">
                  <a:alpha val="40000"/>
                </a:prstClr>
              </a:outerShdw>
            </a:effectLst>
          </c:spPr>
          <c:marker>
            <c:symbol val="circle"/>
            <c:size val="5"/>
            <c:spPr>
              <a:solidFill>
                <a:srgbClr val="0066CC"/>
              </a:solidFill>
              <a:ln w="38100">
                <a:solidFill>
                  <a:srgbClr val="C00000"/>
                </a:solidFill>
              </a:ln>
              <a:effectLst>
                <a:outerShdw blurRad="50800" dist="38100" dir="2700000" algn="tl" rotWithShape="0">
                  <a:prstClr val="black">
                    <a:alpha val="40000"/>
                  </a:prstClr>
                </a:outerShdw>
              </a:effectLst>
            </c:spPr>
          </c:marker>
          <c:dPt>
            <c:idx val="0"/>
            <c:bubble3D val="0"/>
            <c:extLst xmlns:c16r2="http://schemas.microsoft.com/office/drawing/2015/06/chart">
              <c:ext xmlns:c16="http://schemas.microsoft.com/office/drawing/2014/chart" uri="{C3380CC4-5D6E-409C-BE32-E72D297353CC}">
                <c16:uniqueId val="{00000000-1C8F-466F-98B4-F237E6176BCF}"/>
              </c:ext>
            </c:extLst>
          </c:dPt>
          <c:dPt>
            <c:idx val="1"/>
            <c:bubble3D val="0"/>
            <c:extLst xmlns:c16r2="http://schemas.microsoft.com/office/drawing/2015/06/chart">
              <c:ext xmlns:c16="http://schemas.microsoft.com/office/drawing/2014/chart" uri="{C3380CC4-5D6E-409C-BE32-E72D297353CC}">
                <c16:uniqueId val="{00000001-1C8F-466F-98B4-F237E6176BCF}"/>
              </c:ext>
            </c:extLst>
          </c:dPt>
          <c:dPt>
            <c:idx val="2"/>
            <c:bubble3D val="0"/>
            <c:extLst xmlns:c16r2="http://schemas.microsoft.com/office/drawing/2015/06/chart">
              <c:ext xmlns:c16="http://schemas.microsoft.com/office/drawing/2014/chart" uri="{C3380CC4-5D6E-409C-BE32-E72D297353CC}">
                <c16:uniqueId val="{00000002-1C8F-466F-98B4-F237E6176BCF}"/>
              </c:ext>
            </c:extLst>
          </c:dPt>
          <c:dPt>
            <c:idx val="3"/>
            <c:bubble3D val="0"/>
            <c:extLst xmlns:c16r2="http://schemas.microsoft.com/office/drawing/2015/06/chart">
              <c:ext xmlns:c16="http://schemas.microsoft.com/office/drawing/2014/chart" uri="{C3380CC4-5D6E-409C-BE32-E72D297353CC}">
                <c16:uniqueId val="{00000003-1C8F-466F-98B4-F237E6176BCF}"/>
              </c:ext>
            </c:extLst>
          </c:dPt>
          <c:dPt>
            <c:idx val="4"/>
            <c:bubble3D val="0"/>
            <c:extLst xmlns:c16r2="http://schemas.microsoft.com/office/drawing/2015/06/chart">
              <c:ext xmlns:c16="http://schemas.microsoft.com/office/drawing/2014/chart" uri="{C3380CC4-5D6E-409C-BE32-E72D297353CC}">
                <c16:uniqueId val="{00000004-1C8F-466F-98B4-F237E6176BCF}"/>
              </c:ext>
            </c:extLst>
          </c:dPt>
          <c:dPt>
            <c:idx val="5"/>
            <c:bubble3D val="0"/>
            <c:extLst xmlns:c16r2="http://schemas.microsoft.com/office/drawing/2015/06/chart">
              <c:ext xmlns:c16="http://schemas.microsoft.com/office/drawing/2014/chart" uri="{C3380CC4-5D6E-409C-BE32-E72D297353CC}">
                <c16:uniqueId val="{00000005-1C8F-466F-98B4-F237E6176BCF}"/>
              </c:ext>
            </c:extLst>
          </c:dPt>
          <c:dPt>
            <c:idx val="6"/>
            <c:bubble3D val="0"/>
            <c:extLst xmlns:c16r2="http://schemas.microsoft.com/office/drawing/2015/06/chart">
              <c:ext xmlns:c16="http://schemas.microsoft.com/office/drawing/2014/chart" uri="{C3380CC4-5D6E-409C-BE32-E72D297353CC}">
                <c16:uniqueId val="{00000006-1C8F-466F-98B4-F237E6176BCF}"/>
              </c:ext>
            </c:extLst>
          </c:dPt>
          <c:dLbls>
            <c:dLbl>
              <c:idx val="5"/>
              <c:layout>
                <c:manualLayout>
                  <c:x val="-7.7462562374367508E-2"/>
                  <c:y val="-0.11753708395857421"/>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1C8F-466F-98B4-F237E6176BCF}"/>
                </c:ext>
              </c:extLst>
            </c:dLbl>
            <c:dLbl>
              <c:idx val="7"/>
              <c:layout>
                <c:manualLayout>
                  <c:x val="-5.848382433997202E-2"/>
                  <c:y val="0.10042717562370101"/>
                </c:manualLayout>
              </c:layout>
              <c:tx>
                <c:rich>
                  <a:bodyPr/>
                  <a:lstStyle/>
                  <a:p>
                    <a:r>
                      <a:rPr lang="ru-RU" sz="1600" b="1" dirty="0"/>
                      <a:t>14</a:t>
                    </a:r>
                    <a:endParaRPr lang="en-US" dirty="0"/>
                  </a:p>
                </c:rich>
              </c:tx>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spPr>
              <a:noFill/>
              <a:ln>
                <a:noFill/>
              </a:ln>
              <a:effectLst/>
            </c:spPr>
            <c:txPr>
              <a:bodyPr/>
              <a:lstStyle/>
              <a:p>
                <a:pPr algn="ctr" rtl="0">
                  <a:defRPr sz="1600" b="1"/>
                </a:pPr>
                <a:endParaRPr lang="ru-RU"/>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Лист1!$A$2:$A$9</c:f>
              <c:numCache>
                <c:formatCode>General</c:formatCode>
                <c:ptCount val="8"/>
                <c:pt idx="0">
                  <c:v>2010</c:v>
                </c:pt>
                <c:pt idx="1">
                  <c:v>2011</c:v>
                </c:pt>
                <c:pt idx="2">
                  <c:v>2012</c:v>
                </c:pt>
                <c:pt idx="3">
                  <c:v>2013</c:v>
                </c:pt>
                <c:pt idx="4">
                  <c:v>2014</c:v>
                </c:pt>
                <c:pt idx="5">
                  <c:v>2015</c:v>
                </c:pt>
                <c:pt idx="6">
                  <c:v>2016</c:v>
                </c:pt>
                <c:pt idx="7">
                  <c:v>2017</c:v>
                </c:pt>
              </c:numCache>
            </c:numRef>
          </c:cat>
          <c:val>
            <c:numRef>
              <c:f>Лист1!$B$2:$B$9</c:f>
              <c:numCache>
                <c:formatCode>General</c:formatCode>
                <c:ptCount val="8"/>
                <c:pt idx="0">
                  <c:v>16</c:v>
                </c:pt>
                <c:pt idx="1">
                  <c:v>22</c:v>
                </c:pt>
                <c:pt idx="2">
                  <c:v>22</c:v>
                </c:pt>
                <c:pt idx="3">
                  <c:v>27</c:v>
                </c:pt>
                <c:pt idx="4">
                  <c:v>24</c:v>
                </c:pt>
                <c:pt idx="5">
                  <c:v>32</c:v>
                </c:pt>
                <c:pt idx="6">
                  <c:v>22</c:v>
                </c:pt>
                <c:pt idx="7">
                  <c:v>13</c:v>
                </c:pt>
              </c:numCache>
            </c:numRef>
          </c:val>
          <c:smooth val="1"/>
          <c:extLst xmlns:c16r2="http://schemas.microsoft.com/office/drawing/2015/06/chart">
            <c:ext xmlns:c16="http://schemas.microsoft.com/office/drawing/2014/chart" uri="{C3380CC4-5D6E-409C-BE32-E72D297353CC}">
              <c16:uniqueId val="{00000007-1C8F-466F-98B4-F237E6176BCF}"/>
            </c:ext>
          </c:extLst>
        </c:ser>
        <c:dLbls>
          <c:showLegendKey val="0"/>
          <c:showVal val="1"/>
          <c:showCatName val="0"/>
          <c:showSerName val="0"/>
          <c:showPercent val="0"/>
          <c:showBubbleSize val="0"/>
        </c:dLbls>
        <c:marker val="1"/>
        <c:smooth val="0"/>
        <c:axId val="78378112"/>
        <c:axId val="78385152"/>
      </c:lineChart>
      <c:catAx>
        <c:axId val="78378112"/>
        <c:scaling>
          <c:orientation val="minMax"/>
        </c:scaling>
        <c:delete val="0"/>
        <c:axPos val="b"/>
        <c:numFmt formatCode="General" sourceLinked="1"/>
        <c:majorTickMark val="out"/>
        <c:minorTickMark val="none"/>
        <c:tickLblPos val="nextTo"/>
        <c:txPr>
          <a:bodyPr/>
          <a:lstStyle/>
          <a:p>
            <a:pPr algn="ctr" rtl="0">
              <a:defRPr sz="1400"/>
            </a:pPr>
            <a:endParaRPr lang="ru-RU"/>
          </a:p>
        </c:txPr>
        <c:crossAx val="78385152"/>
        <c:crosses val="autoZero"/>
        <c:auto val="1"/>
        <c:lblAlgn val="ctr"/>
        <c:lblOffset val="100"/>
        <c:noMultiLvlLbl val="0"/>
      </c:catAx>
      <c:valAx>
        <c:axId val="78385152"/>
        <c:scaling>
          <c:orientation val="minMax"/>
        </c:scaling>
        <c:delete val="1"/>
        <c:axPos val="l"/>
        <c:numFmt formatCode="General" sourceLinked="1"/>
        <c:majorTickMark val="out"/>
        <c:minorTickMark val="none"/>
        <c:tickLblPos val="nextTo"/>
        <c:crossAx val="78378112"/>
        <c:crosses val="autoZero"/>
        <c:crossBetween val="midCat"/>
      </c:valAx>
    </c:plotArea>
    <c:plotVisOnly val="1"/>
    <c:dispBlanksAs val="gap"/>
    <c:showDLblsOverMax val="0"/>
  </c:chart>
  <c:txPr>
    <a:bodyPr/>
    <a:lstStyle/>
    <a:p>
      <a:pPr algn="ctr" rtl="0">
        <a:defRPr lang="ru-RU" sz="1800" b="0" i="0" u="none" strike="noStrike" kern="1200" baseline="0">
          <a:solidFill>
            <a:srgbClr val="002060"/>
          </a:solidFill>
          <a:latin typeface="Arial Narrow" panose="020B0606020202030204" pitchFamily="34" charset="0"/>
          <a:ea typeface="+mn-ea"/>
          <a:cs typeface="+mn-cs"/>
        </a:defRPr>
      </a:pPr>
      <a:endParaRPr lang="ru-RU"/>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559766847309371"/>
          <c:y val="2.9025387517913261E-2"/>
          <c:w val="0.5683691267686084"/>
          <c:h val="0.95614476625975242"/>
        </c:manualLayout>
      </c:layout>
      <c:barChart>
        <c:barDir val="bar"/>
        <c:grouping val="clustered"/>
        <c:varyColors val="0"/>
        <c:ser>
          <c:idx val="0"/>
          <c:order val="0"/>
          <c:tx>
            <c:strRef>
              <c:f>Лист1!$B$1</c:f>
              <c:strCache>
                <c:ptCount val="1"/>
                <c:pt idx="0">
                  <c:v>Кол-во случаев</c:v>
                </c:pt>
              </c:strCache>
            </c:strRef>
          </c:tx>
          <c:spPr>
            <a:solidFill>
              <a:srgbClr val="0066CC"/>
            </a:solidFill>
          </c:spPr>
          <c:invertIfNegative val="0"/>
          <c:dLbls>
            <c:dLbl>
              <c:idx val="0"/>
              <c:spPr/>
              <c:txPr>
                <a:bodyPr/>
                <a:lstStyle/>
                <a:p>
                  <a:pPr algn="ctr" rtl="0">
                    <a:defRPr lang="ru-RU" sz="1400" b="0" i="0" u="none" strike="noStrike" kern="1200" baseline="0">
                      <a:solidFill>
                        <a:schemeClr val="bg1"/>
                      </a:solidFill>
                      <a:latin typeface="Arial Narrow" panose="020B0606020202030204" pitchFamily="34" charset="0"/>
                      <a:ea typeface="Lucida Sans Unicode" pitchFamily="34" charset="0"/>
                      <a:cs typeface="Times New Roman" pitchFamily="18" charset="0"/>
                    </a:defRPr>
                  </a:pPr>
                  <a:endParaRPr lang="ru-RU"/>
                </a:p>
              </c:txPr>
              <c:dLblPos val="inEnd"/>
              <c:showLegendKey val="0"/>
              <c:showVal val="1"/>
              <c:showCatName val="0"/>
              <c:showSerName val="0"/>
              <c:showPercent val="0"/>
              <c:showBubbleSize val="0"/>
            </c:dLbl>
            <c:dLbl>
              <c:idx val="1"/>
              <c:spPr/>
              <c:txPr>
                <a:bodyPr/>
                <a:lstStyle/>
                <a:p>
                  <a:pPr algn="ctr" rtl="0">
                    <a:defRPr lang="ru-RU" sz="1400" b="0" i="0" u="none" strike="noStrike" kern="1200" baseline="0">
                      <a:solidFill>
                        <a:schemeClr val="bg1"/>
                      </a:solidFill>
                      <a:latin typeface="Arial Narrow" panose="020B0606020202030204" pitchFamily="34" charset="0"/>
                      <a:ea typeface="Lucida Sans Unicode" pitchFamily="34" charset="0"/>
                      <a:cs typeface="Times New Roman" pitchFamily="18" charset="0"/>
                    </a:defRPr>
                  </a:pPr>
                  <a:endParaRPr lang="ru-RU"/>
                </a:p>
              </c:txPr>
              <c:dLblPos val="inEnd"/>
              <c:showLegendKey val="0"/>
              <c:showVal val="1"/>
              <c:showCatName val="0"/>
              <c:showSerName val="0"/>
              <c:showPercent val="0"/>
              <c:showBubbleSize val="0"/>
            </c:dLbl>
            <c:dLbl>
              <c:idx val="2"/>
              <c:spPr/>
              <c:txPr>
                <a:bodyPr/>
                <a:lstStyle/>
                <a:p>
                  <a:pPr algn="ctr" rtl="0">
                    <a:defRPr lang="ru-RU" sz="1400" b="0" i="0" u="none" strike="noStrike" kern="1200" baseline="0">
                      <a:solidFill>
                        <a:schemeClr val="bg1"/>
                      </a:solidFill>
                      <a:latin typeface="Arial Narrow" panose="020B0606020202030204" pitchFamily="34" charset="0"/>
                      <a:ea typeface="Lucida Sans Unicode" pitchFamily="34" charset="0"/>
                      <a:cs typeface="Times New Roman" pitchFamily="18" charset="0"/>
                    </a:defRPr>
                  </a:pPr>
                  <a:endParaRPr lang="ru-RU"/>
                </a:p>
              </c:txPr>
              <c:dLblPos val="inEnd"/>
              <c:showLegendKey val="0"/>
              <c:showVal val="1"/>
              <c:showCatName val="0"/>
              <c:showSerName val="0"/>
              <c:showPercent val="0"/>
              <c:showBubbleSize val="0"/>
            </c:dLbl>
            <c:dLbl>
              <c:idx val="3"/>
              <c:spPr/>
              <c:txPr>
                <a:bodyPr/>
                <a:lstStyle/>
                <a:p>
                  <a:pPr algn="ctr" rtl="0">
                    <a:defRPr lang="ru-RU" sz="1400" b="0" i="0" u="none" strike="noStrike" kern="1200" baseline="0">
                      <a:solidFill>
                        <a:schemeClr val="bg1"/>
                      </a:solidFill>
                      <a:latin typeface="Arial Narrow" panose="020B0606020202030204" pitchFamily="34" charset="0"/>
                      <a:ea typeface="Lucida Sans Unicode" pitchFamily="34" charset="0"/>
                      <a:cs typeface="Times New Roman" pitchFamily="18" charset="0"/>
                    </a:defRPr>
                  </a:pPr>
                  <a:endParaRPr lang="ru-RU"/>
                </a:p>
              </c:txPr>
              <c:dLblPos val="inEnd"/>
              <c:showLegendKey val="0"/>
              <c:showVal val="1"/>
              <c:showCatName val="0"/>
              <c:showSerName val="0"/>
              <c:showPercent val="0"/>
              <c:showBubbleSize val="0"/>
            </c:dLbl>
            <c:dLbl>
              <c:idx val="4"/>
              <c:spPr/>
              <c:txPr>
                <a:bodyPr/>
                <a:lstStyle/>
                <a:p>
                  <a:pPr algn="ctr" rtl="0">
                    <a:defRPr lang="ru-RU" sz="1400" b="0" i="0" u="none" strike="noStrike" kern="1200" baseline="0">
                      <a:solidFill>
                        <a:schemeClr val="bg1"/>
                      </a:solidFill>
                      <a:latin typeface="Arial Narrow" panose="020B0606020202030204" pitchFamily="34" charset="0"/>
                      <a:ea typeface="Lucida Sans Unicode" pitchFamily="34" charset="0"/>
                      <a:cs typeface="Times New Roman" pitchFamily="18" charset="0"/>
                    </a:defRPr>
                  </a:pPr>
                  <a:endParaRPr lang="ru-RU"/>
                </a:p>
              </c:txPr>
              <c:dLblPos val="inEnd"/>
              <c:showLegendKey val="0"/>
              <c:showVal val="1"/>
              <c:showCatName val="0"/>
              <c:showSerName val="0"/>
              <c:showPercent val="0"/>
              <c:showBubbleSize val="0"/>
            </c:dLbl>
            <c:dLbl>
              <c:idx val="5"/>
              <c:spPr/>
              <c:txPr>
                <a:bodyPr/>
                <a:lstStyle/>
                <a:p>
                  <a:pPr algn="ctr" rtl="0">
                    <a:defRPr lang="ru-RU" sz="1400" b="0" i="0" u="none" strike="noStrike" kern="1200" baseline="0">
                      <a:solidFill>
                        <a:schemeClr val="bg1"/>
                      </a:solidFill>
                      <a:latin typeface="Arial Narrow" panose="020B0606020202030204" pitchFamily="34" charset="0"/>
                      <a:ea typeface="Lucida Sans Unicode" pitchFamily="34" charset="0"/>
                      <a:cs typeface="Times New Roman" pitchFamily="18" charset="0"/>
                    </a:defRPr>
                  </a:pPr>
                  <a:endParaRPr lang="ru-RU"/>
                </a:p>
              </c:txPr>
              <c:dLblPos val="inEnd"/>
              <c:showLegendKey val="0"/>
              <c:showVal val="1"/>
              <c:showCatName val="0"/>
              <c:showSerName val="0"/>
              <c:showPercent val="0"/>
              <c:showBubbleSize val="0"/>
            </c:dLbl>
            <c:dLbl>
              <c:idx val="6"/>
              <c:spPr/>
              <c:txPr>
                <a:bodyPr/>
                <a:lstStyle/>
                <a:p>
                  <a:pPr algn="ctr" rtl="0">
                    <a:defRPr lang="ru-RU" sz="1400" b="0" i="0" u="none" strike="noStrike" kern="1200" baseline="0">
                      <a:solidFill>
                        <a:schemeClr val="bg1"/>
                      </a:solidFill>
                      <a:latin typeface="Arial Narrow" panose="020B0606020202030204" pitchFamily="34" charset="0"/>
                      <a:ea typeface="Lucida Sans Unicode" pitchFamily="34" charset="0"/>
                      <a:cs typeface="Times New Roman" pitchFamily="18" charset="0"/>
                    </a:defRPr>
                  </a:pPr>
                  <a:endParaRPr lang="ru-RU"/>
                </a:p>
              </c:txPr>
              <c:dLblPos val="inEnd"/>
              <c:showLegendKey val="0"/>
              <c:showVal val="1"/>
              <c:showCatName val="0"/>
              <c:showSerName val="0"/>
              <c:showPercent val="0"/>
              <c:showBubbleSize val="0"/>
            </c:dLbl>
            <c:dLbl>
              <c:idx val="7"/>
              <c:spPr/>
              <c:txPr>
                <a:bodyPr/>
                <a:lstStyle/>
                <a:p>
                  <a:pPr algn="ctr" rtl="0">
                    <a:defRPr lang="ru-RU" sz="1400" b="0" i="0" u="none" strike="noStrike" kern="1200" baseline="0">
                      <a:solidFill>
                        <a:schemeClr val="bg1"/>
                      </a:solidFill>
                      <a:latin typeface="Arial Narrow" panose="020B0606020202030204" pitchFamily="34" charset="0"/>
                      <a:ea typeface="Lucida Sans Unicode" pitchFamily="34" charset="0"/>
                      <a:cs typeface="Times New Roman" pitchFamily="18" charset="0"/>
                    </a:defRPr>
                  </a:pPr>
                  <a:endParaRPr lang="ru-RU"/>
                </a:p>
              </c:txPr>
              <c:dLblPos val="inEnd"/>
              <c:showLegendKey val="0"/>
              <c:showVal val="1"/>
              <c:showCatName val="0"/>
              <c:showSerName val="0"/>
              <c:showPercent val="0"/>
              <c:showBubbleSize val="0"/>
            </c:dLbl>
            <c:dLbl>
              <c:idx val="8"/>
              <c:spPr/>
              <c:txPr>
                <a:bodyPr/>
                <a:lstStyle/>
                <a:p>
                  <a:pPr algn="ctr" rtl="0">
                    <a:defRPr lang="ru-RU" sz="1400" b="0" i="0" u="none" strike="noStrike" kern="1200" baseline="0">
                      <a:solidFill>
                        <a:schemeClr val="bg1"/>
                      </a:solidFill>
                      <a:latin typeface="Arial Narrow" panose="020B0606020202030204" pitchFamily="34" charset="0"/>
                      <a:ea typeface="Lucida Sans Unicode" pitchFamily="34" charset="0"/>
                      <a:cs typeface="Times New Roman" pitchFamily="18" charset="0"/>
                    </a:defRPr>
                  </a:pPr>
                  <a:endParaRPr lang="ru-RU"/>
                </a:p>
              </c:txPr>
              <c:dLblPos val="inEnd"/>
              <c:showLegendKey val="0"/>
              <c:showVal val="1"/>
              <c:showCatName val="0"/>
              <c:showSerName val="0"/>
              <c:showPercent val="0"/>
              <c:showBubbleSize val="0"/>
            </c:dLbl>
            <c:dLbl>
              <c:idx val="9"/>
              <c:spPr/>
              <c:txPr>
                <a:bodyPr/>
                <a:lstStyle/>
                <a:p>
                  <a:pPr algn="ctr" rtl="0">
                    <a:defRPr lang="ru-RU" sz="1400" b="0" i="0" u="none" strike="noStrike" kern="1200" baseline="0">
                      <a:solidFill>
                        <a:schemeClr val="bg1"/>
                      </a:solidFill>
                      <a:latin typeface="Arial Narrow" panose="020B0606020202030204" pitchFamily="34" charset="0"/>
                      <a:ea typeface="Lucida Sans Unicode" pitchFamily="34" charset="0"/>
                      <a:cs typeface="Times New Roman" pitchFamily="18" charset="0"/>
                    </a:defRPr>
                  </a:pPr>
                  <a:endParaRPr lang="ru-RU"/>
                </a:p>
              </c:txPr>
              <c:dLblPos val="inEnd"/>
              <c:showLegendKey val="0"/>
              <c:showVal val="1"/>
              <c:showCatName val="0"/>
              <c:showSerName val="0"/>
              <c:showPercent val="0"/>
              <c:showBubbleSize val="0"/>
            </c:dLbl>
            <c:dLbl>
              <c:idx val="10"/>
              <c:spPr/>
              <c:txPr>
                <a:bodyPr/>
                <a:lstStyle/>
                <a:p>
                  <a:pPr algn="ctr" rtl="0">
                    <a:defRPr lang="ru-RU" sz="1400" b="0" i="0" u="none" strike="noStrike" kern="1200" baseline="0">
                      <a:solidFill>
                        <a:schemeClr val="bg1"/>
                      </a:solidFill>
                      <a:latin typeface="Arial Narrow" panose="020B0606020202030204" pitchFamily="34" charset="0"/>
                      <a:ea typeface="Lucida Sans Unicode" pitchFamily="34" charset="0"/>
                      <a:cs typeface="Times New Roman" pitchFamily="18" charset="0"/>
                    </a:defRPr>
                  </a:pPr>
                  <a:endParaRPr lang="ru-RU"/>
                </a:p>
              </c:txPr>
              <c:dLblPos val="inEnd"/>
              <c:showLegendKey val="0"/>
              <c:showVal val="1"/>
              <c:showCatName val="0"/>
              <c:showSerName val="0"/>
              <c:showPercent val="0"/>
              <c:showBubbleSize val="0"/>
            </c:dLbl>
            <c:spPr>
              <a:noFill/>
              <a:ln>
                <a:noFill/>
              </a:ln>
              <a:effectLst/>
            </c:spPr>
            <c:txPr>
              <a:bodyPr/>
              <a:lstStyle/>
              <a:p>
                <a:pPr>
                  <a:defRPr sz="1400">
                    <a:solidFill>
                      <a:schemeClr val="bg1"/>
                    </a:solidFill>
                  </a:defRPr>
                </a:pPr>
                <a:endParaRPr lang="ru-RU"/>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Лист1!$A$2:$A$8</c:f>
              <c:strCache>
                <c:ptCount val="7"/>
                <c:pt idx="0">
                  <c:v>Газпром ПХГ</c:v>
                </c:pt>
                <c:pt idx="1">
                  <c:v>ГТ Томск</c:v>
                </c:pt>
                <c:pt idx="2">
                  <c:v>ГТ Нижний Новгород</c:v>
                </c:pt>
                <c:pt idx="3">
                  <c:v>ГТ Волгоград</c:v>
                </c:pt>
                <c:pt idx="4">
                  <c:v>ГД Ямбург</c:v>
                </c:pt>
                <c:pt idx="5">
                  <c:v>ГТ Сургут</c:v>
                </c:pt>
                <c:pt idx="6">
                  <c:v>ГД Астрахань</c:v>
                </c:pt>
              </c:strCache>
            </c:strRef>
          </c:cat>
          <c:val>
            <c:numRef>
              <c:f>Лист1!$B$2:$B$8</c:f>
              <c:numCache>
                <c:formatCode>0.00</c:formatCode>
                <c:ptCount val="7"/>
                <c:pt idx="0">
                  <c:v>0.76306753147653572</c:v>
                </c:pt>
                <c:pt idx="1">
                  <c:v>0.87434424181863601</c:v>
                </c:pt>
                <c:pt idx="2">
                  <c:v>0.91224229155263636</c:v>
                </c:pt>
                <c:pt idx="3">
                  <c:v>1.160092807424594</c:v>
                </c:pt>
                <c:pt idx="4">
                  <c:v>1.1664423508299686</c:v>
                </c:pt>
                <c:pt idx="5">
                  <c:v>1.2879053974944386</c:v>
                </c:pt>
                <c:pt idx="6">
                  <c:v>1.3522650439486139</c:v>
                </c:pt>
              </c:numCache>
            </c:numRef>
          </c:val>
          <c:extLst xmlns:c16r2="http://schemas.microsoft.com/office/drawing/2015/06/chart">
            <c:ext xmlns:c16="http://schemas.microsoft.com/office/drawing/2014/chart" uri="{C3380CC4-5D6E-409C-BE32-E72D297353CC}">
              <c16:uniqueId val="{0000000B-53F5-4B99-B614-E7D7BA11500C}"/>
            </c:ext>
          </c:extLst>
        </c:ser>
        <c:dLbls>
          <c:showLegendKey val="0"/>
          <c:showVal val="0"/>
          <c:showCatName val="0"/>
          <c:showSerName val="0"/>
          <c:showPercent val="0"/>
          <c:showBubbleSize val="0"/>
        </c:dLbls>
        <c:gapWidth val="40"/>
        <c:axId val="66755584"/>
        <c:axId val="78054528"/>
      </c:barChart>
      <c:catAx>
        <c:axId val="66755584"/>
        <c:scaling>
          <c:orientation val="minMax"/>
        </c:scaling>
        <c:delete val="0"/>
        <c:axPos val="l"/>
        <c:numFmt formatCode="General" sourceLinked="0"/>
        <c:majorTickMark val="out"/>
        <c:minorTickMark val="none"/>
        <c:tickLblPos val="nextTo"/>
        <c:txPr>
          <a:bodyPr/>
          <a:lstStyle/>
          <a:p>
            <a:pPr algn="ctr" rtl="0">
              <a:defRPr lang="ru-RU" sz="1000" b="0" i="0" u="none" strike="noStrike" kern="1200" baseline="0">
                <a:solidFill>
                  <a:prstClr val="black"/>
                </a:solidFill>
                <a:latin typeface="Arial Narrow" panose="020B0606020202030204" pitchFamily="34" charset="0"/>
                <a:ea typeface="Lucida Sans Unicode" pitchFamily="34" charset="0"/>
                <a:cs typeface="Times New Roman" pitchFamily="18" charset="0"/>
              </a:defRPr>
            </a:pPr>
            <a:endParaRPr lang="ru-RU"/>
          </a:p>
        </c:txPr>
        <c:crossAx val="78054528"/>
        <c:crosses val="autoZero"/>
        <c:auto val="1"/>
        <c:lblAlgn val="ctr"/>
        <c:lblOffset val="100"/>
        <c:noMultiLvlLbl val="0"/>
      </c:catAx>
      <c:valAx>
        <c:axId val="78054528"/>
        <c:scaling>
          <c:orientation val="minMax"/>
        </c:scaling>
        <c:delete val="1"/>
        <c:axPos val="b"/>
        <c:numFmt formatCode="0.00" sourceLinked="1"/>
        <c:majorTickMark val="out"/>
        <c:minorTickMark val="none"/>
        <c:tickLblPos val="nextTo"/>
        <c:crossAx val="66755584"/>
        <c:crosses val="autoZero"/>
        <c:crossBetween val="between"/>
      </c:valAx>
    </c:plotArea>
    <c:plotVisOnly val="1"/>
    <c:dispBlanksAs val="gap"/>
    <c:showDLblsOverMax val="0"/>
  </c:chart>
  <c:spPr>
    <a:noFill/>
    <a:ln>
      <a:noFill/>
    </a:ln>
  </c:spPr>
  <c:txPr>
    <a:bodyPr/>
    <a:lstStyle/>
    <a:p>
      <a:pPr>
        <a:defRPr sz="1800"/>
      </a:pPr>
      <a:endParaRPr lang="ru-RU"/>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2.1865717264266556E-2"/>
          <c:y val="0.16371823185146822"/>
          <c:w val="0.70690766714567943"/>
          <c:h val="0.58765097501482577"/>
        </c:manualLayout>
      </c:layout>
      <c:pie3DChart>
        <c:varyColors val="1"/>
        <c:ser>
          <c:idx val="0"/>
          <c:order val="0"/>
          <c:tx>
            <c:strRef>
              <c:f>Лист1!$B$1</c:f>
              <c:strCache>
                <c:ptCount val="1"/>
                <c:pt idx="0">
                  <c:v>Продажи</c:v>
                </c:pt>
              </c:strCache>
            </c:strRef>
          </c:tx>
          <c:spPr>
            <a:solidFill>
              <a:srgbClr val="F15B5B"/>
            </a:solidFill>
          </c:spPr>
          <c:explosion val="25"/>
          <c:dPt>
            <c:idx val="0"/>
            <c:bubble3D val="0"/>
            <c:explosion val="0"/>
            <c:spPr>
              <a:solidFill>
                <a:srgbClr val="92D050"/>
              </a:solidFill>
            </c:spPr>
          </c:dPt>
          <c:dPt>
            <c:idx val="1"/>
            <c:bubble3D val="0"/>
            <c:explosion val="30"/>
            <c:spPr>
              <a:solidFill>
                <a:schemeClr val="accent1">
                  <a:lumMod val="75000"/>
                </a:schemeClr>
              </a:solidFill>
            </c:spPr>
          </c:dPt>
          <c:dLbls>
            <c:dLbl>
              <c:idx val="0"/>
              <c:layout>
                <c:manualLayout>
                  <c:x val="3.6001698841460712E-2"/>
                  <c:y val="-2.0802959378256464E-2"/>
                </c:manualLayout>
              </c:layout>
              <c:spPr/>
              <c:txPr>
                <a:bodyPr/>
                <a:lstStyle/>
                <a:p>
                  <a:pPr>
                    <a:defRPr sz="1100" b="1">
                      <a:solidFill>
                        <a:schemeClr val="accent1">
                          <a:lumMod val="75000"/>
                        </a:schemeClr>
                      </a:solidFill>
                      <a:latin typeface="Arial Narrow" panose="020B0606020202030204" pitchFamily="34" charset="0"/>
                    </a:defRPr>
                  </a:pPr>
                  <a:endParaRPr lang="ru-RU"/>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dLbl>
              <c:idx val="1"/>
              <c:layout>
                <c:manualLayout>
                  <c:x val="0.16044289085058591"/>
                  <c:y val="-0.17109866607989566"/>
                </c:manualLayout>
              </c:layout>
              <c:spPr/>
              <c:txPr>
                <a:bodyPr/>
                <a:lstStyle/>
                <a:p>
                  <a:pPr>
                    <a:defRPr sz="1100" b="1">
                      <a:solidFill>
                        <a:schemeClr val="bg1"/>
                      </a:solidFill>
                      <a:latin typeface="Arial Narrow" panose="020B0606020202030204" pitchFamily="34" charset="0"/>
                    </a:defRPr>
                  </a:pPr>
                  <a:endParaRPr lang="ru-RU"/>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spPr>
              <a:noFill/>
              <a:ln>
                <a:noFill/>
              </a:ln>
              <a:effectLst/>
            </c:spPr>
            <c:txPr>
              <a:bodyPr/>
              <a:lstStyle/>
              <a:p>
                <a:pPr>
                  <a:defRPr sz="1100" b="1">
                    <a:latin typeface="Arial Narrow" panose="020B0606020202030204" pitchFamily="34" charset="0"/>
                  </a:defRPr>
                </a:pPr>
                <a:endParaRPr lang="ru-RU"/>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Лист1!$A$2:$A$3</c:f>
              <c:strCache>
                <c:ptCount val="2"/>
                <c:pt idx="0">
                  <c:v>Доля рабочих мест, на которых проведена СОУТ в 2017 году</c:v>
                </c:pt>
                <c:pt idx="1">
                  <c:v>Доля рабочих мест, на которых действовала оценка УТ по результатам предыдущих периодов</c:v>
                </c:pt>
              </c:strCache>
            </c:strRef>
          </c:cat>
          <c:val>
            <c:numRef>
              <c:f>Лист1!$B$2:$B$3</c:f>
              <c:numCache>
                <c:formatCode>0%</c:formatCode>
                <c:ptCount val="2"/>
                <c:pt idx="0">
                  <c:v>0.21</c:v>
                </c:pt>
                <c:pt idx="1">
                  <c:v>0.79</c:v>
                </c:pt>
              </c:numCache>
            </c:numRef>
          </c:val>
          <c:extLst xmlns:c16r2="http://schemas.microsoft.com/office/drawing/2015/06/chart">
            <c:ext xmlns:c16="http://schemas.microsoft.com/office/drawing/2014/chart" uri="{C3380CC4-5D6E-409C-BE32-E72D297353CC}">
              <c16:uniqueId val="{00000000-7494-574F-A86F-962AB941918A}"/>
            </c:ext>
          </c:extLst>
        </c:ser>
        <c:dLbls>
          <c:showLegendKey val="0"/>
          <c:showVal val="0"/>
          <c:showCatName val="0"/>
          <c:showSerName val="0"/>
          <c:showPercent val="0"/>
          <c:showBubbleSize val="0"/>
          <c:showLeaderLines val="1"/>
        </c:dLbls>
      </c:pie3DChart>
    </c:plotArea>
    <c:legend>
      <c:legendPos val="r"/>
      <c:layout>
        <c:manualLayout>
          <c:xMode val="edge"/>
          <c:yMode val="edge"/>
          <c:x val="4.3118669741133826E-2"/>
          <c:y val="0.74366086067498338"/>
          <c:w val="0.88312686163148779"/>
          <c:h val="0.20071378545112045"/>
        </c:manualLayout>
      </c:layout>
      <c:overlay val="0"/>
      <c:txPr>
        <a:bodyPr/>
        <a:lstStyle/>
        <a:p>
          <a:pPr>
            <a:defRPr sz="800" b="1">
              <a:solidFill>
                <a:schemeClr val="tx2">
                  <a:lumMod val="75000"/>
                </a:schemeClr>
              </a:solidFill>
              <a:latin typeface="Arial Narrow" pitchFamily="34" charset="0"/>
            </a:defRPr>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rtl="0">
              <a:spcAft>
                <a:spcPts val="600"/>
              </a:spcAft>
              <a:defRPr lang="ru-RU" sz="1000" b="1" i="0" u="none" strike="noStrike" kern="1200" baseline="0" dirty="0">
                <a:solidFill>
                  <a:schemeClr val="accent1">
                    <a:lumMod val="75000"/>
                  </a:schemeClr>
                </a:solidFill>
                <a:latin typeface="Arial Narrow" pitchFamily="34" charset="0"/>
                <a:ea typeface="+mn-ea"/>
                <a:cs typeface="+mn-cs"/>
              </a:defRPr>
            </a:pPr>
            <a:r>
              <a:rPr lang="ru-RU" sz="1000" b="1" i="0" u="none" strike="noStrike" kern="1200" baseline="0" dirty="0">
                <a:solidFill>
                  <a:schemeClr val="accent1">
                    <a:lumMod val="75000"/>
                  </a:schemeClr>
                </a:solidFill>
                <a:latin typeface="Arial Narrow" pitchFamily="34" charset="0"/>
                <a:ea typeface="+mn-ea"/>
                <a:cs typeface="+mn-cs"/>
              </a:rPr>
              <a:t>Количество рабочих мест с вредными условиями труда </a:t>
            </a:r>
          </a:p>
        </c:rich>
      </c:tx>
      <c:layout>
        <c:manualLayout>
          <c:xMode val="edge"/>
          <c:yMode val="edge"/>
          <c:x val="2.6149693373636353E-2"/>
          <c:y val="5.2290490790421119E-2"/>
        </c:manualLayout>
      </c:layout>
      <c:overlay val="0"/>
    </c:title>
    <c:autoTitleDeleted val="0"/>
    <c:plotArea>
      <c:layout>
        <c:manualLayout>
          <c:layoutTarget val="inner"/>
          <c:xMode val="edge"/>
          <c:yMode val="edge"/>
          <c:x val="1.2933227315729994E-2"/>
          <c:y val="0.33005595822783795"/>
          <c:w val="0.92647725906299627"/>
          <c:h val="0.62434597317320306"/>
        </c:manualLayout>
      </c:layout>
      <c:lineChart>
        <c:grouping val="stacked"/>
        <c:varyColors val="0"/>
        <c:ser>
          <c:idx val="0"/>
          <c:order val="0"/>
          <c:tx>
            <c:strRef>
              <c:f>Лист1!$B$1</c:f>
              <c:strCache>
                <c:ptCount val="1"/>
                <c:pt idx="0">
                  <c:v>Количество рабочих мест с вредными условиями труда</c:v>
                </c:pt>
              </c:strCache>
            </c:strRef>
          </c:tx>
          <c:spPr>
            <a:ln>
              <a:solidFill>
                <a:srgbClr val="F15B5B"/>
              </a:solidFill>
            </a:ln>
          </c:spPr>
          <c:marker>
            <c:spPr>
              <a:solidFill>
                <a:srgbClr val="F15B5B"/>
              </a:solidFill>
              <a:ln>
                <a:solidFill>
                  <a:srgbClr val="F15B5B"/>
                </a:solidFill>
              </a:ln>
            </c:spPr>
          </c:marker>
          <c:dPt>
            <c:idx val="2"/>
            <c:bubble3D val="0"/>
            <c:spPr>
              <a:ln>
                <a:solidFill>
                  <a:srgbClr val="F15B5B"/>
                </a:solidFill>
              </a:ln>
            </c:spPr>
          </c:dPt>
          <c:dLbls>
            <c:dLbl>
              <c:idx val="0"/>
              <c:layout>
                <c:manualLayout>
                  <c:x val="-2.1142681354356877E-2"/>
                  <c:y val="-6.248547839553223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dLbl>
              <c:idx val="1"/>
              <c:layout>
                <c:manualLayout>
                  <c:x val="-1.3301610366035917E-2"/>
                  <c:y val="-5.394020410673602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dLbl>
              <c:idx val="2"/>
              <c:layout>
                <c:manualLayout>
                  <c:x val="-2.6074795513403717E-2"/>
                  <c:y val="-5.207092535606185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dLbl>
              <c:idx val="3"/>
              <c:layout>
                <c:manualLayout>
                  <c:x val="-2.7155427267352178E-2"/>
                  <c:y val="-6.769222924632740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dLbl>
              <c:idx val="4"/>
              <c:layout>
                <c:manualLayout>
                  <c:x val="-3.5467979220801887E-2"/>
                  <c:y val="-6.956150799700158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dLbl>
              <c:idx val="5"/>
              <c:layout>
                <c:manualLayout>
                  <c:x val="-3.8791909116098644E-2"/>
                  <c:y val="-6.0083959843098333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spPr>
              <a:noFill/>
              <a:ln>
                <a:noFill/>
              </a:ln>
              <a:effectLst/>
            </c:spPr>
            <c:txPr>
              <a:bodyPr/>
              <a:lstStyle/>
              <a:p>
                <a:pPr>
                  <a:defRPr sz="1000" b="1">
                    <a:solidFill>
                      <a:srgbClr val="004D86"/>
                    </a:solidFill>
                    <a:latin typeface="Arial Narrow" pitchFamily="34"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Лист1!$A$2:$A$7</c:f>
              <c:numCache>
                <c:formatCode>General</c:formatCode>
                <c:ptCount val="6"/>
                <c:pt idx="0">
                  <c:v>2012</c:v>
                </c:pt>
                <c:pt idx="1">
                  <c:v>2013</c:v>
                </c:pt>
                <c:pt idx="2">
                  <c:v>2014</c:v>
                </c:pt>
                <c:pt idx="3">
                  <c:v>2015</c:v>
                </c:pt>
                <c:pt idx="4">
                  <c:v>2016</c:v>
                </c:pt>
                <c:pt idx="5">
                  <c:v>2017</c:v>
                </c:pt>
              </c:numCache>
            </c:numRef>
          </c:cat>
          <c:val>
            <c:numRef>
              <c:f>Лист1!$B$2:$B$7</c:f>
              <c:numCache>
                <c:formatCode>0.0%</c:formatCode>
                <c:ptCount val="6"/>
                <c:pt idx="0">
                  <c:v>0.4</c:v>
                </c:pt>
                <c:pt idx="1">
                  <c:v>0.38</c:v>
                </c:pt>
                <c:pt idx="2">
                  <c:v>0.33600000000000002</c:v>
                </c:pt>
                <c:pt idx="3">
                  <c:v>0.27100000000000002</c:v>
                </c:pt>
                <c:pt idx="4">
                  <c:v>0.22</c:v>
                </c:pt>
                <c:pt idx="5">
                  <c:v>0.19800000000000001</c:v>
                </c:pt>
              </c:numCache>
            </c:numRef>
          </c:val>
          <c:smooth val="0"/>
          <c:extLst xmlns:c16r2="http://schemas.microsoft.com/office/drawing/2015/06/chart">
            <c:ext xmlns:c16="http://schemas.microsoft.com/office/drawing/2014/chart" uri="{C3380CC4-5D6E-409C-BE32-E72D297353CC}">
              <c16:uniqueId val="{00000000-4A06-7549-9400-FA4B83EACD93}"/>
            </c:ext>
          </c:extLst>
        </c:ser>
        <c:dLbls>
          <c:showLegendKey val="0"/>
          <c:showVal val="0"/>
          <c:showCatName val="0"/>
          <c:showSerName val="0"/>
          <c:showPercent val="0"/>
          <c:showBubbleSize val="0"/>
        </c:dLbls>
        <c:marker val="1"/>
        <c:smooth val="0"/>
        <c:axId val="165201792"/>
        <c:axId val="165203328"/>
      </c:lineChart>
      <c:catAx>
        <c:axId val="165201792"/>
        <c:scaling>
          <c:orientation val="minMax"/>
        </c:scaling>
        <c:delete val="0"/>
        <c:axPos val="b"/>
        <c:numFmt formatCode="General" sourceLinked="1"/>
        <c:majorTickMark val="out"/>
        <c:minorTickMark val="none"/>
        <c:tickLblPos val="nextTo"/>
        <c:txPr>
          <a:bodyPr/>
          <a:lstStyle/>
          <a:p>
            <a:pPr>
              <a:defRPr sz="900" b="1">
                <a:solidFill>
                  <a:srgbClr val="004D86"/>
                </a:solidFill>
                <a:latin typeface="Arial Narrow" pitchFamily="34" charset="0"/>
              </a:defRPr>
            </a:pPr>
            <a:endParaRPr lang="ru-RU"/>
          </a:p>
        </c:txPr>
        <c:crossAx val="165203328"/>
        <c:crossesAt val="10"/>
        <c:auto val="1"/>
        <c:lblAlgn val="ctr"/>
        <c:lblOffset val="100"/>
        <c:noMultiLvlLbl val="0"/>
      </c:catAx>
      <c:valAx>
        <c:axId val="165203328"/>
        <c:scaling>
          <c:orientation val="minMax"/>
          <c:max val="0.60000000000000009"/>
          <c:min val="0.15000000000000002"/>
        </c:scaling>
        <c:delete val="1"/>
        <c:axPos val="l"/>
        <c:numFmt formatCode="0.0%" sourceLinked="0"/>
        <c:majorTickMark val="out"/>
        <c:minorTickMark val="none"/>
        <c:tickLblPos val="nextTo"/>
        <c:crossAx val="165201792"/>
        <c:crosses val="autoZero"/>
        <c:crossBetween val="between"/>
      </c:valAx>
      <c:spPr>
        <a:noFill/>
        <a:ln w="25400">
          <a:noFill/>
        </a:ln>
      </c:spPr>
    </c:plotArea>
    <c:plotVisOnly val="1"/>
    <c:dispBlanksAs val="gap"/>
    <c:showDLblsOverMax val="0"/>
  </c:chart>
  <c:txPr>
    <a:bodyPr/>
    <a:lstStyle/>
    <a:p>
      <a:pPr>
        <a:defRPr sz="1800"/>
      </a:pPr>
      <a:endParaRPr lang="ru-RU"/>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6205380577427823"/>
          <c:y val="3.9243667499108098E-2"/>
          <c:w val="0.48136228341827636"/>
          <c:h val="0.92151266500178375"/>
        </c:manualLayout>
      </c:layout>
      <c:barChart>
        <c:barDir val="bar"/>
        <c:grouping val="clustered"/>
        <c:varyColors val="0"/>
        <c:ser>
          <c:idx val="0"/>
          <c:order val="0"/>
          <c:tx>
            <c:strRef>
              <c:f>Лист1!$C$1</c:f>
              <c:strCache>
                <c:ptCount val="1"/>
                <c:pt idx="0">
                  <c:v>2017 год</c:v>
                </c:pt>
              </c:strCache>
            </c:strRef>
          </c:tx>
          <c:invertIfNegative val="0"/>
          <c:dLbls>
            <c:spPr>
              <a:noFill/>
              <a:ln>
                <a:noFill/>
              </a:ln>
              <a:effectLst/>
            </c:spPr>
            <c:txPr>
              <a:bodyPr/>
              <a:lstStyle/>
              <a:p>
                <a:pPr>
                  <a:defRPr sz="600" b="1">
                    <a:latin typeface="Arial Narrow" panose="020B0606020202030204" pitchFamily="34"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Лист1!$A$2:$A$13</c:f>
              <c:strCache>
                <c:ptCount val="12"/>
                <c:pt idx="0">
                  <c:v>шум </c:v>
                </c:pt>
                <c:pt idx="1">
                  <c:v>тяжесть труда </c:v>
                </c:pt>
                <c:pt idx="2">
                  <c:v>напряженность труда </c:v>
                </c:pt>
                <c:pt idx="3">
                  <c:v>вибрация </c:v>
                </c:pt>
                <c:pt idx="4">
                  <c:v>химический</c:v>
                </c:pt>
                <c:pt idx="5">
                  <c:v>неионизирующие излучения </c:v>
                </c:pt>
                <c:pt idx="6">
                  <c:v>инфразвук</c:v>
                </c:pt>
                <c:pt idx="7">
                  <c:v>биологический</c:v>
                </c:pt>
                <c:pt idx="8">
                  <c:v>аэрозоли ПФД </c:v>
                </c:pt>
                <c:pt idx="9">
                  <c:v>ионизирующие излучения </c:v>
                </c:pt>
                <c:pt idx="10">
                  <c:v>ультразвук </c:v>
                </c:pt>
                <c:pt idx="11">
                  <c:v>микроклимат</c:v>
                </c:pt>
              </c:strCache>
            </c:strRef>
          </c:cat>
          <c:val>
            <c:numRef>
              <c:f>Лист1!$C$2:$C$13</c:f>
              <c:numCache>
                <c:formatCode>General</c:formatCode>
                <c:ptCount val="12"/>
                <c:pt idx="0">
                  <c:v>18186</c:v>
                </c:pt>
                <c:pt idx="1">
                  <c:v>13770</c:v>
                </c:pt>
                <c:pt idx="2">
                  <c:v>4482</c:v>
                </c:pt>
                <c:pt idx="3">
                  <c:v>6150</c:v>
                </c:pt>
                <c:pt idx="4">
                  <c:v>4208</c:v>
                </c:pt>
                <c:pt idx="5">
                  <c:v>1991</c:v>
                </c:pt>
                <c:pt idx="6">
                  <c:v>542</c:v>
                </c:pt>
                <c:pt idx="7">
                  <c:v>702</c:v>
                </c:pt>
                <c:pt idx="8">
                  <c:v>564</c:v>
                </c:pt>
                <c:pt idx="9">
                  <c:v>284</c:v>
                </c:pt>
                <c:pt idx="10">
                  <c:v>75</c:v>
                </c:pt>
                <c:pt idx="11">
                  <c:v>1283</c:v>
                </c:pt>
              </c:numCache>
            </c:numRef>
          </c:val>
          <c:extLst xmlns:c16r2="http://schemas.microsoft.com/office/drawing/2015/06/chart">
            <c:ext xmlns:c16="http://schemas.microsoft.com/office/drawing/2014/chart" uri="{C3380CC4-5D6E-409C-BE32-E72D297353CC}">
              <c16:uniqueId val="{00000000-5091-D945-81B6-FC17C0DCEF4F}"/>
            </c:ext>
          </c:extLst>
        </c:ser>
        <c:ser>
          <c:idx val="1"/>
          <c:order val="1"/>
          <c:tx>
            <c:strRef>
              <c:f>Лист1!$B$1</c:f>
              <c:strCache>
                <c:ptCount val="1"/>
                <c:pt idx="0">
                  <c:v>2016 год</c:v>
                </c:pt>
              </c:strCache>
            </c:strRef>
          </c:tx>
          <c:invertIfNegative val="0"/>
          <c:dLbls>
            <c:spPr>
              <a:noFill/>
              <a:ln>
                <a:noFill/>
              </a:ln>
              <a:effectLst/>
            </c:spPr>
            <c:txPr>
              <a:bodyPr/>
              <a:lstStyle/>
              <a:p>
                <a:pPr>
                  <a:defRPr sz="600" b="1">
                    <a:latin typeface="Arial Narrow" panose="020B0606020202030204" pitchFamily="34"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Лист1!$A$2:$A$13</c:f>
              <c:strCache>
                <c:ptCount val="12"/>
                <c:pt idx="0">
                  <c:v>шум </c:v>
                </c:pt>
                <c:pt idx="1">
                  <c:v>тяжесть труда </c:v>
                </c:pt>
                <c:pt idx="2">
                  <c:v>напряженность труда </c:v>
                </c:pt>
                <c:pt idx="3">
                  <c:v>вибрация </c:v>
                </c:pt>
                <c:pt idx="4">
                  <c:v>химический</c:v>
                </c:pt>
                <c:pt idx="5">
                  <c:v>неионизирующие излучения </c:v>
                </c:pt>
                <c:pt idx="6">
                  <c:v>инфразвук</c:v>
                </c:pt>
                <c:pt idx="7">
                  <c:v>биологический</c:v>
                </c:pt>
                <c:pt idx="8">
                  <c:v>аэрозоли ПФД </c:v>
                </c:pt>
                <c:pt idx="9">
                  <c:v>ионизирующие излучения </c:v>
                </c:pt>
                <c:pt idx="10">
                  <c:v>ультразвук </c:v>
                </c:pt>
                <c:pt idx="11">
                  <c:v>микроклимат</c:v>
                </c:pt>
              </c:strCache>
            </c:strRef>
          </c:cat>
          <c:val>
            <c:numRef>
              <c:f>Лист1!$B$2:$B$13</c:f>
              <c:numCache>
                <c:formatCode>General</c:formatCode>
                <c:ptCount val="12"/>
                <c:pt idx="0">
                  <c:v>19576</c:v>
                </c:pt>
                <c:pt idx="1">
                  <c:v>14262</c:v>
                </c:pt>
                <c:pt idx="2">
                  <c:v>6714</c:v>
                </c:pt>
                <c:pt idx="3">
                  <c:v>6733</c:v>
                </c:pt>
                <c:pt idx="4">
                  <c:v>4277</c:v>
                </c:pt>
                <c:pt idx="5">
                  <c:v>1787</c:v>
                </c:pt>
                <c:pt idx="6">
                  <c:v>1060</c:v>
                </c:pt>
                <c:pt idx="7">
                  <c:v>845</c:v>
                </c:pt>
                <c:pt idx="8">
                  <c:v>517</c:v>
                </c:pt>
                <c:pt idx="9">
                  <c:v>286</c:v>
                </c:pt>
                <c:pt idx="10">
                  <c:v>40</c:v>
                </c:pt>
                <c:pt idx="11">
                  <c:v>2245</c:v>
                </c:pt>
              </c:numCache>
            </c:numRef>
          </c:val>
          <c:extLst xmlns:c16r2="http://schemas.microsoft.com/office/drawing/2015/06/chart">
            <c:ext xmlns:c16="http://schemas.microsoft.com/office/drawing/2014/chart" uri="{C3380CC4-5D6E-409C-BE32-E72D297353CC}">
              <c16:uniqueId val="{00000001-5091-D945-81B6-FC17C0DCEF4F}"/>
            </c:ext>
          </c:extLst>
        </c:ser>
        <c:dLbls>
          <c:showLegendKey val="0"/>
          <c:showVal val="0"/>
          <c:showCatName val="0"/>
          <c:showSerName val="0"/>
          <c:showPercent val="0"/>
          <c:showBubbleSize val="0"/>
        </c:dLbls>
        <c:gapWidth val="150"/>
        <c:axId val="163862016"/>
        <c:axId val="163863552"/>
      </c:barChart>
      <c:catAx>
        <c:axId val="163862016"/>
        <c:scaling>
          <c:orientation val="minMax"/>
        </c:scaling>
        <c:delete val="0"/>
        <c:axPos val="l"/>
        <c:numFmt formatCode="General" sourceLinked="0"/>
        <c:majorTickMark val="out"/>
        <c:minorTickMark val="none"/>
        <c:tickLblPos val="nextTo"/>
        <c:txPr>
          <a:bodyPr/>
          <a:lstStyle/>
          <a:p>
            <a:pPr>
              <a:defRPr sz="800">
                <a:latin typeface="Arial Narrow" panose="020B0606020202030204" pitchFamily="34" charset="0"/>
              </a:defRPr>
            </a:pPr>
            <a:endParaRPr lang="ru-RU"/>
          </a:p>
        </c:txPr>
        <c:crossAx val="163863552"/>
        <c:crosses val="autoZero"/>
        <c:auto val="1"/>
        <c:lblAlgn val="ctr"/>
        <c:lblOffset val="100"/>
        <c:noMultiLvlLbl val="0"/>
      </c:catAx>
      <c:valAx>
        <c:axId val="163863552"/>
        <c:scaling>
          <c:orientation val="minMax"/>
          <c:max val="20000"/>
        </c:scaling>
        <c:delete val="1"/>
        <c:axPos val="b"/>
        <c:numFmt formatCode="General" sourceLinked="1"/>
        <c:majorTickMark val="out"/>
        <c:minorTickMark val="none"/>
        <c:tickLblPos val="nextTo"/>
        <c:crossAx val="163862016"/>
        <c:crosses val="autoZero"/>
        <c:crossBetween val="between"/>
      </c:valAx>
    </c:plotArea>
    <c:legend>
      <c:legendPos val="r"/>
      <c:layout>
        <c:manualLayout>
          <c:xMode val="edge"/>
          <c:yMode val="edge"/>
          <c:x val="0.63819500021513709"/>
          <c:y val="0.53428531727651696"/>
          <c:w val="0.23612187365468204"/>
          <c:h val="0.12680002584407596"/>
        </c:manualLayout>
      </c:layout>
      <c:overlay val="0"/>
      <c:txPr>
        <a:bodyPr/>
        <a:lstStyle/>
        <a:p>
          <a:pPr>
            <a:defRPr sz="1050">
              <a:latin typeface="Arial Narrow" panose="020B0606020202030204" pitchFamily="34" charset="0"/>
            </a:defRPr>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0"/>
    </c:view3D>
    <c:floor>
      <c:thickness val="0"/>
    </c:floor>
    <c:sideWall>
      <c:thickness val="0"/>
    </c:sideWall>
    <c:backWall>
      <c:thickness val="0"/>
    </c:backWall>
    <c:plotArea>
      <c:layout>
        <c:manualLayout>
          <c:layoutTarget val="inner"/>
          <c:xMode val="edge"/>
          <c:yMode val="edge"/>
          <c:x val="1.2627016521363915E-2"/>
          <c:y val="8.6544679026861141E-3"/>
          <c:w val="0.83306434582854683"/>
          <c:h val="0.7177555302647789"/>
        </c:manualLayout>
      </c:layout>
      <c:bar3DChart>
        <c:barDir val="col"/>
        <c:grouping val="stacked"/>
        <c:varyColors val="0"/>
        <c:ser>
          <c:idx val="0"/>
          <c:order val="0"/>
          <c:tx>
            <c:strRef>
              <c:f>Лист1!$B$1</c:f>
              <c:strCache>
                <c:ptCount val="1"/>
                <c:pt idx="0">
                  <c:v>Количество пострадавших</c:v>
                </c:pt>
              </c:strCache>
            </c:strRef>
          </c:tx>
          <c:spPr>
            <a:ln>
              <a:solidFill>
                <a:srgbClr val="0033CC"/>
              </a:solidFill>
            </a:ln>
          </c:spPr>
          <c:invertIfNegative val="0"/>
          <c:dLbls>
            <c:dLbl>
              <c:idx val="6"/>
              <c:layout/>
              <c:tx>
                <c:rich>
                  <a:bodyPr/>
                  <a:lstStyle/>
                  <a:p>
                    <a:r>
                      <a:rPr lang="en-US" sz="1100" b="1" baseline="0">
                        <a:solidFill>
                          <a:schemeClr val="bg1"/>
                        </a:solidFill>
                      </a:rPr>
                      <a:t>78</a:t>
                    </a:r>
                    <a:endParaRPr lang="en-US"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dLbl>
              <c:idx val="8"/>
              <c:delete val="1"/>
              <c:extLst xmlns:c16r2="http://schemas.microsoft.com/office/drawing/2015/06/chart">
                <c:ext xmlns:c15="http://schemas.microsoft.com/office/drawing/2012/chart" uri="{CE6537A1-D6FC-4f65-9D91-7224C49458BB}"/>
              </c:extLst>
            </c:dLbl>
            <c:dLbl>
              <c:idx val="9"/>
              <c:delete val="1"/>
              <c:extLst xmlns:c16r2="http://schemas.microsoft.com/office/drawing/2015/06/chart">
                <c:ext xmlns:c15="http://schemas.microsoft.com/office/drawing/2012/chart" uri="{CE6537A1-D6FC-4f65-9D91-7224C49458BB}"/>
              </c:extLst>
            </c:dLbl>
            <c:dLbl>
              <c:idx val="10"/>
              <c:delete val="1"/>
              <c:extLst xmlns:c16r2="http://schemas.microsoft.com/office/drawing/2015/06/chart">
                <c:ext xmlns:c15="http://schemas.microsoft.com/office/drawing/2012/chart" uri="{CE6537A1-D6FC-4f65-9D91-7224C49458BB}"/>
              </c:extLst>
            </c:dLbl>
            <c:spPr>
              <a:noFill/>
              <a:ln>
                <a:noFill/>
              </a:ln>
              <a:effectLst/>
            </c:spPr>
            <c:txPr>
              <a:bodyPr/>
              <a:lstStyle/>
              <a:p>
                <a:pPr algn="ctr">
                  <a:defRPr lang="ru-RU" sz="1100" b="1" i="0" u="none" strike="noStrike" kern="1200" baseline="0">
                    <a:solidFill>
                      <a:schemeClr val="bg1"/>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Лист1!$A$2:$A$12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Лист1!$B$2:$B$12</c:f>
              <c:numCache>
                <c:formatCode>General</c:formatCode>
                <c:ptCount val="11"/>
                <c:pt idx="0">
                  <c:v>164</c:v>
                </c:pt>
                <c:pt idx="1">
                  <c:v>160</c:v>
                </c:pt>
                <c:pt idx="2">
                  <c:v>147</c:v>
                </c:pt>
                <c:pt idx="3">
                  <c:v>108</c:v>
                </c:pt>
                <c:pt idx="4">
                  <c:v>86</c:v>
                </c:pt>
                <c:pt idx="5">
                  <c:v>103</c:v>
                </c:pt>
                <c:pt idx="6">
                  <c:v>78</c:v>
                </c:pt>
                <c:pt idx="7">
                  <c:v>62</c:v>
                </c:pt>
              </c:numCache>
            </c:numRef>
          </c:val>
          <c:extLst xmlns:c16r2="http://schemas.microsoft.com/office/drawing/2015/06/chart">
            <c:ext xmlns:c16="http://schemas.microsoft.com/office/drawing/2014/chart" uri="{C3380CC4-5D6E-409C-BE32-E72D297353CC}">
              <c16:uniqueId val="{00000000-69DE-5642-9535-CE621CCF559F}"/>
            </c:ext>
          </c:extLst>
        </c:ser>
        <c:ser>
          <c:idx val="1"/>
          <c:order val="1"/>
          <c:tx>
            <c:strRef>
              <c:f>Лист1!$C$1</c:f>
              <c:strCache>
                <c:ptCount val="1"/>
                <c:pt idx="0">
                  <c:v>Прогнозируемые показатели реализации Стратегии</c:v>
                </c:pt>
              </c:strCache>
            </c:strRef>
          </c:tx>
          <c:spPr>
            <a:pattFill prst="pct30">
              <a:fgClr>
                <a:srgbClr val="92D050"/>
              </a:fgClr>
              <a:bgClr>
                <a:schemeClr val="bg1"/>
              </a:bgClr>
            </a:pattFill>
          </c:spPr>
          <c:invertIfNegative val="0"/>
          <c:dPt>
            <c:idx val="7"/>
            <c:invertIfNegative val="0"/>
            <c:bubble3D val="0"/>
            <c:spPr>
              <a:pattFill prst="pct40">
                <a:fgClr>
                  <a:srgbClr val="92D050"/>
                </a:fgClr>
                <a:bgClr>
                  <a:schemeClr val="bg1"/>
                </a:bgClr>
              </a:pattFill>
              <a:ln>
                <a:solidFill>
                  <a:srgbClr val="FFC000"/>
                </a:solidFill>
              </a:ln>
            </c:spPr>
          </c:dPt>
          <c:dPt>
            <c:idx val="8"/>
            <c:invertIfNegative val="0"/>
            <c:bubble3D val="0"/>
            <c:spPr>
              <a:pattFill prst="pct30">
                <a:fgClr>
                  <a:srgbClr val="92D050"/>
                </a:fgClr>
                <a:bgClr>
                  <a:schemeClr val="bg1"/>
                </a:bgClr>
              </a:pattFill>
              <a:ln>
                <a:solidFill>
                  <a:srgbClr val="FFC000"/>
                </a:solidFill>
              </a:ln>
            </c:spPr>
          </c:dPt>
          <c:dPt>
            <c:idx val="9"/>
            <c:invertIfNegative val="0"/>
            <c:bubble3D val="0"/>
            <c:spPr>
              <a:pattFill prst="pct30">
                <a:fgClr>
                  <a:srgbClr val="92D050"/>
                </a:fgClr>
                <a:bgClr>
                  <a:schemeClr val="bg1"/>
                </a:bgClr>
              </a:pattFill>
              <a:ln>
                <a:solidFill>
                  <a:srgbClr val="FFC000"/>
                </a:solidFill>
              </a:ln>
            </c:spPr>
          </c:dPt>
          <c:dPt>
            <c:idx val="10"/>
            <c:invertIfNegative val="0"/>
            <c:bubble3D val="0"/>
            <c:spPr>
              <a:pattFill prst="pct30">
                <a:fgClr>
                  <a:srgbClr val="92D050"/>
                </a:fgClr>
                <a:bgClr>
                  <a:schemeClr val="bg1"/>
                </a:bgClr>
              </a:pattFill>
              <a:ln>
                <a:solidFill>
                  <a:srgbClr val="FFC000"/>
                </a:solidFill>
              </a:ln>
            </c:spPr>
          </c:dPt>
          <c:dLbls>
            <c:dLbl>
              <c:idx val="0"/>
              <c:delete val="1"/>
              <c:extLst xmlns:c16r2="http://schemas.microsoft.com/office/drawing/2015/06/chart">
                <c:ext xmlns:c15="http://schemas.microsoft.com/office/drawing/2012/chart" uri="{CE6537A1-D6FC-4f65-9D91-7224C49458BB}"/>
              </c:extLst>
            </c:dLbl>
            <c:dLbl>
              <c:idx val="1"/>
              <c:delete val="1"/>
              <c:extLst xmlns:c16r2="http://schemas.microsoft.com/office/drawing/2015/06/chart">
                <c:ext xmlns:c15="http://schemas.microsoft.com/office/drawing/2012/chart" uri="{CE6537A1-D6FC-4f65-9D91-7224C49458BB}"/>
              </c:extLst>
            </c:dLbl>
            <c:dLbl>
              <c:idx val="2"/>
              <c:delete val="1"/>
              <c:extLst xmlns:c16r2="http://schemas.microsoft.com/office/drawing/2015/06/chart">
                <c:ext xmlns:c15="http://schemas.microsoft.com/office/drawing/2012/chart" uri="{CE6537A1-D6FC-4f65-9D91-7224C49458BB}"/>
              </c:extLst>
            </c:dLbl>
            <c:dLbl>
              <c:idx val="3"/>
              <c:delete val="1"/>
              <c:extLst xmlns:c16r2="http://schemas.microsoft.com/office/drawing/2015/06/chart">
                <c:ext xmlns:c15="http://schemas.microsoft.com/office/drawing/2012/chart" uri="{CE6537A1-D6FC-4f65-9D91-7224C49458BB}"/>
              </c:extLst>
            </c:dLbl>
            <c:dLbl>
              <c:idx val="4"/>
              <c:delete val="1"/>
              <c:extLst xmlns:c16r2="http://schemas.microsoft.com/office/drawing/2015/06/chart">
                <c:ext xmlns:c15="http://schemas.microsoft.com/office/drawing/2012/chart" uri="{CE6537A1-D6FC-4f65-9D91-7224C49458BB}"/>
              </c:extLst>
            </c:dLbl>
            <c:dLbl>
              <c:idx val="5"/>
              <c:delete val="1"/>
              <c:extLst xmlns:c16r2="http://schemas.microsoft.com/office/drawing/2015/06/chart">
                <c:ext xmlns:c15="http://schemas.microsoft.com/office/drawing/2012/chart" uri="{CE6537A1-D6FC-4f65-9D91-7224C49458BB}"/>
              </c:extLst>
            </c:dLbl>
            <c:dLbl>
              <c:idx val="6"/>
              <c:delete val="1"/>
              <c:extLst xmlns:c16r2="http://schemas.microsoft.com/office/drawing/2015/06/chart">
                <c:ext xmlns:c15="http://schemas.microsoft.com/office/drawing/2012/chart" uri="{CE6537A1-D6FC-4f65-9D91-7224C49458BB}"/>
              </c:extLst>
            </c:dLbl>
            <c:dLbl>
              <c:idx val="7"/>
              <c:layout>
                <c:manualLayout>
                  <c:x val="3.7085569452044221E-3"/>
                  <c:y val="-8.3236579409968467E-2"/>
                </c:manualLayout>
              </c:layout>
              <c:tx>
                <c:rich>
                  <a:bodyPr/>
                  <a:lstStyle/>
                  <a:p>
                    <a:r>
                      <a:rPr lang="ru-RU" sz="1100" b="1" i="0" baseline="0" dirty="0">
                        <a:solidFill>
                          <a:schemeClr val="accent1"/>
                        </a:solidFill>
                      </a:rPr>
                      <a:t>70</a:t>
                    </a:r>
                    <a:endParaRPr lang="en-US" b="1"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dLbl>
              <c:idx val="8"/>
              <c:layout>
                <c:manualLayout>
                  <c:x val="3.7900561014636867E-4"/>
                  <c:y val="-0.18077260820264415"/>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dLbl>
              <c:idx val="9"/>
              <c:layout>
                <c:manualLayout>
                  <c:x val="8.7715193601073018E-3"/>
                  <c:y val="-0.1733593468165510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dLbl>
              <c:idx val="10"/>
              <c:layout>
                <c:manualLayout>
                  <c:x val="6.2265700717486112E-3"/>
                  <c:y val="-0.13802540610003478"/>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spPr>
              <a:noFill/>
              <a:ln>
                <a:noFill/>
              </a:ln>
              <a:effectLst/>
            </c:spPr>
            <c:txPr>
              <a:bodyPr/>
              <a:lstStyle/>
              <a:p>
                <a:pPr>
                  <a:defRPr sz="1100" b="1" i="0" baseline="0">
                    <a:solidFill>
                      <a:schemeClr val="accent1"/>
                    </a:solidFill>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Лист1!$A$2:$A$12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Лист1!$C$2:$C$12</c:f>
              <c:numCache>
                <c:formatCode>General</c:formatCode>
                <c:ptCount val="11"/>
                <c:pt idx="6">
                  <c:v>0</c:v>
                </c:pt>
                <c:pt idx="7">
                  <c:v>8</c:v>
                </c:pt>
                <c:pt idx="8">
                  <c:v>62</c:v>
                </c:pt>
                <c:pt idx="9">
                  <c:v>55</c:v>
                </c:pt>
                <c:pt idx="10">
                  <c:v>39</c:v>
                </c:pt>
              </c:numCache>
            </c:numRef>
          </c:val>
          <c:extLst xmlns:c16r2="http://schemas.microsoft.com/office/drawing/2015/06/chart">
            <c:ext xmlns:c16="http://schemas.microsoft.com/office/drawing/2014/chart" uri="{C3380CC4-5D6E-409C-BE32-E72D297353CC}">
              <c16:uniqueId val="{00000001-69DE-5642-9535-CE621CCF559F}"/>
            </c:ext>
          </c:extLst>
        </c:ser>
        <c:dLbls>
          <c:showLegendKey val="0"/>
          <c:showVal val="1"/>
          <c:showCatName val="0"/>
          <c:showSerName val="0"/>
          <c:showPercent val="0"/>
          <c:showBubbleSize val="0"/>
        </c:dLbls>
        <c:gapWidth val="26"/>
        <c:gapDepth val="0"/>
        <c:shape val="cylinder"/>
        <c:axId val="132948352"/>
        <c:axId val="132949888"/>
        <c:axId val="0"/>
      </c:bar3DChart>
      <c:catAx>
        <c:axId val="132948352"/>
        <c:scaling>
          <c:orientation val="minMax"/>
        </c:scaling>
        <c:delete val="0"/>
        <c:axPos val="b"/>
        <c:numFmt formatCode="General" sourceLinked="1"/>
        <c:majorTickMark val="out"/>
        <c:minorTickMark val="none"/>
        <c:tickLblPos val="nextTo"/>
        <c:txPr>
          <a:bodyPr/>
          <a:lstStyle/>
          <a:p>
            <a:pPr algn="ctr">
              <a:defRPr lang="ru-RU" sz="1040" b="0" i="0" u="none" strike="noStrike" kern="1200" baseline="0">
                <a:solidFill>
                  <a:srgbClr val="003366"/>
                </a:solidFill>
                <a:latin typeface="+mn-lt"/>
                <a:ea typeface="+mn-ea"/>
                <a:cs typeface="+mn-cs"/>
              </a:defRPr>
            </a:pPr>
            <a:endParaRPr lang="ru-RU"/>
          </a:p>
        </c:txPr>
        <c:crossAx val="132949888"/>
        <c:crosses val="autoZero"/>
        <c:auto val="1"/>
        <c:lblAlgn val="ctr"/>
        <c:lblOffset val="100"/>
        <c:noMultiLvlLbl val="0"/>
      </c:catAx>
      <c:valAx>
        <c:axId val="132949888"/>
        <c:scaling>
          <c:orientation val="minMax"/>
        </c:scaling>
        <c:delete val="1"/>
        <c:axPos val="l"/>
        <c:numFmt formatCode="General" sourceLinked="1"/>
        <c:majorTickMark val="out"/>
        <c:minorTickMark val="none"/>
        <c:tickLblPos val="nextTo"/>
        <c:crossAx val="132948352"/>
        <c:crosses val="autoZero"/>
        <c:crossBetween val="between"/>
      </c:valAx>
    </c:plotArea>
    <c:legend>
      <c:legendPos val="b"/>
      <c:legendEntry>
        <c:idx val="0"/>
        <c:txPr>
          <a:bodyPr/>
          <a:lstStyle/>
          <a:p>
            <a:pPr>
              <a:defRPr sz="1000"/>
            </a:pPr>
            <a:endParaRPr lang="ru-RU"/>
          </a:p>
        </c:txPr>
      </c:legendEntry>
      <c:legendEntry>
        <c:idx val="1"/>
        <c:delete val="1"/>
      </c:legendEntry>
      <c:layout/>
      <c:overlay val="0"/>
      <c:txPr>
        <a:bodyPr/>
        <a:lstStyle/>
        <a:p>
          <a:pPr>
            <a:defRPr sz="1200"/>
          </a:pPr>
          <a:endParaRPr lang="ru-RU"/>
        </a:p>
      </c:txPr>
    </c:legend>
    <c:plotVisOnly val="1"/>
    <c:dispBlanksAs val="zero"/>
    <c:showDLblsOverMax val="0"/>
  </c:chart>
  <c:spPr>
    <a:ln>
      <a:noFill/>
    </a:ln>
    <a:effectLst/>
  </c:spPr>
  <c:txPr>
    <a:bodyPr/>
    <a:lstStyle/>
    <a:p>
      <a:pPr>
        <a:defRPr sz="1800"/>
      </a:pPr>
      <a:endParaRPr lang="ru-RU"/>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117100292310305E-2"/>
          <c:y val="0.84785239642651122"/>
          <c:w val="0.66587942174967074"/>
          <c:h val="0.12498070496440374"/>
        </c:manualLayout>
      </c:layout>
      <c:barChart>
        <c:barDir val="col"/>
        <c:grouping val="clustered"/>
        <c:varyColors val="0"/>
        <c:ser>
          <c:idx val="0"/>
          <c:order val="0"/>
          <c:tx>
            <c:strRef>
              <c:f>Лист1!$B$1</c:f>
              <c:strCache>
                <c:ptCount val="1"/>
                <c:pt idx="0">
                  <c:v>Аварии</c:v>
                </c:pt>
              </c:strCache>
            </c:strRef>
          </c:tx>
          <c:spPr>
            <a:solidFill>
              <a:srgbClr val="FF9900"/>
            </a:solidFill>
          </c:spPr>
          <c:invertIfNegative val="0"/>
          <c:dLbls>
            <c:dLbl>
              <c:idx val="4"/>
              <c:layout>
                <c:manualLayout>
                  <c:x val="0"/>
                  <c:y val="2.0810781492365722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dLbl>
              <c:idx val="5"/>
              <c:layout>
                <c:manualLayout>
                  <c:x val="0"/>
                  <c:y val="2.1541905111809274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dLbl>
              <c:idx val="6"/>
              <c:layout>
                <c:manualLayout>
                  <c:x val="0"/>
                  <c:y val="3.0158667156532981E-2"/>
                </c:manualLayout>
              </c:layout>
              <c:tx>
                <c:rich>
                  <a:bodyPr/>
                  <a:lstStyle/>
                  <a:p>
                    <a:r>
                      <a:rPr lang="en-US" sz="900" b="1" dirty="0">
                        <a:solidFill>
                          <a:schemeClr val="accent6">
                            <a:lumMod val="75000"/>
                          </a:schemeClr>
                        </a:solidFill>
                        <a:latin typeface="Arial Narrow" panose="020B0606020202030204" pitchFamily="34" charset="0"/>
                      </a:rPr>
                      <a:t>10</a:t>
                    </a:r>
                    <a:endParaRPr lang="en-US" dirty="0"/>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dLbl>
              <c:idx val="7"/>
              <c:layout>
                <c:manualLayout>
                  <c:x val="0"/>
                  <c:y val="3.5855347669825996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spPr>
              <a:noFill/>
              <a:ln>
                <a:noFill/>
              </a:ln>
              <a:effectLst/>
            </c:spPr>
            <c:txPr>
              <a:bodyPr/>
              <a:lstStyle/>
              <a:p>
                <a:pPr algn="ctr">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Лист1!$A$2:$A$9</c:f>
              <c:numCache>
                <c:formatCode>General</c:formatCode>
                <c:ptCount val="8"/>
                <c:pt idx="0">
                  <c:v>2010</c:v>
                </c:pt>
                <c:pt idx="1">
                  <c:v>2011</c:v>
                </c:pt>
                <c:pt idx="2">
                  <c:v>2012</c:v>
                </c:pt>
                <c:pt idx="3">
                  <c:v>2013</c:v>
                </c:pt>
                <c:pt idx="4">
                  <c:v>2014</c:v>
                </c:pt>
                <c:pt idx="5">
                  <c:v>2015</c:v>
                </c:pt>
                <c:pt idx="6">
                  <c:v>2016</c:v>
                </c:pt>
                <c:pt idx="7">
                  <c:v>2017</c:v>
                </c:pt>
              </c:numCache>
            </c:numRef>
          </c:cat>
          <c:val>
            <c:numRef>
              <c:f>Лист1!$B$2:$B$9</c:f>
              <c:numCache>
                <c:formatCode>General</c:formatCode>
                <c:ptCount val="8"/>
                <c:pt idx="0">
                  <c:v>10</c:v>
                </c:pt>
                <c:pt idx="1">
                  <c:v>14</c:v>
                </c:pt>
                <c:pt idx="2">
                  <c:v>17</c:v>
                </c:pt>
                <c:pt idx="3">
                  <c:v>10</c:v>
                </c:pt>
                <c:pt idx="4">
                  <c:v>8</c:v>
                </c:pt>
                <c:pt idx="5">
                  <c:v>12</c:v>
                </c:pt>
                <c:pt idx="6">
                  <c:v>9</c:v>
                </c:pt>
                <c:pt idx="7">
                  <c:v>5</c:v>
                </c:pt>
              </c:numCache>
            </c:numRef>
          </c:val>
          <c:extLst xmlns:c16r2="http://schemas.microsoft.com/office/drawing/2015/06/chart">
            <c:ext xmlns:c16="http://schemas.microsoft.com/office/drawing/2014/chart" uri="{C3380CC4-5D6E-409C-BE32-E72D297353CC}">
              <c16:uniqueId val="{00000000-9FB9-6C40-A179-E514CCAAE6CA}"/>
            </c:ext>
          </c:extLst>
        </c:ser>
        <c:dLbls>
          <c:showLegendKey val="0"/>
          <c:showVal val="0"/>
          <c:showCatName val="0"/>
          <c:showSerName val="0"/>
          <c:showPercent val="0"/>
          <c:showBubbleSize val="0"/>
        </c:dLbls>
        <c:gapWidth val="96"/>
        <c:axId val="134621824"/>
        <c:axId val="134611328"/>
      </c:barChart>
      <c:catAx>
        <c:axId val="134621824"/>
        <c:scaling>
          <c:orientation val="minMax"/>
        </c:scaling>
        <c:delete val="1"/>
        <c:axPos val="b"/>
        <c:numFmt formatCode="General" sourceLinked="1"/>
        <c:majorTickMark val="out"/>
        <c:minorTickMark val="none"/>
        <c:tickLblPos val="nextTo"/>
        <c:crossAx val="134611328"/>
        <c:crosses val="autoZero"/>
        <c:auto val="1"/>
        <c:lblAlgn val="ctr"/>
        <c:lblOffset val="100"/>
        <c:noMultiLvlLbl val="0"/>
      </c:catAx>
      <c:valAx>
        <c:axId val="134611328"/>
        <c:scaling>
          <c:orientation val="minMax"/>
        </c:scaling>
        <c:delete val="1"/>
        <c:axPos val="l"/>
        <c:numFmt formatCode="General" sourceLinked="1"/>
        <c:majorTickMark val="out"/>
        <c:minorTickMark val="none"/>
        <c:tickLblPos val="nextTo"/>
        <c:crossAx val="134621824"/>
        <c:crosses val="autoZero"/>
        <c:crossBetween val="between"/>
      </c:valAx>
    </c:plotArea>
    <c:legend>
      <c:legendPos val="r"/>
      <c:layout>
        <c:manualLayout>
          <c:xMode val="edge"/>
          <c:yMode val="edge"/>
          <c:x val="0.63205443768386038"/>
          <c:y val="0.63643947927871458"/>
          <c:w val="0.22049878441989665"/>
          <c:h val="0.1555938561329373"/>
        </c:manualLayout>
      </c:layout>
      <c:overlay val="0"/>
    </c:legend>
    <c:plotVisOnly val="1"/>
    <c:dispBlanksAs val="gap"/>
    <c:showDLblsOverMax val="0"/>
  </c:chart>
  <c:txPr>
    <a:bodyPr/>
    <a:lstStyle/>
    <a:p>
      <a:pPr marL="0" indent="0" algn="ctr" rtl="0">
        <a:defRPr lang="ru-RU" sz="1050" b="1" i="0" u="none" strike="noStrike" kern="1200" baseline="0">
          <a:solidFill>
            <a:srgbClr val="003366"/>
          </a:solidFill>
          <a:latin typeface="Arial Narrow" panose="020B0606020202030204" pitchFamily="34" charset="0"/>
          <a:ea typeface="+mn-ea"/>
          <a:cs typeface="+mn-cs"/>
        </a:defRPr>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indent="0" algn="ctr" rtl="0">
              <a:defRPr lang="ru-RU" sz="1200" b="1" i="0" u="none" strike="noStrike" kern="1200" baseline="0" dirty="0">
                <a:solidFill>
                  <a:srgbClr val="003366"/>
                </a:solidFill>
                <a:latin typeface="+mn-lt"/>
                <a:ea typeface="+mn-ea"/>
                <a:cs typeface="+mn-cs"/>
              </a:defRPr>
            </a:pPr>
            <a:r>
              <a:rPr lang="ru-RU" sz="1200" b="1" i="0" u="none" strike="noStrike" kern="1200" baseline="0" dirty="0">
                <a:solidFill>
                  <a:srgbClr val="003366"/>
                </a:solidFill>
                <a:latin typeface="Arial Narrow" panose="020B0606020202030204" pitchFamily="34" charset="0"/>
                <a:ea typeface="+mn-ea"/>
                <a:cs typeface="+mn-cs"/>
              </a:rPr>
              <a:t>Общее количество аварий и инцидентов</a:t>
            </a:r>
          </a:p>
        </c:rich>
      </c:tx>
      <c:layout>
        <c:manualLayout>
          <c:xMode val="edge"/>
          <c:yMode val="edge"/>
          <c:x val="0.10733619753552712"/>
          <c:y val="9.6469156827664465E-2"/>
        </c:manualLayout>
      </c:layout>
      <c:overlay val="0"/>
    </c:title>
    <c:autoTitleDeleted val="0"/>
    <c:plotArea>
      <c:layout>
        <c:manualLayout>
          <c:layoutTarget val="inner"/>
          <c:xMode val="edge"/>
          <c:yMode val="edge"/>
          <c:x val="9.8838015202303953E-2"/>
          <c:y val="0.18558423575834201"/>
          <c:w val="0.66304008309333839"/>
          <c:h val="0.4380295366442073"/>
        </c:manualLayout>
      </c:layout>
      <c:lineChart>
        <c:grouping val="standard"/>
        <c:varyColors val="0"/>
        <c:ser>
          <c:idx val="0"/>
          <c:order val="0"/>
          <c:tx>
            <c:strRef>
              <c:f>Лист1!$B$1</c:f>
              <c:strCache>
                <c:ptCount val="1"/>
                <c:pt idx="0">
                  <c:v>Инциденты</c:v>
                </c:pt>
              </c:strCache>
            </c:strRef>
          </c:tx>
          <c:spPr>
            <a:ln>
              <a:solidFill>
                <a:srgbClr val="0033CC"/>
              </a:solidFill>
            </a:ln>
          </c:spPr>
          <c:marker>
            <c:symbol val="diamond"/>
            <c:size val="3"/>
            <c:spPr>
              <a:solidFill>
                <a:srgbClr val="002060"/>
              </a:solidFill>
              <a:ln>
                <a:solidFill>
                  <a:srgbClr val="0033CC"/>
                </a:solidFill>
              </a:ln>
            </c:spPr>
          </c:marker>
          <c:dLbls>
            <c:dLbl>
              <c:idx val="0"/>
              <c:layout>
                <c:manualLayout>
                  <c:x val="-5.9920305934563996E-2"/>
                  <c:y val="-3.6145746200121503E-3"/>
                </c:manualLayout>
              </c:layout>
              <c:tx>
                <c:rich>
                  <a:bodyPr/>
                  <a:lstStyle/>
                  <a:p>
                    <a:r>
                      <a:rPr lang="en-US" sz="1000" b="1">
                        <a:latin typeface="Arial Narrow" panose="020B0606020202030204" pitchFamily="34" charset="0"/>
                      </a:rPr>
                      <a:t>105</a:t>
                    </a:r>
                    <a:endParaRPr lang="en-US" dirty="0"/>
                  </a:p>
                </c:rich>
              </c:tx>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dLbl>
              <c:idx val="6"/>
              <c:layout>
                <c:manualLayout>
                  <c:x val="-3.3757235258014259E-2"/>
                  <c:y val="-5.8080228223542349E-2"/>
                </c:manualLayout>
              </c:layout>
              <c:tx>
                <c:rich>
                  <a:bodyPr/>
                  <a:lstStyle/>
                  <a:p>
                    <a:r>
                      <a:rPr lang="en-US" sz="1000" b="1" dirty="0">
                        <a:latin typeface="Arial Narrow" panose="020B0606020202030204" pitchFamily="34" charset="0"/>
                      </a:rPr>
                      <a:t>30</a:t>
                    </a:r>
                    <a:endParaRPr lang="en-US" dirty="0"/>
                  </a:p>
                </c:rich>
              </c:tx>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spPr>
              <a:noFill/>
              <a:ln>
                <a:noFill/>
              </a:ln>
              <a:effectLst/>
            </c:spPr>
            <c:txPr>
              <a:bodyPr/>
              <a:lstStyle/>
              <a:p>
                <a:pPr algn="ctr">
                  <a:defRPr lang="ru-RU" sz="1000" b="1" i="0" u="none" strike="noStrike" kern="1200" baseline="0">
                    <a:solidFill>
                      <a:srgbClr val="003366"/>
                    </a:solidFill>
                    <a:latin typeface="Arial Narrow" panose="020B0606020202030204" pitchFamily="34" charset="0"/>
                    <a:ea typeface="+mn-ea"/>
                    <a:cs typeface="+mn-cs"/>
                  </a:defRPr>
                </a:pPr>
                <a:endParaRPr lang="ru-RU"/>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Лист1!$A$2:$A$9</c:f>
              <c:numCache>
                <c:formatCode>General</c:formatCode>
                <c:ptCount val="8"/>
                <c:pt idx="0">
                  <c:v>2010</c:v>
                </c:pt>
                <c:pt idx="1">
                  <c:v>2011</c:v>
                </c:pt>
                <c:pt idx="2">
                  <c:v>2012</c:v>
                </c:pt>
                <c:pt idx="3">
                  <c:v>2013</c:v>
                </c:pt>
                <c:pt idx="4">
                  <c:v>2014</c:v>
                </c:pt>
                <c:pt idx="5">
                  <c:v>2015</c:v>
                </c:pt>
                <c:pt idx="6">
                  <c:v>2016</c:v>
                </c:pt>
                <c:pt idx="7">
                  <c:v>2017</c:v>
                </c:pt>
              </c:numCache>
            </c:numRef>
          </c:cat>
          <c:val>
            <c:numRef>
              <c:f>Лист1!$B$2:$B$9</c:f>
              <c:numCache>
                <c:formatCode>General</c:formatCode>
                <c:ptCount val="8"/>
                <c:pt idx="0">
                  <c:v>90</c:v>
                </c:pt>
                <c:pt idx="1">
                  <c:v>65</c:v>
                </c:pt>
                <c:pt idx="2">
                  <c:v>59</c:v>
                </c:pt>
                <c:pt idx="3">
                  <c:v>73</c:v>
                </c:pt>
                <c:pt idx="4">
                  <c:v>53</c:v>
                </c:pt>
                <c:pt idx="5">
                  <c:v>43</c:v>
                </c:pt>
                <c:pt idx="6">
                  <c:v>30</c:v>
                </c:pt>
                <c:pt idx="7">
                  <c:v>21</c:v>
                </c:pt>
              </c:numCache>
            </c:numRef>
          </c:val>
          <c:smooth val="1"/>
          <c:extLst xmlns:c16r2="http://schemas.microsoft.com/office/drawing/2015/06/chart">
            <c:ext xmlns:c16="http://schemas.microsoft.com/office/drawing/2014/chart" uri="{C3380CC4-5D6E-409C-BE32-E72D297353CC}">
              <c16:uniqueId val="{00000000-1FE6-B943-B68E-36CD4BD8AF29}"/>
            </c:ext>
          </c:extLst>
        </c:ser>
        <c:dLbls>
          <c:dLblPos val="t"/>
          <c:showLegendKey val="0"/>
          <c:showVal val="1"/>
          <c:showCatName val="0"/>
          <c:showSerName val="0"/>
          <c:showPercent val="0"/>
          <c:showBubbleSize val="0"/>
        </c:dLbls>
        <c:marker val="1"/>
        <c:smooth val="0"/>
        <c:axId val="134693632"/>
        <c:axId val="134696320"/>
      </c:lineChart>
      <c:catAx>
        <c:axId val="134693632"/>
        <c:scaling>
          <c:orientation val="minMax"/>
        </c:scaling>
        <c:delete val="0"/>
        <c:axPos val="b"/>
        <c:numFmt formatCode="General" sourceLinked="1"/>
        <c:majorTickMark val="out"/>
        <c:minorTickMark val="none"/>
        <c:tickLblPos val="nextTo"/>
        <c:txPr>
          <a:bodyPr/>
          <a:lstStyle/>
          <a:p>
            <a:pPr algn="ctr">
              <a:defRPr lang="ru-RU" sz="1050" b="0" i="0" u="none" strike="noStrike" kern="1200" baseline="0">
                <a:solidFill>
                  <a:srgbClr val="003366"/>
                </a:solidFill>
                <a:latin typeface="Arial Narrow" panose="020B0606020202030204" pitchFamily="34" charset="0"/>
                <a:ea typeface="+mn-ea"/>
                <a:cs typeface="+mn-cs"/>
              </a:defRPr>
            </a:pPr>
            <a:endParaRPr lang="ru-RU"/>
          </a:p>
        </c:txPr>
        <c:crossAx val="134696320"/>
        <c:crosses val="autoZero"/>
        <c:auto val="1"/>
        <c:lblAlgn val="ctr"/>
        <c:lblOffset val="100"/>
        <c:noMultiLvlLbl val="0"/>
      </c:catAx>
      <c:valAx>
        <c:axId val="134696320"/>
        <c:scaling>
          <c:orientation val="minMax"/>
        </c:scaling>
        <c:delete val="1"/>
        <c:axPos val="l"/>
        <c:numFmt formatCode="General" sourceLinked="1"/>
        <c:majorTickMark val="out"/>
        <c:minorTickMark val="none"/>
        <c:tickLblPos val="nextTo"/>
        <c:crossAx val="134693632"/>
        <c:crosses val="autoZero"/>
        <c:crossBetween val="between"/>
      </c:valAx>
    </c:plotArea>
    <c:legend>
      <c:legendPos val="r"/>
      <c:layout>
        <c:manualLayout>
          <c:xMode val="edge"/>
          <c:yMode val="edge"/>
          <c:x val="0.6423808129927765"/>
          <c:y val="0.25584678649232923"/>
          <c:w val="0.22190051477254991"/>
          <c:h val="9.066456034688454E-2"/>
        </c:manualLayout>
      </c:layout>
      <c:overlay val="0"/>
      <c:txPr>
        <a:bodyPr/>
        <a:lstStyle/>
        <a:p>
          <a:pPr>
            <a:defRPr lang="ru-RU" sz="1200" b="0" i="0" u="none" strike="noStrike" kern="1200" baseline="0">
              <a:solidFill>
                <a:srgbClr val="003366"/>
              </a:solidFill>
              <a:latin typeface="Arial Narrow" panose="020B0606020202030204" pitchFamily="34" charset="0"/>
              <a:ea typeface="+mn-ea"/>
              <a:cs typeface="+mn-cs"/>
            </a:defRPr>
          </a:pPr>
          <a:endParaRPr lang="ru-RU"/>
        </a:p>
      </c:txPr>
    </c:legend>
    <c:plotVisOnly val="1"/>
    <c:dispBlanksAs val="zero"/>
    <c:showDLblsOverMax val="0"/>
  </c:chart>
  <c:txPr>
    <a:bodyPr/>
    <a:lstStyle/>
    <a:p>
      <a:pPr>
        <a:defRPr sz="1800"/>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785914707851057E-2"/>
          <c:y val="0.75821411377368952"/>
          <c:w val="0.66587942174967074"/>
          <c:h val="0.12498070496440374"/>
        </c:manualLayout>
      </c:layout>
      <c:barChart>
        <c:barDir val="col"/>
        <c:grouping val="clustered"/>
        <c:varyColors val="0"/>
        <c:ser>
          <c:idx val="0"/>
          <c:order val="0"/>
          <c:tx>
            <c:strRef>
              <c:f>Лист1!$B$1</c:f>
              <c:strCache>
                <c:ptCount val="1"/>
                <c:pt idx="0">
                  <c:v>В т.ч. со смерт. исходом</c:v>
                </c:pt>
              </c:strCache>
            </c:strRef>
          </c:tx>
          <c:spPr>
            <a:solidFill>
              <a:srgbClr val="FF9900"/>
            </a:solidFill>
          </c:spPr>
          <c:invertIfNegative val="0"/>
          <c:dLbls>
            <c:dLbl>
              <c:idx val="4"/>
              <c:layout>
                <c:manualLayout>
                  <c:x val="0"/>
                  <c:y val="2.0810781492365722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spPr>
              <a:noFill/>
              <a:ln>
                <a:noFill/>
              </a:ln>
              <a:effectLst/>
            </c:spPr>
            <c:txPr>
              <a:bodyPr/>
              <a:lstStyle/>
              <a:p>
                <a:pPr algn="ctr">
                  <a:defRPr lang="ru-RU" sz="1100" b="1" i="0" u="none" strike="noStrike" kern="1200" baseline="0">
                    <a:solidFill>
                      <a:srgbClr val="003366"/>
                    </a:solidFill>
                    <a:latin typeface="Arial Narrow" panose="020B0606020202030204" pitchFamily="34" charset="0"/>
                    <a:ea typeface="+mn-ea"/>
                    <a:cs typeface="+mn-cs"/>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Лист1!$A$2:$A$9</c:f>
              <c:numCache>
                <c:formatCode>General</c:formatCode>
                <c:ptCount val="8"/>
                <c:pt idx="0">
                  <c:v>2010</c:v>
                </c:pt>
                <c:pt idx="1">
                  <c:v>2011</c:v>
                </c:pt>
                <c:pt idx="2">
                  <c:v>2012</c:v>
                </c:pt>
                <c:pt idx="3">
                  <c:v>2013</c:v>
                </c:pt>
                <c:pt idx="4">
                  <c:v>2014</c:v>
                </c:pt>
                <c:pt idx="5">
                  <c:v>2015</c:v>
                </c:pt>
                <c:pt idx="6">
                  <c:v>2016</c:v>
                </c:pt>
                <c:pt idx="7">
                  <c:v>2017</c:v>
                </c:pt>
              </c:numCache>
            </c:numRef>
          </c:cat>
          <c:val>
            <c:numRef>
              <c:f>Лист1!$B$2:$B$9</c:f>
              <c:numCache>
                <c:formatCode>General</c:formatCode>
                <c:ptCount val="8"/>
                <c:pt idx="0">
                  <c:v>13</c:v>
                </c:pt>
                <c:pt idx="1">
                  <c:v>16</c:v>
                </c:pt>
                <c:pt idx="2">
                  <c:v>13</c:v>
                </c:pt>
                <c:pt idx="3">
                  <c:v>3</c:v>
                </c:pt>
                <c:pt idx="4">
                  <c:v>17</c:v>
                </c:pt>
                <c:pt idx="5">
                  <c:v>7</c:v>
                </c:pt>
                <c:pt idx="6">
                  <c:v>4</c:v>
                </c:pt>
                <c:pt idx="7">
                  <c:v>6</c:v>
                </c:pt>
              </c:numCache>
            </c:numRef>
          </c:val>
          <c:extLst xmlns:c16r2="http://schemas.microsoft.com/office/drawing/2015/06/chart">
            <c:ext xmlns:c16="http://schemas.microsoft.com/office/drawing/2014/chart" uri="{C3380CC4-5D6E-409C-BE32-E72D297353CC}">
              <c16:uniqueId val="{00000000-AB8D-574F-8B76-8FEEE30DB8F5}"/>
            </c:ext>
          </c:extLst>
        </c:ser>
        <c:dLbls>
          <c:showLegendKey val="0"/>
          <c:showVal val="0"/>
          <c:showCatName val="0"/>
          <c:showSerName val="0"/>
          <c:showPercent val="0"/>
          <c:showBubbleSize val="0"/>
        </c:dLbls>
        <c:gapWidth val="96"/>
        <c:axId val="141681408"/>
        <c:axId val="141682944"/>
      </c:barChart>
      <c:catAx>
        <c:axId val="141681408"/>
        <c:scaling>
          <c:orientation val="minMax"/>
        </c:scaling>
        <c:delete val="1"/>
        <c:axPos val="b"/>
        <c:numFmt formatCode="General" sourceLinked="1"/>
        <c:majorTickMark val="out"/>
        <c:minorTickMark val="none"/>
        <c:tickLblPos val="nextTo"/>
        <c:crossAx val="141682944"/>
        <c:crosses val="autoZero"/>
        <c:auto val="1"/>
        <c:lblAlgn val="ctr"/>
        <c:lblOffset val="100"/>
        <c:noMultiLvlLbl val="0"/>
      </c:catAx>
      <c:valAx>
        <c:axId val="141682944"/>
        <c:scaling>
          <c:orientation val="minMax"/>
        </c:scaling>
        <c:delete val="1"/>
        <c:axPos val="l"/>
        <c:numFmt formatCode="General" sourceLinked="1"/>
        <c:majorTickMark val="out"/>
        <c:minorTickMark val="none"/>
        <c:tickLblPos val="nextTo"/>
        <c:crossAx val="141681408"/>
        <c:crosses val="autoZero"/>
        <c:crossBetween val="between"/>
      </c:valAx>
    </c:plotArea>
    <c:legend>
      <c:legendPos val="r"/>
      <c:layout>
        <c:manualLayout>
          <c:xMode val="edge"/>
          <c:yMode val="edge"/>
          <c:x val="0.69787420594164862"/>
          <c:y val="0.51377034663551935"/>
          <c:w val="0.24657023850279586"/>
          <c:h val="0.25399571524949455"/>
        </c:manualLayout>
      </c:layout>
      <c:overlay val="0"/>
      <c:txPr>
        <a:bodyPr/>
        <a:lstStyle/>
        <a:p>
          <a:pPr>
            <a:defRPr lang="ru-RU" sz="1100" b="0" i="0" u="none" strike="noStrike" kern="1200" baseline="0">
              <a:solidFill>
                <a:srgbClr val="003366"/>
              </a:solidFill>
              <a:latin typeface="Arial Narrow" panose="020B0606020202030204" pitchFamily="34" charset="0"/>
              <a:ea typeface="+mn-ea"/>
              <a:cs typeface="+mn-cs"/>
            </a:defRPr>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rtl="0">
              <a:defRPr sz="1200">
                <a:solidFill>
                  <a:srgbClr val="002060"/>
                </a:solidFill>
              </a:defRPr>
            </a:pPr>
            <a:r>
              <a:rPr lang="ru-RU" sz="1200">
                <a:solidFill>
                  <a:srgbClr val="002060"/>
                </a:solidFill>
              </a:rPr>
              <a:t>Общее количество пострадавших</a:t>
            </a:r>
          </a:p>
        </c:rich>
      </c:tx>
      <c:layout>
        <c:manualLayout>
          <c:xMode val="edge"/>
          <c:yMode val="edge"/>
          <c:x val="0.17297175151646985"/>
          <c:y val="4.5882713841676748E-3"/>
        </c:manualLayout>
      </c:layout>
      <c:overlay val="0"/>
    </c:title>
    <c:autoTitleDeleted val="0"/>
    <c:plotArea>
      <c:layout>
        <c:manualLayout>
          <c:layoutTarget val="inner"/>
          <c:xMode val="edge"/>
          <c:yMode val="edge"/>
          <c:x val="1.920567708926791E-2"/>
          <c:y val="0.12138425152624434"/>
          <c:w val="0.6702351302097217"/>
          <c:h val="0.50139304248206762"/>
        </c:manualLayout>
      </c:layout>
      <c:lineChart>
        <c:grouping val="standard"/>
        <c:varyColors val="0"/>
        <c:ser>
          <c:idx val="0"/>
          <c:order val="0"/>
          <c:tx>
            <c:strRef>
              <c:f>Лист1!$B$1</c:f>
              <c:strCache>
                <c:ptCount val="1"/>
                <c:pt idx="0">
                  <c:v>Общее кол-во пострадавших</c:v>
                </c:pt>
              </c:strCache>
            </c:strRef>
          </c:tx>
          <c:spPr>
            <a:ln>
              <a:solidFill>
                <a:srgbClr val="0033CC"/>
              </a:solidFill>
            </a:ln>
          </c:spPr>
          <c:marker>
            <c:symbol val="diamond"/>
            <c:size val="5"/>
            <c:spPr>
              <a:solidFill>
                <a:srgbClr val="002060"/>
              </a:solidFill>
              <a:ln>
                <a:solidFill>
                  <a:srgbClr val="0033CC"/>
                </a:solidFill>
              </a:ln>
            </c:spPr>
          </c:marker>
          <c:dLbls>
            <c:dLbl>
              <c:idx val="6"/>
              <c:layout/>
              <c:tx>
                <c:rich>
                  <a:bodyPr/>
                  <a:lstStyle/>
                  <a:p>
                    <a:r>
                      <a:rPr lang="en-US" sz="1200"/>
                      <a:t>78</a:t>
                    </a:r>
                    <a:endParaRPr lang="en-US" dirty="0"/>
                  </a:p>
                </c:rich>
              </c:tx>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spPr>
              <a:noFill/>
              <a:ln>
                <a:noFill/>
              </a:ln>
              <a:effectLst/>
            </c:spPr>
            <c:txPr>
              <a:bodyPr/>
              <a:lstStyle/>
              <a:p>
                <a:pPr algn="ctr">
                  <a:defRPr/>
                </a:pPr>
                <a:endParaRPr lang="ru-RU"/>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Лист1!$A$2:$A$9</c:f>
              <c:numCache>
                <c:formatCode>General</c:formatCode>
                <c:ptCount val="8"/>
                <c:pt idx="0">
                  <c:v>2010</c:v>
                </c:pt>
                <c:pt idx="1">
                  <c:v>2011</c:v>
                </c:pt>
                <c:pt idx="2">
                  <c:v>2012</c:v>
                </c:pt>
                <c:pt idx="3">
                  <c:v>2013</c:v>
                </c:pt>
                <c:pt idx="4">
                  <c:v>2014</c:v>
                </c:pt>
                <c:pt idx="5">
                  <c:v>2015</c:v>
                </c:pt>
                <c:pt idx="6">
                  <c:v>2016</c:v>
                </c:pt>
                <c:pt idx="7">
                  <c:v>2017</c:v>
                </c:pt>
              </c:numCache>
            </c:numRef>
          </c:cat>
          <c:val>
            <c:numRef>
              <c:f>Лист1!$B$2:$B$9</c:f>
              <c:numCache>
                <c:formatCode>General</c:formatCode>
                <c:ptCount val="8"/>
                <c:pt idx="0">
                  <c:v>164</c:v>
                </c:pt>
                <c:pt idx="1">
                  <c:v>160</c:v>
                </c:pt>
                <c:pt idx="2">
                  <c:v>147</c:v>
                </c:pt>
                <c:pt idx="3">
                  <c:v>108</c:v>
                </c:pt>
                <c:pt idx="4">
                  <c:v>86</c:v>
                </c:pt>
                <c:pt idx="5">
                  <c:v>103</c:v>
                </c:pt>
                <c:pt idx="6">
                  <c:v>78</c:v>
                </c:pt>
                <c:pt idx="7">
                  <c:v>61</c:v>
                </c:pt>
              </c:numCache>
            </c:numRef>
          </c:val>
          <c:smooth val="1"/>
          <c:extLst xmlns:c16r2="http://schemas.microsoft.com/office/drawing/2015/06/chart">
            <c:ext xmlns:c16="http://schemas.microsoft.com/office/drawing/2014/chart" uri="{C3380CC4-5D6E-409C-BE32-E72D297353CC}">
              <c16:uniqueId val="{00000000-18EC-104A-B961-BB366D799940}"/>
            </c:ext>
          </c:extLst>
        </c:ser>
        <c:dLbls>
          <c:dLblPos val="t"/>
          <c:showLegendKey val="0"/>
          <c:showVal val="1"/>
          <c:showCatName val="0"/>
          <c:showSerName val="0"/>
          <c:showPercent val="0"/>
          <c:showBubbleSize val="0"/>
        </c:dLbls>
        <c:marker val="1"/>
        <c:smooth val="0"/>
        <c:axId val="141743616"/>
        <c:axId val="141747328"/>
      </c:lineChart>
      <c:catAx>
        <c:axId val="141743616"/>
        <c:scaling>
          <c:orientation val="minMax"/>
        </c:scaling>
        <c:delete val="0"/>
        <c:axPos val="b"/>
        <c:numFmt formatCode="General" sourceLinked="1"/>
        <c:majorTickMark val="out"/>
        <c:minorTickMark val="none"/>
        <c:tickLblPos val="nextTo"/>
        <c:txPr>
          <a:bodyPr/>
          <a:lstStyle/>
          <a:p>
            <a:pPr algn="ctr">
              <a:defRPr/>
            </a:pPr>
            <a:endParaRPr lang="ru-RU"/>
          </a:p>
        </c:txPr>
        <c:crossAx val="141747328"/>
        <c:crosses val="autoZero"/>
        <c:auto val="1"/>
        <c:lblAlgn val="ctr"/>
        <c:lblOffset val="100"/>
        <c:noMultiLvlLbl val="0"/>
      </c:catAx>
      <c:valAx>
        <c:axId val="141747328"/>
        <c:scaling>
          <c:orientation val="minMax"/>
        </c:scaling>
        <c:delete val="1"/>
        <c:axPos val="l"/>
        <c:numFmt formatCode="General" sourceLinked="1"/>
        <c:majorTickMark val="out"/>
        <c:minorTickMark val="none"/>
        <c:tickLblPos val="nextTo"/>
        <c:crossAx val="141743616"/>
        <c:crosses val="autoZero"/>
        <c:crossBetween val="between"/>
      </c:valAx>
    </c:plotArea>
    <c:legend>
      <c:legendPos val="r"/>
      <c:layout>
        <c:manualLayout>
          <c:xMode val="edge"/>
          <c:yMode val="edge"/>
          <c:x val="0.67201895841509862"/>
          <c:y val="0.12611679494223563"/>
          <c:w val="0.24258166071818388"/>
          <c:h val="0.23586444980128746"/>
        </c:manualLayout>
      </c:layout>
      <c:overlay val="0"/>
    </c:legend>
    <c:plotVisOnly val="1"/>
    <c:dispBlanksAs val="zero"/>
    <c:showDLblsOverMax val="0"/>
  </c:chart>
  <c:txPr>
    <a:bodyPr/>
    <a:lstStyle/>
    <a:p>
      <a:pPr>
        <a:defRPr sz="1050">
          <a:latin typeface="Arial Narrow" panose="020B0606020202030204" pitchFamily="34" charset="0"/>
        </a:defRPr>
      </a:pPr>
      <a:endParaRPr lang="ru-R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86794660742979E-2"/>
          <c:y val="0.27841408239604359"/>
          <c:w val="0.7018229916858868"/>
          <c:h val="0.51308985850125499"/>
        </c:manualLayout>
      </c:layout>
      <c:barChart>
        <c:barDir val="col"/>
        <c:grouping val="clustered"/>
        <c:varyColors val="0"/>
        <c:ser>
          <c:idx val="0"/>
          <c:order val="0"/>
          <c:tx>
            <c:strRef>
              <c:f>Лист1!$B$1</c:f>
              <c:strCache>
                <c:ptCount val="1"/>
                <c:pt idx="0">
                  <c:v>Пожары</c:v>
                </c:pt>
              </c:strCache>
            </c:strRef>
          </c:tx>
          <c:spPr>
            <a:solidFill>
              <a:srgbClr val="FF9900"/>
            </a:solidFill>
          </c:spPr>
          <c:invertIfNegative val="0"/>
          <c:dLbls>
            <c:dLbl>
              <c:idx val="0"/>
              <c:layout>
                <c:manualLayout>
                  <c:x val="0"/>
                  <c:y val="3.488370496076499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dLbl>
              <c:idx val="1"/>
              <c:layout>
                <c:manualLayout>
                  <c:x val="0"/>
                  <c:y val="2.9069754133970768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dLbl>
              <c:idx val="2"/>
              <c:layout>
                <c:manualLayout>
                  <c:x val="0"/>
                  <c:y val="2.9069754133970824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dLbl>
              <c:idx val="3"/>
              <c:layout>
                <c:manualLayout>
                  <c:x val="0"/>
                  <c:y val="1.7441852480382547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dLbl>
              <c:idx val="4"/>
              <c:layout>
                <c:manualLayout>
                  <c:x val="0"/>
                  <c:y val="2.0810781492365722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dLbl>
              <c:idx val="5"/>
              <c:layout>
                <c:manualLayout>
                  <c:x val="0"/>
                  <c:y val="2.1541905111809274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dLbl>
              <c:idx val="6"/>
              <c:layout>
                <c:manualLayout>
                  <c:x val="0"/>
                  <c:y val="3.0158667156532981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dLbl>
              <c:idx val="7"/>
              <c:layout>
                <c:manualLayout>
                  <c:x val="0"/>
                  <c:y val="2.9069754133970824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spPr>
              <a:noFill/>
              <a:ln>
                <a:noFill/>
              </a:ln>
              <a:effectLst/>
            </c:spPr>
            <c:txPr>
              <a:bodyPr/>
              <a:lstStyle/>
              <a:p>
                <a:pPr algn="ctr">
                  <a:defRPr sz="1000"/>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Лист1!$A$2:$A$9</c:f>
              <c:numCache>
                <c:formatCode>General</c:formatCode>
                <c:ptCount val="8"/>
                <c:pt idx="0">
                  <c:v>2010</c:v>
                </c:pt>
                <c:pt idx="1">
                  <c:v>2011</c:v>
                </c:pt>
                <c:pt idx="2">
                  <c:v>2012</c:v>
                </c:pt>
                <c:pt idx="3">
                  <c:v>2013</c:v>
                </c:pt>
                <c:pt idx="4">
                  <c:v>2014</c:v>
                </c:pt>
                <c:pt idx="5">
                  <c:v>2015</c:v>
                </c:pt>
                <c:pt idx="6">
                  <c:v>2016</c:v>
                </c:pt>
                <c:pt idx="7">
                  <c:v>2017</c:v>
                </c:pt>
              </c:numCache>
            </c:numRef>
          </c:cat>
          <c:val>
            <c:numRef>
              <c:f>Лист1!$B$2:$B$9</c:f>
              <c:numCache>
                <c:formatCode>General</c:formatCode>
                <c:ptCount val="8"/>
                <c:pt idx="0">
                  <c:v>18</c:v>
                </c:pt>
                <c:pt idx="1">
                  <c:v>7</c:v>
                </c:pt>
                <c:pt idx="2">
                  <c:v>15</c:v>
                </c:pt>
                <c:pt idx="3">
                  <c:v>8</c:v>
                </c:pt>
                <c:pt idx="4">
                  <c:v>7</c:v>
                </c:pt>
                <c:pt idx="5">
                  <c:v>5</c:v>
                </c:pt>
                <c:pt idx="6">
                  <c:v>4</c:v>
                </c:pt>
                <c:pt idx="7">
                  <c:v>4</c:v>
                </c:pt>
              </c:numCache>
            </c:numRef>
          </c:val>
          <c:extLst xmlns:c16r2="http://schemas.microsoft.com/office/drawing/2015/06/chart">
            <c:ext xmlns:c16="http://schemas.microsoft.com/office/drawing/2014/chart" uri="{C3380CC4-5D6E-409C-BE32-E72D297353CC}">
              <c16:uniqueId val="{00000000-4352-914B-BC63-8F7027D66B6C}"/>
            </c:ext>
          </c:extLst>
        </c:ser>
        <c:dLbls>
          <c:showLegendKey val="0"/>
          <c:showVal val="0"/>
          <c:showCatName val="0"/>
          <c:showSerName val="0"/>
          <c:showPercent val="0"/>
          <c:showBubbleSize val="0"/>
        </c:dLbls>
        <c:gapWidth val="96"/>
        <c:axId val="143242752"/>
        <c:axId val="143244288"/>
      </c:barChart>
      <c:catAx>
        <c:axId val="143242752"/>
        <c:scaling>
          <c:orientation val="minMax"/>
        </c:scaling>
        <c:delete val="0"/>
        <c:axPos val="b"/>
        <c:numFmt formatCode="General" sourceLinked="1"/>
        <c:majorTickMark val="out"/>
        <c:minorTickMark val="none"/>
        <c:tickLblPos val="nextTo"/>
        <c:txPr>
          <a:bodyPr/>
          <a:lstStyle/>
          <a:p>
            <a:pPr>
              <a:defRPr sz="1100" b="0"/>
            </a:pPr>
            <a:endParaRPr lang="ru-RU"/>
          </a:p>
        </c:txPr>
        <c:crossAx val="143244288"/>
        <c:crosses val="autoZero"/>
        <c:auto val="1"/>
        <c:lblAlgn val="ctr"/>
        <c:lblOffset val="100"/>
        <c:noMultiLvlLbl val="0"/>
      </c:catAx>
      <c:valAx>
        <c:axId val="143244288"/>
        <c:scaling>
          <c:orientation val="minMax"/>
        </c:scaling>
        <c:delete val="1"/>
        <c:axPos val="l"/>
        <c:numFmt formatCode="General" sourceLinked="1"/>
        <c:majorTickMark val="out"/>
        <c:minorTickMark val="none"/>
        <c:tickLblPos val="nextTo"/>
        <c:crossAx val="143242752"/>
        <c:crosses val="autoZero"/>
        <c:crossBetween val="between"/>
      </c:valAx>
    </c:plotArea>
    <c:legend>
      <c:legendPos val="r"/>
      <c:layout>
        <c:manualLayout>
          <c:xMode val="edge"/>
          <c:yMode val="edge"/>
          <c:x val="0.57681032943929866"/>
          <c:y val="0.18034417673311814"/>
          <c:w val="0.22049878441989665"/>
          <c:h val="0.1555938561329373"/>
        </c:manualLayout>
      </c:layout>
      <c:overlay val="0"/>
      <c:txPr>
        <a:bodyPr/>
        <a:lstStyle/>
        <a:p>
          <a:pPr>
            <a:defRPr sz="1200" b="0">
              <a:solidFill>
                <a:srgbClr val="003366"/>
              </a:solidFill>
            </a:defRPr>
          </a:pPr>
          <a:endParaRPr lang="ru-RU"/>
        </a:p>
      </c:txPr>
    </c:legend>
    <c:plotVisOnly val="1"/>
    <c:dispBlanksAs val="gap"/>
    <c:showDLblsOverMax val="0"/>
  </c:chart>
  <c:txPr>
    <a:bodyPr/>
    <a:lstStyle/>
    <a:p>
      <a:pPr marL="0" indent="0" algn="ctr" rtl="0">
        <a:defRPr lang="ru-RU" sz="1400" b="1" i="0" u="none" strike="noStrike" kern="1200" baseline="0">
          <a:solidFill>
            <a:srgbClr val="003366"/>
          </a:solidFill>
          <a:latin typeface="+mn-lt"/>
          <a:ea typeface="+mn-ea"/>
          <a:cs typeface="+mn-cs"/>
        </a:defRPr>
      </a:pPr>
      <a:endParaRPr lang="ru-RU"/>
    </a:p>
  </c:txPr>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dirty="0">
                <a:solidFill>
                  <a:srgbClr val="002060"/>
                </a:solidFill>
              </a:rPr>
              <a:t>Коэффициент частоты травматизма</a:t>
            </a:r>
          </a:p>
        </c:rich>
      </c:tx>
      <c:layout>
        <c:manualLayout>
          <c:xMode val="edge"/>
          <c:yMode val="edge"/>
          <c:x val="0.22526267995264387"/>
          <c:y val="4.3008714169508622E-3"/>
        </c:manualLayout>
      </c:layout>
      <c:overlay val="1"/>
    </c:title>
    <c:autoTitleDeleted val="0"/>
    <c:plotArea>
      <c:layout>
        <c:manualLayout>
          <c:layoutTarget val="inner"/>
          <c:xMode val="edge"/>
          <c:yMode val="edge"/>
          <c:x val="4.5831743169670924E-2"/>
          <c:y val="0.11767104836771899"/>
          <c:w val="0.71496851527161431"/>
          <c:h val="0.72013568041599763"/>
        </c:manualLayout>
      </c:layout>
      <c:lineChart>
        <c:grouping val="standard"/>
        <c:varyColors val="0"/>
        <c:ser>
          <c:idx val="0"/>
          <c:order val="0"/>
          <c:tx>
            <c:strRef>
              <c:f>Лист1!$B$1</c:f>
              <c:strCache>
                <c:ptCount val="1"/>
                <c:pt idx="0">
                  <c:v>Кч - РФ</c:v>
                </c:pt>
              </c:strCache>
            </c:strRef>
          </c:tx>
          <c:spPr>
            <a:ln>
              <a:solidFill>
                <a:srgbClr val="C00000"/>
              </a:solidFill>
            </a:ln>
          </c:spPr>
          <c:marker>
            <c:symbol val="circle"/>
            <c:size val="4"/>
            <c:spPr>
              <a:solidFill>
                <a:srgbClr val="C00000"/>
              </a:solidFill>
              <a:ln>
                <a:solidFill>
                  <a:srgbClr val="C00000"/>
                </a:solidFill>
              </a:ln>
            </c:spPr>
          </c:marker>
          <c:dLbls>
            <c:spPr>
              <a:noFill/>
            </c:spPr>
            <c:txPr>
              <a:bodyPr/>
              <a:lstStyle/>
              <a:p>
                <a:pPr>
                  <a:defRPr b="1">
                    <a:solidFill>
                      <a:srgbClr val="002060"/>
                    </a:solidFill>
                  </a:defRPr>
                </a:pPr>
                <a:endParaRPr lang="ru-RU"/>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Лист1!$A$2:$A$9</c:f>
              <c:numCache>
                <c:formatCode>General</c:formatCode>
                <c:ptCount val="8"/>
                <c:pt idx="0">
                  <c:v>2010</c:v>
                </c:pt>
                <c:pt idx="1">
                  <c:v>2011</c:v>
                </c:pt>
                <c:pt idx="2">
                  <c:v>2012</c:v>
                </c:pt>
                <c:pt idx="3">
                  <c:v>2013</c:v>
                </c:pt>
                <c:pt idx="4">
                  <c:v>2014</c:v>
                </c:pt>
                <c:pt idx="5">
                  <c:v>2015</c:v>
                </c:pt>
                <c:pt idx="6">
                  <c:v>2016</c:v>
                </c:pt>
                <c:pt idx="7">
                  <c:v>2017</c:v>
                </c:pt>
              </c:numCache>
            </c:numRef>
          </c:cat>
          <c:val>
            <c:numRef>
              <c:f>Лист1!$B$2:$B$9</c:f>
              <c:numCache>
                <c:formatCode>0.00</c:formatCode>
                <c:ptCount val="8"/>
                <c:pt idx="0">
                  <c:v>2.2000000000000002</c:v>
                </c:pt>
                <c:pt idx="1">
                  <c:v>2.1</c:v>
                </c:pt>
                <c:pt idx="2">
                  <c:v>1.9</c:v>
                </c:pt>
                <c:pt idx="3">
                  <c:v>1.7</c:v>
                </c:pt>
                <c:pt idx="4">
                  <c:v>1.4</c:v>
                </c:pt>
                <c:pt idx="5">
                  <c:v>1.3</c:v>
                </c:pt>
                <c:pt idx="6">
                  <c:v>1.3</c:v>
                </c:pt>
              </c:numCache>
            </c:numRef>
          </c:val>
          <c:smooth val="1"/>
          <c:extLst xmlns:c16r2="http://schemas.microsoft.com/office/drawing/2015/06/chart">
            <c:ext xmlns:c16="http://schemas.microsoft.com/office/drawing/2014/chart" uri="{C3380CC4-5D6E-409C-BE32-E72D297353CC}">
              <c16:uniqueId val="{00000000-B1B1-E84D-947E-AB0AB62A7639}"/>
            </c:ext>
          </c:extLst>
        </c:ser>
        <c:ser>
          <c:idx val="1"/>
          <c:order val="1"/>
          <c:tx>
            <c:strRef>
              <c:f>Лист1!$C$1</c:f>
              <c:strCache>
                <c:ptCount val="1"/>
                <c:pt idx="0">
                  <c:v>Кч - ПАО "Газпром"</c:v>
                </c:pt>
              </c:strCache>
            </c:strRef>
          </c:tx>
          <c:spPr>
            <a:ln>
              <a:solidFill>
                <a:srgbClr val="002060"/>
              </a:solidFill>
            </a:ln>
          </c:spPr>
          <c:marker>
            <c:symbol val="circle"/>
            <c:size val="4"/>
            <c:spPr>
              <a:solidFill>
                <a:srgbClr val="002060"/>
              </a:solidFill>
              <a:ln>
                <a:solidFill>
                  <a:srgbClr val="C00000"/>
                </a:solidFill>
              </a:ln>
            </c:spPr>
          </c:marker>
          <c:dLbls>
            <c:spPr>
              <a:noFill/>
            </c:spPr>
            <c:txPr>
              <a:bodyPr/>
              <a:lstStyle/>
              <a:p>
                <a:pPr>
                  <a:defRPr b="1">
                    <a:solidFill>
                      <a:srgbClr val="002060"/>
                    </a:solidFill>
                  </a:defRPr>
                </a:pPr>
                <a:endParaRPr lang="ru-RU"/>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Лист1!$A$2:$A$9</c:f>
              <c:numCache>
                <c:formatCode>General</c:formatCode>
                <c:ptCount val="8"/>
                <c:pt idx="0">
                  <c:v>2010</c:v>
                </c:pt>
                <c:pt idx="1">
                  <c:v>2011</c:v>
                </c:pt>
                <c:pt idx="2">
                  <c:v>2012</c:v>
                </c:pt>
                <c:pt idx="3">
                  <c:v>2013</c:v>
                </c:pt>
                <c:pt idx="4">
                  <c:v>2014</c:v>
                </c:pt>
                <c:pt idx="5">
                  <c:v>2015</c:v>
                </c:pt>
                <c:pt idx="6">
                  <c:v>2016</c:v>
                </c:pt>
                <c:pt idx="7">
                  <c:v>2017</c:v>
                </c:pt>
              </c:numCache>
            </c:numRef>
          </c:cat>
          <c:val>
            <c:numRef>
              <c:f>Лист1!$C$2:$C$9</c:f>
              <c:numCache>
                <c:formatCode>0.00</c:formatCode>
                <c:ptCount val="8"/>
                <c:pt idx="0">
                  <c:v>0.54</c:v>
                </c:pt>
                <c:pt idx="1">
                  <c:v>0.53</c:v>
                </c:pt>
                <c:pt idx="2">
                  <c:v>0.48</c:v>
                </c:pt>
                <c:pt idx="3">
                  <c:v>0.36</c:v>
                </c:pt>
                <c:pt idx="4">
                  <c:v>0.28000000000000003</c:v>
                </c:pt>
                <c:pt idx="5">
                  <c:v>0.32</c:v>
                </c:pt>
                <c:pt idx="6">
                  <c:v>0.24</c:v>
                </c:pt>
                <c:pt idx="7">
                  <c:v>0.19</c:v>
                </c:pt>
              </c:numCache>
            </c:numRef>
          </c:val>
          <c:smooth val="1"/>
          <c:extLst xmlns:c16r2="http://schemas.microsoft.com/office/drawing/2015/06/chart">
            <c:ext xmlns:c16="http://schemas.microsoft.com/office/drawing/2014/chart" uri="{C3380CC4-5D6E-409C-BE32-E72D297353CC}">
              <c16:uniqueId val="{00000001-B1B1-E84D-947E-AB0AB62A7639}"/>
            </c:ext>
          </c:extLst>
        </c:ser>
        <c:dLbls>
          <c:showLegendKey val="0"/>
          <c:showVal val="0"/>
          <c:showCatName val="0"/>
          <c:showSerName val="0"/>
          <c:showPercent val="0"/>
          <c:showBubbleSize val="0"/>
        </c:dLbls>
        <c:marker val="1"/>
        <c:smooth val="0"/>
        <c:axId val="142980608"/>
        <c:axId val="142982144"/>
      </c:lineChart>
      <c:catAx>
        <c:axId val="142980608"/>
        <c:scaling>
          <c:orientation val="minMax"/>
        </c:scaling>
        <c:delete val="0"/>
        <c:axPos val="b"/>
        <c:numFmt formatCode="General" sourceLinked="1"/>
        <c:majorTickMark val="out"/>
        <c:minorTickMark val="none"/>
        <c:tickLblPos val="nextTo"/>
        <c:crossAx val="142982144"/>
        <c:crosses val="autoZero"/>
        <c:auto val="1"/>
        <c:lblAlgn val="ctr"/>
        <c:lblOffset val="100"/>
        <c:noMultiLvlLbl val="0"/>
      </c:catAx>
      <c:valAx>
        <c:axId val="142982144"/>
        <c:scaling>
          <c:orientation val="minMax"/>
        </c:scaling>
        <c:delete val="1"/>
        <c:axPos val="l"/>
        <c:numFmt formatCode="0.00" sourceLinked="0"/>
        <c:majorTickMark val="out"/>
        <c:minorTickMark val="none"/>
        <c:tickLblPos val="nextTo"/>
        <c:crossAx val="142980608"/>
        <c:crosses val="autoZero"/>
        <c:crossBetween val="between"/>
        <c:majorUnit val="0.5"/>
      </c:valAx>
    </c:plotArea>
    <c:legend>
      <c:legendPos val="r"/>
      <c:layout>
        <c:manualLayout>
          <c:xMode val="edge"/>
          <c:yMode val="edge"/>
          <c:x val="0.76747802398939846"/>
          <c:y val="0.50442544348326834"/>
          <c:w val="0.22910955136797093"/>
          <c:h val="0.37102421760739207"/>
        </c:manualLayout>
      </c:layout>
      <c:overlay val="0"/>
      <c:txPr>
        <a:bodyPr/>
        <a:lstStyle/>
        <a:p>
          <a:pPr>
            <a:defRPr sz="800"/>
          </a:pPr>
          <a:endParaRPr lang="ru-RU"/>
        </a:p>
      </c:txPr>
    </c:legend>
    <c:plotVisOnly val="1"/>
    <c:dispBlanksAs val="gap"/>
    <c:showDLblsOverMax val="0"/>
  </c:chart>
  <c:txPr>
    <a:bodyPr/>
    <a:lstStyle/>
    <a:p>
      <a:pPr>
        <a:defRPr sz="1050">
          <a:latin typeface="Arial Narrow" panose="020B0606020202030204" pitchFamily="34" charset="0"/>
        </a:defRPr>
      </a:pPr>
      <a:endParaRPr lang="ru-RU"/>
    </a:p>
  </c:txPr>
  <c:externalData r:id="rId1">
    <c:autoUpdate val="0"/>
  </c:externalData>
</c:chartSpace>
</file>

<file path=ppt/diagrams/_rels/data5.xml.rels><?xml version="1.0" encoding="UTF-8" standalone="yes"?>
<Relationships xmlns="http://schemas.openxmlformats.org/package/2006/relationships"><Relationship Id="rId1" Type="http://schemas.openxmlformats.org/officeDocument/2006/relationships/hyperlink" Target="http://u-sadpapp.adm.gazprom.ru/sad/component/doc_search_view?number=03-7&amp;date=16.09.2015" TargetMode="External"/></Relationships>
</file>

<file path=ppt/diagrams/_rels/drawing5.xml.rels><?xml version="1.0" encoding="UTF-8" standalone="yes"?>
<Relationships xmlns="http://schemas.openxmlformats.org/package/2006/relationships"><Relationship Id="rId1" Type="http://schemas.openxmlformats.org/officeDocument/2006/relationships/hyperlink" Target="http://u-sadpapp.adm.gazprom.ru/sad/component/doc_search_view?number=03-7&amp;date=16.09.2015" TargetMode="Externa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4C326D-70F1-4858-8A71-F03EB050B0BA}" type="doc">
      <dgm:prSet loTypeId="urn:microsoft.com/office/officeart/2008/layout/LinedList" loCatId="list" qsTypeId="urn:microsoft.com/office/officeart/2005/8/quickstyle/simple1" qsCatId="simple" csTypeId="urn:microsoft.com/office/officeart/2005/8/colors/accent1_5" csCatId="accent1" phldr="1"/>
      <dgm:spPr/>
      <dgm:t>
        <a:bodyPr/>
        <a:lstStyle/>
        <a:p>
          <a:endParaRPr lang="ru-RU"/>
        </a:p>
      </dgm:t>
    </dgm:pt>
    <dgm:pt modelId="{E6FE2D3F-581B-4F16-8149-C89A46B595B5}">
      <dgm:prSet phldrT="[Текст]"/>
      <dgm:spPr/>
      <dgm:t>
        <a:bodyPr/>
        <a:lstStyle/>
        <a:p>
          <a:endParaRPr lang="ru-RU" dirty="0"/>
        </a:p>
      </dgm:t>
    </dgm:pt>
    <dgm:pt modelId="{3F98F508-E62B-4838-8F68-378681E81718}" type="parTrans" cxnId="{4761D6EB-EDE2-4E9F-9E1A-A1BD5F5D1650}">
      <dgm:prSet/>
      <dgm:spPr/>
      <dgm:t>
        <a:bodyPr/>
        <a:lstStyle/>
        <a:p>
          <a:endParaRPr lang="ru-RU"/>
        </a:p>
      </dgm:t>
    </dgm:pt>
    <dgm:pt modelId="{2DEB2521-24F6-438E-A082-FD901F3D84CC}" type="sibTrans" cxnId="{4761D6EB-EDE2-4E9F-9E1A-A1BD5F5D1650}">
      <dgm:prSet/>
      <dgm:spPr/>
      <dgm:t>
        <a:bodyPr/>
        <a:lstStyle/>
        <a:p>
          <a:endParaRPr lang="ru-RU"/>
        </a:p>
      </dgm:t>
    </dgm:pt>
    <dgm:pt modelId="{3653D143-58CF-4EBE-85ED-11EF29EED4DF}">
      <dgm:prSet phldrT="[Текст]"/>
      <dgm:spPr/>
      <dgm:t>
        <a:bodyPr/>
        <a:lstStyle/>
        <a:p>
          <a:r>
            <a:rPr lang="ru-RU" b="1"/>
            <a:t>Внедрены Ключевые правила безопасности в организациях </a:t>
          </a:r>
          <a:br>
            <a:rPr lang="ru-RU" b="1"/>
          </a:br>
          <a:r>
            <a:rPr lang="ru-RU" b="1"/>
            <a:t>ПАО «Газпром»</a:t>
          </a:r>
          <a:endParaRPr lang="ru-RU" dirty="0"/>
        </a:p>
      </dgm:t>
    </dgm:pt>
    <dgm:pt modelId="{090E1D4B-BE83-484C-A4D3-DC5105D81435}" type="parTrans" cxnId="{B87C4A16-BDB8-4975-A1CF-C74B946C2E5E}">
      <dgm:prSet/>
      <dgm:spPr/>
      <dgm:t>
        <a:bodyPr/>
        <a:lstStyle/>
        <a:p>
          <a:endParaRPr lang="ru-RU"/>
        </a:p>
      </dgm:t>
    </dgm:pt>
    <dgm:pt modelId="{E0661DA7-B61B-433B-A51C-0D711CFBFEE7}" type="sibTrans" cxnId="{B87C4A16-BDB8-4975-A1CF-C74B946C2E5E}">
      <dgm:prSet/>
      <dgm:spPr/>
      <dgm:t>
        <a:bodyPr/>
        <a:lstStyle/>
        <a:p>
          <a:endParaRPr lang="ru-RU"/>
        </a:p>
      </dgm:t>
    </dgm:pt>
    <dgm:pt modelId="{C7C73DEF-3D85-4229-86B5-E90E088748F0}">
      <dgm:prSet phldrT="[Текст]"/>
      <dgm:spPr/>
      <dgm:t>
        <a:bodyPr/>
        <a:lstStyle/>
        <a:p>
          <a:r>
            <a:rPr lang="ru-RU" b="1" dirty="0" smtClean="0"/>
            <a:t>Утверждена Методика </a:t>
          </a:r>
          <a:r>
            <a:rPr lang="ru-RU" b="1" dirty="0"/>
            <a:t>оценки достижения показателей дочерних обществ, организаций и филиалов ПАО «Газпром» в области охраны труда, промышленной и пожарной безопасности</a:t>
          </a:r>
          <a:endParaRPr lang="ru-RU" dirty="0"/>
        </a:p>
      </dgm:t>
    </dgm:pt>
    <dgm:pt modelId="{0498068A-146B-4529-B34D-58CFD057C0A1}" type="parTrans" cxnId="{DF676BF0-067C-4BAA-845C-F57C2C10B24A}">
      <dgm:prSet/>
      <dgm:spPr/>
      <dgm:t>
        <a:bodyPr/>
        <a:lstStyle/>
        <a:p>
          <a:endParaRPr lang="ru-RU"/>
        </a:p>
      </dgm:t>
    </dgm:pt>
    <dgm:pt modelId="{BF2FA59E-A84B-43CA-8D1C-E5239FE53033}" type="sibTrans" cxnId="{DF676BF0-067C-4BAA-845C-F57C2C10B24A}">
      <dgm:prSet/>
      <dgm:spPr/>
      <dgm:t>
        <a:bodyPr/>
        <a:lstStyle/>
        <a:p>
          <a:endParaRPr lang="ru-RU"/>
        </a:p>
      </dgm:t>
    </dgm:pt>
    <dgm:pt modelId="{5C5B847A-FB3A-489D-9CD7-DA1E0961284D}">
      <dgm:prSet phldrT="[Текст]"/>
      <dgm:spPr/>
      <dgm:t>
        <a:bodyPr/>
        <a:lstStyle/>
        <a:p>
          <a:r>
            <a:rPr lang="ru-RU" b="1" dirty="0"/>
            <a:t>Разработаны и направлены в дочерние общества рекомендации по вовлечению работников ПАО «Газпром» в процесс создания здоровых и безопасных условий труда</a:t>
          </a:r>
          <a:endParaRPr lang="ru-RU" dirty="0"/>
        </a:p>
      </dgm:t>
    </dgm:pt>
    <dgm:pt modelId="{D78AD653-9872-4488-932C-EB6AF621DAA9}" type="parTrans" cxnId="{C5AD08D7-816F-4C0A-8DC6-4BB3B38D69CC}">
      <dgm:prSet/>
      <dgm:spPr/>
      <dgm:t>
        <a:bodyPr/>
        <a:lstStyle/>
        <a:p>
          <a:endParaRPr lang="ru-RU"/>
        </a:p>
      </dgm:t>
    </dgm:pt>
    <dgm:pt modelId="{57290476-FE27-45CC-99EB-351F1DAA89F2}" type="sibTrans" cxnId="{C5AD08D7-816F-4C0A-8DC6-4BB3B38D69CC}">
      <dgm:prSet/>
      <dgm:spPr/>
      <dgm:t>
        <a:bodyPr/>
        <a:lstStyle/>
        <a:p>
          <a:endParaRPr lang="ru-RU"/>
        </a:p>
      </dgm:t>
    </dgm:pt>
    <dgm:pt modelId="{563DB857-5F72-4585-8731-42E42F2A45A3}">
      <dgm:prSet phldrT="[Текст]"/>
      <dgm:spPr/>
      <dgm:t>
        <a:bodyPr/>
        <a:lstStyle/>
        <a:p>
          <a:r>
            <a:rPr lang="ru-RU" b="1"/>
            <a:t>Совместно с Департаментом (Е.Б. Касьян) разработаны памятки работникам Газпром о прохождении обучения ОТиПБ.</a:t>
          </a:r>
          <a:endParaRPr lang="ru-RU" dirty="0"/>
        </a:p>
      </dgm:t>
    </dgm:pt>
    <dgm:pt modelId="{0E477FB6-EEB7-4DA3-81BF-77E96434B9F2}" type="parTrans" cxnId="{889CD030-4EF2-451A-8451-0C97DBCC9D7D}">
      <dgm:prSet/>
      <dgm:spPr/>
      <dgm:t>
        <a:bodyPr/>
        <a:lstStyle/>
        <a:p>
          <a:endParaRPr lang="ru-RU"/>
        </a:p>
      </dgm:t>
    </dgm:pt>
    <dgm:pt modelId="{FAF3EBB1-B955-4A33-9DDE-FBAFBA702562}" type="sibTrans" cxnId="{889CD030-4EF2-451A-8451-0C97DBCC9D7D}">
      <dgm:prSet/>
      <dgm:spPr/>
      <dgm:t>
        <a:bodyPr/>
        <a:lstStyle/>
        <a:p>
          <a:endParaRPr lang="ru-RU"/>
        </a:p>
      </dgm:t>
    </dgm:pt>
    <dgm:pt modelId="{D5BAEA83-E475-4FB9-904A-A1F3F51C59CB}" type="pres">
      <dgm:prSet presAssocID="{F94C326D-70F1-4858-8A71-F03EB050B0BA}" presName="vert0" presStyleCnt="0">
        <dgm:presLayoutVars>
          <dgm:dir/>
          <dgm:animOne val="branch"/>
          <dgm:animLvl val="lvl"/>
        </dgm:presLayoutVars>
      </dgm:prSet>
      <dgm:spPr/>
      <dgm:t>
        <a:bodyPr/>
        <a:lstStyle/>
        <a:p>
          <a:endParaRPr lang="ru-RU"/>
        </a:p>
      </dgm:t>
    </dgm:pt>
    <dgm:pt modelId="{3623CC07-2266-48F0-9518-B74A33419FE3}" type="pres">
      <dgm:prSet presAssocID="{E6FE2D3F-581B-4F16-8149-C89A46B595B5}" presName="thickLine" presStyleLbl="alignNode1" presStyleIdx="0" presStyleCnt="1"/>
      <dgm:spPr/>
    </dgm:pt>
    <dgm:pt modelId="{546DAB2A-FAF1-40A5-B148-D630B929DC02}" type="pres">
      <dgm:prSet presAssocID="{E6FE2D3F-581B-4F16-8149-C89A46B595B5}" presName="horz1" presStyleCnt="0"/>
      <dgm:spPr/>
    </dgm:pt>
    <dgm:pt modelId="{B83F8DBF-7DA7-40A0-880A-135F826FB320}" type="pres">
      <dgm:prSet presAssocID="{E6FE2D3F-581B-4F16-8149-C89A46B595B5}" presName="tx1" presStyleLbl="revTx" presStyleIdx="0" presStyleCnt="5"/>
      <dgm:spPr/>
      <dgm:t>
        <a:bodyPr/>
        <a:lstStyle/>
        <a:p>
          <a:endParaRPr lang="ru-RU"/>
        </a:p>
      </dgm:t>
    </dgm:pt>
    <dgm:pt modelId="{47353542-CCA3-47E6-9C36-CE8BBC3E40FE}" type="pres">
      <dgm:prSet presAssocID="{E6FE2D3F-581B-4F16-8149-C89A46B595B5}" presName="vert1" presStyleCnt="0"/>
      <dgm:spPr/>
    </dgm:pt>
    <dgm:pt modelId="{B1FF1CAF-118A-44B4-91CA-A37829DA3757}" type="pres">
      <dgm:prSet presAssocID="{3653D143-58CF-4EBE-85ED-11EF29EED4DF}" presName="vertSpace2a" presStyleCnt="0"/>
      <dgm:spPr/>
    </dgm:pt>
    <dgm:pt modelId="{5FBFAA0F-7908-42DF-86AC-9E016B9D0E89}" type="pres">
      <dgm:prSet presAssocID="{3653D143-58CF-4EBE-85ED-11EF29EED4DF}" presName="horz2" presStyleCnt="0"/>
      <dgm:spPr/>
    </dgm:pt>
    <dgm:pt modelId="{4DD1C184-7339-42C1-A7E9-E4A65AB90E66}" type="pres">
      <dgm:prSet presAssocID="{3653D143-58CF-4EBE-85ED-11EF29EED4DF}" presName="horzSpace2" presStyleCnt="0"/>
      <dgm:spPr/>
    </dgm:pt>
    <dgm:pt modelId="{1F83D85A-8290-4A72-A8CB-F81193BEB6BF}" type="pres">
      <dgm:prSet presAssocID="{3653D143-58CF-4EBE-85ED-11EF29EED4DF}" presName="tx2" presStyleLbl="revTx" presStyleIdx="1" presStyleCnt="5"/>
      <dgm:spPr/>
      <dgm:t>
        <a:bodyPr/>
        <a:lstStyle/>
        <a:p>
          <a:endParaRPr lang="ru-RU"/>
        </a:p>
      </dgm:t>
    </dgm:pt>
    <dgm:pt modelId="{B4A65F49-4111-4F3E-9E4F-19D525AC6567}" type="pres">
      <dgm:prSet presAssocID="{3653D143-58CF-4EBE-85ED-11EF29EED4DF}" presName="vert2" presStyleCnt="0"/>
      <dgm:spPr/>
    </dgm:pt>
    <dgm:pt modelId="{FED9ADC3-DFB2-4F90-8F71-E997E84A19CF}" type="pres">
      <dgm:prSet presAssocID="{3653D143-58CF-4EBE-85ED-11EF29EED4DF}" presName="thinLine2b" presStyleLbl="callout" presStyleIdx="0" presStyleCnt="4"/>
      <dgm:spPr/>
    </dgm:pt>
    <dgm:pt modelId="{9635C0D4-B0C4-4FD2-8815-D7BE6E21595E}" type="pres">
      <dgm:prSet presAssocID="{3653D143-58CF-4EBE-85ED-11EF29EED4DF}" presName="vertSpace2b" presStyleCnt="0"/>
      <dgm:spPr/>
    </dgm:pt>
    <dgm:pt modelId="{34FD51AD-D661-4F3B-96CB-F0C8CA084562}" type="pres">
      <dgm:prSet presAssocID="{C7C73DEF-3D85-4229-86B5-E90E088748F0}" presName="horz2" presStyleCnt="0"/>
      <dgm:spPr/>
    </dgm:pt>
    <dgm:pt modelId="{36B54309-3108-49A3-8F53-B30051988BEA}" type="pres">
      <dgm:prSet presAssocID="{C7C73DEF-3D85-4229-86B5-E90E088748F0}" presName="horzSpace2" presStyleCnt="0"/>
      <dgm:spPr/>
    </dgm:pt>
    <dgm:pt modelId="{515780BE-D649-4657-BF67-FE4C879F1172}" type="pres">
      <dgm:prSet presAssocID="{C7C73DEF-3D85-4229-86B5-E90E088748F0}" presName="tx2" presStyleLbl="revTx" presStyleIdx="2" presStyleCnt="5"/>
      <dgm:spPr/>
      <dgm:t>
        <a:bodyPr/>
        <a:lstStyle/>
        <a:p>
          <a:endParaRPr lang="ru-RU"/>
        </a:p>
      </dgm:t>
    </dgm:pt>
    <dgm:pt modelId="{3862992F-53C2-4926-802B-F8D88D94383D}" type="pres">
      <dgm:prSet presAssocID="{C7C73DEF-3D85-4229-86B5-E90E088748F0}" presName="vert2" presStyleCnt="0"/>
      <dgm:spPr/>
    </dgm:pt>
    <dgm:pt modelId="{F0E8D143-4684-4AE1-B035-EC50923F496F}" type="pres">
      <dgm:prSet presAssocID="{C7C73DEF-3D85-4229-86B5-E90E088748F0}" presName="thinLine2b" presStyleLbl="callout" presStyleIdx="1" presStyleCnt="4"/>
      <dgm:spPr/>
    </dgm:pt>
    <dgm:pt modelId="{F6A0049C-E3FB-4523-8EEA-285107A7B301}" type="pres">
      <dgm:prSet presAssocID="{C7C73DEF-3D85-4229-86B5-E90E088748F0}" presName="vertSpace2b" presStyleCnt="0"/>
      <dgm:spPr/>
    </dgm:pt>
    <dgm:pt modelId="{BD501641-38E1-4EBD-AF35-2CB4D9569519}" type="pres">
      <dgm:prSet presAssocID="{5C5B847A-FB3A-489D-9CD7-DA1E0961284D}" presName="horz2" presStyleCnt="0"/>
      <dgm:spPr/>
    </dgm:pt>
    <dgm:pt modelId="{53EFE5C8-B8DC-4268-9439-27685A8144E2}" type="pres">
      <dgm:prSet presAssocID="{5C5B847A-FB3A-489D-9CD7-DA1E0961284D}" presName="horzSpace2" presStyleCnt="0"/>
      <dgm:spPr/>
    </dgm:pt>
    <dgm:pt modelId="{E8AAA3E2-4463-4FE5-A200-614E1F3A5752}" type="pres">
      <dgm:prSet presAssocID="{5C5B847A-FB3A-489D-9CD7-DA1E0961284D}" presName="tx2" presStyleLbl="revTx" presStyleIdx="3" presStyleCnt="5"/>
      <dgm:spPr/>
      <dgm:t>
        <a:bodyPr/>
        <a:lstStyle/>
        <a:p>
          <a:endParaRPr lang="ru-RU"/>
        </a:p>
      </dgm:t>
    </dgm:pt>
    <dgm:pt modelId="{CDB1CA3E-E5DE-41C3-8C28-9871F7903A85}" type="pres">
      <dgm:prSet presAssocID="{5C5B847A-FB3A-489D-9CD7-DA1E0961284D}" presName="vert2" presStyleCnt="0"/>
      <dgm:spPr/>
    </dgm:pt>
    <dgm:pt modelId="{F8E4A5E0-F1CD-4086-807A-309A57CCD355}" type="pres">
      <dgm:prSet presAssocID="{5C5B847A-FB3A-489D-9CD7-DA1E0961284D}" presName="thinLine2b" presStyleLbl="callout" presStyleIdx="2" presStyleCnt="4"/>
      <dgm:spPr/>
    </dgm:pt>
    <dgm:pt modelId="{E9E2A3A1-6E46-4C7E-95A5-85D8BF85AFB5}" type="pres">
      <dgm:prSet presAssocID="{5C5B847A-FB3A-489D-9CD7-DA1E0961284D}" presName="vertSpace2b" presStyleCnt="0"/>
      <dgm:spPr/>
    </dgm:pt>
    <dgm:pt modelId="{399C7A0C-6BD6-4D27-91E7-F6B00803623B}" type="pres">
      <dgm:prSet presAssocID="{563DB857-5F72-4585-8731-42E42F2A45A3}" presName="horz2" presStyleCnt="0"/>
      <dgm:spPr/>
    </dgm:pt>
    <dgm:pt modelId="{1C04A0FC-C354-4294-B4B4-93DFAFFFF6EA}" type="pres">
      <dgm:prSet presAssocID="{563DB857-5F72-4585-8731-42E42F2A45A3}" presName="horzSpace2" presStyleCnt="0"/>
      <dgm:spPr/>
    </dgm:pt>
    <dgm:pt modelId="{ACC7554A-92F3-40FD-82DC-C0A85F9E2FCE}" type="pres">
      <dgm:prSet presAssocID="{563DB857-5F72-4585-8731-42E42F2A45A3}" presName="tx2" presStyleLbl="revTx" presStyleIdx="4" presStyleCnt="5"/>
      <dgm:spPr/>
      <dgm:t>
        <a:bodyPr/>
        <a:lstStyle/>
        <a:p>
          <a:endParaRPr lang="ru-RU"/>
        </a:p>
      </dgm:t>
    </dgm:pt>
    <dgm:pt modelId="{B5ADCB4A-CE9D-414B-8DF1-3A4CD35BF800}" type="pres">
      <dgm:prSet presAssocID="{563DB857-5F72-4585-8731-42E42F2A45A3}" presName="vert2" presStyleCnt="0"/>
      <dgm:spPr/>
    </dgm:pt>
    <dgm:pt modelId="{37E4F58C-3E4F-4789-8E25-CCE0F0DF5829}" type="pres">
      <dgm:prSet presAssocID="{563DB857-5F72-4585-8731-42E42F2A45A3}" presName="thinLine2b" presStyleLbl="callout" presStyleIdx="3" presStyleCnt="4"/>
      <dgm:spPr/>
    </dgm:pt>
    <dgm:pt modelId="{7A39E950-5CCE-4DA2-A6ED-2FD9CBF4AD21}" type="pres">
      <dgm:prSet presAssocID="{563DB857-5F72-4585-8731-42E42F2A45A3}" presName="vertSpace2b" presStyleCnt="0"/>
      <dgm:spPr/>
    </dgm:pt>
  </dgm:ptLst>
  <dgm:cxnLst>
    <dgm:cxn modelId="{B87C4A16-BDB8-4975-A1CF-C74B946C2E5E}" srcId="{E6FE2D3F-581B-4F16-8149-C89A46B595B5}" destId="{3653D143-58CF-4EBE-85ED-11EF29EED4DF}" srcOrd="0" destOrd="0" parTransId="{090E1D4B-BE83-484C-A4D3-DC5105D81435}" sibTransId="{E0661DA7-B61B-433B-A51C-0D711CFBFEE7}"/>
    <dgm:cxn modelId="{4761D6EB-EDE2-4E9F-9E1A-A1BD5F5D1650}" srcId="{F94C326D-70F1-4858-8A71-F03EB050B0BA}" destId="{E6FE2D3F-581B-4F16-8149-C89A46B595B5}" srcOrd="0" destOrd="0" parTransId="{3F98F508-E62B-4838-8F68-378681E81718}" sibTransId="{2DEB2521-24F6-438E-A082-FD901F3D84CC}"/>
    <dgm:cxn modelId="{37DB3973-82AC-4B8A-8F0A-7C3EE14E81D2}" type="presOf" srcId="{3653D143-58CF-4EBE-85ED-11EF29EED4DF}" destId="{1F83D85A-8290-4A72-A8CB-F81193BEB6BF}" srcOrd="0" destOrd="0" presId="urn:microsoft.com/office/officeart/2008/layout/LinedList"/>
    <dgm:cxn modelId="{C5AD08D7-816F-4C0A-8DC6-4BB3B38D69CC}" srcId="{E6FE2D3F-581B-4F16-8149-C89A46B595B5}" destId="{5C5B847A-FB3A-489D-9CD7-DA1E0961284D}" srcOrd="2" destOrd="0" parTransId="{D78AD653-9872-4488-932C-EB6AF621DAA9}" sibTransId="{57290476-FE27-45CC-99EB-351F1DAA89F2}"/>
    <dgm:cxn modelId="{889CD030-4EF2-451A-8451-0C97DBCC9D7D}" srcId="{E6FE2D3F-581B-4F16-8149-C89A46B595B5}" destId="{563DB857-5F72-4585-8731-42E42F2A45A3}" srcOrd="3" destOrd="0" parTransId="{0E477FB6-EEB7-4DA3-81BF-77E96434B9F2}" sibTransId="{FAF3EBB1-B955-4A33-9DDE-FBAFBA702562}"/>
    <dgm:cxn modelId="{BE73A9E8-46F4-493F-9B29-3DA1700DE763}" type="presOf" srcId="{5C5B847A-FB3A-489D-9CD7-DA1E0961284D}" destId="{E8AAA3E2-4463-4FE5-A200-614E1F3A5752}" srcOrd="0" destOrd="0" presId="urn:microsoft.com/office/officeart/2008/layout/LinedList"/>
    <dgm:cxn modelId="{8CF617CF-A3A8-4475-BB63-58472575A117}" type="presOf" srcId="{563DB857-5F72-4585-8731-42E42F2A45A3}" destId="{ACC7554A-92F3-40FD-82DC-C0A85F9E2FCE}" srcOrd="0" destOrd="0" presId="urn:microsoft.com/office/officeart/2008/layout/LinedList"/>
    <dgm:cxn modelId="{9A9F9FEB-C3B8-4FD4-B86B-8846E9C969DC}" type="presOf" srcId="{C7C73DEF-3D85-4229-86B5-E90E088748F0}" destId="{515780BE-D649-4657-BF67-FE4C879F1172}" srcOrd="0" destOrd="0" presId="urn:microsoft.com/office/officeart/2008/layout/LinedList"/>
    <dgm:cxn modelId="{1EB84EC9-3228-455E-8D51-35A70775B05D}" type="presOf" srcId="{E6FE2D3F-581B-4F16-8149-C89A46B595B5}" destId="{B83F8DBF-7DA7-40A0-880A-135F826FB320}" srcOrd="0" destOrd="0" presId="urn:microsoft.com/office/officeart/2008/layout/LinedList"/>
    <dgm:cxn modelId="{306E6439-9DF4-4CE7-A2C4-CD8DC9371966}" type="presOf" srcId="{F94C326D-70F1-4858-8A71-F03EB050B0BA}" destId="{D5BAEA83-E475-4FB9-904A-A1F3F51C59CB}" srcOrd="0" destOrd="0" presId="urn:microsoft.com/office/officeart/2008/layout/LinedList"/>
    <dgm:cxn modelId="{DF676BF0-067C-4BAA-845C-F57C2C10B24A}" srcId="{E6FE2D3F-581B-4F16-8149-C89A46B595B5}" destId="{C7C73DEF-3D85-4229-86B5-E90E088748F0}" srcOrd="1" destOrd="0" parTransId="{0498068A-146B-4529-B34D-58CFD057C0A1}" sibTransId="{BF2FA59E-A84B-43CA-8D1C-E5239FE53033}"/>
    <dgm:cxn modelId="{981F487A-A3DD-4099-AFB2-7E99C402C641}" type="presParOf" srcId="{D5BAEA83-E475-4FB9-904A-A1F3F51C59CB}" destId="{3623CC07-2266-48F0-9518-B74A33419FE3}" srcOrd="0" destOrd="0" presId="urn:microsoft.com/office/officeart/2008/layout/LinedList"/>
    <dgm:cxn modelId="{4F44ACD7-D173-416B-8A29-85A8B8ACED94}" type="presParOf" srcId="{D5BAEA83-E475-4FB9-904A-A1F3F51C59CB}" destId="{546DAB2A-FAF1-40A5-B148-D630B929DC02}" srcOrd="1" destOrd="0" presId="urn:microsoft.com/office/officeart/2008/layout/LinedList"/>
    <dgm:cxn modelId="{0F62000F-83E2-4FCD-AB9C-2449A07CB86F}" type="presParOf" srcId="{546DAB2A-FAF1-40A5-B148-D630B929DC02}" destId="{B83F8DBF-7DA7-40A0-880A-135F826FB320}" srcOrd="0" destOrd="0" presId="urn:microsoft.com/office/officeart/2008/layout/LinedList"/>
    <dgm:cxn modelId="{ADB2AFB2-25DE-4069-A273-FFE5FBAE9506}" type="presParOf" srcId="{546DAB2A-FAF1-40A5-B148-D630B929DC02}" destId="{47353542-CCA3-47E6-9C36-CE8BBC3E40FE}" srcOrd="1" destOrd="0" presId="urn:microsoft.com/office/officeart/2008/layout/LinedList"/>
    <dgm:cxn modelId="{36790428-F214-4CC9-8B82-B713AE79AA2B}" type="presParOf" srcId="{47353542-CCA3-47E6-9C36-CE8BBC3E40FE}" destId="{B1FF1CAF-118A-44B4-91CA-A37829DA3757}" srcOrd="0" destOrd="0" presId="urn:microsoft.com/office/officeart/2008/layout/LinedList"/>
    <dgm:cxn modelId="{30940766-538C-46C7-BB85-F7D1F4DD81E1}" type="presParOf" srcId="{47353542-CCA3-47E6-9C36-CE8BBC3E40FE}" destId="{5FBFAA0F-7908-42DF-86AC-9E016B9D0E89}" srcOrd="1" destOrd="0" presId="urn:microsoft.com/office/officeart/2008/layout/LinedList"/>
    <dgm:cxn modelId="{53F6B617-6FA8-4E6E-8871-48783939C110}" type="presParOf" srcId="{5FBFAA0F-7908-42DF-86AC-9E016B9D0E89}" destId="{4DD1C184-7339-42C1-A7E9-E4A65AB90E66}" srcOrd="0" destOrd="0" presId="urn:microsoft.com/office/officeart/2008/layout/LinedList"/>
    <dgm:cxn modelId="{D1E738E6-0005-4378-ADF5-BA1B8D5F883C}" type="presParOf" srcId="{5FBFAA0F-7908-42DF-86AC-9E016B9D0E89}" destId="{1F83D85A-8290-4A72-A8CB-F81193BEB6BF}" srcOrd="1" destOrd="0" presId="urn:microsoft.com/office/officeart/2008/layout/LinedList"/>
    <dgm:cxn modelId="{5A187EA6-67FB-4CCB-BCEC-235932E549FC}" type="presParOf" srcId="{5FBFAA0F-7908-42DF-86AC-9E016B9D0E89}" destId="{B4A65F49-4111-4F3E-9E4F-19D525AC6567}" srcOrd="2" destOrd="0" presId="urn:microsoft.com/office/officeart/2008/layout/LinedList"/>
    <dgm:cxn modelId="{5D6E3D7A-3557-42C7-90AA-BE4D0B6ADBC6}" type="presParOf" srcId="{47353542-CCA3-47E6-9C36-CE8BBC3E40FE}" destId="{FED9ADC3-DFB2-4F90-8F71-E997E84A19CF}" srcOrd="2" destOrd="0" presId="urn:microsoft.com/office/officeart/2008/layout/LinedList"/>
    <dgm:cxn modelId="{AD7BD51B-AC97-46A6-8483-0617166CF7EA}" type="presParOf" srcId="{47353542-CCA3-47E6-9C36-CE8BBC3E40FE}" destId="{9635C0D4-B0C4-4FD2-8815-D7BE6E21595E}" srcOrd="3" destOrd="0" presId="urn:microsoft.com/office/officeart/2008/layout/LinedList"/>
    <dgm:cxn modelId="{04F79D67-7C2E-45EC-ABB9-AEE55F0F4159}" type="presParOf" srcId="{47353542-CCA3-47E6-9C36-CE8BBC3E40FE}" destId="{34FD51AD-D661-4F3B-96CB-F0C8CA084562}" srcOrd="4" destOrd="0" presId="urn:microsoft.com/office/officeart/2008/layout/LinedList"/>
    <dgm:cxn modelId="{1A83066D-23F4-4AE6-B54B-43F6ADDF271E}" type="presParOf" srcId="{34FD51AD-D661-4F3B-96CB-F0C8CA084562}" destId="{36B54309-3108-49A3-8F53-B30051988BEA}" srcOrd="0" destOrd="0" presId="urn:microsoft.com/office/officeart/2008/layout/LinedList"/>
    <dgm:cxn modelId="{E47ACF1E-F636-4BD3-AEE3-114728E845AF}" type="presParOf" srcId="{34FD51AD-D661-4F3B-96CB-F0C8CA084562}" destId="{515780BE-D649-4657-BF67-FE4C879F1172}" srcOrd="1" destOrd="0" presId="urn:microsoft.com/office/officeart/2008/layout/LinedList"/>
    <dgm:cxn modelId="{656578BF-CC0E-4B27-9634-790A934669FB}" type="presParOf" srcId="{34FD51AD-D661-4F3B-96CB-F0C8CA084562}" destId="{3862992F-53C2-4926-802B-F8D88D94383D}" srcOrd="2" destOrd="0" presId="urn:microsoft.com/office/officeart/2008/layout/LinedList"/>
    <dgm:cxn modelId="{8905A9AE-5768-4955-94EB-9A436D6408A8}" type="presParOf" srcId="{47353542-CCA3-47E6-9C36-CE8BBC3E40FE}" destId="{F0E8D143-4684-4AE1-B035-EC50923F496F}" srcOrd="5" destOrd="0" presId="urn:microsoft.com/office/officeart/2008/layout/LinedList"/>
    <dgm:cxn modelId="{066534B2-6AFE-4946-9C81-5259193AA914}" type="presParOf" srcId="{47353542-CCA3-47E6-9C36-CE8BBC3E40FE}" destId="{F6A0049C-E3FB-4523-8EEA-285107A7B301}" srcOrd="6" destOrd="0" presId="urn:microsoft.com/office/officeart/2008/layout/LinedList"/>
    <dgm:cxn modelId="{39F8A6FF-FA37-4E56-A511-8F8EC36D83CE}" type="presParOf" srcId="{47353542-CCA3-47E6-9C36-CE8BBC3E40FE}" destId="{BD501641-38E1-4EBD-AF35-2CB4D9569519}" srcOrd="7" destOrd="0" presId="urn:microsoft.com/office/officeart/2008/layout/LinedList"/>
    <dgm:cxn modelId="{FAED873F-D952-4F24-AC31-064B5F161171}" type="presParOf" srcId="{BD501641-38E1-4EBD-AF35-2CB4D9569519}" destId="{53EFE5C8-B8DC-4268-9439-27685A8144E2}" srcOrd="0" destOrd="0" presId="urn:microsoft.com/office/officeart/2008/layout/LinedList"/>
    <dgm:cxn modelId="{D671B92F-2E66-452A-B070-A8F7282D27E2}" type="presParOf" srcId="{BD501641-38E1-4EBD-AF35-2CB4D9569519}" destId="{E8AAA3E2-4463-4FE5-A200-614E1F3A5752}" srcOrd="1" destOrd="0" presId="urn:microsoft.com/office/officeart/2008/layout/LinedList"/>
    <dgm:cxn modelId="{4D2FAFE1-5011-405B-B4C3-B0F0B2731708}" type="presParOf" srcId="{BD501641-38E1-4EBD-AF35-2CB4D9569519}" destId="{CDB1CA3E-E5DE-41C3-8C28-9871F7903A85}" srcOrd="2" destOrd="0" presId="urn:microsoft.com/office/officeart/2008/layout/LinedList"/>
    <dgm:cxn modelId="{21C82639-BA17-4F95-A1CE-8D49F646A075}" type="presParOf" srcId="{47353542-CCA3-47E6-9C36-CE8BBC3E40FE}" destId="{F8E4A5E0-F1CD-4086-807A-309A57CCD355}" srcOrd="8" destOrd="0" presId="urn:microsoft.com/office/officeart/2008/layout/LinedList"/>
    <dgm:cxn modelId="{9937CE20-CAC5-482B-9A01-50EE65979C12}" type="presParOf" srcId="{47353542-CCA3-47E6-9C36-CE8BBC3E40FE}" destId="{E9E2A3A1-6E46-4C7E-95A5-85D8BF85AFB5}" srcOrd="9" destOrd="0" presId="urn:microsoft.com/office/officeart/2008/layout/LinedList"/>
    <dgm:cxn modelId="{9F685236-C35A-4250-B5EA-AFB8D9770F4F}" type="presParOf" srcId="{47353542-CCA3-47E6-9C36-CE8BBC3E40FE}" destId="{399C7A0C-6BD6-4D27-91E7-F6B00803623B}" srcOrd="10" destOrd="0" presId="urn:microsoft.com/office/officeart/2008/layout/LinedList"/>
    <dgm:cxn modelId="{3D008862-D94F-4C61-B28D-9D5352068EEC}" type="presParOf" srcId="{399C7A0C-6BD6-4D27-91E7-F6B00803623B}" destId="{1C04A0FC-C354-4294-B4B4-93DFAFFFF6EA}" srcOrd="0" destOrd="0" presId="urn:microsoft.com/office/officeart/2008/layout/LinedList"/>
    <dgm:cxn modelId="{C03D4182-5480-48AD-8D7A-EFDB73060723}" type="presParOf" srcId="{399C7A0C-6BD6-4D27-91E7-F6B00803623B}" destId="{ACC7554A-92F3-40FD-82DC-C0A85F9E2FCE}" srcOrd="1" destOrd="0" presId="urn:microsoft.com/office/officeart/2008/layout/LinedList"/>
    <dgm:cxn modelId="{0DFC7872-3F92-4211-8B32-97944B03AA23}" type="presParOf" srcId="{399C7A0C-6BD6-4D27-91E7-F6B00803623B}" destId="{B5ADCB4A-CE9D-414B-8DF1-3A4CD35BF800}" srcOrd="2" destOrd="0" presId="urn:microsoft.com/office/officeart/2008/layout/LinedList"/>
    <dgm:cxn modelId="{5071FB37-D3DE-42D8-A4CF-89321F3DDDA9}" type="presParOf" srcId="{47353542-CCA3-47E6-9C36-CE8BBC3E40FE}" destId="{37E4F58C-3E4F-4789-8E25-CCE0F0DF5829}" srcOrd="11" destOrd="0" presId="urn:microsoft.com/office/officeart/2008/layout/LinedList"/>
    <dgm:cxn modelId="{48E15DFD-CD37-4FBB-8AA8-B21EA595907D}" type="presParOf" srcId="{47353542-CCA3-47E6-9C36-CE8BBC3E40FE}" destId="{7A39E950-5CCE-4DA2-A6ED-2FD9CBF4AD21}" srcOrd="12" destOrd="0" presId="urn:microsoft.com/office/officeart/2008/layout/Lin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7245F9-361F-4FFD-97B9-8D821E03651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4C19769A-9222-4A42-850F-035E27209833}">
      <dgm:prSet phldrT="[Текст]" custT="1"/>
      <dgm:spPr/>
      <dgm:t>
        <a:bodyPr anchor="t"/>
        <a:lstStyle/>
        <a:p>
          <a:pPr algn="just"/>
          <a:r>
            <a:rPr lang="ru-RU" sz="800" dirty="0">
              <a:latin typeface="Arial Narrow" panose="020B0606020202030204" pitchFamily="34" charset="0"/>
            </a:rPr>
            <a:t>Обеспечение реализации Политики </a:t>
          </a:r>
          <a:br>
            <a:rPr lang="ru-RU" sz="800" dirty="0">
              <a:latin typeface="Arial Narrow" panose="020B0606020202030204" pitchFamily="34" charset="0"/>
            </a:rPr>
          </a:br>
          <a:r>
            <a:rPr lang="ru-RU" sz="800" dirty="0">
              <a:latin typeface="Arial Narrow" panose="020B0606020202030204" pitchFamily="34" charset="0"/>
            </a:rPr>
            <a:t>ПАО «Газпром» в области охраны труда, промышленной и пожарной безопасности</a:t>
          </a:r>
        </a:p>
      </dgm:t>
    </dgm:pt>
    <dgm:pt modelId="{2F8C935B-9D9E-4463-9403-2FB36599065B}" type="parTrans" cxnId="{E1E02845-A831-4A05-A5CB-B1E2E6E5194B}">
      <dgm:prSet/>
      <dgm:spPr/>
      <dgm:t>
        <a:bodyPr/>
        <a:lstStyle/>
        <a:p>
          <a:pPr algn="just"/>
          <a:endParaRPr lang="ru-RU">
            <a:latin typeface="Arial Narrow" panose="020B0606020202030204" pitchFamily="34" charset="0"/>
          </a:endParaRPr>
        </a:p>
      </dgm:t>
    </dgm:pt>
    <dgm:pt modelId="{F88500E3-4B69-44AD-8520-65205926250E}" type="sibTrans" cxnId="{E1E02845-A831-4A05-A5CB-B1E2E6E5194B}">
      <dgm:prSet/>
      <dgm:spPr/>
      <dgm:t>
        <a:bodyPr/>
        <a:lstStyle/>
        <a:p>
          <a:pPr algn="just"/>
          <a:endParaRPr lang="ru-RU">
            <a:latin typeface="Arial Narrow" panose="020B0606020202030204" pitchFamily="34" charset="0"/>
          </a:endParaRPr>
        </a:p>
      </dgm:t>
    </dgm:pt>
    <dgm:pt modelId="{4E7A0C99-A1E5-45A0-9344-1E682E244A3A}">
      <dgm:prSet phldrT="[Текст]" custT="1"/>
      <dgm:spPr/>
      <dgm:t>
        <a:bodyPr anchor="t"/>
        <a:lstStyle/>
        <a:p>
          <a:pPr algn="just"/>
          <a:r>
            <a:rPr lang="ru-RU" sz="800" dirty="0">
              <a:latin typeface="Arial Narrow" panose="020B0606020202030204" pitchFamily="34" charset="0"/>
            </a:rPr>
            <a:t>Разработку мероприятий по реализации государственной политики  в области производственной безопасности в </a:t>
          </a:r>
          <a:br>
            <a:rPr lang="ru-RU" sz="800" dirty="0">
              <a:latin typeface="Arial Narrow" panose="020B0606020202030204" pitchFamily="34" charset="0"/>
            </a:rPr>
          </a:br>
          <a:r>
            <a:rPr lang="ru-RU" sz="800" dirty="0">
              <a:latin typeface="Arial Narrow" panose="020B0606020202030204" pitchFamily="34" charset="0"/>
            </a:rPr>
            <a:t>ПАО «Газпром»</a:t>
          </a:r>
        </a:p>
      </dgm:t>
    </dgm:pt>
    <dgm:pt modelId="{B7C72971-652A-4F03-98D2-FA3B3E8E4E2F}" type="parTrans" cxnId="{3ADA465C-3B4A-4BF3-951E-474956EA640C}">
      <dgm:prSet/>
      <dgm:spPr/>
      <dgm:t>
        <a:bodyPr/>
        <a:lstStyle/>
        <a:p>
          <a:pPr algn="just"/>
          <a:endParaRPr lang="ru-RU">
            <a:latin typeface="Arial Narrow" panose="020B0606020202030204" pitchFamily="34" charset="0"/>
          </a:endParaRPr>
        </a:p>
      </dgm:t>
    </dgm:pt>
    <dgm:pt modelId="{0B1409E8-1775-45DE-B0AF-A38C57AEF9B8}" type="sibTrans" cxnId="{3ADA465C-3B4A-4BF3-951E-474956EA640C}">
      <dgm:prSet/>
      <dgm:spPr/>
      <dgm:t>
        <a:bodyPr/>
        <a:lstStyle/>
        <a:p>
          <a:pPr algn="just"/>
          <a:endParaRPr lang="ru-RU">
            <a:latin typeface="Arial Narrow" panose="020B0606020202030204" pitchFamily="34" charset="0"/>
          </a:endParaRPr>
        </a:p>
      </dgm:t>
    </dgm:pt>
    <dgm:pt modelId="{EA3384B8-F0B5-4DF8-8239-EFE10DDD6E74}">
      <dgm:prSet phldrT="[Текст]" custT="1"/>
      <dgm:spPr/>
      <dgm:t>
        <a:bodyPr anchor="t"/>
        <a:lstStyle/>
        <a:p>
          <a:pPr algn="just"/>
          <a:r>
            <a:rPr lang="ru-RU" sz="800" dirty="0">
              <a:latin typeface="Arial Narrow" panose="020B0606020202030204" pitchFamily="34" charset="0"/>
            </a:rPr>
            <a:t>Анализ состояния производственной безопасности в ПАО «Газпром»</a:t>
          </a:r>
        </a:p>
      </dgm:t>
    </dgm:pt>
    <dgm:pt modelId="{72963162-5C95-409B-AA9F-1F0E318CDD2C}" type="parTrans" cxnId="{4DFEFB45-D5B2-4FCC-AB1E-AF695E0108FD}">
      <dgm:prSet/>
      <dgm:spPr/>
      <dgm:t>
        <a:bodyPr/>
        <a:lstStyle/>
        <a:p>
          <a:pPr algn="just"/>
          <a:endParaRPr lang="ru-RU">
            <a:latin typeface="Arial Narrow" panose="020B0606020202030204" pitchFamily="34" charset="0"/>
          </a:endParaRPr>
        </a:p>
      </dgm:t>
    </dgm:pt>
    <dgm:pt modelId="{EA102C57-E5EA-4A36-935B-88421C034E0F}" type="sibTrans" cxnId="{4DFEFB45-D5B2-4FCC-AB1E-AF695E0108FD}">
      <dgm:prSet/>
      <dgm:spPr/>
      <dgm:t>
        <a:bodyPr/>
        <a:lstStyle/>
        <a:p>
          <a:pPr algn="just"/>
          <a:endParaRPr lang="ru-RU">
            <a:latin typeface="Arial Narrow" panose="020B0606020202030204" pitchFamily="34" charset="0"/>
          </a:endParaRPr>
        </a:p>
      </dgm:t>
    </dgm:pt>
    <dgm:pt modelId="{0FBDC72A-0639-43A2-BDBD-2BE8E8B5F66A}">
      <dgm:prSet phldrT="[Текст]" custT="1"/>
      <dgm:spPr/>
      <dgm:t>
        <a:bodyPr anchor="t"/>
        <a:lstStyle/>
        <a:p>
          <a:pPr algn="just"/>
          <a:r>
            <a:rPr lang="ru-RU" sz="800" dirty="0">
              <a:latin typeface="Arial Narrow" panose="020B0606020202030204" pitchFamily="34" charset="0"/>
            </a:rPr>
            <a:t>Разработку предложений по корректировке Политики и Единой системы управления производственной безопасностью </a:t>
          </a:r>
        </a:p>
      </dgm:t>
    </dgm:pt>
    <dgm:pt modelId="{38AEF223-9DA4-4AC3-A590-FBFBE4FFC86D}" type="parTrans" cxnId="{43BB2567-B1D3-4C33-BA06-283899F1B236}">
      <dgm:prSet/>
      <dgm:spPr/>
      <dgm:t>
        <a:bodyPr/>
        <a:lstStyle/>
        <a:p>
          <a:pPr algn="just"/>
          <a:endParaRPr lang="ru-RU">
            <a:latin typeface="Arial Narrow" panose="020B0606020202030204" pitchFamily="34" charset="0"/>
          </a:endParaRPr>
        </a:p>
      </dgm:t>
    </dgm:pt>
    <dgm:pt modelId="{74CE986A-D9CC-4234-9CEE-16CD7442A444}" type="sibTrans" cxnId="{43BB2567-B1D3-4C33-BA06-283899F1B236}">
      <dgm:prSet/>
      <dgm:spPr/>
      <dgm:t>
        <a:bodyPr/>
        <a:lstStyle/>
        <a:p>
          <a:pPr algn="just"/>
          <a:endParaRPr lang="ru-RU">
            <a:latin typeface="Arial Narrow" panose="020B0606020202030204" pitchFamily="34" charset="0"/>
          </a:endParaRPr>
        </a:p>
      </dgm:t>
    </dgm:pt>
    <dgm:pt modelId="{564BD9FA-08B9-4DE2-915F-8085ADCD63A7}">
      <dgm:prSet phldrT="[Текст]" custT="1"/>
      <dgm:spPr/>
      <dgm:t>
        <a:bodyPr anchor="t"/>
        <a:lstStyle/>
        <a:p>
          <a:pPr algn="just"/>
          <a:r>
            <a:rPr lang="ru-RU" sz="800" dirty="0">
              <a:latin typeface="Arial Narrow" panose="020B0606020202030204" pitchFamily="34" charset="0"/>
            </a:rPr>
            <a:t>Оценку результатов деятельности дочерних обществ и организаций по созданию безопасных условий труда и обеспечению промышленной и пожарной безопасности</a:t>
          </a:r>
        </a:p>
      </dgm:t>
    </dgm:pt>
    <dgm:pt modelId="{03FDEA6B-9A25-43A1-B546-6AACD3A445F6}" type="parTrans" cxnId="{10B5A6A0-A242-4908-92A4-D6AAD892D348}">
      <dgm:prSet/>
      <dgm:spPr/>
      <dgm:t>
        <a:bodyPr/>
        <a:lstStyle/>
        <a:p>
          <a:pPr algn="just"/>
          <a:endParaRPr lang="ru-RU">
            <a:latin typeface="Arial Narrow" panose="020B0606020202030204" pitchFamily="34" charset="0"/>
          </a:endParaRPr>
        </a:p>
      </dgm:t>
    </dgm:pt>
    <dgm:pt modelId="{5202BA1E-35E7-49EA-882D-A113CEB3CB85}" type="sibTrans" cxnId="{10B5A6A0-A242-4908-92A4-D6AAD892D348}">
      <dgm:prSet/>
      <dgm:spPr/>
      <dgm:t>
        <a:bodyPr/>
        <a:lstStyle/>
        <a:p>
          <a:pPr algn="just"/>
          <a:endParaRPr lang="ru-RU">
            <a:latin typeface="Arial Narrow" panose="020B0606020202030204" pitchFamily="34" charset="0"/>
          </a:endParaRPr>
        </a:p>
      </dgm:t>
    </dgm:pt>
    <dgm:pt modelId="{B11FAAF6-94B9-4664-AC76-DB2E268213CB}" type="pres">
      <dgm:prSet presAssocID="{487245F9-361F-4FFD-97B9-8D821E03651B}" presName="linear" presStyleCnt="0">
        <dgm:presLayoutVars>
          <dgm:animLvl val="lvl"/>
          <dgm:resizeHandles val="exact"/>
        </dgm:presLayoutVars>
      </dgm:prSet>
      <dgm:spPr/>
      <dgm:t>
        <a:bodyPr/>
        <a:lstStyle/>
        <a:p>
          <a:endParaRPr lang="ru-RU"/>
        </a:p>
      </dgm:t>
    </dgm:pt>
    <dgm:pt modelId="{A88A8924-8E00-4C14-BB92-8298E29A69B7}" type="pres">
      <dgm:prSet presAssocID="{4C19769A-9222-4A42-850F-035E27209833}" presName="parentText" presStyleLbl="node1" presStyleIdx="0" presStyleCnt="5" custLinFactNeighborX="-681" custLinFactNeighborY="-5474">
        <dgm:presLayoutVars>
          <dgm:chMax val="0"/>
          <dgm:bulletEnabled val="1"/>
        </dgm:presLayoutVars>
      </dgm:prSet>
      <dgm:spPr/>
      <dgm:t>
        <a:bodyPr/>
        <a:lstStyle/>
        <a:p>
          <a:endParaRPr lang="ru-RU"/>
        </a:p>
      </dgm:t>
    </dgm:pt>
    <dgm:pt modelId="{EB8B4FA0-E46A-4BEB-A90B-9DE41DA81C63}" type="pres">
      <dgm:prSet presAssocID="{F88500E3-4B69-44AD-8520-65205926250E}" presName="spacer" presStyleCnt="0"/>
      <dgm:spPr/>
    </dgm:pt>
    <dgm:pt modelId="{AB449197-910F-4A34-8117-793F903B8D99}" type="pres">
      <dgm:prSet presAssocID="{4E7A0C99-A1E5-45A0-9344-1E682E244A3A}" presName="parentText" presStyleLbl="node1" presStyleIdx="1" presStyleCnt="5" custLinFactY="-8473" custLinFactNeighborY="-100000">
        <dgm:presLayoutVars>
          <dgm:chMax val="0"/>
          <dgm:bulletEnabled val="1"/>
        </dgm:presLayoutVars>
      </dgm:prSet>
      <dgm:spPr/>
      <dgm:t>
        <a:bodyPr/>
        <a:lstStyle/>
        <a:p>
          <a:endParaRPr lang="ru-RU"/>
        </a:p>
      </dgm:t>
    </dgm:pt>
    <dgm:pt modelId="{8D36A27A-207F-496A-ABA8-5A443A0F11DB}" type="pres">
      <dgm:prSet presAssocID="{0B1409E8-1775-45DE-B0AF-A38C57AEF9B8}" presName="spacer" presStyleCnt="0"/>
      <dgm:spPr/>
    </dgm:pt>
    <dgm:pt modelId="{330C92BE-19BB-4056-B54E-6910A3A6F9F8}" type="pres">
      <dgm:prSet presAssocID="{EA3384B8-F0B5-4DF8-8239-EFE10DDD6E74}" presName="parentText" presStyleLbl="node1" presStyleIdx="2" presStyleCnt="5" custLinFactY="-22123" custLinFactNeighborX="288" custLinFactNeighborY="-100000">
        <dgm:presLayoutVars>
          <dgm:chMax val="0"/>
          <dgm:bulletEnabled val="1"/>
        </dgm:presLayoutVars>
      </dgm:prSet>
      <dgm:spPr/>
      <dgm:t>
        <a:bodyPr/>
        <a:lstStyle/>
        <a:p>
          <a:endParaRPr lang="ru-RU"/>
        </a:p>
      </dgm:t>
    </dgm:pt>
    <dgm:pt modelId="{96F74C34-7F7B-488C-8958-7CC7F7D556D1}" type="pres">
      <dgm:prSet presAssocID="{EA102C57-E5EA-4A36-935B-88421C034E0F}" presName="spacer" presStyleCnt="0"/>
      <dgm:spPr/>
    </dgm:pt>
    <dgm:pt modelId="{CE4CD16E-8B9C-4445-AFA9-60DF1BF2C8C5}" type="pres">
      <dgm:prSet presAssocID="{0FBDC72A-0639-43A2-BDBD-2BE8E8B5F66A}" presName="parentText" presStyleLbl="node1" presStyleIdx="3" presStyleCnt="5" custLinFactY="-68938" custLinFactNeighborX="-709" custLinFactNeighborY="-100000">
        <dgm:presLayoutVars>
          <dgm:chMax val="0"/>
          <dgm:bulletEnabled val="1"/>
        </dgm:presLayoutVars>
      </dgm:prSet>
      <dgm:spPr/>
      <dgm:t>
        <a:bodyPr/>
        <a:lstStyle/>
        <a:p>
          <a:endParaRPr lang="ru-RU"/>
        </a:p>
      </dgm:t>
    </dgm:pt>
    <dgm:pt modelId="{7BC664B3-651C-4EC3-B000-ECBEE83F36C2}" type="pres">
      <dgm:prSet presAssocID="{74CE986A-D9CC-4234-9CEE-16CD7442A444}" presName="spacer" presStyleCnt="0"/>
      <dgm:spPr/>
    </dgm:pt>
    <dgm:pt modelId="{865708B0-05FB-4B76-8565-6189585BC94B}" type="pres">
      <dgm:prSet presAssocID="{564BD9FA-08B9-4DE2-915F-8085ADCD63A7}" presName="parentText" presStyleLbl="node1" presStyleIdx="4" presStyleCnt="5" custLinFactY="-97432" custLinFactNeighborX="288" custLinFactNeighborY="-100000">
        <dgm:presLayoutVars>
          <dgm:chMax val="0"/>
          <dgm:bulletEnabled val="1"/>
        </dgm:presLayoutVars>
      </dgm:prSet>
      <dgm:spPr/>
      <dgm:t>
        <a:bodyPr/>
        <a:lstStyle/>
        <a:p>
          <a:endParaRPr lang="ru-RU"/>
        </a:p>
      </dgm:t>
    </dgm:pt>
  </dgm:ptLst>
  <dgm:cxnLst>
    <dgm:cxn modelId="{54347441-E631-469A-A011-3AD24E772521}" type="presOf" srcId="{0FBDC72A-0639-43A2-BDBD-2BE8E8B5F66A}" destId="{CE4CD16E-8B9C-4445-AFA9-60DF1BF2C8C5}" srcOrd="0" destOrd="0" presId="urn:microsoft.com/office/officeart/2005/8/layout/vList2"/>
    <dgm:cxn modelId="{3ADA465C-3B4A-4BF3-951E-474956EA640C}" srcId="{487245F9-361F-4FFD-97B9-8D821E03651B}" destId="{4E7A0C99-A1E5-45A0-9344-1E682E244A3A}" srcOrd="1" destOrd="0" parTransId="{B7C72971-652A-4F03-98D2-FA3B3E8E4E2F}" sibTransId="{0B1409E8-1775-45DE-B0AF-A38C57AEF9B8}"/>
    <dgm:cxn modelId="{97087BB4-1EBE-431D-A6B3-11933859B139}" type="presOf" srcId="{487245F9-361F-4FFD-97B9-8D821E03651B}" destId="{B11FAAF6-94B9-4664-AC76-DB2E268213CB}" srcOrd="0" destOrd="0" presId="urn:microsoft.com/office/officeart/2005/8/layout/vList2"/>
    <dgm:cxn modelId="{4DFEFB45-D5B2-4FCC-AB1E-AF695E0108FD}" srcId="{487245F9-361F-4FFD-97B9-8D821E03651B}" destId="{EA3384B8-F0B5-4DF8-8239-EFE10DDD6E74}" srcOrd="2" destOrd="0" parTransId="{72963162-5C95-409B-AA9F-1F0E318CDD2C}" sibTransId="{EA102C57-E5EA-4A36-935B-88421C034E0F}"/>
    <dgm:cxn modelId="{3575E50C-70C7-407C-A579-CC080D9602E2}" type="presOf" srcId="{4C19769A-9222-4A42-850F-035E27209833}" destId="{A88A8924-8E00-4C14-BB92-8298E29A69B7}" srcOrd="0" destOrd="0" presId="urn:microsoft.com/office/officeart/2005/8/layout/vList2"/>
    <dgm:cxn modelId="{EE9AF196-AF55-4E47-B6F4-9A11FA3F9E0F}" type="presOf" srcId="{4E7A0C99-A1E5-45A0-9344-1E682E244A3A}" destId="{AB449197-910F-4A34-8117-793F903B8D99}" srcOrd="0" destOrd="0" presId="urn:microsoft.com/office/officeart/2005/8/layout/vList2"/>
    <dgm:cxn modelId="{43BB2567-B1D3-4C33-BA06-283899F1B236}" srcId="{487245F9-361F-4FFD-97B9-8D821E03651B}" destId="{0FBDC72A-0639-43A2-BDBD-2BE8E8B5F66A}" srcOrd="3" destOrd="0" parTransId="{38AEF223-9DA4-4AC3-A590-FBFBE4FFC86D}" sibTransId="{74CE986A-D9CC-4234-9CEE-16CD7442A444}"/>
    <dgm:cxn modelId="{A0BFAB22-1D8C-46C0-ABD3-FE1326D420DD}" type="presOf" srcId="{EA3384B8-F0B5-4DF8-8239-EFE10DDD6E74}" destId="{330C92BE-19BB-4056-B54E-6910A3A6F9F8}" srcOrd="0" destOrd="0" presId="urn:microsoft.com/office/officeart/2005/8/layout/vList2"/>
    <dgm:cxn modelId="{1F4F76DC-7020-480E-85A1-E3407C6F41A3}" type="presOf" srcId="{564BD9FA-08B9-4DE2-915F-8085ADCD63A7}" destId="{865708B0-05FB-4B76-8565-6189585BC94B}" srcOrd="0" destOrd="0" presId="urn:microsoft.com/office/officeart/2005/8/layout/vList2"/>
    <dgm:cxn modelId="{E1E02845-A831-4A05-A5CB-B1E2E6E5194B}" srcId="{487245F9-361F-4FFD-97B9-8D821E03651B}" destId="{4C19769A-9222-4A42-850F-035E27209833}" srcOrd="0" destOrd="0" parTransId="{2F8C935B-9D9E-4463-9403-2FB36599065B}" sibTransId="{F88500E3-4B69-44AD-8520-65205926250E}"/>
    <dgm:cxn modelId="{10B5A6A0-A242-4908-92A4-D6AAD892D348}" srcId="{487245F9-361F-4FFD-97B9-8D821E03651B}" destId="{564BD9FA-08B9-4DE2-915F-8085ADCD63A7}" srcOrd="4" destOrd="0" parTransId="{03FDEA6B-9A25-43A1-B546-6AACD3A445F6}" sibTransId="{5202BA1E-35E7-49EA-882D-A113CEB3CB85}"/>
    <dgm:cxn modelId="{732279D2-FC97-40C2-85DE-525071557CEC}" type="presParOf" srcId="{B11FAAF6-94B9-4664-AC76-DB2E268213CB}" destId="{A88A8924-8E00-4C14-BB92-8298E29A69B7}" srcOrd="0" destOrd="0" presId="urn:microsoft.com/office/officeart/2005/8/layout/vList2"/>
    <dgm:cxn modelId="{80A84D58-A312-429D-BAC0-54C02CACE416}" type="presParOf" srcId="{B11FAAF6-94B9-4664-AC76-DB2E268213CB}" destId="{EB8B4FA0-E46A-4BEB-A90B-9DE41DA81C63}" srcOrd="1" destOrd="0" presId="urn:microsoft.com/office/officeart/2005/8/layout/vList2"/>
    <dgm:cxn modelId="{93867F29-23C3-42F9-A044-0927BE45EF13}" type="presParOf" srcId="{B11FAAF6-94B9-4664-AC76-DB2E268213CB}" destId="{AB449197-910F-4A34-8117-793F903B8D99}" srcOrd="2" destOrd="0" presId="urn:microsoft.com/office/officeart/2005/8/layout/vList2"/>
    <dgm:cxn modelId="{C2E62065-85BE-427A-B5CE-B8A4621B6BF3}" type="presParOf" srcId="{B11FAAF6-94B9-4664-AC76-DB2E268213CB}" destId="{8D36A27A-207F-496A-ABA8-5A443A0F11DB}" srcOrd="3" destOrd="0" presId="urn:microsoft.com/office/officeart/2005/8/layout/vList2"/>
    <dgm:cxn modelId="{6FD793C1-69DE-4278-BEFA-3E0AB80198A1}" type="presParOf" srcId="{B11FAAF6-94B9-4664-AC76-DB2E268213CB}" destId="{330C92BE-19BB-4056-B54E-6910A3A6F9F8}" srcOrd="4" destOrd="0" presId="urn:microsoft.com/office/officeart/2005/8/layout/vList2"/>
    <dgm:cxn modelId="{D76F45C6-CE58-4DE1-A735-1E49DD2E0AF5}" type="presParOf" srcId="{B11FAAF6-94B9-4664-AC76-DB2E268213CB}" destId="{96F74C34-7F7B-488C-8958-7CC7F7D556D1}" srcOrd="5" destOrd="0" presId="urn:microsoft.com/office/officeart/2005/8/layout/vList2"/>
    <dgm:cxn modelId="{88CCA215-6D89-4FE4-9BE2-C1147F74DC2C}" type="presParOf" srcId="{B11FAAF6-94B9-4664-AC76-DB2E268213CB}" destId="{CE4CD16E-8B9C-4445-AFA9-60DF1BF2C8C5}" srcOrd="6" destOrd="0" presId="urn:microsoft.com/office/officeart/2005/8/layout/vList2"/>
    <dgm:cxn modelId="{28D9A01D-DC31-4E9F-B523-8314AA4748AB}" type="presParOf" srcId="{B11FAAF6-94B9-4664-AC76-DB2E268213CB}" destId="{7BC664B3-651C-4EC3-B000-ECBEE83F36C2}" srcOrd="7" destOrd="0" presId="urn:microsoft.com/office/officeart/2005/8/layout/vList2"/>
    <dgm:cxn modelId="{5BAB2870-BDE4-4FD0-88E0-6D9F2FA1E110}" type="presParOf" srcId="{B11FAAF6-94B9-4664-AC76-DB2E268213CB}" destId="{865708B0-05FB-4B76-8565-6189585BC94B}"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7245F9-361F-4FFD-97B9-8D821E03651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4C19769A-9222-4A42-850F-035E27209833}">
      <dgm:prSet phldrT="[Текст]" custT="1"/>
      <dgm:spPr/>
      <dgm:t>
        <a:bodyPr/>
        <a:lstStyle/>
        <a:p>
          <a:pPr algn="just"/>
          <a:r>
            <a:rPr lang="ru-RU" sz="800" dirty="0">
              <a:latin typeface="Arial Narrow" panose="020B0606020202030204" pitchFamily="34" charset="0"/>
            </a:rPr>
            <a:t>Оценка соответствия нормативным требованиям производственной безопасности </a:t>
          </a:r>
        </a:p>
      </dgm:t>
    </dgm:pt>
    <dgm:pt modelId="{2F8C935B-9D9E-4463-9403-2FB36599065B}" type="parTrans" cxnId="{E1E02845-A831-4A05-A5CB-B1E2E6E5194B}">
      <dgm:prSet/>
      <dgm:spPr/>
      <dgm:t>
        <a:bodyPr/>
        <a:lstStyle/>
        <a:p>
          <a:endParaRPr lang="ru-RU">
            <a:latin typeface="Arial Narrow" panose="020B0606020202030204" pitchFamily="34" charset="0"/>
          </a:endParaRPr>
        </a:p>
      </dgm:t>
    </dgm:pt>
    <dgm:pt modelId="{F88500E3-4B69-44AD-8520-65205926250E}" type="sibTrans" cxnId="{E1E02845-A831-4A05-A5CB-B1E2E6E5194B}">
      <dgm:prSet/>
      <dgm:spPr/>
      <dgm:t>
        <a:bodyPr/>
        <a:lstStyle/>
        <a:p>
          <a:endParaRPr lang="ru-RU">
            <a:latin typeface="Arial Narrow" panose="020B0606020202030204" pitchFamily="34" charset="0"/>
          </a:endParaRPr>
        </a:p>
      </dgm:t>
    </dgm:pt>
    <dgm:pt modelId="{4E7A0C99-A1E5-45A0-9344-1E682E244A3A}">
      <dgm:prSet phldrT="[Текст]" custT="1"/>
      <dgm:spPr/>
      <dgm:t>
        <a:bodyPr/>
        <a:lstStyle/>
        <a:p>
          <a:pPr algn="just"/>
          <a:r>
            <a:rPr lang="ru-RU" sz="800" dirty="0">
              <a:latin typeface="Arial Narrow" panose="020B0606020202030204" pitchFamily="34" charset="0"/>
            </a:rPr>
            <a:t>Оценка результативности корректирующих и предупреждающих действий</a:t>
          </a:r>
        </a:p>
      </dgm:t>
    </dgm:pt>
    <dgm:pt modelId="{B7C72971-652A-4F03-98D2-FA3B3E8E4E2F}" type="parTrans" cxnId="{3ADA465C-3B4A-4BF3-951E-474956EA640C}">
      <dgm:prSet/>
      <dgm:spPr/>
      <dgm:t>
        <a:bodyPr/>
        <a:lstStyle/>
        <a:p>
          <a:endParaRPr lang="ru-RU">
            <a:latin typeface="Arial Narrow" panose="020B0606020202030204" pitchFamily="34" charset="0"/>
          </a:endParaRPr>
        </a:p>
      </dgm:t>
    </dgm:pt>
    <dgm:pt modelId="{0B1409E8-1775-45DE-B0AF-A38C57AEF9B8}" type="sibTrans" cxnId="{3ADA465C-3B4A-4BF3-951E-474956EA640C}">
      <dgm:prSet/>
      <dgm:spPr/>
      <dgm:t>
        <a:bodyPr/>
        <a:lstStyle/>
        <a:p>
          <a:endParaRPr lang="ru-RU">
            <a:latin typeface="Arial Narrow" panose="020B0606020202030204" pitchFamily="34" charset="0"/>
          </a:endParaRPr>
        </a:p>
      </dgm:t>
    </dgm:pt>
    <dgm:pt modelId="{EA3384B8-F0B5-4DF8-8239-EFE10DDD6E74}">
      <dgm:prSet phldrT="[Текст]" custT="1"/>
      <dgm:spPr/>
      <dgm:t>
        <a:bodyPr/>
        <a:lstStyle/>
        <a:p>
          <a:pPr algn="just"/>
          <a:r>
            <a:rPr lang="ru-RU" sz="800" dirty="0">
              <a:latin typeface="Arial Narrow" panose="020B0606020202030204" pitchFamily="34" charset="0"/>
            </a:rPr>
            <a:t>Рассмотрение документов регламентирующих деятельность ЕСУПБ</a:t>
          </a:r>
        </a:p>
      </dgm:t>
    </dgm:pt>
    <dgm:pt modelId="{72963162-5C95-409B-AA9F-1F0E318CDD2C}" type="parTrans" cxnId="{4DFEFB45-D5B2-4FCC-AB1E-AF695E0108FD}">
      <dgm:prSet/>
      <dgm:spPr/>
      <dgm:t>
        <a:bodyPr/>
        <a:lstStyle/>
        <a:p>
          <a:endParaRPr lang="ru-RU">
            <a:latin typeface="Arial Narrow" panose="020B0606020202030204" pitchFamily="34" charset="0"/>
          </a:endParaRPr>
        </a:p>
      </dgm:t>
    </dgm:pt>
    <dgm:pt modelId="{EA102C57-E5EA-4A36-935B-88421C034E0F}" type="sibTrans" cxnId="{4DFEFB45-D5B2-4FCC-AB1E-AF695E0108FD}">
      <dgm:prSet/>
      <dgm:spPr/>
      <dgm:t>
        <a:bodyPr/>
        <a:lstStyle/>
        <a:p>
          <a:endParaRPr lang="ru-RU">
            <a:latin typeface="Arial Narrow" panose="020B0606020202030204" pitchFamily="34" charset="0"/>
          </a:endParaRPr>
        </a:p>
      </dgm:t>
    </dgm:pt>
    <dgm:pt modelId="{0FBDC72A-0639-43A2-BDBD-2BE8E8B5F66A}">
      <dgm:prSet phldrT="[Текст]" custT="1"/>
      <dgm:spPr/>
      <dgm:t>
        <a:bodyPr/>
        <a:lstStyle/>
        <a:p>
          <a:pPr algn="just"/>
          <a:r>
            <a:rPr lang="ru-RU" sz="800" dirty="0">
              <a:latin typeface="Arial Narrow" panose="020B0606020202030204" pitchFamily="34" charset="0"/>
            </a:rPr>
            <a:t>Организация внедрения процедуры идентификации опасностей и оценки рисков и необходимых мер управления</a:t>
          </a:r>
        </a:p>
      </dgm:t>
    </dgm:pt>
    <dgm:pt modelId="{38AEF223-9DA4-4AC3-A590-FBFBE4FFC86D}" type="parTrans" cxnId="{43BB2567-B1D3-4C33-BA06-283899F1B236}">
      <dgm:prSet/>
      <dgm:spPr/>
      <dgm:t>
        <a:bodyPr/>
        <a:lstStyle/>
        <a:p>
          <a:endParaRPr lang="ru-RU">
            <a:latin typeface="Arial Narrow" panose="020B0606020202030204" pitchFamily="34" charset="0"/>
          </a:endParaRPr>
        </a:p>
      </dgm:t>
    </dgm:pt>
    <dgm:pt modelId="{74CE986A-D9CC-4234-9CEE-16CD7442A444}" type="sibTrans" cxnId="{43BB2567-B1D3-4C33-BA06-283899F1B236}">
      <dgm:prSet/>
      <dgm:spPr/>
      <dgm:t>
        <a:bodyPr/>
        <a:lstStyle/>
        <a:p>
          <a:endParaRPr lang="ru-RU">
            <a:latin typeface="Arial Narrow" panose="020B0606020202030204" pitchFamily="34" charset="0"/>
          </a:endParaRPr>
        </a:p>
      </dgm:t>
    </dgm:pt>
    <dgm:pt modelId="{564BD9FA-08B9-4DE2-915F-8085ADCD63A7}">
      <dgm:prSet phldrT="[Текст]" custT="1"/>
      <dgm:spPr/>
      <dgm:t>
        <a:bodyPr/>
        <a:lstStyle/>
        <a:p>
          <a:pPr algn="just"/>
          <a:r>
            <a:rPr lang="ru-RU" sz="800" dirty="0">
              <a:latin typeface="Arial Narrow" panose="020B0606020202030204" pitchFamily="34" charset="0"/>
            </a:rPr>
            <a:t>Взаимодействие с органами государственной власти и  организациями по вопросам производственной безопасности</a:t>
          </a:r>
        </a:p>
      </dgm:t>
    </dgm:pt>
    <dgm:pt modelId="{03FDEA6B-9A25-43A1-B546-6AACD3A445F6}" type="parTrans" cxnId="{10B5A6A0-A242-4908-92A4-D6AAD892D348}">
      <dgm:prSet/>
      <dgm:spPr/>
      <dgm:t>
        <a:bodyPr/>
        <a:lstStyle/>
        <a:p>
          <a:endParaRPr lang="ru-RU">
            <a:latin typeface="Arial Narrow" panose="020B0606020202030204" pitchFamily="34" charset="0"/>
          </a:endParaRPr>
        </a:p>
      </dgm:t>
    </dgm:pt>
    <dgm:pt modelId="{5202BA1E-35E7-49EA-882D-A113CEB3CB85}" type="sibTrans" cxnId="{10B5A6A0-A242-4908-92A4-D6AAD892D348}">
      <dgm:prSet/>
      <dgm:spPr/>
      <dgm:t>
        <a:bodyPr/>
        <a:lstStyle/>
        <a:p>
          <a:endParaRPr lang="ru-RU">
            <a:latin typeface="Arial Narrow" panose="020B0606020202030204" pitchFamily="34" charset="0"/>
          </a:endParaRPr>
        </a:p>
      </dgm:t>
    </dgm:pt>
    <dgm:pt modelId="{B11FAAF6-94B9-4664-AC76-DB2E268213CB}" type="pres">
      <dgm:prSet presAssocID="{487245F9-361F-4FFD-97B9-8D821E03651B}" presName="linear" presStyleCnt="0">
        <dgm:presLayoutVars>
          <dgm:animLvl val="lvl"/>
          <dgm:resizeHandles val="exact"/>
        </dgm:presLayoutVars>
      </dgm:prSet>
      <dgm:spPr/>
      <dgm:t>
        <a:bodyPr/>
        <a:lstStyle/>
        <a:p>
          <a:endParaRPr lang="ru-RU"/>
        </a:p>
      </dgm:t>
    </dgm:pt>
    <dgm:pt modelId="{A88A8924-8E00-4C14-BB92-8298E29A69B7}" type="pres">
      <dgm:prSet presAssocID="{4C19769A-9222-4A42-850F-035E27209833}" presName="parentText" presStyleLbl="node1" presStyleIdx="0" presStyleCnt="5" custLinFactY="-22120" custLinFactNeighborY="-100000">
        <dgm:presLayoutVars>
          <dgm:chMax val="0"/>
          <dgm:bulletEnabled val="1"/>
        </dgm:presLayoutVars>
      </dgm:prSet>
      <dgm:spPr/>
      <dgm:t>
        <a:bodyPr/>
        <a:lstStyle/>
        <a:p>
          <a:endParaRPr lang="ru-RU"/>
        </a:p>
      </dgm:t>
    </dgm:pt>
    <dgm:pt modelId="{EB8B4FA0-E46A-4BEB-A90B-9DE41DA81C63}" type="pres">
      <dgm:prSet presAssocID="{F88500E3-4B69-44AD-8520-65205926250E}" presName="spacer" presStyleCnt="0"/>
      <dgm:spPr/>
    </dgm:pt>
    <dgm:pt modelId="{AB449197-910F-4A34-8117-793F903B8D99}" type="pres">
      <dgm:prSet presAssocID="{4E7A0C99-A1E5-45A0-9344-1E682E244A3A}" presName="parentText" presStyleLbl="node1" presStyleIdx="1" presStyleCnt="5" custLinFactY="-20977" custLinFactNeighborX="-272" custLinFactNeighborY="-100000">
        <dgm:presLayoutVars>
          <dgm:chMax val="0"/>
          <dgm:bulletEnabled val="1"/>
        </dgm:presLayoutVars>
      </dgm:prSet>
      <dgm:spPr/>
      <dgm:t>
        <a:bodyPr/>
        <a:lstStyle/>
        <a:p>
          <a:endParaRPr lang="ru-RU"/>
        </a:p>
      </dgm:t>
    </dgm:pt>
    <dgm:pt modelId="{8D36A27A-207F-496A-ABA8-5A443A0F11DB}" type="pres">
      <dgm:prSet presAssocID="{0B1409E8-1775-45DE-B0AF-A38C57AEF9B8}" presName="spacer" presStyleCnt="0"/>
      <dgm:spPr/>
    </dgm:pt>
    <dgm:pt modelId="{330C92BE-19BB-4056-B54E-6910A3A6F9F8}" type="pres">
      <dgm:prSet presAssocID="{EA3384B8-F0B5-4DF8-8239-EFE10DDD6E74}" presName="parentText" presStyleLbl="node1" presStyleIdx="2" presStyleCnt="5" custLinFactY="-43208" custLinFactNeighborX="-543" custLinFactNeighborY="-100000">
        <dgm:presLayoutVars>
          <dgm:chMax val="0"/>
          <dgm:bulletEnabled val="1"/>
        </dgm:presLayoutVars>
      </dgm:prSet>
      <dgm:spPr/>
      <dgm:t>
        <a:bodyPr/>
        <a:lstStyle/>
        <a:p>
          <a:endParaRPr lang="ru-RU"/>
        </a:p>
      </dgm:t>
    </dgm:pt>
    <dgm:pt modelId="{96F74C34-7F7B-488C-8958-7CC7F7D556D1}" type="pres">
      <dgm:prSet presAssocID="{EA102C57-E5EA-4A36-935B-88421C034E0F}" presName="spacer" presStyleCnt="0"/>
      <dgm:spPr/>
    </dgm:pt>
    <dgm:pt modelId="{CE4CD16E-8B9C-4445-AFA9-60DF1BF2C8C5}" type="pres">
      <dgm:prSet presAssocID="{0FBDC72A-0639-43A2-BDBD-2BE8E8B5F66A}" presName="parentText" presStyleLbl="node1" presStyleIdx="3" presStyleCnt="5" custLinFactY="-66162" custLinFactNeighborX="-272" custLinFactNeighborY="-100000">
        <dgm:presLayoutVars>
          <dgm:chMax val="0"/>
          <dgm:bulletEnabled val="1"/>
        </dgm:presLayoutVars>
      </dgm:prSet>
      <dgm:spPr/>
      <dgm:t>
        <a:bodyPr/>
        <a:lstStyle/>
        <a:p>
          <a:endParaRPr lang="ru-RU"/>
        </a:p>
      </dgm:t>
    </dgm:pt>
    <dgm:pt modelId="{7BC664B3-651C-4EC3-B000-ECBEE83F36C2}" type="pres">
      <dgm:prSet presAssocID="{74CE986A-D9CC-4234-9CEE-16CD7442A444}" presName="spacer" presStyleCnt="0"/>
      <dgm:spPr/>
    </dgm:pt>
    <dgm:pt modelId="{865708B0-05FB-4B76-8565-6189585BC94B}" type="pres">
      <dgm:prSet presAssocID="{564BD9FA-08B9-4DE2-915F-8085ADCD63A7}" presName="parentText" presStyleLbl="node1" presStyleIdx="4" presStyleCnt="5" custLinFactY="-91298" custLinFactNeighborY="-100000">
        <dgm:presLayoutVars>
          <dgm:chMax val="0"/>
          <dgm:bulletEnabled val="1"/>
        </dgm:presLayoutVars>
      </dgm:prSet>
      <dgm:spPr/>
      <dgm:t>
        <a:bodyPr/>
        <a:lstStyle/>
        <a:p>
          <a:endParaRPr lang="ru-RU"/>
        </a:p>
      </dgm:t>
    </dgm:pt>
  </dgm:ptLst>
  <dgm:cxnLst>
    <dgm:cxn modelId="{9C718CDD-1586-4A49-A067-01040D1C94DA}" type="presOf" srcId="{4E7A0C99-A1E5-45A0-9344-1E682E244A3A}" destId="{AB449197-910F-4A34-8117-793F903B8D99}" srcOrd="0" destOrd="0" presId="urn:microsoft.com/office/officeart/2005/8/layout/vList2"/>
    <dgm:cxn modelId="{4DFEFB45-D5B2-4FCC-AB1E-AF695E0108FD}" srcId="{487245F9-361F-4FFD-97B9-8D821E03651B}" destId="{EA3384B8-F0B5-4DF8-8239-EFE10DDD6E74}" srcOrd="2" destOrd="0" parTransId="{72963162-5C95-409B-AA9F-1F0E318CDD2C}" sibTransId="{EA102C57-E5EA-4A36-935B-88421C034E0F}"/>
    <dgm:cxn modelId="{3ADA465C-3B4A-4BF3-951E-474956EA640C}" srcId="{487245F9-361F-4FFD-97B9-8D821E03651B}" destId="{4E7A0C99-A1E5-45A0-9344-1E682E244A3A}" srcOrd="1" destOrd="0" parTransId="{B7C72971-652A-4F03-98D2-FA3B3E8E4E2F}" sibTransId="{0B1409E8-1775-45DE-B0AF-A38C57AEF9B8}"/>
    <dgm:cxn modelId="{1E169F11-E686-45ED-A48A-84DB1B3BBB3E}" type="presOf" srcId="{4C19769A-9222-4A42-850F-035E27209833}" destId="{A88A8924-8E00-4C14-BB92-8298E29A69B7}" srcOrd="0" destOrd="0" presId="urn:microsoft.com/office/officeart/2005/8/layout/vList2"/>
    <dgm:cxn modelId="{57DC0B20-0877-416B-8640-757DA401F3CA}" type="presOf" srcId="{564BD9FA-08B9-4DE2-915F-8085ADCD63A7}" destId="{865708B0-05FB-4B76-8565-6189585BC94B}" srcOrd="0" destOrd="0" presId="urn:microsoft.com/office/officeart/2005/8/layout/vList2"/>
    <dgm:cxn modelId="{43BB2567-B1D3-4C33-BA06-283899F1B236}" srcId="{487245F9-361F-4FFD-97B9-8D821E03651B}" destId="{0FBDC72A-0639-43A2-BDBD-2BE8E8B5F66A}" srcOrd="3" destOrd="0" parTransId="{38AEF223-9DA4-4AC3-A590-FBFBE4FFC86D}" sibTransId="{74CE986A-D9CC-4234-9CEE-16CD7442A444}"/>
    <dgm:cxn modelId="{920C52C2-773A-4AA1-8495-9B16DB02415E}" type="presOf" srcId="{EA3384B8-F0B5-4DF8-8239-EFE10DDD6E74}" destId="{330C92BE-19BB-4056-B54E-6910A3A6F9F8}" srcOrd="0" destOrd="0" presId="urn:microsoft.com/office/officeart/2005/8/layout/vList2"/>
    <dgm:cxn modelId="{E1E02845-A831-4A05-A5CB-B1E2E6E5194B}" srcId="{487245F9-361F-4FFD-97B9-8D821E03651B}" destId="{4C19769A-9222-4A42-850F-035E27209833}" srcOrd="0" destOrd="0" parTransId="{2F8C935B-9D9E-4463-9403-2FB36599065B}" sibTransId="{F88500E3-4B69-44AD-8520-65205926250E}"/>
    <dgm:cxn modelId="{12E0808D-34A2-420B-B978-C28A5F7629EF}" type="presOf" srcId="{0FBDC72A-0639-43A2-BDBD-2BE8E8B5F66A}" destId="{CE4CD16E-8B9C-4445-AFA9-60DF1BF2C8C5}" srcOrd="0" destOrd="0" presId="urn:microsoft.com/office/officeart/2005/8/layout/vList2"/>
    <dgm:cxn modelId="{10B5A6A0-A242-4908-92A4-D6AAD892D348}" srcId="{487245F9-361F-4FFD-97B9-8D821E03651B}" destId="{564BD9FA-08B9-4DE2-915F-8085ADCD63A7}" srcOrd="4" destOrd="0" parTransId="{03FDEA6B-9A25-43A1-B546-6AACD3A445F6}" sibTransId="{5202BA1E-35E7-49EA-882D-A113CEB3CB85}"/>
    <dgm:cxn modelId="{4A2B1720-8817-4A01-B307-70D68629E499}" type="presOf" srcId="{487245F9-361F-4FFD-97B9-8D821E03651B}" destId="{B11FAAF6-94B9-4664-AC76-DB2E268213CB}" srcOrd="0" destOrd="0" presId="urn:microsoft.com/office/officeart/2005/8/layout/vList2"/>
    <dgm:cxn modelId="{6DB6F0FE-8E69-4B80-99F2-ABA68B0AA6A3}" type="presParOf" srcId="{B11FAAF6-94B9-4664-AC76-DB2E268213CB}" destId="{A88A8924-8E00-4C14-BB92-8298E29A69B7}" srcOrd="0" destOrd="0" presId="urn:microsoft.com/office/officeart/2005/8/layout/vList2"/>
    <dgm:cxn modelId="{5F719CD8-B36B-4304-B6E4-8EFEE0AC40F2}" type="presParOf" srcId="{B11FAAF6-94B9-4664-AC76-DB2E268213CB}" destId="{EB8B4FA0-E46A-4BEB-A90B-9DE41DA81C63}" srcOrd="1" destOrd="0" presId="urn:microsoft.com/office/officeart/2005/8/layout/vList2"/>
    <dgm:cxn modelId="{B3B70890-A031-49B2-A8B5-AA4E7000136F}" type="presParOf" srcId="{B11FAAF6-94B9-4664-AC76-DB2E268213CB}" destId="{AB449197-910F-4A34-8117-793F903B8D99}" srcOrd="2" destOrd="0" presId="urn:microsoft.com/office/officeart/2005/8/layout/vList2"/>
    <dgm:cxn modelId="{5F0133F3-905C-4BC1-B4B1-2F6D32EE56EB}" type="presParOf" srcId="{B11FAAF6-94B9-4664-AC76-DB2E268213CB}" destId="{8D36A27A-207F-496A-ABA8-5A443A0F11DB}" srcOrd="3" destOrd="0" presId="urn:microsoft.com/office/officeart/2005/8/layout/vList2"/>
    <dgm:cxn modelId="{E66B231A-6048-40A2-9581-7AA8A7296DED}" type="presParOf" srcId="{B11FAAF6-94B9-4664-AC76-DB2E268213CB}" destId="{330C92BE-19BB-4056-B54E-6910A3A6F9F8}" srcOrd="4" destOrd="0" presId="urn:microsoft.com/office/officeart/2005/8/layout/vList2"/>
    <dgm:cxn modelId="{43E27FC2-3A60-4F07-B22A-9B4924D5C89E}" type="presParOf" srcId="{B11FAAF6-94B9-4664-AC76-DB2E268213CB}" destId="{96F74C34-7F7B-488C-8958-7CC7F7D556D1}" srcOrd="5" destOrd="0" presId="urn:microsoft.com/office/officeart/2005/8/layout/vList2"/>
    <dgm:cxn modelId="{3E35CC4F-A73B-4558-A516-B054481B18DF}" type="presParOf" srcId="{B11FAAF6-94B9-4664-AC76-DB2E268213CB}" destId="{CE4CD16E-8B9C-4445-AFA9-60DF1BF2C8C5}" srcOrd="6" destOrd="0" presId="urn:microsoft.com/office/officeart/2005/8/layout/vList2"/>
    <dgm:cxn modelId="{A0C79C43-685F-4E13-90E1-96698C05C3E2}" type="presParOf" srcId="{B11FAAF6-94B9-4664-AC76-DB2E268213CB}" destId="{7BC664B3-651C-4EC3-B000-ECBEE83F36C2}" srcOrd="7" destOrd="0" presId="urn:microsoft.com/office/officeart/2005/8/layout/vList2"/>
    <dgm:cxn modelId="{CA21613E-41C5-431B-BDB6-C0C35AE69565}" type="presParOf" srcId="{B11FAAF6-94B9-4664-AC76-DB2E268213CB}" destId="{865708B0-05FB-4B76-8565-6189585BC94B}" srcOrd="8"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D98532C-B02A-4801-8902-5B7EB56F586A}"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ru-RU"/>
        </a:p>
      </dgm:t>
    </dgm:pt>
    <dgm:pt modelId="{2A0DEEBB-7840-4B85-BD5E-14F588D277E6}">
      <dgm:prSet phldrT="[Текст]"/>
      <dgm:spPr/>
      <dgm:t>
        <a:bodyPr/>
        <a:lstStyle/>
        <a:p>
          <a:r>
            <a:rPr lang="ru-RU" dirty="0" smtClean="0">
              <a:latin typeface="Arial Narrow" panose="020B0606020202030204" pitchFamily="34" charset="0"/>
            </a:rPr>
            <a:t>1</a:t>
          </a:r>
          <a:endParaRPr lang="ru-RU" dirty="0">
            <a:latin typeface="Arial Narrow" panose="020B0606020202030204" pitchFamily="34" charset="0"/>
          </a:endParaRPr>
        </a:p>
      </dgm:t>
    </dgm:pt>
    <dgm:pt modelId="{0C63907F-D0D9-4C1E-8954-5BB1F18ACAEC}" type="parTrans" cxnId="{E84E0148-2935-4621-BBB9-1FD880F4190F}">
      <dgm:prSet/>
      <dgm:spPr/>
      <dgm:t>
        <a:bodyPr/>
        <a:lstStyle/>
        <a:p>
          <a:endParaRPr lang="ru-RU">
            <a:latin typeface="Arial Narrow" panose="020B0606020202030204" pitchFamily="34" charset="0"/>
          </a:endParaRPr>
        </a:p>
      </dgm:t>
    </dgm:pt>
    <dgm:pt modelId="{19BDE61E-FB42-4FA5-9DEB-CA98F4EB4A2D}" type="sibTrans" cxnId="{E84E0148-2935-4621-BBB9-1FD880F4190F}">
      <dgm:prSet/>
      <dgm:spPr/>
      <dgm:t>
        <a:bodyPr/>
        <a:lstStyle/>
        <a:p>
          <a:endParaRPr lang="ru-RU">
            <a:latin typeface="Arial Narrow" panose="020B0606020202030204" pitchFamily="34" charset="0"/>
          </a:endParaRPr>
        </a:p>
      </dgm:t>
    </dgm:pt>
    <dgm:pt modelId="{75029A58-6A60-4B2A-A884-E038927628C9}">
      <dgm:prSet phldrT="[Текст]" custT="1"/>
      <dgm:spPr/>
      <dgm:t>
        <a:bodyPr/>
        <a:lstStyle/>
        <a:p>
          <a:r>
            <a:rPr lang="ru-RU" sz="1100" b="0" i="0" dirty="0" smtClean="0">
              <a:solidFill>
                <a:schemeClr val="accent1">
                  <a:lumMod val="75000"/>
                </a:schemeClr>
              </a:solidFill>
              <a:latin typeface="Arial Narrow" panose="020B0606020202030204" pitchFamily="34" charset="0"/>
            </a:rPr>
            <a:t> Подготовка предложений ПАО «Газпром» по НТД в план работ НТС Ростехнадзора на предстоящий год</a:t>
          </a:r>
          <a:endParaRPr lang="ru-RU" sz="1100" b="0" i="0" dirty="0">
            <a:solidFill>
              <a:schemeClr val="accent1">
                <a:lumMod val="75000"/>
              </a:schemeClr>
            </a:solidFill>
            <a:latin typeface="Arial Narrow" panose="020B0606020202030204" pitchFamily="34" charset="0"/>
          </a:endParaRPr>
        </a:p>
      </dgm:t>
    </dgm:pt>
    <dgm:pt modelId="{A1105E2A-C9E0-460A-A82A-5B30521AD520}" type="parTrans" cxnId="{9E190BFE-9F63-4660-AAE8-B9F8CCCF521F}">
      <dgm:prSet/>
      <dgm:spPr/>
      <dgm:t>
        <a:bodyPr/>
        <a:lstStyle/>
        <a:p>
          <a:endParaRPr lang="ru-RU">
            <a:latin typeface="Arial Narrow" panose="020B0606020202030204" pitchFamily="34" charset="0"/>
          </a:endParaRPr>
        </a:p>
      </dgm:t>
    </dgm:pt>
    <dgm:pt modelId="{DC6C9EC7-B6B3-49C9-B5B1-2061700AF253}" type="sibTrans" cxnId="{9E190BFE-9F63-4660-AAE8-B9F8CCCF521F}">
      <dgm:prSet/>
      <dgm:spPr/>
      <dgm:t>
        <a:bodyPr/>
        <a:lstStyle/>
        <a:p>
          <a:endParaRPr lang="ru-RU">
            <a:latin typeface="Arial Narrow" panose="020B0606020202030204" pitchFamily="34" charset="0"/>
          </a:endParaRPr>
        </a:p>
      </dgm:t>
    </dgm:pt>
    <dgm:pt modelId="{C7E1C0D7-63AB-4055-B535-C027703641EE}">
      <dgm:prSet phldrT="[Текст]"/>
      <dgm:spPr/>
      <dgm:t>
        <a:bodyPr/>
        <a:lstStyle/>
        <a:p>
          <a:r>
            <a:rPr lang="ru-RU" dirty="0" smtClean="0">
              <a:latin typeface="Arial Narrow" panose="020B0606020202030204" pitchFamily="34" charset="0"/>
            </a:rPr>
            <a:t>2</a:t>
          </a:r>
          <a:endParaRPr lang="ru-RU" dirty="0">
            <a:latin typeface="Arial Narrow" panose="020B0606020202030204" pitchFamily="34" charset="0"/>
          </a:endParaRPr>
        </a:p>
      </dgm:t>
    </dgm:pt>
    <dgm:pt modelId="{6FD52520-F2F0-42DA-A009-CF098874E913}" type="parTrans" cxnId="{7B299F68-7549-4386-95D5-10858B3DED8F}">
      <dgm:prSet/>
      <dgm:spPr/>
      <dgm:t>
        <a:bodyPr/>
        <a:lstStyle/>
        <a:p>
          <a:endParaRPr lang="ru-RU">
            <a:latin typeface="Arial Narrow" panose="020B0606020202030204" pitchFamily="34" charset="0"/>
          </a:endParaRPr>
        </a:p>
      </dgm:t>
    </dgm:pt>
    <dgm:pt modelId="{A8366798-4F45-44C8-95DF-7895704ED134}" type="sibTrans" cxnId="{7B299F68-7549-4386-95D5-10858B3DED8F}">
      <dgm:prSet/>
      <dgm:spPr/>
      <dgm:t>
        <a:bodyPr/>
        <a:lstStyle/>
        <a:p>
          <a:endParaRPr lang="ru-RU">
            <a:latin typeface="Arial Narrow" panose="020B0606020202030204" pitchFamily="34" charset="0"/>
          </a:endParaRPr>
        </a:p>
      </dgm:t>
    </dgm:pt>
    <dgm:pt modelId="{D5EDFF9F-4447-4D13-B933-DF3690D1E7E0}">
      <dgm:prSet phldrT="[Текст]" custT="1"/>
      <dgm:spPr/>
      <dgm:t>
        <a:bodyPr/>
        <a:lstStyle/>
        <a:p>
          <a:r>
            <a:rPr lang="ru-RU" sz="1100" b="0" i="0" dirty="0" smtClean="0">
              <a:solidFill>
                <a:schemeClr val="accent1">
                  <a:lumMod val="75000"/>
                </a:schemeClr>
              </a:solidFill>
              <a:latin typeface="Arial Narrow" panose="020B0606020202030204" pitchFamily="34" charset="0"/>
            </a:rPr>
            <a:t> Подготовка инициаторами заявленных материалов НТД (в соответствии с планом работ НТС Ростехнадзора)</a:t>
          </a:r>
          <a:endParaRPr lang="ru-RU" sz="1100" b="0" i="0" dirty="0">
            <a:solidFill>
              <a:schemeClr val="accent1">
                <a:lumMod val="75000"/>
              </a:schemeClr>
            </a:solidFill>
            <a:latin typeface="Arial Narrow" panose="020B0606020202030204" pitchFamily="34" charset="0"/>
          </a:endParaRPr>
        </a:p>
      </dgm:t>
    </dgm:pt>
    <dgm:pt modelId="{96B815C8-F193-4029-8B40-7309DBD971F0}" type="parTrans" cxnId="{4D13C83E-7E2A-49FB-A45C-5E9F9C76B00C}">
      <dgm:prSet/>
      <dgm:spPr/>
      <dgm:t>
        <a:bodyPr/>
        <a:lstStyle/>
        <a:p>
          <a:endParaRPr lang="ru-RU">
            <a:latin typeface="Arial Narrow" panose="020B0606020202030204" pitchFamily="34" charset="0"/>
          </a:endParaRPr>
        </a:p>
      </dgm:t>
    </dgm:pt>
    <dgm:pt modelId="{3CC9C32D-0AB8-4D4B-A7CC-BFCC744735D0}" type="sibTrans" cxnId="{4D13C83E-7E2A-49FB-A45C-5E9F9C76B00C}">
      <dgm:prSet/>
      <dgm:spPr/>
      <dgm:t>
        <a:bodyPr/>
        <a:lstStyle/>
        <a:p>
          <a:endParaRPr lang="ru-RU">
            <a:latin typeface="Arial Narrow" panose="020B0606020202030204" pitchFamily="34" charset="0"/>
          </a:endParaRPr>
        </a:p>
      </dgm:t>
    </dgm:pt>
    <dgm:pt modelId="{01D1C790-1C46-442D-8592-2B2E5C8490DD}">
      <dgm:prSet phldrT="[Текст]"/>
      <dgm:spPr/>
      <dgm:t>
        <a:bodyPr/>
        <a:lstStyle/>
        <a:p>
          <a:r>
            <a:rPr lang="ru-RU" dirty="0" smtClean="0">
              <a:latin typeface="Arial Narrow" panose="020B0606020202030204" pitchFamily="34" charset="0"/>
            </a:rPr>
            <a:t>3</a:t>
          </a:r>
          <a:endParaRPr lang="ru-RU" dirty="0">
            <a:latin typeface="Arial Narrow" panose="020B0606020202030204" pitchFamily="34" charset="0"/>
          </a:endParaRPr>
        </a:p>
      </dgm:t>
    </dgm:pt>
    <dgm:pt modelId="{0D1BCE2B-DF9A-47B9-8B2C-94ABCFAA0973}" type="parTrans" cxnId="{0DCBC003-0904-4330-835C-937DCDD2A102}">
      <dgm:prSet/>
      <dgm:spPr/>
      <dgm:t>
        <a:bodyPr/>
        <a:lstStyle/>
        <a:p>
          <a:endParaRPr lang="ru-RU">
            <a:latin typeface="Arial Narrow" panose="020B0606020202030204" pitchFamily="34" charset="0"/>
          </a:endParaRPr>
        </a:p>
      </dgm:t>
    </dgm:pt>
    <dgm:pt modelId="{EC4DE4B4-73B6-4441-A25F-4282A1CF1821}" type="sibTrans" cxnId="{0DCBC003-0904-4330-835C-937DCDD2A102}">
      <dgm:prSet/>
      <dgm:spPr/>
      <dgm:t>
        <a:bodyPr/>
        <a:lstStyle/>
        <a:p>
          <a:endParaRPr lang="ru-RU">
            <a:latin typeface="Arial Narrow" panose="020B0606020202030204" pitchFamily="34" charset="0"/>
          </a:endParaRPr>
        </a:p>
      </dgm:t>
    </dgm:pt>
    <dgm:pt modelId="{47C8DC4C-05FC-4D63-83CC-9DF6675D8B44}">
      <dgm:prSet phldrT="[Текст]" custT="1"/>
      <dgm:spPr/>
      <dgm:t>
        <a:bodyPr/>
        <a:lstStyle/>
        <a:p>
          <a:r>
            <a:rPr lang="ru-RU" sz="1100" b="0" i="0" dirty="0" smtClean="0">
              <a:solidFill>
                <a:schemeClr val="accent1">
                  <a:lumMod val="75000"/>
                </a:schemeClr>
              </a:solidFill>
              <a:latin typeface="Arial Narrow" panose="020B0606020202030204" pitchFamily="34" charset="0"/>
            </a:rPr>
            <a:t> Рассмотрение проектов НТД от секции НТС Ростехнадзора</a:t>
          </a:r>
          <a:endParaRPr lang="ru-RU" sz="1100" b="0" i="0" dirty="0">
            <a:solidFill>
              <a:schemeClr val="accent1">
                <a:lumMod val="75000"/>
              </a:schemeClr>
            </a:solidFill>
            <a:latin typeface="Arial Narrow" panose="020B0606020202030204" pitchFamily="34" charset="0"/>
          </a:endParaRPr>
        </a:p>
      </dgm:t>
    </dgm:pt>
    <dgm:pt modelId="{C8600F88-4806-4325-9103-3BCDC516D3C8}" type="parTrans" cxnId="{9991E8D6-E4D0-4CC9-AEAA-7E385DFA662D}">
      <dgm:prSet/>
      <dgm:spPr/>
      <dgm:t>
        <a:bodyPr/>
        <a:lstStyle/>
        <a:p>
          <a:endParaRPr lang="ru-RU">
            <a:latin typeface="Arial Narrow" panose="020B0606020202030204" pitchFamily="34" charset="0"/>
          </a:endParaRPr>
        </a:p>
      </dgm:t>
    </dgm:pt>
    <dgm:pt modelId="{ADB0B6FD-5F79-40FE-A077-8547C8C30105}" type="sibTrans" cxnId="{9991E8D6-E4D0-4CC9-AEAA-7E385DFA662D}">
      <dgm:prSet/>
      <dgm:spPr/>
      <dgm:t>
        <a:bodyPr/>
        <a:lstStyle/>
        <a:p>
          <a:endParaRPr lang="ru-RU">
            <a:latin typeface="Arial Narrow" panose="020B0606020202030204" pitchFamily="34" charset="0"/>
          </a:endParaRPr>
        </a:p>
      </dgm:t>
    </dgm:pt>
    <dgm:pt modelId="{4E412199-EF00-49A8-9D9E-435B10BFDDF3}">
      <dgm:prSet/>
      <dgm:spPr/>
      <dgm:t>
        <a:bodyPr/>
        <a:lstStyle/>
        <a:p>
          <a:r>
            <a:rPr lang="ru-RU" dirty="0" smtClean="0">
              <a:latin typeface="Arial Narrow" panose="020B0606020202030204" pitchFamily="34" charset="0"/>
            </a:rPr>
            <a:t>4</a:t>
          </a:r>
          <a:endParaRPr lang="ru-RU" dirty="0">
            <a:latin typeface="Arial Narrow" panose="020B0606020202030204" pitchFamily="34" charset="0"/>
          </a:endParaRPr>
        </a:p>
      </dgm:t>
    </dgm:pt>
    <dgm:pt modelId="{ECDAB1FE-8C95-44A7-BF99-744CF6DEBEFF}" type="parTrans" cxnId="{D9DD1680-ED24-4762-BB2E-7C4EE8085042}">
      <dgm:prSet/>
      <dgm:spPr/>
      <dgm:t>
        <a:bodyPr/>
        <a:lstStyle/>
        <a:p>
          <a:endParaRPr lang="ru-RU">
            <a:latin typeface="Arial Narrow" panose="020B0606020202030204" pitchFamily="34" charset="0"/>
          </a:endParaRPr>
        </a:p>
      </dgm:t>
    </dgm:pt>
    <dgm:pt modelId="{E8339D75-4E58-4A7A-96DB-47A5F59F2D98}" type="sibTrans" cxnId="{D9DD1680-ED24-4762-BB2E-7C4EE8085042}">
      <dgm:prSet/>
      <dgm:spPr/>
      <dgm:t>
        <a:bodyPr/>
        <a:lstStyle/>
        <a:p>
          <a:endParaRPr lang="ru-RU">
            <a:latin typeface="Arial Narrow" panose="020B0606020202030204" pitchFamily="34" charset="0"/>
          </a:endParaRPr>
        </a:p>
      </dgm:t>
    </dgm:pt>
    <dgm:pt modelId="{E0DC9E58-59AC-474F-8BB0-B11CB6DEC1F2}">
      <dgm:prSet/>
      <dgm:spPr/>
      <dgm:t>
        <a:bodyPr/>
        <a:lstStyle/>
        <a:p>
          <a:r>
            <a:rPr lang="ru-RU" dirty="0" smtClean="0">
              <a:latin typeface="Arial Narrow" panose="020B0606020202030204" pitchFamily="34" charset="0"/>
            </a:rPr>
            <a:t>5</a:t>
          </a:r>
          <a:endParaRPr lang="ru-RU" dirty="0">
            <a:latin typeface="Arial Narrow" panose="020B0606020202030204" pitchFamily="34" charset="0"/>
          </a:endParaRPr>
        </a:p>
      </dgm:t>
    </dgm:pt>
    <dgm:pt modelId="{D3937DBB-2034-4021-AD4B-DE977BEA6B2A}" type="parTrans" cxnId="{2BC4DAB4-3F0B-428D-AC2D-70050776A450}">
      <dgm:prSet/>
      <dgm:spPr/>
      <dgm:t>
        <a:bodyPr/>
        <a:lstStyle/>
        <a:p>
          <a:endParaRPr lang="ru-RU">
            <a:latin typeface="Arial Narrow" panose="020B0606020202030204" pitchFamily="34" charset="0"/>
          </a:endParaRPr>
        </a:p>
      </dgm:t>
    </dgm:pt>
    <dgm:pt modelId="{52F28FA5-74D1-49F0-BD2A-26C810DB7E1B}" type="sibTrans" cxnId="{2BC4DAB4-3F0B-428D-AC2D-70050776A450}">
      <dgm:prSet/>
      <dgm:spPr/>
      <dgm:t>
        <a:bodyPr/>
        <a:lstStyle/>
        <a:p>
          <a:endParaRPr lang="ru-RU">
            <a:latin typeface="Arial Narrow" panose="020B0606020202030204" pitchFamily="34" charset="0"/>
          </a:endParaRPr>
        </a:p>
      </dgm:t>
    </dgm:pt>
    <dgm:pt modelId="{D8FAD80A-B718-42D4-84BE-8DF49C4B5256}">
      <dgm:prSet custT="1"/>
      <dgm:spPr/>
      <dgm:t>
        <a:bodyPr/>
        <a:lstStyle/>
        <a:p>
          <a:r>
            <a:rPr lang="ru-RU" sz="1100" b="0" i="0" dirty="0" smtClean="0">
              <a:solidFill>
                <a:schemeClr val="accent1">
                  <a:lumMod val="75000"/>
                </a:schemeClr>
              </a:solidFill>
              <a:latin typeface="Arial Narrow" panose="020B0606020202030204" pitchFamily="34" charset="0"/>
            </a:rPr>
            <a:t> Участие в заседаниях НТС Ростехнадзора</a:t>
          </a:r>
          <a:endParaRPr lang="ru-RU" sz="1100" b="0" i="0" dirty="0">
            <a:solidFill>
              <a:schemeClr val="accent1">
                <a:lumMod val="75000"/>
              </a:schemeClr>
            </a:solidFill>
            <a:latin typeface="Arial Narrow" panose="020B0606020202030204" pitchFamily="34" charset="0"/>
          </a:endParaRPr>
        </a:p>
      </dgm:t>
    </dgm:pt>
    <dgm:pt modelId="{D5971978-CF33-412A-AB58-D4A5186A8BCF}" type="parTrans" cxnId="{C65CE61F-E700-4317-9FB7-B83369D25036}">
      <dgm:prSet/>
      <dgm:spPr/>
      <dgm:t>
        <a:bodyPr/>
        <a:lstStyle/>
        <a:p>
          <a:endParaRPr lang="ru-RU">
            <a:latin typeface="Arial Narrow" panose="020B0606020202030204" pitchFamily="34" charset="0"/>
          </a:endParaRPr>
        </a:p>
      </dgm:t>
    </dgm:pt>
    <dgm:pt modelId="{AABBFA27-48CD-4587-A828-C34E92335F00}" type="sibTrans" cxnId="{C65CE61F-E700-4317-9FB7-B83369D25036}">
      <dgm:prSet/>
      <dgm:spPr/>
      <dgm:t>
        <a:bodyPr/>
        <a:lstStyle/>
        <a:p>
          <a:endParaRPr lang="ru-RU">
            <a:latin typeface="Arial Narrow" panose="020B0606020202030204" pitchFamily="34" charset="0"/>
          </a:endParaRPr>
        </a:p>
      </dgm:t>
    </dgm:pt>
    <dgm:pt modelId="{49A205E4-EB33-47FB-8955-A7DEA63C13CB}">
      <dgm:prSet custT="1"/>
      <dgm:spPr/>
      <dgm:t>
        <a:bodyPr/>
        <a:lstStyle/>
        <a:p>
          <a:r>
            <a:rPr lang="ru-RU" sz="1100" b="0" i="0" dirty="0" smtClean="0">
              <a:solidFill>
                <a:schemeClr val="accent1">
                  <a:lumMod val="75000"/>
                </a:schemeClr>
              </a:solidFill>
              <a:latin typeface="Arial Narrow" panose="020B0606020202030204" pitchFamily="34" charset="0"/>
            </a:rPr>
            <a:t> Одобрение НТД</a:t>
          </a:r>
          <a:endParaRPr lang="ru-RU" sz="1100" b="0" i="0" dirty="0">
            <a:solidFill>
              <a:schemeClr val="accent1">
                <a:lumMod val="75000"/>
              </a:schemeClr>
            </a:solidFill>
            <a:latin typeface="Arial Narrow" panose="020B0606020202030204" pitchFamily="34" charset="0"/>
          </a:endParaRPr>
        </a:p>
      </dgm:t>
    </dgm:pt>
    <dgm:pt modelId="{939DD513-C2B9-4673-B1B8-C7356B3E5786}" type="parTrans" cxnId="{448E5523-DFC8-4730-870A-EA84F2A2D3D1}">
      <dgm:prSet/>
      <dgm:spPr/>
      <dgm:t>
        <a:bodyPr/>
        <a:lstStyle/>
        <a:p>
          <a:endParaRPr lang="ru-RU">
            <a:latin typeface="Arial Narrow" panose="020B0606020202030204" pitchFamily="34" charset="0"/>
          </a:endParaRPr>
        </a:p>
      </dgm:t>
    </dgm:pt>
    <dgm:pt modelId="{7425C2C5-6CAA-4AED-B403-075F1CD1B599}" type="sibTrans" cxnId="{448E5523-DFC8-4730-870A-EA84F2A2D3D1}">
      <dgm:prSet/>
      <dgm:spPr/>
      <dgm:t>
        <a:bodyPr/>
        <a:lstStyle/>
        <a:p>
          <a:endParaRPr lang="ru-RU">
            <a:latin typeface="Arial Narrow" panose="020B0606020202030204" pitchFamily="34" charset="0"/>
          </a:endParaRPr>
        </a:p>
      </dgm:t>
    </dgm:pt>
    <dgm:pt modelId="{E6926653-742D-48E0-BA09-E9A3D516033A}">
      <dgm:prSet custT="1"/>
      <dgm:spPr/>
      <dgm:t>
        <a:bodyPr/>
        <a:lstStyle/>
        <a:p>
          <a:r>
            <a:rPr lang="ru-RU" sz="1100" b="0" i="0" dirty="0" smtClean="0">
              <a:solidFill>
                <a:schemeClr val="accent1">
                  <a:lumMod val="75000"/>
                </a:schemeClr>
              </a:solidFill>
              <a:latin typeface="Arial Narrow" panose="020B0606020202030204" pitchFamily="34" charset="0"/>
            </a:rPr>
            <a:t> Представление на заседаниях заявленных материалов (НТД )</a:t>
          </a:r>
          <a:endParaRPr lang="ru-RU" sz="1100" b="0" i="0" dirty="0">
            <a:solidFill>
              <a:schemeClr val="accent1">
                <a:lumMod val="75000"/>
              </a:schemeClr>
            </a:solidFill>
            <a:latin typeface="Arial Narrow" panose="020B0606020202030204" pitchFamily="34" charset="0"/>
          </a:endParaRPr>
        </a:p>
      </dgm:t>
    </dgm:pt>
    <dgm:pt modelId="{E29BCA68-4AA6-481C-A966-6C58E009FE7C}" type="parTrans" cxnId="{90A1AD7A-708B-43F1-91D3-1C89BAE19011}">
      <dgm:prSet/>
      <dgm:spPr/>
      <dgm:t>
        <a:bodyPr/>
        <a:lstStyle/>
        <a:p>
          <a:endParaRPr lang="ru-RU">
            <a:latin typeface="Arial Narrow" panose="020B0606020202030204" pitchFamily="34" charset="0"/>
          </a:endParaRPr>
        </a:p>
      </dgm:t>
    </dgm:pt>
    <dgm:pt modelId="{8EC496C4-DEFB-4BBB-8129-B0EF3CC3FCE4}" type="sibTrans" cxnId="{90A1AD7A-708B-43F1-91D3-1C89BAE19011}">
      <dgm:prSet/>
      <dgm:spPr/>
      <dgm:t>
        <a:bodyPr/>
        <a:lstStyle/>
        <a:p>
          <a:endParaRPr lang="ru-RU">
            <a:latin typeface="Arial Narrow" panose="020B0606020202030204" pitchFamily="34" charset="0"/>
          </a:endParaRPr>
        </a:p>
      </dgm:t>
    </dgm:pt>
    <dgm:pt modelId="{A4D1FEFF-A74B-4876-A814-D1D61F138DB5}">
      <dgm:prSet custT="1"/>
      <dgm:spPr/>
      <dgm:t>
        <a:bodyPr/>
        <a:lstStyle/>
        <a:p>
          <a:r>
            <a:rPr lang="ru-RU" sz="1100" b="0" i="0" dirty="0" smtClean="0">
              <a:solidFill>
                <a:schemeClr val="accent1">
                  <a:lumMod val="75000"/>
                </a:schemeClr>
              </a:solidFill>
              <a:latin typeface="Arial Narrow" panose="020B0606020202030204" pitchFamily="34" charset="0"/>
            </a:rPr>
            <a:t> Включение в нормотворческую деятельность Ростехнадзора</a:t>
          </a:r>
          <a:endParaRPr lang="ru-RU" sz="1100" b="0" i="0" dirty="0">
            <a:solidFill>
              <a:schemeClr val="accent1">
                <a:lumMod val="75000"/>
              </a:schemeClr>
            </a:solidFill>
            <a:latin typeface="Arial Narrow" panose="020B0606020202030204" pitchFamily="34" charset="0"/>
          </a:endParaRPr>
        </a:p>
      </dgm:t>
    </dgm:pt>
    <dgm:pt modelId="{C2B8A3AB-CB59-4348-82CB-E7A17F902729}" type="parTrans" cxnId="{13910135-9CC9-4593-A37A-80BE5D16C765}">
      <dgm:prSet/>
      <dgm:spPr/>
      <dgm:t>
        <a:bodyPr/>
        <a:lstStyle/>
        <a:p>
          <a:endParaRPr lang="ru-RU">
            <a:latin typeface="Arial Narrow" panose="020B0606020202030204" pitchFamily="34" charset="0"/>
          </a:endParaRPr>
        </a:p>
      </dgm:t>
    </dgm:pt>
    <dgm:pt modelId="{FDF265C6-E08F-4C4C-AD62-A7810A3D4FCA}" type="sibTrans" cxnId="{13910135-9CC9-4593-A37A-80BE5D16C765}">
      <dgm:prSet/>
      <dgm:spPr/>
      <dgm:t>
        <a:bodyPr/>
        <a:lstStyle/>
        <a:p>
          <a:endParaRPr lang="ru-RU">
            <a:latin typeface="Arial Narrow" panose="020B0606020202030204" pitchFamily="34" charset="0"/>
          </a:endParaRPr>
        </a:p>
      </dgm:t>
    </dgm:pt>
    <dgm:pt modelId="{46F01DB5-2036-42A5-A873-FB9BEE0B1599}">
      <dgm:prSet phldrT="[Текст]" custT="1"/>
      <dgm:spPr/>
      <dgm:t>
        <a:bodyPr/>
        <a:lstStyle/>
        <a:p>
          <a:r>
            <a:rPr lang="ru-RU" sz="1100" b="0" i="0" dirty="0" smtClean="0">
              <a:solidFill>
                <a:schemeClr val="accent1">
                  <a:lumMod val="75000"/>
                </a:schemeClr>
              </a:solidFill>
              <a:latin typeface="Arial Narrow" panose="020B0606020202030204" pitchFamily="34" charset="0"/>
            </a:rPr>
            <a:t> Консолидация позиции ПАО «Газпром»</a:t>
          </a:r>
          <a:endParaRPr lang="ru-RU" sz="1100" b="0" i="0" dirty="0">
            <a:solidFill>
              <a:schemeClr val="accent1">
                <a:lumMod val="75000"/>
              </a:schemeClr>
            </a:solidFill>
            <a:latin typeface="Arial Narrow" panose="020B0606020202030204" pitchFamily="34" charset="0"/>
          </a:endParaRPr>
        </a:p>
      </dgm:t>
    </dgm:pt>
    <dgm:pt modelId="{C9CEF2D5-CE01-4573-A3F4-F321B4189066}" type="parTrans" cxnId="{921DE1CF-2BE7-4390-A7EC-36FC1FAE7976}">
      <dgm:prSet/>
      <dgm:spPr/>
      <dgm:t>
        <a:bodyPr/>
        <a:lstStyle/>
        <a:p>
          <a:endParaRPr lang="ru-RU">
            <a:latin typeface="Arial Narrow" panose="020B0606020202030204" pitchFamily="34" charset="0"/>
          </a:endParaRPr>
        </a:p>
      </dgm:t>
    </dgm:pt>
    <dgm:pt modelId="{A0FEFEAA-7600-4779-909C-7B6ED0AA546E}" type="sibTrans" cxnId="{921DE1CF-2BE7-4390-A7EC-36FC1FAE7976}">
      <dgm:prSet/>
      <dgm:spPr/>
      <dgm:t>
        <a:bodyPr/>
        <a:lstStyle/>
        <a:p>
          <a:endParaRPr lang="ru-RU">
            <a:latin typeface="Arial Narrow" panose="020B0606020202030204" pitchFamily="34" charset="0"/>
          </a:endParaRPr>
        </a:p>
      </dgm:t>
    </dgm:pt>
    <dgm:pt modelId="{5EB26652-CAF6-4E23-83DA-5C5FD4BB4A1E}" type="pres">
      <dgm:prSet presAssocID="{8D98532C-B02A-4801-8902-5B7EB56F586A}" presName="linearFlow" presStyleCnt="0">
        <dgm:presLayoutVars>
          <dgm:dir/>
          <dgm:animLvl val="lvl"/>
          <dgm:resizeHandles val="exact"/>
        </dgm:presLayoutVars>
      </dgm:prSet>
      <dgm:spPr/>
      <dgm:t>
        <a:bodyPr/>
        <a:lstStyle/>
        <a:p>
          <a:endParaRPr lang="ru-RU"/>
        </a:p>
      </dgm:t>
    </dgm:pt>
    <dgm:pt modelId="{8612687B-CA78-4522-A735-68E072706802}" type="pres">
      <dgm:prSet presAssocID="{2A0DEEBB-7840-4B85-BD5E-14F588D277E6}" presName="composite" presStyleCnt="0"/>
      <dgm:spPr/>
    </dgm:pt>
    <dgm:pt modelId="{818A50BF-0CF2-4F73-9BB3-C43E2E7A6383}" type="pres">
      <dgm:prSet presAssocID="{2A0DEEBB-7840-4B85-BD5E-14F588D277E6}" presName="parentText" presStyleLbl="alignNode1" presStyleIdx="0" presStyleCnt="5">
        <dgm:presLayoutVars>
          <dgm:chMax val="1"/>
          <dgm:bulletEnabled val="1"/>
        </dgm:presLayoutVars>
      </dgm:prSet>
      <dgm:spPr/>
      <dgm:t>
        <a:bodyPr/>
        <a:lstStyle/>
        <a:p>
          <a:endParaRPr lang="ru-RU"/>
        </a:p>
      </dgm:t>
    </dgm:pt>
    <dgm:pt modelId="{B40A592C-6E83-4D77-A32E-E7A9B072B71A}" type="pres">
      <dgm:prSet presAssocID="{2A0DEEBB-7840-4B85-BD5E-14F588D277E6}" presName="descendantText" presStyleLbl="alignAcc1" presStyleIdx="0" presStyleCnt="5" custScaleY="100000" custLinFactNeighborX="236">
        <dgm:presLayoutVars>
          <dgm:bulletEnabled val="1"/>
        </dgm:presLayoutVars>
      </dgm:prSet>
      <dgm:spPr/>
      <dgm:t>
        <a:bodyPr/>
        <a:lstStyle/>
        <a:p>
          <a:endParaRPr lang="ru-RU"/>
        </a:p>
      </dgm:t>
    </dgm:pt>
    <dgm:pt modelId="{BAF44C46-EA2E-4177-A6EF-15B17897B25B}" type="pres">
      <dgm:prSet presAssocID="{19BDE61E-FB42-4FA5-9DEB-CA98F4EB4A2D}" presName="sp" presStyleCnt="0"/>
      <dgm:spPr/>
    </dgm:pt>
    <dgm:pt modelId="{59DF67CA-9EDA-42E2-9AFA-631494F7C917}" type="pres">
      <dgm:prSet presAssocID="{C7E1C0D7-63AB-4055-B535-C027703641EE}" presName="composite" presStyleCnt="0"/>
      <dgm:spPr/>
    </dgm:pt>
    <dgm:pt modelId="{1402C36E-F7A7-4089-B403-1A0175FAFD47}" type="pres">
      <dgm:prSet presAssocID="{C7E1C0D7-63AB-4055-B535-C027703641EE}" presName="parentText" presStyleLbl="alignNode1" presStyleIdx="1" presStyleCnt="5">
        <dgm:presLayoutVars>
          <dgm:chMax val="1"/>
          <dgm:bulletEnabled val="1"/>
        </dgm:presLayoutVars>
      </dgm:prSet>
      <dgm:spPr/>
      <dgm:t>
        <a:bodyPr/>
        <a:lstStyle/>
        <a:p>
          <a:endParaRPr lang="ru-RU"/>
        </a:p>
      </dgm:t>
    </dgm:pt>
    <dgm:pt modelId="{4BA0C725-5528-40E2-AC7D-081214F8F768}" type="pres">
      <dgm:prSet presAssocID="{C7E1C0D7-63AB-4055-B535-C027703641EE}" presName="descendantText" presStyleLbl="alignAcc1" presStyleIdx="1" presStyleCnt="5" custScaleY="112240">
        <dgm:presLayoutVars>
          <dgm:bulletEnabled val="1"/>
        </dgm:presLayoutVars>
      </dgm:prSet>
      <dgm:spPr/>
      <dgm:t>
        <a:bodyPr/>
        <a:lstStyle/>
        <a:p>
          <a:endParaRPr lang="ru-RU"/>
        </a:p>
      </dgm:t>
    </dgm:pt>
    <dgm:pt modelId="{151B46EB-6CE8-4BD4-96A7-6045C40383F0}" type="pres">
      <dgm:prSet presAssocID="{A8366798-4F45-44C8-95DF-7895704ED134}" presName="sp" presStyleCnt="0"/>
      <dgm:spPr/>
    </dgm:pt>
    <dgm:pt modelId="{60C1E530-80E4-4A30-913A-353A5D81C956}" type="pres">
      <dgm:prSet presAssocID="{01D1C790-1C46-442D-8592-2B2E5C8490DD}" presName="composite" presStyleCnt="0"/>
      <dgm:spPr/>
    </dgm:pt>
    <dgm:pt modelId="{A53CB6D2-A362-4608-8A43-84857D362348}" type="pres">
      <dgm:prSet presAssocID="{01D1C790-1C46-442D-8592-2B2E5C8490DD}" presName="parentText" presStyleLbl="alignNode1" presStyleIdx="2" presStyleCnt="5">
        <dgm:presLayoutVars>
          <dgm:chMax val="1"/>
          <dgm:bulletEnabled val="1"/>
        </dgm:presLayoutVars>
      </dgm:prSet>
      <dgm:spPr/>
      <dgm:t>
        <a:bodyPr/>
        <a:lstStyle/>
        <a:p>
          <a:endParaRPr lang="ru-RU"/>
        </a:p>
      </dgm:t>
    </dgm:pt>
    <dgm:pt modelId="{FF322352-26E5-48C9-A282-ACE6400D599E}" type="pres">
      <dgm:prSet presAssocID="{01D1C790-1C46-442D-8592-2B2E5C8490DD}" presName="descendantText" presStyleLbl="alignAcc1" presStyleIdx="2" presStyleCnt="5" custScaleY="109750">
        <dgm:presLayoutVars>
          <dgm:bulletEnabled val="1"/>
        </dgm:presLayoutVars>
      </dgm:prSet>
      <dgm:spPr/>
      <dgm:t>
        <a:bodyPr/>
        <a:lstStyle/>
        <a:p>
          <a:endParaRPr lang="ru-RU"/>
        </a:p>
      </dgm:t>
    </dgm:pt>
    <dgm:pt modelId="{0AADD164-77AE-4C16-921E-427D24675104}" type="pres">
      <dgm:prSet presAssocID="{EC4DE4B4-73B6-4441-A25F-4282A1CF1821}" presName="sp" presStyleCnt="0"/>
      <dgm:spPr/>
    </dgm:pt>
    <dgm:pt modelId="{053673B1-F6B2-4FAA-94FB-FA65E0BCAF0D}" type="pres">
      <dgm:prSet presAssocID="{4E412199-EF00-49A8-9D9E-435B10BFDDF3}" presName="composite" presStyleCnt="0"/>
      <dgm:spPr/>
    </dgm:pt>
    <dgm:pt modelId="{81C3AE51-31E8-4F84-A3CE-50BE5EE56636}" type="pres">
      <dgm:prSet presAssocID="{4E412199-EF00-49A8-9D9E-435B10BFDDF3}" presName="parentText" presStyleLbl="alignNode1" presStyleIdx="3" presStyleCnt="5">
        <dgm:presLayoutVars>
          <dgm:chMax val="1"/>
          <dgm:bulletEnabled val="1"/>
        </dgm:presLayoutVars>
      </dgm:prSet>
      <dgm:spPr/>
      <dgm:t>
        <a:bodyPr/>
        <a:lstStyle/>
        <a:p>
          <a:endParaRPr lang="ru-RU"/>
        </a:p>
      </dgm:t>
    </dgm:pt>
    <dgm:pt modelId="{CA316D4C-BF07-4775-BF8B-6CE9B87C7527}" type="pres">
      <dgm:prSet presAssocID="{4E412199-EF00-49A8-9D9E-435B10BFDDF3}" presName="descendantText" presStyleLbl="alignAcc1" presStyleIdx="3" presStyleCnt="5" custScaleY="117873">
        <dgm:presLayoutVars>
          <dgm:bulletEnabled val="1"/>
        </dgm:presLayoutVars>
      </dgm:prSet>
      <dgm:spPr/>
      <dgm:t>
        <a:bodyPr/>
        <a:lstStyle/>
        <a:p>
          <a:endParaRPr lang="ru-RU"/>
        </a:p>
      </dgm:t>
    </dgm:pt>
    <dgm:pt modelId="{F5BFAC08-B8A2-48C0-9D0C-CB4CD9A6F608}" type="pres">
      <dgm:prSet presAssocID="{E8339D75-4E58-4A7A-96DB-47A5F59F2D98}" presName="sp" presStyleCnt="0"/>
      <dgm:spPr/>
    </dgm:pt>
    <dgm:pt modelId="{42CD50E5-6560-458A-9C4B-876B10BB6CB0}" type="pres">
      <dgm:prSet presAssocID="{E0DC9E58-59AC-474F-8BB0-B11CB6DEC1F2}" presName="composite" presStyleCnt="0"/>
      <dgm:spPr/>
    </dgm:pt>
    <dgm:pt modelId="{39C4CD01-C595-4C2B-9B4D-3F9E9F379069}" type="pres">
      <dgm:prSet presAssocID="{E0DC9E58-59AC-474F-8BB0-B11CB6DEC1F2}" presName="parentText" presStyleLbl="alignNode1" presStyleIdx="4" presStyleCnt="5">
        <dgm:presLayoutVars>
          <dgm:chMax val="1"/>
          <dgm:bulletEnabled val="1"/>
        </dgm:presLayoutVars>
      </dgm:prSet>
      <dgm:spPr/>
      <dgm:t>
        <a:bodyPr/>
        <a:lstStyle/>
        <a:p>
          <a:endParaRPr lang="ru-RU"/>
        </a:p>
      </dgm:t>
    </dgm:pt>
    <dgm:pt modelId="{C3F61782-8F92-470A-93D5-1BBD49152510}" type="pres">
      <dgm:prSet presAssocID="{E0DC9E58-59AC-474F-8BB0-B11CB6DEC1F2}" presName="descendantText" presStyleLbl="alignAcc1" presStyleIdx="4" presStyleCnt="5" custScaleY="126345">
        <dgm:presLayoutVars>
          <dgm:bulletEnabled val="1"/>
        </dgm:presLayoutVars>
      </dgm:prSet>
      <dgm:spPr/>
      <dgm:t>
        <a:bodyPr/>
        <a:lstStyle/>
        <a:p>
          <a:endParaRPr lang="ru-RU"/>
        </a:p>
      </dgm:t>
    </dgm:pt>
  </dgm:ptLst>
  <dgm:cxnLst>
    <dgm:cxn modelId="{13910135-9CC9-4593-A37A-80BE5D16C765}" srcId="{E0DC9E58-59AC-474F-8BB0-B11CB6DEC1F2}" destId="{A4D1FEFF-A74B-4876-A814-D1D61F138DB5}" srcOrd="1" destOrd="0" parTransId="{C2B8A3AB-CB59-4348-82CB-E7A17F902729}" sibTransId="{FDF265C6-E08F-4C4C-AD62-A7810A3D4FCA}"/>
    <dgm:cxn modelId="{2F8AF79F-DFCB-4D3E-9E5E-3286F6B38E5B}" type="presOf" srcId="{49A205E4-EB33-47FB-8955-A7DEA63C13CB}" destId="{C3F61782-8F92-470A-93D5-1BBD49152510}" srcOrd="0" destOrd="0" presId="urn:microsoft.com/office/officeart/2005/8/layout/chevron2"/>
    <dgm:cxn modelId="{7796F12F-5944-490C-9150-CE2059692BE7}" type="presOf" srcId="{4E412199-EF00-49A8-9D9E-435B10BFDDF3}" destId="{81C3AE51-31E8-4F84-A3CE-50BE5EE56636}" srcOrd="0" destOrd="0" presId="urn:microsoft.com/office/officeart/2005/8/layout/chevron2"/>
    <dgm:cxn modelId="{38277EFB-9C05-4EF7-B92C-7AC3987DC6BD}" type="presOf" srcId="{8D98532C-B02A-4801-8902-5B7EB56F586A}" destId="{5EB26652-CAF6-4E23-83DA-5C5FD4BB4A1E}" srcOrd="0" destOrd="0" presId="urn:microsoft.com/office/officeart/2005/8/layout/chevron2"/>
    <dgm:cxn modelId="{E46080F5-A1E4-4A32-B863-D750DF62F05A}" type="presOf" srcId="{75029A58-6A60-4B2A-A884-E038927628C9}" destId="{B40A592C-6E83-4D77-A32E-E7A9B072B71A}" srcOrd="0" destOrd="0" presId="urn:microsoft.com/office/officeart/2005/8/layout/chevron2"/>
    <dgm:cxn modelId="{84F52BDD-AF00-44B7-816D-2E7706BCFC9F}" type="presOf" srcId="{47C8DC4C-05FC-4D63-83CC-9DF6675D8B44}" destId="{FF322352-26E5-48C9-A282-ACE6400D599E}" srcOrd="0" destOrd="0" presId="urn:microsoft.com/office/officeart/2005/8/layout/chevron2"/>
    <dgm:cxn modelId="{B1E73D93-2612-4525-9D4D-4060DE0EE9F4}" type="presOf" srcId="{01D1C790-1C46-442D-8592-2B2E5C8490DD}" destId="{A53CB6D2-A362-4608-8A43-84857D362348}" srcOrd="0" destOrd="0" presId="urn:microsoft.com/office/officeart/2005/8/layout/chevron2"/>
    <dgm:cxn modelId="{C65CE61F-E700-4317-9FB7-B83369D25036}" srcId="{4E412199-EF00-49A8-9D9E-435B10BFDDF3}" destId="{D8FAD80A-B718-42D4-84BE-8DF49C4B5256}" srcOrd="0" destOrd="0" parTransId="{D5971978-CF33-412A-AB58-D4A5186A8BCF}" sibTransId="{AABBFA27-48CD-4587-A828-C34E92335F00}"/>
    <dgm:cxn modelId="{9E190BFE-9F63-4660-AAE8-B9F8CCCF521F}" srcId="{2A0DEEBB-7840-4B85-BD5E-14F588D277E6}" destId="{75029A58-6A60-4B2A-A884-E038927628C9}" srcOrd="0" destOrd="0" parTransId="{A1105E2A-C9E0-460A-A82A-5B30521AD520}" sibTransId="{DC6C9EC7-B6B3-49C9-B5B1-2061700AF253}"/>
    <dgm:cxn modelId="{E84E0148-2935-4621-BBB9-1FD880F4190F}" srcId="{8D98532C-B02A-4801-8902-5B7EB56F586A}" destId="{2A0DEEBB-7840-4B85-BD5E-14F588D277E6}" srcOrd="0" destOrd="0" parTransId="{0C63907F-D0D9-4C1E-8954-5BB1F18ACAEC}" sibTransId="{19BDE61E-FB42-4FA5-9DEB-CA98F4EB4A2D}"/>
    <dgm:cxn modelId="{448E5523-DFC8-4730-870A-EA84F2A2D3D1}" srcId="{E0DC9E58-59AC-474F-8BB0-B11CB6DEC1F2}" destId="{49A205E4-EB33-47FB-8955-A7DEA63C13CB}" srcOrd="0" destOrd="0" parTransId="{939DD513-C2B9-4673-B1B8-C7356B3E5786}" sibTransId="{7425C2C5-6CAA-4AED-B403-075F1CD1B599}"/>
    <dgm:cxn modelId="{0DCBC003-0904-4330-835C-937DCDD2A102}" srcId="{8D98532C-B02A-4801-8902-5B7EB56F586A}" destId="{01D1C790-1C46-442D-8592-2B2E5C8490DD}" srcOrd="2" destOrd="0" parTransId="{0D1BCE2B-DF9A-47B9-8B2C-94ABCFAA0973}" sibTransId="{EC4DE4B4-73B6-4441-A25F-4282A1CF1821}"/>
    <dgm:cxn modelId="{15650977-5A34-4210-BFDB-13AD4AFD90C6}" type="presOf" srcId="{A4D1FEFF-A74B-4876-A814-D1D61F138DB5}" destId="{C3F61782-8F92-470A-93D5-1BBD49152510}" srcOrd="0" destOrd="1" presId="urn:microsoft.com/office/officeart/2005/8/layout/chevron2"/>
    <dgm:cxn modelId="{73DAE8CE-307C-4FE0-ABD9-D909758805E1}" type="presOf" srcId="{46F01DB5-2036-42A5-A873-FB9BEE0B1599}" destId="{FF322352-26E5-48C9-A282-ACE6400D599E}" srcOrd="0" destOrd="1" presId="urn:microsoft.com/office/officeart/2005/8/layout/chevron2"/>
    <dgm:cxn modelId="{6EA2F525-B62B-4DA0-9764-BA9EDA045A12}" type="presOf" srcId="{D5EDFF9F-4447-4D13-B933-DF3690D1E7E0}" destId="{4BA0C725-5528-40E2-AC7D-081214F8F768}" srcOrd="0" destOrd="0" presId="urn:microsoft.com/office/officeart/2005/8/layout/chevron2"/>
    <dgm:cxn modelId="{9991E8D6-E4D0-4CC9-AEAA-7E385DFA662D}" srcId="{01D1C790-1C46-442D-8592-2B2E5C8490DD}" destId="{47C8DC4C-05FC-4D63-83CC-9DF6675D8B44}" srcOrd="0" destOrd="0" parTransId="{C8600F88-4806-4325-9103-3BCDC516D3C8}" sibTransId="{ADB0B6FD-5F79-40FE-A077-8547C8C30105}"/>
    <dgm:cxn modelId="{BAEC4398-8436-452C-A992-A25F2A7BAF5C}" type="presOf" srcId="{E0DC9E58-59AC-474F-8BB0-B11CB6DEC1F2}" destId="{39C4CD01-C595-4C2B-9B4D-3F9E9F379069}" srcOrd="0" destOrd="0" presId="urn:microsoft.com/office/officeart/2005/8/layout/chevron2"/>
    <dgm:cxn modelId="{9E8162C5-42F8-4BC5-B31A-2F301E83B500}" type="presOf" srcId="{E6926653-742D-48E0-BA09-E9A3D516033A}" destId="{CA316D4C-BF07-4775-BF8B-6CE9B87C7527}" srcOrd="0" destOrd="1" presId="urn:microsoft.com/office/officeart/2005/8/layout/chevron2"/>
    <dgm:cxn modelId="{921DE1CF-2BE7-4390-A7EC-36FC1FAE7976}" srcId="{01D1C790-1C46-442D-8592-2B2E5C8490DD}" destId="{46F01DB5-2036-42A5-A873-FB9BEE0B1599}" srcOrd="1" destOrd="0" parTransId="{C9CEF2D5-CE01-4573-A3F4-F321B4189066}" sibTransId="{A0FEFEAA-7600-4779-909C-7B6ED0AA546E}"/>
    <dgm:cxn modelId="{1B4CA1CF-C478-4411-8B61-62C94BECFEE2}" type="presOf" srcId="{C7E1C0D7-63AB-4055-B535-C027703641EE}" destId="{1402C36E-F7A7-4089-B403-1A0175FAFD47}" srcOrd="0" destOrd="0" presId="urn:microsoft.com/office/officeart/2005/8/layout/chevron2"/>
    <dgm:cxn modelId="{4D13C83E-7E2A-49FB-A45C-5E9F9C76B00C}" srcId="{C7E1C0D7-63AB-4055-B535-C027703641EE}" destId="{D5EDFF9F-4447-4D13-B933-DF3690D1E7E0}" srcOrd="0" destOrd="0" parTransId="{96B815C8-F193-4029-8B40-7309DBD971F0}" sibTransId="{3CC9C32D-0AB8-4D4B-A7CC-BFCC744735D0}"/>
    <dgm:cxn modelId="{D9DD1680-ED24-4762-BB2E-7C4EE8085042}" srcId="{8D98532C-B02A-4801-8902-5B7EB56F586A}" destId="{4E412199-EF00-49A8-9D9E-435B10BFDDF3}" srcOrd="3" destOrd="0" parTransId="{ECDAB1FE-8C95-44A7-BF99-744CF6DEBEFF}" sibTransId="{E8339D75-4E58-4A7A-96DB-47A5F59F2D98}"/>
    <dgm:cxn modelId="{244B838E-74DD-49E5-B477-0EDD44EB5C98}" type="presOf" srcId="{2A0DEEBB-7840-4B85-BD5E-14F588D277E6}" destId="{818A50BF-0CF2-4F73-9BB3-C43E2E7A6383}" srcOrd="0" destOrd="0" presId="urn:microsoft.com/office/officeart/2005/8/layout/chevron2"/>
    <dgm:cxn modelId="{AA0F9363-C430-413E-B2A9-0ED3A433E46D}" type="presOf" srcId="{D8FAD80A-B718-42D4-84BE-8DF49C4B5256}" destId="{CA316D4C-BF07-4775-BF8B-6CE9B87C7527}" srcOrd="0" destOrd="0" presId="urn:microsoft.com/office/officeart/2005/8/layout/chevron2"/>
    <dgm:cxn modelId="{90A1AD7A-708B-43F1-91D3-1C89BAE19011}" srcId="{4E412199-EF00-49A8-9D9E-435B10BFDDF3}" destId="{E6926653-742D-48E0-BA09-E9A3D516033A}" srcOrd="1" destOrd="0" parTransId="{E29BCA68-4AA6-481C-A966-6C58E009FE7C}" sibTransId="{8EC496C4-DEFB-4BBB-8129-B0EF3CC3FCE4}"/>
    <dgm:cxn modelId="{2BC4DAB4-3F0B-428D-AC2D-70050776A450}" srcId="{8D98532C-B02A-4801-8902-5B7EB56F586A}" destId="{E0DC9E58-59AC-474F-8BB0-B11CB6DEC1F2}" srcOrd="4" destOrd="0" parTransId="{D3937DBB-2034-4021-AD4B-DE977BEA6B2A}" sibTransId="{52F28FA5-74D1-49F0-BD2A-26C810DB7E1B}"/>
    <dgm:cxn modelId="{7B299F68-7549-4386-95D5-10858B3DED8F}" srcId="{8D98532C-B02A-4801-8902-5B7EB56F586A}" destId="{C7E1C0D7-63AB-4055-B535-C027703641EE}" srcOrd="1" destOrd="0" parTransId="{6FD52520-F2F0-42DA-A009-CF098874E913}" sibTransId="{A8366798-4F45-44C8-95DF-7895704ED134}"/>
    <dgm:cxn modelId="{3E7F3B6A-7D42-48A4-B1F7-3523AF1D6147}" type="presParOf" srcId="{5EB26652-CAF6-4E23-83DA-5C5FD4BB4A1E}" destId="{8612687B-CA78-4522-A735-68E072706802}" srcOrd="0" destOrd="0" presId="urn:microsoft.com/office/officeart/2005/8/layout/chevron2"/>
    <dgm:cxn modelId="{E7817961-7976-4DD9-8082-5DBF88E5B649}" type="presParOf" srcId="{8612687B-CA78-4522-A735-68E072706802}" destId="{818A50BF-0CF2-4F73-9BB3-C43E2E7A6383}" srcOrd="0" destOrd="0" presId="urn:microsoft.com/office/officeart/2005/8/layout/chevron2"/>
    <dgm:cxn modelId="{DE7372A2-0AF9-49EC-A129-4FDA6A7D81DB}" type="presParOf" srcId="{8612687B-CA78-4522-A735-68E072706802}" destId="{B40A592C-6E83-4D77-A32E-E7A9B072B71A}" srcOrd="1" destOrd="0" presId="urn:microsoft.com/office/officeart/2005/8/layout/chevron2"/>
    <dgm:cxn modelId="{02B3279B-4E9B-48DB-A8CC-4A1B5A2ED648}" type="presParOf" srcId="{5EB26652-CAF6-4E23-83DA-5C5FD4BB4A1E}" destId="{BAF44C46-EA2E-4177-A6EF-15B17897B25B}" srcOrd="1" destOrd="0" presId="urn:microsoft.com/office/officeart/2005/8/layout/chevron2"/>
    <dgm:cxn modelId="{17C532B1-39D0-437D-AE2B-0E087614C711}" type="presParOf" srcId="{5EB26652-CAF6-4E23-83DA-5C5FD4BB4A1E}" destId="{59DF67CA-9EDA-42E2-9AFA-631494F7C917}" srcOrd="2" destOrd="0" presId="urn:microsoft.com/office/officeart/2005/8/layout/chevron2"/>
    <dgm:cxn modelId="{EE4B107D-61B7-48BE-A01C-BC03955D8D6F}" type="presParOf" srcId="{59DF67CA-9EDA-42E2-9AFA-631494F7C917}" destId="{1402C36E-F7A7-4089-B403-1A0175FAFD47}" srcOrd="0" destOrd="0" presId="urn:microsoft.com/office/officeart/2005/8/layout/chevron2"/>
    <dgm:cxn modelId="{CB73AF7B-3B0D-41D9-BF08-87C0EBCD83A0}" type="presParOf" srcId="{59DF67CA-9EDA-42E2-9AFA-631494F7C917}" destId="{4BA0C725-5528-40E2-AC7D-081214F8F768}" srcOrd="1" destOrd="0" presId="urn:microsoft.com/office/officeart/2005/8/layout/chevron2"/>
    <dgm:cxn modelId="{F8E17D5D-8DDE-4127-BD70-035C11CFC07C}" type="presParOf" srcId="{5EB26652-CAF6-4E23-83DA-5C5FD4BB4A1E}" destId="{151B46EB-6CE8-4BD4-96A7-6045C40383F0}" srcOrd="3" destOrd="0" presId="urn:microsoft.com/office/officeart/2005/8/layout/chevron2"/>
    <dgm:cxn modelId="{84D8FD10-A67A-4534-BDE2-B5D83E6A8F83}" type="presParOf" srcId="{5EB26652-CAF6-4E23-83DA-5C5FD4BB4A1E}" destId="{60C1E530-80E4-4A30-913A-353A5D81C956}" srcOrd="4" destOrd="0" presId="urn:microsoft.com/office/officeart/2005/8/layout/chevron2"/>
    <dgm:cxn modelId="{92F0AA0F-F957-4518-B226-8A2D45A4E9AC}" type="presParOf" srcId="{60C1E530-80E4-4A30-913A-353A5D81C956}" destId="{A53CB6D2-A362-4608-8A43-84857D362348}" srcOrd="0" destOrd="0" presId="urn:microsoft.com/office/officeart/2005/8/layout/chevron2"/>
    <dgm:cxn modelId="{76850762-3AF7-4E57-870C-FE3D8EEDBE6C}" type="presParOf" srcId="{60C1E530-80E4-4A30-913A-353A5D81C956}" destId="{FF322352-26E5-48C9-A282-ACE6400D599E}" srcOrd="1" destOrd="0" presId="urn:microsoft.com/office/officeart/2005/8/layout/chevron2"/>
    <dgm:cxn modelId="{15E1C347-7566-47AB-978D-1CF1B0FC1770}" type="presParOf" srcId="{5EB26652-CAF6-4E23-83DA-5C5FD4BB4A1E}" destId="{0AADD164-77AE-4C16-921E-427D24675104}" srcOrd="5" destOrd="0" presId="urn:microsoft.com/office/officeart/2005/8/layout/chevron2"/>
    <dgm:cxn modelId="{A2C7D3B3-71F4-44D4-8EF8-A92DDF3E2086}" type="presParOf" srcId="{5EB26652-CAF6-4E23-83DA-5C5FD4BB4A1E}" destId="{053673B1-F6B2-4FAA-94FB-FA65E0BCAF0D}" srcOrd="6" destOrd="0" presId="urn:microsoft.com/office/officeart/2005/8/layout/chevron2"/>
    <dgm:cxn modelId="{E68A3225-F93A-49B9-A46F-5DD949EB4804}" type="presParOf" srcId="{053673B1-F6B2-4FAA-94FB-FA65E0BCAF0D}" destId="{81C3AE51-31E8-4F84-A3CE-50BE5EE56636}" srcOrd="0" destOrd="0" presId="urn:microsoft.com/office/officeart/2005/8/layout/chevron2"/>
    <dgm:cxn modelId="{95D064E8-5EA6-4FA7-9C21-1D399A7C7441}" type="presParOf" srcId="{053673B1-F6B2-4FAA-94FB-FA65E0BCAF0D}" destId="{CA316D4C-BF07-4775-BF8B-6CE9B87C7527}" srcOrd="1" destOrd="0" presId="urn:microsoft.com/office/officeart/2005/8/layout/chevron2"/>
    <dgm:cxn modelId="{3496AD1F-00C4-405F-9B9C-1CFF5E5D70D3}" type="presParOf" srcId="{5EB26652-CAF6-4E23-83DA-5C5FD4BB4A1E}" destId="{F5BFAC08-B8A2-48C0-9D0C-CB4CD9A6F608}" srcOrd="7" destOrd="0" presId="urn:microsoft.com/office/officeart/2005/8/layout/chevron2"/>
    <dgm:cxn modelId="{FAE1EA39-F1F1-4FB8-9FFF-86ED1C6546A6}" type="presParOf" srcId="{5EB26652-CAF6-4E23-83DA-5C5FD4BB4A1E}" destId="{42CD50E5-6560-458A-9C4B-876B10BB6CB0}" srcOrd="8" destOrd="0" presId="urn:microsoft.com/office/officeart/2005/8/layout/chevron2"/>
    <dgm:cxn modelId="{20E1CE93-C60E-42C2-B50B-0AD300A62839}" type="presParOf" srcId="{42CD50E5-6560-458A-9C4B-876B10BB6CB0}" destId="{39C4CD01-C595-4C2B-9B4D-3F9E9F379069}" srcOrd="0" destOrd="0" presId="urn:microsoft.com/office/officeart/2005/8/layout/chevron2"/>
    <dgm:cxn modelId="{274D4911-3B48-4B81-8057-D186E93002F3}" type="presParOf" srcId="{42CD50E5-6560-458A-9C4B-876B10BB6CB0}" destId="{C3F61782-8F92-470A-93D5-1BBD49152510}"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42F5146-E2E7-49CB-825B-F205EDC59D6C}"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ru-RU"/>
        </a:p>
      </dgm:t>
    </dgm:pt>
    <dgm:pt modelId="{88062077-3C4A-4940-B5F5-7DF550367079}">
      <dgm:prSet/>
      <dgm:spPr/>
      <dgm:t>
        <a:bodyPr/>
        <a:lstStyle/>
        <a:p>
          <a:pPr rtl="0"/>
          <a:r>
            <a:rPr lang="ru-RU" b="1" smtClean="0"/>
            <a:t>Дорожно-транспортные происшествия </a:t>
          </a:r>
          <a:endParaRPr lang="ru-RU"/>
        </a:p>
      </dgm:t>
    </dgm:pt>
    <dgm:pt modelId="{09334943-CA82-4630-B6C3-9B415DA5FB2C}" type="parTrans" cxnId="{616D80E1-7466-4AEE-94A8-267AC7D45FA2}">
      <dgm:prSet/>
      <dgm:spPr/>
      <dgm:t>
        <a:bodyPr/>
        <a:lstStyle/>
        <a:p>
          <a:endParaRPr lang="ru-RU"/>
        </a:p>
      </dgm:t>
    </dgm:pt>
    <dgm:pt modelId="{919B2A65-8007-49AA-9523-6DFD6E247789}" type="sibTrans" cxnId="{616D80E1-7466-4AEE-94A8-267AC7D45FA2}">
      <dgm:prSet/>
      <dgm:spPr/>
      <dgm:t>
        <a:bodyPr/>
        <a:lstStyle/>
        <a:p>
          <a:endParaRPr lang="ru-RU"/>
        </a:p>
      </dgm:t>
    </dgm:pt>
    <dgm:pt modelId="{E8948F07-C02A-44F1-BE4A-8ED57A6DA5C1}">
      <dgm:prSet/>
      <dgm:spPr/>
      <dgm:t>
        <a:bodyPr/>
        <a:lstStyle/>
        <a:p>
          <a:pPr rtl="0"/>
          <a:r>
            <a:rPr lang="ru-RU" dirty="0" smtClean="0"/>
            <a:t>План мероприятий по предупреждению дорожно-транспортных происшествий в организациях ПАО «Газпром», утвержденный заместителем Председателя Правления </a:t>
          </a:r>
          <a:r>
            <a:rPr lang="ru-RU" dirty="0" err="1" smtClean="0"/>
            <a:t>ПАО«Газпром</a:t>
          </a:r>
          <a:r>
            <a:rPr lang="ru-RU" dirty="0" smtClean="0"/>
            <a:t>» В.А. Маркеловым 29.08.2016.</a:t>
          </a:r>
          <a:endParaRPr lang="ru-RU" dirty="0"/>
        </a:p>
      </dgm:t>
    </dgm:pt>
    <dgm:pt modelId="{659F6EEE-B4C1-48F0-9C37-BE127DE9ED80}" type="parTrans" cxnId="{29597FD7-14B9-4596-BBBA-7E03E17CAEB1}">
      <dgm:prSet/>
      <dgm:spPr/>
      <dgm:t>
        <a:bodyPr/>
        <a:lstStyle/>
        <a:p>
          <a:endParaRPr lang="ru-RU"/>
        </a:p>
      </dgm:t>
    </dgm:pt>
    <dgm:pt modelId="{C8510734-75CF-47EA-AE28-5D0BE102C712}" type="sibTrans" cxnId="{29597FD7-14B9-4596-BBBA-7E03E17CAEB1}">
      <dgm:prSet/>
      <dgm:spPr/>
      <dgm:t>
        <a:bodyPr/>
        <a:lstStyle/>
        <a:p>
          <a:endParaRPr lang="ru-RU"/>
        </a:p>
      </dgm:t>
    </dgm:pt>
    <dgm:pt modelId="{9FF0FBDB-A0B2-43A1-94DA-46900F8A9590}">
      <dgm:prSet/>
      <dgm:spPr/>
      <dgm:t>
        <a:bodyPr/>
        <a:lstStyle/>
        <a:p>
          <a:pPr rtl="0"/>
          <a:r>
            <a:rPr lang="ru-RU" dirty="0" smtClean="0"/>
            <a:t>Ключевые правила безопасности.</a:t>
          </a:r>
          <a:endParaRPr lang="ru-RU" dirty="0"/>
        </a:p>
      </dgm:t>
    </dgm:pt>
    <dgm:pt modelId="{03C93BF7-6CFB-40A0-A125-3ED0785F9A8F}" type="parTrans" cxnId="{22B91796-D6FD-4666-8CA7-CA0949414951}">
      <dgm:prSet/>
      <dgm:spPr/>
      <dgm:t>
        <a:bodyPr/>
        <a:lstStyle/>
        <a:p>
          <a:endParaRPr lang="ru-RU"/>
        </a:p>
      </dgm:t>
    </dgm:pt>
    <dgm:pt modelId="{714F65DD-B235-4154-84D0-D4A791196EBB}" type="sibTrans" cxnId="{22B91796-D6FD-4666-8CA7-CA0949414951}">
      <dgm:prSet/>
      <dgm:spPr/>
      <dgm:t>
        <a:bodyPr/>
        <a:lstStyle/>
        <a:p>
          <a:endParaRPr lang="ru-RU"/>
        </a:p>
      </dgm:t>
    </dgm:pt>
    <dgm:pt modelId="{6CB7362B-9875-4231-A348-894B63D3F0D0}">
      <dgm:prSet/>
      <dgm:spPr/>
      <dgm:t>
        <a:bodyPr/>
        <a:lstStyle/>
        <a:p>
          <a:pPr rtl="0"/>
          <a:r>
            <a:rPr lang="ru-RU" dirty="0" smtClean="0"/>
            <a:t>Внедрение международного стандарта </a:t>
          </a:r>
          <a:r>
            <a:rPr lang="en-US" dirty="0" smtClean="0"/>
            <a:t>ISO </a:t>
          </a:r>
          <a:r>
            <a:rPr lang="ru-RU" dirty="0" smtClean="0"/>
            <a:t>39001.</a:t>
          </a:r>
          <a:endParaRPr lang="ru-RU" dirty="0"/>
        </a:p>
      </dgm:t>
    </dgm:pt>
    <dgm:pt modelId="{08EE4DF6-E50B-4764-A0DB-E6608E90F848}" type="parTrans" cxnId="{68A0239D-D097-4676-9FBA-C02A6E3C4C90}">
      <dgm:prSet/>
      <dgm:spPr/>
      <dgm:t>
        <a:bodyPr/>
        <a:lstStyle/>
        <a:p>
          <a:endParaRPr lang="ru-RU"/>
        </a:p>
      </dgm:t>
    </dgm:pt>
    <dgm:pt modelId="{3279FCF8-D1A2-4AC3-84F7-6BB3B468CE3C}" type="sibTrans" cxnId="{68A0239D-D097-4676-9FBA-C02A6E3C4C90}">
      <dgm:prSet/>
      <dgm:spPr/>
      <dgm:t>
        <a:bodyPr/>
        <a:lstStyle/>
        <a:p>
          <a:endParaRPr lang="ru-RU"/>
        </a:p>
      </dgm:t>
    </dgm:pt>
    <dgm:pt modelId="{7D5CB9FA-98DD-4A98-A1BD-24754FDE1B42}">
      <dgm:prSet/>
      <dgm:spPr/>
      <dgm:t>
        <a:bodyPr/>
        <a:lstStyle/>
        <a:p>
          <a:pPr rtl="0"/>
          <a:r>
            <a:rPr lang="ru-RU" b="1" dirty="0" smtClean="0"/>
            <a:t>Падение работника, в том числе с высоты одного уровня</a:t>
          </a:r>
          <a:endParaRPr lang="ru-RU" dirty="0"/>
        </a:p>
      </dgm:t>
    </dgm:pt>
    <dgm:pt modelId="{03AD9DD5-9C6F-430F-A123-A10746DD3CF6}" type="parTrans" cxnId="{73E27AB8-8228-4988-AE90-E6B02E6620FF}">
      <dgm:prSet/>
      <dgm:spPr/>
      <dgm:t>
        <a:bodyPr/>
        <a:lstStyle/>
        <a:p>
          <a:endParaRPr lang="ru-RU"/>
        </a:p>
      </dgm:t>
    </dgm:pt>
    <dgm:pt modelId="{D9935FF6-CED3-423C-AA94-532981E89141}" type="sibTrans" cxnId="{73E27AB8-8228-4988-AE90-E6B02E6620FF}">
      <dgm:prSet/>
      <dgm:spPr/>
      <dgm:t>
        <a:bodyPr/>
        <a:lstStyle/>
        <a:p>
          <a:endParaRPr lang="ru-RU"/>
        </a:p>
      </dgm:t>
    </dgm:pt>
    <dgm:pt modelId="{B3EF8CE0-D131-43F6-906B-66F2FCDB9BAE}">
      <dgm:prSet/>
      <dgm:spPr/>
      <dgm:t>
        <a:bodyPr/>
        <a:lstStyle/>
        <a:p>
          <a:pPr rtl="0"/>
          <a:r>
            <a:rPr lang="ru-RU" dirty="0" smtClean="0"/>
            <a:t>Ключевые правила безопасности.</a:t>
          </a:r>
          <a:endParaRPr lang="ru-RU" dirty="0"/>
        </a:p>
      </dgm:t>
    </dgm:pt>
    <dgm:pt modelId="{37FFDA0E-495B-498D-A479-1030024B3CAB}" type="parTrans" cxnId="{0413035A-8EB3-4682-9348-8D8B717DA8C1}">
      <dgm:prSet/>
      <dgm:spPr/>
      <dgm:t>
        <a:bodyPr/>
        <a:lstStyle/>
        <a:p>
          <a:endParaRPr lang="ru-RU"/>
        </a:p>
      </dgm:t>
    </dgm:pt>
    <dgm:pt modelId="{30822A3A-37AC-404F-AE83-6ACB48896F1A}" type="sibTrans" cxnId="{0413035A-8EB3-4682-9348-8D8B717DA8C1}">
      <dgm:prSet/>
      <dgm:spPr/>
      <dgm:t>
        <a:bodyPr/>
        <a:lstStyle/>
        <a:p>
          <a:endParaRPr lang="ru-RU"/>
        </a:p>
      </dgm:t>
    </dgm:pt>
    <dgm:pt modelId="{013597C3-B1AE-435D-948C-4057875E5292}">
      <dgm:prSet/>
      <dgm:spPr/>
      <dgm:t>
        <a:bodyPr/>
        <a:lstStyle/>
        <a:p>
          <a:pPr rtl="0"/>
          <a:r>
            <a:rPr lang="ru-RU" dirty="0" smtClean="0">
              <a:solidFill>
                <a:schemeClr val="tx1"/>
              </a:solidFill>
            </a:rPr>
            <a:t>Планы мероприятий ДО и О ПАО «Газпром» по недопущению падений работников </a:t>
          </a:r>
          <a:r>
            <a:rPr lang="ru-RU" dirty="0" smtClean="0"/>
            <a:t>с поверхности одного уровня (п. 19 Плана КиПД ПАО «Газпром» на 2015-2016 гг.)</a:t>
          </a:r>
          <a:endParaRPr lang="ru-RU" dirty="0"/>
        </a:p>
      </dgm:t>
    </dgm:pt>
    <dgm:pt modelId="{D5BF05B5-A0C6-4C5C-8A45-5B43C344A24D}" type="parTrans" cxnId="{57964BC1-AAA7-4A46-8F26-11053D8F94E5}">
      <dgm:prSet/>
      <dgm:spPr/>
      <dgm:t>
        <a:bodyPr/>
        <a:lstStyle/>
        <a:p>
          <a:endParaRPr lang="ru-RU"/>
        </a:p>
      </dgm:t>
    </dgm:pt>
    <dgm:pt modelId="{EEE96CF0-22F7-4CA9-A622-5E885B64B634}" type="sibTrans" cxnId="{57964BC1-AAA7-4A46-8F26-11053D8F94E5}">
      <dgm:prSet/>
      <dgm:spPr/>
      <dgm:t>
        <a:bodyPr/>
        <a:lstStyle/>
        <a:p>
          <a:endParaRPr lang="ru-RU"/>
        </a:p>
      </dgm:t>
    </dgm:pt>
    <dgm:pt modelId="{CC03C088-FE18-4B54-816B-3FE5880E37E2}">
      <dgm:prSet/>
      <dgm:spPr/>
      <dgm:t>
        <a:bodyPr/>
        <a:lstStyle/>
        <a:p>
          <a:pPr rtl="0"/>
          <a:r>
            <a:rPr lang="ru-RU" b="1" dirty="0" smtClean="0"/>
            <a:t>Воздействия движущихся, разлетающихся, вращающихся предметов</a:t>
          </a:r>
          <a:endParaRPr lang="ru-RU" b="1" dirty="0"/>
        </a:p>
      </dgm:t>
    </dgm:pt>
    <dgm:pt modelId="{AF7CAF42-6BBF-45A6-AB65-E8FAB8475F38}" type="parTrans" cxnId="{4BF00FC7-622B-430D-B986-3483434AD090}">
      <dgm:prSet/>
      <dgm:spPr/>
      <dgm:t>
        <a:bodyPr/>
        <a:lstStyle/>
        <a:p>
          <a:endParaRPr lang="ru-RU"/>
        </a:p>
      </dgm:t>
    </dgm:pt>
    <dgm:pt modelId="{20D5A4F3-E1C4-4A2B-AC6D-7ACAB029834F}" type="sibTrans" cxnId="{4BF00FC7-622B-430D-B986-3483434AD090}">
      <dgm:prSet/>
      <dgm:spPr/>
      <dgm:t>
        <a:bodyPr/>
        <a:lstStyle/>
        <a:p>
          <a:endParaRPr lang="ru-RU"/>
        </a:p>
      </dgm:t>
    </dgm:pt>
    <dgm:pt modelId="{603707E9-D0BA-456E-B288-EABD6A8EDD32}">
      <dgm:prSet/>
      <dgm:spPr/>
      <dgm:t>
        <a:bodyPr/>
        <a:lstStyle/>
        <a:p>
          <a:pPr rtl="0"/>
          <a:r>
            <a:rPr lang="ru-RU" dirty="0" smtClean="0"/>
            <a:t>Ключевые правила безопасности.</a:t>
          </a:r>
          <a:endParaRPr lang="ru-RU" dirty="0"/>
        </a:p>
      </dgm:t>
    </dgm:pt>
    <dgm:pt modelId="{FF2D10CC-A4A9-4A44-A8BB-C6F4F131A6AD}" type="parTrans" cxnId="{AF424ADB-CAFB-4DDC-8156-A0BD84ABC964}">
      <dgm:prSet/>
      <dgm:spPr/>
      <dgm:t>
        <a:bodyPr/>
        <a:lstStyle/>
        <a:p>
          <a:endParaRPr lang="ru-RU"/>
        </a:p>
      </dgm:t>
    </dgm:pt>
    <dgm:pt modelId="{75889A3C-ABD8-4000-A0D5-132E36D8B8F2}" type="sibTrans" cxnId="{AF424ADB-CAFB-4DDC-8156-A0BD84ABC964}">
      <dgm:prSet/>
      <dgm:spPr/>
      <dgm:t>
        <a:bodyPr/>
        <a:lstStyle/>
        <a:p>
          <a:endParaRPr lang="ru-RU"/>
        </a:p>
      </dgm:t>
    </dgm:pt>
    <dgm:pt modelId="{2E140167-475E-48D2-ABB1-C3C3A707B7BA}">
      <dgm:prSet/>
      <dgm:spPr/>
      <dgm:t>
        <a:bodyPr/>
        <a:lstStyle/>
        <a:p>
          <a:pPr rtl="0"/>
          <a:r>
            <a:rPr lang="ru-RU" dirty="0" smtClean="0"/>
            <a:t>Порядок организации обучения работников ПАО «Газпром» оказанию первой помощи пострадавшим на производстве</a:t>
          </a:r>
          <a:endParaRPr lang="ru-RU" dirty="0"/>
        </a:p>
      </dgm:t>
    </dgm:pt>
    <dgm:pt modelId="{3B04E56D-4B66-40DC-B7CE-7D03B3DCDF75}" type="parTrans" cxnId="{624EC27B-77D6-4F11-B5D6-DD5C12C8A6EF}">
      <dgm:prSet/>
      <dgm:spPr/>
      <dgm:t>
        <a:bodyPr/>
        <a:lstStyle/>
        <a:p>
          <a:endParaRPr lang="ru-RU"/>
        </a:p>
      </dgm:t>
    </dgm:pt>
    <dgm:pt modelId="{40681D75-2C09-4896-BD95-B68A90D55E94}" type="sibTrans" cxnId="{624EC27B-77D6-4F11-B5D6-DD5C12C8A6EF}">
      <dgm:prSet/>
      <dgm:spPr/>
      <dgm:t>
        <a:bodyPr/>
        <a:lstStyle/>
        <a:p>
          <a:endParaRPr lang="ru-RU"/>
        </a:p>
      </dgm:t>
    </dgm:pt>
    <dgm:pt modelId="{3779B70F-0BFC-49D5-9CD5-9C9F3F30A3DF}">
      <dgm:prSet/>
      <dgm:spPr/>
      <dgm:t>
        <a:bodyPr/>
        <a:lstStyle/>
        <a:p>
          <a:pPr rtl="0"/>
          <a:r>
            <a:rPr lang="ru-RU" dirty="0" smtClean="0"/>
            <a:t>Планы мероприятий ДО и О ПАО «Газпром» по </a:t>
          </a:r>
          <a:r>
            <a:rPr lang="ru-RU" dirty="0" smtClean="0">
              <a:solidFill>
                <a:schemeClr val="tx1"/>
              </a:solidFill>
            </a:rPr>
            <a:t>предупреждению несчастных </a:t>
          </a:r>
          <a:r>
            <a:rPr lang="ru-RU" dirty="0" smtClean="0"/>
            <a:t>случаев при падении, обрушении, обвалах </a:t>
          </a:r>
          <a:r>
            <a:rPr lang="ru-RU" dirty="0" smtClean="0">
              <a:solidFill>
                <a:schemeClr val="tx1"/>
              </a:solidFill>
            </a:rPr>
            <a:t>предметов, материалов, земли (п.10 Протокола заседания Комиссии в области </a:t>
          </a:r>
          <a:r>
            <a:rPr lang="ru-RU" dirty="0" err="1" smtClean="0">
              <a:solidFill>
                <a:schemeClr val="tx1"/>
              </a:solidFill>
            </a:rPr>
            <a:t>ОТиПБ</a:t>
          </a:r>
          <a:r>
            <a:rPr lang="ru-RU" dirty="0" smtClean="0">
              <a:solidFill>
                <a:schemeClr val="tx1"/>
              </a:solidFill>
            </a:rPr>
            <a:t> ПАО «Газпром» </a:t>
          </a:r>
          <a:r>
            <a:rPr lang="ru-RU" dirty="0" smtClean="0">
              <a:solidFill>
                <a:schemeClr val="tx1"/>
              </a:solidFill>
              <a:hlinkClick xmlns:r="http://schemas.openxmlformats.org/officeDocument/2006/relationships" r:id="rId1"/>
            </a:rPr>
            <a:t>№ 03-7 от 16.09.2015</a:t>
          </a:r>
          <a:r>
            <a:rPr lang="ru-RU" dirty="0" smtClean="0">
              <a:solidFill>
                <a:schemeClr val="tx1"/>
              </a:solidFill>
            </a:rPr>
            <a:t>).</a:t>
          </a:r>
          <a:endParaRPr lang="ru-RU" dirty="0">
            <a:solidFill>
              <a:schemeClr val="tx1"/>
            </a:solidFill>
          </a:endParaRPr>
        </a:p>
      </dgm:t>
    </dgm:pt>
    <dgm:pt modelId="{4C402522-061E-47F7-8932-5203A8FB4A9C}" type="parTrans" cxnId="{640C916B-89FC-4C47-92E2-A1914A9B78B0}">
      <dgm:prSet/>
      <dgm:spPr/>
      <dgm:t>
        <a:bodyPr/>
        <a:lstStyle/>
        <a:p>
          <a:endParaRPr lang="ru-RU"/>
        </a:p>
      </dgm:t>
    </dgm:pt>
    <dgm:pt modelId="{61A54385-1684-45C4-B76B-6C24518F96B3}" type="sibTrans" cxnId="{640C916B-89FC-4C47-92E2-A1914A9B78B0}">
      <dgm:prSet/>
      <dgm:spPr/>
      <dgm:t>
        <a:bodyPr/>
        <a:lstStyle/>
        <a:p>
          <a:endParaRPr lang="ru-RU"/>
        </a:p>
      </dgm:t>
    </dgm:pt>
    <dgm:pt modelId="{B6F09278-2963-4A1B-848E-EB903FE913E0}">
      <dgm:prSet/>
      <dgm:spPr/>
      <dgm:t>
        <a:bodyPr/>
        <a:lstStyle/>
        <a:p>
          <a:pPr rtl="0"/>
          <a:r>
            <a:rPr lang="ru-RU" dirty="0" smtClean="0"/>
            <a:t>Проведение года безопасности дорожного движения</a:t>
          </a:r>
          <a:endParaRPr lang="ru-RU" dirty="0"/>
        </a:p>
      </dgm:t>
    </dgm:pt>
    <dgm:pt modelId="{869E3BDC-D30A-4AC6-8C4A-7EA76D8ABA21}" type="parTrans" cxnId="{413026D7-8592-423F-9DC5-61FCC7C40DBC}">
      <dgm:prSet/>
      <dgm:spPr/>
      <dgm:t>
        <a:bodyPr/>
        <a:lstStyle/>
        <a:p>
          <a:endParaRPr lang="ru-RU"/>
        </a:p>
      </dgm:t>
    </dgm:pt>
    <dgm:pt modelId="{88EDF981-62CD-43A6-B382-96907C0DEEA1}" type="sibTrans" cxnId="{413026D7-8592-423F-9DC5-61FCC7C40DBC}">
      <dgm:prSet/>
      <dgm:spPr/>
      <dgm:t>
        <a:bodyPr/>
        <a:lstStyle/>
        <a:p>
          <a:endParaRPr lang="ru-RU"/>
        </a:p>
      </dgm:t>
    </dgm:pt>
    <dgm:pt modelId="{27A2CCFD-329F-4C26-BE8E-106FECC363C5}" type="pres">
      <dgm:prSet presAssocID="{342F5146-E2E7-49CB-825B-F205EDC59D6C}" presName="Name0" presStyleCnt="0">
        <dgm:presLayoutVars>
          <dgm:chMax val="7"/>
          <dgm:dir/>
          <dgm:animLvl val="lvl"/>
          <dgm:resizeHandles val="exact"/>
        </dgm:presLayoutVars>
      </dgm:prSet>
      <dgm:spPr/>
      <dgm:t>
        <a:bodyPr/>
        <a:lstStyle/>
        <a:p>
          <a:endParaRPr lang="ru-RU"/>
        </a:p>
      </dgm:t>
    </dgm:pt>
    <dgm:pt modelId="{C46B31C5-C3CE-42D6-AC77-F19F6D9B9EE8}" type="pres">
      <dgm:prSet presAssocID="{88062077-3C4A-4940-B5F5-7DF550367079}" presName="circle1" presStyleLbl="node1" presStyleIdx="0" presStyleCnt="3"/>
      <dgm:spPr/>
    </dgm:pt>
    <dgm:pt modelId="{EAE6A954-4BFB-43F2-AF03-6BB9EE75BFAA}" type="pres">
      <dgm:prSet presAssocID="{88062077-3C4A-4940-B5F5-7DF550367079}" presName="space" presStyleCnt="0"/>
      <dgm:spPr/>
    </dgm:pt>
    <dgm:pt modelId="{799E0CDE-6CA2-4B3A-909C-0EC414570DD4}" type="pres">
      <dgm:prSet presAssocID="{88062077-3C4A-4940-B5F5-7DF550367079}" presName="rect1" presStyleLbl="alignAcc1" presStyleIdx="0" presStyleCnt="3"/>
      <dgm:spPr/>
      <dgm:t>
        <a:bodyPr/>
        <a:lstStyle/>
        <a:p>
          <a:endParaRPr lang="ru-RU"/>
        </a:p>
      </dgm:t>
    </dgm:pt>
    <dgm:pt modelId="{677CBA0B-2D93-40FC-A471-4F05D3633AAF}" type="pres">
      <dgm:prSet presAssocID="{7D5CB9FA-98DD-4A98-A1BD-24754FDE1B42}" presName="vertSpace2" presStyleLbl="node1" presStyleIdx="0" presStyleCnt="3"/>
      <dgm:spPr/>
    </dgm:pt>
    <dgm:pt modelId="{50580A48-617D-4591-B0EF-8DD238F67C47}" type="pres">
      <dgm:prSet presAssocID="{7D5CB9FA-98DD-4A98-A1BD-24754FDE1B42}" presName="circle2" presStyleLbl="node1" presStyleIdx="1" presStyleCnt="3"/>
      <dgm:spPr/>
    </dgm:pt>
    <dgm:pt modelId="{958F1527-2690-4C0D-A70D-D2E5EE6A2889}" type="pres">
      <dgm:prSet presAssocID="{7D5CB9FA-98DD-4A98-A1BD-24754FDE1B42}" presName="rect2" presStyleLbl="alignAcc1" presStyleIdx="1" presStyleCnt="3"/>
      <dgm:spPr/>
      <dgm:t>
        <a:bodyPr/>
        <a:lstStyle/>
        <a:p>
          <a:endParaRPr lang="ru-RU"/>
        </a:p>
      </dgm:t>
    </dgm:pt>
    <dgm:pt modelId="{72C45069-A84B-4184-BF1D-7D161382063F}" type="pres">
      <dgm:prSet presAssocID="{CC03C088-FE18-4B54-816B-3FE5880E37E2}" presName="vertSpace3" presStyleLbl="node1" presStyleIdx="1" presStyleCnt="3"/>
      <dgm:spPr/>
    </dgm:pt>
    <dgm:pt modelId="{B2BB3D94-DAF0-407A-AE27-B2E0619B434E}" type="pres">
      <dgm:prSet presAssocID="{CC03C088-FE18-4B54-816B-3FE5880E37E2}" presName="circle3" presStyleLbl="node1" presStyleIdx="2" presStyleCnt="3"/>
      <dgm:spPr/>
    </dgm:pt>
    <dgm:pt modelId="{CB77EEF0-B953-49D0-B978-4E4188963DC4}" type="pres">
      <dgm:prSet presAssocID="{CC03C088-FE18-4B54-816B-3FE5880E37E2}" presName="rect3" presStyleLbl="alignAcc1" presStyleIdx="2" presStyleCnt="3"/>
      <dgm:spPr/>
      <dgm:t>
        <a:bodyPr/>
        <a:lstStyle/>
        <a:p>
          <a:endParaRPr lang="ru-RU"/>
        </a:p>
      </dgm:t>
    </dgm:pt>
    <dgm:pt modelId="{87029698-C0EC-40F1-9697-019CEA2F00BB}" type="pres">
      <dgm:prSet presAssocID="{88062077-3C4A-4940-B5F5-7DF550367079}" presName="rect1ParTx" presStyleLbl="alignAcc1" presStyleIdx="2" presStyleCnt="3">
        <dgm:presLayoutVars>
          <dgm:chMax val="1"/>
          <dgm:bulletEnabled val="1"/>
        </dgm:presLayoutVars>
      </dgm:prSet>
      <dgm:spPr/>
      <dgm:t>
        <a:bodyPr/>
        <a:lstStyle/>
        <a:p>
          <a:endParaRPr lang="ru-RU"/>
        </a:p>
      </dgm:t>
    </dgm:pt>
    <dgm:pt modelId="{FE567F5A-5A40-4EC4-9198-1BA132E93EBF}" type="pres">
      <dgm:prSet presAssocID="{88062077-3C4A-4940-B5F5-7DF550367079}" presName="rect1ChTx" presStyleLbl="alignAcc1" presStyleIdx="2" presStyleCnt="3">
        <dgm:presLayoutVars>
          <dgm:bulletEnabled val="1"/>
        </dgm:presLayoutVars>
      </dgm:prSet>
      <dgm:spPr/>
      <dgm:t>
        <a:bodyPr/>
        <a:lstStyle/>
        <a:p>
          <a:endParaRPr lang="ru-RU"/>
        </a:p>
      </dgm:t>
    </dgm:pt>
    <dgm:pt modelId="{767AE51B-9D94-43E4-9C28-0F50604CB2A0}" type="pres">
      <dgm:prSet presAssocID="{7D5CB9FA-98DD-4A98-A1BD-24754FDE1B42}" presName="rect2ParTx" presStyleLbl="alignAcc1" presStyleIdx="2" presStyleCnt="3">
        <dgm:presLayoutVars>
          <dgm:chMax val="1"/>
          <dgm:bulletEnabled val="1"/>
        </dgm:presLayoutVars>
      </dgm:prSet>
      <dgm:spPr/>
      <dgm:t>
        <a:bodyPr/>
        <a:lstStyle/>
        <a:p>
          <a:endParaRPr lang="ru-RU"/>
        </a:p>
      </dgm:t>
    </dgm:pt>
    <dgm:pt modelId="{F1036094-38E6-4D5E-BA5F-19325C8BDAA1}" type="pres">
      <dgm:prSet presAssocID="{7D5CB9FA-98DD-4A98-A1BD-24754FDE1B42}" presName="rect2ChTx" presStyleLbl="alignAcc1" presStyleIdx="2" presStyleCnt="3">
        <dgm:presLayoutVars>
          <dgm:bulletEnabled val="1"/>
        </dgm:presLayoutVars>
      </dgm:prSet>
      <dgm:spPr/>
      <dgm:t>
        <a:bodyPr/>
        <a:lstStyle/>
        <a:p>
          <a:endParaRPr lang="ru-RU"/>
        </a:p>
      </dgm:t>
    </dgm:pt>
    <dgm:pt modelId="{1217506C-449E-4971-B752-AF91FE198A01}" type="pres">
      <dgm:prSet presAssocID="{CC03C088-FE18-4B54-816B-3FE5880E37E2}" presName="rect3ParTx" presStyleLbl="alignAcc1" presStyleIdx="2" presStyleCnt="3">
        <dgm:presLayoutVars>
          <dgm:chMax val="1"/>
          <dgm:bulletEnabled val="1"/>
        </dgm:presLayoutVars>
      </dgm:prSet>
      <dgm:spPr/>
      <dgm:t>
        <a:bodyPr/>
        <a:lstStyle/>
        <a:p>
          <a:endParaRPr lang="ru-RU"/>
        </a:p>
      </dgm:t>
    </dgm:pt>
    <dgm:pt modelId="{66D4AF5C-3897-48B1-BB62-29D7AE5917A4}" type="pres">
      <dgm:prSet presAssocID="{CC03C088-FE18-4B54-816B-3FE5880E37E2}" presName="rect3ChTx" presStyleLbl="alignAcc1" presStyleIdx="2" presStyleCnt="3">
        <dgm:presLayoutVars>
          <dgm:bulletEnabled val="1"/>
        </dgm:presLayoutVars>
      </dgm:prSet>
      <dgm:spPr/>
      <dgm:t>
        <a:bodyPr/>
        <a:lstStyle/>
        <a:p>
          <a:endParaRPr lang="ru-RU"/>
        </a:p>
      </dgm:t>
    </dgm:pt>
  </dgm:ptLst>
  <dgm:cxnLst>
    <dgm:cxn modelId="{7E76E0B4-808F-4842-829C-F497D697C145}" type="presOf" srcId="{2E140167-475E-48D2-ABB1-C3C3A707B7BA}" destId="{66D4AF5C-3897-48B1-BB62-29D7AE5917A4}" srcOrd="0" destOrd="1" presId="urn:microsoft.com/office/officeart/2005/8/layout/target3"/>
    <dgm:cxn modelId="{077D65D1-F1B1-419E-81C7-0B9CBA4AFB28}" type="presOf" srcId="{603707E9-D0BA-456E-B288-EABD6A8EDD32}" destId="{66D4AF5C-3897-48B1-BB62-29D7AE5917A4}" srcOrd="0" destOrd="0" presId="urn:microsoft.com/office/officeart/2005/8/layout/target3"/>
    <dgm:cxn modelId="{68A0239D-D097-4676-9FBA-C02A6E3C4C90}" srcId="{88062077-3C4A-4940-B5F5-7DF550367079}" destId="{6CB7362B-9875-4231-A348-894B63D3F0D0}" srcOrd="2" destOrd="0" parTransId="{08EE4DF6-E50B-4764-A0DB-E6608E90F848}" sibTransId="{3279FCF8-D1A2-4AC3-84F7-6BB3B468CE3C}"/>
    <dgm:cxn modelId="{26A93114-A10B-4940-8870-FD2C15FD4F16}" type="presOf" srcId="{7D5CB9FA-98DD-4A98-A1BD-24754FDE1B42}" destId="{958F1527-2690-4C0D-A70D-D2E5EE6A2889}" srcOrd="0" destOrd="0" presId="urn:microsoft.com/office/officeart/2005/8/layout/target3"/>
    <dgm:cxn modelId="{171FC19A-4B00-47B7-879E-3968DC63D3DC}" type="presOf" srcId="{013597C3-B1AE-435D-948C-4057875E5292}" destId="{F1036094-38E6-4D5E-BA5F-19325C8BDAA1}" srcOrd="0" destOrd="2" presId="urn:microsoft.com/office/officeart/2005/8/layout/target3"/>
    <dgm:cxn modelId="{0413035A-8EB3-4682-9348-8D8B717DA8C1}" srcId="{7D5CB9FA-98DD-4A98-A1BD-24754FDE1B42}" destId="{B3EF8CE0-D131-43F6-906B-66F2FCDB9BAE}" srcOrd="0" destOrd="0" parTransId="{37FFDA0E-495B-498D-A479-1030024B3CAB}" sibTransId="{30822A3A-37AC-404F-AE83-6ACB48896F1A}"/>
    <dgm:cxn modelId="{64DBB52B-1FC7-41FF-9A63-DB069063FBF1}" type="presOf" srcId="{88062077-3C4A-4940-B5F5-7DF550367079}" destId="{87029698-C0EC-40F1-9697-019CEA2F00BB}" srcOrd="1" destOrd="0" presId="urn:microsoft.com/office/officeart/2005/8/layout/target3"/>
    <dgm:cxn modelId="{5386C98C-FACE-435A-807F-C1AEA396C74D}" type="presOf" srcId="{88062077-3C4A-4940-B5F5-7DF550367079}" destId="{799E0CDE-6CA2-4B3A-909C-0EC414570DD4}" srcOrd="0" destOrd="0" presId="urn:microsoft.com/office/officeart/2005/8/layout/target3"/>
    <dgm:cxn modelId="{413026D7-8592-423F-9DC5-61FCC7C40DBC}" srcId="{88062077-3C4A-4940-B5F5-7DF550367079}" destId="{B6F09278-2963-4A1B-848E-EB903FE913E0}" srcOrd="3" destOrd="0" parTransId="{869E3BDC-D30A-4AC6-8C4A-7EA76D8ABA21}" sibTransId="{88EDF981-62CD-43A6-B382-96907C0DEEA1}"/>
    <dgm:cxn modelId="{29597FD7-14B9-4596-BBBA-7E03E17CAEB1}" srcId="{88062077-3C4A-4940-B5F5-7DF550367079}" destId="{E8948F07-C02A-44F1-BE4A-8ED57A6DA5C1}" srcOrd="0" destOrd="0" parTransId="{659F6EEE-B4C1-48F0-9C37-BE127DE9ED80}" sibTransId="{C8510734-75CF-47EA-AE28-5D0BE102C712}"/>
    <dgm:cxn modelId="{4BF00FC7-622B-430D-B986-3483434AD090}" srcId="{342F5146-E2E7-49CB-825B-F205EDC59D6C}" destId="{CC03C088-FE18-4B54-816B-3FE5880E37E2}" srcOrd="2" destOrd="0" parTransId="{AF7CAF42-6BBF-45A6-AB65-E8FAB8475F38}" sibTransId="{20D5A4F3-E1C4-4A2B-AC6D-7ACAB029834F}"/>
    <dgm:cxn modelId="{C90F160E-E0FC-40AA-B13B-653256742F11}" type="presOf" srcId="{CC03C088-FE18-4B54-816B-3FE5880E37E2}" destId="{1217506C-449E-4971-B752-AF91FE198A01}" srcOrd="1" destOrd="0" presId="urn:microsoft.com/office/officeart/2005/8/layout/target3"/>
    <dgm:cxn modelId="{B815BE0A-82C8-4834-81F9-2C8666F0487A}" type="presOf" srcId="{7D5CB9FA-98DD-4A98-A1BD-24754FDE1B42}" destId="{767AE51B-9D94-43E4-9C28-0F50604CB2A0}" srcOrd="1" destOrd="0" presId="urn:microsoft.com/office/officeart/2005/8/layout/target3"/>
    <dgm:cxn modelId="{E952184F-7D99-4E2B-A3CD-F5EEB8BDFE72}" type="presOf" srcId="{B3EF8CE0-D131-43F6-906B-66F2FCDB9BAE}" destId="{F1036094-38E6-4D5E-BA5F-19325C8BDAA1}" srcOrd="0" destOrd="0" presId="urn:microsoft.com/office/officeart/2005/8/layout/target3"/>
    <dgm:cxn modelId="{05CDCDFE-E502-4BB3-95AB-8AB8AF6D6F05}" type="presOf" srcId="{B6F09278-2963-4A1B-848E-EB903FE913E0}" destId="{FE567F5A-5A40-4EC4-9198-1BA132E93EBF}" srcOrd="0" destOrd="3" presId="urn:microsoft.com/office/officeart/2005/8/layout/target3"/>
    <dgm:cxn modelId="{640C916B-89FC-4C47-92E2-A1914A9B78B0}" srcId="{7D5CB9FA-98DD-4A98-A1BD-24754FDE1B42}" destId="{3779B70F-0BFC-49D5-9CD5-9C9F3F30A3DF}" srcOrd="1" destOrd="0" parTransId="{4C402522-061E-47F7-8932-5203A8FB4A9C}" sibTransId="{61A54385-1684-45C4-B76B-6C24518F96B3}"/>
    <dgm:cxn modelId="{616D80E1-7466-4AEE-94A8-267AC7D45FA2}" srcId="{342F5146-E2E7-49CB-825B-F205EDC59D6C}" destId="{88062077-3C4A-4940-B5F5-7DF550367079}" srcOrd="0" destOrd="0" parTransId="{09334943-CA82-4630-B6C3-9B415DA5FB2C}" sibTransId="{919B2A65-8007-49AA-9523-6DFD6E247789}"/>
    <dgm:cxn modelId="{57964BC1-AAA7-4A46-8F26-11053D8F94E5}" srcId="{7D5CB9FA-98DD-4A98-A1BD-24754FDE1B42}" destId="{013597C3-B1AE-435D-948C-4057875E5292}" srcOrd="2" destOrd="0" parTransId="{D5BF05B5-A0C6-4C5C-8A45-5B43C344A24D}" sibTransId="{EEE96CF0-22F7-4CA9-A622-5E885B64B634}"/>
    <dgm:cxn modelId="{624EC27B-77D6-4F11-B5D6-DD5C12C8A6EF}" srcId="{CC03C088-FE18-4B54-816B-3FE5880E37E2}" destId="{2E140167-475E-48D2-ABB1-C3C3A707B7BA}" srcOrd="1" destOrd="0" parTransId="{3B04E56D-4B66-40DC-B7CE-7D03B3DCDF75}" sibTransId="{40681D75-2C09-4896-BD95-B68A90D55E94}"/>
    <dgm:cxn modelId="{36163C0F-2501-4CDD-B4F6-DA0798CF3F4B}" type="presOf" srcId="{E8948F07-C02A-44F1-BE4A-8ED57A6DA5C1}" destId="{FE567F5A-5A40-4EC4-9198-1BA132E93EBF}" srcOrd="0" destOrd="0" presId="urn:microsoft.com/office/officeart/2005/8/layout/target3"/>
    <dgm:cxn modelId="{22B91796-D6FD-4666-8CA7-CA0949414951}" srcId="{88062077-3C4A-4940-B5F5-7DF550367079}" destId="{9FF0FBDB-A0B2-43A1-94DA-46900F8A9590}" srcOrd="1" destOrd="0" parTransId="{03C93BF7-6CFB-40A0-A125-3ED0785F9A8F}" sibTransId="{714F65DD-B235-4154-84D0-D4A791196EBB}"/>
    <dgm:cxn modelId="{AF424ADB-CAFB-4DDC-8156-A0BD84ABC964}" srcId="{CC03C088-FE18-4B54-816B-3FE5880E37E2}" destId="{603707E9-D0BA-456E-B288-EABD6A8EDD32}" srcOrd="0" destOrd="0" parTransId="{FF2D10CC-A4A9-4A44-A8BB-C6F4F131A6AD}" sibTransId="{75889A3C-ABD8-4000-A0D5-132E36D8B8F2}"/>
    <dgm:cxn modelId="{972073F1-95F1-41A9-B08B-B938C8EBF283}" type="presOf" srcId="{6CB7362B-9875-4231-A348-894B63D3F0D0}" destId="{FE567F5A-5A40-4EC4-9198-1BA132E93EBF}" srcOrd="0" destOrd="2" presId="urn:microsoft.com/office/officeart/2005/8/layout/target3"/>
    <dgm:cxn modelId="{447DA58D-7CB4-4A7D-8AD9-54EA34EA274F}" type="presOf" srcId="{CC03C088-FE18-4B54-816B-3FE5880E37E2}" destId="{CB77EEF0-B953-49D0-B978-4E4188963DC4}" srcOrd="0" destOrd="0" presId="urn:microsoft.com/office/officeart/2005/8/layout/target3"/>
    <dgm:cxn modelId="{E33D92A5-A714-46F1-B5B1-1DE07C3CD915}" type="presOf" srcId="{3779B70F-0BFC-49D5-9CD5-9C9F3F30A3DF}" destId="{F1036094-38E6-4D5E-BA5F-19325C8BDAA1}" srcOrd="0" destOrd="1" presId="urn:microsoft.com/office/officeart/2005/8/layout/target3"/>
    <dgm:cxn modelId="{F29C71DC-74E7-41D2-8A08-4C3BE1673D19}" type="presOf" srcId="{9FF0FBDB-A0B2-43A1-94DA-46900F8A9590}" destId="{FE567F5A-5A40-4EC4-9198-1BA132E93EBF}" srcOrd="0" destOrd="1" presId="urn:microsoft.com/office/officeart/2005/8/layout/target3"/>
    <dgm:cxn modelId="{E8988211-E1CF-40FF-BDDF-5D0CF9D94F21}" type="presOf" srcId="{342F5146-E2E7-49CB-825B-F205EDC59D6C}" destId="{27A2CCFD-329F-4C26-BE8E-106FECC363C5}" srcOrd="0" destOrd="0" presId="urn:microsoft.com/office/officeart/2005/8/layout/target3"/>
    <dgm:cxn modelId="{73E27AB8-8228-4988-AE90-E6B02E6620FF}" srcId="{342F5146-E2E7-49CB-825B-F205EDC59D6C}" destId="{7D5CB9FA-98DD-4A98-A1BD-24754FDE1B42}" srcOrd="1" destOrd="0" parTransId="{03AD9DD5-9C6F-430F-A123-A10746DD3CF6}" sibTransId="{D9935FF6-CED3-423C-AA94-532981E89141}"/>
    <dgm:cxn modelId="{878282EF-8806-42E3-969E-15E418FC651B}" type="presParOf" srcId="{27A2CCFD-329F-4C26-BE8E-106FECC363C5}" destId="{C46B31C5-C3CE-42D6-AC77-F19F6D9B9EE8}" srcOrd="0" destOrd="0" presId="urn:microsoft.com/office/officeart/2005/8/layout/target3"/>
    <dgm:cxn modelId="{2F9AF5B7-B6BF-4649-BBBA-CEC6280B1236}" type="presParOf" srcId="{27A2CCFD-329F-4C26-BE8E-106FECC363C5}" destId="{EAE6A954-4BFB-43F2-AF03-6BB9EE75BFAA}" srcOrd="1" destOrd="0" presId="urn:microsoft.com/office/officeart/2005/8/layout/target3"/>
    <dgm:cxn modelId="{F23EE195-730C-401D-BF49-CEAA58F01EC3}" type="presParOf" srcId="{27A2CCFD-329F-4C26-BE8E-106FECC363C5}" destId="{799E0CDE-6CA2-4B3A-909C-0EC414570DD4}" srcOrd="2" destOrd="0" presId="urn:microsoft.com/office/officeart/2005/8/layout/target3"/>
    <dgm:cxn modelId="{93BADBAB-339D-4C7F-90AB-9730A954AB3A}" type="presParOf" srcId="{27A2CCFD-329F-4C26-BE8E-106FECC363C5}" destId="{677CBA0B-2D93-40FC-A471-4F05D3633AAF}" srcOrd="3" destOrd="0" presId="urn:microsoft.com/office/officeart/2005/8/layout/target3"/>
    <dgm:cxn modelId="{97BEACD6-831C-49CB-8123-9DF084FC102C}" type="presParOf" srcId="{27A2CCFD-329F-4C26-BE8E-106FECC363C5}" destId="{50580A48-617D-4591-B0EF-8DD238F67C47}" srcOrd="4" destOrd="0" presId="urn:microsoft.com/office/officeart/2005/8/layout/target3"/>
    <dgm:cxn modelId="{0EAFE4AF-D254-47F3-A1F7-0B955A22537D}" type="presParOf" srcId="{27A2CCFD-329F-4C26-BE8E-106FECC363C5}" destId="{958F1527-2690-4C0D-A70D-D2E5EE6A2889}" srcOrd="5" destOrd="0" presId="urn:microsoft.com/office/officeart/2005/8/layout/target3"/>
    <dgm:cxn modelId="{43E40DD6-06CC-4A83-9006-74C259072E95}" type="presParOf" srcId="{27A2CCFD-329F-4C26-BE8E-106FECC363C5}" destId="{72C45069-A84B-4184-BF1D-7D161382063F}" srcOrd="6" destOrd="0" presId="urn:microsoft.com/office/officeart/2005/8/layout/target3"/>
    <dgm:cxn modelId="{BAFABCF8-FFDF-4D75-BE36-614FF59F963F}" type="presParOf" srcId="{27A2CCFD-329F-4C26-BE8E-106FECC363C5}" destId="{B2BB3D94-DAF0-407A-AE27-B2E0619B434E}" srcOrd="7" destOrd="0" presId="urn:microsoft.com/office/officeart/2005/8/layout/target3"/>
    <dgm:cxn modelId="{49DF62F8-F7EF-4A65-80B4-3A98C7A3CE71}" type="presParOf" srcId="{27A2CCFD-329F-4C26-BE8E-106FECC363C5}" destId="{CB77EEF0-B953-49D0-B978-4E4188963DC4}" srcOrd="8" destOrd="0" presId="urn:microsoft.com/office/officeart/2005/8/layout/target3"/>
    <dgm:cxn modelId="{3B1DE9B4-024B-48EC-8073-E316B390031F}" type="presParOf" srcId="{27A2CCFD-329F-4C26-BE8E-106FECC363C5}" destId="{87029698-C0EC-40F1-9697-019CEA2F00BB}" srcOrd="9" destOrd="0" presId="urn:microsoft.com/office/officeart/2005/8/layout/target3"/>
    <dgm:cxn modelId="{EDD2DFB7-63E5-40C0-9504-86523FF3ECA3}" type="presParOf" srcId="{27A2CCFD-329F-4C26-BE8E-106FECC363C5}" destId="{FE567F5A-5A40-4EC4-9198-1BA132E93EBF}" srcOrd="10" destOrd="0" presId="urn:microsoft.com/office/officeart/2005/8/layout/target3"/>
    <dgm:cxn modelId="{AA9C66CD-8841-40D4-B935-008AA45CD494}" type="presParOf" srcId="{27A2CCFD-329F-4C26-BE8E-106FECC363C5}" destId="{767AE51B-9D94-43E4-9C28-0F50604CB2A0}" srcOrd="11" destOrd="0" presId="urn:microsoft.com/office/officeart/2005/8/layout/target3"/>
    <dgm:cxn modelId="{8D94FC14-CCBD-4459-8BE8-3B9728C56DB4}" type="presParOf" srcId="{27A2CCFD-329F-4C26-BE8E-106FECC363C5}" destId="{F1036094-38E6-4D5E-BA5F-19325C8BDAA1}" srcOrd="12" destOrd="0" presId="urn:microsoft.com/office/officeart/2005/8/layout/target3"/>
    <dgm:cxn modelId="{F736C218-A187-43F8-8E8A-C7BB57F12B95}" type="presParOf" srcId="{27A2CCFD-329F-4C26-BE8E-106FECC363C5}" destId="{1217506C-449E-4971-B752-AF91FE198A01}" srcOrd="13" destOrd="0" presId="urn:microsoft.com/office/officeart/2005/8/layout/target3"/>
    <dgm:cxn modelId="{C3B2C5A1-A8B3-4CAF-9773-D31A6F35534B}" type="presParOf" srcId="{27A2CCFD-329F-4C26-BE8E-106FECC363C5}" destId="{66D4AF5C-3897-48B1-BB62-29D7AE5917A4}" srcOrd="14"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644145E-5344-4EC0-B7DA-7E17004CD8D4}" type="doc">
      <dgm:prSet loTypeId="urn:microsoft.com/office/officeart/2005/8/layout/pyramid2" loCatId="pyramid" qsTypeId="urn:microsoft.com/office/officeart/2005/8/quickstyle/3d3" qsCatId="3D" csTypeId="urn:microsoft.com/office/officeart/2005/8/colors/accent1_2" csCatId="accent1" phldr="1"/>
      <dgm:spPr/>
      <dgm:t>
        <a:bodyPr/>
        <a:lstStyle/>
        <a:p>
          <a:endParaRPr lang="ru-RU"/>
        </a:p>
      </dgm:t>
    </dgm:pt>
    <dgm:pt modelId="{4A9B5839-7271-460C-9E15-EEBAE3E96FD4}">
      <dgm:prSet custT="1"/>
      <dgm:spPr/>
      <dgm:t>
        <a:bodyPr/>
        <a:lstStyle/>
        <a:p>
          <a:pPr algn="r" rtl="0"/>
          <a:r>
            <a:rPr lang="ru-RU" sz="1200" dirty="0"/>
            <a:t>достижение установленных Целей Газпром - </a:t>
          </a:r>
          <a:r>
            <a:rPr lang="ru-RU" sz="1600" dirty="0">
              <a:solidFill>
                <a:schemeClr val="accent3">
                  <a:lumMod val="75000"/>
                </a:schemeClr>
              </a:solidFill>
            </a:rPr>
            <a:t>0</a:t>
          </a:r>
          <a:r>
            <a:rPr lang="ru-RU" sz="1200" dirty="0"/>
            <a:t> смертей на производстве</a:t>
          </a:r>
        </a:p>
      </dgm:t>
    </dgm:pt>
    <dgm:pt modelId="{FE8609CB-4098-46E8-B03E-C75C3FEA8ACE}" type="parTrans" cxnId="{B9B45E19-6EBA-4F75-B326-8068D17135AB}">
      <dgm:prSet/>
      <dgm:spPr/>
      <dgm:t>
        <a:bodyPr/>
        <a:lstStyle/>
        <a:p>
          <a:endParaRPr lang="ru-RU"/>
        </a:p>
      </dgm:t>
    </dgm:pt>
    <dgm:pt modelId="{20E18BAE-CCDE-48C8-8E4B-43F0F5BB4689}" type="sibTrans" cxnId="{B9B45E19-6EBA-4F75-B326-8068D17135AB}">
      <dgm:prSet/>
      <dgm:spPr/>
      <dgm:t>
        <a:bodyPr/>
        <a:lstStyle/>
        <a:p>
          <a:endParaRPr lang="ru-RU"/>
        </a:p>
      </dgm:t>
    </dgm:pt>
    <dgm:pt modelId="{B488D7BF-F996-48AE-AAE2-49DE853C19F7}">
      <dgm:prSet custT="1"/>
      <dgm:spPr/>
      <dgm:t>
        <a:bodyPr/>
        <a:lstStyle/>
        <a:p>
          <a:pPr algn="r" rtl="0"/>
          <a:r>
            <a:rPr lang="ru-RU" sz="1200" dirty="0"/>
            <a:t>реализация Стратегии развития системы управления производственной безопасностью </a:t>
          </a:r>
        </a:p>
      </dgm:t>
    </dgm:pt>
    <dgm:pt modelId="{B735594A-1C94-4A9A-AF54-B766415CD2C9}" type="parTrans" cxnId="{1F164703-B5B3-40A1-9793-240248A3E54B}">
      <dgm:prSet/>
      <dgm:spPr/>
      <dgm:t>
        <a:bodyPr/>
        <a:lstStyle/>
        <a:p>
          <a:endParaRPr lang="ru-RU"/>
        </a:p>
      </dgm:t>
    </dgm:pt>
    <dgm:pt modelId="{2BF9B0B2-BB6F-4B9E-8ED5-E42C4C755D58}" type="sibTrans" cxnId="{1F164703-B5B3-40A1-9793-240248A3E54B}">
      <dgm:prSet/>
      <dgm:spPr/>
      <dgm:t>
        <a:bodyPr/>
        <a:lstStyle/>
        <a:p>
          <a:endParaRPr lang="ru-RU"/>
        </a:p>
      </dgm:t>
    </dgm:pt>
    <dgm:pt modelId="{E5BB7AD9-3351-44E2-A4CF-6359C15C7538}">
      <dgm:prSet custT="1"/>
      <dgm:spPr/>
      <dgm:t>
        <a:bodyPr/>
        <a:lstStyle/>
        <a:p>
          <a:pPr algn="r" rtl="0"/>
          <a:r>
            <a:rPr lang="ru-RU" sz="1200" dirty="0"/>
            <a:t>разработка и реализация проекта по совершенствованию культуры безопасности</a:t>
          </a:r>
        </a:p>
      </dgm:t>
    </dgm:pt>
    <dgm:pt modelId="{A0CDD906-618A-47C3-B97A-5417E8B8CB88}" type="parTrans" cxnId="{083C5876-9087-49E3-9AC2-0EC79369186C}">
      <dgm:prSet/>
      <dgm:spPr/>
      <dgm:t>
        <a:bodyPr/>
        <a:lstStyle/>
        <a:p>
          <a:endParaRPr lang="ru-RU"/>
        </a:p>
      </dgm:t>
    </dgm:pt>
    <dgm:pt modelId="{C00BB440-3C38-40E3-A78E-BE1FB337B3A3}" type="sibTrans" cxnId="{083C5876-9087-49E3-9AC2-0EC79369186C}">
      <dgm:prSet/>
      <dgm:spPr/>
      <dgm:t>
        <a:bodyPr/>
        <a:lstStyle/>
        <a:p>
          <a:endParaRPr lang="ru-RU"/>
        </a:p>
      </dgm:t>
    </dgm:pt>
    <dgm:pt modelId="{1DB3DC6E-3F25-4F1C-B419-2E745B2230FD}">
      <dgm:prSet custT="1"/>
      <dgm:spPr/>
      <dgm:t>
        <a:bodyPr/>
        <a:lstStyle/>
        <a:p>
          <a:pPr algn="r" rtl="0"/>
          <a:r>
            <a:rPr lang="ru-RU" sz="1200" dirty="0"/>
            <a:t>внедрение требований международного стандарта </a:t>
          </a:r>
          <a:r>
            <a:rPr lang="en-US" sz="1200" dirty="0"/>
            <a:t>ISO</a:t>
          </a:r>
          <a:r>
            <a:rPr lang="ru-RU" sz="1200" dirty="0"/>
            <a:t> 45001:2018</a:t>
          </a:r>
        </a:p>
      </dgm:t>
    </dgm:pt>
    <dgm:pt modelId="{C285F4FB-E0C1-4DE4-A93B-6DDE594CC788}" type="parTrans" cxnId="{4E33195F-FB2E-44A2-94E7-A99008146687}">
      <dgm:prSet/>
      <dgm:spPr/>
      <dgm:t>
        <a:bodyPr/>
        <a:lstStyle/>
        <a:p>
          <a:endParaRPr lang="ru-RU"/>
        </a:p>
      </dgm:t>
    </dgm:pt>
    <dgm:pt modelId="{EC85F85E-ACBA-45EE-8345-A04663350044}" type="sibTrans" cxnId="{4E33195F-FB2E-44A2-94E7-A99008146687}">
      <dgm:prSet/>
      <dgm:spPr/>
      <dgm:t>
        <a:bodyPr/>
        <a:lstStyle/>
        <a:p>
          <a:endParaRPr lang="ru-RU"/>
        </a:p>
      </dgm:t>
    </dgm:pt>
    <dgm:pt modelId="{2483D127-6F92-43EB-A7B6-4F4563AA59E3}">
      <dgm:prSet custT="1"/>
      <dgm:spPr/>
      <dgm:t>
        <a:bodyPr/>
        <a:lstStyle/>
        <a:p>
          <a:pPr algn="r" rtl="0"/>
          <a:r>
            <a:rPr lang="ru-RU" sz="1200" dirty="0"/>
            <a:t>внедрение системы менеджмента безопасности дорожного движения в соответствие требованиям международного стандарта </a:t>
          </a:r>
          <a:r>
            <a:rPr lang="en-US" sz="1200" dirty="0"/>
            <a:t>ISO</a:t>
          </a:r>
          <a:r>
            <a:rPr lang="ru-RU" sz="1200" dirty="0"/>
            <a:t> 39001:</a:t>
          </a:r>
        </a:p>
      </dgm:t>
    </dgm:pt>
    <dgm:pt modelId="{0309C970-014F-459B-9EBA-4A467AB551FB}" type="parTrans" cxnId="{64E4F33B-6895-4584-B2BC-7E03B3C7DA97}">
      <dgm:prSet/>
      <dgm:spPr/>
      <dgm:t>
        <a:bodyPr/>
        <a:lstStyle/>
        <a:p>
          <a:endParaRPr lang="ru-RU"/>
        </a:p>
      </dgm:t>
    </dgm:pt>
    <dgm:pt modelId="{F41070C1-DC45-4DC3-A5DC-B4E9A2E6B00A}" type="sibTrans" cxnId="{64E4F33B-6895-4584-B2BC-7E03B3C7DA97}">
      <dgm:prSet/>
      <dgm:spPr/>
      <dgm:t>
        <a:bodyPr/>
        <a:lstStyle/>
        <a:p>
          <a:endParaRPr lang="ru-RU"/>
        </a:p>
      </dgm:t>
    </dgm:pt>
    <dgm:pt modelId="{73D21809-851F-4B5A-B380-95A0E534F511}">
      <dgm:prSet custT="1"/>
      <dgm:spPr/>
      <dgm:t>
        <a:bodyPr/>
        <a:lstStyle/>
        <a:p>
          <a:pPr algn="r" rtl="0"/>
          <a:r>
            <a:rPr lang="ru-RU" sz="1200" dirty="0"/>
            <a:t>реализация Плана корректирующих действий </a:t>
          </a:r>
        </a:p>
      </dgm:t>
    </dgm:pt>
    <dgm:pt modelId="{C310DA2D-15F7-4D0B-BE0E-F9B71A711473}" type="parTrans" cxnId="{3C3B00F2-5624-4E2C-9C4E-4F480D3D6643}">
      <dgm:prSet/>
      <dgm:spPr/>
      <dgm:t>
        <a:bodyPr/>
        <a:lstStyle/>
        <a:p>
          <a:endParaRPr lang="ru-RU"/>
        </a:p>
      </dgm:t>
    </dgm:pt>
    <dgm:pt modelId="{DEC513C4-3795-41D0-9080-32CBFF9E5D99}" type="sibTrans" cxnId="{3C3B00F2-5624-4E2C-9C4E-4F480D3D6643}">
      <dgm:prSet/>
      <dgm:spPr/>
      <dgm:t>
        <a:bodyPr/>
        <a:lstStyle/>
        <a:p>
          <a:endParaRPr lang="ru-RU"/>
        </a:p>
      </dgm:t>
    </dgm:pt>
    <dgm:pt modelId="{BBCE4A5F-1E1E-4325-A4D1-F7DB7AE2A613}">
      <dgm:prSet custT="1"/>
      <dgm:spPr/>
      <dgm:t>
        <a:bodyPr/>
        <a:lstStyle/>
        <a:p>
          <a:pPr algn="r" rtl="0"/>
          <a:r>
            <a:rPr lang="ru-RU" sz="1200" dirty="0"/>
            <a:t>готовность дочерних обществ и организаций к подтверждению соответствий требованиям стандарта </a:t>
          </a:r>
          <a:r>
            <a:rPr lang="en-US" sz="1200" dirty="0"/>
            <a:t>OHSAS</a:t>
          </a:r>
          <a:r>
            <a:rPr lang="ru-RU" sz="1200" dirty="0"/>
            <a:t> 18001:2007 в период проведения инспекционного контроля</a:t>
          </a:r>
        </a:p>
      </dgm:t>
    </dgm:pt>
    <dgm:pt modelId="{F7EA1B7A-EFF6-445A-B494-B2BC7880EC7B}" type="parTrans" cxnId="{212EAF37-2C08-40F2-890C-D8DBED72BB0C}">
      <dgm:prSet/>
      <dgm:spPr/>
      <dgm:t>
        <a:bodyPr/>
        <a:lstStyle/>
        <a:p>
          <a:endParaRPr lang="ru-RU"/>
        </a:p>
      </dgm:t>
    </dgm:pt>
    <dgm:pt modelId="{D7043EE8-908B-462D-BEAA-024410145C7A}" type="sibTrans" cxnId="{212EAF37-2C08-40F2-890C-D8DBED72BB0C}">
      <dgm:prSet/>
      <dgm:spPr/>
      <dgm:t>
        <a:bodyPr/>
        <a:lstStyle/>
        <a:p>
          <a:endParaRPr lang="ru-RU"/>
        </a:p>
      </dgm:t>
    </dgm:pt>
    <dgm:pt modelId="{25982EFA-8AFF-4912-A3B8-F53A4ACB6819}" type="pres">
      <dgm:prSet presAssocID="{0644145E-5344-4EC0-B7DA-7E17004CD8D4}" presName="compositeShape" presStyleCnt="0">
        <dgm:presLayoutVars>
          <dgm:dir/>
          <dgm:resizeHandles/>
        </dgm:presLayoutVars>
      </dgm:prSet>
      <dgm:spPr/>
      <dgm:t>
        <a:bodyPr/>
        <a:lstStyle/>
        <a:p>
          <a:endParaRPr lang="ru-RU"/>
        </a:p>
      </dgm:t>
    </dgm:pt>
    <dgm:pt modelId="{FD0894BD-DA08-45FC-8065-0AC60AD6145E}" type="pres">
      <dgm:prSet presAssocID="{0644145E-5344-4EC0-B7DA-7E17004CD8D4}" presName="pyramid" presStyleLbl="node1" presStyleIdx="0" presStyleCnt="1" custScaleX="95877" custScaleY="96955"/>
      <dgm:spPr/>
    </dgm:pt>
    <dgm:pt modelId="{F0C10408-4745-42AF-A791-AB071C40CAA4}" type="pres">
      <dgm:prSet presAssocID="{0644145E-5344-4EC0-B7DA-7E17004CD8D4}" presName="theList" presStyleCnt="0"/>
      <dgm:spPr/>
    </dgm:pt>
    <dgm:pt modelId="{104E9FFD-B4ED-4BD6-BBC2-BCAA7831BD8C}" type="pres">
      <dgm:prSet presAssocID="{4A9B5839-7271-460C-9E15-EEBAE3E96FD4}" presName="aNode" presStyleLbl="fgAcc1" presStyleIdx="0" presStyleCnt="7" custScaleX="251848" custScaleY="62131">
        <dgm:presLayoutVars>
          <dgm:bulletEnabled val="1"/>
        </dgm:presLayoutVars>
      </dgm:prSet>
      <dgm:spPr/>
      <dgm:t>
        <a:bodyPr/>
        <a:lstStyle/>
        <a:p>
          <a:endParaRPr lang="ru-RU"/>
        </a:p>
      </dgm:t>
    </dgm:pt>
    <dgm:pt modelId="{6964C38A-B77D-43D0-A6A8-60BAB207131D}" type="pres">
      <dgm:prSet presAssocID="{4A9B5839-7271-460C-9E15-EEBAE3E96FD4}" presName="aSpace" presStyleCnt="0"/>
      <dgm:spPr/>
    </dgm:pt>
    <dgm:pt modelId="{DECDB097-D954-4DA1-AED1-322F6142A0ED}" type="pres">
      <dgm:prSet presAssocID="{B488D7BF-F996-48AE-AAE2-49DE853C19F7}" presName="aNode" presStyleLbl="fgAcc1" presStyleIdx="1" presStyleCnt="7" custScaleX="251848" custScaleY="69744" custLinFactY="237" custLinFactNeighborY="100000">
        <dgm:presLayoutVars>
          <dgm:bulletEnabled val="1"/>
        </dgm:presLayoutVars>
      </dgm:prSet>
      <dgm:spPr/>
      <dgm:t>
        <a:bodyPr/>
        <a:lstStyle/>
        <a:p>
          <a:endParaRPr lang="ru-RU"/>
        </a:p>
      </dgm:t>
    </dgm:pt>
    <dgm:pt modelId="{5F1B910E-1149-4401-AB98-CFDE39AE96EB}" type="pres">
      <dgm:prSet presAssocID="{B488D7BF-F996-48AE-AAE2-49DE853C19F7}" presName="aSpace" presStyleCnt="0"/>
      <dgm:spPr/>
    </dgm:pt>
    <dgm:pt modelId="{8886A504-3318-4E2B-B389-F56023304706}" type="pres">
      <dgm:prSet presAssocID="{E5BB7AD9-3351-44E2-A4CF-6359C15C7538}" presName="aNode" presStyleLbl="fgAcc1" presStyleIdx="2" presStyleCnt="7" custScaleX="251848" custScaleY="60782" custLinFactY="17026" custLinFactNeighborX="-500" custLinFactNeighborY="100000">
        <dgm:presLayoutVars>
          <dgm:bulletEnabled val="1"/>
        </dgm:presLayoutVars>
      </dgm:prSet>
      <dgm:spPr/>
      <dgm:t>
        <a:bodyPr/>
        <a:lstStyle/>
        <a:p>
          <a:endParaRPr lang="ru-RU"/>
        </a:p>
      </dgm:t>
    </dgm:pt>
    <dgm:pt modelId="{B9736BB3-0189-4960-96B5-CA9BDF7B3590}" type="pres">
      <dgm:prSet presAssocID="{E5BB7AD9-3351-44E2-A4CF-6359C15C7538}" presName="aSpace" presStyleCnt="0"/>
      <dgm:spPr/>
    </dgm:pt>
    <dgm:pt modelId="{20A1C177-8672-4C9E-8FCF-4E8407D12949}" type="pres">
      <dgm:prSet presAssocID="{1DB3DC6E-3F25-4F1C-B419-2E745B2230FD}" presName="aNode" presStyleLbl="fgAcc1" presStyleIdx="3" presStyleCnt="7" custScaleX="251848" custScaleY="45014" custLinFactY="23361" custLinFactNeighborX="-500" custLinFactNeighborY="100000">
        <dgm:presLayoutVars>
          <dgm:bulletEnabled val="1"/>
        </dgm:presLayoutVars>
      </dgm:prSet>
      <dgm:spPr/>
      <dgm:t>
        <a:bodyPr/>
        <a:lstStyle/>
        <a:p>
          <a:endParaRPr lang="ru-RU"/>
        </a:p>
      </dgm:t>
    </dgm:pt>
    <dgm:pt modelId="{CD3C6C40-43C1-4BC9-943E-C5D54C432112}" type="pres">
      <dgm:prSet presAssocID="{1DB3DC6E-3F25-4F1C-B419-2E745B2230FD}" presName="aSpace" presStyleCnt="0"/>
      <dgm:spPr/>
    </dgm:pt>
    <dgm:pt modelId="{E85E7A5E-035F-42DE-9E11-67CE75C4C422}" type="pres">
      <dgm:prSet presAssocID="{2483D127-6F92-43EB-A7B6-4F4563AA59E3}" presName="aNode" presStyleLbl="fgAcc1" presStyleIdx="4" presStyleCnt="7" custScaleX="251752" custScaleY="66297" custLinFactY="33832" custLinFactNeighborX="-500" custLinFactNeighborY="100000">
        <dgm:presLayoutVars>
          <dgm:bulletEnabled val="1"/>
        </dgm:presLayoutVars>
      </dgm:prSet>
      <dgm:spPr/>
      <dgm:t>
        <a:bodyPr/>
        <a:lstStyle/>
        <a:p>
          <a:endParaRPr lang="ru-RU"/>
        </a:p>
      </dgm:t>
    </dgm:pt>
    <dgm:pt modelId="{36CAE814-92F8-403F-9202-F5469EFF465B}" type="pres">
      <dgm:prSet presAssocID="{2483D127-6F92-43EB-A7B6-4F4563AA59E3}" presName="aSpace" presStyleCnt="0"/>
      <dgm:spPr/>
    </dgm:pt>
    <dgm:pt modelId="{B70D828B-E476-4A7C-8AB8-E5F3BEF5A697}" type="pres">
      <dgm:prSet presAssocID="{73D21809-851F-4B5A-B380-95A0E534F511}" presName="aNode" presStyleLbl="fgAcc1" presStyleIdx="5" presStyleCnt="7" custScaleX="251848" custScaleY="53856" custLinFactY="41555" custLinFactNeighborX="-500" custLinFactNeighborY="100000">
        <dgm:presLayoutVars>
          <dgm:bulletEnabled val="1"/>
        </dgm:presLayoutVars>
      </dgm:prSet>
      <dgm:spPr/>
      <dgm:t>
        <a:bodyPr/>
        <a:lstStyle/>
        <a:p>
          <a:endParaRPr lang="ru-RU"/>
        </a:p>
      </dgm:t>
    </dgm:pt>
    <dgm:pt modelId="{45E1F0D8-64F4-4C96-B768-8B24EA6033CE}" type="pres">
      <dgm:prSet presAssocID="{73D21809-851F-4B5A-B380-95A0E534F511}" presName="aSpace" presStyleCnt="0"/>
      <dgm:spPr/>
    </dgm:pt>
    <dgm:pt modelId="{01330D19-BC13-4C90-9684-45BBBECADC03}" type="pres">
      <dgm:prSet presAssocID="{BBCE4A5F-1E1E-4325-A4D1-F7DB7AE2A613}" presName="aNode" presStyleLbl="fgAcc1" presStyleIdx="6" presStyleCnt="7" custScaleX="252722" custLinFactY="47760" custLinFactNeighborX="1125" custLinFactNeighborY="100000">
        <dgm:presLayoutVars>
          <dgm:bulletEnabled val="1"/>
        </dgm:presLayoutVars>
      </dgm:prSet>
      <dgm:spPr/>
      <dgm:t>
        <a:bodyPr/>
        <a:lstStyle/>
        <a:p>
          <a:endParaRPr lang="ru-RU"/>
        </a:p>
      </dgm:t>
    </dgm:pt>
    <dgm:pt modelId="{CBB539DB-4DA8-4A0F-BACA-9F2820B5B34F}" type="pres">
      <dgm:prSet presAssocID="{BBCE4A5F-1E1E-4325-A4D1-F7DB7AE2A613}" presName="aSpace" presStyleCnt="0"/>
      <dgm:spPr/>
    </dgm:pt>
  </dgm:ptLst>
  <dgm:cxnLst>
    <dgm:cxn modelId="{6A921E98-C72D-4B62-BE7A-BE8D029F5674}" type="presOf" srcId="{B488D7BF-F996-48AE-AAE2-49DE853C19F7}" destId="{DECDB097-D954-4DA1-AED1-322F6142A0ED}" srcOrd="0" destOrd="0" presId="urn:microsoft.com/office/officeart/2005/8/layout/pyramid2"/>
    <dgm:cxn modelId="{1F164703-B5B3-40A1-9793-240248A3E54B}" srcId="{0644145E-5344-4EC0-B7DA-7E17004CD8D4}" destId="{B488D7BF-F996-48AE-AAE2-49DE853C19F7}" srcOrd="1" destOrd="0" parTransId="{B735594A-1C94-4A9A-AF54-B766415CD2C9}" sibTransId="{2BF9B0B2-BB6F-4B9E-8ED5-E42C4C755D58}"/>
    <dgm:cxn modelId="{301CFC62-50B0-42D9-BE55-27B1011A663C}" type="presOf" srcId="{1DB3DC6E-3F25-4F1C-B419-2E745B2230FD}" destId="{20A1C177-8672-4C9E-8FCF-4E8407D12949}" srcOrd="0" destOrd="0" presId="urn:microsoft.com/office/officeart/2005/8/layout/pyramid2"/>
    <dgm:cxn modelId="{212EAF37-2C08-40F2-890C-D8DBED72BB0C}" srcId="{0644145E-5344-4EC0-B7DA-7E17004CD8D4}" destId="{BBCE4A5F-1E1E-4325-A4D1-F7DB7AE2A613}" srcOrd="6" destOrd="0" parTransId="{F7EA1B7A-EFF6-445A-B494-B2BC7880EC7B}" sibTransId="{D7043EE8-908B-462D-BEAA-024410145C7A}"/>
    <dgm:cxn modelId="{4E33195F-FB2E-44A2-94E7-A99008146687}" srcId="{0644145E-5344-4EC0-B7DA-7E17004CD8D4}" destId="{1DB3DC6E-3F25-4F1C-B419-2E745B2230FD}" srcOrd="3" destOrd="0" parTransId="{C285F4FB-E0C1-4DE4-A93B-6DDE594CC788}" sibTransId="{EC85F85E-ACBA-45EE-8345-A04663350044}"/>
    <dgm:cxn modelId="{FB9300E5-82EA-47C2-A389-FBF9021CA001}" type="presOf" srcId="{BBCE4A5F-1E1E-4325-A4D1-F7DB7AE2A613}" destId="{01330D19-BC13-4C90-9684-45BBBECADC03}" srcOrd="0" destOrd="0" presId="urn:microsoft.com/office/officeart/2005/8/layout/pyramid2"/>
    <dgm:cxn modelId="{BA75D7DA-060D-42DC-8D3B-0D0DD30613BB}" type="presOf" srcId="{E5BB7AD9-3351-44E2-A4CF-6359C15C7538}" destId="{8886A504-3318-4E2B-B389-F56023304706}" srcOrd="0" destOrd="0" presId="urn:microsoft.com/office/officeart/2005/8/layout/pyramid2"/>
    <dgm:cxn modelId="{B5EBCFA4-B5B0-49E1-8D07-CB461148C5A3}" type="presOf" srcId="{2483D127-6F92-43EB-A7B6-4F4563AA59E3}" destId="{E85E7A5E-035F-42DE-9E11-67CE75C4C422}" srcOrd="0" destOrd="0" presId="urn:microsoft.com/office/officeart/2005/8/layout/pyramid2"/>
    <dgm:cxn modelId="{06166F46-6F91-426F-B104-57A3005F9651}" type="presOf" srcId="{0644145E-5344-4EC0-B7DA-7E17004CD8D4}" destId="{25982EFA-8AFF-4912-A3B8-F53A4ACB6819}" srcOrd="0" destOrd="0" presId="urn:microsoft.com/office/officeart/2005/8/layout/pyramid2"/>
    <dgm:cxn modelId="{B2A3EE12-341E-4C00-B697-780B52D70342}" type="presOf" srcId="{4A9B5839-7271-460C-9E15-EEBAE3E96FD4}" destId="{104E9FFD-B4ED-4BD6-BBC2-BCAA7831BD8C}" srcOrd="0" destOrd="0" presId="urn:microsoft.com/office/officeart/2005/8/layout/pyramid2"/>
    <dgm:cxn modelId="{B9B45E19-6EBA-4F75-B326-8068D17135AB}" srcId="{0644145E-5344-4EC0-B7DA-7E17004CD8D4}" destId="{4A9B5839-7271-460C-9E15-EEBAE3E96FD4}" srcOrd="0" destOrd="0" parTransId="{FE8609CB-4098-46E8-B03E-C75C3FEA8ACE}" sibTransId="{20E18BAE-CCDE-48C8-8E4B-43F0F5BB4689}"/>
    <dgm:cxn modelId="{64E4F33B-6895-4584-B2BC-7E03B3C7DA97}" srcId="{0644145E-5344-4EC0-B7DA-7E17004CD8D4}" destId="{2483D127-6F92-43EB-A7B6-4F4563AA59E3}" srcOrd="4" destOrd="0" parTransId="{0309C970-014F-459B-9EBA-4A467AB551FB}" sibTransId="{F41070C1-DC45-4DC3-A5DC-B4E9A2E6B00A}"/>
    <dgm:cxn modelId="{083C5876-9087-49E3-9AC2-0EC79369186C}" srcId="{0644145E-5344-4EC0-B7DA-7E17004CD8D4}" destId="{E5BB7AD9-3351-44E2-A4CF-6359C15C7538}" srcOrd="2" destOrd="0" parTransId="{A0CDD906-618A-47C3-B97A-5417E8B8CB88}" sibTransId="{C00BB440-3C38-40E3-A78E-BE1FB337B3A3}"/>
    <dgm:cxn modelId="{C8A4363D-6D4A-48BC-BCA0-E75BC14DCAE3}" type="presOf" srcId="{73D21809-851F-4B5A-B380-95A0E534F511}" destId="{B70D828B-E476-4A7C-8AB8-E5F3BEF5A697}" srcOrd="0" destOrd="0" presId="urn:microsoft.com/office/officeart/2005/8/layout/pyramid2"/>
    <dgm:cxn modelId="{3C3B00F2-5624-4E2C-9C4E-4F480D3D6643}" srcId="{0644145E-5344-4EC0-B7DA-7E17004CD8D4}" destId="{73D21809-851F-4B5A-B380-95A0E534F511}" srcOrd="5" destOrd="0" parTransId="{C310DA2D-15F7-4D0B-BE0E-F9B71A711473}" sibTransId="{DEC513C4-3795-41D0-9080-32CBFF9E5D99}"/>
    <dgm:cxn modelId="{C42D555A-1F21-42A0-AE44-60643CACEA84}" type="presParOf" srcId="{25982EFA-8AFF-4912-A3B8-F53A4ACB6819}" destId="{FD0894BD-DA08-45FC-8065-0AC60AD6145E}" srcOrd="0" destOrd="0" presId="urn:microsoft.com/office/officeart/2005/8/layout/pyramid2"/>
    <dgm:cxn modelId="{95F0E4BD-6AF9-46B2-B0DB-75179D8DA8BB}" type="presParOf" srcId="{25982EFA-8AFF-4912-A3B8-F53A4ACB6819}" destId="{F0C10408-4745-42AF-A791-AB071C40CAA4}" srcOrd="1" destOrd="0" presId="urn:microsoft.com/office/officeart/2005/8/layout/pyramid2"/>
    <dgm:cxn modelId="{563F13FA-C524-4845-9188-20FC81481F95}" type="presParOf" srcId="{F0C10408-4745-42AF-A791-AB071C40CAA4}" destId="{104E9FFD-B4ED-4BD6-BBC2-BCAA7831BD8C}" srcOrd="0" destOrd="0" presId="urn:microsoft.com/office/officeart/2005/8/layout/pyramid2"/>
    <dgm:cxn modelId="{D0748E44-58C2-496E-AF43-1DFA4570362F}" type="presParOf" srcId="{F0C10408-4745-42AF-A791-AB071C40CAA4}" destId="{6964C38A-B77D-43D0-A6A8-60BAB207131D}" srcOrd="1" destOrd="0" presId="urn:microsoft.com/office/officeart/2005/8/layout/pyramid2"/>
    <dgm:cxn modelId="{045F096F-5AD7-43AE-A6BF-8AAF67896747}" type="presParOf" srcId="{F0C10408-4745-42AF-A791-AB071C40CAA4}" destId="{DECDB097-D954-4DA1-AED1-322F6142A0ED}" srcOrd="2" destOrd="0" presId="urn:microsoft.com/office/officeart/2005/8/layout/pyramid2"/>
    <dgm:cxn modelId="{FAE336F7-08F9-4B90-8CA6-423AE3D05FA6}" type="presParOf" srcId="{F0C10408-4745-42AF-A791-AB071C40CAA4}" destId="{5F1B910E-1149-4401-AB98-CFDE39AE96EB}" srcOrd="3" destOrd="0" presId="urn:microsoft.com/office/officeart/2005/8/layout/pyramid2"/>
    <dgm:cxn modelId="{CEE97A2B-903C-4662-8849-66F1EC5ACF26}" type="presParOf" srcId="{F0C10408-4745-42AF-A791-AB071C40CAA4}" destId="{8886A504-3318-4E2B-B389-F56023304706}" srcOrd="4" destOrd="0" presId="urn:microsoft.com/office/officeart/2005/8/layout/pyramid2"/>
    <dgm:cxn modelId="{1DC41666-1D7D-4BE3-99DA-46D1B49DB640}" type="presParOf" srcId="{F0C10408-4745-42AF-A791-AB071C40CAA4}" destId="{B9736BB3-0189-4960-96B5-CA9BDF7B3590}" srcOrd="5" destOrd="0" presId="urn:microsoft.com/office/officeart/2005/8/layout/pyramid2"/>
    <dgm:cxn modelId="{EE93C46C-DA3A-427C-966A-0E8A022D87B7}" type="presParOf" srcId="{F0C10408-4745-42AF-A791-AB071C40CAA4}" destId="{20A1C177-8672-4C9E-8FCF-4E8407D12949}" srcOrd="6" destOrd="0" presId="urn:microsoft.com/office/officeart/2005/8/layout/pyramid2"/>
    <dgm:cxn modelId="{13872B8F-9655-4501-92D1-383F046C1DAD}" type="presParOf" srcId="{F0C10408-4745-42AF-A791-AB071C40CAA4}" destId="{CD3C6C40-43C1-4BC9-943E-C5D54C432112}" srcOrd="7" destOrd="0" presId="urn:microsoft.com/office/officeart/2005/8/layout/pyramid2"/>
    <dgm:cxn modelId="{1C9D53B3-28F3-4BD6-B8B9-38BAD51EBF76}" type="presParOf" srcId="{F0C10408-4745-42AF-A791-AB071C40CAA4}" destId="{E85E7A5E-035F-42DE-9E11-67CE75C4C422}" srcOrd="8" destOrd="0" presId="urn:microsoft.com/office/officeart/2005/8/layout/pyramid2"/>
    <dgm:cxn modelId="{17BD268A-029F-4CF1-879E-2E8521FCDC52}" type="presParOf" srcId="{F0C10408-4745-42AF-A791-AB071C40CAA4}" destId="{36CAE814-92F8-403F-9202-F5469EFF465B}" srcOrd="9" destOrd="0" presId="urn:microsoft.com/office/officeart/2005/8/layout/pyramid2"/>
    <dgm:cxn modelId="{CF37C670-8B50-403E-B2C3-CE0A4902AFAD}" type="presParOf" srcId="{F0C10408-4745-42AF-A791-AB071C40CAA4}" destId="{B70D828B-E476-4A7C-8AB8-E5F3BEF5A697}" srcOrd="10" destOrd="0" presId="urn:microsoft.com/office/officeart/2005/8/layout/pyramid2"/>
    <dgm:cxn modelId="{54959870-A0BC-4E26-B495-A112893827FA}" type="presParOf" srcId="{F0C10408-4745-42AF-A791-AB071C40CAA4}" destId="{45E1F0D8-64F4-4C96-B768-8B24EA6033CE}" srcOrd="11" destOrd="0" presId="urn:microsoft.com/office/officeart/2005/8/layout/pyramid2"/>
    <dgm:cxn modelId="{70F1AA7F-B07D-4B9A-94A6-8E1DF2A10462}" type="presParOf" srcId="{F0C10408-4745-42AF-A791-AB071C40CAA4}" destId="{01330D19-BC13-4C90-9684-45BBBECADC03}" srcOrd="12" destOrd="0" presId="urn:microsoft.com/office/officeart/2005/8/layout/pyramid2"/>
    <dgm:cxn modelId="{FD2B210E-F0D8-4BAE-A8E4-4B5CC647E20A}" type="presParOf" srcId="{F0C10408-4745-42AF-A791-AB071C40CAA4}" destId="{CBB539DB-4DA8-4A0F-BACA-9F2820B5B34F}" srcOrd="13" destOrd="0" presId="urn:microsoft.com/office/officeart/2005/8/layout/pyramid2"/>
  </dgm:cxnLst>
  <dgm:bg/>
  <dgm:whole>
    <a:ln w="6350"/>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23CC07-2266-48F0-9518-B74A33419FE3}">
      <dsp:nvSpPr>
        <dsp:cNvPr id="0" name=""/>
        <dsp:cNvSpPr/>
      </dsp:nvSpPr>
      <dsp:spPr>
        <a:xfrm>
          <a:off x="0" y="0"/>
          <a:ext cx="7551420" cy="0"/>
        </a:xfrm>
        <a:prstGeom prst="line">
          <a:avLst/>
        </a:prstGeom>
        <a:solidFill>
          <a:schemeClr val="accent1">
            <a:alpha val="9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3F8DBF-7DA7-40A0-880A-135F826FB320}">
      <dsp:nvSpPr>
        <dsp:cNvPr id="0" name=""/>
        <dsp:cNvSpPr/>
      </dsp:nvSpPr>
      <dsp:spPr>
        <a:xfrm>
          <a:off x="0" y="0"/>
          <a:ext cx="1510284" cy="3431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endParaRPr lang="ru-RU" sz="6500" kern="1200" dirty="0"/>
        </a:p>
      </dsp:txBody>
      <dsp:txXfrm>
        <a:off x="0" y="0"/>
        <a:ext cx="1510284" cy="3431655"/>
      </dsp:txXfrm>
    </dsp:sp>
    <dsp:sp modelId="{1F83D85A-8290-4A72-A8CB-F81193BEB6BF}">
      <dsp:nvSpPr>
        <dsp:cNvPr id="0" name=""/>
        <dsp:cNvSpPr/>
      </dsp:nvSpPr>
      <dsp:spPr>
        <a:xfrm>
          <a:off x="1623555" y="40340"/>
          <a:ext cx="5927864" cy="8068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ru-RU" sz="1500" b="1" kern="1200"/>
            <a:t>Внедрены Ключевые правила безопасности в организациях </a:t>
          </a:r>
          <a:br>
            <a:rPr lang="ru-RU" sz="1500" b="1" kern="1200"/>
          </a:br>
          <a:r>
            <a:rPr lang="ru-RU" sz="1500" b="1" kern="1200"/>
            <a:t>ПАО «Газпром»</a:t>
          </a:r>
          <a:endParaRPr lang="ru-RU" sz="1500" kern="1200" dirty="0"/>
        </a:p>
      </dsp:txBody>
      <dsp:txXfrm>
        <a:off x="1623555" y="40340"/>
        <a:ext cx="5927864" cy="806807"/>
      </dsp:txXfrm>
    </dsp:sp>
    <dsp:sp modelId="{FED9ADC3-DFB2-4F90-8F71-E997E84A19CF}">
      <dsp:nvSpPr>
        <dsp:cNvPr id="0" name=""/>
        <dsp:cNvSpPr/>
      </dsp:nvSpPr>
      <dsp:spPr>
        <a:xfrm>
          <a:off x="1510283" y="847147"/>
          <a:ext cx="604113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5780BE-D649-4657-BF67-FE4C879F1172}">
      <dsp:nvSpPr>
        <dsp:cNvPr id="0" name=""/>
        <dsp:cNvSpPr/>
      </dsp:nvSpPr>
      <dsp:spPr>
        <a:xfrm>
          <a:off x="1623555" y="887488"/>
          <a:ext cx="5927864" cy="8068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ru-RU" sz="1500" b="1" kern="1200" dirty="0" smtClean="0"/>
            <a:t>Утверждена Методика </a:t>
          </a:r>
          <a:r>
            <a:rPr lang="ru-RU" sz="1500" b="1" kern="1200" dirty="0"/>
            <a:t>оценки достижения показателей дочерних обществ, организаций и филиалов ПАО «Газпром» в области охраны труда, промышленной и пожарной безопасности</a:t>
          </a:r>
          <a:endParaRPr lang="ru-RU" sz="1500" kern="1200" dirty="0"/>
        </a:p>
      </dsp:txBody>
      <dsp:txXfrm>
        <a:off x="1623555" y="887488"/>
        <a:ext cx="5927864" cy="806807"/>
      </dsp:txXfrm>
    </dsp:sp>
    <dsp:sp modelId="{F0E8D143-4684-4AE1-B035-EC50923F496F}">
      <dsp:nvSpPr>
        <dsp:cNvPr id="0" name=""/>
        <dsp:cNvSpPr/>
      </dsp:nvSpPr>
      <dsp:spPr>
        <a:xfrm>
          <a:off x="1510283" y="1694295"/>
          <a:ext cx="604113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AAA3E2-4463-4FE5-A200-614E1F3A5752}">
      <dsp:nvSpPr>
        <dsp:cNvPr id="0" name=""/>
        <dsp:cNvSpPr/>
      </dsp:nvSpPr>
      <dsp:spPr>
        <a:xfrm>
          <a:off x="1623555" y="1734636"/>
          <a:ext cx="5927864" cy="8068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ru-RU" sz="1500" b="1" kern="1200" dirty="0"/>
            <a:t>Разработаны и направлены в дочерние общества рекомендации по вовлечению работников ПАО «Газпром» в процесс создания здоровых и безопасных условий труда</a:t>
          </a:r>
          <a:endParaRPr lang="ru-RU" sz="1500" kern="1200" dirty="0"/>
        </a:p>
      </dsp:txBody>
      <dsp:txXfrm>
        <a:off x="1623555" y="1734636"/>
        <a:ext cx="5927864" cy="806807"/>
      </dsp:txXfrm>
    </dsp:sp>
    <dsp:sp modelId="{F8E4A5E0-F1CD-4086-807A-309A57CCD355}">
      <dsp:nvSpPr>
        <dsp:cNvPr id="0" name=""/>
        <dsp:cNvSpPr/>
      </dsp:nvSpPr>
      <dsp:spPr>
        <a:xfrm>
          <a:off x="1510283" y="2541443"/>
          <a:ext cx="604113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C7554A-92F3-40FD-82DC-C0A85F9E2FCE}">
      <dsp:nvSpPr>
        <dsp:cNvPr id="0" name=""/>
        <dsp:cNvSpPr/>
      </dsp:nvSpPr>
      <dsp:spPr>
        <a:xfrm>
          <a:off x="1623555" y="2581784"/>
          <a:ext cx="5927864" cy="8068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ru-RU" sz="1500" b="1" kern="1200"/>
            <a:t>Совместно с Департаментом (Е.Б. Касьян) разработаны памятки работникам Газпром о прохождении обучения ОТиПБ.</a:t>
          </a:r>
          <a:endParaRPr lang="ru-RU" sz="1500" kern="1200" dirty="0"/>
        </a:p>
      </dsp:txBody>
      <dsp:txXfrm>
        <a:off x="1623555" y="2581784"/>
        <a:ext cx="5927864" cy="806807"/>
      </dsp:txXfrm>
    </dsp:sp>
    <dsp:sp modelId="{37E4F58C-3E4F-4789-8E25-CCE0F0DF5829}">
      <dsp:nvSpPr>
        <dsp:cNvPr id="0" name=""/>
        <dsp:cNvSpPr/>
      </dsp:nvSpPr>
      <dsp:spPr>
        <a:xfrm>
          <a:off x="1510283" y="3388591"/>
          <a:ext cx="604113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8A8924-8E00-4C14-BB92-8298E29A69B7}">
      <dsp:nvSpPr>
        <dsp:cNvPr id="0" name=""/>
        <dsp:cNvSpPr/>
      </dsp:nvSpPr>
      <dsp:spPr>
        <a:xfrm>
          <a:off x="0" y="8086"/>
          <a:ext cx="2238201" cy="5351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lvl="0" algn="just" defTabSz="355600">
            <a:lnSpc>
              <a:spcPct val="90000"/>
            </a:lnSpc>
            <a:spcBef>
              <a:spcPct val="0"/>
            </a:spcBef>
            <a:spcAft>
              <a:spcPct val="35000"/>
            </a:spcAft>
          </a:pPr>
          <a:r>
            <a:rPr lang="ru-RU" sz="800" kern="1200" dirty="0">
              <a:latin typeface="Arial Narrow" panose="020B0606020202030204" pitchFamily="34" charset="0"/>
            </a:rPr>
            <a:t>Обеспечение реализации Политики </a:t>
          </a:r>
          <a:br>
            <a:rPr lang="ru-RU" sz="800" kern="1200" dirty="0">
              <a:latin typeface="Arial Narrow" panose="020B0606020202030204" pitchFamily="34" charset="0"/>
            </a:rPr>
          </a:br>
          <a:r>
            <a:rPr lang="ru-RU" sz="800" kern="1200" dirty="0">
              <a:latin typeface="Arial Narrow" panose="020B0606020202030204" pitchFamily="34" charset="0"/>
            </a:rPr>
            <a:t>ПАО «Газпром» в области охраны труда, промышленной и пожарной безопасности</a:t>
          </a:r>
        </a:p>
      </dsp:txBody>
      <dsp:txXfrm>
        <a:off x="26125" y="34211"/>
        <a:ext cx="2185951" cy="482915"/>
      </dsp:txXfrm>
    </dsp:sp>
    <dsp:sp modelId="{AB449197-910F-4A34-8117-793F903B8D99}">
      <dsp:nvSpPr>
        <dsp:cNvPr id="0" name=""/>
        <dsp:cNvSpPr/>
      </dsp:nvSpPr>
      <dsp:spPr>
        <a:xfrm>
          <a:off x="0" y="500586"/>
          <a:ext cx="2238201" cy="5351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lvl="0" algn="just" defTabSz="355600">
            <a:lnSpc>
              <a:spcPct val="90000"/>
            </a:lnSpc>
            <a:spcBef>
              <a:spcPct val="0"/>
            </a:spcBef>
            <a:spcAft>
              <a:spcPct val="35000"/>
            </a:spcAft>
          </a:pPr>
          <a:r>
            <a:rPr lang="ru-RU" sz="800" kern="1200" dirty="0">
              <a:latin typeface="Arial Narrow" panose="020B0606020202030204" pitchFamily="34" charset="0"/>
            </a:rPr>
            <a:t>Разработку мероприятий по реализации государственной политики  в области производственной безопасности в </a:t>
          </a:r>
          <a:br>
            <a:rPr lang="ru-RU" sz="800" kern="1200" dirty="0">
              <a:latin typeface="Arial Narrow" panose="020B0606020202030204" pitchFamily="34" charset="0"/>
            </a:rPr>
          </a:br>
          <a:r>
            <a:rPr lang="ru-RU" sz="800" kern="1200" dirty="0">
              <a:latin typeface="Arial Narrow" panose="020B0606020202030204" pitchFamily="34" charset="0"/>
            </a:rPr>
            <a:t>ПАО «Газпром»</a:t>
          </a:r>
        </a:p>
      </dsp:txBody>
      <dsp:txXfrm>
        <a:off x="26125" y="526711"/>
        <a:ext cx="2185951" cy="482915"/>
      </dsp:txXfrm>
    </dsp:sp>
    <dsp:sp modelId="{330C92BE-19BB-4056-B54E-6910A3A6F9F8}">
      <dsp:nvSpPr>
        <dsp:cNvPr id="0" name=""/>
        <dsp:cNvSpPr/>
      </dsp:nvSpPr>
      <dsp:spPr>
        <a:xfrm>
          <a:off x="0" y="1011662"/>
          <a:ext cx="2238201" cy="5351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lvl="0" algn="just" defTabSz="355600">
            <a:lnSpc>
              <a:spcPct val="90000"/>
            </a:lnSpc>
            <a:spcBef>
              <a:spcPct val="0"/>
            </a:spcBef>
            <a:spcAft>
              <a:spcPct val="35000"/>
            </a:spcAft>
          </a:pPr>
          <a:r>
            <a:rPr lang="ru-RU" sz="800" kern="1200" dirty="0">
              <a:latin typeface="Arial Narrow" panose="020B0606020202030204" pitchFamily="34" charset="0"/>
            </a:rPr>
            <a:t>Анализ состояния производственной безопасности в ПАО «Газпром»</a:t>
          </a:r>
        </a:p>
      </dsp:txBody>
      <dsp:txXfrm>
        <a:off x="26125" y="1037787"/>
        <a:ext cx="2185951" cy="482915"/>
      </dsp:txXfrm>
    </dsp:sp>
    <dsp:sp modelId="{CE4CD16E-8B9C-4445-AFA9-60DF1BF2C8C5}">
      <dsp:nvSpPr>
        <dsp:cNvPr id="0" name=""/>
        <dsp:cNvSpPr/>
      </dsp:nvSpPr>
      <dsp:spPr>
        <a:xfrm>
          <a:off x="0" y="1345249"/>
          <a:ext cx="2238201" cy="5351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lvl="0" algn="just" defTabSz="355600">
            <a:lnSpc>
              <a:spcPct val="90000"/>
            </a:lnSpc>
            <a:spcBef>
              <a:spcPct val="0"/>
            </a:spcBef>
            <a:spcAft>
              <a:spcPct val="35000"/>
            </a:spcAft>
          </a:pPr>
          <a:r>
            <a:rPr lang="ru-RU" sz="800" kern="1200" dirty="0">
              <a:latin typeface="Arial Narrow" panose="020B0606020202030204" pitchFamily="34" charset="0"/>
            </a:rPr>
            <a:t>Разработку предложений по корректировке Политики и Единой системы управления производственной безопасностью </a:t>
          </a:r>
        </a:p>
      </dsp:txBody>
      <dsp:txXfrm>
        <a:off x="26125" y="1371374"/>
        <a:ext cx="2185951" cy="482915"/>
      </dsp:txXfrm>
    </dsp:sp>
    <dsp:sp modelId="{865708B0-05FB-4B76-8565-6189585BC94B}">
      <dsp:nvSpPr>
        <dsp:cNvPr id="0" name=""/>
        <dsp:cNvSpPr/>
      </dsp:nvSpPr>
      <dsp:spPr>
        <a:xfrm>
          <a:off x="0" y="1776885"/>
          <a:ext cx="2238201" cy="5351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lvl="0" algn="just" defTabSz="355600">
            <a:lnSpc>
              <a:spcPct val="90000"/>
            </a:lnSpc>
            <a:spcBef>
              <a:spcPct val="0"/>
            </a:spcBef>
            <a:spcAft>
              <a:spcPct val="35000"/>
            </a:spcAft>
          </a:pPr>
          <a:r>
            <a:rPr lang="ru-RU" sz="800" kern="1200" dirty="0">
              <a:latin typeface="Arial Narrow" panose="020B0606020202030204" pitchFamily="34" charset="0"/>
            </a:rPr>
            <a:t>Оценку результатов деятельности дочерних обществ и организаций по созданию безопасных условий труда и обеспечению промышленной и пожарной безопасности</a:t>
          </a:r>
        </a:p>
      </dsp:txBody>
      <dsp:txXfrm>
        <a:off x="26125" y="1803010"/>
        <a:ext cx="2185951" cy="4829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8A8924-8E00-4C14-BB92-8298E29A69B7}">
      <dsp:nvSpPr>
        <dsp:cNvPr id="0" name=""/>
        <dsp:cNvSpPr/>
      </dsp:nvSpPr>
      <dsp:spPr>
        <a:xfrm>
          <a:off x="0" y="0"/>
          <a:ext cx="2710815" cy="46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just" defTabSz="355600">
            <a:lnSpc>
              <a:spcPct val="90000"/>
            </a:lnSpc>
            <a:spcBef>
              <a:spcPct val="0"/>
            </a:spcBef>
            <a:spcAft>
              <a:spcPct val="35000"/>
            </a:spcAft>
          </a:pPr>
          <a:r>
            <a:rPr lang="ru-RU" sz="800" kern="1200" dirty="0">
              <a:latin typeface="Arial Narrow" panose="020B0606020202030204" pitchFamily="34" charset="0"/>
            </a:rPr>
            <a:t>Оценка соответствия нормативным требованиям производственной безопасности </a:t>
          </a:r>
        </a:p>
      </dsp:txBody>
      <dsp:txXfrm>
        <a:off x="22846" y="22846"/>
        <a:ext cx="2665123" cy="422308"/>
      </dsp:txXfrm>
    </dsp:sp>
    <dsp:sp modelId="{AB449197-910F-4A34-8117-793F903B8D99}">
      <dsp:nvSpPr>
        <dsp:cNvPr id="0" name=""/>
        <dsp:cNvSpPr/>
      </dsp:nvSpPr>
      <dsp:spPr>
        <a:xfrm>
          <a:off x="0" y="370215"/>
          <a:ext cx="2710815" cy="46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just" defTabSz="355600">
            <a:lnSpc>
              <a:spcPct val="90000"/>
            </a:lnSpc>
            <a:spcBef>
              <a:spcPct val="0"/>
            </a:spcBef>
            <a:spcAft>
              <a:spcPct val="35000"/>
            </a:spcAft>
          </a:pPr>
          <a:r>
            <a:rPr lang="ru-RU" sz="800" kern="1200" dirty="0">
              <a:latin typeface="Arial Narrow" panose="020B0606020202030204" pitchFamily="34" charset="0"/>
            </a:rPr>
            <a:t>Оценка результативности корректирующих и предупреждающих действий</a:t>
          </a:r>
        </a:p>
      </dsp:txBody>
      <dsp:txXfrm>
        <a:off x="22846" y="393061"/>
        <a:ext cx="2665123" cy="422308"/>
      </dsp:txXfrm>
    </dsp:sp>
    <dsp:sp modelId="{330C92BE-19BB-4056-B54E-6910A3A6F9F8}">
      <dsp:nvSpPr>
        <dsp:cNvPr id="0" name=""/>
        <dsp:cNvSpPr/>
      </dsp:nvSpPr>
      <dsp:spPr>
        <a:xfrm>
          <a:off x="0" y="806174"/>
          <a:ext cx="2710815" cy="46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just" defTabSz="355600">
            <a:lnSpc>
              <a:spcPct val="90000"/>
            </a:lnSpc>
            <a:spcBef>
              <a:spcPct val="0"/>
            </a:spcBef>
            <a:spcAft>
              <a:spcPct val="35000"/>
            </a:spcAft>
          </a:pPr>
          <a:r>
            <a:rPr lang="ru-RU" sz="800" kern="1200" dirty="0">
              <a:latin typeface="Arial Narrow" panose="020B0606020202030204" pitchFamily="34" charset="0"/>
            </a:rPr>
            <a:t>Рассмотрение документов регламентирующих деятельность ЕСУПБ</a:t>
          </a:r>
        </a:p>
      </dsp:txBody>
      <dsp:txXfrm>
        <a:off x="22846" y="829020"/>
        <a:ext cx="2665123" cy="422308"/>
      </dsp:txXfrm>
    </dsp:sp>
    <dsp:sp modelId="{CE4CD16E-8B9C-4445-AFA9-60DF1BF2C8C5}">
      <dsp:nvSpPr>
        <dsp:cNvPr id="0" name=""/>
        <dsp:cNvSpPr/>
      </dsp:nvSpPr>
      <dsp:spPr>
        <a:xfrm>
          <a:off x="0" y="1238749"/>
          <a:ext cx="2710815" cy="46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just" defTabSz="355600">
            <a:lnSpc>
              <a:spcPct val="90000"/>
            </a:lnSpc>
            <a:spcBef>
              <a:spcPct val="0"/>
            </a:spcBef>
            <a:spcAft>
              <a:spcPct val="35000"/>
            </a:spcAft>
          </a:pPr>
          <a:r>
            <a:rPr lang="ru-RU" sz="800" kern="1200" dirty="0">
              <a:latin typeface="Arial Narrow" panose="020B0606020202030204" pitchFamily="34" charset="0"/>
            </a:rPr>
            <a:t>Организация внедрения процедуры идентификации опасностей и оценки рисков и необходимых мер управления</a:t>
          </a:r>
        </a:p>
      </dsp:txBody>
      <dsp:txXfrm>
        <a:off x="22846" y="1261595"/>
        <a:ext cx="2665123" cy="422308"/>
      </dsp:txXfrm>
    </dsp:sp>
    <dsp:sp modelId="{865708B0-05FB-4B76-8565-6189585BC94B}">
      <dsp:nvSpPr>
        <dsp:cNvPr id="0" name=""/>
        <dsp:cNvSpPr/>
      </dsp:nvSpPr>
      <dsp:spPr>
        <a:xfrm>
          <a:off x="0" y="1661112"/>
          <a:ext cx="2710815" cy="46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just" defTabSz="355600">
            <a:lnSpc>
              <a:spcPct val="90000"/>
            </a:lnSpc>
            <a:spcBef>
              <a:spcPct val="0"/>
            </a:spcBef>
            <a:spcAft>
              <a:spcPct val="35000"/>
            </a:spcAft>
          </a:pPr>
          <a:r>
            <a:rPr lang="ru-RU" sz="800" kern="1200" dirty="0">
              <a:latin typeface="Arial Narrow" panose="020B0606020202030204" pitchFamily="34" charset="0"/>
            </a:rPr>
            <a:t>Взаимодействие с органами государственной власти и  организациями по вопросам производственной безопасности</a:t>
          </a:r>
        </a:p>
      </dsp:txBody>
      <dsp:txXfrm>
        <a:off x="22846" y="1683958"/>
        <a:ext cx="2665123" cy="4223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8A50BF-0CF2-4F73-9BB3-C43E2E7A6383}">
      <dsp:nvSpPr>
        <dsp:cNvPr id="0" name=""/>
        <dsp:cNvSpPr/>
      </dsp:nvSpPr>
      <dsp:spPr>
        <a:xfrm rot="5400000">
          <a:off x="-104344" y="119163"/>
          <a:ext cx="695628" cy="48693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latin typeface="Arial Narrow" panose="020B0606020202030204" pitchFamily="34" charset="0"/>
            </a:rPr>
            <a:t>1</a:t>
          </a:r>
          <a:endParaRPr lang="ru-RU" sz="1400" kern="1200" dirty="0">
            <a:latin typeface="Arial Narrow" panose="020B0606020202030204" pitchFamily="34" charset="0"/>
          </a:endParaRPr>
        </a:p>
      </dsp:txBody>
      <dsp:txXfrm rot="-5400000">
        <a:off x="1" y="258289"/>
        <a:ext cx="486939" cy="208689"/>
      </dsp:txXfrm>
    </dsp:sp>
    <dsp:sp modelId="{B40A592C-6E83-4D77-A32E-E7A9B072B71A}">
      <dsp:nvSpPr>
        <dsp:cNvPr id="0" name=""/>
        <dsp:cNvSpPr/>
      </dsp:nvSpPr>
      <dsp:spPr>
        <a:xfrm rot="5400000">
          <a:off x="1891910" y="-1390152"/>
          <a:ext cx="452158" cy="326210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ru-RU" sz="1100" b="0" i="0" kern="1200" dirty="0" smtClean="0">
              <a:solidFill>
                <a:schemeClr val="accent1">
                  <a:lumMod val="75000"/>
                </a:schemeClr>
              </a:solidFill>
              <a:latin typeface="Arial Narrow" panose="020B0606020202030204" pitchFamily="34" charset="0"/>
            </a:rPr>
            <a:t> Подготовка предложений ПАО «Газпром» по НТД в план работ НТС Ростехнадзора на предстоящий год</a:t>
          </a:r>
          <a:endParaRPr lang="ru-RU" sz="1100" b="0" i="0" kern="1200" dirty="0">
            <a:solidFill>
              <a:schemeClr val="accent1">
                <a:lumMod val="75000"/>
              </a:schemeClr>
            </a:solidFill>
            <a:latin typeface="Arial Narrow" panose="020B0606020202030204" pitchFamily="34" charset="0"/>
          </a:endParaRPr>
        </a:p>
      </dsp:txBody>
      <dsp:txXfrm rot="-5400000">
        <a:off x="486940" y="36891"/>
        <a:ext cx="3240027" cy="408012"/>
      </dsp:txXfrm>
    </dsp:sp>
    <dsp:sp modelId="{1402C36E-F7A7-4089-B403-1A0175FAFD47}">
      <dsp:nvSpPr>
        <dsp:cNvPr id="0" name=""/>
        <dsp:cNvSpPr/>
      </dsp:nvSpPr>
      <dsp:spPr>
        <a:xfrm rot="5400000">
          <a:off x="-104344" y="725659"/>
          <a:ext cx="695628" cy="48693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latin typeface="Arial Narrow" panose="020B0606020202030204" pitchFamily="34" charset="0"/>
            </a:rPr>
            <a:t>2</a:t>
          </a:r>
          <a:endParaRPr lang="ru-RU" sz="1400" kern="1200" dirty="0">
            <a:latin typeface="Arial Narrow" panose="020B0606020202030204" pitchFamily="34" charset="0"/>
          </a:endParaRPr>
        </a:p>
      </dsp:txBody>
      <dsp:txXfrm rot="-5400000">
        <a:off x="1" y="864785"/>
        <a:ext cx="486939" cy="208689"/>
      </dsp:txXfrm>
    </dsp:sp>
    <dsp:sp modelId="{4BA0C725-5528-40E2-AC7D-081214F8F768}">
      <dsp:nvSpPr>
        <dsp:cNvPr id="0" name=""/>
        <dsp:cNvSpPr/>
      </dsp:nvSpPr>
      <dsp:spPr>
        <a:xfrm rot="5400000">
          <a:off x="1864238" y="-783656"/>
          <a:ext cx="507502" cy="326210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ru-RU" sz="1100" b="0" i="0" kern="1200" dirty="0" smtClean="0">
              <a:solidFill>
                <a:schemeClr val="accent1">
                  <a:lumMod val="75000"/>
                </a:schemeClr>
              </a:solidFill>
              <a:latin typeface="Arial Narrow" panose="020B0606020202030204" pitchFamily="34" charset="0"/>
            </a:rPr>
            <a:t> Подготовка инициаторами заявленных материалов НТД (в соответствии с планом работ НТС Ростехнадзора)</a:t>
          </a:r>
          <a:endParaRPr lang="ru-RU" sz="1100" b="0" i="0" kern="1200" dirty="0">
            <a:solidFill>
              <a:schemeClr val="accent1">
                <a:lumMod val="75000"/>
              </a:schemeClr>
            </a:solidFill>
            <a:latin typeface="Arial Narrow" panose="020B0606020202030204" pitchFamily="34" charset="0"/>
          </a:endParaRPr>
        </a:p>
      </dsp:txBody>
      <dsp:txXfrm rot="-5400000">
        <a:off x="486939" y="618417"/>
        <a:ext cx="3237326" cy="457954"/>
      </dsp:txXfrm>
    </dsp:sp>
    <dsp:sp modelId="{A53CB6D2-A362-4608-8A43-84857D362348}">
      <dsp:nvSpPr>
        <dsp:cNvPr id="0" name=""/>
        <dsp:cNvSpPr/>
      </dsp:nvSpPr>
      <dsp:spPr>
        <a:xfrm rot="5400000">
          <a:off x="-104344" y="1326525"/>
          <a:ext cx="695628" cy="48693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latin typeface="Arial Narrow" panose="020B0606020202030204" pitchFamily="34" charset="0"/>
            </a:rPr>
            <a:t>3</a:t>
          </a:r>
          <a:endParaRPr lang="ru-RU" sz="1400" kern="1200" dirty="0">
            <a:latin typeface="Arial Narrow" panose="020B0606020202030204" pitchFamily="34" charset="0"/>
          </a:endParaRPr>
        </a:p>
      </dsp:txBody>
      <dsp:txXfrm rot="-5400000">
        <a:off x="1" y="1465651"/>
        <a:ext cx="486939" cy="208689"/>
      </dsp:txXfrm>
    </dsp:sp>
    <dsp:sp modelId="{FF322352-26E5-48C9-A282-ACE6400D599E}">
      <dsp:nvSpPr>
        <dsp:cNvPr id="0" name=""/>
        <dsp:cNvSpPr/>
      </dsp:nvSpPr>
      <dsp:spPr>
        <a:xfrm rot="5400000">
          <a:off x="1869867" y="-182789"/>
          <a:ext cx="496243" cy="326210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ru-RU" sz="1100" b="0" i="0" kern="1200" dirty="0" smtClean="0">
              <a:solidFill>
                <a:schemeClr val="accent1">
                  <a:lumMod val="75000"/>
                </a:schemeClr>
              </a:solidFill>
              <a:latin typeface="Arial Narrow" panose="020B0606020202030204" pitchFamily="34" charset="0"/>
            </a:rPr>
            <a:t> Рассмотрение проектов НТД от секции НТС Ростехнадзора</a:t>
          </a:r>
          <a:endParaRPr lang="ru-RU" sz="1100" b="0" i="0" kern="1200" dirty="0">
            <a:solidFill>
              <a:schemeClr val="accent1">
                <a:lumMod val="75000"/>
              </a:schemeClr>
            </a:solidFill>
            <a:latin typeface="Arial Narrow" panose="020B0606020202030204" pitchFamily="34" charset="0"/>
          </a:endParaRPr>
        </a:p>
        <a:p>
          <a:pPr marL="57150" lvl="1" indent="-57150" algn="l" defTabSz="488950">
            <a:lnSpc>
              <a:spcPct val="90000"/>
            </a:lnSpc>
            <a:spcBef>
              <a:spcPct val="0"/>
            </a:spcBef>
            <a:spcAft>
              <a:spcPct val="15000"/>
            </a:spcAft>
            <a:buChar char="••"/>
          </a:pPr>
          <a:r>
            <a:rPr lang="ru-RU" sz="1100" b="0" i="0" kern="1200" dirty="0" smtClean="0">
              <a:solidFill>
                <a:schemeClr val="accent1">
                  <a:lumMod val="75000"/>
                </a:schemeClr>
              </a:solidFill>
              <a:latin typeface="Arial Narrow" panose="020B0606020202030204" pitchFamily="34" charset="0"/>
            </a:rPr>
            <a:t> Консолидация позиции ПАО «Газпром»</a:t>
          </a:r>
          <a:endParaRPr lang="ru-RU" sz="1100" b="0" i="0" kern="1200" dirty="0">
            <a:solidFill>
              <a:schemeClr val="accent1">
                <a:lumMod val="75000"/>
              </a:schemeClr>
            </a:solidFill>
            <a:latin typeface="Arial Narrow" panose="020B0606020202030204" pitchFamily="34" charset="0"/>
          </a:endParaRPr>
        </a:p>
      </dsp:txBody>
      <dsp:txXfrm rot="-5400000">
        <a:off x="486939" y="1224364"/>
        <a:ext cx="3237875" cy="447793"/>
      </dsp:txXfrm>
    </dsp:sp>
    <dsp:sp modelId="{81C3AE51-31E8-4F84-A3CE-50BE5EE56636}">
      <dsp:nvSpPr>
        <dsp:cNvPr id="0" name=""/>
        <dsp:cNvSpPr/>
      </dsp:nvSpPr>
      <dsp:spPr>
        <a:xfrm rot="5400000">
          <a:off x="-104344" y="1945756"/>
          <a:ext cx="695628" cy="48693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latin typeface="Arial Narrow" panose="020B0606020202030204" pitchFamily="34" charset="0"/>
            </a:rPr>
            <a:t>4</a:t>
          </a:r>
          <a:endParaRPr lang="ru-RU" sz="1400" kern="1200" dirty="0">
            <a:latin typeface="Arial Narrow" panose="020B0606020202030204" pitchFamily="34" charset="0"/>
          </a:endParaRPr>
        </a:p>
      </dsp:txBody>
      <dsp:txXfrm rot="-5400000">
        <a:off x="1" y="2084882"/>
        <a:ext cx="486939" cy="208689"/>
      </dsp:txXfrm>
    </dsp:sp>
    <dsp:sp modelId="{CA316D4C-BF07-4775-BF8B-6CE9B87C7527}">
      <dsp:nvSpPr>
        <dsp:cNvPr id="0" name=""/>
        <dsp:cNvSpPr/>
      </dsp:nvSpPr>
      <dsp:spPr>
        <a:xfrm rot="5400000">
          <a:off x="1851503" y="436441"/>
          <a:ext cx="532972" cy="326210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ru-RU" sz="1100" b="0" i="0" kern="1200" dirty="0" smtClean="0">
              <a:solidFill>
                <a:schemeClr val="accent1">
                  <a:lumMod val="75000"/>
                </a:schemeClr>
              </a:solidFill>
              <a:latin typeface="Arial Narrow" panose="020B0606020202030204" pitchFamily="34" charset="0"/>
            </a:rPr>
            <a:t> Участие в заседаниях НТС Ростехнадзора</a:t>
          </a:r>
          <a:endParaRPr lang="ru-RU" sz="1100" b="0" i="0" kern="1200" dirty="0">
            <a:solidFill>
              <a:schemeClr val="accent1">
                <a:lumMod val="75000"/>
              </a:schemeClr>
            </a:solidFill>
            <a:latin typeface="Arial Narrow" panose="020B0606020202030204" pitchFamily="34" charset="0"/>
          </a:endParaRPr>
        </a:p>
        <a:p>
          <a:pPr marL="57150" lvl="1" indent="-57150" algn="l" defTabSz="488950">
            <a:lnSpc>
              <a:spcPct val="90000"/>
            </a:lnSpc>
            <a:spcBef>
              <a:spcPct val="0"/>
            </a:spcBef>
            <a:spcAft>
              <a:spcPct val="15000"/>
            </a:spcAft>
            <a:buChar char="••"/>
          </a:pPr>
          <a:r>
            <a:rPr lang="ru-RU" sz="1100" b="0" i="0" kern="1200" dirty="0" smtClean="0">
              <a:solidFill>
                <a:schemeClr val="accent1">
                  <a:lumMod val="75000"/>
                </a:schemeClr>
              </a:solidFill>
              <a:latin typeface="Arial Narrow" panose="020B0606020202030204" pitchFamily="34" charset="0"/>
            </a:rPr>
            <a:t> Представление на заседаниях заявленных материалов (НТД )</a:t>
          </a:r>
          <a:endParaRPr lang="ru-RU" sz="1100" b="0" i="0" kern="1200" dirty="0">
            <a:solidFill>
              <a:schemeClr val="accent1">
                <a:lumMod val="75000"/>
              </a:schemeClr>
            </a:solidFill>
            <a:latin typeface="Arial Narrow" panose="020B0606020202030204" pitchFamily="34" charset="0"/>
          </a:endParaRPr>
        </a:p>
      </dsp:txBody>
      <dsp:txXfrm rot="-5400000">
        <a:off x="486939" y="1827023"/>
        <a:ext cx="3236082" cy="480936"/>
      </dsp:txXfrm>
    </dsp:sp>
    <dsp:sp modelId="{39C4CD01-C595-4C2B-9B4D-3F9E9F379069}">
      <dsp:nvSpPr>
        <dsp:cNvPr id="0" name=""/>
        <dsp:cNvSpPr/>
      </dsp:nvSpPr>
      <dsp:spPr>
        <a:xfrm rot="5400000">
          <a:off x="-104344" y="2584141"/>
          <a:ext cx="695628" cy="48693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latin typeface="Arial Narrow" panose="020B0606020202030204" pitchFamily="34" charset="0"/>
            </a:rPr>
            <a:t>5</a:t>
          </a:r>
          <a:endParaRPr lang="ru-RU" sz="1400" kern="1200" dirty="0">
            <a:latin typeface="Arial Narrow" panose="020B0606020202030204" pitchFamily="34" charset="0"/>
          </a:endParaRPr>
        </a:p>
      </dsp:txBody>
      <dsp:txXfrm rot="-5400000">
        <a:off x="1" y="2723267"/>
        <a:ext cx="486939" cy="208689"/>
      </dsp:txXfrm>
    </dsp:sp>
    <dsp:sp modelId="{C3F61782-8F92-470A-93D5-1BBD49152510}">
      <dsp:nvSpPr>
        <dsp:cNvPr id="0" name=""/>
        <dsp:cNvSpPr/>
      </dsp:nvSpPr>
      <dsp:spPr>
        <a:xfrm rot="5400000">
          <a:off x="1832350" y="1074825"/>
          <a:ext cx="571279" cy="326210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ru-RU" sz="1100" b="0" i="0" kern="1200" dirty="0" smtClean="0">
              <a:solidFill>
                <a:schemeClr val="accent1">
                  <a:lumMod val="75000"/>
                </a:schemeClr>
              </a:solidFill>
              <a:latin typeface="Arial Narrow" panose="020B0606020202030204" pitchFamily="34" charset="0"/>
            </a:rPr>
            <a:t> Одобрение НТД</a:t>
          </a:r>
          <a:endParaRPr lang="ru-RU" sz="1100" b="0" i="0" kern="1200" dirty="0">
            <a:solidFill>
              <a:schemeClr val="accent1">
                <a:lumMod val="75000"/>
              </a:schemeClr>
            </a:solidFill>
            <a:latin typeface="Arial Narrow" panose="020B0606020202030204" pitchFamily="34" charset="0"/>
          </a:endParaRPr>
        </a:p>
        <a:p>
          <a:pPr marL="57150" lvl="1" indent="-57150" algn="l" defTabSz="488950">
            <a:lnSpc>
              <a:spcPct val="90000"/>
            </a:lnSpc>
            <a:spcBef>
              <a:spcPct val="0"/>
            </a:spcBef>
            <a:spcAft>
              <a:spcPct val="15000"/>
            </a:spcAft>
            <a:buChar char="••"/>
          </a:pPr>
          <a:r>
            <a:rPr lang="ru-RU" sz="1100" b="0" i="0" kern="1200" dirty="0" smtClean="0">
              <a:solidFill>
                <a:schemeClr val="accent1">
                  <a:lumMod val="75000"/>
                </a:schemeClr>
              </a:solidFill>
              <a:latin typeface="Arial Narrow" panose="020B0606020202030204" pitchFamily="34" charset="0"/>
            </a:rPr>
            <a:t> Включение в нормотворческую деятельность Ростехнадзора</a:t>
          </a:r>
          <a:endParaRPr lang="ru-RU" sz="1100" b="0" i="0" kern="1200" dirty="0">
            <a:solidFill>
              <a:schemeClr val="accent1">
                <a:lumMod val="75000"/>
              </a:schemeClr>
            </a:solidFill>
            <a:latin typeface="Arial Narrow" panose="020B0606020202030204" pitchFamily="34" charset="0"/>
          </a:endParaRPr>
        </a:p>
      </dsp:txBody>
      <dsp:txXfrm rot="-5400000">
        <a:off x="486940" y="2448123"/>
        <a:ext cx="3234212" cy="51550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6B31C5-C3CE-42D6-AC77-F19F6D9B9EE8}">
      <dsp:nvSpPr>
        <dsp:cNvPr id="0" name=""/>
        <dsp:cNvSpPr/>
      </dsp:nvSpPr>
      <dsp:spPr>
        <a:xfrm>
          <a:off x="0" y="0"/>
          <a:ext cx="3189311" cy="3189311"/>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9E0CDE-6CA2-4B3A-909C-0EC414570DD4}">
      <dsp:nvSpPr>
        <dsp:cNvPr id="0" name=""/>
        <dsp:cNvSpPr/>
      </dsp:nvSpPr>
      <dsp:spPr>
        <a:xfrm>
          <a:off x="1594655" y="0"/>
          <a:ext cx="7280737" cy="3189311"/>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ru-RU" sz="1900" b="1" kern="1200" smtClean="0"/>
            <a:t>Дорожно-транспортные происшествия </a:t>
          </a:r>
          <a:endParaRPr lang="ru-RU" sz="1900" kern="1200"/>
        </a:p>
      </dsp:txBody>
      <dsp:txXfrm>
        <a:off x="1594655" y="0"/>
        <a:ext cx="3640368" cy="956795"/>
      </dsp:txXfrm>
    </dsp:sp>
    <dsp:sp modelId="{50580A48-617D-4591-B0EF-8DD238F67C47}">
      <dsp:nvSpPr>
        <dsp:cNvPr id="0" name=""/>
        <dsp:cNvSpPr/>
      </dsp:nvSpPr>
      <dsp:spPr>
        <a:xfrm>
          <a:off x="558130" y="956795"/>
          <a:ext cx="2073050" cy="207305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8F1527-2690-4C0D-A70D-D2E5EE6A2889}">
      <dsp:nvSpPr>
        <dsp:cNvPr id="0" name=""/>
        <dsp:cNvSpPr/>
      </dsp:nvSpPr>
      <dsp:spPr>
        <a:xfrm>
          <a:off x="1594655" y="956795"/>
          <a:ext cx="7280737" cy="20730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ru-RU" sz="1900" b="1" kern="1200" dirty="0" smtClean="0"/>
            <a:t>Падение работника, в том числе с высоты одного уровня</a:t>
          </a:r>
          <a:endParaRPr lang="ru-RU" sz="1900" kern="1200" dirty="0"/>
        </a:p>
      </dsp:txBody>
      <dsp:txXfrm>
        <a:off x="1594655" y="956795"/>
        <a:ext cx="3640368" cy="956792"/>
      </dsp:txXfrm>
    </dsp:sp>
    <dsp:sp modelId="{B2BB3D94-DAF0-407A-AE27-B2E0619B434E}">
      <dsp:nvSpPr>
        <dsp:cNvPr id="0" name=""/>
        <dsp:cNvSpPr/>
      </dsp:nvSpPr>
      <dsp:spPr>
        <a:xfrm>
          <a:off x="1116259" y="1913587"/>
          <a:ext cx="956792" cy="956792"/>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77EEF0-B953-49D0-B978-4E4188963DC4}">
      <dsp:nvSpPr>
        <dsp:cNvPr id="0" name=""/>
        <dsp:cNvSpPr/>
      </dsp:nvSpPr>
      <dsp:spPr>
        <a:xfrm>
          <a:off x="1594655" y="1913587"/>
          <a:ext cx="7280737" cy="95679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ru-RU" sz="1900" b="1" kern="1200" dirty="0" smtClean="0"/>
            <a:t>Воздействия движущихся, разлетающихся, вращающихся предметов</a:t>
          </a:r>
          <a:endParaRPr lang="ru-RU" sz="1900" b="1" kern="1200" dirty="0"/>
        </a:p>
      </dsp:txBody>
      <dsp:txXfrm>
        <a:off x="1594655" y="1913587"/>
        <a:ext cx="3640368" cy="956792"/>
      </dsp:txXfrm>
    </dsp:sp>
    <dsp:sp modelId="{FE567F5A-5A40-4EC4-9198-1BA132E93EBF}">
      <dsp:nvSpPr>
        <dsp:cNvPr id="0" name=""/>
        <dsp:cNvSpPr/>
      </dsp:nvSpPr>
      <dsp:spPr>
        <a:xfrm>
          <a:off x="5235024" y="0"/>
          <a:ext cx="3640368" cy="95679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57150" lvl="1" indent="-57150" algn="l" defTabSz="311150" rtl="0">
            <a:lnSpc>
              <a:spcPct val="90000"/>
            </a:lnSpc>
            <a:spcBef>
              <a:spcPct val="0"/>
            </a:spcBef>
            <a:spcAft>
              <a:spcPct val="15000"/>
            </a:spcAft>
            <a:buChar char="••"/>
          </a:pPr>
          <a:r>
            <a:rPr lang="ru-RU" sz="700" kern="1200" dirty="0" smtClean="0"/>
            <a:t>План мероприятий по предупреждению дорожно-транспортных происшествий в организациях ПАО «Газпром», утвержденный заместителем Председателя Правления </a:t>
          </a:r>
          <a:r>
            <a:rPr lang="ru-RU" sz="700" kern="1200" dirty="0" err="1" smtClean="0"/>
            <a:t>ПАО«Газпром</a:t>
          </a:r>
          <a:r>
            <a:rPr lang="ru-RU" sz="700" kern="1200" dirty="0" smtClean="0"/>
            <a:t>» В.А. Маркеловым 29.08.2016.</a:t>
          </a:r>
          <a:endParaRPr lang="ru-RU" sz="700" kern="1200" dirty="0"/>
        </a:p>
        <a:p>
          <a:pPr marL="57150" lvl="1" indent="-57150" algn="l" defTabSz="311150" rtl="0">
            <a:lnSpc>
              <a:spcPct val="90000"/>
            </a:lnSpc>
            <a:spcBef>
              <a:spcPct val="0"/>
            </a:spcBef>
            <a:spcAft>
              <a:spcPct val="15000"/>
            </a:spcAft>
            <a:buChar char="••"/>
          </a:pPr>
          <a:r>
            <a:rPr lang="ru-RU" sz="700" kern="1200" dirty="0" smtClean="0"/>
            <a:t>Ключевые правила безопасности.</a:t>
          </a:r>
          <a:endParaRPr lang="ru-RU" sz="700" kern="1200" dirty="0"/>
        </a:p>
        <a:p>
          <a:pPr marL="57150" lvl="1" indent="-57150" algn="l" defTabSz="311150" rtl="0">
            <a:lnSpc>
              <a:spcPct val="90000"/>
            </a:lnSpc>
            <a:spcBef>
              <a:spcPct val="0"/>
            </a:spcBef>
            <a:spcAft>
              <a:spcPct val="15000"/>
            </a:spcAft>
            <a:buChar char="••"/>
          </a:pPr>
          <a:r>
            <a:rPr lang="ru-RU" sz="700" kern="1200" dirty="0" smtClean="0"/>
            <a:t>Внедрение международного стандарта </a:t>
          </a:r>
          <a:r>
            <a:rPr lang="en-US" sz="700" kern="1200" dirty="0" smtClean="0"/>
            <a:t>ISO </a:t>
          </a:r>
          <a:r>
            <a:rPr lang="ru-RU" sz="700" kern="1200" dirty="0" smtClean="0"/>
            <a:t>39001.</a:t>
          </a:r>
          <a:endParaRPr lang="ru-RU" sz="700" kern="1200" dirty="0"/>
        </a:p>
        <a:p>
          <a:pPr marL="57150" lvl="1" indent="-57150" algn="l" defTabSz="311150" rtl="0">
            <a:lnSpc>
              <a:spcPct val="90000"/>
            </a:lnSpc>
            <a:spcBef>
              <a:spcPct val="0"/>
            </a:spcBef>
            <a:spcAft>
              <a:spcPct val="15000"/>
            </a:spcAft>
            <a:buChar char="••"/>
          </a:pPr>
          <a:r>
            <a:rPr lang="ru-RU" sz="700" kern="1200" dirty="0" smtClean="0"/>
            <a:t>Проведение года безопасности дорожного движения</a:t>
          </a:r>
          <a:endParaRPr lang="ru-RU" sz="700" kern="1200" dirty="0"/>
        </a:p>
      </dsp:txBody>
      <dsp:txXfrm>
        <a:off x="5235024" y="0"/>
        <a:ext cx="3640368" cy="956795"/>
      </dsp:txXfrm>
    </dsp:sp>
    <dsp:sp modelId="{F1036094-38E6-4D5E-BA5F-19325C8BDAA1}">
      <dsp:nvSpPr>
        <dsp:cNvPr id="0" name=""/>
        <dsp:cNvSpPr/>
      </dsp:nvSpPr>
      <dsp:spPr>
        <a:xfrm>
          <a:off x="5235024" y="956795"/>
          <a:ext cx="3640368" cy="95679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57150" lvl="1" indent="-57150" algn="l" defTabSz="311150" rtl="0">
            <a:lnSpc>
              <a:spcPct val="90000"/>
            </a:lnSpc>
            <a:spcBef>
              <a:spcPct val="0"/>
            </a:spcBef>
            <a:spcAft>
              <a:spcPct val="15000"/>
            </a:spcAft>
            <a:buChar char="••"/>
          </a:pPr>
          <a:r>
            <a:rPr lang="ru-RU" sz="700" kern="1200" dirty="0" smtClean="0"/>
            <a:t>Ключевые правила безопасности.</a:t>
          </a:r>
          <a:endParaRPr lang="ru-RU" sz="700" kern="1200" dirty="0"/>
        </a:p>
        <a:p>
          <a:pPr marL="57150" lvl="1" indent="-57150" algn="l" defTabSz="311150" rtl="0">
            <a:lnSpc>
              <a:spcPct val="90000"/>
            </a:lnSpc>
            <a:spcBef>
              <a:spcPct val="0"/>
            </a:spcBef>
            <a:spcAft>
              <a:spcPct val="15000"/>
            </a:spcAft>
            <a:buChar char="••"/>
          </a:pPr>
          <a:r>
            <a:rPr lang="ru-RU" sz="700" kern="1200" dirty="0" smtClean="0"/>
            <a:t>Планы мероприятий ДО и О ПАО «Газпром» по </a:t>
          </a:r>
          <a:r>
            <a:rPr lang="ru-RU" sz="700" kern="1200" dirty="0" smtClean="0">
              <a:solidFill>
                <a:schemeClr val="tx1"/>
              </a:solidFill>
            </a:rPr>
            <a:t>предупреждению несчастных </a:t>
          </a:r>
          <a:r>
            <a:rPr lang="ru-RU" sz="700" kern="1200" dirty="0" smtClean="0"/>
            <a:t>случаев при падении, обрушении, обвалах </a:t>
          </a:r>
          <a:r>
            <a:rPr lang="ru-RU" sz="700" kern="1200" dirty="0" smtClean="0">
              <a:solidFill>
                <a:schemeClr val="tx1"/>
              </a:solidFill>
            </a:rPr>
            <a:t>предметов, материалов, земли (п.10 Протокола заседания Комиссии в области </a:t>
          </a:r>
          <a:r>
            <a:rPr lang="ru-RU" sz="700" kern="1200" dirty="0" err="1" smtClean="0">
              <a:solidFill>
                <a:schemeClr val="tx1"/>
              </a:solidFill>
            </a:rPr>
            <a:t>ОТиПБ</a:t>
          </a:r>
          <a:r>
            <a:rPr lang="ru-RU" sz="700" kern="1200" dirty="0" smtClean="0">
              <a:solidFill>
                <a:schemeClr val="tx1"/>
              </a:solidFill>
            </a:rPr>
            <a:t> ПАО «Газпром» </a:t>
          </a:r>
          <a:r>
            <a:rPr lang="ru-RU" sz="700" kern="1200" dirty="0" smtClean="0">
              <a:solidFill>
                <a:schemeClr val="tx1"/>
              </a:solidFill>
              <a:hlinkClick xmlns:r="http://schemas.openxmlformats.org/officeDocument/2006/relationships" r:id="rId1"/>
            </a:rPr>
            <a:t>№ 03-7 от 16.09.2015</a:t>
          </a:r>
          <a:r>
            <a:rPr lang="ru-RU" sz="700" kern="1200" dirty="0" smtClean="0">
              <a:solidFill>
                <a:schemeClr val="tx1"/>
              </a:solidFill>
            </a:rPr>
            <a:t>).</a:t>
          </a:r>
          <a:endParaRPr lang="ru-RU" sz="700" kern="1200" dirty="0">
            <a:solidFill>
              <a:schemeClr val="tx1"/>
            </a:solidFill>
          </a:endParaRPr>
        </a:p>
        <a:p>
          <a:pPr marL="57150" lvl="1" indent="-57150" algn="l" defTabSz="311150" rtl="0">
            <a:lnSpc>
              <a:spcPct val="90000"/>
            </a:lnSpc>
            <a:spcBef>
              <a:spcPct val="0"/>
            </a:spcBef>
            <a:spcAft>
              <a:spcPct val="15000"/>
            </a:spcAft>
            <a:buChar char="••"/>
          </a:pPr>
          <a:r>
            <a:rPr lang="ru-RU" sz="700" kern="1200" dirty="0" smtClean="0">
              <a:solidFill>
                <a:schemeClr val="tx1"/>
              </a:solidFill>
            </a:rPr>
            <a:t>Планы мероприятий ДО и О ПАО «Газпром» по недопущению падений работников </a:t>
          </a:r>
          <a:r>
            <a:rPr lang="ru-RU" sz="700" kern="1200" dirty="0" smtClean="0"/>
            <a:t>с поверхности одного уровня (п. 19 Плана КиПД ПАО «Газпром» на 2015-2016 гг.)</a:t>
          </a:r>
          <a:endParaRPr lang="ru-RU" sz="700" kern="1200" dirty="0"/>
        </a:p>
      </dsp:txBody>
      <dsp:txXfrm>
        <a:off x="5235024" y="956795"/>
        <a:ext cx="3640368" cy="956792"/>
      </dsp:txXfrm>
    </dsp:sp>
    <dsp:sp modelId="{66D4AF5C-3897-48B1-BB62-29D7AE5917A4}">
      <dsp:nvSpPr>
        <dsp:cNvPr id="0" name=""/>
        <dsp:cNvSpPr/>
      </dsp:nvSpPr>
      <dsp:spPr>
        <a:xfrm>
          <a:off x="5235024" y="1913587"/>
          <a:ext cx="3640368" cy="95679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57150" lvl="1" indent="-57150" algn="l" defTabSz="311150" rtl="0">
            <a:lnSpc>
              <a:spcPct val="90000"/>
            </a:lnSpc>
            <a:spcBef>
              <a:spcPct val="0"/>
            </a:spcBef>
            <a:spcAft>
              <a:spcPct val="15000"/>
            </a:spcAft>
            <a:buChar char="••"/>
          </a:pPr>
          <a:r>
            <a:rPr lang="ru-RU" sz="700" kern="1200" dirty="0" smtClean="0"/>
            <a:t>Ключевые правила безопасности.</a:t>
          </a:r>
          <a:endParaRPr lang="ru-RU" sz="700" kern="1200" dirty="0"/>
        </a:p>
        <a:p>
          <a:pPr marL="57150" lvl="1" indent="-57150" algn="l" defTabSz="311150" rtl="0">
            <a:lnSpc>
              <a:spcPct val="90000"/>
            </a:lnSpc>
            <a:spcBef>
              <a:spcPct val="0"/>
            </a:spcBef>
            <a:spcAft>
              <a:spcPct val="15000"/>
            </a:spcAft>
            <a:buChar char="••"/>
          </a:pPr>
          <a:r>
            <a:rPr lang="ru-RU" sz="700" kern="1200" dirty="0" smtClean="0"/>
            <a:t>Порядок организации обучения работников ПАО «Газпром» оказанию первой помощи пострадавшим на производстве</a:t>
          </a:r>
          <a:endParaRPr lang="ru-RU" sz="700" kern="1200" dirty="0"/>
        </a:p>
      </dsp:txBody>
      <dsp:txXfrm>
        <a:off x="5235024" y="1913587"/>
        <a:ext cx="3640368" cy="95679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0894BD-DA08-45FC-8065-0AC60AD6145E}">
      <dsp:nvSpPr>
        <dsp:cNvPr id="0" name=""/>
        <dsp:cNvSpPr/>
      </dsp:nvSpPr>
      <dsp:spPr>
        <a:xfrm>
          <a:off x="525864" y="53887"/>
          <a:ext cx="3393499" cy="3431654"/>
        </a:xfrm>
        <a:prstGeom prst="triangl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04E9FFD-B4ED-4BD6-BBC2-BCAA7831BD8C}">
      <dsp:nvSpPr>
        <dsp:cNvPr id="0" name=""/>
        <dsp:cNvSpPr/>
      </dsp:nvSpPr>
      <dsp:spPr>
        <a:xfrm>
          <a:off x="475883" y="354156"/>
          <a:ext cx="5794089" cy="322560"/>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r" defTabSz="533400" rtl="0">
            <a:lnSpc>
              <a:spcPct val="90000"/>
            </a:lnSpc>
            <a:spcBef>
              <a:spcPct val="0"/>
            </a:spcBef>
            <a:spcAft>
              <a:spcPct val="35000"/>
            </a:spcAft>
          </a:pPr>
          <a:r>
            <a:rPr lang="ru-RU" sz="1200" kern="1200" dirty="0"/>
            <a:t>достижение установленных Целей Газпром - </a:t>
          </a:r>
          <a:r>
            <a:rPr lang="ru-RU" sz="1600" kern="1200" dirty="0">
              <a:solidFill>
                <a:schemeClr val="accent3">
                  <a:lumMod val="75000"/>
                </a:schemeClr>
              </a:solidFill>
            </a:rPr>
            <a:t>0</a:t>
          </a:r>
          <a:r>
            <a:rPr lang="ru-RU" sz="1200" kern="1200" dirty="0"/>
            <a:t> смертей на производстве</a:t>
          </a:r>
        </a:p>
      </dsp:txBody>
      <dsp:txXfrm>
        <a:off x="491629" y="369902"/>
        <a:ext cx="5762597" cy="291068"/>
      </dsp:txXfrm>
    </dsp:sp>
    <dsp:sp modelId="{DECDB097-D954-4DA1-AED1-322F6142A0ED}">
      <dsp:nvSpPr>
        <dsp:cNvPr id="0" name=""/>
        <dsp:cNvSpPr/>
      </dsp:nvSpPr>
      <dsp:spPr>
        <a:xfrm>
          <a:off x="475883" y="807738"/>
          <a:ext cx="5794089" cy="362084"/>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r" defTabSz="533400" rtl="0">
            <a:lnSpc>
              <a:spcPct val="90000"/>
            </a:lnSpc>
            <a:spcBef>
              <a:spcPct val="0"/>
            </a:spcBef>
            <a:spcAft>
              <a:spcPct val="35000"/>
            </a:spcAft>
          </a:pPr>
          <a:r>
            <a:rPr lang="ru-RU" sz="1200" kern="1200" dirty="0"/>
            <a:t>реализация Стратегии развития системы управления производственной безопасностью </a:t>
          </a:r>
        </a:p>
      </dsp:txBody>
      <dsp:txXfrm>
        <a:off x="493558" y="825413"/>
        <a:ext cx="5758739" cy="326734"/>
      </dsp:txXfrm>
    </dsp:sp>
    <dsp:sp modelId="{8886A504-3318-4E2B-B389-F56023304706}">
      <dsp:nvSpPr>
        <dsp:cNvPr id="0" name=""/>
        <dsp:cNvSpPr/>
      </dsp:nvSpPr>
      <dsp:spPr>
        <a:xfrm>
          <a:off x="464380" y="1321880"/>
          <a:ext cx="5794089" cy="315557"/>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r" defTabSz="533400" rtl="0">
            <a:lnSpc>
              <a:spcPct val="90000"/>
            </a:lnSpc>
            <a:spcBef>
              <a:spcPct val="0"/>
            </a:spcBef>
            <a:spcAft>
              <a:spcPct val="35000"/>
            </a:spcAft>
          </a:pPr>
          <a:r>
            <a:rPr lang="ru-RU" sz="1200" kern="1200" dirty="0"/>
            <a:t>разработка и реализация проекта по совершенствованию культуры безопасности</a:t>
          </a:r>
        </a:p>
      </dsp:txBody>
      <dsp:txXfrm>
        <a:off x="479784" y="1337284"/>
        <a:ext cx="5763281" cy="284749"/>
      </dsp:txXfrm>
    </dsp:sp>
    <dsp:sp modelId="{20A1C177-8672-4C9E-8FCF-4E8407D12949}">
      <dsp:nvSpPr>
        <dsp:cNvPr id="0" name=""/>
        <dsp:cNvSpPr/>
      </dsp:nvSpPr>
      <dsp:spPr>
        <a:xfrm>
          <a:off x="464380" y="1735221"/>
          <a:ext cx="5794089" cy="233695"/>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r" defTabSz="533400" rtl="0">
            <a:lnSpc>
              <a:spcPct val="90000"/>
            </a:lnSpc>
            <a:spcBef>
              <a:spcPct val="0"/>
            </a:spcBef>
            <a:spcAft>
              <a:spcPct val="35000"/>
            </a:spcAft>
          </a:pPr>
          <a:r>
            <a:rPr lang="ru-RU" sz="1200" kern="1200" dirty="0"/>
            <a:t>внедрение требований международного стандарта </a:t>
          </a:r>
          <a:r>
            <a:rPr lang="en-US" sz="1200" kern="1200" dirty="0"/>
            <a:t>ISO</a:t>
          </a:r>
          <a:r>
            <a:rPr lang="ru-RU" sz="1200" kern="1200" dirty="0"/>
            <a:t> 45001:2018</a:t>
          </a:r>
        </a:p>
      </dsp:txBody>
      <dsp:txXfrm>
        <a:off x="475788" y="1746629"/>
        <a:ext cx="5771273" cy="210879"/>
      </dsp:txXfrm>
    </dsp:sp>
    <dsp:sp modelId="{E85E7A5E-035F-42DE-9E11-67CE75C4C422}">
      <dsp:nvSpPr>
        <dsp:cNvPr id="0" name=""/>
        <dsp:cNvSpPr/>
      </dsp:nvSpPr>
      <dsp:spPr>
        <a:xfrm>
          <a:off x="465484" y="2088174"/>
          <a:ext cx="5791880" cy="344189"/>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r" defTabSz="533400" rtl="0">
            <a:lnSpc>
              <a:spcPct val="90000"/>
            </a:lnSpc>
            <a:spcBef>
              <a:spcPct val="0"/>
            </a:spcBef>
            <a:spcAft>
              <a:spcPct val="35000"/>
            </a:spcAft>
          </a:pPr>
          <a:r>
            <a:rPr lang="ru-RU" sz="1200" kern="1200" dirty="0"/>
            <a:t>внедрение системы менеджмента безопасности дорожного движения в соответствие требованиям международного стандарта </a:t>
          </a:r>
          <a:r>
            <a:rPr lang="en-US" sz="1200" kern="1200" dirty="0"/>
            <a:t>ISO</a:t>
          </a:r>
          <a:r>
            <a:rPr lang="ru-RU" sz="1200" kern="1200" dirty="0"/>
            <a:t> 39001:</a:t>
          </a:r>
        </a:p>
      </dsp:txBody>
      <dsp:txXfrm>
        <a:off x="482286" y="2104976"/>
        <a:ext cx="5758276" cy="310585"/>
      </dsp:txXfrm>
    </dsp:sp>
    <dsp:sp modelId="{B70D828B-E476-4A7C-8AB8-E5F3BEF5A697}">
      <dsp:nvSpPr>
        <dsp:cNvPr id="0" name=""/>
        <dsp:cNvSpPr/>
      </dsp:nvSpPr>
      <dsp:spPr>
        <a:xfrm>
          <a:off x="464380" y="2537353"/>
          <a:ext cx="5794089" cy="279600"/>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r" defTabSz="533400" rtl="0">
            <a:lnSpc>
              <a:spcPct val="90000"/>
            </a:lnSpc>
            <a:spcBef>
              <a:spcPct val="0"/>
            </a:spcBef>
            <a:spcAft>
              <a:spcPct val="35000"/>
            </a:spcAft>
          </a:pPr>
          <a:r>
            <a:rPr lang="ru-RU" sz="1200" kern="1200" dirty="0"/>
            <a:t>реализация Плана корректирующих действий </a:t>
          </a:r>
        </a:p>
      </dsp:txBody>
      <dsp:txXfrm>
        <a:off x="478029" y="2551002"/>
        <a:ext cx="5766791" cy="252302"/>
      </dsp:txXfrm>
    </dsp:sp>
    <dsp:sp modelId="{01330D19-BC13-4C90-9684-45BBBECADC03}">
      <dsp:nvSpPr>
        <dsp:cNvPr id="0" name=""/>
        <dsp:cNvSpPr/>
      </dsp:nvSpPr>
      <dsp:spPr>
        <a:xfrm>
          <a:off x="491712" y="2914063"/>
          <a:ext cx="5814196" cy="519162"/>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r" defTabSz="533400" rtl="0">
            <a:lnSpc>
              <a:spcPct val="90000"/>
            </a:lnSpc>
            <a:spcBef>
              <a:spcPct val="0"/>
            </a:spcBef>
            <a:spcAft>
              <a:spcPct val="35000"/>
            </a:spcAft>
          </a:pPr>
          <a:r>
            <a:rPr lang="ru-RU" sz="1200" kern="1200" dirty="0"/>
            <a:t>готовность дочерних обществ и организаций к подтверждению соответствий требованиям стандарта </a:t>
          </a:r>
          <a:r>
            <a:rPr lang="en-US" sz="1200" kern="1200" dirty="0"/>
            <a:t>OHSAS</a:t>
          </a:r>
          <a:r>
            <a:rPr lang="ru-RU" sz="1200" kern="1200" dirty="0"/>
            <a:t> 18001:2007 в период проведения инспекционного контроля</a:t>
          </a:r>
        </a:p>
      </dsp:txBody>
      <dsp:txXfrm>
        <a:off x="517055" y="2939406"/>
        <a:ext cx="5763510" cy="46847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0.39404</cdr:x>
      <cdr:y>0.0925</cdr:y>
    </cdr:from>
    <cdr:to>
      <cdr:x>0.396</cdr:x>
      <cdr:y>0.86666</cdr:y>
    </cdr:to>
    <cdr:cxnSp macro="">
      <cdr:nvCxnSpPr>
        <cdr:cNvPr id="5" name="Прямая соединительная линия 4">
          <a:extLst xmlns:a="http://schemas.openxmlformats.org/drawingml/2006/main">
            <a:ext uri="{FF2B5EF4-FFF2-40B4-BE49-F238E27FC236}">
              <a16:creationId xmlns="" xmlns:a16="http://schemas.microsoft.com/office/drawing/2014/main" id="{E4B2C9D2-B94F-D64F-8C54-FF3085EC5990}"/>
            </a:ext>
          </a:extLst>
        </cdr:cNvPr>
        <cdr:cNvCxnSpPr/>
      </cdr:nvCxnSpPr>
      <cdr:spPr>
        <a:xfrm xmlns:a="http://schemas.openxmlformats.org/drawingml/2006/main">
          <a:off x="1711156" y="295666"/>
          <a:ext cx="8512" cy="2474520"/>
        </a:xfrm>
        <a:prstGeom xmlns:a="http://schemas.openxmlformats.org/drawingml/2006/main" prst="line">
          <a:avLst/>
        </a:prstGeom>
        <a:ln xmlns:a="http://schemas.openxmlformats.org/drawingml/2006/main">
          <a:solidFill>
            <a:srgbClr val="00B0F0"/>
          </a:solidFill>
          <a:prstDash val="sysDot"/>
        </a:ln>
      </cdr:spPr>
      <cdr:style>
        <a:lnRef xmlns:a="http://schemas.openxmlformats.org/drawingml/2006/main" idx="1">
          <a:schemeClr val="accent5"/>
        </a:lnRef>
        <a:fillRef xmlns:a="http://schemas.openxmlformats.org/drawingml/2006/main" idx="0">
          <a:schemeClr val="accent5"/>
        </a:fillRef>
        <a:effectRef xmlns:a="http://schemas.openxmlformats.org/drawingml/2006/main" idx="0">
          <a:schemeClr val="accent5"/>
        </a:effectRef>
        <a:fontRef xmlns:a="http://schemas.openxmlformats.org/drawingml/2006/main" idx="minor">
          <a:schemeClr val="tx1"/>
        </a:fontRef>
      </cdr:style>
    </cdr:cxnSp>
  </cdr:relSizeAnchor>
  <cdr:relSizeAnchor xmlns:cdr="http://schemas.openxmlformats.org/drawingml/2006/chartDrawing">
    <cdr:from>
      <cdr:x>0.32642</cdr:x>
      <cdr:y>0.24353</cdr:y>
    </cdr:from>
    <cdr:to>
      <cdr:x>0.3838</cdr:x>
      <cdr:y>0.28999</cdr:y>
    </cdr:to>
    <cdr:cxnSp macro="">
      <cdr:nvCxnSpPr>
        <cdr:cNvPr id="9" name="Прямая со стрелкой 8">
          <a:extLst xmlns:a="http://schemas.openxmlformats.org/drawingml/2006/main">
            <a:ext uri="{FF2B5EF4-FFF2-40B4-BE49-F238E27FC236}">
              <a16:creationId xmlns="" xmlns:a16="http://schemas.microsoft.com/office/drawing/2014/main" id="{3B3BA920-73E3-3A4E-8899-4212E95DE207}"/>
            </a:ext>
          </a:extLst>
        </cdr:cNvPr>
        <cdr:cNvCxnSpPr/>
      </cdr:nvCxnSpPr>
      <cdr:spPr>
        <a:xfrm xmlns:a="http://schemas.openxmlformats.org/drawingml/2006/main">
          <a:off x="1417527" y="778422"/>
          <a:ext cx="249179" cy="148504"/>
        </a:xfrm>
        <a:prstGeom xmlns:a="http://schemas.openxmlformats.org/drawingml/2006/main" prst="straightConnector1">
          <a:avLst/>
        </a:prstGeom>
        <a:ln xmlns:a="http://schemas.openxmlformats.org/drawingml/2006/main">
          <a:solidFill>
            <a:srgbClr val="0070C0"/>
          </a:solidFill>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0.71595</cdr:x>
      <cdr:y>0.35634</cdr:y>
    </cdr:from>
    <cdr:to>
      <cdr:x>0.75059</cdr:x>
      <cdr:y>0.3963</cdr:y>
    </cdr:to>
    <cdr:sp macro="" textlink="">
      <cdr:nvSpPr>
        <cdr:cNvPr id="12" name="TextBox 11"/>
        <cdr:cNvSpPr txBox="1"/>
      </cdr:nvSpPr>
      <cdr:spPr>
        <a:xfrm xmlns:a="http://schemas.openxmlformats.org/drawingml/2006/main">
          <a:off x="5558443" y="1138995"/>
          <a:ext cx="268941" cy="12774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0.35793</cdr:x>
      <cdr:y>0.71698</cdr:y>
    </cdr:from>
    <cdr:to>
      <cdr:x>0.4162</cdr:x>
      <cdr:y>0.82638</cdr:y>
    </cdr:to>
    <cdr:sp macro="" textlink="">
      <cdr:nvSpPr>
        <cdr:cNvPr id="2" name="TextBox 1"/>
        <cdr:cNvSpPr txBox="1"/>
      </cdr:nvSpPr>
      <cdr:spPr>
        <a:xfrm xmlns:a="http://schemas.openxmlformats.org/drawingml/2006/main">
          <a:off x="1554363" y="2442338"/>
          <a:ext cx="253045" cy="37266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b="1" dirty="0">
              <a:solidFill>
                <a:srgbClr val="002060"/>
              </a:solidFill>
              <a:latin typeface="Arial Narrow" panose="020B0606020202030204" pitchFamily="34" charset="0"/>
            </a:rPr>
            <a:t>95%</a:t>
          </a:r>
          <a:endParaRPr lang="ru-RU" sz="1200" b="1" dirty="0">
            <a:solidFill>
              <a:srgbClr val="002060"/>
            </a:solidFill>
            <a:latin typeface="Arial Narrow" panose="020B0606020202030204" pitchFamily="34" charset="0"/>
          </a:endParaRPr>
        </a:p>
      </cdr:txBody>
    </cdr:sp>
  </cdr:relSizeAnchor>
  <cdr:relSizeAnchor xmlns:cdr="http://schemas.openxmlformats.org/drawingml/2006/chartDrawing">
    <cdr:from>
      <cdr:x>0.44418</cdr:x>
      <cdr:y>0.71103</cdr:y>
    </cdr:from>
    <cdr:to>
      <cdr:x>0.50245</cdr:x>
      <cdr:y>0.82042</cdr:y>
    </cdr:to>
    <cdr:sp macro="" textlink="">
      <cdr:nvSpPr>
        <cdr:cNvPr id="10" name="TextBox 1"/>
        <cdr:cNvSpPr txBox="1"/>
      </cdr:nvSpPr>
      <cdr:spPr>
        <a:xfrm xmlns:a="http://schemas.openxmlformats.org/drawingml/2006/main">
          <a:off x="1928904" y="2422068"/>
          <a:ext cx="253044" cy="37263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solidFill>
                <a:srgbClr val="002060"/>
              </a:solidFill>
              <a:latin typeface="Arial Narrow" panose="020B0606020202030204" pitchFamily="34" charset="0"/>
            </a:rPr>
            <a:t>90%</a:t>
          </a:r>
          <a:endParaRPr lang="ru-RU" sz="1200" b="1" dirty="0">
            <a:solidFill>
              <a:srgbClr val="002060"/>
            </a:solidFill>
            <a:latin typeface="Arial Narrow" panose="020B0606020202030204" pitchFamily="34" charset="0"/>
          </a:endParaRPr>
        </a:p>
      </cdr:txBody>
    </cdr:sp>
  </cdr:relSizeAnchor>
  <cdr:relSizeAnchor xmlns:cdr="http://schemas.openxmlformats.org/drawingml/2006/chartDrawing">
    <cdr:from>
      <cdr:x>0.52684</cdr:x>
      <cdr:y>0.71333</cdr:y>
    </cdr:from>
    <cdr:to>
      <cdr:x>0.58512</cdr:x>
      <cdr:y>0.82273</cdr:y>
    </cdr:to>
    <cdr:sp macro="" textlink="">
      <cdr:nvSpPr>
        <cdr:cNvPr id="11" name="TextBox 1"/>
        <cdr:cNvSpPr txBox="1"/>
      </cdr:nvSpPr>
      <cdr:spPr>
        <a:xfrm xmlns:a="http://schemas.openxmlformats.org/drawingml/2006/main">
          <a:off x="2287842" y="2429923"/>
          <a:ext cx="253088" cy="37266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solidFill>
                <a:srgbClr val="002060"/>
              </a:solidFill>
              <a:latin typeface="Arial Narrow" panose="020B0606020202030204" pitchFamily="34" charset="0"/>
            </a:rPr>
            <a:t>80%</a:t>
          </a:r>
          <a:endParaRPr lang="ru-RU" sz="1200" b="1" dirty="0">
            <a:solidFill>
              <a:srgbClr val="002060"/>
            </a:solidFill>
            <a:latin typeface="Arial Narrow" panose="020B0606020202030204" pitchFamily="34" charset="0"/>
          </a:endParaRPr>
        </a:p>
      </cdr:txBody>
    </cdr:sp>
  </cdr:relSizeAnchor>
  <cdr:relSizeAnchor xmlns:cdr="http://schemas.openxmlformats.org/drawingml/2006/chartDrawing">
    <cdr:from>
      <cdr:x>0.61438</cdr:x>
      <cdr:y>0.71401</cdr:y>
    </cdr:from>
    <cdr:to>
      <cdr:x>0.67265</cdr:x>
      <cdr:y>0.8234</cdr:y>
    </cdr:to>
    <cdr:sp macro="" textlink="">
      <cdr:nvSpPr>
        <cdr:cNvPr id="14" name="TextBox 1"/>
        <cdr:cNvSpPr txBox="1"/>
      </cdr:nvSpPr>
      <cdr:spPr>
        <a:xfrm xmlns:a="http://schemas.openxmlformats.org/drawingml/2006/main">
          <a:off x="2668037" y="2432231"/>
          <a:ext cx="253044" cy="37263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solidFill>
                <a:srgbClr val="002060"/>
              </a:solidFill>
              <a:latin typeface="Arial Narrow" panose="020B0606020202030204" pitchFamily="34" charset="0"/>
            </a:rPr>
            <a:t>70%</a:t>
          </a:r>
          <a:endParaRPr lang="ru-RU" sz="1200" b="1" dirty="0">
            <a:solidFill>
              <a:srgbClr val="002060"/>
            </a:solidFill>
            <a:latin typeface="Arial Narrow" panose="020B0606020202030204" pitchFamily="34" charset="0"/>
          </a:endParaRPr>
        </a:p>
      </cdr:txBody>
    </cdr:sp>
  </cdr:relSizeAnchor>
  <cdr:relSizeAnchor xmlns:cdr="http://schemas.openxmlformats.org/drawingml/2006/chartDrawing">
    <cdr:from>
      <cdr:x>0.06402</cdr:x>
      <cdr:y>0.22589</cdr:y>
    </cdr:from>
    <cdr:to>
      <cdr:x>0.06416</cdr:x>
      <cdr:y>0.61172</cdr:y>
    </cdr:to>
    <cdr:cxnSp macro="">
      <cdr:nvCxnSpPr>
        <cdr:cNvPr id="16" name="Прямая соединительная линия 15">
          <a:extLst xmlns:a="http://schemas.openxmlformats.org/drawingml/2006/main">
            <a:ext uri="{FF2B5EF4-FFF2-40B4-BE49-F238E27FC236}">
              <a16:creationId xmlns="" xmlns:a16="http://schemas.microsoft.com/office/drawing/2014/main" id="{E86C6BE7-DD2A-F74F-8D49-33E08E7B76C1}"/>
            </a:ext>
          </a:extLst>
        </cdr:cNvPr>
        <cdr:cNvCxnSpPr/>
      </cdr:nvCxnSpPr>
      <cdr:spPr>
        <a:xfrm xmlns:a="http://schemas.openxmlformats.org/drawingml/2006/main">
          <a:off x="278035" y="722020"/>
          <a:ext cx="580" cy="1233288"/>
        </a:xfrm>
        <a:prstGeom xmlns:a="http://schemas.openxmlformats.org/drawingml/2006/main" prst="line">
          <a:avLst/>
        </a:prstGeom>
        <a:ln xmlns:a="http://schemas.openxmlformats.org/drawingml/2006/main">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0.39645</cdr:x>
      <cdr:y>0.38313</cdr:y>
    </cdr:from>
    <cdr:to>
      <cdr:x>0.39698</cdr:x>
      <cdr:y>0.61325</cdr:y>
    </cdr:to>
    <cdr:cxnSp macro="">
      <cdr:nvCxnSpPr>
        <cdr:cNvPr id="17" name="Прямая соединительная линия 16">
          <a:extLst xmlns:a="http://schemas.openxmlformats.org/drawingml/2006/main">
            <a:ext uri="{FF2B5EF4-FFF2-40B4-BE49-F238E27FC236}">
              <a16:creationId xmlns="" xmlns:a16="http://schemas.microsoft.com/office/drawing/2014/main" id="{AA6E4DF6-7463-7C46-9253-1AF108EBED58}"/>
            </a:ext>
          </a:extLst>
        </cdr:cNvPr>
        <cdr:cNvCxnSpPr/>
      </cdr:nvCxnSpPr>
      <cdr:spPr>
        <a:xfrm xmlns:a="http://schemas.openxmlformats.org/drawingml/2006/main">
          <a:off x="1721620" y="1224629"/>
          <a:ext cx="2302" cy="735554"/>
        </a:xfrm>
        <a:prstGeom xmlns:a="http://schemas.openxmlformats.org/drawingml/2006/main" prst="line">
          <a:avLst/>
        </a:prstGeom>
        <a:ln xmlns:a="http://schemas.openxmlformats.org/drawingml/2006/main">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0.48052</cdr:x>
      <cdr:y>0.40104</cdr:y>
    </cdr:from>
    <cdr:to>
      <cdr:x>0.48064</cdr:x>
      <cdr:y>0.61733</cdr:y>
    </cdr:to>
    <cdr:cxnSp macro="">
      <cdr:nvCxnSpPr>
        <cdr:cNvPr id="18" name="Прямая соединительная линия 17">
          <a:extLst xmlns:a="http://schemas.openxmlformats.org/drawingml/2006/main">
            <a:ext uri="{FF2B5EF4-FFF2-40B4-BE49-F238E27FC236}">
              <a16:creationId xmlns="" xmlns:a16="http://schemas.microsoft.com/office/drawing/2014/main" id="{F47774E7-2052-F240-A13D-673E4E1218A7}"/>
            </a:ext>
          </a:extLst>
        </cdr:cNvPr>
        <cdr:cNvCxnSpPr/>
      </cdr:nvCxnSpPr>
      <cdr:spPr>
        <a:xfrm xmlns:a="http://schemas.openxmlformats.org/drawingml/2006/main">
          <a:off x="3730625" y="1281869"/>
          <a:ext cx="940" cy="691346"/>
        </a:xfrm>
        <a:prstGeom xmlns:a="http://schemas.openxmlformats.org/drawingml/2006/main" prst="line">
          <a:avLst/>
        </a:prstGeom>
        <a:ln xmlns:a="http://schemas.openxmlformats.org/drawingml/2006/main">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0.64941</cdr:x>
      <cdr:y>0.45144</cdr:y>
    </cdr:from>
    <cdr:to>
      <cdr:x>0.64954</cdr:x>
      <cdr:y>0.61733</cdr:y>
    </cdr:to>
    <cdr:cxnSp macro="">
      <cdr:nvCxnSpPr>
        <cdr:cNvPr id="19" name="Прямая соединительная линия 18">
          <a:extLst xmlns:a="http://schemas.openxmlformats.org/drawingml/2006/main">
            <a:ext uri="{FF2B5EF4-FFF2-40B4-BE49-F238E27FC236}">
              <a16:creationId xmlns="" xmlns:a16="http://schemas.microsoft.com/office/drawing/2014/main" id="{4388E759-62B4-1F40-8577-00280C8EC7A3}"/>
            </a:ext>
          </a:extLst>
        </cdr:cNvPr>
        <cdr:cNvCxnSpPr/>
      </cdr:nvCxnSpPr>
      <cdr:spPr>
        <a:xfrm xmlns:a="http://schemas.openxmlformats.org/drawingml/2006/main">
          <a:off x="5041900" y="1442990"/>
          <a:ext cx="940" cy="530225"/>
        </a:xfrm>
        <a:prstGeom xmlns:a="http://schemas.openxmlformats.org/drawingml/2006/main" prst="line">
          <a:avLst/>
        </a:prstGeom>
        <a:ln xmlns:a="http://schemas.openxmlformats.org/drawingml/2006/main">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0.56517</cdr:x>
      <cdr:y>0.43054</cdr:y>
    </cdr:from>
    <cdr:to>
      <cdr:x>0.56529</cdr:x>
      <cdr:y>0.61733</cdr:y>
    </cdr:to>
    <cdr:cxnSp macro="">
      <cdr:nvCxnSpPr>
        <cdr:cNvPr id="20" name="Прямая соединительная линия 19">
          <a:extLst xmlns:a="http://schemas.openxmlformats.org/drawingml/2006/main">
            <a:ext uri="{FF2B5EF4-FFF2-40B4-BE49-F238E27FC236}">
              <a16:creationId xmlns="" xmlns:a16="http://schemas.microsoft.com/office/drawing/2014/main" id="{8740E441-98EC-064D-910F-06B24EC6F9CC}"/>
            </a:ext>
          </a:extLst>
        </cdr:cNvPr>
        <cdr:cNvCxnSpPr/>
      </cdr:nvCxnSpPr>
      <cdr:spPr>
        <a:xfrm xmlns:a="http://schemas.openxmlformats.org/drawingml/2006/main">
          <a:off x="4387850" y="1376178"/>
          <a:ext cx="940" cy="597037"/>
        </a:xfrm>
        <a:prstGeom xmlns:a="http://schemas.openxmlformats.org/drawingml/2006/main" prst="line">
          <a:avLst/>
        </a:prstGeom>
        <a:ln xmlns:a="http://schemas.openxmlformats.org/drawingml/2006/main">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0.27191</cdr:x>
      <cdr:y>0.71276</cdr:y>
    </cdr:from>
    <cdr:to>
      <cdr:x>0.33018</cdr:x>
      <cdr:y>0.82208</cdr:y>
    </cdr:to>
    <cdr:sp macro="" textlink="">
      <cdr:nvSpPr>
        <cdr:cNvPr id="21" name="TextBox 1"/>
        <cdr:cNvSpPr txBox="1"/>
      </cdr:nvSpPr>
      <cdr:spPr>
        <a:xfrm xmlns:a="http://schemas.openxmlformats.org/drawingml/2006/main">
          <a:off x="1180800" y="2427971"/>
          <a:ext cx="253045" cy="37239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200" b="1" dirty="0">
              <a:solidFill>
                <a:srgbClr val="002060"/>
              </a:solidFill>
              <a:latin typeface="Arial Narrow" panose="020B0606020202030204" pitchFamily="34" charset="0"/>
            </a:rPr>
            <a:t>100</a:t>
          </a:r>
          <a:r>
            <a:rPr lang="en-US" sz="1200" b="1" dirty="0">
              <a:solidFill>
                <a:srgbClr val="002060"/>
              </a:solidFill>
              <a:latin typeface="Arial Narrow" panose="020B0606020202030204" pitchFamily="34" charset="0"/>
            </a:rPr>
            <a:t>%</a:t>
          </a:r>
          <a:endParaRPr lang="ru-RU" sz="1200" b="1" dirty="0">
            <a:solidFill>
              <a:srgbClr val="002060"/>
            </a:solidFill>
            <a:latin typeface="Arial Narrow" panose="020B0606020202030204" pitchFamily="34" charset="0"/>
          </a:endParaRPr>
        </a:p>
      </cdr:txBody>
    </cdr:sp>
  </cdr:relSizeAnchor>
  <cdr:relSizeAnchor xmlns:cdr="http://schemas.openxmlformats.org/drawingml/2006/chartDrawing">
    <cdr:from>
      <cdr:x>0.4128</cdr:x>
      <cdr:y>0.85332</cdr:y>
    </cdr:from>
    <cdr:to>
      <cdr:x>0.49129</cdr:x>
      <cdr:y>0.85367</cdr:y>
    </cdr:to>
    <cdr:cxnSp macro="">
      <cdr:nvCxnSpPr>
        <cdr:cNvPr id="22" name="Прямая соединительная линия 21">
          <a:extLst xmlns:a="http://schemas.openxmlformats.org/drawingml/2006/main">
            <a:ext uri="{FF2B5EF4-FFF2-40B4-BE49-F238E27FC236}">
              <a16:creationId xmlns="" xmlns:a16="http://schemas.microsoft.com/office/drawing/2014/main" id="{B30D42F0-E3A3-7B44-924F-7793F6EEEE1D}"/>
            </a:ext>
          </a:extLst>
        </cdr:cNvPr>
        <cdr:cNvCxnSpPr/>
      </cdr:nvCxnSpPr>
      <cdr:spPr>
        <a:xfrm xmlns:a="http://schemas.openxmlformats.org/drawingml/2006/main" flipV="1">
          <a:off x="1792613" y="2906781"/>
          <a:ext cx="340852" cy="1192"/>
        </a:xfrm>
        <a:prstGeom xmlns:a="http://schemas.openxmlformats.org/drawingml/2006/main" prst="line">
          <a:avLst/>
        </a:prstGeom>
        <a:ln xmlns:a="http://schemas.openxmlformats.org/drawingml/2006/main">
          <a:solidFill>
            <a:srgbClr val="2846DE"/>
          </a:solidFill>
        </a:ln>
      </cdr:spPr>
      <cdr:style>
        <a:lnRef xmlns:a="http://schemas.openxmlformats.org/drawingml/2006/main" idx="2">
          <a:schemeClr val="accent5"/>
        </a:lnRef>
        <a:fillRef xmlns:a="http://schemas.openxmlformats.org/drawingml/2006/main" idx="0">
          <a:schemeClr val="accent5"/>
        </a:fillRef>
        <a:effectRef xmlns:a="http://schemas.openxmlformats.org/drawingml/2006/main" idx="1">
          <a:schemeClr val="accent5"/>
        </a:effectRef>
        <a:fontRef xmlns:a="http://schemas.openxmlformats.org/drawingml/2006/main" idx="minor">
          <a:schemeClr val="tx1"/>
        </a:fontRef>
      </cdr:style>
    </cdr:cxnSp>
  </cdr:relSizeAnchor>
  <cdr:relSizeAnchor xmlns:cdr="http://schemas.openxmlformats.org/drawingml/2006/chartDrawing">
    <cdr:from>
      <cdr:x>0.51257</cdr:x>
      <cdr:y>0.80222</cdr:y>
    </cdr:from>
    <cdr:to>
      <cdr:x>0.57391</cdr:x>
      <cdr:y>0.87613</cdr:y>
    </cdr:to>
    <cdr:sp macro="" textlink="">
      <cdr:nvSpPr>
        <cdr:cNvPr id="29" name="TextBox 28"/>
        <cdr:cNvSpPr txBox="1"/>
      </cdr:nvSpPr>
      <cdr:spPr>
        <a:xfrm xmlns:a="http://schemas.openxmlformats.org/drawingml/2006/main">
          <a:off x="2225897" y="2732716"/>
          <a:ext cx="266376" cy="25176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l"/>
          <a:r>
            <a:rPr lang="ru-RU" sz="1100" dirty="0">
              <a:latin typeface="Arial Narrow" panose="020B0606020202030204" pitchFamily="34" charset="0"/>
            </a:rPr>
            <a:t>Факт</a:t>
          </a:r>
        </a:p>
      </cdr:txBody>
    </cdr:sp>
  </cdr:relSizeAnchor>
  <cdr:relSizeAnchor xmlns:cdr="http://schemas.openxmlformats.org/drawingml/2006/chartDrawing">
    <cdr:from>
      <cdr:x>0.41444</cdr:x>
      <cdr:y>0.92886</cdr:y>
    </cdr:from>
    <cdr:to>
      <cdr:x>0.49293</cdr:x>
      <cdr:y>0.92921</cdr:y>
    </cdr:to>
    <cdr:cxnSp macro="">
      <cdr:nvCxnSpPr>
        <cdr:cNvPr id="30" name="Прямая соединительная линия 29">
          <a:extLst xmlns:a="http://schemas.openxmlformats.org/drawingml/2006/main">
            <a:ext uri="{FF2B5EF4-FFF2-40B4-BE49-F238E27FC236}">
              <a16:creationId xmlns="" xmlns:a16="http://schemas.microsoft.com/office/drawing/2014/main" id="{B52A742E-B6A1-AD45-A53B-0DEB94698BCC}"/>
            </a:ext>
          </a:extLst>
        </cdr:cNvPr>
        <cdr:cNvCxnSpPr/>
      </cdr:nvCxnSpPr>
      <cdr:spPr>
        <a:xfrm xmlns:a="http://schemas.openxmlformats.org/drawingml/2006/main" flipV="1">
          <a:off x="1799735" y="3164087"/>
          <a:ext cx="340852" cy="1192"/>
        </a:xfrm>
        <a:prstGeom xmlns:a="http://schemas.openxmlformats.org/drawingml/2006/main" prst="line">
          <a:avLst/>
        </a:prstGeom>
        <a:ln xmlns:a="http://schemas.openxmlformats.org/drawingml/2006/main">
          <a:solidFill>
            <a:srgbClr val="2846DE"/>
          </a:solidFill>
          <a:prstDash val="dash"/>
        </a:ln>
      </cdr:spPr>
      <cdr:style>
        <a:lnRef xmlns:a="http://schemas.openxmlformats.org/drawingml/2006/main" idx="2">
          <a:schemeClr val="accent5"/>
        </a:lnRef>
        <a:fillRef xmlns:a="http://schemas.openxmlformats.org/drawingml/2006/main" idx="0">
          <a:schemeClr val="accent5"/>
        </a:fillRef>
        <a:effectRef xmlns:a="http://schemas.openxmlformats.org/drawingml/2006/main" idx="1">
          <a:schemeClr val="accent5"/>
        </a:effectRef>
        <a:fontRef xmlns:a="http://schemas.openxmlformats.org/drawingml/2006/main" idx="minor">
          <a:schemeClr val="tx1"/>
        </a:fontRef>
      </cdr:style>
    </cdr:cxnSp>
  </cdr:relSizeAnchor>
  <cdr:relSizeAnchor xmlns:cdr="http://schemas.openxmlformats.org/drawingml/2006/chartDrawing">
    <cdr:from>
      <cdr:x>0.51257</cdr:x>
      <cdr:y>0.88099</cdr:y>
    </cdr:from>
    <cdr:to>
      <cdr:x>0.80326</cdr:x>
      <cdr:y>0.9549</cdr:y>
    </cdr:to>
    <cdr:sp macro="" textlink="">
      <cdr:nvSpPr>
        <cdr:cNvPr id="31" name="TextBox 2"/>
        <cdr:cNvSpPr txBox="1"/>
      </cdr:nvSpPr>
      <cdr:spPr>
        <a:xfrm xmlns:a="http://schemas.openxmlformats.org/drawingml/2006/main">
          <a:off x="2225896" y="3001033"/>
          <a:ext cx="1262356" cy="25177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ru-RU" sz="1100" dirty="0">
              <a:latin typeface="Arial Narrow" panose="020B0606020202030204" pitchFamily="34" charset="0"/>
            </a:rPr>
            <a:t>Целевые показатели</a:t>
          </a:r>
        </a:p>
      </cdr:txBody>
    </cdr:sp>
  </cdr:relSizeAnchor>
  <cdr:relSizeAnchor xmlns:cdr="http://schemas.openxmlformats.org/drawingml/2006/chartDrawing">
    <cdr:from>
      <cdr:x>0.69108</cdr:x>
      <cdr:y>0.70939</cdr:y>
    </cdr:from>
    <cdr:to>
      <cdr:x>0.98177</cdr:x>
      <cdr:y>0.81861</cdr:y>
    </cdr:to>
    <cdr:sp macro="" textlink="">
      <cdr:nvSpPr>
        <cdr:cNvPr id="24" name="TextBox 2"/>
        <cdr:cNvSpPr txBox="1"/>
      </cdr:nvSpPr>
      <cdr:spPr>
        <a:xfrm xmlns:a="http://schemas.openxmlformats.org/drawingml/2006/main">
          <a:off x="3001091" y="2416503"/>
          <a:ext cx="1262356" cy="37205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ru-RU" sz="900" dirty="0">
              <a:latin typeface="Arial Narrow" panose="020B0606020202030204" pitchFamily="34" charset="0"/>
            </a:rPr>
            <a:t>Целевые показатели </a:t>
          </a:r>
        </a:p>
        <a:p xmlns:a="http://schemas.openxmlformats.org/drawingml/2006/main">
          <a:pPr algn="l"/>
          <a:r>
            <a:rPr lang="ru-RU" sz="900" dirty="0">
              <a:latin typeface="Arial Narrow" panose="020B0606020202030204" pitchFamily="34" charset="0"/>
            </a:rPr>
            <a:t>к 2016 году</a:t>
          </a:r>
        </a:p>
      </cdr:txBody>
    </cdr:sp>
  </cdr:relSizeAnchor>
</c:userShapes>
</file>

<file path=ppt/drawings/drawing2.xml><?xml version="1.0" encoding="utf-8"?>
<c:userShapes xmlns:c="http://schemas.openxmlformats.org/drawingml/2006/chart">
  <cdr:relSizeAnchor xmlns:cdr="http://schemas.openxmlformats.org/drawingml/2006/chartDrawing">
    <cdr:from>
      <cdr:x>0.46717</cdr:x>
      <cdr:y>0.21586</cdr:y>
    </cdr:from>
    <cdr:to>
      <cdr:x>0.59746</cdr:x>
      <cdr:y>0.32649</cdr:y>
    </cdr:to>
    <cdr:cxnSp macro="">
      <cdr:nvCxnSpPr>
        <cdr:cNvPr id="5" name="Прямая со стрелкой 4">
          <a:extLst xmlns:a="http://schemas.openxmlformats.org/drawingml/2006/main">
            <a:ext uri="{FF2B5EF4-FFF2-40B4-BE49-F238E27FC236}">
              <a16:creationId xmlns="" xmlns:a16="http://schemas.microsoft.com/office/drawing/2014/main" id="{E7CCC92E-8735-9643-9256-9E8DE28247FA}"/>
            </a:ext>
          </a:extLst>
        </cdr:cNvPr>
        <cdr:cNvCxnSpPr/>
      </cdr:nvCxnSpPr>
      <cdr:spPr>
        <a:xfrm xmlns:a="http://schemas.openxmlformats.org/drawingml/2006/main">
          <a:off x="2046014" y="513813"/>
          <a:ext cx="570586" cy="263348"/>
        </a:xfrm>
        <a:prstGeom xmlns:a="http://schemas.openxmlformats.org/drawingml/2006/main" prst="straightConnector1">
          <a:avLst/>
        </a:prstGeom>
        <a:ln xmlns:a="http://schemas.openxmlformats.org/drawingml/2006/main" w="57150" cap="sq">
          <a:gradFill>
            <a:gsLst>
              <a:gs pos="0">
                <a:srgbClr val="FC7404"/>
              </a:gs>
              <a:gs pos="100000">
                <a:srgbClr val="FFFF00"/>
              </a:gs>
            </a:gsLst>
            <a:lin ang="5400000" scaled="0"/>
          </a:gradFill>
          <a:miter lim="800000"/>
          <a:headEnd type="none" w="lg" len="lg"/>
          <a:tailEnd type="stealth" w="med" len="lg"/>
        </a:ln>
      </cdr:spPr>
      <cdr:style>
        <a:lnRef xmlns:a="http://schemas.openxmlformats.org/drawingml/2006/main" idx="3">
          <a:schemeClr val="accent1"/>
        </a:lnRef>
        <a:fillRef xmlns:a="http://schemas.openxmlformats.org/drawingml/2006/main" idx="0">
          <a:schemeClr val="accent1"/>
        </a:fillRef>
        <a:effectRef xmlns:a="http://schemas.openxmlformats.org/drawingml/2006/main" idx="2">
          <a:schemeClr val="accent1"/>
        </a:effectRef>
        <a:fontRef xmlns:a="http://schemas.openxmlformats.org/drawingml/2006/main" idx="minor">
          <a:schemeClr val="tx1"/>
        </a:fontRef>
      </cdr:style>
    </cdr:cxnSp>
  </cdr:relSizeAnchor>
  <cdr:relSizeAnchor xmlns:cdr="http://schemas.openxmlformats.org/drawingml/2006/chartDrawing">
    <cdr:from>
      <cdr:x>0.49734</cdr:x>
      <cdr:y>0.16047</cdr:y>
    </cdr:from>
    <cdr:to>
      <cdr:x>0.78331</cdr:x>
      <cdr:y>0.33268</cdr:y>
    </cdr:to>
    <cdr:sp macro="" textlink="">
      <cdr:nvSpPr>
        <cdr:cNvPr id="6" name="TextBox 5"/>
        <cdr:cNvSpPr txBox="1"/>
      </cdr:nvSpPr>
      <cdr:spPr>
        <a:xfrm xmlns:a="http://schemas.openxmlformats.org/drawingml/2006/main">
          <a:off x="2880320" y="536781"/>
          <a:ext cx="1656184" cy="5760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0.54208</cdr:x>
      <cdr:y>0.04351</cdr:y>
    </cdr:from>
    <cdr:to>
      <cdr:x>0.8231</cdr:x>
      <cdr:y>0.32276</cdr:y>
    </cdr:to>
    <cdr:sp macro="" textlink="">
      <cdr:nvSpPr>
        <cdr:cNvPr id="7" name="TextBox 6"/>
        <cdr:cNvSpPr txBox="1"/>
      </cdr:nvSpPr>
      <cdr:spPr>
        <a:xfrm xmlns:a="http://schemas.openxmlformats.org/drawingml/2006/main">
          <a:off x="2374075" y="103558"/>
          <a:ext cx="1230745" cy="6647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ru-RU" sz="1000" b="1" dirty="0">
              <a:solidFill>
                <a:schemeClr val="accent1">
                  <a:lumMod val="75000"/>
                </a:schemeClr>
              </a:solidFill>
            </a:rPr>
            <a:t>Снижение на 20% количества Н/С</a:t>
          </a:r>
        </a:p>
        <a:p xmlns:a="http://schemas.openxmlformats.org/drawingml/2006/main">
          <a:pPr algn="ctr"/>
          <a:r>
            <a:rPr lang="ru-RU" sz="1000" b="1" dirty="0">
              <a:solidFill>
                <a:schemeClr val="accent1">
                  <a:lumMod val="75000"/>
                </a:schemeClr>
              </a:solidFill>
            </a:rPr>
            <a:t>в 2017 году</a:t>
          </a:r>
        </a:p>
      </cdr:txBody>
    </cdr:sp>
  </cdr:relSizeAnchor>
</c:userShapes>
</file>

<file path=ppt/drawings/drawing3.xml><?xml version="1.0" encoding="utf-8"?>
<c:userShapes xmlns:c="http://schemas.openxmlformats.org/drawingml/2006/chart">
  <cdr:relSizeAnchor xmlns:cdr="http://schemas.openxmlformats.org/drawingml/2006/chartDrawing">
    <cdr:from>
      <cdr:x>0.0467</cdr:x>
      <cdr:y>0.10254</cdr:y>
    </cdr:from>
    <cdr:to>
      <cdr:x>0.7476</cdr:x>
      <cdr:y>0.23701</cdr:y>
    </cdr:to>
    <cdr:sp macro="" textlink="">
      <cdr:nvSpPr>
        <cdr:cNvPr id="2" name="TextBox 1"/>
        <cdr:cNvSpPr txBox="1"/>
      </cdr:nvSpPr>
      <cdr:spPr>
        <a:xfrm xmlns:a="http://schemas.openxmlformats.org/drawingml/2006/main">
          <a:off x="235457" y="223989"/>
          <a:ext cx="3533867" cy="29373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200" b="1" dirty="0">
              <a:solidFill>
                <a:srgbClr val="002060"/>
              </a:solidFill>
            </a:rPr>
            <a:t>Общее количество пожаров и загораний</a:t>
          </a:r>
        </a:p>
      </cdr:txBody>
    </cdr:sp>
  </cdr:relSizeAnchor>
</c:userShapes>
</file>

<file path=ppt/drawings/drawing4.xml><?xml version="1.0" encoding="utf-8"?>
<c:userShapes xmlns:c="http://schemas.openxmlformats.org/drawingml/2006/chart">
  <cdr:relSizeAnchor xmlns:cdr="http://schemas.openxmlformats.org/drawingml/2006/chartDrawing">
    <cdr:from>
      <cdr:x>0.38023</cdr:x>
      <cdr:y>0.04938</cdr:y>
    </cdr:from>
    <cdr:to>
      <cdr:x>0.38204</cdr:x>
      <cdr:y>0.85185</cdr:y>
    </cdr:to>
    <cdr:cxnSp macro="">
      <cdr:nvCxnSpPr>
        <cdr:cNvPr id="7" name="Прямая соединительная линия 6"/>
        <cdr:cNvCxnSpPr/>
      </cdr:nvCxnSpPr>
      <cdr:spPr>
        <a:xfrm xmlns:a="http://schemas.openxmlformats.org/drawingml/2006/main">
          <a:off x="2348494" y="231877"/>
          <a:ext cx="11179" cy="3768206"/>
        </a:xfrm>
        <a:prstGeom xmlns:a="http://schemas.openxmlformats.org/drawingml/2006/main" prst="line">
          <a:avLst/>
        </a:prstGeom>
        <a:ln xmlns:a="http://schemas.openxmlformats.org/drawingml/2006/main" w="57150">
          <a:solidFill>
            <a:srgbClr val="0070C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0.79272</cdr:x>
      <cdr:y>0.29087</cdr:y>
    </cdr:from>
    <cdr:to>
      <cdr:x>1</cdr:x>
      <cdr:y>0.79362</cdr:y>
    </cdr:to>
    <cdr:grpSp>
      <cdr:nvGrpSpPr>
        <cdr:cNvPr id="4" name="Группа 3"/>
        <cdr:cNvGrpSpPr/>
      </cdr:nvGrpSpPr>
      <cdr:grpSpPr>
        <a:xfrm xmlns:a="http://schemas.openxmlformats.org/drawingml/2006/main">
          <a:off x="4784021" y="627717"/>
          <a:ext cx="1250923" cy="1084968"/>
          <a:chOff x="5544620" y="3024344"/>
          <a:chExt cx="2736335" cy="1484799"/>
        </a:xfrm>
      </cdr:grpSpPr>
      <cdr:sp macro="" textlink="">
        <cdr:nvSpPr>
          <cdr:cNvPr id="20" name="Прямоугольник 19"/>
          <cdr:cNvSpPr/>
        </cdr:nvSpPr>
        <cdr:spPr>
          <a:xfrm xmlns:a="http://schemas.openxmlformats.org/drawingml/2006/main">
            <a:off x="5544620" y="3068969"/>
            <a:ext cx="394508" cy="216026"/>
          </a:xfrm>
          <a:prstGeom xmlns:a="http://schemas.openxmlformats.org/drawingml/2006/main" prst="rect">
            <a:avLst/>
          </a:prstGeom>
          <a:solidFill xmlns:a="http://schemas.openxmlformats.org/drawingml/2006/main">
            <a:srgbClr val="00B0F0"/>
          </a:solidFill>
          <a:ln xmlns:a="http://schemas.openxmlformats.org/drawingml/2006/main" w="12700"/>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endParaRPr lang="ru-RU">
              <a:solidFill>
                <a:srgbClr val="002060"/>
              </a:solidFill>
              <a:latin typeface="Arial Narrow" panose="020B0606020202030204" pitchFamily="34" charset="0"/>
            </a:endParaRPr>
          </a:p>
        </cdr:txBody>
      </cdr:sp>
      <cdr:sp macro="" textlink="">
        <cdr:nvSpPr>
          <cdr:cNvPr id="22" name="Прямоугольник 21"/>
          <cdr:cNvSpPr/>
        </cdr:nvSpPr>
        <cdr:spPr>
          <a:xfrm xmlns:a="http://schemas.openxmlformats.org/drawingml/2006/main">
            <a:off x="5544620" y="3357004"/>
            <a:ext cx="394508" cy="216026"/>
          </a:xfrm>
          <a:prstGeom xmlns:a="http://schemas.openxmlformats.org/drawingml/2006/main" prst="rect">
            <a:avLst/>
          </a:prstGeom>
          <a:solidFill xmlns:a="http://schemas.openxmlformats.org/drawingml/2006/main">
            <a:schemeClr val="bg1">
              <a:lumMod val="75000"/>
            </a:schemeClr>
          </a:solidFill>
          <a:ln xmlns:a="http://schemas.openxmlformats.org/drawingml/2006/main" w="12700"/>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endParaRPr lang="ru-RU">
              <a:solidFill>
                <a:srgbClr val="002060"/>
              </a:solidFill>
              <a:latin typeface="Arial Narrow" panose="020B0606020202030204" pitchFamily="34" charset="0"/>
            </a:endParaRPr>
          </a:p>
        </cdr:txBody>
      </cdr:sp>
      <cdr:sp macro="" textlink="">
        <cdr:nvSpPr>
          <cdr:cNvPr id="23" name="TextBox 1"/>
          <cdr:cNvSpPr txBox="1"/>
        </cdr:nvSpPr>
        <cdr:spPr>
          <a:xfrm xmlns:a="http://schemas.openxmlformats.org/drawingml/2006/main">
            <a:off x="5979657" y="3321000"/>
            <a:ext cx="1446530" cy="324039"/>
          </a:xfrm>
          <a:prstGeom xmlns:a="http://schemas.openxmlformats.org/drawingml/2006/main" prst="rect">
            <a:avLst/>
          </a:prstGeom>
        </cdr:spPr>
        <cdr:txBody>
          <a:bodyPr xmlns:a="http://schemas.openxmlformats.org/drawingml/2006/main" wrap="square" rtlCol="0"/>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ru-RU" sz="1100" dirty="0" smtClean="0">
                <a:solidFill>
                  <a:srgbClr val="002060"/>
                </a:solidFill>
                <a:latin typeface="Arial Narrow" panose="020B0606020202030204" pitchFamily="34" charset="0"/>
              </a:rPr>
              <a:t>2014 год</a:t>
            </a:r>
            <a:endParaRPr lang="ru-RU" sz="1100" dirty="0">
              <a:solidFill>
                <a:srgbClr val="002060"/>
              </a:solidFill>
              <a:latin typeface="Arial Narrow" panose="020B0606020202030204" pitchFamily="34" charset="0"/>
            </a:endParaRPr>
          </a:p>
        </cdr:txBody>
      </cdr:sp>
      <cdr:sp macro="" textlink="">
        <cdr:nvSpPr>
          <cdr:cNvPr id="24" name="Прямоугольник 23"/>
          <cdr:cNvSpPr/>
        </cdr:nvSpPr>
        <cdr:spPr>
          <a:xfrm xmlns:a="http://schemas.openxmlformats.org/drawingml/2006/main">
            <a:off x="5544620" y="3645039"/>
            <a:ext cx="394508" cy="216026"/>
          </a:xfrm>
          <a:prstGeom xmlns:a="http://schemas.openxmlformats.org/drawingml/2006/main" prst="rect">
            <a:avLst/>
          </a:prstGeom>
          <a:solidFill xmlns:a="http://schemas.openxmlformats.org/drawingml/2006/main">
            <a:srgbClr val="92D050"/>
          </a:solidFill>
          <a:ln xmlns:a="http://schemas.openxmlformats.org/drawingml/2006/main" w="12700"/>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endParaRPr lang="ru-RU">
              <a:solidFill>
                <a:srgbClr val="002060"/>
              </a:solidFill>
              <a:latin typeface="Arial Narrow" panose="020B0606020202030204" pitchFamily="34" charset="0"/>
            </a:endParaRPr>
          </a:p>
        </cdr:txBody>
      </cdr:sp>
      <cdr:sp macro="" textlink="">
        <cdr:nvSpPr>
          <cdr:cNvPr id="25" name="TextBox 1"/>
          <cdr:cNvSpPr txBox="1"/>
        </cdr:nvSpPr>
        <cdr:spPr>
          <a:xfrm xmlns:a="http://schemas.openxmlformats.org/drawingml/2006/main">
            <a:off x="5979657" y="3609035"/>
            <a:ext cx="1446530" cy="324039"/>
          </a:xfrm>
          <a:prstGeom xmlns:a="http://schemas.openxmlformats.org/drawingml/2006/main" prst="rect">
            <a:avLst/>
          </a:prstGeom>
        </cdr:spPr>
        <cdr:txBody>
          <a:bodyPr xmlns:a="http://schemas.openxmlformats.org/drawingml/2006/main" wrap="square" rtlCol="0"/>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ru-RU" sz="1100" dirty="0" smtClean="0">
                <a:solidFill>
                  <a:srgbClr val="002060"/>
                </a:solidFill>
                <a:latin typeface="Arial Narrow" panose="020B0606020202030204" pitchFamily="34" charset="0"/>
              </a:rPr>
              <a:t>2015 год</a:t>
            </a:r>
            <a:endParaRPr lang="ru-RU" sz="1100" dirty="0">
              <a:solidFill>
                <a:srgbClr val="002060"/>
              </a:solidFill>
              <a:latin typeface="Arial Narrow" panose="020B0606020202030204" pitchFamily="34" charset="0"/>
            </a:endParaRPr>
          </a:p>
        </cdr:txBody>
      </cdr:sp>
      <cdr:sp macro="" textlink="">
        <cdr:nvSpPr>
          <cdr:cNvPr id="26" name="Прямоугольник 25"/>
          <cdr:cNvSpPr/>
        </cdr:nvSpPr>
        <cdr:spPr>
          <a:xfrm xmlns:a="http://schemas.openxmlformats.org/drawingml/2006/main">
            <a:off x="5544620" y="3933074"/>
            <a:ext cx="394508" cy="216026"/>
          </a:xfrm>
          <a:prstGeom xmlns:a="http://schemas.openxmlformats.org/drawingml/2006/main" prst="rect">
            <a:avLst/>
          </a:prstGeom>
          <a:solidFill xmlns:a="http://schemas.openxmlformats.org/drawingml/2006/main">
            <a:schemeClr val="accent6">
              <a:lumMod val="60000"/>
              <a:lumOff val="40000"/>
            </a:schemeClr>
          </a:solidFill>
          <a:ln xmlns:a="http://schemas.openxmlformats.org/drawingml/2006/main" w="12700"/>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endParaRPr lang="ru-RU">
              <a:solidFill>
                <a:srgbClr val="002060"/>
              </a:solidFill>
              <a:latin typeface="Arial Narrow" panose="020B0606020202030204" pitchFamily="34" charset="0"/>
            </a:endParaRPr>
          </a:p>
        </cdr:txBody>
      </cdr:sp>
      <cdr:sp macro="" textlink="">
        <cdr:nvSpPr>
          <cdr:cNvPr id="27" name="TextBox 1"/>
          <cdr:cNvSpPr txBox="1"/>
        </cdr:nvSpPr>
        <cdr:spPr>
          <a:xfrm xmlns:a="http://schemas.openxmlformats.org/drawingml/2006/main">
            <a:off x="5979657" y="3897069"/>
            <a:ext cx="1446530" cy="324039"/>
          </a:xfrm>
          <a:prstGeom xmlns:a="http://schemas.openxmlformats.org/drawingml/2006/main" prst="rect">
            <a:avLst/>
          </a:prstGeom>
        </cdr:spPr>
        <cdr:txBody>
          <a:bodyPr xmlns:a="http://schemas.openxmlformats.org/drawingml/2006/main" wrap="square" rtlCol="0"/>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ru-RU" sz="1100" dirty="0" smtClean="0">
                <a:solidFill>
                  <a:srgbClr val="002060"/>
                </a:solidFill>
                <a:latin typeface="Arial Narrow" panose="020B0606020202030204" pitchFamily="34" charset="0"/>
              </a:rPr>
              <a:t>2016 год</a:t>
            </a:r>
            <a:endParaRPr lang="ru-RU" sz="1100" dirty="0">
              <a:solidFill>
                <a:srgbClr val="002060"/>
              </a:solidFill>
              <a:latin typeface="Arial Narrow" panose="020B0606020202030204" pitchFamily="34" charset="0"/>
            </a:endParaRPr>
          </a:p>
        </cdr:txBody>
      </cdr:sp>
      <cdr:sp macro="" textlink="">
        <cdr:nvSpPr>
          <cdr:cNvPr id="28" name="Прямоугольник 27"/>
          <cdr:cNvSpPr/>
        </cdr:nvSpPr>
        <cdr:spPr>
          <a:xfrm xmlns:a="http://schemas.openxmlformats.org/drawingml/2006/main">
            <a:off x="5544620" y="4221108"/>
            <a:ext cx="394508" cy="216026"/>
          </a:xfrm>
          <a:prstGeom xmlns:a="http://schemas.openxmlformats.org/drawingml/2006/main" prst="rect">
            <a:avLst/>
          </a:prstGeom>
          <a:solidFill xmlns:a="http://schemas.openxmlformats.org/drawingml/2006/main">
            <a:srgbClr val="FF0000"/>
          </a:solidFill>
          <a:ln xmlns:a="http://schemas.openxmlformats.org/drawingml/2006/main" w="12700"/>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endParaRPr lang="ru-RU">
              <a:solidFill>
                <a:srgbClr val="002060"/>
              </a:solidFill>
              <a:latin typeface="Arial Narrow" panose="020B0606020202030204" pitchFamily="34" charset="0"/>
            </a:endParaRPr>
          </a:p>
        </cdr:txBody>
      </cdr:sp>
      <cdr:sp macro="" textlink="">
        <cdr:nvSpPr>
          <cdr:cNvPr id="29" name="TextBox 1"/>
          <cdr:cNvSpPr txBox="1"/>
        </cdr:nvSpPr>
        <cdr:spPr>
          <a:xfrm xmlns:a="http://schemas.openxmlformats.org/drawingml/2006/main">
            <a:off x="5979657" y="4185104"/>
            <a:ext cx="2301298" cy="324039"/>
          </a:xfrm>
          <a:prstGeom xmlns:a="http://schemas.openxmlformats.org/drawingml/2006/main" prst="rect">
            <a:avLst/>
          </a:prstGeom>
        </cdr:spPr>
        <cdr:txBody>
          <a:bodyPr xmlns:a="http://schemas.openxmlformats.org/drawingml/2006/main" wrap="square" rtlCol="0"/>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ru-RU" sz="1100" dirty="0" smtClean="0">
                <a:solidFill>
                  <a:srgbClr val="002060"/>
                </a:solidFill>
                <a:latin typeface="Arial Narrow" panose="020B0606020202030204" pitchFamily="34" charset="0"/>
              </a:rPr>
              <a:t>2017 год</a:t>
            </a:r>
            <a:endParaRPr lang="ru-RU" sz="1100" dirty="0">
              <a:solidFill>
                <a:srgbClr val="002060"/>
              </a:solidFill>
              <a:latin typeface="Arial Narrow" panose="020B0606020202030204" pitchFamily="34" charset="0"/>
            </a:endParaRPr>
          </a:p>
        </cdr:txBody>
      </cdr:sp>
      <cdr:sp macro="" textlink="">
        <cdr:nvSpPr>
          <cdr:cNvPr id="41" name="TextBox 1"/>
          <cdr:cNvSpPr txBox="1"/>
        </cdr:nvSpPr>
        <cdr:spPr>
          <a:xfrm xmlns:a="http://schemas.openxmlformats.org/drawingml/2006/main">
            <a:off x="5976672" y="3024344"/>
            <a:ext cx="1446530" cy="288023"/>
          </a:xfrm>
          <a:prstGeom xmlns:a="http://schemas.openxmlformats.org/drawingml/2006/main" prst="rect">
            <a:avLst/>
          </a:prstGeom>
        </cdr:spPr>
        <cdr:txBody>
          <a:bodyPr xmlns:a="http://schemas.openxmlformats.org/drawingml/2006/main" wrap="square" rtlCol="0"/>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ru-RU" sz="1100" dirty="0" smtClean="0">
                <a:solidFill>
                  <a:srgbClr val="002060"/>
                </a:solidFill>
                <a:latin typeface="Arial Narrow" panose="020B0606020202030204" pitchFamily="34" charset="0"/>
              </a:rPr>
              <a:t>2013 год</a:t>
            </a:r>
            <a:endParaRPr lang="ru-RU" sz="1100" dirty="0">
              <a:solidFill>
                <a:srgbClr val="002060"/>
              </a:solidFill>
              <a:latin typeface="Arial Narrow" panose="020B0606020202030204" pitchFamily="34" charset="0"/>
            </a:endParaRPr>
          </a:p>
        </cdr:txBody>
      </cdr:sp>
    </cdr:grpSp>
  </cdr:relSizeAnchor>
  <cdr:relSizeAnchor xmlns:cdr="http://schemas.openxmlformats.org/drawingml/2006/chartDrawing">
    <cdr:from>
      <cdr:x>0.00672</cdr:x>
      <cdr:y>0.63514</cdr:y>
    </cdr:from>
    <cdr:to>
      <cdr:x>0.36447</cdr:x>
      <cdr:y>0.74106</cdr:y>
    </cdr:to>
    <cdr:sp macro="" textlink="">
      <cdr:nvSpPr>
        <cdr:cNvPr id="2" name="TextBox 1"/>
        <cdr:cNvSpPr txBox="1"/>
      </cdr:nvSpPr>
      <cdr:spPr>
        <a:xfrm xmlns:a="http://schemas.openxmlformats.org/drawingml/2006/main">
          <a:off x="40544" y="1370667"/>
          <a:ext cx="2159000" cy="2286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900" b="1" dirty="0">
              <a:solidFill>
                <a:srgbClr val="002060"/>
              </a:solidFill>
              <a:latin typeface="Arial Narrow" panose="020B0606020202030204" pitchFamily="34" charset="0"/>
            </a:rPr>
            <a:t>Коррозионные процессы</a:t>
          </a:r>
        </a:p>
      </cdr:txBody>
    </cdr:sp>
  </cdr:relSizeAnchor>
  <cdr:relSizeAnchor xmlns:cdr="http://schemas.openxmlformats.org/drawingml/2006/chartDrawing">
    <cdr:from>
      <cdr:x>0.00411</cdr:x>
      <cdr:y>0.34089</cdr:y>
    </cdr:from>
    <cdr:to>
      <cdr:x>0.38436</cdr:x>
      <cdr:y>0.63514</cdr:y>
    </cdr:to>
    <cdr:sp macro="" textlink="">
      <cdr:nvSpPr>
        <cdr:cNvPr id="3" name="TextBox 2"/>
        <cdr:cNvSpPr txBox="1"/>
      </cdr:nvSpPr>
      <cdr:spPr>
        <a:xfrm xmlns:a="http://schemas.openxmlformats.org/drawingml/2006/main">
          <a:off x="24779" y="735667"/>
          <a:ext cx="2294794" cy="6350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900" b="1" dirty="0">
              <a:solidFill>
                <a:srgbClr val="002060"/>
              </a:solidFill>
              <a:latin typeface="Arial Narrow" panose="020B0606020202030204" pitchFamily="34" charset="0"/>
            </a:rPr>
            <a:t>Дефекты сварных соединений, </a:t>
          </a:r>
          <a:r>
            <a:rPr lang="ru-RU" sz="900" b="1" dirty="0" smtClean="0">
              <a:solidFill>
                <a:srgbClr val="002060"/>
              </a:solidFill>
              <a:latin typeface="Arial Narrow" panose="020B0606020202030204" pitchFamily="34" charset="0"/>
            </a:rPr>
            <a:t>допущенные</a:t>
          </a:r>
        </a:p>
        <a:p xmlns:a="http://schemas.openxmlformats.org/drawingml/2006/main">
          <a:r>
            <a:rPr lang="ru-RU" sz="900" b="1" dirty="0" smtClean="0">
              <a:solidFill>
                <a:srgbClr val="002060"/>
              </a:solidFill>
              <a:latin typeface="Arial Narrow" panose="020B0606020202030204" pitchFamily="34" charset="0"/>
            </a:rPr>
            <a:t> </a:t>
          </a:r>
          <a:r>
            <a:rPr lang="ru-RU" sz="900" b="1" dirty="0">
              <a:solidFill>
                <a:srgbClr val="002060"/>
              </a:solidFill>
              <a:latin typeface="Arial Narrow" panose="020B0606020202030204" pitchFamily="34" charset="0"/>
            </a:rPr>
            <a:t>при строительстве </a:t>
          </a:r>
          <a:r>
            <a:rPr lang="ru-RU" sz="900" b="1" dirty="0" smtClean="0">
              <a:solidFill>
                <a:srgbClr val="002060"/>
              </a:solidFill>
              <a:latin typeface="Arial Narrow" panose="020B0606020202030204" pitchFamily="34" charset="0"/>
            </a:rPr>
            <a:t>и </a:t>
          </a:r>
          <a:r>
            <a:rPr lang="ru-RU" sz="900" b="1" dirty="0">
              <a:solidFill>
                <a:srgbClr val="002060"/>
              </a:solidFill>
              <a:latin typeface="Arial Narrow" panose="020B0606020202030204" pitchFamily="34" charset="0"/>
            </a:rPr>
            <a:t>ремонтах</a:t>
          </a:r>
        </a:p>
      </cdr:txBody>
    </cdr:sp>
  </cdr:relSizeAnchor>
  <cdr:relSizeAnchor xmlns:cdr="http://schemas.openxmlformats.org/drawingml/2006/chartDrawing">
    <cdr:from>
      <cdr:x>0</cdr:x>
      <cdr:y>0.09373</cdr:y>
    </cdr:from>
    <cdr:to>
      <cdr:x>0.37143</cdr:x>
      <cdr:y>0.35855</cdr:y>
    </cdr:to>
    <cdr:sp macro="" textlink="">
      <cdr:nvSpPr>
        <cdr:cNvPr id="5" name="TextBox 4"/>
        <cdr:cNvSpPr txBox="1"/>
      </cdr:nvSpPr>
      <cdr:spPr>
        <a:xfrm xmlns:a="http://schemas.openxmlformats.org/drawingml/2006/main">
          <a:off x="0" y="202267"/>
          <a:ext cx="2241550" cy="5715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900" b="1" dirty="0">
              <a:solidFill>
                <a:srgbClr val="002060"/>
              </a:solidFill>
              <a:latin typeface="Arial Narrow" panose="020B0606020202030204" pitchFamily="34" charset="0"/>
            </a:rPr>
            <a:t>Дефект оборудования, </a:t>
          </a:r>
          <a:r>
            <a:rPr lang="ru-RU" sz="900" b="1" dirty="0" smtClean="0">
              <a:solidFill>
                <a:srgbClr val="002060"/>
              </a:solidFill>
              <a:latin typeface="Arial Narrow" panose="020B0606020202030204" pitchFamily="34" charset="0"/>
            </a:rPr>
            <a:t>материалов и</a:t>
          </a:r>
        </a:p>
        <a:p xmlns:a="http://schemas.openxmlformats.org/drawingml/2006/main">
          <a:r>
            <a:rPr lang="ru-RU" sz="900" b="1" dirty="0" smtClean="0">
              <a:solidFill>
                <a:srgbClr val="002060"/>
              </a:solidFill>
              <a:latin typeface="Arial Narrow" panose="020B0606020202030204" pitchFamily="34" charset="0"/>
            </a:rPr>
            <a:t> </a:t>
          </a:r>
          <a:r>
            <a:rPr lang="ru-RU" sz="900" b="1" dirty="0">
              <a:solidFill>
                <a:srgbClr val="002060"/>
              </a:solidFill>
              <a:latin typeface="Arial Narrow" panose="020B0606020202030204" pitchFamily="34" charset="0"/>
            </a:rPr>
            <a:t>соединительных деталей</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2"/>
            <a:ext cx="2945659" cy="496412"/>
          </a:xfrm>
          <a:prstGeom prst="rect">
            <a:avLst/>
          </a:prstGeom>
        </p:spPr>
        <p:txBody>
          <a:bodyPr vert="horz" lIns="91422" tIns="45710" rIns="91422" bIns="45710" rtlCol="0"/>
          <a:lstStyle>
            <a:lvl1pPr algn="l">
              <a:defRPr sz="1200"/>
            </a:lvl1pPr>
          </a:lstStyle>
          <a:p>
            <a:endParaRPr lang="ru-RU"/>
          </a:p>
        </p:txBody>
      </p:sp>
      <p:sp>
        <p:nvSpPr>
          <p:cNvPr id="3" name="Дата 2"/>
          <p:cNvSpPr>
            <a:spLocks noGrp="1"/>
          </p:cNvSpPr>
          <p:nvPr>
            <p:ph type="dt" sz="quarter" idx="1"/>
          </p:nvPr>
        </p:nvSpPr>
        <p:spPr>
          <a:xfrm>
            <a:off x="3850446" y="2"/>
            <a:ext cx="2945659" cy="496412"/>
          </a:xfrm>
          <a:prstGeom prst="rect">
            <a:avLst/>
          </a:prstGeom>
        </p:spPr>
        <p:txBody>
          <a:bodyPr vert="horz" lIns="91422" tIns="45710" rIns="91422" bIns="45710" rtlCol="0"/>
          <a:lstStyle>
            <a:lvl1pPr algn="r">
              <a:defRPr sz="1200"/>
            </a:lvl1pPr>
          </a:lstStyle>
          <a:p>
            <a:fld id="{3DBE431C-8C36-4D7E-B9EF-A81810C5439C}" type="datetimeFigureOut">
              <a:rPr lang="ru-RU" smtClean="0"/>
              <a:pPr/>
              <a:t>15.05.2018</a:t>
            </a:fld>
            <a:endParaRPr lang="ru-RU"/>
          </a:p>
        </p:txBody>
      </p:sp>
      <p:sp>
        <p:nvSpPr>
          <p:cNvPr id="4" name="Нижний колонтитул 3"/>
          <p:cNvSpPr>
            <a:spLocks noGrp="1"/>
          </p:cNvSpPr>
          <p:nvPr>
            <p:ph type="ftr" sz="quarter" idx="2"/>
          </p:nvPr>
        </p:nvSpPr>
        <p:spPr>
          <a:xfrm>
            <a:off x="1" y="9430091"/>
            <a:ext cx="2945659" cy="496412"/>
          </a:xfrm>
          <a:prstGeom prst="rect">
            <a:avLst/>
          </a:prstGeom>
        </p:spPr>
        <p:txBody>
          <a:bodyPr vert="horz" lIns="91422" tIns="45710" rIns="91422" bIns="45710" rtlCol="0" anchor="b"/>
          <a:lstStyle>
            <a:lvl1pPr algn="l">
              <a:defRPr sz="1200"/>
            </a:lvl1pPr>
          </a:lstStyle>
          <a:p>
            <a:endParaRPr lang="ru-RU"/>
          </a:p>
        </p:txBody>
      </p:sp>
      <p:sp>
        <p:nvSpPr>
          <p:cNvPr id="5" name="Номер слайда 4"/>
          <p:cNvSpPr>
            <a:spLocks noGrp="1"/>
          </p:cNvSpPr>
          <p:nvPr>
            <p:ph type="sldNum" sz="quarter" idx="3"/>
          </p:nvPr>
        </p:nvSpPr>
        <p:spPr>
          <a:xfrm>
            <a:off x="3850446" y="9430091"/>
            <a:ext cx="2945659" cy="496412"/>
          </a:xfrm>
          <a:prstGeom prst="rect">
            <a:avLst/>
          </a:prstGeom>
        </p:spPr>
        <p:txBody>
          <a:bodyPr vert="horz" lIns="91422" tIns="45710" rIns="91422" bIns="45710" rtlCol="0" anchor="b"/>
          <a:lstStyle>
            <a:lvl1pPr algn="r">
              <a:defRPr sz="1200"/>
            </a:lvl1pPr>
          </a:lstStyle>
          <a:p>
            <a:fld id="{BF2F8D38-B759-4F71-8C75-97855087A880}" type="slidenum">
              <a:rPr lang="ru-RU" smtClean="0"/>
              <a:pPr/>
              <a:t>‹#›</a:t>
            </a:fld>
            <a:endParaRPr lang="ru-RU"/>
          </a:p>
        </p:txBody>
      </p:sp>
    </p:spTree>
    <p:extLst>
      <p:ext uri="{BB962C8B-B14F-4D97-AF65-F5344CB8AC3E}">
        <p14:creationId xmlns:p14="http://schemas.microsoft.com/office/powerpoint/2010/main" val="37514099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2"/>
            <a:ext cx="2945659" cy="496412"/>
          </a:xfrm>
          <a:prstGeom prst="rect">
            <a:avLst/>
          </a:prstGeom>
        </p:spPr>
        <p:txBody>
          <a:bodyPr vert="horz" lIns="91422" tIns="45710" rIns="91422" bIns="45710" rtlCol="0"/>
          <a:lstStyle>
            <a:lvl1pPr algn="l">
              <a:defRPr sz="1200"/>
            </a:lvl1pPr>
          </a:lstStyle>
          <a:p>
            <a:endParaRPr lang="ru-RU"/>
          </a:p>
        </p:txBody>
      </p:sp>
      <p:sp>
        <p:nvSpPr>
          <p:cNvPr id="3" name="Дата 2"/>
          <p:cNvSpPr>
            <a:spLocks noGrp="1"/>
          </p:cNvSpPr>
          <p:nvPr>
            <p:ph type="dt" idx="1"/>
          </p:nvPr>
        </p:nvSpPr>
        <p:spPr>
          <a:xfrm>
            <a:off x="3850446" y="2"/>
            <a:ext cx="2945659" cy="496412"/>
          </a:xfrm>
          <a:prstGeom prst="rect">
            <a:avLst/>
          </a:prstGeom>
        </p:spPr>
        <p:txBody>
          <a:bodyPr vert="horz" lIns="91422" tIns="45710" rIns="91422" bIns="45710" rtlCol="0"/>
          <a:lstStyle>
            <a:lvl1pPr algn="r">
              <a:defRPr sz="1200"/>
            </a:lvl1pPr>
          </a:lstStyle>
          <a:p>
            <a:fld id="{6270C1DF-F1E7-4F55-A84B-C146222D7CE7}" type="datetimeFigureOut">
              <a:rPr lang="ru-RU" smtClean="0"/>
              <a:pPr/>
              <a:t>15.05.2018</a:t>
            </a:fld>
            <a:endParaRPr lang="ru-RU"/>
          </a:p>
        </p:txBody>
      </p:sp>
      <p:sp>
        <p:nvSpPr>
          <p:cNvPr id="4" name="Образ слайда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22" tIns="45710" rIns="91422" bIns="45710" rtlCol="0" anchor="ctr"/>
          <a:lstStyle/>
          <a:p>
            <a:endParaRPr lang="ru-RU"/>
          </a:p>
        </p:txBody>
      </p:sp>
      <p:sp>
        <p:nvSpPr>
          <p:cNvPr id="5" name="Заметки 4"/>
          <p:cNvSpPr>
            <a:spLocks noGrp="1"/>
          </p:cNvSpPr>
          <p:nvPr>
            <p:ph type="body" sz="quarter" idx="3"/>
          </p:nvPr>
        </p:nvSpPr>
        <p:spPr>
          <a:xfrm>
            <a:off x="679768" y="4715907"/>
            <a:ext cx="5438140" cy="4467702"/>
          </a:xfrm>
          <a:prstGeom prst="rect">
            <a:avLst/>
          </a:prstGeom>
        </p:spPr>
        <p:txBody>
          <a:bodyPr vert="horz" lIns="91422" tIns="45710" rIns="91422" bIns="4571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1" y="9430091"/>
            <a:ext cx="2945659" cy="496412"/>
          </a:xfrm>
          <a:prstGeom prst="rect">
            <a:avLst/>
          </a:prstGeom>
        </p:spPr>
        <p:txBody>
          <a:bodyPr vert="horz" lIns="91422" tIns="45710" rIns="91422" bIns="45710" rtlCol="0" anchor="b"/>
          <a:lstStyle>
            <a:lvl1pPr algn="l">
              <a:defRPr sz="1200"/>
            </a:lvl1pPr>
          </a:lstStyle>
          <a:p>
            <a:endParaRPr lang="ru-RU"/>
          </a:p>
        </p:txBody>
      </p:sp>
      <p:sp>
        <p:nvSpPr>
          <p:cNvPr id="7" name="Номер слайда 6"/>
          <p:cNvSpPr>
            <a:spLocks noGrp="1"/>
          </p:cNvSpPr>
          <p:nvPr>
            <p:ph type="sldNum" sz="quarter" idx="5"/>
          </p:nvPr>
        </p:nvSpPr>
        <p:spPr>
          <a:xfrm>
            <a:off x="3850446" y="9430091"/>
            <a:ext cx="2945659" cy="496412"/>
          </a:xfrm>
          <a:prstGeom prst="rect">
            <a:avLst/>
          </a:prstGeom>
        </p:spPr>
        <p:txBody>
          <a:bodyPr vert="horz" lIns="91422" tIns="45710" rIns="91422" bIns="45710" rtlCol="0" anchor="b"/>
          <a:lstStyle>
            <a:lvl1pPr algn="r">
              <a:defRPr sz="1200"/>
            </a:lvl1pPr>
          </a:lstStyle>
          <a:p>
            <a:fld id="{282185DB-A00E-4AF3-B661-15E025881028}" type="slidenum">
              <a:rPr lang="ru-RU" smtClean="0"/>
              <a:pPr/>
              <a:t>‹#›</a:t>
            </a:fld>
            <a:endParaRPr lang="ru-RU"/>
          </a:p>
        </p:txBody>
      </p:sp>
    </p:spTree>
    <p:extLst>
      <p:ext uri="{BB962C8B-B14F-4D97-AF65-F5344CB8AC3E}">
        <p14:creationId xmlns:p14="http://schemas.microsoft.com/office/powerpoint/2010/main" val="2422498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gazprom.ru/about/subsidiaries/list-items/gazprom-transgaz-moscow/"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www.gazprom.ru/about/management/board/" TargetMode="External"/><Relationship Id="rId5" Type="http://schemas.openxmlformats.org/officeDocument/2006/relationships/hyperlink" Target="http://www.gsg.spb.ru/" TargetMode="External"/><Relationship Id="rId4" Type="http://schemas.openxmlformats.org/officeDocument/2006/relationships/hyperlink" Target="http://www.gazprom.ru/about/subsidiaries/list-items/gazpromtrans/"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xfrm>
            <a:off x="190832" y="4715907"/>
            <a:ext cx="6353091" cy="446770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ru-RU" altLang="ru-RU" dirty="0">
                <a:latin typeface="Times New Roman" panose="02020603050405020304" pitchFamily="18" charset="0"/>
                <a:cs typeface="Times New Roman" panose="02020603050405020304" pitchFamily="18" charset="0"/>
              </a:rPr>
              <a:t>Уважаемые коллеги!</a:t>
            </a:r>
          </a:p>
          <a:p>
            <a:pPr marL="0" marR="0" indent="0" algn="just" defTabSz="915131" rtl="0" eaLnBrk="1" fontAlgn="auto" latinLnBrk="0" hangingPunct="1">
              <a:lnSpc>
                <a:spcPct val="100000"/>
              </a:lnSpc>
              <a:spcBef>
                <a:spcPts val="0"/>
              </a:spcBef>
              <a:spcAft>
                <a:spcPts val="0"/>
              </a:spcAft>
              <a:buClrTx/>
              <a:buSzTx/>
              <a:buFontTx/>
              <a:buNone/>
              <a:tabLst/>
              <a:defRPr/>
            </a:pPr>
            <a:r>
              <a:rPr lang="ru-RU" altLang="ru-RU" dirty="0">
                <a:latin typeface="Times New Roman" panose="02020603050405020304" pitchFamily="18" charset="0"/>
                <a:cs typeface="Times New Roman" panose="02020603050405020304" pitchFamily="18" charset="0"/>
              </a:rPr>
              <a:t>Позвольте представить Вашему вниманию </a:t>
            </a:r>
            <a:r>
              <a:rPr lang="ru-RU" dirty="0">
                <a:latin typeface="Times New Roman" panose="02020603050405020304" pitchFamily="18" charset="0"/>
                <a:cs typeface="Times New Roman" panose="02020603050405020304" pitchFamily="18" charset="0"/>
              </a:rPr>
              <a:t>Информационное сообщение о результатах функционирования единой системы управления производственной безопасности ПАО «Газпром» в 2017 году и Предложения по её совершенствованию.</a:t>
            </a:r>
            <a:endParaRPr lang="en-US" dirty="0">
              <a:latin typeface="Times New Roman" panose="02020603050405020304" pitchFamily="18" charset="0"/>
              <a:cs typeface="Times New Roman" panose="02020603050405020304" pitchFamily="18" charset="0"/>
            </a:endParaRPr>
          </a:p>
          <a:p>
            <a:endParaRPr lang="ru-RU" alt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1492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Autofit/>
          </a:bodyPr>
          <a:lstStyle/>
          <a:p>
            <a:pPr indent="180000" algn="just" defTabSz="540000"/>
            <a:r>
              <a:rPr lang="ru-RU" sz="1200" kern="0" dirty="0">
                <a:solidFill>
                  <a:schemeClr val="tx1"/>
                </a:solidFill>
                <a:latin typeface="Times New Roman" panose="02020603050405020304" pitchFamily="18" charset="0"/>
                <a:cs typeface="Times New Roman" panose="02020603050405020304" pitchFamily="18" charset="0"/>
              </a:rPr>
              <a:t>	Оценку эффективности</a:t>
            </a:r>
            <a:r>
              <a:rPr lang="ru-RU" sz="1200" kern="0" baseline="0" dirty="0">
                <a:solidFill>
                  <a:schemeClr val="tx1"/>
                </a:solidFill>
                <a:latin typeface="Times New Roman" panose="02020603050405020304" pitchFamily="18" charset="0"/>
                <a:cs typeface="Times New Roman" panose="02020603050405020304" pitchFamily="18" charset="0"/>
              </a:rPr>
              <a:t> функционирования </a:t>
            </a:r>
            <a:r>
              <a:rPr lang="ru-RU" sz="1200" b="0" kern="0" dirty="0">
                <a:solidFill>
                  <a:schemeClr val="tx1"/>
                </a:solidFill>
                <a:latin typeface="Times New Roman" panose="02020603050405020304" pitchFamily="18" charset="0"/>
                <a:cs typeface="Times New Roman" panose="02020603050405020304" pitchFamily="18" charset="0"/>
              </a:rPr>
              <a:t>ЕСУОТиПБ осуществляет</a:t>
            </a:r>
            <a:r>
              <a:rPr lang="ru-RU" sz="1200" b="0" kern="0" baseline="0" dirty="0">
                <a:solidFill>
                  <a:schemeClr val="tx1"/>
                </a:solidFill>
                <a:latin typeface="Times New Roman" panose="02020603050405020304" pitchFamily="18" charset="0"/>
                <a:cs typeface="Times New Roman" panose="02020603050405020304" pitchFamily="18" charset="0"/>
              </a:rPr>
              <a:t> </a:t>
            </a:r>
            <a:r>
              <a:rPr lang="ru-RU" sz="1200" kern="0" dirty="0">
                <a:solidFill>
                  <a:schemeClr val="tx1"/>
                </a:solidFill>
                <a:latin typeface="Times New Roman" panose="02020603050405020304" pitchFamily="18" charset="0"/>
                <a:cs typeface="Times New Roman" panose="02020603050405020304" pitchFamily="18" charset="0"/>
              </a:rPr>
              <a:t>Комиссия по производственной безопасности ПАО «Газпром». Комиссия является высшим постоянно действующим коллегиальным органом ПАО «Газпром».</a:t>
            </a:r>
          </a:p>
          <a:p>
            <a:pPr indent="180000" algn="just" defTabSz="540000"/>
            <a:r>
              <a:rPr lang="ru-RU" sz="1200" kern="0" dirty="0">
                <a:solidFill>
                  <a:schemeClr val="tx1"/>
                </a:solidFill>
                <a:latin typeface="Times New Roman" panose="02020603050405020304" pitchFamily="18" charset="0"/>
                <a:cs typeface="Times New Roman" panose="02020603050405020304" pitchFamily="18" charset="0"/>
              </a:rPr>
              <a:t>	С</a:t>
            </a:r>
            <a:r>
              <a:rPr lang="ru-RU" sz="1200" kern="0" baseline="0" dirty="0">
                <a:solidFill>
                  <a:schemeClr val="tx1"/>
                </a:solidFill>
                <a:latin typeface="Times New Roman" panose="02020603050405020304" pitchFamily="18" charset="0"/>
                <a:cs typeface="Times New Roman" panose="02020603050405020304" pitchFamily="18" charset="0"/>
              </a:rPr>
              <a:t> момента своего создания в </a:t>
            </a:r>
            <a:r>
              <a:rPr lang="ru-RU" sz="1200" kern="0" dirty="0">
                <a:solidFill>
                  <a:schemeClr val="tx1"/>
                </a:solidFill>
                <a:latin typeface="Times New Roman" panose="02020603050405020304" pitchFamily="18" charset="0"/>
                <a:cs typeface="Times New Roman" panose="02020603050405020304" pitchFamily="18" charset="0"/>
              </a:rPr>
              <a:t>2014 году проведено 11 заседаний Комиссии, рассмотрено 43 вопроса направленных:</a:t>
            </a:r>
          </a:p>
          <a:p>
            <a:pPr marL="432000" indent="-285750" algn="just" defTabSz="540000">
              <a:buFontTx/>
              <a:buChar char="-"/>
            </a:pPr>
            <a:r>
              <a:rPr lang="ru-RU" sz="1200" kern="0" dirty="0">
                <a:solidFill>
                  <a:schemeClr val="tx1"/>
                </a:solidFill>
                <a:latin typeface="Times New Roman" panose="02020603050405020304" pitchFamily="18" charset="0"/>
                <a:cs typeface="Times New Roman" panose="02020603050405020304" pitchFamily="18" charset="0"/>
              </a:rPr>
              <a:t>на реализацию Политики ПАО «Газпром» в области</a:t>
            </a:r>
            <a:r>
              <a:rPr lang="ru-RU" sz="1200" kern="0" baseline="0" dirty="0">
                <a:solidFill>
                  <a:schemeClr val="tx1"/>
                </a:solidFill>
                <a:latin typeface="Times New Roman" panose="02020603050405020304" pitchFamily="18" charset="0"/>
                <a:cs typeface="Times New Roman" panose="02020603050405020304" pitchFamily="18" charset="0"/>
              </a:rPr>
              <a:t> охраны труда, промышленной и пожарной безопасности;</a:t>
            </a:r>
          </a:p>
          <a:p>
            <a:pPr marL="432000" indent="-285750" algn="just" defTabSz="540000">
              <a:buFontTx/>
              <a:buChar char="-"/>
            </a:pPr>
            <a:r>
              <a:rPr lang="ru-RU" sz="1200" kern="0" baseline="0" dirty="0">
                <a:solidFill>
                  <a:schemeClr val="tx1"/>
                </a:solidFill>
                <a:latin typeface="Times New Roman" panose="02020603050405020304" pitchFamily="18" charset="0"/>
                <a:cs typeface="Times New Roman" panose="02020603050405020304" pitchFamily="18" charset="0"/>
              </a:rPr>
              <a:t>на проведение анализа состояния производственной безопасности в Компании;</a:t>
            </a:r>
          </a:p>
          <a:p>
            <a:pPr marL="432000" indent="-285750" algn="just" defTabSz="540000">
              <a:buFontTx/>
              <a:buChar char="-"/>
            </a:pPr>
            <a:r>
              <a:rPr lang="ru-RU" sz="1200" kern="0" baseline="0" dirty="0">
                <a:solidFill>
                  <a:schemeClr val="tx1"/>
                </a:solidFill>
                <a:latin typeface="Times New Roman" panose="02020603050405020304" pitchFamily="18" charset="0"/>
                <a:cs typeface="Times New Roman" panose="02020603050405020304" pitchFamily="18" charset="0"/>
              </a:rPr>
              <a:t>на оценку результатов деятельности дочерних обществ и организаций в области производственной безопасности.</a:t>
            </a:r>
          </a:p>
          <a:p>
            <a:pPr indent="180000" algn="just" defTabSz="540000"/>
            <a:r>
              <a:rPr lang="ru-RU" sz="1200" kern="0" dirty="0">
                <a:solidFill>
                  <a:schemeClr val="tx1"/>
                </a:solidFill>
                <a:latin typeface="Times New Roman" panose="02020603050405020304" pitchFamily="18" charset="0"/>
                <a:cs typeface="Times New Roman" panose="02020603050405020304" pitchFamily="18" charset="0"/>
              </a:rPr>
              <a:t>	По результатам рассмотрения руководителям структурных подразделений, дочерних обществ и организаций ПАО «Газпром» поручена</a:t>
            </a:r>
            <a:r>
              <a:rPr lang="ru-RU" sz="1200" kern="0" baseline="0" dirty="0">
                <a:solidFill>
                  <a:schemeClr val="tx1"/>
                </a:solidFill>
                <a:latin typeface="Times New Roman" panose="02020603050405020304" pitchFamily="18" charset="0"/>
                <a:cs typeface="Times New Roman" panose="02020603050405020304" pitchFamily="18" charset="0"/>
              </a:rPr>
              <a:t> реализация 90 мероприятий</a:t>
            </a:r>
            <a:r>
              <a:rPr lang="ru-RU" sz="1200" kern="0" dirty="0">
                <a:solidFill>
                  <a:schemeClr val="tx1"/>
                </a:solidFill>
                <a:latin typeface="Times New Roman" panose="02020603050405020304" pitchFamily="18" charset="0"/>
                <a:cs typeface="Times New Roman" panose="02020603050405020304" pitchFamily="18" charset="0"/>
              </a:rPr>
              <a:t>. </a:t>
            </a:r>
          </a:p>
          <a:p>
            <a:pPr marL="0" marR="0" lvl="0" indent="180000" algn="just" defTabSz="540000" rtl="0" eaLnBrk="1" fontAlgn="auto" latinLnBrk="0" hangingPunct="1">
              <a:lnSpc>
                <a:spcPct val="100000"/>
              </a:lnSpc>
              <a:spcBef>
                <a:spcPts val="0"/>
              </a:spcBef>
              <a:spcAft>
                <a:spcPts val="0"/>
              </a:spcAft>
              <a:buClrTx/>
              <a:buSzTx/>
              <a:buFontTx/>
              <a:buNone/>
              <a:tabLst/>
              <a:defRPr/>
            </a:pPr>
            <a:r>
              <a:rPr lang="ru-RU" sz="1200" kern="0" dirty="0">
                <a:solidFill>
                  <a:schemeClr val="tx1"/>
                </a:solidFill>
                <a:latin typeface="Times New Roman" panose="02020603050405020304" pitchFamily="18" charset="0"/>
                <a:cs typeface="Times New Roman" panose="02020603050405020304" pitchFamily="18" charset="0"/>
              </a:rPr>
              <a:t>	На заседаниях Комиссии рассмотрены </a:t>
            </a:r>
            <a:r>
              <a:rPr lang="ru-RU" sz="1200" b="0" kern="0" dirty="0">
                <a:solidFill>
                  <a:schemeClr val="tx1"/>
                </a:solidFill>
                <a:latin typeface="Times New Roman" panose="02020603050405020304" pitchFamily="18" charset="0"/>
                <a:cs typeface="Times New Roman" panose="02020603050405020304" pitchFamily="18" charset="0"/>
              </a:rPr>
              <a:t>и одобрены редакция Политики ПАО «Газпром» в области ОТ и ПБ, рассмотрены и рекомендованы к утверждению годовые отчеты о функционировании </a:t>
            </a:r>
            <a:r>
              <a:rPr lang="ru-RU" sz="1200" b="0" kern="0" dirty="0" err="1">
                <a:solidFill>
                  <a:schemeClr val="tx1"/>
                </a:solidFill>
                <a:latin typeface="Times New Roman" panose="02020603050405020304" pitchFamily="18" charset="0"/>
                <a:cs typeface="Times New Roman" panose="02020603050405020304" pitchFamily="18" charset="0"/>
              </a:rPr>
              <a:t>ЕСУОТиПБ</a:t>
            </a:r>
            <a:r>
              <a:rPr lang="ru-RU" sz="1200" b="0" kern="0" dirty="0">
                <a:solidFill>
                  <a:schemeClr val="tx1"/>
                </a:solidFill>
                <a:latin typeface="Times New Roman" panose="02020603050405020304" pitchFamily="18" charset="0"/>
                <a:cs typeface="Times New Roman" panose="02020603050405020304" pitchFamily="18" charset="0"/>
              </a:rPr>
              <a:t>, одобрен проект «Ключевых правил безопасности», подведены итоги Года охраны труда, проведенного в 2016 году, подведены результаты конкурса на лучшее дочернее общество  ПАО «Газпром» по организации работ по ОТ, </a:t>
            </a:r>
            <a:r>
              <a:rPr lang="ru-RU" sz="1200" b="0" kern="0" baseline="0" dirty="0">
                <a:solidFill>
                  <a:schemeClr val="tx1"/>
                </a:solidFill>
                <a:latin typeface="Times New Roman" panose="02020603050405020304" pitchFamily="18" charset="0"/>
                <a:cs typeface="Times New Roman" panose="02020603050405020304" pitchFamily="18" charset="0"/>
              </a:rPr>
              <a:t>рассмотрены</a:t>
            </a:r>
            <a:r>
              <a:rPr lang="ru-RU" sz="1200" b="0" kern="0" dirty="0">
                <a:solidFill>
                  <a:schemeClr val="tx1"/>
                </a:solidFill>
                <a:latin typeface="Times New Roman" panose="02020603050405020304" pitchFamily="18" charset="0"/>
                <a:cs typeface="Times New Roman" panose="02020603050405020304" pitchFamily="18" charset="0"/>
              </a:rPr>
              <a:t> отчеты руководителей дочерних обществ по результатам расследования несчастных случаев и аварий </a:t>
            </a:r>
          </a:p>
          <a:p>
            <a:pPr marL="0" marR="0" lvl="0" indent="180000" algn="just" defTabSz="540000" rtl="0" eaLnBrk="1" fontAlgn="auto" latinLnBrk="0" hangingPunct="1">
              <a:lnSpc>
                <a:spcPct val="100000"/>
              </a:lnSpc>
              <a:spcBef>
                <a:spcPts val="0"/>
              </a:spcBef>
              <a:spcAft>
                <a:spcPts val="0"/>
              </a:spcAft>
              <a:buClrTx/>
              <a:buSzTx/>
              <a:buFontTx/>
              <a:buNone/>
              <a:tabLst/>
              <a:defRPr/>
            </a:pPr>
            <a:r>
              <a:rPr lang="ru-RU" sz="1200" kern="0" dirty="0">
                <a:solidFill>
                  <a:schemeClr val="tx1"/>
                </a:solidFill>
                <a:latin typeface="Times New Roman" panose="02020603050405020304" pitchFamily="18" charset="0"/>
                <a:cs typeface="Times New Roman" panose="02020603050405020304" pitchFamily="18" charset="0"/>
              </a:rPr>
              <a:t>	Председателем Правления А.Б. Миллером ежегодно</a:t>
            </a:r>
            <a:r>
              <a:rPr lang="ru-RU" sz="1200" kern="0" baseline="0" dirty="0">
                <a:solidFill>
                  <a:schemeClr val="tx1"/>
                </a:solidFill>
                <a:latin typeface="Times New Roman" panose="02020603050405020304" pitchFamily="18" charset="0"/>
                <a:cs typeface="Times New Roman" panose="02020603050405020304" pitchFamily="18" charset="0"/>
              </a:rPr>
              <a:t> проводится оценка</a:t>
            </a:r>
            <a:r>
              <a:rPr lang="ru-RU" sz="1200" kern="0" dirty="0">
                <a:solidFill>
                  <a:schemeClr val="tx1"/>
                </a:solidFill>
                <a:latin typeface="Times New Roman" panose="02020603050405020304" pitchFamily="18" charset="0"/>
                <a:cs typeface="Times New Roman" panose="02020603050405020304" pitchFamily="18" charset="0"/>
              </a:rPr>
              <a:t> работы Комиссии по производственной безопасности ПАО «Газпром». За указанный период результаты работы Комиссии признаны удовлетворительными.</a:t>
            </a:r>
          </a:p>
        </p:txBody>
      </p:sp>
      <p:sp>
        <p:nvSpPr>
          <p:cNvPr id="4" name="Номер слайда 3"/>
          <p:cNvSpPr>
            <a:spLocks noGrp="1"/>
          </p:cNvSpPr>
          <p:nvPr>
            <p:ph type="sldNum" sz="quarter" idx="10"/>
          </p:nvPr>
        </p:nvSpPr>
        <p:spPr/>
        <p:txBody>
          <a:bodyPr/>
          <a:lstStyle/>
          <a:p>
            <a:fld id="{282185DB-A00E-4AF3-B661-15E025881028}" type="slidenum">
              <a:rPr lang="ru-RU" smtClean="0"/>
              <a:pPr/>
              <a:t>9</a:t>
            </a:fld>
            <a:endParaRPr lang="ru-RU"/>
          </a:p>
        </p:txBody>
      </p:sp>
    </p:spTree>
    <p:extLst>
      <p:ext uri="{BB962C8B-B14F-4D97-AF65-F5344CB8AC3E}">
        <p14:creationId xmlns:p14="http://schemas.microsoft.com/office/powerpoint/2010/main" val="6404366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a:xfrm>
            <a:off x="166977" y="4603805"/>
            <a:ext cx="6448507" cy="4579804"/>
          </a:xfrm>
        </p:spPr>
        <p:txBody>
          <a:bodyPr>
            <a:noAutofit/>
          </a:bodyPr>
          <a:lstStyle/>
          <a:p>
            <a:pPr indent="179982" algn="just"/>
            <a:r>
              <a:rPr lang="ru-RU" b="0" dirty="0">
                <a:solidFill>
                  <a:schemeClr val="tx1"/>
                </a:solidFill>
                <a:latin typeface="Times New Roman" panose="02020603050405020304" pitchFamily="18" charset="0"/>
                <a:cs typeface="Times New Roman" panose="02020603050405020304" pitchFamily="18" charset="0"/>
              </a:rPr>
              <a:t>Программа проведения внутренних аудитов на 2017 год в 2017 году реализована в полном объеме. </a:t>
            </a:r>
          </a:p>
          <a:p>
            <a:pPr indent="179982" algn="just"/>
            <a:r>
              <a:rPr lang="ru-RU" b="0" dirty="0">
                <a:solidFill>
                  <a:schemeClr val="tx1"/>
                </a:solidFill>
                <a:latin typeface="Times New Roman" panose="02020603050405020304" pitchFamily="18" charset="0"/>
                <a:cs typeface="Times New Roman" panose="02020603050405020304" pitchFamily="18" charset="0"/>
              </a:rPr>
              <a:t>В процессе проведения внутренних аудитов выявлены 206 несоответствий и 561 замечание. В дочерних обществах разработаны и реализуются корректирующие действия в соответствии с требованиями СТО Газпром 18000.3-004-2014. </a:t>
            </a:r>
          </a:p>
          <a:p>
            <a:pPr algn="just"/>
            <a:r>
              <a:rPr lang="ru-RU" b="0" dirty="0">
                <a:solidFill>
                  <a:schemeClr val="tx1"/>
                </a:solidFill>
                <a:latin typeface="Times New Roman" panose="02020603050405020304" pitchFamily="18" charset="0"/>
                <a:cs typeface="Times New Roman" panose="02020603050405020304" pitchFamily="18" charset="0"/>
              </a:rPr>
              <a:t>Информация о результатах внутренних аудитов</a:t>
            </a:r>
            <a:r>
              <a:rPr lang="ru-RU" b="0" baseline="0" dirty="0">
                <a:solidFill>
                  <a:schemeClr val="tx1"/>
                </a:solidFill>
                <a:latin typeface="Times New Roman" panose="02020603050405020304" pitchFamily="18" charset="0"/>
                <a:cs typeface="Times New Roman" panose="02020603050405020304" pitchFamily="18" charset="0"/>
              </a:rPr>
              <a:t> доводиться до вас </a:t>
            </a:r>
            <a:r>
              <a:rPr lang="ru-RU" b="0" baseline="0" dirty="0" err="1">
                <a:solidFill>
                  <a:schemeClr val="tx1"/>
                </a:solidFill>
                <a:latin typeface="Times New Roman" panose="02020603050405020304" pitchFamily="18" charset="0"/>
                <a:cs typeface="Times New Roman" panose="02020603050405020304" pitchFamily="18" charset="0"/>
              </a:rPr>
              <a:t>ежеквартольно</a:t>
            </a:r>
            <a:r>
              <a:rPr lang="ru-RU" b="0" baseline="0" dirty="0">
                <a:solidFill>
                  <a:schemeClr val="tx1"/>
                </a:solidFill>
                <a:latin typeface="Times New Roman" panose="02020603050405020304" pitchFamily="18" charset="0"/>
                <a:cs typeface="Times New Roman" panose="02020603050405020304" pitchFamily="18" charset="0"/>
              </a:rPr>
              <a:t> с мероприятиями по предотвращению возникновения причин выявленных несоответствий.</a:t>
            </a:r>
            <a:endParaRPr lang="ru-RU" b="0" dirty="0">
              <a:solidFill>
                <a:schemeClr val="tx1"/>
              </a:solidFill>
              <a:latin typeface="Times New Roman" panose="02020603050405020304" pitchFamily="18" charset="0"/>
              <a:cs typeface="Times New Roman" panose="02020603050405020304" pitchFamily="18" charset="0"/>
            </a:endParaRPr>
          </a:p>
          <a:p>
            <a:pPr indent="179982" algn="just"/>
            <a:r>
              <a:rPr lang="ru-RU" b="0" dirty="0">
                <a:solidFill>
                  <a:schemeClr val="tx1"/>
                </a:solidFill>
                <a:latin typeface="Times New Roman" panose="02020603050405020304" pitchFamily="18" charset="0"/>
                <a:cs typeface="Times New Roman" panose="02020603050405020304" pitchFamily="18" charset="0"/>
              </a:rPr>
              <a:t>По результатам проведенных аудитов установлено,</a:t>
            </a:r>
            <a:r>
              <a:rPr lang="ru-RU" b="0" baseline="0" dirty="0">
                <a:solidFill>
                  <a:schemeClr val="tx1"/>
                </a:solidFill>
                <a:latin typeface="Times New Roman" panose="02020603050405020304" pitchFamily="18" charset="0"/>
                <a:cs typeface="Times New Roman" panose="02020603050405020304" pitchFamily="18" charset="0"/>
              </a:rPr>
              <a:t> что </a:t>
            </a:r>
            <a:r>
              <a:rPr lang="ru-RU" b="0" dirty="0">
                <a:solidFill>
                  <a:schemeClr val="tx1"/>
                </a:solidFill>
                <a:latin typeface="Times New Roman" panose="02020603050405020304" pitchFamily="18" charset="0"/>
                <a:cs typeface="Times New Roman" panose="02020603050405020304" pitchFamily="18" charset="0"/>
              </a:rPr>
              <a:t>деятельность </a:t>
            </a:r>
            <a:r>
              <a:rPr lang="ru-RU" b="0" u="sng" dirty="0">
                <a:solidFill>
                  <a:schemeClr val="tx1"/>
                </a:solidFill>
                <a:latin typeface="Times New Roman" panose="02020603050405020304" pitchFamily="18" charset="0"/>
                <a:cs typeface="Times New Roman" panose="02020603050405020304" pitchFamily="18" charset="0"/>
              </a:rPr>
              <a:t> 22 дочерних обществ</a:t>
            </a:r>
            <a:r>
              <a:rPr lang="ru-RU" b="0" dirty="0">
                <a:solidFill>
                  <a:schemeClr val="tx1"/>
                </a:solidFill>
                <a:latin typeface="Times New Roman" panose="02020603050405020304" pitchFamily="18" charset="0"/>
                <a:cs typeface="Times New Roman" panose="02020603050405020304" pitchFamily="18" charset="0"/>
              </a:rPr>
              <a:t> ПАО «Газпром» соответствует требованиям СТО Газпром. Деятельность </a:t>
            </a:r>
            <a:r>
              <a:rPr lang="ru-RU" b="0" u="sng" dirty="0">
                <a:solidFill>
                  <a:schemeClr val="tx1"/>
                </a:solidFill>
                <a:latin typeface="Times New Roman" panose="02020603050405020304" pitchFamily="18" charset="0"/>
                <a:cs typeface="Times New Roman" panose="02020603050405020304" pitchFamily="18" charset="0"/>
              </a:rPr>
              <a:t>четырех дочерних обществ</a:t>
            </a:r>
            <a:r>
              <a:rPr lang="ru-RU" b="0" dirty="0">
                <a:solidFill>
                  <a:schemeClr val="tx1"/>
                </a:solidFill>
                <a:latin typeface="Times New Roman" panose="02020603050405020304" pitchFamily="18" charset="0"/>
                <a:cs typeface="Times New Roman" panose="02020603050405020304" pitchFamily="18" charset="0"/>
              </a:rPr>
              <a:t> ПАО «Газпром» была признана </a:t>
            </a:r>
            <a:r>
              <a:rPr lang="ru-RU" b="0" u="sng" dirty="0">
                <a:solidFill>
                  <a:schemeClr val="tx1"/>
                </a:solidFill>
                <a:latin typeface="Times New Roman" panose="02020603050405020304" pitchFamily="18" charset="0"/>
                <a:cs typeface="Times New Roman" panose="02020603050405020304" pitchFamily="18" charset="0"/>
              </a:rPr>
              <a:t>неудовлетворительной и не соответствующей </a:t>
            </a:r>
            <a:r>
              <a:rPr lang="ru-RU" b="0" dirty="0">
                <a:solidFill>
                  <a:schemeClr val="tx1"/>
                </a:solidFill>
                <a:latin typeface="Times New Roman" panose="02020603050405020304" pitchFamily="18" charset="0"/>
                <a:cs typeface="Times New Roman" panose="02020603050405020304" pitchFamily="18" charset="0"/>
              </a:rPr>
              <a:t>установленным требованиям, а именно в:</a:t>
            </a:r>
          </a:p>
          <a:p>
            <a:pPr lvl="0" algn="just"/>
            <a:r>
              <a:rPr lang="ru-RU" b="0" dirty="0">
                <a:solidFill>
                  <a:schemeClr val="tx1"/>
                </a:solidFill>
                <a:latin typeface="Times New Roman" panose="02020603050405020304" pitchFamily="18" charset="0"/>
                <a:cs typeface="Times New Roman" panose="02020603050405020304" pitchFamily="18" charset="0"/>
              </a:rPr>
              <a:t>- ООО «Газпром </a:t>
            </a:r>
            <a:r>
              <a:rPr lang="ru-RU" b="0" dirty="0" err="1">
                <a:solidFill>
                  <a:schemeClr val="tx1"/>
                </a:solidFill>
                <a:latin typeface="Times New Roman" panose="02020603050405020304" pitchFamily="18" charset="0"/>
                <a:cs typeface="Times New Roman" panose="02020603050405020304" pitchFamily="18" charset="0"/>
              </a:rPr>
              <a:t>социнвест</a:t>
            </a:r>
            <a:r>
              <a:rPr lang="ru-RU" b="0" dirty="0">
                <a:solidFill>
                  <a:schemeClr val="tx1"/>
                </a:solidFill>
                <a:latin typeface="Times New Roman" panose="02020603050405020304" pitchFamily="18" charset="0"/>
                <a:cs typeface="Times New Roman" panose="02020603050405020304" pitchFamily="18" charset="0"/>
              </a:rPr>
              <a:t>»;</a:t>
            </a:r>
          </a:p>
          <a:p>
            <a:pPr lvl="0" algn="just"/>
            <a:r>
              <a:rPr lang="ru-RU"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Gazprom</a:t>
            </a:r>
            <a:r>
              <a:rPr lang="en-US" b="0" dirty="0">
                <a:solidFill>
                  <a:schemeClr val="tx1"/>
                </a:solidFill>
                <a:latin typeface="Times New Roman" panose="02020603050405020304" pitchFamily="18" charset="0"/>
                <a:cs typeface="Times New Roman" panose="02020603050405020304" pitchFamily="18" charset="0"/>
              </a:rPr>
              <a:t> EP International B.V.;</a:t>
            </a:r>
            <a:endParaRPr lang="ru-RU" b="0" dirty="0">
              <a:solidFill>
                <a:schemeClr val="tx1"/>
              </a:solidFill>
              <a:latin typeface="Times New Roman" panose="02020603050405020304" pitchFamily="18" charset="0"/>
              <a:cs typeface="Times New Roman" panose="02020603050405020304" pitchFamily="18" charset="0"/>
            </a:endParaRPr>
          </a:p>
          <a:p>
            <a:pPr lvl="0" algn="just">
              <a:buFontTx/>
              <a:buChar char="-"/>
            </a:pPr>
            <a:r>
              <a:rPr lang="ru-RU" b="0" dirty="0">
                <a:solidFill>
                  <a:schemeClr val="tx1"/>
                </a:solidFill>
                <a:latin typeface="Times New Roman" panose="02020603050405020304" pitchFamily="18" charset="0"/>
                <a:cs typeface="Times New Roman" panose="02020603050405020304" pitchFamily="18" charset="0"/>
              </a:rPr>
              <a:t> АО «</a:t>
            </a:r>
            <a:r>
              <a:rPr lang="ru-RU" b="0" dirty="0" err="1">
                <a:solidFill>
                  <a:schemeClr val="tx1"/>
                </a:solidFill>
                <a:latin typeface="Times New Roman" panose="02020603050405020304" pitchFamily="18" charset="0"/>
                <a:cs typeface="Times New Roman" panose="02020603050405020304" pitchFamily="18" charset="0"/>
              </a:rPr>
              <a:t>Гипроспецгаз</a:t>
            </a:r>
            <a:r>
              <a:rPr lang="ru-RU" b="0" dirty="0">
                <a:solidFill>
                  <a:schemeClr val="tx1"/>
                </a:solidFill>
                <a:latin typeface="Times New Roman" panose="02020603050405020304" pitchFamily="18" charset="0"/>
                <a:cs typeface="Times New Roman" panose="02020603050405020304" pitchFamily="18" charset="0"/>
              </a:rPr>
              <a:t>»;</a:t>
            </a:r>
          </a:p>
          <a:p>
            <a:pPr algn="just" defTabSz="914308">
              <a:buFontTx/>
              <a:buChar char="-"/>
              <a:defRPr/>
            </a:pPr>
            <a:r>
              <a:rPr lang="ru-RU" b="0" dirty="0">
                <a:solidFill>
                  <a:schemeClr val="tx1"/>
                </a:solidFill>
                <a:latin typeface="Times New Roman" panose="02020603050405020304" pitchFamily="18" charset="0"/>
                <a:cs typeface="Times New Roman" panose="02020603050405020304" pitchFamily="18" charset="0"/>
              </a:rPr>
              <a:t> ООО «Газ-Ойл».</a:t>
            </a:r>
          </a:p>
          <a:p>
            <a:pPr algn="just" defTabSz="914308">
              <a:defRPr/>
            </a:pPr>
            <a:endParaRPr lang="ru-RU" b="0" dirty="0">
              <a:solidFill>
                <a:schemeClr val="tx1"/>
              </a:solidFill>
              <a:latin typeface="Times New Roman" panose="02020603050405020304" pitchFamily="18" charset="0"/>
              <a:cs typeface="Times New Roman" panose="02020603050405020304" pitchFamily="18" charset="0"/>
            </a:endParaRPr>
          </a:p>
          <a:p>
            <a:pPr algn="just" defTabSz="914308">
              <a:defRPr/>
            </a:pPr>
            <a:r>
              <a:rPr lang="ru-RU" b="0" dirty="0">
                <a:solidFill>
                  <a:schemeClr val="tx1"/>
                </a:solidFill>
                <a:latin typeface="Times New Roman" panose="02020603050405020304" pitchFamily="18" charset="0"/>
                <a:cs typeface="Times New Roman" panose="02020603050405020304" pitchFamily="18" charset="0"/>
              </a:rPr>
              <a:t>    Учитывая, что в указанных обществах не выполняются основные требования, предъявляемые к системе управления охраной труда и промышленной безопасностью, возникает риск невозможности проведения сертификационного аудита на соответствие требованиям международного стандарта </a:t>
            </a:r>
            <a:r>
              <a:rPr lang="en-US" b="0" dirty="0">
                <a:solidFill>
                  <a:schemeClr val="tx1"/>
                </a:solidFill>
                <a:latin typeface="Times New Roman" panose="02020603050405020304" pitchFamily="18" charset="0"/>
                <a:cs typeface="Times New Roman" panose="02020603050405020304" pitchFamily="18" charset="0"/>
              </a:rPr>
              <a:t>OHSAS 1800</a:t>
            </a:r>
            <a:r>
              <a:rPr lang="ru-RU" b="0" dirty="0">
                <a:solidFill>
                  <a:schemeClr val="tx1"/>
                </a:solidFill>
                <a:latin typeface="Times New Roman" panose="02020603050405020304" pitchFamily="18" charset="0"/>
                <a:cs typeface="Times New Roman" panose="02020603050405020304" pitchFamily="18" charset="0"/>
              </a:rPr>
              <a:t>1 в 2017 году в соответствии с Утвержденным графиком. Для приведения систем управления производственной безопасностью перечисленных дочерних обществ к соответствию корпоративным требованиям необходимо проведен комплекс мероприятий и повторный внеплановый внутренний аудит. Результаты</a:t>
            </a:r>
            <a:r>
              <a:rPr lang="ru-RU" b="0" baseline="0" dirty="0">
                <a:solidFill>
                  <a:schemeClr val="tx1"/>
                </a:solidFill>
                <a:latin typeface="Times New Roman" panose="02020603050405020304" pitchFamily="18" charset="0"/>
                <a:cs typeface="Times New Roman" panose="02020603050405020304" pitchFamily="18" charset="0"/>
              </a:rPr>
              <a:t> внутреннего аудита удовлетворительные.</a:t>
            </a:r>
          </a:p>
        </p:txBody>
      </p:sp>
      <p:sp>
        <p:nvSpPr>
          <p:cNvPr id="4" name="Номер слайда 3"/>
          <p:cNvSpPr>
            <a:spLocks noGrp="1"/>
          </p:cNvSpPr>
          <p:nvPr>
            <p:ph type="sldNum" sz="quarter" idx="10"/>
          </p:nvPr>
        </p:nvSpPr>
        <p:spPr/>
        <p:txBody>
          <a:bodyPr/>
          <a:lstStyle/>
          <a:p>
            <a:fld id="{282185DB-A00E-4AF3-B661-15E025881028}" type="slidenum">
              <a:rPr lang="ru-RU" smtClean="0"/>
              <a:pPr/>
              <a:t>10</a:t>
            </a:fld>
            <a:endParaRPr lang="ru-RU"/>
          </a:p>
        </p:txBody>
      </p:sp>
    </p:spTree>
    <p:extLst>
      <p:ext uri="{BB962C8B-B14F-4D97-AF65-F5344CB8AC3E}">
        <p14:creationId xmlns:p14="http://schemas.microsoft.com/office/powerpoint/2010/main" val="1777208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455613"/>
            <a:ext cx="6616700" cy="3722687"/>
          </a:xfrm>
        </p:spPr>
      </p:sp>
      <p:sp>
        <p:nvSpPr>
          <p:cNvPr id="3" name="Заметки 2"/>
          <p:cNvSpPr>
            <a:spLocks noGrp="1"/>
          </p:cNvSpPr>
          <p:nvPr>
            <p:ph type="body" idx="1"/>
          </p:nvPr>
        </p:nvSpPr>
        <p:spPr>
          <a:xfrm>
            <a:off x="241066" y="4306834"/>
            <a:ext cx="6418468" cy="4467702"/>
          </a:xfrm>
        </p:spPr>
        <p:txBody>
          <a:bodyPr>
            <a:noAutofit/>
          </a:bodyPr>
          <a:lstStyle/>
          <a:p>
            <a:pPr algn="just" fontAlgn="base"/>
            <a:r>
              <a:rPr lang="ru-RU" sz="1200" b="0" i="0" kern="1200" dirty="0">
                <a:solidFill>
                  <a:schemeClr val="tx1"/>
                </a:solidFill>
                <a:effectLst/>
                <a:latin typeface="Times New Roman" panose="02020603050405020304" pitchFamily="18" charset="0"/>
                <a:cs typeface="Times New Roman" panose="02020603050405020304" pitchFamily="18" charset="0"/>
              </a:rPr>
              <a:t>Важным элементом функционирования ЕСУПБ является мониторинг и контроль за соблюдением требований производственной</a:t>
            </a:r>
            <a:r>
              <a:rPr lang="ru-RU" sz="1200" b="0" i="0" kern="1200" baseline="0" dirty="0">
                <a:solidFill>
                  <a:schemeClr val="tx1"/>
                </a:solidFill>
                <a:effectLst/>
                <a:latin typeface="Times New Roman" panose="02020603050405020304" pitchFamily="18" charset="0"/>
                <a:cs typeface="Times New Roman" panose="02020603050405020304" pitchFamily="18" charset="0"/>
              </a:rPr>
              <a:t> безопасности.</a:t>
            </a:r>
          </a:p>
          <a:p>
            <a:pPr algn="just" fontAlgn="base"/>
            <a:r>
              <a:rPr lang="ru-RU" sz="1200" b="0" i="0" kern="1200" dirty="0">
                <a:solidFill>
                  <a:schemeClr val="tx1"/>
                </a:solidFill>
                <a:effectLst/>
                <a:latin typeface="Times New Roman" panose="02020603050405020304" pitchFamily="18" charset="0"/>
                <a:cs typeface="Times New Roman" panose="02020603050405020304" pitchFamily="18" charset="0"/>
              </a:rPr>
              <a:t>1. Совершенствуя</a:t>
            </a:r>
            <a:r>
              <a:rPr lang="ru-RU" sz="1200" b="0" i="0" kern="1200" baseline="0" dirty="0">
                <a:solidFill>
                  <a:schemeClr val="tx1"/>
                </a:solidFill>
                <a:effectLst/>
                <a:latin typeface="Times New Roman" panose="02020603050405020304" pitchFamily="18" charset="0"/>
                <a:cs typeface="Times New Roman" panose="02020603050405020304" pitchFamily="18" charset="0"/>
              </a:rPr>
              <a:t> систему управления производственной безопасностью нельзя забывать об процессе Контроля, который </a:t>
            </a:r>
            <a:r>
              <a:rPr lang="ru-RU" sz="1200" b="0" i="0" kern="1200" dirty="0">
                <a:solidFill>
                  <a:schemeClr val="tx1"/>
                </a:solidFill>
                <a:effectLst/>
                <a:latin typeface="Times New Roman" panose="02020603050405020304" pitchFamily="18" charset="0"/>
                <a:cs typeface="Times New Roman" panose="02020603050405020304" pitchFamily="18" charset="0"/>
              </a:rPr>
              <a:t>позволяет выявить проблемы и скорректировать деятельность организации до того, как эти проблемы перерастут в кризис. </a:t>
            </a:r>
          </a:p>
          <a:p>
            <a:pPr algn="just" fontAlgn="base"/>
            <a:r>
              <a:rPr lang="ru-RU" sz="1200" b="0" i="0" kern="1200" dirty="0">
                <a:solidFill>
                  <a:schemeClr val="tx1"/>
                </a:solidFill>
                <a:effectLst/>
                <a:latin typeface="Times New Roman" panose="02020603050405020304" pitchFamily="18" charset="0"/>
                <a:cs typeface="Times New Roman" panose="02020603050405020304" pitchFamily="18" charset="0"/>
              </a:rPr>
              <a:t>В Газпром</a:t>
            </a:r>
            <a:r>
              <a:rPr lang="ru-RU" sz="1200" b="0" i="0" kern="1200" baseline="0" dirty="0">
                <a:solidFill>
                  <a:schemeClr val="tx1"/>
                </a:solidFill>
                <a:effectLst/>
                <a:latin typeface="Times New Roman" panose="02020603050405020304" pitchFamily="18" charset="0"/>
                <a:cs typeface="Times New Roman" panose="02020603050405020304" pitchFamily="18" charset="0"/>
              </a:rPr>
              <a:t> функции корпоративного контроля осуществляют:</a:t>
            </a:r>
          </a:p>
          <a:p>
            <a:pPr marL="171450" indent="-171450" algn="just">
              <a:buFont typeface="Arial" panose="020B0604020202020204" pitchFamily="34" charset="0"/>
              <a:buChar char="•"/>
            </a:pPr>
            <a:r>
              <a:rPr lang="ru-RU" sz="1200" kern="1200" dirty="0">
                <a:solidFill>
                  <a:schemeClr val="tx1"/>
                </a:solidFill>
                <a:effectLst/>
                <a:latin typeface="Times New Roman" panose="02020603050405020304" pitchFamily="18" charset="0"/>
                <a:cs typeface="Times New Roman" panose="02020603050405020304" pitchFamily="18" charset="0"/>
              </a:rPr>
              <a:t>ООО «Газпром газнадзор» - контроль за выполнением требований производственной, экологической и энергетической безопасности на объектах ПАО «Газпром»;</a:t>
            </a:r>
          </a:p>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kern="1200" dirty="0">
                <a:solidFill>
                  <a:schemeClr val="tx1"/>
                </a:solidFill>
                <a:effectLst/>
                <a:latin typeface="Times New Roman" panose="02020603050405020304" pitchFamily="18" charset="0"/>
                <a:cs typeface="Times New Roman" panose="02020603050405020304" pitchFamily="18" charset="0"/>
              </a:rPr>
              <a:t>ООО «Газпром газобезопасность» - контроль за соблюдением требований охраны труда, пожарной, газовой и противофонтанной безопасности, а также деятельности аварийно-спасательных формирований. </a:t>
            </a:r>
          </a:p>
          <a:p>
            <a:pPr marL="0" marR="0" indent="0" algn="just" defTabSz="914400" rtl="0" eaLnBrk="1" fontAlgn="auto" latinLnBrk="0" hangingPunct="1">
              <a:lnSpc>
                <a:spcPct val="100000"/>
              </a:lnSpc>
              <a:spcBef>
                <a:spcPts val="0"/>
              </a:spcBef>
              <a:spcAft>
                <a:spcPts val="0"/>
              </a:spcAft>
              <a:buClrTx/>
              <a:buSzTx/>
              <a:buFontTx/>
              <a:buNone/>
              <a:tabLst/>
              <a:defRPr/>
            </a:pPr>
            <a:endParaRPr lang="ru-RU" sz="1200" kern="1200" dirty="0">
              <a:solidFill>
                <a:schemeClr val="tx1"/>
              </a:solidFill>
              <a:effectLst/>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Times New Roman" panose="02020603050405020304" pitchFamily="18" charset="0"/>
                <a:cs typeface="Times New Roman" panose="02020603050405020304" pitchFamily="18" charset="0"/>
              </a:rPr>
              <a:t>2. В</a:t>
            </a:r>
            <a:r>
              <a:rPr lang="ru-RU" sz="1200" kern="1200" baseline="0" dirty="0">
                <a:solidFill>
                  <a:schemeClr val="tx1"/>
                </a:solidFill>
                <a:effectLst/>
                <a:latin typeface="Times New Roman" panose="02020603050405020304" pitchFamily="18" charset="0"/>
                <a:cs typeface="Times New Roman" panose="02020603050405020304" pitchFamily="18" charset="0"/>
              </a:rPr>
              <a:t> настоящее время уже разработаны, а также находится на согласовании нормативные документы ПАО «Газпром», направленные на:</a:t>
            </a:r>
            <a:endParaRPr lang="ru-RU" sz="1200" kern="1200" dirty="0">
              <a:solidFill>
                <a:schemeClr val="tx1"/>
              </a:solidFill>
              <a:effectLst/>
              <a:latin typeface="Times New Roman" panose="02020603050405020304" pitchFamily="18" charset="0"/>
              <a:cs typeface="Times New Roman" panose="02020603050405020304" pitchFamily="18" charset="0"/>
            </a:endParaRPr>
          </a:p>
          <a:p>
            <a:pPr marL="171450" indent="-171450" algn="just">
              <a:buFont typeface="Wingdings" panose="05000000000000000000" pitchFamily="2" charset="2"/>
              <a:buChar char="ü"/>
            </a:pPr>
            <a:r>
              <a:rPr lang="ru-RU" sz="1200" kern="1200" dirty="0">
                <a:solidFill>
                  <a:schemeClr val="tx1"/>
                </a:solidFill>
                <a:effectLst/>
                <a:latin typeface="Times New Roman" panose="02020603050405020304" pitchFamily="18" charset="0"/>
                <a:cs typeface="Times New Roman" panose="02020603050405020304" pitchFamily="18" charset="0"/>
              </a:rPr>
              <a:t>внедрении современных организационных подходов, информационных технологий, методов технического контроля;</a:t>
            </a:r>
          </a:p>
          <a:p>
            <a:pPr marL="171450" indent="-171450" algn="just">
              <a:buFont typeface="Wingdings" panose="05000000000000000000" pitchFamily="2" charset="2"/>
              <a:buChar char="ü"/>
            </a:pPr>
            <a:r>
              <a:rPr lang="ru-RU" sz="1200" kern="1200" dirty="0">
                <a:solidFill>
                  <a:schemeClr val="tx1"/>
                </a:solidFill>
                <a:effectLst/>
                <a:latin typeface="Times New Roman" panose="02020603050405020304" pitchFamily="18" charset="0"/>
                <a:cs typeface="Times New Roman" panose="02020603050405020304" pitchFamily="18" charset="0"/>
              </a:rPr>
              <a:t>разработку системы качественных и количественных показателей инспекционной контрольной деятельности на производственных объектах Группы Газпром и соответствующей системы их мониторинга, оценки их эффективности;</a:t>
            </a:r>
          </a:p>
          <a:p>
            <a:pPr marL="171450" indent="-171450" algn="just">
              <a:buFont typeface="Wingdings" panose="05000000000000000000" pitchFamily="2" charset="2"/>
              <a:buChar char="ü"/>
            </a:pPr>
            <a:r>
              <a:rPr lang="ru-RU" sz="1200" kern="1200" dirty="0">
                <a:solidFill>
                  <a:schemeClr val="tx1"/>
                </a:solidFill>
                <a:effectLst/>
                <a:latin typeface="Times New Roman" panose="02020603050405020304" pitchFamily="18" charset="0"/>
                <a:cs typeface="Times New Roman" panose="02020603050405020304" pitchFamily="18" charset="0"/>
              </a:rPr>
              <a:t>совершенствование методологической основы в области осуществления инспекционной контрольной деятельностью и распределения задач и функций между заинтересованными участниками процесса;</a:t>
            </a:r>
          </a:p>
          <a:p>
            <a:pPr marL="171450" indent="-171450" algn="just">
              <a:buFont typeface="Wingdings" panose="05000000000000000000" pitchFamily="2" charset="2"/>
              <a:buChar char="ü"/>
            </a:pPr>
            <a:r>
              <a:rPr lang="ru-RU" sz="1200" kern="1200" dirty="0">
                <a:solidFill>
                  <a:schemeClr val="tx1"/>
                </a:solidFill>
                <a:effectLst/>
                <a:latin typeface="Times New Roman" panose="02020603050405020304" pitchFamily="18" charset="0"/>
                <a:cs typeface="Times New Roman" panose="02020603050405020304" pitchFamily="18" charset="0"/>
              </a:rPr>
              <a:t>повышение уровня компетентности инспекторского состава.</a:t>
            </a:r>
          </a:p>
        </p:txBody>
      </p:sp>
      <p:sp>
        <p:nvSpPr>
          <p:cNvPr id="4" name="Номер слайда 3"/>
          <p:cNvSpPr>
            <a:spLocks noGrp="1"/>
          </p:cNvSpPr>
          <p:nvPr>
            <p:ph type="sldNum" sz="quarter" idx="10"/>
          </p:nvPr>
        </p:nvSpPr>
        <p:spPr/>
        <p:txBody>
          <a:bodyPr/>
          <a:lstStyle/>
          <a:p>
            <a:fld id="{A7F4F542-0CF8-4D46-9C15-E25CCB08C5CA}" type="slidenum">
              <a:rPr lang="ru-RU" smtClean="0">
                <a:solidFill>
                  <a:prstClr val="black"/>
                </a:solidFill>
              </a:rPr>
              <a:pPr/>
              <a:t>11</a:t>
            </a:fld>
            <a:endParaRPr lang="ru-RU">
              <a:solidFill>
                <a:prstClr val="black"/>
              </a:solidFill>
            </a:endParaRPr>
          </a:p>
        </p:txBody>
      </p:sp>
    </p:spTree>
    <p:extLst>
      <p:ext uri="{BB962C8B-B14F-4D97-AF65-F5344CB8AC3E}">
        <p14:creationId xmlns:p14="http://schemas.microsoft.com/office/powerpoint/2010/main" val="21575792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Образ слайда 1"/>
          <p:cNvSpPr>
            <a:spLocks noGrp="1" noRot="1" noChangeAspect="1" noTextEdit="1"/>
          </p:cNvSpPr>
          <p:nvPr>
            <p:ph type="sldImg"/>
          </p:nvPr>
        </p:nvSpPr>
        <p:spPr>
          <a:xfrm>
            <a:off x="90488" y="744538"/>
            <a:ext cx="6616700" cy="3722687"/>
          </a:xfrm>
          <a:ln/>
        </p:spPr>
      </p:sp>
      <p:sp>
        <p:nvSpPr>
          <p:cNvPr id="102403" name="Заметки 2"/>
          <p:cNvSpPr>
            <a:spLocks noGrp="1"/>
          </p:cNvSpPr>
          <p:nvPr>
            <p:ph type="body" idx="1"/>
          </p:nvPr>
        </p:nvSpPr>
        <p:spPr>
          <a:noFill/>
          <a:ln/>
        </p:spPr>
        <p:txBody>
          <a:bodyPr>
            <a:normAutofit/>
          </a:bodyPr>
          <a:lstStyle/>
          <a:p>
            <a:r>
              <a:rPr lang="ru-RU" sz="1200" kern="1200" dirty="0">
                <a:solidFill>
                  <a:schemeClr val="tx1"/>
                </a:solidFill>
                <a:effectLst/>
                <a:latin typeface="Times New Roman" panose="02020603050405020304" pitchFamily="18" charset="0"/>
                <a:ea typeface="+mn-ea"/>
                <a:cs typeface="Times New Roman" panose="02020603050405020304" pitchFamily="18" charset="0"/>
              </a:rPr>
              <a:t>1. Стратегией развития системы управления производственной безопасностью предусмотрено повышение эффективности управления производственной безопасностью за счет использования лучших мировых практик. Сегодня у нас внедрена система менеджмента, соответствующая требованиям международного стандарта OHSAS 18001.  </a:t>
            </a:r>
            <a:r>
              <a:rPr lang="ru-RU" sz="1200" kern="1200" dirty="0" err="1">
                <a:solidFill>
                  <a:schemeClr val="tx1"/>
                </a:solidFill>
                <a:effectLst/>
                <a:latin typeface="Times New Roman" panose="02020603050405020304" pitchFamily="18" charset="0"/>
                <a:ea typeface="+mn-ea"/>
                <a:cs typeface="Times New Roman" panose="02020603050405020304" pitchFamily="18" charset="0"/>
              </a:rPr>
              <a:t>Ресертификационный</a:t>
            </a:r>
            <a:r>
              <a:rPr lang="ru-RU" sz="1200" kern="1200" dirty="0">
                <a:solidFill>
                  <a:schemeClr val="tx1"/>
                </a:solidFill>
                <a:effectLst/>
                <a:latin typeface="Times New Roman" panose="02020603050405020304" pitchFamily="18" charset="0"/>
                <a:ea typeface="+mn-ea"/>
                <a:cs typeface="Times New Roman" panose="02020603050405020304" pitchFamily="18" charset="0"/>
              </a:rPr>
              <a:t> аудит в 2017 году подтвердил соответствие системы требованиям.  Выдан сертификат со сроком действия до декабря 2020 года.</a:t>
            </a:r>
          </a:p>
          <a:p>
            <a:endParaRPr lang="ru-RU" sz="1200" kern="1200" dirty="0">
              <a:solidFill>
                <a:schemeClr val="tx1"/>
              </a:solidFill>
              <a:effectLst/>
              <a:latin typeface="Times New Roman" panose="02020603050405020304" pitchFamily="18" charset="0"/>
              <a:ea typeface="+mn-ea"/>
              <a:cs typeface="Times New Roman" panose="02020603050405020304" pitchFamily="18" charset="0"/>
            </a:endParaRPr>
          </a:p>
          <a:p>
            <a:r>
              <a:rPr lang="ru-RU" sz="1200" kern="1200" dirty="0">
                <a:solidFill>
                  <a:schemeClr val="tx1"/>
                </a:solidFill>
                <a:effectLst/>
                <a:latin typeface="Times New Roman" panose="02020603050405020304" pitchFamily="18" charset="0"/>
                <a:ea typeface="+mn-ea"/>
                <a:cs typeface="Times New Roman" panose="02020603050405020304" pitchFamily="18" charset="0"/>
              </a:rPr>
              <a:t>2. Сертификация является инструментом,</a:t>
            </a:r>
            <a:r>
              <a:rPr lang="ru-RU" sz="1200" kern="1200" baseline="0" dirty="0">
                <a:solidFill>
                  <a:schemeClr val="tx1"/>
                </a:solidFill>
                <a:effectLst/>
                <a:latin typeface="Times New Roman" panose="02020603050405020304" pitchFamily="18" charset="0"/>
                <a:ea typeface="+mn-ea"/>
                <a:cs typeface="Times New Roman" panose="02020603050405020304" pitchFamily="18" charset="0"/>
              </a:rPr>
              <a:t> позволяющим нам внедрять единые требования Газпром во всех организациях Группы Газпром, расширять область внедрения ЕСУОТ.</a:t>
            </a:r>
          </a:p>
          <a:p>
            <a:r>
              <a:rPr lang="ru-RU" sz="1200" kern="1200" dirty="0">
                <a:solidFill>
                  <a:schemeClr val="tx1"/>
                </a:solidFill>
                <a:effectLst/>
                <a:latin typeface="Times New Roman" panose="02020603050405020304" pitchFamily="18" charset="0"/>
                <a:ea typeface="+mn-ea"/>
                <a:cs typeface="Times New Roman" panose="02020603050405020304" pitchFamily="18" charset="0"/>
              </a:rPr>
              <a:t>Список организаций, в которых ЕСУПБ сертифицирована постоянно растет.  График внедрения и сертификации на 2015-2017 гг. выполнен в полном объеме. На конец 2017 года 51 организация ПАО «Газпром» имеют сертификаты соответствия требованиям стандарта OHSAS 18001:2007. </a:t>
            </a:r>
          </a:p>
          <a:p>
            <a:endParaRPr lang="ru-RU" sz="1200" kern="1200" dirty="0">
              <a:solidFill>
                <a:schemeClr val="tx1"/>
              </a:solidFill>
              <a:effectLst/>
              <a:latin typeface="Times New Roman" panose="02020603050405020304" pitchFamily="18" charset="0"/>
              <a:ea typeface="+mn-ea"/>
              <a:cs typeface="Times New Roman" panose="02020603050405020304" pitchFamily="18" charset="0"/>
            </a:endParaRPr>
          </a:p>
          <a:p>
            <a:r>
              <a:rPr lang="ru-RU" sz="1200" kern="1200" dirty="0">
                <a:solidFill>
                  <a:schemeClr val="tx1"/>
                </a:solidFill>
                <a:effectLst/>
                <a:latin typeface="Times New Roman" panose="02020603050405020304" pitchFamily="18" charset="0"/>
                <a:ea typeface="+mn-ea"/>
                <a:cs typeface="Times New Roman" panose="02020603050405020304" pitchFamily="18" charset="0"/>
              </a:rPr>
              <a:t>Из 330 т. Работающих охвачены сертификацией порядка  300 т. Работа продолжается.</a:t>
            </a:r>
          </a:p>
          <a:p>
            <a:endParaRPr lang="ru-RU" sz="1200" dirty="0">
              <a:solidFill>
                <a:srgbClr val="000000"/>
              </a:solidFill>
              <a:latin typeface="Times New Roman" panose="02020603050405020304" pitchFamily="18" charset="0"/>
              <a:cs typeface="Times New Roman" panose="02020603050405020304" pitchFamily="18" charset="0"/>
            </a:endParaRPr>
          </a:p>
          <a:p>
            <a:r>
              <a:rPr lang="ru-RU" sz="1200" dirty="0">
                <a:latin typeface="Times New Roman" panose="02020603050405020304" pitchFamily="18" charset="0"/>
                <a:cs typeface="Times New Roman" panose="02020603050405020304" pitchFamily="18" charset="0"/>
              </a:rPr>
              <a:t>3. Мы сформировали График сертификации системы менеджмента производственной безопасности в ПАО «Газпром» на 2018-2020 г., который позволит расширить область сертификации до 66 дочерних обществ. </a:t>
            </a:r>
          </a:p>
          <a:p>
            <a:pPr algn="just">
              <a:lnSpc>
                <a:spcPct val="115000"/>
              </a:lnSpc>
            </a:pPr>
            <a:endParaRPr lang="ru-RU" sz="1200" dirty="0">
              <a:latin typeface="Times New Roman" panose="02020603050405020304" pitchFamily="18" charset="0"/>
              <a:ea typeface="Calibri"/>
              <a:cs typeface="Times New Roman" panose="02020603050405020304" pitchFamily="18" charset="0"/>
            </a:endParaRPr>
          </a:p>
          <a:p>
            <a:pPr algn="just">
              <a:lnSpc>
                <a:spcPct val="115000"/>
              </a:lnSpc>
            </a:pPr>
            <a:endParaRPr lang="ru-RU" sz="1200" dirty="0">
              <a:latin typeface="Calibri"/>
              <a:ea typeface="Calibri"/>
              <a:cs typeface="Times New Roman"/>
            </a:endParaRPr>
          </a:p>
        </p:txBody>
      </p:sp>
      <p:sp>
        <p:nvSpPr>
          <p:cNvPr id="102404" name="Номер слайда 3"/>
          <p:cNvSpPr>
            <a:spLocks noGrp="1"/>
          </p:cNvSpPr>
          <p:nvPr>
            <p:ph type="sldNum" sz="quarter" idx="5"/>
          </p:nvPr>
        </p:nvSpPr>
        <p:spPr>
          <a:noFill/>
        </p:spPr>
        <p:txBody>
          <a:bodyPr/>
          <a:lstStyle/>
          <a:p>
            <a:fld id="{4F354983-4BF8-45C5-B8E1-55A86671E167}" type="slidenum">
              <a:rPr lang="ru-RU" smtClean="0">
                <a:solidFill>
                  <a:srgbClr val="FFFFFF"/>
                </a:solidFill>
              </a:rPr>
              <a:pPr/>
              <a:t>12</a:t>
            </a:fld>
            <a:endParaRPr lang="ru-RU">
              <a:solidFill>
                <a:srgbClr val="FFFFFF"/>
              </a:solidFill>
            </a:endParaRPr>
          </a:p>
        </p:txBody>
      </p:sp>
    </p:spTree>
    <p:extLst>
      <p:ext uri="{BB962C8B-B14F-4D97-AF65-F5344CB8AC3E}">
        <p14:creationId xmlns:p14="http://schemas.microsoft.com/office/powerpoint/2010/main" val="29241367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Образ слайда 1"/>
          <p:cNvSpPr>
            <a:spLocks noGrp="1" noRot="1" noChangeAspect="1" noTextEdit="1"/>
          </p:cNvSpPr>
          <p:nvPr>
            <p:ph type="sldImg"/>
          </p:nvPr>
        </p:nvSpPr>
        <p:spPr>
          <a:ln/>
        </p:spPr>
      </p:sp>
      <p:sp>
        <p:nvSpPr>
          <p:cNvPr id="102403" name="Заметки 2"/>
          <p:cNvSpPr>
            <a:spLocks noGrp="1"/>
          </p:cNvSpPr>
          <p:nvPr>
            <p:ph type="body" idx="1"/>
          </p:nvPr>
        </p:nvSpPr>
        <p:spPr>
          <a:xfrm>
            <a:off x="216569" y="4715908"/>
            <a:ext cx="6376736" cy="4467701"/>
          </a:xfrm>
          <a:noFill/>
          <a:ln/>
        </p:spPr>
        <p:txBody>
          <a:bodyPr>
            <a:noAutofit/>
          </a:bodyPr>
          <a:lstStyle/>
          <a:p>
            <a:pPr algn="just"/>
            <a:r>
              <a:rPr lang="ru-RU" sz="1200" b="0" i="0" kern="1200" dirty="0">
                <a:effectLst/>
                <a:latin typeface="Times New Roman" panose="02020603050405020304" pitchFamily="18" charset="0"/>
                <a:cs typeface="Times New Roman" panose="02020603050405020304" pitchFamily="18" charset="0"/>
              </a:rPr>
              <a:t>1. Продолжая тему сертификации хочу отметить, что</a:t>
            </a:r>
            <a:r>
              <a:rPr lang="ru-RU" sz="1200" b="0" i="0" kern="1200" baseline="0" dirty="0">
                <a:effectLst/>
                <a:latin typeface="Times New Roman" panose="02020603050405020304" pitchFamily="18" charset="0"/>
                <a:cs typeface="Times New Roman" panose="02020603050405020304" pitchFamily="18" charset="0"/>
              </a:rPr>
              <a:t> </a:t>
            </a:r>
            <a:r>
              <a:rPr lang="ru-RU" sz="1200" b="0" i="0" kern="1200" dirty="0">
                <a:effectLst/>
                <a:latin typeface="Times New Roman" panose="02020603050405020304" pitchFamily="18" charset="0"/>
                <a:cs typeface="Times New Roman" panose="02020603050405020304" pitchFamily="18" charset="0"/>
              </a:rPr>
              <a:t>соответствие требованиям международным стандартам в области производственной</a:t>
            </a:r>
            <a:r>
              <a:rPr lang="ru-RU" sz="1200" b="0" i="0" kern="1200" baseline="0" dirty="0">
                <a:effectLst/>
                <a:latin typeface="Times New Roman" panose="02020603050405020304" pitchFamily="18" charset="0"/>
                <a:cs typeface="Times New Roman" panose="02020603050405020304" pitchFamily="18" charset="0"/>
              </a:rPr>
              <a:t> безопасности – одно из обязательств. Принятых в ПАО «Газпром» в Политике в области охраны труда. промышленной и пожарной безопасности.</a:t>
            </a:r>
            <a:endParaRPr lang="ru-RU" sz="1200" b="0" i="0" kern="1200" dirty="0">
              <a:effectLst/>
              <a:latin typeface="Times New Roman" panose="02020603050405020304" pitchFamily="18" charset="0"/>
              <a:cs typeface="Times New Roman" panose="02020603050405020304" pitchFamily="18" charset="0"/>
            </a:endParaRPr>
          </a:p>
          <a:p>
            <a:pPr algn="just"/>
            <a:r>
              <a:rPr lang="ru-RU" sz="1200" b="0" i="0" kern="1200" dirty="0">
                <a:effectLst/>
                <a:latin typeface="Times New Roman" panose="02020603050405020304" pitchFamily="18" charset="0"/>
                <a:cs typeface="Times New Roman" panose="02020603050405020304" pitchFamily="18" charset="0"/>
              </a:rPr>
              <a:t>18 марта 2018 официально опубликовали международный</a:t>
            </a:r>
            <a:r>
              <a:rPr lang="ru-RU" sz="1200" b="0" i="0" kern="1200" baseline="0" dirty="0">
                <a:effectLst/>
                <a:latin typeface="Times New Roman" panose="02020603050405020304" pitchFamily="18" charset="0"/>
                <a:cs typeface="Times New Roman" panose="02020603050405020304" pitchFamily="18" charset="0"/>
              </a:rPr>
              <a:t> стандарт </a:t>
            </a:r>
            <a:r>
              <a:rPr lang="ru-RU" sz="1200" b="0" i="0" kern="1200" dirty="0">
                <a:effectLst/>
                <a:latin typeface="Times New Roman" panose="02020603050405020304" pitchFamily="18" charset="0"/>
                <a:cs typeface="Times New Roman" panose="02020603050405020304" pitchFamily="18" charset="0"/>
              </a:rPr>
              <a:t>ISO 45001:</a:t>
            </a:r>
            <a:r>
              <a:rPr lang="en-US" sz="1200" b="0" i="0" kern="1200" dirty="0">
                <a:effectLst/>
                <a:latin typeface="Times New Roman" panose="02020603050405020304" pitchFamily="18" charset="0"/>
                <a:cs typeface="Times New Roman" panose="02020603050405020304" pitchFamily="18" charset="0"/>
              </a:rPr>
              <a:t>2018</a:t>
            </a:r>
            <a:r>
              <a:rPr lang="ru-RU" sz="1200" b="0" i="0" kern="1200" dirty="0">
                <a:effectLst/>
                <a:latin typeface="Times New Roman" panose="02020603050405020304" pitchFamily="18" charset="0"/>
                <a:cs typeface="Times New Roman" panose="02020603050405020304" pitchFamily="18" charset="0"/>
              </a:rPr>
              <a:t>. Названный</a:t>
            </a:r>
            <a:r>
              <a:rPr lang="ru-RU" sz="1200" b="0" i="0" kern="1200" baseline="0" dirty="0">
                <a:effectLst/>
                <a:latin typeface="Times New Roman" panose="02020603050405020304" pitchFamily="18" charset="0"/>
                <a:cs typeface="Times New Roman" panose="02020603050405020304" pitchFamily="18" charset="0"/>
              </a:rPr>
              <a:t> международный стандарт </a:t>
            </a:r>
            <a:r>
              <a:rPr lang="ru-RU" sz="1200" b="0" dirty="0">
                <a:latin typeface="Times New Roman" panose="02020603050405020304" pitchFamily="18" charset="0"/>
                <a:cs typeface="Times New Roman" panose="02020603050405020304" pitchFamily="18" charset="0"/>
              </a:rPr>
              <a:t>заменит действующий OHSAS 18001:2007, который лег в основу нового стандарта серии </a:t>
            </a:r>
            <a:r>
              <a:rPr lang="en-US" sz="1200" b="0" dirty="0">
                <a:latin typeface="Times New Roman" panose="02020603050405020304" pitchFamily="18" charset="0"/>
                <a:cs typeface="Times New Roman" panose="02020603050405020304" pitchFamily="18" charset="0"/>
              </a:rPr>
              <a:t>ISO</a:t>
            </a:r>
            <a:r>
              <a:rPr lang="ru-RU" sz="1200" b="0" dirty="0">
                <a:latin typeface="Times New Roman" panose="02020603050405020304" pitchFamily="18" charset="0"/>
                <a:cs typeface="Times New Roman" panose="02020603050405020304" pitchFamily="18" charset="0"/>
              </a:rPr>
              <a:t>.</a:t>
            </a:r>
            <a:endParaRPr lang="ru-RU" sz="1200" b="0" i="0" kern="1200" dirty="0">
              <a:effectLst/>
              <a:latin typeface="Times New Roman" panose="02020603050405020304" pitchFamily="18" charset="0"/>
              <a:cs typeface="Times New Roman" panose="02020603050405020304" pitchFamily="18" charset="0"/>
            </a:endParaRPr>
          </a:p>
          <a:p>
            <a:pPr algn="just"/>
            <a:r>
              <a:rPr lang="ru-RU" sz="1200" b="0" i="0" kern="1200" dirty="0">
                <a:effectLst/>
                <a:latin typeface="Times New Roman" panose="02020603050405020304" pitchFamily="18" charset="0"/>
                <a:cs typeface="Times New Roman" panose="02020603050405020304" pitchFamily="18" charset="0"/>
              </a:rPr>
              <a:t> </a:t>
            </a:r>
            <a:endParaRPr lang="ru-RU" sz="1200" b="0" u="sng" dirty="0">
              <a:latin typeface="Times New Roman" panose="02020603050405020304" pitchFamily="18" charset="0"/>
              <a:cs typeface="Times New Roman" panose="02020603050405020304" pitchFamily="18" charset="0"/>
            </a:endParaRPr>
          </a:p>
          <a:p>
            <a:pPr algn="just"/>
            <a:r>
              <a:rPr lang="ru-RU" sz="1200" b="0" u="sng" dirty="0">
                <a:latin typeface="Times New Roman" panose="02020603050405020304" pitchFamily="18" charset="0"/>
                <a:cs typeface="Times New Roman" panose="02020603050405020304" pitchFamily="18" charset="0"/>
              </a:rPr>
              <a:t>2.  Основные планируемые изменения при введении международного стандарта </a:t>
            </a:r>
            <a:r>
              <a:rPr lang="en-US" sz="1200" b="0" u="sng" dirty="0">
                <a:latin typeface="Times New Roman" panose="02020603050405020304" pitchFamily="18" charset="0"/>
                <a:cs typeface="Times New Roman" panose="02020603050405020304" pitchFamily="18" charset="0"/>
              </a:rPr>
              <a:t>ISO 45001</a:t>
            </a:r>
            <a:endParaRPr lang="ru-RU" sz="1200" b="0" dirty="0">
              <a:latin typeface="Times New Roman" panose="02020603050405020304" pitchFamily="18" charset="0"/>
              <a:cs typeface="Times New Roman" panose="02020603050405020304" pitchFamily="18" charset="0"/>
            </a:endParaRPr>
          </a:p>
          <a:p>
            <a:pPr marL="285726" indent="-285726" algn="just">
              <a:buFont typeface="Wingdings" pitchFamily="2" charset="2"/>
              <a:buChar char="ü"/>
            </a:pPr>
            <a:r>
              <a:rPr lang="ru-RU" sz="1200" b="0" dirty="0">
                <a:latin typeface="Times New Roman" panose="02020603050405020304" pitchFamily="18" charset="0"/>
                <a:cs typeface="Times New Roman" panose="02020603050405020304" pitchFamily="18" charset="0"/>
              </a:rPr>
              <a:t>Внедрение нового общего формата ISO для использования во всех стандартах систем менеджмента и представляющего собой общую структуру (или последовательность) пунктов верхнего уровня, стандартизованный основной текст, стандартизованные основные определения.</a:t>
            </a:r>
          </a:p>
          <a:p>
            <a:pPr marL="285726" indent="-285726" algn="just">
              <a:buFont typeface="Wingdings" pitchFamily="2" charset="2"/>
              <a:buChar char="ü"/>
            </a:pPr>
            <a:r>
              <a:rPr lang="ru-RU" sz="1200" b="0" dirty="0">
                <a:latin typeface="Times New Roman" panose="02020603050405020304" pitchFamily="18" charset="0"/>
                <a:cs typeface="Times New Roman" panose="02020603050405020304" pitchFamily="18" charset="0"/>
              </a:rPr>
              <a:t>Уточнение требований в части ответственности высшего руководства за управление системой менеджмента профессиональной безопасности и охраны труда, необходимости демонстрировать лидерство.</a:t>
            </a:r>
          </a:p>
          <a:p>
            <a:pPr marL="285726" indent="-285726" algn="just">
              <a:buFont typeface="Wingdings" pitchFamily="2" charset="2"/>
              <a:buChar char="ü"/>
            </a:pPr>
            <a:r>
              <a:rPr lang="ru-RU" sz="1200" b="0" dirty="0">
                <a:latin typeface="Times New Roman" panose="02020603050405020304" pitchFamily="18" charset="0"/>
                <a:cs typeface="Times New Roman" panose="02020603050405020304" pitchFamily="18" charset="0"/>
              </a:rPr>
              <a:t>Акцент на необходимости предотвращения ухудшения состояния здоровья, а также травм.</a:t>
            </a:r>
          </a:p>
          <a:p>
            <a:pPr marL="285726" indent="-285726" algn="just">
              <a:buFont typeface="Wingdings" pitchFamily="2" charset="2"/>
              <a:buChar char="ü"/>
            </a:pPr>
            <a:r>
              <a:rPr lang="ru-RU" sz="1200" b="0" dirty="0">
                <a:latin typeface="Times New Roman" panose="02020603050405020304" pitchFamily="18" charset="0"/>
                <a:cs typeface="Times New Roman" panose="02020603050405020304" pitchFamily="18" charset="0"/>
              </a:rPr>
              <a:t>Акцент на необходимости признания того, что причинами ухудшения здоровья и травм могут служить непосредственное воздействие (например, несчастные случаи или эпидемии)  и долгосрочное воздействие (такое как, повторяющееся воздействие радиации или канцерогенных веществ или окружающая рабочая среда, постоянно вызывающая стресс);</a:t>
            </a:r>
          </a:p>
          <a:p>
            <a:pPr marL="285726" indent="-285726" algn="just">
              <a:buFont typeface="Wingdings" pitchFamily="2" charset="2"/>
              <a:buChar char="ü"/>
            </a:pPr>
            <a:r>
              <a:rPr lang="ru-RU" sz="1200" b="0" dirty="0">
                <a:latin typeface="Times New Roman" panose="02020603050405020304" pitchFamily="18" charset="0"/>
                <a:cs typeface="Times New Roman" panose="02020603050405020304" pitchFamily="18" charset="0"/>
              </a:rPr>
              <a:t>Распространение требований в отношении «рисков и возможностей» не только на управление опасностями, но и на систему менеджмента профессиональной безопасности и охраны труда.</a:t>
            </a:r>
          </a:p>
          <a:p>
            <a:pPr marL="285726" indent="-285726" algn="just">
              <a:buFont typeface="Wingdings" pitchFamily="2" charset="2"/>
              <a:buChar char="ü"/>
            </a:pPr>
            <a:r>
              <a:rPr lang="ru-RU" sz="1200" b="1" dirty="0">
                <a:latin typeface="Times New Roman" panose="02020603050405020304" pitchFamily="18" charset="0"/>
                <a:cs typeface="Times New Roman" panose="02020603050405020304" pitchFamily="18" charset="0"/>
              </a:rPr>
              <a:t>Уточнение требований к участию работников в идентификации опасностей и рисков, разработке и управлении системой менеджмента профессиональной безопасности и охраны труда.</a:t>
            </a:r>
          </a:p>
          <a:p>
            <a:pPr algn="just"/>
            <a:r>
              <a:rPr lang="ru-RU" sz="1200" b="0" dirty="0">
                <a:latin typeface="Times New Roman" panose="02020603050405020304" pitchFamily="18" charset="0"/>
                <a:cs typeface="Times New Roman" panose="02020603050405020304" pitchFamily="18" charset="0"/>
              </a:rPr>
              <a:t>В</a:t>
            </a:r>
            <a:r>
              <a:rPr lang="ru-RU" sz="1200" b="0" baseline="0" dirty="0">
                <a:latin typeface="Times New Roman" panose="02020603050405020304" pitchFamily="18" charset="0"/>
                <a:cs typeface="Times New Roman" panose="02020603050405020304" pitchFamily="18" charset="0"/>
              </a:rPr>
              <a:t> связи с чем необходимо установить функциональные обязанности структурных подразделений Газпром.</a:t>
            </a:r>
            <a:endParaRPr lang="ru-RU" sz="1200" b="0" dirty="0">
              <a:latin typeface="Times New Roman" panose="02020603050405020304" pitchFamily="18" charset="0"/>
              <a:cs typeface="Times New Roman" panose="02020603050405020304" pitchFamily="18" charset="0"/>
            </a:endParaRPr>
          </a:p>
          <a:p>
            <a:pPr algn="just"/>
            <a:endParaRPr lang="ru-RU" sz="1200" dirty="0">
              <a:latin typeface="Times New Roman" panose="02020603050405020304" pitchFamily="18" charset="0"/>
              <a:cs typeface="Times New Roman" panose="02020603050405020304" pitchFamily="18" charset="0"/>
            </a:endParaRPr>
          </a:p>
        </p:txBody>
      </p:sp>
      <p:sp>
        <p:nvSpPr>
          <p:cNvPr id="102404" name="Номер слайда 3"/>
          <p:cNvSpPr>
            <a:spLocks noGrp="1"/>
          </p:cNvSpPr>
          <p:nvPr>
            <p:ph type="sldNum" sz="quarter" idx="5"/>
          </p:nvPr>
        </p:nvSpPr>
        <p:spPr>
          <a:noFill/>
        </p:spPr>
        <p:txBody>
          <a:bodyPr/>
          <a:lstStyle/>
          <a:p>
            <a:fld id="{4F354983-4BF8-45C5-B8E1-55A86671E167}" type="slidenum">
              <a:rPr lang="ru-RU" smtClean="0">
                <a:solidFill>
                  <a:srgbClr val="FFFFFF"/>
                </a:solidFill>
              </a:rPr>
              <a:pPr/>
              <a:t>13</a:t>
            </a:fld>
            <a:endParaRPr lang="ru-RU">
              <a:solidFill>
                <a:srgbClr val="FFFFFF"/>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a:xfrm>
            <a:off x="336883" y="4715908"/>
            <a:ext cx="6268453" cy="4467701"/>
          </a:xfrm>
        </p:spPr>
        <p:txBody>
          <a:bodyPr>
            <a:normAutofit/>
          </a:bodyPr>
          <a:lstStyle/>
          <a:p>
            <a:pPr algn="just"/>
            <a:r>
              <a:rPr lang="ru-RU" sz="1200" dirty="0">
                <a:latin typeface="Times New Roman" panose="02020603050405020304" pitchFamily="18" charset="0"/>
                <a:cs typeface="Times New Roman" panose="02020603050405020304" pitchFamily="18" charset="0"/>
              </a:rPr>
              <a:t>Для перехода от стандарта OHSAS 18001 к ISO 45001 для всех участников процесса предусмотрен переходный период, в течение которого должен состояться последовательный и осознанный переход на новый стандарт. Переходный период составляет три года (до марта</a:t>
            </a:r>
            <a:r>
              <a:rPr lang="ru-RU" sz="1200" baseline="0" dirty="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2021 года).</a:t>
            </a:r>
          </a:p>
          <a:p>
            <a:pPr algn="just"/>
            <a:r>
              <a:rPr lang="ru-RU" sz="1200" dirty="0">
                <a:latin typeface="Times New Roman" panose="02020603050405020304" pitchFamily="18" charset="0"/>
                <a:cs typeface="Times New Roman" panose="02020603050405020304" pitchFamily="18" charset="0"/>
              </a:rPr>
              <a:t>Сертификаты соответствия OHSAS 18001 также будут действовать до конца переходного периода. До этой даты Организация должна оценить и при необходимости доработать свою систему менеджмента профессиональной безопасности и охраны труда до требований ISO 45001:2018. </a:t>
            </a:r>
          </a:p>
          <a:p>
            <a:pPr algn="just"/>
            <a:r>
              <a:rPr lang="ru-RU" sz="1200" dirty="0">
                <a:latin typeface="Times New Roman" panose="02020603050405020304" pitchFamily="18" charset="0"/>
                <a:cs typeface="Times New Roman" panose="02020603050405020304" pitchFamily="18" charset="0"/>
              </a:rPr>
              <a:t>В</a:t>
            </a:r>
            <a:r>
              <a:rPr lang="ru-RU" sz="1200" baseline="0" dirty="0">
                <a:latin typeface="Times New Roman" panose="02020603050405020304" pitchFamily="18" charset="0"/>
                <a:cs typeface="Times New Roman" panose="02020603050405020304" pitchFamily="18" charset="0"/>
              </a:rPr>
              <a:t> целях подготовке к внедрению требований нового международного стандарта проанализирована действующая системы управления производственной безопасности, разработан График внедрения требований международного стандарта </a:t>
            </a:r>
            <a:r>
              <a:rPr lang="en-US" sz="1200" baseline="0" dirty="0">
                <a:latin typeface="Times New Roman" panose="02020603050405020304" pitchFamily="18" charset="0"/>
                <a:cs typeface="Times New Roman" panose="02020603050405020304" pitchFamily="18" charset="0"/>
              </a:rPr>
              <a:t>ISO</a:t>
            </a:r>
            <a:r>
              <a:rPr lang="ru-RU" sz="1200" baseline="0" dirty="0">
                <a:latin typeface="Times New Roman" panose="02020603050405020304" pitchFamily="18" charset="0"/>
                <a:cs typeface="Times New Roman" panose="02020603050405020304" pitchFamily="18" charset="0"/>
              </a:rPr>
              <a:t> 45001:2018. </a:t>
            </a:r>
          </a:p>
          <a:p>
            <a:pPr algn="just"/>
            <a:r>
              <a:rPr lang="ru-RU" sz="1200" baseline="0" dirty="0">
                <a:latin typeface="Times New Roman" panose="02020603050405020304" pitchFamily="18" charset="0"/>
                <a:cs typeface="Times New Roman" panose="02020603050405020304" pitchFamily="18" charset="0"/>
              </a:rPr>
              <a:t>Начиная работу сегодня мы сможем подтвердить соответствие требованиям международного стандарта </a:t>
            </a:r>
            <a:r>
              <a:rPr lang="en-US" sz="1200" baseline="0" dirty="0">
                <a:latin typeface="Times New Roman" panose="02020603050405020304" pitchFamily="18" charset="0"/>
                <a:cs typeface="Times New Roman" panose="02020603050405020304" pitchFamily="18" charset="0"/>
              </a:rPr>
              <a:t>ISO</a:t>
            </a:r>
            <a:r>
              <a:rPr lang="ru-RU" sz="1200" baseline="0" dirty="0">
                <a:latin typeface="Times New Roman" panose="02020603050405020304" pitchFamily="18" charset="0"/>
                <a:cs typeface="Times New Roman" panose="02020603050405020304" pitchFamily="18" charset="0"/>
              </a:rPr>
              <a:t> 45001:2018 в </a:t>
            </a:r>
            <a:r>
              <a:rPr lang="en-US" sz="1200" baseline="0" dirty="0">
                <a:latin typeface="Times New Roman" panose="02020603050405020304" pitchFamily="18" charset="0"/>
                <a:cs typeface="Times New Roman" panose="02020603050405020304" pitchFamily="18" charset="0"/>
              </a:rPr>
              <a:t>IV</a:t>
            </a:r>
            <a:r>
              <a:rPr lang="ru-RU" sz="1200" baseline="0" dirty="0">
                <a:latin typeface="Times New Roman" panose="02020603050405020304" pitchFamily="18" charset="0"/>
                <a:cs typeface="Times New Roman" panose="02020603050405020304" pitchFamily="18" charset="0"/>
              </a:rPr>
              <a:t> квартале 2020 года. </a:t>
            </a:r>
          </a:p>
          <a:p>
            <a:pPr algn="just"/>
            <a:endParaRPr lang="ru-RU" sz="1200" baseline="0" dirty="0">
              <a:latin typeface="Times New Roman" panose="02020603050405020304" pitchFamily="18" charset="0"/>
              <a:cs typeface="Times New Roman" panose="02020603050405020304" pitchFamily="18" charset="0"/>
            </a:endParaRPr>
          </a:p>
          <a:p>
            <a:pPr algn="just"/>
            <a:r>
              <a:rPr lang="ru-RU" sz="1200" baseline="0" dirty="0">
                <a:latin typeface="Times New Roman" panose="02020603050405020304" pitchFamily="18" charset="0"/>
                <a:cs typeface="Times New Roman" panose="02020603050405020304" pitchFamily="18" charset="0"/>
              </a:rPr>
              <a:t>Предстоит большая работа по внедрению </a:t>
            </a:r>
            <a:r>
              <a:rPr lang="ru-RU" sz="1200" dirty="0">
                <a:latin typeface="Times New Roman" panose="02020603050405020304" pitchFamily="18" charset="0"/>
                <a:cs typeface="Times New Roman" panose="02020603050405020304" pitchFamily="18" charset="0"/>
              </a:rPr>
              <a:t>требований ISO 45001:2018.</a:t>
            </a:r>
            <a:endParaRPr lang="ru-RU" sz="1200" baseline="0" dirty="0">
              <a:latin typeface="Times New Roman" panose="02020603050405020304" pitchFamily="18" charset="0"/>
              <a:cs typeface="Times New Roman" panose="02020603050405020304" pitchFamily="18" charset="0"/>
            </a:endParaRPr>
          </a:p>
          <a:p>
            <a:pPr marL="171450" indent="-171450" algn="just">
              <a:buFont typeface="Arial" panose="020B0604020202020204" pitchFamily="34" charset="0"/>
              <a:buChar char="•"/>
            </a:pPr>
            <a:r>
              <a:rPr lang="ru-RU" sz="1200" baseline="0" dirty="0">
                <a:latin typeface="Times New Roman" panose="02020603050405020304" pitchFamily="18" charset="0"/>
                <a:cs typeface="Times New Roman" panose="02020603050405020304" pitchFamily="18" charset="0"/>
              </a:rPr>
              <a:t>Разработка стандартов серии 18001</a:t>
            </a:r>
          </a:p>
          <a:p>
            <a:pPr marL="171450" indent="-171450" algn="just">
              <a:buFont typeface="Arial" panose="020B0604020202020204" pitchFamily="34" charset="0"/>
              <a:buChar char="•"/>
            </a:pPr>
            <a:r>
              <a:rPr lang="ru-RU" sz="1200" baseline="0" dirty="0">
                <a:latin typeface="Times New Roman" panose="02020603050405020304" pitchFamily="18" charset="0"/>
                <a:cs typeface="Times New Roman" panose="02020603050405020304" pitchFamily="18" charset="0"/>
              </a:rPr>
              <a:t>Проведение обучения и внедрение требований новых стандартов.</a:t>
            </a:r>
          </a:p>
          <a:p>
            <a:pPr marL="171450" indent="-171450" algn="just">
              <a:buFont typeface="Arial" panose="020B0604020202020204" pitchFamily="34" charset="0"/>
              <a:buChar char="•"/>
            </a:pPr>
            <a:r>
              <a:rPr lang="ru-RU" sz="1200" baseline="0" dirty="0">
                <a:latin typeface="Times New Roman" panose="02020603050405020304" pitchFamily="18" charset="0"/>
                <a:cs typeface="Times New Roman" panose="02020603050405020304" pitchFamily="18" charset="0"/>
              </a:rPr>
              <a:t>Проведение внутреннего аудита и сертификация на соответствие требований </a:t>
            </a:r>
            <a:r>
              <a:rPr lang="en-US" sz="1200" baseline="0" dirty="0">
                <a:latin typeface="Times New Roman" panose="02020603050405020304" pitchFamily="18" charset="0"/>
                <a:cs typeface="Times New Roman" panose="02020603050405020304" pitchFamily="18" charset="0"/>
              </a:rPr>
              <a:t>ISO </a:t>
            </a:r>
            <a:r>
              <a:rPr lang="ru-RU" sz="1200" baseline="0" dirty="0">
                <a:latin typeface="Times New Roman" panose="02020603050405020304" pitchFamily="18" charset="0"/>
                <a:cs typeface="Times New Roman" panose="02020603050405020304" pitchFamily="18" charset="0"/>
              </a:rPr>
              <a:t>45001</a:t>
            </a:r>
          </a:p>
          <a:p>
            <a:pPr marL="171450" indent="-171450" algn="just">
              <a:buFont typeface="Arial" panose="020B0604020202020204" pitchFamily="34" charset="0"/>
              <a:buChar char="•"/>
            </a:pPr>
            <a:endParaRPr lang="ru-RU" sz="1200" baseline="0" dirty="0">
              <a:latin typeface="Times New Roman" panose="02020603050405020304" pitchFamily="18" charset="0"/>
              <a:cs typeface="Times New Roman" panose="02020603050405020304" pitchFamily="18" charset="0"/>
            </a:endParaRPr>
          </a:p>
          <a:p>
            <a:pPr marL="0" indent="0" algn="just">
              <a:buFont typeface="Arial" panose="020B0604020202020204" pitchFamily="34" charset="0"/>
              <a:buNone/>
            </a:pPr>
            <a:r>
              <a:rPr lang="ru-RU" sz="1200" baseline="0" dirty="0">
                <a:latin typeface="Times New Roman" panose="02020603050405020304" pitchFamily="18" charset="0"/>
                <a:cs typeface="Times New Roman" panose="02020603050405020304" pitchFamily="18" charset="0"/>
              </a:rPr>
              <a:t>Причем работу по пересмотру СТО по управлению рисками нужно провести уже в этом году.</a:t>
            </a:r>
            <a:endParaRPr lang="ru-RU" sz="1200" dirty="0">
              <a:latin typeface="Times New Roman" panose="02020603050405020304" pitchFamily="18" charset="0"/>
              <a:cs typeface="Times New Roman" panose="02020603050405020304" pitchFamily="18" charset="0"/>
            </a:endParaRPr>
          </a:p>
          <a:p>
            <a:pPr algn="just"/>
            <a:endParaRPr lang="ru-RU" sz="1200" dirty="0">
              <a:latin typeface="Times New Roman" panose="02020603050405020304" pitchFamily="18" charset="0"/>
              <a:cs typeface="Times New Roman" panose="02020603050405020304" pitchFamily="18" charset="0"/>
            </a:endParaRPr>
          </a:p>
          <a:p>
            <a:pPr algn="just"/>
            <a:endParaRPr lang="ru-RU" sz="1200"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282185DB-A00E-4AF3-B661-15E025881028}" type="slidenum">
              <a:rPr lang="ru-RU" smtClean="0"/>
              <a:pPr/>
              <a:t>14</a:t>
            </a:fld>
            <a:endParaRPr lang="ru-RU"/>
          </a:p>
        </p:txBody>
      </p:sp>
    </p:spTree>
    <p:extLst>
      <p:ext uri="{BB962C8B-B14F-4D97-AF65-F5344CB8AC3E}">
        <p14:creationId xmlns:p14="http://schemas.microsoft.com/office/powerpoint/2010/main" val="19893858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noAutofit/>
          </a:bodyPr>
          <a:lstStyle/>
          <a:p>
            <a:pPr algn="just"/>
            <a:r>
              <a:rPr lang="ru-RU" dirty="0">
                <a:latin typeface="Times New Roman" panose="02020603050405020304" pitchFamily="18" charset="0"/>
                <a:cs typeface="Times New Roman" panose="02020603050405020304" pitchFamily="18" charset="0"/>
              </a:rPr>
              <a:t>Несомненно важным в развитии и совершенствовании системы управления производственной безопасности является сотрудничество с Ростехнадзором, которое, начиная с апреля 2016 года осуществляется в рамках заключённого Соглашения о сотрудничестве. Совместная работа направлена на совершенствование нормативно-методической базы в области промышленной безопасности, электроэнергетики и теплоснабжения, оказание взаимной методической поддержки для обеспечения безопасной эксплуатации опасных производственных объектов и осуществляется на основании ежегодного утверждаемого совместного плана работ.</a:t>
            </a:r>
          </a:p>
          <a:p>
            <a:pPr algn="just"/>
            <a:r>
              <a:rPr lang="ru-RU" dirty="0">
                <a:latin typeface="Times New Roman" panose="02020603050405020304" pitchFamily="18" charset="0"/>
                <a:cs typeface="Times New Roman" panose="02020603050405020304" pitchFamily="18" charset="0"/>
              </a:rPr>
              <a:t>Сотрудничество с Ростехнадзором осуществляется по разным направлениям и формам, начиная от участия в нормотворческой деятельности в области промышленной безопасности и продолжая в виде реализации новых совместных пилотных проектов.</a:t>
            </a:r>
          </a:p>
          <a:p>
            <a:pPr algn="just"/>
            <a:r>
              <a:rPr lang="ru-RU" kern="1200" dirty="0" smtClean="0">
                <a:solidFill>
                  <a:schemeClr val="tx1"/>
                </a:solidFill>
                <a:effectLst/>
                <a:latin typeface="Times New Roman" panose="02020603050405020304" pitchFamily="18" charset="0"/>
                <a:cs typeface="Times New Roman" panose="02020603050405020304" pitchFamily="18" charset="0"/>
              </a:rPr>
              <a:t>В </a:t>
            </a:r>
            <a:r>
              <a:rPr lang="ru-RU" kern="1200" dirty="0">
                <a:solidFill>
                  <a:schemeClr val="tx1"/>
                </a:solidFill>
                <a:effectLst/>
                <a:latin typeface="Times New Roman" panose="02020603050405020304" pitchFamily="18" charset="0"/>
                <a:cs typeface="Times New Roman" panose="02020603050405020304" pitchFamily="18" charset="0"/>
              </a:rPr>
              <a:t>2017 году обсуждались вопросы возникновения причин аварий и инцидентов на опасных производственных объектах, результаты исполнения выданных предписаний центральным аппаратом Ростехнадзора, а также организован и проведен совместный с Ростехнадзором семинар на тему: «Повышение эффективности и безопасности строительной деятельности ПАО «Газпром» для работников Департаментов ПАО «Газпром» и дочерних обществ.</a:t>
            </a:r>
          </a:p>
          <a:p>
            <a:pPr algn="just"/>
            <a:r>
              <a:rPr lang="ru-RU" kern="1200" dirty="0">
                <a:solidFill>
                  <a:schemeClr val="tx1"/>
                </a:solidFill>
                <a:effectLst/>
                <a:latin typeface="Times New Roman" panose="02020603050405020304" pitchFamily="18" charset="0"/>
                <a:cs typeface="Times New Roman" panose="02020603050405020304" pitchFamily="18" charset="0"/>
              </a:rPr>
              <a:t>Несомненно важным для ПАО «Газпром» мероприятием является участие в нормотворческой деятельности Ростехнадзора, которое осуществляется путем подготовки проектов нормативных документов и участия представителей Группы Газпром в работе секции №6 «Безопасность объектов нефтегазового комплекса» Научно-технического совета Ростехнадзора.</a:t>
            </a:r>
          </a:p>
          <a:p>
            <a:pPr algn="just"/>
            <a:r>
              <a:rPr lang="ru-RU" dirty="0">
                <a:latin typeface="Times New Roman" panose="02020603050405020304" pitchFamily="18" charset="0"/>
                <a:cs typeface="Times New Roman" panose="02020603050405020304" pitchFamily="18" charset="0"/>
              </a:rPr>
              <a:t>Кроме того, впервые на площадке Газпрома проведено выездное заседание НТС Ростехнадзора. 21 июня 2017 года в Новом Уренгое начала работу секция по безопасности объектов нефтегазового комплекса Научно-технического совета Ростехнадзора.</a:t>
            </a:r>
          </a:p>
          <a:p>
            <a:pPr algn="just"/>
            <a:r>
              <a:rPr lang="ru-RU" dirty="0">
                <a:latin typeface="Times New Roman" panose="02020603050405020304" pitchFamily="18" charset="0"/>
                <a:cs typeface="Times New Roman" panose="02020603050405020304" pitchFamily="18" charset="0"/>
              </a:rPr>
              <a:t>Итоги проделанной с Ростехнадзором работы подведены в декабре на совместном совещании с участием руководителя Ростехнадзора А.В. Алёшина, а также намечены планы на предстоящий год.</a:t>
            </a:r>
          </a:p>
          <a:p>
            <a:pPr algn="just">
              <a:defRPr/>
            </a:pPr>
            <a:r>
              <a:rPr lang="ru-RU" dirty="0">
                <a:latin typeface="Times New Roman" panose="02020603050405020304" pitchFamily="18" charset="0"/>
                <a:cs typeface="Times New Roman" panose="02020603050405020304" pitchFamily="18" charset="0"/>
              </a:rPr>
              <a:t>Так в 2018 году мы совместно планируем рассмотреть основные направления повышения эффективности корпоративного контроля в ПАО «Газпром», определить основные подходы к расширению применения механизмов добровольной сертификации при обеспечении безопасности и качества продукции, работ (услуг) применяемых на опасных производственных объектах, подконтрольных Ростехнадзору (ИНТЕРГАЗСЕРТ), и на пилотных проектах совместно с Ростехнадзором реализовать систему дистанционного контроля состояния промышленной безопасности на ОПО.</a:t>
            </a:r>
            <a:endParaRPr lang="ru-RU" kern="1200" dirty="0">
              <a:solidFill>
                <a:schemeClr val="tx1"/>
              </a:solidFill>
              <a:effectLst/>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A7F4F542-0CF8-4D46-9C15-E25CCB08C5CA}" type="slidenum">
              <a:rPr lang="ru-RU" smtClean="0">
                <a:solidFill>
                  <a:prstClr val="white"/>
                </a:solidFill>
              </a:rPr>
              <a:pPr/>
              <a:t>15</a:t>
            </a:fld>
            <a:endParaRPr lang="ru-RU" dirty="0">
              <a:solidFill>
                <a:prstClr val="white"/>
              </a:solidFill>
            </a:endParaRPr>
          </a:p>
        </p:txBody>
      </p:sp>
    </p:spTree>
    <p:extLst>
      <p:ext uri="{BB962C8B-B14F-4D97-AF65-F5344CB8AC3E}">
        <p14:creationId xmlns:p14="http://schemas.microsoft.com/office/powerpoint/2010/main" val="39769320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40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3000" b="0" i="0" kern="1200" baseline="0" dirty="0" smtClean="0">
                <a:solidFill>
                  <a:schemeClr val="tx1"/>
                </a:solidFill>
                <a:effectLst/>
                <a:cs typeface="Times New Roman" panose="02020603050405020304" pitchFamily="18" charset="0"/>
              </a:rPr>
              <a:t>Несомненно важным для ПАО «Газпром» является участие в нормотворческой деятельности Ростехнадзора, а именно в работе секции по безопасности объектов нефтегазового комплекса Научно-технического совета Ростехнадзора. Поэтому, вот уже третий год подряд, под номером 1 плана работ предусмотрено у</a:t>
            </a:r>
            <a:r>
              <a:rPr lang="ru-RU" sz="3000" b="0" i="0" dirty="0" smtClean="0">
                <a:cs typeface="Times New Roman" panose="02020603050405020304" pitchFamily="18" charset="0"/>
              </a:rPr>
              <a:t>частие представителей Группы Газпром в</a:t>
            </a:r>
            <a:r>
              <a:rPr lang="ru-RU" sz="3000" i="0" dirty="0" smtClean="0">
                <a:cs typeface="Times New Roman" panose="02020603050405020304" pitchFamily="18" charset="0"/>
              </a:rPr>
              <a:t> заседаниях НТС Ростехнадзора, подготовка материалов к заседаниям секции №6 НТС Ростехнадзора и рассмотрение поступающих документов.</a:t>
            </a:r>
            <a:r>
              <a:rPr lang="ru-RU" sz="3000" i="0" kern="1200" dirty="0" smtClean="0">
                <a:solidFill>
                  <a:schemeClr val="tx1"/>
                </a:solidFill>
                <a:effectLst/>
                <a:cs typeface="Times New Roman" panose="02020603050405020304" pitchFamily="18" charset="0"/>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3000" i="0" kern="1200" dirty="0" smtClean="0">
              <a:solidFill>
                <a:schemeClr val="tx1"/>
              </a:solidFill>
              <a:effectLst/>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3000" i="0" kern="1200" dirty="0" smtClean="0">
                <a:solidFill>
                  <a:schemeClr val="tx1"/>
                </a:solidFill>
                <a:effectLst/>
                <a:cs typeface="Times New Roman" panose="02020603050405020304" pitchFamily="18" charset="0"/>
              </a:rPr>
              <a:t>В целях реализации данного мероприятия в ПАО «Газпром» организована и</a:t>
            </a:r>
            <a:r>
              <a:rPr lang="ru-RU" sz="3000" i="0" kern="1200" baseline="0" dirty="0" smtClean="0">
                <a:solidFill>
                  <a:schemeClr val="tx1"/>
                </a:solidFill>
                <a:effectLst/>
                <a:cs typeface="Times New Roman" panose="02020603050405020304" pitchFamily="18" charset="0"/>
              </a:rPr>
              <a:t> выполняется следующая работа:</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ru-RU" sz="3000" i="0" kern="1200" dirty="0" smtClean="0">
                <a:solidFill>
                  <a:schemeClr val="tx1"/>
                </a:solidFill>
                <a:effectLst/>
                <a:cs typeface="Times New Roman" panose="02020603050405020304" pitchFamily="18" charset="0"/>
              </a:rPr>
              <a:t>рассмотрение документов</a:t>
            </a:r>
            <a:r>
              <a:rPr lang="ru-RU" sz="3000" i="0" kern="1200" baseline="0" dirty="0" smtClean="0">
                <a:solidFill>
                  <a:schemeClr val="tx1"/>
                </a:solidFill>
                <a:effectLst/>
                <a:cs typeface="Times New Roman" panose="02020603050405020304" pitchFamily="18" charset="0"/>
              </a:rPr>
              <a:t>, поступающих </a:t>
            </a:r>
            <a:r>
              <a:rPr lang="ru-RU" sz="3000" i="0" kern="1200" dirty="0" smtClean="0">
                <a:solidFill>
                  <a:schemeClr val="tx1"/>
                </a:solidFill>
                <a:effectLst/>
                <a:cs typeface="Times New Roman" panose="02020603050405020304" pitchFamily="18" charset="0"/>
              </a:rPr>
              <a:t>в рамках работы НТС Ростехнадзора, осуществляется совместно с заинтересованными структурными подразделениями и дочерними обществами (добычные,</a:t>
            </a:r>
            <a:r>
              <a:rPr lang="ru-RU" sz="3000" i="0" kern="1200" baseline="0" dirty="0" smtClean="0">
                <a:solidFill>
                  <a:schemeClr val="tx1"/>
                </a:solidFill>
                <a:effectLst/>
                <a:cs typeface="Times New Roman" panose="02020603050405020304" pitchFamily="18" charset="0"/>
              </a:rPr>
              <a:t> транспортные, проектные институты  и др. общества</a:t>
            </a:r>
            <a:r>
              <a:rPr lang="ru-RU" sz="3000" i="0" kern="1200" dirty="0" smtClean="0">
                <a:solidFill>
                  <a:schemeClr val="tx1"/>
                </a:solidFill>
                <a:effectLst/>
                <a:cs typeface="Times New Roman" panose="02020603050405020304" pitchFamily="18" charset="0"/>
              </a:rPr>
              <a:t>), и консолидированное</a:t>
            </a:r>
            <a:r>
              <a:rPr lang="ru-RU" sz="3000" i="0" kern="1200" baseline="0" dirty="0" smtClean="0">
                <a:solidFill>
                  <a:schemeClr val="tx1"/>
                </a:solidFill>
                <a:effectLst/>
                <a:cs typeface="Times New Roman" panose="02020603050405020304" pitchFamily="18" charset="0"/>
              </a:rPr>
              <a:t> мнение ПАО «Газпром» направляется в секретариат НТС Ростехнадзора;</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ru-RU" sz="3000" i="0" kern="1200" dirty="0" smtClean="0">
                <a:solidFill>
                  <a:schemeClr val="tx1"/>
                </a:solidFill>
                <a:effectLst/>
                <a:cs typeface="Times New Roman" panose="02020603050405020304" pitchFamily="18" charset="0"/>
              </a:rPr>
              <a:t>подготовка </a:t>
            </a:r>
            <a:r>
              <a:rPr lang="ru-RU" altLang="ru-RU" sz="3000" dirty="0" smtClean="0">
                <a:cs typeface="Times New Roman" panose="02020603050405020304" pitchFamily="18" charset="0"/>
              </a:rPr>
              <a:t>документов  для рассмотрения на НТС Ростехнадзора</a:t>
            </a:r>
            <a:r>
              <a:rPr lang="ru-RU" sz="3000" i="0" kern="1200" dirty="0" smtClean="0">
                <a:solidFill>
                  <a:schemeClr val="tx1"/>
                </a:solidFill>
                <a:effectLst/>
                <a:cs typeface="Times New Roman" panose="02020603050405020304" pitchFamily="18" charset="0"/>
              </a:rPr>
              <a:t> осуществляется администрацией</a:t>
            </a:r>
            <a:r>
              <a:rPr lang="ru-RU" sz="3000" i="0" kern="1200" baseline="0" dirty="0" smtClean="0">
                <a:solidFill>
                  <a:schemeClr val="tx1"/>
                </a:solidFill>
                <a:effectLst/>
                <a:cs typeface="Times New Roman" panose="02020603050405020304" pitchFamily="18" charset="0"/>
              </a:rPr>
              <a:t> и </a:t>
            </a:r>
            <a:r>
              <a:rPr lang="ru-RU" sz="3000" i="0" kern="1200" dirty="0" smtClean="0">
                <a:solidFill>
                  <a:schemeClr val="tx1"/>
                </a:solidFill>
                <a:effectLst/>
                <a:cs typeface="Times New Roman" panose="02020603050405020304" pitchFamily="18" charset="0"/>
              </a:rPr>
              <a:t>дочерними обществами ПАО «Газпром» и перед отправкой на рассмотрение в НТС Ростехнадзора проходит процедуру внутреннего</a:t>
            </a:r>
            <a:r>
              <a:rPr lang="ru-RU" sz="3000" i="0" kern="1200" baseline="0" dirty="0" smtClean="0">
                <a:solidFill>
                  <a:schemeClr val="tx1"/>
                </a:solidFill>
                <a:effectLst/>
                <a:cs typeface="Times New Roman" panose="02020603050405020304" pitchFamily="18" charset="0"/>
              </a:rPr>
              <a:t> рассмотрения и согласования в Обществе;</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ru-RU" sz="3000" i="0" kern="1200" dirty="0" smtClean="0">
                <a:solidFill>
                  <a:schemeClr val="tx1"/>
                </a:solidFill>
                <a:effectLst/>
                <a:cs typeface="Times New Roman" panose="02020603050405020304" pitchFamily="18" charset="0"/>
              </a:rPr>
              <a:t>Департаментом</a:t>
            </a:r>
            <a:r>
              <a:rPr lang="ru-RU" sz="3000" i="0" kern="1200" baseline="0" dirty="0" smtClean="0">
                <a:solidFill>
                  <a:schemeClr val="tx1"/>
                </a:solidFill>
                <a:effectLst/>
                <a:cs typeface="Times New Roman" panose="02020603050405020304" pitchFamily="18" charset="0"/>
              </a:rPr>
              <a:t> 307 перед каждым заседанием проводится совещания с членами секции НТС Ростехнадзора от </a:t>
            </a:r>
            <a:r>
              <a:rPr lang="ru-RU" sz="3000" i="0" kern="1200" dirty="0" smtClean="0">
                <a:solidFill>
                  <a:schemeClr val="tx1"/>
                </a:solidFill>
                <a:effectLst/>
                <a:cs typeface="Times New Roman" panose="02020603050405020304" pitchFamily="18" charset="0"/>
              </a:rPr>
              <a:t>Группы Газпром, на котором обсуждаются текущие</a:t>
            </a:r>
            <a:r>
              <a:rPr lang="ru-RU" sz="3000" i="0" kern="1200" baseline="0" dirty="0" smtClean="0">
                <a:solidFill>
                  <a:schemeClr val="tx1"/>
                </a:solidFill>
                <a:effectLst/>
                <a:cs typeface="Times New Roman" panose="02020603050405020304" pitchFamily="18" charset="0"/>
              </a:rPr>
              <a:t> вопросы и вырабатывается консолидированная позиция Общества.</a:t>
            </a:r>
          </a:p>
          <a:p>
            <a:pPr marL="0" marR="0" indent="0" algn="l" defTabSz="914400" rtl="0" eaLnBrk="1" fontAlgn="auto" latinLnBrk="0" hangingPunct="1">
              <a:lnSpc>
                <a:spcPct val="100000"/>
              </a:lnSpc>
              <a:spcBef>
                <a:spcPts val="0"/>
              </a:spcBef>
              <a:spcAft>
                <a:spcPts val="0"/>
              </a:spcAft>
              <a:buClrTx/>
              <a:buSzTx/>
              <a:buFontTx/>
              <a:buNone/>
              <a:tabLst/>
              <a:defRPr/>
            </a:pPr>
            <a:r>
              <a:rPr lang="ru-RU" sz="3000" i="0" kern="1200" baseline="0" dirty="0" smtClean="0">
                <a:solidFill>
                  <a:schemeClr val="tx1"/>
                </a:solidFill>
                <a:effectLst/>
                <a:cs typeface="Times New Roman" panose="02020603050405020304" pitchFamily="18" charset="0"/>
              </a:rPr>
              <a:t>Итоги работы по данному мероприятию вы видите на слайде.</a:t>
            </a:r>
          </a:p>
          <a:p>
            <a:endParaRPr lang="ru-RU" sz="3000" dirty="0" smtClean="0"/>
          </a:p>
        </p:txBody>
      </p:sp>
      <p:sp>
        <p:nvSpPr>
          <p:cNvPr id="4" name="Номер слайда 3"/>
          <p:cNvSpPr>
            <a:spLocks noGrp="1"/>
          </p:cNvSpPr>
          <p:nvPr>
            <p:ph type="sldNum" sz="quarter" idx="10"/>
          </p:nvPr>
        </p:nvSpPr>
        <p:spPr/>
        <p:txBody>
          <a:bodyPr/>
          <a:lstStyle/>
          <a:p>
            <a:fld id="{282185DB-A00E-4AF3-B661-15E025881028}" type="slidenum">
              <a:rPr lang="ru-RU" smtClean="0"/>
              <a:pPr/>
              <a:t>16</a:t>
            </a:fld>
            <a:endParaRPr lang="ru-RU"/>
          </a:p>
        </p:txBody>
      </p:sp>
    </p:spTree>
    <p:extLst>
      <p:ext uri="{BB962C8B-B14F-4D97-AF65-F5344CB8AC3E}">
        <p14:creationId xmlns:p14="http://schemas.microsoft.com/office/powerpoint/2010/main" val="15743327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0" i="0" dirty="0" smtClean="0"/>
              <a:t>Кроме</a:t>
            </a:r>
            <a:r>
              <a:rPr lang="ru-RU" b="0" i="0" baseline="0" dirty="0" smtClean="0"/>
              <a:t> того, следует отметить активную работу дочерних обществ в нормотворческой деятельности Ростехнадзора.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altLang="ru-RU" sz="1200" b="0" i="0" dirty="0" err="1" smtClean="0">
                <a:solidFill>
                  <a:srgbClr val="000000"/>
                </a:solidFill>
                <a:cs typeface="Times New Roman" panose="02020603050405020304" pitchFamily="18" charset="0"/>
              </a:rPr>
              <a:t>ФНиП</a:t>
            </a:r>
            <a:r>
              <a:rPr lang="ru-RU" altLang="ru-RU" sz="1200" b="0" i="0" dirty="0" smtClean="0">
                <a:solidFill>
                  <a:srgbClr val="000000"/>
                </a:solidFill>
                <a:cs typeface="Times New Roman" panose="02020603050405020304" pitchFamily="18" charset="0"/>
              </a:rPr>
              <a:t> «Правила безопасности подземных хранилищ газа», в разработке которого активное участие приняло общество Газпром ПХГ, в настоящий момент документ уже утвержден</a:t>
            </a:r>
            <a:r>
              <a:rPr lang="ru-RU" altLang="ru-RU" sz="1200" b="0" i="0" baseline="0" dirty="0" smtClean="0">
                <a:solidFill>
                  <a:srgbClr val="000000"/>
                </a:solidFill>
                <a:cs typeface="Times New Roman" panose="02020603050405020304" pitchFamily="18" charset="0"/>
              </a:rPr>
              <a:t> и вступает в силу в этом году</a:t>
            </a:r>
            <a:r>
              <a:rPr lang="ru-RU" altLang="ru-RU" sz="1200" b="0" i="0" dirty="0" smtClean="0">
                <a:solidFill>
                  <a:srgbClr val="000000"/>
                </a:solidFill>
                <a:cs typeface="Times New Roman" panose="02020603050405020304" pitchFamily="18" charset="0"/>
              </a:rPr>
              <a:t>.</a:t>
            </a:r>
            <a:endParaRPr lang="ru-RU" b="0" i="0" kern="1200" dirty="0" smtClean="0">
              <a:solidFill>
                <a:schemeClr val="tx1"/>
              </a:solidFill>
              <a:effectLst/>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altLang="ru-RU" sz="1200" b="0" i="0" dirty="0" smtClean="0">
                <a:solidFill>
                  <a:srgbClr val="000000"/>
                </a:solidFill>
                <a:cs typeface="Times New Roman" panose="02020603050405020304" pitchFamily="18" charset="0"/>
              </a:rPr>
              <a:t>РБ «Методика оценки риска аварий на опасных производственных объектах магистрального трубопроводного транспорта газа»</a:t>
            </a:r>
            <a:r>
              <a:rPr lang="ru-RU" b="0" i="0" kern="1200" dirty="0" smtClean="0">
                <a:solidFill>
                  <a:schemeClr val="tx1"/>
                </a:solidFill>
                <a:effectLst/>
                <a:cs typeface="Times New Roman" panose="02020603050405020304" pitchFamily="18" charset="0"/>
              </a:rPr>
              <a:t> и Методика оценки параметров и последствий барического воздействия при авариях с выбросом газообразного метана</a:t>
            </a:r>
            <a:r>
              <a:rPr lang="en-US" altLang="ru-RU" sz="1200" b="0" i="0" dirty="0" smtClean="0">
                <a:solidFill>
                  <a:srgbClr val="000000"/>
                </a:solidFill>
                <a:cs typeface="Times New Roman" panose="02020603050405020304" pitchFamily="18" charset="0"/>
              </a:rPr>
              <a:t> </a:t>
            </a:r>
            <a:r>
              <a:rPr lang="ru-RU" altLang="ru-RU" sz="1200" b="0" i="0" dirty="0" smtClean="0">
                <a:solidFill>
                  <a:srgbClr val="000000"/>
                </a:solidFill>
                <a:cs typeface="Times New Roman" panose="02020603050405020304" pitchFamily="18" charset="0"/>
              </a:rPr>
              <a:t> -  разработчик ООО «Газпром ВНИИГАЗ» подготовлен проект Руководства по безопасности «Методика оценки риска аварий на опасных производственных объектах магистрального трубопроводного транспорта газа», который рассмотрен 21.06.2017 (г. Новый Уренгой) на выездном заседании секции №6 НТС Ростехнадзора.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altLang="ru-RU" sz="1200" b="0" i="0" dirty="0" smtClean="0">
                <a:solidFill>
                  <a:srgbClr val="000000"/>
                </a:solidFill>
                <a:cs typeface="Times New Roman" panose="02020603050405020304" pitchFamily="18" charset="0"/>
              </a:rPr>
              <a:t>Дочерними обществами разработаны ряд проектов </a:t>
            </a:r>
            <a:r>
              <a:rPr lang="ru-RU" altLang="ru-RU" b="0" i="0" dirty="0" smtClean="0">
                <a:cs typeface="Times New Roman" panose="02020603050405020304" pitchFamily="18" charset="0"/>
              </a:rPr>
              <a:t>Руководств по безопасности </a:t>
            </a:r>
            <a:r>
              <a:rPr lang="ru-RU" b="0" i="0" kern="1200" dirty="0" smtClean="0">
                <a:solidFill>
                  <a:schemeClr val="tx1"/>
                </a:solidFill>
                <a:effectLst/>
                <a:cs typeface="Times New Roman" panose="02020603050405020304" pitchFamily="18" charset="0"/>
              </a:rPr>
              <a:t>Порядок временного вывода из эксплуатации технических устройств и сооружений на опасных производственных объектах нефтегазодобывающего комплекса – Газпром</a:t>
            </a:r>
            <a:r>
              <a:rPr lang="ru-RU" b="0" i="0" kern="1200" baseline="0" dirty="0" smtClean="0">
                <a:solidFill>
                  <a:schemeClr val="tx1"/>
                </a:solidFill>
                <a:effectLst/>
                <a:cs typeface="Times New Roman" panose="02020603050405020304" pitchFamily="18" charset="0"/>
              </a:rPr>
              <a:t> добыча Уренгой,  Э</a:t>
            </a:r>
            <a:r>
              <a:rPr lang="ru-RU" b="0" i="0" kern="1200" dirty="0" smtClean="0">
                <a:solidFill>
                  <a:schemeClr val="tx1"/>
                </a:solidFill>
                <a:effectLst/>
                <a:cs typeface="Times New Roman" panose="02020603050405020304" pitchFamily="18" charset="0"/>
              </a:rPr>
              <a:t>ксплуатация систем контроля, управления и противоаварийной автоматической защиты на газоперерабатывающих заводах» - </a:t>
            </a:r>
            <a:r>
              <a:rPr lang="ru-RU" b="0" i="0" u="sng" kern="1200" dirty="0" smtClean="0">
                <a:solidFill>
                  <a:schemeClr val="tx1"/>
                </a:solidFill>
                <a:effectLst/>
                <a:cs typeface="Times New Roman" panose="02020603050405020304" pitchFamily="18" charset="0"/>
              </a:rPr>
              <a:t>Газпром переработка.</a:t>
            </a:r>
            <a:endParaRPr lang="ru-RU" b="0" i="0" kern="1200" dirty="0" smtClean="0">
              <a:solidFill>
                <a:schemeClr val="tx1"/>
              </a:solidFill>
              <a:effectLst/>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b="0" i="0" kern="1200" dirty="0" smtClean="0">
                <a:solidFill>
                  <a:schemeClr val="tx1"/>
                </a:solidFill>
                <a:effectLst/>
                <a:cs typeface="Times New Roman" panose="02020603050405020304" pitchFamily="18" charset="0"/>
              </a:rPr>
              <a:t>Все представленные документы успешно рассмотрены </a:t>
            </a:r>
            <a:r>
              <a:rPr lang="ru-RU" altLang="ru-RU" sz="1200" b="0" i="0" dirty="0" smtClean="0">
                <a:solidFill>
                  <a:srgbClr val="000000"/>
                </a:solidFill>
                <a:cs typeface="Times New Roman" panose="02020603050405020304" pitchFamily="18" charset="0"/>
              </a:rPr>
              <a:t>заседаниях секции №6 НТС Ростехнадзора, которую возглавляет С.Г. Радионова.</a:t>
            </a:r>
            <a:endParaRPr lang="ru-RU" b="0" i="0" dirty="0"/>
          </a:p>
        </p:txBody>
      </p:sp>
      <p:sp>
        <p:nvSpPr>
          <p:cNvPr id="4" name="Номер слайда 3"/>
          <p:cNvSpPr>
            <a:spLocks noGrp="1"/>
          </p:cNvSpPr>
          <p:nvPr>
            <p:ph type="sldNum" sz="quarter" idx="10"/>
          </p:nvPr>
        </p:nvSpPr>
        <p:spPr/>
        <p:txBody>
          <a:bodyPr/>
          <a:lstStyle/>
          <a:p>
            <a:fld id="{282185DB-A00E-4AF3-B661-15E025881028}" type="slidenum">
              <a:rPr lang="ru-RU" smtClean="0"/>
              <a:pPr/>
              <a:t>17</a:t>
            </a:fld>
            <a:endParaRPr lang="ru-RU"/>
          </a:p>
        </p:txBody>
      </p:sp>
    </p:spTree>
    <p:extLst>
      <p:ext uri="{BB962C8B-B14F-4D97-AF65-F5344CB8AC3E}">
        <p14:creationId xmlns:p14="http://schemas.microsoft.com/office/powerpoint/2010/main" val="28740142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a:xfrm>
            <a:off x="288759" y="4715908"/>
            <a:ext cx="6304546" cy="4467701"/>
          </a:xfrm>
        </p:spPr>
        <p:txBody>
          <a:bodyPr>
            <a:noAutofit/>
          </a:bodyPr>
          <a:lstStyle/>
          <a:p>
            <a:pPr algn="just"/>
            <a:r>
              <a:rPr lang="ru-RU" dirty="0">
                <a:latin typeface="Times New Roman" panose="02020603050405020304" pitchFamily="18" charset="0"/>
                <a:cs typeface="Times New Roman" panose="02020603050405020304" pitchFamily="18" charset="0"/>
              </a:rPr>
              <a:t>Реализация мероприятий по совершенствованию СУПБ носит планомерный характер, растянут по времени и имеет зачастую отложенную эффективность реализации.</a:t>
            </a:r>
          </a:p>
          <a:p>
            <a:pPr algn="just"/>
            <a:r>
              <a:rPr lang="ru-RU" dirty="0">
                <a:latin typeface="Times New Roman" panose="02020603050405020304" pitchFamily="18" charset="0"/>
                <a:cs typeface="Times New Roman" panose="02020603050405020304" pitchFamily="18" charset="0"/>
              </a:rPr>
              <a:t>Тем не менее в Стратегии запланированы конкретные целевые</a:t>
            </a:r>
            <a:r>
              <a:rPr lang="ru-RU" baseline="0" dirty="0">
                <a:latin typeface="Times New Roman" panose="02020603050405020304" pitchFamily="18" charset="0"/>
                <a:cs typeface="Times New Roman" panose="02020603050405020304" pitchFamily="18" charset="0"/>
              </a:rPr>
              <a:t> показатели снижения количества происшествий по отношению  к базовому показателю, принятому в 2016 году.</a:t>
            </a:r>
            <a:endParaRPr lang="ru-RU" dirty="0">
              <a:latin typeface="Times New Roman" panose="02020603050405020304" pitchFamily="18" charset="0"/>
              <a:cs typeface="Times New Roman" panose="02020603050405020304" pitchFamily="18" charset="0"/>
            </a:endParaRPr>
          </a:p>
          <a:p>
            <a:pPr algn="just"/>
            <a:endParaRPr lang="ru-RU" dirty="0">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ru-RU" dirty="0">
                <a:latin typeface="Times New Roman" panose="02020603050405020304" pitchFamily="18" charset="0"/>
                <a:cs typeface="Times New Roman" panose="02020603050405020304" pitchFamily="18" charset="0"/>
              </a:rPr>
              <a:t>Так, по показателю</a:t>
            </a:r>
            <a:r>
              <a:rPr lang="ru-RU" baseline="0" dirty="0">
                <a:latin typeface="Times New Roman" panose="02020603050405020304" pitchFamily="18" charset="0"/>
                <a:cs typeface="Times New Roman" panose="02020603050405020304" pitchFamily="18" charset="0"/>
              </a:rPr>
              <a:t> суммарное число происшествий достигнуто </a:t>
            </a:r>
            <a:r>
              <a:rPr lang="ru-RU" b="0" baseline="0" dirty="0">
                <a:latin typeface="Times New Roman" panose="02020603050405020304" pitchFamily="18" charset="0"/>
                <a:cs typeface="Times New Roman" panose="02020603050405020304" pitchFamily="18" charset="0"/>
              </a:rPr>
              <a:t>снижение </a:t>
            </a:r>
            <a:r>
              <a:rPr lang="ru-RU" b="0" dirty="0">
                <a:latin typeface="Times New Roman" panose="02020603050405020304" pitchFamily="18" charset="0"/>
                <a:cs typeface="Times New Roman" panose="02020603050405020304" pitchFamily="18" charset="0"/>
              </a:rPr>
              <a:t>на 20% от общего числа происшествий по сравнительному с базовым годом</a:t>
            </a:r>
            <a:r>
              <a:rPr lang="ru-RU" b="0" baseline="0" dirty="0">
                <a:latin typeface="Times New Roman" panose="02020603050405020304" pitchFamily="18" charset="0"/>
                <a:cs typeface="Times New Roman" panose="02020603050405020304" pitchFamily="18" charset="0"/>
              </a:rPr>
              <a:t> (2016 г.)</a:t>
            </a:r>
            <a:r>
              <a:rPr lang="ru-RU" b="0" dirty="0">
                <a:latin typeface="Times New Roman" panose="02020603050405020304" pitchFamily="18" charset="0"/>
                <a:cs typeface="Times New Roman" panose="02020603050405020304" pitchFamily="18" charset="0"/>
              </a:rPr>
              <a:t>. При том, что плановый целевой показатель в соответствии со Стратегией</a:t>
            </a:r>
            <a:r>
              <a:rPr lang="ru-RU" b="0" baseline="0" dirty="0">
                <a:latin typeface="Times New Roman" panose="02020603050405020304" pitchFamily="18" charset="0"/>
                <a:cs typeface="Times New Roman" panose="02020603050405020304" pitchFamily="18" charset="0"/>
              </a:rPr>
              <a:t> на 2017 год составлял 5%. При реализации стратегии к 2020 году прогнозируется снижение количества происшествий  до уровня 70 % (по отношению к 2016 году).</a:t>
            </a:r>
          </a:p>
          <a:p>
            <a:pPr marL="0" marR="0" indent="0" algn="just" defTabSz="914400" rtl="0" eaLnBrk="1" fontAlgn="auto" latinLnBrk="0" hangingPunct="1">
              <a:lnSpc>
                <a:spcPct val="100000"/>
              </a:lnSpc>
              <a:spcBef>
                <a:spcPts val="0"/>
              </a:spcBef>
              <a:spcAft>
                <a:spcPts val="0"/>
              </a:spcAft>
              <a:buClrTx/>
              <a:buSzTx/>
              <a:buFontTx/>
              <a:buNone/>
              <a:tabLst/>
              <a:defRPr/>
            </a:pPr>
            <a:endParaRPr lang="ru-RU" b="0" baseline="0" dirty="0">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ru-RU" b="0" baseline="0" dirty="0">
                <a:latin typeface="Times New Roman" panose="02020603050405020304" pitchFamily="18" charset="0"/>
                <a:cs typeface="Times New Roman" panose="02020603050405020304" pitchFamily="18" charset="0"/>
              </a:rPr>
              <a:t>Отдельно хочу сказать про цель 0.</a:t>
            </a:r>
          </a:p>
          <a:p>
            <a:pPr marL="0" marR="0" indent="0" algn="just" defTabSz="914400" rtl="0" eaLnBrk="1" fontAlgn="auto" latinLnBrk="0" hangingPunct="1">
              <a:lnSpc>
                <a:spcPct val="100000"/>
              </a:lnSpc>
              <a:spcBef>
                <a:spcPts val="0"/>
              </a:spcBef>
              <a:spcAft>
                <a:spcPts val="0"/>
              </a:spcAft>
              <a:buClrTx/>
              <a:buSzTx/>
              <a:buFontTx/>
              <a:buNone/>
              <a:tabLst/>
              <a:defRPr/>
            </a:pPr>
            <a:r>
              <a:rPr lang="ru-RU" b="0" baseline="0" dirty="0">
                <a:latin typeface="Times New Roman" panose="02020603050405020304" pitchFamily="18" charset="0"/>
                <a:cs typeface="Times New Roman" panose="02020603050405020304" pitchFamily="18" charset="0"/>
              </a:rPr>
              <a:t>Стратегией предусмотрено достижение нулевого смертельного травматизма в 2020 году. Тем не менее мы уже несколько лет подряд ставим себе цель 0. И эта цель достижима. У  нас есть примеры ДО, которые на протяжении последних лет стабильно достигаю данную цель. О</a:t>
            </a:r>
          </a:p>
          <a:p>
            <a:pPr indent="179964" algn="just" defTabSz="539891">
              <a:defRPr/>
            </a:pPr>
            <a:r>
              <a:rPr lang="ru-RU" b="0" baseline="0" dirty="0">
                <a:latin typeface="Times New Roman" panose="02020603050405020304" pitchFamily="18" charset="0"/>
                <a:cs typeface="Times New Roman" panose="02020603050405020304" pitchFamily="18" charset="0"/>
              </a:rPr>
              <a:t>Сегодня может казаться, что наши цели амбициозны и где то даже не реалистичны. Ведь такого еще никогда не было.</a:t>
            </a:r>
          </a:p>
          <a:p>
            <a:pPr indent="179964" algn="just" defTabSz="539891">
              <a:defRPr/>
            </a:pPr>
            <a:r>
              <a:rPr lang="ru-RU" b="0" baseline="0" dirty="0">
                <a:latin typeface="Times New Roman" panose="02020603050405020304" pitchFamily="18" charset="0"/>
                <a:cs typeface="Times New Roman" panose="02020603050405020304" pitchFamily="18" charset="0"/>
              </a:rPr>
              <a:t>Добиться полного отсутствия смертельных несчастных случаев возможно?</a:t>
            </a:r>
          </a:p>
          <a:p>
            <a:pPr indent="179964" algn="just" defTabSz="539891">
              <a:defRPr/>
            </a:pPr>
            <a:r>
              <a:rPr lang="ru-RU" b="0" baseline="0" dirty="0">
                <a:latin typeface="Times New Roman" panose="02020603050405020304" pitchFamily="18" charset="0"/>
                <a:cs typeface="Times New Roman" panose="02020603050405020304" pitchFamily="18" charset="0"/>
              </a:rPr>
              <a:t>Ответ – ДА.</a:t>
            </a:r>
          </a:p>
          <a:p>
            <a:pPr marL="0" marR="0" indent="179964" algn="just" defTabSz="539891" rtl="0" eaLnBrk="1" fontAlgn="auto" latinLnBrk="0" hangingPunct="1">
              <a:lnSpc>
                <a:spcPct val="100000"/>
              </a:lnSpc>
              <a:spcBef>
                <a:spcPts val="0"/>
              </a:spcBef>
              <a:spcAft>
                <a:spcPts val="0"/>
              </a:spcAft>
              <a:buClrTx/>
              <a:buSzTx/>
              <a:buFontTx/>
              <a:buNone/>
              <a:tabLst/>
              <a:defRPr/>
            </a:pPr>
            <a:r>
              <a:rPr lang="ru-RU" b="0" baseline="0" dirty="0">
                <a:latin typeface="Times New Roman" panose="02020603050405020304" pitchFamily="18" charset="0"/>
                <a:cs typeface="Times New Roman" panose="02020603050405020304" pitchFamily="18" charset="0"/>
              </a:rPr>
              <a:t>Добиться полного отсутствия пожаров возможно?</a:t>
            </a:r>
          </a:p>
          <a:p>
            <a:pPr marL="0" marR="0" indent="179964" algn="just" defTabSz="539891" rtl="0" eaLnBrk="1" fontAlgn="auto" latinLnBrk="0" hangingPunct="1">
              <a:lnSpc>
                <a:spcPct val="100000"/>
              </a:lnSpc>
              <a:spcBef>
                <a:spcPts val="0"/>
              </a:spcBef>
              <a:spcAft>
                <a:spcPts val="0"/>
              </a:spcAft>
              <a:buClrTx/>
              <a:buSzTx/>
              <a:buFontTx/>
              <a:buNone/>
              <a:tabLst/>
              <a:defRPr/>
            </a:pPr>
            <a:r>
              <a:rPr lang="ru-RU" b="0" baseline="0" dirty="0">
                <a:latin typeface="Times New Roman" panose="02020603050405020304" pitchFamily="18" charset="0"/>
                <a:cs typeface="Times New Roman" panose="02020603050405020304" pitchFamily="18" charset="0"/>
              </a:rPr>
              <a:t>Ответ – ДА.</a:t>
            </a:r>
          </a:p>
          <a:p>
            <a:pPr marL="0" marR="0" indent="179964" algn="just" defTabSz="539891" rtl="0" eaLnBrk="1" fontAlgn="auto" latinLnBrk="0" hangingPunct="1">
              <a:lnSpc>
                <a:spcPct val="100000"/>
              </a:lnSpc>
              <a:spcBef>
                <a:spcPts val="0"/>
              </a:spcBef>
              <a:spcAft>
                <a:spcPts val="0"/>
              </a:spcAft>
              <a:buClrTx/>
              <a:buSzTx/>
              <a:buFontTx/>
              <a:buNone/>
              <a:tabLst/>
              <a:defRPr/>
            </a:pPr>
            <a:r>
              <a:rPr lang="ru-RU" b="0" baseline="0" dirty="0">
                <a:latin typeface="Times New Roman" panose="02020603050405020304" pitchFamily="18" charset="0"/>
                <a:cs typeface="Times New Roman" panose="02020603050405020304" pitchFamily="18" charset="0"/>
              </a:rPr>
              <a:t>Добиться полного отсутствия аварий на опасных производственных объектах возможно?</a:t>
            </a:r>
          </a:p>
          <a:p>
            <a:pPr marL="0" marR="0" indent="179964" algn="just" defTabSz="539891" rtl="0" eaLnBrk="1" fontAlgn="auto" latinLnBrk="0" hangingPunct="1">
              <a:lnSpc>
                <a:spcPct val="100000"/>
              </a:lnSpc>
              <a:spcBef>
                <a:spcPts val="0"/>
              </a:spcBef>
              <a:spcAft>
                <a:spcPts val="0"/>
              </a:spcAft>
              <a:buClrTx/>
              <a:buSzTx/>
              <a:buFontTx/>
              <a:buNone/>
              <a:tabLst/>
              <a:defRPr/>
            </a:pPr>
            <a:r>
              <a:rPr lang="ru-RU" b="0" baseline="0" dirty="0">
                <a:latin typeface="Times New Roman" panose="02020603050405020304" pitchFamily="18" charset="0"/>
                <a:cs typeface="Times New Roman" panose="02020603050405020304" pitchFamily="18" charset="0"/>
              </a:rPr>
              <a:t>Ответ – ДА.</a:t>
            </a:r>
          </a:p>
          <a:p>
            <a:pPr indent="179964" algn="just" defTabSz="539891"/>
            <a:endParaRPr lang="ru-RU" kern="1200" dirty="0">
              <a:solidFill>
                <a:schemeClr val="tx1"/>
              </a:solidFill>
              <a:effectLst/>
              <a:latin typeface="Times New Roman" panose="02020603050405020304" pitchFamily="18" charset="0"/>
              <a:cs typeface="Times New Roman" panose="02020603050405020304" pitchFamily="18" charset="0"/>
            </a:endParaRPr>
          </a:p>
          <a:p>
            <a:pPr indent="179964" algn="just" defTabSz="539891"/>
            <a:r>
              <a:rPr lang="ru-RU" kern="1200" dirty="0">
                <a:solidFill>
                  <a:schemeClr val="tx1"/>
                </a:solidFill>
                <a:effectLst/>
                <a:latin typeface="Times New Roman" panose="02020603050405020304" pitchFamily="18" charset="0"/>
                <a:cs typeface="Times New Roman" panose="02020603050405020304" pitchFamily="18" charset="0"/>
              </a:rPr>
              <a:t>Чтобы не быть голословным, коллеги, зачитаю почетный список тех, кто на протяжении последних трёх лет стабильно добивается высоких результатов: </a:t>
            </a:r>
          </a:p>
          <a:p>
            <a:r>
              <a:rPr lang="ru-RU" kern="1200" dirty="0">
                <a:solidFill>
                  <a:schemeClr val="tx1"/>
                </a:solidFill>
                <a:effectLst/>
                <a:latin typeface="Times New Roman" panose="02020603050405020304" pitchFamily="18" charset="0"/>
                <a:cs typeface="Times New Roman" panose="02020603050405020304" pitchFamily="18" charset="0"/>
              </a:rPr>
              <a:t>ООО «Газпром трансгаз Саратов»</a:t>
            </a:r>
          </a:p>
          <a:p>
            <a:r>
              <a:rPr lang="ru-RU" kern="1200" dirty="0">
                <a:solidFill>
                  <a:schemeClr val="tx1"/>
                </a:solidFill>
                <a:effectLst/>
                <a:latin typeface="Times New Roman" panose="02020603050405020304" pitchFamily="18" charset="0"/>
                <a:cs typeface="Times New Roman" panose="02020603050405020304" pitchFamily="18" charset="0"/>
              </a:rPr>
              <a:t>ООО «Газпром трансгаз Ставрополь»</a:t>
            </a:r>
          </a:p>
          <a:p>
            <a:r>
              <a:rPr lang="ru-RU" kern="1200" dirty="0">
                <a:solidFill>
                  <a:schemeClr val="tx1"/>
                </a:solidFill>
                <a:effectLst/>
                <a:latin typeface="Times New Roman" panose="02020603050405020304" pitchFamily="18" charset="0"/>
                <a:cs typeface="Times New Roman" panose="02020603050405020304" pitchFamily="18" charset="0"/>
              </a:rPr>
              <a:t>ООО «Газпром трансгаз Уфа»</a:t>
            </a:r>
          </a:p>
          <a:p>
            <a:r>
              <a:rPr lang="ru-RU" kern="1200" dirty="0">
                <a:solidFill>
                  <a:schemeClr val="tx1"/>
                </a:solidFill>
                <a:effectLst/>
                <a:latin typeface="Times New Roman" panose="02020603050405020304" pitchFamily="18" charset="0"/>
                <a:cs typeface="Times New Roman" panose="02020603050405020304" pitchFamily="18" charset="0"/>
              </a:rPr>
              <a:t>ООО «Газпром трансгаз Чайковский</a:t>
            </a:r>
          </a:p>
          <a:p>
            <a:r>
              <a:rPr lang="ru-RU" kern="1200" dirty="0">
                <a:solidFill>
                  <a:schemeClr val="tx1"/>
                </a:solidFill>
                <a:effectLst/>
                <a:latin typeface="Times New Roman" panose="02020603050405020304" pitchFamily="18" charset="0"/>
                <a:cs typeface="Times New Roman" panose="02020603050405020304" pitchFamily="18" charset="0"/>
              </a:rPr>
              <a:t>ООО «Газпром добыча Астрахань»</a:t>
            </a:r>
          </a:p>
          <a:p>
            <a:pPr indent="179964" algn="just" defTabSz="539891"/>
            <a:endParaRPr lang="ru-RU" baseline="0" dirty="0">
              <a:latin typeface="Times New Roman" panose="02020603050405020304" pitchFamily="18" charset="0"/>
              <a:cs typeface="Times New Roman" panose="02020603050405020304" pitchFamily="18" charset="0"/>
            </a:endParaRPr>
          </a:p>
          <a:p>
            <a:pPr marL="0" marR="0" indent="179964" algn="just" defTabSz="539891" rtl="0" eaLnBrk="1" fontAlgn="auto" latinLnBrk="0" hangingPunct="1">
              <a:lnSpc>
                <a:spcPct val="100000"/>
              </a:lnSpc>
              <a:spcBef>
                <a:spcPts val="0"/>
              </a:spcBef>
              <a:spcAft>
                <a:spcPts val="0"/>
              </a:spcAft>
              <a:buClrTx/>
              <a:buSzTx/>
              <a:buFontTx/>
              <a:buNone/>
              <a:tabLst/>
              <a:defRPr/>
            </a:pPr>
            <a:r>
              <a:rPr lang="ru-RU" kern="1200" dirty="0">
                <a:solidFill>
                  <a:schemeClr val="tx1"/>
                </a:solidFill>
                <a:effectLst/>
                <a:latin typeface="Times New Roman" panose="02020603050405020304" pitchFamily="18" charset="0"/>
                <a:cs typeface="Times New Roman" panose="02020603050405020304" pitchFamily="18" charset="0"/>
              </a:rPr>
              <a:t>Я верю, что этот день настанет. Я на это надеюсь. </a:t>
            </a:r>
          </a:p>
          <a:p>
            <a:pPr marL="0" marR="0" indent="179964" algn="just" defTabSz="539891" rtl="0" eaLnBrk="1" fontAlgn="auto" latinLnBrk="0" hangingPunct="1">
              <a:lnSpc>
                <a:spcPct val="100000"/>
              </a:lnSpc>
              <a:spcBef>
                <a:spcPts val="0"/>
              </a:spcBef>
              <a:spcAft>
                <a:spcPts val="0"/>
              </a:spcAft>
              <a:buClrTx/>
              <a:buSzTx/>
              <a:buFontTx/>
              <a:buNone/>
              <a:tabLst/>
              <a:defRPr/>
            </a:pPr>
            <a:r>
              <a:rPr lang="ru-RU" kern="1200" dirty="0">
                <a:solidFill>
                  <a:schemeClr val="tx1"/>
                </a:solidFill>
                <a:effectLst/>
                <a:latin typeface="Times New Roman" panose="02020603050405020304" pitchFamily="18" charset="0"/>
                <a:cs typeface="Times New Roman" panose="02020603050405020304" pitchFamily="18" charset="0"/>
              </a:rPr>
              <a:t>Когда это случится, то это будет благодаря решимости всех нас, всех обществ, которые приняли и поддержали наши</a:t>
            </a:r>
            <a:r>
              <a:rPr lang="ru-RU" kern="1200" baseline="0" dirty="0">
                <a:solidFill>
                  <a:schemeClr val="tx1"/>
                </a:solidFill>
                <a:effectLst/>
                <a:latin typeface="Times New Roman" panose="02020603050405020304" pitchFamily="18" charset="0"/>
                <a:cs typeface="Times New Roman" panose="02020603050405020304" pitchFamily="18" charset="0"/>
              </a:rPr>
              <a:t> цели</a:t>
            </a:r>
            <a:r>
              <a:rPr lang="ru-RU" kern="1200" dirty="0">
                <a:solidFill>
                  <a:schemeClr val="tx1"/>
                </a:solidFill>
                <a:effectLst/>
                <a:latin typeface="Times New Roman" panose="02020603050405020304" pitchFamily="18" charset="0"/>
                <a:cs typeface="Times New Roman" panose="02020603050405020304" pitchFamily="18" charset="0"/>
              </a:rPr>
              <a:t>. Мы должны сохранить решимость, потому что, вне всяких сомнений, нам предстоят новые испытания. Но я заверяю вас, что руководство Газпром и администрация Общества останутся непоколебимы в вопросах</a:t>
            </a:r>
            <a:r>
              <a:rPr lang="ru-RU" kern="1200" baseline="0" dirty="0">
                <a:solidFill>
                  <a:schemeClr val="tx1"/>
                </a:solidFill>
                <a:effectLst/>
                <a:latin typeface="Times New Roman" panose="02020603050405020304" pitchFamily="18" charset="0"/>
                <a:cs typeface="Times New Roman" panose="02020603050405020304" pitchFamily="18" charset="0"/>
              </a:rPr>
              <a:t> обеспечения безопасности</a:t>
            </a:r>
            <a:r>
              <a:rPr lang="ru-RU" kern="1200" dirty="0">
                <a:solidFill>
                  <a:schemeClr val="tx1"/>
                </a:solidFill>
                <a:effectLst/>
                <a:latin typeface="Times New Roman" panose="02020603050405020304" pitchFamily="18" charset="0"/>
                <a:cs typeface="Times New Roman" panose="02020603050405020304" pitchFamily="18" charset="0"/>
              </a:rPr>
              <a:t>.</a:t>
            </a:r>
          </a:p>
          <a:p>
            <a:pPr indent="179964" algn="just" defTabSz="539891">
              <a:defRPr/>
            </a:pPr>
            <a:endParaRPr lang="ru-RU" sz="1100" baseline="0"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282185DB-A00E-4AF3-B661-15E025881028}" type="slidenum">
              <a:rPr lang="ru-RU" smtClean="0"/>
              <a:pPr/>
              <a:t>18</a:t>
            </a:fld>
            <a:endParaRPr lang="ru-RU"/>
          </a:p>
        </p:txBody>
      </p:sp>
    </p:spTree>
    <p:extLst>
      <p:ext uri="{BB962C8B-B14F-4D97-AF65-F5344CB8AC3E}">
        <p14:creationId xmlns:p14="http://schemas.microsoft.com/office/powerpoint/2010/main" val="997521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a:xfrm>
            <a:off x="276727" y="4715908"/>
            <a:ext cx="6376736" cy="4885292"/>
          </a:xfrm>
        </p:spPr>
        <p:txBody>
          <a:bodyPr>
            <a:normAutofit lnSpcReduction="10000"/>
          </a:bodyPr>
          <a:lstStyle/>
          <a:p>
            <a:pPr marL="0" marR="0" indent="0" algn="just" defTabSz="539322" rtl="0" eaLnBrk="1" fontAlgn="auto" latinLnBrk="0" hangingPunct="1">
              <a:lnSpc>
                <a:spcPct val="100000"/>
              </a:lnSpc>
              <a:spcBef>
                <a:spcPts val="0"/>
              </a:spcBef>
              <a:spcAft>
                <a:spcPts val="0"/>
              </a:spcAft>
              <a:buClrTx/>
              <a:buSzTx/>
              <a:buFontTx/>
              <a:buNone/>
              <a:tabLst/>
              <a:defRPr/>
            </a:pPr>
            <a:r>
              <a:rPr lang="ru-RU" sz="1200" kern="1200" baseline="0" dirty="0">
                <a:solidFill>
                  <a:schemeClr val="tx1"/>
                </a:solidFill>
                <a:effectLst/>
                <a:latin typeface="Times New Roman" panose="02020603050405020304" pitchFamily="18" charset="0"/>
                <a:ea typeface="+mn-ea"/>
                <a:cs typeface="Times New Roman" panose="02020603050405020304" pitchFamily="18" charset="0"/>
              </a:rPr>
              <a:t>Уважаемые коллеги, сегодня я хочу поговорить о глобальной роли Единой системы управления производственной безопасностью в деятельности Газпром и о нашей работе по ее совершенствованию. Но сначала остановлюсь на знаковых событиях, которые произошли в отчетном, в 2017 году. И начнем мы со Стратегии.</a:t>
            </a:r>
          </a:p>
          <a:p>
            <a:pPr marL="0" marR="0" indent="0" algn="just" defTabSz="539322" rtl="0" eaLnBrk="1" fontAlgn="auto" latinLnBrk="0" hangingPunct="1">
              <a:lnSpc>
                <a:spcPct val="100000"/>
              </a:lnSpc>
              <a:spcBef>
                <a:spcPts val="0"/>
              </a:spcBef>
              <a:spcAft>
                <a:spcPts val="0"/>
              </a:spcAft>
              <a:buClrTx/>
              <a:buSzTx/>
              <a:buFontTx/>
              <a:buNone/>
              <a:tabLst/>
              <a:defRPr/>
            </a:pPr>
            <a:r>
              <a:rPr lang="ru-RU" sz="1200" kern="1200" baseline="0" dirty="0">
                <a:solidFill>
                  <a:schemeClr val="tx1"/>
                </a:solidFill>
                <a:effectLst/>
                <a:latin typeface="Times New Roman" panose="02020603050405020304" pitchFamily="18" charset="0"/>
                <a:ea typeface="+mn-ea"/>
                <a:cs typeface="Times New Roman" panose="02020603050405020304" pitchFamily="18" charset="0"/>
              </a:rPr>
              <a:t>Надежное и безопасное функционирование производственного процесса ПАО «Газпром» в долгосрочной перспективе будет достигнуто за счет реализации Стратегии развития системы управления производственной безопасностью ПАО «Газпром» на период до 2020 года, которая была принята Газпром в середине прошлого года.</a:t>
            </a:r>
          </a:p>
          <a:p>
            <a:pPr marL="0" marR="0" indent="0" algn="just" defTabSz="539322" rtl="0" eaLnBrk="1" fontAlgn="auto" latinLnBrk="0" hangingPunct="1">
              <a:lnSpc>
                <a:spcPct val="100000"/>
              </a:lnSpc>
              <a:spcBef>
                <a:spcPts val="0"/>
              </a:spcBef>
              <a:spcAft>
                <a:spcPts val="0"/>
              </a:spcAft>
              <a:buClrTx/>
              <a:buSzTx/>
              <a:buFontTx/>
              <a:buNone/>
              <a:tabLst/>
              <a:defRPr/>
            </a:pPr>
            <a:r>
              <a:rPr lang="ru-RU" sz="1200" kern="1200" baseline="0" dirty="0">
                <a:solidFill>
                  <a:schemeClr val="tx1"/>
                </a:solidFill>
                <a:effectLst/>
                <a:latin typeface="Times New Roman" panose="02020603050405020304" pitchFamily="18" charset="0"/>
                <a:ea typeface="+mn-ea"/>
                <a:cs typeface="Times New Roman" panose="02020603050405020304" pitchFamily="18" charset="0"/>
              </a:rPr>
              <a:t>Никогда ранее Газпром не принимал столь значимых шагов в планировании развития производственной безопасности.</a:t>
            </a:r>
          </a:p>
          <a:p>
            <a:pPr indent="0" algn="just" defTabSz="539322">
              <a:spcBef>
                <a:spcPts val="0"/>
              </a:spcBef>
              <a:spcAft>
                <a:spcPts val="0"/>
              </a:spcAft>
            </a:pPr>
            <a:endParaRPr lang="ru-RU" sz="1200" b="0" baseline="0" dirty="0">
              <a:latin typeface="Times New Roman" panose="02020603050405020304" pitchFamily="18" charset="0"/>
              <a:cs typeface="Times New Roman" panose="02020603050405020304" pitchFamily="18" charset="0"/>
            </a:endParaRPr>
          </a:p>
          <a:p>
            <a:pPr indent="0" algn="just">
              <a:spcBef>
                <a:spcPts val="0"/>
              </a:spcBef>
              <a:spcAft>
                <a:spcPts val="0"/>
              </a:spcAft>
            </a:pPr>
            <a:r>
              <a:rPr lang="ru-RU" sz="1200" u="sng" kern="1200" baseline="0" dirty="0">
                <a:solidFill>
                  <a:schemeClr val="tx1"/>
                </a:solidFill>
                <a:effectLst/>
                <a:latin typeface="Times New Roman" panose="02020603050405020304" pitchFamily="18" charset="0"/>
                <a:cs typeface="Times New Roman" panose="02020603050405020304" pitchFamily="18" charset="0"/>
              </a:rPr>
              <a:t>Основными целями Стратегии являются: </a:t>
            </a:r>
            <a:endParaRPr lang="ru-RU" sz="1200" kern="1200" baseline="0" dirty="0">
              <a:solidFill>
                <a:schemeClr val="tx1"/>
              </a:solidFill>
              <a:effectLst/>
              <a:latin typeface="Times New Roman" panose="02020603050405020304" pitchFamily="18" charset="0"/>
              <a:cs typeface="Times New Roman" panose="02020603050405020304" pitchFamily="18" charset="0"/>
            </a:endParaRPr>
          </a:p>
          <a:p>
            <a:pPr indent="0" algn="just">
              <a:spcBef>
                <a:spcPts val="0"/>
              </a:spcBef>
              <a:spcAft>
                <a:spcPts val="0"/>
              </a:spcAft>
            </a:pPr>
            <a:r>
              <a:rPr lang="ru-RU" sz="1200" kern="1200" baseline="0" dirty="0">
                <a:solidFill>
                  <a:schemeClr val="tx1"/>
                </a:solidFill>
                <a:effectLst/>
                <a:latin typeface="Times New Roman" panose="02020603050405020304" pitchFamily="18" charset="0"/>
                <a:cs typeface="Times New Roman" panose="02020603050405020304" pitchFamily="18" charset="0"/>
              </a:rPr>
              <a:t>- Определение подходов, принципов, механизмов и организационных процедур в области производственной безопасности, позволяющих обеспечить устойчивое функционирование производственного процесса ПАО «Газпром».</a:t>
            </a:r>
          </a:p>
          <a:p>
            <a:pPr indent="0" algn="just">
              <a:spcBef>
                <a:spcPts val="0"/>
              </a:spcBef>
              <a:spcAft>
                <a:spcPts val="0"/>
              </a:spcAft>
            </a:pPr>
            <a:r>
              <a:rPr lang="ru-RU" sz="1200" kern="1200" baseline="0" dirty="0">
                <a:solidFill>
                  <a:schemeClr val="tx1"/>
                </a:solidFill>
                <a:effectLst/>
                <a:latin typeface="Times New Roman" panose="02020603050405020304" pitchFamily="18" charset="0"/>
                <a:cs typeface="Times New Roman" panose="02020603050405020304" pitchFamily="18" charset="0"/>
              </a:rPr>
              <a:t>- Планирование и реализация многоуровневых системных преобразований, предусматривающих оптимизацию интегрированный системы управления производственной безопасностью, совершенствование методов работы, направленных на повышение корпоративной культуры производственной безопасности.</a:t>
            </a:r>
          </a:p>
          <a:p>
            <a:pPr indent="0" algn="just">
              <a:spcBef>
                <a:spcPts val="0"/>
              </a:spcBef>
              <a:spcAft>
                <a:spcPts val="0"/>
              </a:spcAft>
            </a:pPr>
            <a:r>
              <a:rPr lang="ru-RU" sz="1200" kern="1200" baseline="0" dirty="0">
                <a:solidFill>
                  <a:schemeClr val="tx1"/>
                </a:solidFill>
                <a:effectLst/>
                <a:latin typeface="Times New Roman" panose="02020603050405020304" pitchFamily="18" charset="0"/>
                <a:cs typeface="Times New Roman" panose="02020603050405020304" pitchFamily="18" charset="0"/>
              </a:rPr>
              <a:t> </a:t>
            </a:r>
          </a:p>
          <a:p>
            <a:pPr indent="0" algn="just">
              <a:spcBef>
                <a:spcPts val="0"/>
              </a:spcBef>
              <a:spcAft>
                <a:spcPts val="0"/>
              </a:spcAft>
            </a:pPr>
            <a:r>
              <a:rPr lang="ru-RU" sz="1200" u="sng" kern="1200" baseline="0" dirty="0">
                <a:solidFill>
                  <a:schemeClr val="tx1"/>
                </a:solidFill>
                <a:effectLst/>
                <a:latin typeface="Times New Roman" panose="02020603050405020304" pitchFamily="18" charset="0"/>
                <a:cs typeface="Times New Roman" panose="02020603050405020304" pitchFamily="18" charset="0"/>
              </a:rPr>
              <a:t>Ожидаемые результаты применения Стратегии:</a:t>
            </a:r>
            <a:endParaRPr lang="ru-RU" sz="1200" kern="1200" baseline="0" dirty="0">
              <a:solidFill>
                <a:schemeClr val="tx1"/>
              </a:solidFill>
              <a:effectLst/>
              <a:latin typeface="Times New Roman" panose="02020603050405020304" pitchFamily="18" charset="0"/>
              <a:cs typeface="Times New Roman" panose="02020603050405020304" pitchFamily="18" charset="0"/>
            </a:endParaRPr>
          </a:p>
          <a:p>
            <a:pPr marL="171450" indent="-171450" algn="just">
              <a:spcBef>
                <a:spcPts val="0"/>
              </a:spcBef>
              <a:spcAft>
                <a:spcPts val="0"/>
              </a:spcAft>
              <a:buFontTx/>
              <a:buChar char="-"/>
            </a:pPr>
            <a:r>
              <a:rPr lang="ru-RU" sz="1200" kern="1200" baseline="0" dirty="0">
                <a:solidFill>
                  <a:schemeClr val="tx1"/>
                </a:solidFill>
                <a:effectLst/>
                <a:latin typeface="Times New Roman" panose="02020603050405020304" pitchFamily="18" charset="0"/>
                <a:cs typeface="Times New Roman" panose="02020603050405020304" pitchFamily="18" charset="0"/>
              </a:rPr>
              <a:t>Создание эффективной организационной структуры управления производственной безопасностью.</a:t>
            </a:r>
          </a:p>
          <a:p>
            <a:pPr marL="171450" indent="-171450" algn="just">
              <a:spcBef>
                <a:spcPts val="0"/>
              </a:spcBef>
              <a:spcAft>
                <a:spcPts val="0"/>
              </a:spcAft>
              <a:buFontTx/>
              <a:buChar char="-"/>
            </a:pPr>
            <a:r>
              <a:rPr lang="ru-RU" sz="1200" kern="1200" baseline="0" dirty="0">
                <a:solidFill>
                  <a:schemeClr val="tx1"/>
                </a:solidFill>
                <a:effectLst/>
                <a:latin typeface="Times New Roman" panose="02020603050405020304" pitchFamily="18" charset="0"/>
                <a:cs typeface="Times New Roman" panose="02020603050405020304" pitchFamily="18" charset="0"/>
              </a:rPr>
              <a:t>Достижение прогнозируемого уровня зрелости в развитии системы управления производственной безопасностью.</a:t>
            </a:r>
            <a:endParaRPr lang="ru-RU" sz="1200" baseline="0" dirty="0">
              <a:effectLst/>
              <a:latin typeface="Times New Roman" panose="02020603050405020304" pitchFamily="18" charset="0"/>
              <a:cs typeface="Times New Roman" panose="02020603050405020304" pitchFamily="18" charset="0"/>
            </a:endParaRPr>
          </a:p>
          <a:p>
            <a:pPr indent="0" algn="just">
              <a:spcBef>
                <a:spcPts val="0"/>
              </a:spcBef>
              <a:spcAft>
                <a:spcPts val="0"/>
              </a:spcAft>
            </a:pPr>
            <a:r>
              <a:rPr lang="ru-RU" sz="1200" kern="1200" baseline="0" dirty="0">
                <a:solidFill>
                  <a:schemeClr val="tx1"/>
                </a:solidFill>
                <a:effectLst/>
                <a:latin typeface="Times New Roman" panose="02020603050405020304" pitchFamily="18" charset="0"/>
                <a:cs typeface="Times New Roman" panose="02020603050405020304" pitchFamily="18" charset="0"/>
              </a:rPr>
              <a:t>-   Формирование высокого уровня корпоративной культуры безопасности.</a:t>
            </a:r>
            <a:endParaRPr lang="ru-RU" sz="1200" baseline="0" dirty="0">
              <a:effectLst/>
              <a:latin typeface="Times New Roman" panose="02020603050405020304" pitchFamily="18" charset="0"/>
              <a:cs typeface="Times New Roman" panose="02020603050405020304" pitchFamily="18" charset="0"/>
            </a:endParaRPr>
          </a:p>
          <a:p>
            <a:pPr indent="0" algn="just">
              <a:spcBef>
                <a:spcPts val="0"/>
              </a:spcBef>
              <a:spcAft>
                <a:spcPts val="0"/>
              </a:spcAft>
            </a:pPr>
            <a:r>
              <a:rPr lang="ru-RU" sz="1200" kern="1200" baseline="0" dirty="0">
                <a:solidFill>
                  <a:schemeClr val="tx1"/>
                </a:solidFill>
                <a:effectLst/>
                <a:latin typeface="Times New Roman" panose="02020603050405020304" pitchFamily="18" charset="0"/>
                <a:cs typeface="Times New Roman" panose="02020603050405020304" pitchFamily="18" charset="0"/>
              </a:rPr>
              <a:t>-  Достижение «нулевого уровня» несчастных случаев со смертельным исходом.</a:t>
            </a:r>
            <a:endParaRPr lang="ru-RU" sz="1200" baseline="0" dirty="0">
              <a:effectLst/>
              <a:latin typeface="Times New Roman" panose="02020603050405020304" pitchFamily="18" charset="0"/>
              <a:cs typeface="Times New Roman" panose="02020603050405020304" pitchFamily="18" charset="0"/>
            </a:endParaRPr>
          </a:p>
          <a:p>
            <a:pPr indent="0" algn="just">
              <a:spcBef>
                <a:spcPts val="0"/>
              </a:spcBef>
              <a:spcAft>
                <a:spcPts val="0"/>
              </a:spcAft>
            </a:pPr>
            <a:endParaRPr lang="ru-RU" sz="1200" baseline="0" dirty="0">
              <a:latin typeface="Times New Roman" panose="02020603050405020304" pitchFamily="18" charset="0"/>
              <a:cs typeface="Times New Roman" panose="02020603050405020304" pitchFamily="18" charset="0"/>
            </a:endParaRPr>
          </a:p>
          <a:p>
            <a:pPr indent="0" algn="just">
              <a:spcBef>
                <a:spcPts val="0"/>
              </a:spcBef>
              <a:spcAft>
                <a:spcPts val="0"/>
              </a:spcAft>
            </a:pPr>
            <a:endParaRPr lang="ru-RU" sz="1200" i="1" baseline="0" dirty="0">
              <a:latin typeface="Times New Roman" panose="02020603050405020304" pitchFamily="18" charset="0"/>
              <a:cs typeface="Times New Roman" panose="02020603050405020304" pitchFamily="18" charset="0"/>
            </a:endParaRPr>
          </a:p>
          <a:p>
            <a:pPr indent="0" algn="just">
              <a:spcBef>
                <a:spcPts val="0"/>
              </a:spcBef>
              <a:spcAft>
                <a:spcPts val="0"/>
              </a:spcAft>
            </a:pPr>
            <a:endParaRPr lang="ru-RU" sz="1200" i="1" baseline="0"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8D037233-21AB-4FB1-9E81-6F9C3BB13ECA}" type="slidenum">
              <a:rPr lang="ru-RU" smtClean="0"/>
              <a:pPr/>
              <a:t>1</a:t>
            </a:fld>
            <a:endParaRPr lang="ru-RU"/>
          </a:p>
        </p:txBody>
      </p:sp>
    </p:spTree>
    <p:extLst>
      <p:ext uri="{BB962C8B-B14F-4D97-AF65-F5344CB8AC3E}">
        <p14:creationId xmlns:p14="http://schemas.microsoft.com/office/powerpoint/2010/main" val="21049244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noAutofit/>
          </a:bodyPr>
          <a:lstStyle/>
          <a:p>
            <a:r>
              <a:rPr lang="ru-RU" sz="1200" kern="1200" dirty="0">
                <a:solidFill>
                  <a:schemeClr val="tx1"/>
                </a:solidFill>
                <a:effectLst/>
                <a:latin typeface="Times New Roman" panose="02020603050405020304" pitchFamily="18" charset="0"/>
                <a:ea typeface="+mn-ea"/>
                <a:cs typeface="Times New Roman" panose="02020603050405020304" pitchFamily="18" charset="0"/>
              </a:rPr>
              <a:t>Общество последовательно проводит работу по снижению рисков несчастных случаев, аварий и пожаров. </a:t>
            </a:r>
          </a:p>
          <a:p>
            <a:r>
              <a:rPr lang="ru-RU" sz="1200" kern="1200" dirty="0">
                <a:solidFill>
                  <a:schemeClr val="tx1"/>
                </a:solidFill>
                <a:effectLst/>
                <a:latin typeface="Times New Roman" panose="02020603050405020304" pitchFamily="18" charset="0"/>
                <a:ea typeface="+mn-ea"/>
                <a:cs typeface="Times New Roman" panose="02020603050405020304" pitchFamily="18" charset="0"/>
              </a:rPr>
              <a:t>Результатом данных мероприятий становится устойчивое снижение показателей происшествий, динамика которых представлена на слайде.  При этом мы настойчиво ставим для себя «цель – 0» по всем происшествиям.</a:t>
            </a:r>
          </a:p>
          <a:p>
            <a:r>
              <a:rPr lang="ru-RU" sz="1200" kern="1200" dirty="0">
                <a:solidFill>
                  <a:schemeClr val="tx1"/>
                </a:solidFill>
                <a:effectLst/>
                <a:latin typeface="Times New Roman" panose="02020603050405020304" pitchFamily="18" charset="0"/>
                <a:ea typeface="+mn-ea"/>
                <a:cs typeface="Times New Roman" panose="02020603050405020304" pitchFamily="18" charset="0"/>
              </a:rPr>
              <a:t>Сегодня показатели частоты травматизма в ПАО «Газпром» в 5 раз ниже, чем аналогичные показатели в среднем по России. И в среднем в два раза ниже, чем в организациях, входящих в Международную ассоциацию производителей нефти и газа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IOGP</a:t>
            </a:r>
            <a:r>
              <a:rPr lang="ru-RU" sz="1200" kern="1200" dirty="0">
                <a:solidFill>
                  <a:schemeClr val="tx1"/>
                </a:solidFill>
                <a:effectLst/>
                <a:latin typeface="Times New Roman" panose="02020603050405020304" pitchFamily="18" charset="0"/>
                <a:ea typeface="+mn-ea"/>
                <a:cs typeface="Times New Roman" panose="02020603050405020304" pitchFamily="18" charset="0"/>
              </a:rPr>
              <a:t>). </a:t>
            </a:r>
          </a:p>
          <a:p>
            <a:r>
              <a:rPr lang="ru-RU" sz="1200" kern="1200" dirty="0">
                <a:solidFill>
                  <a:schemeClr val="tx1"/>
                </a:solidFill>
                <a:effectLst/>
                <a:latin typeface="Times New Roman" panose="02020603050405020304" pitchFamily="18" charset="0"/>
                <a:ea typeface="+mn-ea"/>
                <a:cs typeface="Times New Roman" panose="02020603050405020304" pitchFamily="18" charset="0"/>
              </a:rPr>
              <a:t>Количество пострадавших в период с 2015 по 2017 год сокращено на 40%, а количество погибших на 15 %. Основными видами происшествий в 2017 году стали дорожно-транспортные происшествия и падение пострадавших на поверхностях одного уровня.</a:t>
            </a:r>
          </a:p>
          <a:p>
            <a:r>
              <a:rPr lang="ru-RU" sz="1200" kern="1200" dirty="0">
                <a:solidFill>
                  <a:schemeClr val="tx1"/>
                </a:solidFill>
                <a:effectLst/>
                <a:latin typeface="Times New Roman" panose="02020603050405020304" pitchFamily="18" charset="0"/>
                <a:ea typeface="+mn-ea"/>
                <a:cs typeface="Times New Roman" panose="02020603050405020304" pitchFamily="18" charset="0"/>
              </a:rPr>
              <a:t>Количество аварий и инцидентов на опасных производственных объектах в 2017 году снижено на 52% по сравнению с 2015 годом. Основными причинами в 2017 году стали </a:t>
            </a:r>
            <a:r>
              <a:rPr lang="ru-RU" sz="1200" kern="1200" dirty="0">
                <a:solidFill>
                  <a:schemeClr val="tx1"/>
                </a:solidFill>
                <a:effectLst/>
                <a:latin typeface="Times New Roman" panose="02020603050405020304" pitchFamily="18" charset="0"/>
                <a:cs typeface="Times New Roman" panose="02020603050405020304" pitchFamily="18" charset="0"/>
              </a:rPr>
              <a:t>коррозионные процессы, дефекты</a:t>
            </a:r>
            <a:r>
              <a:rPr lang="ru-RU" sz="1200" kern="1200" baseline="0" dirty="0">
                <a:solidFill>
                  <a:schemeClr val="tx1"/>
                </a:solidFill>
                <a:effectLst/>
                <a:latin typeface="Times New Roman" panose="02020603050405020304" pitchFamily="18" charset="0"/>
                <a:cs typeface="Times New Roman" panose="02020603050405020304" pitchFamily="18" charset="0"/>
              </a:rPr>
              <a:t> заводского оборудования, а также </a:t>
            </a:r>
            <a:r>
              <a:rPr lang="ru-RU" sz="1200" kern="1200" dirty="0">
                <a:solidFill>
                  <a:schemeClr val="tx1"/>
                </a:solidFill>
                <a:effectLst/>
                <a:latin typeface="Times New Roman" panose="02020603050405020304" pitchFamily="18" charset="0"/>
                <a:cs typeface="Times New Roman" panose="02020603050405020304" pitchFamily="18" charset="0"/>
              </a:rPr>
              <a:t>дефекты </a:t>
            </a:r>
            <a:r>
              <a:rPr lang="ru-RU" sz="1200" kern="1200" baseline="0" dirty="0">
                <a:solidFill>
                  <a:schemeClr val="tx1"/>
                </a:solidFill>
                <a:effectLst/>
                <a:latin typeface="Times New Roman" panose="02020603050405020304" pitchFamily="18" charset="0"/>
                <a:cs typeface="Times New Roman" panose="02020603050405020304" pitchFamily="18" charset="0"/>
              </a:rPr>
              <a:t>допущенные при строительстве и ремонтах.</a:t>
            </a:r>
            <a:endParaRPr lang="ru-RU" sz="1200" kern="1200" dirty="0">
              <a:solidFill>
                <a:schemeClr val="tx1"/>
              </a:solidFill>
              <a:effectLst/>
              <a:latin typeface="Times New Roman" panose="02020603050405020304" pitchFamily="18" charset="0"/>
              <a:ea typeface="+mn-ea"/>
              <a:cs typeface="Times New Roman" panose="02020603050405020304" pitchFamily="18" charset="0"/>
            </a:endParaRPr>
          </a:p>
          <a:p>
            <a:r>
              <a:rPr lang="ru-RU" sz="1200" kern="1200" dirty="0">
                <a:solidFill>
                  <a:schemeClr val="tx1"/>
                </a:solidFill>
                <a:effectLst/>
                <a:latin typeface="Times New Roman" panose="02020603050405020304" pitchFamily="18" charset="0"/>
                <a:ea typeface="+mn-ea"/>
                <a:cs typeface="Times New Roman" panose="02020603050405020304" pitchFamily="18" charset="0"/>
              </a:rPr>
              <a:t>Также мы добились снижения количества пожаров с 8 в 2013 году до 4 в 2017 году. При этом пожаров на технологических объектах Единой системы газоснабжения не допущено. </a:t>
            </a:r>
          </a:p>
          <a:p>
            <a:endParaRPr lang="ru-RU" sz="1200"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A7F4F542-0CF8-4D46-9C15-E25CCB08C5CA}" type="slidenum">
              <a:rPr lang="ru-RU" smtClean="0">
                <a:solidFill>
                  <a:prstClr val="white"/>
                </a:solidFill>
              </a:rPr>
              <a:pPr/>
              <a:t>19</a:t>
            </a:fld>
            <a:endParaRPr lang="ru-RU">
              <a:solidFill>
                <a:prstClr val="white"/>
              </a:solidFill>
            </a:endParaRPr>
          </a:p>
        </p:txBody>
      </p:sp>
    </p:spTree>
    <p:extLst>
      <p:ext uri="{BB962C8B-B14F-4D97-AF65-F5344CB8AC3E}">
        <p14:creationId xmlns:p14="http://schemas.microsoft.com/office/powerpoint/2010/main" val="27207141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4" name="Номер слайда 3"/>
          <p:cNvSpPr>
            <a:spLocks noGrp="1"/>
          </p:cNvSpPr>
          <p:nvPr>
            <p:ph type="sldNum" sz="quarter" idx="10"/>
          </p:nvPr>
        </p:nvSpPr>
        <p:spPr/>
        <p:txBody>
          <a:bodyPr/>
          <a:lstStyle/>
          <a:p>
            <a:fld id="{282185DB-A00E-4AF3-B661-15E025881028}" type="slidenum">
              <a:rPr lang="ru-RU" smtClean="0">
                <a:solidFill>
                  <a:prstClr val="black"/>
                </a:solidFill>
              </a:rPr>
              <a:pPr/>
              <a:t>20</a:t>
            </a:fld>
            <a:endParaRPr lang="ru-RU">
              <a:solidFill>
                <a:prstClr val="black"/>
              </a:solidFill>
            </a:endParaRPr>
          </a:p>
        </p:txBody>
      </p:sp>
      <p:sp>
        <p:nvSpPr>
          <p:cNvPr id="5" name="Заметки 4"/>
          <p:cNvSpPr>
            <a:spLocks noGrp="1"/>
          </p:cNvSpPr>
          <p:nvPr>
            <p:ph type="body" sz="quarter" idx="11"/>
          </p:nvPr>
        </p:nvSpPr>
        <p:spPr/>
        <p:txBody>
          <a:bodyPr>
            <a:noAutofit/>
          </a:bodyPr>
          <a:lstStyle/>
          <a:p>
            <a:pPr marL="0" marR="0" indent="180000" algn="just" defTabSz="540000" rtl="0" eaLnBrk="1" fontAlgn="auto" latinLnBrk="0" hangingPunct="1">
              <a:lnSpc>
                <a:spcPct val="100000"/>
              </a:lnSpc>
              <a:spcBef>
                <a:spcPts val="0"/>
              </a:spcBef>
              <a:spcAft>
                <a:spcPts val="0"/>
              </a:spcAft>
              <a:buClrTx/>
              <a:buSzTx/>
              <a:buFontTx/>
              <a:buNone/>
              <a:tabLst/>
              <a:defRPr/>
            </a:pPr>
            <a:r>
              <a:rPr lang="ru-RU" sz="1200" i="0" kern="0" baseline="0" dirty="0">
                <a:solidFill>
                  <a:schemeClr val="tx1"/>
                </a:solidFill>
                <a:effectLst/>
                <a:latin typeface="Times New Roman" panose="02020603050405020304" pitchFamily="18" charset="0"/>
                <a:ea typeface="+mn-ea"/>
                <a:cs typeface="Times New Roman" panose="02020603050405020304" pitchFamily="18" charset="0"/>
              </a:rPr>
              <a:t>К</a:t>
            </a:r>
            <a:r>
              <a:rPr lang="ru-RU" sz="1200" kern="0" baseline="0" dirty="0">
                <a:latin typeface="Times New Roman" panose="02020603050405020304" pitchFamily="18" charset="0"/>
                <a:cs typeface="Times New Roman" panose="02020603050405020304" pitchFamily="18" charset="0"/>
              </a:rPr>
              <a:t>оэффициент частоты травматизма </a:t>
            </a:r>
            <a:r>
              <a:rPr lang="ru-RU" sz="1200" i="0" kern="0" dirty="0">
                <a:solidFill>
                  <a:schemeClr val="tx1"/>
                </a:solidFill>
                <a:effectLst/>
                <a:latin typeface="Times New Roman" panose="02020603050405020304" pitchFamily="18" charset="0"/>
                <a:ea typeface="+mn-ea"/>
                <a:cs typeface="Times New Roman" panose="02020603050405020304" pitchFamily="18" charset="0"/>
              </a:rPr>
              <a:t>в</a:t>
            </a:r>
            <a:r>
              <a:rPr lang="ru-RU" sz="1200" kern="0" baseline="0" dirty="0">
                <a:latin typeface="Times New Roman" panose="02020603050405020304" pitchFamily="18" charset="0"/>
                <a:cs typeface="Times New Roman" panose="02020603050405020304" pitchFamily="18" charset="0"/>
              </a:rPr>
              <a:t> Сервисных организациях остается на уровне, который значительно выше, чем показатель дочерних обществ основного производства ПАО «Газпром». Общество продолжит системную работу по данному направлению и в предстоящие периоды.</a:t>
            </a:r>
          </a:p>
          <a:p>
            <a:pPr marL="0" marR="0" indent="180000" algn="just" defTabSz="540000" rtl="0" eaLnBrk="1" fontAlgn="auto" latinLnBrk="0" hangingPunct="1">
              <a:lnSpc>
                <a:spcPct val="100000"/>
              </a:lnSpc>
              <a:spcBef>
                <a:spcPts val="0"/>
              </a:spcBef>
              <a:spcAft>
                <a:spcPts val="0"/>
              </a:spcAft>
              <a:buClrTx/>
              <a:buSzTx/>
              <a:buFontTx/>
              <a:buNone/>
              <a:tabLst/>
              <a:defRPr/>
            </a:pPr>
            <a:r>
              <a:rPr lang="ru-RU" sz="1200" kern="0" baseline="0" dirty="0">
                <a:latin typeface="Times New Roman" panose="02020603050405020304" pitchFamily="18" charset="0"/>
                <a:cs typeface="Times New Roman" panose="02020603050405020304" pitchFamily="18" charset="0"/>
              </a:rPr>
              <a:t>	Следует отметить также негативную статистику травматизма по Филиалам ПАО «Газпром». До настоящего времени данный показатель учитывался в составе прочих данных и не был выделен отдельно. В </a:t>
            </a:r>
            <a:r>
              <a:rPr lang="ru-RU" sz="1200" kern="0" dirty="0">
                <a:solidFill>
                  <a:schemeClr val="tx1"/>
                </a:solidFill>
                <a:effectLst/>
                <a:latin typeface="Times New Roman" panose="02020603050405020304" pitchFamily="18" charset="0"/>
                <a:ea typeface="+mn-ea"/>
                <a:cs typeface="Times New Roman" panose="02020603050405020304" pitchFamily="18" charset="0"/>
              </a:rPr>
              <a:t>Администрации и филиалах ПАО «Газпром» от несчастных</a:t>
            </a:r>
            <a:r>
              <a:rPr lang="ru-RU" sz="1200" kern="0" baseline="0" dirty="0">
                <a:solidFill>
                  <a:schemeClr val="tx1"/>
                </a:solidFill>
                <a:effectLst/>
                <a:latin typeface="Times New Roman" panose="02020603050405020304" pitchFamily="18" charset="0"/>
                <a:ea typeface="+mn-ea"/>
                <a:cs typeface="Times New Roman" panose="02020603050405020304" pitchFamily="18" charset="0"/>
              </a:rPr>
              <a:t> случаев пострадало 14 работников (23% от общей численности пострадавших). Это второй по величине показатель в ПАО «Газпром» по видам деятельности. </a:t>
            </a:r>
            <a:r>
              <a:rPr lang="ru-RU" sz="1200" kern="0" baseline="0" dirty="0">
                <a:latin typeface="Times New Roman" panose="02020603050405020304" pitchFamily="18" charset="0"/>
                <a:cs typeface="Times New Roman" panose="02020603050405020304" pitchFamily="18" charset="0"/>
              </a:rPr>
              <a:t>Учитывая неприемлемо высокий уровень травматизма в Филиалах ПАО «Газпром», </a:t>
            </a:r>
            <a:r>
              <a:rPr lang="ru-RU" sz="1200" kern="0" baseline="0" dirty="0">
                <a:solidFill>
                  <a:schemeClr val="tx1"/>
                </a:solidFill>
                <a:effectLst/>
                <a:latin typeface="Times New Roman" panose="02020603050405020304" pitchFamily="18" charset="0"/>
                <a:ea typeface="+mn-ea"/>
                <a:cs typeface="Times New Roman" panose="02020603050405020304" pitchFamily="18" charset="0"/>
              </a:rPr>
              <a:t>работникам профильных подразделений </a:t>
            </a:r>
            <a:r>
              <a:rPr lang="ru-RU" sz="1200" kern="0" dirty="0">
                <a:solidFill>
                  <a:schemeClr val="tx1"/>
                </a:solidFill>
                <a:effectLst/>
                <a:latin typeface="Times New Roman" panose="02020603050405020304" pitchFamily="18" charset="0"/>
                <a:ea typeface="+mn-ea"/>
                <a:cs typeface="Times New Roman" panose="02020603050405020304" pitchFamily="18" charset="0"/>
              </a:rPr>
              <a:t>Администрации и филиалов ПАО «Газпром» н</a:t>
            </a:r>
            <a:r>
              <a:rPr lang="ru-RU" sz="1200" kern="0" baseline="0" dirty="0">
                <a:solidFill>
                  <a:schemeClr val="tx1"/>
                </a:solidFill>
                <a:effectLst/>
                <a:latin typeface="Times New Roman" panose="02020603050405020304" pitchFamily="18" charset="0"/>
                <a:ea typeface="+mn-ea"/>
                <a:cs typeface="Times New Roman" panose="02020603050405020304" pitchFamily="18" charset="0"/>
              </a:rPr>
              <a:t>еобходимо у</a:t>
            </a:r>
            <a:r>
              <a:rPr lang="ru-RU" sz="1200" kern="0" dirty="0">
                <a:solidFill>
                  <a:schemeClr val="tx1"/>
                </a:solidFill>
                <a:effectLst/>
                <a:latin typeface="Times New Roman" panose="02020603050405020304" pitchFamily="18" charset="0"/>
                <a:ea typeface="+mn-ea"/>
                <a:cs typeface="Times New Roman" panose="02020603050405020304" pitchFamily="18" charset="0"/>
              </a:rPr>
              <a:t>силить профилактическую работу по предупреждению происшествий.</a:t>
            </a:r>
          </a:p>
          <a:p>
            <a:pPr indent="180000" algn="just" defTabSz="540000"/>
            <a:r>
              <a:rPr lang="ru-RU" sz="1200" kern="0" dirty="0">
                <a:solidFill>
                  <a:schemeClr val="tx1"/>
                </a:solidFill>
                <a:effectLst/>
                <a:latin typeface="Times New Roman" panose="02020603050405020304" pitchFamily="18" charset="0"/>
                <a:ea typeface="+mn-ea"/>
                <a:cs typeface="Times New Roman" panose="02020603050405020304" pitchFamily="18" charset="0"/>
              </a:rPr>
              <a:t>	Основными причинами несчастных случаев на производстве в 2017 году стали:</a:t>
            </a:r>
          </a:p>
          <a:p>
            <a:pPr marL="0" marR="0" indent="180000" algn="just" defTabSz="540000" rtl="0" eaLnBrk="1" fontAlgn="auto" latinLnBrk="0" hangingPunct="1">
              <a:lnSpc>
                <a:spcPct val="100000"/>
              </a:lnSpc>
              <a:spcBef>
                <a:spcPts val="0"/>
              </a:spcBef>
              <a:spcAft>
                <a:spcPts val="0"/>
              </a:spcAft>
              <a:buClrTx/>
              <a:buSzTx/>
              <a:buFontTx/>
              <a:buNone/>
              <a:tabLst/>
              <a:defRPr/>
            </a:pPr>
            <a:r>
              <a:rPr lang="ru-RU" sz="1200" kern="0" dirty="0">
                <a:solidFill>
                  <a:schemeClr val="tx1"/>
                </a:solidFill>
                <a:effectLst/>
                <a:latin typeface="Times New Roman" panose="02020603050405020304" pitchFamily="18" charset="0"/>
                <a:ea typeface="+mn-ea"/>
                <a:cs typeface="Times New Roman" panose="02020603050405020304" pitchFamily="18" charset="0"/>
              </a:rPr>
              <a:t>	- Нарушение правил дорожного движения – 22 пострадавших или 36% от общего количества пострадавших;</a:t>
            </a:r>
          </a:p>
          <a:p>
            <a:pPr indent="180000" algn="just" defTabSz="540000"/>
            <a:r>
              <a:rPr lang="ru-RU" sz="1200" kern="0" dirty="0">
                <a:solidFill>
                  <a:schemeClr val="tx1"/>
                </a:solidFill>
                <a:effectLst/>
                <a:latin typeface="Times New Roman" panose="02020603050405020304" pitchFamily="18" charset="0"/>
                <a:ea typeface="+mn-ea"/>
                <a:cs typeface="Times New Roman" panose="02020603050405020304" pitchFamily="18" charset="0"/>
              </a:rPr>
              <a:t>	- Непринятие мер личной безопасности – 18 пострадавших  или 29,5% от общего количества пострадавших;</a:t>
            </a:r>
          </a:p>
          <a:p>
            <a:pPr lvl="0" indent="180000" algn="just" defTabSz="540000"/>
            <a:r>
              <a:rPr lang="ru-RU" sz="1200" kern="0" dirty="0">
                <a:solidFill>
                  <a:schemeClr val="tx1"/>
                </a:solidFill>
                <a:effectLst/>
                <a:latin typeface="Times New Roman" panose="02020603050405020304" pitchFamily="18" charset="0"/>
                <a:ea typeface="+mn-ea"/>
                <a:cs typeface="Times New Roman" panose="02020603050405020304" pitchFamily="18" charset="0"/>
              </a:rPr>
              <a:t>	- Неудовлетворительная организация производства работ – 12 пострадавших или 20% от общего количества пострадавших.</a:t>
            </a:r>
          </a:p>
          <a:p>
            <a:pPr lvl="0" indent="180000" algn="just" defTabSz="540000"/>
            <a:r>
              <a:rPr lang="ru-RU" sz="1200" kern="0" dirty="0">
                <a:solidFill>
                  <a:schemeClr val="tx1"/>
                </a:solidFill>
                <a:effectLst/>
                <a:latin typeface="Times New Roman" panose="02020603050405020304" pitchFamily="18" charset="0"/>
                <a:ea typeface="+mn-ea"/>
                <a:cs typeface="Times New Roman" panose="02020603050405020304" pitchFamily="18" charset="0"/>
              </a:rPr>
              <a:t>	</a:t>
            </a:r>
            <a:r>
              <a:rPr lang="ru-RU" sz="1200" i="0" kern="0" dirty="0">
                <a:solidFill>
                  <a:schemeClr val="tx1"/>
                </a:solidFill>
                <a:effectLst/>
                <a:latin typeface="Times New Roman" panose="02020603050405020304" pitchFamily="18" charset="0"/>
                <a:ea typeface="+mn-ea"/>
                <a:cs typeface="Times New Roman" panose="02020603050405020304" pitchFamily="18" charset="0"/>
              </a:rPr>
              <a:t>Анализ рисков смертельного травматизма указывает на наличие проблематики, связанной с происшествиями на транспорте, где пять из шести работников погибли в результате ДТП.</a:t>
            </a:r>
          </a:p>
          <a:p>
            <a:pPr lvl="0" indent="180000" algn="just" defTabSz="540000"/>
            <a:r>
              <a:rPr lang="ru-RU" sz="1200" i="0" kern="0" dirty="0">
                <a:solidFill>
                  <a:schemeClr val="tx1"/>
                </a:solidFill>
                <a:effectLst/>
                <a:latin typeface="Times New Roman" panose="02020603050405020304" pitchFamily="18" charset="0"/>
                <a:ea typeface="+mn-ea"/>
                <a:cs typeface="Times New Roman" panose="02020603050405020304" pitchFamily="18" charset="0"/>
              </a:rPr>
              <a:t>	В целях создания механизмов регулирования в сложившейся ситуации принято</a:t>
            </a:r>
            <a:r>
              <a:rPr lang="ru-RU" sz="1200" i="0" kern="0" baseline="0" dirty="0">
                <a:solidFill>
                  <a:schemeClr val="tx1"/>
                </a:solidFill>
                <a:effectLst/>
                <a:latin typeface="Times New Roman" panose="02020603050405020304" pitchFamily="18" charset="0"/>
                <a:ea typeface="+mn-ea"/>
                <a:cs typeface="Times New Roman" panose="02020603050405020304" pitchFamily="18" charset="0"/>
              </a:rPr>
              <a:t> решение о</a:t>
            </a:r>
            <a:r>
              <a:rPr lang="ru-RU" sz="1200" i="0" kern="0" dirty="0">
                <a:solidFill>
                  <a:schemeClr val="tx1"/>
                </a:solidFill>
                <a:effectLst/>
                <a:latin typeface="Times New Roman" panose="02020603050405020304" pitchFamily="18" charset="0"/>
                <a:ea typeface="+mn-ea"/>
                <a:cs typeface="Times New Roman" panose="02020603050405020304" pitchFamily="18" charset="0"/>
              </a:rPr>
              <a:t> внедрении в ПАО «Газпром» системы управления безопасностью дорожного движения, в соответствии с требованиями международного стандарта </a:t>
            </a:r>
            <a:r>
              <a:rPr lang="en-US" sz="1200" i="0" kern="0" dirty="0">
                <a:solidFill>
                  <a:schemeClr val="tx1"/>
                </a:solidFill>
                <a:effectLst/>
                <a:latin typeface="Times New Roman" panose="02020603050405020304" pitchFamily="18" charset="0"/>
                <a:ea typeface="+mn-ea"/>
                <a:cs typeface="Times New Roman" panose="02020603050405020304" pitchFamily="18" charset="0"/>
              </a:rPr>
              <a:t>ISO</a:t>
            </a:r>
            <a:r>
              <a:rPr lang="ru-RU" sz="1200" i="0" kern="0" dirty="0">
                <a:solidFill>
                  <a:schemeClr val="tx1"/>
                </a:solidFill>
                <a:effectLst/>
                <a:latin typeface="Times New Roman" panose="02020603050405020304" pitchFamily="18" charset="0"/>
                <a:ea typeface="+mn-ea"/>
                <a:cs typeface="Times New Roman" panose="02020603050405020304" pitchFamily="18" charset="0"/>
              </a:rPr>
              <a:t> 39001:2012.</a:t>
            </a:r>
          </a:p>
          <a:p>
            <a:pPr algn="just"/>
            <a:endParaRPr lang="ru-RU" sz="1200" i="0" kern="0" dirty="0">
              <a:solidFill>
                <a:srgbClr val="FF0000"/>
              </a:solidFill>
              <a:effectLst/>
              <a:latin typeface="Times New Roman" panose="02020603050405020304" pitchFamily="18" charset="0"/>
              <a:ea typeface="+mn-ea"/>
              <a:cs typeface="Times New Roman" panose="02020603050405020304" pitchFamily="18" charset="0"/>
            </a:endParaRPr>
          </a:p>
          <a:p>
            <a:pPr algn="just"/>
            <a:r>
              <a:rPr lang="ru-RU" sz="1200" i="1" kern="0" dirty="0">
                <a:solidFill>
                  <a:srgbClr val="FF0000"/>
                </a:solidFill>
                <a:effectLst/>
                <a:latin typeface="Times New Roman" panose="02020603050405020304" pitchFamily="18" charset="0"/>
                <a:ea typeface="+mn-ea"/>
                <a:cs typeface="Times New Roman" panose="02020603050405020304" pitchFamily="18" charset="0"/>
              </a:rPr>
              <a:t>Справочно (группа «Сервисные организации»):</a:t>
            </a:r>
          </a:p>
          <a:p>
            <a:pPr algn="just"/>
            <a:r>
              <a:rPr lang="ru-RU" sz="1200" i="1" u="sng" kern="0" dirty="0">
                <a:solidFill>
                  <a:schemeClr val="tx1"/>
                </a:solidFill>
                <a:effectLst/>
                <a:latin typeface="Times New Roman" panose="02020603050405020304" pitchFamily="18" charset="0"/>
                <a:ea typeface="+mn-ea"/>
                <a:cs typeface="Times New Roman" panose="02020603050405020304" pitchFamily="18" charset="0"/>
              </a:rPr>
              <a:t>Строительство:</a:t>
            </a:r>
            <a:r>
              <a:rPr lang="ru-RU" sz="1200" i="1" kern="0" dirty="0">
                <a:solidFill>
                  <a:schemeClr val="tx1"/>
                </a:solidFill>
                <a:effectLst/>
                <a:latin typeface="Times New Roman" panose="02020603050405020304" pitchFamily="18" charset="0"/>
                <a:ea typeface="+mn-ea"/>
                <a:cs typeface="Times New Roman" panose="02020603050405020304" pitchFamily="18" charset="0"/>
              </a:rPr>
              <a:t> Г </a:t>
            </a:r>
            <a:r>
              <a:rPr lang="ru-RU" sz="1200" i="1" kern="0" dirty="0" err="1">
                <a:solidFill>
                  <a:schemeClr val="tx1"/>
                </a:solidFill>
                <a:effectLst/>
                <a:latin typeface="Times New Roman" panose="02020603050405020304" pitchFamily="18" charset="0"/>
                <a:ea typeface="+mn-ea"/>
                <a:cs typeface="Times New Roman" panose="02020603050405020304" pitchFamily="18" charset="0"/>
              </a:rPr>
              <a:t>инвест</a:t>
            </a:r>
            <a:r>
              <a:rPr lang="ru-RU" sz="1200" i="1" kern="0" dirty="0">
                <a:solidFill>
                  <a:schemeClr val="tx1"/>
                </a:solidFill>
                <a:effectLst/>
                <a:latin typeface="Times New Roman" panose="02020603050405020304" pitchFamily="18" charset="0"/>
                <a:ea typeface="+mn-ea"/>
                <a:cs typeface="Times New Roman" panose="02020603050405020304" pitchFamily="18" charset="0"/>
              </a:rPr>
              <a:t>; Г СПГ Владивосток; Г СПГ Санкт-Петербург; </a:t>
            </a:r>
            <a:r>
              <a:rPr lang="ru-RU" sz="1200" i="1" kern="0" dirty="0" err="1">
                <a:solidFill>
                  <a:schemeClr val="tx1"/>
                </a:solidFill>
                <a:effectLst/>
                <a:latin typeface="Times New Roman" panose="02020603050405020304" pitchFamily="18" charset="0"/>
                <a:ea typeface="+mn-ea"/>
                <a:cs typeface="Times New Roman" panose="02020603050405020304" pitchFamily="18" charset="0"/>
              </a:rPr>
              <a:t>Новоуренгойский</a:t>
            </a:r>
            <a:r>
              <a:rPr lang="ru-RU" sz="1200" i="1" kern="0" dirty="0">
                <a:solidFill>
                  <a:schemeClr val="tx1"/>
                </a:solidFill>
                <a:effectLst/>
                <a:latin typeface="Times New Roman" panose="02020603050405020304" pitchFamily="18" charset="0"/>
                <a:ea typeface="+mn-ea"/>
                <a:cs typeface="Times New Roman" panose="02020603050405020304" pitchFamily="18" charset="0"/>
              </a:rPr>
              <a:t> </a:t>
            </a:r>
            <a:r>
              <a:rPr lang="ru-RU" sz="1200" i="1" kern="0" dirty="0" err="1">
                <a:solidFill>
                  <a:schemeClr val="tx1"/>
                </a:solidFill>
                <a:effectLst/>
                <a:latin typeface="Times New Roman" panose="02020603050405020304" pitchFamily="18" charset="0"/>
                <a:ea typeface="+mn-ea"/>
                <a:cs typeface="Times New Roman" panose="02020603050405020304" pitchFamily="18" charset="0"/>
              </a:rPr>
              <a:t>газохимический</a:t>
            </a:r>
            <a:r>
              <a:rPr lang="ru-RU" sz="1200" i="1" kern="0" dirty="0">
                <a:solidFill>
                  <a:schemeClr val="tx1"/>
                </a:solidFill>
                <a:effectLst/>
                <a:latin typeface="Times New Roman" panose="02020603050405020304" pitchFamily="18" charset="0"/>
                <a:ea typeface="+mn-ea"/>
                <a:cs typeface="Times New Roman" panose="02020603050405020304" pitchFamily="18" charset="0"/>
              </a:rPr>
              <a:t> комплекс; </a:t>
            </a:r>
            <a:r>
              <a:rPr lang="ru-RU" sz="1200" i="1" kern="0" dirty="0" err="1">
                <a:solidFill>
                  <a:schemeClr val="tx1"/>
                </a:solidFill>
                <a:effectLst/>
                <a:latin typeface="Times New Roman" panose="02020603050405020304" pitchFamily="18" charset="0"/>
                <a:ea typeface="+mn-ea"/>
                <a:cs typeface="Times New Roman" panose="02020603050405020304" pitchFamily="18" charset="0"/>
              </a:rPr>
              <a:t>Центргаз</a:t>
            </a:r>
            <a:r>
              <a:rPr lang="ru-RU" sz="1200" i="1" kern="0" dirty="0">
                <a:solidFill>
                  <a:schemeClr val="tx1"/>
                </a:solidFill>
                <a:effectLst/>
                <a:latin typeface="Times New Roman" panose="02020603050405020304" pitchFamily="18" charset="0"/>
                <a:ea typeface="+mn-ea"/>
                <a:cs typeface="Times New Roman" panose="02020603050405020304" pitchFamily="18" charset="0"/>
              </a:rPr>
              <a:t>; </a:t>
            </a:r>
            <a:r>
              <a:rPr lang="ru-RU" sz="1200" i="1" kern="0" dirty="0" err="1">
                <a:solidFill>
                  <a:schemeClr val="tx1"/>
                </a:solidFill>
                <a:effectLst/>
                <a:latin typeface="Times New Roman" panose="02020603050405020304" pitchFamily="18" charset="0"/>
                <a:ea typeface="+mn-ea"/>
                <a:cs typeface="Times New Roman" panose="02020603050405020304" pitchFamily="18" charset="0"/>
              </a:rPr>
              <a:t>Ямалгазинвест</a:t>
            </a:r>
            <a:r>
              <a:rPr lang="ru-RU" sz="1200" i="1" kern="0" dirty="0">
                <a:solidFill>
                  <a:schemeClr val="tx1"/>
                </a:solidFill>
                <a:effectLst/>
                <a:latin typeface="Times New Roman" panose="02020603050405020304" pitchFamily="18" charset="0"/>
                <a:ea typeface="+mn-ea"/>
                <a:cs typeface="Times New Roman" panose="02020603050405020304" pitchFamily="18" charset="0"/>
              </a:rPr>
              <a:t>.</a:t>
            </a:r>
            <a:endParaRPr lang="ru-RU" sz="1200" kern="0" dirty="0">
              <a:solidFill>
                <a:schemeClr val="tx1"/>
              </a:solidFill>
              <a:effectLst/>
              <a:latin typeface="Times New Roman" panose="02020603050405020304" pitchFamily="18" charset="0"/>
              <a:ea typeface="+mn-ea"/>
              <a:cs typeface="Times New Roman" panose="02020603050405020304" pitchFamily="18" charset="0"/>
            </a:endParaRPr>
          </a:p>
          <a:p>
            <a:pPr algn="just"/>
            <a:r>
              <a:rPr lang="ru-RU" sz="1200" i="1" u="sng" kern="0" dirty="0">
                <a:solidFill>
                  <a:schemeClr val="tx1"/>
                </a:solidFill>
                <a:effectLst/>
                <a:latin typeface="Times New Roman" panose="02020603050405020304" pitchFamily="18" charset="0"/>
                <a:ea typeface="+mn-ea"/>
                <a:cs typeface="Times New Roman" panose="02020603050405020304" pitchFamily="18" charset="0"/>
              </a:rPr>
              <a:t>Специализированные организации: </a:t>
            </a:r>
            <a:r>
              <a:rPr lang="ru-RU" sz="1200" i="1" kern="0" dirty="0">
                <a:solidFill>
                  <a:schemeClr val="tx1"/>
                </a:solidFill>
                <a:effectLst/>
                <a:latin typeface="Times New Roman" panose="02020603050405020304" pitchFamily="18" charset="0"/>
                <a:ea typeface="+mn-ea"/>
                <a:cs typeface="Times New Roman" panose="02020603050405020304" pitchFamily="18" charset="0"/>
              </a:rPr>
              <a:t>Г авиа; </a:t>
            </a:r>
            <a:r>
              <a:rPr lang="ru-RU" sz="1200" i="1" kern="0" dirty="0" err="1">
                <a:solidFill>
                  <a:schemeClr val="tx1"/>
                </a:solidFill>
                <a:effectLst/>
                <a:latin typeface="Times New Roman" panose="02020603050405020304" pitchFamily="18" charset="0"/>
                <a:ea typeface="+mn-ea"/>
                <a:cs typeface="Times New Roman" panose="02020603050405020304" pitchFamily="18" charset="0"/>
              </a:rPr>
              <a:t>ВНИПИгаздобыча</a:t>
            </a:r>
            <a:r>
              <a:rPr lang="ru-RU" sz="1200" i="1" kern="0" dirty="0">
                <a:solidFill>
                  <a:schemeClr val="tx1"/>
                </a:solidFill>
                <a:effectLst/>
                <a:latin typeface="Times New Roman" panose="02020603050405020304" pitchFamily="18" charset="0"/>
                <a:ea typeface="+mn-ea"/>
                <a:cs typeface="Times New Roman" panose="02020603050405020304" pitchFamily="18" charset="0"/>
              </a:rPr>
              <a:t>; ВНИИГАЗ; Г </a:t>
            </a:r>
            <a:r>
              <a:rPr lang="ru-RU" sz="1200" i="1" kern="0" dirty="0" err="1">
                <a:solidFill>
                  <a:schemeClr val="tx1"/>
                </a:solidFill>
                <a:effectLst/>
                <a:latin typeface="Times New Roman" panose="02020603050405020304" pitchFamily="18" charset="0"/>
                <a:ea typeface="+mn-ea"/>
                <a:cs typeface="Times New Roman" panose="02020603050405020304" pitchFamily="18" charset="0"/>
              </a:rPr>
              <a:t>газнадзор</a:t>
            </a:r>
            <a:r>
              <a:rPr lang="ru-RU" sz="1200" i="1" kern="0" dirty="0">
                <a:solidFill>
                  <a:schemeClr val="tx1"/>
                </a:solidFill>
                <a:effectLst/>
                <a:latin typeface="Times New Roman" panose="02020603050405020304" pitchFamily="18" charset="0"/>
                <a:ea typeface="+mn-ea"/>
                <a:cs typeface="Times New Roman" panose="02020603050405020304" pitchFamily="18" charset="0"/>
              </a:rPr>
              <a:t>; Г газобезопасность; Г газомоторное топливо; Г геологоразведка; Г </a:t>
            </a:r>
            <a:r>
              <a:rPr lang="ru-RU" sz="1200" i="1" kern="0" dirty="0" err="1">
                <a:solidFill>
                  <a:schemeClr val="tx1"/>
                </a:solidFill>
                <a:effectLst/>
                <a:latin typeface="Times New Roman" panose="02020603050405020304" pitchFamily="18" charset="0"/>
                <a:ea typeface="+mn-ea"/>
                <a:cs typeface="Times New Roman" panose="02020603050405020304" pitchFamily="18" charset="0"/>
              </a:rPr>
              <a:t>георесурс</a:t>
            </a:r>
            <a:r>
              <a:rPr lang="ru-RU" sz="1200" i="1" kern="0" dirty="0">
                <a:solidFill>
                  <a:schemeClr val="tx1"/>
                </a:solidFill>
                <a:effectLst/>
                <a:latin typeface="Times New Roman" panose="02020603050405020304" pitchFamily="18" charset="0"/>
                <a:ea typeface="+mn-ea"/>
                <a:cs typeface="Times New Roman" panose="02020603050405020304" pitchFamily="18" charset="0"/>
              </a:rPr>
              <a:t>; Г </a:t>
            </a:r>
            <a:r>
              <a:rPr lang="ru-RU" sz="1200" i="1" kern="0" dirty="0" err="1">
                <a:solidFill>
                  <a:schemeClr val="tx1"/>
                </a:solidFill>
                <a:effectLst/>
                <a:latin typeface="Times New Roman" panose="02020603050405020304" pitchFamily="18" charset="0"/>
                <a:ea typeface="+mn-ea"/>
                <a:cs typeface="Times New Roman" panose="02020603050405020304" pitchFamily="18" charset="0"/>
              </a:rPr>
              <a:t>геотехнологии</a:t>
            </a:r>
            <a:r>
              <a:rPr lang="ru-RU" sz="1200" i="1" kern="0" dirty="0">
                <a:solidFill>
                  <a:schemeClr val="tx1"/>
                </a:solidFill>
                <a:effectLst/>
                <a:latin typeface="Times New Roman" panose="02020603050405020304" pitchFamily="18" charset="0"/>
                <a:ea typeface="+mn-ea"/>
                <a:cs typeface="Times New Roman" panose="02020603050405020304" pitchFamily="18" charset="0"/>
              </a:rPr>
              <a:t>; Г </a:t>
            </a:r>
            <a:r>
              <a:rPr lang="ru-RU" sz="1200" i="1" kern="0" dirty="0" err="1">
                <a:solidFill>
                  <a:schemeClr val="tx1"/>
                </a:solidFill>
                <a:effectLst/>
                <a:latin typeface="Times New Roman" panose="02020603050405020304" pitchFamily="18" charset="0"/>
                <a:ea typeface="+mn-ea"/>
                <a:cs typeface="Times New Roman" panose="02020603050405020304" pitchFamily="18" charset="0"/>
              </a:rPr>
              <a:t>информ</a:t>
            </a:r>
            <a:r>
              <a:rPr lang="ru-RU" sz="1200" i="1" kern="0" dirty="0">
                <a:solidFill>
                  <a:schemeClr val="tx1"/>
                </a:solidFill>
                <a:effectLst/>
                <a:latin typeface="Times New Roman" panose="02020603050405020304" pitchFamily="18" charset="0"/>
                <a:ea typeface="+mn-ea"/>
                <a:cs typeface="Times New Roman" panose="02020603050405020304" pitchFamily="18" charset="0"/>
              </a:rPr>
              <a:t>; Г комплектация; Г космические системы; Г </a:t>
            </a:r>
            <a:r>
              <a:rPr lang="ru-RU" sz="1200" i="1" kern="0" dirty="0" err="1">
                <a:solidFill>
                  <a:schemeClr val="tx1"/>
                </a:solidFill>
                <a:effectLst/>
                <a:latin typeface="Times New Roman" panose="02020603050405020304" pitchFamily="18" charset="0"/>
                <a:ea typeface="+mn-ea"/>
                <a:cs typeface="Times New Roman" panose="02020603050405020304" pitchFamily="18" charset="0"/>
              </a:rPr>
              <a:t>межрегионгаз</a:t>
            </a:r>
            <a:r>
              <a:rPr lang="ru-RU" sz="1200" i="1" kern="0" dirty="0">
                <a:solidFill>
                  <a:schemeClr val="tx1"/>
                </a:solidFill>
                <a:effectLst/>
                <a:latin typeface="Times New Roman" panose="02020603050405020304" pitchFamily="18" charset="0"/>
                <a:ea typeface="+mn-ea"/>
                <a:cs typeface="Times New Roman" panose="02020603050405020304" pitchFamily="18" charset="0"/>
              </a:rPr>
              <a:t>; Г проектирование; Г </a:t>
            </a:r>
            <a:r>
              <a:rPr lang="ru-RU" sz="1200" i="1" kern="0" dirty="0" err="1">
                <a:solidFill>
                  <a:schemeClr val="tx1"/>
                </a:solidFill>
                <a:effectLst/>
                <a:latin typeface="Times New Roman" panose="02020603050405020304" pitchFamily="18" charset="0"/>
                <a:ea typeface="+mn-ea"/>
                <a:cs typeface="Times New Roman" panose="02020603050405020304" pitchFamily="18" charset="0"/>
              </a:rPr>
              <a:t>промгаз</a:t>
            </a:r>
            <a:r>
              <a:rPr lang="ru-RU" sz="1200" i="1" kern="0" dirty="0">
                <a:solidFill>
                  <a:schemeClr val="tx1"/>
                </a:solidFill>
                <a:effectLst/>
                <a:latin typeface="Times New Roman" panose="02020603050405020304" pitchFamily="18" charset="0"/>
                <a:ea typeface="+mn-ea"/>
                <a:cs typeface="Times New Roman" panose="02020603050405020304" pitchFamily="18" charset="0"/>
              </a:rPr>
              <a:t>; Г связь; Г сжиженный газ; Г телеком; Г </a:t>
            </a:r>
            <a:r>
              <a:rPr lang="ru-RU" sz="1200" i="1" kern="0" dirty="0" err="1">
                <a:solidFill>
                  <a:schemeClr val="tx1"/>
                </a:solidFill>
                <a:effectLst/>
                <a:latin typeface="Times New Roman" panose="02020603050405020304" pitchFamily="18" charset="0"/>
                <a:ea typeface="+mn-ea"/>
                <a:cs typeface="Times New Roman" panose="02020603050405020304" pitchFamily="18" charset="0"/>
              </a:rPr>
              <a:t>торгсервис</a:t>
            </a:r>
            <a:r>
              <a:rPr lang="ru-RU" sz="1200" i="1" kern="0" dirty="0">
                <a:solidFill>
                  <a:schemeClr val="tx1"/>
                </a:solidFill>
                <a:effectLst/>
                <a:latin typeface="Times New Roman" panose="02020603050405020304" pitchFamily="18" charset="0"/>
                <a:ea typeface="+mn-ea"/>
                <a:cs typeface="Times New Roman" panose="02020603050405020304" pitchFamily="18" charset="0"/>
              </a:rPr>
              <a:t>; Г </a:t>
            </a:r>
            <a:r>
              <a:rPr lang="ru-RU" sz="1200" i="1" kern="0" dirty="0" err="1">
                <a:solidFill>
                  <a:schemeClr val="tx1"/>
                </a:solidFill>
                <a:effectLst/>
                <a:latin typeface="Times New Roman" panose="02020603050405020304" pitchFamily="18" charset="0"/>
                <a:ea typeface="+mn-ea"/>
                <a:cs typeface="Times New Roman" panose="02020603050405020304" pitchFamily="18" charset="0"/>
              </a:rPr>
              <a:t>центрремонт</a:t>
            </a:r>
            <a:r>
              <a:rPr lang="ru-RU" sz="1200" i="1" kern="0" dirty="0">
                <a:solidFill>
                  <a:schemeClr val="tx1"/>
                </a:solidFill>
                <a:effectLst/>
                <a:latin typeface="Times New Roman" panose="02020603050405020304" pitchFamily="18" charset="0"/>
                <a:ea typeface="+mn-ea"/>
                <a:cs typeface="Times New Roman" panose="02020603050405020304" pitchFamily="18" charset="0"/>
              </a:rPr>
              <a:t>; Г </a:t>
            </a:r>
            <a:r>
              <a:rPr lang="ru-RU" sz="1200" i="1" kern="0" dirty="0" err="1">
                <a:solidFill>
                  <a:schemeClr val="tx1"/>
                </a:solidFill>
                <a:effectLst/>
                <a:latin typeface="Times New Roman" panose="02020603050405020304" pitchFamily="18" charset="0"/>
                <a:ea typeface="+mn-ea"/>
                <a:cs typeface="Times New Roman" panose="02020603050405020304" pitchFamily="18" charset="0"/>
              </a:rPr>
              <a:t>энерго</a:t>
            </a:r>
            <a:r>
              <a:rPr lang="ru-RU" sz="1200" i="1" kern="0" dirty="0">
                <a:solidFill>
                  <a:schemeClr val="tx1"/>
                </a:solidFill>
                <a:effectLst/>
                <a:latin typeface="Times New Roman" panose="02020603050405020304" pitchFamily="18" charset="0"/>
                <a:ea typeface="+mn-ea"/>
                <a:cs typeface="Times New Roman" panose="02020603050405020304" pitchFamily="18" charset="0"/>
              </a:rPr>
              <a:t>; </a:t>
            </a:r>
            <a:r>
              <a:rPr lang="ru-RU" sz="1200" i="1" kern="0" dirty="0" err="1">
                <a:solidFill>
                  <a:schemeClr val="tx1"/>
                </a:solidFill>
                <a:effectLst/>
                <a:latin typeface="Times New Roman" panose="02020603050405020304" pitchFamily="18" charset="0"/>
                <a:ea typeface="+mn-ea"/>
                <a:cs typeface="Times New Roman" panose="02020603050405020304" pitchFamily="18" charset="0"/>
              </a:rPr>
              <a:t>Газпромтранс</a:t>
            </a:r>
            <a:r>
              <a:rPr lang="ru-RU" sz="1200" i="1" kern="0" dirty="0">
                <a:solidFill>
                  <a:schemeClr val="tx1"/>
                </a:solidFill>
                <a:effectLst/>
                <a:latin typeface="Times New Roman" panose="02020603050405020304" pitchFamily="18" charset="0"/>
                <a:ea typeface="+mn-ea"/>
                <a:cs typeface="Times New Roman" panose="02020603050405020304" pitchFamily="18" charset="0"/>
              </a:rPr>
              <a:t>; </a:t>
            </a:r>
            <a:r>
              <a:rPr lang="ru-RU" sz="1200" i="1" kern="0" dirty="0" err="1">
                <a:solidFill>
                  <a:schemeClr val="tx1"/>
                </a:solidFill>
                <a:effectLst/>
                <a:latin typeface="Times New Roman" panose="02020603050405020304" pitchFamily="18" charset="0"/>
                <a:ea typeface="+mn-ea"/>
                <a:cs typeface="Times New Roman" panose="02020603050405020304" pitchFamily="18" charset="0"/>
              </a:rPr>
              <a:t>Гипрогазцентр</a:t>
            </a:r>
            <a:r>
              <a:rPr lang="ru-RU" sz="1200" i="1" kern="0" dirty="0">
                <a:solidFill>
                  <a:schemeClr val="tx1"/>
                </a:solidFill>
                <a:effectLst/>
                <a:latin typeface="Times New Roman" panose="02020603050405020304" pitchFamily="18" charset="0"/>
                <a:ea typeface="+mn-ea"/>
                <a:cs typeface="Times New Roman" panose="02020603050405020304" pitchFamily="18" charset="0"/>
              </a:rPr>
              <a:t>; </a:t>
            </a:r>
            <a:r>
              <a:rPr lang="ru-RU" sz="1200" i="1" kern="0" dirty="0" err="1">
                <a:solidFill>
                  <a:schemeClr val="tx1"/>
                </a:solidFill>
                <a:effectLst/>
                <a:latin typeface="Times New Roman" panose="02020603050405020304" pitchFamily="18" charset="0"/>
                <a:ea typeface="+mn-ea"/>
                <a:cs typeface="Times New Roman" panose="02020603050405020304" pitchFamily="18" charset="0"/>
              </a:rPr>
              <a:t>Гипроспецгаз</a:t>
            </a:r>
            <a:r>
              <a:rPr lang="ru-RU" sz="1200" i="1" kern="0" dirty="0">
                <a:solidFill>
                  <a:schemeClr val="tx1"/>
                </a:solidFill>
                <a:effectLst/>
                <a:latin typeface="Times New Roman" panose="02020603050405020304" pitchFamily="18" charset="0"/>
                <a:ea typeface="+mn-ea"/>
                <a:cs typeface="Times New Roman" panose="02020603050405020304" pitchFamily="18" charset="0"/>
              </a:rPr>
              <a:t>; </a:t>
            </a:r>
            <a:r>
              <a:rPr lang="ru-RU" sz="1200" i="1" kern="0" dirty="0" err="1">
                <a:solidFill>
                  <a:schemeClr val="tx1"/>
                </a:solidFill>
                <a:effectLst/>
                <a:latin typeface="Times New Roman" panose="02020603050405020304" pitchFamily="18" charset="0"/>
                <a:ea typeface="+mn-ea"/>
                <a:cs typeface="Times New Roman" panose="02020603050405020304" pitchFamily="18" charset="0"/>
              </a:rPr>
              <a:t>НИИгаазэкономика</a:t>
            </a:r>
            <a:r>
              <a:rPr lang="ru-RU" sz="1200" i="1" kern="0" dirty="0">
                <a:solidFill>
                  <a:schemeClr val="tx1"/>
                </a:solidFill>
                <a:effectLst/>
                <a:latin typeface="Times New Roman" panose="02020603050405020304" pitchFamily="18" charset="0"/>
                <a:ea typeface="+mn-ea"/>
                <a:cs typeface="Times New Roman" panose="02020603050405020304" pitchFamily="18" charset="0"/>
              </a:rPr>
              <a:t>; </a:t>
            </a:r>
            <a:r>
              <a:rPr lang="ru-RU" sz="1200" i="1" kern="0" dirty="0" err="1">
                <a:solidFill>
                  <a:schemeClr val="tx1"/>
                </a:solidFill>
                <a:effectLst/>
                <a:latin typeface="Times New Roman" panose="02020603050405020304" pitchFamily="18" charset="0"/>
                <a:ea typeface="+mn-ea"/>
                <a:cs typeface="Times New Roman" panose="02020603050405020304" pitchFamily="18" charset="0"/>
              </a:rPr>
              <a:t>СевКавНИПИгаз</a:t>
            </a:r>
            <a:r>
              <a:rPr lang="ru-RU" sz="1200" i="1" kern="0" dirty="0">
                <a:solidFill>
                  <a:schemeClr val="tx1"/>
                </a:solidFill>
                <a:effectLst/>
                <a:latin typeface="Times New Roman" panose="02020603050405020304" pitchFamily="18" charset="0"/>
                <a:ea typeface="+mn-ea"/>
                <a:cs typeface="Times New Roman" panose="02020603050405020304" pitchFamily="18" charset="0"/>
              </a:rPr>
              <a:t>; </a:t>
            </a:r>
            <a:r>
              <a:rPr lang="ru-RU" sz="1200" i="1" kern="0" dirty="0" err="1">
                <a:solidFill>
                  <a:schemeClr val="tx1"/>
                </a:solidFill>
                <a:effectLst/>
                <a:latin typeface="Times New Roman" panose="02020603050405020304" pitchFamily="18" charset="0"/>
                <a:ea typeface="+mn-ea"/>
                <a:cs typeface="Times New Roman" panose="02020603050405020304" pitchFamily="18" charset="0"/>
              </a:rPr>
              <a:t>Спецгазавтотранс</a:t>
            </a:r>
            <a:r>
              <a:rPr lang="ru-RU" sz="1200" i="1" kern="0" dirty="0">
                <a:solidFill>
                  <a:schemeClr val="tx1"/>
                </a:solidFill>
                <a:effectLst/>
                <a:latin typeface="Times New Roman" panose="02020603050405020304" pitchFamily="18" charset="0"/>
                <a:ea typeface="+mn-ea"/>
                <a:cs typeface="Times New Roman" panose="02020603050405020304" pitchFamily="18" charset="0"/>
              </a:rPr>
              <a:t>; </a:t>
            </a:r>
            <a:r>
              <a:rPr lang="ru-RU" sz="1200" i="1" kern="0" dirty="0" err="1">
                <a:solidFill>
                  <a:schemeClr val="tx1"/>
                </a:solidFill>
                <a:effectLst/>
                <a:latin typeface="Times New Roman" panose="02020603050405020304" pitchFamily="18" charset="0"/>
                <a:ea typeface="+mn-ea"/>
                <a:cs typeface="Times New Roman" panose="02020603050405020304" pitchFamily="18" charset="0"/>
              </a:rPr>
              <a:t>Темрюктранс</a:t>
            </a:r>
            <a:r>
              <a:rPr lang="ru-RU" sz="1200" i="1" kern="0" dirty="0">
                <a:solidFill>
                  <a:schemeClr val="tx1"/>
                </a:solidFill>
                <a:effectLst/>
                <a:latin typeface="Times New Roman" panose="02020603050405020304" pitchFamily="18" charset="0"/>
                <a:ea typeface="+mn-ea"/>
                <a:cs typeface="Times New Roman" panose="02020603050405020304" pitchFamily="18" charset="0"/>
              </a:rPr>
              <a:t>; </a:t>
            </a:r>
            <a:r>
              <a:rPr lang="ru-RU" sz="1200" i="1" kern="0" dirty="0" err="1">
                <a:solidFill>
                  <a:schemeClr val="tx1"/>
                </a:solidFill>
                <a:effectLst/>
                <a:latin typeface="Times New Roman" panose="02020603050405020304" pitchFamily="18" charset="0"/>
                <a:ea typeface="+mn-ea"/>
                <a:cs typeface="Times New Roman" panose="02020603050405020304" pitchFamily="18" charset="0"/>
              </a:rPr>
              <a:t>ТюменНИИгипрогаз</a:t>
            </a:r>
            <a:r>
              <a:rPr lang="ru-RU" sz="1200" i="1" kern="0" dirty="0">
                <a:solidFill>
                  <a:schemeClr val="tx1"/>
                </a:solidFill>
                <a:effectLst/>
                <a:latin typeface="Times New Roman" panose="02020603050405020304" pitchFamily="18" charset="0"/>
                <a:ea typeface="+mn-ea"/>
                <a:cs typeface="Times New Roman" panose="02020603050405020304" pitchFamily="18" charset="0"/>
              </a:rPr>
              <a:t>; ЦКБН; ЦПИТРГ.</a:t>
            </a:r>
            <a:endParaRPr lang="ru-RU" sz="1200" kern="0" dirty="0">
              <a:solidFill>
                <a:schemeClr val="tx1"/>
              </a:solidFill>
              <a:effectLst/>
              <a:latin typeface="Times New Roman" panose="02020603050405020304" pitchFamily="18" charset="0"/>
              <a:ea typeface="+mn-ea"/>
              <a:cs typeface="Times New Roman" panose="02020603050405020304" pitchFamily="18" charset="0"/>
            </a:endParaRPr>
          </a:p>
          <a:p>
            <a:pPr algn="just"/>
            <a:r>
              <a:rPr lang="ru-RU" sz="1200" i="1" u="sng" kern="0" dirty="0">
                <a:solidFill>
                  <a:schemeClr val="tx1"/>
                </a:solidFill>
                <a:effectLst/>
                <a:latin typeface="Times New Roman" panose="02020603050405020304" pitchFamily="18" charset="0"/>
                <a:ea typeface="+mn-ea"/>
                <a:cs typeface="Times New Roman" panose="02020603050405020304" pitchFamily="18" charset="0"/>
              </a:rPr>
              <a:t>Прочие организации:</a:t>
            </a:r>
            <a:r>
              <a:rPr lang="ru-RU" sz="1200" i="1" kern="0" dirty="0">
                <a:solidFill>
                  <a:schemeClr val="tx1"/>
                </a:solidFill>
                <a:effectLst/>
                <a:latin typeface="Times New Roman" panose="02020603050405020304" pitchFamily="18" charset="0"/>
                <a:ea typeface="+mn-ea"/>
                <a:cs typeface="Times New Roman" panose="02020603050405020304" pitchFamily="18" charset="0"/>
              </a:rPr>
              <a:t> Г </a:t>
            </a:r>
            <a:r>
              <a:rPr lang="ru-RU" sz="1200" i="1" kern="0" dirty="0" err="1">
                <a:solidFill>
                  <a:schemeClr val="tx1"/>
                </a:solidFill>
                <a:effectLst/>
                <a:latin typeface="Times New Roman" panose="02020603050405020304" pitchFamily="18" charset="0"/>
                <a:ea typeface="+mn-ea"/>
                <a:cs typeface="Times New Roman" panose="02020603050405020304" pitchFamily="18" charset="0"/>
              </a:rPr>
              <a:t>инвестхолдинг</a:t>
            </a:r>
            <a:r>
              <a:rPr lang="ru-RU" sz="1200" i="1" kern="0" dirty="0">
                <a:solidFill>
                  <a:schemeClr val="tx1"/>
                </a:solidFill>
                <a:effectLst/>
                <a:latin typeface="Times New Roman" panose="02020603050405020304" pitchFamily="18" charset="0"/>
                <a:ea typeface="+mn-ea"/>
                <a:cs typeface="Times New Roman" panose="02020603050405020304" pitchFamily="18" charset="0"/>
              </a:rPr>
              <a:t>; Г колледж Волгоград; Г корпоративный </a:t>
            </a:r>
            <a:r>
              <a:rPr lang="ru-RU" sz="1200" i="1" kern="0" dirty="0" err="1">
                <a:solidFill>
                  <a:schemeClr val="tx1"/>
                </a:solidFill>
                <a:effectLst/>
                <a:latin typeface="Times New Roman" panose="02020603050405020304" pitchFamily="18" charset="0"/>
                <a:ea typeface="+mn-ea"/>
                <a:cs typeface="Times New Roman" panose="02020603050405020304" pitchFamily="18" charset="0"/>
              </a:rPr>
              <a:t>инстритут</a:t>
            </a:r>
            <a:r>
              <a:rPr lang="ru-RU" sz="1200" i="1" kern="0" dirty="0">
                <a:solidFill>
                  <a:schemeClr val="tx1"/>
                </a:solidFill>
                <a:effectLst/>
                <a:latin typeface="Times New Roman" panose="02020603050405020304" pitchFamily="18" charset="0"/>
                <a:ea typeface="+mn-ea"/>
                <a:cs typeface="Times New Roman" panose="02020603050405020304" pitchFamily="18" charset="0"/>
              </a:rPr>
              <a:t>; Г </a:t>
            </a:r>
            <a:r>
              <a:rPr lang="ru-RU" sz="1200" i="1" kern="0" dirty="0" err="1">
                <a:solidFill>
                  <a:schemeClr val="tx1"/>
                </a:solidFill>
                <a:effectLst/>
                <a:latin typeface="Times New Roman" panose="02020603050405020304" pitchFamily="18" charset="0"/>
                <a:ea typeface="+mn-ea"/>
                <a:cs typeface="Times New Roman" panose="02020603050405020304" pitchFamily="18" charset="0"/>
              </a:rPr>
              <a:t>социнвест</a:t>
            </a:r>
            <a:r>
              <a:rPr lang="ru-RU" sz="1200" i="1" kern="0" dirty="0">
                <a:solidFill>
                  <a:schemeClr val="tx1"/>
                </a:solidFill>
                <a:effectLst/>
                <a:latin typeface="Times New Roman" panose="02020603050405020304" pitchFamily="18" charset="0"/>
                <a:ea typeface="+mn-ea"/>
                <a:cs typeface="Times New Roman" panose="02020603050405020304" pitchFamily="18" charset="0"/>
              </a:rPr>
              <a:t>; Г техникум </a:t>
            </a:r>
            <a:r>
              <a:rPr lang="ru-RU" sz="1200" i="1" kern="0" dirty="0" err="1">
                <a:solidFill>
                  <a:schemeClr val="tx1"/>
                </a:solidFill>
                <a:effectLst/>
                <a:latin typeface="Times New Roman" panose="02020603050405020304" pitchFamily="18" charset="0"/>
                <a:ea typeface="+mn-ea"/>
                <a:cs typeface="Times New Roman" panose="02020603050405020304" pitchFamily="18" charset="0"/>
              </a:rPr>
              <a:t>Н.Уренгой</a:t>
            </a:r>
            <a:r>
              <a:rPr lang="ru-RU" sz="1200" i="1" kern="0" dirty="0">
                <a:solidFill>
                  <a:schemeClr val="tx1"/>
                </a:solidFill>
                <a:effectLst/>
                <a:latin typeface="Times New Roman" panose="02020603050405020304" pitchFamily="18" charset="0"/>
                <a:ea typeface="+mn-ea"/>
                <a:cs typeface="Times New Roman" panose="02020603050405020304" pitchFamily="18" charset="0"/>
              </a:rPr>
              <a:t>; Газпром школа; Г учебно-</a:t>
            </a:r>
            <a:r>
              <a:rPr lang="ru-RU" sz="1200" i="1" kern="0" dirty="0" err="1">
                <a:solidFill>
                  <a:schemeClr val="tx1"/>
                </a:solidFill>
                <a:effectLst/>
                <a:latin typeface="Times New Roman" panose="02020603050405020304" pitchFamily="18" charset="0"/>
                <a:ea typeface="+mn-ea"/>
                <a:cs typeface="Times New Roman" panose="02020603050405020304" pitchFamily="18" charset="0"/>
              </a:rPr>
              <a:t>тренеровочный</a:t>
            </a:r>
            <a:r>
              <a:rPr lang="ru-RU" sz="1200" i="1" kern="0" dirty="0">
                <a:solidFill>
                  <a:schemeClr val="tx1"/>
                </a:solidFill>
                <a:effectLst/>
                <a:latin typeface="Times New Roman" panose="02020603050405020304" pitchFamily="18" charset="0"/>
                <a:ea typeface="+mn-ea"/>
                <a:cs typeface="Times New Roman" panose="02020603050405020304" pitchFamily="18" charset="0"/>
              </a:rPr>
              <a:t> центр; Г </a:t>
            </a:r>
            <a:r>
              <a:rPr lang="ru-RU" sz="1200" i="1" kern="0" dirty="0" err="1">
                <a:solidFill>
                  <a:schemeClr val="tx1"/>
                </a:solidFill>
                <a:effectLst/>
                <a:latin typeface="Times New Roman" panose="02020603050405020304" pitchFamily="18" charset="0"/>
                <a:ea typeface="+mn-ea"/>
                <a:cs typeface="Times New Roman" panose="02020603050405020304" pitchFamily="18" charset="0"/>
              </a:rPr>
              <a:t>экспо</a:t>
            </a:r>
            <a:r>
              <a:rPr lang="ru-RU" sz="1200" i="1" kern="0" dirty="0">
                <a:solidFill>
                  <a:schemeClr val="tx1"/>
                </a:solidFill>
                <a:effectLst/>
                <a:latin typeface="Times New Roman" panose="02020603050405020304" pitchFamily="18" charset="0"/>
                <a:ea typeface="+mn-ea"/>
                <a:cs typeface="Times New Roman" panose="02020603050405020304" pitchFamily="18" charset="0"/>
              </a:rPr>
              <a:t>; Г экспорт; Газпромбанк; </a:t>
            </a:r>
            <a:r>
              <a:rPr lang="ru-RU" sz="1200" i="1" kern="0" dirty="0" err="1">
                <a:solidFill>
                  <a:schemeClr val="tx1"/>
                </a:solidFill>
                <a:effectLst/>
                <a:latin typeface="Times New Roman" panose="02020603050405020304" pitchFamily="18" charset="0"/>
                <a:ea typeface="+mn-ea"/>
                <a:cs typeface="Times New Roman" panose="02020603050405020304" pitchFamily="18" charset="0"/>
              </a:rPr>
              <a:t>Газфонд</a:t>
            </a:r>
            <a:r>
              <a:rPr lang="ru-RU" sz="1200" i="1" kern="0" dirty="0">
                <a:solidFill>
                  <a:schemeClr val="tx1"/>
                </a:solidFill>
                <a:effectLst/>
                <a:latin typeface="Times New Roman" panose="02020603050405020304" pitchFamily="18" charset="0"/>
                <a:ea typeface="+mn-ea"/>
                <a:cs typeface="Times New Roman" panose="02020603050405020304" pitchFamily="18" charset="0"/>
              </a:rPr>
              <a:t>; Газ-Ойл; СОГАЗ; Учебный центр Газпром; ЧОП «Газпром охрана»; Г </a:t>
            </a:r>
            <a:r>
              <a:rPr lang="ru-RU" sz="1200" i="1" kern="0" dirty="0" err="1">
                <a:solidFill>
                  <a:schemeClr val="tx1"/>
                </a:solidFill>
                <a:effectLst/>
                <a:latin typeface="Times New Roman" panose="02020603050405020304" pitchFamily="18" charset="0"/>
                <a:ea typeface="+mn-ea"/>
                <a:cs typeface="Times New Roman" panose="02020603050405020304" pitchFamily="18" charset="0"/>
              </a:rPr>
              <a:t>интернейшенл</a:t>
            </a:r>
            <a:endParaRPr lang="ru-RU" sz="1200" kern="0" baseline="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952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Times New Roman" panose="02020603050405020304" pitchFamily="18" charset="0"/>
                <a:cs typeface="Times New Roman" panose="02020603050405020304" pitchFamily="18" charset="0"/>
              </a:rPr>
              <a:t>Количество аварий и инцидентов за последние 5 лет имеет устойчивую тенденцию на снижение. Вместе с тем большинство аварий по прежнему происходит на объектах транспортировки углеводородов (трубопроводах). По статистике за 5 лет,  причины аварии можно сгруппировать по следующим причинам:</a:t>
            </a:r>
          </a:p>
          <a:p>
            <a:pPr marL="285750" indent="180000" algn="just">
              <a:buFontTx/>
              <a:buChar char="-"/>
            </a:pPr>
            <a:r>
              <a:rPr lang="ru-RU" sz="1200" kern="1200" dirty="0" smtClean="0">
                <a:solidFill>
                  <a:schemeClr val="tx1"/>
                </a:solidFill>
                <a:effectLst/>
                <a:latin typeface="Times New Roman" panose="02020603050405020304" pitchFamily="18" charset="0"/>
                <a:cs typeface="Times New Roman" panose="02020603050405020304" pitchFamily="18" charset="0"/>
              </a:rPr>
              <a:t>Коррозионные процессы</a:t>
            </a:r>
            <a:r>
              <a:rPr lang="ru-RU" sz="1200" kern="1200" baseline="0" dirty="0" smtClean="0">
                <a:solidFill>
                  <a:schemeClr val="tx1"/>
                </a:solidFill>
                <a:effectLst/>
                <a:latin typeface="Times New Roman" panose="02020603050405020304" pitchFamily="18" charset="0"/>
                <a:cs typeface="Times New Roman" panose="02020603050405020304" pitchFamily="18" charset="0"/>
              </a:rPr>
              <a:t> – 12 аварий (в том числе в результате механического дефекта, полученного при СМР)</a:t>
            </a:r>
            <a:r>
              <a:rPr lang="ru-RU" sz="1200" kern="1200" dirty="0" smtClean="0">
                <a:solidFill>
                  <a:schemeClr val="tx1"/>
                </a:solidFill>
                <a:effectLst/>
                <a:latin typeface="Times New Roman" panose="02020603050405020304" pitchFamily="18" charset="0"/>
                <a:cs typeface="Times New Roman" panose="02020603050405020304" pitchFamily="18" charset="0"/>
              </a:rPr>
              <a:t>,</a:t>
            </a:r>
          </a:p>
          <a:p>
            <a:pPr marL="285750" indent="180000" algn="just">
              <a:buFontTx/>
              <a:buChar char="-"/>
            </a:pPr>
            <a:r>
              <a:rPr lang="ru-RU" sz="1200" kern="1200" dirty="0" smtClean="0">
                <a:solidFill>
                  <a:schemeClr val="tx1"/>
                </a:solidFill>
                <a:effectLst/>
                <a:latin typeface="Times New Roman" panose="02020603050405020304" pitchFamily="18" charset="0"/>
                <a:cs typeface="Times New Roman" panose="02020603050405020304" pitchFamily="18" charset="0"/>
              </a:rPr>
              <a:t>Дефекты сварных соединений, допущенные при строительстве и ремонтах </a:t>
            </a:r>
            <a:r>
              <a:rPr lang="ru-RU" sz="1200" kern="1200" baseline="0" dirty="0" smtClean="0">
                <a:solidFill>
                  <a:schemeClr val="tx1"/>
                </a:solidFill>
                <a:effectLst/>
                <a:latin typeface="Times New Roman" panose="02020603050405020304" pitchFamily="18" charset="0"/>
                <a:cs typeface="Times New Roman" panose="02020603050405020304" pitchFamily="18" charset="0"/>
              </a:rPr>
              <a:t>– 11 аварий;</a:t>
            </a:r>
          </a:p>
          <a:p>
            <a:pPr marL="285750" indent="180000" algn="just">
              <a:buFontTx/>
              <a:buChar char="-"/>
            </a:pPr>
            <a:r>
              <a:rPr lang="ru-RU" sz="1200" kern="1200" dirty="0" smtClean="0">
                <a:solidFill>
                  <a:schemeClr val="tx1"/>
                </a:solidFill>
                <a:effectLst/>
                <a:latin typeface="Times New Roman" panose="02020603050405020304" pitchFamily="18" charset="0"/>
                <a:cs typeface="Times New Roman" panose="02020603050405020304" pitchFamily="18" charset="0"/>
              </a:rPr>
              <a:t>Дефект оборудования, материалов и соединительных деталей</a:t>
            </a:r>
            <a:r>
              <a:rPr lang="ru-RU" sz="1200" kern="1200" baseline="0" dirty="0" smtClean="0">
                <a:solidFill>
                  <a:schemeClr val="tx1"/>
                </a:solidFill>
                <a:effectLst/>
                <a:latin typeface="Times New Roman" panose="02020603050405020304" pitchFamily="18" charset="0"/>
                <a:cs typeface="Times New Roman" panose="02020603050405020304" pitchFamily="18" charset="0"/>
              </a:rPr>
              <a:t> – 11 аварий;</a:t>
            </a:r>
          </a:p>
        </p:txBody>
      </p:sp>
      <p:sp>
        <p:nvSpPr>
          <p:cNvPr id="4" name="Номер слайда 3"/>
          <p:cNvSpPr>
            <a:spLocks noGrp="1"/>
          </p:cNvSpPr>
          <p:nvPr>
            <p:ph type="sldNum" sz="quarter" idx="10"/>
          </p:nvPr>
        </p:nvSpPr>
        <p:spPr/>
        <p:txBody>
          <a:bodyPr/>
          <a:lstStyle/>
          <a:p>
            <a:fld id="{282185DB-A00E-4AF3-B661-15E025881028}" type="slidenum">
              <a:rPr lang="ru-RU" smtClean="0"/>
              <a:pPr/>
              <a:t>21</a:t>
            </a:fld>
            <a:endParaRPr lang="ru-RU"/>
          </a:p>
        </p:txBody>
      </p:sp>
    </p:spTree>
    <p:extLst>
      <p:ext uri="{BB962C8B-B14F-4D97-AF65-F5344CB8AC3E}">
        <p14:creationId xmlns:p14="http://schemas.microsoft.com/office/powerpoint/2010/main" val="36881212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normAutofit fontScale="92500"/>
          </a:bodyPr>
          <a:lstStyle/>
          <a:p>
            <a:r>
              <a:rPr lang="ru-RU" sz="1200" kern="1200" dirty="0" smtClean="0">
                <a:solidFill>
                  <a:schemeClr val="tx1"/>
                </a:solidFill>
                <a:effectLst/>
                <a:latin typeface="+mn-lt"/>
                <a:ea typeface="+mn-ea"/>
                <a:cs typeface="+mn-cs"/>
              </a:rPr>
              <a:t>В 2017 году в ПАО «Газпром» зарегистрировано 4 пожара:</a:t>
            </a:r>
          </a:p>
          <a:p>
            <a:r>
              <a:rPr lang="ru-RU" sz="1200" kern="1200" dirty="0" smtClean="0">
                <a:solidFill>
                  <a:schemeClr val="tx1"/>
                </a:solidFill>
                <a:effectLst/>
                <a:latin typeface="+mn-lt"/>
                <a:ea typeface="+mn-ea"/>
                <a:cs typeface="+mn-cs"/>
              </a:rPr>
              <a:t>06.01.2017 02 ч. 58 м. ЯНАО г. Новый Уренгой, ул. 26 съезда КПСС д. 13 «б», здание УНИМО-2 (инв. №102001) общей площадью 862,6 м. кв. Объект принадлежит на праве собственности ООО «Газпром добыча Уренгой», эксплуатируется ООО «Газпром газнадзор» на основании договора аренды от 02.03.2016 № 3.  Причина пожара: неисправность электрооборудования</a:t>
            </a:r>
          </a:p>
          <a:p>
            <a:r>
              <a:rPr lang="ru-RU" sz="1200" kern="1200" dirty="0" smtClean="0">
                <a:solidFill>
                  <a:schemeClr val="tx1"/>
                </a:solidFill>
                <a:effectLst/>
                <a:latin typeface="+mn-lt"/>
                <a:ea typeface="+mn-ea"/>
                <a:cs typeface="+mn-cs"/>
              </a:rPr>
              <a:t>Последствия пожара: Здание УНИМО-2 уничтожено по всей площади. Материальный ущерб составил 3 402 тыс. руб.</a:t>
            </a:r>
          </a:p>
          <a:p>
            <a:r>
              <a:rPr lang="ru-RU" sz="1200" kern="1200" dirty="0" smtClean="0">
                <a:solidFill>
                  <a:schemeClr val="tx1"/>
                </a:solidFill>
                <a:effectLst/>
                <a:latin typeface="+mn-lt"/>
                <a:ea typeface="+mn-ea"/>
                <a:cs typeface="+mn-cs"/>
              </a:rPr>
              <a:t>24.01.2017 16 ч. 35 м. Рязанская обл., </a:t>
            </a:r>
            <a:r>
              <a:rPr lang="ru-RU" sz="1200" kern="1200" dirty="0" err="1" smtClean="0">
                <a:solidFill>
                  <a:schemeClr val="tx1"/>
                </a:solidFill>
                <a:effectLst/>
                <a:latin typeface="+mn-lt"/>
                <a:ea typeface="+mn-ea"/>
                <a:cs typeface="+mn-cs"/>
              </a:rPr>
              <a:t>Касимовский</a:t>
            </a:r>
            <a:r>
              <a:rPr lang="ru-RU" sz="1200" kern="1200" dirty="0" smtClean="0">
                <a:solidFill>
                  <a:schemeClr val="tx1"/>
                </a:solidFill>
                <a:effectLst/>
                <a:latin typeface="+mn-lt"/>
                <a:ea typeface="+mn-ea"/>
                <a:cs typeface="+mn-cs"/>
              </a:rPr>
              <a:t> р-н, подъездная автодорога </a:t>
            </a:r>
            <a:r>
              <a:rPr lang="ru-RU" sz="1200" kern="1200" dirty="0" err="1" smtClean="0">
                <a:solidFill>
                  <a:schemeClr val="tx1"/>
                </a:solidFill>
                <a:effectLst/>
                <a:latin typeface="+mn-lt"/>
                <a:ea typeface="+mn-ea"/>
                <a:cs typeface="+mn-cs"/>
              </a:rPr>
              <a:t>р.п</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Лашма</a:t>
            </a:r>
            <a:r>
              <a:rPr lang="ru-RU" sz="1200" kern="1200" dirty="0" smtClean="0">
                <a:solidFill>
                  <a:schemeClr val="tx1"/>
                </a:solidFill>
                <a:effectLst/>
                <a:latin typeface="+mn-lt"/>
                <a:ea typeface="+mn-ea"/>
                <a:cs typeface="+mn-cs"/>
              </a:rPr>
              <a:t> от дороги Ряжск – </a:t>
            </a:r>
            <a:r>
              <a:rPr lang="ru-RU" sz="1200" kern="1200" dirty="0" err="1" smtClean="0">
                <a:solidFill>
                  <a:schemeClr val="tx1"/>
                </a:solidFill>
                <a:effectLst/>
                <a:latin typeface="+mn-lt"/>
                <a:ea typeface="+mn-ea"/>
                <a:cs typeface="+mn-cs"/>
              </a:rPr>
              <a:t>Касимов</a:t>
            </a:r>
            <a:r>
              <a:rPr lang="ru-RU" sz="1200" kern="1200" dirty="0" smtClean="0">
                <a:solidFill>
                  <a:schemeClr val="tx1"/>
                </a:solidFill>
                <a:effectLst/>
                <a:latin typeface="+mn-lt"/>
                <a:ea typeface="+mn-ea"/>
                <a:cs typeface="+mn-cs"/>
              </a:rPr>
              <a:t> - Н-Новгород возле поворота на д. </a:t>
            </a:r>
            <a:r>
              <a:rPr lang="ru-RU" sz="1200" kern="1200" dirty="0" err="1" smtClean="0">
                <a:solidFill>
                  <a:schemeClr val="tx1"/>
                </a:solidFill>
                <a:effectLst/>
                <a:latin typeface="+mn-lt"/>
                <a:ea typeface="+mn-ea"/>
                <a:cs typeface="+mn-cs"/>
              </a:rPr>
              <a:t>Басово</a:t>
            </a:r>
            <a:r>
              <a:rPr lang="ru-RU" sz="1200" kern="1200" dirty="0" smtClean="0">
                <a:solidFill>
                  <a:schemeClr val="tx1"/>
                </a:solidFill>
                <a:effectLst/>
                <a:latin typeface="+mn-lt"/>
                <a:ea typeface="+mn-ea"/>
                <a:cs typeface="+mn-cs"/>
              </a:rPr>
              <a:t>, автобус ПАЗ 32053 </a:t>
            </a:r>
            <a:r>
              <a:rPr lang="ru-RU" sz="1200" kern="1200" dirty="0" err="1" smtClean="0">
                <a:solidFill>
                  <a:schemeClr val="tx1"/>
                </a:solidFill>
                <a:effectLst/>
                <a:latin typeface="+mn-lt"/>
                <a:ea typeface="+mn-ea"/>
                <a:cs typeface="+mn-cs"/>
              </a:rPr>
              <a:t>Касимовского</a:t>
            </a:r>
            <a:r>
              <a:rPr lang="ru-RU" sz="1200" kern="1200" dirty="0" smtClean="0">
                <a:solidFill>
                  <a:schemeClr val="tx1"/>
                </a:solidFill>
                <a:effectLst/>
                <a:latin typeface="+mn-lt"/>
                <a:ea typeface="+mn-ea"/>
                <a:cs typeface="+mn-cs"/>
              </a:rPr>
              <a:t> УПХ ООО «Газпром ПХГ». Причина пожара: неисправность электрооборудования транспортного средства.</a:t>
            </a:r>
          </a:p>
          <a:p>
            <a:r>
              <a:rPr lang="ru-RU" sz="1200" kern="1200" dirty="0" smtClean="0">
                <a:solidFill>
                  <a:schemeClr val="tx1"/>
                </a:solidFill>
                <a:effectLst/>
                <a:latin typeface="+mn-lt"/>
                <a:ea typeface="+mn-ea"/>
                <a:cs typeface="+mn-cs"/>
              </a:rPr>
              <a:t>Последствия пожара: В результате пожара автобус полностью уничтожен. Материальный ущерб 1211,91 тыс. руб.</a:t>
            </a:r>
          </a:p>
          <a:p>
            <a:r>
              <a:rPr lang="ru-RU" sz="1200" kern="1200" dirty="0" smtClean="0">
                <a:solidFill>
                  <a:schemeClr val="tx1"/>
                </a:solidFill>
                <a:effectLst/>
                <a:latin typeface="+mn-lt"/>
                <a:ea typeface="+mn-ea"/>
                <a:cs typeface="+mn-cs"/>
              </a:rPr>
              <a:t>18.04.17 01 ч. 35 м. Воронежская область, Каменский район, 714 км МГ Средняя Азия-Центр, крановая площадка № 280. Автомобиль КамАЗ-43-118-15 </a:t>
            </a:r>
            <a:r>
              <a:rPr lang="ru-RU" sz="1200" kern="1200" dirty="0" err="1" smtClean="0">
                <a:solidFill>
                  <a:schemeClr val="tx1"/>
                </a:solidFill>
                <a:effectLst/>
                <a:latin typeface="+mn-lt"/>
                <a:ea typeface="+mn-ea"/>
                <a:cs typeface="+mn-cs"/>
              </a:rPr>
              <a:t>Острогожского</a:t>
            </a:r>
            <a:r>
              <a:rPr lang="ru-RU" sz="1200" kern="1200" dirty="0" smtClean="0">
                <a:solidFill>
                  <a:schemeClr val="tx1"/>
                </a:solidFill>
                <a:effectLst/>
                <a:latin typeface="+mn-lt"/>
                <a:ea typeface="+mn-ea"/>
                <a:cs typeface="+mn-cs"/>
              </a:rPr>
              <a:t> ЛПУМГ, ООО «Газпром трансгаз Москва». </a:t>
            </a:r>
          </a:p>
          <a:p>
            <a:r>
              <a:rPr lang="ru-RU" sz="1200" kern="1200" dirty="0" smtClean="0">
                <a:solidFill>
                  <a:schemeClr val="tx1"/>
                </a:solidFill>
                <a:effectLst/>
                <a:latin typeface="+mn-lt"/>
                <a:ea typeface="+mn-ea"/>
                <a:cs typeface="+mn-cs"/>
              </a:rPr>
              <a:t>Причина пожара: Пожар произошёл в результате взрыва </a:t>
            </a:r>
            <a:r>
              <a:rPr lang="ru-RU" sz="1200" kern="1200" dirty="0" err="1" smtClean="0">
                <a:solidFill>
                  <a:schemeClr val="tx1"/>
                </a:solidFill>
                <a:effectLst/>
                <a:latin typeface="+mn-lt"/>
                <a:ea typeface="+mn-ea"/>
                <a:cs typeface="+mn-cs"/>
              </a:rPr>
              <a:t>газовоздушной</a:t>
            </a:r>
            <a:r>
              <a:rPr lang="ru-RU" sz="1200" kern="1200" dirty="0" smtClean="0">
                <a:solidFill>
                  <a:schemeClr val="tx1"/>
                </a:solidFill>
                <a:effectLst/>
                <a:latin typeface="+mn-lt"/>
                <a:ea typeface="+mn-ea"/>
                <a:cs typeface="+mn-cs"/>
              </a:rPr>
              <a:t> смеси.</a:t>
            </a:r>
          </a:p>
          <a:p>
            <a:r>
              <a:rPr lang="ru-RU" sz="1200" kern="1200" dirty="0" smtClean="0">
                <a:solidFill>
                  <a:schemeClr val="tx1"/>
                </a:solidFill>
                <a:effectLst/>
                <a:latin typeface="+mn-lt"/>
                <a:ea typeface="+mn-ea"/>
                <a:cs typeface="+mn-cs"/>
              </a:rPr>
              <a:t>Последствия пожара: пострадали 2 работника ЛЭС </a:t>
            </a:r>
            <a:r>
              <a:rPr lang="ru-RU" sz="1200" kern="1200" dirty="0" err="1" smtClean="0">
                <a:solidFill>
                  <a:schemeClr val="tx1"/>
                </a:solidFill>
                <a:effectLst/>
                <a:latin typeface="+mn-lt"/>
                <a:ea typeface="+mn-ea"/>
                <a:cs typeface="+mn-cs"/>
              </a:rPr>
              <a:t>Острогожского</a:t>
            </a:r>
            <a:r>
              <a:rPr lang="ru-RU" sz="1200" kern="1200" dirty="0" smtClean="0">
                <a:solidFill>
                  <a:schemeClr val="tx1"/>
                </a:solidFill>
                <a:effectLst/>
                <a:latin typeface="+mn-lt"/>
                <a:ea typeface="+mn-ea"/>
                <a:cs typeface="+mn-cs"/>
              </a:rPr>
              <a:t> ЛПУМГ. Автомобиль КАМАЗ-43-118-15 уничтожен полностью. </a:t>
            </a:r>
          </a:p>
          <a:p>
            <a:r>
              <a:rPr lang="ru-RU" sz="1200" kern="1200" dirty="0" smtClean="0">
                <a:solidFill>
                  <a:schemeClr val="tx1"/>
                </a:solidFill>
                <a:effectLst/>
                <a:latin typeface="+mn-lt"/>
                <a:ea typeface="+mn-ea"/>
                <a:cs typeface="+mn-cs"/>
              </a:rPr>
              <a:t>03.12.2017 в 09 ч. 07 м. Самарская область г. Сызрань. Автобус ПАЗ 32054 </a:t>
            </a:r>
            <a:r>
              <a:rPr lang="ru-RU" sz="1200" kern="1200" dirty="0" err="1" smtClean="0">
                <a:solidFill>
                  <a:schemeClr val="tx1"/>
                </a:solidFill>
                <a:effectLst/>
                <a:latin typeface="+mn-lt"/>
                <a:ea typeface="+mn-ea"/>
                <a:cs typeface="+mn-cs"/>
              </a:rPr>
              <a:t>Сызранское</a:t>
            </a:r>
            <a:r>
              <a:rPr lang="ru-RU" sz="1200" kern="1200" dirty="0" smtClean="0">
                <a:solidFill>
                  <a:schemeClr val="tx1"/>
                </a:solidFill>
                <a:effectLst/>
                <a:latin typeface="+mn-lt"/>
                <a:ea typeface="+mn-ea"/>
                <a:cs typeface="+mn-cs"/>
              </a:rPr>
              <a:t> ЛПУМГ ООО «Газпром трансгаз Самара» Причина пожара: Воспламенение паров бензина из-за не герметичности топливоподводящего шланга Последствия Автобус полностью уничтожен пожара: Ущерб: 767 тыс. руб.</a:t>
            </a:r>
          </a:p>
          <a:p>
            <a:r>
              <a:rPr lang="ru-RU" sz="1200" kern="1200" dirty="0" smtClean="0">
                <a:solidFill>
                  <a:schemeClr val="tx1"/>
                </a:solidFill>
                <a:effectLst/>
                <a:latin typeface="+mn-lt"/>
                <a:ea typeface="+mn-ea"/>
                <a:cs typeface="+mn-cs"/>
              </a:rPr>
              <a:t> </a:t>
            </a:r>
          </a:p>
          <a:p>
            <a:r>
              <a:rPr lang="ru-RU" sz="1200" kern="1200" dirty="0" smtClean="0">
                <a:solidFill>
                  <a:schemeClr val="tx1"/>
                </a:solidFill>
                <a:effectLst/>
                <a:latin typeface="+mn-lt"/>
                <a:ea typeface="+mn-ea"/>
                <a:cs typeface="+mn-cs"/>
              </a:rPr>
              <a:t> </a:t>
            </a:r>
          </a:p>
          <a:p>
            <a:endParaRPr lang="ru-RU" sz="1200"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282185DB-A00E-4AF3-B661-15E025881028}" type="slidenum">
              <a:rPr lang="ru-RU" smtClean="0"/>
              <a:pPr/>
              <a:t>22</a:t>
            </a:fld>
            <a:endParaRPr lang="ru-RU"/>
          </a:p>
        </p:txBody>
      </p:sp>
    </p:spTree>
    <p:extLst>
      <p:ext uri="{BB962C8B-B14F-4D97-AF65-F5344CB8AC3E}">
        <p14:creationId xmlns:p14="http://schemas.microsoft.com/office/powerpoint/2010/main" val="799002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normAutofit/>
          </a:bodyPr>
          <a:lstStyle/>
          <a:p>
            <a:r>
              <a:rPr lang="ru-RU" sz="1200" kern="1200" dirty="0" smtClean="0">
                <a:solidFill>
                  <a:schemeClr val="tx1"/>
                </a:solidFill>
                <a:effectLst/>
                <a:latin typeface="+mn-lt"/>
                <a:ea typeface="+mn-ea"/>
                <a:cs typeface="+mn-cs"/>
              </a:rPr>
              <a:t>В этом же тренде складывается обстановка с пожарами и в 2018 году. </a:t>
            </a:r>
          </a:p>
          <a:p>
            <a:r>
              <a:rPr lang="ru-RU" sz="1200" kern="1200" dirty="0" smtClean="0">
                <a:solidFill>
                  <a:schemeClr val="tx1"/>
                </a:solidFill>
                <a:effectLst/>
                <a:latin typeface="+mn-lt"/>
                <a:ea typeface="+mn-ea"/>
                <a:cs typeface="+mn-cs"/>
              </a:rPr>
              <a:t>Так 12 марта 2018 года, в дочернем обществе - ООО «Газпром трансгаз Сургут»  по причине неисправности электрооборудования произошёл 1 пожар на автотранспорте - поврежден самосвал марки УРАЛ. </a:t>
            </a:r>
          </a:p>
          <a:p>
            <a:r>
              <a:rPr lang="ru-RU" sz="1200" kern="1200" dirty="0" smtClean="0">
                <a:solidFill>
                  <a:schemeClr val="tx1"/>
                </a:solidFill>
                <a:effectLst/>
                <a:latin typeface="+mn-lt"/>
                <a:ea typeface="+mn-ea"/>
                <a:cs typeface="+mn-cs"/>
              </a:rPr>
              <a:t>В результате пожара кабина и моторный отсек уничтожены, дальнейшая эксплуатация автомобиля невозможна. Травмированных и пострадавших нет. </a:t>
            </a:r>
          </a:p>
          <a:p>
            <a:r>
              <a:rPr lang="ru-RU" sz="1200" kern="1200" dirty="0" smtClean="0">
                <a:solidFill>
                  <a:schemeClr val="tx1"/>
                </a:solidFill>
                <a:effectLst/>
                <a:latin typeface="+mn-lt"/>
                <a:ea typeface="+mn-ea"/>
                <a:cs typeface="+mn-cs"/>
              </a:rPr>
              <a:t>Ущерб составил 1, 700 млн. </a:t>
            </a:r>
            <a:r>
              <a:rPr lang="ru-RU" sz="1200" kern="1200" dirty="0" err="1" smtClean="0">
                <a:solidFill>
                  <a:schemeClr val="tx1"/>
                </a:solidFill>
                <a:effectLst/>
                <a:latin typeface="+mn-lt"/>
                <a:ea typeface="+mn-ea"/>
                <a:cs typeface="+mn-cs"/>
              </a:rPr>
              <a:t>руб</a:t>
            </a:r>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 </a:t>
            </a:r>
          </a:p>
          <a:p>
            <a:r>
              <a:rPr lang="ru-RU" sz="1200" kern="1200" dirty="0" smtClean="0">
                <a:solidFill>
                  <a:schemeClr val="tx1"/>
                </a:solidFill>
                <a:effectLst/>
                <a:latin typeface="+mn-lt"/>
                <a:ea typeface="+mn-ea"/>
                <a:cs typeface="+mn-cs"/>
              </a:rPr>
              <a:t>И еще одно аналогичное происшествие произошло 14.03.2018 на </a:t>
            </a:r>
            <a:r>
              <a:rPr lang="ru-RU" sz="1200" kern="1200" dirty="0" err="1" smtClean="0">
                <a:solidFill>
                  <a:schemeClr val="tx1"/>
                </a:solidFill>
                <a:effectLst/>
                <a:latin typeface="+mn-lt"/>
                <a:ea typeface="+mn-ea"/>
                <a:cs typeface="+mn-cs"/>
              </a:rPr>
              <a:t>Сургутском</a:t>
            </a:r>
            <a:r>
              <a:rPr lang="ru-RU" sz="1200" kern="1200" dirty="0" smtClean="0">
                <a:solidFill>
                  <a:schemeClr val="tx1"/>
                </a:solidFill>
                <a:effectLst/>
                <a:latin typeface="+mn-lt"/>
                <a:ea typeface="+mn-ea"/>
                <a:cs typeface="+mn-cs"/>
              </a:rPr>
              <a:t> ЗСК. В результате пожара поврежден автомобильный погрузчик подрядной организации, оказывающей услуги по договору с ООО «Газпром </a:t>
            </a:r>
            <a:r>
              <a:rPr lang="ru-RU" sz="1200" kern="1200" dirty="0" err="1" smtClean="0">
                <a:solidFill>
                  <a:schemeClr val="tx1"/>
                </a:solidFill>
                <a:effectLst/>
                <a:latin typeface="+mn-lt"/>
                <a:ea typeface="+mn-ea"/>
                <a:cs typeface="+mn-cs"/>
              </a:rPr>
              <a:t>Энерго</a:t>
            </a:r>
            <a:r>
              <a:rPr lang="ru-RU" sz="1200" kern="1200" dirty="0" smtClean="0">
                <a:solidFill>
                  <a:schemeClr val="tx1"/>
                </a:solidFill>
                <a:effectLst/>
                <a:latin typeface="+mn-lt"/>
                <a:ea typeface="+mn-ea"/>
                <a:cs typeface="+mn-cs"/>
              </a:rPr>
              <a:t>».</a:t>
            </a:r>
          </a:p>
          <a:p>
            <a:r>
              <a:rPr lang="ru-RU" sz="1200" kern="1200" dirty="0" smtClean="0">
                <a:solidFill>
                  <a:schemeClr val="tx1"/>
                </a:solidFill>
                <a:effectLst/>
                <a:latin typeface="+mn-lt"/>
                <a:ea typeface="+mn-ea"/>
                <a:cs typeface="+mn-cs"/>
              </a:rPr>
              <a:t>Последнее происшествие произошло с имуществом сторонней организации  и не повлекло причинение ущерба дочернему обществу. </a:t>
            </a:r>
          </a:p>
          <a:p>
            <a:r>
              <a:rPr lang="ru-RU" sz="1200" kern="1200" dirty="0" smtClean="0">
                <a:solidFill>
                  <a:schemeClr val="tx1"/>
                </a:solidFill>
                <a:effectLst/>
                <a:latin typeface="+mn-lt"/>
                <a:ea typeface="+mn-ea"/>
                <a:cs typeface="+mn-cs"/>
              </a:rPr>
              <a:t>При этом результаты расследований происшествий с подрядными или сторонними организациями также используются при разработке организационно-технических мероприятий по обеспечению пожарной безопасности. </a:t>
            </a:r>
          </a:p>
          <a:p>
            <a:endParaRPr lang="ru-RU" sz="1200" kern="1200" dirty="0" smtClean="0">
              <a:solidFill>
                <a:schemeClr val="tx1"/>
              </a:solidFill>
              <a:effectLst/>
              <a:latin typeface="+mn-lt"/>
              <a:ea typeface="+mn-ea"/>
              <a:cs typeface="+mn-cs"/>
            </a:endParaRPr>
          </a:p>
          <a:p>
            <a:endParaRPr lang="ru-RU" sz="1200"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282185DB-A00E-4AF3-B661-15E025881028}" type="slidenum">
              <a:rPr lang="ru-RU" smtClean="0"/>
              <a:pPr/>
              <a:t>23</a:t>
            </a:fld>
            <a:endParaRPr lang="ru-RU"/>
          </a:p>
        </p:txBody>
      </p:sp>
    </p:spTree>
    <p:extLst>
      <p:ext uri="{BB962C8B-B14F-4D97-AF65-F5344CB8AC3E}">
        <p14:creationId xmlns:p14="http://schemas.microsoft.com/office/powerpoint/2010/main" val="799002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normAutofit/>
          </a:bodyPr>
          <a:lstStyle/>
          <a:p>
            <a:r>
              <a:rPr lang="ru-RU" sz="1200" kern="1200" dirty="0" smtClean="0">
                <a:solidFill>
                  <a:schemeClr val="tx1"/>
                </a:solidFill>
                <a:effectLst/>
                <a:latin typeface="+mn-lt"/>
                <a:ea typeface="+mn-ea"/>
                <a:cs typeface="+mn-cs"/>
              </a:rPr>
              <a:t>Большинство объектов газотранспортных и газодобывающих дочерних обществ ПАО «Газпром»  расположено на лесных участках или территориях непосредственно граничащих с лесами. Учитывая сложную обстановку с природными пожарами на территории Российской Федерации в 2017 году, обеспечению пожарной безопасности на объектах ПАО «Газпром»  расположенных в лесах уделяется особое внимание.  </a:t>
            </a:r>
          </a:p>
          <a:p>
            <a:r>
              <a:rPr lang="ru-RU" sz="1200" kern="1200" dirty="0" smtClean="0">
                <a:solidFill>
                  <a:schemeClr val="tx1"/>
                </a:solidFill>
                <a:effectLst/>
                <a:latin typeface="+mn-lt"/>
                <a:ea typeface="+mn-ea"/>
                <a:cs typeface="+mn-cs"/>
              </a:rPr>
              <a:t>По данным комплекса мониторинга пожароопасной обстановки, полученных в рамках опытно-промышленной апробации, за весенне-летний пожароопасный период 2017 года количество угроз распространения природных пожаров на объекты ПАО «Газпром» составило более 750 случаев.</a:t>
            </a:r>
          </a:p>
          <a:p>
            <a:r>
              <a:rPr lang="ru-RU" sz="1200" kern="1200" dirty="0" smtClean="0">
                <a:solidFill>
                  <a:schemeClr val="tx1"/>
                </a:solidFill>
                <a:effectLst/>
                <a:latin typeface="+mn-lt"/>
                <a:ea typeface="+mn-ea"/>
                <a:cs typeface="+mn-cs"/>
              </a:rPr>
              <a:t>Подразделения ведомственной пожарной охраны и добровольные пожарные формирования дочерних обществ ПАО «Газпром привлекались для ликвидации лесных, торфяных, степных и тундровых пожаров, происшедших на участках охранных зон линейных объектов расположенных на землях лесного фонда, а также оказания помощи участковым лесничествам, подразделениям МЧС России в ликвидации природных пожаров и защите населенных пунктов. </a:t>
            </a:r>
          </a:p>
          <a:p>
            <a:r>
              <a:rPr lang="ru-RU" sz="1200" kern="1200" dirty="0" smtClean="0">
                <a:solidFill>
                  <a:schemeClr val="tx1"/>
                </a:solidFill>
                <a:effectLst/>
                <a:latin typeface="+mn-lt"/>
                <a:ea typeface="+mn-ea"/>
                <a:cs typeface="+mn-cs"/>
              </a:rPr>
              <a:t>Рост показателей привлечения подразделений пожарной охраны и добровольных пожарных формирований на тушение лесных пожаров в 2017 году зафиксирован в апреле месяце (23 выезда) </a:t>
            </a:r>
          </a:p>
          <a:p>
            <a:r>
              <a:rPr lang="ru-RU" sz="1200" kern="1200" dirty="0" smtClean="0">
                <a:solidFill>
                  <a:schemeClr val="tx1"/>
                </a:solidFill>
                <a:effectLst/>
                <a:latin typeface="+mn-lt"/>
                <a:ea typeface="+mn-ea"/>
                <a:cs typeface="+mn-cs"/>
              </a:rPr>
              <a:t>Необходимо отметить, что за обозначенный период природных пожаров повлекших причинение ущерба объектам ПАО «Газпром» не допущено. </a:t>
            </a:r>
          </a:p>
          <a:p>
            <a:r>
              <a:rPr lang="ru-RU" sz="1200" kern="1200" dirty="0" smtClean="0">
                <a:solidFill>
                  <a:schemeClr val="tx1"/>
                </a:solidFill>
                <a:effectLst/>
                <a:latin typeface="+mn-lt"/>
                <a:ea typeface="+mn-ea"/>
                <a:cs typeface="+mn-cs"/>
              </a:rPr>
              <a:t> </a:t>
            </a:r>
          </a:p>
          <a:p>
            <a:endParaRPr lang="ru-RU" sz="1200"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282185DB-A00E-4AF3-B661-15E025881028}" type="slidenum">
              <a:rPr lang="ru-RU" smtClean="0"/>
              <a:pPr/>
              <a:t>24</a:t>
            </a:fld>
            <a:endParaRPr lang="ru-RU"/>
          </a:p>
        </p:txBody>
      </p:sp>
    </p:spTree>
    <p:extLst>
      <p:ext uri="{BB962C8B-B14F-4D97-AF65-F5344CB8AC3E}">
        <p14:creationId xmlns:p14="http://schemas.microsoft.com/office/powerpoint/2010/main" val="20495841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a:xfrm>
            <a:off x="324853" y="4715908"/>
            <a:ext cx="6328609" cy="4467701"/>
          </a:xfrm>
        </p:spPr>
        <p:txBody>
          <a:bodyPr>
            <a:normAutofit/>
          </a:bodyPr>
          <a:lstStyle/>
          <a:p>
            <a:pPr algn="just"/>
            <a:r>
              <a:rPr lang="ru-RU" sz="1200" kern="1200" dirty="0" smtClean="0">
                <a:solidFill>
                  <a:schemeClr val="tx1"/>
                </a:solidFill>
                <a:effectLst/>
                <a:latin typeface="Times New Roman" panose="02020603050405020304" pitchFamily="18" charset="0"/>
                <a:cs typeface="Times New Roman" panose="02020603050405020304" pitchFamily="18" charset="0"/>
              </a:rPr>
              <a:t>1. Функционирование системы управления производственной безопасностью основывается на</a:t>
            </a:r>
            <a:r>
              <a:rPr lang="ru-RU" sz="1200" kern="1200" baseline="0" dirty="0" smtClean="0">
                <a:solidFill>
                  <a:schemeClr val="tx1"/>
                </a:solidFill>
                <a:effectLst/>
                <a:latin typeface="Times New Roman" panose="02020603050405020304" pitchFamily="18" charset="0"/>
                <a:cs typeface="Times New Roman" panose="02020603050405020304" pitchFamily="18" charset="0"/>
              </a:rPr>
              <a:t> идентификации опасностей и оценки риска. </a:t>
            </a:r>
            <a:r>
              <a:rPr lang="ru-RU" sz="1200" kern="1200" dirty="0" smtClean="0">
                <a:solidFill>
                  <a:schemeClr val="tx1"/>
                </a:solidFill>
                <a:effectLst/>
                <a:latin typeface="Times New Roman" panose="02020603050405020304" pitchFamily="18" charset="0"/>
                <a:cs typeface="Times New Roman" panose="02020603050405020304" pitchFamily="18" charset="0"/>
              </a:rPr>
              <a:t>Порядок идентификации опасностей, оценки и управления рисками в области охраны труда и промышленной безопасности установлен СТО Газпром.</a:t>
            </a:r>
          </a:p>
          <a:p>
            <a:pPr algn="just"/>
            <a:r>
              <a:rPr lang="ru-RU" sz="1200" kern="1200" dirty="0" smtClean="0">
                <a:solidFill>
                  <a:schemeClr val="tx1"/>
                </a:solidFill>
                <a:effectLst/>
                <a:latin typeface="Times New Roman" panose="02020603050405020304" pitchFamily="18" charset="0"/>
                <a:cs typeface="Times New Roman" panose="02020603050405020304" pitchFamily="18" charset="0"/>
              </a:rPr>
              <a:t>В Администрации, дочерних обществах и организациях ПАО «Газпром»  проведена процедура по идентификации опасностей, оценке и управлению рисками в области охраны труда и промышленной безопасности.</a:t>
            </a:r>
          </a:p>
          <a:p>
            <a:pPr algn="just"/>
            <a:endParaRPr lang="ru-RU" sz="1200" kern="1200" dirty="0" smtClean="0">
              <a:solidFill>
                <a:schemeClr val="tx1"/>
              </a:solidFill>
              <a:effectLst/>
              <a:latin typeface="Times New Roman" panose="02020603050405020304" pitchFamily="18" charset="0"/>
              <a:cs typeface="Times New Roman" panose="02020603050405020304" pitchFamily="18" charset="0"/>
            </a:endParaRPr>
          </a:p>
          <a:p>
            <a:pPr algn="just"/>
            <a:r>
              <a:rPr lang="ru-RU" sz="1200" kern="1200" dirty="0" smtClean="0">
                <a:solidFill>
                  <a:schemeClr val="tx1"/>
                </a:solidFill>
                <a:effectLst/>
                <a:latin typeface="Times New Roman" panose="02020603050405020304" pitchFamily="18" charset="0"/>
                <a:cs typeface="Times New Roman" panose="02020603050405020304" pitchFamily="18" charset="0"/>
              </a:rPr>
              <a:t>2. По результатам проведённой процедуры недопустимых рисков не выявлено.</a:t>
            </a:r>
          </a:p>
          <a:p>
            <a:pPr algn="just"/>
            <a:endParaRPr lang="ru-RU" sz="1200" kern="1200" dirty="0" smtClean="0">
              <a:solidFill>
                <a:schemeClr val="tx1"/>
              </a:solidFill>
              <a:effectLst/>
              <a:latin typeface="Times New Roman" panose="02020603050405020304" pitchFamily="18" charset="0"/>
              <a:cs typeface="Times New Roman" panose="02020603050405020304" pitchFamily="18" charset="0"/>
            </a:endParaRPr>
          </a:p>
          <a:p>
            <a:pPr algn="just"/>
            <a:r>
              <a:rPr lang="ru-RU" sz="1200" kern="1200" dirty="0" smtClean="0">
                <a:solidFill>
                  <a:schemeClr val="tx1"/>
                </a:solidFill>
                <a:effectLst/>
                <a:latin typeface="Times New Roman" panose="02020603050405020304" pitchFamily="18" charset="0"/>
                <a:cs typeface="Times New Roman" panose="02020603050405020304" pitchFamily="18" charset="0"/>
              </a:rPr>
              <a:t>3. Однако</a:t>
            </a:r>
            <a:r>
              <a:rPr lang="ru-RU" sz="1200" kern="1200" baseline="0" dirty="0" smtClean="0">
                <a:solidFill>
                  <a:schemeClr val="tx1"/>
                </a:solidFill>
                <a:effectLst/>
                <a:latin typeface="Times New Roman" panose="02020603050405020304" pitchFamily="18" charset="0"/>
                <a:cs typeface="Times New Roman" panose="02020603050405020304" pitchFamily="18" charset="0"/>
              </a:rPr>
              <a:t> о</a:t>
            </a:r>
            <a:r>
              <a:rPr lang="ru-RU" sz="1200" kern="1200" dirty="0" smtClean="0">
                <a:solidFill>
                  <a:schemeClr val="tx1"/>
                </a:solidFill>
                <a:effectLst/>
                <a:latin typeface="Times New Roman" panose="02020603050405020304" pitchFamily="18" charset="0"/>
                <a:cs typeface="Times New Roman" panose="02020603050405020304" pitchFamily="18" charset="0"/>
              </a:rPr>
              <a:t>пределены высокие риски, а именно :</a:t>
            </a:r>
          </a:p>
          <a:p>
            <a:pPr lvl="0" algn="just"/>
            <a:r>
              <a:rPr lang="ru-RU" sz="1200" kern="1200" dirty="0" smtClean="0">
                <a:solidFill>
                  <a:schemeClr val="tx1"/>
                </a:solidFill>
                <a:effectLst/>
                <a:latin typeface="Times New Roman" panose="02020603050405020304" pitchFamily="18" charset="0"/>
                <a:cs typeface="Times New Roman" panose="02020603050405020304" pitchFamily="18" charset="0"/>
              </a:rPr>
              <a:t>риск падения работника при выполнении работы на высоте, в том числе с высоты одного уровня;</a:t>
            </a:r>
          </a:p>
          <a:p>
            <a:pPr lvl="0" algn="just"/>
            <a:r>
              <a:rPr lang="ru-RU" sz="1200" kern="1200" dirty="0" smtClean="0">
                <a:solidFill>
                  <a:schemeClr val="tx1"/>
                </a:solidFill>
                <a:effectLst/>
                <a:latin typeface="Times New Roman" panose="02020603050405020304" pitchFamily="18" charset="0"/>
                <a:cs typeface="Times New Roman" panose="02020603050405020304" pitchFamily="18" charset="0"/>
              </a:rPr>
              <a:t>риск попадания работников в ДТП на транспорте;</a:t>
            </a:r>
          </a:p>
          <a:p>
            <a:pPr marL="0" marR="0" lvl="0" indent="0" algn="just"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Times New Roman" panose="02020603050405020304" pitchFamily="18" charset="0"/>
                <a:cs typeface="Times New Roman" panose="02020603050405020304" pitchFamily="18" charset="0"/>
              </a:rPr>
              <a:t>риск </a:t>
            </a:r>
            <a:r>
              <a:rPr lang="ru-RU" sz="1200" u="none" strike="noStrike" kern="1200" dirty="0" smtClean="0">
                <a:solidFill>
                  <a:schemeClr val="tx1"/>
                </a:solidFill>
                <a:effectLst/>
                <a:latin typeface="Times New Roman" panose="02020603050405020304" pitchFamily="18" charset="0"/>
                <a:cs typeface="Times New Roman" panose="02020603050405020304" pitchFamily="18" charset="0"/>
              </a:rPr>
              <a:t>в</a:t>
            </a:r>
            <a:r>
              <a:rPr lang="ru-RU" sz="1200" u="none" strike="noStrike" dirty="0" smtClean="0">
                <a:solidFill>
                  <a:schemeClr val="tx1"/>
                </a:solidFill>
                <a:effectLst/>
                <a:latin typeface="Times New Roman" panose="02020603050405020304" pitchFamily="18" charset="0"/>
                <a:cs typeface="Times New Roman" panose="02020603050405020304" pitchFamily="18" charset="0"/>
              </a:rPr>
              <a:t>оздействия движущихся, разлетающихся, вращающихся предметов и деталей</a:t>
            </a:r>
            <a:r>
              <a:rPr lang="ru-RU" sz="1200" kern="1200" dirty="0" smtClean="0">
                <a:solidFill>
                  <a:schemeClr val="tx1"/>
                </a:solidFill>
                <a:effectLst/>
                <a:latin typeface="Times New Roman" panose="02020603050405020304" pitchFamily="18" charset="0"/>
                <a:cs typeface="Times New Roman" panose="02020603050405020304" pitchFamily="18" charset="0"/>
              </a:rPr>
              <a:t>;</a:t>
            </a:r>
          </a:p>
          <a:p>
            <a:pPr algn="l"/>
            <a:endParaRPr lang="ru-RU" sz="1200" kern="1200" baseline="0" dirty="0" smtClean="0">
              <a:solidFill>
                <a:schemeClr val="tx1"/>
              </a:solidFill>
              <a:effectLst/>
              <a:latin typeface="Times New Roman" panose="02020603050405020304" pitchFamily="18" charset="0"/>
              <a:ea typeface="+mn-ea"/>
              <a:cs typeface="Times New Roman" panose="02020603050405020304" pitchFamily="18" charset="0"/>
            </a:endParaRPr>
          </a:p>
          <a:p>
            <a:endParaRPr lang="ru-RU" dirty="0" smtClean="0"/>
          </a:p>
          <a:p>
            <a:endParaRPr lang="ru-RU" dirty="0"/>
          </a:p>
        </p:txBody>
      </p:sp>
      <p:sp>
        <p:nvSpPr>
          <p:cNvPr id="4" name="Номер слайда 3"/>
          <p:cNvSpPr>
            <a:spLocks noGrp="1"/>
          </p:cNvSpPr>
          <p:nvPr>
            <p:ph type="sldNum" sz="quarter" idx="10"/>
          </p:nvPr>
        </p:nvSpPr>
        <p:spPr/>
        <p:txBody>
          <a:bodyPr/>
          <a:lstStyle/>
          <a:p>
            <a:pPr>
              <a:defRPr/>
            </a:pPr>
            <a:fld id="{59E8E196-7F5A-4D08-A841-214490863518}" type="slidenum">
              <a:rPr lang="ru-RU" altLang="ru-RU" smtClean="0"/>
              <a:pPr>
                <a:defRPr/>
              </a:pPr>
              <a:t>25</a:t>
            </a:fld>
            <a:endParaRPr lang="ru-RU" altLang="ru-RU"/>
          </a:p>
        </p:txBody>
      </p:sp>
    </p:spTree>
    <p:extLst>
      <p:ext uri="{BB962C8B-B14F-4D97-AF65-F5344CB8AC3E}">
        <p14:creationId xmlns:p14="http://schemas.microsoft.com/office/powerpoint/2010/main" val="23585671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a:xfrm>
            <a:off x="324853" y="4715908"/>
            <a:ext cx="6328609" cy="4467701"/>
          </a:xfrm>
        </p:spPr>
        <p:txBody>
          <a:bodyPr>
            <a:normAutofit/>
          </a:bodyPr>
          <a:lstStyle/>
          <a:p>
            <a:endParaRPr lang="ru-RU" dirty="0" smtClean="0">
              <a:solidFill>
                <a:schemeClr val="tx1"/>
              </a:solidFill>
              <a:latin typeface="Times New Roman" panose="02020603050405020304" pitchFamily="18" charset="0"/>
              <a:cs typeface="Times New Roman" panose="02020603050405020304" pitchFamily="18" charset="0"/>
            </a:endParaRPr>
          </a:p>
          <a:p>
            <a:pPr algn="l"/>
            <a:r>
              <a:rPr lang="ru-RU" sz="1200" kern="1200" baseline="0" dirty="0" smtClean="0">
                <a:solidFill>
                  <a:schemeClr val="tx1"/>
                </a:solidFill>
                <a:effectLst/>
                <a:latin typeface="Times New Roman" panose="02020603050405020304" pitchFamily="18" charset="0"/>
                <a:ea typeface="+mn-ea"/>
                <a:cs typeface="Times New Roman" panose="02020603050405020304" pitchFamily="18" charset="0"/>
              </a:rPr>
              <a:t>Снижение высоких рисков установлены как целевые показатели в Газпром. </a:t>
            </a:r>
          </a:p>
          <a:p>
            <a:pPr algn="l"/>
            <a:r>
              <a:rPr lang="ru-RU" sz="1200" kern="1200" baseline="0" dirty="0" smtClean="0">
                <a:solidFill>
                  <a:schemeClr val="tx1"/>
                </a:solidFill>
                <a:effectLst/>
                <a:latin typeface="Times New Roman" panose="02020603050405020304" pitchFamily="18" charset="0"/>
                <a:ea typeface="+mn-ea"/>
                <a:cs typeface="Times New Roman" panose="02020603050405020304" pitchFamily="18" charset="0"/>
              </a:rPr>
              <a:t>Так на 2018 год в Газпром установлена цель – Снижение общего количества дорожно-транспортных происшествий в дочерних обществах и организациях  ПАО «Газпром» (по вине работника или работодателя) относительно среднего показателя за 2015-2017 гг. не менее чем на 5 %. </a:t>
            </a:r>
          </a:p>
          <a:p>
            <a:pPr algn="l"/>
            <a:endParaRPr lang="ru-RU" sz="1200" kern="1200" baseline="0" dirty="0" smtClean="0">
              <a:solidFill>
                <a:schemeClr val="tx1"/>
              </a:solidFill>
              <a:effectLst/>
              <a:latin typeface="Times New Roman" panose="02020603050405020304" pitchFamily="18" charset="0"/>
              <a:ea typeface="+mn-ea"/>
              <a:cs typeface="Times New Roman" panose="02020603050405020304" pitchFamily="18" charset="0"/>
            </a:endParaRPr>
          </a:p>
          <a:p>
            <a:pPr algn="l"/>
            <a:r>
              <a:rPr lang="ru-RU" sz="1200" kern="1200" dirty="0" smtClean="0">
                <a:solidFill>
                  <a:schemeClr val="tx1"/>
                </a:solidFill>
                <a:effectLst/>
                <a:latin typeface="Times New Roman" panose="02020603050405020304" pitchFamily="18" charset="0"/>
                <a:cs typeface="Times New Roman" panose="02020603050405020304" pitchFamily="18" charset="0"/>
              </a:rPr>
              <a:t>В целях достижения данных целей в дочерних обществах разработаны и реализуются мероприятия, направленные на снижение данных рисков</a:t>
            </a:r>
            <a:r>
              <a:rPr lang="ru-RU" sz="1200" kern="1200" baseline="0" dirty="0" smtClean="0">
                <a:solidFill>
                  <a:schemeClr val="tx1"/>
                </a:solidFill>
                <a:effectLst/>
                <a:latin typeface="Times New Roman" panose="02020603050405020304" pitchFamily="18" charset="0"/>
                <a:ea typeface="+mn-ea"/>
                <a:cs typeface="Times New Roman" panose="02020603050405020304" pitchFamily="18" charset="0"/>
              </a:rPr>
              <a:t>, направленные на :</a:t>
            </a:r>
          </a:p>
          <a:p>
            <a:pPr marL="171450" indent="-171450" algn="l">
              <a:buFont typeface="Arial" panose="020B0604020202020204" pitchFamily="34" charset="0"/>
              <a:buChar char="•"/>
            </a:pPr>
            <a:r>
              <a:rPr lang="ru-RU" sz="1200" kern="1200" baseline="0" dirty="0" smtClean="0">
                <a:solidFill>
                  <a:schemeClr val="tx1"/>
                </a:solidFill>
                <a:effectLst/>
                <a:latin typeface="Times New Roman" panose="02020603050405020304" pitchFamily="18" charset="0"/>
                <a:ea typeface="+mn-ea"/>
                <a:cs typeface="Times New Roman" panose="02020603050405020304" pitchFamily="18" charset="0"/>
              </a:rPr>
              <a:t>исключение риска;</a:t>
            </a:r>
          </a:p>
          <a:p>
            <a:pPr marL="171450" indent="-171450" algn="l">
              <a:buFont typeface="Arial" panose="020B0604020202020204" pitchFamily="34" charset="0"/>
              <a:buChar char="•"/>
            </a:pPr>
            <a:r>
              <a:rPr lang="ru-RU" sz="1200" kern="1200" baseline="0" dirty="0" smtClean="0">
                <a:solidFill>
                  <a:schemeClr val="tx1"/>
                </a:solidFill>
                <a:effectLst/>
                <a:latin typeface="Times New Roman" panose="02020603050405020304" pitchFamily="18" charset="0"/>
                <a:ea typeface="+mn-ea"/>
                <a:cs typeface="Times New Roman" panose="02020603050405020304" pitchFamily="18" charset="0"/>
              </a:rPr>
              <a:t>предупреждение опасного события;</a:t>
            </a:r>
          </a:p>
          <a:p>
            <a:pPr marL="171450" indent="-171450" algn="l">
              <a:buFont typeface="Arial" panose="020B0604020202020204" pitchFamily="34" charset="0"/>
              <a:buChar char="•"/>
            </a:pPr>
            <a:r>
              <a:rPr lang="ru-RU" sz="1200" kern="1200" baseline="0" dirty="0" smtClean="0">
                <a:solidFill>
                  <a:schemeClr val="tx1"/>
                </a:solidFill>
                <a:effectLst/>
                <a:latin typeface="Times New Roman" panose="02020603050405020304" pitchFamily="18" charset="0"/>
                <a:ea typeface="+mn-ea"/>
                <a:cs typeface="Times New Roman" panose="02020603050405020304" pitchFamily="18" charset="0"/>
              </a:rPr>
              <a:t>снижение тяжести последствия.</a:t>
            </a:r>
          </a:p>
          <a:p>
            <a:pPr algn="l"/>
            <a:endParaRPr lang="ru-RU" sz="1200" dirty="0" smtClean="0">
              <a:solidFill>
                <a:schemeClr val="tx1"/>
              </a:solidFill>
              <a:latin typeface="Times New Roman" panose="02020603050405020304" pitchFamily="18" charset="0"/>
              <a:cs typeface="Times New Roman" panose="02020603050405020304" pitchFamily="18" charset="0"/>
            </a:endParaRPr>
          </a:p>
          <a:p>
            <a:endParaRPr lang="ru-RU" dirty="0" smtClean="0">
              <a:solidFill>
                <a:schemeClr val="tx1"/>
              </a:solidFill>
              <a:latin typeface="Times New Roman" panose="02020603050405020304" pitchFamily="18" charset="0"/>
              <a:cs typeface="Times New Roman" panose="02020603050405020304" pitchFamily="18" charset="0"/>
            </a:endParaRPr>
          </a:p>
          <a:p>
            <a:pPr marL="0" indent="0" algn="l">
              <a:buFont typeface="Arial" panose="020B0604020202020204" pitchFamily="34" charset="0"/>
              <a:buNone/>
            </a:pPr>
            <a:r>
              <a:rPr lang="ru-RU" sz="1200" kern="1200" baseline="0" dirty="0" smtClean="0">
                <a:solidFill>
                  <a:schemeClr val="tx1"/>
                </a:solidFill>
                <a:effectLst/>
                <a:latin typeface="Times New Roman" panose="02020603050405020304" pitchFamily="18" charset="0"/>
                <a:ea typeface="+mn-ea"/>
                <a:cs typeface="Times New Roman" panose="02020603050405020304" pitchFamily="18" charset="0"/>
              </a:rPr>
              <a:t>Если говорить об оценке эффективности программ данных целевых программ, то мы видим необходимость проведения дополнительных мероприятий по снижению рисков ДТП.</a:t>
            </a:r>
          </a:p>
          <a:p>
            <a:pPr marL="542925" indent="-457200" algn="just">
              <a:buFont typeface="Wingdings" pitchFamily="2" charset="2"/>
              <a:buChar char="Ø"/>
              <a:defRPr/>
            </a:pPr>
            <a:r>
              <a:rPr lang="ru-RU" sz="1200" dirty="0" smtClean="0">
                <a:solidFill>
                  <a:schemeClr val="tx1"/>
                </a:solidFill>
                <a:latin typeface="Times New Roman" panose="02020603050405020304" pitchFamily="18" charset="0"/>
                <a:cs typeface="Times New Roman" panose="02020603050405020304" pitchFamily="18" charset="0"/>
              </a:rPr>
              <a:t>Провести в 2019 году в ПАО «Газпром» год безопасности дорожного движения.</a:t>
            </a:r>
          </a:p>
          <a:p>
            <a:pPr marL="0" indent="0" algn="l">
              <a:buFont typeface="Arial" panose="020B0604020202020204" pitchFamily="34" charset="0"/>
              <a:buNone/>
            </a:pPr>
            <a:r>
              <a:rPr lang="ru-RU" sz="1200" kern="1200" baseline="0" dirty="0" smtClean="0">
                <a:solidFill>
                  <a:schemeClr val="tx1"/>
                </a:solidFill>
                <a:effectLst/>
                <a:latin typeface="Times New Roman" panose="02020603050405020304" pitchFamily="18" charset="0"/>
                <a:ea typeface="+mn-ea"/>
                <a:cs typeface="Times New Roman" panose="02020603050405020304" pitchFamily="18" charset="0"/>
              </a:rPr>
              <a:t>Соответствующие решения представлены в проекте протокола заседания Комиссии.</a:t>
            </a:r>
          </a:p>
          <a:p>
            <a:endParaRPr lang="ru-RU" dirty="0" smtClean="0">
              <a:solidFill>
                <a:schemeClr val="tx1"/>
              </a:solidFill>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0"/>
          </p:nvPr>
        </p:nvSpPr>
        <p:spPr/>
        <p:txBody>
          <a:bodyPr/>
          <a:lstStyle/>
          <a:p>
            <a:pPr>
              <a:defRPr/>
            </a:pPr>
            <a:fld id="{59E8E196-7F5A-4D08-A841-214490863518}" type="slidenum">
              <a:rPr lang="ru-RU" altLang="ru-RU" smtClean="0"/>
              <a:pPr>
                <a:defRPr/>
              </a:pPr>
              <a:t>26</a:t>
            </a:fld>
            <a:endParaRPr lang="ru-RU" altLang="ru-RU"/>
          </a:p>
        </p:txBody>
      </p:sp>
    </p:spTree>
    <p:extLst>
      <p:ext uri="{BB962C8B-B14F-4D97-AF65-F5344CB8AC3E}">
        <p14:creationId xmlns:p14="http://schemas.microsoft.com/office/powerpoint/2010/main" val="23585671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noAutofit/>
          </a:bodyPr>
          <a:lstStyle/>
          <a:p>
            <a:pPr algn="just" defTabSz="882305">
              <a:defRPr/>
            </a:pPr>
            <a:r>
              <a:rPr lang="ru-RU" sz="1200" kern="0" spc="0" dirty="0">
                <a:latin typeface="Times New Roman" panose="02020603050405020304" pitchFamily="18" charset="0"/>
                <a:cs typeface="Times New Roman" panose="02020603050405020304" pitchFamily="18" charset="0"/>
              </a:rPr>
              <a:t>	В 2016 году</a:t>
            </a:r>
            <a:r>
              <a:rPr lang="ru-RU" sz="1200" kern="0" spc="0" baseline="0" dirty="0">
                <a:latin typeface="Times New Roman" panose="02020603050405020304" pitchFamily="18" charset="0"/>
                <a:cs typeface="Times New Roman" panose="02020603050405020304" pitchFamily="18" charset="0"/>
              </a:rPr>
              <a:t> на основании результатов анализа причин несчастных случаев нами были разработаны и утверждены Ключевые правила безопасности ПАО «Газпром».</a:t>
            </a:r>
            <a:endParaRPr lang="ru-RU" sz="1200" kern="0" spc="0" dirty="0">
              <a:latin typeface="Times New Roman" panose="02020603050405020304" pitchFamily="18" charset="0"/>
              <a:cs typeface="Times New Roman" panose="02020603050405020304" pitchFamily="18" charset="0"/>
            </a:endParaRPr>
          </a:p>
          <a:p>
            <a:pPr algn="just" defTabSz="882305">
              <a:defRPr/>
            </a:pPr>
            <a:r>
              <a:rPr lang="ru-RU" sz="1200" kern="0" spc="0" dirty="0">
                <a:latin typeface="Times New Roman" panose="02020603050405020304" pitchFamily="18" charset="0"/>
                <a:cs typeface="Times New Roman" panose="02020603050405020304" pitchFamily="18" charset="0"/>
              </a:rPr>
              <a:t>	Ключевые правила безопасности - это не только информационный материал, который размещается на уголках охраны труда. Ключевые правила безопасности это установленные ПАО «Газпром» требования о недопустимости определенных действий, которые могут привести к происшествию.</a:t>
            </a:r>
          </a:p>
          <a:p>
            <a:pPr algn="just" defTabSz="882305">
              <a:defRPr/>
            </a:pPr>
            <a:r>
              <a:rPr lang="ru-RU" sz="1200" kern="0" spc="0" dirty="0">
                <a:latin typeface="Times New Roman" panose="02020603050405020304" pitchFamily="18" charset="0"/>
                <a:cs typeface="Times New Roman" panose="02020603050405020304" pitchFamily="18" charset="0"/>
              </a:rPr>
              <a:t>	</a:t>
            </a:r>
            <a:r>
              <a:rPr lang="ru-RU" sz="1200" kern="0" spc="0" baseline="0" dirty="0">
                <a:latin typeface="Times New Roman" panose="02020603050405020304" pitchFamily="18" charset="0"/>
                <a:cs typeface="Times New Roman" panose="02020603050405020304" pitchFamily="18" charset="0"/>
              </a:rPr>
              <a:t>С сожалением отмечаю, что пока еще они не внедрены в сознание наших работников как риски, непосредственно влияющие на их жизнь и здоровье. </a:t>
            </a:r>
          </a:p>
          <a:p>
            <a:pPr algn="just" defTabSz="882305">
              <a:defRPr/>
            </a:pPr>
            <a:r>
              <a:rPr lang="ru-RU" sz="1200" kern="0" spc="0" baseline="0" dirty="0">
                <a:latin typeface="Times New Roman" panose="02020603050405020304" pitchFamily="18" charset="0"/>
                <a:cs typeface="Times New Roman" panose="02020603050405020304" pitchFamily="18" charset="0"/>
              </a:rPr>
              <a:t>Да, количество пострадавших в результате несчастных случаев по сравнению с прошлым отчетным годом уменьшилось, но их </a:t>
            </a:r>
            <a:r>
              <a:rPr lang="ru-RU" sz="1200" kern="0" spc="0" baseline="0" dirty="0" err="1">
                <a:latin typeface="Times New Roman" panose="02020603050405020304" pitchFamily="18" charset="0"/>
                <a:cs typeface="Times New Roman" panose="02020603050405020304" pitchFamily="18" charset="0"/>
              </a:rPr>
              <a:t>колличество</a:t>
            </a:r>
            <a:r>
              <a:rPr lang="ru-RU" sz="1200" kern="0" spc="0" baseline="0" dirty="0">
                <a:latin typeface="Times New Roman" panose="02020603050405020304" pitchFamily="18" charset="0"/>
                <a:cs typeface="Times New Roman" panose="02020603050405020304" pitchFamily="18" charset="0"/>
              </a:rPr>
              <a:t> остается все еще высоким.</a:t>
            </a:r>
          </a:p>
          <a:p>
            <a:pPr algn="just" defTabSz="882305">
              <a:defRPr/>
            </a:pPr>
            <a:r>
              <a:rPr lang="ru-RU" sz="1200" kern="0" spc="0" baseline="0" dirty="0">
                <a:latin typeface="Times New Roman" panose="02020603050405020304" pitchFamily="18" charset="0"/>
                <a:cs typeface="Times New Roman" panose="02020603050405020304" pitchFamily="18" charset="0"/>
              </a:rPr>
              <a:t>	С этого года мы в обязательном порядке по результатам расследований происшествий будем запрашивать справку о том, как должностными лицами соблюдались Ключевые правила безопасности и какие дисциплинарные меры принимались в случае нарушения таких правил.</a:t>
            </a:r>
          </a:p>
          <a:p>
            <a:pPr algn="just" defTabSz="882305">
              <a:defRPr/>
            </a:pPr>
            <a:r>
              <a:rPr lang="ru-RU" sz="1200" kern="0" spc="0" baseline="0" dirty="0">
                <a:latin typeface="Times New Roman" panose="02020603050405020304" pitchFamily="18" charset="0"/>
                <a:cs typeface="Times New Roman" panose="02020603050405020304" pitchFamily="18" charset="0"/>
              </a:rPr>
              <a:t>	Любые н</a:t>
            </a:r>
            <a:r>
              <a:rPr lang="ru-RU" sz="1200" kern="0" spc="0" dirty="0">
                <a:latin typeface="Times New Roman" panose="02020603050405020304" pitchFamily="18" charset="0"/>
                <a:cs typeface="Times New Roman" panose="02020603050405020304" pitchFamily="18" charset="0"/>
              </a:rPr>
              <a:t>арушения Ключевых правил безопасности прошу считать грубейшим нарушением требований производственной дисциплины.</a:t>
            </a:r>
          </a:p>
        </p:txBody>
      </p:sp>
      <p:sp>
        <p:nvSpPr>
          <p:cNvPr id="4" name="Номер слайда 3"/>
          <p:cNvSpPr>
            <a:spLocks noGrp="1"/>
          </p:cNvSpPr>
          <p:nvPr>
            <p:ph type="sldNum" sz="quarter" idx="10"/>
          </p:nvPr>
        </p:nvSpPr>
        <p:spPr/>
        <p:txBody>
          <a:bodyPr/>
          <a:lstStyle/>
          <a:p>
            <a:fld id="{A7F4F542-0CF8-4D46-9C15-E25CCB08C5CA}" type="slidenum">
              <a:rPr lang="ru-RU" smtClean="0"/>
              <a:pPr/>
              <a:t>27</a:t>
            </a:fld>
            <a:endParaRPr lang="ru-RU" dirty="0"/>
          </a:p>
        </p:txBody>
      </p:sp>
    </p:spTree>
    <p:extLst>
      <p:ext uri="{BB962C8B-B14F-4D97-AF65-F5344CB8AC3E}">
        <p14:creationId xmlns:p14="http://schemas.microsoft.com/office/powerpoint/2010/main" val="7571364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noAutofit/>
          </a:bodyPr>
          <a:lstStyle/>
          <a:p>
            <a:pPr algn="just" defTabSz="882305">
              <a:defRPr/>
            </a:pPr>
            <a:r>
              <a:rPr lang="ru-RU" sz="1200" kern="0" dirty="0">
                <a:latin typeface="Times New Roman" panose="02020603050405020304" pitchFamily="18" charset="0"/>
                <a:cs typeface="Times New Roman" panose="02020603050405020304" pitchFamily="18" charset="0"/>
              </a:rPr>
              <a:t>	Мы</a:t>
            </a:r>
            <a:r>
              <a:rPr lang="ru-RU" sz="1200" kern="0" baseline="0" dirty="0">
                <a:latin typeface="Times New Roman" panose="02020603050405020304" pitchFamily="18" charset="0"/>
                <a:cs typeface="Times New Roman" panose="02020603050405020304" pitchFamily="18" charset="0"/>
              </a:rPr>
              <a:t> с вами с 2015 года сделали акцент на сокращение рисков смерти работников по причине ССЗ. За два года системной работы в данном направлении удалось достичь значительных результатов – показатель смертности среди работников по причине ССЗ снижен более, чем в два раза (с 32 до 14 случаев).</a:t>
            </a:r>
          </a:p>
          <a:p>
            <a:pPr algn="just" defTabSz="882305">
              <a:defRPr/>
            </a:pPr>
            <a:r>
              <a:rPr lang="ru-RU" sz="1200" kern="0" baseline="0" dirty="0">
                <a:latin typeface="Times New Roman" panose="02020603050405020304" pitchFamily="18" charset="0"/>
                <a:cs typeface="Times New Roman" panose="02020603050405020304" pitchFamily="18" charset="0"/>
              </a:rPr>
              <a:t>	Учитывая, что положительный эффект от внедрения мероприятий по сокращению рисков смерти от ССЗ может быть достигнут только благодаря пролонгированной по времени программе Управлением (Д.В. Пономаренко) по итогам реализации Плана мероприятий 2015 года предложено продолжить работу по данному направлению. Для этого разработан проект Дополнений к Плану мероприятий </a:t>
            </a:r>
            <a:r>
              <a:rPr lang="ru-RU" sz="1200" kern="0" dirty="0">
                <a:solidFill>
                  <a:srgbClr val="000000"/>
                </a:solidFill>
                <a:effectLst/>
                <a:latin typeface="Times New Roman" panose="02020603050405020304" pitchFamily="18" charset="0"/>
                <a:ea typeface="Times New Roman"/>
                <a:cs typeface="Times New Roman" panose="02020603050405020304" pitchFamily="18" charset="0"/>
              </a:rPr>
              <a:t>по сокращению случаев смерти работников ПАО «Газпром» по причине ССЗ от 2015 года. </a:t>
            </a:r>
            <a:endParaRPr lang="ru-RU" sz="1200" kern="0" baseline="0" dirty="0">
              <a:latin typeface="Times New Roman" panose="02020603050405020304" pitchFamily="18" charset="0"/>
              <a:cs typeface="Times New Roman" panose="02020603050405020304" pitchFamily="18" charset="0"/>
            </a:endParaRPr>
          </a:p>
          <a:p>
            <a:pPr algn="just" defTabSz="882305">
              <a:defRPr/>
            </a:pPr>
            <a:r>
              <a:rPr lang="ru-RU" sz="1200" kern="0" dirty="0">
                <a:latin typeface="Times New Roman" panose="02020603050405020304" pitchFamily="18" charset="0"/>
                <a:cs typeface="Times New Roman" panose="02020603050405020304" pitchFamily="18" charset="0"/>
              </a:rPr>
              <a:t>	</a:t>
            </a:r>
            <a:r>
              <a:rPr lang="ru-RU" sz="1200" kern="0" dirty="0">
                <a:solidFill>
                  <a:srgbClr val="000000"/>
                </a:solidFill>
                <a:effectLst/>
                <a:latin typeface="Times New Roman" panose="02020603050405020304" pitchFamily="18" charset="0"/>
                <a:ea typeface="Times New Roman"/>
                <a:cs typeface="Times New Roman" panose="02020603050405020304" pitchFamily="18" charset="0"/>
              </a:rPr>
              <a:t>В настоящее время проект Программы находится на согласовании в профильных структурных подразделениях</a:t>
            </a:r>
            <a:r>
              <a:rPr lang="ru-RU" sz="1200" kern="0" baseline="0" dirty="0">
                <a:solidFill>
                  <a:srgbClr val="000000"/>
                </a:solidFill>
                <a:effectLst/>
                <a:latin typeface="Times New Roman" panose="02020603050405020304" pitchFamily="18" charset="0"/>
                <a:ea typeface="Times New Roman"/>
                <a:cs typeface="Times New Roman" panose="02020603050405020304" pitchFamily="18" charset="0"/>
              </a:rPr>
              <a:t> Администрации ПАО «Газпром».</a:t>
            </a:r>
            <a:endParaRPr lang="ru-RU" sz="1200" kern="0" baseline="0"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A7F4F542-0CF8-4D46-9C15-E25CCB08C5CA}" type="slidenum">
              <a:rPr lang="ru-RU" smtClean="0">
                <a:solidFill>
                  <a:prstClr val="white"/>
                </a:solidFill>
              </a:rPr>
              <a:pPr/>
              <a:t>28</a:t>
            </a:fld>
            <a:endParaRPr lang="ru-RU" dirty="0">
              <a:solidFill>
                <a:prstClr val="white"/>
              </a:solidFill>
            </a:endParaRPr>
          </a:p>
        </p:txBody>
      </p:sp>
    </p:spTree>
    <p:extLst>
      <p:ext uri="{BB962C8B-B14F-4D97-AF65-F5344CB8AC3E}">
        <p14:creationId xmlns:p14="http://schemas.microsoft.com/office/powerpoint/2010/main" val="757136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69925" y="744538"/>
            <a:ext cx="5457825" cy="3070225"/>
          </a:xfrm>
        </p:spPr>
      </p:sp>
      <p:sp>
        <p:nvSpPr>
          <p:cNvPr id="3" name="Заметки 2"/>
          <p:cNvSpPr>
            <a:spLocks noGrp="1"/>
          </p:cNvSpPr>
          <p:nvPr>
            <p:ph type="body" idx="1"/>
          </p:nvPr>
        </p:nvSpPr>
        <p:spPr>
          <a:xfrm>
            <a:off x="180907" y="3957919"/>
            <a:ext cx="6418468" cy="4467702"/>
          </a:xfrm>
        </p:spPr>
        <p:txBody>
          <a:bodyPr>
            <a:noAutofit/>
          </a:bodyPr>
          <a:lstStyle/>
          <a:p>
            <a:pPr algn="l"/>
            <a:r>
              <a:rPr lang="ru-RU" sz="1200" i="0" dirty="0">
                <a:latin typeface="Times New Roman" panose="02020603050405020304" pitchFamily="18" charset="0"/>
                <a:cs typeface="Times New Roman" panose="02020603050405020304" pitchFamily="18" charset="0"/>
              </a:rPr>
              <a:t>1. Основным инструментом реализации Стратегии является реализация </a:t>
            </a:r>
            <a:r>
              <a:rPr lang="ru-RU" sz="1200" i="0" baseline="0" dirty="0">
                <a:latin typeface="Times New Roman" panose="02020603050405020304" pitchFamily="18" charset="0"/>
                <a:cs typeface="Times New Roman" panose="02020603050405020304" pitchFamily="18" charset="0"/>
              </a:rPr>
              <a:t>Целевой программы обеспечения производственной безопасности, которая разработана и в настоящее время находится на согласовании в установленном в ПАО «Газпром» порядке. </a:t>
            </a:r>
          </a:p>
          <a:p>
            <a:pPr algn="l"/>
            <a:endParaRPr lang="ru-RU" sz="1200" i="0" baseline="0" dirty="0">
              <a:latin typeface="Times New Roman" panose="02020603050405020304" pitchFamily="18" charset="0"/>
              <a:cs typeface="Times New Roman" panose="02020603050405020304" pitchFamily="18" charset="0"/>
            </a:endParaRPr>
          </a:p>
          <a:p>
            <a:pPr algn="l"/>
            <a:r>
              <a:rPr lang="ru-RU" sz="1200" i="0" baseline="0" dirty="0">
                <a:latin typeface="Times New Roman" panose="02020603050405020304" pitchFamily="18" charset="0"/>
                <a:cs typeface="Times New Roman" panose="02020603050405020304" pitchFamily="18" charset="0"/>
              </a:rPr>
              <a:t>2. Утверждение данной программы является основополагающим элементом реализации Стратегии. </a:t>
            </a:r>
          </a:p>
          <a:p>
            <a:pPr algn="l"/>
            <a:r>
              <a:rPr lang="ru-RU" sz="1200" i="0" baseline="0" dirty="0">
                <a:latin typeface="Times New Roman" panose="02020603050405020304" pitchFamily="18" charset="0"/>
                <a:cs typeface="Times New Roman" panose="02020603050405020304" pitchFamily="18" charset="0"/>
              </a:rPr>
              <a:t>Программа даст нам возможность разработать необходимый массив нормативной документации функционирования СУПБ, Создать отдельные элементы этой системы, например в области пожарной безопасности. </a:t>
            </a:r>
          </a:p>
          <a:p>
            <a:pPr algn="l"/>
            <a:endParaRPr lang="ru-RU" sz="1200" i="0" baseline="0" dirty="0">
              <a:latin typeface="Times New Roman" panose="02020603050405020304" pitchFamily="18" charset="0"/>
              <a:cs typeface="Times New Roman" panose="02020603050405020304" pitchFamily="18" charset="0"/>
            </a:endParaRPr>
          </a:p>
          <a:p>
            <a:pPr algn="l"/>
            <a:r>
              <a:rPr lang="ru-RU" sz="1200" i="0" baseline="0" dirty="0">
                <a:latin typeface="Times New Roman" panose="02020603050405020304" pitchFamily="18" charset="0"/>
                <a:cs typeface="Times New Roman" panose="02020603050405020304" pitchFamily="18" charset="0"/>
              </a:rPr>
              <a:t>3. Мы понимаем, что результат нашей работы во многом будет зависеть от сроков ее принятия.</a:t>
            </a:r>
          </a:p>
          <a:p>
            <a:pPr algn="l"/>
            <a:r>
              <a:rPr lang="ru-RU" sz="1200" i="0" baseline="0" dirty="0">
                <a:latin typeface="Times New Roman" panose="02020603050405020304" pitchFamily="18" charset="0"/>
                <a:cs typeface="Times New Roman" panose="02020603050405020304" pitchFamily="18" charset="0"/>
              </a:rPr>
              <a:t>Поэтому, до утверждения Программы уже сегодня мы разрабатываем нормативно - техническую документацию.  </a:t>
            </a:r>
          </a:p>
          <a:p>
            <a:pPr algn="l"/>
            <a:r>
              <a:rPr lang="ru-RU" sz="1200" i="0" baseline="0" dirty="0">
                <a:latin typeface="Times New Roman" panose="02020603050405020304" pitchFamily="18" charset="0"/>
                <a:cs typeface="Times New Roman" panose="02020603050405020304" pitchFamily="18" charset="0"/>
              </a:rPr>
              <a:t>В настоящее время на разных этапах разработки и согласования находятся 13 нормативных документов разных уровней.</a:t>
            </a:r>
            <a:endParaRPr lang="ru-RU" sz="1200" dirty="0">
              <a:latin typeface="Times New Roman" panose="02020603050405020304" pitchFamily="18" charset="0"/>
              <a:cs typeface="Times New Roman" panose="02020603050405020304" pitchFamily="18" charset="0"/>
            </a:endParaRPr>
          </a:p>
          <a:p>
            <a:pPr algn="l" defTabSz="539368">
              <a:defRPr/>
            </a:pPr>
            <a:r>
              <a:rPr lang="ru-RU" sz="1200" b="1" i="1" dirty="0">
                <a:latin typeface="Times New Roman" panose="02020603050405020304" pitchFamily="18" charset="0"/>
                <a:cs typeface="Times New Roman" panose="02020603050405020304" pitchFamily="18" charset="0"/>
              </a:rPr>
              <a:t>Документы в области системы управления производственной безопасностью:</a:t>
            </a:r>
          </a:p>
          <a:p>
            <a:pPr algn="l" defTabSz="539368"/>
            <a:r>
              <a:rPr lang="ru-RU" sz="1200" i="1" dirty="0">
                <a:latin typeface="Times New Roman" panose="02020603050405020304" pitchFamily="18" charset="0"/>
                <a:cs typeface="Times New Roman" panose="02020603050405020304" pitchFamily="18" charset="0"/>
              </a:rPr>
              <a:t>- Положение Газпром «Анализ корневых причин происшествий» </a:t>
            </a:r>
          </a:p>
          <a:p>
            <a:pPr algn="l" defTabSz="539368"/>
            <a:r>
              <a:rPr lang="ru-RU" sz="1200" i="1" dirty="0">
                <a:latin typeface="Times New Roman" panose="02020603050405020304" pitchFamily="18" charset="0"/>
                <a:cs typeface="Times New Roman" panose="02020603050405020304" pitchFamily="18" charset="0"/>
              </a:rPr>
              <a:t>- Положение о работе с подрядчиками </a:t>
            </a:r>
          </a:p>
          <a:p>
            <a:pPr algn="l" defTabSz="539368"/>
            <a:r>
              <a:rPr lang="ru-RU" sz="1200" i="1" dirty="0">
                <a:latin typeface="Times New Roman" panose="02020603050405020304" pitchFamily="18" charset="0"/>
                <a:cs typeface="Times New Roman" panose="02020603050405020304" pitchFamily="18" charset="0"/>
              </a:rPr>
              <a:t>- СТО Газпром «Система обеспечения безопасности на транспорте»</a:t>
            </a:r>
          </a:p>
          <a:p>
            <a:pPr algn="l" defTabSz="539368"/>
            <a:r>
              <a:rPr lang="ru-RU" sz="1200" b="1" i="1" dirty="0">
                <a:latin typeface="Times New Roman" panose="02020603050405020304" pitchFamily="18" charset="0"/>
                <a:cs typeface="Times New Roman" panose="02020603050405020304" pitchFamily="18" charset="0"/>
              </a:rPr>
              <a:t>Документы в области промышленной безопасности:</a:t>
            </a:r>
          </a:p>
          <a:p>
            <a:pPr algn="l" defTabSz="539368"/>
            <a:r>
              <a:rPr lang="ru-RU" sz="1200" i="1" dirty="0">
                <a:latin typeface="Times New Roman" panose="02020603050405020304" pitchFamily="18" charset="0"/>
                <a:cs typeface="Times New Roman" panose="02020603050405020304" pitchFamily="18" charset="0"/>
              </a:rPr>
              <a:t>- Положение ПАО «Газпром», определяющее порядок прохождения обучения по охране труда и аттестации по правилам промышленной безопасности (взамен раздела IV ВРД 39-1.14-021-2001). </a:t>
            </a:r>
          </a:p>
          <a:p>
            <a:pPr algn="l" defTabSz="539368"/>
            <a:r>
              <a:rPr lang="ru-RU" sz="1200" i="1" dirty="0">
                <a:latin typeface="Times New Roman" panose="02020603050405020304" pitchFamily="18" charset="0"/>
                <a:cs typeface="Times New Roman" panose="02020603050405020304" pitchFamily="18" charset="0"/>
              </a:rPr>
              <a:t>- Положение ПАО «Газпром», определяющее порядок организации и проведения административно-производственного контроля (взамен раздела VI ВРД 39-1.14-021-2001). </a:t>
            </a:r>
          </a:p>
          <a:p>
            <a:pPr algn="l" defTabSz="539368"/>
            <a:r>
              <a:rPr lang="ru-RU" sz="1200" i="1" dirty="0">
                <a:latin typeface="Times New Roman" panose="02020603050405020304" pitchFamily="18" charset="0"/>
                <a:cs typeface="Times New Roman" panose="02020603050405020304" pitchFamily="18" charset="0"/>
              </a:rPr>
              <a:t>- Методика оснащения опасных производственных объектов портативными приборами контроля воздушной среды. </a:t>
            </a:r>
          </a:p>
          <a:p>
            <a:pPr algn="l" defTabSz="539368"/>
            <a:r>
              <a:rPr lang="ru-RU" sz="1200" i="1" dirty="0">
                <a:latin typeface="Times New Roman" panose="02020603050405020304" pitchFamily="18" charset="0"/>
                <a:cs typeface="Times New Roman" panose="02020603050405020304" pitchFamily="18" charset="0"/>
              </a:rPr>
              <a:t>- Положение по организации и осуществлении производственного контроля за соблюдением требований промышленной безопасности на объектах ПАО «Газпром»</a:t>
            </a:r>
          </a:p>
          <a:p>
            <a:pPr marL="171438" indent="-171438" algn="l" defTabSz="539368">
              <a:buFontTx/>
              <a:buChar char="-"/>
              <a:defRPr/>
            </a:pPr>
            <a:r>
              <a:rPr lang="ru-RU" sz="1200" i="1" dirty="0">
                <a:latin typeface="Times New Roman" panose="02020603050405020304" pitchFamily="18" charset="0"/>
                <a:cs typeface="Times New Roman" panose="02020603050405020304" pitchFamily="18" charset="0"/>
              </a:rPr>
              <a:t>СТО Газпром «Готовность к аварийным ситуациям в Группе Газпром»</a:t>
            </a:r>
          </a:p>
          <a:p>
            <a:pPr marL="171438" indent="-171438" algn="l" defTabSz="539368">
              <a:buFontTx/>
              <a:buChar char="-"/>
              <a:defRPr/>
            </a:pPr>
            <a:r>
              <a:rPr lang="ru-RU" sz="1200" i="1" dirty="0">
                <a:latin typeface="Times New Roman" panose="02020603050405020304" pitchFamily="18" charset="0"/>
                <a:cs typeface="Times New Roman" panose="02020603050405020304" pitchFamily="18" charset="0"/>
              </a:rPr>
              <a:t>Порядок организации, проведения и контроля работ повышенной опасности </a:t>
            </a:r>
          </a:p>
          <a:p>
            <a:pPr algn="l" defTabSz="539368">
              <a:defRPr/>
            </a:pPr>
            <a:r>
              <a:rPr lang="ru-RU" sz="1200" b="1" i="1" dirty="0">
                <a:latin typeface="Times New Roman" panose="02020603050405020304" pitchFamily="18" charset="0"/>
                <a:cs typeface="Times New Roman" panose="02020603050405020304" pitchFamily="18" charset="0"/>
              </a:rPr>
              <a:t>Документы в области пожарной безопасности:</a:t>
            </a:r>
          </a:p>
          <a:p>
            <a:pPr algn="l" defTabSz="539368">
              <a:defRPr/>
            </a:pPr>
            <a:r>
              <a:rPr lang="ru-RU" sz="1200" i="1" dirty="0">
                <a:latin typeface="Times New Roman" panose="02020603050405020304" pitchFamily="18" charset="0"/>
                <a:cs typeface="Times New Roman" panose="02020603050405020304" pitchFamily="18" charset="0"/>
              </a:rPr>
              <a:t>- Инструкция по учёту и исследованию пожаров на объектах ПАО «Газпром»</a:t>
            </a:r>
          </a:p>
          <a:p>
            <a:pPr marL="171438" indent="-171438" algn="l" defTabSz="539368">
              <a:buFontTx/>
              <a:buChar char="-"/>
              <a:defRPr/>
            </a:pPr>
            <a:r>
              <a:rPr lang="ru-RU" sz="1200" i="1" dirty="0">
                <a:latin typeface="Times New Roman" panose="02020603050405020304" pitchFamily="18" charset="0"/>
                <a:cs typeface="Times New Roman" panose="02020603050405020304" pitchFamily="18" charset="0"/>
              </a:rPr>
              <a:t>СТО Газпром «Система обеспечения пожарной безопасности. Термины и определения»</a:t>
            </a:r>
          </a:p>
          <a:p>
            <a:pPr marL="171438" indent="-171438" algn="l" defTabSz="539368">
              <a:buFontTx/>
              <a:buChar char="-"/>
              <a:defRPr/>
            </a:pPr>
            <a:r>
              <a:rPr lang="ru-RU" sz="1200" i="1" dirty="0">
                <a:latin typeface="Times New Roman" panose="02020603050405020304" pitchFamily="18" charset="0"/>
                <a:cs typeface="Times New Roman" panose="02020603050405020304" pitchFamily="18" charset="0"/>
              </a:rPr>
              <a:t>СТО Газпром  «Положение об аварийно-спасательных службах (формированиях) и подразделениях пожарной охраны»</a:t>
            </a:r>
          </a:p>
          <a:p>
            <a:pPr marL="171438" indent="-171438" algn="l" defTabSz="539368">
              <a:buFontTx/>
              <a:buChar char="-"/>
              <a:defRPr/>
            </a:pPr>
            <a:r>
              <a:rPr lang="ru-RU" sz="1200" i="1" dirty="0">
                <a:latin typeface="Times New Roman" panose="02020603050405020304" pitchFamily="18" charset="0"/>
                <a:cs typeface="Times New Roman" panose="02020603050405020304" pitchFamily="18" charset="0"/>
              </a:rPr>
              <a:t>СТО Газпром «Положение о проведении профилактической работы аварийно-спасательными службами (формированиями) и подразделениями пожарной охраны»</a:t>
            </a:r>
            <a:r>
              <a:rPr lang="ru-RU" sz="1200" i="0" dirty="0">
                <a:latin typeface="Times New Roman" panose="02020603050405020304" pitchFamily="18" charset="0"/>
                <a:cs typeface="Times New Roman" panose="02020603050405020304" pitchFamily="18" charset="0"/>
              </a:rPr>
              <a:t>.</a:t>
            </a:r>
            <a:endParaRPr lang="ru-RU" sz="1200" i="1"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A7F4F542-0CF8-4D46-9C15-E25CCB08C5CA}" type="slidenum">
              <a:rPr lang="ru-RU" smtClean="0">
                <a:solidFill>
                  <a:prstClr val="black"/>
                </a:solidFill>
              </a:rPr>
              <a:pPr/>
              <a:t>2</a:t>
            </a:fld>
            <a:endParaRPr lang="ru-RU">
              <a:solidFill>
                <a:prstClr val="black"/>
              </a:solidFill>
            </a:endParaRPr>
          </a:p>
        </p:txBody>
      </p:sp>
    </p:spTree>
    <p:extLst>
      <p:ext uri="{BB962C8B-B14F-4D97-AF65-F5344CB8AC3E}">
        <p14:creationId xmlns:p14="http://schemas.microsoft.com/office/powerpoint/2010/main" val="21575792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0000" algn="just"/>
            <a:r>
              <a:rPr lang="ru-RU" sz="1200" dirty="0">
                <a:latin typeface="Times New Roman" panose="02020603050405020304" pitchFamily="18" charset="0"/>
                <a:cs typeface="Times New Roman" panose="02020603050405020304" pitchFamily="18" charset="0"/>
              </a:rPr>
              <a:t>В соответствии с Политикой Газпром создание</a:t>
            </a:r>
            <a:r>
              <a:rPr lang="ru-RU" sz="1200" baseline="0" dirty="0">
                <a:latin typeface="Times New Roman" panose="02020603050405020304" pitchFamily="18" charset="0"/>
                <a:cs typeface="Times New Roman" panose="02020603050405020304" pitchFamily="18" charset="0"/>
              </a:rPr>
              <a:t> безопасных условий труда является одной из основных целей ПАО «Газпром». Инструментом достижения этой цели является Специальная оценка условий труда.</a:t>
            </a:r>
          </a:p>
          <a:p>
            <a:pPr indent="180000" algn="just"/>
            <a:r>
              <a:rPr lang="ru-RU" sz="1200" dirty="0">
                <a:latin typeface="Times New Roman" panose="02020603050405020304" pitchFamily="18" charset="0"/>
                <a:cs typeface="Times New Roman" panose="02020603050405020304" pitchFamily="18" charset="0"/>
              </a:rPr>
              <a:t>Практически на всех </a:t>
            </a:r>
            <a:r>
              <a:rPr lang="ru-RU" sz="1200" baseline="0" dirty="0">
                <a:latin typeface="Times New Roman" panose="02020603050405020304" pitchFamily="18" charset="0"/>
                <a:cs typeface="Times New Roman" panose="02020603050405020304" pitchFamily="18" charset="0"/>
              </a:rPr>
              <a:t>рабочих местах проведена</a:t>
            </a:r>
            <a:r>
              <a:rPr lang="ru-RU" sz="1200" dirty="0">
                <a:latin typeface="Times New Roman" panose="02020603050405020304" pitchFamily="18" charset="0"/>
                <a:cs typeface="Times New Roman" panose="02020603050405020304" pitchFamily="18" charset="0"/>
              </a:rPr>
              <a:t> специальная оценка</a:t>
            </a:r>
            <a:r>
              <a:rPr lang="ru-RU" sz="1200" baseline="0" dirty="0">
                <a:latin typeface="Times New Roman" panose="02020603050405020304" pitchFamily="18" charset="0"/>
                <a:cs typeface="Times New Roman" panose="02020603050405020304" pitchFamily="18" charset="0"/>
              </a:rPr>
              <a:t> или аттестация рабочих мест</a:t>
            </a:r>
            <a:r>
              <a:rPr lang="ru-RU" sz="1200" dirty="0">
                <a:latin typeface="Times New Roman" panose="02020603050405020304" pitchFamily="18" charset="0"/>
                <a:cs typeface="Times New Roman" panose="02020603050405020304" pitchFamily="18" charset="0"/>
              </a:rPr>
              <a:t>.</a:t>
            </a:r>
          </a:p>
          <a:p>
            <a:pPr indent="180000" algn="just"/>
            <a:r>
              <a:rPr lang="ru-RU" sz="1200" dirty="0">
                <a:latin typeface="Times New Roman" panose="02020603050405020304" pitchFamily="18" charset="0"/>
                <a:cs typeface="Times New Roman" panose="02020603050405020304" pitchFamily="18" charset="0"/>
              </a:rPr>
              <a:t>В 2017 году специальная оценка проведена на </a:t>
            </a:r>
            <a:r>
              <a:rPr lang="ru-RU" sz="1200" b="0" kern="1200" dirty="0">
                <a:solidFill>
                  <a:schemeClr val="tx1"/>
                </a:solidFill>
                <a:effectLst/>
                <a:latin typeface="Times New Roman" panose="02020603050405020304" pitchFamily="18" charset="0"/>
                <a:ea typeface="+mn-ea"/>
                <a:cs typeface="Times New Roman" panose="02020603050405020304" pitchFamily="18" charset="0"/>
              </a:rPr>
              <a:t>46 872 </a:t>
            </a:r>
            <a:r>
              <a:rPr lang="ru-RU" sz="1200" b="0" dirty="0">
                <a:latin typeface="Times New Roman" panose="02020603050405020304" pitchFamily="18" charset="0"/>
                <a:cs typeface="Times New Roman" panose="02020603050405020304" pitchFamily="18" charset="0"/>
              </a:rPr>
              <a:t>рабочем </a:t>
            </a:r>
            <a:r>
              <a:rPr lang="ru-RU" sz="1200" dirty="0">
                <a:latin typeface="Times New Roman" panose="02020603050405020304" pitchFamily="18" charset="0"/>
                <a:cs typeface="Times New Roman" panose="02020603050405020304" pitchFamily="18" charset="0"/>
              </a:rPr>
              <a:t>месте, что оставляет 100% от запланированных рабочих мест. </a:t>
            </a:r>
          </a:p>
          <a:p>
            <a:pPr indent="180000" algn="just"/>
            <a:r>
              <a:rPr lang="ru-RU" sz="1200" dirty="0">
                <a:latin typeface="Times New Roman" panose="02020603050405020304" pitchFamily="18" charset="0"/>
                <a:cs typeface="Times New Roman" panose="02020603050405020304" pitchFamily="18" charset="0"/>
              </a:rPr>
              <a:t>За счет реализованных мероприятий по снижению воздействия вредных факторов на работников значительно снижены классы вредности по сравнению с предыдущими отчетными</a:t>
            </a:r>
            <a:r>
              <a:rPr lang="ru-RU" sz="1200" baseline="0" dirty="0">
                <a:latin typeface="Times New Roman" panose="02020603050405020304" pitchFamily="18" charset="0"/>
                <a:cs typeface="Times New Roman" panose="02020603050405020304" pitchFamily="18" charset="0"/>
              </a:rPr>
              <a:t> периодами</a:t>
            </a:r>
            <a:r>
              <a:rPr lang="ru-RU" sz="1200" dirty="0">
                <a:latin typeface="Times New Roman" panose="02020603050405020304" pitchFamily="18" charset="0"/>
                <a:cs typeface="Times New Roman" panose="02020603050405020304" pitchFamily="18" charset="0"/>
              </a:rPr>
              <a:t>. </a:t>
            </a:r>
          </a:p>
          <a:p>
            <a:pPr indent="180000" algn="just"/>
            <a:r>
              <a:rPr lang="ru-RU" sz="1200" dirty="0">
                <a:latin typeface="Times New Roman" panose="02020603050405020304" pitchFamily="18" charset="0"/>
                <a:cs typeface="Times New Roman" panose="02020603050405020304" pitchFamily="18" charset="0"/>
              </a:rPr>
              <a:t>В целом за последние 6 лет в Компании количество рабочих мест с вредными и опасными условиями труда снижено с 40% до 19,8 %.</a:t>
            </a:r>
          </a:p>
          <a:p>
            <a:pPr indent="180000" algn="just"/>
            <a:r>
              <a:rPr lang="ru-RU" sz="1200" baseline="0" dirty="0">
                <a:latin typeface="Times New Roman" panose="02020603050405020304" pitchFamily="18" charset="0"/>
                <a:cs typeface="Times New Roman" panose="02020603050405020304" pitchFamily="18" charset="0"/>
              </a:rPr>
              <a:t>Основными вредными производственными факторами в ПАО «Газпром» являются: шум, тяжесть трудового процесса и общая вибрация.</a:t>
            </a:r>
            <a:endParaRPr lang="ru-RU" sz="1200" dirty="0">
              <a:latin typeface="Times New Roman" panose="02020603050405020304" pitchFamily="18" charset="0"/>
              <a:cs typeface="Times New Roman" panose="02020603050405020304" pitchFamily="18" charset="0"/>
            </a:endParaRPr>
          </a:p>
          <a:p>
            <a:pPr indent="180000" algn="just"/>
            <a:r>
              <a:rPr lang="ru-RU" sz="1200" dirty="0">
                <a:latin typeface="Times New Roman" panose="02020603050405020304" pitchFamily="18" charset="0"/>
                <a:cs typeface="Times New Roman" panose="02020603050405020304" pitchFamily="18" charset="0"/>
              </a:rPr>
              <a:t>Планы мероприятий, которые разрабатывают ДО по улучшению</a:t>
            </a:r>
            <a:r>
              <a:rPr lang="ru-RU" sz="1200" baseline="0" dirty="0">
                <a:latin typeface="Times New Roman" panose="02020603050405020304" pitchFamily="18" charset="0"/>
                <a:cs typeface="Times New Roman" panose="02020603050405020304" pitchFamily="18" charset="0"/>
              </a:rPr>
              <a:t> условий труда должны быть направленны в первую очередь на снижение данных высоких профессиональных рисков.</a:t>
            </a:r>
            <a:endParaRPr lang="ru-RU" sz="1200"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A7F4F542-0CF8-4D46-9C15-E25CCB08C5CA}" type="slidenum">
              <a:rPr lang="ru-RU" smtClean="0"/>
              <a:pPr/>
              <a:t>29</a:t>
            </a:fld>
            <a:endParaRPr lang="ru-RU" dirty="0"/>
          </a:p>
        </p:txBody>
      </p:sp>
    </p:spTree>
    <p:extLst>
      <p:ext uri="{BB962C8B-B14F-4D97-AF65-F5344CB8AC3E}">
        <p14:creationId xmlns:p14="http://schemas.microsoft.com/office/powerpoint/2010/main" val="21575792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a:xfrm>
            <a:off x="318978" y="4715907"/>
            <a:ext cx="6230679" cy="4467702"/>
          </a:xfrm>
        </p:spPr>
        <p:txBody>
          <a:bodyPr>
            <a:normAutofit/>
          </a:bodyPr>
          <a:lstStyle/>
          <a:p>
            <a:pPr indent="179964" algn="just"/>
            <a:r>
              <a:rPr lang="ru-RU" sz="1200" dirty="0">
                <a:latin typeface="Times New Roman" panose="02020603050405020304" pitchFamily="18" charset="0"/>
                <a:cs typeface="Times New Roman" panose="02020603050405020304" pitchFamily="18" charset="0"/>
              </a:rPr>
              <a:t>Подводя итоги своего доклада, хочу сказать, что задачи, которые стоят пред ПАО «Газпром» в области производственной безопасности в 2018 году направлены на: </a:t>
            </a:r>
          </a:p>
          <a:p>
            <a:pPr marL="171604" indent="-171604">
              <a:buFont typeface="Arial" panose="020B0604020202020204" pitchFamily="34" charset="0"/>
              <a:buChar char="•"/>
            </a:pPr>
            <a:r>
              <a:rPr lang="ru-RU" sz="1200" dirty="0">
                <a:latin typeface="Times New Roman" panose="02020603050405020304" pitchFamily="18" charset="0"/>
                <a:cs typeface="Times New Roman" panose="02020603050405020304" pitchFamily="18" charset="0"/>
              </a:rPr>
              <a:t>Достижение установленных Целей Газпром - 0 смертей на производстве</a:t>
            </a:r>
          </a:p>
          <a:p>
            <a:pPr marL="171604" indent="-171604">
              <a:buFont typeface="Arial" panose="020B0604020202020204" pitchFamily="34" charset="0"/>
              <a:buChar char="•"/>
            </a:pPr>
            <a:r>
              <a:rPr lang="ru-RU" sz="1200" dirty="0">
                <a:latin typeface="Times New Roman" panose="02020603050405020304" pitchFamily="18" charset="0"/>
                <a:cs typeface="Times New Roman" panose="02020603050405020304" pitchFamily="18" charset="0"/>
              </a:rPr>
              <a:t>Реализация Стратегии развития системы управления производственной безопасностью </a:t>
            </a:r>
          </a:p>
          <a:p>
            <a:pPr marL="171604" indent="-171604">
              <a:buFont typeface="Arial" panose="020B0604020202020204" pitchFamily="34" charset="0"/>
              <a:buChar char="•"/>
            </a:pPr>
            <a:r>
              <a:rPr lang="ru-RU" sz="1200" dirty="0">
                <a:latin typeface="Times New Roman" panose="02020603050405020304" pitchFamily="18" charset="0"/>
                <a:cs typeface="Times New Roman" panose="02020603050405020304" pitchFamily="18" charset="0"/>
              </a:rPr>
              <a:t>Разработка и реализация проекта по совершенствованию культуры безопасности</a:t>
            </a:r>
          </a:p>
          <a:p>
            <a:pPr marL="171604" indent="-171604">
              <a:buFont typeface="Arial" panose="020B0604020202020204" pitchFamily="34" charset="0"/>
              <a:buChar char="•"/>
            </a:pPr>
            <a:r>
              <a:rPr lang="ru-RU" sz="1200" dirty="0">
                <a:latin typeface="Times New Roman" panose="02020603050405020304" pitchFamily="18" charset="0"/>
                <a:cs typeface="Times New Roman" panose="02020603050405020304" pitchFamily="18" charset="0"/>
              </a:rPr>
              <a:t>Внедрение требований международного стандарта </a:t>
            </a:r>
            <a:r>
              <a:rPr lang="en-US" sz="1200" dirty="0">
                <a:latin typeface="Times New Roman" panose="02020603050405020304" pitchFamily="18" charset="0"/>
                <a:cs typeface="Times New Roman" panose="02020603050405020304" pitchFamily="18" charset="0"/>
              </a:rPr>
              <a:t>ISO</a:t>
            </a:r>
            <a:r>
              <a:rPr lang="ru-RU" sz="1200" dirty="0">
                <a:latin typeface="Times New Roman" panose="02020603050405020304" pitchFamily="18" charset="0"/>
                <a:cs typeface="Times New Roman" panose="02020603050405020304" pitchFamily="18" charset="0"/>
              </a:rPr>
              <a:t> 45001:2018</a:t>
            </a:r>
          </a:p>
          <a:p>
            <a:pPr marL="171604" indent="-171604">
              <a:buFont typeface="Arial" panose="020B0604020202020204" pitchFamily="34" charset="0"/>
              <a:buChar char="•"/>
            </a:pPr>
            <a:r>
              <a:rPr lang="ru-RU" sz="1200" dirty="0">
                <a:latin typeface="Times New Roman" panose="02020603050405020304" pitchFamily="18" charset="0"/>
                <a:cs typeface="Times New Roman" panose="02020603050405020304" pitchFamily="18" charset="0"/>
              </a:rPr>
              <a:t>Внедрение системы менеджмента безопасности дорожного движения в соответствие требованиям международного стандарта </a:t>
            </a:r>
            <a:r>
              <a:rPr lang="en-US" sz="1200" dirty="0">
                <a:latin typeface="Times New Roman" panose="02020603050405020304" pitchFamily="18" charset="0"/>
                <a:cs typeface="Times New Roman" panose="02020603050405020304" pitchFamily="18" charset="0"/>
              </a:rPr>
              <a:t>ISO</a:t>
            </a:r>
            <a:r>
              <a:rPr lang="ru-RU" sz="1200" dirty="0">
                <a:latin typeface="Times New Roman" panose="02020603050405020304" pitchFamily="18" charset="0"/>
                <a:cs typeface="Times New Roman" panose="02020603050405020304" pitchFamily="18" charset="0"/>
              </a:rPr>
              <a:t> 39001:</a:t>
            </a:r>
          </a:p>
          <a:p>
            <a:pPr marL="171604" indent="-171604">
              <a:buFont typeface="Arial" panose="020B0604020202020204" pitchFamily="34" charset="0"/>
              <a:buChar char="•"/>
            </a:pPr>
            <a:r>
              <a:rPr lang="ru-RU" sz="1200" dirty="0">
                <a:latin typeface="Times New Roman" panose="02020603050405020304" pitchFamily="18" charset="0"/>
                <a:cs typeface="Times New Roman" panose="02020603050405020304" pitchFamily="18" charset="0"/>
              </a:rPr>
              <a:t>Подтверждение соответствие Единой системы управления производственной безопасностью требованиям </a:t>
            </a:r>
            <a:r>
              <a:rPr lang="en-US" sz="1200" dirty="0">
                <a:latin typeface="Times New Roman" panose="02020603050405020304" pitchFamily="18" charset="0"/>
                <a:cs typeface="Times New Roman" panose="02020603050405020304" pitchFamily="18" charset="0"/>
              </a:rPr>
              <a:t>OHSAS</a:t>
            </a:r>
            <a:r>
              <a:rPr lang="ru-RU" sz="1200" dirty="0">
                <a:latin typeface="Times New Roman" panose="02020603050405020304" pitchFamily="18" charset="0"/>
                <a:cs typeface="Times New Roman" panose="02020603050405020304" pitchFamily="18" charset="0"/>
              </a:rPr>
              <a:t> 18001:2007</a:t>
            </a:r>
          </a:p>
          <a:p>
            <a:pPr indent="179964" algn="just"/>
            <a:endParaRPr lang="ru-RU" sz="1200" dirty="0">
              <a:latin typeface="Times New Roman" panose="02020603050405020304" pitchFamily="18" charset="0"/>
              <a:cs typeface="Times New Roman" panose="02020603050405020304" pitchFamily="18" charset="0"/>
            </a:endParaRPr>
          </a:p>
          <a:p>
            <a:pPr indent="179964" algn="just"/>
            <a:r>
              <a:rPr lang="ru-RU" sz="1200" dirty="0">
                <a:latin typeface="Times New Roman" panose="02020603050405020304" pitchFamily="18" charset="0"/>
                <a:cs typeface="Times New Roman" panose="02020603050405020304" pitchFamily="18" charset="0"/>
              </a:rPr>
              <a:t>Заканчивая свой доклад хотел бы сказать, что …. (от автора)</a:t>
            </a:r>
          </a:p>
          <a:p>
            <a:pPr marL="85725" indent="0" algn="just">
              <a:buFont typeface="Wingdings" pitchFamily="2" charset="2"/>
              <a:buNone/>
              <a:defRPr/>
            </a:pPr>
            <a:r>
              <a:rPr lang="ru-RU" altLang="ru-RU" sz="1200" dirty="0" smtClean="0">
                <a:solidFill>
                  <a:schemeClr val="accent1">
                    <a:lumMod val="75000"/>
                  </a:schemeClr>
                </a:solidFill>
                <a:latin typeface="Times New Roman" panose="02020603050405020304" pitchFamily="18" charset="0"/>
                <a:cs typeface="Times New Roman" panose="02020603050405020304" pitchFamily="18" charset="0"/>
              </a:rPr>
              <a:t>В заключение своего доклада хочу сказать, что до конца 2020 года осталось</a:t>
            </a:r>
            <a:r>
              <a:rPr lang="ru-RU" altLang="ru-RU" sz="1200" baseline="0" dirty="0" smtClean="0">
                <a:solidFill>
                  <a:schemeClr val="accent1">
                    <a:lumMod val="75000"/>
                  </a:schemeClr>
                </a:solidFill>
                <a:latin typeface="Times New Roman" panose="02020603050405020304" pitchFamily="18" charset="0"/>
                <a:cs typeface="Times New Roman" panose="02020603050405020304" pitchFamily="18" charset="0"/>
              </a:rPr>
              <a:t> не так уж и много времени. Предстоит большая работа по изменению нормативной базы системы управления производственной безопасности.</a:t>
            </a:r>
          </a:p>
          <a:p>
            <a:pPr marL="85725" indent="0" algn="just">
              <a:buFont typeface="Wingdings" pitchFamily="2" charset="2"/>
              <a:buNone/>
              <a:defRPr/>
            </a:pPr>
            <a:r>
              <a:rPr lang="ru-RU" altLang="ru-RU" sz="1200" baseline="0" dirty="0" smtClean="0">
                <a:solidFill>
                  <a:schemeClr val="accent1">
                    <a:lumMod val="75000"/>
                  </a:schemeClr>
                </a:solidFill>
                <a:latin typeface="Times New Roman" panose="02020603050405020304" pitchFamily="18" charset="0"/>
                <a:cs typeface="Times New Roman" panose="02020603050405020304" pitchFamily="18" charset="0"/>
              </a:rPr>
              <a:t>Работу необходимо начинать сегодня. Здесь и сейчас. Не допустить три фатальные ошибки менеджмента:</a:t>
            </a:r>
          </a:p>
          <a:p>
            <a:pPr marL="314325" indent="-228600" algn="just">
              <a:buFont typeface="Wingdings" pitchFamily="2" charset="2"/>
              <a:buAutoNum type="arabicPeriod"/>
              <a:defRPr/>
            </a:pPr>
            <a:r>
              <a:rPr lang="ru-RU" altLang="ru-RU" sz="1200" dirty="0" smtClean="0">
                <a:solidFill>
                  <a:schemeClr val="accent1">
                    <a:lumMod val="75000"/>
                  </a:schemeClr>
                </a:solidFill>
                <a:latin typeface="Times New Roman" panose="02020603050405020304" pitchFamily="18" charset="0"/>
                <a:cs typeface="Times New Roman" panose="02020603050405020304" pitchFamily="18" charset="0"/>
              </a:rPr>
              <a:t>Неспособность извлекать уроки из ПРОШЛОГО.</a:t>
            </a:r>
          </a:p>
          <a:p>
            <a:pPr marL="314325" indent="-228600" algn="just">
              <a:buFont typeface="Wingdings" pitchFamily="2" charset="2"/>
              <a:buAutoNum type="arabicPeriod"/>
              <a:defRPr/>
            </a:pPr>
            <a:r>
              <a:rPr lang="ru-RU" altLang="ru-RU" sz="1200" dirty="0" smtClean="0">
                <a:solidFill>
                  <a:schemeClr val="accent1">
                    <a:lumMod val="75000"/>
                  </a:schemeClr>
                </a:solidFill>
                <a:latin typeface="Times New Roman" panose="02020603050405020304" pitchFamily="18" charset="0"/>
                <a:cs typeface="Times New Roman" panose="02020603050405020304" pitchFamily="18" charset="0"/>
              </a:rPr>
              <a:t>Неспособность адаптироваться к НАСТОЯЩЕМУ.</a:t>
            </a:r>
          </a:p>
          <a:p>
            <a:pPr marL="314325" indent="-228600" algn="just">
              <a:buFont typeface="Wingdings" pitchFamily="2" charset="2"/>
              <a:buAutoNum type="arabicPeriod"/>
              <a:defRPr/>
            </a:pPr>
            <a:r>
              <a:rPr lang="ru-RU" altLang="ru-RU" sz="1200" dirty="0" smtClean="0">
                <a:solidFill>
                  <a:schemeClr val="accent1">
                    <a:lumMod val="75000"/>
                  </a:schemeClr>
                </a:solidFill>
                <a:latin typeface="Times New Roman" panose="02020603050405020304" pitchFamily="18" charset="0"/>
                <a:cs typeface="Times New Roman" panose="02020603050405020304" pitchFamily="18" charset="0"/>
              </a:rPr>
              <a:t>Неспособность прогнозировать БУДУЮЩЕЕ.</a:t>
            </a:r>
          </a:p>
          <a:p>
            <a:endParaRPr lang="ru-RU" dirty="0" smtClean="0">
              <a:latin typeface="Times New Roman" panose="02020603050405020304" pitchFamily="18" charset="0"/>
              <a:cs typeface="Times New Roman" panose="02020603050405020304" pitchFamily="18" charset="0"/>
            </a:endParaRPr>
          </a:p>
          <a:p>
            <a:pPr indent="179964" algn="just"/>
            <a:endParaRPr lang="ru-RU" sz="1200"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EBB5328A-4966-42D8-96C4-19CB407E01BA}" type="slidenum">
              <a:rPr lang="ru-RU" smtClean="0"/>
              <a:t>30</a:t>
            </a:fld>
            <a:endParaRPr lang="ru-RU"/>
          </a:p>
        </p:txBody>
      </p:sp>
    </p:spTree>
    <p:extLst>
      <p:ext uri="{BB962C8B-B14F-4D97-AF65-F5344CB8AC3E}">
        <p14:creationId xmlns:p14="http://schemas.microsoft.com/office/powerpoint/2010/main" val="3884232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Образ слайда 1"/>
          <p:cNvSpPr>
            <a:spLocks noGrp="1" noRot="1" noChangeAspect="1" noTextEdit="1"/>
          </p:cNvSpPr>
          <p:nvPr>
            <p:ph type="sldImg"/>
          </p:nvPr>
        </p:nvSpPr>
        <p:spPr>
          <a:xfrm>
            <a:off x="90488" y="744538"/>
            <a:ext cx="6616700" cy="3721100"/>
          </a:xfrm>
          <a:ln/>
        </p:spPr>
      </p:sp>
      <p:sp>
        <p:nvSpPr>
          <p:cNvPr id="31747" name="Заметки 2"/>
          <p:cNvSpPr>
            <a:spLocks noGrp="1"/>
          </p:cNvSpPr>
          <p:nvPr>
            <p:ph type="body" idx="1"/>
          </p:nvPr>
        </p:nvSpPr>
        <p:spPr>
          <a:noFill/>
        </p:spPr>
        <p:txBody>
          <a:bodyPr/>
          <a:lstStyle/>
          <a:p>
            <a:endParaRPr lang="ru-RU" altLang="ru-RU" dirty="0"/>
          </a:p>
        </p:txBody>
      </p:sp>
      <p:sp>
        <p:nvSpPr>
          <p:cNvPr id="31749" name="Номер слайда 4"/>
          <p:cNvSpPr txBox="1">
            <a:spLocks noGrp="1"/>
          </p:cNvSpPr>
          <p:nvPr/>
        </p:nvSpPr>
        <p:spPr bwMode="auto">
          <a:xfrm>
            <a:off x="3851806" y="9435653"/>
            <a:ext cx="2945873" cy="492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653" tIns="0" rIns="19653" bIns="0" anchor="b"/>
          <a:lstStyle>
            <a:lvl1pPr defTabSz="935038">
              <a:spcBef>
                <a:spcPct val="30000"/>
              </a:spcBef>
              <a:defRPr sz="1200">
                <a:solidFill>
                  <a:schemeClr val="tx1"/>
                </a:solidFill>
                <a:latin typeface="Arial Narrow" pitchFamily="34" charset="0"/>
              </a:defRPr>
            </a:lvl1pPr>
            <a:lvl2pPr marL="736600" indent="-282575" defTabSz="935038">
              <a:spcBef>
                <a:spcPct val="30000"/>
              </a:spcBef>
              <a:defRPr sz="1200">
                <a:solidFill>
                  <a:schemeClr val="tx1"/>
                </a:solidFill>
                <a:latin typeface="Arial Narrow" pitchFamily="34" charset="0"/>
              </a:defRPr>
            </a:lvl2pPr>
            <a:lvl3pPr marL="1133475" indent="-227013" defTabSz="935038">
              <a:spcBef>
                <a:spcPct val="30000"/>
              </a:spcBef>
              <a:defRPr sz="1200">
                <a:solidFill>
                  <a:schemeClr val="tx1"/>
                </a:solidFill>
                <a:latin typeface="Arial Narrow" pitchFamily="34" charset="0"/>
              </a:defRPr>
            </a:lvl3pPr>
            <a:lvl4pPr marL="1587500" indent="-227013" defTabSz="935038">
              <a:spcBef>
                <a:spcPct val="30000"/>
              </a:spcBef>
              <a:defRPr sz="1200">
                <a:solidFill>
                  <a:schemeClr val="tx1"/>
                </a:solidFill>
                <a:latin typeface="Arial Narrow" pitchFamily="34" charset="0"/>
              </a:defRPr>
            </a:lvl4pPr>
            <a:lvl5pPr marL="2039938" indent="-225425" defTabSz="935038">
              <a:spcBef>
                <a:spcPct val="30000"/>
              </a:spcBef>
              <a:defRPr sz="1200">
                <a:solidFill>
                  <a:schemeClr val="tx1"/>
                </a:solidFill>
                <a:latin typeface="Arial Narrow" pitchFamily="34" charset="0"/>
              </a:defRPr>
            </a:lvl5pPr>
            <a:lvl6pPr marL="2497138" indent="-225425" defTabSz="935038" eaLnBrk="0" fontAlgn="base" hangingPunct="0">
              <a:spcBef>
                <a:spcPct val="30000"/>
              </a:spcBef>
              <a:spcAft>
                <a:spcPct val="0"/>
              </a:spcAft>
              <a:defRPr sz="1200">
                <a:solidFill>
                  <a:schemeClr val="tx1"/>
                </a:solidFill>
                <a:latin typeface="Arial Narrow" pitchFamily="34" charset="0"/>
              </a:defRPr>
            </a:lvl6pPr>
            <a:lvl7pPr marL="2954338" indent="-225425" defTabSz="935038" eaLnBrk="0" fontAlgn="base" hangingPunct="0">
              <a:spcBef>
                <a:spcPct val="30000"/>
              </a:spcBef>
              <a:spcAft>
                <a:spcPct val="0"/>
              </a:spcAft>
              <a:defRPr sz="1200">
                <a:solidFill>
                  <a:schemeClr val="tx1"/>
                </a:solidFill>
                <a:latin typeface="Arial Narrow" pitchFamily="34" charset="0"/>
              </a:defRPr>
            </a:lvl7pPr>
            <a:lvl8pPr marL="3411538" indent="-225425" defTabSz="935038" eaLnBrk="0" fontAlgn="base" hangingPunct="0">
              <a:spcBef>
                <a:spcPct val="30000"/>
              </a:spcBef>
              <a:spcAft>
                <a:spcPct val="0"/>
              </a:spcAft>
              <a:defRPr sz="1200">
                <a:solidFill>
                  <a:schemeClr val="tx1"/>
                </a:solidFill>
                <a:latin typeface="Arial Narrow" pitchFamily="34" charset="0"/>
              </a:defRPr>
            </a:lvl8pPr>
            <a:lvl9pPr marL="3868738" indent="-225425" defTabSz="935038" eaLnBrk="0" fontAlgn="base" hangingPunct="0">
              <a:spcBef>
                <a:spcPct val="30000"/>
              </a:spcBef>
              <a:spcAft>
                <a:spcPct val="0"/>
              </a:spcAft>
              <a:defRPr sz="1200">
                <a:solidFill>
                  <a:schemeClr val="tx1"/>
                </a:solidFill>
                <a:latin typeface="Arial Narrow" pitchFamily="34" charset="0"/>
              </a:defRPr>
            </a:lvl9pPr>
          </a:lstStyle>
          <a:p>
            <a:pPr algn="r">
              <a:spcBef>
                <a:spcPct val="0"/>
              </a:spcBef>
            </a:pPr>
            <a:fld id="{5D21F44E-D55D-4D3C-AEEE-77A6A49D7CA5}" type="slidenum">
              <a:rPr lang="en-US" altLang="ru-RU" sz="1100" i="1"/>
              <a:pPr algn="r">
                <a:spcBef>
                  <a:spcPct val="0"/>
                </a:spcBef>
              </a:pPr>
              <a:t>31</a:t>
            </a:fld>
            <a:endParaRPr lang="en-US" altLang="ru-RU" sz="1100" i="1"/>
          </a:p>
        </p:txBody>
      </p:sp>
    </p:spTree>
    <p:extLst>
      <p:ext uri="{BB962C8B-B14F-4D97-AF65-F5344CB8AC3E}">
        <p14:creationId xmlns:p14="http://schemas.microsoft.com/office/powerpoint/2010/main" val="2333999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a:xfrm>
            <a:off x="300789" y="4715908"/>
            <a:ext cx="6256421" cy="4467701"/>
          </a:xfrm>
        </p:spPr>
        <p:txBody>
          <a:bodyPr>
            <a:normAutofit fontScale="85000" lnSpcReduction="20000"/>
          </a:bodyPr>
          <a:lstStyle/>
          <a:p>
            <a:pPr marL="228600" indent="-228600">
              <a:spcBef>
                <a:spcPts val="450"/>
              </a:spcBef>
              <a:buClr>
                <a:srgbClr val="C00000"/>
              </a:buClr>
              <a:buFont typeface="+mj-lt"/>
              <a:buAutoNum type="arabicPeriod"/>
            </a:pPr>
            <a:r>
              <a:rPr lang="ru-RU" sz="1200" baseline="0" dirty="0">
                <a:latin typeface="Times New Roman" panose="02020603050405020304" pitchFamily="18" charset="0"/>
                <a:cs typeface="Times New Roman" panose="02020603050405020304" pitchFamily="18" charset="0"/>
              </a:rPr>
              <a:t>На начальном этапе разработки Стратегии проведена оценка уровня зрелости СУОТ с целью установления отправной точки дальнейшего развития.</a:t>
            </a:r>
          </a:p>
          <a:p>
            <a:pPr algn="just"/>
            <a:r>
              <a:rPr lang="ru-RU" sz="1200" kern="1200" baseline="0" dirty="0">
                <a:solidFill>
                  <a:schemeClr val="tx1"/>
                </a:solidFill>
                <a:effectLst/>
                <a:latin typeface="Times New Roman" panose="02020603050405020304" pitchFamily="18" charset="0"/>
                <a:cs typeface="Times New Roman" panose="02020603050405020304" pitchFamily="18" charset="0"/>
              </a:rPr>
              <a:t>Для этого были проанализированы:</a:t>
            </a:r>
          </a:p>
          <a:p>
            <a:pPr marL="171450" lvl="0" indent="-171450" algn="just">
              <a:buFont typeface="Arial" panose="020B0604020202020204" pitchFamily="34" charset="0"/>
              <a:buChar char="•"/>
            </a:pPr>
            <a:r>
              <a:rPr lang="ru-RU" sz="1200" kern="1200" baseline="0" dirty="0">
                <a:solidFill>
                  <a:schemeClr val="tx1"/>
                </a:solidFill>
                <a:effectLst/>
                <a:latin typeface="Times New Roman" panose="02020603050405020304" pitchFamily="18" charset="0"/>
                <a:cs typeface="Times New Roman" panose="02020603050405020304" pitchFamily="18" charset="0"/>
              </a:rPr>
              <a:t>результаты внешних и внутренних аудитов;</a:t>
            </a:r>
          </a:p>
          <a:p>
            <a:pPr marL="171450" lvl="0" indent="-171450" algn="just">
              <a:buFont typeface="Arial" panose="020B0604020202020204" pitchFamily="34" charset="0"/>
              <a:buChar char="•"/>
            </a:pPr>
            <a:r>
              <a:rPr lang="ru-RU" sz="1200" kern="1200" baseline="0" dirty="0">
                <a:solidFill>
                  <a:schemeClr val="tx1"/>
                </a:solidFill>
                <a:effectLst/>
                <a:latin typeface="Times New Roman" panose="02020603050405020304" pitchFamily="18" charset="0"/>
                <a:cs typeface="Times New Roman" panose="02020603050405020304" pitchFamily="18" charset="0"/>
              </a:rPr>
              <a:t>информация, полученная в рамка обратной связи при проведении семинаров с руководителями ДО;</a:t>
            </a:r>
          </a:p>
          <a:p>
            <a:pPr marL="171450" lvl="0" indent="-171450" algn="just">
              <a:buFont typeface="Arial" panose="020B0604020202020204" pitchFamily="34" charset="0"/>
              <a:buChar char="•"/>
            </a:pPr>
            <a:r>
              <a:rPr lang="ru-RU" sz="1200" kern="1200" baseline="0" dirty="0">
                <a:solidFill>
                  <a:schemeClr val="tx1"/>
                </a:solidFill>
                <a:effectLst/>
                <a:latin typeface="Times New Roman" panose="02020603050405020304" pitchFamily="18" charset="0"/>
                <a:cs typeface="Times New Roman" panose="02020603050405020304" pitchFamily="18" charset="0"/>
              </a:rPr>
              <a:t>а так же результаты диагностики, проведенной независимой компанией.</a:t>
            </a:r>
          </a:p>
          <a:p>
            <a:pPr lvl="0" algn="just"/>
            <a:endParaRPr lang="ru-RU" sz="1200" kern="1200" baseline="0" dirty="0">
              <a:solidFill>
                <a:schemeClr val="tx1"/>
              </a:solidFill>
              <a:effectLst/>
              <a:latin typeface="Times New Roman" panose="02020603050405020304" pitchFamily="18" charset="0"/>
              <a:cs typeface="Times New Roman" panose="02020603050405020304" pitchFamily="18" charset="0"/>
            </a:endParaRPr>
          </a:p>
          <a:p>
            <a:pPr marL="0" indent="0">
              <a:spcBef>
                <a:spcPts val="450"/>
              </a:spcBef>
              <a:buClr>
                <a:srgbClr val="C00000"/>
              </a:buClr>
              <a:buFont typeface="Wingdings" panose="05000000000000000000" pitchFamily="2" charset="2"/>
              <a:buNone/>
            </a:pPr>
            <a:r>
              <a:rPr lang="ru-RU" sz="1200" baseline="0" dirty="0">
                <a:latin typeface="Times New Roman" panose="02020603050405020304" pitchFamily="18" charset="0"/>
                <a:cs typeface="Times New Roman" panose="02020603050405020304" pitchFamily="18" charset="0"/>
              </a:rPr>
              <a:t>2. Установлен текущий уровень развития как «Стабильный» по принятой международным сообществом  классификации.</a:t>
            </a:r>
          </a:p>
          <a:p>
            <a:pPr marL="0" indent="0">
              <a:spcBef>
                <a:spcPts val="450"/>
              </a:spcBef>
              <a:buClr>
                <a:srgbClr val="C00000"/>
              </a:buClr>
              <a:buFont typeface="Wingdings" panose="05000000000000000000" pitchFamily="2" charset="2"/>
              <a:buNone/>
            </a:pPr>
            <a:endParaRPr lang="ru-RU" sz="1200" baseline="0" dirty="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450"/>
              </a:spcBef>
              <a:spcAft>
                <a:spcPts val="0"/>
              </a:spcAft>
              <a:buClr>
                <a:srgbClr val="C00000"/>
              </a:buClr>
              <a:buSzTx/>
              <a:buFont typeface="Wingdings" panose="05000000000000000000" pitchFamily="2" charset="2"/>
              <a:buNone/>
              <a:tabLst/>
              <a:defRPr/>
            </a:pPr>
            <a:r>
              <a:rPr lang="ru-RU" sz="1200" baseline="0" dirty="0">
                <a:latin typeface="Times New Roman" panose="02020603050405020304" pitchFamily="18" charset="0"/>
                <a:cs typeface="Times New Roman" panose="02020603050405020304" pitchFamily="18" charset="0"/>
              </a:rPr>
              <a:t>3. Определен целевой показатель итогов реализации Стратегии развития </a:t>
            </a:r>
            <a:r>
              <a:rPr lang="ru-RU" sz="1200" baseline="0" dirty="0">
                <a:effectLst/>
                <a:latin typeface="Times New Roman" panose="02020603050405020304" pitchFamily="18" charset="0"/>
                <a:ea typeface="Calibri"/>
                <a:cs typeface="Times New Roman" panose="02020603050405020304" pitchFamily="18" charset="0"/>
              </a:rPr>
              <a:t>системы управления  производственной безопасностью в ПАО «Газпром»</a:t>
            </a:r>
            <a:endParaRPr lang="ru-RU" sz="1200" baseline="0" dirty="0">
              <a:effectLst/>
              <a:latin typeface="Times New Roman" panose="02020603050405020304" pitchFamily="18" charset="0"/>
              <a:ea typeface="Times New Roman"/>
              <a:cs typeface="Times New Roman" panose="02020603050405020304" pitchFamily="18" charset="0"/>
            </a:endParaRPr>
          </a:p>
          <a:p>
            <a:pPr marL="0" indent="0">
              <a:spcBef>
                <a:spcPts val="450"/>
              </a:spcBef>
              <a:buClr>
                <a:srgbClr val="C00000"/>
              </a:buClr>
              <a:buFont typeface="Wingdings" panose="05000000000000000000" pitchFamily="2" charset="2"/>
              <a:buNone/>
            </a:pPr>
            <a:r>
              <a:rPr lang="ru-RU" sz="1200" baseline="0" dirty="0">
                <a:latin typeface="Times New Roman" panose="02020603050405020304" pitchFamily="18" charset="0"/>
                <a:cs typeface="Times New Roman" panose="02020603050405020304" pitchFamily="18" charset="0"/>
              </a:rPr>
              <a:t> - это переход на качественно новый уровень развития - Прогнозируемый.</a:t>
            </a:r>
          </a:p>
          <a:p>
            <a:endParaRPr lang="ru-RU" sz="1200" baseline="0" dirty="0">
              <a:latin typeface="Times New Roman" panose="02020603050405020304" pitchFamily="18" charset="0"/>
              <a:cs typeface="Times New Roman" panose="02020603050405020304" pitchFamily="18" charset="0"/>
            </a:endParaRPr>
          </a:p>
          <a:p>
            <a:pPr marL="0" indent="0" algn="just">
              <a:buFont typeface="+mj-lt"/>
              <a:buNone/>
            </a:pPr>
            <a:r>
              <a:rPr lang="ru-RU" sz="1200" i="0" kern="1200" baseline="0" dirty="0">
                <a:solidFill>
                  <a:schemeClr val="tx1"/>
                </a:solidFill>
                <a:effectLst/>
                <a:latin typeface="Times New Roman" panose="02020603050405020304" pitchFamily="18" charset="0"/>
                <a:ea typeface="+mn-ea"/>
                <a:cs typeface="Times New Roman" panose="02020603050405020304" pitchFamily="18" charset="0"/>
              </a:rPr>
              <a:t>4. </a:t>
            </a:r>
            <a:r>
              <a:rPr lang="ru-RU" sz="1200" i="0" kern="1200" baseline="0" dirty="0">
                <a:solidFill>
                  <a:schemeClr val="tx1"/>
                </a:solidFill>
                <a:effectLst/>
                <a:latin typeface="Times New Roman" panose="02020603050405020304" pitchFamily="18" charset="0"/>
                <a:cs typeface="Times New Roman" panose="02020603050405020304" pitchFamily="18" charset="0"/>
              </a:rPr>
              <a:t>На слайде представлена оценка эффективности системы управления ОТ и ПБ и уровня культуры безопасности на производственных площадках дочернего общества (Филиала Московского  ЛПУМГ ООО «Газпром трансгаз Москва»). Целью проекта было проведение независимой оценки текущей ситуации и определение приоритетных направлений и рекомендаций для дальнейшего совершенствования системы управления </a:t>
            </a:r>
            <a:r>
              <a:rPr lang="ru-RU" sz="1200" i="0" kern="1200" baseline="0" dirty="0" err="1">
                <a:solidFill>
                  <a:schemeClr val="tx1"/>
                </a:solidFill>
                <a:effectLst/>
                <a:latin typeface="Times New Roman" panose="02020603050405020304" pitchFamily="18" charset="0"/>
                <a:cs typeface="Times New Roman" panose="02020603050405020304" pitchFamily="18" charset="0"/>
              </a:rPr>
              <a:t>ОТиПБ</a:t>
            </a:r>
            <a:r>
              <a:rPr lang="ru-RU" sz="1200" i="0" kern="1200" baseline="0" dirty="0">
                <a:solidFill>
                  <a:schemeClr val="tx1"/>
                </a:solidFill>
                <a:effectLst/>
                <a:latin typeface="Times New Roman" panose="02020603050405020304" pitchFamily="18" charset="0"/>
                <a:cs typeface="Times New Roman" panose="02020603050405020304" pitchFamily="18" charset="0"/>
              </a:rPr>
              <a:t>  и развития культуры безопасности.</a:t>
            </a:r>
          </a:p>
          <a:p>
            <a:pPr marL="742950" indent="-742950" algn="just">
              <a:buFont typeface="+mj-lt"/>
              <a:buAutoNum type="arabicPeriod"/>
            </a:pPr>
            <a:endParaRPr lang="ru-RU" sz="1200" i="0" kern="1200" baseline="0" dirty="0">
              <a:solidFill>
                <a:schemeClr val="tx1"/>
              </a:solidFill>
              <a:effectLst/>
              <a:latin typeface="Times New Roman" panose="02020603050405020304" pitchFamily="18" charset="0"/>
              <a:cs typeface="Times New Roman" panose="02020603050405020304" pitchFamily="18" charset="0"/>
            </a:endParaRPr>
          </a:p>
          <a:p>
            <a:pPr marL="0" indent="0" algn="just">
              <a:buFont typeface="+mj-lt"/>
              <a:buNone/>
            </a:pPr>
            <a:r>
              <a:rPr lang="ru-RU" sz="1200" i="0" kern="1200" baseline="0" dirty="0">
                <a:solidFill>
                  <a:schemeClr val="tx1"/>
                </a:solidFill>
                <a:effectLst/>
                <a:latin typeface="Times New Roman" panose="02020603050405020304" pitchFamily="18" charset="0"/>
                <a:cs typeface="Times New Roman" panose="02020603050405020304" pitchFamily="18" charset="0"/>
              </a:rPr>
              <a:t>Эксперты отметили, что сегодня ЕСУОТ и ПБ является основой для поддержания производственной дисциплины, низкого уровня травматизма и аварийности, а также базой для дальнейшего развития и снижения рисков.</a:t>
            </a:r>
          </a:p>
          <a:p>
            <a:pPr marL="0" indent="0" algn="just">
              <a:buFont typeface="+mj-lt"/>
              <a:buNone/>
            </a:pPr>
            <a:endParaRPr lang="ru-RU" sz="1200" i="0" kern="1200" baseline="0" dirty="0">
              <a:solidFill>
                <a:schemeClr val="tx1"/>
              </a:solidFill>
              <a:effectLst/>
              <a:latin typeface="Times New Roman" panose="02020603050405020304" pitchFamily="18" charset="0"/>
              <a:cs typeface="Times New Roman" panose="02020603050405020304" pitchFamily="18" charset="0"/>
            </a:endParaRPr>
          </a:p>
          <a:p>
            <a:pPr marL="0" indent="0" algn="just">
              <a:buFont typeface="+mj-lt"/>
              <a:buNone/>
            </a:pPr>
            <a:r>
              <a:rPr lang="ru-RU" sz="1200" i="0" kern="1200" baseline="0" dirty="0">
                <a:solidFill>
                  <a:schemeClr val="tx1"/>
                </a:solidFill>
                <a:effectLst/>
                <a:latin typeface="Times New Roman" panose="02020603050405020304" pitchFamily="18" charset="0"/>
                <a:cs typeface="Times New Roman" panose="02020603050405020304" pitchFamily="18" charset="0"/>
              </a:rPr>
              <a:t>В ходе экспертной оценки определены приоритетные цели развития системы управления и мероприятия, направленные на их достижение.  </a:t>
            </a:r>
          </a:p>
          <a:p>
            <a:pPr algn="just"/>
            <a:endParaRPr lang="ru-RU" sz="1200" i="0" kern="1200" baseline="0" dirty="0">
              <a:solidFill>
                <a:schemeClr val="tx1"/>
              </a:solidFill>
              <a:effectLst/>
              <a:latin typeface="Times New Roman" panose="02020603050405020304" pitchFamily="18" charset="0"/>
              <a:cs typeface="Times New Roman" panose="02020603050405020304" pitchFamily="18" charset="0"/>
            </a:endParaRPr>
          </a:p>
          <a:p>
            <a:pPr marL="171450" lvl="0" indent="-171450" algn="just">
              <a:buFont typeface="Arial" panose="020B0604020202020204" pitchFamily="34" charset="0"/>
              <a:buChar char="•"/>
            </a:pPr>
            <a:r>
              <a:rPr lang="ru-RU" sz="1200" i="0" kern="1200" baseline="0" dirty="0">
                <a:solidFill>
                  <a:schemeClr val="tx1"/>
                </a:solidFill>
                <a:effectLst/>
                <a:latin typeface="Times New Roman" panose="02020603050405020304" pitchFamily="18" charset="0"/>
                <a:cs typeface="Times New Roman" panose="02020603050405020304" pitchFamily="18" charset="0"/>
              </a:rPr>
              <a:t>приверженность и лидерство;</a:t>
            </a:r>
          </a:p>
          <a:p>
            <a:pPr marL="171450" lvl="0" indent="-171450" algn="just">
              <a:buFont typeface="Arial" panose="020B0604020202020204" pitchFamily="34" charset="0"/>
              <a:buChar char="•"/>
            </a:pPr>
            <a:r>
              <a:rPr lang="ru-RU" sz="1200" i="0" kern="1200" baseline="0" dirty="0">
                <a:solidFill>
                  <a:schemeClr val="tx1"/>
                </a:solidFill>
                <a:effectLst/>
                <a:latin typeface="Times New Roman" panose="02020603050405020304" pitchFamily="18" charset="0"/>
                <a:cs typeface="Times New Roman" panose="02020603050405020304" pitchFamily="18" charset="0"/>
              </a:rPr>
              <a:t>мотивация персонала и КПЭ;</a:t>
            </a:r>
          </a:p>
          <a:p>
            <a:pPr marL="171450" lvl="0" indent="-171450" algn="just">
              <a:buFont typeface="Arial" panose="020B0604020202020204" pitchFamily="34" charset="0"/>
              <a:buChar char="•"/>
            </a:pPr>
            <a:r>
              <a:rPr lang="ru-RU" sz="1200" i="0" kern="1200" baseline="0" dirty="0">
                <a:solidFill>
                  <a:schemeClr val="tx1"/>
                </a:solidFill>
                <a:effectLst/>
                <a:latin typeface="Times New Roman" panose="02020603050405020304" pitchFamily="18" charset="0"/>
                <a:cs typeface="Times New Roman" panose="02020603050405020304" pitchFamily="18" charset="0"/>
              </a:rPr>
              <a:t>коммуникации по безопасности.</a:t>
            </a:r>
          </a:p>
          <a:p>
            <a:pPr marL="171450" lvl="0" indent="-171450" algn="just">
              <a:buFont typeface="Arial" panose="020B0604020202020204" pitchFamily="34" charset="0"/>
              <a:buChar char="•"/>
            </a:pPr>
            <a:r>
              <a:rPr lang="ru-RU" sz="1200" i="0" kern="1200" baseline="0" dirty="0">
                <a:solidFill>
                  <a:schemeClr val="tx1"/>
                </a:solidFill>
                <a:effectLst/>
                <a:latin typeface="Times New Roman" panose="02020603050405020304" pitchFamily="18" charset="0"/>
                <a:cs typeface="Times New Roman" panose="02020603050405020304" pitchFamily="18" charset="0"/>
              </a:rPr>
              <a:t>расследование происшествий и микротравм;</a:t>
            </a:r>
          </a:p>
          <a:p>
            <a:pPr marL="171450" lvl="0" indent="-171450" algn="just">
              <a:buFont typeface="Arial" panose="020B0604020202020204" pitchFamily="34" charset="0"/>
              <a:buChar char="•"/>
            </a:pPr>
            <a:r>
              <a:rPr lang="ru-RU" sz="1200" i="0" kern="1200" baseline="0" dirty="0">
                <a:solidFill>
                  <a:schemeClr val="tx1"/>
                </a:solidFill>
                <a:effectLst/>
                <a:latin typeface="Times New Roman" panose="02020603050405020304" pitchFamily="18" charset="0"/>
                <a:cs typeface="Times New Roman" panose="02020603050405020304" pitchFamily="18" charset="0"/>
              </a:rPr>
              <a:t>управление рисками по </a:t>
            </a:r>
            <a:r>
              <a:rPr lang="ru-RU" sz="1200" i="0" kern="1200" baseline="0" dirty="0" err="1">
                <a:solidFill>
                  <a:schemeClr val="tx1"/>
                </a:solidFill>
                <a:effectLst/>
                <a:latin typeface="Times New Roman" panose="02020603050405020304" pitchFamily="18" charset="0"/>
                <a:cs typeface="Times New Roman" panose="02020603050405020304" pitchFamily="18" charset="0"/>
              </a:rPr>
              <a:t>ОТиПБ</a:t>
            </a:r>
            <a:r>
              <a:rPr lang="ru-RU" sz="1200" i="0" kern="1200" baseline="0" dirty="0">
                <a:solidFill>
                  <a:schemeClr val="tx1"/>
                </a:solidFill>
                <a:effectLst/>
                <a:latin typeface="Times New Roman" panose="02020603050405020304" pitchFamily="18" charset="0"/>
                <a:cs typeface="Times New Roman" panose="02020603050405020304" pitchFamily="18" charset="0"/>
              </a:rPr>
              <a:t>.</a:t>
            </a:r>
          </a:p>
          <a:p>
            <a:pPr algn="just"/>
            <a:endParaRPr lang="ru-RU" sz="1200" i="0" kern="1200" baseline="0" dirty="0">
              <a:solidFill>
                <a:schemeClr val="tx1"/>
              </a:solidFill>
              <a:effectLst/>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282185DB-A00E-4AF3-B661-15E025881028}" type="slidenum">
              <a:rPr lang="ru-RU" smtClean="0"/>
              <a:pPr/>
              <a:t>3</a:t>
            </a:fld>
            <a:endParaRPr lang="ru-RU"/>
          </a:p>
        </p:txBody>
      </p:sp>
    </p:spTree>
    <p:extLst>
      <p:ext uri="{BB962C8B-B14F-4D97-AF65-F5344CB8AC3E}">
        <p14:creationId xmlns:p14="http://schemas.microsoft.com/office/powerpoint/2010/main" val="1613610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4213" y="515938"/>
            <a:ext cx="5476875" cy="3081337"/>
          </a:xfrm>
        </p:spPr>
      </p:sp>
      <p:sp>
        <p:nvSpPr>
          <p:cNvPr id="3" name="Заметки 2"/>
          <p:cNvSpPr>
            <a:spLocks noGrp="1"/>
          </p:cNvSpPr>
          <p:nvPr>
            <p:ph type="body" idx="1"/>
          </p:nvPr>
        </p:nvSpPr>
        <p:spPr>
          <a:xfrm>
            <a:off x="216568" y="3693224"/>
            <a:ext cx="6424864" cy="4467701"/>
          </a:xfrm>
        </p:spPr>
        <p:txBody>
          <a:bodyPr>
            <a:noAutofit/>
          </a:bodyPr>
          <a:lstStyle/>
          <a:p>
            <a:pPr algn="just"/>
            <a:r>
              <a:rPr lang="ru-RU" sz="1200" i="0" kern="1200" dirty="0">
                <a:solidFill>
                  <a:schemeClr val="tx1"/>
                </a:solidFill>
                <a:effectLst/>
                <a:latin typeface="Times New Roman" panose="02020603050405020304" pitchFamily="18" charset="0"/>
                <a:cs typeface="Times New Roman" panose="02020603050405020304" pitchFamily="18" charset="0"/>
              </a:rPr>
              <a:t>По каждому </a:t>
            </a:r>
            <a:r>
              <a:rPr lang="ru-RU" sz="1200" kern="1200" dirty="0">
                <a:solidFill>
                  <a:schemeClr val="tx1"/>
                </a:solidFill>
                <a:effectLst/>
                <a:latin typeface="Times New Roman" panose="02020603050405020304" pitchFamily="18" charset="0"/>
                <a:cs typeface="Times New Roman" panose="02020603050405020304" pitchFamily="18" charset="0"/>
              </a:rPr>
              <a:t>из этих приоритетных </a:t>
            </a:r>
            <a:r>
              <a:rPr lang="ru-RU" sz="1200" i="0" kern="1200" dirty="0">
                <a:solidFill>
                  <a:schemeClr val="tx1"/>
                </a:solidFill>
                <a:effectLst/>
                <a:latin typeface="Times New Roman" panose="02020603050405020304" pitchFamily="18" charset="0"/>
                <a:cs typeface="Times New Roman" panose="02020603050405020304" pitchFamily="18" charset="0"/>
              </a:rPr>
              <a:t>направлений мы</a:t>
            </a:r>
            <a:r>
              <a:rPr lang="ru-RU" sz="1200" i="0" kern="1200" baseline="0" dirty="0">
                <a:solidFill>
                  <a:schemeClr val="tx1"/>
                </a:solidFill>
                <a:effectLst/>
                <a:latin typeface="Times New Roman" panose="02020603050405020304" pitchFamily="18" charset="0"/>
                <a:cs typeface="Times New Roman" panose="02020603050405020304" pitchFamily="18" charset="0"/>
              </a:rPr>
              <a:t> провели работу.</a:t>
            </a:r>
            <a:endParaRPr lang="ru-RU" sz="1200" i="0" kern="1200" dirty="0">
              <a:solidFill>
                <a:schemeClr val="tx1"/>
              </a:solidFill>
              <a:effectLst/>
              <a:latin typeface="Times New Roman" panose="02020603050405020304" pitchFamily="18" charset="0"/>
              <a:cs typeface="Times New Roman" panose="02020603050405020304" pitchFamily="18" charset="0"/>
            </a:endParaRPr>
          </a:p>
          <a:p>
            <a:pPr algn="just"/>
            <a:endParaRPr lang="ru-RU" sz="1200" i="0" kern="1200" dirty="0">
              <a:solidFill>
                <a:schemeClr val="tx1"/>
              </a:solidFill>
              <a:effectLst/>
              <a:latin typeface="Times New Roman" panose="02020603050405020304" pitchFamily="18" charset="0"/>
              <a:cs typeface="Times New Roman" panose="02020603050405020304" pitchFamily="18" charset="0"/>
            </a:endParaRPr>
          </a:p>
          <a:p>
            <a:pPr algn="just"/>
            <a:r>
              <a:rPr lang="ru-RU" sz="1200" i="0" kern="1200" dirty="0">
                <a:solidFill>
                  <a:schemeClr val="tx1"/>
                </a:solidFill>
                <a:effectLst/>
                <a:latin typeface="Times New Roman" panose="02020603050405020304" pitchFamily="18" charset="0"/>
                <a:cs typeface="Times New Roman" panose="02020603050405020304" pitchFamily="18" charset="0"/>
              </a:rPr>
              <a:t>1. В части развития культуры безопасности:</a:t>
            </a:r>
          </a:p>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dirty="0">
                <a:solidFill>
                  <a:srgbClr val="000000"/>
                </a:solidFill>
                <a:effectLst/>
                <a:latin typeface="Times New Roman" panose="02020603050405020304" pitchFamily="18" charset="0"/>
                <a:ea typeface="Arial"/>
                <a:cs typeface="Times New Roman" panose="02020603050405020304" pitchFamily="18" charset="0"/>
              </a:rPr>
              <a:t>Пересмотрена  Политика ПАО «Газпром» в области охраны труда, промышленной и пожарной безопасности.</a:t>
            </a:r>
            <a:endParaRPr lang="ru-RU" sz="1200" dirty="0">
              <a:solidFill>
                <a:srgbClr val="000000"/>
              </a:solidFill>
              <a:effectLst/>
              <a:latin typeface="Times New Roman" panose="02020603050405020304" pitchFamily="18" charset="0"/>
              <a:ea typeface="Calibri"/>
              <a:cs typeface="Times New Roman" panose="02020603050405020304" pitchFamily="18" charset="0"/>
            </a:endParaRPr>
          </a:p>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dirty="0">
                <a:solidFill>
                  <a:srgbClr val="000000"/>
                </a:solidFill>
                <a:latin typeface="Times New Roman" panose="02020603050405020304" pitchFamily="18" charset="0"/>
                <a:ea typeface="Calibri"/>
                <a:cs typeface="Times New Roman" panose="02020603050405020304" pitchFamily="18" charset="0"/>
              </a:rPr>
              <a:t>Разработана Программа по развитию лидерских качеств руководителей ПАО «Газпром» в области производственной безопасности, </a:t>
            </a:r>
            <a:r>
              <a:rPr lang="ru-RU" sz="1200" dirty="0" err="1">
                <a:solidFill>
                  <a:srgbClr val="000000"/>
                </a:solidFill>
                <a:latin typeface="Times New Roman" panose="02020603050405020304" pitchFamily="18" charset="0"/>
                <a:ea typeface="Calibri"/>
                <a:cs typeface="Times New Roman" panose="02020603050405020304" pitchFamily="18" charset="0"/>
              </a:rPr>
              <a:t>утвержденна</a:t>
            </a:r>
            <a:r>
              <a:rPr lang="ru-RU" sz="1200" dirty="0">
                <a:solidFill>
                  <a:srgbClr val="000000"/>
                </a:solidFill>
                <a:latin typeface="Times New Roman" panose="02020603050405020304" pitchFamily="18" charset="0"/>
                <a:ea typeface="Calibri"/>
                <a:cs typeface="Times New Roman" panose="02020603050405020304" pitchFamily="18" charset="0"/>
              </a:rPr>
              <a:t> В.А. Маркеловым. </a:t>
            </a:r>
            <a:endParaRPr lang="ru-RU" sz="1200" dirty="0">
              <a:solidFill>
                <a:srgbClr val="000000"/>
              </a:solidFill>
              <a:effectLst/>
              <a:latin typeface="Times New Roman" panose="02020603050405020304" pitchFamily="18" charset="0"/>
              <a:ea typeface="Calibri"/>
              <a:cs typeface="Times New Roman" panose="02020603050405020304" pitchFamily="18" charset="0"/>
            </a:endParaRPr>
          </a:p>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dirty="0">
                <a:solidFill>
                  <a:srgbClr val="000000"/>
                </a:solidFill>
                <a:latin typeface="Times New Roman" panose="02020603050405020304" pitchFamily="18" charset="0"/>
                <a:ea typeface="Calibri"/>
                <a:cs typeface="Times New Roman" panose="02020603050405020304" pitchFamily="18" charset="0"/>
              </a:rPr>
              <a:t>Разработана и проходит</a:t>
            </a:r>
            <a:r>
              <a:rPr lang="ru-RU" sz="1200" baseline="0" dirty="0">
                <a:solidFill>
                  <a:srgbClr val="000000"/>
                </a:solidFill>
                <a:latin typeface="Times New Roman" panose="02020603050405020304" pitchFamily="18" charset="0"/>
                <a:ea typeface="Calibri"/>
                <a:cs typeface="Times New Roman" panose="02020603050405020304" pitchFamily="18" charset="0"/>
              </a:rPr>
              <a:t> заключительные этапы согласования </a:t>
            </a:r>
            <a:r>
              <a:rPr lang="ru-RU" sz="1200" dirty="0">
                <a:solidFill>
                  <a:srgbClr val="000000"/>
                </a:solidFill>
                <a:latin typeface="Times New Roman" panose="02020603050405020304" pitchFamily="18" charset="0"/>
                <a:ea typeface="Calibri"/>
                <a:cs typeface="Times New Roman" panose="02020603050405020304" pitchFamily="18" charset="0"/>
              </a:rPr>
              <a:t>Методика оценки достижения показателей дочерних обществ, организаций и филиалов ПАО «Газпром» в области охраны труда, промышленной и пожарной безопасности, для использования при подведении итогов их деятельности.</a:t>
            </a:r>
          </a:p>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dirty="0">
                <a:solidFill>
                  <a:srgbClr val="000000"/>
                </a:solidFill>
                <a:effectLst/>
                <a:latin typeface="Times New Roman" panose="02020603050405020304" pitchFamily="18" charset="0"/>
                <a:ea typeface="Arial"/>
                <a:cs typeface="Times New Roman" panose="02020603050405020304" pitchFamily="18" charset="0"/>
              </a:rPr>
              <a:t>Разработаны и направлены в дочерние общества, организации и филиалы Рекомендации по мотивации персонала.</a:t>
            </a:r>
          </a:p>
          <a:p>
            <a:pPr marL="0" marR="0" indent="0" algn="just" defTabSz="914400" rtl="0" eaLnBrk="1" fontAlgn="auto" latinLnBrk="0" hangingPunct="1">
              <a:lnSpc>
                <a:spcPct val="100000"/>
              </a:lnSpc>
              <a:spcBef>
                <a:spcPts val="0"/>
              </a:spcBef>
              <a:spcAft>
                <a:spcPts val="0"/>
              </a:spcAft>
              <a:buClrTx/>
              <a:buSzTx/>
              <a:buFontTx/>
              <a:buNone/>
              <a:tabLst/>
              <a:defRPr/>
            </a:pPr>
            <a:endParaRPr lang="ru-RU" sz="1200" i="0" dirty="0">
              <a:solidFill>
                <a:srgbClr val="000000"/>
              </a:solidFill>
              <a:effectLst/>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ru-RU" sz="1200" i="0" dirty="0">
                <a:solidFill>
                  <a:srgbClr val="000000"/>
                </a:solidFill>
                <a:effectLst/>
                <a:latin typeface="Times New Roman" panose="02020603050405020304" pitchFamily="18" charset="0"/>
                <a:cs typeface="Times New Roman" panose="02020603050405020304" pitchFamily="18" charset="0"/>
              </a:rPr>
              <a:t>2. По</a:t>
            </a:r>
            <a:r>
              <a:rPr lang="ru-RU" sz="1200" i="0" baseline="0" dirty="0">
                <a:solidFill>
                  <a:srgbClr val="000000"/>
                </a:solidFill>
                <a:effectLst/>
                <a:latin typeface="Times New Roman" panose="02020603050405020304" pitchFamily="18" charset="0"/>
                <a:cs typeface="Times New Roman" panose="02020603050405020304" pitchFamily="18" charset="0"/>
              </a:rPr>
              <a:t> направлению предупреждения и уменьшения рисков:</a:t>
            </a:r>
          </a:p>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dirty="0">
                <a:solidFill>
                  <a:srgbClr val="000000"/>
                </a:solidFill>
                <a:effectLst/>
                <a:latin typeface="Times New Roman" panose="02020603050405020304" pitchFamily="18" charset="0"/>
                <a:ea typeface="Arial"/>
                <a:cs typeface="Times New Roman" panose="02020603050405020304" pitchFamily="18" charset="0"/>
              </a:rPr>
              <a:t>Установлен порядок  учета, расследование происшествий, в том числе происшествий категории «Е»</a:t>
            </a:r>
            <a:r>
              <a:rPr lang="en-US" sz="1200" dirty="0">
                <a:solidFill>
                  <a:srgbClr val="000000"/>
                </a:solidFill>
                <a:effectLst/>
                <a:latin typeface="Times New Roman" panose="02020603050405020304" pitchFamily="18" charset="0"/>
                <a:ea typeface="Arial"/>
                <a:cs typeface="Times New Roman" panose="02020603050405020304" pitchFamily="18" charset="0"/>
              </a:rPr>
              <a:t> (</a:t>
            </a:r>
            <a:r>
              <a:rPr lang="ru-RU" sz="1200" dirty="0">
                <a:solidFill>
                  <a:srgbClr val="000000"/>
                </a:solidFill>
                <a:effectLst/>
                <a:latin typeface="Times New Roman" panose="02020603050405020304" pitchFamily="18" charset="0"/>
                <a:ea typeface="Arial"/>
                <a:cs typeface="Times New Roman" panose="02020603050405020304" pitchFamily="18" charset="0"/>
              </a:rPr>
              <a:t>микротравмы</a:t>
            </a:r>
            <a:r>
              <a:rPr lang="en-US" sz="1200" dirty="0">
                <a:solidFill>
                  <a:srgbClr val="000000"/>
                </a:solidFill>
                <a:effectLst/>
                <a:latin typeface="Times New Roman" panose="02020603050405020304" pitchFamily="18" charset="0"/>
                <a:ea typeface="Arial"/>
                <a:cs typeface="Times New Roman" panose="02020603050405020304" pitchFamily="18" charset="0"/>
              </a:rPr>
              <a:t>)</a:t>
            </a:r>
            <a:r>
              <a:rPr lang="ru-RU" sz="1200" dirty="0">
                <a:solidFill>
                  <a:srgbClr val="000000"/>
                </a:solidFill>
                <a:effectLst/>
                <a:latin typeface="Times New Roman" panose="02020603050405020304" pitchFamily="18" charset="0"/>
                <a:ea typeface="Arial"/>
                <a:cs typeface="Times New Roman" panose="02020603050405020304" pitchFamily="18" charset="0"/>
              </a:rPr>
              <a:t>, (Положение о расследовании происшествий в Группе Газпром).</a:t>
            </a:r>
            <a:endParaRPr lang="ru-RU" sz="1200" i="0" dirty="0">
              <a:latin typeface="Times New Roman" panose="02020603050405020304" pitchFamily="18" charset="0"/>
              <a:cs typeface="Times New Roman" panose="02020603050405020304" pitchFamily="18" charset="0"/>
            </a:endParaRPr>
          </a:p>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dirty="0">
                <a:solidFill>
                  <a:srgbClr val="000000"/>
                </a:solidFill>
                <a:latin typeface="Times New Roman" panose="02020603050405020304" pitchFamily="18" charset="0"/>
                <a:ea typeface="Arial"/>
                <a:cs typeface="Times New Roman" panose="02020603050405020304" pitchFamily="18" charset="0"/>
              </a:rPr>
              <a:t>Ключевые правила безопасности ПАО «Газпром». </a:t>
            </a:r>
          </a:p>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dirty="0">
                <a:solidFill>
                  <a:srgbClr val="000000"/>
                </a:solidFill>
                <a:latin typeface="Times New Roman" panose="02020603050405020304" pitchFamily="18" charset="0"/>
                <a:ea typeface="Arial"/>
                <a:cs typeface="Times New Roman" panose="02020603050405020304" pitchFamily="18" charset="0"/>
              </a:rPr>
              <a:t>Разработан проект Положения</a:t>
            </a:r>
            <a:r>
              <a:rPr lang="ru-RU" sz="1200" baseline="0" dirty="0">
                <a:solidFill>
                  <a:srgbClr val="000000"/>
                </a:solidFill>
                <a:latin typeface="Times New Roman" panose="02020603050405020304" pitchFamily="18" charset="0"/>
                <a:ea typeface="Arial"/>
                <a:cs typeface="Times New Roman" panose="02020603050405020304" pitchFamily="18" charset="0"/>
              </a:rPr>
              <a:t> о проведении анализа корневых причин происшествий, который находится на согласовании в установленном порядке.</a:t>
            </a:r>
            <a:endParaRPr lang="ru-RU" sz="1200" dirty="0">
              <a:solidFill>
                <a:srgbClr val="000000"/>
              </a:solidFill>
              <a:latin typeface="Times New Roman" panose="02020603050405020304" pitchFamily="18" charset="0"/>
              <a:ea typeface="Arial"/>
              <a:cs typeface="Times New Roman" panose="02020603050405020304" pitchFamily="18" charset="0"/>
            </a:endParaRPr>
          </a:p>
          <a:p>
            <a:pPr algn="just"/>
            <a:endParaRPr lang="ru-RU" sz="1200" dirty="0">
              <a:latin typeface="Times New Roman" panose="02020603050405020304" pitchFamily="18" charset="0"/>
              <a:cs typeface="Times New Roman" panose="02020603050405020304" pitchFamily="18" charset="0"/>
            </a:endParaRPr>
          </a:p>
          <a:p>
            <a:pPr algn="just"/>
            <a:r>
              <a:rPr lang="ru-RU" sz="1200" dirty="0">
                <a:latin typeface="Times New Roman" panose="02020603050405020304" pitchFamily="18" charset="0"/>
                <a:cs typeface="Times New Roman" panose="02020603050405020304" pitchFamily="18" charset="0"/>
              </a:rPr>
              <a:t>3. По направлению повышения безопасности работ подрядных организаций.</a:t>
            </a:r>
          </a:p>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dirty="0">
                <a:solidFill>
                  <a:srgbClr val="000000"/>
                </a:solidFill>
                <a:effectLst/>
                <a:latin typeface="Times New Roman" panose="02020603050405020304" pitchFamily="18" charset="0"/>
                <a:ea typeface="Arial"/>
                <a:cs typeface="Times New Roman" panose="02020603050405020304" pitchFamily="18" charset="0"/>
              </a:rPr>
              <a:t>Установлены требования</a:t>
            </a:r>
            <a:r>
              <a:rPr lang="ru-RU" sz="1200" baseline="0" dirty="0">
                <a:solidFill>
                  <a:srgbClr val="000000"/>
                </a:solidFill>
                <a:effectLst/>
                <a:latin typeface="Times New Roman" panose="02020603050405020304" pitchFamily="18" charset="0"/>
                <a:ea typeface="Arial"/>
                <a:cs typeface="Times New Roman" panose="02020603050405020304" pitchFamily="18" charset="0"/>
              </a:rPr>
              <a:t> об установлении ДО</a:t>
            </a:r>
            <a:r>
              <a:rPr lang="ru-RU" sz="1200" dirty="0">
                <a:solidFill>
                  <a:srgbClr val="000000"/>
                </a:solidFill>
                <a:effectLst/>
                <a:latin typeface="Times New Roman" panose="02020603050405020304" pitchFamily="18" charset="0"/>
                <a:ea typeface="Arial"/>
                <a:cs typeface="Times New Roman" panose="02020603050405020304" pitchFamily="18" charset="0"/>
              </a:rPr>
              <a:t> </a:t>
            </a:r>
            <a:r>
              <a:rPr lang="ru-RU" sz="1200" dirty="0">
                <a:solidFill>
                  <a:srgbClr val="000000"/>
                </a:solidFill>
                <a:latin typeface="Times New Roman" panose="02020603050405020304" pitchFamily="18" charset="0"/>
                <a:ea typeface="Arial"/>
                <a:cs typeface="Times New Roman" panose="02020603050405020304" pitchFamily="18" charset="0"/>
              </a:rPr>
              <a:t>Требований по работе с подрядными организациями</a:t>
            </a:r>
            <a:r>
              <a:rPr lang="ru-RU" sz="1200" baseline="0" dirty="0">
                <a:solidFill>
                  <a:srgbClr val="000000"/>
                </a:solidFill>
                <a:latin typeface="Times New Roman" panose="02020603050405020304" pitchFamily="18" charset="0"/>
                <a:ea typeface="Arial"/>
                <a:cs typeface="Times New Roman" panose="02020603050405020304" pitchFamily="18" charset="0"/>
              </a:rPr>
              <a:t>.</a:t>
            </a:r>
            <a:r>
              <a:rPr lang="ru-RU" sz="1200" dirty="0">
                <a:solidFill>
                  <a:srgbClr val="000000"/>
                </a:solidFill>
                <a:latin typeface="Times New Roman" panose="02020603050405020304" pitchFamily="18" charset="0"/>
                <a:ea typeface="Arial"/>
                <a:cs typeface="Times New Roman" panose="02020603050405020304" pitchFamily="18" charset="0"/>
              </a:rPr>
              <a:t>  </a:t>
            </a:r>
          </a:p>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ru-RU" sz="1200" dirty="0">
              <a:solidFill>
                <a:srgbClr val="000000"/>
              </a:solidFill>
              <a:latin typeface="Times New Roman" panose="02020603050405020304" pitchFamily="18" charset="0"/>
              <a:ea typeface="Arial"/>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ru-RU" sz="1200" dirty="0">
                <a:solidFill>
                  <a:srgbClr val="000000"/>
                </a:solidFill>
                <a:latin typeface="Times New Roman" panose="02020603050405020304" pitchFamily="18" charset="0"/>
                <a:cs typeface="Times New Roman" panose="02020603050405020304" pitchFamily="18" charset="0"/>
              </a:rPr>
              <a:t>Необходимо отметить, что т</a:t>
            </a:r>
            <a:r>
              <a:rPr lang="ru-RU" sz="1200" kern="1200" dirty="0">
                <a:solidFill>
                  <a:schemeClr val="tx1"/>
                </a:solidFill>
                <a:effectLst/>
                <a:latin typeface="Times New Roman" panose="02020603050405020304" pitchFamily="18" charset="0"/>
                <a:cs typeface="Times New Roman" panose="02020603050405020304" pitchFamily="18" charset="0"/>
              </a:rPr>
              <a:t>ребование соблюдения принятых Компанией стандартов и норм в области охраны труда и промышленной безопасности поставщиками и подрядчиками, осуществляющими деятельность на объектах ПАО «Газпром» и его дочерних обществ является неотъемлемым условием обеспечения производственной безопасности. </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Times New Roman" panose="02020603050405020304" pitchFamily="18" charset="0"/>
                <a:cs typeface="Times New Roman" panose="02020603050405020304" pitchFamily="18" charset="0"/>
              </a:rPr>
              <a:t>Компания привлекает в своей деятельности поставщиков и подрядчиков, которые разделяют принципы Политики ПАО «Газпром» в области охраны труда, промышленной и пожарной безопасности.</a:t>
            </a:r>
          </a:p>
          <a:p>
            <a:pPr algn="just"/>
            <a:endParaRPr lang="ru-RU" sz="1200" kern="1200" dirty="0">
              <a:solidFill>
                <a:schemeClr val="tx1"/>
              </a:solidFill>
              <a:effectLst/>
              <a:latin typeface="Times New Roman" panose="02020603050405020304" pitchFamily="18" charset="0"/>
              <a:cs typeface="Times New Roman" panose="02020603050405020304" pitchFamily="18" charset="0"/>
            </a:endParaRPr>
          </a:p>
          <a:p>
            <a:pPr algn="just"/>
            <a:r>
              <a:rPr lang="ru-RU" sz="1200" kern="1200" dirty="0" smtClean="0">
                <a:solidFill>
                  <a:schemeClr val="tx1"/>
                </a:solidFill>
                <a:effectLst/>
                <a:latin typeface="Times New Roman" panose="02020603050405020304" pitchFamily="18" charset="0"/>
                <a:cs typeface="Times New Roman" panose="02020603050405020304" pitchFamily="18" charset="0"/>
              </a:rPr>
              <a:t>Требования к подрядчикам и поставщикам, деятельность или продукция которых связаны с идентифицированными Компанией рисками в области ОТ и ПБ, включаются в договоры и другие документы.</a:t>
            </a:r>
          </a:p>
          <a:p>
            <a:pPr algn="just"/>
            <a:r>
              <a:rPr lang="ru-RU" sz="1200" kern="1200" dirty="0" smtClean="0">
                <a:solidFill>
                  <a:schemeClr val="tx1"/>
                </a:solidFill>
                <a:effectLst/>
                <a:latin typeface="Times New Roman" panose="02020603050405020304" pitchFamily="18" charset="0"/>
                <a:cs typeface="Times New Roman" panose="02020603050405020304" pitchFamily="18" charset="0"/>
              </a:rPr>
              <a:t> На следующей неделе</a:t>
            </a:r>
            <a:r>
              <a:rPr lang="ru-RU" sz="1200" kern="1200" baseline="0" dirty="0" smtClean="0">
                <a:solidFill>
                  <a:schemeClr val="tx1"/>
                </a:solidFill>
                <a:effectLst/>
                <a:latin typeface="Times New Roman" panose="02020603050405020304" pitchFamily="18" charset="0"/>
                <a:cs typeface="Times New Roman" panose="02020603050405020304" pitchFamily="18" charset="0"/>
              </a:rPr>
              <a:t> состоится ежегодное совещание по подведению итогов деятельности ПАО Газпром по </a:t>
            </a:r>
            <a:r>
              <a:rPr lang="ru-RU" sz="1200" kern="1200" baseline="0" dirty="0" err="1" smtClean="0">
                <a:solidFill>
                  <a:schemeClr val="tx1"/>
                </a:solidFill>
                <a:effectLst/>
                <a:latin typeface="Times New Roman" panose="02020603050405020304" pitchFamily="18" charset="0"/>
                <a:cs typeface="Times New Roman" panose="02020603050405020304" pitchFamily="18" charset="0"/>
              </a:rPr>
              <a:t>ОТиПБ</a:t>
            </a:r>
            <a:r>
              <a:rPr lang="ru-RU" sz="1200" kern="1200" baseline="0" dirty="0" smtClean="0">
                <a:solidFill>
                  <a:schemeClr val="tx1"/>
                </a:solidFill>
                <a:effectLst/>
                <a:latin typeface="Times New Roman" panose="02020603050405020304" pitchFamily="18" charset="0"/>
                <a:cs typeface="Times New Roman" panose="02020603050405020304" pitchFamily="18" charset="0"/>
              </a:rPr>
              <a:t>. Мы проводим на данном совещании Круглый стол по организации безопасного проведения работ подрядными организациями. Обсудим существующие проблемы, наметим пути их минимизации.</a:t>
            </a:r>
            <a:endParaRPr lang="ru-RU" sz="1200" dirty="0" smtClean="0">
              <a:latin typeface="Times New Roman" panose="02020603050405020304" pitchFamily="18" charset="0"/>
              <a:cs typeface="Times New Roman" panose="02020603050405020304" pitchFamily="18" charset="0"/>
            </a:endParaRPr>
          </a:p>
          <a:p>
            <a:pPr algn="just"/>
            <a:endParaRPr lang="ru-RU" sz="1200"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282185DB-A00E-4AF3-B661-15E025881028}" type="slidenum">
              <a:rPr lang="ru-RU" smtClean="0"/>
              <a:pPr/>
              <a:t>4</a:t>
            </a:fld>
            <a:endParaRPr lang="ru-RU"/>
          </a:p>
        </p:txBody>
      </p:sp>
    </p:spTree>
    <p:extLst>
      <p:ext uri="{BB962C8B-B14F-4D97-AF65-F5344CB8AC3E}">
        <p14:creationId xmlns:p14="http://schemas.microsoft.com/office/powerpoint/2010/main" val="1567156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a:xfrm>
            <a:off x="264695" y="4715908"/>
            <a:ext cx="6364705" cy="4467701"/>
          </a:xfrm>
        </p:spPr>
        <p:txBody>
          <a:bodyPr>
            <a:normAutofit fontScale="92500" lnSpcReduction="20000"/>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ru-RU" sz="1200" dirty="0">
                <a:solidFill>
                  <a:schemeClr val="tx1"/>
                </a:solidFill>
                <a:latin typeface="Times New Roman" panose="02020603050405020304" pitchFamily="18" charset="0"/>
                <a:cs typeface="Times New Roman" panose="02020603050405020304" pitchFamily="18" charset="0"/>
              </a:rPr>
              <a:t>Трудно переоценить роль руководителя в обеспечении ПБ.</a:t>
            </a:r>
            <a:r>
              <a:rPr lang="ru-RU" sz="1200" baseline="0" dirty="0">
                <a:solidFill>
                  <a:schemeClr val="tx1"/>
                </a:solidFill>
                <a:latin typeface="Times New Roman" panose="02020603050405020304" pitchFamily="18" charset="0"/>
                <a:cs typeface="Times New Roman" panose="02020603050405020304" pitchFamily="18" charset="0"/>
              </a:rPr>
              <a:t> Ведь </a:t>
            </a:r>
            <a:r>
              <a:rPr lang="ru-RU" sz="1200" dirty="0">
                <a:solidFill>
                  <a:schemeClr val="tx1"/>
                </a:solidFill>
                <a:latin typeface="Times New Roman" panose="02020603050405020304" pitchFamily="18" charset="0"/>
                <a:cs typeface="Times New Roman" panose="02020603050405020304" pitchFamily="18" charset="0"/>
              </a:rPr>
              <a:t>все, что происходит в организации, в том числе по производственной безопасности, происходит либо с ведома её руководителя, либо с его попустительства.</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ru-RU" sz="1200" dirty="0">
              <a:solidFill>
                <a:schemeClr val="tx1"/>
              </a:solidFill>
              <a:latin typeface="Times New Roman" panose="02020603050405020304" pitchFamily="18" charset="0"/>
              <a:cs typeface="Times New Roman" panose="02020603050405020304" pitchFamily="18" charset="0"/>
            </a:endParaRPr>
          </a:p>
          <a:p>
            <a:pPr marL="228600" marR="0" lvl="0" indent="-228600" algn="just" defTabSz="914400" rtl="0" eaLnBrk="1" fontAlgn="auto" latinLnBrk="0" hangingPunct="1">
              <a:lnSpc>
                <a:spcPct val="100000"/>
              </a:lnSpc>
              <a:spcBef>
                <a:spcPts val="0"/>
              </a:spcBef>
              <a:spcAft>
                <a:spcPts val="0"/>
              </a:spcAft>
              <a:buClrTx/>
              <a:buSzTx/>
              <a:buFont typeface="+mj-lt"/>
              <a:buAutoNum type="arabicPeriod"/>
              <a:tabLst/>
              <a:defRPr/>
            </a:pPr>
            <a:r>
              <a:rPr lang="ru-RU" sz="1200" dirty="0">
                <a:solidFill>
                  <a:schemeClr val="tx1"/>
                </a:solidFill>
                <a:latin typeface="Times New Roman" panose="02020603050405020304" pitchFamily="18" charset="0"/>
                <a:cs typeface="Times New Roman" panose="02020603050405020304" pitchFamily="18" charset="0"/>
              </a:rPr>
              <a:t>В целях</a:t>
            </a:r>
            <a:r>
              <a:rPr lang="ru-RU" sz="1200" baseline="0" dirty="0">
                <a:solidFill>
                  <a:schemeClr val="tx1"/>
                </a:solidFill>
                <a:latin typeface="Times New Roman" panose="02020603050405020304" pitchFamily="18" charset="0"/>
                <a:cs typeface="Times New Roman" panose="02020603050405020304" pitchFamily="18" charset="0"/>
              </a:rPr>
              <a:t> повышения Приверженности и лидерства по производственной безопасности руководителей в </a:t>
            </a:r>
            <a:r>
              <a:rPr lang="ru-RU" sz="1200" dirty="0">
                <a:solidFill>
                  <a:schemeClr val="tx1"/>
                </a:solidFill>
                <a:latin typeface="Times New Roman" panose="02020603050405020304" pitchFamily="18" charset="0"/>
                <a:cs typeface="Times New Roman" panose="02020603050405020304" pitchFamily="18" charset="0"/>
              </a:rPr>
              <a:t>ПАО «Газпром» реализованы следующие мероприятия:</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dirty="0">
                <a:solidFill>
                  <a:schemeClr val="tx1"/>
                </a:solidFill>
                <a:latin typeface="Times New Roman" panose="02020603050405020304" pitchFamily="18" charset="0"/>
                <a:cs typeface="Times New Roman" panose="02020603050405020304" pitchFamily="18" charset="0"/>
              </a:rPr>
              <a:t>Проведены семинары для Высшего руководства ПАО «Газпром, Руководителей производственных Департаментов ПАО «Газпром», Руководителей дочерних обществ и организаций ПАО «Газпром» по вопросам лидерства в области обеспечения производственной безопасности.</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dirty="0">
                <a:solidFill>
                  <a:schemeClr val="tx1"/>
                </a:solidFill>
                <a:latin typeface="Times New Roman" panose="02020603050405020304" pitchFamily="18" charset="0"/>
                <a:cs typeface="Times New Roman" panose="02020603050405020304" pitchFamily="18" charset="0"/>
              </a:rPr>
              <a:t>Проведен практический семинар для высшего руководства СКК Шелл по вопросам лидерства в области обеспечения производственной безопасности.</a:t>
            </a:r>
          </a:p>
          <a:p>
            <a:pPr marL="171450" indent="-171450" algn="just">
              <a:buFont typeface="Arial" panose="020B0604020202020204" pitchFamily="34" charset="0"/>
              <a:buChar char="•"/>
            </a:pPr>
            <a:r>
              <a:rPr lang="ru-RU" sz="1200" dirty="0">
                <a:solidFill>
                  <a:schemeClr val="tx1"/>
                </a:solidFill>
                <a:latin typeface="Times New Roman" panose="02020603050405020304" pitchFamily="18" charset="0"/>
                <a:cs typeface="Times New Roman" panose="02020603050405020304" pitchFamily="18" charset="0"/>
              </a:rPr>
              <a:t>В рамках участия в </a:t>
            </a:r>
            <a:r>
              <a:rPr lang="en-US" sz="1200" dirty="0">
                <a:solidFill>
                  <a:schemeClr val="tx1"/>
                </a:solidFill>
                <a:latin typeface="Times New Roman" panose="02020603050405020304" pitchFamily="18" charset="0"/>
                <a:cs typeface="Times New Roman" panose="02020603050405020304" pitchFamily="18" charset="0"/>
              </a:rPr>
              <a:t>III</a:t>
            </a:r>
            <a:r>
              <a:rPr lang="ru-RU" sz="1200" dirty="0">
                <a:solidFill>
                  <a:schemeClr val="tx1"/>
                </a:solidFill>
                <a:latin typeface="Times New Roman" panose="02020603050405020304" pitchFamily="18" charset="0"/>
                <a:cs typeface="Times New Roman" panose="02020603050405020304" pitchFamily="18" charset="0"/>
              </a:rPr>
              <a:t> Всероссийской недели охраны труда в апреле</a:t>
            </a:r>
            <a:r>
              <a:rPr lang="ru-RU" sz="1200" baseline="0" dirty="0">
                <a:solidFill>
                  <a:schemeClr val="tx1"/>
                </a:solidFill>
                <a:latin typeface="Times New Roman" panose="02020603050405020304" pitchFamily="18" charset="0"/>
                <a:cs typeface="Times New Roman" panose="02020603050405020304" pitchFamily="18" charset="0"/>
              </a:rPr>
              <a:t> 2017 года о</a:t>
            </a:r>
            <a:r>
              <a:rPr lang="ru-RU" sz="1200" dirty="0">
                <a:solidFill>
                  <a:schemeClr val="tx1"/>
                </a:solidFill>
                <a:latin typeface="Times New Roman" panose="02020603050405020304" pitchFamily="18" charset="0"/>
                <a:cs typeface="Times New Roman" panose="02020603050405020304" pitchFamily="18" charset="0"/>
              </a:rPr>
              <a:t>рганизован и проведен круглый стол: «Лидерство в сфере охраны труда как ключевой фактор обеспечения безопасности труда на предприятиях».</a:t>
            </a:r>
            <a:r>
              <a:rPr lang="ru-RU" dirty="0">
                <a:solidFill>
                  <a:schemeClr val="tx1"/>
                </a:solidFill>
                <a:latin typeface="Times New Roman" panose="02020603050405020304" pitchFamily="18" charset="0"/>
                <a:cs typeface="Times New Roman" panose="02020603050405020304" pitchFamily="18" charset="0"/>
              </a:rPr>
              <a:t> </a:t>
            </a:r>
          </a:p>
          <a:p>
            <a:pPr marL="171450" indent="-171450" algn="just">
              <a:buFont typeface="Arial" panose="020B0604020202020204" pitchFamily="34" charset="0"/>
              <a:buChar char="•"/>
            </a:pPr>
            <a:r>
              <a:rPr lang="ru-RU" sz="1200" dirty="0">
                <a:solidFill>
                  <a:schemeClr val="tx1"/>
                </a:solidFill>
                <a:latin typeface="Times New Roman" panose="02020603050405020304" pitchFamily="18" charset="0"/>
                <a:cs typeface="Times New Roman" panose="02020603050405020304" pitchFamily="18" charset="0"/>
              </a:rPr>
              <a:t>Совместно</a:t>
            </a:r>
            <a:r>
              <a:rPr lang="ru-RU" sz="1200" baseline="0" dirty="0">
                <a:solidFill>
                  <a:schemeClr val="tx1"/>
                </a:solidFill>
                <a:latin typeface="Times New Roman" panose="02020603050405020304" pitchFamily="18" charset="0"/>
                <a:cs typeface="Times New Roman" panose="02020603050405020304" pitchFamily="18" charset="0"/>
              </a:rPr>
              <a:t> с</a:t>
            </a:r>
            <a:r>
              <a:rPr lang="ru-RU" sz="1200" dirty="0">
                <a:solidFill>
                  <a:schemeClr val="tx1"/>
                </a:solidFill>
                <a:latin typeface="Times New Roman" panose="02020603050405020304" pitchFamily="18" charset="0"/>
                <a:cs typeface="Times New Roman" panose="02020603050405020304" pitchFamily="18" charset="0"/>
              </a:rPr>
              <a:t> «Сахалин </a:t>
            </a:r>
            <a:r>
              <a:rPr lang="ru-RU" sz="1200" dirty="0" err="1">
                <a:solidFill>
                  <a:schemeClr val="tx1"/>
                </a:solidFill>
                <a:latin typeface="Times New Roman" panose="02020603050405020304" pitchFamily="18" charset="0"/>
                <a:cs typeface="Times New Roman" panose="02020603050405020304" pitchFamily="18" charset="0"/>
              </a:rPr>
              <a:t>Энерджи</a:t>
            </a:r>
            <a:r>
              <a:rPr lang="ru-RU" sz="1200" dirty="0">
                <a:solidFill>
                  <a:schemeClr val="tx1"/>
                </a:solidFill>
                <a:latin typeface="Times New Roman" panose="02020603050405020304" pitchFamily="18" charset="0"/>
                <a:cs typeface="Times New Roman" panose="02020603050405020304" pitchFamily="18" charset="0"/>
              </a:rPr>
              <a:t>» организовано обучение специалистов ПАО «Газпрома» лидерству в области охраны труда.</a:t>
            </a:r>
          </a:p>
          <a:p>
            <a:pPr algn="just">
              <a:spcAft>
                <a:spcPts val="1200"/>
              </a:spcAft>
            </a:pPr>
            <a:endParaRPr lang="ru-RU" sz="1200" dirty="0">
              <a:solidFill>
                <a:schemeClr val="tx1"/>
              </a:solidFill>
              <a:latin typeface="Times New Roman" panose="02020603050405020304" pitchFamily="18" charset="0"/>
              <a:cs typeface="Times New Roman" panose="02020603050405020304" pitchFamily="18" charset="0"/>
            </a:endParaRPr>
          </a:p>
          <a:p>
            <a:pPr marL="0" indent="0" algn="just">
              <a:spcAft>
                <a:spcPts val="1200"/>
              </a:spcAft>
              <a:buFont typeface="+mj-lt"/>
              <a:buNone/>
            </a:pPr>
            <a:r>
              <a:rPr lang="ru-RU" sz="1200" dirty="0">
                <a:solidFill>
                  <a:schemeClr val="tx1"/>
                </a:solidFill>
                <a:latin typeface="Times New Roman" panose="02020603050405020304" pitchFamily="18" charset="0"/>
                <a:cs typeface="Times New Roman" panose="02020603050405020304" pitchFamily="18" charset="0"/>
              </a:rPr>
              <a:t>2. Разработана и утверждена заместителем Председателя Правления ПАО «Газпром» 15.02.2018 Программа по развитию лидерских качеств руководителей ПАО «Газпром в области производственной безопасности.</a:t>
            </a:r>
          </a:p>
          <a:p>
            <a:pPr algn="just">
              <a:spcAft>
                <a:spcPts val="1200"/>
              </a:spcAft>
            </a:pPr>
            <a:r>
              <a:rPr lang="ru-RU" sz="1200" dirty="0">
                <a:solidFill>
                  <a:schemeClr val="tx1"/>
                </a:solidFill>
                <a:latin typeface="Times New Roman" panose="02020603050405020304" pitchFamily="18" charset="0"/>
                <a:cs typeface="Times New Roman" panose="02020603050405020304" pitchFamily="18" charset="0"/>
              </a:rPr>
              <a:t>Программа направлена на развитие культуры производственной безопасности, проявления личной приверженности руководителей всех уровней Общества в достижении целей Политики ПАО «Газпром» в области охраны труда, промышленной и пожарной безопасности.</a:t>
            </a:r>
          </a:p>
          <a:p>
            <a:pPr algn="just">
              <a:spcAft>
                <a:spcPts val="1200"/>
              </a:spcAft>
            </a:pPr>
            <a:r>
              <a:rPr lang="ru-RU" sz="1200" baseline="0" dirty="0">
                <a:solidFill>
                  <a:schemeClr val="tx1"/>
                </a:solidFill>
                <a:latin typeface="Times New Roman" panose="02020603050405020304" pitchFamily="18" charset="0"/>
                <a:cs typeface="Times New Roman" panose="02020603050405020304" pitchFamily="18" charset="0"/>
              </a:rPr>
              <a:t>Основными этапами Программы:</a:t>
            </a:r>
            <a:endParaRPr lang="ru-RU" sz="1200" dirty="0">
              <a:solidFill>
                <a:schemeClr val="tx1"/>
              </a:solidFill>
              <a:latin typeface="Times New Roman" panose="02020603050405020304" pitchFamily="18" charset="0"/>
              <a:cs typeface="Times New Roman" panose="02020603050405020304" pitchFamily="18" charset="0"/>
            </a:endParaRPr>
          </a:p>
          <a:p>
            <a:pPr marL="171450" indent="-171450" algn="just">
              <a:buFont typeface="Wingdings" panose="05000000000000000000" pitchFamily="2" charset="2"/>
              <a:buChar char="ü"/>
            </a:pPr>
            <a:r>
              <a:rPr lang="ru-RU" sz="1200" dirty="0">
                <a:solidFill>
                  <a:schemeClr val="tx1"/>
                </a:solidFill>
                <a:latin typeface="Times New Roman" panose="02020603050405020304" pitchFamily="18" charset="0"/>
                <a:cs typeface="Times New Roman" panose="02020603050405020304" pitchFamily="18" charset="0"/>
              </a:rPr>
              <a:t>Разработка  программы обучения по развитию лидерских качеств руководителей ПАО «Газпром»;</a:t>
            </a:r>
          </a:p>
          <a:p>
            <a:pPr marL="171450" indent="-171450" algn="just">
              <a:buFont typeface="Wingdings" panose="05000000000000000000" pitchFamily="2" charset="2"/>
              <a:buChar char="ü"/>
            </a:pPr>
            <a:r>
              <a:rPr lang="ru-RU" sz="1200" dirty="0">
                <a:solidFill>
                  <a:schemeClr val="tx1"/>
                </a:solidFill>
                <a:latin typeface="Times New Roman" panose="02020603050405020304" pitchFamily="18" charset="0"/>
                <a:cs typeface="Times New Roman" panose="02020603050405020304" pitchFamily="18" charset="0"/>
              </a:rPr>
              <a:t>Внедрение процедуры поведенческого аудита безопасности; </a:t>
            </a:r>
          </a:p>
          <a:p>
            <a:pPr marL="171450" indent="-171450" algn="just">
              <a:buFont typeface="Wingdings" panose="05000000000000000000" pitchFamily="2" charset="2"/>
              <a:buChar char="ü"/>
            </a:pPr>
            <a:r>
              <a:rPr lang="ru-RU" sz="1200" dirty="0">
                <a:solidFill>
                  <a:schemeClr val="tx1"/>
                </a:solidFill>
                <a:latin typeface="Times New Roman" panose="02020603050405020304" pitchFamily="18" charset="0"/>
                <a:cs typeface="Times New Roman" panose="02020603050405020304" pitchFamily="18" charset="0"/>
              </a:rPr>
              <a:t>Разработка </a:t>
            </a:r>
            <a:r>
              <a:rPr lang="ru-RU" sz="1200" kern="1200" dirty="0">
                <a:solidFill>
                  <a:schemeClr val="tx1"/>
                </a:solidFill>
                <a:effectLst/>
                <a:latin typeface="Times New Roman" panose="02020603050405020304" pitchFamily="18" charset="0"/>
                <a:ea typeface="+mn-ea"/>
                <a:cs typeface="Times New Roman" panose="02020603050405020304" pitchFamily="18" charset="0"/>
              </a:rPr>
              <a:t>Положения по развитию лидерских качеств руководителей ПАО «Газпром» в области производственной безопасности.</a:t>
            </a:r>
            <a:endParaRPr lang="ru-RU" sz="1200" dirty="0">
              <a:solidFill>
                <a:schemeClr val="tx1"/>
              </a:solidFill>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0"/>
          </p:nvPr>
        </p:nvSpPr>
        <p:spPr/>
        <p:txBody>
          <a:bodyPr/>
          <a:lstStyle/>
          <a:p>
            <a:pPr>
              <a:defRPr/>
            </a:pPr>
            <a:fld id="{59E8E196-7F5A-4D08-A841-214490863518}" type="slidenum">
              <a:rPr lang="ru-RU" altLang="ru-RU" smtClean="0"/>
              <a:pPr>
                <a:defRPr/>
              </a:pPr>
              <a:t>5</a:t>
            </a:fld>
            <a:endParaRPr lang="ru-RU" altLang="ru-RU"/>
          </a:p>
        </p:txBody>
      </p:sp>
    </p:spTree>
    <p:extLst>
      <p:ext uri="{BB962C8B-B14F-4D97-AF65-F5344CB8AC3E}">
        <p14:creationId xmlns:p14="http://schemas.microsoft.com/office/powerpoint/2010/main" val="2358567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a:xfrm>
            <a:off x="204537" y="4715908"/>
            <a:ext cx="6485021" cy="4467701"/>
          </a:xfrm>
        </p:spPr>
        <p:txBody>
          <a:bodyPr>
            <a:normAutofit fontScale="85000" lnSpcReduction="20000"/>
          </a:bodyPr>
          <a:lstStyle/>
          <a:p>
            <a:pPr algn="just"/>
            <a:r>
              <a:rPr lang="ru-RU" sz="1200" b="0" dirty="0">
                <a:solidFill>
                  <a:schemeClr val="tx1"/>
                </a:solidFill>
                <a:latin typeface="Times New Roman" panose="02020603050405020304" pitchFamily="18" charset="0"/>
                <a:cs typeface="Times New Roman" panose="02020603050405020304" pitchFamily="18" charset="0"/>
              </a:rPr>
              <a:t>«Мотивация</a:t>
            </a:r>
            <a:r>
              <a:rPr lang="ru-RU" sz="1200" b="0" baseline="0" dirty="0">
                <a:solidFill>
                  <a:schemeClr val="tx1"/>
                </a:solidFill>
                <a:latin typeface="Times New Roman" panose="02020603050405020304" pitchFamily="18" charset="0"/>
                <a:cs typeface="Times New Roman" panose="02020603050405020304" pitchFamily="18" charset="0"/>
              </a:rPr>
              <a:t> персонала» является одним из ключевых механизмов формирования культуры производственной безопасности.</a:t>
            </a:r>
          </a:p>
          <a:p>
            <a:pPr algn="just"/>
            <a:endParaRPr lang="ru-RU" sz="1200" b="0" kern="1200" dirty="0">
              <a:solidFill>
                <a:schemeClr val="tx1"/>
              </a:solidFill>
              <a:effectLst/>
              <a:latin typeface="Times New Roman" panose="02020603050405020304" pitchFamily="18" charset="0"/>
              <a:cs typeface="Times New Roman" panose="02020603050405020304" pitchFamily="18" charset="0"/>
            </a:endParaRPr>
          </a:p>
          <a:p>
            <a:pPr algn="just"/>
            <a:r>
              <a:rPr lang="ru-RU" sz="1200" b="0" kern="1200" dirty="0">
                <a:solidFill>
                  <a:schemeClr val="tx1"/>
                </a:solidFill>
                <a:effectLst/>
                <a:latin typeface="Times New Roman" panose="02020603050405020304" pitchFamily="18" charset="0"/>
                <a:cs typeface="Times New Roman" panose="02020603050405020304" pitchFamily="18" charset="0"/>
              </a:rPr>
              <a:t>1. В качестве одного из важных шагов к повышению мотивации работников по производственной безопасности, Департаментом в рамках Года ОТ разработаны Ключевые правила безопасности. </a:t>
            </a:r>
            <a:endParaRPr lang="ru-RU" sz="1200" b="0" dirty="0">
              <a:solidFill>
                <a:schemeClr val="tx1"/>
              </a:solidFill>
              <a:effectLst/>
              <a:latin typeface="Times New Roman" panose="02020603050405020304" pitchFamily="18" charset="0"/>
              <a:cs typeface="Times New Roman" panose="02020603050405020304" pitchFamily="18" charset="0"/>
            </a:endParaRPr>
          </a:p>
          <a:p>
            <a:pPr algn="just"/>
            <a:r>
              <a:rPr lang="ru-RU" sz="1200" b="0" kern="1200" dirty="0">
                <a:solidFill>
                  <a:schemeClr val="tx1"/>
                </a:solidFill>
                <a:effectLst/>
                <a:latin typeface="Times New Roman" panose="02020603050405020304" pitchFamily="18" charset="0"/>
                <a:cs typeface="Times New Roman" panose="02020603050405020304" pitchFamily="18" charset="0"/>
              </a:rPr>
              <a:t>Мы понимаем, что все правила безопасности важны и обязательны к исполнению, однако, среди них всегда есть критические, являющимся наиболее частыми причинами производственного травматизма, в том числе со смертельным исходом. </a:t>
            </a:r>
            <a:endParaRPr lang="ru-RU" sz="1200" b="0" dirty="0">
              <a:solidFill>
                <a:schemeClr val="tx1"/>
              </a:solidFill>
              <a:effectLst/>
              <a:latin typeface="Times New Roman" panose="02020603050405020304" pitchFamily="18" charset="0"/>
              <a:cs typeface="Times New Roman" panose="02020603050405020304" pitchFamily="18" charset="0"/>
            </a:endParaRPr>
          </a:p>
          <a:p>
            <a:pPr algn="just"/>
            <a:r>
              <a:rPr lang="ru-RU" sz="1200" b="0" kern="1200" dirty="0">
                <a:solidFill>
                  <a:schemeClr val="tx1"/>
                </a:solidFill>
                <a:effectLst/>
                <a:latin typeface="Times New Roman" panose="02020603050405020304" pitchFamily="18" charset="0"/>
                <a:cs typeface="Times New Roman" panose="02020603050405020304" pitchFamily="18" charset="0"/>
              </a:rPr>
              <a:t>Целью разработки Ключевых правил (КПБ) является краткое, доступное и наглядное изложение самых важных правил безопасности при проведении работ повышенной опасности, поведению и действиям в повседневной деятельности, как сотрудниками компании, так и работниками подрядных организаций. </a:t>
            </a:r>
            <a:endParaRPr lang="ru-RU" sz="1200" b="0" dirty="0">
              <a:solidFill>
                <a:schemeClr val="tx1"/>
              </a:solidFill>
              <a:effectLst/>
              <a:latin typeface="Times New Roman" panose="02020603050405020304" pitchFamily="18" charset="0"/>
              <a:cs typeface="Times New Roman" panose="02020603050405020304" pitchFamily="18" charset="0"/>
            </a:endParaRPr>
          </a:p>
          <a:p>
            <a:pPr algn="just"/>
            <a:r>
              <a:rPr lang="ru-RU" sz="1200" b="0" kern="1200" dirty="0">
                <a:solidFill>
                  <a:schemeClr val="tx1"/>
                </a:solidFill>
                <a:effectLst/>
                <a:latin typeface="Times New Roman" panose="02020603050405020304" pitchFamily="18" charset="0"/>
                <a:cs typeface="Times New Roman" panose="02020603050405020304" pitchFamily="18" charset="0"/>
              </a:rPr>
              <a:t>Практика применения Ключевых правил безопасности ведущими мировыми компаниями, в том числе Газпром показала эффективность в части снижения производственного травматизма и укрепления производственной дисциплины.</a:t>
            </a:r>
            <a:endParaRPr lang="ru-RU" sz="1200" b="0" dirty="0">
              <a:solidFill>
                <a:schemeClr val="tx1"/>
              </a:solidFill>
              <a:effectLst/>
              <a:latin typeface="Times New Roman" panose="02020603050405020304" pitchFamily="18" charset="0"/>
              <a:cs typeface="Times New Roman" panose="02020603050405020304" pitchFamily="18" charset="0"/>
            </a:endParaRPr>
          </a:p>
          <a:p>
            <a:pPr algn="just"/>
            <a:r>
              <a:rPr lang="ru-RU" sz="1200" b="0" kern="1200" dirty="0">
                <a:solidFill>
                  <a:schemeClr val="tx1"/>
                </a:solidFill>
                <a:effectLst/>
                <a:latin typeface="Times New Roman" panose="02020603050405020304" pitchFamily="18" charset="0"/>
                <a:cs typeface="Times New Roman" panose="02020603050405020304" pitchFamily="18" charset="0"/>
              </a:rPr>
              <a:t>Реализация Ключевых правил основана на активной пропаганде необходимости соблюдения КПБ и на  жёсткой ответственность за их нарушение. </a:t>
            </a:r>
          </a:p>
          <a:p>
            <a:pPr algn="just"/>
            <a:endParaRPr lang="ru-RU" sz="1200" b="0" dirty="0">
              <a:solidFill>
                <a:schemeClr val="tx1"/>
              </a:solidFill>
              <a:effectLst/>
              <a:latin typeface="Times New Roman" panose="02020603050405020304" pitchFamily="18" charset="0"/>
              <a:cs typeface="Times New Roman" panose="02020603050405020304" pitchFamily="18" charset="0"/>
            </a:endParaRPr>
          </a:p>
          <a:p>
            <a:pPr algn="just"/>
            <a:r>
              <a:rPr lang="ru-RU" sz="1200" b="0" dirty="0">
                <a:solidFill>
                  <a:schemeClr val="tx1"/>
                </a:solidFill>
                <a:effectLst/>
                <a:latin typeface="Times New Roman" panose="02020603050405020304" pitchFamily="18" charset="0"/>
                <a:cs typeface="Times New Roman" panose="02020603050405020304" pitchFamily="18" charset="0"/>
              </a:rPr>
              <a:t>2. Вопрос лидерства руководителей ДО тесно взаимосвязан</a:t>
            </a:r>
            <a:r>
              <a:rPr lang="ru-RU" sz="1200" b="0" baseline="0" dirty="0">
                <a:solidFill>
                  <a:schemeClr val="tx1"/>
                </a:solidFill>
                <a:effectLst/>
                <a:latin typeface="Times New Roman" panose="02020603050405020304" pitchFamily="18" charset="0"/>
                <a:cs typeface="Times New Roman" panose="02020603050405020304" pitchFamily="18" charset="0"/>
              </a:rPr>
              <a:t> с их ответственностью за достижение результатов в области </a:t>
            </a:r>
            <a:r>
              <a:rPr lang="ru-RU" sz="1200" b="0" baseline="0" dirty="0" err="1">
                <a:solidFill>
                  <a:schemeClr val="tx1"/>
                </a:solidFill>
                <a:effectLst/>
                <a:latin typeface="Times New Roman" panose="02020603050405020304" pitchFamily="18" charset="0"/>
                <a:cs typeface="Times New Roman" panose="02020603050405020304" pitchFamily="18" charset="0"/>
              </a:rPr>
              <a:t>ОТиПБ</a:t>
            </a:r>
            <a:r>
              <a:rPr lang="ru-RU" sz="1200" b="0" baseline="0" dirty="0">
                <a:solidFill>
                  <a:schemeClr val="tx1"/>
                </a:solidFill>
                <a:effectLst/>
                <a:latin typeface="Times New Roman" panose="02020603050405020304" pitchFamily="18" charset="0"/>
                <a:cs typeface="Times New Roman" panose="02020603050405020304" pitchFamily="18" charset="0"/>
              </a:rPr>
              <a:t>.</a:t>
            </a:r>
            <a:endParaRPr lang="ru-RU" sz="1200" b="0" dirty="0">
              <a:solidFill>
                <a:schemeClr val="tx1"/>
              </a:solidFill>
              <a:effectLst/>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ru-RU" sz="1200" b="0" dirty="0">
                <a:solidFill>
                  <a:schemeClr val="tx1"/>
                </a:solidFill>
                <a:latin typeface="Times New Roman" panose="02020603050405020304" pitchFamily="18" charset="0"/>
                <a:cs typeface="Times New Roman" panose="02020603050405020304" pitchFamily="18" charset="0"/>
              </a:rPr>
              <a:t>В целях повышения мотивации руководителей дочерних обществ, организаций и филиалов ПАО «Газпром» разработана Методика оценки достижения показателей дочерних обществ, организаций и филиалов  ПАО «Газпром» для использования при проведении итогов их деятельности. </a:t>
            </a:r>
          </a:p>
          <a:p>
            <a:pPr algn="just"/>
            <a:r>
              <a:rPr lang="ru-RU" sz="1200" b="0" dirty="0">
                <a:solidFill>
                  <a:schemeClr val="tx1"/>
                </a:solidFill>
                <a:latin typeface="Times New Roman" panose="02020603050405020304" pitchFamily="18" charset="0"/>
                <a:cs typeface="Times New Roman" panose="02020603050405020304" pitchFamily="18" charset="0"/>
              </a:rPr>
              <a:t>Методика находится на завершающей</a:t>
            </a:r>
            <a:r>
              <a:rPr lang="ru-RU" sz="1200" b="0" baseline="0" dirty="0">
                <a:solidFill>
                  <a:schemeClr val="tx1"/>
                </a:solidFill>
                <a:latin typeface="Times New Roman" panose="02020603050405020304" pitchFamily="18" charset="0"/>
                <a:cs typeface="Times New Roman" panose="02020603050405020304" pitchFamily="18" charset="0"/>
              </a:rPr>
              <a:t> стадии согласования в Департаменте 104 (И.Ю. Федорова) и предусматривает ответственность Руководителей дочерних обществ. организаций и филиалов ПАО «Газпром» за достижение Целей </a:t>
            </a:r>
            <a:r>
              <a:rPr lang="ru-RU" sz="1200" b="0" kern="1200" dirty="0">
                <a:solidFill>
                  <a:schemeClr val="tx1"/>
                </a:solidFill>
                <a:effectLst/>
                <a:latin typeface="Times New Roman" panose="02020603050405020304" pitchFamily="18" charset="0"/>
                <a:ea typeface="+mn-ea"/>
                <a:cs typeface="Times New Roman" panose="02020603050405020304" pitchFamily="18" charset="0"/>
              </a:rPr>
              <a:t>в области охраны.</a:t>
            </a:r>
          </a:p>
          <a:p>
            <a:pPr algn="just"/>
            <a:endParaRPr lang="ru-RU" sz="1200" b="0" kern="1200" dirty="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ru-RU" sz="1200" b="0" kern="0" dirty="0">
                <a:solidFill>
                  <a:schemeClr val="tx1"/>
                </a:solidFill>
                <a:effectLst/>
                <a:latin typeface="Times New Roman" panose="02020603050405020304" pitchFamily="18" charset="0"/>
                <a:ea typeface="+mn-ea"/>
                <a:cs typeface="Times New Roman" panose="02020603050405020304" pitchFamily="18" charset="0"/>
              </a:rPr>
              <a:t>3. </a:t>
            </a:r>
            <a:r>
              <a:rPr lang="ru-RU" b="0" dirty="0">
                <a:solidFill>
                  <a:schemeClr val="tx1"/>
                </a:solidFill>
                <a:latin typeface="Times New Roman" panose="02020603050405020304" pitchFamily="18" charset="0"/>
                <a:cs typeface="Times New Roman" panose="02020603050405020304" pitchFamily="18" charset="0"/>
              </a:rPr>
              <a:t>Разработаны и направлены в дочерние общества рекомендации по вовлечению работников ПАО «Газпром» в процесс создания здоровых и безопасных условий труда</a:t>
            </a:r>
          </a:p>
          <a:p>
            <a:pPr algn="just"/>
            <a:endParaRPr lang="ru-RU" sz="1200" b="0" kern="0" dirty="0">
              <a:solidFill>
                <a:schemeClr val="tx1"/>
              </a:solidFill>
              <a:effectLst/>
              <a:latin typeface="Times New Roman" panose="02020603050405020304" pitchFamily="18" charset="0"/>
              <a:ea typeface="+mn-ea"/>
              <a:cs typeface="Times New Roman" panose="02020603050405020304" pitchFamily="18" charset="0"/>
            </a:endParaRPr>
          </a:p>
          <a:p>
            <a:pPr algn="just"/>
            <a:r>
              <a:rPr lang="ru-RU" sz="1200" b="0" kern="0" dirty="0">
                <a:solidFill>
                  <a:schemeClr val="tx1"/>
                </a:solidFill>
                <a:effectLst/>
                <a:latin typeface="Times New Roman" panose="02020603050405020304" pitchFamily="18" charset="0"/>
                <a:ea typeface="+mn-ea"/>
                <a:cs typeface="Times New Roman" panose="02020603050405020304" pitchFamily="18" charset="0"/>
              </a:rPr>
              <a:t>4. Разработаны памятки работникам Газпром о функционировании СУПБ.</a:t>
            </a:r>
            <a:r>
              <a:rPr lang="ru-RU" sz="1200" b="0" kern="0" baseline="0" dirty="0">
                <a:solidFill>
                  <a:schemeClr val="tx1"/>
                </a:solidFill>
                <a:effectLst/>
                <a:latin typeface="Times New Roman" panose="02020603050405020304" pitchFamily="18" charset="0"/>
                <a:ea typeface="+mn-ea"/>
                <a:cs typeface="Times New Roman" panose="02020603050405020304" pitchFamily="18" charset="0"/>
              </a:rPr>
              <a:t> </a:t>
            </a:r>
          </a:p>
          <a:p>
            <a:pPr algn="just"/>
            <a:r>
              <a:rPr lang="ru-RU" sz="1200" b="0" kern="0" baseline="0" dirty="0">
                <a:solidFill>
                  <a:schemeClr val="tx1"/>
                </a:solidFill>
                <a:effectLst/>
                <a:latin typeface="Times New Roman" panose="02020603050405020304" pitchFamily="18" charset="0"/>
                <a:ea typeface="+mn-ea"/>
                <a:cs typeface="Times New Roman" panose="02020603050405020304" pitchFamily="18" charset="0"/>
              </a:rPr>
              <a:t>5. Совместно с 715 Департаментом разработана памятка о прохождении обучения </a:t>
            </a:r>
            <a:r>
              <a:rPr lang="ru-RU" sz="1200" b="0" kern="0" baseline="0" dirty="0" err="1">
                <a:solidFill>
                  <a:schemeClr val="tx1"/>
                </a:solidFill>
                <a:effectLst/>
                <a:latin typeface="Times New Roman" panose="02020603050405020304" pitchFamily="18" charset="0"/>
                <a:ea typeface="+mn-ea"/>
                <a:cs typeface="Times New Roman" panose="02020603050405020304" pitchFamily="18" charset="0"/>
              </a:rPr>
              <a:t>ОТиПБ</a:t>
            </a:r>
            <a:r>
              <a:rPr lang="ru-RU" sz="1200" b="0" kern="0" baseline="0" dirty="0">
                <a:solidFill>
                  <a:schemeClr val="tx1"/>
                </a:solidFill>
                <a:effectLst/>
                <a:latin typeface="Times New Roman" panose="02020603050405020304" pitchFamily="18" charset="0"/>
                <a:ea typeface="+mn-ea"/>
                <a:cs typeface="Times New Roman" panose="02020603050405020304" pitchFamily="18" charset="0"/>
              </a:rPr>
              <a:t>.</a:t>
            </a:r>
            <a:endParaRPr lang="ru-RU" sz="1200" b="0" kern="1200" dirty="0">
              <a:solidFill>
                <a:schemeClr val="tx1"/>
              </a:solidFill>
              <a:effectLst/>
              <a:latin typeface="Times New Roman" panose="02020603050405020304" pitchFamily="18" charset="0"/>
              <a:ea typeface="+mn-ea"/>
              <a:cs typeface="Times New Roman" panose="02020603050405020304" pitchFamily="18" charset="0"/>
            </a:endParaRPr>
          </a:p>
          <a:p>
            <a:pPr algn="just"/>
            <a:endParaRPr lang="ru-RU" sz="1200" b="0" kern="1200" dirty="0">
              <a:solidFill>
                <a:schemeClr val="tx1"/>
              </a:solidFill>
              <a:effectLst/>
              <a:latin typeface="Times New Roman" panose="02020603050405020304" pitchFamily="18" charset="0"/>
              <a:ea typeface="+mn-ea"/>
              <a:cs typeface="Times New Roman" panose="02020603050405020304" pitchFamily="18" charset="0"/>
            </a:endParaRPr>
          </a:p>
          <a:p>
            <a:pPr algn="just"/>
            <a:r>
              <a:rPr lang="ru-RU" sz="1200" b="0" kern="1200" dirty="0">
                <a:solidFill>
                  <a:schemeClr val="tx1"/>
                </a:solidFill>
                <a:effectLst/>
                <a:latin typeface="Times New Roman" panose="02020603050405020304" pitchFamily="18" charset="0"/>
                <a:ea typeface="+mn-ea"/>
                <a:cs typeface="Times New Roman" panose="02020603050405020304" pitchFamily="18" charset="0"/>
              </a:rPr>
              <a:t>В части повышения приверженности работников в обеспечении требований производственной безопасности необходимо создать режим поддержки работников, проявляющих приверженность и режим полной нетерпимости к нарушителям требований</a:t>
            </a:r>
            <a:r>
              <a:rPr lang="ru-RU" sz="1200" b="0" kern="1200" baseline="0" dirty="0">
                <a:solidFill>
                  <a:schemeClr val="tx1"/>
                </a:solidFill>
                <a:effectLst/>
                <a:latin typeface="Times New Roman" panose="02020603050405020304" pitchFamily="18" charset="0"/>
                <a:ea typeface="+mn-ea"/>
                <a:cs typeface="Times New Roman" panose="02020603050405020304" pitchFamily="18" charset="0"/>
              </a:rPr>
              <a:t> охраны тр</a:t>
            </a:r>
            <a:r>
              <a:rPr lang="ru-RU" sz="1200" b="0" kern="1200" dirty="0">
                <a:solidFill>
                  <a:schemeClr val="tx1"/>
                </a:solidFill>
                <a:effectLst/>
                <a:latin typeface="Times New Roman" panose="02020603050405020304" pitchFamily="18" charset="0"/>
                <a:ea typeface="+mn-ea"/>
                <a:cs typeface="Times New Roman" panose="02020603050405020304" pitchFamily="18" charset="0"/>
              </a:rPr>
              <a:t>уда, промышленной и пожарной безопасности. </a:t>
            </a:r>
            <a:endParaRPr lang="ru-RU" sz="1200" b="0" dirty="0">
              <a:solidFill>
                <a:schemeClr val="tx1"/>
              </a:solidFill>
              <a:latin typeface="Times New Roman" panose="02020603050405020304" pitchFamily="18" charset="0"/>
              <a:cs typeface="Times New Roman" panose="02020603050405020304" pitchFamily="18" charset="0"/>
            </a:endParaRPr>
          </a:p>
          <a:p>
            <a:pPr algn="just"/>
            <a:endParaRPr lang="ru-RU" b="0" dirty="0">
              <a:solidFill>
                <a:schemeClr val="tx1"/>
              </a:solidFill>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0"/>
          </p:nvPr>
        </p:nvSpPr>
        <p:spPr/>
        <p:txBody>
          <a:bodyPr/>
          <a:lstStyle/>
          <a:p>
            <a:pPr>
              <a:defRPr/>
            </a:pPr>
            <a:fld id="{59E8E196-7F5A-4D08-A841-214490863518}" type="slidenum">
              <a:rPr lang="ru-RU" altLang="ru-RU" smtClean="0"/>
              <a:pPr>
                <a:defRPr/>
              </a:pPr>
              <a:t>6</a:t>
            </a:fld>
            <a:endParaRPr lang="ru-RU" altLang="ru-RU"/>
          </a:p>
        </p:txBody>
      </p:sp>
    </p:spTree>
    <p:extLst>
      <p:ext uri="{BB962C8B-B14F-4D97-AF65-F5344CB8AC3E}">
        <p14:creationId xmlns:p14="http://schemas.microsoft.com/office/powerpoint/2010/main" val="2358567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Autofit/>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200" kern="0" dirty="0">
                <a:solidFill>
                  <a:schemeClr val="tx1"/>
                </a:solidFill>
                <a:latin typeface="Times New Roman" panose="02020603050405020304" pitchFamily="18" charset="0"/>
                <a:cs typeface="Times New Roman" panose="02020603050405020304" pitchFamily="18" charset="0"/>
              </a:rPr>
              <a:t>	В 2017</a:t>
            </a:r>
            <a:r>
              <a:rPr lang="ru-RU" sz="1200" kern="0" baseline="0" dirty="0">
                <a:solidFill>
                  <a:schemeClr val="tx1"/>
                </a:solidFill>
                <a:latin typeface="Times New Roman" panose="02020603050405020304" pitchFamily="18" charset="0"/>
                <a:cs typeface="Times New Roman" panose="02020603050405020304" pitchFamily="18" charset="0"/>
              </a:rPr>
              <a:t> году впервые в Газпром проведен конкурс на лучше дочернее общество по организации работ по охране труда </a:t>
            </a:r>
            <a:r>
              <a:rPr lang="ru-RU" sz="1200" kern="0" dirty="0">
                <a:solidFill>
                  <a:schemeClr val="tx1"/>
                </a:solidFill>
                <a:latin typeface="Times New Roman" panose="02020603050405020304" pitchFamily="18" charset="0"/>
                <a:cs typeface="Times New Roman" panose="02020603050405020304" pitchFamily="18" charset="0"/>
              </a:rPr>
              <a:t>за 2014–2016 годы</a:t>
            </a:r>
            <a:r>
              <a:rPr lang="ru-RU" sz="1200" kern="0" baseline="0" dirty="0">
                <a:solidFill>
                  <a:schemeClr val="tx1"/>
                </a:solidFill>
                <a:latin typeface="Times New Roman" panose="02020603050405020304" pitchFamily="18" charset="0"/>
                <a:cs typeface="Times New Roman" panose="02020603050405020304" pitchFamily="18" charset="0"/>
              </a:rPr>
              <a:t>. </a:t>
            </a:r>
            <a:r>
              <a:rPr lang="ru-RU" sz="1200" b="0" i="0" u="none" strike="noStrike" kern="0" baseline="0" dirty="0">
                <a:solidFill>
                  <a:schemeClr val="tx1"/>
                </a:solidFill>
                <a:latin typeface="Times New Roman" panose="02020603050405020304" pitchFamily="18" charset="0"/>
                <a:ea typeface="+mn-ea"/>
                <a:cs typeface="Times New Roman" panose="02020603050405020304" pitchFamily="18" charset="0"/>
              </a:rPr>
              <a:t>Целями Конкурса стало привлечение внимания к важности обеспечения требований охраны труда, распространение передового опыта, пропаганда лучших практик организации работ в области охраны труда, поощрение за создание здоровых и безопасных условий труда на рабочих местах.</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200" b="0" i="0" u="none" strike="noStrike" kern="0" baseline="0" dirty="0">
                <a:solidFill>
                  <a:schemeClr val="tx1"/>
                </a:solidFill>
                <a:latin typeface="Times New Roman" panose="02020603050405020304" pitchFamily="18" charset="0"/>
                <a:ea typeface="+mn-ea"/>
                <a:cs typeface="Times New Roman" panose="02020603050405020304" pitchFamily="18" charset="0"/>
              </a:rPr>
              <a:t>	</a:t>
            </a:r>
            <a:r>
              <a:rPr lang="ru-RU" sz="1200" u="none" kern="0" dirty="0">
                <a:solidFill>
                  <a:schemeClr val="tx1"/>
                </a:solidFill>
                <a:latin typeface="Times New Roman" panose="02020603050405020304" pitchFamily="18" charset="0"/>
                <a:cs typeface="Times New Roman" panose="02020603050405020304" pitchFamily="18" charset="0"/>
              </a:rPr>
              <a:t>В Конкурсе приняло участие 71 дочерняя общество ПАО «Газпром». </a:t>
            </a:r>
            <a:r>
              <a:rPr lang="ru-RU" sz="1200" b="0" i="0" u="none" strike="noStrike" kern="0" baseline="0" dirty="0">
                <a:solidFill>
                  <a:schemeClr val="tx1"/>
                </a:solidFill>
                <a:latin typeface="Times New Roman" panose="02020603050405020304" pitchFamily="18" charset="0"/>
                <a:ea typeface="+mn-ea"/>
                <a:cs typeface="Times New Roman" panose="02020603050405020304" pitchFamily="18" charset="0"/>
              </a:rPr>
              <a:t>По итогам рассмотрения сводной ведомости оценок Конкурса принято решение о победителях: </a:t>
            </a:r>
            <a:r>
              <a:rPr lang="ru-RU" sz="1200" kern="0" dirty="0">
                <a:latin typeface="Times New Roman" panose="02020603050405020304" pitchFamily="18" charset="0"/>
                <a:cs typeface="Times New Roman" panose="02020603050405020304" pitchFamily="18" charset="0"/>
              </a:rPr>
              <a:t>лучшим среди дочерних обществ, занятых в основных видах производства, признано </a:t>
            </a:r>
            <a:r>
              <a:rPr lang="ru-RU" sz="1200" kern="0" dirty="0">
                <a:latin typeface="Times New Roman" panose="02020603050405020304" pitchFamily="18" charset="0"/>
                <a:cs typeface="Times New Roman" panose="02020603050405020304" pitchFamily="18" charset="0"/>
                <a:hlinkClick r:id="rId3"/>
              </a:rPr>
              <a:t>ООО «Газпром трансгаз Москва»</a:t>
            </a:r>
            <a:r>
              <a:rPr lang="ru-RU" sz="1200" kern="0" dirty="0">
                <a:latin typeface="Times New Roman" panose="02020603050405020304" pitchFamily="18" charset="0"/>
                <a:cs typeface="Times New Roman" panose="02020603050405020304" pitchFamily="18" charset="0"/>
              </a:rPr>
              <a:t>; среди организаций, обеспечивающих поддержку и развитие инфраструктуры, — </a:t>
            </a:r>
            <a:r>
              <a:rPr lang="ru-RU" sz="1200" kern="0" dirty="0">
                <a:latin typeface="Times New Roman" panose="02020603050405020304" pitchFamily="18" charset="0"/>
                <a:cs typeface="Times New Roman" panose="02020603050405020304" pitchFamily="18" charset="0"/>
                <a:hlinkClick r:id="rId4"/>
              </a:rPr>
              <a:t>ООО «Газпромтранс»</a:t>
            </a:r>
            <a:r>
              <a:rPr lang="ru-RU" sz="1200" kern="0" dirty="0">
                <a:latin typeface="Times New Roman" panose="02020603050405020304" pitchFamily="18" charset="0"/>
                <a:cs typeface="Times New Roman" panose="02020603050405020304" pitchFamily="18" charset="0"/>
              </a:rPr>
              <a:t>; среди специализированных организаций — </a:t>
            </a:r>
            <a:r>
              <a:rPr lang="ru-RU" sz="1200" kern="0" dirty="0">
                <a:latin typeface="Times New Roman" panose="02020603050405020304" pitchFamily="18" charset="0"/>
                <a:cs typeface="Times New Roman" panose="02020603050405020304" pitchFamily="18" charset="0"/>
                <a:hlinkClick r:id="rId5"/>
              </a:rPr>
              <a:t>АО «Гипроспецгаз»</a:t>
            </a:r>
            <a:r>
              <a:rPr lang="ru-RU" sz="1200" kern="0" dirty="0">
                <a:latin typeface="Times New Roman" panose="02020603050405020304" pitchFamily="18" charset="0"/>
                <a:cs typeface="Times New Roman" panose="02020603050405020304" pitchFamily="18" charset="0"/>
              </a:rPr>
              <a:t>.</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200" kern="0" dirty="0">
                <a:latin typeface="Times New Roman" panose="02020603050405020304" pitchFamily="18" charset="0"/>
                <a:cs typeface="Times New Roman" panose="02020603050405020304" pitchFamily="18" charset="0"/>
              </a:rPr>
              <a:t>	Награждение победителей состоялось на заседании </a:t>
            </a:r>
            <a:r>
              <a:rPr lang="ru-RU" sz="1200" kern="0" dirty="0">
                <a:latin typeface="Times New Roman" panose="02020603050405020304" pitchFamily="18" charset="0"/>
                <a:cs typeface="Times New Roman" panose="02020603050405020304" pitchFamily="18" charset="0"/>
                <a:hlinkClick r:id="rId6"/>
              </a:rPr>
              <a:t>Правления</a:t>
            </a:r>
            <a:r>
              <a:rPr lang="ru-RU" sz="1200" kern="0" dirty="0">
                <a:latin typeface="Times New Roman" panose="02020603050405020304" pitchFamily="18" charset="0"/>
                <a:cs typeface="Times New Roman" panose="02020603050405020304" pitchFamily="18" charset="0"/>
              </a:rPr>
              <a:t> ПАО «Газпром».</a:t>
            </a:r>
          </a:p>
          <a:p>
            <a:pPr marL="0" marR="0" indent="0" algn="just" defTabSz="914400" rtl="0" eaLnBrk="1" fontAlgn="auto" latinLnBrk="0" hangingPunct="1">
              <a:lnSpc>
                <a:spcPct val="100000"/>
              </a:lnSpc>
              <a:spcBef>
                <a:spcPts val="0"/>
              </a:spcBef>
              <a:spcAft>
                <a:spcPts val="0"/>
              </a:spcAft>
              <a:buClrTx/>
              <a:buSzTx/>
              <a:buFontTx/>
              <a:buNone/>
              <a:tabLst/>
              <a:defRPr/>
            </a:pPr>
            <a:endParaRPr lang="ru-RU" sz="1200" kern="0" dirty="0">
              <a:latin typeface="Times New Roman" panose="02020603050405020304" pitchFamily="18" charset="0"/>
              <a:cs typeface="Times New Roman" panose="02020603050405020304" pitchFamily="18" charset="0"/>
            </a:endParaRPr>
          </a:p>
          <a:p>
            <a:pPr indent="0" algn="just">
              <a:spcBef>
                <a:spcPts val="0"/>
              </a:spcBef>
              <a:spcAft>
                <a:spcPts val="0"/>
              </a:spcAft>
            </a:pPr>
            <a:r>
              <a:rPr lang="ru-RU" sz="1200" kern="0" dirty="0">
                <a:latin typeface="Times New Roman" panose="02020603050405020304" pitchFamily="18" charset="0"/>
                <a:cs typeface="Times New Roman" panose="02020603050405020304" pitchFamily="18" charset="0"/>
              </a:rPr>
              <a:t>	В рамках третьей Всероссийской </a:t>
            </a:r>
            <a:r>
              <a:rPr lang="ru-RU" sz="1200" kern="0" baseline="0" dirty="0">
                <a:solidFill>
                  <a:schemeClr val="tx1"/>
                </a:solidFill>
                <a:latin typeface="Times New Roman" panose="02020603050405020304" pitchFamily="18" charset="0"/>
                <a:cs typeface="Times New Roman" panose="02020603050405020304" pitchFamily="18" charset="0"/>
              </a:rPr>
              <a:t>недели охраны труда нам вручен Гран-при конкурса «Здоровье и безопасность – 2016». В </a:t>
            </a:r>
            <a:r>
              <a:rPr lang="ru-RU" sz="1200" u="none" kern="0" baseline="0" dirty="0">
                <a:solidFill>
                  <a:schemeClr val="tx1"/>
                </a:solidFill>
                <a:latin typeface="Times New Roman" panose="02020603050405020304" pitchFamily="18" charset="0"/>
                <a:cs typeface="Times New Roman" panose="02020603050405020304" pitchFamily="18" charset="0"/>
              </a:rPr>
              <a:t>номинации «</a:t>
            </a:r>
            <a:r>
              <a:rPr lang="ru-RU" sz="1200" u="none" kern="0" dirty="0">
                <a:solidFill>
                  <a:schemeClr val="tx1"/>
                </a:solidFill>
                <a:effectLst/>
                <a:latin typeface="Times New Roman" panose="02020603050405020304" pitchFamily="18" charset="0"/>
                <a:ea typeface="+mn-ea"/>
                <a:cs typeface="Times New Roman" panose="02020603050405020304" pitchFamily="18" charset="0"/>
              </a:rPr>
              <a:t>Разработка и внедрение высокоэффективных систем управления охраной труда в организации» </a:t>
            </a:r>
            <a:r>
              <a:rPr lang="ru-RU" sz="1200" u="none" kern="0" baseline="0" dirty="0">
                <a:solidFill>
                  <a:schemeClr val="tx1"/>
                </a:solidFill>
                <a:effectLst/>
                <a:latin typeface="Times New Roman" panose="02020603050405020304" pitchFamily="18" charset="0"/>
                <a:ea typeface="+mn-ea"/>
                <a:cs typeface="Times New Roman" panose="02020603050405020304" pitchFamily="18" charset="0"/>
              </a:rPr>
              <a:t>наша </a:t>
            </a:r>
            <a:r>
              <a:rPr lang="ru-RU" sz="1200" kern="0" baseline="0" dirty="0">
                <a:solidFill>
                  <a:schemeClr val="tx1"/>
                </a:solidFill>
                <a:latin typeface="Times New Roman" panose="02020603050405020304" pitchFamily="18" charset="0"/>
                <a:cs typeface="Times New Roman" panose="02020603050405020304" pitchFamily="18" charset="0"/>
              </a:rPr>
              <a:t>работа ПАО «Газпром» по проведению Года охраны труда высоко оценена Министерством труда и социальной защиты.</a:t>
            </a:r>
          </a:p>
          <a:p>
            <a:pPr indent="0" algn="just">
              <a:spcBef>
                <a:spcPts val="0"/>
              </a:spcBef>
              <a:spcAft>
                <a:spcPts val="0"/>
              </a:spcAft>
            </a:pPr>
            <a:r>
              <a:rPr lang="ru-RU" sz="1200" u="none" kern="0" baseline="0" dirty="0">
                <a:solidFill>
                  <a:schemeClr val="tx1"/>
                </a:solidFill>
                <a:latin typeface="Times New Roman" panose="02020603050405020304" pitchFamily="18" charset="0"/>
                <a:cs typeface="Times New Roman" panose="02020603050405020304" pitchFamily="18" charset="0"/>
              </a:rPr>
              <a:t>	Также в конкурсах «Здоровье и безопасность» и «Успех и безопасность» продемонстрировали свои инновационные решения и разработки в области производственной безопасности и заняли призовые места следующие наши дочерние общества:</a:t>
            </a:r>
          </a:p>
          <a:p>
            <a:pPr indent="0" algn="just">
              <a:spcBef>
                <a:spcPts val="0"/>
              </a:spcBef>
              <a:spcAft>
                <a:spcPts val="0"/>
              </a:spcAft>
            </a:pPr>
            <a:r>
              <a:rPr lang="ru-RU" sz="1200" u="none" kern="0" baseline="0" dirty="0">
                <a:solidFill>
                  <a:schemeClr val="tx1"/>
                </a:solidFill>
                <a:latin typeface="Times New Roman" panose="02020603050405020304" pitchFamily="18" charset="0"/>
                <a:cs typeface="Times New Roman" panose="02020603050405020304" pitchFamily="18" charset="0"/>
              </a:rPr>
              <a:t>	ООО «Газпром трансгаз Томск»</a:t>
            </a:r>
          </a:p>
          <a:p>
            <a:pPr indent="0" algn="just">
              <a:spcBef>
                <a:spcPts val="0"/>
              </a:spcBef>
              <a:spcAft>
                <a:spcPts val="0"/>
              </a:spcAft>
            </a:pPr>
            <a:r>
              <a:rPr lang="ru-RU" sz="1200" u="none" kern="0" baseline="0" dirty="0">
                <a:solidFill>
                  <a:schemeClr val="tx1"/>
                </a:solidFill>
                <a:latin typeface="Times New Roman" panose="02020603050405020304" pitchFamily="18" charset="0"/>
                <a:cs typeface="Times New Roman" panose="02020603050405020304" pitchFamily="18" charset="0"/>
              </a:rPr>
              <a:t>	ООО «Газпром трансгаз Самара»</a:t>
            </a:r>
          </a:p>
          <a:p>
            <a:pPr indent="0" algn="just">
              <a:spcBef>
                <a:spcPts val="0"/>
              </a:spcBef>
              <a:spcAft>
                <a:spcPts val="0"/>
              </a:spcAft>
            </a:pPr>
            <a:r>
              <a:rPr lang="ru-RU" sz="1200" u="none" kern="0" baseline="0" dirty="0">
                <a:solidFill>
                  <a:schemeClr val="tx1"/>
                </a:solidFill>
                <a:latin typeface="Times New Roman" panose="02020603050405020304" pitchFamily="18" charset="0"/>
                <a:cs typeface="Times New Roman" panose="02020603050405020304" pitchFamily="18" charset="0"/>
              </a:rPr>
              <a:t>	ООО «Газпром добыча Уренгой»</a:t>
            </a:r>
          </a:p>
          <a:p>
            <a:pPr indent="0" algn="just">
              <a:spcBef>
                <a:spcPts val="0"/>
              </a:spcBef>
              <a:spcAft>
                <a:spcPts val="0"/>
              </a:spcAft>
            </a:pPr>
            <a:r>
              <a:rPr lang="ru-RU" sz="1200" u="none" kern="0" baseline="0" dirty="0">
                <a:solidFill>
                  <a:schemeClr val="tx1"/>
                </a:solidFill>
                <a:latin typeface="Times New Roman" panose="02020603050405020304" pitchFamily="18" charset="0"/>
                <a:cs typeface="Times New Roman" panose="02020603050405020304" pitchFamily="18" charset="0"/>
              </a:rPr>
              <a:t>	ООО «Газпром трансгаз Екатеринбург»</a:t>
            </a:r>
          </a:p>
          <a:p>
            <a:pPr indent="0" algn="just">
              <a:spcBef>
                <a:spcPts val="0"/>
              </a:spcBef>
              <a:spcAft>
                <a:spcPts val="0"/>
              </a:spcAft>
            </a:pPr>
            <a:r>
              <a:rPr lang="ru-RU" sz="1200" u="none" kern="0" baseline="0" dirty="0">
                <a:solidFill>
                  <a:schemeClr val="tx1"/>
                </a:solidFill>
                <a:latin typeface="Times New Roman" panose="02020603050405020304" pitchFamily="18" charset="0"/>
                <a:cs typeface="Times New Roman" panose="02020603050405020304" pitchFamily="18" charset="0"/>
              </a:rPr>
              <a:t>	</a:t>
            </a:r>
            <a:r>
              <a:rPr lang="ru-RU" sz="1200" u="none" kern="0" baseline="0" dirty="0" err="1">
                <a:solidFill>
                  <a:schemeClr val="tx1"/>
                </a:solidFill>
                <a:latin typeface="Times New Roman" panose="02020603050405020304" pitchFamily="18" charset="0"/>
                <a:cs typeface="Times New Roman" panose="02020603050405020304" pitchFamily="18" charset="0"/>
              </a:rPr>
              <a:t>Ныдинское</a:t>
            </a:r>
            <a:r>
              <a:rPr lang="ru-RU" sz="1200" u="none" kern="0" baseline="0" dirty="0">
                <a:solidFill>
                  <a:schemeClr val="tx1"/>
                </a:solidFill>
                <a:latin typeface="Times New Roman" panose="02020603050405020304" pitchFamily="18" charset="0"/>
                <a:cs typeface="Times New Roman" panose="02020603050405020304" pitchFamily="18" charset="0"/>
              </a:rPr>
              <a:t> ЛПУМГ ООО «Газпром трансгаз Югорск»</a:t>
            </a:r>
          </a:p>
          <a:p>
            <a:pPr indent="0" algn="just">
              <a:spcBef>
                <a:spcPts val="0"/>
              </a:spcBef>
              <a:spcAft>
                <a:spcPts val="0"/>
              </a:spcAft>
            </a:pPr>
            <a:r>
              <a:rPr lang="ru-RU" sz="1200" u="none" kern="0" baseline="0" dirty="0">
                <a:solidFill>
                  <a:schemeClr val="tx1"/>
                </a:solidFill>
                <a:latin typeface="Times New Roman" panose="02020603050405020304" pitchFamily="18" charset="0"/>
                <a:cs typeface="Times New Roman" panose="02020603050405020304" pitchFamily="18" charset="0"/>
              </a:rPr>
              <a:t>	Лонг-Юганское ЛПУМГ ООО «Газпром трансгаз Югорск»</a:t>
            </a:r>
            <a:endParaRPr lang="ru-RU" sz="1200" u="none" kern="0" dirty="0">
              <a:solidFill>
                <a:schemeClr val="tx1"/>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ru-RU" sz="1200" u="none" kern="0" dirty="0">
              <a:solidFill>
                <a:schemeClr val="tx1"/>
              </a:solidFill>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282185DB-A00E-4AF3-B661-15E025881028}" type="slidenum">
              <a:rPr lang="ru-RU" smtClean="0"/>
              <a:pPr/>
              <a:t>7</a:t>
            </a:fld>
            <a:endParaRPr lang="ru-RU"/>
          </a:p>
        </p:txBody>
      </p:sp>
    </p:spTree>
    <p:extLst>
      <p:ext uri="{BB962C8B-B14F-4D97-AF65-F5344CB8AC3E}">
        <p14:creationId xmlns:p14="http://schemas.microsoft.com/office/powerpoint/2010/main" val="2803821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a:xfrm>
            <a:off x="182881" y="4564833"/>
            <a:ext cx="6440556" cy="4467702"/>
          </a:xfrm>
        </p:spPr>
        <p:txBody>
          <a:bodyPr>
            <a:noAutofit/>
          </a:bodyPr>
          <a:lstStyle/>
          <a:p>
            <a:pPr indent="179964" algn="just" defTabSz="539891">
              <a:defRPr/>
            </a:pPr>
            <a:r>
              <a:rPr lang="ru-RU" dirty="0">
                <a:latin typeface="Times New Roman" panose="02020603050405020304" pitchFamily="18" charset="0"/>
                <a:cs typeface="Times New Roman" panose="02020603050405020304" pitchFamily="18" charset="0"/>
              </a:rPr>
              <a:t>В</a:t>
            </a:r>
            <a:r>
              <a:rPr lang="ru-RU" baseline="0" dirty="0">
                <a:latin typeface="Times New Roman" panose="02020603050405020304" pitchFamily="18" charset="0"/>
                <a:cs typeface="Times New Roman" panose="02020603050405020304" pitchFamily="18" charset="0"/>
              </a:rPr>
              <a:t> 2017 году пересмотрена,  актуализирована  и утверждена приказом новая редакция Политики ПАО «Газпром» в области охраны труда, промышленной и пожарной безопасности. </a:t>
            </a:r>
            <a:r>
              <a:rPr lang="ru-RU" dirty="0">
                <a:latin typeface="Times New Roman" panose="02020603050405020304" pitchFamily="18" charset="0"/>
                <a:cs typeface="Times New Roman" panose="02020603050405020304" pitchFamily="18" charset="0"/>
              </a:rPr>
              <a:t>В Политике изменилось не только название. Включено целое направление пожарной безопасности, которое занимает важное значение в Стратегии развития Системы управления производственной безопасности. </a:t>
            </a:r>
          </a:p>
          <a:p>
            <a:pPr indent="179964" algn="just" defTabSz="539891">
              <a:defRPr/>
            </a:pPr>
            <a:r>
              <a:rPr lang="ru-RU" dirty="0">
                <a:latin typeface="Times New Roman" panose="02020603050405020304" pitchFamily="18" charset="0"/>
                <a:cs typeface="Times New Roman" panose="02020603050405020304" pitchFamily="18" charset="0"/>
              </a:rPr>
              <a:t>По сути это новая Политика интегрированной системы менеджмента, включающей охрану труда, промышленную и пожарную</a:t>
            </a:r>
            <a:r>
              <a:rPr lang="ru-RU" baseline="0" dirty="0">
                <a:latin typeface="Times New Roman" panose="02020603050405020304" pitchFamily="18" charset="0"/>
                <a:cs typeface="Times New Roman" panose="02020603050405020304" pitchFamily="18" charset="0"/>
              </a:rPr>
              <a:t> безопасность.</a:t>
            </a:r>
            <a:endParaRPr lang="ru-RU" dirty="0">
              <a:latin typeface="Times New Roman" panose="02020603050405020304" pitchFamily="18" charset="0"/>
              <a:cs typeface="Times New Roman" panose="02020603050405020304" pitchFamily="18" charset="0"/>
            </a:endParaRPr>
          </a:p>
          <a:p>
            <a:pPr marL="171433" indent="-171433" algn="just">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интегрированная система управления</a:t>
            </a:r>
            <a:r>
              <a:rPr lang="ru-RU" baseline="0" dirty="0">
                <a:latin typeface="Times New Roman" panose="02020603050405020304" pitchFamily="18" charset="0"/>
                <a:cs typeface="Times New Roman" panose="02020603050405020304" pitchFamily="18" charset="0"/>
              </a:rPr>
              <a:t> производственной безопасностью (СУПБ) </a:t>
            </a:r>
            <a:r>
              <a:rPr lang="ru-RU" dirty="0">
                <a:latin typeface="Times New Roman" panose="02020603050405020304" pitchFamily="18" charset="0"/>
                <a:cs typeface="Times New Roman" panose="02020603050405020304" pitchFamily="18" charset="0"/>
              </a:rPr>
              <a:t>обеспечивает большую согласованность действий внутри компании, усиливая тем самым синергетический эффект, заключающийся в том, что общий результат от согласованных действий ряда подсистем выше, чем простая сумма их отдельных результатов;</a:t>
            </a:r>
          </a:p>
          <a:p>
            <a:pPr marL="171433" indent="-171433" algn="just">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интегрированная система способствует минимизации функциональной разобщенности, возникающей при разработке автономных систем управления;</a:t>
            </a:r>
          </a:p>
          <a:p>
            <a:pPr marL="171433" indent="-171433" algn="just">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интеграция</a:t>
            </a:r>
            <a:r>
              <a:rPr lang="ru-RU" baseline="0" dirty="0">
                <a:latin typeface="Times New Roman" panose="02020603050405020304" pitchFamily="18" charset="0"/>
                <a:cs typeface="Times New Roman" panose="02020603050405020304" pitchFamily="18" charset="0"/>
              </a:rPr>
              <a:t> пожарной безопасности в действующую систему управления производственной безопасности</a:t>
            </a:r>
            <a:r>
              <a:rPr lang="ru-RU" dirty="0">
                <a:latin typeface="Times New Roman" panose="02020603050405020304" pitchFamily="18" charset="0"/>
                <a:cs typeface="Times New Roman" panose="02020603050405020304" pitchFamily="18" charset="0"/>
              </a:rPr>
              <a:t>, значительно менее трудоемко, чем создание параллельной системы;</a:t>
            </a:r>
          </a:p>
          <a:p>
            <a:pPr marL="171433" indent="-171433" algn="just">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объем документов значительно меньше, чем суммарный объем документов в нескольких параллельных системах;</a:t>
            </a:r>
          </a:p>
          <a:p>
            <a:pPr marL="171433" indent="-171433" algn="just">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в </a:t>
            </a:r>
            <a:r>
              <a:rPr lang="ru-RU" strike="noStrike" dirty="0">
                <a:latin typeface="Times New Roman" panose="02020603050405020304" pitchFamily="18" charset="0"/>
                <a:cs typeface="Times New Roman" panose="02020603050405020304" pitchFamily="18" charset="0"/>
              </a:rPr>
              <a:t>единой системе управления производственной безопасностью</a:t>
            </a:r>
            <a:r>
              <a:rPr lang="ru-RU" strike="noStrike" baseline="0"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достигается более высокая степень вовлеченности персонала в совершенствование деятельности организации.</a:t>
            </a:r>
          </a:p>
          <a:p>
            <a:pPr indent="179964" algn="just" defTabSz="539891">
              <a:defRPr/>
            </a:pPr>
            <a:r>
              <a:rPr lang="ru-RU" dirty="0">
                <a:latin typeface="Times New Roman" panose="02020603050405020304" pitchFamily="18" charset="0"/>
                <a:cs typeface="Times New Roman" panose="02020603050405020304" pitchFamily="18" charset="0"/>
              </a:rPr>
              <a:t> </a:t>
            </a:r>
          </a:p>
          <a:p>
            <a:endParaRPr lang="ru-RU" dirty="0">
              <a:latin typeface="Times New Roman" panose="02020603050405020304" pitchFamily="18" charset="0"/>
              <a:cs typeface="Times New Roman" panose="02020603050405020304" pitchFamily="18" charset="0"/>
            </a:endParaRPr>
          </a:p>
          <a:p>
            <a:pPr indent="179964" algn="just" defTabSz="539891">
              <a:defRPr/>
            </a:pPr>
            <a:endParaRPr lang="ru-RU" dirty="0">
              <a:latin typeface="Times New Roman" panose="02020603050405020304" pitchFamily="18" charset="0"/>
              <a:cs typeface="Times New Roman" panose="02020603050405020304" pitchFamily="18" charset="0"/>
            </a:endParaRPr>
          </a:p>
          <a:p>
            <a:pPr algn="just"/>
            <a:endParaRPr lang="ru-RU"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282185DB-A00E-4AF3-B661-15E025881028}" type="slidenum">
              <a:rPr lang="ru-RU" smtClean="0"/>
              <a:pPr/>
              <a:t>8</a:t>
            </a:fld>
            <a:endParaRPr lang="ru-RU"/>
          </a:p>
        </p:txBody>
      </p:sp>
    </p:spTree>
    <p:extLst>
      <p:ext uri="{BB962C8B-B14F-4D97-AF65-F5344CB8AC3E}">
        <p14:creationId xmlns:p14="http://schemas.microsoft.com/office/powerpoint/2010/main" val="3687582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62176" y="151200"/>
            <a:ext cx="6762750" cy="857250"/>
          </a:xfrm>
          <a:prstGeom prst="rect">
            <a:avLst/>
          </a:prstGeom>
        </p:spPr>
        <p:txBody>
          <a:bodyPr lIns="0" tIns="0" rIns="0" bIns="0" anchor="b" anchorCtr="0"/>
          <a:lstStyle/>
          <a:p>
            <a:r>
              <a:rPr lang="ru-RU" dirty="0"/>
              <a:t>Образец заголовка</a:t>
            </a:r>
          </a:p>
        </p:txBody>
      </p:sp>
      <p:sp>
        <p:nvSpPr>
          <p:cNvPr id="3" name="Содержимое 2"/>
          <p:cNvSpPr>
            <a:spLocks noGrp="1"/>
          </p:cNvSpPr>
          <p:nvPr>
            <p:ph idx="1"/>
          </p:nvPr>
        </p:nvSpPr>
        <p:spPr>
          <a:xfrm>
            <a:off x="209549" y="1200151"/>
            <a:ext cx="8715375" cy="400110"/>
          </a:xfrm>
        </p:spPr>
        <p:txBody>
          <a:bodyPr lIns="0" tIns="0" rIns="0" bIns="0">
            <a:spAutoFit/>
          </a:bodyPr>
          <a:lstStyle>
            <a:lvl1pPr>
              <a:buNone/>
              <a:defRPr sz="2600" b="0"/>
            </a:lvl1pPr>
            <a:lvl2pPr>
              <a:buNone/>
              <a:defRPr sz="2000"/>
            </a:lvl2pPr>
            <a:lvl3pPr>
              <a:buNone/>
              <a:defRPr sz="2000"/>
            </a:lvl3pPr>
            <a:lvl4pPr>
              <a:buNone/>
              <a:defRPr sz="2000"/>
            </a:lvl4pPr>
            <a:lvl5pPr>
              <a:buNone/>
              <a:defRPr sz="2000"/>
            </a:lvl5pPr>
          </a:lstStyle>
          <a:p>
            <a:pPr lvl="0"/>
            <a:r>
              <a:rPr lang="ru-RU" dirty="0"/>
              <a:t>Образец текста</a:t>
            </a:r>
          </a:p>
        </p:txBody>
      </p:sp>
      <p:sp>
        <p:nvSpPr>
          <p:cNvPr id="4" name="Содержимое 2"/>
          <p:cNvSpPr>
            <a:spLocks noGrp="1"/>
          </p:cNvSpPr>
          <p:nvPr>
            <p:ph idx="10" hasCustomPrompt="1"/>
          </p:nvPr>
        </p:nvSpPr>
        <p:spPr>
          <a:xfrm>
            <a:off x="2143983" y="4756965"/>
            <a:ext cx="7067549" cy="307777"/>
          </a:xfrm>
        </p:spPr>
        <p:txBody>
          <a:bodyPr wrap="square" lIns="0" tIns="0" rIns="0" bIns="0">
            <a:spAutoFit/>
          </a:bodyPr>
          <a:lstStyle>
            <a:lvl1pPr>
              <a:buNone/>
              <a:defRPr sz="2000" b="0">
                <a:solidFill>
                  <a:schemeClr val="bg1"/>
                </a:solidFill>
              </a:defRPr>
            </a:lvl1pPr>
            <a:lvl2pPr>
              <a:buNone/>
              <a:defRPr sz="2000"/>
            </a:lvl2pPr>
            <a:lvl3pPr>
              <a:buNone/>
              <a:defRPr sz="2000"/>
            </a:lvl3pPr>
            <a:lvl4pPr>
              <a:buNone/>
              <a:defRPr sz="2000"/>
            </a:lvl4pPr>
            <a:lvl5pPr>
              <a:buNone/>
              <a:defRPr sz="2000"/>
            </a:lvl5pPr>
          </a:lstStyle>
          <a:p>
            <a:pPr lvl="0"/>
            <a:r>
              <a:rPr lang="ru-RU" dirty="0"/>
              <a:t>НАЗВАНИЕ ПРЕЗЕНТАЦИИ</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62176" y="150966"/>
            <a:ext cx="6762750" cy="857250"/>
          </a:xfrm>
          <a:prstGeom prst="rect">
            <a:avLst/>
          </a:prstGeom>
        </p:spPr>
        <p:txBody>
          <a:bodyPr lIns="0" tIns="0" rIns="0" bIns="0" anchor="b" anchorCtr="0"/>
          <a:lstStyle/>
          <a:p>
            <a:r>
              <a:rPr lang="ru-RU" dirty="0"/>
              <a:t>Образец заголовка</a:t>
            </a:r>
          </a:p>
        </p:txBody>
      </p:sp>
      <p:sp>
        <p:nvSpPr>
          <p:cNvPr id="3" name="Содержимое 2"/>
          <p:cNvSpPr>
            <a:spLocks noGrp="1"/>
          </p:cNvSpPr>
          <p:nvPr>
            <p:ph idx="1"/>
          </p:nvPr>
        </p:nvSpPr>
        <p:spPr>
          <a:xfrm>
            <a:off x="209549" y="1200151"/>
            <a:ext cx="8715375" cy="400110"/>
          </a:xfrm>
        </p:spPr>
        <p:txBody>
          <a:bodyPr lIns="0" tIns="0" rIns="0" bIns="0">
            <a:spAutoFit/>
          </a:bodyPr>
          <a:lstStyle>
            <a:lvl1pPr>
              <a:buNone/>
              <a:defRPr sz="2600" b="0"/>
            </a:lvl1pPr>
            <a:lvl2pPr>
              <a:buNone/>
              <a:defRPr sz="2000"/>
            </a:lvl2pPr>
            <a:lvl3pPr>
              <a:buNone/>
              <a:defRPr sz="2000"/>
            </a:lvl3pPr>
            <a:lvl4pPr>
              <a:buNone/>
              <a:defRPr sz="2000"/>
            </a:lvl4pPr>
            <a:lvl5pPr>
              <a:buNone/>
              <a:defRPr sz="2000"/>
            </a:lvl5pPr>
          </a:lstStyle>
          <a:p>
            <a:pPr lvl="0"/>
            <a:r>
              <a:rPr lang="ru-RU" dirty="0"/>
              <a:t>Образец текста</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62176" y="150494"/>
            <a:ext cx="6772274" cy="857250"/>
          </a:xfrm>
          <a:prstGeom prst="rect">
            <a:avLst/>
          </a:prstGeom>
        </p:spPr>
        <p:txBody>
          <a:bodyPr lIns="0" tIns="0" rIns="0" bIns="0" anchor="b" anchorCtr="0"/>
          <a:lstStyle/>
          <a:p>
            <a:r>
              <a:rPr lang="ru-RU" dirty="0"/>
              <a:t>Образец заголовка</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7" name="Rectangle 3"/>
          <p:cNvSpPr>
            <a:spLocks noChangeArrowheads="1"/>
          </p:cNvSpPr>
          <p:nvPr userDrawn="1"/>
        </p:nvSpPr>
        <p:spPr bwMode="auto">
          <a:xfrm>
            <a:off x="0" y="0"/>
            <a:ext cx="9144000" cy="5143500"/>
          </a:xfrm>
          <a:prstGeom prst="rect">
            <a:avLst/>
          </a:prstGeom>
          <a:solidFill>
            <a:srgbClr val="0066CC"/>
          </a:solidFill>
          <a:ln w="9525" algn="ctr">
            <a:noFill/>
            <a:miter lim="800000"/>
            <a:headEnd/>
            <a:tailEnd/>
          </a:ln>
          <a:effectLst/>
        </p:spPr>
        <p:txBody>
          <a:bodyPr wrap="none" lIns="0" tIns="0" rIns="0" bIns="0" anchor="ctr"/>
          <a:lstStyle/>
          <a:p>
            <a:endParaRPr lang="ru-RU"/>
          </a:p>
        </p:txBody>
      </p:sp>
      <p:sp>
        <p:nvSpPr>
          <p:cNvPr id="12" name="Rectangle 8"/>
          <p:cNvSpPr>
            <a:spLocks noChangeArrowheads="1"/>
          </p:cNvSpPr>
          <p:nvPr userDrawn="1"/>
        </p:nvSpPr>
        <p:spPr bwMode="auto">
          <a:xfrm>
            <a:off x="0" y="1"/>
            <a:ext cx="1936750" cy="1079500"/>
          </a:xfrm>
          <a:prstGeom prst="rect">
            <a:avLst/>
          </a:prstGeom>
          <a:solidFill>
            <a:srgbClr val="0066CC"/>
          </a:solidFill>
          <a:ln w="9525" algn="ctr">
            <a:noFill/>
            <a:miter lim="800000"/>
            <a:headEnd/>
            <a:tailEnd/>
          </a:ln>
          <a:effectLst/>
        </p:spPr>
        <p:txBody>
          <a:bodyPr wrap="none" lIns="0" tIns="0" rIns="0" bIns="0" anchor="ctr"/>
          <a:lstStyle/>
          <a:p>
            <a:endParaRPr lang="ru-RU"/>
          </a:p>
        </p:txBody>
      </p:sp>
      <p:sp>
        <p:nvSpPr>
          <p:cNvPr id="13" name="Rectangle 9"/>
          <p:cNvSpPr>
            <a:spLocks noChangeArrowheads="1"/>
          </p:cNvSpPr>
          <p:nvPr userDrawn="1"/>
        </p:nvSpPr>
        <p:spPr bwMode="auto">
          <a:xfrm>
            <a:off x="1943100" y="1"/>
            <a:ext cx="7200900" cy="1079500"/>
          </a:xfrm>
          <a:prstGeom prst="rect">
            <a:avLst/>
          </a:prstGeom>
          <a:solidFill>
            <a:srgbClr val="003366"/>
          </a:solidFill>
          <a:ln w="9525" algn="ctr">
            <a:noFill/>
            <a:miter lim="800000"/>
            <a:headEnd/>
            <a:tailEnd/>
          </a:ln>
          <a:effectLst/>
        </p:spPr>
        <p:txBody>
          <a:bodyPr wrap="none" lIns="0" tIns="0" rIns="0" bIns="0" anchor="ctr"/>
          <a:lstStyle/>
          <a:p>
            <a:endParaRPr lang="ru-RU"/>
          </a:p>
        </p:txBody>
      </p:sp>
      <p:sp>
        <p:nvSpPr>
          <p:cNvPr id="14" name="Line 10"/>
          <p:cNvSpPr>
            <a:spLocks noChangeShapeType="1"/>
          </p:cNvSpPr>
          <p:nvPr userDrawn="1"/>
        </p:nvSpPr>
        <p:spPr bwMode="auto">
          <a:xfrm>
            <a:off x="1936750" y="1"/>
            <a:ext cx="0" cy="1079500"/>
          </a:xfrm>
          <a:prstGeom prst="line">
            <a:avLst/>
          </a:prstGeom>
          <a:noFill/>
          <a:ln w="15875">
            <a:solidFill>
              <a:schemeClr val="bg1"/>
            </a:solidFill>
            <a:round/>
            <a:headEnd/>
            <a:tailEnd/>
          </a:ln>
          <a:effectLst/>
        </p:spPr>
        <p:txBody>
          <a:bodyPr lIns="0" tIns="0" rIns="0" bIns="0" anchor="ctr"/>
          <a:lstStyle/>
          <a:p>
            <a:endParaRPr lang="ru-RU"/>
          </a:p>
        </p:txBody>
      </p:sp>
      <p:sp>
        <p:nvSpPr>
          <p:cNvPr id="18" name="Line 17"/>
          <p:cNvSpPr>
            <a:spLocks noChangeShapeType="1"/>
          </p:cNvSpPr>
          <p:nvPr userDrawn="1"/>
        </p:nvSpPr>
        <p:spPr bwMode="auto">
          <a:xfrm>
            <a:off x="0" y="1079500"/>
            <a:ext cx="9144000" cy="0"/>
          </a:xfrm>
          <a:prstGeom prst="line">
            <a:avLst/>
          </a:prstGeom>
          <a:noFill/>
          <a:ln w="15875">
            <a:solidFill>
              <a:schemeClr val="bg1"/>
            </a:solidFill>
            <a:round/>
            <a:headEnd/>
            <a:tailEnd/>
          </a:ln>
          <a:effectLst/>
        </p:spPr>
        <p:txBody>
          <a:bodyPr lIns="0" tIns="0" rIns="0" bIns="0" anchor="ctr"/>
          <a:lstStyle/>
          <a:p>
            <a:endParaRPr lang="ru-RU"/>
          </a:p>
        </p:txBody>
      </p:sp>
      <p:pic>
        <p:nvPicPr>
          <p:cNvPr id="8" name="Рисунок 7" descr="GP En.wmf"/>
          <p:cNvPicPr>
            <a:picLocks noChangeAspect="1"/>
          </p:cNvPicPr>
          <p:nvPr userDrawn="1"/>
        </p:nvPicPr>
        <p:blipFill>
          <a:blip r:embed="rId2" cstate="print"/>
          <a:stretch>
            <a:fillRect/>
          </a:stretch>
        </p:blipFill>
        <p:spPr>
          <a:xfrm>
            <a:off x="168275" y="180121"/>
            <a:ext cx="1576065" cy="776399"/>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62176" y="151200"/>
            <a:ext cx="6762750" cy="857250"/>
          </a:xfrm>
          <a:prstGeom prst="rect">
            <a:avLst/>
          </a:prstGeom>
        </p:spPr>
        <p:txBody>
          <a:bodyPr lIns="0" tIns="0" rIns="0" bIns="0" anchor="b" anchorCtr="0"/>
          <a:lstStyle/>
          <a:p>
            <a:r>
              <a:rPr lang="ru-RU" dirty="0"/>
              <a:t>Образец заголовка</a:t>
            </a:r>
          </a:p>
        </p:txBody>
      </p:sp>
      <p:sp>
        <p:nvSpPr>
          <p:cNvPr id="3" name="Содержимое 2"/>
          <p:cNvSpPr>
            <a:spLocks noGrp="1"/>
          </p:cNvSpPr>
          <p:nvPr>
            <p:ph idx="1"/>
          </p:nvPr>
        </p:nvSpPr>
        <p:spPr>
          <a:xfrm>
            <a:off x="209549" y="1200150"/>
            <a:ext cx="1605600" cy="800219"/>
          </a:xfrm>
        </p:spPr>
        <p:txBody>
          <a:bodyPr wrap="square" lIns="0" tIns="0" rIns="0" bIns="0">
            <a:spAutoFit/>
          </a:bodyPr>
          <a:lstStyle>
            <a:lvl1pPr>
              <a:spcBef>
                <a:spcPts val="0"/>
              </a:spcBef>
              <a:buNone/>
              <a:defRPr sz="2600" b="0"/>
            </a:lvl1pPr>
            <a:lvl2pPr>
              <a:buNone/>
              <a:defRPr sz="2000"/>
            </a:lvl2pPr>
            <a:lvl3pPr>
              <a:buNone/>
              <a:defRPr sz="2000"/>
            </a:lvl3pPr>
            <a:lvl4pPr>
              <a:buNone/>
              <a:defRPr sz="2000"/>
            </a:lvl4pPr>
            <a:lvl5pPr>
              <a:buNone/>
              <a:defRPr sz="2000"/>
            </a:lvl5pPr>
          </a:lstStyle>
          <a:p>
            <a:pPr lvl="0"/>
            <a:r>
              <a:rPr lang="ru-RU" dirty="0"/>
              <a:t>Образец текста</a:t>
            </a:r>
          </a:p>
        </p:txBody>
      </p:sp>
      <p:sp>
        <p:nvSpPr>
          <p:cNvPr id="4" name="Содержимое 2"/>
          <p:cNvSpPr>
            <a:spLocks noGrp="1"/>
          </p:cNvSpPr>
          <p:nvPr>
            <p:ph idx="10" hasCustomPrompt="1"/>
          </p:nvPr>
        </p:nvSpPr>
        <p:spPr>
          <a:xfrm>
            <a:off x="2143983" y="4756965"/>
            <a:ext cx="7067549" cy="307777"/>
          </a:xfrm>
        </p:spPr>
        <p:txBody>
          <a:bodyPr wrap="square" lIns="0" tIns="0" rIns="0" bIns="0">
            <a:spAutoFit/>
          </a:bodyPr>
          <a:lstStyle>
            <a:lvl1pPr>
              <a:buNone/>
              <a:defRPr sz="2000" b="0">
                <a:solidFill>
                  <a:schemeClr val="bg1"/>
                </a:solidFill>
              </a:defRPr>
            </a:lvl1pPr>
            <a:lvl2pPr>
              <a:buNone/>
              <a:defRPr sz="2000"/>
            </a:lvl2pPr>
            <a:lvl3pPr>
              <a:buNone/>
              <a:defRPr sz="2000"/>
            </a:lvl3pPr>
            <a:lvl4pPr>
              <a:buNone/>
              <a:defRPr sz="2000"/>
            </a:lvl4pPr>
            <a:lvl5pPr>
              <a:buNone/>
              <a:defRPr sz="2000"/>
            </a:lvl5pPr>
          </a:lstStyle>
          <a:p>
            <a:pPr lvl="0"/>
            <a:r>
              <a:rPr lang="ru-RU" dirty="0"/>
              <a:t>НАЗВАНИЕ ПРЕЗЕНТАЦИИ</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62176" y="151200"/>
            <a:ext cx="6762750" cy="857250"/>
          </a:xfrm>
          <a:prstGeom prst="rect">
            <a:avLst/>
          </a:prstGeom>
        </p:spPr>
        <p:txBody>
          <a:bodyPr lIns="0" tIns="0" rIns="0" bIns="0" anchor="b" anchorCtr="0"/>
          <a:lstStyle/>
          <a:p>
            <a:r>
              <a:rPr lang="ru-RU" dirty="0"/>
              <a:t>Образец заголовка</a:t>
            </a:r>
          </a:p>
        </p:txBody>
      </p:sp>
      <p:sp>
        <p:nvSpPr>
          <p:cNvPr id="3" name="Содержимое 2"/>
          <p:cNvSpPr>
            <a:spLocks noGrp="1"/>
          </p:cNvSpPr>
          <p:nvPr>
            <p:ph idx="1"/>
          </p:nvPr>
        </p:nvSpPr>
        <p:spPr>
          <a:xfrm>
            <a:off x="209549" y="1200150"/>
            <a:ext cx="1605600" cy="800219"/>
          </a:xfrm>
        </p:spPr>
        <p:txBody>
          <a:bodyPr wrap="square" lIns="0" tIns="0" rIns="0" bIns="0">
            <a:spAutoFit/>
          </a:bodyPr>
          <a:lstStyle>
            <a:lvl1pPr>
              <a:spcBef>
                <a:spcPts val="0"/>
              </a:spcBef>
              <a:buNone/>
              <a:defRPr sz="2600" b="0"/>
            </a:lvl1pPr>
            <a:lvl2pPr>
              <a:buNone/>
              <a:defRPr sz="2000"/>
            </a:lvl2pPr>
            <a:lvl3pPr>
              <a:buNone/>
              <a:defRPr sz="2000"/>
            </a:lvl3pPr>
            <a:lvl4pPr>
              <a:buNone/>
              <a:defRPr sz="2000"/>
            </a:lvl4pPr>
            <a:lvl5pPr>
              <a:buNone/>
              <a:defRPr sz="2000"/>
            </a:lvl5pPr>
          </a:lstStyle>
          <a:p>
            <a:pPr lvl="0"/>
            <a:r>
              <a:rPr lang="ru-RU" dirty="0"/>
              <a:t>Образец текста</a:t>
            </a:r>
          </a:p>
        </p:txBody>
      </p:sp>
      <p:sp>
        <p:nvSpPr>
          <p:cNvPr id="4" name="Содержимое 2"/>
          <p:cNvSpPr>
            <a:spLocks noGrp="1"/>
          </p:cNvSpPr>
          <p:nvPr>
            <p:ph idx="10" hasCustomPrompt="1"/>
          </p:nvPr>
        </p:nvSpPr>
        <p:spPr>
          <a:xfrm>
            <a:off x="2143983" y="4756965"/>
            <a:ext cx="7067549" cy="307777"/>
          </a:xfrm>
        </p:spPr>
        <p:txBody>
          <a:bodyPr wrap="square" lIns="0" tIns="0" rIns="0" bIns="0">
            <a:spAutoFit/>
          </a:bodyPr>
          <a:lstStyle>
            <a:lvl1pPr>
              <a:buNone/>
              <a:defRPr sz="2000" b="0">
                <a:solidFill>
                  <a:schemeClr val="bg1"/>
                </a:solidFill>
              </a:defRPr>
            </a:lvl1pPr>
            <a:lvl2pPr>
              <a:buNone/>
              <a:defRPr sz="2000"/>
            </a:lvl2pPr>
            <a:lvl3pPr>
              <a:buNone/>
              <a:defRPr sz="2000"/>
            </a:lvl3pPr>
            <a:lvl4pPr>
              <a:buNone/>
              <a:defRPr sz="2000"/>
            </a:lvl4pPr>
            <a:lvl5pPr>
              <a:buNone/>
              <a:defRPr sz="2000"/>
            </a:lvl5pPr>
          </a:lstStyle>
          <a:p>
            <a:pPr lvl="0"/>
            <a:r>
              <a:rPr lang="ru-RU" dirty="0"/>
              <a:t>НАЗВАНИЕ ПРЕЗЕНТАЦИИ</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62176" y="151200"/>
            <a:ext cx="6772274" cy="857250"/>
          </a:xfrm>
          <a:prstGeom prst="rect">
            <a:avLst/>
          </a:prstGeom>
        </p:spPr>
        <p:txBody>
          <a:bodyPr lIns="0" tIns="0" rIns="0" bIns="0" anchor="b" anchorCtr="0"/>
          <a:lstStyle/>
          <a:p>
            <a:r>
              <a:rPr lang="ru-RU" dirty="0"/>
              <a:t>Образец заголовка</a:t>
            </a:r>
          </a:p>
        </p:txBody>
      </p:sp>
      <p:sp>
        <p:nvSpPr>
          <p:cNvPr id="3" name="Содержимое 2"/>
          <p:cNvSpPr>
            <a:spLocks noGrp="1"/>
          </p:cNvSpPr>
          <p:nvPr>
            <p:ph idx="10" hasCustomPrompt="1"/>
          </p:nvPr>
        </p:nvSpPr>
        <p:spPr>
          <a:xfrm>
            <a:off x="2143983" y="4756965"/>
            <a:ext cx="7067549" cy="307777"/>
          </a:xfrm>
        </p:spPr>
        <p:txBody>
          <a:bodyPr wrap="square" lIns="0" tIns="0" rIns="0" bIns="0">
            <a:spAutoFit/>
          </a:bodyPr>
          <a:lstStyle>
            <a:lvl1pPr>
              <a:buNone/>
              <a:defRPr sz="2000" b="0">
                <a:solidFill>
                  <a:schemeClr val="bg1"/>
                </a:solidFill>
              </a:defRPr>
            </a:lvl1pPr>
            <a:lvl2pPr>
              <a:buNone/>
              <a:defRPr sz="2000"/>
            </a:lvl2pPr>
            <a:lvl3pPr>
              <a:buNone/>
              <a:defRPr sz="2000"/>
            </a:lvl3pPr>
            <a:lvl4pPr>
              <a:buNone/>
              <a:defRPr sz="2000"/>
            </a:lvl4pPr>
            <a:lvl5pPr>
              <a:buNone/>
              <a:defRPr sz="2000"/>
            </a:lvl5pPr>
          </a:lstStyle>
          <a:p>
            <a:pPr lvl="0"/>
            <a:r>
              <a:rPr lang="ru-RU" dirty="0"/>
              <a:t>НАЗВАНИЕ ПРЕЗЕНТАЦИИ</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62176" y="151200"/>
            <a:ext cx="6762750" cy="857250"/>
          </a:xfrm>
          <a:prstGeom prst="rect">
            <a:avLst/>
          </a:prstGeom>
        </p:spPr>
        <p:txBody>
          <a:bodyPr lIns="0" tIns="0" rIns="0" bIns="0" anchor="b" anchorCtr="0"/>
          <a:lstStyle/>
          <a:p>
            <a:r>
              <a:rPr lang="ru-RU" dirty="0"/>
              <a:t>Образец заголовка</a:t>
            </a:r>
          </a:p>
        </p:txBody>
      </p:sp>
      <p:sp>
        <p:nvSpPr>
          <p:cNvPr id="3" name="Содержимое 2"/>
          <p:cNvSpPr>
            <a:spLocks noGrp="1"/>
          </p:cNvSpPr>
          <p:nvPr>
            <p:ph idx="1"/>
          </p:nvPr>
        </p:nvSpPr>
        <p:spPr>
          <a:xfrm>
            <a:off x="209549" y="1200151"/>
            <a:ext cx="8715375" cy="400110"/>
          </a:xfrm>
        </p:spPr>
        <p:txBody>
          <a:bodyPr lIns="0" tIns="0" rIns="0" bIns="0">
            <a:spAutoFit/>
          </a:bodyPr>
          <a:lstStyle>
            <a:lvl1pPr>
              <a:buNone/>
              <a:defRPr sz="2600" b="0"/>
            </a:lvl1pPr>
            <a:lvl2pPr>
              <a:buNone/>
              <a:defRPr sz="2000"/>
            </a:lvl2pPr>
            <a:lvl3pPr>
              <a:buNone/>
              <a:defRPr sz="2000"/>
            </a:lvl3pPr>
            <a:lvl4pPr>
              <a:buNone/>
              <a:defRPr sz="2000"/>
            </a:lvl4pPr>
            <a:lvl5pPr>
              <a:buNone/>
              <a:defRPr sz="2000"/>
            </a:lvl5pPr>
          </a:lstStyle>
          <a:p>
            <a:pPr lvl="0"/>
            <a:r>
              <a:rPr lang="ru-RU" dirty="0"/>
              <a:t>Образец текста</a:t>
            </a:r>
          </a:p>
        </p:txBody>
      </p:sp>
      <p:sp>
        <p:nvSpPr>
          <p:cNvPr id="4" name="Содержимое 2"/>
          <p:cNvSpPr>
            <a:spLocks noGrp="1"/>
          </p:cNvSpPr>
          <p:nvPr>
            <p:ph idx="10" hasCustomPrompt="1"/>
          </p:nvPr>
        </p:nvSpPr>
        <p:spPr>
          <a:xfrm>
            <a:off x="2143983" y="4756965"/>
            <a:ext cx="7067549" cy="307777"/>
          </a:xfrm>
        </p:spPr>
        <p:txBody>
          <a:bodyPr wrap="square" lIns="0" tIns="0" rIns="0" bIns="0">
            <a:spAutoFit/>
          </a:bodyPr>
          <a:lstStyle>
            <a:lvl1pPr>
              <a:buNone/>
              <a:defRPr sz="2000" b="0">
                <a:solidFill>
                  <a:schemeClr val="bg1"/>
                </a:solidFill>
              </a:defRPr>
            </a:lvl1pPr>
            <a:lvl2pPr>
              <a:buNone/>
              <a:defRPr sz="2000"/>
            </a:lvl2pPr>
            <a:lvl3pPr>
              <a:buNone/>
              <a:defRPr sz="2000"/>
            </a:lvl3pPr>
            <a:lvl4pPr>
              <a:buNone/>
              <a:defRPr sz="2000"/>
            </a:lvl4pPr>
            <a:lvl5pPr>
              <a:buNone/>
              <a:defRPr sz="2000"/>
            </a:lvl5pPr>
          </a:lstStyle>
          <a:p>
            <a:pPr lvl="0"/>
            <a:r>
              <a:rPr lang="ru-RU" dirty="0"/>
              <a:t>НАЗВАНИЕ ПРЕЗЕНТАЦИИ</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62176" y="151200"/>
            <a:ext cx="6762750" cy="857250"/>
          </a:xfrm>
          <a:prstGeom prst="rect">
            <a:avLst/>
          </a:prstGeom>
        </p:spPr>
        <p:txBody>
          <a:bodyPr lIns="0" tIns="0" rIns="0" bIns="0" anchor="b" anchorCtr="0"/>
          <a:lstStyle/>
          <a:p>
            <a:r>
              <a:rPr lang="ru-RU" dirty="0"/>
              <a:t>Образец заголовка</a:t>
            </a:r>
          </a:p>
        </p:txBody>
      </p:sp>
      <p:sp>
        <p:nvSpPr>
          <p:cNvPr id="3" name="Содержимое 2"/>
          <p:cNvSpPr>
            <a:spLocks noGrp="1"/>
          </p:cNvSpPr>
          <p:nvPr>
            <p:ph idx="1"/>
          </p:nvPr>
        </p:nvSpPr>
        <p:spPr>
          <a:xfrm>
            <a:off x="209549" y="1200151"/>
            <a:ext cx="8715375" cy="400110"/>
          </a:xfrm>
        </p:spPr>
        <p:txBody>
          <a:bodyPr lIns="0" tIns="0" rIns="0" bIns="0">
            <a:spAutoFit/>
          </a:bodyPr>
          <a:lstStyle>
            <a:lvl1pPr>
              <a:buNone/>
              <a:defRPr sz="2600" b="0"/>
            </a:lvl1pPr>
            <a:lvl2pPr>
              <a:buNone/>
              <a:defRPr sz="2000"/>
            </a:lvl2pPr>
            <a:lvl3pPr>
              <a:buNone/>
              <a:defRPr sz="2000"/>
            </a:lvl3pPr>
            <a:lvl4pPr>
              <a:buNone/>
              <a:defRPr sz="2000"/>
            </a:lvl4pPr>
            <a:lvl5pPr>
              <a:buNone/>
              <a:defRPr sz="2000"/>
            </a:lvl5pPr>
          </a:lstStyle>
          <a:p>
            <a:pPr lvl="0"/>
            <a:r>
              <a:rPr lang="ru-RU" dirty="0"/>
              <a:t>Образец текста</a:t>
            </a:r>
          </a:p>
        </p:txBody>
      </p:sp>
      <p:sp>
        <p:nvSpPr>
          <p:cNvPr id="4" name="Содержимое 2"/>
          <p:cNvSpPr>
            <a:spLocks noGrp="1"/>
          </p:cNvSpPr>
          <p:nvPr>
            <p:ph idx="10" hasCustomPrompt="1"/>
          </p:nvPr>
        </p:nvSpPr>
        <p:spPr>
          <a:xfrm>
            <a:off x="2143983" y="4756965"/>
            <a:ext cx="7067549" cy="307777"/>
          </a:xfrm>
        </p:spPr>
        <p:txBody>
          <a:bodyPr wrap="square" lIns="0" tIns="0" rIns="0" bIns="0">
            <a:spAutoFit/>
          </a:bodyPr>
          <a:lstStyle>
            <a:lvl1pPr>
              <a:buNone/>
              <a:defRPr sz="2000" b="0">
                <a:solidFill>
                  <a:schemeClr val="bg1"/>
                </a:solidFill>
              </a:defRPr>
            </a:lvl1pPr>
            <a:lvl2pPr>
              <a:buNone/>
              <a:defRPr sz="2000"/>
            </a:lvl2pPr>
            <a:lvl3pPr>
              <a:buNone/>
              <a:defRPr sz="2000"/>
            </a:lvl3pPr>
            <a:lvl4pPr>
              <a:buNone/>
              <a:defRPr sz="2000"/>
            </a:lvl4pPr>
            <a:lvl5pPr>
              <a:buNone/>
              <a:defRPr sz="2000"/>
            </a:lvl5pPr>
          </a:lstStyle>
          <a:p>
            <a:pPr lvl="0"/>
            <a:r>
              <a:rPr lang="ru-RU" dirty="0"/>
              <a:t>НАЗВАНИЕ ПРЕЗЕНТАЦИИ</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62176" y="151200"/>
            <a:ext cx="6772274" cy="857250"/>
          </a:xfrm>
          <a:prstGeom prst="rect">
            <a:avLst/>
          </a:prstGeom>
        </p:spPr>
        <p:txBody>
          <a:bodyPr lIns="0" tIns="0" rIns="0" bIns="0" anchor="b" anchorCtr="0"/>
          <a:lstStyle/>
          <a:p>
            <a:r>
              <a:rPr lang="ru-RU" dirty="0"/>
              <a:t>Образец заголовка</a:t>
            </a:r>
          </a:p>
        </p:txBody>
      </p:sp>
      <p:sp>
        <p:nvSpPr>
          <p:cNvPr id="3" name="Содержимое 2"/>
          <p:cNvSpPr>
            <a:spLocks noGrp="1"/>
          </p:cNvSpPr>
          <p:nvPr>
            <p:ph idx="10" hasCustomPrompt="1"/>
          </p:nvPr>
        </p:nvSpPr>
        <p:spPr>
          <a:xfrm>
            <a:off x="2143983" y="4756965"/>
            <a:ext cx="7067549" cy="307777"/>
          </a:xfrm>
        </p:spPr>
        <p:txBody>
          <a:bodyPr wrap="square" lIns="0" tIns="0" rIns="0" bIns="0">
            <a:spAutoFit/>
          </a:bodyPr>
          <a:lstStyle>
            <a:lvl1pPr>
              <a:buNone/>
              <a:defRPr sz="2000" b="0">
                <a:solidFill>
                  <a:schemeClr val="bg1"/>
                </a:solidFill>
              </a:defRPr>
            </a:lvl1pPr>
            <a:lvl2pPr>
              <a:buNone/>
              <a:defRPr sz="2000"/>
            </a:lvl2pPr>
            <a:lvl3pPr>
              <a:buNone/>
              <a:defRPr sz="2000"/>
            </a:lvl3pPr>
            <a:lvl4pPr>
              <a:buNone/>
              <a:defRPr sz="2000"/>
            </a:lvl4pPr>
            <a:lvl5pPr>
              <a:buNone/>
              <a:defRPr sz="2000"/>
            </a:lvl5pPr>
          </a:lstStyle>
          <a:p>
            <a:pPr lvl="0"/>
            <a:r>
              <a:rPr lang="ru-RU" dirty="0"/>
              <a:t>НАЗВАНИЕ ПРЕЗЕНТАЦИИ</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62176" y="151200"/>
            <a:ext cx="6762750" cy="857250"/>
          </a:xfrm>
          <a:prstGeom prst="rect">
            <a:avLst/>
          </a:prstGeom>
        </p:spPr>
        <p:txBody>
          <a:bodyPr lIns="0" tIns="0" rIns="0" bIns="0" anchor="b" anchorCtr="0"/>
          <a:lstStyle/>
          <a:p>
            <a:r>
              <a:rPr lang="ru-RU" dirty="0"/>
              <a:t>Образец заголовка</a:t>
            </a:r>
          </a:p>
        </p:txBody>
      </p:sp>
      <p:sp>
        <p:nvSpPr>
          <p:cNvPr id="3" name="Содержимое 2"/>
          <p:cNvSpPr>
            <a:spLocks noGrp="1"/>
          </p:cNvSpPr>
          <p:nvPr>
            <p:ph idx="1"/>
          </p:nvPr>
        </p:nvSpPr>
        <p:spPr>
          <a:xfrm>
            <a:off x="209549" y="1200151"/>
            <a:ext cx="8715375" cy="400110"/>
          </a:xfrm>
        </p:spPr>
        <p:txBody>
          <a:bodyPr lIns="0" tIns="0" rIns="0" bIns="0">
            <a:spAutoFit/>
          </a:bodyPr>
          <a:lstStyle>
            <a:lvl1pPr>
              <a:buNone/>
              <a:defRPr sz="2600" b="0"/>
            </a:lvl1pPr>
            <a:lvl2pPr>
              <a:buNone/>
              <a:defRPr sz="2000"/>
            </a:lvl2pPr>
            <a:lvl3pPr>
              <a:buNone/>
              <a:defRPr sz="2000"/>
            </a:lvl3pPr>
            <a:lvl4pPr>
              <a:buNone/>
              <a:defRPr sz="2000"/>
            </a:lvl4pPr>
            <a:lvl5pPr>
              <a:buNone/>
              <a:defRPr sz="2000"/>
            </a:lvl5pPr>
          </a:lstStyle>
          <a:p>
            <a:pPr lvl="0"/>
            <a:r>
              <a:rPr lang="ru-RU" dirty="0"/>
              <a:t>Образец текста</a:t>
            </a:r>
          </a:p>
        </p:txBody>
      </p:sp>
      <p:sp>
        <p:nvSpPr>
          <p:cNvPr id="4" name="Содержимое 2"/>
          <p:cNvSpPr>
            <a:spLocks noGrp="1"/>
          </p:cNvSpPr>
          <p:nvPr>
            <p:ph idx="10" hasCustomPrompt="1"/>
          </p:nvPr>
        </p:nvSpPr>
        <p:spPr>
          <a:xfrm>
            <a:off x="2143983" y="4756965"/>
            <a:ext cx="7067549" cy="307777"/>
          </a:xfrm>
        </p:spPr>
        <p:txBody>
          <a:bodyPr wrap="square" lIns="0" tIns="0" rIns="0" bIns="0">
            <a:spAutoFit/>
          </a:bodyPr>
          <a:lstStyle>
            <a:lvl1pPr>
              <a:buNone/>
              <a:defRPr sz="2000" b="0">
                <a:solidFill>
                  <a:schemeClr val="bg1"/>
                </a:solidFill>
              </a:defRPr>
            </a:lvl1pPr>
            <a:lvl2pPr>
              <a:buNone/>
              <a:defRPr sz="2000"/>
            </a:lvl2pPr>
            <a:lvl3pPr>
              <a:buNone/>
              <a:defRPr sz="2000"/>
            </a:lvl3pPr>
            <a:lvl4pPr>
              <a:buNone/>
              <a:defRPr sz="2000"/>
            </a:lvl4pPr>
            <a:lvl5pPr>
              <a:buNone/>
              <a:defRPr sz="2000"/>
            </a:lvl5pPr>
          </a:lstStyle>
          <a:p>
            <a:pPr lvl="0"/>
            <a:r>
              <a:rPr lang="ru-RU" dirty="0"/>
              <a:t>НАЗВАНИЕ ПРЕЗЕНТАЦИИ</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Заголовок и объект">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6839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_Заголовок">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338482"/>
      </p:ext>
    </p:extLst>
  </p:cSld>
  <p:clrMapOvr>
    <a:masterClrMapping/>
  </p:clrMapOvr>
  <p:transition spd="slow">
    <p:strips dir="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898876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4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59002" y="0"/>
            <a:ext cx="6985000" cy="757238"/>
          </a:xfrm>
          <a:prstGeom prst="rect">
            <a:avLst/>
          </a:prstGeom>
        </p:spPr>
        <p:txBody>
          <a:bodyPr/>
          <a:lstStyle/>
          <a:p>
            <a:r>
              <a:rPr lang="ru-RU"/>
              <a:t>Образец заголовка</a:t>
            </a:r>
          </a:p>
        </p:txBody>
      </p:sp>
      <p:sp>
        <p:nvSpPr>
          <p:cNvPr id="3" name="Содержимое 2"/>
          <p:cNvSpPr>
            <a:spLocks noGrp="1"/>
          </p:cNvSpPr>
          <p:nvPr>
            <p:ph idx="1"/>
          </p:nvPr>
        </p:nvSpPr>
        <p:spPr>
          <a:xfrm>
            <a:off x="223849" y="916783"/>
            <a:ext cx="8707437" cy="400110"/>
          </a:xfrm>
          <a:prstGeom prst="rect">
            <a:avLst/>
          </a:prstGeom>
        </p:spPr>
        <p:txBody>
          <a:bodyPr lIns="0" tIns="0" rIns="0" bIns="0"/>
          <a:lstStyle/>
          <a:p>
            <a:pPr lvl="0"/>
            <a:r>
              <a:rPr lang="ru-RU" dirty="0"/>
              <a:t>Образец текста</a:t>
            </a:r>
          </a:p>
        </p:txBody>
      </p:sp>
      <p:sp>
        <p:nvSpPr>
          <p:cNvPr id="5" name="Нижний колонтитул 4"/>
          <p:cNvSpPr>
            <a:spLocks noGrp="1"/>
          </p:cNvSpPr>
          <p:nvPr>
            <p:ph type="ftr" sz="quarter" idx="11"/>
          </p:nvPr>
        </p:nvSpPr>
        <p:spPr>
          <a:xfrm>
            <a:off x="2144713" y="4772025"/>
            <a:ext cx="6769100" cy="357188"/>
          </a:xfrm>
          <a:prstGeom prst="rect">
            <a:avLst/>
          </a:prstGeom>
        </p:spPr>
        <p:txBody>
          <a:bodyPr/>
          <a:lstStyle>
            <a:lvl1pPr>
              <a:defRPr/>
            </a:lvl1pPr>
          </a:lstStyle>
          <a:p>
            <a:r>
              <a:rPr lang="ru-RU" smtClean="0"/>
              <a:t>НАЗВАНИЕ ПРЕЗЕНТАЦИИ</a:t>
            </a:r>
            <a:endParaRPr lang="ru-RU"/>
          </a:p>
        </p:txBody>
      </p:sp>
      <p:sp>
        <p:nvSpPr>
          <p:cNvPr id="6" name="Номер слайда 3"/>
          <p:cNvSpPr>
            <a:spLocks noGrp="1"/>
          </p:cNvSpPr>
          <p:nvPr>
            <p:ph type="sldNum" sz="quarter" idx="10"/>
          </p:nvPr>
        </p:nvSpPr>
        <p:spPr>
          <a:xfrm>
            <a:off x="204789" y="4772025"/>
            <a:ext cx="1487487" cy="357188"/>
          </a:xfrm>
          <a:prstGeom prst="rect">
            <a:avLst/>
          </a:prstGeom>
        </p:spPr>
        <p:txBody>
          <a:bodyPr/>
          <a:lstStyle>
            <a:lvl1pPr>
              <a:defRPr/>
            </a:lvl1pPr>
          </a:lstStyle>
          <a:p>
            <a:fld id="{8E730068-F805-43B7-8A8E-3E2DB17E4B45}" type="slidenum">
              <a:rPr lang="ru-RU"/>
              <a:pPr/>
              <a:t>‹#›</a:t>
            </a:fld>
            <a:endParaRPr lang="ru-RU" dirty="0"/>
          </a:p>
        </p:txBody>
      </p:sp>
    </p:spTree>
    <p:extLst>
      <p:ext uri="{BB962C8B-B14F-4D97-AF65-F5344CB8AC3E}">
        <p14:creationId xmlns:p14="http://schemas.microsoft.com/office/powerpoint/2010/main" val="22101326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19"/>
            <a:ext cx="7772400" cy="1102519"/>
          </a:xfrm>
          <a:prstGeom prst="rect">
            <a:avLst/>
          </a:prstGeom>
        </p:spPr>
        <p:txBody>
          <a:bodyPr/>
          <a:lstStyle/>
          <a:p>
            <a:r>
              <a:rPr lang="ru-RU"/>
              <a:t>Образец заголовка</a:t>
            </a:r>
          </a:p>
        </p:txBody>
      </p:sp>
      <p:sp>
        <p:nvSpPr>
          <p:cNvPr id="3" name="Подзаголовок 2"/>
          <p:cNvSpPr>
            <a:spLocks noGrp="1"/>
          </p:cNvSpPr>
          <p:nvPr>
            <p:ph type="subTitle" idx="1"/>
          </p:nvPr>
        </p:nvSpPr>
        <p:spPr>
          <a:xfrm>
            <a:off x="1371600" y="2914650"/>
            <a:ext cx="6400800" cy="40011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
        <p:nvSpPr>
          <p:cNvPr id="4" name="Rectangle 19"/>
          <p:cNvSpPr>
            <a:spLocks noGrp="1" noChangeArrowheads="1"/>
          </p:cNvSpPr>
          <p:nvPr>
            <p:ph type="sldNum" sz="quarter" idx="10"/>
          </p:nvPr>
        </p:nvSpPr>
        <p:spPr>
          <a:xfrm>
            <a:off x="204789" y="4772025"/>
            <a:ext cx="1487487" cy="357188"/>
          </a:xfrm>
          <a:prstGeom prst="rect">
            <a:avLst/>
          </a:prstGeom>
          <a:ln/>
        </p:spPr>
        <p:txBody>
          <a:bodyPr/>
          <a:lstStyle>
            <a:lvl1pPr>
              <a:defRPr/>
            </a:lvl1pPr>
          </a:lstStyle>
          <a:p>
            <a:pPr>
              <a:defRPr/>
            </a:pPr>
            <a:fld id="{AB1AE0BC-F02D-4EEA-B403-948061699917}" type="slidenum">
              <a:rPr lang="ru-RU"/>
              <a:pPr>
                <a:defRPr/>
              </a:pPr>
              <a:t>‹#›</a:t>
            </a:fld>
            <a:endParaRPr lang="ru-RU" dirty="0"/>
          </a:p>
        </p:txBody>
      </p:sp>
      <p:sp>
        <p:nvSpPr>
          <p:cNvPr id="5" name="Rectangle 20"/>
          <p:cNvSpPr>
            <a:spLocks noGrp="1" noChangeArrowheads="1"/>
          </p:cNvSpPr>
          <p:nvPr>
            <p:ph type="ftr" sz="quarter" idx="11"/>
          </p:nvPr>
        </p:nvSpPr>
        <p:spPr>
          <a:xfrm>
            <a:off x="1979613" y="4731544"/>
            <a:ext cx="6769100" cy="357188"/>
          </a:xfrm>
          <a:prstGeom prst="rect">
            <a:avLst/>
          </a:prstGeom>
          <a:ln/>
        </p:spPr>
        <p:txBody>
          <a:bodyPr/>
          <a:lstStyle>
            <a:lvl1pPr>
              <a:defRPr/>
            </a:lvl1pPr>
          </a:lstStyle>
          <a:p>
            <a:pPr>
              <a:defRPr/>
            </a:pPr>
            <a:endParaRPr lang="ru-RU" altLang="ru-RU"/>
          </a:p>
        </p:txBody>
      </p:sp>
    </p:spTree>
    <p:extLst>
      <p:ext uri="{BB962C8B-B14F-4D97-AF65-F5344CB8AC3E}">
        <p14:creationId xmlns:p14="http://schemas.microsoft.com/office/powerpoint/2010/main" val="8645642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Слайды">
    <p:spTree>
      <p:nvGrpSpPr>
        <p:cNvPr id="1" name=""/>
        <p:cNvGrpSpPr/>
        <p:nvPr/>
      </p:nvGrpSpPr>
      <p:grpSpPr>
        <a:xfrm>
          <a:off x="0" y="0"/>
          <a:ext cx="0" cy="0"/>
          <a:chOff x="0" y="0"/>
          <a:chExt cx="0" cy="0"/>
        </a:xfrm>
      </p:grpSpPr>
      <p:sp>
        <p:nvSpPr>
          <p:cNvPr id="3" name="Текст 2"/>
          <p:cNvSpPr>
            <a:spLocks noGrp="1"/>
          </p:cNvSpPr>
          <p:nvPr>
            <p:ph type="body" sz="quarter" idx="10" hasCustomPrompt="1"/>
          </p:nvPr>
        </p:nvSpPr>
        <p:spPr>
          <a:xfrm>
            <a:off x="1602685" y="264035"/>
            <a:ext cx="7541315" cy="276999"/>
          </a:xfrm>
          <a:prstGeom prst="rect">
            <a:avLst/>
          </a:prstGeom>
        </p:spPr>
        <p:txBody>
          <a:bodyPr anchor="ctr"/>
          <a:lstStyle>
            <a:lvl1pPr algn="ctr">
              <a:buFontTx/>
              <a:buNone/>
              <a:defRPr sz="1800" b="1">
                <a:solidFill>
                  <a:schemeClr val="bg1"/>
                </a:solidFill>
                <a:latin typeface="+mj-lt"/>
              </a:defRPr>
            </a:lvl1pPr>
          </a:lstStyle>
          <a:p>
            <a:pPr lvl="0"/>
            <a:r>
              <a:rPr lang="ru-RU" dirty="0"/>
              <a:t>Название слайда</a:t>
            </a:r>
          </a:p>
        </p:txBody>
      </p:sp>
      <p:sp>
        <p:nvSpPr>
          <p:cNvPr id="5" name="Текст 4"/>
          <p:cNvSpPr>
            <a:spLocks noGrp="1"/>
          </p:cNvSpPr>
          <p:nvPr>
            <p:ph type="body" sz="quarter" idx="11" hasCustomPrompt="1"/>
          </p:nvPr>
        </p:nvSpPr>
        <p:spPr>
          <a:xfrm>
            <a:off x="81161" y="4802828"/>
            <a:ext cx="8228912" cy="215444"/>
          </a:xfrm>
          <a:prstGeom prst="rect">
            <a:avLst/>
          </a:prstGeom>
        </p:spPr>
        <p:txBody>
          <a:bodyPr/>
          <a:lstStyle>
            <a:lvl1pPr algn="ctr">
              <a:buFontTx/>
              <a:buNone/>
              <a:defRPr sz="1400">
                <a:solidFill>
                  <a:schemeClr val="bg1"/>
                </a:solidFill>
                <a:latin typeface="+mn-lt"/>
              </a:defRPr>
            </a:lvl1pPr>
          </a:lstStyle>
          <a:p>
            <a:pPr lvl="0"/>
            <a:r>
              <a:rPr lang="ru-RU" dirty="0"/>
              <a:t>Название презентации</a:t>
            </a:r>
          </a:p>
        </p:txBody>
      </p:sp>
      <p:sp>
        <p:nvSpPr>
          <p:cNvPr id="10" name="Содержимое 9"/>
          <p:cNvSpPr>
            <a:spLocks noGrp="1"/>
          </p:cNvSpPr>
          <p:nvPr>
            <p:ph sz="quarter" idx="12"/>
          </p:nvPr>
        </p:nvSpPr>
        <p:spPr>
          <a:xfrm>
            <a:off x="350724" y="976942"/>
            <a:ext cx="8464145" cy="1209562"/>
          </a:xfrm>
          <a:prstGeom prst="rect">
            <a:avLst/>
          </a:prstGeom>
        </p:spPr>
        <p:txBody>
          <a:bodyPr/>
          <a:lstStyle>
            <a:lvl1pPr marL="0" indent="0">
              <a:spcBef>
                <a:spcPts val="450"/>
              </a:spcBef>
              <a:buFontTx/>
              <a:buNone/>
              <a:defRPr lang="ru-RU" sz="1500" dirty="0" smtClean="0">
                <a:latin typeface="Arial" pitchFamily="34" charset="0"/>
                <a:cs typeface="Arial" pitchFamily="34" charset="0"/>
              </a:defRPr>
            </a:lvl1pPr>
            <a:lvl2pPr>
              <a:defRPr sz="1400">
                <a:latin typeface="Arial" pitchFamily="34" charset="0"/>
                <a:cs typeface="Arial" pitchFamily="34" charset="0"/>
              </a:defRPr>
            </a:lvl2pPr>
            <a:lvl3pPr>
              <a:defRPr sz="1400">
                <a:latin typeface="Arial" pitchFamily="34" charset="0"/>
                <a:cs typeface="Arial" pitchFamily="34" charset="0"/>
              </a:defRPr>
            </a:lvl3pPr>
            <a:lvl4pPr>
              <a:defRPr sz="1300">
                <a:latin typeface="Arial" pitchFamily="34" charset="0"/>
                <a:cs typeface="Arial" pitchFamily="34" charset="0"/>
              </a:defRPr>
            </a:lvl4pPr>
            <a:lvl5pPr>
              <a:defRPr sz="1200">
                <a:latin typeface="Arial" pitchFamily="34" charset="0"/>
                <a:cs typeface="Arial" pitchFamily="34" charset="0"/>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263240241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62176" y="151200"/>
            <a:ext cx="6762750" cy="857250"/>
          </a:xfrm>
          <a:prstGeom prst="rect">
            <a:avLst/>
          </a:prstGeom>
        </p:spPr>
        <p:txBody>
          <a:bodyPr lIns="0" tIns="0" rIns="0" bIns="0" anchor="b" anchorCtr="0"/>
          <a:lstStyle/>
          <a:p>
            <a:r>
              <a:rPr lang="ru-RU" dirty="0"/>
              <a:t>Образец заголовка</a:t>
            </a:r>
          </a:p>
        </p:txBody>
      </p:sp>
      <p:sp>
        <p:nvSpPr>
          <p:cNvPr id="3" name="Содержимое 2"/>
          <p:cNvSpPr>
            <a:spLocks noGrp="1"/>
          </p:cNvSpPr>
          <p:nvPr>
            <p:ph idx="1"/>
          </p:nvPr>
        </p:nvSpPr>
        <p:spPr>
          <a:xfrm>
            <a:off x="209549" y="1200151"/>
            <a:ext cx="8715375" cy="400110"/>
          </a:xfrm>
        </p:spPr>
        <p:txBody>
          <a:bodyPr lIns="0" tIns="0" rIns="0" bIns="0">
            <a:spAutoFit/>
          </a:bodyPr>
          <a:lstStyle>
            <a:lvl1pPr>
              <a:buNone/>
              <a:defRPr sz="2600" b="0"/>
            </a:lvl1pPr>
            <a:lvl2pPr>
              <a:buNone/>
              <a:defRPr sz="2000"/>
            </a:lvl2pPr>
            <a:lvl3pPr>
              <a:buNone/>
              <a:defRPr sz="2000"/>
            </a:lvl3pPr>
            <a:lvl4pPr>
              <a:buNone/>
              <a:defRPr sz="2000"/>
            </a:lvl4pPr>
            <a:lvl5pPr>
              <a:buNone/>
              <a:defRPr sz="2000"/>
            </a:lvl5pPr>
          </a:lstStyle>
          <a:p>
            <a:pPr lvl="0"/>
            <a:r>
              <a:rPr lang="ru-RU" dirty="0"/>
              <a:t>Образец текста</a:t>
            </a:r>
          </a:p>
        </p:txBody>
      </p:sp>
      <p:sp>
        <p:nvSpPr>
          <p:cNvPr id="4" name="Содержимое 2"/>
          <p:cNvSpPr>
            <a:spLocks noGrp="1"/>
          </p:cNvSpPr>
          <p:nvPr>
            <p:ph idx="10" hasCustomPrompt="1"/>
          </p:nvPr>
        </p:nvSpPr>
        <p:spPr>
          <a:xfrm>
            <a:off x="2143983" y="4756965"/>
            <a:ext cx="7067549" cy="307777"/>
          </a:xfrm>
        </p:spPr>
        <p:txBody>
          <a:bodyPr wrap="square" lIns="0" tIns="0" rIns="0" bIns="0">
            <a:spAutoFit/>
          </a:bodyPr>
          <a:lstStyle>
            <a:lvl1pPr>
              <a:buNone/>
              <a:defRPr sz="2000" b="0">
                <a:solidFill>
                  <a:schemeClr val="bg1"/>
                </a:solidFill>
              </a:defRPr>
            </a:lvl1pPr>
            <a:lvl2pPr>
              <a:buNone/>
              <a:defRPr sz="2000"/>
            </a:lvl2pPr>
            <a:lvl3pPr>
              <a:buNone/>
              <a:defRPr sz="2000"/>
            </a:lvl3pPr>
            <a:lvl4pPr>
              <a:buNone/>
              <a:defRPr sz="2000"/>
            </a:lvl4pPr>
            <a:lvl5pPr>
              <a:buNone/>
              <a:defRPr sz="2000"/>
            </a:lvl5pPr>
          </a:lstStyle>
          <a:p>
            <a:pPr lvl="0"/>
            <a:r>
              <a:rPr lang="ru-RU" dirty="0"/>
              <a:t>НАЗВАНИЕ ПРЕЗЕНТАЦИИ</a:t>
            </a:r>
          </a:p>
        </p:txBody>
      </p:sp>
    </p:spTree>
    <p:extLst>
      <p:ext uri="{BB962C8B-B14F-4D97-AF65-F5344CB8AC3E}">
        <p14:creationId xmlns:p14="http://schemas.microsoft.com/office/powerpoint/2010/main" val="41905715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59000" y="2"/>
            <a:ext cx="6985000" cy="756897"/>
          </a:xfrm>
          <a:prstGeom prst="rect">
            <a:avLst/>
          </a:prstGeom>
        </p:spPr>
        <p:txBody>
          <a:bodyPr lIns="58311" tIns="29156" rIns="58311" bIns="29156"/>
          <a:lstStyle/>
          <a:p>
            <a:r>
              <a:rPr lang="ru-RU" smtClean="0"/>
              <a:t>Образец заголовка</a:t>
            </a:r>
            <a:endParaRPr lang="ru-RU"/>
          </a:p>
        </p:txBody>
      </p:sp>
      <p:sp>
        <p:nvSpPr>
          <p:cNvPr id="3" name="Rectangle 12"/>
          <p:cNvSpPr>
            <a:spLocks noGrp="1" noChangeArrowheads="1"/>
          </p:cNvSpPr>
          <p:nvPr>
            <p:ph type="ftr" sz="quarter" idx="10"/>
          </p:nvPr>
        </p:nvSpPr>
        <p:spPr>
          <a:xfrm>
            <a:off x="2144260" y="4771855"/>
            <a:ext cx="6523491" cy="357188"/>
          </a:xfrm>
          <a:prstGeom prst="rect">
            <a:avLst/>
          </a:prstGeom>
        </p:spPr>
        <p:txBody>
          <a:bodyPr lIns="58311" tIns="29156" rIns="58311" bIns="29156"/>
          <a:lstStyle>
            <a:lvl1pPr>
              <a:defRPr/>
            </a:lvl1pPr>
          </a:lstStyle>
          <a:p>
            <a:r>
              <a:rPr lang="ru-RU" smtClean="0"/>
              <a:t>Начальник отдела пожарной безопасности Абрамов Игорь Вячеславович</a:t>
            </a:r>
            <a:endParaRPr lang="ru-RU"/>
          </a:p>
        </p:txBody>
      </p:sp>
      <p:sp>
        <p:nvSpPr>
          <p:cNvPr id="4" name="Rectangle 19"/>
          <p:cNvSpPr>
            <a:spLocks noGrp="1" noChangeArrowheads="1"/>
          </p:cNvSpPr>
          <p:nvPr>
            <p:ph type="sldNum" sz="quarter" idx="11"/>
          </p:nvPr>
        </p:nvSpPr>
        <p:spPr>
          <a:xfrm>
            <a:off x="205241" y="4771855"/>
            <a:ext cx="1486580" cy="357188"/>
          </a:xfrm>
          <a:prstGeom prst="rect">
            <a:avLst/>
          </a:prstGeom>
        </p:spPr>
        <p:txBody>
          <a:bodyPr lIns="58311" tIns="29156" rIns="58311" bIns="29156"/>
          <a:lstStyle>
            <a:lvl1pPr defTabSz="680374" fontAlgn="auto">
              <a:spcBef>
                <a:spcPts val="0"/>
              </a:spcBef>
              <a:spcAft>
                <a:spcPts val="0"/>
              </a:spcAft>
              <a:defRPr>
                <a:latin typeface="+mn-lt"/>
              </a:defRPr>
            </a:lvl1pPr>
          </a:lstStyle>
          <a:p>
            <a:pPr>
              <a:defRPr/>
            </a:pPr>
            <a:fld id="{CE325C70-4C5E-4939-96A4-CF928E55EE4B}" type="slidenum">
              <a:rPr lang="ru-RU"/>
              <a:pPr>
                <a:defRPr/>
              </a:pPr>
              <a:t>‹#›</a:t>
            </a:fld>
            <a:endParaRPr lang="ru-RU"/>
          </a:p>
        </p:txBody>
      </p:sp>
    </p:spTree>
    <p:extLst>
      <p:ext uri="{BB962C8B-B14F-4D97-AF65-F5344CB8AC3E}">
        <p14:creationId xmlns:p14="http://schemas.microsoft.com/office/powerpoint/2010/main" val="2547961989"/>
      </p:ext>
    </p:extLst>
  </p:cSld>
  <p:clrMapOvr>
    <a:masterClrMapping/>
  </p:clrMapOvr>
  <p:transition spd="slow">
    <p:strips dir="r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5_Заголовок и объект">
    <p:spTree>
      <p:nvGrpSpPr>
        <p:cNvPr id="1" name=""/>
        <p:cNvGrpSpPr/>
        <p:nvPr/>
      </p:nvGrpSpPr>
      <p:grpSpPr>
        <a:xfrm>
          <a:off x="0" y="0"/>
          <a:ext cx="0" cy="0"/>
          <a:chOff x="0" y="0"/>
          <a:chExt cx="0" cy="0"/>
        </a:xfrm>
      </p:grpSpPr>
      <p:sp>
        <p:nvSpPr>
          <p:cNvPr id="12" name="Текст 4"/>
          <p:cNvSpPr>
            <a:spLocks noGrp="1"/>
          </p:cNvSpPr>
          <p:nvPr>
            <p:ph type="body" sz="quarter" idx="10"/>
          </p:nvPr>
        </p:nvSpPr>
        <p:spPr>
          <a:xfrm>
            <a:off x="150813" y="910908"/>
            <a:ext cx="2846387" cy="3713162"/>
          </a:xfrm>
        </p:spPr>
        <p:txBody>
          <a:bodyPr/>
          <a:lstStyle/>
          <a:p>
            <a:pPr lvl="0"/>
            <a:r>
              <a:rPr lang="ru-RU" dirty="0" smtClean="0"/>
              <a:t>Образец текста</a:t>
            </a:r>
          </a:p>
        </p:txBody>
      </p:sp>
      <p:sp>
        <p:nvSpPr>
          <p:cNvPr id="16" name="Текст 4"/>
          <p:cNvSpPr>
            <a:spLocks noGrp="1"/>
          </p:cNvSpPr>
          <p:nvPr>
            <p:ph type="body" sz="quarter" idx="13"/>
          </p:nvPr>
        </p:nvSpPr>
        <p:spPr>
          <a:xfrm>
            <a:off x="6143033" y="910908"/>
            <a:ext cx="2835868" cy="3713162"/>
          </a:xfrm>
        </p:spPr>
        <p:txBody>
          <a:bodyPr/>
          <a:lstStyle/>
          <a:p>
            <a:pPr lvl="0"/>
            <a:r>
              <a:rPr lang="ru-RU" dirty="0" smtClean="0"/>
              <a:t>Образец текста</a:t>
            </a:r>
          </a:p>
        </p:txBody>
      </p:sp>
      <p:sp>
        <p:nvSpPr>
          <p:cNvPr id="17" name="Текст 4"/>
          <p:cNvSpPr>
            <a:spLocks noGrp="1"/>
          </p:cNvSpPr>
          <p:nvPr>
            <p:ph type="body" sz="quarter" idx="14"/>
          </p:nvPr>
        </p:nvSpPr>
        <p:spPr>
          <a:xfrm>
            <a:off x="3143112" y="910908"/>
            <a:ext cx="2846387" cy="3713162"/>
          </a:xfrm>
        </p:spPr>
        <p:txBody>
          <a:bodyPr/>
          <a:lstStyle/>
          <a:p>
            <a:pPr lvl="0"/>
            <a:r>
              <a:rPr lang="ru-RU" dirty="0" smtClean="0"/>
              <a:t>Образец текста</a:t>
            </a:r>
          </a:p>
        </p:txBody>
      </p:sp>
      <p:sp>
        <p:nvSpPr>
          <p:cNvPr id="7" name="Заголовок 1"/>
          <p:cNvSpPr>
            <a:spLocks noGrp="1"/>
          </p:cNvSpPr>
          <p:nvPr>
            <p:ph type="title"/>
          </p:nvPr>
        </p:nvSpPr>
        <p:spPr>
          <a:xfrm>
            <a:off x="1699201" y="1"/>
            <a:ext cx="7279699" cy="737238"/>
          </a:xfrm>
          <a:prstGeom prst="rect">
            <a:avLst/>
          </a:prstGeom>
        </p:spPr>
        <p:txBody>
          <a:bodyPr lIns="0" tIns="0" rIns="0" bIns="0" anchor="b" anchorCtr="0"/>
          <a:lstStyle>
            <a:lvl1pPr algn="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
        <p:nvSpPr>
          <p:cNvPr id="8" name="Текст 14"/>
          <p:cNvSpPr>
            <a:spLocks noGrp="1"/>
          </p:cNvSpPr>
          <p:nvPr>
            <p:ph type="body" sz="quarter" idx="11" hasCustomPrompt="1"/>
          </p:nvPr>
        </p:nvSpPr>
        <p:spPr>
          <a:xfrm>
            <a:off x="1701800" y="4859755"/>
            <a:ext cx="7277100" cy="215444"/>
          </a:xfrm>
        </p:spPr>
        <p:txBody>
          <a:bodyPr wrap="square" anchor="ctr" anchorCtr="0">
            <a:spAutoFit/>
          </a:bodyPr>
          <a:lstStyle>
            <a:lvl1pPr marL="0" indent="0" algn="l" defTabSz="914400" rtl="0" eaLnBrk="1" latinLnBrk="0" hangingPunct="1">
              <a:spcBef>
                <a:spcPct val="20000"/>
              </a:spcBef>
              <a:buFont typeface="Arial" pitchFamily="34" charset="0"/>
              <a:buNone/>
              <a:defRPr lang="ru-RU" sz="1400" b="0" kern="1200" dirty="0" smtClean="0">
                <a:solidFill>
                  <a:schemeClr val="bg1"/>
                </a:solidFill>
                <a:latin typeface="Arial Narrow" pitchFamily="34" charset="0"/>
                <a:ea typeface="+mn-ea"/>
                <a:cs typeface="+mn-cs"/>
              </a:defRPr>
            </a:lvl1pPr>
          </a:lstStyle>
          <a:p>
            <a:pPr lvl="0"/>
            <a:r>
              <a:rPr lang="ru-RU" dirty="0" smtClean="0"/>
              <a:t>НАЗВАНИЕ ПРЕЗЕНТАЦИИ</a:t>
            </a:r>
            <a:endParaRPr lang="ru-RU" dirty="0"/>
          </a:p>
        </p:txBody>
      </p:sp>
    </p:spTree>
    <p:extLst>
      <p:ext uri="{BB962C8B-B14F-4D97-AF65-F5344CB8AC3E}">
        <p14:creationId xmlns:p14="http://schemas.microsoft.com/office/powerpoint/2010/main" val="1267826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62176" y="151200"/>
            <a:ext cx="6772274" cy="857250"/>
          </a:xfrm>
          <a:prstGeom prst="rect">
            <a:avLst/>
          </a:prstGeom>
        </p:spPr>
        <p:txBody>
          <a:bodyPr lIns="0" tIns="0" rIns="0" bIns="0" anchor="b" anchorCtr="0"/>
          <a:lstStyle/>
          <a:p>
            <a:r>
              <a:rPr lang="ru-RU" dirty="0"/>
              <a:t>Образец заголовка</a:t>
            </a:r>
          </a:p>
        </p:txBody>
      </p:sp>
      <p:sp>
        <p:nvSpPr>
          <p:cNvPr id="3" name="Содержимое 2"/>
          <p:cNvSpPr>
            <a:spLocks noGrp="1"/>
          </p:cNvSpPr>
          <p:nvPr>
            <p:ph idx="10" hasCustomPrompt="1"/>
          </p:nvPr>
        </p:nvSpPr>
        <p:spPr>
          <a:xfrm>
            <a:off x="2143983" y="4756965"/>
            <a:ext cx="7067549" cy="307777"/>
          </a:xfrm>
        </p:spPr>
        <p:txBody>
          <a:bodyPr wrap="square" lIns="0" tIns="0" rIns="0" bIns="0">
            <a:spAutoFit/>
          </a:bodyPr>
          <a:lstStyle>
            <a:lvl1pPr>
              <a:buNone/>
              <a:defRPr sz="2000" b="0">
                <a:solidFill>
                  <a:schemeClr val="bg1"/>
                </a:solidFill>
              </a:defRPr>
            </a:lvl1pPr>
            <a:lvl2pPr>
              <a:buNone/>
              <a:defRPr sz="2000"/>
            </a:lvl2pPr>
            <a:lvl3pPr>
              <a:buNone/>
              <a:defRPr sz="2000"/>
            </a:lvl3pPr>
            <a:lvl4pPr>
              <a:buNone/>
              <a:defRPr sz="2000"/>
            </a:lvl4pPr>
            <a:lvl5pPr>
              <a:buNone/>
              <a:defRPr sz="2000"/>
            </a:lvl5pPr>
          </a:lstStyle>
          <a:p>
            <a:pPr lvl="0"/>
            <a:r>
              <a:rPr lang="ru-RU" dirty="0"/>
              <a:t>НАЗВАНИЕ ПРЕЗЕНТАЦИИ</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62176" y="151200"/>
            <a:ext cx="6762750" cy="857250"/>
          </a:xfrm>
          <a:prstGeom prst="rect">
            <a:avLst/>
          </a:prstGeom>
        </p:spPr>
        <p:txBody>
          <a:bodyPr lIns="0" tIns="0" rIns="0" bIns="0" anchor="b" anchorCtr="0"/>
          <a:lstStyle/>
          <a:p>
            <a:r>
              <a:rPr lang="ru-RU" dirty="0"/>
              <a:t>Образец заголовка</a:t>
            </a:r>
          </a:p>
        </p:txBody>
      </p:sp>
      <p:sp>
        <p:nvSpPr>
          <p:cNvPr id="3" name="Содержимое 2"/>
          <p:cNvSpPr>
            <a:spLocks noGrp="1"/>
          </p:cNvSpPr>
          <p:nvPr>
            <p:ph idx="1"/>
          </p:nvPr>
        </p:nvSpPr>
        <p:spPr>
          <a:xfrm>
            <a:off x="209549" y="1200151"/>
            <a:ext cx="8715375" cy="400110"/>
          </a:xfrm>
        </p:spPr>
        <p:txBody>
          <a:bodyPr lIns="0" tIns="0" rIns="0" bIns="0">
            <a:spAutoFit/>
          </a:bodyPr>
          <a:lstStyle>
            <a:lvl1pPr>
              <a:buNone/>
              <a:defRPr sz="2600" b="0"/>
            </a:lvl1pPr>
            <a:lvl2pPr>
              <a:buNone/>
              <a:defRPr sz="2000"/>
            </a:lvl2pPr>
            <a:lvl3pPr>
              <a:buNone/>
              <a:defRPr sz="2000"/>
            </a:lvl3pPr>
            <a:lvl4pPr>
              <a:buNone/>
              <a:defRPr sz="2000"/>
            </a:lvl4pPr>
            <a:lvl5pPr>
              <a:buNone/>
              <a:defRPr sz="2000"/>
            </a:lvl5pPr>
          </a:lstStyle>
          <a:p>
            <a:pPr lvl="0"/>
            <a:r>
              <a:rPr lang="ru-RU" dirty="0"/>
              <a:t>Образец текста</a:t>
            </a:r>
          </a:p>
        </p:txBody>
      </p:sp>
      <p:sp>
        <p:nvSpPr>
          <p:cNvPr id="4" name="Содержимое 2"/>
          <p:cNvSpPr>
            <a:spLocks noGrp="1"/>
          </p:cNvSpPr>
          <p:nvPr>
            <p:ph idx="10" hasCustomPrompt="1"/>
          </p:nvPr>
        </p:nvSpPr>
        <p:spPr>
          <a:xfrm>
            <a:off x="2143983" y="4756965"/>
            <a:ext cx="7067549" cy="307777"/>
          </a:xfrm>
        </p:spPr>
        <p:txBody>
          <a:bodyPr wrap="square" lIns="0" tIns="0" rIns="0" bIns="0">
            <a:spAutoFit/>
          </a:bodyPr>
          <a:lstStyle>
            <a:lvl1pPr>
              <a:buNone/>
              <a:defRPr sz="2000" b="0">
                <a:solidFill>
                  <a:schemeClr val="bg1"/>
                </a:solidFill>
              </a:defRPr>
            </a:lvl1pPr>
            <a:lvl2pPr>
              <a:buNone/>
              <a:defRPr sz="2000"/>
            </a:lvl2pPr>
            <a:lvl3pPr>
              <a:buNone/>
              <a:defRPr sz="2000"/>
            </a:lvl3pPr>
            <a:lvl4pPr>
              <a:buNone/>
              <a:defRPr sz="2000"/>
            </a:lvl4pPr>
            <a:lvl5pPr>
              <a:buNone/>
              <a:defRPr sz="2000"/>
            </a:lvl5pPr>
          </a:lstStyle>
          <a:p>
            <a:pPr lvl="0"/>
            <a:r>
              <a:rPr lang="ru-RU" dirty="0"/>
              <a:t>НАЗВАНИЕ ПРЕЗЕНТАЦИИ</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hasCustomPrompt="1"/>
          </p:nvPr>
        </p:nvSpPr>
        <p:spPr>
          <a:xfrm>
            <a:off x="2168525" y="1200150"/>
            <a:ext cx="6756399" cy="3280410"/>
          </a:xfrm>
        </p:spPr>
        <p:txBody>
          <a:bodyPr lIns="0" tIns="0" rIns="0" bIns="0" anchor="ctr" anchorCtr="0">
            <a:noAutofit/>
          </a:bodyPr>
          <a:lstStyle>
            <a:lvl1pPr>
              <a:buNone/>
              <a:defRPr sz="2600" b="0" baseline="0"/>
            </a:lvl1pPr>
            <a:lvl2pPr>
              <a:buNone/>
              <a:defRPr sz="2000"/>
            </a:lvl2pPr>
            <a:lvl3pPr>
              <a:buNone/>
              <a:defRPr sz="2000"/>
            </a:lvl3pPr>
            <a:lvl4pPr>
              <a:buNone/>
              <a:defRPr sz="2000"/>
            </a:lvl4pPr>
            <a:lvl5pPr>
              <a:buNone/>
              <a:defRPr sz="2000"/>
            </a:lvl5pPr>
          </a:lstStyle>
          <a:p>
            <a:pPr lvl="0"/>
            <a:r>
              <a:rPr lang="ru-RU" dirty="0"/>
              <a:t>НАЗВАНИЕ ПРЕЗЕНТАЦИИ</a:t>
            </a:r>
          </a:p>
        </p:txBody>
      </p:sp>
      <p:sp>
        <p:nvSpPr>
          <p:cNvPr id="4" name="Содержимое 2"/>
          <p:cNvSpPr>
            <a:spLocks noGrp="1"/>
          </p:cNvSpPr>
          <p:nvPr>
            <p:ph idx="10" hasCustomPrompt="1"/>
          </p:nvPr>
        </p:nvSpPr>
        <p:spPr>
          <a:xfrm>
            <a:off x="2143983" y="4756965"/>
            <a:ext cx="7067549" cy="307777"/>
          </a:xfrm>
        </p:spPr>
        <p:txBody>
          <a:bodyPr wrap="square" lIns="0" tIns="0" rIns="0" bIns="0">
            <a:spAutoFit/>
          </a:bodyPr>
          <a:lstStyle>
            <a:lvl1pPr>
              <a:buNone/>
              <a:defRPr sz="2000" b="0">
                <a:solidFill>
                  <a:schemeClr val="bg1"/>
                </a:solidFill>
              </a:defRPr>
            </a:lvl1pPr>
            <a:lvl2pPr>
              <a:buNone/>
              <a:defRPr sz="2000"/>
            </a:lvl2pPr>
            <a:lvl3pPr>
              <a:buNone/>
              <a:defRPr sz="2000"/>
            </a:lvl3pPr>
            <a:lvl4pPr>
              <a:buNone/>
              <a:defRPr sz="2000"/>
            </a:lvl4pPr>
            <a:lvl5pPr>
              <a:buNone/>
              <a:defRPr sz="2000"/>
            </a:lvl5pPr>
          </a:lstStyle>
          <a:p>
            <a:pPr lvl="0"/>
            <a:r>
              <a:rPr lang="ru-RU" dirty="0"/>
              <a:t>НАЗВАНИЕ МЕРОПРИЯТИЯ</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62176" y="151200"/>
            <a:ext cx="6772274" cy="857250"/>
          </a:xfrm>
          <a:prstGeom prst="rect">
            <a:avLst/>
          </a:prstGeom>
        </p:spPr>
        <p:txBody>
          <a:bodyPr lIns="0" tIns="0" rIns="0" bIns="0" anchor="b" anchorCtr="0"/>
          <a:lstStyle/>
          <a:p>
            <a:r>
              <a:rPr lang="ru-RU" dirty="0"/>
              <a:t>Образец заголовка</a:t>
            </a:r>
          </a:p>
        </p:txBody>
      </p:sp>
      <p:sp>
        <p:nvSpPr>
          <p:cNvPr id="3" name="Содержимое 2"/>
          <p:cNvSpPr>
            <a:spLocks noGrp="1"/>
          </p:cNvSpPr>
          <p:nvPr>
            <p:ph idx="10" hasCustomPrompt="1"/>
          </p:nvPr>
        </p:nvSpPr>
        <p:spPr>
          <a:xfrm>
            <a:off x="2143983" y="4756965"/>
            <a:ext cx="7067549" cy="307777"/>
          </a:xfrm>
        </p:spPr>
        <p:txBody>
          <a:bodyPr wrap="square" lIns="0" tIns="0" rIns="0" bIns="0">
            <a:spAutoFit/>
          </a:bodyPr>
          <a:lstStyle>
            <a:lvl1pPr>
              <a:buNone/>
              <a:defRPr sz="2000" b="0">
                <a:solidFill>
                  <a:schemeClr val="bg1"/>
                </a:solidFill>
              </a:defRPr>
            </a:lvl1pPr>
            <a:lvl2pPr>
              <a:buNone/>
              <a:defRPr sz="2000"/>
            </a:lvl2pPr>
            <a:lvl3pPr>
              <a:buNone/>
              <a:defRPr sz="2000"/>
            </a:lvl3pPr>
            <a:lvl4pPr>
              <a:buNone/>
              <a:defRPr sz="2000"/>
            </a:lvl4pPr>
            <a:lvl5pPr>
              <a:buNone/>
              <a:defRPr sz="2000"/>
            </a:lvl5pPr>
          </a:lstStyle>
          <a:p>
            <a:pPr lvl="0"/>
            <a:r>
              <a:rPr lang="ru-RU" dirty="0"/>
              <a:t>НАЗВАНИЕ ПРЕЗЕНТАЦИИ</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62176" y="150966"/>
            <a:ext cx="6762750" cy="857250"/>
          </a:xfrm>
          <a:prstGeom prst="rect">
            <a:avLst/>
          </a:prstGeom>
        </p:spPr>
        <p:txBody>
          <a:bodyPr lIns="0" tIns="0" rIns="0" bIns="0" anchor="b" anchorCtr="0"/>
          <a:lstStyle/>
          <a:p>
            <a:r>
              <a:rPr lang="ru-RU" dirty="0"/>
              <a:t>Образец заголовка</a:t>
            </a:r>
          </a:p>
        </p:txBody>
      </p:sp>
      <p:sp>
        <p:nvSpPr>
          <p:cNvPr id="3" name="Содержимое 2"/>
          <p:cNvSpPr>
            <a:spLocks noGrp="1"/>
          </p:cNvSpPr>
          <p:nvPr>
            <p:ph idx="1"/>
          </p:nvPr>
        </p:nvSpPr>
        <p:spPr>
          <a:xfrm>
            <a:off x="209549" y="1200151"/>
            <a:ext cx="8715375" cy="400110"/>
          </a:xfrm>
        </p:spPr>
        <p:txBody>
          <a:bodyPr lIns="0" tIns="0" rIns="0" bIns="0">
            <a:spAutoFit/>
          </a:bodyPr>
          <a:lstStyle>
            <a:lvl1pPr>
              <a:buNone/>
              <a:defRPr sz="2600" b="0"/>
            </a:lvl1pPr>
            <a:lvl2pPr>
              <a:buNone/>
              <a:defRPr sz="2000"/>
            </a:lvl2pPr>
            <a:lvl3pPr>
              <a:buNone/>
              <a:defRPr sz="2000"/>
            </a:lvl3pPr>
            <a:lvl4pPr>
              <a:buNone/>
              <a:defRPr sz="2000"/>
            </a:lvl4pPr>
            <a:lvl5pPr>
              <a:buNone/>
              <a:defRPr sz="2000"/>
            </a:lvl5pPr>
          </a:lstStyle>
          <a:p>
            <a:pPr lvl="0"/>
            <a:r>
              <a:rPr lang="ru-RU" dirty="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w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wmf"/><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1.wmf"/><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1.wmf"/><Relationship Id="rId5" Type="http://schemas.openxmlformats.org/officeDocument/2006/relationships/theme" Target="../theme/theme4.xml"/><Relationship Id="rId4"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1.wmf"/><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3"/>
          <p:cNvSpPr>
            <a:spLocks noChangeArrowheads="1"/>
          </p:cNvSpPr>
          <p:nvPr userDrawn="1"/>
        </p:nvSpPr>
        <p:spPr bwMode="auto">
          <a:xfrm>
            <a:off x="0" y="0"/>
            <a:ext cx="9144000" cy="5143500"/>
          </a:xfrm>
          <a:prstGeom prst="rect">
            <a:avLst/>
          </a:prstGeom>
          <a:solidFill>
            <a:srgbClr val="0066CC"/>
          </a:solidFill>
          <a:ln w="9525" algn="ctr">
            <a:noFill/>
            <a:miter lim="800000"/>
            <a:headEnd/>
            <a:tailEnd/>
          </a:ln>
          <a:effectLst/>
        </p:spPr>
        <p:txBody>
          <a:bodyPr wrap="none" lIns="0" tIns="0" rIns="0" bIns="0" anchor="ctr"/>
          <a:lstStyle/>
          <a:p>
            <a:endParaRPr lang="ru-RU"/>
          </a:p>
        </p:txBody>
      </p:sp>
      <p:sp>
        <p:nvSpPr>
          <p:cNvPr id="16" name="Rectangle 9"/>
          <p:cNvSpPr>
            <a:spLocks noChangeArrowheads="1"/>
          </p:cNvSpPr>
          <p:nvPr userDrawn="1"/>
        </p:nvSpPr>
        <p:spPr bwMode="auto">
          <a:xfrm>
            <a:off x="1943100" y="1"/>
            <a:ext cx="7200900" cy="1079500"/>
          </a:xfrm>
          <a:prstGeom prst="rect">
            <a:avLst/>
          </a:prstGeom>
          <a:solidFill>
            <a:srgbClr val="003366"/>
          </a:solidFill>
          <a:ln w="9525" algn="ctr">
            <a:noFill/>
            <a:miter lim="800000"/>
            <a:headEnd/>
            <a:tailEnd/>
          </a:ln>
          <a:effectLst/>
        </p:spPr>
        <p:txBody>
          <a:bodyPr wrap="none" lIns="0" tIns="0" rIns="0" bIns="0" anchor="ctr"/>
          <a:lstStyle/>
          <a:p>
            <a:endParaRPr lang="ru-RU"/>
          </a:p>
        </p:txBody>
      </p:sp>
      <p:grpSp>
        <p:nvGrpSpPr>
          <p:cNvPr id="2" name="Group 4"/>
          <p:cNvGrpSpPr>
            <a:grpSpLocks/>
          </p:cNvGrpSpPr>
          <p:nvPr userDrawn="1"/>
        </p:nvGrpSpPr>
        <p:grpSpPr bwMode="auto">
          <a:xfrm>
            <a:off x="0" y="4622799"/>
            <a:ext cx="9144000" cy="539751"/>
            <a:chOff x="0" y="3974"/>
            <a:chExt cx="5760" cy="340"/>
          </a:xfrm>
        </p:grpSpPr>
        <p:sp>
          <p:nvSpPr>
            <p:cNvPr id="12" name="Rectangle 5"/>
            <p:cNvSpPr>
              <a:spLocks noChangeArrowheads="1"/>
            </p:cNvSpPr>
            <p:nvPr userDrawn="1"/>
          </p:nvSpPr>
          <p:spPr bwMode="auto">
            <a:xfrm>
              <a:off x="0" y="3974"/>
              <a:ext cx="1220" cy="340"/>
            </a:xfrm>
            <a:prstGeom prst="rect">
              <a:avLst/>
            </a:prstGeom>
            <a:solidFill>
              <a:srgbClr val="0066CC"/>
            </a:solidFill>
            <a:ln w="9525" algn="ctr">
              <a:noFill/>
              <a:miter lim="800000"/>
              <a:headEnd/>
              <a:tailEnd/>
            </a:ln>
            <a:effectLst/>
          </p:spPr>
          <p:txBody>
            <a:bodyPr wrap="none" lIns="0" tIns="0" rIns="0" bIns="0" anchor="ctr"/>
            <a:lstStyle/>
            <a:p>
              <a:endParaRPr lang="ru-RU"/>
            </a:p>
          </p:txBody>
        </p:sp>
        <p:sp>
          <p:nvSpPr>
            <p:cNvPr id="13" name="Rectangle 6"/>
            <p:cNvSpPr>
              <a:spLocks noChangeArrowheads="1"/>
            </p:cNvSpPr>
            <p:nvPr userDrawn="1"/>
          </p:nvSpPr>
          <p:spPr bwMode="auto">
            <a:xfrm>
              <a:off x="1224" y="3974"/>
              <a:ext cx="4536" cy="340"/>
            </a:xfrm>
            <a:prstGeom prst="rect">
              <a:avLst/>
            </a:prstGeom>
            <a:solidFill>
              <a:srgbClr val="3399FF"/>
            </a:solidFill>
            <a:ln w="9525" algn="ctr">
              <a:noFill/>
              <a:miter lim="800000"/>
              <a:headEnd/>
              <a:tailEnd/>
            </a:ln>
            <a:effectLst/>
          </p:spPr>
          <p:txBody>
            <a:bodyPr wrap="none" lIns="0" tIns="0" rIns="0" bIns="0" anchor="ctr"/>
            <a:lstStyle/>
            <a:p>
              <a:endParaRPr lang="ru-RU"/>
            </a:p>
          </p:txBody>
        </p:sp>
        <p:sp>
          <p:nvSpPr>
            <p:cNvPr id="14" name="Line 7"/>
            <p:cNvSpPr>
              <a:spLocks noChangeShapeType="1"/>
            </p:cNvSpPr>
            <p:nvPr userDrawn="1"/>
          </p:nvSpPr>
          <p:spPr bwMode="auto">
            <a:xfrm>
              <a:off x="1220" y="3974"/>
              <a:ext cx="0" cy="340"/>
            </a:xfrm>
            <a:prstGeom prst="line">
              <a:avLst/>
            </a:prstGeom>
            <a:noFill/>
            <a:ln w="15875">
              <a:solidFill>
                <a:schemeClr val="bg1"/>
              </a:solidFill>
              <a:round/>
              <a:headEnd/>
              <a:tailEnd/>
            </a:ln>
            <a:effectLst/>
          </p:spPr>
          <p:txBody>
            <a:bodyPr lIns="0" tIns="0" rIns="0" bIns="0" anchor="ctr"/>
            <a:lstStyle/>
            <a:p>
              <a:endParaRPr lang="ru-RU"/>
            </a:p>
          </p:txBody>
        </p:sp>
      </p:grpSp>
      <p:sp>
        <p:nvSpPr>
          <p:cNvPr id="15" name="Rectangle 8"/>
          <p:cNvSpPr>
            <a:spLocks noChangeArrowheads="1"/>
          </p:cNvSpPr>
          <p:nvPr userDrawn="1"/>
        </p:nvSpPr>
        <p:spPr bwMode="auto">
          <a:xfrm>
            <a:off x="0" y="1"/>
            <a:ext cx="1936750" cy="1079500"/>
          </a:xfrm>
          <a:prstGeom prst="rect">
            <a:avLst/>
          </a:prstGeom>
          <a:solidFill>
            <a:srgbClr val="0066CC"/>
          </a:solidFill>
          <a:ln w="9525" algn="ctr">
            <a:noFill/>
            <a:miter lim="800000"/>
            <a:headEnd/>
            <a:tailEnd/>
          </a:ln>
          <a:effectLst/>
        </p:spPr>
        <p:txBody>
          <a:bodyPr wrap="none" lIns="0" tIns="0" rIns="0" bIns="0" anchor="ctr"/>
          <a:lstStyle/>
          <a:p>
            <a:endParaRPr lang="ru-RU"/>
          </a:p>
        </p:txBody>
      </p:sp>
      <p:sp>
        <p:nvSpPr>
          <p:cNvPr id="17" name="Line 10"/>
          <p:cNvSpPr>
            <a:spLocks noChangeShapeType="1"/>
          </p:cNvSpPr>
          <p:nvPr userDrawn="1"/>
        </p:nvSpPr>
        <p:spPr bwMode="auto">
          <a:xfrm>
            <a:off x="1936750" y="1"/>
            <a:ext cx="0" cy="1079500"/>
          </a:xfrm>
          <a:prstGeom prst="line">
            <a:avLst/>
          </a:prstGeom>
          <a:noFill/>
          <a:ln w="15875">
            <a:solidFill>
              <a:schemeClr val="bg1"/>
            </a:solidFill>
            <a:round/>
            <a:headEnd/>
            <a:tailEnd/>
          </a:ln>
          <a:effectLst/>
        </p:spPr>
        <p:txBody>
          <a:bodyPr lIns="0" tIns="0" rIns="0" bIns="0" anchor="ctr"/>
          <a:lstStyle/>
          <a:p>
            <a:endParaRPr lang="ru-RU"/>
          </a:p>
        </p:txBody>
      </p:sp>
      <p:sp>
        <p:nvSpPr>
          <p:cNvPr id="20" name="Line 16"/>
          <p:cNvSpPr>
            <a:spLocks noChangeShapeType="1"/>
          </p:cNvSpPr>
          <p:nvPr userDrawn="1"/>
        </p:nvSpPr>
        <p:spPr bwMode="auto">
          <a:xfrm>
            <a:off x="0" y="4619624"/>
            <a:ext cx="9144000" cy="0"/>
          </a:xfrm>
          <a:prstGeom prst="line">
            <a:avLst/>
          </a:prstGeom>
          <a:noFill/>
          <a:ln w="15875">
            <a:solidFill>
              <a:schemeClr val="bg1"/>
            </a:solidFill>
            <a:round/>
            <a:headEnd/>
            <a:tailEnd/>
          </a:ln>
          <a:effectLst/>
        </p:spPr>
        <p:txBody>
          <a:bodyPr lIns="0" tIns="0" rIns="0" bIns="0" anchor="ctr"/>
          <a:lstStyle/>
          <a:p>
            <a:endParaRPr lang="ru-RU"/>
          </a:p>
        </p:txBody>
      </p:sp>
      <p:sp>
        <p:nvSpPr>
          <p:cNvPr id="21" name="Line 17"/>
          <p:cNvSpPr>
            <a:spLocks noChangeShapeType="1"/>
          </p:cNvSpPr>
          <p:nvPr userDrawn="1"/>
        </p:nvSpPr>
        <p:spPr bwMode="auto">
          <a:xfrm>
            <a:off x="0" y="1079500"/>
            <a:ext cx="9144000" cy="0"/>
          </a:xfrm>
          <a:prstGeom prst="line">
            <a:avLst/>
          </a:prstGeom>
          <a:noFill/>
          <a:ln w="15875">
            <a:solidFill>
              <a:schemeClr val="bg1"/>
            </a:solidFill>
            <a:round/>
            <a:headEnd/>
            <a:tailEnd/>
          </a:ln>
          <a:effectLst/>
        </p:spPr>
        <p:txBody>
          <a:bodyPr lIns="0" tIns="0" rIns="0" bIns="0" anchor="ctr"/>
          <a:lstStyle/>
          <a:p>
            <a:endParaRPr lang="ru-RU"/>
          </a:p>
        </p:txBody>
      </p:sp>
      <p:sp>
        <p:nvSpPr>
          <p:cNvPr id="3" name="Текст 2"/>
          <p:cNvSpPr>
            <a:spLocks noGrp="1"/>
          </p:cNvSpPr>
          <p:nvPr>
            <p:ph type="body" idx="1"/>
          </p:nvPr>
        </p:nvSpPr>
        <p:spPr>
          <a:xfrm>
            <a:off x="209550" y="1200151"/>
            <a:ext cx="8477250" cy="1080000"/>
          </a:xfrm>
          <a:prstGeom prst="rect">
            <a:avLst/>
          </a:prstGeom>
        </p:spPr>
        <p:txBody>
          <a:bodyPr vert="horz" lIns="0" tIns="0" rIns="0" bIns="0" rtlCol="0">
            <a:noAutofit/>
          </a:bodyPr>
          <a:lstStyle/>
          <a:p>
            <a:pPr lvl="0"/>
            <a:r>
              <a:rPr lang="ru-RU" dirty="0"/>
              <a:t>Образец текста</a:t>
            </a:r>
          </a:p>
        </p:txBody>
      </p:sp>
      <p:sp>
        <p:nvSpPr>
          <p:cNvPr id="24" name="Номер слайда 3"/>
          <p:cNvSpPr txBox="1">
            <a:spLocks/>
          </p:cNvSpPr>
          <p:nvPr userDrawn="1"/>
        </p:nvSpPr>
        <p:spPr>
          <a:xfrm>
            <a:off x="209550" y="4667249"/>
            <a:ext cx="1482727" cy="476251"/>
          </a:xfrm>
          <a:prstGeom prst="rect">
            <a:avLst/>
          </a:prstGeom>
        </p:spPr>
        <p:txBody>
          <a:bodyPr vert="horz"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E4274F02-7521-4F9B-A76E-13D583AC38B1}" type="slidenum">
              <a:rPr kumimoji="0" lang="ru-RU" sz="2000" b="1" i="0" u="none" strike="noStrike" kern="1200" cap="none" spc="0" normalizeH="0" baseline="0" noProof="0" smtClean="0">
                <a:ln>
                  <a:noFill/>
                </a:ln>
                <a:solidFill>
                  <a:schemeClr val="bg1"/>
                </a:solidFill>
                <a:effectLst/>
                <a:uLnTx/>
                <a:uFillTx/>
                <a:latin typeface="Arial Narrow"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ru-RU" sz="2000" b="1" i="0" u="none" strike="noStrike" kern="1200" cap="none" spc="0" normalizeH="0" baseline="0" noProof="0" dirty="0">
              <a:ln>
                <a:noFill/>
              </a:ln>
              <a:solidFill>
                <a:schemeClr val="bg1"/>
              </a:solidFill>
              <a:effectLst/>
              <a:uLnTx/>
              <a:uFillTx/>
              <a:latin typeface="Arial Narrow" pitchFamily="34" charset="0"/>
              <a:ea typeface="+mn-ea"/>
              <a:cs typeface="+mn-cs"/>
            </a:endParaRPr>
          </a:p>
        </p:txBody>
      </p:sp>
      <p:pic>
        <p:nvPicPr>
          <p:cNvPr id="23" name="Рисунок 22" descr="GP Ru.wmf"/>
          <p:cNvPicPr>
            <a:picLocks noChangeAspect="1"/>
          </p:cNvPicPr>
          <p:nvPr userDrawn="1"/>
        </p:nvPicPr>
        <p:blipFill>
          <a:blip r:embed="rId6" cstate="print"/>
          <a:stretch>
            <a:fillRect/>
          </a:stretch>
        </p:blipFill>
        <p:spPr>
          <a:xfrm>
            <a:off x="165837" y="178920"/>
            <a:ext cx="1578503" cy="7776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71" r:id="rId4"/>
  </p:sldLayoutIdLst>
  <p:txStyles>
    <p:titleStyle>
      <a:lvl1pPr algn="l" defTabSz="914400" rtl="0" eaLnBrk="1" latinLnBrk="0" hangingPunct="1">
        <a:spcBef>
          <a:spcPct val="0"/>
        </a:spcBef>
        <a:buNone/>
        <a:defRPr kumimoji="0" lang="ru-RU" sz="2600" b="0" i="0" u="none" strike="noStrike" kern="1200" cap="none" spc="0" normalizeH="0" baseline="0" noProof="0" dirty="0" smtClean="0">
          <a:ln>
            <a:noFill/>
          </a:ln>
          <a:solidFill>
            <a:schemeClr val="bg1"/>
          </a:solidFill>
          <a:effectLst/>
          <a:uLnTx/>
          <a:uFillTx/>
          <a:latin typeface="Arial Narrow" pitchFamily="34" charset="0"/>
          <a:ea typeface="+mj-ea"/>
          <a:cs typeface="+mj-cs"/>
        </a:defRPr>
      </a:lvl1pPr>
    </p:titleStyle>
    <p:bodyStyle>
      <a:lvl1pPr marL="0" indent="0" algn="l" defTabSz="914400" rtl="0" eaLnBrk="1" latinLnBrk="0" hangingPunct="1">
        <a:spcBef>
          <a:spcPct val="20000"/>
        </a:spcBef>
        <a:buFont typeface="Arial" pitchFamily="34" charset="0"/>
        <a:buNone/>
        <a:defRPr sz="2600" b="0" kern="1200">
          <a:solidFill>
            <a:schemeClr val="bg1"/>
          </a:solidFill>
          <a:latin typeface="Arial Narrow" pitchFamily="34" charset="0"/>
          <a:ea typeface="+mn-ea"/>
          <a:cs typeface="+mn-cs"/>
        </a:defRPr>
      </a:lvl1pPr>
      <a:lvl2pPr marL="742950" indent="-285750" algn="l" defTabSz="914400" rtl="0" eaLnBrk="1" latinLnBrk="0" hangingPunct="1">
        <a:spcBef>
          <a:spcPct val="20000"/>
        </a:spcBef>
        <a:buFont typeface="Arial" pitchFamily="34" charset="0"/>
        <a:buNone/>
        <a:defRPr sz="2000" kern="1200">
          <a:solidFill>
            <a:schemeClr val="bg1"/>
          </a:solidFill>
          <a:latin typeface="Arial Narrow" pitchFamily="34" charset="0"/>
          <a:ea typeface="+mn-ea"/>
          <a:cs typeface="+mn-cs"/>
        </a:defRPr>
      </a:lvl2pPr>
      <a:lvl3pPr marL="1143000" indent="-228600" algn="l" defTabSz="914400" rtl="0" eaLnBrk="1" latinLnBrk="0" hangingPunct="1">
        <a:spcBef>
          <a:spcPct val="20000"/>
        </a:spcBef>
        <a:buFont typeface="Arial" pitchFamily="34" charset="0"/>
        <a:buNone/>
        <a:defRPr sz="2000" kern="1200">
          <a:solidFill>
            <a:schemeClr val="bg1"/>
          </a:solidFill>
          <a:latin typeface="Arial Narrow" pitchFamily="34" charset="0"/>
          <a:ea typeface="+mn-ea"/>
          <a:cs typeface="+mn-cs"/>
        </a:defRPr>
      </a:lvl3pPr>
      <a:lvl4pPr marL="1600200" indent="-228600" algn="l" defTabSz="914400" rtl="0" eaLnBrk="1" latinLnBrk="0" hangingPunct="1">
        <a:spcBef>
          <a:spcPct val="20000"/>
        </a:spcBef>
        <a:buFont typeface="Arial" pitchFamily="34" charset="0"/>
        <a:buNone/>
        <a:defRPr sz="2000" kern="1200">
          <a:solidFill>
            <a:schemeClr val="bg1"/>
          </a:solidFill>
          <a:latin typeface="Arial Narrow" pitchFamily="34" charset="0"/>
          <a:ea typeface="+mn-ea"/>
          <a:cs typeface="+mn-cs"/>
        </a:defRPr>
      </a:lvl4pPr>
      <a:lvl5pPr marL="2057400" indent="-228600" algn="l" defTabSz="914400" rtl="0" eaLnBrk="1" latinLnBrk="0" hangingPunct="1">
        <a:spcBef>
          <a:spcPct val="20000"/>
        </a:spcBef>
        <a:buFont typeface="Arial" pitchFamily="34" charset="0"/>
        <a:buNone/>
        <a:defRPr sz="2000" kern="1200">
          <a:solidFill>
            <a:schemeClr val="bg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3"/>
          <p:cNvSpPr>
            <a:spLocks noChangeArrowheads="1"/>
          </p:cNvSpPr>
          <p:nvPr userDrawn="1"/>
        </p:nvSpPr>
        <p:spPr bwMode="auto">
          <a:xfrm>
            <a:off x="0" y="0"/>
            <a:ext cx="9144000" cy="5143500"/>
          </a:xfrm>
          <a:prstGeom prst="rect">
            <a:avLst/>
          </a:prstGeom>
          <a:solidFill>
            <a:srgbClr val="0066CC"/>
          </a:solidFill>
          <a:ln w="9525" algn="ctr">
            <a:noFill/>
            <a:miter lim="800000"/>
            <a:headEnd/>
            <a:tailEnd/>
          </a:ln>
          <a:effectLst/>
        </p:spPr>
        <p:txBody>
          <a:bodyPr wrap="none" lIns="0" tIns="0" rIns="0" bIns="0" anchor="ctr"/>
          <a:lstStyle/>
          <a:p>
            <a:endParaRPr lang="ru-RU"/>
          </a:p>
        </p:txBody>
      </p:sp>
      <p:sp>
        <p:nvSpPr>
          <p:cNvPr id="16" name="Rectangle 9"/>
          <p:cNvSpPr>
            <a:spLocks noChangeArrowheads="1"/>
          </p:cNvSpPr>
          <p:nvPr userDrawn="1"/>
        </p:nvSpPr>
        <p:spPr bwMode="auto">
          <a:xfrm>
            <a:off x="1943100" y="1"/>
            <a:ext cx="7200900" cy="1079500"/>
          </a:xfrm>
          <a:prstGeom prst="rect">
            <a:avLst/>
          </a:prstGeom>
          <a:solidFill>
            <a:srgbClr val="3399FF"/>
          </a:solidFill>
          <a:ln w="9525" algn="ctr">
            <a:noFill/>
            <a:miter lim="800000"/>
            <a:headEnd/>
            <a:tailEnd/>
          </a:ln>
          <a:effectLst/>
        </p:spPr>
        <p:txBody>
          <a:bodyPr wrap="none" lIns="0" tIns="0" rIns="0" bIns="0" anchor="ctr"/>
          <a:lstStyle/>
          <a:p>
            <a:pPr marL="0" algn="l" defTabSz="914400" rtl="0" eaLnBrk="1" latinLnBrk="0" hangingPunct="1"/>
            <a:endParaRPr lang="ru-RU" sz="1800" kern="1200">
              <a:solidFill>
                <a:schemeClr val="tx1"/>
              </a:solidFill>
              <a:latin typeface="+mn-lt"/>
              <a:ea typeface="+mn-ea"/>
              <a:cs typeface="+mn-cs"/>
            </a:endParaRPr>
          </a:p>
        </p:txBody>
      </p:sp>
      <p:sp>
        <p:nvSpPr>
          <p:cNvPr id="12" name="Rectangle 5"/>
          <p:cNvSpPr>
            <a:spLocks noChangeArrowheads="1"/>
          </p:cNvSpPr>
          <p:nvPr userDrawn="1"/>
        </p:nvSpPr>
        <p:spPr bwMode="auto">
          <a:xfrm>
            <a:off x="0" y="4622799"/>
            <a:ext cx="1936750" cy="539751"/>
          </a:xfrm>
          <a:prstGeom prst="rect">
            <a:avLst/>
          </a:prstGeom>
          <a:solidFill>
            <a:srgbClr val="0066CC"/>
          </a:solidFill>
          <a:ln w="9525" algn="ctr">
            <a:noFill/>
            <a:miter lim="800000"/>
            <a:headEnd/>
            <a:tailEnd/>
          </a:ln>
          <a:effectLst/>
        </p:spPr>
        <p:txBody>
          <a:bodyPr wrap="none" lIns="0" tIns="0" rIns="0" bIns="0" anchor="ctr"/>
          <a:lstStyle/>
          <a:p>
            <a:endParaRPr lang="ru-RU"/>
          </a:p>
        </p:txBody>
      </p:sp>
      <p:sp>
        <p:nvSpPr>
          <p:cNvPr id="13" name="Rectangle 6"/>
          <p:cNvSpPr>
            <a:spLocks noChangeArrowheads="1"/>
          </p:cNvSpPr>
          <p:nvPr userDrawn="1"/>
        </p:nvSpPr>
        <p:spPr bwMode="auto">
          <a:xfrm>
            <a:off x="0" y="4622799"/>
            <a:ext cx="9144000" cy="539751"/>
          </a:xfrm>
          <a:prstGeom prst="rect">
            <a:avLst/>
          </a:prstGeom>
          <a:solidFill>
            <a:srgbClr val="003366"/>
          </a:solidFill>
          <a:ln w="9525" algn="ctr">
            <a:noFill/>
            <a:miter lim="800000"/>
            <a:headEnd/>
            <a:tailEnd/>
          </a:ln>
          <a:effectLst/>
        </p:spPr>
        <p:txBody>
          <a:bodyPr wrap="none" lIns="0" tIns="0" rIns="0" bIns="0" anchor="ctr"/>
          <a:lstStyle/>
          <a:p>
            <a:pPr marL="0" algn="l" defTabSz="914400" rtl="0" eaLnBrk="1" latinLnBrk="0" hangingPunct="1"/>
            <a:endParaRPr lang="ru-RU" sz="1800" kern="1200">
              <a:solidFill>
                <a:schemeClr val="tx1"/>
              </a:solidFill>
              <a:latin typeface="+mn-lt"/>
              <a:ea typeface="+mn-ea"/>
              <a:cs typeface="+mn-cs"/>
            </a:endParaRPr>
          </a:p>
        </p:txBody>
      </p:sp>
      <p:sp>
        <p:nvSpPr>
          <p:cNvPr id="15" name="Rectangle 8"/>
          <p:cNvSpPr>
            <a:spLocks noChangeArrowheads="1"/>
          </p:cNvSpPr>
          <p:nvPr userDrawn="1"/>
        </p:nvSpPr>
        <p:spPr bwMode="auto">
          <a:xfrm>
            <a:off x="0" y="1"/>
            <a:ext cx="1936750" cy="1079500"/>
          </a:xfrm>
          <a:prstGeom prst="rect">
            <a:avLst/>
          </a:prstGeom>
          <a:solidFill>
            <a:srgbClr val="0066CC"/>
          </a:solidFill>
          <a:ln w="9525" algn="ctr">
            <a:noFill/>
            <a:miter lim="800000"/>
            <a:headEnd/>
            <a:tailEnd/>
          </a:ln>
          <a:effectLst/>
        </p:spPr>
        <p:txBody>
          <a:bodyPr wrap="none" lIns="0" tIns="0" rIns="0" bIns="0" anchor="ctr"/>
          <a:lstStyle/>
          <a:p>
            <a:endParaRPr lang="ru-RU"/>
          </a:p>
        </p:txBody>
      </p:sp>
      <p:sp>
        <p:nvSpPr>
          <p:cNvPr id="17" name="Line 10"/>
          <p:cNvSpPr>
            <a:spLocks noChangeShapeType="1"/>
          </p:cNvSpPr>
          <p:nvPr userDrawn="1"/>
        </p:nvSpPr>
        <p:spPr bwMode="auto">
          <a:xfrm>
            <a:off x="1936750" y="1"/>
            <a:ext cx="0" cy="1079500"/>
          </a:xfrm>
          <a:prstGeom prst="line">
            <a:avLst/>
          </a:prstGeom>
          <a:noFill/>
          <a:ln w="15875">
            <a:solidFill>
              <a:schemeClr val="bg1"/>
            </a:solidFill>
            <a:round/>
            <a:headEnd/>
            <a:tailEnd/>
          </a:ln>
          <a:effectLst/>
        </p:spPr>
        <p:txBody>
          <a:bodyPr lIns="0" tIns="0" rIns="0" bIns="0" anchor="ctr"/>
          <a:lstStyle/>
          <a:p>
            <a:endParaRPr lang="ru-RU"/>
          </a:p>
        </p:txBody>
      </p:sp>
      <p:sp>
        <p:nvSpPr>
          <p:cNvPr id="20" name="Line 16"/>
          <p:cNvSpPr>
            <a:spLocks noChangeShapeType="1"/>
          </p:cNvSpPr>
          <p:nvPr userDrawn="1"/>
        </p:nvSpPr>
        <p:spPr bwMode="auto">
          <a:xfrm>
            <a:off x="0" y="4619624"/>
            <a:ext cx="9144000" cy="0"/>
          </a:xfrm>
          <a:prstGeom prst="line">
            <a:avLst/>
          </a:prstGeom>
          <a:noFill/>
          <a:ln w="15875">
            <a:solidFill>
              <a:schemeClr val="bg1"/>
            </a:solidFill>
            <a:round/>
            <a:headEnd/>
            <a:tailEnd/>
          </a:ln>
          <a:effectLst/>
        </p:spPr>
        <p:txBody>
          <a:bodyPr lIns="0" tIns="0" rIns="0" bIns="0" anchor="ctr"/>
          <a:lstStyle/>
          <a:p>
            <a:endParaRPr lang="ru-RU"/>
          </a:p>
        </p:txBody>
      </p:sp>
      <p:sp>
        <p:nvSpPr>
          <p:cNvPr id="21" name="Line 17"/>
          <p:cNvSpPr>
            <a:spLocks noChangeShapeType="1"/>
          </p:cNvSpPr>
          <p:nvPr userDrawn="1"/>
        </p:nvSpPr>
        <p:spPr bwMode="auto">
          <a:xfrm>
            <a:off x="0" y="1079500"/>
            <a:ext cx="9144000" cy="0"/>
          </a:xfrm>
          <a:prstGeom prst="line">
            <a:avLst/>
          </a:prstGeom>
          <a:noFill/>
          <a:ln w="15875">
            <a:solidFill>
              <a:schemeClr val="bg1"/>
            </a:solidFill>
            <a:round/>
            <a:headEnd/>
            <a:tailEnd/>
          </a:ln>
          <a:effectLst/>
        </p:spPr>
        <p:txBody>
          <a:bodyPr lIns="0" tIns="0" rIns="0" bIns="0" anchor="ctr"/>
          <a:lstStyle/>
          <a:p>
            <a:endParaRPr lang="ru-RU"/>
          </a:p>
        </p:txBody>
      </p:sp>
      <p:sp>
        <p:nvSpPr>
          <p:cNvPr id="3" name="Текст 2"/>
          <p:cNvSpPr>
            <a:spLocks noGrp="1"/>
          </p:cNvSpPr>
          <p:nvPr userDrawn="1">
            <p:ph type="body" idx="1"/>
          </p:nvPr>
        </p:nvSpPr>
        <p:spPr>
          <a:xfrm>
            <a:off x="209550" y="1200151"/>
            <a:ext cx="8477250" cy="1080000"/>
          </a:xfrm>
          <a:prstGeom prst="rect">
            <a:avLst/>
          </a:prstGeom>
        </p:spPr>
        <p:txBody>
          <a:bodyPr vert="horz" lIns="0" tIns="0" rIns="0" bIns="0" rtlCol="0">
            <a:noAutofit/>
          </a:bodyPr>
          <a:lstStyle/>
          <a:p>
            <a:pPr lvl="0"/>
            <a:r>
              <a:rPr lang="ru-RU" dirty="0"/>
              <a:t>Образец текста</a:t>
            </a:r>
          </a:p>
        </p:txBody>
      </p:sp>
      <p:pic>
        <p:nvPicPr>
          <p:cNvPr id="23" name="Рисунок 22" descr="GP Ru.wmf"/>
          <p:cNvPicPr>
            <a:picLocks noChangeAspect="1"/>
          </p:cNvPicPr>
          <p:nvPr userDrawn="1"/>
        </p:nvPicPr>
        <p:blipFill>
          <a:blip r:embed="rId6" cstate="print"/>
          <a:stretch>
            <a:fillRect/>
          </a:stretch>
        </p:blipFill>
        <p:spPr>
          <a:xfrm>
            <a:off x="165837" y="178920"/>
            <a:ext cx="1578503" cy="777600"/>
          </a:xfrm>
          <a:prstGeom prst="rect">
            <a:avLst/>
          </a:prstGeom>
        </p:spPr>
      </p:pic>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Lst>
  <p:txStyles>
    <p:titleStyle>
      <a:lvl1pPr algn="l" defTabSz="914400" rtl="0" eaLnBrk="1" latinLnBrk="0" hangingPunct="1">
        <a:spcBef>
          <a:spcPct val="0"/>
        </a:spcBef>
        <a:buNone/>
        <a:defRPr kumimoji="0" lang="ru-RU" sz="2600" b="0" i="0" u="none" strike="noStrike" kern="1200" cap="none" spc="0" normalizeH="0" baseline="0" noProof="0" dirty="0" smtClean="0">
          <a:ln>
            <a:noFill/>
          </a:ln>
          <a:solidFill>
            <a:schemeClr val="bg1"/>
          </a:solidFill>
          <a:effectLst/>
          <a:uLnTx/>
          <a:uFillTx/>
          <a:latin typeface="Arial Narrow" pitchFamily="34" charset="0"/>
          <a:ea typeface="+mj-ea"/>
          <a:cs typeface="+mj-cs"/>
        </a:defRPr>
      </a:lvl1pPr>
    </p:titleStyle>
    <p:bodyStyle>
      <a:lvl1pPr marL="0" indent="0" algn="l" defTabSz="914400" rtl="0" eaLnBrk="1" latinLnBrk="0" hangingPunct="1">
        <a:spcBef>
          <a:spcPct val="20000"/>
        </a:spcBef>
        <a:buFont typeface="Arial" pitchFamily="34" charset="0"/>
        <a:buNone/>
        <a:defRPr sz="2600" b="0" kern="1200">
          <a:solidFill>
            <a:schemeClr val="bg1"/>
          </a:solidFill>
          <a:latin typeface="Arial Narrow" pitchFamily="34" charset="0"/>
          <a:ea typeface="+mn-ea"/>
          <a:cs typeface="+mn-cs"/>
        </a:defRPr>
      </a:lvl1pPr>
      <a:lvl2pPr marL="742950" indent="-285750" algn="l" defTabSz="914400" rtl="0" eaLnBrk="1" latinLnBrk="0" hangingPunct="1">
        <a:spcBef>
          <a:spcPct val="20000"/>
        </a:spcBef>
        <a:buFont typeface="Arial" pitchFamily="34" charset="0"/>
        <a:buNone/>
        <a:defRPr sz="2000" kern="1200">
          <a:solidFill>
            <a:schemeClr val="bg1"/>
          </a:solidFill>
          <a:latin typeface="Arial Narrow" pitchFamily="34" charset="0"/>
          <a:ea typeface="+mn-ea"/>
          <a:cs typeface="+mn-cs"/>
        </a:defRPr>
      </a:lvl2pPr>
      <a:lvl3pPr marL="1143000" indent="-228600" algn="l" defTabSz="914400" rtl="0" eaLnBrk="1" latinLnBrk="0" hangingPunct="1">
        <a:spcBef>
          <a:spcPct val="20000"/>
        </a:spcBef>
        <a:buFont typeface="Arial" pitchFamily="34" charset="0"/>
        <a:buNone/>
        <a:defRPr sz="2000" kern="1200">
          <a:solidFill>
            <a:schemeClr val="bg1"/>
          </a:solidFill>
          <a:latin typeface="Arial Narrow" pitchFamily="34" charset="0"/>
          <a:ea typeface="+mn-ea"/>
          <a:cs typeface="+mn-cs"/>
        </a:defRPr>
      </a:lvl3pPr>
      <a:lvl4pPr marL="1600200" indent="-228600" algn="l" defTabSz="914400" rtl="0" eaLnBrk="1" latinLnBrk="0" hangingPunct="1">
        <a:spcBef>
          <a:spcPct val="20000"/>
        </a:spcBef>
        <a:buFont typeface="Arial" pitchFamily="34" charset="0"/>
        <a:buNone/>
        <a:defRPr sz="2000" kern="1200">
          <a:solidFill>
            <a:schemeClr val="bg1"/>
          </a:solidFill>
          <a:latin typeface="Arial Narrow" pitchFamily="34" charset="0"/>
          <a:ea typeface="+mn-ea"/>
          <a:cs typeface="+mn-cs"/>
        </a:defRPr>
      </a:lvl4pPr>
      <a:lvl5pPr marL="2057400" indent="-228600" algn="l" defTabSz="914400" rtl="0" eaLnBrk="1" latinLnBrk="0" hangingPunct="1">
        <a:spcBef>
          <a:spcPct val="20000"/>
        </a:spcBef>
        <a:buFont typeface="Arial" pitchFamily="34" charset="0"/>
        <a:buNone/>
        <a:defRPr sz="2000" kern="1200">
          <a:solidFill>
            <a:schemeClr val="bg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3"/>
          <p:cNvSpPr>
            <a:spLocks noChangeArrowheads="1"/>
          </p:cNvSpPr>
          <p:nvPr userDrawn="1"/>
        </p:nvSpPr>
        <p:spPr bwMode="auto">
          <a:xfrm>
            <a:off x="0" y="0"/>
            <a:ext cx="9144000" cy="5143500"/>
          </a:xfrm>
          <a:prstGeom prst="rect">
            <a:avLst/>
          </a:prstGeom>
          <a:solidFill>
            <a:srgbClr val="0066CC"/>
          </a:solidFill>
          <a:ln w="9525" algn="ctr">
            <a:noFill/>
            <a:miter lim="800000"/>
            <a:headEnd/>
            <a:tailEnd/>
          </a:ln>
          <a:effectLst/>
        </p:spPr>
        <p:txBody>
          <a:bodyPr wrap="none" lIns="0" tIns="0" rIns="0" bIns="0" anchor="ctr"/>
          <a:lstStyle/>
          <a:p>
            <a:endParaRPr lang="ru-RU"/>
          </a:p>
        </p:txBody>
      </p:sp>
      <p:sp>
        <p:nvSpPr>
          <p:cNvPr id="16" name="Rectangle 9"/>
          <p:cNvSpPr>
            <a:spLocks noChangeArrowheads="1"/>
          </p:cNvSpPr>
          <p:nvPr userDrawn="1"/>
        </p:nvSpPr>
        <p:spPr bwMode="auto">
          <a:xfrm>
            <a:off x="1943100" y="1"/>
            <a:ext cx="7200900" cy="1079500"/>
          </a:xfrm>
          <a:prstGeom prst="rect">
            <a:avLst/>
          </a:prstGeom>
          <a:solidFill>
            <a:srgbClr val="003366"/>
          </a:solidFill>
          <a:ln w="9525" algn="ctr">
            <a:noFill/>
            <a:miter lim="800000"/>
            <a:headEnd/>
            <a:tailEnd/>
          </a:ln>
          <a:effectLst/>
        </p:spPr>
        <p:txBody>
          <a:bodyPr wrap="none" lIns="0" tIns="0" rIns="0" bIns="0" anchor="ctr"/>
          <a:lstStyle/>
          <a:p>
            <a:endParaRPr lang="ru-RU"/>
          </a:p>
        </p:txBody>
      </p:sp>
      <p:sp>
        <p:nvSpPr>
          <p:cNvPr id="15" name="Rectangle 8"/>
          <p:cNvSpPr>
            <a:spLocks noChangeArrowheads="1"/>
          </p:cNvSpPr>
          <p:nvPr userDrawn="1"/>
        </p:nvSpPr>
        <p:spPr bwMode="auto">
          <a:xfrm>
            <a:off x="0" y="1"/>
            <a:ext cx="1936750" cy="1079500"/>
          </a:xfrm>
          <a:prstGeom prst="rect">
            <a:avLst/>
          </a:prstGeom>
          <a:solidFill>
            <a:srgbClr val="0066CC"/>
          </a:solidFill>
          <a:ln w="9525" algn="ctr">
            <a:noFill/>
            <a:miter lim="800000"/>
            <a:headEnd/>
            <a:tailEnd/>
          </a:ln>
          <a:effectLst/>
        </p:spPr>
        <p:txBody>
          <a:bodyPr wrap="none" lIns="0" tIns="0" rIns="0" bIns="0" anchor="ctr"/>
          <a:lstStyle/>
          <a:p>
            <a:endParaRPr lang="ru-RU"/>
          </a:p>
        </p:txBody>
      </p:sp>
      <p:sp>
        <p:nvSpPr>
          <p:cNvPr id="17" name="Line 10"/>
          <p:cNvSpPr>
            <a:spLocks noChangeShapeType="1"/>
          </p:cNvSpPr>
          <p:nvPr userDrawn="1"/>
        </p:nvSpPr>
        <p:spPr bwMode="auto">
          <a:xfrm>
            <a:off x="1936750" y="1"/>
            <a:ext cx="0" cy="1079500"/>
          </a:xfrm>
          <a:prstGeom prst="line">
            <a:avLst/>
          </a:prstGeom>
          <a:noFill/>
          <a:ln w="15875">
            <a:solidFill>
              <a:schemeClr val="bg1"/>
            </a:solidFill>
            <a:round/>
            <a:headEnd/>
            <a:tailEnd/>
          </a:ln>
          <a:effectLst/>
        </p:spPr>
        <p:txBody>
          <a:bodyPr lIns="0" tIns="0" rIns="0" bIns="0" anchor="ctr"/>
          <a:lstStyle/>
          <a:p>
            <a:endParaRPr lang="ru-RU"/>
          </a:p>
        </p:txBody>
      </p:sp>
      <p:sp>
        <p:nvSpPr>
          <p:cNvPr id="21" name="Line 17"/>
          <p:cNvSpPr>
            <a:spLocks noChangeShapeType="1"/>
          </p:cNvSpPr>
          <p:nvPr userDrawn="1"/>
        </p:nvSpPr>
        <p:spPr bwMode="auto">
          <a:xfrm>
            <a:off x="0" y="1079500"/>
            <a:ext cx="9144000" cy="0"/>
          </a:xfrm>
          <a:prstGeom prst="line">
            <a:avLst/>
          </a:prstGeom>
          <a:noFill/>
          <a:ln w="15875">
            <a:solidFill>
              <a:schemeClr val="bg1"/>
            </a:solidFill>
            <a:round/>
            <a:headEnd/>
            <a:tailEnd/>
          </a:ln>
          <a:effectLst/>
        </p:spPr>
        <p:txBody>
          <a:bodyPr lIns="0" tIns="0" rIns="0" bIns="0" anchor="ctr"/>
          <a:lstStyle/>
          <a:p>
            <a:endParaRPr lang="ru-RU"/>
          </a:p>
        </p:txBody>
      </p:sp>
      <p:sp>
        <p:nvSpPr>
          <p:cNvPr id="3" name="Текст 2"/>
          <p:cNvSpPr>
            <a:spLocks noGrp="1"/>
          </p:cNvSpPr>
          <p:nvPr>
            <p:ph type="body" idx="1"/>
          </p:nvPr>
        </p:nvSpPr>
        <p:spPr>
          <a:xfrm>
            <a:off x="209550" y="1200151"/>
            <a:ext cx="8477250" cy="1080000"/>
          </a:xfrm>
          <a:prstGeom prst="rect">
            <a:avLst/>
          </a:prstGeom>
        </p:spPr>
        <p:txBody>
          <a:bodyPr vert="horz" lIns="0" tIns="0" rIns="0" bIns="0" rtlCol="0">
            <a:noAutofit/>
          </a:bodyPr>
          <a:lstStyle/>
          <a:p>
            <a:pPr lvl="0"/>
            <a:r>
              <a:rPr lang="ru-RU" dirty="0"/>
              <a:t>Образец текста</a:t>
            </a:r>
          </a:p>
        </p:txBody>
      </p:sp>
      <p:pic>
        <p:nvPicPr>
          <p:cNvPr id="12" name="Рисунок 11" descr="GP Ru.wmf"/>
          <p:cNvPicPr>
            <a:picLocks noChangeAspect="1"/>
          </p:cNvPicPr>
          <p:nvPr userDrawn="1"/>
        </p:nvPicPr>
        <p:blipFill>
          <a:blip r:embed="rId6" cstate="print"/>
          <a:stretch>
            <a:fillRect/>
          </a:stretch>
        </p:blipFill>
        <p:spPr>
          <a:xfrm>
            <a:off x="165837" y="178920"/>
            <a:ext cx="1578503" cy="777600"/>
          </a:xfrm>
          <a:prstGeom prst="rect">
            <a:avLst/>
          </a:prstGeom>
        </p:spPr>
      </p:pic>
    </p:spTree>
  </p:cSld>
  <p:clrMap bg1="lt1" tx1="dk1" bg2="lt2" tx2="dk2" accent1="accent1" accent2="accent2" accent3="accent3" accent4="accent4" accent5="accent5" accent6="accent6" hlink="hlink" folHlink="folHlink"/>
  <p:sldLayoutIdLst>
    <p:sldLayoutId id="2147483665" r:id="rId1"/>
    <p:sldLayoutId id="2147483673" r:id="rId2"/>
    <p:sldLayoutId id="2147483666" r:id="rId3"/>
    <p:sldLayoutId id="2147483667" r:id="rId4"/>
  </p:sldLayoutIdLst>
  <p:txStyles>
    <p:titleStyle>
      <a:lvl1pPr algn="l" defTabSz="914400" rtl="0" eaLnBrk="1" latinLnBrk="0" hangingPunct="1">
        <a:spcBef>
          <a:spcPct val="0"/>
        </a:spcBef>
        <a:buNone/>
        <a:defRPr kumimoji="0" lang="ru-RU" sz="2600" b="0" i="0" u="none" strike="noStrike" kern="1200" cap="none" spc="0" normalizeH="0" baseline="0" noProof="0" dirty="0" smtClean="0">
          <a:ln>
            <a:noFill/>
          </a:ln>
          <a:solidFill>
            <a:schemeClr val="bg1"/>
          </a:solidFill>
          <a:effectLst/>
          <a:uLnTx/>
          <a:uFillTx/>
          <a:latin typeface="Arial Narrow" pitchFamily="34" charset="0"/>
          <a:ea typeface="+mj-ea"/>
          <a:cs typeface="+mj-cs"/>
        </a:defRPr>
      </a:lvl1pPr>
    </p:titleStyle>
    <p:bodyStyle>
      <a:lvl1pPr marL="0" indent="0" algn="l" defTabSz="914400" rtl="0" eaLnBrk="1" latinLnBrk="0" hangingPunct="1">
        <a:spcBef>
          <a:spcPct val="20000"/>
        </a:spcBef>
        <a:buFont typeface="Arial" pitchFamily="34" charset="0"/>
        <a:buNone/>
        <a:defRPr sz="2600" b="0" kern="1200">
          <a:solidFill>
            <a:schemeClr val="bg1"/>
          </a:solidFill>
          <a:latin typeface="Arial Narrow" pitchFamily="34" charset="0"/>
          <a:ea typeface="+mn-ea"/>
          <a:cs typeface="+mn-cs"/>
        </a:defRPr>
      </a:lvl1pPr>
      <a:lvl2pPr marL="742950" indent="-285750" algn="l" defTabSz="914400" rtl="0" eaLnBrk="1" latinLnBrk="0" hangingPunct="1">
        <a:spcBef>
          <a:spcPct val="20000"/>
        </a:spcBef>
        <a:buFont typeface="Arial" pitchFamily="34" charset="0"/>
        <a:buNone/>
        <a:defRPr sz="2000" kern="1200">
          <a:solidFill>
            <a:schemeClr val="bg1"/>
          </a:solidFill>
          <a:latin typeface="Arial Narrow" pitchFamily="34" charset="0"/>
          <a:ea typeface="+mn-ea"/>
          <a:cs typeface="+mn-cs"/>
        </a:defRPr>
      </a:lvl2pPr>
      <a:lvl3pPr marL="1143000" indent="-228600" algn="l" defTabSz="914400" rtl="0" eaLnBrk="1" latinLnBrk="0" hangingPunct="1">
        <a:spcBef>
          <a:spcPct val="20000"/>
        </a:spcBef>
        <a:buFont typeface="Arial" pitchFamily="34" charset="0"/>
        <a:buNone/>
        <a:defRPr sz="2000" kern="1200">
          <a:solidFill>
            <a:schemeClr val="bg1"/>
          </a:solidFill>
          <a:latin typeface="Arial Narrow" pitchFamily="34" charset="0"/>
          <a:ea typeface="+mn-ea"/>
          <a:cs typeface="+mn-cs"/>
        </a:defRPr>
      </a:lvl3pPr>
      <a:lvl4pPr marL="1600200" indent="-228600" algn="l" defTabSz="914400" rtl="0" eaLnBrk="1" latinLnBrk="0" hangingPunct="1">
        <a:spcBef>
          <a:spcPct val="20000"/>
        </a:spcBef>
        <a:buFont typeface="Arial" pitchFamily="34" charset="0"/>
        <a:buNone/>
        <a:defRPr sz="2000" kern="1200">
          <a:solidFill>
            <a:schemeClr val="bg1"/>
          </a:solidFill>
          <a:latin typeface="Arial Narrow" pitchFamily="34" charset="0"/>
          <a:ea typeface="+mn-ea"/>
          <a:cs typeface="+mn-cs"/>
        </a:defRPr>
      </a:lvl4pPr>
      <a:lvl5pPr marL="2057400" indent="-228600" algn="l" defTabSz="914400" rtl="0" eaLnBrk="1" latinLnBrk="0" hangingPunct="1">
        <a:spcBef>
          <a:spcPct val="20000"/>
        </a:spcBef>
        <a:buFont typeface="Arial" pitchFamily="34" charset="0"/>
        <a:buNone/>
        <a:defRPr sz="2000" kern="1200">
          <a:solidFill>
            <a:schemeClr val="bg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3"/>
          <p:cNvSpPr>
            <a:spLocks noChangeArrowheads="1"/>
          </p:cNvSpPr>
          <p:nvPr userDrawn="1"/>
        </p:nvSpPr>
        <p:spPr bwMode="auto">
          <a:xfrm>
            <a:off x="1949450" y="0"/>
            <a:ext cx="7194549" cy="5143500"/>
          </a:xfrm>
          <a:prstGeom prst="rect">
            <a:avLst/>
          </a:prstGeom>
          <a:solidFill>
            <a:srgbClr val="0066CC"/>
          </a:solidFill>
          <a:ln w="9525" algn="ctr">
            <a:noFill/>
            <a:miter lim="800000"/>
            <a:headEnd/>
            <a:tailEnd/>
          </a:ln>
          <a:effectLst/>
        </p:spPr>
        <p:txBody>
          <a:bodyPr wrap="none" lIns="0" tIns="0" rIns="0" bIns="0" anchor="ctr"/>
          <a:lstStyle/>
          <a:p>
            <a:endParaRPr lang="ru-RU"/>
          </a:p>
        </p:txBody>
      </p:sp>
      <p:sp>
        <p:nvSpPr>
          <p:cNvPr id="16" name="Rectangle 9"/>
          <p:cNvSpPr>
            <a:spLocks noChangeArrowheads="1"/>
          </p:cNvSpPr>
          <p:nvPr userDrawn="1"/>
        </p:nvSpPr>
        <p:spPr bwMode="auto">
          <a:xfrm>
            <a:off x="1943100" y="1"/>
            <a:ext cx="7200900" cy="1079500"/>
          </a:xfrm>
          <a:prstGeom prst="rect">
            <a:avLst/>
          </a:prstGeom>
          <a:solidFill>
            <a:srgbClr val="003366"/>
          </a:solidFill>
          <a:ln w="9525" algn="ctr">
            <a:noFill/>
            <a:miter lim="800000"/>
            <a:headEnd/>
            <a:tailEnd/>
          </a:ln>
          <a:effectLst/>
        </p:spPr>
        <p:txBody>
          <a:bodyPr wrap="none" lIns="0" tIns="0" rIns="0" bIns="0" anchor="ctr"/>
          <a:lstStyle/>
          <a:p>
            <a:endParaRPr lang="ru-RU"/>
          </a:p>
        </p:txBody>
      </p:sp>
      <p:grpSp>
        <p:nvGrpSpPr>
          <p:cNvPr id="2" name="Group 4"/>
          <p:cNvGrpSpPr>
            <a:grpSpLocks/>
          </p:cNvGrpSpPr>
          <p:nvPr userDrawn="1"/>
        </p:nvGrpSpPr>
        <p:grpSpPr bwMode="auto">
          <a:xfrm>
            <a:off x="0" y="4622799"/>
            <a:ext cx="9144000" cy="539751"/>
            <a:chOff x="0" y="3974"/>
            <a:chExt cx="5760" cy="340"/>
          </a:xfrm>
        </p:grpSpPr>
        <p:sp>
          <p:nvSpPr>
            <p:cNvPr id="12" name="Rectangle 5"/>
            <p:cNvSpPr>
              <a:spLocks noChangeArrowheads="1"/>
            </p:cNvSpPr>
            <p:nvPr userDrawn="1"/>
          </p:nvSpPr>
          <p:spPr bwMode="auto">
            <a:xfrm>
              <a:off x="0" y="3974"/>
              <a:ext cx="1220" cy="340"/>
            </a:xfrm>
            <a:prstGeom prst="rect">
              <a:avLst/>
            </a:prstGeom>
            <a:solidFill>
              <a:srgbClr val="0066CC"/>
            </a:solidFill>
            <a:ln w="9525" algn="ctr">
              <a:noFill/>
              <a:miter lim="800000"/>
              <a:headEnd/>
              <a:tailEnd/>
            </a:ln>
            <a:effectLst/>
          </p:spPr>
          <p:txBody>
            <a:bodyPr wrap="none" lIns="0" tIns="0" rIns="0" bIns="0" anchor="ctr"/>
            <a:lstStyle/>
            <a:p>
              <a:endParaRPr lang="ru-RU"/>
            </a:p>
          </p:txBody>
        </p:sp>
        <p:sp>
          <p:nvSpPr>
            <p:cNvPr id="13" name="Rectangle 6"/>
            <p:cNvSpPr>
              <a:spLocks noChangeArrowheads="1"/>
            </p:cNvSpPr>
            <p:nvPr userDrawn="1"/>
          </p:nvSpPr>
          <p:spPr bwMode="auto">
            <a:xfrm>
              <a:off x="1224" y="3974"/>
              <a:ext cx="4536" cy="340"/>
            </a:xfrm>
            <a:prstGeom prst="rect">
              <a:avLst/>
            </a:prstGeom>
            <a:solidFill>
              <a:srgbClr val="3399FF"/>
            </a:solidFill>
            <a:ln w="9525" algn="ctr">
              <a:noFill/>
              <a:miter lim="800000"/>
              <a:headEnd/>
              <a:tailEnd/>
            </a:ln>
            <a:effectLst/>
          </p:spPr>
          <p:txBody>
            <a:bodyPr wrap="none" lIns="0" tIns="0" rIns="0" bIns="0" anchor="ctr"/>
            <a:lstStyle/>
            <a:p>
              <a:endParaRPr lang="ru-RU"/>
            </a:p>
          </p:txBody>
        </p:sp>
        <p:sp>
          <p:nvSpPr>
            <p:cNvPr id="14" name="Line 7"/>
            <p:cNvSpPr>
              <a:spLocks noChangeShapeType="1"/>
            </p:cNvSpPr>
            <p:nvPr userDrawn="1"/>
          </p:nvSpPr>
          <p:spPr bwMode="auto">
            <a:xfrm>
              <a:off x="1220" y="3974"/>
              <a:ext cx="0" cy="340"/>
            </a:xfrm>
            <a:prstGeom prst="line">
              <a:avLst/>
            </a:prstGeom>
            <a:noFill/>
            <a:ln w="15875">
              <a:solidFill>
                <a:schemeClr val="bg1"/>
              </a:solidFill>
              <a:round/>
              <a:headEnd/>
              <a:tailEnd/>
            </a:ln>
            <a:effectLst/>
          </p:spPr>
          <p:txBody>
            <a:bodyPr lIns="0" tIns="0" rIns="0" bIns="0" anchor="ctr"/>
            <a:lstStyle/>
            <a:p>
              <a:endParaRPr lang="ru-RU"/>
            </a:p>
          </p:txBody>
        </p:sp>
      </p:grpSp>
      <p:sp>
        <p:nvSpPr>
          <p:cNvPr id="15" name="Rectangle 8"/>
          <p:cNvSpPr>
            <a:spLocks noChangeArrowheads="1"/>
          </p:cNvSpPr>
          <p:nvPr userDrawn="1"/>
        </p:nvSpPr>
        <p:spPr bwMode="auto">
          <a:xfrm>
            <a:off x="0" y="1"/>
            <a:ext cx="1936750" cy="1079500"/>
          </a:xfrm>
          <a:prstGeom prst="rect">
            <a:avLst/>
          </a:prstGeom>
          <a:solidFill>
            <a:srgbClr val="0066CC"/>
          </a:solidFill>
          <a:ln w="9525" algn="ctr">
            <a:noFill/>
            <a:miter lim="800000"/>
            <a:headEnd/>
            <a:tailEnd/>
          </a:ln>
          <a:effectLst/>
        </p:spPr>
        <p:txBody>
          <a:bodyPr wrap="none" lIns="0" tIns="0" rIns="0" bIns="0" anchor="ctr"/>
          <a:lstStyle/>
          <a:p>
            <a:endParaRPr lang="ru-RU"/>
          </a:p>
        </p:txBody>
      </p:sp>
      <p:sp>
        <p:nvSpPr>
          <p:cNvPr id="17" name="Line 10"/>
          <p:cNvSpPr>
            <a:spLocks noChangeShapeType="1"/>
          </p:cNvSpPr>
          <p:nvPr userDrawn="1"/>
        </p:nvSpPr>
        <p:spPr bwMode="auto">
          <a:xfrm>
            <a:off x="1936750" y="1"/>
            <a:ext cx="0" cy="1079500"/>
          </a:xfrm>
          <a:prstGeom prst="line">
            <a:avLst/>
          </a:prstGeom>
          <a:noFill/>
          <a:ln w="15875">
            <a:solidFill>
              <a:schemeClr val="bg1"/>
            </a:solidFill>
            <a:round/>
            <a:headEnd/>
            <a:tailEnd/>
          </a:ln>
          <a:effectLst/>
        </p:spPr>
        <p:txBody>
          <a:bodyPr lIns="0" tIns="0" rIns="0" bIns="0" anchor="ctr"/>
          <a:lstStyle/>
          <a:p>
            <a:endParaRPr lang="ru-RU"/>
          </a:p>
        </p:txBody>
      </p:sp>
      <p:sp>
        <p:nvSpPr>
          <p:cNvPr id="20" name="Line 16"/>
          <p:cNvSpPr>
            <a:spLocks noChangeShapeType="1"/>
          </p:cNvSpPr>
          <p:nvPr userDrawn="1"/>
        </p:nvSpPr>
        <p:spPr bwMode="auto">
          <a:xfrm>
            <a:off x="0" y="4619624"/>
            <a:ext cx="9144000" cy="0"/>
          </a:xfrm>
          <a:prstGeom prst="line">
            <a:avLst/>
          </a:prstGeom>
          <a:noFill/>
          <a:ln w="15875">
            <a:solidFill>
              <a:schemeClr val="bg1"/>
            </a:solidFill>
            <a:round/>
            <a:headEnd/>
            <a:tailEnd/>
          </a:ln>
          <a:effectLst/>
        </p:spPr>
        <p:txBody>
          <a:bodyPr lIns="0" tIns="0" rIns="0" bIns="0" anchor="ctr"/>
          <a:lstStyle/>
          <a:p>
            <a:endParaRPr lang="ru-RU"/>
          </a:p>
        </p:txBody>
      </p:sp>
      <p:sp>
        <p:nvSpPr>
          <p:cNvPr id="21" name="Line 17"/>
          <p:cNvSpPr>
            <a:spLocks noChangeShapeType="1"/>
          </p:cNvSpPr>
          <p:nvPr userDrawn="1"/>
        </p:nvSpPr>
        <p:spPr bwMode="auto">
          <a:xfrm>
            <a:off x="0" y="1079500"/>
            <a:ext cx="9144000" cy="0"/>
          </a:xfrm>
          <a:prstGeom prst="line">
            <a:avLst/>
          </a:prstGeom>
          <a:noFill/>
          <a:ln w="15875">
            <a:solidFill>
              <a:schemeClr val="bg1"/>
            </a:solidFill>
            <a:round/>
            <a:headEnd/>
            <a:tailEnd/>
          </a:ln>
          <a:effectLst/>
        </p:spPr>
        <p:txBody>
          <a:bodyPr lIns="0" tIns="0" rIns="0" bIns="0" anchor="ctr"/>
          <a:lstStyle/>
          <a:p>
            <a:endParaRPr lang="ru-RU"/>
          </a:p>
        </p:txBody>
      </p:sp>
      <p:sp>
        <p:nvSpPr>
          <p:cNvPr id="3" name="Текст 2"/>
          <p:cNvSpPr>
            <a:spLocks noGrp="1"/>
          </p:cNvSpPr>
          <p:nvPr>
            <p:ph type="body" idx="1"/>
          </p:nvPr>
        </p:nvSpPr>
        <p:spPr>
          <a:xfrm>
            <a:off x="209550" y="1200151"/>
            <a:ext cx="1606550" cy="800219"/>
          </a:xfrm>
          <a:prstGeom prst="rect">
            <a:avLst/>
          </a:prstGeom>
        </p:spPr>
        <p:txBody>
          <a:bodyPr vert="horz" wrap="square" lIns="0" tIns="0" rIns="0" bIns="0" rtlCol="0">
            <a:spAutoFit/>
          </a:bodyPr>
          <a:lstStyle/>
          <a:p>
            <a:pPr lvl="0"/>
            <a:r>
              <a:rPr lang="ru-RU" dirty="0"/>
              <a:t>Образец текста</a:t>
            </a:r>
          </a:p>
        </p:txBody>
      </p:sp>
      <p:sp>
        <p:nvSpPr>
          <p:cNvPr id="24" name="Номер слайда 3"/>
          <p:cNvSpPr txBox="1">
            <a:spLocks/>
          </p:cNvSpPr>
          <p:nvPr userDrawn="1"/>
        </p:nvSpPr>
        <p:spPr>
          <a:xfrm>
            <a:off x="209550" y="4667249"/>
            <a:ext cx="1482727" cy="476251"/>
          </a:xfrm>
          <a:prstGeom prst="rect">
            <a:avLst/>
          </a:prstGeom>
        </p:spPr>
        <p:txBody>
          <a:bodyPr vert="horz"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E4274F02-7521-4F9B-A76E-13D583AC38B1}" type="slidenum">
              <a:rPr kumimoji="0" lang="ru-RU" sz="2000" b="1" i="0" u="none" strike="noStrike" kern="1200" cap="none" spc="0" normalizeH="0" baseline="0" noProof="0" smtClean="0">
                <a:ln>
                  <a:noFill/>
                </a:ln>
                <a:solidFill>
                  <a:schemeClr val="bg1"/>
                </a:solidFill>
                <a:effectLst/>
                <a:uLnTx/>
                <a:uFillTx/>
                <a:latin typeface="Arial Narrow"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ru-RU" sz="2000" b="1" i="0" u="none" strike="noStrike" kern="1200" cap="none" spc="0" normalizeH="0" baseline="0" noProof="0" dirty="0">
              <a:ln>
                <a:noFill/>
              </a:ln>
              <a:solidFill>
                <a:schemeClr val="bg1"/>
              </a:solidFill>
              <a:effectLst/>
              <a:uLnTx/>
              <a:uFillTx/>
              <a:latin typeface="Arial Narrow" pitchFamily="34" charset="0"/>
              <a:ea typeface="+mn-ea"/>
              <a:cs typeface="+mn-cs"/>
            </a:endParaRPr>
          </a:p>
        </p:txBody>
      </p:sp>
      <p:pic>
        <p:nvPicPr>
          <p:cNvPr id="22" name="Рисунок 21" descr="GP Ru.wmf"/>
          <p:cNvPicPr>
            <a:picLocks noChangeAspect="1"/>
          </p:cNvPicPr>
          <p:nvPr userDrawn="1"/>
        </p:nvPicPr>
        <p:blipFill>
          <a:blip r:embed="rId6" cstate="print"/>
          <a:stretch>
            <a:fillRect/>
          </a:stretch>
        </p:blipFill>
        <p:spPr>
          <a:xfrm>
            <a:off x="165837" y="178920"/>
            <a:ext cx="1578503" cy="777600"/>
          </a:xfrm>
          <a:prstGeom prst="rect">
            <a:avLst/>
          </a:prstGeom>
        </p:spPr>
      </p:pic>
    </p:spTree>
  </p:cSld>
  <p:clrMap bg1="lt1" tx1="dk1" bg2="lt2" tx2="dk2" accent1="accent1" accent2="accent2" accent3="accent3" accent4="accent4" accent5="accent5" accent6="accent6" hlink="hlink" folHlink="folHlink"/>
  <p:sldLayoutIdLst>
    <p:sldLayoutId id="2147483657" r:id="rId1"/>
    <p:sldLayoutId id="2147483675" r:id="rId2"/>
    <p:sldLayoutId id="2147483658" r:id="rId3"/>
    <p:sldLayoutId id="2147483670" r:id="rId4"/>
  </p:sldLayoutIdLst>
  <p:txStyles>
    <p:titleStyle>
      <a:lvl1pPr algn="l" defTabSz="914400" rtl="0" eaLnBrk="1" latinLnBrk="0" hangingPunct="1">
        <a:spcBef>
          <a:spcPct val="0"/>
        </a:spcBef>
        <a:buNone/>
        <a:defRPr kumimoji="0" lang="ru-RU" sz="2600" b="0" i="0" u="none" strike="noStrike" kern="1200" cap="none" spc="0" normalizeH="0" baseline="0" noProof="0" dirty="0" smtClean="0">
          <a:ln>
            <a:noFill/>
          </a:ln>
          <a:solidFill>
            <a:schemeClr val="bg1"/>
          </a:solidFill>
          <a:effectLst/>
          <a:uLnTx/>
          <a:uFillTx/>
          <a:latin typeface="Arial Narrow" pitchFamily="34" charset="0"/>
          <a:ea typeface="+mj-ea"/>
          <a:cs typeface="+mj-cs"/>
        </a:defRPr>
      </a:lvl1pPr>
    </p:titleStyle>
    <p:bodyStyle>
      <a:lvl1pPr marL="0" indent="0" algn="l" defTabSz="914400" rtl="0" eaLnBrk="1" latinLnBrk="0" hangingPunct="1">
        <a:spcBef>
          <a:spcPts val="0"/>
        </a:spcBef>
        <a:buFont typeface="Arial" pitchFamily="34" charset="0"/>
        <a:buNone/>
        <a:defRPr sz="2600" b="0" kern="1200">
          <a:solidFill>
            <a:srgbClr val="003366"/>
          </a:solidFill>
          <a:latin typeface="Arial Narrow" pitchFamily="34" charset="0"/>
          <a:ea typeface="+mn-ea"/>
          <a:cs typeface="+mn-cs"/>
        </a:defRPr>
      </a:lvl1pPr>
      <a:lvl2pPr marL="742950" indent="-285750" algn="l" defTabSz="914400" rtl="0" eaLnBrk="1" latinLnBrk="0" hangingPunct="1">
        <a:spcBef>
          <a:spcPct val="20000"/>
        </a:spcBef>
        <a:buFont typeface="Arial" pitchFamily="34" charset="0"/>
        <a:buNone/>
        <a:defRPr sz="2000" kern="1200">
          <a:solidFill>
            <a:schemeClr val="bg1"/>
          </a:solidFill>
          <a:latin typeface="Arial Narrow" pitchFamily="34" charset="0"/>
          <a:ea typeface="+mn-ea"/>
          <a:cs typeface="+mn-cs"/>
        </a:defRPr>
      </a:lvl2pPr>
      <a:lvl3pPr marL="1143000" indent="-228600" algn="l" defTabSz="914400" rtl="0" eaLnBrk="1" latinLnBrk="0" hangingPunct="1">
        <a:spcBef>
          <a:spcPct val="20000"/>
        </a:spcBef>
        <a:buFont typeface="Arial" pitchFamily="34" charset="0"/>
        <a:buNone/>
        <a:defRPr sz="2000" kern="1200">
          <a:solidFill>
            <a:schemeClr val="bg1"/>
          </a:solidFill>
          <a:latin typeface="Arial Narrow" pitchFamily="34" charset="0"/>
          <a:ea typeface="+mn-ea"/>
          <a:cs typeface="+mn-cs"/>
        </a:defRPr>
      </a:lvl3pPr>
      <a:lvl4pPr marL="1600200" indent="-228600" algn="l" defTabSz="914400" rtl="0" eaLnBrk="1" latinLnBrk="0" hangingPunct="1">
        <a:spcBef>
          <a:spcPct val="20000"/>
        </a:spcBef>
        <a:buFont typeface="Arial" pitchFamily="34" charset="0"/>
        <a:buNone/>
        <a:defRPr sz="2000" kern="1200">
          <a:solidFill>
            <a:schemeClr val="bg1"/>
          </a:solidFill>
          <a:latin typeface="Arial Narrow" pitchFamily="34" charset="0"/>
          <a:ea typeface="+mn-ea"/>
          <a:cs typeface="+mn-cs"/>
        </a:defRPr>
      </a:lvl4pPr>
      <a:lvl5pPr marL="2057400" indent="-228600" algn="l" defTabSz="914400" rtl="0" eaLnBrk="1" latinLnBrk="0" hangingPunct="1">
        <a:spcBef>
          <a:spcPct val="20000"/>
        </a:spcBef>
        <a:buFont typeface="Arial" pitchFamily="34" charset="0"/>
        <a:buNone/>
        <a:defRPr sz="2000" kern="1200">
          <a:solidFill>
            <a:schemeClr val="bg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Group 4"/>
          <p:cNvGrpSpPr>
            <a:grpSpLocks/>
          </p:cNvGrpSpPr>
          <p:nvPr userDrawn="1"/>
        </p:nvGrpSpPr>
        <p:grpSpPr bwMode="auto">
          <a:xfrm>
            <a:off x="0" y="4622799"/>
            <a:ext cx="9144000" cy="539751"/>
            <a:chOff x="0" y="3974"/>
            <a:chExt cx="5760" cy="340"/>
          </a:xfrm>
        </p:grpSpPr>
        <p:sp>
          <p:nvSpPr>
            <p:cNvPr id="12" name="Rectangle 5"/>
            <p:cNvSpPr>
              <a:spLocks noChangeArrowheads="1"/>
            </p:cNvSpPr>
            <p:nvPr userDrawn="1"/>
          </p:nvSpPr>
          <p:spPr bwMode="auto">
            <a:xfrm>
              <a:off x="0" y="3974"/>
              <a:ext cx="1220" cy="340"/>
            </a:xfrm>
            <a:prstGeom prst="rect">
              <a:avLst/>
            </a:prstGeom>
            <a:solidFill>
              <a:srgbClr val="0066CC"/>
            </a:solidFill>
            <a:ln w="9525" algn="ctr">
              <a:noFill/>
              <a:miter lim="800000"/>
              <a:headEnd/>
              <a:tailEnd/>
            </a:ln>
            <a:effectLst/>
          </p:spPr>
          <p:txBody>
            <a:bodyPr wrap="none" lIns="0" tIns="0" rIns="0" bIns="0" anchor="ctr"/>
            <a:lstStyle/>
            <a:p>
              <a:endParaRPr lang="ru-RU"/>
            </a:p>
          </p:txBody>
        </p:sp>
        <p:sp>
          <p:nvSpPr>
            <p:cNvPr id="13" name="Rectangle 6"/>
            <p:cNvSpPr>
              <a:spLocks noChangeArrowheads="1"/>
            </p:cNvSpPr>
            <p:nvPr userDrawn="1"/>
          </p:nvSpPr>
          <p:spPr bwMode="auto">
            <a:xfrm>
              <a:off x="1224" y="3974"/>
              <a:ext cx="4536" cy="340"/>
            </a:xfrm>
            <a:prstGeom prst="rect">
              <a:avLst/>
            </a:prstGeom>
            <a:solidFill>
              <a:srgbClr val="3399FF"/>
            </a:solidFill>
            <a:ln w="9525" algn="ctr">
              <a:noFill/>
              <a:miter lim="800000"/>
              <a:headEnd/>
              <a:tailEnd/>
            </a:ln>
            <a:effectLst/>
          </p:spPr>
          <p:txBody>
            <a:bodyPr wrap="none" lIns="0" tIns="0" rIns="0" bIns="0" anchor="ctr"/>
            <a:lstStyle/>
            <a:p>
              <a:endParaRPr lang="ru-RU"/>
            </a:p>
          </p:txBody>
        </p:sp>
        <p:sp>
          <p:nvSpPr>
            <p:cNvPr id="14" name="Line 7"/>
            <p:cNvSpPr>
              <a:spLocks noChangeShapeType="1"/>
            </p:cNvSpPr>
            <p:nvPr userDrawn="1"/>
          </p:nvSpPr>
          <p:spPr bwMode="auto">
            <a:xfrm>
              <a:off x="1220" y="3974"/>
              <a:ext cx="0" cy="340"/>
            </a:xfrm>
            <a:prstGeom prst="line">
              <a:avLst/>
            </a:prstGeom>
            <a:noFill/>
            <a:ln w="15875">
              <a:solidFill>
                <a:schemeClr val="bg1"/>
              </a:solidFill>
              <a:round/>
              <a:headEnd/>
              <a:tailEnd/>
            </a:ln>
            <a:effectLst/>
          </p:spPr>
          <p:txBody>
            <a:bodyPr lIns="0" tIns="0" rIns="0" bIns="0" anchor="ctr"/>
            <a:lstStyle/>
            <a:p>
              <a:endParaRPr lang="ru-RU"/>
            </a:p>
          </p:txBody>
        </p:sp>
      </p:grpSp>
      <p:sp>
        <p:nvSpPr>
          <p:cNvPr id="16" name="Rectangle 9"/>
          <p:cNvSpPr>
            <a:spLocks noChangeArrowheads="1"/>
          </p:cNvSpPr>
          <p:nvPr userDrawn="1"/>
        </p:nvSpPr>
        <p:spPr bwMode="auto">
          <a:xfrm>
            <a:off x="1943100" y="1"/>
            <a:ext cx="7200900" cy="1079500"/>
          </a:xfrm>
          <a:prstGeom prst="rect">
            <a:avLst/>
          </a:prstGeom>
          <a:solidFill>
            <a:srgbClr val="003366"/>
          </a:solidFill>
          <a:ln w="9525" algn="ctr">
            <a:noFill/>
            <a:miter lim="800000"/>
            <a:headEnd/>
            <a:tailEnd/>
          </a:ln>
          <a:effectLst/>
        </p:spPr>
        <p:txBody>
          <a:bodyPr wrap="none" lIns="0" tIns="0" rIns="0" bIns="0" anchor="ctr"/>
          <a:lstStyle/>
          <a:p>
            <a:endParaRPr lang="ru-RU"/>
          </a:p>
        </p:txBody>
      </p:sp>
      <p:sp>
        <p:nvSpPr>
          <p:cNvPr id="15" name="Rectangle 8"/>
          <p:cNvSpPr>
            <a:spLocks noChangeArrowheads="1"/>
          </p:cNvSpPr>
          <p:nvPr userDrawn="1"/>
        </p:nvSpPr>
        <p:spPr bwMode="auto">
          <a:xfrm>
            <a:off x="0" y="1"/>
            <a:ext cx="1936750" cy="1079500"/>
          </a:xfrm>
          <a:prstGeom prst="rect">
            <a:avLst/>
          </a:prstGeom>
          <a:solidFill>
            <a:srgbClr val="0066CC"/>
          </a:solidFill>
          <a:ln w="9525" algn="ctr">
            <a:noFill/>
            <a:miter lim="800000"/>
            <a:headEnd/>
            <a:tailEnd/>
          </a:ln>
          <a:effectLst/>
        </p:spPr>
        <p:txBody>
          <a:bodyPr wrap="none" lIns="0" tIns="0" rIns="0" bIns="0" anchor="ctr"/>
          <a:lstStyle/>
          <a:p>
            <a:endParaRPr lang="ru-RU"/>
          </a:p>
        </p:txBody>
      </p:sp>
      <p:sp>
        <p:nvSpPr>
          <p:cNvPr id="17" name="Line 10"/>
          <p:cNvSpPr>
            <a:spLocks noChangeShapeType="1"/>
          </p:cNvSpPr>
          <p:nvPr userDrawn="1"/>
        </p:nvSpPr>
        <p:spPr bwMode="auto">
          <a:xfrm>
            <a:off x="1936750" y="1"/>
            <a:ext cx="0" cy="1079500"/>
          </a:xfrm>
          <a:prstGeom prst="line">
            <a:avLst/>
          </a:prstGeom>
          <a:noFill/>
          <a:ln w="15875">
            <a:solidFill>
              <a:schemeClr val="bg1"/>
            </a:solidFill>
            <a:round/>
            <a:headEnd/>
            <a:tailEnd/>
          </a:ln>
          <a:effectLst/>
        </p:spPr>
        <p:txBody>
          <a:bodyPr lIns="0" tIns="0" rIns="0" bIns="0" anchor="ctr"/>
          <a:lstStyle/>
          <a:p>
            <a:endParaRPr lang="ru-RU"/>
          </a:p>
        </p:txBody>
      </p:sp>
      <p:sp>
        <p:nvSpPr>
          <p:cNvPr id="20" name="Line 16"/>
          <p:cNvSpPr>
            <a:spLocks noChangeShapeType="1"/>
          </p:cNvSpPr>
          <p:nvPr userDrawn="1"/>
        </p:nvSpPr>
        <p:spPr bwMode="auto">
          <a:xfrm>
            <a:off x="0" y="4619624"/>
            <a:ext cx="9144000" cy="0"/>
          </a:xfrm>
          <a:prstGeom prst="line">
            <a:avLst/>
          </a:prstGeom>
          <a:noFill/>
          <a:ln w="15875">
            <a:solidFill>
              <a:schemeClr val="bg1"/>
            </a:solidFill>
            <a:round/>
            <a:headEnd/>
            <a:tailEnd/>
          </a:ln>
          <a:effectLst/>
        </p:spPr>
        <p:txBody>
          <a:bodyPr lIns="0" tIns="0" rIns="0" bIns="0" anchor="ctr"/>
          <a:lstStyle/>
          <a:p>
            <a:endParaRPr lang="ru-RU"/>
          </a:p>
        </p:txBody>
      </p:sp>
      <p:sp>
        <p:nvSpPr>
          <p:cNvPr id="21" name="Line 17"/>
          <p:cNvSpPr>
            <a:spLocks noChangeShapeType="1"/>
          </p:cNvSpPr>
          <p:nvPr userDrawn="1"/>
        </p:nvSpPr>
        <p:spPr bwMode="auto">
          <a:xfrm>
            <a:off x="0" y="1079500"/>
            <a:ext cx="9144000" cy="0"/>
          </a:xfrm>
          <a:prstGeom prst="line">
            <a:avLst/>
          </a:prstGeom>
          <a:noFill/>
          <a:ln w="15875">
            <a:solidFill>
              <a:schemeClr val="bg1"/>
            </a:solidFill>
            <a:round/>
            <a:headEnd/>
            <a:tailEnd/>
          </a:ln>
          <a:effectLst/>
        </p:spPr>
        <p:txBody>
          <a:bodyPr lIns="0" tIns="0" rIns="0" bIns="0" anchor="ctr"/>
          <a:lstStyle/>
          <a:p>
            <a:endParaRPr lang="ru-RU"/>
          </a:p>
        </p:txBody>
      </p:sp>
      <p:sp>
        <p:nvSpPr>
          <p:cNvPr id="3" name="Текст 2"/>
          <p:cNvSpPr>
            <a:spLocks noGrp="1"/>
          </p:cNvSpPr>
          <p:nvPr>
            <p:ph type="body" idx="1"/>
          </p:nvPr>
        </p:nvSpPr>
        <p:spPr>
          <a:xfrm>
            <a:off x="209550" y="1200151"/>
            <a:ext cx="8477250" cy="400110"/>
          </a:xfrm>
          <a:prstGeom prst="rect">
            <a:avLst/>
          </a:prstGeom>
        </p:spPr>
        <p:txBody>
          <a:bodyPr vert="horz" lIns="0" tIns="0" rIns="0" bIns="0" rtlCol="0">
            <a:spAutoFit/>
          </a:bodyPr>
          <a:lstStyle/>
          <a:p>
            <a:pPr lvl="0"/>
            <a:r>
              <a:rPr lang="ru-RU" dirty="0"/>
              <a:t>Образец текста</a:t>
            </a:r>
          </a:p>
        </p:txBody>
      </p:sp>
      <p:sp>
        <p:nvSpPr>
          <p:cNvPr id="18" name="Номер слайда 3"/>
          <p:cNvSpPr txBox="1">
            <a:spLocks/>
          </p:cNvSpPr>
          <p:nvPr userDrawn="1"/>
        </p:nvSpPr>
        <p:spPr>
          <a:xfrm>
            <a:off x="209550" y="4667249"/>
            <a:ext cx="1482727" cy="476251"/>
          </a:xfrm>
          <a:prstGeom prst="rect">
            <a:avLst/>
          </a:prstGeom>
        </p:spPr>
        <p:txBody>
          <a:bodyPr vert="horz"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E4274F02-7521-4F9B-A76E-13D583AC38B1}" type="slidenum">
              <a:rPr kumimoji="0" lang="ru-RU" sz="2000" b="1" i="0" u="none" strike="noStrike" kern="1200" cap="none" spc="0" normalizeH="0" baseline="0" noProof="0" smtClean="0">
                <a:ln>
                  <a:noFill/>
                </a:ln>
                <a:solidFill>
                  <a:schemeClr val="bg1"/>
                </a:solidFill>
                <a:effectLst/>
                <a:uLnTx/>
                <a:uFillTx/>
                <a:latin typeface="Arial Narrow"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ru-RU" sz="2000" b="1" i="0" u="none" strike="noStrike" kern="1200" cap="none" spc="0" normalizeH="0" baseline="0" noProof="0" dirty="0">
              <a:ln>
                <a:noFill/>
              </a:ln>
              <a:solidFill>
                <a:schemeClr val="bg1"/>
              </a:solidFill>
              <a:effectLst/>
              <a:uLnTx/>
              <a:uFillTx/>
              <a:latin typeface="Arial Narrow" pitchFamily="34" charset="0"/>
              <a:ea typeface="+mn-ea"/>
              <a:cs typeface="+mn-cs"/>
            </a:endParaRPr>
          </a:p>
        </p:txBody>
      </p:sp>
      <p:pic>
        <p:nvPicPr>
          <p:cNvPr id="23" name="Рисунок 22" descr="GP Ru.wmf"/>
          <p:cNvPicPr>
            <a:picLocks noChangeAspect="1"/>
          </p:cNvPicPr>
          <p:nvPr userDrawn="1"/>
        </p:nvPicPr>
        <p:blipFill>
          <a:blip r:embed="rId15" cstate="print"/>
          <a:stretch>
            <a:fillRect/>
          </a:stretch>
        </p:blipFill>
        <p:spPr>
          <a:xfrm>
            <a:off x="165837" y="178920"/>
            <a:ext cx="1578503" cy="777600"/>
          </a:xfrm>
          <a:prstGeom prst="rect">
            <a:avLst/>
          </a:prstGeom>
        </p:spPr>
      </p:pic>
    </p:spTree>
  </p:cSld>
  <p:clrMap bg1="lt1" tx1="dk1" bg2="lt2" tx2="dk2" accent1="accent1" accent2="accent2" accent3="accent3" accent4="accent4" accent5="accent5" accent6="accent6" hlink="hlink" folHlink="folHlink"/>
  <p:sldLayoutIdLst>
    <p:sldLayoutId id="2147483653" r:id="rId1"/>
    <p:sldLayoutId id="2147483676" r:id="rId2"/>
    <p:sldLayoutId id="2147483654" r:id="rId3"/>
    <p:sldLayoutId id="2147483669" r:id="rId4"/>
    <p:sldLayoutId id="2147483686" r:id="rId5"/>
    <p:sldLayoutId id="2147483688" r:id="rId6"/>
    <p:sldLayoutId id="2147483689" r:id="rId7"/>
    <p:sldLayoutId id="2147483690" r:id="rId8"/>
    <p:sldLayoutId id="2147483691" r:id="rId9"/>
    <p:sldLayoutId id="2147483692" r:id="rId10"/>
    <p:sldLayoutId id="2147483693" r:id="rId11"/>
    <p:sldLayoutId id="2147483696" r:id="rId12"/>
    <p:sldLayoutId id="2147483697" r:id="rId13"/>
  </p:sldLayoutIdLst>
  <p:txStyles>
    <p:titleStyle>
      <a:lvl1pPr algn="l" defTabSz="914400" rtl="0" eaLnBrk="1" latinLnBrk="0" hangingPunct="1">
        <a:spcBef>
          <a:spcPct val="0"/>
        </a:spcBef>
        <a:buNone/>
        <a:defRPr kumimoji="0" lang="ru-RU" sz="2600" b="0" i="0" u="none" strike="noStrike" kern="1200" cap="none" spc="0" normalizeH="0" baseline="0" noProof="0" dirty="0" smtClean="0">
          <a:ln>
            <a:noFill/>
          </a:ln>
          <a:solidFill>
            <a:schemeClr val="bg1"/>
          </a:solidFill>
          <a:effectLst/>
          <a:uLnTx/>
          <a:uFillTx/>
          <a:latin typeface="Arial Narrow" pitchFamily="34" charset="0"/>
          <a:ea typeface="+mj-ea"/>
          <a:cs typeface="+mj-cs"/>
        </a:defRPr>
      </a:lvl1pPr>
    </p:titleStyle>
    <p:bodyStyle>
      <a:lvl1pPr marL="0" indent="0" algn="l" defTabSz="914400" rtl="0" eaLnBrk="1" latinLnBrk="0" hangingPunct="1">
        <a:spcBef>
          <a:spcPct val="20000"/>
        </a:spcBef>
        <a:buFont typeface="Arial" pitchFamily="34" charset="0"/>
        <a:buNone/>
        <a:defRPr sz="2600" b="0" kern="1200">
          <a:solidFill>
            <a:srgbClr val="003366"/>
          </a:solidFill>
          <a:latin typeface="Arial Narrow" pitchFamily="34" charset="0"/>
          <a:ea typeface="+mn-ea"/>
          <a:cs typeface="+mn-cs"/>
        </a:defRPr>
      </a:lvl1pPr>
      <a:lvl2pPr marL="742950" indent="-28575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2pPr>
      <a:lvl3pPr marL="1143000" indent="-22860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3pPr>
      <a:lvl4pPr marL="1600200" indent="-22860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4pPr>
      <a:lvl5pPr marL="2057400" indent="-22860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21.pn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4.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4.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3.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3.xml"/><Relationship Id="rId4" Type="http://schemas.openxmlformats.org/officeDocument/2006/relationships/image" Target="../media/image27.emf"/></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23.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29.jpeg"/><Relationship Id="rId7" Type="http://schemas.openxmlformats.org/officeDocument/2006/relationships/diagramQuickStyle" Target="../diagrams/quickStyle4.xml"/><Relationship Id="rId2" Type="http://schemas.openxmlformats.org/officeDocument/2006/relationships/notesSlide" Target="../notesSlides/notesSlide17.xml"/><Relationship Id="rId1" Type="http://schemas.openxmlformats.org/officeDocument/2006/relationships/slideLayout" Target="../slideLayouts/slideLayout24.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32.jpeg"/><Relationship Id="rId9" Type="http://schemas.microsoft.com/office/2007/relationships/diagramDrawing" Target="../diagrams/drawing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27.xml"/><Relationship Id="rId4" Type="http://schemas.openxmlformats.org/officeDocument/2006/relationships/chart" Target="../charts/char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8" Type="http://schemas.openxmlformats.org/officeDocument/2006/relationships/chart" Target="../charts/chart9.xml"/><Relationship Id="rId3" Type="http://schemas.openxmlformats.org/officeDocument/2006/relationships/chart" Target="../charts/chart4.xml"/><Relationship Id="rId7" Type="http://schemas.openxmlformats.org/officeDocument/2006/relationships/chart" Target="../charts/chart8.xml"/><Relationship Id="rId2" Type="http://schemas.openxmlformats.org/officeDocument/2006/relationships/notesSlide" Target="../notesSlides/notesSlide20.xml"/><Relationship Id="rId1" Type="http://schemas.openxmlformats.org/officeDocument/2006/relationships/slideLayout" Target="../slideLayouts/slideLayout20.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2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1.xml"/><Relationship Id="rId1" Type="http://schemas.openxmlformats.org/officeDocument/2006/relationships/slideLayout" Target="../slideLayouts/slideLayout20.xml"/><Relationship Id="rId4" Type="http://schemas.openxmlformats.org/officeDocument/2006/relationships/chart" Target="../charts/chart11.xml"/></Relationships>
</file>

<file path=ppt/slides/_rels/slide22.xml.rels><?xml version="1.0" encoding="UTF-8" standalone="yes"?>
<Relationships xmlns="http://schemas.openxmlformats.org/package/2006/relationships"><Relationship Id="rId8" Type="http://schemas.openxmlformats.org/officeDocument/2006/relationships/chart" Target="../charts/chart14.xml"/><Relationship Id="rId3" Type="http://schemas.openxmlformats.org/officeDocument/2006/relationships/chart" Target="../charts/chart12.xml"/><Relationship Id="rId7" Type="http://schemas.openxmlformats.org/officeDocument/2006/relationships/chart" Target="../charts/chart13.xml"/><Relationship Id="rId2" Type="http://schemas.openxmlformats.org/officeDocument/2006/relationships/notesSlide" Target="../notesSlides/notesSlide22.xml"/><Relationship Id="rId1" Type="http://schemas.openxmlformats.org/officeDocument/2006/relationships/slideLayout" Target="../slideLayouts/slideLayout29.xml"/><Relationship Id="rId6" Type="http://schemas.openxmlformats.org/officeDocument/2006/relationships/image" Target="../media/image35.jpeg"/><Relationship Id="rId5" Type="http://schemas.openxmlformats.org/officeDocument/2006/relationships/image" Target="../media/image34.jpeg"/><Relationship Id="rId10" Type="http://schemas.openxmlformats.org/officeDocument/2006/relationships/image" Target="../media/image37.jpeg"/><Relationship Id="rId4" Type="http://schemas.openxmlformats.org/officeDocument/2006/relationships/image" Target="../media/image33.jpeg"/><Relationship Id="rId9" Type="http://schemas.openxmlformats.org/officeDocument/2006/relationships/image" Target="../media/image36.jpeg"/></Relationships>
</file>

<file path=ppt/slides/_rels/slide2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8.jpeg"/><Relationship Id="rId7" Type="http://schemas.openxmlformats.org/officeDocument/2006/relationships/image" Target="../media/image41.jpeg"/><Relationship Id="rId2" Type="http://schemas.openxmlformats.org/officeDocument/2006/relationships/notesSlide" Target="../notesSlides/notesSlide23.xml"/><Relationship Id="rId1" Type="http://schemas.openxmlformats.org/officeDocument/2006/relationships/slideLayout" Target="../slideLayouts/slideLayout28.xml"/><Relationship Id="rId6" Type="http://schemas.microsoft.com/office/2007/relationships/hdphoto" Target="../media/hdphoto2.wdp"/><Relationship Id="rId5" Type="http://schemas.openxmlformats.org/officeDocument/2006/relationships/image" Target="../media/image40.jpeg"/><Relationship Id="rId4" Type="http://schemas.openxmlformats.org/officeDocument/2006/relationships/image" Target="../media/image39.jpeg"/></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4.xml"/><Relationship Id="rId1" Type="http://schemas.openxmlformats.org/officeDocument/2006/relationships/slideLayout" Target="../slideLayouts/slideLayout28.xml"/><Relationship Id="rId5" Type="http://schemas.openxmlformats.org/officeDocument/2006/relationships/chart" Target="../charts/chart15.xml"/><Relationship Id="rId4" Type="http://schemas.openxmlformats.org/officeDocument/2006/relationships/image" Target="../media/image43.jpeg"/></Relationships>
</file>

<file path=ppt/slides/_rels/slide25.xml.rels><?xml version="1.0" encoding="UTF-8" standalone="yes"?>
<Relationships xmlns="http://schemas.openxmlformats.org/package/2006/relationships"><Relationship Id="rId3" Type="http://schemas.openxmlformats.org/officeDocument/2006/relationships/chart" Target="../charts/chart16.xml"/><Relationship Id="rId7" Type="http://schemas.openxmlformats.org/officeDocument/2006/relationships/image" Target="../media/image45.jpeg"/><Relationship Id="rId2" Type="http://schemas.openxmlformats.org/officeDocument/2006/relationships/notesSlide" Target="../notesSlides/notesSlide25.xml"/><Relationship Id="rId1" Type="http://schemas.openxmlformats.org/officeDocument/2006/relationships/slideLayout" Target="../slideLayouts/slideLayout18.xml"/><Relationship Id="rId6" Type="http://schemas.openxmlformats.org/officeDocument/2006/relationships/chart" Target="../charts/chart18.xml"/><Relationship Id="rId5" Type="http://schemas.openxmlformats.org/officeDocument/2006/relationships/chart" Target="../charts/chart17.xml"/><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6.xml"/><Relationship Id="rId1" Type="http://schemas.openxmlformats.org/officeDocument/2006/relationships/slideLayout" Target="../slideLayouts/slideLayout24.xml"/><Relationship Id="rId6" Type="http://schemas.openxmlformats.org/officeDocument/2006/relationships/chart" Target="../charts/chart22.xml"/><Relationship Id="rId5" Type="http://schemas.openxmlformats.org/officeDocument/2006/relationships/chart" Target="../charts/chart21.xml"/><Relationship Id="rId4" Type="http://schemas.openxmlformats.org/officeDocument/2006/relationships/chart" Target="../charts/chart20.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7.xml"/><Relationship Id="rId1" Type="http://schemas.openxmlformats.org/officeDocument/2006/relationships/slideLayout" Target="../slideLayouts/slideLayout2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8.xml.rels><?xml version="1.0" encoding="UTF-8" standalone="yes"?>
<Relationships xmlns="http://schemas.openxmlformats.org/package/2006/relationships"><Relationship Id="rId8" Type="http://schemas.openxmlformats.org/officeDocument/2006/relationships/image" Target="../media/image49.jpeg"/><Relationship Id="rId13" Type="http://schemas.openxmlformats.org/officeDocument/2006/relationships/image" Target="../media/image54.jpeg"/><Relationship Id="rId3" Type="http://schemas.openxmlformats.org/officeDocument/2006/relationships/chart" Target="../charts/chart23.xml"/><Relationship Id="rId7" Type="http://schemas.openxmlformats.org/officeDocument/2006/relationships/image" Target="../media/image48.jpeg"/><Relationship Id="rId12" Type="http://schemas.openxmlformats.org/officeDocument/2006/relationships/image" Target="../media/image53.jpeg"/><Relationship Id="rId2" Type="http://schemas.openxmlformats.org/officeDocument/2006/relationships/notesSlide" Target="../notesSlides/notesSlide28.xml"/><Relationship Id="rId16" Type="http://schemas.openxmlformats.org/officeDocument/2006/relationships/image" Target="../media/image57.jpeg"/><Relationship Id="rId1" Type="http://schemas.openxmlformats.org/officeDocument/2006/relationships/slideLayout" Target="../slideLayouts/slideLayout24.xml"/><Relationship Id="rId6" Type="http://schemas.openxmlformats.org/officeDocument/2006/relationships/image" Target="../media/image47.jpeg"/><Relationship Id="rId11" Type="http://schemas.openxmlformats.org/officeDocument/2006/relationships/image" Target="../media/image52.jpeg"/><Relationship Id="rId5" Type="http://schemas.openxmlformats.org/officeDocument/2006/relationships/image" Target="../media/image46.jpeg"/><Relationship Id="rId15" Type="http://schemas.openxmlformats.org/officeDocument/2006/relationships/image" Target="../media/image56.jpeg"/><Relationship Id="rId10" Type="http://schemas.openxmlformats.org/officeDocument/2006/relationships/image" Target="../media/image51.jpeg"/><Relationship Id="rId4" Type="http://schemas.openxmlformats.org/officeDocument/2006/relationships/chart" Target="../charts/chart24.xml"/><Relationship Id="rId9" Type="http://schemas.openxmlformats.org/officeDocument/2006/relationships/image" Target="../media/image50.jpeg"/><Relationship Id="rId14" Type="http://schemas.openxmlformats.org/officeDocument/2006/relationships/image" Target="../media/image55.jpeg"/></Relationships>
</file>

<file path=ppt/slides/_rels/slide29.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29.xml"/><Relationship Id="rId1" Type="http://schemas.openxmlformats.org/officeDocument/2006/relationships/slideLayout" Target="../slideLayouts/slideLayout24.xml"/><Relationship Id="rId5" Type="http://schemas.openxmlformats.org/officeDocument/2006/relationships/chart" Target="../charts/chart26.xml"/><Relationship Id="rId4" Type="http://schemas.openxmlformats.org/officeDocument/2006/relationships/chart" Target="../charts/chart2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0.xml"/><Relationship Id="rId1" Type="http://schemas.openxmlformats.org/officeDocument/2006/relationships/slideLayout" Target="../slideLayouts/slideLayout24.xml"/><Relationship Id="rId5" Type="http://schemas.openxmlformats.org/officeDocument/2006/relationships/chart" Target="../charts/chart29.xml"/><Relationship Id="rId4" Type="http://schemas.openxmlformats.org/officeDocument/2006/relationships/chart" Target="../charts/chart28.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1.xml"/><Relationship Id="rId1" Type="http://schemas.openxmlformats.org/officeDocument/2006/relationships/slideLayout" Target="../slideLayouts/slideLayout2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9.jpeg"/><Relationship Id="rId7" Type="http://schemas.openxmlformats.org/officeDocument/2006/relationships/diagramLayout" Target="../diagrams/layout1.xml"/><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diagramData" Target="../diagrams/data1.xml"/><Relationship Id="rId5" Type="http://schemas.microsoft.com/office/2007/relationships/hdphoto" Target="../media/hdphoto1.wdp"/><Relationship Id="rId10" Type="http://schemas.microsoft.com/office/2007/relationships/diagramDrawing" Target="../diagrams/drawing1.xml"/><Relationship Id="rId4" Type="http://schemas.openxmlformats.org/officeDocument/2006/relationships/image" Target="../media/image10.png"/><Relationship Id="rId9" Type="http://schemas.openxmlformats.org/officeDocument/2006/relationships/diagramColors" Target="../diagrams/colors1.xml"/></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1.pn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3.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 Id="rId9"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4841967" y="3375677"/>
            <a:ext cx="4149632" cy="1208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600" b="1">
                <a:solidFill>
                  <a:srgbClr val="003366"/>
                </a:solidFill>
                <a:latin typeface="Arial Narrow" pitchFamily="34"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a:spcBef>
                <a:spcPts val="100"/>
              </a:spcBef>
            </a:pPr>
            <a:r>
              <a:rPr lang="ru-RU" sz="1400" i="1" dirty="0" smtClean="0">
                <a:solidFill>
                  <a:srgbClr val="0070C0"/>
                </a:solidFill>
              </a:rPr>
              <a:t>МИХАЙЛОВ  </a:t>
            </a:r>
            <a:endParaRPr lang="ru-RU" sz="1400" i="1" dirty="0">
              <a:solidFill>
                <a:srgbClr val="0070C0"/>
              </a:solidFill>
            </a:endParaRPr>
          </a:p>
          <a:p>
            <a:pPr algn="r">
              <a:spcBef>
                <a:spcPts val="100"/>
              </a:spcBef>
            </a:pPr>
            <a:r>
              <a:rPr lang="ru-RU" sz="1400" i="1" dirty="0" smtClean="0">
                <a:solidFill>
                  <a:srgbClr val="0070C0"/>
                </a:solidFill>
              </a:rPr>
              <a:t>ЭДУАРД ИГОРЕВИЧ</a:t>
            </a:r>
            <a:endParaRPr lang="ru-RU" sz="1400" i="1" dirty="0">
              <a:solidFill>
                <a:srgbClr val="0070C0"/>
              </a:solidFill>
            </a:endParaRPr>
          </a:p>
          <a:p>
            <a:pPr algn="r">
              <a:spcBef>
                <a:spcPts val="100"/>
              </a:spcBef>
            </a:pPr>
            <a:endParaRPr lang="ru-RU" sz="1400" i="1" dirty="0" smtClean="0">
              <a:solidFill>
                <a:srgbClr val="0070C0"/>
              </a:solidFill>
            </a:endParaRPr>
          </a:p>
          <a:p>
            <a:pPr algn="r">
              <a:spcBef>
                <a:spcPts val="100"/>
              </a:spcBef>
            </a:pPr>
            <a:r>
              <a:rPr lang="ru-RU" altLang="ru-RU" sz="1400" i="1" dirty="0" smtClean="0">
                <a:solidFill>
                  <a:srgbClr val="0070C0"/>
                </a:solidFill>
              </a:rPr>
              <a:t>заместитель начальника отдела </a:t>
            </a:r>
            <a:br>
              <a:rPr lang="ru-RU" altLang="ru-RU" sz="1400" i="1" dirty="0" smtClean="0">
                <a:solidFill>
                  <a:srgbClr val="0070C0"/>
                </a:solidFill>
              </a:rPr>
            </a:br>
            <a:r>
              <a:rPr lang="ru-RU" altLang="ru-RU" sz="1400" i="1" dirty="0" smtClean="0">
                <a:solidFill>
                  <a:srgbClr val="0070C0"/>
                </a:solidFill>
              </a:rPr>
              <a:t>Департамента (В.В. Черепанов) </a:t>
            </a:r>
            <a:r>
              <a:rPr lang="en-US" altLang="ru-RU" sz="1400" i="1" dirty="0" smtClean="0">
                <a:solidFill>
                  <a:srgbClr val="0070C0"/>
                </a:solidFill>
              </a:rPr>
              <a:t> </a:t>
            </a:r>
            <a:r>
              <a:rPr lang="ru-RU" altLang="ru-RU" sz="1400" i="1" dirty="0">
                <a:solidFill>
                  <a:srgbClr val="0070C0"/>
                </a:solidFill>
              </a:rPr>
              <a:t>ПАО «Газпром»</a:t>
            </a:r>
            <a:endParaRPr lang="ru-RU" sz="1400" i="1" dirty="0">
              <a:solidFill>
                <a:srgbClr val="0070C0"/>
              </a:solidFill>
            </a:endParaRPr>
          </a:p>
        </p:txBody>
      </p:sp>
      <p:sp>
        <p:nvSpPr>
          <p:cNvPr id="3078" name="Text Box 5"/>
          <p:cNvSpPr txBox="1">
            <a:spLocks noChangeArrowheads="1"/>
          </p:cNvSpPr>
          <p:nvPr/>
        </p:nvSpPr>
        <p:spPr bwMode="auto">
          <a:xfrm>
            <a:off x="508958" y="1430626"/>
            <a:ext cx="835037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600" b="1">
                <a:solidFill>
                  <a:srgbClr val="003366"/>
                </a:solidFill>
                <a:latin typeface="Arial Narrow"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endParaRPr lang="ru-RU" sz="2800" dirty="0" smtClean="0">
              <a:solidFill>
                <a:srgbClr val="0070C0"/>
              </a:solidFill>
            </a:endParaRPr>
          </a:p>
          <a:p>
            <a:pPr algn="ctr"/>
            <a:r>
              <a:rPr lang="ru-RU" sz="2800" dirty="0" smtClean="0">
                <a:solidFill>
                  <a:srgbClr val="0070C0"/>
                </a:solidFill>
              </a:rPr>
              <a:t>О </a:t>
            </a:r>
            <a:r>
              <a:rPr lang="ru-RU" sz="2800" dirty="0">
                <a:solidFill>
                  <a:srgbClr val="0070C0"/>
                </a:solidFill>
              </a:rPr>
              <a:t>реализации Стратегии развития системы управления производственной безопасностью </a:t>
            </a:r>
            <a:endParaRPr lang="ru-RU" sz="2800" dirty="0" smtClean="0">
              <a:solidFill>
                <a:srgbClr val="0070C0"/>
              </a:solidFill>
            </a:endParaRPr>
          </a:p>
          <a:p>
            <a:pPr algn="ctr"/>
            <a:r>
              <a:rPr lang="ru-RU" sz="2800" dirty="0" smtClean="0">
                <a:solidFill>
                  <a:srgbClr val="0070C0"/>
                </a:solidFill>
              </a:rPr>
              <a:t>ПАО </a:t>
            </a:r>
            <a:r>
              <a:rPr lang="ru-RU" sz="2800" dirty="0">
                <a:solidFill>
                  <a:srgbClr val="0070C0"/>
                </a:solidFill>
              </a:rPr>
              <a:t>«Газпром» </a:t>
            </a:r>
            <a:r>
              <a:rPr lang="ru-RU" sz="2800" dirty="0" smtClean="0">
                <a:solidFill>
                  <a:srgbClr val="0070C0"/>
                </a:solidFill>
              </a:rPr>
              <a:t>до </a:t>
            </a:r>
            <a:r>
              <a:rPr lang="ru-RU" sz="2800" dirty="0">
                <a:solidFill>
                  <a:srgbClr val="0070C0"/>
                </a:solidFill>
              </a:rPr>
              <a:t>2020 года</a:t>
            </a:r>
          </a:p>
        </p:txBody>
      </p:sp>
      <p:sp>
        <p:nvSpPr>
          <p:cNvPr id="10" name="Text Box 8"/>
          <p:cNvSpPr txBox="1">
            <a:spLocks noChangeArrowheads="1"/>
          </p:cNvSpPr>
          <p:nvPr/>
        </p:nvSpPr>
        <p:spPr bwMode="auto">
          <a:xfrm>
            <a:off x="7111514" y="2369345"/>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900">
                <a:solidFill>
                  <a:schemeClr val="tx1"/>
                </a:solidFill>
                <a:latin typeface="Arial Narrow" pitchFamily="34" charset="0"/>
                <a:cs typeface="Arial" charset="0"/>
              </a:defRPr>
            </a:lvl1pPr>
            <a:lvl2pPr marL="742950" indent="-285750">
              <a:defRPr sz="900">
                <a:solidFill>
                  <a:schemeClr val="tx1"/>
                </a:solidFill>
                <a:latin typeface="Arial Narrow" pitchFamily="34" charset="0"/>
                <a:cs typeface="Arial" charset="0"/>
              </a:defRPr>
            </a:lvl2pPr>
            <a:lvl3pPr marL="1143000" indent="-228600">
              <a:defRPr sz="900">
                <a:solidFill>
                  <a:schemeClr val="tx1"/>
                </a:solidFill>
                <a:latin typeface="Arial Narrow" pitchFamily="34" charset="0"/>
                <a:cs typeface="Arial" charset="0"/>
              </a:defRPr>
            </a:lvl3pPr>
            <a:lvl4pPr marL="1600200" indent="-228600">
              <a:defRPr sz="900">
                <a:solidFill>
                  <a:schemeClr val="tx1"/>
                </a:solidFill>
                <a:latin typeface="Arial Narrow" pitchFamily="34" charset="0"/>
                <a:cs typeface="Arial" charset="0"/>
              </a:defRPr>
            </a:lvl4pPr>
            <a:lvl5pPr marL="2057400" indent="-228600">
              <a:defRPr sz="900">
                <a:solidFill>
                  <a:schemeClr val="tx1"/>
                </a:solidFill>
                <a:latin typeface="Arial Narrow" pitchFamily="34" charset="0"/>
                <a:cs typeface="Arial" charset="0"/>
              </a:defRPr>
            </a:lvl5pPr>
            <a:lvl6pPr marL="2514600" indent="-228600" eaLnBrk="0" fontAlgn="base" hangingPunct="0">
              <a:spcBef>
                <a:spcPct val="0"/>
              </a:spcBef>
              <a:spcAft>
                <a:spcPct val="0"/>
              </a:spcAft>
              <a:defRPr sz="900">
                <a:solidFill>
                  <a:schemeClr val="tx1"/>
                </a:solidFill>
                <a:latin typeface="Arial Narrow" pitchFamily="34" charset="0"/>
                <a:cs typeface="Arial" charset="0"/>
              </a:defRPr>
            </a:lvl6pPr>
            <a:lvl7pPr marL="2971800" indent="-228600" eaLnBrk="0" fontAlgn="base" hangingPunct="0">
              <a:spcBef>
                <a:spcPct val="0"/>
              </a:spcBef>
              <a:spcAft>
                <a:spcPct val="0"/>
              </a:spcAft>
              <a:defRPr sz="900">
                <a:solidFill>
                  <a:schemeClr val="tx1"/>
                </a:solidFill>
                <a:latin typeface="Arial Narrow" pitchFamily="34" charset="0"/>
                <a:cs typeface="Arial" charset="0"/>
              </a:defRPr>
            </a:lvl7pPr>
            <a:lvl8pPr marL="3429000" indent="-228600" eaLnBrk="0" fontAlgn="base" hangingPunct="0">
              <a:spcBef>
                <a:spcPct val="0"/>
              </a:spcBef>
              <a:spcAft>
                <a:spcPct val="0"/>
              </a:spcAft>
              <a:defRPr sz="900">
                <a:solidFill>
                  <a:schemeClr val="tx1"/>
                </a:solidFill>
                <a:latin typeface="Arial Narrow" pitchFamily="34" charset="0"/>
                <a:cs typeface="Arial" charset="0"/>
              </a:defRPr>
            </a:lvl8pPr>
            <a:lvl9pPr marL="3886200" indent="-228600" eaLnBrk="0" fontAlgn="base" hangingPunct="0">
              <a:spcBef>
                <a:spcPct val="0"/>
              </a:spcBef>
              <a:spcAft>
                <a:spcPct val="0"/>
              </a:spcAft>
              <a:defRPr sz="900">
                <a:solidFill>
                  <a:schemeClr val="tx1"/>
                </a:solidFill>
                <a:latin typeface="Arial Narrow" pitchFamily="34" charset="0"/>
                <a:cs typeface="Arial" charset="0"/>
              </a:defRPr>
            </a:lvl9pPr>
          </a:lstStyle>
          <a:p>
            <a:pPr fontAlgn="base">
              <a:spcBef>
                <a:spcPct val="0"/>
              </a:spcBef>
              <a:spcAft>
                <a:spcPct val="0"/>
              </a:spcAft>
            </a:pPr>
            <a:endParaRPr lang="ru-RU" altLang="ru-RU" sz="1800" b="1">
              <a:solidFill>
                <a:srgbClr val="000000"/>
              </a:solidFill>
              <a:latin typeface="Arial" charset="0"/>
            </a:endParaRPr>
          </a:p>
        </p:txBody>
      </p:sp>
      <p:sp>
        <p:nvSpPr>
          <p:cNvPr id="7" name="Содержимое 4"/>
          <p:cNvSpPr txBox="1">
            <a:spLocks/>
          </p:cNvSpPr>
          <p:nvPr/>
        </p:nvSpPr>
        <p:spPr>
          <a:xfrm>
            <a:off x="2143983" y="4756965"/>
            <a:ext cx="7067549" cy="307777"/>
          </a:xfrm>
          <a:prstGeom prst="rect">
            <a:avLst/>
          </a:prstGeom>
        </p:spPr>
        <p:txBody>
          <a:bodyPr/>
          <a:lstStyle>
            <a:lvl1pPr marL="0" indent="0" algn="l" defTabSz="914400" rtl="0" eaLnBrk="1" latinLnBrk="0" hangingPunct="1">
              <a:spcBef>
                <a:spcPct val="20000"/>
              </a:spcBef>
              <a:buFont typeface="Arial" pitchFamily="34" charset="0"/>
              <a:buNone/>
              <a:defRPr sz="2600" b="0" kern="1200">
                <a:solidFill>
                  <a:srgbClr val="003366"/>
                </a:solidFill>
                <a:latin typeface="Arial Narrow" pitchFamily="34" charset="0"/>
                <a:ea typeface="+mn-ea"/>
                <a:cs typeface="+mn-cs"/>
              </a:defRPr>
            </a:lvl1pPr>
            <a:lvl2pPr marL="742950" indent="-28575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2pPr>
            <a:lvl3pPr marL="1143000" indent="-22860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3pPr>
            <a:lvl4pPr marL="1600200" indent="-22860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4pPr>
            <a:lvl5pPr marL="2057400" indent="-22860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ru-RU" sz="2000" dirty="0" smtClean="0">
                <a:solidFill>
                  <a:schemeClr val="bg1"/>
                </a:solidFill>
              </a:rPr>
              <a:t>Самара, </a:t>
            </a:r>
            <a:r>
              <a:rPr lang="ru-RU" sz="2000" cap="all" dirty="0" smtClean="0">
                <a:solidFill>
                  <a:schemeClr val="bg1"/>
                </a:solidFill>
              </a:rPr>
              <a:t>16 </a:t>
            </a:r>
            <a:r>
              <a:rPr lang="ru-RU" sz="2000" dirty="0" smtClean="0">
                <a:solidFill>
                  <a:schemeClr val="bg1"/>
                </a:solidFill>
              </a:rPr>
              <a:t>мая</a:t>
            </a:r>
            <a:r>
              <a:rPr lang="ru-RU" sz="2000" cap="all" dirty="0" smtClean="0">
                <a:solidFill>
                  <a:schemeClr val="bg1"/>
                </a:solidFill>
              </a:rPr>
              <a:t> 2018 </a:t>
            </a:r>
            <a:r>
              <a:rPr lang="ru-RU" sz="2000" dirty="0">
                <a:solidFill>
                  <a:schemeClr val="bg1"/>
                </a:solidFill>
              </a:rPr>
              <a:t>года</a:t>
            </a:r>
          </a:p>
        </p:txBody>
      </p:sp>
    </p:spTree>
    <p:extLst>
      <p:ext uri="{BB962C8B-B14F-4D97-AF65-F5344CB8AC3E}">
        <p14:creationId xmlns:p14="http://schemas.microsoft.com/office/powerpoint/2010/main" val="33579263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ChangeArrowheads="1"/>
          </p:cNvSpPr>
          <p:nvPr/>
        </p:nvSpPr>
        <p:spPr bwMode="auto">
          <a:xfrm>
            <a:off x="5632450" y="1117127"/>
            <a:ext cx="3511550" cy="574421"/>
          </a:xfrm>
          <a:prstGeom prst="rect">
            <a:avLst/>
          </a:prstGeom>
          <a:solidFill>
            <a:srgbClr val="F2F2F2"/>
          </a:solidFill>
          <a:ln w="6350" algn="ctr">
            <a:solidFill>
              <a:srgbClr val="002060"/>
            </a:solidFill>
            <a:prstDash val="solid"/>
            <a:miter lim="800000"/>
            <a:headEnd/>
            <a:tailEnd/>
          </a:ln>
        </p:spPr>
        <p:txBody>
          <a:bodyPr wrap="none" lIns="0" tIns="0" rIns="0" bIns="0" anchor="ctr"/>
          <a:lstStyle/>
          <a:p>
            <a:pPr>
              <a:defRPr/>
            </a:pPr>
            <a:endParaRPr lang="ru-RU">
              <a:latin typeface="Calibri" pitchFamily="34" charset="0"/>
            </a:endParaRPr>
          </a:p>
        </p:txBody>
      </p:sp>
      <p:sp>
        <p:nvSpPr>
          <p:cNvPr id="11" name="Rectangle 2"/>
          <p:cNvSpPr>
            <a:spLocks noChangeArrowheads="1"/>
          </p:cNvSpPr>
          <p:nvPr/>
        </p:nvSpPr>
        <p:spPr bwMode="auto">
          <a:xfrm>
            <a:off x="25400" y="1691548"/>
            <a:ext cx="5194300" cy="2883627"/>
          </a:xfrm>
          <a:prstGeom prst="rect">
            <a:avLst/>
          </a:prstGeom>
          <a:solidFill>
            <a:srgbClr val="F2F2F2"/>
          </a:solidFill>
          <a:ln w="6350" algn="ctr">
            <a:solidFill>
              <a:srgbClr val="002060"/>
            </a:solidFill>
            <a:prstDash val="solid"/>
            <a:miter lim="800000"/>
            <a:headEnd/>
            <a:tailEnd/>
          </a:ln>
        </p:spPr>
        <p:txBody>
          <a:bodyPr wrap="none" lIns="0" tIns="0" rIns="0" bIns="0" anchor="ctr"/>
          <a:lstStyle/>
          <a:p>
            <a:pPr>
              <a:defRPr/>
            </a:pPr>
            <a:endParaRPr lang="ru-RU">
              <a:latin typeface="Calibri" pitchFamily="34" charset="0"/>
            </a:endParaRPr>
          </a:p>
        </p:txBody>
      </p:sp>
      <p:graphicFrame>
        <p:nvGraphicFramePr>
          <p:cNvPr id="4" name="Схема 3"/>
          <p:cNvGraphicFramePr/>
          <p:nvPr>
            <p:extLst>
              <p:ext uri="{D42A27DB-BD31-4B8C-83A1-F6EECF244321}">
                <p14:modId xmlns:p14="http://schemas.microsoft.com/office/powerpoint/2010/main" val="2104491835"/>
              </p:ext>
            </p:extLst>
          </p:nvPr>
        </p:nvGraphicFramePr>
        <p:xfrm>
          <a:off x="76200" y="2233827"/>
          <a:ext cx="2238201" cy="2893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01600" y="1704257"/>
            <a:ext cx="2228850" cy="523220"/>
          </a:xfrm>
          <a:prstGeom prst="rect">
            <a:avLst/>
          </a:prstGeom>
          <a:noFill/>
        </p:spPr>
        <p:txBody>
          <a:bodyPr wrap="square" rtlCol="0">
            <a:spAutoFit/>
          </a:bodyPr>
          <a:lstStyle/>
          <a:p>
            <a:pPr algn="ctr"/>
            <a:r>
              <a:rPr lang="ru-RU" sz="1400" i="1" dirty="0">
                <a:solidFill>
                  <a:srgbClr val="00558A"/>
                </a:solidFill>
                <a:latin typeface="Arial Narrow" panose="020B0606020202030204" pitchFamily="34" charset="0"/>
              </a:rPr>
              <a:t>Рассмотрено </a:t>
            </a:r>
            <a:r>
              <a:rPr lang="ru-RU" sz="1400" b="1" i="1" dirty="0">
                <a:solidFill>
                  <a:srgbClr val="00558A"/>
                </a:solidFill>
                <a:latin typeface="Arial Narrow" panose="020B0606020202030204" pitchFamily="34" charset="0"/>
              </a:rPr>
              <a:t>43</a:t>
            </a:r>
            <a:r>
              <a:rPr lang="ru-RU" sz="1400" i="1" dirty="0">
                <a:solidFill>
                  <a:srgbClr val="00558A"/>
                </a:solidFill>
                <a:latin typeface="Arial Narrow" panose="020B0606020202030204" pitchFamily="34" charset="0"/>
              </a:rPr>
              <a:t> </a:t>
            </a:r>
            <a:r>
              <a:rPr lang="ru-RU" sz="1400" b="1" i="1" dirty="0">
                <a:solidFill>
                  <a:srgbClr val="00558A"/>
                </a:solidFill>
                <a:latin typeface="Arial Narrow" panose="020B0606020202030204" pitchFamily="34" charset="0"/>
              </a:rPr>
              <a:t>вопросов, </a:t>
            </a:r>
            <a:br>
              <a:rPr lang="ru-RU" sz="1400" b="1" i="1" dirty="0">
                <a:solidFill>
                  <a:srgbClr val="00558A"/>
                </a:solidFill>
                <a:latin typeface="Arial Narrow" panose="020B0606020202030204" pitchFamily="34" charset="0"/>
              </a:rPr>
            </a:br>
            <a:r>
              <a:rPr lang="ru-RU" sz="1400" i="1" dirty="0">
                <a:solidFill>
                  <a:srgbClr val="00558A"/>
                </a:solidFill>
                <a:latin typeface="Arial Narrow" panose="020B0606020202030204" pitchFamily="34" charset="0"/>
              </a:rPr>
              <a:t>направленных на:</a:t>
            </a:r>
          </a:p>
        </p:txBody>
      </p:sp>
      <p:graphicFrame>
        <p:nvGraphicFramePr>
          <p:cNvPr id="7" name="Схема 6"/>
          <p:cNvGraphicFramePr/>
          <p:nvPr>
            <p:extLst>
              <p:ext uri="{D42A27DB-BD31-4B8C-83A1-F6EECF244321}">
                <p14:modId xmlns:p14="http://schemas.microsoft.com/office/powerpoint/2010/main" val="1442294105"/>
              </p:ext>
            </p:extLst>
          </p:nvPr>
        </p:nvGraphicFramePr>
        <p:xfrm>
          <a:off x="2457450" y="2233827"/>
          <a:ext cx="2710815" cy="262877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TextBox 5"/>
          <p:cNvSpPr txBox="1"/>
          <p:nvPr/>
        </p:nvSpPr>
        <p:spPr>
          <a:xfrm>
            <a:off x="2482850" y="1704257"/>
            <a:ext cx="2698750" cy="523220"/>
          </a:xfrm>
          <a:prstGeom prst="rect">
            <a:avLst/>
          </a:prstGeom>
          <a:noFill/>
        </p:spPr>
        <p:txBody>
          <a:bodyPr wrap="square" rtlCol="0">
            <a:spAutoFit/>
          </a:bodyPr>
          <a:lstStyle/>
          <a:p>
            <a:pPr algn="ctr"/>
            <a:r>
              <a:rPr lang="ru-RU" sz="1400" i="1" spc="-20" dirty="0">
                <a:solidFill>
                  <a:schemeClr val="accent1">
                    <a:lumMod val="75000"/>
                  </a:schemeClr>
                </a:solidFill>
                <a:latin typeface="Arial Narrow" panose="020B0606020202030204" pitchFamily="34" charset="0"/>
              </a:rPr>
              <a:t>Принято </a:t>
            </a:r>
            <a:r>
              <a:rPr lang="ru-RU" sz="1400" b="1" i="1" spc="-20" dirty="0">
                <a:solidFill>
                  <a:schemeClr val="accent1">
                    <a:lumMod val="75000"/>
                  </a:schemeClr>
                </a:solidFill>
                <a:latin typeface="Arial Narrow" panose="020B0606020202030204" pitchFamily="34" charset="0"/>
              </a:rPr>
              <a:t>90 решений </a:t>
            </a:r>
            <a:br>
              <a:rPr lang="ru-RU" sz="1400" b="1" i="1" spc="-20" dirty="0">
                <a:solidFill>
                  <a:schemeClr val="accent1">
                    <a:lumMod val="75000"/>
                  </a:schemeClr>
                </a:solidFill>
                <a:latin typeface="Arial Narrow" panose="020B0606020202030204" pitchFamily="34" charset="0"/>
              </a:rPr>
            </a:br>
            <a:r>
              <a:rPr lang="ru-RU" sz="1400" i="1" spc="-20" dirty="0">
                <a:solidFill>
                  <a:schemeClr val="accent1">
                    <a:lumMod val="75000"/>
                  </a:schemeClr>
                </a:solidFill>
                <a:latin typeface="Arial Narrow" panose="020B0606020202030204" pitchFamily="34" charset="0"/>
              </a:rPr>
              <a:t>в следующих областях:</a:t>
            </a:r>
            <a:r>
              <a:rPr lang="ru-RU" sz="1400" i="1" dirty="0">
                <a:solidFill>
                  <a:schemeClr val="accent1">
                    <a:lumMod val="75000"/>
                  </a:schemeClr>
                </a:solidFill>
                <a:latin typeface="Arial Narrow" panose="020B0606020202030204" pitchFamily="34" charset="0"/>
              </a:rPr>
              <a:t> </a:t>
            </a:r>
          </a:p>
        </p:txBody>
      </p:sp>
      <p:sp>
        <p:nvSpPr>
          <p:cNvPr id="24" name="Rectangle 20"/>
          <p:cNvSpPr/>
          <p:nvPr/>
        </p:nvSpPr>
        <p:spPr>
          <a:xfrm>
            <a:off x="5478780" y="1796864"/>
            <a:ext cx="3665220" cy="2784661"/>
          </a:xfrm>
          <a:prstGeom prst="rect">
            <a:avLst/>
          </a:prstGeom>
          <a:solidFill>
            <a:schemeClr val="accent5">
              <a:lumMod val="40000"/>
              <a:lumOff val="60000"/>
            </a:schemeClr>
          </a:solidFill>
          <a:ln w="6350" cap="flat" cmpd="sng" algn="ctr">
            <a:solidFill>
              <a:schemeClr val="tx1"/>
            </a:solid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0" rIns="252000" bIns="0" numCol="1" spcCol="0" rtlCol="0" fromWordArt="0" anchor="ctr" anchorCtr="0" forceAA="0" compatLnSpc="1">
            <a:prstTxWarp prst="textNoShape">
              <a:avLst/>
            </a:prstTxWarp>
            <a:noAutofit/>
          </a:bodyPr>
          <a:lstStyle/>
          <a:p>
            <a:pPr algn="just"/>
            <a:r>
              <a:rPr lang="ru-RU" sz="1200" b="1" dirty="0">
                <a:solidFill>
                  <a:srgbClr val="003366"/>
                </a:solidFill>
                <a:latin typeface="Arial Narrow" panose="020B0606020202030204" pitchFamily="34" charset="0"/>
              </a:rPr>
              <a:t>Основные реализованные мероприятия:</a:t>
            </a:r>
          </a:p>
          <a:p>
            <a:pPr marL="171450" lvl="0" indent="-171450" algn="just">
              <a:spcBef>
                <a:spcPts val="300"/>
              </a:spcBef>
              <a:buFont typeface="Wingdings" panose="05000000000000000000" pitchFamily="2" charset="2"/>
              <a:buChar char="Ø"/>
            </a:pPr>
            <a:r>
              <a:rPr lang="ru-RU" sz="800" b="1" dirty="0">
                <a:solidFill>
                  <a:srgbClr val="003366"/>
                </a:solidFill>
                <a:latin typeface="Arial Narrow" panose="020B0606020202030204" pitchFamily="34" charset="0"/>
              </a:rPr>
              <a:t>Рассмотрена и одобрена новая редакция Политики ПАО «Газпром» в области ОТ, </a:t>
            </a:r>
            <a:r>
              <a:rPr lang="ru-RU" sz="800" b="1" dirty="0" err="1">
                <a:solidFill>
                  <a:srgbClr val="003366"/>
                </a:solidFill>
                <a:latin typeface="Arial Narrow" panose="020B0606020202030204" pitchFamily="34" charset="0"/>
              </a:rPr>
              <a:t>ПиПБ</a:t>
            </a:r>
            <a:r>
              <a:rPr lang="ru-RU" sz="800" b="1" dirty="0">
                <a:solidFill>
                  <a:srgbClr val="003366"/>
                </a:solidFill>
                <a:latin typeface="Arial Narrow" panose="020B0606020202030204" pitchFamily="34" charset="0"/>
              </a:rPr>
              <a:t>;</a:t>
            </a:r>
          </a:p>
          <a:p>
            <a:pPr marL="171450" lvl="0" indent="-171450" algn="just">
              <a:spcBef>
                <a:spcPts val="300"/>
              </a:spcBef>
              <a:buFont typeface="Wingdings" panose="05000000000000000000" pitchFamily="2" charset="2"/>
              <a:buChar char="Ø"/>
            </a:pPr>
            <a:r>
              <a:rPr lang="ru-RU" sz="800" b="1" dirty="0">
                <a:solidFill>
                  <a:srgbClr val="003366"/>
                </a:solidFill>
                <a:latin typeface="Arial Narrow" panose="020B0606020202030204" pitchFamily="34" charset="0"/>
              </a:rPr>
              <a:t>Рассмотрен и одобрен проект «Стратегии развития производственной безопасности» и Перечень основных    мероприятий Целевой программы обеспечения производственной безопасности ПАО «Газпром»; </a:t>
            </a:r>
          </a:p>
          <a:p>
            <a:pPr marL="171450" indent="-171450" algn="just">
              <a:spcBef>
                <a:spcPts val="300"/>
              </a:spcBef>
              <a:buFont typeface="Wingdings" panose="05000000000000000000" pitchFamily="2" charset="2"/>
              <a:buChar char="Ø"/>
            </a:pPr>
            <a:r>
              <a:rPr lang="ru-RU" sz="800" b="1" dirty="0">
                <a:solidFill>
                  <a:srgbClr val="003366"/>
                </a:solidFill>
                <a:latin typeface="Arial Narrow" panose="020B0606020202030204" pitchFamily="34" charset="0"/>
              </a:rPr>
              <a:t>Рассмотрены и рекомендованы к утверждению годовые отчеты о функционировании ЕСУПБ;</a:t>
            </a:r>
          </a:p>
          <a:p>
            <a:pPr marL="171450" lvl="0" indent="-171450" algn="just">
              <a:spcBef>
                <a:spcPts val="300"/>
              </a:spcBef>
              <a:buFont typeface="Wingdings" panose="05000000000000000000" pitchFamily="2" charset="2"/>
              <a:buChar char="Ø"/>
            </a:pPr>
            <a:r>
              <a:rPr lang="ru-RU" sz="800" b="1" dirty="0">
                <a:solidFill>
                  <a:srgbClr val="003366"/>
                </a:solidFill>
                <a:latin typeface="Arial Narrow" panose="020B0606020202030204" pitchFamily="34" charset="0"/>
              </a:rPr>
              <a:t>Разработаны и рекомендованы к утверждению Планы КиПД по производственной безопасности;</a:t>
            </a:r>
          </a:p>
          <a:p>
            <a:pPr marL="171450" lvl="0" indent="-171450" algn="just">
              <a:spcBef>
                <a:spcPts val="300"/>
              </a:spcBef>
              <a:buFont typeface="Wingdings" panose="05000000000000000000" pitchFamily="2" charset="2"/>
              <a:buChar char="Ø"/>
            </a:pPr>
            <a:r>
              <a:rPr lang="ru-RU" sz="800" b="1" dirty="0">
                <a:solidFill>
                  <a:srgbClr val="003366"/>
                </a:solidFill>
                <a:latin typeface="Arial Narrow" panose="020B0606020202030204" pitchFamily="34" charset="0"/>
              </a:rPr>
              <a:t>Рассмотрены и даны предложения для дочерних обществ и организаций по снижению высоких рисков в области производственной безопасности;</a:t>
            </a:r>
          </a:p>
          <a:p>
            <a:pPr marL="171450" lvl="0" indent="-171450" algn="just">
              <a:spcBef>
                <a:spcPts val="300"/>
              </a:spcBef>
              <a:buFont typeface="Wingdings" panose="05000000000000000000" pitchFamily="2" charset="2"/>
              <a:buChar char="Ø"/>
            </a:pPr>
            <a:r>
              <a:rPr lang="ru-RU" sz="800" b="1" dirty="0">
                <a:solidFill>
                  <a:srgbClr val="003366"/>
                </a:solidFill>
                <a:latin typeface="Arial Narrow" panose="020B0606020202030204" pitchFamily="34" charset="0"/>
              </a:rPr>
              <a:t>Рассмотрен и одобрен проект «Ключевых правил безопасности»;</a:t>
            </a:r>
          </a:p>
          <a:p>
            <a:pPr marL="171450" lvl="0" indent="-171450" algn="just">
              <a:spcBef>
                <a:spcPts val="300"/>
              </a:spcBef>
              <a:buFont typeface="Wingdings" panose="05000000000000000000" pitchFamily="2" charset="2"/>
              <a:buChar char="Ø"/>
            </a:pPr>
            <a:r>
              <a:rPr lang="ru-RU" sz="800" b="1" dirty="0">
                <a:solidFill>
                  <a:srgbClr val="003366"/>
                </a:solidFill>
                <a:latin typeface="Arial Narrow" panose="020B0606020202030204" pitchFamily="34" charset="0"/>
              </a:rPr>
              <a:t>Подведены итоги Года охраны труда, проведенного в 2016 году;</a:t>
            </a:r>
          </a:p>
          <a:p>
            <a:pPr marL="171450" lvl="0" indent="-171450" algn="just">
              <a:spcBef>
                <a:spcPts val="300"/>
              </a:spcBef>
              <a:buFont typeface="Wingdings" panose="05000000000000000000" pitchFamily="2" charset="2"/>
              <a:buChar char="Ø"/>
            </a:pPr>
            <a:r>
              <a:rPr lang="ru-RU" sz="800" b="1" dirty="0">
                <a:solidFill>
                  <a:srgbClr val="003366"/>
                </a:solidFill>
                <a:latin typeface="Arial Narrow" panose="020B0606020202030204" pitchFamily="34" charset="0"/>
              </a:rPr>
              <a:t>Рассмотрены результаты конкурса на лучшее дочернее общество  </a:t>
            </a:r>
            <a:br>
              <a:rPr lang="ru-RU" sz="800" b="1" dirty="0">
                <a:solidFill>
                  <a:srgbClr val="003366"/>
                </a:solidFill>
                <a:latin typeface="Arial Narrow" panose="020B0606020202030204" pitchFamily="34" charset="0"/>
              </a:rPr>
            </a:br>
            <a:r>
              <a:rPr lang="ru-RU" sz="800" b="1" dirty="0">
                <a:solidFill>
                  <a:srgbClr val="003366"/>
                </a:solidFill>
                <a:latin typeface="Arial Narrow" panose="020B0606020202030204" pitchFamily="34" charset="0"/>
              </a:rPr>
              <a:t>ПАО «Газпром» по организации работ по ОТ;</a:t>
            </a:r>
          </a:p>
          <a:p>
            <a:pPr marL="171450" lvl="0" indent="-171450" algn="just">
              <a:spcBef>
                <a:spcPts val="300"/>
              </a:spcBef>
              <a:buFont typeface="Wingdings" panose="05000000000000000000" pitchFamily="2" charset="2"/>
              <a:buChar char="Ø"/>
            </a:pPr>
            <a:r>
              <a:rPr lang="ru-RU" sz="800" b="1" dirty="0">
                <a:solidFill>
                  <a:srgbClr val="003366"/>
                </a:solidFill>
                <a:latin typeface="Arial Narrow" panose="020B0606020202030204" pitchFamily="34" charset="0"/>
              </a:rPr>
              <a:t>Рассмотрены отчеты руководителей дочерних обществ по результатам расследования несчастных случаев и аварий.</a:t>
            </a:r>
            <a:endParaRPr lang="ru-RU" sz="600" b="1" dirty="0">
              <a:solidFill>
                <a:srgbClr val="003366"/>
              </a:solidFill>
              <a:latin typeface="Arial Narrow" panose="020B0606020202030204" pitchFamily="34" charset="0"/>
            </a:endParaRPr>
          </a:p>
        </p:txBody>
      </p:sp>
      <p:sp>
        <p:nvSpPr>
          <p:cNvPr id="28" name="Прямоугольник 27"/>
          <p:cNvSpPr/>
          <p:nvPr/>
        </p:nvSpPr>
        <p:spPr>
          <a:xfrm>
            <a:off x="25400" y="1117127"/>
            <a:ext cx="5194300" cy="584775"/>
          </a:xfrm>
          <a:prstGeom prst="rect">
            <a:avLst/>
          </a:prstGeom>
          <a:solidFill>
            <a:srgbClr val="0099FF"/>
          </a:solidFill>
        </p:spPr>
        <p:txBody>
          <a:bodyPr wrap="square">
            <a:spAutoFit/>
          </a:bodyPr>
          <a:lstStyle/>
          <a:p>
            <a:pPr algn="ctr"/>
            <a:r>
              <a:rPr lang="ru-RU" sz="1600" dirty="0">
                <a:solidFill>
                  <a:schemeClr val="bg1"/>
                </a:solidFill>
                <a:latin typeface="Arial Narrow" panose="020B0606020202030204" pitchFamily="34" charset="0"/>
              </a:rPr>
              <a:t>За период </a:t>
            </a:r>
            <a:r>
              <a:rPr lang="ru-RU" sz="1600" b="1" dirty="0">
                <a:solidFill>
                  <a:schemeClr val="bg1"/>
                </a:solidFill>
                <a:latin typeface="Arial Narrow" panose="020B0606020202030204" pitchFamily="34" charset="0"/>
              </a:rPr>
              <a:t>2014 - 2017 гг.</a:t>
            </a:r>
            <a:r>
              <a:rPr lang="ru-RU" sz="1600" dirty="0">
                <a:solidFill>
                  <a:schemeClr val="bg1"/>
                </a:solidFill>
                <a:latin typeface="Arial Narrow" panose="020B0606020202030204" pitchFamily="34" charset="0"/>
              </a:rPr>
              <a:t> проведено </a:t>
            </a:r>
            <a:r>
              <a:rPr lang="ru-RU" sz="1600" b="1" dirty="0">
                <a:solidFill>
                  <a:schemeClr val="bg1"/>
                </a:solidFill>
                <a:latin typeface="Arial Narrow" panose="020B0606020202030204" pitchFamily="34" charset="0"/>
              </a:rPr>
              <a:t>11 заседаний</a:t>
            </a:r>
          </a:p>
          <a:p>
            <a:pPr algn="ctr"/>
            <a:r>
              <a:rPr lang="ru-RU" sz="1600" dirty="0">
                <a:solidFill>
                  <a:schemeClr val="bg1"/>
                </a:solidFill>
                <a:latin typeface="Arial Narrow" panose="020B0606020202030204" pitchFamily="34" charset="0"/>
              </a:rPr>
              <a:t>Комиссии по производственной безопасности ПАО «Газпром»</a:t>
            </a:r>
          </a:p>
        </p:txBody>
      </p:sp>
      <p:sp>
        <p:nvSpPr>
          <p:cNvPr id="29" name="TextBox 28"/>
          <p:cNvSpPr txBox="1"/>
          <p:nvPr/>
        </p:nvSpPr>
        <p:spPr>
          <a:xfrm>
            <a:off x="6019800" y="1107429"/>
            <a:ext cx="3149600" cy="861774"/>
          </a:xfrm>
          <a:prstGeom prst="rect">
            <a:avLst/>
          </a:prstGeom>
          <a:noFill/>
        </p:spPr>
        <p:txBody>
          <a:bodyPr wrap="square" rtlCol="0">
            <a:spAutoFit/>
          </a:bodyPr>
          <a:lstStyle/>
          <a:p>
            <a:pPr algn="just" defTabSz="180975"/>
            <a:r>
              <a:rPr lang="ru-RU" sz="1000" b="1" dirty="0">
                <a:solidFill>
                  <a:srgbClr val="00558A"/>
                </a:solidFill>
                <a:latin typeface="Arial Narrow" panose="020B0606020202030204" pitchFamily="34" charset="0"/>
              </a:rPr>
              <a:t>В</a:t>
            </a:r>
            <a:r>
              <a:rPr lang="en-US" sz="1000" b="1" dirty="0">
                <a:solidFill>
                  <a:srgbClr val="00558A"/>
                </a:solidFill>
                <a:latin typeface="Arial Narrow" panose="020B0606020202030204" pitchFamily="34" charset="0"/>
              </a:rPr>
              <a:t> 2017 </a:t>
            </a:r>
            <a:r>
              <a:rPr lang="ru-RU" sz="1000" b="1" dirty="0">
                <a:solidFill>
                  <a:srgbClr val="00558A"/>
                </a:solidFill>
                <a:latin typeface="Arial Narrow" panose="020B0606020202030204" pitchFamily="34" charset="0"/>
              </a:rPr>
              <a:t>году приказом ПАО «Газпром» от 22.08.2017</a:t>
            </a:r>
            <a:br>
              <a:rPr lang="ru-RU" sz="1000" b="1" dirty="0">
                <a:solidFill>
                  <a:srgbClr val="00558A"/>
                </a:solidFill>
                <a:latin typeface="Arial Narrow" panose="020B0606020202030204" pitchFamily="34" charset="0"/>
              </a:rPr>
            </a:br>
            <a:r>
              <a:rPr lang="ru-RU" sz="1000" b="1" dirty="0">
                <a:solidFill>
                  <a:srgbClr val="00558A"/>
                </a:solidFill>
                <a:latin typeface="Arial Narrow" panose="020B0606020202030204" pitchFamily="34" charset="0"/>
              </a:rPr>
              <a:t>№ 588 утверждено новое Положение о Комиссии</a:t>
            </a:r>
            <a:br>
              <a:rPr lang="ru-RU" sz="1000" b="1" dirty="0">
                <a:solidFill>
                  <a:srgbClr val="00558A"/>
                </a:solidFill>
                <a:latin typeface="Arial Narrow" panose="020B0606020202030204" pitchFamily="34" charset="0"/>
              </a:rPr>
            </a:br>
            <a:r>
              <a:rPr lang="ru-RU" sz="1000" b="1" dirty="0">
                <a:solidFill>
                  <a:srgbClr val="00558A"/>
                </a:solidFill>
                <a:latin typeface="Arial Narrow" panose="020B0606020202030204" pitchFamily="34" charset="0"/>
              </a:rPr>
              <a:t>по производственной безопасности ПАО «Газпром»</a:t>
            </a:r>
          </a:p>
          <a:p>
            <a:pPr algn="just"/>
            <a:endParaRPr lang="ru-RU" sz="1000" b="1" dirty="0">
              <a:solidFill>
                <a:srgbClr val="003366"/>
              </a:solidFill>
              <a:latin typeface="Arial Narrow" panose="020B0606020202030204" pitchFamily="34" charset="0"/>
            </a:endParaRPr>
          </a:p>
          <a:p>
            <a:endParaRPr lang="ru-RU" sz="1000" dirty="0">
              <a:latin typeface="Arial Narrow" panose="020B0606020202030204" pitchFamily="34" charset="0"/>
            </a:endParaRPr>
          </a:p>
        </p:txBody>
      </p:sp>
      <p:sp>
        <p:nvSpPr>
          <p:cNvPr id="10" name="Заголовок 1"/>
          <p:cNvSpPr txBox="1">
            <a:spLocks/>
          </p:cNvSpPr>
          <p:nvPr/>
        </p:nvSpPr>
        <p:spPr>
          <a:xfrm>
            <a:off x="1947134" y="130629"/>
            <a:ext cx="7196866" cy="400110"/>
          </a:xfrm>
          <a:prstGeom prst="rect">
            <a:avLst/>
          </a:prstGeom>
        </p:spPr>
        <p:txBody>
          <a:bodyPr anchor="ctr"/>
          <a:lstStyle>
            <a:lvl1pPr fontAlgn="base">
              <a:spcBef>
                <a:spcPct val="0"/>
              </a:spcBef>
              <a:spcAft>
                <a:spcPct val="0"/>
              </a:spcAft>
              <a:buNone/>
              <a:defRPr kumimoji="0" lang="ru-RU" sz="2000" b="0" i="0" u="none" strike="noStrike" cap="none" spc="0" normalizeH="0" baseline="0" noProof="0" dirty="0" smtClean="0">
                <a:ln>
                  <a:noFill/>
                </a:ln>
                <a:solidFill>
                  <a:prstClr val="white"/>
                </a:solidFill>
                <a:effectLst/>
                <a:uLnTx/>
                <a:uFillTx/>
                <a:latin typeface="Arial Narrow" pitchFamily="34" charset="0"/>
                <a:ea typeface="+mj-ea"/>
                <a:cs typeface="Times New Roman" panose="02020603050405020304" pitchFamily="18" charset="0"/>
              </a:defRPr>
            </a:lvl1pPr>
          </a:lstStyle>
          <a:p>
            <a:r>
              <a:rPr lang="ru-RU" dirty="0"/>
              <a:t>Комиссия по производственной безопасности </a:t>
            </a:r>
          </a:p>
        </p:txBody>
      </p:sp>
      <p:grpSp>
        <p:nvGrpSpPr>
          <p:cNvPr id="9" name="Группа 8"/>
          <p:cNvGrpSpPr/>
          <p:nvPr/>
        </p:nvGrpSpPr>
        <p:grpSpPr>
          <a:xfrm>
            <a:off x="5327839" y="1022164"/>
            <a:ext cx="774700" cy="774700"/>
            <a:chOff x="5219700" y="1048864"/>
            <a:chExt cx="713474" cy="713474"/>
          </a:xfrm>
        </p:grpSpPr>
        <p:sp>
          <p:nvSpPr>
            <p:cNvPr id="2" name="Овал 1"/>
            <p:cNvSpPr/>
            <p:nvPr/>
          </p:nvSpPr>
          <p:spPr>
            <a:xfrm>
              <a:off x="5295900" y="1152525"/>
              <a:ext cx="482600" cy="482600"/>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050" name="Picture 2" descr="F:\Работа\ООО ГП МРГ\Работа\Презенатции\Картинки\Информация_иконка.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219700" y="1048864"/>
              <a:ext cx="713474" cy="713474"/>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Содержимое 3"/>
          <p:cNvSpPr txBox="1">
            <a:spLocks/>
          </p:cNvSpPr>
          <p:nvPr/>
        </p:nvSpPr>
        <p:spPr>
          <a:xfrm>
            <a:off x="1973596" y="4635985"/>
            <a:ext cx="7067549" cy="276999"/>
          </a:xfrm>
          <a:prstGeom prst="rect">
            <a:avLst/>
          </a:prstGeom>
        </p:spPr>
        <p:txBody>
          <a:bodyPr/>
          <a:lstStyle>
            <a:lvl1pPr marL="0" indent="0" algn="l" defTabSz="914400" rtl="0" eaLnBrk="1" latinLnBrk="0" hangingPunct="1">
              <a:spcBef>
                <a:spcPct val="20000"/>
              </a:spcBef>
              <a:buFont typeface="Arial" pitchFamily="34" charset="0"/>
              <a:buNone/>
              <a:defRPr sz="2600" b="0" kern="1200">
                <a:solidFill>
                  <a:srgbClr val="003366"/>
                </a:solidFill>
                <a:latin typeface="Arial Narrow" pitchFamily="34" charset="0"/>
                <a:ea typeface="+mn-ea"/>
                <a:cs typeface="+mn-cs"/>
              </a:defRPr>
            </a:lvl1pPr>
            <a:lvl2pPr marL="742950" indent="-28575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2pPr>
            <a:lvl3pPr marL="1143000" indent="-22860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3pPr>
            <a:lvl4pPr marL="1600200" indent="-22860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4pPr>
            <a:lvl5pPr marL="2057400" indent="-22860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ru-RU" sz="1400" dirty="0">
                <a:solidFill>
                  <a:schemeClr val="bg1"/>
                </a:solidFill>
              </a:rPr>
              <a:t>Итоги работы газотранспортных обществ по эксплуатации линейной части магистральных трубопроводов ПАО «Газпром» за 2017 год и задачи на 2018 год. Положительный опыт, проблемы</a:t>
            </a:r>
          </a:p>
        </p:txBody>
      </p:sp>
    </p:spTree>
    <p:extLst>
      <p:ext uri="{BB962C8B-B14F-4D97-AF65-F5344CB8AC3E}">
        <p14:creationId xmlns:p14="http://schemas.microsoft.com/office/powerpoint/2010/main" val="2726790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Диаграмма 8"/>
          <p:cNvGraphicFramePr/>
          <p:nvPr>
            <p:extLst>
              <p:ext uri="{D42A27DB-BD31-4B8C-83A1-F6EECF244321}">
                <p14:modId xmlns:p14="http://schemas.microsoft.com/office/powerpoint/2010/main" val="1422212710"/>
              </p:ext>
            </p:extLst>
          </p:nvPr>
        </p:nvGraphicFramePr>
        <p:xfrm>
          <a:off x="4881071" y="0"/>
          <a:ext cx="4330461" cy="4623758"/>
        </p:xfrm>
        <a:graphic>
          <a:graphicData uri="http://schemas.openxmlformats.org/drawingml/2006/chart">
            <c:chart xmlns:c="http://schemas.openxmlformats.org/drawingml/2006/chart" xmlns:r="http://schemas.openxmlformats.org/officeDocument/2006/relationships" r:id="rId3"/>
          </a:graphicData>
        </a:graphic>
      </p:graphicFrame>
      <p:sp>
        <p:nvSpPr>
          <p:cNvPr id="11" name="Содержимое 3"/>
          <p:cNvSpPr txBox="1">
            <a:spLocks/>
          </p:cNvSpPr>
          <p:nvPr/>
        </p:nvSpPr>
        <p:spPr>
          <a:xfrm>
            <a:off x="2143983" y="4756965"/>
            <a:ext cx="7067549" cy="276999"/>
          </a:xfrm>
          <a:prstGeom prst="rect">
            <a:avLst/>
          </a:prstGeom>
        </p:spPr>
        <p:txBody>
          <a:bodyPr/>
          <a:lstStyle>
            <a:lvl1pPr marL="0" indent="0" algn="l" defTabSz="914400" rtl="0" eaLnBrk="1" latinLnBrk="0" hangingPunct="1">
              <a:spcBef>
                <a:spcPct val="20000"/>
              </a:spcBef>
              <a:buFont typeface="Arial" pitchFamily="34" charset="0"/>
              <a:buNone/>
              <a:defRPr sz="2600" b="0" kern="1200">
                <a:solidFill>
                  <a:srgbClr val="003366"/>
                </a:solidFill>
                <a:latin typeface="Arial Narrow" pitchFamily="34" charset="0"/>
                <a:ea typeface="+mn-ea"/>
                <a:cs typeface="+mn-cs"/>
              </a:defRPr>
            </a:lvl1pPr>
            <a:lvl2pPr marL="742950" indent="-28575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2pPr>
            <a:lvl3pPr marL="1143000" indent="-22860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3pPr>
            <a:lvl4pPr marL="1600200" indent="-22860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4pPr>
            <a:lvl5pPr marL="2057400" indent="-22860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ru-RU" sz="1800" dirty="0">
              <a:solidFill>
                <a:schemeClr val="bg1"/>
              </a:solidFill>
            </a:endParaRPr>
          </a:p>
        </p:txBody>
      </p:sp>
      <p:sp>
        <p:nvSpPr>
          <p:cNvPr id="7" name="Заголовок 1"/>
          <p:cNvSpPr txBox="1">
            <a:spLocks/>
          </p:cNvSpPr>
          <p:nvPr/>
        </p:nvSpPr>
        <p:spPr>
          <a:xfrm>
            <a:off x="1973596" y="353241"/>
            <a:ext cx="6597518" cy="402771"/>
          </a:xfrm>
          <a:prstGeom prst="rect">
            <a:avLst/>
          </a:prstGeom>
        </p:spPr>
        <p:txBody>
          <a:bodyPr anchor="ctr"/>
          <a:lstStyle>
            <a:lvl1pPr fontAlgn="base">
              <a:spcBef>
                <a:spcPct val="0"/>
              </a:spcBef>
              <a:spcAft>
                <a:spcPct val="0"/>
              </a:spcAft>
              <a:buNone/>
              <a:defRPr kumimoji="0" lang="ru-RU" sz="2000" b="0" i="0" u="none" strike="noStrike" cap="none" spc="0" normalizeH="0" baseline="0" noProof="0" dirty="0" smtClean="0">
                <a:ln>
                  <a:noFill/>
                </a:ln>
                <a:solidFill>
                  <a:prstClr val="white"/>
                </a:solidFill>
                <a:effectLst/>
                <a:uLnTx/>
                <a:uFillTx/>
                <a:latin typeface="Arial Narrow" pitchFamily="34" charset="0"/>
                <a:ea typeface="+mj-ea"/>
                <a:cs typeface="Times New Roman" panose="02020603050405020304" pitchFamily="18" charset="0"/>
              </a:defRPr>
            </a:lvl1pPr>
          </a:lstStyle>
          <a:p>
            <a:r>
              <a:rPr lang="ru-RU" altLang="ru-RU" dirty="0"/>
              <a:t>Внутренние аудиты СУПБ в 2017 году</a:t>
            </a:r>
          </a:p>
        </p:txBody>
      </p:sp>
      <p:graphicFrame>
        <p:nvGraphicFramePr>
          <p:cNvPr id="3" name="Таблица 2"/>
          <p:cNvGraphicFramePr>
            <a:graphicFrameLocks noGrp="1"/>
          </p:cNvGraphicFramePr>
          <p:nvPr>
            <p:extLst>
              <p:ext uri="{D42A27DB-BD31-4B8C-83A1-F6EECF244321}">
                <p14:modId xmlns:p14="http://schemas.microsoft.com/office/powerpoint/2010/main" val="3053652633"/>
              </p:ext>
            </p:extLst>
          </p:nvPr>
        </p:nvGraphicFramePr>
        <p:xfrm>
          <a:off x="0" y="1069671"/>
          <a:ext cx="5098210" cy="3550383"/>
        </p:xfrm>
        <a:graphic>
          <a:graphicData uri="http://schemas.openxmlformats.org/drawingml/2006/table">
            <a:tbl>
              <a:tblPr>
                <a:tableStyleId>{5C22544A-7EE6-4342-B048-85BDC9FD1C3A}</a:tableStyleId>
              </a:tblPr>
              <a:tblGrid>
                <a:gridCol w="345057">
                  <a:extLst>
                    <a:ext uri="{9D8B030D-6E8A-4147-A177-3AD203B41FA5}">
                      <a16:colId xmlns="" xmlns:a16="http://schemas.microsoft.com/office/drawing/2014/main" val="20000"/>
                    </a:ext>
                  </a:extLst>
                </a:gridCol>
                <a:gridCol w="2168019">
                  <a:extLst>
                    <a:ext uri="{9D8B030D-6E8A-4147-A177-3AD203B41FA5}">
                      <a16:colId xmlns="" xmlns:a16="http://schemas.microsoft.com/office/drawing/2014/main" val="20001"/>
                    </a:ext>
                  </a:extLst>
                </a:gridCol>
                <a:gridCol w="859710">
                  <a:extLst>
                    <a:ext uri="{9D8B030D-6E8A-4147-A177-3AD203B41FA5}">
                      <a16:colId xmlns="" xmlns:a16="http://schemas.microsoft.com/office/drawing/2014/main" val="20002"/>
                    </a:ext>
                  </a:extLst>
                </a:gridCol>
                <a:gridCol w="726086">
                  <a:extLst>
                    <a:ext uri="{9D8B030D-6E8A-4147-A177-3AD203B41FA5}">
                      <a16:colId xmlns="" xmlns:a16="http://schemas.microsoft.com/office/drawing/2014/main" val="20003"/>
                    </a:ext>
                  </a:extLst>
                </a:gridCol>
                <a:gridCol w="999338">
                  <a:extLst>
                    <a:ext uri="{9D8B030D-6E8A-4147-A177-3AD203B41FA5}">
                      <a16:colId xmlns="" xmlns:a16="http://schemas.microsoft.com/office/drawing/2014/main" val="20004"/>
                    </a:ext>
                  </a:extLst>
                </a:gridCol>
              </a:tblGrid>
              <a:tr h="118182">
                <a:tc rowSpan="2">
                  <a:txBody>
                    <a:bodyPr/>
                    <a:lstStyle/>
                    <a:p>
                      <a:pPr algn="ctr" rtl="0" fontAlgn="ctr"/>
                      <a:r>
                        <a:rPr lang="ru-RU" sz="800" u="none" strike="noStrike" dirty="0">
                          <a:effectLst/>
                          <a:latin typeface="+mj-lt"/>
                        </a:rPr>
                        <a:t>№ </a:t>
                      </a:r>
                      <a:r>
                        <a:rPr lang="ru-RU" sz="800" u="none" strike="noStrike" dirty="0" err="1">
                          <a:effectLst/>
                          <a:latin typeface="+mj-lt"/>
                        </a:rPr>
                        <a:t>п.п</a:t>
                      </a:r>
                      <a:endParaRPr lang="ru-RU" sz="800" b="1" i="0" u="none" strike="noStrike" dirty="0">
                        <a:solidFill>
                          <a:srgbClr val="000000"/>
                        </a:solidFill>
                        <a:effectLst/>
                        <a:latin typeface="+mj-lt"/>
                      </a:endParaRPr>
                    </a:p>
                  </a:txBody>
                  <a:tcPr marL="507" marR="507" marT="507" marB="0" anchor="ctr"/>
                </a:tc>
                <a:tc rowSpan="2">
                  <a:txBody>
                    <a:bodyPr/>
                    <a:lstStyle/>
                    <a:p>
                      <a:pPr algn="ctr" rtl="0" fontAlgn="ctr"/>
                      <a:r>
                        <a:rPr lang="ru-RU" sz="800" u="none" strike="noStrike" dirty="0">
                          <a:effectLst/>
                          <a:latin typeface="+mj-lt"/>
                        </a:rPr>
                        <a:t>Наименование проверяемого дочернего общества</a:t>
                      </a:r>
                      <a:endParaRPr lang="ru-RU" sz="800" b="1" i="0" u="none" strike="noStrike" dirty="0">
                        <a:solidFill>
                          <a:srgbClr val="000000"/>
                        </a:solidFill>
                        <a:effectLst/>
                        <a:latin typeface="+mj-lt"/>
                      </a:endParaRPr>
                    </a:p>
                  </a:txBody>
                  <a:tcPr marL="507" marR="507" marT="507" marB="0" anchor="ctr"/>
                </a:tc>
                <a:tc gridSpan="2">
                  <a:txBody>
                    <a:bodyPr/>
                    <a:lstStyle/>
                    <a:p>
                      <a:pPr algn="ctr" rtl="0" fontAlgn="ctr"/>
                      <a:r>
                        <a:rPr lang="ru-RU" sz="800" u="none" strike="noStrike" dirty="0">
                          <a:effectLst/>
                          <a:latin typeface="+mj-lt"/>
                        </a:rPr>
                        <a:t>Количество выявленных</a:t>
                      </a:r>
                      <a:endParaRPr lang="ru-RU" sz="800" b="1" i="0" u="none" strike="noStrike" dirty="0">
                        <a:solidFill>
                          <a:srgbClr val="000000"/>
                        </a:solidFill>
                        <a:effectLst/>
                        <a:latin typeface="+mj-lt"/>
                      </a:endParaRPr>
                    </a:p>
                  </a:txBody>
                  <a:tcPr marL="507" marR="507" marT="507" marB="0" anchor="ctr"/>
                </a:tc>
                <a:tc hMerge="1">
                  <a:txBody>
                    <a:bodyPr/>
                    <a:lstStyle/>
                    <a:p>
                      <a:endParaRPr lang="ru-RU"/>
                    </a:p>
                  </a:txBody>
                  <a:tcPr/>
                </a:tc>
                <a:tc rowSpan="2">
                  <a:txBody>
                    <a:bodyPr/>
                    <a:lstStyle/>
                    <a:p>
                      <a:pPr algn="ctr" rtl="0" fontAlgn="ctr"/>
                      <a:r>
                        <a:rPr lang="ru-RU" sz="800" u="none" strike="noStrike">
                          <a:effectLst/>
                          <a:latin typeface="+mj-lt"/>
                        </a:rPr>
                        <a:t>Результат</a:t>
                      </a:r>
                      <a:endParaRPr lang="ru-RU" sz="800" b="1" i="0" u="none" strike="noStrike">
                        <a:solidFill>
                          <a:srgbClr val="000000"/>
                        </a:solidFill>
                        <a:effectLst/>
                        <a:latin typeface="+mj-lt"/>
                      </a:endParaRPr>
                    </a:p>
                  </a:txBody>
                  <a:tcPr marL="507" marR="507" marT="507" marB="0" anchor="ctr"/>
                </a:tc>
                <a:extLst>
                  <a:ext uri="{0D108BD9-81ED-4DB2-BD59-A6C34878D82A}">
                    <a16:rowId xmlns="" xmlns:a16="http://schemas.microsoft.com/office/drawing/2014/main" val="10000"/>
                  </a:ext>
                </a:extLst>
              </a:tr>
              <a:tr h="118182">
                <a:tc vMerge="1">
                  <a:txBody>
                    <a:bodyPr/>
                    <a:lstStyle/>
                    <a:p>
                      <a:endParaRPr lang="ru-RU"/>
                    </a:p>
                  </a:txBody>
                  <a:tcPr/>
                </a:tc>
                <a:tc vMerge="1">
                  <a:txBody>
                    <a:bodyPr/>
                    <a:lstStyle/>
                    <a:p>
                      <a:endParaRPr lang="ru-RU"/>
                    </a:p>
                  </a:txBody>
                  <a:tcPr/>
                </a:tc>
                <a:tc>
                  <a:txBody>
                    <a:bodyPr/>
                    <a:lstStyle/>
                    <a:p>
                      <a:pPr algn="ctr" rtl="0" fontAlgn="ctr"/>
                      <a:r>
                        <a:rPr lang="ru-RU" sz="800" u="none" strike="noStrike">
                          <a:effectLst/>
                          <a:latin typeface="+mj-lt"/>
                        </a:rPr>
                        <a:t>Несоответствий</a:t>
                      </a:r>
                      <a:endParaRPr lang="ru-RU" sz="800" b="1" i="0" u="none" strike="noStrike">
                        <a:solidFill>
                          <a:srgbClr val="000000"/>
                        </a:solidFill>
                        <a:effectLst/>
                        <a:latin typeface="+mj-lt"/>
                      </a:endParaRPr>
                    </a:p>
                  </a:txBody>
                  <a:tcPr marL="507" marR="507" marT="507" marB="0" anchor="ctr"/>
                </a:tc>
                <a:tc>
                  <a:txBody>
                    <a:bodyPr/>
                    <a:lstStyle/>
                    <a:p>
                      <a:pPr algn="ctr" rtl="0" fontAlgn="ctr"/>
                      <a:r>
                        <a:rPr lang="ru-RU" sz="800" u="none" strike="noStrike" dirty="0">
                          <a:effectLst/>
                          <a:latin typeface="+mj-lt"/>
                        </a:rPr>
                        <a:t>Замечаний</a:t>
                      </a:r>
                      <a:endParaRPr lang="ru-RU" sz="800" b="1" i="0" u="none" strike="noStrike" dirty="0">
                        <a:solidFill>
                          <a:srgbClr val="000000"/>
                        </a:solidFill>
                        <a:effectLst/>
                        <a:latin typeface="+mj-lt"/>
                      </a:endParaRPr>
                    </a:p>
                  </a:txBody>
                  <a:tcPr marL="507" marR="507" marT="507" marB="0" anchor="ctr"/>
                </a:tc>
                <a:tc vMerge="1">
                  <a:txBody>
                    <a:bodyPr/>
                    <a:lstStyle/>
                    <a:p>
                      <a:endParaRPr lang="ru-RU"/>
                    </a:p>
                  </a:txBody>
                  <a:tcPr/>
                </a:tc>
                <a:extLst>
                  <a:ext uri="{0D108BD9-81ED-4DB2-BD59-A6C34878D82A}">
                    <a16:rowId xmlns="" xmlns:a16="http://schemas.microsoft.com/office/drawing/2014/main" val="10001"/>
                  </a:ext>
                </a:extLst>
              </a:tr>
              <a:tr h="118182">
                <a:tc>
                  <a:txBody>
                    <a:bodyPr/>
                    <a:lstStyle/>
                    <a:p>
                      <a:pPr algn="ctr" fontAlgn="ctr"/>
                      <a:r>
                        <a:rPr lang="ru-RU" sz="800" u="none" strike="noStrike" dirty="0">
                          <a:effectLst/>
                          <a:latin typeface="+mj-lt"/>
                        </a:rPr>
                        <a:t>1</a:t>
                      </a:r>
                      <a:endParaRPr lang="ru-RU" sz="800" b="0" i="0" u="none" strike="noStrike" dirty="0">
                        <a:solidFill>
                          <a:srgbClr val="000000"/>
                        </a:solidFill>
                        <a:effectLst/>
                        <a:latin typeface="+mj-lt"/>
                      </a:endParaRPr>
                    </a:p>
                  </a:txBody>
                  <a:tcPr marL="507" marR="507" marT="507" marB="0" anchor="ctr"/>
                </a:tc>
                <a:tc>
                  <a:txBody>
                    <a:bodyPr/>
                    <a:lstStyle/>
                    <a:p>
                      <a:pPr algn="l" fontAlgn="b"/>
                      <a:r>
                        <a:rPr lang="ru-RU" sz="800" u="none" strike="noStrike">
                          <a:effectLst/>
                          <a:latin typeface="+mj-lt"/>
                        </a:rPr>
                        <a:t>ООО «Газпром ВНИИГАЗ»</a:t>
                      </a:r>
                      <a:endParaRPr lang="ru-RU" sz="800" b="0" i="0" u="none" strike="noStrike">
                        <a:solidFill>
                          <a:srgbClr val="000000"/>
                        </a:solidFill>
                        <a:effectLst/>
                        <a:latin typeface="+mj-lt"/>
                      </a:endParaRPr>
                    </a:p>
                  </a:txBody>
                  <a:tcPr marL="507" marR="507" marT="507" marB="0" anchor="b"/>
                </a:tc>
                <a:tc>
                  <a:txBody>
                    <a:bodyPr/>
                    <a:lstStyle/>
                    <a:p>
                      <a:pPr algn="r" fontAlgn="b"/>
                      <a:r>
                        <a:rPr lang="ru-RU" sz="800" u="none" strike="noStrike">
                          <a:effectLst/>
                          <a:latin typeface="+mj-lt"/>
                        </a:rPr>
                        <a:t>5</a:t>
                      </a:r>
                      <a:endParaRPr lang="ru-RU" sz="800" b="0" i="0" u="none" strike="noStrike">
                        <a:solidFill>
                          <a:srgbClr val="000000"/>
                        </a:solidFill>
                        <a:effectLst/>
                        <a:latin typeface="+mj-lt"/>
                      </a:endParaRPr>
                    </a:p>
                  </a:txBody>
                  <a:tcPr marL="507" marR="507" marT="507" marB="0" anchor="b"/>
                </a:tc>
                <a:tc>
                  <a:txBody>
                    <a:bodyPr/>
                    <a:lstStyle/>
                    <a:p>
                      <a:pPr algn="r" fontAlgn="b"/>
                      <a:r>
                        <a:rPr lang="ru-RU" sz="800" u="none" strike="noStrike" dirty="0">
                          <a:effectLst/>
                          <a:latin typeface="+mj-lt"/>
                        </a:rPr>
                        <a:t>16</a:t>
                      </a:r>
                      <a:endParaRPr lang="ru-RU" sz="800" b="0" i="0" u="none" strike="noStrike" dirty="0">
                        <a:solidFill>
                          <a:srgbClr val="000000"/>
                        </a:solidFill>
                        <a:effectLst/>
                        <a:latin typeface="+mj-lt"/>
                      </a:endParaRPr>
                    </a:p>
                  </a:txBody>
                  <a:tcPr marL="507" marR="507" marT="507" marB="0" anchor="b"/>
                </a:tc>
                <a:tc>
                  <a:txBody>
                    <a:bodyPr/>
                    <a:lstStyle/>
                    <a:p>
                      <a:pPr algn="ctr" fontAlgn="b"/>
                      <a:r>
                        <a:rPr lang="ru-RU" sz="800" u="none" strike="noStrike">
                          <a:effectLst/>
                          <a:latin typeface="+mj-lt"/>
                        </a:rPr>
                        <a:t>соответствие</a:t>
                      </a:r>
                      <a:endParaRPr lang="ru-RU" sz="800" b="0" i="0" u="none" strike="noStrike">
                        <a:solidFill>
                          <a:srgbClr val="000000"/>
                        </a:solidFill>
                        <a:effectLst/>
                        <a:latin typeface="+mj-lt"/>
                      </a:endParaRPr>
                    </a:p>
                  </a:txBody>
                  <a:tcPr marL="507" marR="507" marT="507" marB="0" anchor="b"/>
                </a:tc>
                <a:extLst>
                  <a:ext uri="{0D108BD9-81ED-4DB2-BD59-A6C34878D82A}">
                    <a16:rowId xmlns="" xmlns:a16="http://schemas.microsoft.com/office/drawing/2014/main" val="10002"/>
                  </a:ext>
                </a:extLst>
              </a:tr>
              <a:tr h="118182">
                <a:tc>
                  <a:txBody>
                    <a:bodyPr/>
                    <a:lstStyle/>
                    <a:p>
                      <a:pPr algn="ctr" fontAlgn="ctr"/>
                      <a:r>
                        <a:rPr lang="ru-RU" sz="800" u="none" strike="noStrike">
                          <a:effectLst/>
                          <a:latin typeface="+mj-lt"/>
                        </a:rPr>
                        <a:t>2</a:t>
                      </a:r>
                      <a:endParaRPr lang="ru-RU" sz="800" b="0" i="0" u="none" strike="noStrike">
                        <a:solidFill>
                          <a:srgbClr val="000000"/>
                        </a:solidFill>
                        <a:effectLst/>
                        <a:latin typeface="+mj-lt"/>
                      </a:endParaRPr>
                    </a:p>
                  </a:txBody>
                  <a:tcPr marL="507" marR="507" marT="507" marB="0" anchor="ctr"/>
                </a:tc>
                <a:tc>
                  <a:txBody>
                    <a:bodyPr/>
                    <a:lstStyle/>
                    <a:p>
                      <a:pPr algn="l" fontAlgn="b"/>
                      <a:r>
                        <a:rPr lang="ru-RU" sz="800" u="none" strike="noStrike">
                          <a:effectLst/>
                          <a:latin typeface="+mj-lt"/>
                        </a:rPr>
                        <a:t>ООО «Газпром социнвест»</a:t>
                      </a:r>
                      <a:endParaRPr lang="ru-RU" sz="800" b="0" i="0" u="none" strike="noStrike">
                        <a:solidFill>
                          <a:srgbClr val="000000"/>
                        </a:solidFill>
                        <a:effectLst/>
                        <a:latin typeface="+mj-lt"/>
                      </a:endParaRPr>
                    </a:p>
                  </a:txBody>
                  <a:tcPr marL="507" marR="507" marT="507" marB="0" anchor="b"/>
                </a:tc>
                <a:tc>
                  <a:txBody>
                    <a:bodyPr/>
                    <a:lstStyle/>
                    <a:p>
                      <a:pPr algn="r" fontAlgn="b"/>
                      <a:r>
                        <a:rPr lang="ru-RU" sz="800" u="none" strike="noStrike">
                          <a:effectLst/>
                          <a:latin typeface="+mj-lt"/>
                        </a:rPr>
                        <a:t>11</a:t>
                      </a:r>
                      <a:endParaRPr lang="ru-RU" sz="800" b="0" i="0" u="none" strike="noStrike">
                        <a:solidFill>
                          <a:srgbClr val="000000"/>
                        </a:solidFill>
                        <a:effectLst/>
                        <a:latin typeface="+mj-lt"/>
                      </a:endParaRPr>
                    </a:p>
                  </a:txBody>
                  <a:tcPr marL="507" marR="507" marT="507" marB="0" anchor="b"/>
                </a:tc>
                <a:tc>
                  <a:txBody>
                    <a:bodyPr/>
                    <a:lstStyle/>
                    <a:p>
                      <a:pPr algn="r" fontAlgn="b"/>
                      <a:r>
                        <a:rPr lang="ru-RU" sz="800" u="none" strike="noStrike">
                          <a:effectLst/>
                          <a:latin typeface="+mj-lt"/>
                        </a:rPr>
                        <a:t>14</a:t>
                      </a:r>
                      <a:endParaRPr lang="ru-RU" sz="800" b="0" i="0" u="none" strike="noStrike">
                        <a:solidFill>
                          <a:srgbClr val="000000"/>
                        </a:solidFill>
                        <a:effectLst/>
                        <a:latin typeface="+mj-lt"/>
                      </a:endParaRPr>
                    </a:p>
                  </a:txBody>
                  <a:tcPr marL="507" marR="507" marT="507" marB="0" anchor="b"/>
                </a:tc>
                <a:tc>
                  <a:txBody>
                    <a:bodyPr/>
                    <a:lstStyle/>
                    <a:p>
                      <a:pPr algn="ctr" fontAlgn="b"/>
                      <a:r>
                        <a:rPr lang="ru-RU" sz="800" u="none" strike="noStrike" dirty="0">
                          <a:solidFill>
                            <a:srgbClr val="FF0000"/>
                          </a:solidFill>
                          <a:effectLst/>
                          <a:latin typeface="+mj-lt"/>
                        </a:rPr>
                        <a:t>несоответствие</a:t>
                      </a:r>
                      <a:endParaRPr lang="ru-RU" sz="800" b="1" i="0" u="none" strike="noStrike" dirty="0">
                        <a:solidFill>
                          <a:srgbClr val="FF0000"/>
                        </a:solidFill>
                        <a:effectLst/>
                        <a:latin typeface="+mj-lt"/>
                      </a:endParaRPr>
                    </a:p>
                  </a:txBody>
                  <a:tcPr marL="507" marR="507" marT="507" marB="0" anchor="b"/>
                </a:tc>
                <a:extLst>
                  <a:ext uri="{0D108BD9-81ED-4DB2-BD59-A6C34878D82A}">
                    <a16:rowId xmlns="" xmlns:a16="http://schemas.microsoft.com/office/drawing/2014/main" val="10003"/>
                  </a:ext>
                </a:extLst>
              </a:tr>
              <a:tr h="118182">
                <a:tc>
                  <a:txBody>
                    <a:bodyPr/>
                    <a:lstStyle/>
                    <a:p>
                      <a:pPr algn="ctr" fontAlgn="ctr"/>
                      <a:r>
                        <a:rPr lang="ru-RU" sz="800" u="none" strike="noStrike">
                          <a:effectLst/>
                          <a:latin typeface="+mj-lt"/>
                        </a:rPr>
                        <a:t>3</a:t>
                      </a:r>
                      <a:endParaRPr lang="ru-RU" sz="800" b="0" i="0" u="none" strike="noStrike">
                        <a:solidFill>
                          <a:srgbClr val="000000"/>
                        </a:solidFill>
                        <a:effectLst/>
                        <a:latin typeface="+mj-lt"/>
                      </a:endParaRPr>
                    </a:p>
                  </a:txBody>
                  <a:tcPr marL="507" marR="507" marT="507" marB="0" anchor="ctr"/>
                </a:tc>
                <a:tc>
                  <a:txBody>
                    <a:bodyPr/>
                    <a:lstStyle/>
                    <a:p>
                      <a:pPr algn="l" fontAlgn="b"/>
                      <a:r>
                        <a:rPr lang="ru-RU" sz="800" u="none" strike="noStrike">
                          <a:effectLst/>
                          <a:latin typeface="+mj-lt"/>
                        </a:rPr>
                        <a:t>ООО «Газпром газомоторное топливо»</a:t>
                      </a:r>
                      <a:endParaRPr lang="ru-RU" sz="800" b="0" i="0" u="none" strike="noStrike">
                        <a:solidFill>
                          <a:srgbClr val="000000"/>
                        </a:solidFill>
                        <a:effectLst/>
                        <a:latin typeface="+mj-lt"/>
                      </a:endParaRPr>
                    </a:p>
                  </a:txBody>
                  <a:tcPr marL="507" marR="507" marT="507" marB="0" anchor="b"/>
                </a:tc>
                <a:tc>
                  <a:txBody>
                    <a:bodyPr/>
                    <a:lstStyle/>
                    <a:p>
                      <a:pPr algn="r" fontAlgn="b"/>
                      <a:r>
                        <a:rPr lang="ru-RU" sz="800" u="none" strike="noStrike">
                          <a:effectLst/>
                          <a:latin typeface="+mj-lt"/>
                        </a:rPr>
                        <a:t>8</a:t>
                      </a:r>
                      <a:endParaRPr lang="ru-RU" sz="800" b="0" i="0" u="none" strike="noStrike">
                        <a:solidFill>
                          <a:srgbClr val="000000"/>
                        </a:solidFill>
                        <a:effectLst/>
                        <a:latin typeface="+mj-lt"/>
                      </a:endParaRPr>
                    </a:p>
                  </a:txBody>
                  <a:tcPr marL="507" marR="507" marT="507" marB="0" anchor="b"/>
                </a:tc>
                <a:tc>
                  <a:txBody>
                    <a:bodyPr/>
                    <a:lstStyle/>
                    <a:p>
                      <a:pPr algn="r" fontAlgn="b"/>
                      <a:r>
                        <a:rPr lang="ru-RU" sz="800" u="none" strike="noStrike">
                          <a:effectLst/>
                          <a:latin typeface="+mj-lt"/>
                        </a:rPr>
                        <a:t>27</a:t>
                      </a:r>
                      <a:endParaRPr lang="ru-RU" sz="800" b="0" i="0" u="none" strike="noStrike">
                        <a:solidFill>
                          <a:srgbClr val="000000"/>
                        </a:solidFill>
                        <a:effectLst/>
                        <a:latin typeface="+mj-lt"/>
                      </a:endParaRPr>
                    </a:p>
                  </a:txBody>
                  <a:tcPr marL="507" marR="507" marT="507" marB="0" anchor="b"/>
                </a:tc>
                <a:tc>
                  <a:txBody>
                    <a:bodyPr/>
                    <a:lstStyle/>
                    <a:p>
                      <a:pPr algn="ctr" fontAlgn="b"/>
                      <a:r>
                        <a:rPr lang="ru-RU" sz="800" u="none" strike="noStrike" dirty="0">
                          <a:effectLst/>
                          <a:latin typeface="+mj-lt"/>
                        </a:rPr>
                        <a:t>соответствие</a:t>
                      </a:r>
                      <a:endParaRPr lang="ru-RU" sz="800" b="0" i="0" u="none" strike="noStrike" dirty="0">
                        <a:solidFill>
                          <a:srgbClr val="000000"/>
                        </a:solidFill>
                        <a:effectLst/>
                        <a:latin typeface="+mj-lt"/>
                      </a:endParaRPr>
                    </a:p>
                  </a:txBody>
                  <a:tcPr marL="507" marR="507" marT="507" marB="0" anchor="b"/>
                </a:tc>
                <a:extLst>
                  <a:ext uri="{0D108BD9-81ED-4DB2-BD59-A6C34878D82A}">
                    <a16:rowId xmlns="" xmlns:a16="http://schemas.microsoft.com/office/drawing/2014/main" val="10004"/>
                  </a:ext>
                </a:extLst>
              </a:tr>
              <a:tr h="118182">
                <a:tc>
                  <a:txBody>
                    <a:bodyPr/>
                    <a:lstStyle/>
                    <a:p>
                      <a:pPr algn="ctr" fontAlgn="ctr"/>
                      <a:r>
                        <a:rPr lang="ru-RU" sz="800" u="none" strike="noStrike">
                          <a:effectLst/>
                          <a:latin typeface="+mj-lt"/>
                        </a:rPr>
                        <a:t>4</a:t>
                      </a:r>
                      <a:endParaRPr lang="ru-RU" sz="800" b="0" i="0" u="none" strike="noStrike">
                        <a:solidFill>
                          <a:srgbClr val="000000"/>
                        </a:solidFill>
                        <a:effectLst/>
                        <a:latin typeface="+mj-lt"/>
                      </a:endParaRPr>
                    </a:p>
                  </a:txBody>
                  <a:tcPr marL="507" marR="507" marT="507" marB="0" anchor="ctr"/>
                </a:tc>
                <a:tc>
                  <a:txBody>
                    <a:bodyPr/>
                    <a:lstStyle/>
                    <a:p>
                      <a:pPr algn="l" fontAlgn="b"/>
                      <a:r>
                        <a:rPr lang="en-US" sz="800" u="none" strike="noStrike">
                          <a:effectLst/>
                          <a:latin typeface="+mj-lt"/>
                        </a:rPr>
                        <a:t>Gazprom EP International B.V.</a:t>
                      </a:r>
                      <a:endParaRPr lang="en-US" sz="800" b="0" i="0" u="none" strike="noStrike">
                        <a:solidFill>
                          <a:srgbClr val="000000"/>
                        </a:solidFill>
                        <a:effectLst/>
                        <a:latin typeface="+mj-lt"/>
                      </a:endParaRPr>
                    </a:p>
                  </a:txBody>
                  <a:tcPr marL="507" marR="507" marT="507" marB="0" anchor="b"/>
                </a:tc>
                <a:tc>
                  <a:txBody>
                    <a:bodyPr/>
                    <a:lstStyle/>
                    <a:p>
                      <a:pPr algn="r" fontAlgn="b"/>
                      <a:r>
                        <a:rPr lang="ru-RU" sz="800" u="none" strike="noStrike">
                          <a:effectLst/>
                          <a:latin typeface="+mj-lt"/>
                        </a:rPr>
                        <a:t>15</a:t>
                      </a:r>
                      <a:endParaRPr lang="ru-RU" sz="800" b="0" i="0" u="none" strike="noStrike">
                        <a:solidFill>
                          <a:srgbClr val="000000"/>
                        </a:solidFill>
                        <a:effectLst/>
                        <a:latin typeface="+mj-lt"/>
                      </a:endParaRPr>
                    </a:p>
                  </a:txBody>
                  <a:tcPr marL="507" marR="507" marT="507" marB="0" anchor="b"/>
                </a:tc>
                <a:tc>
                  <a:txBody>
                    <a:bodyPr/>
                    <a:lstStyle/>
                    <a:p>
                      <a:pPr algn="r" fontAlgn="b"/>
                      <a:r>
                        <a:rPr lang="ru-RU" sz="800" u="none" strike="noStrike">
                          <a:effectLst/>
                          <a:latin typeface="+mj-lt"/>
                        </a:rPr>
                        <a:t>7</a:t>
                      </a:r>
                      <a:endParaRPr lang="ru-RU" sz="800" b="0" i="0" u="none" strike="noStrike">
                        <a:solidFill>
                          <a:srgbClr val="000000"/>
                        </a:solidFill>
                        <a:effectLst/>
                        <a:latin typeface="+mj-lt"/>
                      </a:endParaRPr>
                    </a:p>
                  </a:txBody>
                  <a:tcPr marL="507" marR="507" marT="507" marB="0" anchor="b"/>
                </a:tc>
                <a:tc>
                  <a:txBody>
                    <a:bodyPr/>
                    <a:lstStyle/>
                    <a:p>
                      <a:pPr algn="ctr" fontAlgn="b"/>
                      <a:r>
                        <a:rPr lang="ru-RU" sz="800" u="none" strike="noStrike" dirty="0">
                          <a:solidFill>
                            <a:srgbClr val="FF0000"/>
                          </a:solidFill>
                          <a:effectLst/>
                          <a:latin typeface="+mj-lt"/>
                        </a:rPr>
                        <a:t>несоответствие</a:t>
                      </a:r>
                      <a:endParaRPr lang="ru-RU" sz="800" b="1" i="0" u="none" strike="noStrike" dirty="0">
                        <a:solidFill>
                          <a:srgbClr val="FF0000"/>
                        </a:solidFill>
                        <a:effectLst/>
                        <a:latin typeface="+mj-lt"/>
                      </a:endParaRPr>
                    </a:p>
                  </a:txBody>
                  <a:tcPr marL="507" marR="507" marT="507" marB="0" anchor="b"/>
                </a:tc>
                <a:extLst>
                  <a:ext uri="{0D108BD9-81ED-4DB2-BD59-A6C34878D82A}">
                    <a16:rowId xmlns="" xmlns:a16="http://schemas.microsoft.com/office/drawing/2014/main" val="10005"/>
                  </a:ext>
                </a:extLst>
              </a:tr>
              <a:tr h="118182">
                <a:tc>
                  <a:txBody>
                    <a:bodyPr/>
                    <a:lstStyle/>
                    <a:p>
                      <a:pPr algn="ctr" fontAlgn="ctr"/>
                      <a:r>
                        <a:rPr lang="ru-RU" sz="800" u="none" strike="noStrike">
                          <a:effectLst/>
                          <a:latin typeface="+mj-lt"/>
                        </a:rPr>
                        <a:t>5</a:t>
                      </a:r>
                      <a:endParaRPr lang="ru-RU" sz="800" b="0" i="0" u="none" strike="noStrike">
                        <a:solidFill>
                          <a:srgbClr val="000000"/>
                        </a:solidFill>
                        <a:effectLst/>
                        <a:latin typeface="+mj-lt"/>
                      </a:endParaRPr>
                    </a:p>
                  </a:txBody>
                  <a:tcPr marL="507" marR="507" marT="507" marB="0" anchor="ctr"/>
                </a:tc>
                <a:tc>
                  <a:txBody>
                    <a:bodyPr/>
                    <a:lstStyle/>
                    <a:p>
                      <a:pPr algn="l" fontAlgn="b"/>
                      <a:r>
                        <a:rPr lang="ru-RU" sz="800" u="none" strike="noStrike">
                          <a:effectLst/>
                          <a:latin typeface="+mj-lt"/>
                        </a:rPr>
                        <a:t>ОАО «Гипроспецгаз»</a:t>
                      </a:r>
                      <a:endParaRPr lang="ru-RU" sz="800" b="0" i="0" u="none" strike="noStrike">
                        <a:solidFill>
                          <a:srgbClr val="000000"/>
                        </a:solidFill>
                        <a:effectLst/>
                        <a:latin typeface="+mj-lt"/>
                      </a:endParaRPr>
                    </a:p>
                  </a:txBody>
                  <a:tcPr marL="507" marR="507" marT="507" marB="0" anchor="b"/>
                </a:tc>
                <a:tc>
                  <a:txBody>
                    <a:bodyPr/>
                    <a:lstStyle/>
                    <a:p>
                      <a:pPr algn="r" fontAlgn="b"/>
                      <a:r>
                        <a:rPr lang="ru-RU" sz="800" u="none" strike="noStrike">
                          <a:effectLst/>
                          <a:latin typeface="+mj-lt"/>
                        </a:rPr>
                        <a:t>12</a:t>
                      </a:r>
                      <a:endParaRPr lang="ru-RU" sz="800" b="0" i="0" u="none" strike="noStrike">
                        <a:solidFill>
                          <a:srgbClr val="000000"/>
                        </a:solidFill>
                        <a:effectLst/>
                        <a:latin typeface="+mj-lt"/>
                      </a:endParaRPr>
                    </a:p>
                  </a:txBody>
                  <a:tcPr marL="507" marR="507" marT="507" marB="0" anchor="b"/>
                </a:tc>
                <a:tc>
                  <a:txBody>
                    <a:bodyPr/>
                    <a:lstStyle/>
                    <a:p>
                      <a:pPr algn="r" fontAlgn="b"/>
                      <a:r>
                        <a:rPr lang="ru-RU" sz="800" u="none" strike="noStrike">
                          <a:effectLst/>
                          <a:latin typeface="+mj-lt"/>
                        </a:rPr>
                        <a:t>19</a:t>
                      </a:r>
                      <a:endParaRPr lang="ru-RU" sz="800" b="0" i="0" u="none" strike="noStrike">
                        <a:solidFill>
                          <a:srgbClr val="000000"/>
                        </a:solidFill>
                        <a:effectLst/>
                        <a:latin typeface="+mj-lt"/>
                      </a:endParaRPr>
                    </a:p>
                  </a:txBody>
                  <a:tcPr marL="507" marR="507" marT="507" marB="0" anchor="b"/>
                </a:tc>
                <a:tc>
                  <a:txBody>
                    <a:bodyPr/>
                    <a:lstStyle/>
                    <a:p>
                      <a:pPr algn="ctr" fontAlgn="b"/>
                      <a:r>
                        <a:rPr lang="ru-RU" sz="800" u="none" strike="noStrike" dirty="0">
                          <a:solidFill>
                            <a:srgbClr val="FF0000"/>
                          </a:solidFill>
                          <a:effectLst/>
                          <a:latin typeface="+mj-lt"/>
                        </a:rPr>
                        <a:t>несоответствие</a:t>
                      </a:r>
                      <a:endParaRPr lang="ru-RU" sz="800" b="1" i="0" u="none" strike="noStrike" dirty="0">
                        <a:solidFill>
                          <a:srgbClr val="FF0000"/>
                        </a:solidFill>
                        <a:effectLst/>
                        <a:latin typeface="+mj-lt"/>
                      </a:endParaRPr>
                    </a:p>
                  </a:txBody>
                  <a:tcPr marL="507" marR="507" marT="507" marB="0" anchor="b"/>
                </a:tc>
                <a:extLst>
                  <a:ext uri="{0D108BD9-81ED-4DB2-BD59-A6C34878D82A}">
                    <a16:rowId xmlns="" xmlns:a16="http://schemas.microsoft.com/office/drawing/2014/main" val="10006"/>
                  </a:ext>
                </a:extLst>
              </a:tr>
              <a:tr h="118182">
                <a:tc>
                  <a:txBody>
                    <a:bodyPr/>
                    <a:lstStyle/>
                    <a:p>
                      <a:pPr algn="ctr" fontAlgn="ctr"/>
                      <a:r>
                        <a:rPr lang="ru-RU" sz="800" u="none" strike="noStrike">
                          <a:effectLst/>
                          <a:latin typeface="+mj-lt"/>
                        </a:rPr>
                        <a:t>6</a:t>
                      </a:r>
                      <a:endParaRPr lang="ru-RU" sz="800" b="0" i="0" u="none" strike="noStrike">
                        <a:solidFill>
                          <a:srgbClr val="000000"/>
                        </a:solidFill>
                        <a:effectLst/>
                        <a:latin typeface="+mj-lt"/>
                      </a:endParaRPr>
                    </a:p>
                  </a:txBody>
                  <a:tcPr marL="507" marR="507" marT="507" marB="0" anchor="ctr"/>
                </a:tc>
                <a:tc>
                  <a:txBody>
                    <a:bodyPr/>
                    <a:lstStyle/>
                    <a:p>
                      <a:pPr algn="l" fontAlgn="b"/>
                      <a:r>
                        <a:rPr lang="ru-RU" sz="800" u="none" strike="noStrike">
                          <a:effectLst/>
                          <a:latin typeface="+mj-lt"/>
                        </a:rPr>
                        <a:t>ООО «Газпром трансгаз Волгоград»</a:t>
                      </a:r>
                      <a:endParaRPr lang="ru-RU" sz="800" b="0" i="0" u="none" strike="noStrike">
                        <a:solidFill>
                          <a:srgbClr val="000000"/>
                        </a:solidFill>
                        <a:effectLst/>
                        <a:latin typeface="+mj-lt"/>
                      </a:endParaRPr>
                    </a:p>
                  </a:txBody>
                  <a:tcPr marL="507" marR="507" marT="507" marB="0" anchor="b"/>
                </a:tc>
                <a:tc>
                  <a:txBody>
                    <a:bodyPr/>
                    <a:lstStyle/>
                    <a:p>
                      <a:pPr algn="r" fontAlgn="b"/>
                      <a:r>
                        <a:rPr lang="ru-RU" sz="800" u="none" strike="noStrike">
                          <a:effectLst/>
                          <a:latin typeface="+mj-lt"/>
                        </a:rPr>
                        <a:t>5</a:t>
                      </a:r>
                      <a:endParaRPr lang="ru-RU" sz="800" b="0" i="0" u="none" strike="noStrike">
                        <a:solidFill>
                          <a:srgbClr val="000000"/>
                        </a:solidFill>
                        <a:effectLst/>
                        <a:latin typeface="+mj-lt"/>
                      </a:endParaRPr>
                    </a:p>
                  </a:txBody>
                  <a:tcPr marL="507" marR="507" marT="507" marB="0" anchor="b"/>
                </a:tc>
                <a:tc>
                  <a:txBody>
                    <a:bodyPr/>
                    <a:lstStyle/>
                    <a:p>
                      <a:pPr algn="r" fontAlgn="b"/>
                      <a:r>
                        <a:rPr lang="ru-RU" sz="800" u="none" strike="noStrike">
                          <a:effectLst/>
                          <a:latin typeface="+mj-lt"/>
                        </a:rPr>
                        <a:t>34</a:t>
                      </a:r>
                      <a:endParaRPr lang="ru-RU" sz="800" b="0" i="0" u="none" strike="noStrike">
                        <a:solidFill>
                          <a:srgbClr val="000000"/>
                        </a:solidFill>
                        <a:effectLst/>
                        <a:latin typeface="+mj-lt"/>
                      </a:endParaRPr>
                    </a:p>
                  </a:txBody>
                  <a:tcPr marL="507" marR="507" marT="507" marB="0" anchor="b"/>
                </a:tc>
                <a:tc>
                  <a:txBody>
                    <a:bodyPr/>
                    <a:lstStyle/>
                    <a:p>
                      <a:pPr algn="ctr" fontAlgn="b"/>
                      <a:r>
                        <a:rPr lang="ru-RU" sz="800" u="none" strike="noStrike" dirty="0">
                          <a:effectLst/>
                          <a:latin typeface="+mj-lt"/>
                        </a:rPr>
                        <a:t>соответствие</a:t>
                      </a:r>
                      <a:endParaRPr lang="ru-RU" sz="800" b="0" i="0" u="none" strike="noStrike" dirty="0">
                        <a:solidFill>
                          <a:srgbClr val="000000"/>
                        </a:solidFill>
                        <a:effectLst/>
                        <a:latin typeface="+mj-lt"/>
                      </a:endParaRPr>
                    </a:p>
                  </a:txBody>
                  <a:tcPr marL="507" marR="507" marT="507" marB="0" anchor="b"/>
                </a:tc>
                <a:extLst>
                  <a:ext uri="{0D108BD9-81ED-4DB2-BD59-A6C34878D82A}">
                    <a16:rowId xmlns="" xmlns:a16="http://schemas.microsoft.com/office/drawing/2014/main" val="10007"/>
                  </a:ext>
                </a:extLst>
              </a:tr>
              <a:tr h="118182">
                <a:tc>
                  <a:txBody>
                    <a:bodyPr/>
                    <a:lstStyle/>
                    <a:p>
                      <a:pPr algn="ctr" fontAlgn="ctr"/>
                      <a:r>
                        <a:rPr lang="ru-RU" sz="800" u="none" strike="noStrike">
                          <a:effectLst/>
                          <a:latin typeface="+mj-lt"/>
                        </a:rPr>
                        <a:t>7</a:t>
                      </a:r>
                      <a:endParaRPr lang="ru-RU" sz="800" b="0" i="0" u="none" strike="noStrike">
                        <a:solidFill>
                          <a:srgbClr val="000000"/>
                        </a:solidFill>
                        <a:effectLst/>
                        <a:latin typeface="+mj-lt"/>
                      </a:endParaRPr>
                    </a:p>
                  </a:txBody>
                  <a:tcPr marL="507" marR="507" marT="507" marB="0" anchor="ctr"/>
                </a:tc>
                <a:tc>
                  <a:txBody>
                    <a:bodyPr/>
                    <a:lstStyle/>
                    <a:p>
                      <a:pPr algn="l" fontAlgn="b"/>
                      <a:r>
                        <a:rPr lang="ru-RU" sz="800" u="none" strike="noStrike">
                          <a:effectLst/>
                          <a:latin typeface="+mj-lt"/>
                        </a:rPr>
                        <a:t>ООО «Газпром добыча Надым»</a:t>
                      </a:r>
                      <a:endParaRPr lang="ru-RU" sz="800" b="0" i="0" u="none" strike="noStrike">
                        <a:solidFill>
                          <a:srgbClr val="000000"/>
                        </a:solidFill>
                        <a:effectLst/>
                        <a:latin typeface="+mj-lt"/>
                      </a:endParaRPr>
                    </a:p>
                  </a:txBody>
                  <a:tcPr marL="507" marR="507" marT="507" marB="0" anchor="b"/>
                </a:tc>
                <a:tc>
                  <a:txBody>
                    <a:bodyPr/>
                    <a:lstStyle/>
                    <a:p>
                      <a:pPr algn="r" fontAlgn="b"/>
                      <a:r>
                        <a:rPr lang="ru-RU" sz="800" u="none" strike="noStrike">
                          <a:effectLst/>
                          <a:latin typeface="+mj-lt"/>
                        </a:rPr>
                        <a:t>1</a:t>
                      </a:r>
                      <a:endParaRPr lang="ru-RU" sz="800" b="0" i="0" u="none" strike="noStrike">
                        <a:solidFill>
                          <a:srgbClr val="000000"/>
                        </a:solidFill>
                        <a:effectLst/>
                        <a:latin typeface="+mj-lt"/>
                      </a:endParaRPr>
                    </a:p>
                  </a:txBody>
                  <a:tcPr marL="507" marR="507" marT="507" marB="0" anchor="b"/>
                </a:tc>
                <a:tc>
                  <a:txBody>
                    <a:bodyPr/>
                    <a:lstStyle/>
                    <a:p>
                      <a:pPr algn="r" fontAlgn="b"/>
                      <a:r>
                        <a:rPr lang="ru-RU" sz="800" u="none" strike="noStrike">
                          <a:effectLst/>
                          <a:latin typeface="+mj-lt"/>
                        </a:rPr>
                        <a:t>17</a:t>
                      </a:r>
                      <a:endParaRPr lang="ru-RU" sz="800" b="0" i="0" u="none" strike="noStrike">
                        <a:solidFill>
                          <a:srgbClr val="000000"/>
                        </a:solidFill>
                        <a:effectLst/>
                        <a:latin typeface="+mj-lt"/>
                      </a:endParaRPr>
                    </a:p>
                  </a:txBody>
                  <a:tcPr marL="507" marR="507" marT="507" marB="0" anchor="b"/>
                </a:tc>
                <a:tc>
                  <a:txBody>
                    <a:bodyPr/>
                    <a:lstStyle/>
                    <a:p>
                      <a:pPr algn="ctr" fontAlgn="b"/>
                      <a:r>
                        <a:rPr lang="ru-RU" sz="800" u="none" strike="noStrike" dirty="0">
                          <a:effectLst/>
                          <a:latin typeface="+mj-lt"/>
                        </a:rPr>
                        <a:t>соответствие</a:t>
                      </a:r>
                      <a:endParaRPr lang="ru-RU" sz="800" b="0" i="0" u="none" strike="noStrike" dirty="0">
                        <a:solidFill>
                          <a:srgbClr val="000000"/>
                        </a:solidFill>
                        <a:effectLst/>
                        <a:latin typeface="+mj-lt"/>
                      </a:endParaRPr>
                    </a:p>
                  </a:txBody>
                  <a:tcPr marL="507" marR="507" marT="507" marB="0" anchor="b"/>
                </a:tc>
                <a:extLst>
                  <a:ext uri="{0D108BD9-81ED-4DB2-BD59-A6C34878D82A}">
                    <a16:rowId xmlns="" xmlns:a16="http://schemas.microsoft.com/office/drawing/2014/main" val="10008"/>
                  </a:ext>
                </a:extLst>
              </a:tr>
              <a:tr h="118182">
                <a:tc>
                  <a:txBody>
                    <a:bodyPr/>
                    <a:lstStyle/>
                    <a:p>
                      <a:pPr algn="ctr" fontAlgn="ctr"/>
                      <a:r>
                        <a:rPr lang="ru-RU" sz="800" u="none" strike="noStrike">
                          <a:effectLst/>
                          <a:latin typeface="+mj-lt"/>
                        </a:rPr>
                        <a:t>8</a:t>
                      </a:r>
                      <a:endParaRPr lang="ru-RU" sz="800" b="0" i="0" u="none" strike="noStrike">
                        <a:solidFill>
                          <a:srgbClr val="000000"/>
                        </a:solidFill>
                        <a:effectLst/>
                        <a:latin typeface="+mj-lt"/>
                      </a:endParaRPr>
                    </a:p>
                  </a:txBody>
                  <a:tcPr marL="507" marR="507" marT="507" marB="0" anchor="ctr"/>
                </a:tc>
                <a:tc>
                  <a:txBody>
                    <a:bodyPr/>
                    <a:lstStyle/>
                    <a:p>
                      <a:pPr algn="l" fontAlgn="b"/>
                      <a:r>
                        <a:rPr lang="ru-RU" sz="800" u="none" strike="noStrike">
                          <a:effectLst/>
                          <a:latin typeface="+mj-lt"/>
                        </a:rPr>
                        <a:t>ОАО «Газпромтрубинвест»</a:t>
                      </a:r>
                      <a:endParaRPr lang="ru-RU" sz="800" b="0" i="0" u="none" strike="noStrike">
                        <a:solidFill>
                          <a:srgbClr val="000000"/>
                        </a:solidFill>
                        <a:effectLst/>
                        <a:latin typeface="+mj-lt"/>
                      </a:endParaRPr>
                    </a:p>
                  </a:txBody>
                  <a:tcPr marL="507" marR="507" marT="507" marB="0" anchor="b"/>
                </a:tc>
                <a:tc>
                  <a:txBody>
                    <a:bodyPr/>
                    <a:lstStyle/>
                    <a:p>
                      <a:pPr algn="r" fontAlgn="b"/>
                      <a:r>
                        <a:rPr lang="ru-RU" sz="800" u="none" strike="noStrike">
                          <a:effectLst/>
                          <a:latin typeface="+mj-lt"/>
                        </a:rPr>
                        <a:t>5</a:t>
                      </a:r>
                      <a:endParaRPr lang="ru-RU" sz="800" b="0" i="0" u="none" strike="noStrike">
                        <a:solidFill>
                          <a:srgbClr val="000000"/>
                        </a:solidFill>
                        <a:effectLst/>
                        <a:latin typeface="+mj-lt"/>
                      </a:endParaRPr>
                    </a:p>
                  </a:txBody>
                  <a:tcPr marL="507" marR="507" marT="507" marB="0" anchor="b"/>
                </a:tc>
                <a:tc>
                  <a:txBody>
                    <a:bodyPr/>
                    <a:lstStyle/>
                    <a:p>
                      <a:pPr algn="r" fontAlgn="b"/>
                      <a:r>
                        <a:rPr lang="ru-RU" sz="800" u="none" strike="noStrike">
                          <a:effectLst/>
                          <a:latin typeface="+mj-lt"/>
                        </a:rPr>
                        <a:t>38</a:t>
                      </a:r>
                      <a:endParaRPr lang="ru-RU" sz="800" b="0" i="0" u="none" strike="noStrike">
                        <a:solidFill>
                          <a:srgbClr val="000000"/>
                        </a:solidFill>
                        <a:effectLst/>
                        <a:latin typeface="+mj-lt"/>
                      </a:endParaRPr>
                    </a:p>
                  </a:txBody>
                  <a:tcPr marL="507" marR="507" marT="507" marB="0" anchor="b"/>
                </a:tc>
                <a:tc>
                  <a:txBody>
                    <a:bodyPr/>
                    <a:lstStyle/>
                    <a:p>
                      <a:pPr algn="ctr" fontAlgn="b"/>
                      <a:r>
                        <a:rPr lang="ru-RU" sz="800" u="none" strike="noStrike" dirty="0">
                          <a:effectLst/>
                          <a:latin typeface="+mj-lt"/>
                        </a:rPr>
                        <a:t>соответствие</a:t>
                      </a:r>
                      <a:endParaRPr lang="ru-RU" sz="800" b="0" i="0" u="none" strike="noStrike" dirty="0">
                        <a:solidFill>
                          <a:srgbClr val="000000"/>
                        </a:solidFill>
                        <a:effectLst/>
                        <a:latin typeface="+mj-lt"/>
                      </a:endParaRPr>
                    </a:p>
                  </a:txBody>
                  <a:tcPr marL="507" marR="507" marT="507" marB="0" anchor="b"/>
                </a:tc>
                <a:extLst>
                  <a:ext uri="{0D108BD9-81ED-4DB2-BD59-A6C34878D82A}">
                    <a16:rowId xmlns="" xmlns:a16="http://schemas.microsoft.com/office/drawing/2014/main" val="10009"/>
                  </a:ext>
                </a:extLst>
              </a:tr>
              <a:tr h="118182">
                <a:tc>
                  <a:txBody>
                    <a:bodyPr/>
                    <a:lstStyle/>
                    <a:p>
                      <a:pPr algn="ctr" fontAlgn="ctr"/>
                      <a:r>
                        <a:rPr lang="ru-RU" sz="800" u="none" strike="noStrike">
                          <a:effectLst/>
                          <a:latin typeface="+mj-lt"/>
                        </a:rPr>
                        <a:t>9</a:t>
                      </a:r>
                      <a:endParaRPr lang="ru-RU" sz="800" b="0" i="0" u="none" strike="noStrike">
                        <a:solidFill>
                          <a:srgbClr val="000000"/>
                        </a:solidFill>
                        <a:effectLst/>
                        <a:latin typeface="+mj-lt"/>
                      </a:endParaRPr>
                    </a:p>
                  </a:txBody>
                  <a:tcPr marL="507" marR="507" marT="507" marB="0" anchor="ctr"/>
                </a:tc>
                <a:tc>
                  <a:txBody>
                    <a:bodyPr/>
                    <a:lstStyle/>
                    <a:p>
                      <a:pPr algn="l" fontAlgn="b"/>
                      <a:r>
                        <a:rPr lang="ru-RU" sz="800" u="none" strike="noStrike">
                          <a:effectLst/>
                          <a:latin typeface="+mj-lt"/>
                        </a:rPr>
                        <a:t>ООО «Газпром переработка»</a:t>
                      </a:r>
                      <a:endParaRPr lang="ru-RU" sz="800" b="0" i="0" u="none" strike="noStrike">
                        <a:solidFill>
                          <a:srgbClr val="000000"/>
                        </a:solidFill>
                        <a:effectLst/>
                        <a:latin typeface="+mj-lt"/>
                      </a:endParaRPr>
                    </a:p>
                  </a:txBody>
                  <a:tcPr marL="507" marR="507" marT="507" marB="0" anchor="b"/>
                </a:tc>
                <a:tc>
                  <a:txBody>
                    <a:bodyPr/>
                    <a:lstStyle/>
                    <a:p>
                      <a:pPr algn="r" fontAlgn="b"/>
                      <a:r>
                        <a:rPr lang="ru-RU" sz="800" u="none" strike="noStrike">
                          <a:effectLst/>
                          <a:latin typeface="+mj-lt"/>
                        </a:rPr>
                        <a:t>0</a:t>
                      </a:r>
                      <a:endParaRPr lang="ru-RU" sz="800" b="0" i="0" u="none" strike="noStrike">
                        <a:solidFill>
                          <a:srgbClr val="000000"/>
                        </a:solidFill>
                        <a:effectLst/>
                        <a:latin typeface="+mj-lt"/>
                      </a:endParaRPr>
                    </a:p>
                  </a:txBody>
                  <a:tcPr marL="507" marR="507" marT="507" marB="0" anchor="b"/>
                </a:tc>
                <a:tc>
                  <a:txBody>
                    <a:bodyPr/>
                    <a:lstStyle/>
                    <a:p>
                      <a:pPr algn="r" fontAlgn="b"/>
                      <a:r>
                        <a:rPr lang="ru-RU" sz="800" u="none" strike="noStrike">
                          <a:effectLst/>
                          <a:latin typeface="+mj-lt"/>
                        </a:rPr>
                        <a:t>48</a:t>
                      </a:r>
                      <a:endParaRPr lang="ru-RU" sz="800" b="0" i="0" u="none" strike="noStrike">
                        <a:solidFill>
                          <a:srgbClr val="000000"/>
                        </a:solidFill>
                        <a:effectLst/>
                        <a:latin typeface="+mj-lt"/>
                      </a:endParaRPr>
                    </a:p>
                  </a:txBody>
                  <a:tcPr marL="507" marR="507" marT="507" marB="0" anchor="b"/>
                </a:tc>
                <a:tc>
                  <a:txBody>
                    <a:bodyPr/>
                    <a:lstStyle/>
                    <a:p>
                      <a:pPr algn="ctr" fontAlgn="b"/>
                      <a:r>
                        <a:rPr lang="ru-RU" sz="800" u="none" strike="noStrike">
                          <a:effectLst/>
                          <a:latin typeface="+mj-lt"/>
                        </a:rPr>
                        <a:t>соответствие</a:t>
                      </a:r>
                      <a:endParaRPr lang="ru-RU" sz="800" b="0" i="0" u="none" strike="noStrike">
                        <a:solidFill>
                          <a:srgbClr val="000000"/>
                        </a:solidFill>
                        <a:effectLst/>
                        <a:latin typeface="+mj-lt"/>
                      </a:endParaRPr>
                    </a:p>
                  </a:txBody>
                  <a:tcPr marL="507" marR="507" marT="507" marB="0" anchor="b"/>
                </a:tc>
                <a:extLst>
                  <a:ext uri="{0D108BD9-81ED-4DB2-BD59-A6C34878D82A}">
                    <a16:rowId xmlns="" xmlns:a16="http://schemas.microsoft.com/office/drawing/2014/main" val="10010"/>
                  </a:ext>
                </a:extLst>
              </a:tr>
              <a:tr h="118182">
                <a:tc>
                  <a:txBody>
                    <a:bodyPr/>
                    <a:lstStyle/>
                    <a:p>
                      <a:pPr algn="ctr" fontAlgn="ctr"/>
                      <a:r>
                        <a:rPr lang="ru-RU" sz="800" u="none" strike="noStrike">
                          <a:effectLst/>
                          <a:latin typeface="+mj-lt"/>
                        </a:rPr>
                        <a:t>10</a:t>
                      </a:r>
                      <a:endParaRPr lang="ru-RU" sz="800" b="0" i="0" u="none" strike="noStrike">
                        <a:solidFill>
                          <a:srgbClr val="000000"/>
                        </a:solidFill>
                        <a:effectLst/>
                        <a:latin typeface="+mj-lt"/>
                      </a:endParaRPr>
                    </a:p>
                  </a:txBody>
                  <a:tcPr marL="507" marR="507" marT="507" marB="0" anchor="ctr"/>
                </a:tc>
                <a:tc>
                  <a:txBody>
                    <a:bodyPr/>
                    <a:lstStyle/>
                    <a:p>
                      <a:pPr algn="l" fontAlgn="b"/>
                      <a:r>
                        <a:rPr lang="ru-RU" sz="800" u="none" strike="noStrike">
                          <a:effectLst/>
                          <a:latin typeface="+mj-lt"/>
                        </a:rPr>
                        <a:t>ООО «Темрюкмортранс»</a:t>
                      </a:r>
                      <a:endParaRPr lang="ru-RU" sz="800" b="0" i="0" u="none" strike="noStrike">
                        <a:solidFill>
                          <a:srgbClr val="000000"/>
                        </a:solidFill>
                        <a:effectLst/>
                        <a:latin typeface="+mj-lt"/>
                      </a:endParaRPr>
                    </a:p>
                  </a:txBody>
                  <a:tcPr marL="507" marR="507" marT="507" marB="0" anchor="b"/>
                </a:tc>
                <a:tc>
                  <a:txBody>
                    <a:bodyPr/>
                    <a:lstStyle/>
                    <a:p>
                      <a:pPr algn="r" fontAlgn="b"/>
                      <a:r>
                        <a:rPr lang="ru-RU" sz="800" u="none" strike="noStrike">
                          <a:effectLst/>
                          <a:latin typeface="+mj-lt"/>
                        </a:rPr>
                        <a:t>3</a:t>
                      </a:r>
                      <a:endParaRPr lang="ru-RU" sz="800" b="0" i="0" u="none" strike="noStrike">
                        <a:solidFill>
                          <a:srgbClr val="000000"/>
                        </a:solidFill>
                        <a:effectLst/>
                        <a:latin typeface="+mj-lt"/>
                      </a:endParaRPr>
                    </a:p>
                  </a:txBody>
                  <a:tcPr marL="507" marR="507" marT="507" marB="0" anchor="b"/>
                </a:tc>
                <a:tc>
                  <a:txBody>
                    <a:bodyPr/>
                    <a:lstStyle/>
                    <a:p>
                      <a:pPr algn="r" fontAlgn="b"/>
                      <a:r>
                        <a:rPr lang="ru-RU" sz="800" u="none" strike="noStrike">
                          <a:effectLst/>
                          <a:latin typeface="+mj-lt"/>
                        </a:rPr>
                        <a:t>33</a:t>
                      </a:r>
                      <a:endParaRPr lang="ru-RU" sz="800" b="0" i="0" u="none" strike="noStrike">
                        <a:solidFill>
                          <a:srgbClr val="000000"/>
                        </a:solidFill>
                        <a:effectLst/>
                        <a:latin typeface="+mj-lt"/>
                      </a:endParaRPr>
                    </a:p>
                  </a:txBody>
                  <a:tcPr marL="507" marR="507" marT="507" marB="0" anchor="b"/>
                </a:tc>
                <a:tc>
                  <a:txBody>
                    <a:bodyPr/>
                    <a:lstStyle/>
                    <a:p>
                      <a:pPr algn="ctr" fontAlgn="b"/>
                      <a:r>
                        <a:rPr lang="ru-RU" sz="800" u="none" strike="noStrike" dirty="0">
                          <a:effectLst/>
                          <a:latin typeface="+mj-lt"/>
                        </a:rPr>
                        <a:t>соответствие</a:t>
                      </a:r>
                      <a:endParaRPr lang="ru-RU" sz="800" b="0" i="0" u="none" strike="noStrike" dirty="0">
                        <a:solidFill>
                          <a:srgbClr val="000000"/>
                        </a:solidFill>
                        <a:effectLst/>
                        <a:latin typeface="+mj-lt"/>
                      </a:endParaRPr>
                    </a:p>
                  </a:txBody>
                  <a:tcPr marL="507" marR="507" marT="507" marB="0" anchor="b"/>
                </a:tc>
                <a:extLst>
                  <a:ext uri="{0D108BD9-81ED-4DB2-BD59-A6C34878D82A}">
                    <a16:rowId xmlns="" xmlns:a16="http://schemas.microsoft.com/office/drawing/2014/main" val="10011"/>
                  </a:ext>
                </a:extLst>
              </a:tr>
              <a:tr h="118182">
                <a:tc>
                  <a:txBody>
                    <a:bodyPr/>
                    <a:lstStyle/>
                    <a:p>
                      <a:pPr algn="ctr" fontAlgn="ctr"/>
                      <a:r>
                        <a:rPr lang="ru-RU" sz="800" u="none" strike="noStrike">
                          <a:effectLst/>
                          <a:latin typeface="+mj-lt"/>
                        </a:rPr>
                        <a:t>11</a:t>
                      </a:r>
                      <a:endParaRPr lang="ru-RU" sz="800" b="0" i="0" u="none" strike="noStrike">
                        <a:solidFill>
                          <a:srgbClr val="000000"/>
                        </a:solidFill>
                        <a:effectLst/>
                        <a:latin typeface="+mj-lt"/>
                      </a:endParaRPr>
                    </a:p>
                  </a:txBody>
                  <a:tcPr marL="507" marR="507" marT="507" marB="0" anchor="ctr"/>
                </a:tc>
                <a:tc>
                  <a:txBody>
                    <a:bodyPr/>
                    <a:lstStyle/>
                    <a:p>
                      <a:pPr algn="l" fontAlgn="b"/>
                      <a:r>
                        <a:rPr lang="ru-RU" sz="800" u="none" strike="noStrike">
                          <a:effectLst/>
                          <a:latin typeface="+mj-lt"/>
                        </a:rPr>
                        <a:t>ОсОО «Газпром Кыргызстан»</a:t>
                      </a:r>
                      <a:endParaRPr lang="ru-RU" sz="800" b="0" i="0" u="none" strike="noStrike">
                        <a:solidFill>
                          <a:srgbClr val="000000"/>
                        </a:solidFill>
                        <a:effectLst/>
                        <a:latin typeface="+mj-lt"/>
                      </a:endParaRPr>
                    </a:p>
                  </a:txBody>
                  <a:tcPr marL="507" marR="507" marT="507" marB="0" anchor="b"/>
                </a:tc>
                <a:tc>
                  <a:txBody>
                    <a:bodyPr/>
                    <a:lstStyle/>
                    <a:p>
                      <a:pPr algn="r" fontAlgn="b"/>
                      <a:r>
                        <a:rPr lang="ru-RU" sz="800" u="none" strike="noStrike">
                          <a:effectLst/>
                          <a:latin typeface="+mj-lt"/>
                        </a:rPr>
                        <a:t>5</a:t>
                      </a:r>
                      <a:endParaRPr lang="ru-RU" sz="800" b="0" i="0" u="none" strike="noStrike">
                        <a:solidFill>
                          <a:srgbClr val="000000"/>
                        </a:solidFill>
                        <a:effectLst/>
                        <a:latin typeface="+mj-lt"/>
                      </a:endParaRPr>
                    </a:p>
                  </a:txBody>
                  <a:tcPr marL="507" marR="507" marT="507" marB="0" anchor="b"/>
                </a:tc>
                <a:tc>
                  <a:txBody>
                    <a:bodyPr/>
                    <a:lstStyle/>
                    <a:p>
                      <a:pPr algn="r" fontAlgn="b"/>
                      <a:r>
                        <a:rPr lang="ru-RU" sz="800" u="none" strike="noStrike">
                          <a:effectLst/>
                          <a:latin typeface="+mj-lt"/>
                        </a:rPr>
                        <a:t>12</a:t>
                      </a:r>
                      <a:endParaRPr lang="ru-RU" sz="800" b="0" i="0" u="none" strike="noStrike">
                        <a:solidFill>
                          <a:srgbClr val="000000"/>
                        </a:solidFill>
                        <a:effectLst/>
                        <a:latin typeface="+mj-lt"/>
                      </a:endParaRPr>
                    </a:p>
                  </a:txBody>
                  <a:tcPr marL="507" marR="507" marT="507" marB="0" anchor="b"/>
                </a:tc>
                <a:tc>
                  <a:txBody>
                    <a:bodyPr/>
                    <a:lstStyle/>
                    <a:p>
                      <a:pPr algn="ctr" fontAlgn="b"/>
                      <a:r>
                        <a:rPr lang="ru-RU" sz="800" u="none" strike="noStrike">
                          <a:effectLst/>
                          <a:latin typeface="+mj-lt"/>
                        </a:rPr>
                        <a:t>соответствие</a:t>
                      </a:r>
                      <a:endParaRPr lang="ru-RU" sz="800" b="0" i="0" u="none" strike="noStrike">
                        <a:solidFill>
                          <a:srgbClr val="000000"/>
                        </a:solidFill>
                        <a:effectLst/>
                        <a:latin typeface="+mj-lt"/>
                      </a:endParaRPr>
                    </a:p>
                  </a:txBody>
                  <a:tcPr marL="507" marR="507" marT="507" marB="0" anchor="b"/>
                </a:tc>
                <a:extLst>
                  <a:ext uri="{0D108BD9-81ED-4DB2-BD59-A6C34878D82A}">
                    <a16:rowId xmlns="" xmlns:a16="http://schemas.microsoft.com/office/drawing/2014/main" val="10012"/>
                  </a:ext>
                </a:extLst>
              </a:tr>
              <a:tr h="118182">
                <a:tc>
                  <a:txBody>
                    <a:bodyPr/>
                    <a:lstStyle/>
                    <a:p>
                      <a:pPr algn="ctr" fontAlgn="ctr"/>
                      <a:r>
                        <a:rPr lang="ru-RU" sz="800" u="none" strike="noStrike">
                          <a:effectLst/>
                          <a:latin typeface="+mj-lt"/>
                        </a:rPr>
                        <a:t>12</a:t>
                      </a:r>
                      <a:endParaRPr lang="ru-RU" sz="800" b="0" i="0" u="none" strike="noStrike">
                        <a:solidFill>
                          <a:srgbClr val="000000"/>
                        </a:solidFill>
                        <a:effectLst/>
                        <a:latin typeface="+mj-lt"/>
                      </a:endParaRPr>
                    </a:p>
                  </a:txBody>
                  <a:tcPr marL="507" marR="507" marT="507" marB="0" anchor="ctr"/>
                </a:tc>
                <a:tc>
                  <a:txBody>
                    <a:bodyPr/>
                    <a:lstStyle/>
                    <a:p>
                      <a:pPr algn="l" fontAlgn="b"/>
                      <a:r>
                        <a:rPr lang="ru-RU" sz="800" u="none" strike="noStrike">
                          <a:effectLst/>
                          <a:latin typeface="+mj-lt"/>
                        </a:rPr>
                        <a:t>ООО «Газпром трансгаз Саратов»</a:t>
                      </a:r>
                      <a:endParaRPr lang="ru-RU" sz="800" b="0" i="0" u="none" strike="noStrike">
                        <a:solidFill>
                          <a:srgbClr val="000000"/>
                        </a:solidFill>
                        <a:effectLst/>
                        <a:latin typeface="+mj-lt"/>
                      </a:endParaRPr>
                    </a:p>
                  </a:txBody>
                  <a:tcPr marL="507" marR="507" marT="507" marB="0" anchor="b"/>
                </a:tc>
                <a:tc>
                  <a:txBody>
                    <a:bodyPr/>
                    <a:lstStyle/>
                    <a:p>
                      <a:pPr algn="r" fontAlgn="b"/>
                      <a:r>
                        <a:rPr lang="ru-RU" sz="800" u="none" strike="noStrike">
                          <a:effectLst/>
                          <a:latin typeface="+mj-lt"/>
                        </a:rPr>
                        <a:t>1</a:t>
                      </a:r>
                      <a:endParaRPr lang="ru-RU" sz="800" b="0" i="0" u="none" strike="noStrike">
                        <a:solidFill>
                          <a:srgbClr val="000000"/>
                        </a:solidFill>
                        <a:effectLst/>
                        <a:latin typeface="+mj-lt"/>
                      </a:endParaRPr>
                    </a:p>
                  </a:txBody>
                  <a:tcPr marL="507" marR="507" marT="507" marB="0" anchor="b"/>
                </a:tc>
                <a:tc>
                  <a:txBody>
                    <a:bodyPr/>
                    <a:lstStyle/>
                    <a:p>
                      <a:pPr algn="r" fontAlgn="b"/>
                      <a:r>
                        <a:rPr lang="ru-RU" sz="800" u="none" strike="noStrike">
                          <a:effectLst/>
                          <a:latin typeface="+mj-lt"/>
                        </a:rPr>
                        <a:t>31</a:t>
                      </a:r>
                      <a:endParaRPr lang="ru-RU" sz="800" b="0" i="0" u="none" strike="noStrike">
                        <a:solidFill>
                          <a:srgbClr val="000000"/>
                        </a:solidFill>
                        <a:effectLst/>
                        <a:latin typeface="+mj-lt"/>
                      </a:endParaRPr>
                    </a:p>
                  </a:txBody>
                  <a:tcPr marL="507" marR="507" marT="507" marB="0" anchor="b"/>
                </a:tc>
                <a:tc>
                  <a:txBody>
                    <a:bodyPr/>
                    <a:lstStyle/>
                    <a:p>
                      <a:pPr algn="ctr" fontAlgn="b"/>
                      <a:r>
                        <a:rPr lang="ru-RU" sz="800" u="none" strike="noStrike">
                          <a:effectLst/>
                          <a:latin typeface="+mj-lt"/>
                        </a:rPr>
                        <a:t>соответствие</a:t>
                      </a:r>
                      <a:endParaRPr lang="ru-RU" sz="800" b="0" i="0" u="none" strike="noStrike">
                        <a:solidFill>
                          <a:srgbClr val="000000"/>
                        </a:solidFill>
                        <a:effectLst/>
                        <a:latin typeface="+mj-lt"/>
                      </a:endParaRPr>
                    </a:p>
                  </a:txBody>
                  <a:tcPr marL="507" marR="507" marT="507" marB="0" anchor="b"/>
                </a:tc>
                <a:extLst>
                  <a:ext uri="{0D108BD9-81ED-4DB2-BD59-A6C34878D82A}">
                    <a16:rowId xmlns="" xmlns:a16="http://schemas.microsoft.com/office/drawing/2014/main" val="10013"/>
                  </a:ext>
                </a:extLst>
              </a:tr>
              <a:tr h="118182">
                <a:tc>
                  <a:txBody>
                    <a:bodyPr/>
                    <a:lstStyle/>
                    <a:p>
                      <a:pPr algn="ctr" fontAlgn="ctr"/>
                      <a:r>
                        <a:rPr lang="ru-RU" sz="800" u="none" strike="noStrike">
                          <a:effectLst/>
                          <a:latin typeface="+mj-lt"/>
                        </a:rPr>
                        <a:t>13</a:t>
                      </a:r>
                      <a:endParaRPr lang="ru-RU" sz="800" b="0" i="0" u="none" strike="noStrike">
                        <a:solidFill>
                          <a:srgbClr val="000000"/>
                        </a:solidFill>
                        <a:effectLst/>
                        <a:latin typeface="+mj-lt"/>
                      </a:endParaRPr>
                    </a:p>
                  </a:txBody>
                  <a:tcPr marL="507" marR="507" marT="507" marB="0" anchor="ctr"/>
                </a:tc>
                <a:tc>
                  <a:txBody>
                    <a:bodyPr/>
                    <a:lstStyle/>
                    <a:p>
                      <a:pPr algn="l" fontAlgn="b"/>
                      <a:r>
                        <a:rPr lang="ru-RU" sz="800" u="none" strike="noStrike">
                          <a:effectLst/>
                          <a:latin typeface="+mj-lt"/>
                        </a:rPr>
                        <a:t>ООО «Газпром добыча шельф Южно-Сахалинск»</a:t>
                      </a:r>
                      <a:endParaRPr lang="ru-RU" sz="800" b="0" i="0" u="none" strike="noStrike">
                        <a:solidFill>
                          <a:srgbClr val="000000"/>
                        </a:solidFill>
                        <a:effectLst/>
                        <a:latin typeface="+mj-lt"/>
                      </a:endParaRPr>
                    </a:p>
                  </a:txBody>
                  <a:tcPr marL="507" marR="507" marT="507" marB="0" anchor="b"/>
                </a:tc>
                <a:tc>
                  <a:txBody>
                    <a:bodyPr/>
                    <a:lstStyle/>
                    <a:p>
                      <a:pPr algn="r" fontAlgn="b"/>
                      <a:r>
                        <a:rPr lang="ru-RU" sz="800" u="none" strike="noStrike">
                          <a:effectLst/>
                          <a:latin typeface="+mj-lt"/>
                        </a:rPr>
                        <a:t>1</a:t>
                      </a:r>
                      <a:endParaRPr lang="ru-RU" sz="800" b="0" i="0" u="none" strike="noStrike">
                        <a:solidFill>
                          <a:srgbClr val="000000"/>
                        </a:solidFill>
                        <a:effectLst/>
                        <a:latin typeface="+mj-lt"/>
                      </a:endParaRPr>
                    </a:p>
                  </a:txBody>
                  <a:tcPr marL="507" marR="507" marT="507" marB="0" anchor="b"/>
                </a:tc>
                <a:tc>
                  <a:txBody>
                    <a:bodyPr/>
                    <a:lstStyle/>
                    <a:p>
                      <a:pPr algn="r" fontAlgn="b"/>
                      <a:r>
                        <a:rPr lang="ru-RU" sz="800" u="none" strike="noStrike">
                          <a:effectLst/>
                          <a:latin typeface="+mj-lt"/>
                        </a:rPr>
                        <a:t>24</a:t>
                      </a:r>
                      <a:endParaRPr lang="ru-RU" sz="800" b="0" i="0" u="none" strike="noStrike">
                        <a:solidFill>
                          <a:srgbClr val="000000"/>
                        </a:solidFill>
                        <a:effectLst/>
                        <a:latin typeface="+mj-lt"/>
                      </a:endParaRPr>
                    </a:p>
                  </a:txBody>
                  <a:tcPr marL="507" marR="507" marT="507" marB="0" anchor="b"/>
                </a:tc>
                <a:tc>
                  <a:txBody>
                    <a:bodyPr/>
                    <a:lstStyle/>
                    <a:p>
                      <a:pPr algn="ctr" fontAlgn="b"/>
                      <a:r>
                        <a:rPr lang="ru-RU" sz="800" u="none" strike="noStrike" dirty="0">
                          <a:effectLst/>
                          <a:latin typeface="+mj-lt"/>
                        </a:rPr>
                        <a:t>соответствие</a:t>
                      </a:r>
                      <a:endParaRPr lang="ru-RU" sz="800" b="0" i="0" u="none" strike="noStrike" dirty="0">
                        <a:solidFill>
                          <a:srgbClr val="000000"/>
                        </a:solidFill>
                        <a:effectLst/>
                        <a:latin typeface="+mj-lt"/>
                      </a:endParaRPr>
                    </a:p>
                  </a:txBody>
                  <a:tcPr marL="507" marR="507" marT="507" marB="0" anchor="b"/>
                </a:tc>
                <a:extLst>
                  <a:ext uri="{0D108BD9-81ED-4DB2-BD59-A6C34878D82A}">
                    <a16:rowId xmlns="" xmlns:a16="http://schemas.microsoft.com/office/drawing/2014/main" val="10014"/>
                  </a:ext>
                </a:extLst>
              </a:tr>
              <a:tr h="118182">
                <a:tc>
                  <a:txBody>
                    <a:bodyPr/>
                    <a:lstStyle/>
                    <a:p>
                      <a:pPr algn="ctr" fontAlgn="ctr"/>
                      <a:r>
                        <a:rPr lang="ru-RU" sz="800" u="none" strike="noStrike">
                          <a:effectLst/>
                          <a:latin typeface="+mj-lt"/>
                        </a:rPr>
                        <a:t>14</a:t>
                      </a:r>
                      <a:endParaRPr lang="ru-RU" sz="800" b="0" i="0" u="none" strike="noStrike">
                        <a:solidFill>
                          <a:srgbClr val="000000"/>
                        </a:solidFill>
                        <a:effectLst/>
                        <a:latin typeface="+mj-lt"/>
                      </a:endParaRPr>
                    </a:p>
                  </a:txBody>
                  <a:tcPr marL="507" marR="507" marT="507" marB="0" anchor="ctr"/>
                </a:tc>
                <a:tc>
                  <a:txBody>
                    <a:bodyPr/>
                    <a:lstStyle/>
                    <a:p>
                      <a:pPr algn="l" fontAlgn="b"/>
                      <a:r>
                        <a:rPr lang="ru-RU" sz="800" u="none" strike="noStrike">
                          <a:effectLst/>
                          <a:latin typeface="+mj-lt"/>
                        </a:rPr>
                        <a:t>ООО «Газпром трансгаз Москва»</a:t>
                      </a:r>
                      <a:endParaRPr lang="ru-RU" sz="800" b="0" i="0" u="none" strike="noStrike">
                        <a:solidFill>
                          <a:srgbClr val="000000"/>
                        </a:solidFill>
                        <a:effectLst/>
                        <a:latin typeface="+mj-lt"/>
                      </a:endParaRPr>
                    </a:p>
                  </a:txBody>
                  <a:tcPr marL="507" marR="507" marT="507" marB="0" anchor="b"/>
                </a:tc>
                <a:tc>
                  <a:txBody>
                    <a:bodyPr/>
                    <a:lstStyle/>
                    <a:p>
                      <a:pPr algn="r" fontAlgn="b"/>
                      <a:r>
                        <a:rPr lang="ru-RU" sz="800" u="none" strike="noStrike">
                          <a:effectLst/>
                          <a:latin typeface="+mj-lt"/>
                        </a:rPr>
                        <a:t>2</a:t>
                      </a:r>
                      <a:endParaRPr lang="ru-RU" sz="800" b="0" i="0" u="none" strike="noStrike">
                        <a:solidFill>
                          <a:srgbClr val="000000"/>
                        </a:solidFill>
                        <a:effectLst/>
                        <a:latin typeface="+mj-lt"/>
                      </a:endParaRPr>
                    </a:p>
                  </a:txBody>
                  <a:tcPr marL="507" marR="507" marT="507" marB="0" anchor="b"/>
                </a:tc>
                <a:tc>
                  <a:txBody>
                    <a:bodyPr/>
                    <a:lstStyle/>
                    <a:p>
                      <a:pPr algn="r" fontAlgn="b"/>
                      <a:r>
                        <a:rPr lang="ru-RU" sz="800" u="none" strike="noStrike">
                          <a:effectLst/>
                          <a:latin typeface="+mj-lt"/>
                        </a:rPr>
                        <a:t>24</a:t>
                      </a:r>
                      <a:endParaRPr lang="ru-RU" sz="800" b="0" i="0" u="none" strike="noStrike">
                        <a:solidFill>
                          <a:srgbClr val="000000"/>
                        </a:solidFill>
                        <a:effectLst/>
                        <a:latin typeface="+mj-lt"/>
                      </a:endParaRPr>
                    </a:p>
                  </a:txBody>
                  <a:tcPr marL="507" marR="507" marT="507" marB="0" anchor="b"/>
                </a:tc>
                <a:tc>
                  <a:txBody>
                    <a:bodyPr/>
                    <a:lstStyle/>
                    <a:p>
                      <a:pPr algn="ctr" fontAlgn="b"/>
                      <a:r>
                        <a:rPr lang="ru-RU" sz="800" u="none" strike="noStrike">
                          <a:effectLst/>
                          <a:latin typeface="+mj-lt"/>
                        </a:rPr>
                        <a:t>соответствие</a:t>
                      </a:r>
                      <a:endParaRPr lang="ru-RU" sz="800" b="0" i="0" u="none" strike="noStrike">
                        <a:solidFill>
                          <a:srgbClr val="000000"/>
                        </a:solidFill>
                        <a:effectLst/>
                        <a:latin typeface="+mj-lt"/>
                      </a:endParaRPr>
                    </a:p>
                  </a:txBody>
                  <a:tcPr marL="507" marR="507" marT="507" marB="0" anchor="b"/>
                </a:tc>
                <a:extLst>
                  <a:ext uri="{0D108BD9-81ED-4DB2-BD59-A6C34878D82A}">
                    <a16:rowId xmlns="" xmlns:a16="http://schemas.microsoft.com/office/drawing/2014/main" val="10015"/>
                  </a:ext>
                </a:extLst>
              </a:tr>
              <a:tr h="118182">
                <a:tc>
                  <a:txBody>
                    <a:bodyPr/>
                    <a:lstStyle/>
                    <a:p>
                      <a:pPr algn="ctr" fontAlgn="ctr"/>
                      <a:r>
                        <a:rPr lang="ru-RU" sz="800" u="none" strike="noStrike">
                          <a:effectLst/>
                          <a:latin typeface="+mj-lt"/>
                        </a:rPr>
                        <a:t>15</a:t>
                      </a:r>
                      <a:endParaRPr lang="ru-RU" sz="800" b="0" i="0" u="none" strike="noStrike">
                        <a:solidFill>
                          <a:srgbClr val="000000"/>
                        </a:solidFill>
                        <a:effectLst/>
                        <a:latin typeface="+mj-lt"/>
                      </a:endParaRPr>
                    </a:p>
                  </a:txBody>
                  <a:tcPr marL="507" marR="507" marT="507" marB="0" anchor="ctr"/>
                </a:tc>
                <a:tc>
                  <a:txBody>
                    <a:bodyPr/>
                    <a:lstStyle/>
                    <a:p>
                      <a:pPr algn="l" fontAlgn="b"/>
                      <a:r>
                        <a:rPr lang="ru-RU" sz="800" u="none" strike="noStrike">
                          <a:effectLst/>
                          <a:latin typeface="+mj-lt"/>
                        </a:rPr>
                        <a:t>ООО «Газпром трансгаз Казань»</a:t>
                      </a:r>
                      <a:endParaRPr lang="ru-RU" sz="800" b="0" i="0" u="none" strike="noStrike">
                        <a:solidFill>
                          <a:srgbClr val="000000"/>
                        </a:solidFill>
                        <a:effectLst/>
                        <a:latin typeface="+mj-lt"/>
                      </a:endParaRPr>
                    </a:p>
                  </a:txBody>
                  <a:tcPr marL="507" marR="507" marT="507" marB="0" anchor="b"/>
                </a:tc>
                <a:tc>
                  <a:txBody>
                    <a:bodyPr/>
                    <a:lstStyle/>
                    <a:p>
                      <a:pPr algn="r" fontAlgn="b"/>
                      <a:r>
                        <a:rPr lang="ru-RU" sz="800" u="none" strike="noStrike">
                          <a:effectLst/>
                          <a:latin typeface="+mj-lt"/>
                        </a:rPr>
                        <a:t>2</a:t>
                      </a:r>
                      <a:endParaRPr lang="ru-RU" sz="800" b="0" i="0" u="none" strike="noStrike">
                        <a:solidFill>
                          <a:srgbClr val="000000"/>
                        </a:solidFill>
                        <a:effectLst/>
                        <a:latin typeface="+mj-lt"/>
                      </a:endParaRPr>
                    </a:p>
                  </a:txBody>
                  <a:tcPr marL="507" marR="507" marT="507" marB="0" anchor="b"/>
                </a:tc>
                <a:tc>
                  <a:txBody>
                    <a:bodyPr/>
                    <a:lstStyle/>
                    <a:p>
                      <a:pPr algn="r" fontAlgn="b"/>
                      <a:r>
                        <a:rPr lang="ru-RU" sz="800" u="none" strike="noStrike">
                          <a:effectLst/>
                          <a:latin typeface="+mj-lt"/>
                        </a:rPr>
                        <a:t>16</a:t>
                      </a:r>
                      <a:endParaRPr lang="ru-RU" sz="800" b="0" i="0" u="none" strike="noStrike">
                        <a:solidFill>
                          <a:srgbClr val="000000"/>
                        </a:solidFill>
                        <a:effectLst/>
                        <a:latin typeface="+mj-lt"/>
                      </a:endParaRPr>
                    </a:p>
                  </a:txBody>
                  <a:tcPr marL="507" marR="507" marT="507" marB="0" anchor="b"/>
                </a:tc>
                <a:tc>
                  <a:txBody>
                    <a:bodyPr/>
                    <a:lstStyle/>
                    <a:p>
                      <a:pPr algn="ctr" fontAlgn="b"/>
                      <a:r>
                        <a:rPr lang="ru-RU" sz="800" u="none" strike="noStrike" dirty="0">
                          <a:effectLst/>
                          <a:latin typeface="+mj-lt"/>
                        </a:rPr>
                        <a:t>соответствие</a:t>
                      </a:r>
                      <a:endParaRPr lang="ru-RU" sz="800" b="0" i="0" u="none" strike="noStrike" dirty="0">
                        <a:solidFill>
                          <a:srgbClr val="000000"/>
                        </a:solidFill>
                        <a:effectLst/>
                        <a:latin typeface="+mj-lt"/>
                      </a:endParaRPr>
                    </a:p>
                  </a:txBody>
                  <a:tcPr marL="507" marR="507" marT="507" marB="0" anchor="b"/>
                </a:tc>
                <a:extLst>
                  <a:ext uri="{0D108BD9-81ED-4DB2-BD59-A6C34878D82A}">
                    <a16:rowId xmlns="" xmlns:a16="http://schemas.microsoft.com/office/drawing/2014/main" val="10016"/>
                  </a:ext>
                </a:extLst>
              </a:tr>
              <a:tr h="118182">
                <a:tc>
                  <a:txBody>
                    <a:bodyPr/>
                    <a:lstStyle/>
                    <a:p>
                      <a:pPr algn="ctr" fontAlgn="ctr"/>
                      <a:r>
                        <a:rPr lang="ru-RU" sz="800" u="none" strike="noStrike">
                          <a:effectLst/>
                          <a:latin typeface="+mj-lt"/>
                        </a:rPr>
                        <a:t>16</a:t>
                      </a:r>
                      <a:endParaRPr lang="ru-RU" sz="800" b="0" i="0" u="none" strike="noStrike">
                        <a:solidFill>
                          <a:srgbClr val="000000"/>
                        </a:solidFill>
                        <a:effectLst/>
                        <a:latin typeface="+mj-lt"/>
                      </a:endParaRPr>
                    </a:p>
                  </a:txBody>
                  <a:tcPr marL="507" marR="507" marT="507" marB="0" anchor="ctr"/>
                </a:tc>
                <a:tc>
                  <a:txBody>
                    <a:bodyPr/>
                    <a:lstStyle/>
                    <a:p>
                      <a:pPr algn="l" fontAlgn="b"/>
                      <a:r>
                        <a:rPr lang="ru-RU" sz="800" u="none" strike="noStrike">
                          <a:effectLst/>
                          <a:latin typeface="+mj-lt"/>
                        </a:rPr>
                        <a:t>ООО «Газпром добыча Кузнецк»</a:t>
                      </a:r>
                      <a:endParaRPr lang="ru-RU" sz="800" b="0" i="0" u="none" strike="noStrike">
                        <a:solidFill>
                          <a:srgbClr val="000000"/>
                        </a:solidFill>
                        <a:effectLst/>
                        <a:latin typeface="+mj-lt"/>
                      </a:endParaRPr>
                    </a:p>
                  </a:txBody>
                  <a:tcPr marL="507" marR="507" marT="507" marB="0" anchor="b"/>
                </a:tc>
                <a:tc>
                  <a:txBody>
                    <a:bodyPr/>
                    <a:lstStyle/>
                    <a:p>
                      <a:pPr algn="r" fontAlgn="b"/>
                      <a:r>
                        <a:rPr lang="ru-RU" sz="800" u="none" strike="noStrike">
                          <a:effectLst/>
                          <a:latin typeface="+mj-lt"/>
                        </a:rPr>
                        <a:t>5</a:t>
                      </a:r>
                      <a:endParaRPr lang="ru-RU" sz="800" b="0" i="0" u="none" strike="noStrike">
                        <a:solidFill>
                          <a:srgbClr val="000000"/>
                        </a:solidFill>
                        <a:effectLst/>
                        <a:latin typeface="+mj-lt"/>
                      </a:endParaRPr>
                    </a:p>
                  </a:txBody>
                  <a:tcPr marL="507" marR="507" marT="507" marB="0" anchor="b"/>
                </a:tc>
                <a:tc>
                  <a:txBody>
                    <a:bodyPr/>
                    <a:lstStyle/>
                    <a:p>
                      <a:pPr algn="r" fontAlgn="b"/>
                      <a:r>
                        <a:rPr lang="ru-RU" sz="800" u="none" strike="noStrike">
                          <a:effectLst/>
                          <a:latin typeface="+mj-lt"/>
                        </a:rPr>
                        <a:t>19</a:t>
                      </a:r>
                      <a:endParaRPr lang="ru-RU" sz="800" b="0" i="0" u="none" strike="noStrike">
                        <a:solidFill>
                          <a:srgbClr val="000000"/>
                        </a:solidFill>
                        <a:effectLst/>
                        <a:latin typeface="+mj-lt"/>
                      </a:endParaRPr>
                    </a:p>
                  </a:txBody>
                  <a:tcPr marL="507" marR="507" marT="507" marB="0" anchor="b"/>
                </a:tc>
                <a:tc>
                  <a:txBody>
                    <a:bodyPr/>
                    <a:lstStyle/>
                    <a:p>
                      <a:pPr algn="ctr" fontAlgn="b"/>
                      <a:r>
                        <a:rPr lang="ru-RU" sz="800" u="none" strike="noStrike" dirty="0">
                          <a:effectLst/>
                          <a:latin typeface="+mj-lt"/>
                        </a:rPr>
                        <a:t>соответствие</a:t>
                      </a:r>
                      <a:endParaRPr lang="ru-RU" sz="800" b="0" i="0" u="none" strike="noStrike" dirty="0">
                        <a:solidFill>
                          <a:srgbClr val="000000"/>
                        </a:solidFill>
                        <a:effectLst/>
                        <a:latin typeface="+mj-lt"/>
                      </a:endParaRPr>
                    </a:p>
                  </a:txBody>
                  <a:tcPr marL="507" marR="507" marT="507" marB="0" anchor="b"/>
                </a:tc>
                <a:extLst>
                  <a:ext uri="{0D108BD9-81ED-4DB2-BD59-A6C34878D82A}">
                    <a16:rowId xmlns="" xmlns:a16="http://schemas.microsoft.com/office/drawing/2014/main" val="10017"/>
                  </a:ext>
                </a:extLst>
              </a:tr>
              <a:tr h="118182">
                <a:tc>
                  <a:txBody>
                    <a:bodyPr/>
                    <a:lstStyle/>
                    <a:p>
                      <a:pPr algn="ctr" fontAlgn="ctr"/>
                      <a:r>
                        <a:rPr lang="ru-RU" sz="800" u="none" strike="noStrike">
                          <a:effectLst/>
                          <a:latin typeface="+mj-lt"/>
                        </a:rPr>
                        <a:t>17</a:t>
                      </a:r>
                      <a:endParaRPr lang="ru-RU" sz="800" b="0" i="0" u="none" strike="noStrike">
                        <a:solidFill>
                          <a:srgbClr val="000000"/>
                        </a:solidFill>
                        <a:effectLst/>
                        <a:latin typeface="+mj-lt"/>
                      </a:endParaRPr>
                    </a:p>
                  </a:txBody>
                  <a:tcPr marL="507" marR="507" marT="507" marB="0" anchor="ctr"/>
                </a:tc>
                <a:tc>
                  <a:txBody>
                    <a:bodyPr/>
                    <a:lstStyle/>
                    <a:p>
                      <a:pPr algn="l" fontAlgn="b"/>
                      <a:r>
                        <a:rPr lang="ru-RU" sz="800" u="none" strike="noStrike">
                          <a:effectLst/>
                          <a:latin typeface="+mj-lt"/>
                        </a:rPr>
                        <a:t>ООО «Газпром добыча Уренгой»</a:t>
                      </a:r>
                      <a:endParaRPr lang="ru-RU" sz="800" b="0" i="0" u="none" strike="noStrike">
                        <a:solidFill>
                          <a:srgbClr val="000000"/>
                        </a:solidFill>
                        <a:effectLst/>
                        <a:latin typeface="+mj-lt"/>
                      </a:endParaRPr>
                    </a:p>
                  </a:txBody>
                  <a:tcPr marL="507" marR="507" marT="507" marB="0" anchor="b"/>
                </a:tc>
                <a:tc>
                  <a:txBody>
                    <a:bodyPr/>
                    <a:lstStyle/>
                    <a:p>
                      <a:pPr algn="r" fontAlgn="b"/>
                      <a:r>
                        <a:rPr lang="ru-RU" sz="800" u="none" strike="noStrike">
                          <a:effectLst/>
                          <a:latin typeface="+mj-lt"/>
                        </a:rPr>
                        <a:t>1</a:t>
                      </a:r>
                      <a:endParaRPr lang="ru-RU" sz="800" b="0" i="0" u="none" strike="noStrike">
                        <a:solidFill>
                          <a:srgbClr val="000000"/>
                        </a:solidFill>
                        <a:effectLst/>
                        <a:latin typeface="+mj-lt"/>
                      </a:endParaRPr>
                    </a:p>
                  </a:txBody>
                  <a:tcPr marL="507" marR="507" marT="507" marB="0" anchor="b"/>
                </a:tc>
                <a:tc>
                  <a:txBody>
                    <a:bodyPr/>
                    <a:lstStyle/>
                    <a:p>
                      <a:pPr algn="r" fontAlgn="b"/>
                      <a:r>
                        <a:rPr lang="ru-RU" sz="800" u="none" strike="noStrike">
                          <a:effectLst/>
                          <a:latin typeface="+mj-lt"/>
                        </a:rPr>
                        <a:t>10</a:t>
                      </a:r>
                      <a:endParaRPr lang="ru-RU" sz="800" b="0" i="0" u="none" strike="noStrike">
                        <a:solidFill>
                          <a:srgbClr val="000000"/>
                        </a:solidFill>
                        <a:effectLst/>
                        <a:latin typeface="+mj-lt"/>
                      </a:endParaRPr>
                    </a:p>
                  </a:txBody>
                  <a:tcPr marL="507" marR="507" marT="507" marB="0" anchor="b"/>
                </a:tc>
                <a:tc>
                  <a:txBody>
                    <a:bodyPr/>
                    <a:lstStyle/>
                    <a:p>
                      <a:pPr algn="ctr" fontAlgn="b"/>
                      <a:r>
                        <a:rPr lang="ru-RU" sz="800" u="none" strike="noStrike" dirty="0">
                          <a:effectLst/>
                          <a:latin typeface="+mj-lt"/>
                        </a:rPr>
                        <a:t>соответствие</a:t>
                      </a:r>
                      <a:endParaRPr lang="ru-RU" sz="800" b="0" i="0" u="none" strike="noStrike" dirty="0">
                        <a:solidFill>
                          <a:srgbClr val="000000"/>
                        </a:solidFill>
                        <a:effectLst/>
                        <a:latin typeface="+mj-lt"/>
                      </a:endParaRPr>
                    </a:p>
                  </a:txBody>
                  <a:tcPr marL="507" marR="507" marT="507" marB="0" anchor="b"/>
                </a:tc>
                <a:extLst>
                  <a:ext uri="{0D108BD9-81ED-4DB2-BD59-A6C34878D82A}">
                    <a16:rowId xmlns="" xmlns:a16="http://schemas.microsoft.com/office/drawing/2014/main" val="10018"/>
                  </a:ext>
                </a:extLst>
              </a:tr>
              <a:tr h="118182">
                <a:tc>
                  <a:txBody>
                    <a:bodyPr/>
                    <a:lstStyle/>
                    <a:p>
                      <a:pPr algn="ctr" fontAlgn="ctr"/>
                      <a:r>
                        <a:rPr lang="ru-RU" sz="800" u="none" strike="noStrike">
                          <a:effectLst/>
                          <a:latin typeface="+mj-lt"/>
                        </a:rPr>
                        <a:t>18</a:t>
                      </a:r>
                      <a:endParaRPr lang="ru-RU" sz="800" b="0" i="0" u="none" strike="noStrike">
                        <a:solidFill>
                          <a:srgbClr val="000000"/>
                        </a:solidFill>
                        <a:effectLst/>
                        <a:latin typeface="+mj-lt"/>
                      </a:endParaRPr>
                    </a:p>
                  </a:txBody>
                  <a:tcPr marL="507" marR="507" marT="507" marB="0" anchor="ctr"/>
                </a:tc>
                <a:tc>
                  <a:txBody>
                    <a:bodyPr/>
                    <a:lstStyle/>
                    <a:p>
                      <a:pPr algn="l" fontAlgn="b"/>
                      <a:r>
                        <a:rPr lang="ru-RU" sz="800" u="none" strike="noStrike">
                          <a:effectLst/>
                          <a:latin typeface="+mj-lt"/>
                        </a:rPr>
                        <a:t>ООО «Газ-Ойл»</a:t>
                      </a:r>
                      <a:endParaRPr lang="ru-RU" sz="800" b="0" i="0" u="none" strike="noStrike">
                        <a:solidFill>
                          <a:srgbClr val="000000"/>
                        </a:solidFill>
                        <a:effectLst/>
                        <a:latin typeface="+mj-lt"/>
                      </a:endParaRPr>
                    </a:p>
                  </a:txBody>
                  <a:tcPr marL="507" marR="507" marT="507" marB="0" anchor="b"/>
                </a:tc>
                <a:tc>
                  <a:txBody>
                    <a:bodyPr/>
                    <a:lstStyle/>
                    <a:p>
                      <a:pPr algn="r" fontAlgn="b"/>
                      <a:r>
                        <a:rPr lang="ru-RU" sz="800" u="none" strike="noStrike">
                          <a:effectLst/>
                          <a:latin typeface="+mj-lt"/>
                        </a:rPr>
                        <a:t>12</a:t>
                      </a:r>
                      <a:endParaRPr lang="ru-RU" sz="800" b="0" i="0" u="none" strike="noStrike">
                        <a:solidFill>
                          <a:srgbClr val="000000"/>
                        </a:solidFill>
                        <a:effectLst/>
                        <a:latin typeface="+mj-lt"/>
                      </a:endParaRPr>
                    </a:p>
                  </a:txBody>
                  <a:tcPr marL="507" marR="507" marT="507" marB="0" anchor="b"/>
                </a:tc>
                <a:tc>
                  <a:txBody>
                    <a:bodyPr/>
                    <a:lstStyle/>
                    <a:p>
                      <a:pPr algn="r" fontAlgn="b"/>
                      <a:r>
                        <a:rPr lang="ru-RU" sz="800" u="none" strike="noStrike">
                          <a:effectLst/>
                          <a:latin typeface="+mj-lt"/>
                        </a:rPr>
                        <a:t>38</a:t>
                      </a:r>
                      <a:endParaRPr lang="ru-RU" sz="800" b="0" i="0" u="none" strike="noStrike">
                        <a:solidFill>
                          <a:srgbClr val="000000"/>
                        </a:solidFill>
                        <a:effectLst/>
                        <a:latin typeface="+mj-lt"/>
                      </a:endParaRPr>
                    </a:p>
                  </a:txBody>
                  <a:tcPr marL="507" marR="507" marT="507" marB="0" anchor="b"/>
                </a:tc>
                <a:tc>
                  <a:txBody>
                    <a:bodyPr/>
                    <a:lstStyle/>
                    <a:p>
                      <a:pPr algn="ctr" fontAlgn="b"/>
                      <a:r>
                        <a:rPr lang="ru-RU" sz="800" u="none" strike="noStrike" dirty="0">
                          <a:solidFill>
                            <a:srgbClr val="FF0000"/>
                          </a:solidFill>
                          <a:effectLst/>
                          <a:latin typeface="+mj-lt"/>
                        </a:rPr>
                        <a:t>несоответствие</a:t>
                      </a:r>
                      <a:endParaRPr lang="ru-RU" sz="800" b="1" i="0" u="none" strike="noStrike" dirty="0">
                        <a:solidFill>
                          <a:srgbClr val="FF0000"/>
                        </a:solidFill>
                        <a:effectLst/>
                        <a:latin typeface="+mj-lt"/>
                      </a:endParaRPr>
                    </a:p>
                  </a:txBody>
                  <a:tcPr marL="507" marR="507" marT="507" marB="0" anchor="b"/>
                </a:tc>
                <a:extLst>
                  <a:ext uri="{0D108BD9-81ED-4DB2-BD59-A6C34878D82A}">
                    <a16:rowId xmlns="" xmlns:a16="http://schemas.microsoft.com/office/drawing/2014/main" val="10019"/>
                  </a:ext>
                </a:extLst>
              </a:tr>
              <a:tr h="118182">
                <a:tc>
                  <a:txBody>
                    <a:bodyPr/>
                    <a:lstStyle/>
                    <a:p>
                      <a:pPr algn="ctr" fontAlgn="ctr"/>
                      <a:r>
                        <a:rPr lang="ru-RU" sz="800" u="none" strike="noStrike">
                          <a:effectLst/>
                          <a:latin typeface="+mj-lt"/>
                        </a:rPr>
                        <a:t>19</a:t>
                      </a:r>
                      <a:endParaRPr lang="ru-RU" sz="800" b="0" i="0" u="none" strike="noStrike">
                        <a:solidFill>
                          <a:srgbClr val="000000"/>
                        </a:solidFill>
                        <a:effectLst/>
                        <a:latin typeface="+mj-lt"/>
                      </a:endParaRPr>
                    </a:p>
                  </a:txBody>
                  <a:tcPr marL="507" marR="507" marT="507" marB="0" anchor="ctr"/>
                </a:tc>
                <a:tc>
                  <a:txBody>
                    <a:bodyPr/>
                    <a:lstStyle/>
                    <a:p>
                      <a:pPr algn="l" fontAlgn="b"/>
                      <a:r>
                        <a:rPr lang="ru-RU" sz="800" u="none" strike="noStrike">
                          <a:effectLst/>
                          <a:latin typeface="+mj-lt"/>
                        </a:rPr>
                        <a:t>ООО «Газпром трансгаз Махачкала»</a:t>
                      </a:r>
                      <a:endParaRPr lang="ru-RU" sz="800" b="0" i="0" u="none" strike="noStrike">
                        <a:solidFill>
                          <a:srgbClr val="000000"/>
                        </a:solidFill>
                        <a:effectLst/>
                        <a:latin typeface="+mj-lt"/>
                      </a:endParaRPr>
                    </a:p>
                  </a:txBody>
                  <a:tcPr marL="507" marR="507" marT="507" marB="0" anchor="b"/>
                </a:tc>
                <a:tc>
                  <a:txBody>
                    <a:bodyPr/>
                    <a:lstStyle/>
                    <a:p>
                      <a:pPr algn="r" fontAlgn="b"/>
                      <a:r>
                        <a:rPr lang="ru-RU" sz="800" u="none" strike="noStrike">
                          <a:effectLst/>
                          <a:latin typeface="+mj-lt"/>
                        </a:rPr>
                        <a:t>2</a:t>
                      </a:r>
                      <a:endParaRPr lang="ru-RU" sz="800" b="0" i="0" u="none" strike="noStrike">
                        <a:solidFill>
                          <a:srgbClr val="000000"/>
                        </a:solidFill>
                        <a:effectLst/>
                        <a:latin typeface="+mj-lt"/>
                      </a:endParaRPr>
                    </a:p>
                  </a:txBody>
                  <a:tcPr marL="507" marR="507" marT="507" marB="0" anchor="b"/>
                </a:tc>
                <a:tc>
                  <a:txBody>
                    <a:bodyPr/>
                    <a:lstStyle/>
                    <a:p>
                      <a:pPr algn="r" fontAlgn="b"/>
                      <a:r>
                        <a:rPr lang="ru-RU" sz="800" u="none" strike="noStrike">
                          <a:effectLst/>
                          <a:latin typeface="+mj-lt"/>
                        </a:rPr>
                        <a:t>12</a:t>
                      </a:r>
                      <a:endParaRPr lang="ru-RU" sz="800" b="0" i="0" u="none" strike="noStrike">
                        <a:solidFill>
                          <a:srgbClr val="000000"/>
                        </a:solidFill>
                        <a:effectLst/>
                        <a:latin typeface="+mj-lt"/>
                      </a:endParaRPr>
                    </a:p>
                  </a:txBody>
                  <a:tcPr marL="507" marR="507" marT="507" marB="0" anchor="b"/>
                </a:tc>
                <a:tc>
                  <a:txBody>
                    <a:bodyPr/>
                    <a:lstStyle/>
                    <a:p>
                      <a:pPr algn="ctr" fontAlgn="b"/>
                      <a:r>
                        <a:rPr lang="ru-RU" sz="800" u="none" strike="noStrike" dirty="0">
                          <a:effectLst/>
                          <a:latin typeface="+mj-lt"/>
                        </a:rPr>
                        <a:t>соответствие</a:t>
                      </a:r>
                      <a:endParaRPr lang="ru-RU" sz="800" b="0" i="0" u="none" strike="noStrike" dirty="0">
                        <a:solidFill>
                          <a:srgbClr val="000000"/>
                        </a:solidFill>
                        <a:effectLst/>
                        <a:latin typeface="+mj-lt"/>
                      </a:endParaRPr>
                    </a:p>
                  </a:txBody>
                  <a:tcPr marL="507" marR="507" marT="507" marB="0" anchor="b"/>
                </a:tc>
                <a:extLst>
                  <a:ext uri="{0D108BD9-81ED-4DB2-BD59-A6C34878D82A}">
                    <a16:rowId xmlns="" xmlns:a16="http://schemas.microsoft.com/office/drawing/2014/main" val="10020"/>
                  </a:ext>
                </a:extLst>
              </a:tr>
              <a:tr h="118182">
                <a:tc>
                  <a:txBody>
                    <a:bodyPr/>
                    <a:lstStyle/>
                    <a:p>
                      <a:pPr algn="ctr" fontAlgn="ctr"/>
                      <a:r>
                        <a:rPr lang="ru-RU" sz="800" u="none" strike="noStrike">
                          <a:effectLst/>
                          <a:latin typeface="+mj-lt"/>
                        </a:rPr>
                        <a:t>20</a:t>
                      </a:r>
                      <a:endParaRPr lang="ru-RU" sz="800" b="0" i="0" u="none" strike="noStrike">
                        <a:solidFill>
                          <a:srgbClr val="000000"/>
                        </a:solidFill>
                        <a:effectLst/>
                        <a:latin typeface="+mj-lt"/>
                      </a:endParaRPr>
                    </a:p>
                  </a:txBody>
                  <a:tcPr marL="507" marR="507" marT="507" marB="0" anchor="ctr"/>
                </a:tc>
                <a:tc>
                  <a:txBody>
                    <a:bodyPr/>
                    <a:lstStyle/>
                    <a:p>
                      <a:pPr algn="l" fontAlgn="b"/>
                      <a:r>
                        <a:rPr lang="ru-RU" sz="800" u="none" strike="noStrike">
                          <a:effectLst/>
                          <a:latin typeface="+mj-lt"/>
                        </a:rPr>
                        <a:t>ООО «Газпром трансгаз Уфа»</a:t>
                      </a:r>
                      <a:endParaRPr lang="ru-RU" sz="800" b="0" i="0" u="none" strike="noStrike">
                        <a:solidFill>
                          <a:srgbClr val="000000"/>
                        </a:solidFill>
                        <a:effectLst/>
                        <a:latin typeface="+mj-lt"/>
                      </a:endParaRPr>
                    </a:p>
                  </a:txBody>
                  <a:tcPr marL="507" marR="507" marT="507" marB="0" anchor="b"/>
                </a:tc>
                <a:tc>
                  <a:txBody>
                    <a:bodyPr/>
                    <a:lstStyle/>
                    <a:p>
                      <a:pPr algn="r" fontAlgn="b"/>
                      <a:r>
                        <a:rPr lang="ru-RU" sz="800" u="none" strike="noStrike">
                          <a:effectLst/>
                          <a:latin typeface="+mj-lt"/>
                        </a:rPr>
                        <a:t>1</a:t>
                      </a:r>
                      <a:endParaRPr lang="ru-RU" sz="800" b="0" i="0" u="none" strike="noStrike">
                        <a:solidFill>
                          <a:srgbClr val="000000"/>
                        </a:solidFill>
                        <a:effectLst/>
                        <a:latin typeface="+mj-lt"/>
                      </a:endParaRPr>
                    </a:p>
                  </a:txBody>
                  <a:tcPr marL="507" marR="507" marT="507" marB="0" anchor="b"/>
                </a:tc>
                <a:tc>
                  <a:txBody>
                    <a:bodyPr/>
                    <a:lstStyle/>
                    <a:p>
                      <a:pPr algn="r" fontAlgn="b"/>
                      <a:r>
                        <a:rPr lang="ru-RU" sz="800" u="none" strike="noStrike">
                          <a:effectLst/>
                          <a:latin typeface="+mj-lt"/>
                        </a:rPr>
                        <a:t>20</a:t>
                      </a:r>
                      <a:endParaRPr lang="ru-RU" sz="800" b="0" i="0" u="none" strike="noStrike">
                        <a:solidFill>
                          <a:srgbClr val="000000"/>
                        </a:solidFill>
                        <a:effectLst/>
                        <a:latin typeface="+mj-lt"/>
                      </a:endParaRPr>
                    </a:p>
                  </a:txBody>
                  <a:tcPr marL="507" marR="507" marT="507" marB="0" anchor="b"/>
                </a:tc>
                <a:tc>
                  <a:txBody>
                    <a:bodyPr/>
                    <a:lstStyle/>
                    <a:p>
                      <a:pPr algn="ctr" fontAlgn="b"/>
                      <a:r>
                        <a:rPr lang="ru-RU" sz="800" u="none" strike="noStrike" dirty="0">
                          <a:effectLst/>
                          <a:latin typeface="+mj-lt"/>
                        </a:rPr>
                        <a:t>соответствие</a:t>
                      </a:r>
                      <a:endParaRPr lang="ru-RU" sz="800" b="0" i="0" u="none" strike="noStrike" dirty="0">
                        <a:solidFill>
                          <a:srgbClr val="000000"/>
                        </a:solidFill>
                        <a:effectLst/>
                        <a:latin typeface="+mj-lt"/>
                      </a:endParaRPr>
                    </a:p>
                  </a:txBody>
                  <a:tcPr marL="507" marR="507" marT="507" marB="0" anchor="b"/>
                </a:tc>
                <a:extLst>
                  <a:ext uri="{0D108BD9-81ED-4DB2-BD59-A6C34878D82A}">
                    <a16:rowId xmlns="" xmlns:a16="http://schemas.microsoft.com/office/drawing/2014/main" val="10021"/>
                  </a:ext>
                </a:extLst>
              </a:tr>
              <a:tr h="118182">
                <a:tc>
                  <a:txBody>
                    <a:bodyPr/>
                    <a:lstStyle/>
                    <a:p>
                      <a:pPr algn="ctr" fontAlgn="ctr"/>
                      <a:r>
                        <a:rPr lang="ru-RU" sz="800" u="none" strike="noStrike">
                          <a:effectLst/>
                          <a:latin typeface="+mj-lt"/>
                        </a:rPr>
                        <a:t>21</a:t>
                      </a:r>
                      <a:endParaRPr lang="ru-RU" sz="800" b="0" i="0" u="none" strike="noStrike">
                        <a:solidFill>
                          <a:srgbClr val="000000"/>
                        </a:solidFill>
                        <a:effectLst/>
                        <a:latin typeface="+mj-lt"/>
                      </a:endParaRPr>
                    </a:p>
                  </a:txBody>
                  <a:tcPr marL="507" marR="507" marT="507" marB="0" anchor="ctr"/>
                </a:tc>
                <a:tc>
                  <a:txBody>
                    <a:bodyPr/>
                    <a:lstStyle/>
                    <a:p>
                      <a:pPr algn="l" fontAlgn="b"/>
                      <a:r>
                        <a:rPr lang="ru-RU" sz="800" u="none" strike="noStrike">
                          <a:effectLst/>
                          <a:latin typeface="+mj-lt"/>
                        </a:rPr>
                        <a:t>ООО «Газпром добыча Астрахань»</a:t>
                      </a:r>
                      <a:endParaRPr lang="ru-RU" sz="800" b="0" i="0" u="none" strike="noStrike">
                        <a:solidFill>
                          <a:srgbClr val="000000"/>
                        </a:solidFill>
                        <a:effectLst/>
                        <a:latin typeface="+mj-lt"/>
                      </a:endParaRPr>
                    </a:p>
                  </a:txBody>
                  <a:tcPr marL="507" marR="507" marT="507" marB="0" anchor="b"/>
                </a:tc>
                <a:tc>
                  <a:txBody>
                    <a:bodyPr/>
                    <a:lstStyle/>
                    <a:p>
                      <a:pPr algn="r" fontAlgn="b"/>
                      <a:r>
                        <a:rPr lang="ru-RU" sz="800" u="none" strike="noStrike">
                          <a:effectLst/>
                          <a:latin typeface="+mj-lt"/>
                        </a:rPr>
                        <a:t>0</a:t>
                      </a:r>
                      <a:endParaRPr lang="ru-RU" sz="800" b="0" i="0" u="none" strike="noStrike">
                        <a:solidFill>
                          <a:srgbClr val="000000"/>
                        </a:solidFill>
                        <a:effectLst/>
                        <a:latin typeface="+mj-lt"/>
                      </a:endParaRPr>
                    </a:p>
                  </a:txBody>
                  <a:tcPr marL="507" marR="507" marT="507" marB="0" anchor="b"/>
                </a:tc>
                <a:tc>
                  <a:txBody>
                    <a:bodyPr/>
                    <a:lstStyle/>
                    <a:p>
                      <a:pPr algn="r" fontAlgn="b"/>
                      <a:r>
                        <a:rPr lang="ru-RU" sz="800" u="none" strike="noStrike">
                          <a:effectLst/>
                          <a:latin typeface="+mj-lt"/>
                        </a:rPr>
                        <a:t>19</a:t>
                      </a:r>
                      <a:endParaRPr lang="ru-RU" sz="800" b="0" i="0" u="none" strike="noStrike">
                        <a:solidFill>
                          <a:srgbClr val="000000"/>
                        </a:solidFill>
                        <a:effectLst/>
                        <a:latin typeface="+mj-lt"/>
                      </a:endParaRPr>
                    </a:p>
                  </a:txBody>
                  <a:tcPr marL="507" marR="507" marT="507" marB="0" anchor="b"/>
                </a:tc>
                <a:tc>
                  <a:txBody>
                    <a:bodyPr/>
                    <a:lstStyle/>
                    <a:p>
                      <a:pPr algn="ctr" fontAlgn="b"/>
                      <a:r>
                        <a:rPr lang="ru-RU" sz="800" u="none" strike="noStrike" dirty="0">
                          <a:effectLst/>
                          <a:latin typeface="+mj-lt"/>
                        </a:rPr>
                        <a:t>соответствие</a:t>
                      </a:r>
                      <a:endParaRPr lang="ru-RU" sz="800" b="0" i="0" u="none" strike="noStrike" dirty="0">
                        <a:solidFill>
                          <a:srgbClr val="000000"/>
                        </a:solidFill>
                        <a:effectLst/>
                        <a:latin typeface="+mj-lt"/>
                      </a:endParaRPr>
                    </a:p>
                  </a:txBody>
                  <a:tcPr marL="507" marR="507" marT="507" marB="0" anchor="b"/>
                </a:tc>
                <a:extLst>
                  <a:ext uri="{0D108BD9-81ED-4DB2-BD59-A6C34878D82A}">
                    <a16:rowId xmlns="" xmlns:a16="http://schemas.microsoft.com/office/drawing/2014/main" val="10022"/>
                  </a:ext>
                </a:extLst>
              </a:tr>
              <a:tr h="118182">
                <a:tc>
                  <a:txBody>
                    <a:bodyPr/>
                    <a:lstStyle/>
                    <a:p>
                      <a:pPr algn="ctr" fontAlgn="ctr"/>
                      <a:r>
                        <a:rPr lang="ru-RU" sz="800" u="none" strike="noStrike">
                          <a:effectLst/>
                          <a:latin typeface="+mj-lt"/>
                        </a:rPr>
                        <a:t>22</a:t>
                      </a:r>
                      <a:endParaRPr lang="ru-RU" sz="800" b="0" i="0" u="none" strike="noStrike">
                        <a:solidFill>
                          <a:srgbClr val="000000"/>
                        </a:solidFill>
                        <a:effectLst/>
                        <a:latin typeface="+mj-lt"/>
                      </a:endParaRPr>
                    </a:p>
                  </a:txBody>
                  <a:tcPr marL="507" marR="507" marT="507" marB="0" anchor="ctr"/>
                </a:tc>
                <a:tc>
                  <a:txBody>
                    <a:bodyPr/>
                    <a:lstStyle/>
                    <a:p>
                      <a:pPr algn="l" fontAlgn="b"/>
                      <a:r>
                        <a:rPr lang="ru-RU" sz="800" u="none" strike="noStrike">
                          <a:effectLst/>
                          <a:latin typeface="+mj-lt"/>
                        </a:rPr>
                        <a:t>ООО «Газпром трансгаз Самара»</a:t>
                      </a:r>
                      <a:endParaRPr lang="ru-RU" sz="800" b="0" i="0" u="none" strike="noStrike">
                        <a:solidFill>
                          <a:srgbClr val="000000"/>
                        </a:solidFill>
                        <a:effectLst/>
                        <a:latin typeface="+mj-lt"/>
                      </a:endParaRPr>
                    </a:p>
                  </a:txBody>
                  <a:tcPr marL="507" marR="507" marT="507" marB="0" anchor="b"/>
                </a:tc>
                <a:tc>
                  <a:txBody>
                    <a:bodyPr/>
                    <a:lstStyle/>
                    <a:p>
                      <a:pPr algn="r" fontAlgn="b"/>
                      <a:r>
                        <a:rPr lang="ru-RU" sz="800" u="none" strike="noStrike">
                          <a:effectLst/>
                          <a:latin typeface="+mj-lt"/>
                        </a:rPr>
                        <a:t>1</a:t>
                      </a:r>
                      <a:endParaRPr lang="ru-RU" sz="800" b="0" i="0" u="none" strike="noStrike">
                        <a:solidFill>
                          <a:srgbClr val="000000"/>
                        </a:solidFill>
                        <a:effectLst/>
                        <a:latin typeface="+mj-lt"/>
                      </a:endParaRPr>
                    </a:p>
                  </a:txBody>
                  <a:tcPr marL="507" marR="507" marT="507" marB="0" anchor="b"/>
                </a:tc>
                <a:tc>
                  <a:txBody>
                    <a:bodyPr/>
                    <a:lstStyle/>
                    <a:p>
                      <a:pPr algn="r" fontAlgn="b"/>
                      <a:r>
                        <a:rPr lang="ru-RU" sz="800" u="none" strike="noStrike">
                          <a:effectLst/>
                          <a:latin typeface="+mj-lt"/>
                        </a:rPr>
                        <a:t>14</a:t>
                      </a:r>
                      <a:endParaRPr lang="ru-RU" sz="800" b="0" i="0" u="none" strike="noStrike">
                        <a:solidFill>
                          <a:srgbClr val="000000"/>
                        </a:solidFill>
                        <a:effectLst/>
                        <a:latin typeface="+mj-lt"/>
                      </a:endParaRPr>
                    </a:p>
                  </a:txBody>
                  <a:tcPr marL="507" marR="507" marT="507" marB="0" anchor="b"/>
                </a:tc>
                <a:tc>
                  <a:txBody>
                    <a:bodyPr/>
                    <a:lstStyle/>
                    <a:p>
                      <a:pPr algn="ctr" fontAlgn="b"/>
                      <a:r>
                        <a:rPr lang="ru-RU" sz="800" u="none" strike="noStrike" dirty="0">
                          <a:effectLst/>
                          <a:latin typeface="+mj-lt"/>
                        </a:rPr>
                        <a:t>соответствие</a:t>
                      </a:r>
                      <a:endParaRPr lang="ru-RU" sz="800" b="0" i="0" u="none" strike="noStrike" dirty="0">
                        <a:solidFill>
                          <a:srgbClr val="000000"/>
                        </a:solidFill>
                        <a:effectLst/>
                        <a:latin typeface="+mj-lt"/>
                      </a:endParaRPr>
                    </a:p>
                  </a:txBody>
                  <a:tcPr marL="507" marR="507" marT="507" marB="0" anchor="b"/>
                </a:tc>
                <a:extLst>
                  <a:ext uri="{0D108BD9-81ED-4DB2-BD59-A6C34878D82A}">
                    <a16:rowId xmlns="" xmlns:a16="http://schemas.microsoft.com/office/drawing/2014/main" val="10023"/>
                  </a:ext>
                </a:extLst>
              </a:tr>
              <a:tr h="118182">
                <a:tc>
                  <a:txBody>
                    <a:bodyPr/>
                    <a:lstStyle/>
                    <a:p>
                      <a:pPr algn="ctr" fontAlgn="ctr"/>
                      <a:r>
                        <a:rPr lang="ru-RU" sz="800" u="none" strike="noStrike">
                          <a:effectLst/>
                          <a:latin typeface="+mj-lt"/>
                        </a:rPr>
                        <a:t>23</a:t>
                      </a:r>
                      <a:endParaRPr lang="ru-RU" sz="800" b="0" i="0" u="none" strike="noStrike">
                        <a:solidFill>
                          <a:srgbClr val="000000"/>
                        </a:solidFill>
                        <a:effectLst/>
                        <a:latin typeface="+mj-lt"/>
                      </a:endParaRPr>
                    </a:p>
                  </a:txBody>
                  <a:tcPr marL="507" marR="507" marT="507" marB="0" anchor="ctr"/>
                </a:tc>
                <a:tc>
                  <a:txBody>
                    <a:bodyPr/>
                    <a:lstStyle/>
                    <a:p>
                      <a:pPr algn="l" fontAlgn="b"/>
                      <a:r>
                        <a:rPr lang="ru-RU" sz="800" u="none" strike="noStrike">
                          <a:effectLst/>
                          <a:latin typeface="+mj-lt"/>
                        </a:rPr>
                        <a:t>ООО «Газпром трансгаз Сургут»</a:t>
                      </a:r>
                      <a:endParaRPr lang="ru-RU" sz="800" b="0" i="0" u="none" strike="noStrike">
                        <a:solidFill>
                          <a:srgbClr val="000000"/>
                        </a:solidFill>
                        <a:effectLst/>
                        <a:latin typeface="+mj-lt"/>
                      </a:endParaRPr>
                    </a:p>
                  </a:txBody>
                  <a:tcPr marL="507" marR="507" marT="507" marB="0" anchor="b"/>
                </a:tc>
                <a:tc>
                  <a:txBody>
                    <a:bodyPr/>
                    <a:lstStyle/>
                    <a:p>
                      <a:pPr algn="r" fontAlgn="b"/>
                      <a:r>
                        <a:rPr lang="ru-RU" sz="800" u="none" strike="noStrike">
                          <a:effectLst/>
                          <a:latin typeface="+mj-lt"/>
                        </a:rPr>
                        <a:t>1</a:t>
                      </a:r>
                      <a:endParaRPr lang="ru-RU" sz="800" b="0" i="0" u="none" strike="noStrike">
                        <a:solidFill>
                          <a:srgbClr val="000000"/>
                        </a:solidFill>
                        <a:effectLst/>
                        <a:latin typeface="+mj-lt"/>
                      </a:endParaRPr>
                    </a:p>
                  </a:txBody>
                  <a:tcPr marL="507" marR="507" marT="507" marB="0" anchor="b"/>
                </a:tc>
                <a:tc>
                  <a:txBody>
                    <a:bodyPr/>
                    <a:lstStyle/>
                    <a:p>
                      <a:pPr algn="r" fontAlgn="b"/>
                      <a:r>
                        <a:rPr lang="ru-RU" sz="800" u="none" strike="noStrike">
                          <a:effectLst/>
                          <a:latin typeface="+mj-lt"/>
                        </a:rPr>
                        <a:t>10</a:t>
                      </a:r>
                      <a:endParaRPr lang="ru-RU" sz="800" b="0" i="0" u="none" strike="noStrike">
                        <a:solidFill>
                          <a:srgbClr val="000000"/>
                        </a:solidFill>
                        <a:effectLst/>
                        <a:latin typeface="+mj-lt"/>
                      </a:endParaRPr>
                    </a:p>
                  </a:txBody>
                  <a:tcPr marL="507" marR="507" marT="507" marB="0" anchor="b"/>
                </a:tc>
                <a:tc>
                  <a:txBody>
                    <a:bodyPr/>
                    <a:lstStyle/>
                    <a:p>
                      <a:pPr algn="ctr" fontAlgn="b"/>
                      <a:r>
                        <a:rPr lang="ru-RU" sz="800" u="none" strike="noStrike" dirty="0">
                          <a:effectLst/>
                          <a:latin typeface="+mj-lt"/>
                        </a:rPr>
                        <a:t>соответствие</a:t>
                      </a:r>
                      <a:endParaRPr lang="ru-RU" sz="800" b="0" i="0" u="none" strike="noStrike" dirty="0">
                        <a:solidFill>
                          <a:srgbClr val="000000"/>
                        </a:solidFill>
                        <a:effectLst/>
                        <a:latin typeface="+mj-lt"/>
                      </a:endParaRPr>
                    </a:p>
                  </a:txBody>
                  <a:tcPr marL="507" marR="507" marT="507" marB="0" anchor="b"/>
                </a:tc>
                <a:extLst>
                  <a:ext uri="{0D108BD9-81ED-4DB2-BD59-A6C34878D82A}">
                    <a16:rowId xmlns="" xmlns:a16="http://schemas.microsoft.com/office/drawing/2014/main" val="10024"/>
                  </a:ext>
                </a:extLst>
              </a:tr>
              <a:tr h="118182">
                <a:tc>
                  <a:txBody>
                    <a:bodyPr/>
                    <a:lstStyle/>
                    <a:p>
                      <a:pPr algn="ctr" fontAlgn="ctr"/>
                      <a:r>
                        <a:rPr lang="ru-RU" sz="800" u="none" strike="noStrike">
                          <a:effectLst/>
                          <a:latin typeface="+mj-lt"/>
                        </a:rPr>
                        <a:t>24</a:t>
                      </a:r>
                      <a:endParaRPr lang="ru-RU" sz="800" b="0" i="0" u="none" strike="noStrike">
                        <a:solidFill>
                          <a:srgbClr val="000000"/>
                        </a:solidFill>
                        <a:effectLst/>
                        <a:latin typeface="+mj-lt"/>
                      </a:endParaRPr>
                    </a:p>
                  </a:txBody>
                  <a:tcPr marL="507" marR="507" marT="507" marB="0" anchor="ctr"/>
                </a:tc>
                <a:tc>
                  <a:txBody>
                    <a:bodyPr/>
                    <a:lstStyle/>
                    <a:p>
                      <a:pPr algn="l" fontAlgn="b"/>
                      <a:r>
                        <a:rPr lang="ru-RU" sz="800" u="none" strike="noStrike">
                          <a:effectLst/>
                          <a:latin typeface="+mj-lt"/>
                        </a:rPr>
                        <a:t>ООО «Авиапредприятие «ГАЗПРОМАВИА»</a:t>
                      </a:r>
                      <a:endParaRPr lang="ru-RU" sz="800" b="0" i="0" u="none" strike="noStrike">
                        <a:solidFill>
                          <a:srgbClr val="000000"/>
                        </a:solidFill>
                        <a:effectLst/>
                        <a:latin typeface="+mj-lt"/>
                      </a:endParaRPr>
                    </a:p>
                  </a:txBody>
                  <a:tcPr marL="507" marR="507" marT="507" marB="0" anchor="b"/>
                </a:tc>
                <a:tc>
                  <a:txBody>
                    <a:bodyPr/>
                    <a:lstStyle/>
                    <a:p>
                      <a:pPr algn="r" fontAlgn="b"/>
                      <a:r>
                        <a:rPr lang="ru-RU" sz="800" u="none" strike="noStrike">
                          <a:effectLst/>
                          <a:latin typeface="+mj-lt"/>
                        </a:rPr>
                        <a:t>4</a:t>
                      </a:r>
                      <a:endParaRPr lang="ru-RU" sz="800" b="0" i="0" u="none" strike="noStrike">
                        <a:solidFill>
                          <a:srgbClr val="000000"/>
                        </a:solidFill>
                        <a:effectLst/>
                        <a:latin typeface="+mj-lt"/>
                      </a:endParaRPr>
                    </a:p>
                  </a:txBody>
                  <a:tcPr marL="507" marR="507" marT="507" marB="0" anchor="b"/>
                </a:tc>
                <a:tc>
                  <a:txBody>
                    <a:bodyPr/>
                    <a:lstStyle/>
                    <a:p>
                      <a:pPr algn="r" fontAlgn="b"/>
                      <a:r>
                        <a:rPr lang="ru-RU" sz="800" u="none" strike="noStrike">
                          <a:effectLst/>
                          <a:latin typeface="+mj-lt"/>
                        </a:rPr>
                        <a:t>29</a:t>
                      </a:r>
                      <a:endParaRPr lang="ru-RU" sz="800" b="0" i="0" u="none" strike="noStrike">
                        <a:solidFill>
                          <a:srgbClr val="000000"/>
                        </a:solidFill>
                        <a:effectLst/>
                        <a:latin typeface="+mj-lt"/>
                      </a:endParaRPr>
                    </a:p>
                  </a:txBody>
                  <a:tcPr marL="507" marR="507" marT="507" marB="0" anchor="b"/>
                </a:tc>
                <a:tc>
                  <a:txBody>
                    <a:bodyPr/>
                    <a:lstStyle/>
                    <a:p>
                      <a:pPr algn="ctr" fontAlgn="b"/>
                      <a:r>
                        <a:rPr lang="ru-RU" sz="800" u="none" strike="noStrike" dirty="0">
                          <a:effectLst/>
                          <a:latin typeface="+mj-lt"/>
                        </a:rPr>
                        <a:t>соответствие</a:t>
                      </a:r>
                      <a:endParaRPr lang="ru-RU" sz="800" b="0" i="0" u="none" strike="noStrike" dirty="0">
                        <a:solidFill>
                          <a:srgbClr val="000000"/>
                        </a:solidFill>
                        <a:effectLst/>
                        <a:latin typeface="+mj-lt"/>
                      </a:endParaRPr>
                    </a:p>
                  </a:txBody>
                  <a:tcPr marL="507" marR="507" marT="507" marB="0" anchor="b"/>
                </a:tc>
                <a:extLst>
                  <a:ext uri="{0D108BD9-81ED-4DB2-BD59-A6C34878D82A}">
                    <a16:rowId xmlns="" xmlns:a16="http://schemas.microsoft.com/office/drawing/2014/main" val="10025"/>
                  </a:ext>
                </a:extLst>
              </a:tr>
              <a:tr h="118182">
                <a:tc>
                  <a:txBody>
                    <a:bodyPr/>
                    <a:lstStyle/>
                    <a:p>
                      <a:pPr algn="ctr" fontAlgn="ctr"/>
                      <a:r>
                        <a:rPr lang="ru-RU" sz="800" u="none" strike="noStrike">
                          <a:effectLst/>
                          <a:latin typeface="+mj-lt"/>
                        </a:rPr>
                        <a:t>25</a:t>
                      </a:r>
                      <a:endParaRPr lang="ru-RU" sz="800" b="0" i="0" u="none" strike="noStrike">
                        <a:solidFill>
                          <a:srgbClr val="000000"/>
                        </a:solidFill>
                        <a:effectLst/>
                        <a:latin typeface="+mj-lt"/>
                      </a:endParaRPr>
                    </a:p>
                  </a:txBody>
                  <a:tcPr marL="507" marR="507" marT="507" marB="0" anchor="ctr"/>
                </a:tc>
                <a:tc>
                  <a:txBody>
                    <a:bodyPr/>
                    <a:lstStyle/>
                    <a:p>
                      <a:pPr algn="l" fontAlgn="b"/>
                      <a:r>
                        <a:rPr lang="ru-RU" sz="800" u="none" strike="noStrike">
                          <a:effectLst/>
                          <a:latin typeface="+mj-lt"/>
                        </a:rPr>
                        <a:t>ООО «Газпром газораспределение»</a:t>
                      </a:r>
                      <a:endParaRPr lang="ru-RU" sz="800" b="0" i="0" u="none" strike="noStrike">
                        <a:solidFill>
                          <a:srgbClr val="000000"/>
                        </a:solidFill>
                        <a:effectLst/>
                        <a:latin typeface="+mj-lt"/>
                      </a:endParaRPr>
                    </a:p>
                  </a:txBody>
                  <a:tcPr marL="507" marR="507" marT="507" marB="0" anchor="b"/>
                </a:tc>
                <a:tc>
                  <a:txBody>
                    <a:bodyPr/>
                    <a:lstStyle/>
                    <a:p>
                      <a:pPr algn="r" fontAlgn="b"/>
                      <a:r>
                        <a:rPr lang="ru-RU" sz="800" u="none" strike="noStrike">
                          <a:effectLst/>
                          <a:latin typeface="+mj-lt"/>
                        </a:rPr>
                        <a:t>0</a:t>
                      </a:r>
                      <a:endParaRPr lang="ru-RU" sz="800" b="0" i="0" u="none" strike="noStrike">
                        <a:solidFill>
                          <a:srgbClr val="000000"/>
                        </a:solidFill>
                        <a:effectLst/>
                        <a:latin typeface="+mj-lt"/>
                      </a:endParaRPr>
                    </a:p>
                  </a:txBody>
                  <a:tcPr marL="507" marR="507" marT="507" marB="0" anchor="b"/>
                </a:tc>
                <a:tc>
                  <a:txBody>
                    <a:bodyPr/>
                    <a:lstStyle/>
                    <a:p>
                      <a:pPr algn="r" fontAlgn="b"/>
                      <a:r>
                        <a:rPr lang="ru-RU" sz="800" u="none" strike="noStrike">
                          <a:effectLst/>
                          <a:latin typeface="+mj-lt"/>
                        </a:rPr>
                        <a:t>12</a:t>
                      </a:r>
                      <a:endParaRPr lang="ru-RU" sz="800" b="0" i="0" u="none" strike="noStrike">
                        <a:solidFill>
                          <a:srgbClr val="000000"/>
                        </a:solidFill>
                        <a:effectLst/>
                        <a:latin typeface="+mj-lt"/>
                      </a:endParaRPr>
                    </a:p>
                  </a:txBody>
                  <a:tcPr marL="507" marR="507" marT="507" marB="0" anchor="b"/>
                </a:tc>
                <a:tc>
                  <a:txBody>
                    <a:bodyPr/>
                    <a:lstStyle/>
                    <a:p>
                      <a:pPr algn="ctr" fontAlgn="b"/>
                      <a:r>
                        <a:rPr lang="ru-RU" sz="800" u="none" strike="noStrike" dirty="0">
                          <a:effectLst/>
                          <a:latin typeface="+mj-lt"/>
                        </a:rPr>
                        <a:t>соответствие</a:t>
                      </a:r>
                      <a:endParaRPr lang="ru-RU" sz="800" b="0" i="0" u="none" strike="noStrike" dirty="0">
                        <a:solidFill>
                          <a:srgbClr val="000000"/>
                        </a:solidFill>
                        <a:effectLst/>
                        <a:latin typeface="+mj-lt"/>
                      </a:endParaRPr>
                    </a:p>
                  </a:txBody>
                  <a:tcPr marL="507" marR="507" marT="507" marB="0" anchor="b"/>
                </a:tc>
                <a:extLst>
                  <a:ext uri="{0D108BD9-81ED-4DB2-BD59-A6C34878D82A}">
                    <a16:rowId xmlns="" xmlns:a16="http://schemas.microsoft.com/office/drawing/2014/main" val="10026"/>
                  </a:ext>
                </a:extLst>
              </a:tr>
              <a:tr h="118182">
                <a:tc>
                  <a:txBody>
                    <a:bodyPr/>
                    <a:lstStyle/>
                    <a:p>
                      <a:pPr algn="ctr" fontAlgn="ctr"/>
                      <a:r>
                        <a:rPr lang="ru-RU" sz="800" u="none" strike="noStrike">
                          <a:effectLst/>
                          <a:latin typeface="+mj-lt"/>
                        </a:rPr>
                        <a:t>26</a:t>
                      </a:r>
                      <a:endParaRPr lang="ru-RU" sz="800" b="0" i="0" u="none" strike="noStrike">
                        <a:solidFill>
                          <a:srgbClr val="000000"/>
                        </a:solidFill>
                        <a:effectLst/>
                        <a:latin typeface="+mj-lt"/>
                      </a:endParaRPr>
                    </a:p>
                  </a:txBody>
                  <a:tcPr marL="507" marR="507" marT="507" marB="0" anchor="ctr"/>
                </a:tc>
                <a:tc>
                  <a:txBody>
                    <a:bodyPr/>
                    <a:lstStyle/>
                    <a:p>
                      <a:pPr algn="l" fontAlgn="b"/>
                      <a:r>
                        <a:rPr lang="ru-RU" sz="800" u="none" strike="noStrike">
                          <a:effectLst/>
                          <a:latin typeface="+mj-lt"/>
                        </a:rPr>
                        <a:t>ОАО «Чеченгазпром»</a:t>
                      </a:r>
                      <a:endParaRPr lang="ru-RU" sz="800" b="0" i="0" u="none" strike="noStrike">
                        <a:solidFill>
                          <a:srgbClr val="000000"/>
                        </a:solidFill>
                        <a:effectLst/>
                        <a:latin typeface="+mj-lt"/>
                      </a:endParaRPr>
                    </a:p>
                  </a:txBody>
                  <a:tcPr marL="507" marR="507" marT="507" marB="0" anchor="b"/>
                </a:tc>
                <a:tc>
                  <a:txBody>
                    <a:bodyPr/>
                    <a:lstStyle/>
                    <a:p>
                      <a:pPr algn="r" fontAlgn="b"/>
                      <a:r>
                        <a:rPr lang="ru-RU" sz="800" u="none" strike="noStrike">
                          <a:effectLst/>
                          <a:latin typeface="+mj-lt"/>
                        </a:rPr>
                        <a:t>3</a:t>
                      </a:r>
                      <a:endParaRPr lang="ru-RU" sz="800" b="0" i="0" u="none" strike="noStrike">
                        <a:solidFill>
                          <a:srgbClr val="000000"/>
                        </a:solidFill>
                        <a:effectLst/>
                        <a:latin typeface="+mj-lt"/>
                      </a:endParaRPr>
                    </a:p>
                  </a:txBody>
                  <a:tcPr marL="507" marR="507" marT="507" marB="0" anchor="b"/>
                </a:tc>
                <a:tc>
                  <a:txBody>
                    <a:bodyPr/>
                    <a:lstStyle/>
                    <a:p>
                      <a:pPr algn="r" fontAlgn="b"/>
                      <a:r>
                        <a:rPr lang="ru-RU" sz="800" u="none" strike="noStrike">
                          <a:effectLst/>
                          <a:latin typeface="+mj-lt"/>
                        </a:rPr>
                        <a:t>18</a:t>
                      </a:r>
                      <a:endParaRPr lang="ru-RU" sz="800" b="0" i="0" u="none" strike="noStrike">
                        <a:solidFill>
                          <a:srgbClr val="000000"/>
                        </a:solidFill>
                        <a:effectLst/>
                        <a:latin typeface="+mj-lt"/>
                      </a:endParaRPr>
                    </a:p>
                  </a:txBody>
                  <a:tcPr marL="507" marR="507" marT="507" marB="0" anchor="b"/>
                </a:tc>
                <a:tc>
                  <a:txBody>
                    <a:bodyPr/>
                    <a:lstStyle/>
                    <a:p>
                      <a:pPr algn="ctr" fontAlgn="b"/>
                      <a:r>
                        <a:rPr lang="ru-RU" sz="800" u="none" strike="noStrike" dirty="0">
                          <a:effectLst/>
                          <a:latin typeface="+mj-lt"/>
                        </a:rPr>
                        <a:t>соответствие</a:t>
                      </a:r>
                      <a:endParaRPr lang="ru-RU" sz="800" b="0" i="0" u="none" strike="noStrike" dirty="0">
                        <a:solidFill>
                          <a:srgbClr val="000000"/>
                        </a:solidFill>
                        <a:effectLst/>
                        <a:latin typeface="+mj-lt"/>
                      </a:endParaRPr>
                    </a:p>
                  </a:txBody>
                  <a:tcPr marL="507" marR="507" marT="507" marB="0" anchor="b"/>
                </a:tc>
                <a:extLst>
                  <a:ext uri="{0D108BD9-81ED-4DB2-BD59-A6C34878D82A}">
                    <a16:rowId xmlns="" xmlns:a16="http://schemas.microsoft.com/office/drawing/2014/main" val="10027"/>
                  </a:ext>
                </a:extLst>
              </a:tr>
              <a:tr h="118182">
                <a:tc>
                  <a:txBody>
                    <a:bodyPr/>
                    <a:lstStyle/>
                    <a:p>
                      <a:pPr algn="l" fontAlgn="b"/>
                      <a:endParaRPr lang="ru-RU" sz="800" b="0" i="0" u="none" strike="noStrike">
                        <a:solidFill>
                          <a:srgbClr val="000000"/>
                        </a:solidFill>
                        <a:effectLst/>
                        <a:latin typeface="+mj-lt"/>
                      </a:endParaRPr>
                    </a:p>
                  </a:txBody>
                  <a:tcPr marL="507" marR="507" marT="507" marB="0" anchor="b"/>
                </a:tc>
                <a:tc>
                  <a:txBody>
                    <a:bodyPr/>
                    <a:lstStyle/>
                    <a:p>
                      <a:pPr algn="r" fontAlgn="b"/>
                      <a:endParaRPr lang="ru-RU" sz="800" b="0" i="0" u="none" strike="noStrike">
                        <a:solidFill>
                          <a:srgbClr val="000000"/>
                        </a:solidFill>
                        <a:effectLst/>
                        <a:latin typeface="+mj-lt"/>
                      </a:endParaRPr>
                    </a:p>
                  </a:txBody>
                  <a:tcPr marL="507" marR="507" marT="507" marB="0" anchor="b"/>
                </a:tc>
                <a:tc>
                  <a:txBody>
                    <a:bodyPr/>
                    <a:lstStyle/>
                    <a:p>
                      <a:pPr algn="r" fontAlgn="b"/>
                      <a:r>
                        <a:rPr lang="ru-RU" sz="800" u="none" strike="noStrike">
                          <a:effectLst/>
                          <a:latin typeface="+mj-lt"/>
                        </a:rPr>
                        <a:t>106</a:t>
                      </a:r>
                      <a:endParaRPr lang="ru-RU" sz="800" b="0" i="0" u="none" strike="noStrike">
                        <a:solidFill>
                          <a:srgbClr val="000000"/>
                        </a:solidFill>
                        <a:effectLst/>
                        <a:latin typeface="+mj-lt"/>
                      </a:endParaRPr>
                    </a:p>
                  </a:txBody>
                  <a:tcPr marL="507" marR="507" marT="507" marB="0" anchor="b"/>
                </a:tc>
                <a:tc>
                  <a:txBody>
                    <a:bodyPr/>
                    <a:lstStyle/>
                    <a:p>
                      <a:pPr algn="r" fontAlgn="b"/>
                      <a:r>
                        <a:rPr lang="ru-RU" sz="800" u="none" strike="noStrike">
                          <a:effectLst/>
                          <a:latin typeface="+mj-lt"/>
                        </a:rPr>
                        <a:t>561</a:t>
                      </a:r>
                      <a:endParaRPr lang="ru-RU" sz="800" b="0" i="0" u="none" strike="noStrike">
                        <a:solidFill>
                          <a:srgbClr val="000000"/>
                        </a:solidFill>
                        <a:effectLst/>
                        <a:latin typeface="+mj-lt"/>
                      </a:endParaRPr>
                    </a:p>
                  </a:txBody>
                  <a:tcPr marL="507" marR="507" marT="507" marB="0" anchor="b"/>
                </a:tc>
                <a:tc>
                  <a:txBody>
                    <a:bodyPr/>
                    <a:lstStyle/>
                    <a:p>
                      <a:pPr algn="l" fontAlgn="b"/>
                      <a:endParaRPr lang="ru-RU" sz="800" b="0" i="0" u="none" strike="noStrike" dirty="0">
                        <a:solidFill>
                          <a:srgbClr val="000000"/>
                        </a:solidFill>
                        <a:effectLst/>
                        <a:latin typeface="+mj-lt"/>
                      </a:endParaRPr>
                    </a:p>
                  </a:txBody>
                  <a:tcPr marL="507" marR="507" marT="507" marB="0" anchor="b"/>
                </a:tc>
                <a:extLst>
                  <a:ext uri="{0D108BD9-81ED-4DB2-BD59-A6C34878D82A}">
                    <a16:rowId xmlns="" xmlns:a16="http://schemas.microsoft.com/office/drawing/2014/main" val="10028"/>
                  </a:ext>
                </a:extLst>
              </a:tr>
            </a:tbl>
          </a:graphicData>
        </a:graphic>
      </p:graphicFrame>
      <p:sp>
        <p:nvSpPr>
          <p:cNvPr id="10" name="Содержимое 3"/>
          <p:cNvSpPr txBox="1">
            <a:spLocks/>
          </p:cNvSpPr>
          <p:nvPr/>
        </p:nvSpPr>
        <p:spPr>
          <a:xfrm>
            <a:off x="1973596" y="4635985"/>
            <a:ext cx="7067549" cy="276999"/>
          </a:xfrm>
          <a:prstGeom prst="rect">
            <a:avLst/>
          </a:prstGeom>
        </p:spPr>
        <p:txBody>
          <a:bodyPr/>
          <a:lstStyle>
            <a:lvl1pPr marL="0" indent="0" algn="l" defTabSz="914400" rtl="0" eaLnBrk="1" latinLnBrk="0" hangingPunct="1">
              <a:spcBef>
                <a:spcPct val="20000"/>
              </a:spcBef>
              <a:buFont typeface="Arial" pitchFamily="34" charset="0"/>
              <a:buNone/>
              <a:defRPr sz="2600" b="0" kern="1200">
                <a:solidFill>
                  <a:srgbClr val="003366"/>
                </a:solidFill>
                <a:latin typeface="Arial Narrow" pitchFamily="34" charset="0"/>
                <a:ea typeface="+mn-ea"/>
                <a:cs typeface="+mn-cs"/>
              </a:defRPr>
            </a:lvl1pPr>
            <a:lvl2pPr marL="742950" indent="-28575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2pPr>
            <a:lvl3pPr marL="1143000" indent="-22860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3pPr>
            <a:lvl4pPr marL="1600200" indent="-22860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4pPr>
            <a:lvl5pPr marL="2057400" indent="-22860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ru-RU" sz="1400" dirty="0">
                <a:solidFill>
                  <a:schemeClr val="bg1"/>
                </a:solidFill>
              </a:rPr>
              <a:t>Итоги работы газотранспортных обществ по эксплуатации линейной части магистральных трубопроводов ПАО «Газпром» за 2017 год и задачи на 2018 год. Положительный опыт, проблемы</a:t>
            </a:r>
          </a:p>
        </p:txBody>
      </p:sp>
    </p:spTree>
    <p:extLst>
      <p:ext uri="{BB962C8B-B14F-4D97-AF65-F5344CB8AC3E}">
        <p14:creationId xmlns:p14="http://schemas.microsoft.com/office/powerpoint/2010/main" val="1577527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5" descr="Безимени-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0067"/>
          <a:stretch/>
        </p:blipFill>
        <p:spPr bwMode="auto">
          <a:xfrm>
            <a:off x="1189272" y="1551812"/>
            <a:ext cx="277680" cy="34356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Прямоугольник 15"/>
          <p:cNvSpPr/>
          <p:nvPr/>
        </p:nvSpPr>
        <p:spPr bwMode="auto">
          <a:xfrm>
            <a:off x="95688" y="1129872"/>
            <a:ext cx="1206083" cy="1803109"/>
          </a:xfrm>
          <a:prstGeom prst="rect">
            <a:avLst/>
          </a:prstGeom>
          <a:solidFill>
            <a:schemeClr val="tx2">
              <a:lumMod val="75000"/>
            </a:schemeClr>
          </a:solidFill>
          <a:ln>
            <a:noFill/>
          </a:ln>
          <a:effectLst>
            <a:outerShdw blurRad="50800" dist="38100" dir="2700000" algn="tl" rotWithShape="0">
              <a:prstClr val="black">
                <a:alpha val="40000"/>
              </a:prstClr>
            </a:outerShdw>
          </a:effectLst>
          <a:extLst/>
        </p:spPr>
        <p:txBody>
          <a:bodyPr vert="horz" wrap="square" lIns="54000" tIns="45720" rIns="54000" bIns="45720" numCol="1" rtlCol="0" anchor="t" anchorCtr="0" compatLnSpc="1">
            <a:prstTxWarp prst="textNoShape">
              <a:avLst/>
            </a:prstTxWarp>
          </a:bodyPr>
          <a:lstStyle/>
          <a:p>
            <a:pPr algn="ctr"/>
            <a:endParaRPr lang="ru-RU" sz="900" dirty="0">
              <a:solidFill>
                <a:prstClr val="black"/>
              </a:solidFill>
              <a:latin typeface="Garamond" panose="02020404030301010803" pitchFamily="18" charset="0"/>
            </a:endParaRPr>
          </a:p>
          <a:p>
            <a:pPr algn="ctr"/>
            <a:endParaRPr lang="ru-RU" sz="900" dirty="0">
              <a:solidFill>
                <a:prstClr val="black"/>
              </a:solidFill>
              <a:latin typeface="Garamond" panose="02020404030301010803" pitchFamily="18" charset="0"/>
            </a:endParaRPr>
          </a:p>
          <a:p>
            <a:pPr algn="ctr"/>
            <a:endParaRPr lang="ru-RU" sz="900" dirty="0">
              <a:solidFill>
                <a:prstClr val="black"/>
              </a:solidFill>
              <a:latin typeface="Garamond" panose="02020404030301010803" pitchFamily="18" charset="0"/>
            </a:endParaRPr>
          </a:p>
          <a:p>
            <a:pPr algn="ctr"/>
            <a:endParaRPr lang="en-US" sz="900" dirty="0">
              <a:solidFill>
                <a:prstClr val="black"/>
              </a:solidFill>
              <a:latin typeface="Garamond" panose="02020404030301010803" pitchFamily="18" charset="0"/>
            </a:endParaRPr>
          </a:p>
          <a:p>
            <a:pPr algn="ctr"/>
            <a:endParaRPr lang="en-US" sz="900" dirty="0">
              <a:solidFill>
                <a:prstClr val="black"/>
              </a:solidFill>
              <a:latin typeface="Garamond" panose="02020404030301010803" pitchFamily="18" charset="0"/>
            </a:endParaRPr>
          </a:p>
          <a:p>
            <a:pPr algn="ctr"/>
            <a:r>
              <a:rPr lang="ru-RU" sz="600" dirty="0">
                <a:solidFill>
                  <a:prstClr val="white"/>
                </a:solidFill>
                <a:latin typeface="Garamond" panose="02020404030301010803" pitchFamily="18" charset="0"/>
              </a:rPr>
              <a:t>СТРАТЕГИЯ </a:t>
            </a:r>
          </a:p>
          <a:p>
            <a:pPr algn="ctr"/>
            <a:r>
              <a:rPr lang="ru-RU" sz="600" dirty="0">
                <a:solidFill>
                  <a:prstClr val="white"/>
                </a:solidFill>
                <a:latin typeface="Garamond" panose="02020404030301010803" pitchFamily="18" charset="0"/>
              </a:rPr>
              <a:t> </a:t>
            </a:r>
          </a:p>
          <a:p>
            <a:pPr algn="ctr">
              <a:lnSpc>
                <a:spcPct val="150000"/>
              </a:lnSpc>
            </a:pPr>
            <a:r>
              <a:rPr lang="ru-RU" sz="600" dirty="0">
                <a:solidFill>
                  <a:prstClr val="white"/>
                </a:solidFill>
                <a:latin typeface="Garamond" panose="02020404030301010803" pitchFamily="18" charset="0"/>
              </a:rPr>
              <a:t>РАЗВИТИЯ </a:t>
            </a:r>
          </a:p>
          <a:p>
            <a:pPr algn="ctr">
              <a:lnSpc>
                <a:spcPct val="150000"/>
              </a:lnSpc>
            </a:pPr>
            <a:r>
              <a:rPr lang="ru-RU" sz="600" dirty="0">
                <a:solidFill>
                  <a:prstClr val="white"/>
                </a:solidFill>
                <a:latin typeface="Garamond" panose="02020404030301010803" pitchFamily="18" charset="0"/>
              </a:rPr>
              <a:t>ООО «ГАЗПРОМ ГАЗНАДЗОР» </a:t>
            </a:r>
          </a:p>
          <a:p>
            <a:pPr algn="ctr">
              <a:lnSpc>
                <a:spcPct val="150000"/>
              </a:lnSpc>
            </a:pPr>
            <a:r>
              <a:rPr lang="ru-RU" sz="600" dirty="0">
                <a:solidFill>
                  <a:prstClr val="white"/>
                </a:solidFill>
                <a:latin typeface="Garamond" panose="02020404030301010803" pitchFamily="18" charset="0"/>
              </a:rPr>
              <a:t>НА 2018 - 2022</a:t>
            </a:r>
            <a:r>
              <a:rPr lang="ru-RU" sz="600" dirty="0">
                <a:solidFill>
                  <a:srgbClr val="FF0000"/>
                </a:solidFill>
                <a:latin typeface="Garamond" panose="02020404030301010803" pitchFamily="18" charset="0"/>
              </a:rPr>
              <a:t> </a:t>
            </a:r>
            <a:r>
              <a:rPr lang="ru-RU" sz="600" dirty="0">
                <a:solidFill>
                  <a:prstClr val="white"/>
                </a:solidFill>
                <a:latin typeface="Garamond" panose="02020404030301010803" pitchFamily="18" charset="0"/>
              </a:rPr>
              <a:t> ГОДЫ</a:t>
            </a:r>
          </a:p>
          <a:p>
            <a:pPr algn="ctr"/>
            <a:endParaRPr lang="ru-RU" sz="900" dirty="0">
              <a:solidFill>
                <a:prstClr val="white"/>
              </a:solidFill>
              <a:latin typeface="Garamond" panose="02020404030301010803" pitchFamily="18" charset="0"/>
            </a:endParaRPr>
          </a:p>
          <a:p>
            <a:pPr algn="ctr"/>
            <a:endParaRPr lang="ru-RU" sz="900" dirty="0">
              <a:solidFill>
                <a:prstClr val="white"/>
              </a:solidFill>
              <a:latin typeface="Garamond" panose="02020404030301010803" pitchFamily="18" charset="0"/>
            </a:endParaRPr>
          </a:p>
          <a:p>
            <a:pPr algn="ctr"/>
            <a:r>
              <a:rPr lang="ru-RU" sz="800" dirty="0">
                <a:solidFill>
                  <a:prstClr val="white"/>
                </a:solidFill>
                <a:latin typeface="Garamond" panose="02020404030301010803" pitchFamily="18" charset="0"/>
              </a:rPr>
              <a:t>Санкт-Петербург, 2018</a:t>
            </a:r>
          </a:p>
        </p:txBody>
      </p:sp>
      <p:sp>
        <p:nvSpPr>
          <p:cNvPr id="2" name="Заголовок 1"/>
          <p:cNvSpPr>
            <a:spLocks noGrp="1"/>
          </p:cNvSpPr>
          <p:nvPr>
            <p:ph type="title"/>
          </p:nvPr>
        </p:nvSpPr>
        <p:spPr>
          <a:xfrm>
            <a:off x="1947134" y="64407"/>
            <a:ext cx="7196866" cy="803749"/>
          </a:xfrm>
        </p:spPr>
        <p:txBody>
          <a:bodyPr anchor="ctr"/>
          <a:lstStyle/>
          <a:p>
            <a:pPr fontAlgn="base">
              <a:spcAft>
                <a:spcPct val="0"/>
              </a:spcAft>
            </a:pPr>
            <a:r>
              <a:rPr lang="ru-RU" sz="2000" dirty="0">
                <a:solidFill>
                  <a:prstClr val="white"/>
                </a:solidFill>
                <a:cs typeface="Times New Roman" panose="02020603050405020304" pitchFamily="18" charset="0"/>
              </a:rPr>
              <a:t>Повышение эффективности корпоративного надзора</a:t>
            </a:r>
          </a:p>
        </p:txBody>
      </p:sp>
      <p:sp>
        <p:nvSpPr>
          <p:cNvPr id="12" name="Rectangle 20"/>
          <p:cNvSpPr/>
          <p:nvPr/>
        </p:nvSpPr>
        <p:spPr>
          <a:xfrm>
            <a:off x="1957496" y="1129872"/>
            <a:ext cx="7064002" cy="3047999"/>
          </a:xfrm>
          <a:prstGeom prst="rect">
            <a:avLst/>
          </a:prstGeom>
          <a:noFill/>
          <a:ln w="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0" rIns="252000" bIns="0" numCol="1" spcCol="0" rtlCol="0" fromWordArt="0" anchor="t" anchorCtr="0" forceAA="0" compatLnSpc="1">
            <a:prstTxWarp prst="textNoShape">
              <a:avLst/>
            </a:prstTxWarp>
            <a:noAutofit/>
          </a:bodyPr>
          <a:lstStyle/>
          <a:p>
            <a:r>
              <a:rPr lang="ru-RU" sz="1000" b="1" dirty="0">
                <a:solidFill>
                  <a:srgbClr val="003366"/>
                </a:solidFill>
                <a:latin typeface="Arial Narrow" panose="020B0606020202030204" pitchFamily="34" charset="0"/>
              </a:rPr>
              <a:t>Основной задачей корпоративного контроля является обеспечение ПАО «Газпром» полной и достоверной информацией о техническом состоянии производственных объектов и их соответствии требованиям производственной безопасности. </a:t>
            </a:r>
          </a:p>
          <a:p>
            <a:pPr algn="just">
              <a:spcBef>
                <a:spcPts val="600"/>
              </a:spcBef>
            </a:pPr>
            <a:endParaRPr lang="ru-RU" sz="1000" b="1" dirty="0">
              <a:solidFill>
                <a:srgbClr val="003366"/>
              </a:solidFill>
              <a:latin typeface="Arial Narrow" panose="020B0606020202030204" pitchFamily="34" charset="0"/>
            </a:endParaRPr>
          </a:p>
          <a:p>
            <a:pPr algn="just">
              <a:spcBef>
                <a:spcPts val="600"/>
              </a:spcBef>
            </a:pPr>
            <a:r>
              <a:rPr lang="ru-RU" sz="1000" b="1" dirty="0">
                <a:solidFill>
                  <a:srgbClr val="003366"/>
                </a:solidFill>
                <a:latin typeface="Arial Narrow" panose="020B0606020202030204" pitchFamily="34" charset="0"/>
              </a:rPr>
              <a:t>Мероприятия по повышению эффективности корпоративного контроля:</a:t>
            </a:r>
          </a:p>
          <a:p>
            <a:pPr marL="171450" indent="-171450" algn="just">
              <a:spcBef>
                <a:spcPts val="600"/>
              </a:spcBef>
              <a:buFont typeface="Wingdings" panose="05000000000000000000" pitchFamily="2" charset="2"/>
              <a:buChar char="Ø"/>
            </a:pPr>
            <a:r>
              <a:rPr lang="ru-RU" sz="1000" b="1" dirty="0">
                <a:solidFill>
                  <a:srgbClr val="003366"/>
                </a:solidFill>
                <a:latin typeface="Arial Narrow" panose="020B0606020202030204" pitchFamily="34" charset="0"/>
              </a:rPr>
              <a:t>Разработка Стратегии развития ООО «Газпром газобезопасность» до 2025 года.;</a:t>
            </a:r>
          </a:p>
          <a:p>
            <a:pPr marL="171450" indent="-171450" algn="just">
              <a:spcBef>
                <a:spcPts val="600"/>
              </a:spcBef>
              <a:buFontTx/>
              <a:buChar char="-"/>
            </a:pPr>
            <a:r>
              <a:rPr lang="ru-RU" sz="1000" b="1" dirty="0">
                <a:solidFill>
                  <a:srgbClr val="003366"/>
                </a:solidFill>
                <a:latin typeface="Arial Narrow" panose="020B0606020202030204" pitchFamily="34" charset="0"/>
              </a:rPr>
              <a:t>выполнение профилактических работ по обеспечению противофонтанной безопасности на вновь вводимых объектах </a:t>
            </a:r>
            <a:r>
              <a:rPr lang="ru-RU" sz="1000" b="1" dirty="0" err="1">
                <a:solidFill>
                  <a:srgbClr val="003366"/>
                </a:solidFill>
                <a:latin typeface="Arial Narrow" panose="020B0606020202030204" pitchFamily="34" charset="0"/>
              </a:rPr>
              <a:t>Чаяндинского</a:t>
            </a:r>
            <a:r>
              <a:rPr lang="ru-RU" sz="1000" b="1" dirty="0">
                <a:solidFill>
                  <a:srgbClr val="003366"/>
                </a:solidFill>
                <a:latin typeface="Arial Narrow" panose="020B0606020202030204" pitchFamily="34" charset="0"/>
              </a:rPr>
              <a:t>, </a:t>
            </a:r>
            <a:r>
              <a:rPr lang="ru-RU" sz="1000" b="1" dirty="0" err="1">
                <a:solidFill>
                  <a:srgbClr val="003366"/>
                </a:solidFill>
                <a:latin typeface="Arial Narrow" panose="020B0606020202030204" pitchFamily="34" charset="0"/>
              </a:rPr>
              <a:t>Ковыктинского</a:t>
            </a:r>
            <a:r>
              <a:rPr lang="ru-RU" sz="1000" b="1" dirty="0">
                <a:solidFill>
                  <a:srgbClr val="003366"/>
                </a:solidFill>
                <a:latin typeface="Arial Narrow" panose="020B0606020202030204" pitchFamily="34" charset="0"/>
              </a:rPr>
              <a:t>, </a:t>
            </a:r>
            <a:r>
              <a:rPr lang="ru-RU" sz="1000" b="1" dirty="0" err="1">
                <a:solidFill>
                  <a:srgbClr val="003366"/>
                </a:solidFill>
                <a:latin typeface="Arial Narrow" panose="020B0606020202030204" pitchFamily="34" charset="0"/>
              </a:rPr>
              <a:t>Киринского</a:t>
            </a:r>
            <a:r>
              <a:rPr lang="ru-RU" sz="1000" b="1" dirty="0">
                <a:solidFill>
                  <a:srgbClr val="003366"/>
                </a:solidFill>
                <a:latin typeface="Arial Narrow" panose="020B0606020202030204" pitchFamily="34" charset="0"/>
              </a:rPr>
              <a:t> и Южно-</a:t>
            </a:r>
            <a:r>
              <a:rPr lang="ru-RU" sz="1000" b="1" dirty="0" err="1">
                <a:solidFill>
                  <a:srgbClr val="003366"/>
                </a:solidFill>
                <a:latin typeface="Arial Narrow" panose="020B0606020202030204" pitchFamily="34" charset="0"/>
              </a:rPr>
              <a:t>Киринского</a:t>
            </a:r>
            <a:r>
              <a:rPr lang="ru-RU" sz="1000" b="1" dirty="0">
                <a:solidFill>
                  <a:srgbClr val="003366"/>
                </a:solidFill>
                <a:latin typeface="Arial Narrow" panose="020B0606020202030204" pitchFamily="34" charset="0"/>
              </a:rPr>
              <a:t> месторождений;</a:t>
            </a:r>
          </a:p>
          <a:p>
            <a:pPr marL="171450" indent="-171450" algn="just">
              <a:spcBef>
                <a:spcPts val="600"/>
              </a:spcBef>
              <a:buFontTx/>
              <a:buChar char="-"/>
            </a:pPr>
            <a:r>
              <a:rPr lang="ru-RU" sz="1000" b="1" dirty="0">
                <a:solidFill>
                  <a:srgbClr val="003366"/>
                </a:solidFill>
                <a:latin typeface="Arial Narrow" panose="020B0606020202030204" pitchFamily="34" charset="0"/>
              </a:rPr>
              <a:t>расширение географии выполнения профилактических работ по обеспечению противофонтанной безопасности на объектах бурения и добычи ПАО «Газпром нефть» и Сахалин </a:t>
            </a:r>
            <a:r>
              <a:rPr lang="ru-RU" sz="1000" b="1" dirty="0" err="1">
                <a:solidFill>
                  <a:srgbClr val="003366"/>
                </a:solidFill>
                <a:latin typeface="Arial Narrow" panose="020B0606020202030204" pitchFamily="34" charset="0"/>
              </a:rPr>
              <a:t>энерджи</a:t>
            </a:r>
            <a:r>
              <a:rPr lang="ru-RU" sz="1000" b="1" dirty="0">
                <a:solidFill>
                  <a:srgbClr val="003366"/>
                </a:solidFill>
                <a:latin typeface="Arial Narrow" panose="020B0606020202030204" pitchFamily="34" charset="0"/>
              </a:rPr>
              <a:t>;</a:t>
            </a:r>
          </a:p>
          <a:p>
            <a:pPr marL="171450" indent="-171450" algn="just">
              <a:spcBef>
                <a:spcPts val="600"/>
              </a:spcBef>
              <a:buFont typeface="Wingdings" panose="05000000000000000000" pitchFamily="2" charset="2"/>
              <a:buChar char="Ø"/>
            </a:pPr>
            <a:r>
              <a:rPr lang="ru-RU" sz="1000" b="1" dirty="0">
                <a:solidFill>
                  <a:srgbClr val="003366"/>
                </a:solidFill>
                <a:latin typeface="Arial Narrow" panose="020B0606020202030204" pitchFamily="34" charset="0"/>
              </a:rPr>
              <a:t>Разработка Стратегии развития ООО «Газпром газнадзор» на 2018-2022 гг.;</a:t>
            </a:r>
          </a:p>
          <a:p>
            <a:pPr marL="171450" indent="-171450" algn="just">
              <a:spcBef>
                <a:spcPts val="600"/>
              </a:spcBef>
              <a:buFont typeface="Wingdings" panose="05000000000000000000" pitchFamily="2" charset="2"/>
              <a:buChar char="Ø"/>
            </a:pPr>
            <a:r>
              <a:rPr lang="ru-RU" sz="1000" b="1" dirty="0">
                <a:solidFill>
                  <a:srgbClr val="003366"/>
                </a:solidFill>
                <a:latin typeface="Arial Narrow" panose="020B0606020202030204" pitchFamily="34" charset="0"/>
              </a:rPr>
              <a:t>Разработаны показатели оценки работы корпоративного контроля ООО «Газпром газнадзор» по направлению контроля за техническим состоянием газовых и нефтяных объектов»;</a:t>
            </a:r>
          </a:p>
          <a:p>
            <a:pPr marL="171450" indent="-171450" algn="just">
              <a:spcBef>
                <a:spcPts val="600"/>
              </a:spcBef>
              <a:buFont typeface="Wingdings" panose="05000000000000000000" pitchFamily="2" charset="2"/>
              <a:buChar char="Ø"/>
            </a:pPr>
            <a:r>
              <a:rPr lang="ru-RU" sz="1000" b="1" dirty="0">
                <a:solidFill>
                  <a:srgbClr val="003366"/>
                </a:solidFill>
                <a:latin typeface="Arial Narrow" panose="020B0606020202030204" pitchFamily="34" charset="0"/>
              </a:rPr>
              <a:t>Разработан  Временный порядок осуществления корпоративного контроля за соблюдением требований промышленной безопасности в дочерних обществах Группы Газпром»;</a:t>
            </a:r>
          </a:p>
          <a:p>
            <a:pPr marL="171450" indent="-171450" algn="just">
              <a:spcBef>
                <a:spcPts val="600"/>
              </a:spcBef>
              <a:buFont typeface="Wingdings" panose="05000000000000000000" pitchFamily="2" charset="2"/>
              <a:buChar char="Ø"/>
            </a:pPr>
            <a:r>
              <a:rPr lang="ru-RU" sz="1000" b="1" dirty="0">
                <a:solidFill>
                  <a:srgbClr val="003366"/>
                </a:solidFill>
                <a:latin typeface="Arial Narrow" panose="020B0606020202030204" pitchFamily="34" charset="0"/>
              </a:rPr>
              <a:t>Разработан и введен в действие  СТО Газпром 18000.3-006-2017 «Организация и проведение контроля за соблюдением требований промышленной безопасности при эксплуатации, строительстве и реконструкции. Основные положения»;</a:t>
            </a:r>
          </a:p>
          <a:p>
            <a:pPr algn="just">
              <a:spcBef>
                <a:spcPts val="600"/>
              </a:spcBef>
            </a:pPr>
            <a:endParaRPr lang="ru-RU" sz="1100" b="1" dirty="0">
              <a:solidFill>
                <a:srgbClr val="003366"/>
              </a:solidFill>
              <a:latin typeface="Arial Narrow" panose="020B0606020202030204" pitchFamily="34" charset="0"/>
            </a:endParaRPr>
          </a:p>
        </p:txBody>
      </p:sp>
      <p:pic>
        <p:nvPicPr>
          <p:cNvPr id="14" name="Рисунок 13" descr="fmc41171.jpg"/>
          <p:cNvPicPr>
            <a:picLocks noChangeAspect="1"/>
          </p:cNvPicPr>
          <p:nvPr/>
        </p:nvPicPr>
        <p:blipFill>
          <a:blip r:embed="rId4" cstate="email"/>
          <a:stretch>
            <a:fillRect/>
          </a:stretch>
        </p:blipFill>
        <p:spPr>
          <a:xfrm>
            <a:off x="25641" y="3444621"/>
            <a:ext cx="1799207" cy="1188340"/>
          </a:xfrm>
          <a:prstGeom prst="rect">
            <a:avLst/>
          </a:prstGeom>
          <a:ln>
            <a:noFill/>
          </a:ln>
          <a:effectLst>
            <a:softEdge rad="112500"/>
          </a:effectLst>
        </p:spPr>
      </p:pic>
      <p:pic>
        <p:nvPicPr>
          <p:cNvPr id="17" name="Picture 15" descr="Безимени-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0067"/>
          <a:stretch/>
        </p:blipFill>
        <p:spPr bwMode="auto">
          <a:xfrm>
            <a:off x="629309" y="1239861"/>
            <a:ext cx="277680" cy="34356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Прямоугольник 8"/>
          <p:cNvSpPr/>
          <p:nvPr/>
        </p:nvSpPr>
        <p:spPr bwMode="auto">
          <a:xfrm>
            <a:off x="768149" y="1421173"/>
            <a:ext cx="1258767" cy="1803109"/>
          </a:xfrm>
          <a:prstGeom prst="rect">
            <a:avLst/>
          </a:prstGeom>
          <a:solidFill>
            <a:schemeClr val="accent1">
              <a:lumMod val="75000"/>
            </a:schemeClr>
          </a:solidFill>
          <a:ln>
            <a:solidFill>
              <a:schemeClr val="tx2">
                <a:lumMod val="60000"/>
                <a:lumOff val="40000"/>
              </a:schemeClr>
            </a:solidFill>
          </a:ln>
          <a:effectLst>
            <a:outerShdw blurRad="50800" dist="38100" dir="2700000" algn="tl" rotWithShape="0">
              <a:prstClr val="black">
                <a:alpha val="40000"/>
              </a:prstClr>
            </a:outerShdw>
          </a:effectLst>
          <a:extLst/>
        </p:spPr>
        <p:txBody>
          <a:bodyPr vert="horz" wrap="square" lIns="54000" tIns="45720" rIns="54000" bIns="45720" numCol="1" rtlCol="0" anchor="t" anchorCtr="0" compatLnSpc="1">
            <a:prstTxWarp prst="textNoShape">
              <a:avLst/>
            </a:prstTxWarp>
          </a:bodyPr>
          <a:lstStyle/>
          <a:p>
            <a:pPr algn="ctr"/>
            <a:endParaRPr lang="ru-RU" sz="900" dirty="0">
              <a:solidFill>
                <a:prstClr val="black"/>
              </a:solidFill>
              <a:latin typeface="Garamond" panose="02020404030301010803" pitchFamily="18" charset="0"/>
            </a:endParaRPr>
          </a:p>
          <a:p>
            <a:pPr algn="ctr"/>
            <a:endParaRPr lang="ru-RU" sz="900" dirty="0">
              <a:solidFill>
                <a:prstClr val="black"/>
              </a:solidFill>
              <a:latin typeface="Garamond" panose="02020404030301010803" pitchFamily="18" charset="0"/>
            </a:endParaRPr>
          </a:p>
          <a:p>
            <a:pPr algn="ctr"/>
            <a:endParaRPr lang="ru-RU" sz="900" dirty="0">
              <a:solidFill>
                <a:prstClr val="black"/>
              </a:solidFill>
              <a:latin typeface="Garamond" panose="02020404030301010803" pitchFamily="18" charset="0"/>
            </a:endParaRPr>
          </a:p>
          <a:p>
            <a:pPr algn="ctr"/>
            <a:endParaRPr lang="en-US" sz="900" dirty="0">
              <a:solidFill>
                <a:prstClr val="black"/>
              </a:solidFill>
              <a:latin typeface="Garamond" panose="02020404030301010803" pitchFamily="18" charset="0"/>
            </a:endParaRPr>
          </a:p>
          <a:p>
            <a:pPr algn="ctr"/>
            <a:endParaRPr lang="en-US" sz="900" dirty="0">
              <a:solidFill>
                <a:prstClr val="black"/>
              </a:solidFill>
              <a:latin typeface="Garamond" panose="02020404030301010803" pitchFamily="18" charset="0"/>
            </a:endParaRPr>
          </a:p>
          <a:p>
            <a:pPr algn="ctr"/>
            <a:r>
              <a:rPr lang="ru-RU" sz="600" dirty="0">
                <a:solidFill>
                  <a:prstClr val="white"/>
                </a:solidFill>
                <a:latin typeface="Garamond" panose="02020404030301010803" pitchFamily="18" charset="0"/>
              </a:rPr>
              <a:t>СТРАТЕГИЯ </a:t>
            </a:r>
          </a:p>
          <a:p>
            <a:pPr algn="ctr"/>
            <a:r>
              <a:rPr lang="ru-RU" sz="600" dirty="0">
                <a:solidFill>
                  <a:prstClr val="white"/>
                </a:solidFill>
                <a:latin typeface="Garamond" panose="02020404030301010803" pitchFamily="18" charset="0"/>
              </a:rPr>
              <a:t> </a:t>
            </a:r>
          </a:p>
          <a:p>
            <a:pPr algn="ctr">
              <a:lnSpc>
                <a:spcPct val="150000"/>
              </a:lnSpc>
            </a:pPr>
            <a:r>
              <a:rPr lang="ru-RU" sz="600" dirty="0">
                <a:solidFill>
                  <a:prstClr val="white"/>
                </a:solidFill>
                <a:latin typeface="Garamond" panose="02020404030301010803" pitchFamily="18" charset="0"/>
              </a:rPr>
              <a:t>РАЗВИТИЯ </a:t>
            </a:r>
          </a:p>
          <a:p>
            <a:pPr algn="ctr">
              <a:lnSpc>
                <a:spcPct val="150000"/>
              </a:lnSpc>
            </a:pPr>
            <a:r>
              <a:rPr lang="ru-RU" sz="600" dirty="0">
                <a:solidFill>
                  <a:prstClr val="white"/>
                </a:solidFill>
                <a:latin typeface="Garamond" panose="02020404030301010803" pitchFamily="18" charset="0"/>
              </a:rPr>
              <a:t>ООО «ГАЗПРОМ  ГАЗОБЕЗОПАСНОСТЬ»  </a:t>
            </a:r>
          </a:p>
          <a:p>
            <a:pPr algn="ctr">
              <a:lnSpc>
                <a:spcPct val="150000"/>
              </a:lnSpc>
            </a:pPr>
            <a:r>
              <a:rPr lang="ru-RU" sz="600" dirty="0">
                <a:solidFill>
                  <a:prstClr val="white"/>
                </a:solidFill>
                <a:latin typeface="Garamond" panose="02020404030301010803" pitchFamily="18" charset="0"/>
              </a:rPr>
              <a:t>ДО 2025</a:t>
            </a:r>
            <a:r>
              <a:rPr lang="ru-RU" sz="600" dirty="0">
                <a:solidFill>
                  <a:srgbClr val="FF0000"/>
                </a:solidFill>
                <a:latin typeface="Garamond" panose="02020404030301010803" pitchFamily="18" charset="0"/>
              </a:rPr>
              <a:t> </a:t>
            </a:r>
            <a:r>
              <a:rPr lang="ru-RU" sz="600" dirty="0">
                <a:solidFill>
                  <a:prstClr val="white"/>
                </a:solidFill>
                <a:latin typeface="Garamond" panose="02020404030301010803" pitchFamily="18" charset="0"/>
              </a:rPr>
              <a:t> ГОДА</a:t>
            </a:r>
          </a:p>
          <a:p>
            <a:pPr algn="ctr"/>
            <a:endParaRPr lang="ru-RU" sz="900" dirty="0">
              <a:solidFill>
                <a:prstClr val="white"/>
              </a:solidFill>
              <a:latin typeface="Garamond" panose="02020404030301010803" pitchFamily="18" charset="0"/>
            </a:endParaRPr>
          </a:p>
          <a:p>
            <a:pPr algn="ctr"/>
            <a:r>
              <a:rPr lang="ru-RU" sz="800" dirty="0">
                <a:solidFill>
                  <a:prstClr val="white"/>
                </a:solidFill>
                <a:latin typeface="Garamond" panose="02020404030301010803" pitchFamily="18" charset="0"/>
              </a:rPr>
              <a:t>Санкт-Петербург, 2018</a:t>
            </a:r>
          </a:p>
        </p:txBody>
      </p:sp>
      <p:pic>
        <p:nvPicPr>
          <p:cNvPr id="11" name="Picture 15" descr="Безимени-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0067"/>
          <a:stretch/>
        </p:blipFill>
        <p:spPr bwMode="auto">
          <a:xfrm>
            <a:off x="1258692" y="1578411"/>
            <a:ext cx="277680" cy="34356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Содержимое 3"/>
          <p:cNvSpPr txBox="1">
            <a:spLocks/>
          </p:cNvSpPr>
          <p:nvPr/>
        </p:nvSpPr>
        <p:spPr>
          <a:xfrm>
            <a:off x="1973596" y="4635985"/>
            <a:ext cx="7067549" cy="276999"/>
          </a:xfrm>
          <a:prstGeom prst="rect">
            <a:avLst/>
          </a:prstGeom>
        </p:spPr>
        <p:txBody>
          <a:bodyPr/>
          <a:lstStyle>
            <a:lvl1pPr marL="0" indent="0" algn="l" defTabSz="914400" rtl="0" eaLnBrk="1" latinLnBrk="0" hangingPunct="1">
              <a:spcBef>
                <a:spcPct val="20000"/>
              </a:spcBef>
              <a:buFont typeface="Arial" pitchFamily="34" charset="0"/>
              <a:buNone/>
              <a:defRPr sz="2600" b="0" kern="1200">
                <a:solidFill>
                  <a:srgbClr val="003366"/>
                </a:solidFill>
                <a:latin typeface="Arial Narrow" pitchFamily="34" charset="0"/>
                <a:ea typeface="+mn-ea"/>
                <a:cs typeface="+mn-cs"/>
              </a:defRPr>
            </a:lvl1pPr>
            <a:lvl2pPr marL="742950" indent="-28575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2pPr>
            <a:lvl3pPr marL="1143000" indent="-22860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3pPr>
            <a:lvl4pPr marL="1600200" indent="-22860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4pPr>
            <a:lvl5pPr marL="2057400" indent="-22860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ru-RU" sz="1400" dirty="0">
                <a:solidFill>
                  <a:schemeClr val="bg1"/>
                </a:solidFill>
              </a:rPr>
              <a:t>Итоги работы газотранспортных обществ по эксплуатации линейной части магистральных трубопроводов ПАО «Газпром» за 2017 год и задачи на 2018 год. Положительный опыт, проблемы</a:t>
            </a:r>
          </a:p>
        </p:txBody>
      </p:sp>
    </p:spTree>
    <p:extLst>
      <p:ext uri="{BB962C8B-B14F-4D97-AF65-F5344CB8AC3E}">
        <p14:creationId xmlns:p14="http://schemas.microsoft.com/office/powerpoint/2010/main" val="3775480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Равнобедренный треугольник 22"/>
          <p:cNvSpPr/>
          <p:nvPr/>
        </p:nvSpPr>
        <p:spPr>
          <a:xfrm rot="16200000">
            <a:off x="1513135" y="1952014"/>
            <a:ext cx="1397290" cy="3780659"/>
          </a:xfrm>
          <a:prstGeom prst="triangl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 name="Rectangle 4"/>
          <p:cNvSpPr txBox="1">
            <a:spLocks noChangeArrowheads="1"/>
          </p:cNvSpPr>
          <p:nvPr/>
        </p:nvSpPr>
        <p:spPr bwMode="auto">
          <a:xfrm>
            <a:off x="2056145" y="188185"/>
            <a:ext cx="6985000" cy="400110"/>
          </a:xfrm>
          <a:prstGeom prst="rect">
            <a:avLst/>
          </a:prstGeom>
        </p:spPr>
        <p:txBody>
          <a:bodyPr anchor="ctr"/>
          <a:lstStyle>
            <a:defPPr>
              <a:defRPr lang="ru-RU"/>
            </a:defPPr>
            <a:lvl1pPr fontAlgn="base">
              <a:spcBef>
                <a:spcPct val="0"/>
              </a:spcBef>
              <a:spcAft>
                <a:spcPct val="0"/>
              </a:spcAft>
              <a:buNone/>
              <a:defRPr kumimoji="0" sz="2000" b="0" i="0" u="none" strike="noStrike" cap="none" spc="0" normalizeH="0" baseline="0">
                <a:ln>
                  <a:noFill/>
                </a:ln>
                <a:solidFill>
                  <a:prstClr val="white"/>
                </a:solidFill>
                <a:effectLst/>
                <a:uLnTx/>
                <a:uFillTx/>
                <a:latin typeface="Arial Narrow" pitchFamily="34" charset="0"/>
                <a:ea typeface="+mj-ea"/>
                <a:cs typeface="Times New Roman" panose="02020603050405020304" pitchFamily="18" charset="0"/>
              </a:defRPr>
            </a:lvl1pPr>
          </a:lstStyle>
          <a:p>
            <a:r>
              <a:rPr lang="ru-RU" altLang="ru-RU" dirty="0"/>
              <a:t>Сертификация ЕСУПБ</a:t>
            </a:r>
          </a:p>
        </p:txBody>
      </p:sp>
      <p:sp>
        <p:nvSpPr>
          <p:cNvPr id="17" name="Text Box 4"/>
          <p:cNvSpPr txBox="1">
            <a:spLocks noChangeArrowheads="1"/>
          </p:cNvSpPr>
          <p:nvPr/>
        </p:nvSpPr>
        <p:spPr bwMode="auto">
          <a:xfrm>
            <a:off x="4318000" y="1108952"/>
            <a:ext cx="4775200" cy="3469398"/>
          </a:xfrm>
          <a:prstGeom prst="rect">
            <a:avLst/>
          </a:prstGeom>
          <a:solidFill>
            <a:srgbClr val="369EFC"/>
          </a:solidFill>
          <a:ln w="19050" algn="ctr">
            <a:solidFill>
              <a:srgbClr val="003366"/>
            </a:solidFill>
            <a:miter lim="800000"/>
            <a:headEnd/>
            <a:tailEnd/>
          </a:ln>
          <a:effectLst>
            <a:outerShdw blurRad="50800" dist="38100" dir="18900000" algn="bl" rotWithShape="0">
              <a:prstClr val="black">
                <a:alpha val="40000"/>
              </a:prstClr>
            </a:outerShdw>
          </a:effec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ru-RU" altLang="ru-RU" sz="1400" b="1" dirty="0">
                <a:solidFill>
                  <a:srgbClr val="FFFFFF"/>
                </a:solidFill>
                <a:latin typeface="Arial Narrow"/>
              </a:rPr>
              <a:t>Преимущества сертифицированной системы менеджмента, соответствующей требованиям OHSAS 18001:</a:t>
            </a:r>
            <a:r>
              <a:rPr lang="en-US" altLang="ru-RU" sz="1400" b="1" dirty="0">
                <a:solidFill>
                  <a:srgbClr val="FFFFFF"/>
                </a:solidFill>
                <a:latin typeface="Arial Narrow"/>
              </a:rPr>
              <a:t>2007</a:t>
            </a:r>
            <a:endParaRPr lang="ru-RU" altLang="ru-RU" sz="1400" b="1" dirty="0">
              <a:solidFill>
                <a:srgbClr val="FFFFFF"/>
              </a:solidFill>
              <a:latin typeface="Arial Narrow"/>
            </a:endParaRPr>
          </a:p>
          <a:p>
            <a:pPr algn="just" eaLnBrk="1" fontAlgn="base" hangingPunct="1">
              <a:spcBef>
                <a:spcPct val="0"/>
              </a:spcBef>
              <a:spcAft>
                <a:spcPct val="0"/>
              </a:spcAft>
            </a:pPr>
            <a:endParaRPr lang="ru-RU" altLang="ru-RU" sz="1400" dirty="0">
              <a:solidFill>
                <a:srgbClr val="FFFFFF"/>
              </a:solidFill>
              <a:latin typeface="Arial Narrow"/>
            </a:endParaRPr>
          </a:p>
          <a:p>
            <a:pPr marL="171450" indent="-171450" algn="just" eaLnBrk="1" fontAlgn="base" hangingPunct="1">
              <a:spcBef>
                <a:spcPct val="0"/>
              </a:spcBef>
              <a:spcAft>
                <a:spcPct val="0"/>
              </a:spcAft>
              <a:buFont typeface="Wingdings" pitchFamily="2" charset="2"/>
              <a:buChar char="ü"/>
            </a:pPr>
            <a:r>
              <a:rPr lang="ru-RU" altLang="ru-RU" sz="1400" dirty="0">
                <a:solidFill>
                  <a:srgbClr val="FFFFFF"/>
                </a:solidFill>
                <a:latin typeface="Arial Narrow"/>
              </a:rPr>
              <a:t>повышение инвестиционной привлекательности;</a:t>
            </a:r>
          </a:p>
          <a:p>
            <a:pPr marL="171450" indent="-171450" algn="just" eaLnBrk="1" fontAlgn="base" hangingPunct="1">
              <a:spcBef>
                <a:spcPct val="0"/>
              </a:spcBef>
              <a:spcAft>
                <a:spcPct val="0"/>
              </a:spcAft>
              <a:buFont typeface="Wingdings" pitchFamily="2" charset="2"/>
              <a:buChar char="ü"/>
            </a:pPr>
            <a:r>
              <a:rPr lang="ru-RU" altLang="ru-RU" sz="1400" dirty="0">
                <a:solidFill>
                  <a:srgbClr val="FFFFFF"/>
                </a:solidFill>
                <a:latin typeface="Arial Narrow"/>
              </a:rPr>
              <a:t>увеличение рыночной стоимости (капитализация);</a:t>
            </a:r>
          </a:p>
          <a:p>
            <a:pPr marL="171450" indent="-171450" algn="just" eaLnBrk="1" fontAlgn="base" hangingPunct="1">
              <a:spcBef>
                <a:spcPct val="0"/>
              </a:spcBef>
              <a:spcAft>
                <a:spcPct val="0"/>
              </a:spcAft>
              <a:buFont typeface="Wingdings" pitchFamily="2" charset="2"/>
              <a:buChar char="ü"/>
            </a:pPr>
            <a:r>
              <a:rPr lang="ru-RU" altLang="ru-RU" sz="1400" dirty="0">
                <a:solidFill>
                  <a:srgbClr val="FFFFFF"/>
                </a:solidFill>
                <a:latin typeface="Arial Narrow"/>
              </a:rPr>
              <a:t>снижение внеплановых потерь; </a:t>
            </a:r>
          </a:p>
          <a:p>
            <a:pPr marL="171450" indent="-171450" algn="just" eaLnBrk="1" fontAlgn="base" hangingPunct="1">
              <a:spcBef>
                <a:spcPct val="0"/>
              </a:spcBef>
              <a:spcAft>
                <a:spcPct val="0"/>
              </a:spcAft>
              <a:buFont typeface="Wingdings" pitchFamily="2" charset="2"/>
              <a:buChar char="ü"/>
            </a:pPr>
            <a:r>
              <a:rPr lang="ru-RU" altLang="ru-RU" sz="1400" dirty="0">
                <a:solidFill>
                  <a:srgbClr val="FFFFFF"/>
                </a:solidFill>
                <a:latin typeface="Arial Narrow"/>
              </a:rPr>
              <a:t>улучшение репутации Компании;</a:t>
            </a:r>
          </a:p>
          <a:p>
            <a:pPr marL="171450" indent="-171450" algn="just" eaLnBrk="1" fontAlgn="base" hangingPunct="1">
              <a:spcBef>
                <a:spcPct val="0"/>
              </a:spcBef>
              <a:spcAft>
                <a:spcPct val="0"/>
              </a:spcAft>
              <a:buFont typeface="Wingdings" pitchFamily="2" charset="2"/>
              <a:buChar char="ü"/>
            </a:pPr>
            <a:r>
              <a:rPr lang="ru-RU" altLang="ru-RU" sz="1400" dirty="0">
                <a:solidFill>
                  <a:srgbClr val="FFFFFF"/>
                </a:solidFill>
                <a:latin typeface="Arial Narrow"/>
              </a:rPr>
              <a:t>соответствие общепринятой международной практике менеджмента;</a:t>
            </a:r>
          </a:p>
          <a:p>
            <a:pPr marL="171450" indent="-171450" algn="just" eaLnBrk="1" fontAlgn="base" hangingPunct="1">
              <a:spcBef>
                <a:spcPct val="0"/>
              </a:spcBef>
              <a:spcAft>
                <a:spcPct val="0"/>
              </a:spcAft>
              <a:buFont typeface="Wingdings" pitchFamily="2" charset="2"/>
              <a:buChar char="ü"/>
            </a:pPr>
            <a:r>
              <a:rPr lang="ru-RU" altLang="ru-RU" sz="1400" dirty="0">
                <a:solidFill>
                  <a:srgbClr val="FFFFFF"/>
                </a:solidFill>
                <a:latin typeface="Arial Narrow"/>
              </a:rPr>
              <a:t>обеспечение преимущества при участии в тендерах или заключении договоров;</a:t>
            </a:r>
          </a:p>
          <a:p>
            <a:pPr marL="171450" indent="-171450" algn="just" eaLnBrk="1" fontAlgn="base" hangingPunct="1">
              <a:spcBef>
                <a:spcPct val="0"/>
              </a:spcBef>
              <a:spcAft>
                <a:spcPct val="0"/>
              </a:spcAft>
              <a:buFont typeface="Wingdings" pitchFamily="2" charset="2"/>
              <a:buChar char="ü"/>
            </a:pPr>
            <a:r>
              <a:rPr lang="ru-RU" altLang="ru-RU" sz="1400" dirty="0">
                <a:solidFill>
                  <a:srgbClr val="FFFFFF"/>
                </a:solidFill>
                <a:latin typeface="Arial Narrow"/>
              </a:rPr>
              <a:t>эффективное использование ресурсов;</a:t>
            </a:r>
          </a:p>
          <a:p>
            <a:pPr marL="171450" indent="-171450" algn="just" eaLnBrk="1" fontAlgn="base" hangingPunct="1">
              <a:spcBef>
                <a:spcPct val="0"/>
              </a:spcBef>
              <a:spcAft>
                <a:spcPct val="0"/>
              </a:spcAft>
              <a:buFont typeface="Wingdings" pitchFamily="2" charset="2"/>
              <a:buChar char="ü"/>
            </a:pPr>
            <a:r>
              <a:rPr lang="ru-RU" altLang="ru-RU" sz="1400" dirty="0">
                <a:solidFill>
                  <a:srgbClr val="FFFFFF"/>
                </a:solidFill>
                <a:latin typeface="Arial Narrow"/>
              </a:rPr>
              <a:t>трансформация знаний и навыков сотрудников в интеллектуальный потенциал компании.</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0724" y="1090277"/>
            <a:ext cx="1527740" cy="2075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8464" y="1090278"/>
            <a:ext cx="1520701" cy="2075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 name="Группа 11"/>
          <p:cNvGrpSpPr/>
          <p:nvPr/>
        </p:nvGrpSpPr>
        <p:grpSpPr>
          <a:xfrm>
            <a:off x="2831778" y="3143700"/>
            <a:ext cx="1431338" cy="1397289"/>
            <a:chOff x="2770332" y="1961520"/>
            <a:chExt cx="1052363" cy="1186718"/>
          </a:xfrm>
        </p:grpSpPr>
        <p:sp>
          <p:nvSpPr>
            <p:cNvPr id="13" name="Скругленный прямоугольник 12"/>
            <p:cNvSpPr/>
            <p:nvPr/>
          </p:nvSpPr>
          <p:spPr>
            <a:xfrm>
              <a:off x="2770332" y="1961520"/>
              <a:ext cx="1052363" cy="1186718"/>
            </a:xfrm>
            <a:prstGeom prst="roundRect">
              <a:avLst/>
            </a:prstGeom>
            <a:solidFill>
              <a:schemeClr val="lt1">
                <a:hueOff val="0"/>
                <a:satOff val="0"/>
                <a:lumOff val="0"/>
              </a:schemeClr>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Скругленный прямоугольник 4"/>
            <p:cNvSpPr/>
            <p:nvPr/>
          </p:nvSpPr>
          <p:spPr>
            <a:xfrm>
              <a:off x="2821705" y="2012892"/>
              <a:ext cx="1000990" cy="108397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34290" rIns="34290" bIns="34290" numCol="1" spcCol="1270" anchor="ctr" anchorCtr="0">
              <a:noAutofit/>
            </a:bodyPr>
            <a:lstStyle/>
            <a:p>
              <a:pPr algn="ctr" defTabSz="400050">
                <a:lnSpc>
                  <a:spcPct val="90000"/>
                </a:lnSpc>
                <a:spcBef>
                  <a:spcPct val="0"/>
                </a:spcBef>
              </a:pPr>
              <a:r>
                <a:rPr lang="ru-RU" sz="1000" dirty="0">
                  <a:solidFill>
                    <a:srgbClr val="0070C0"/>
                  </a:solidFill>
                  <a:latin typeface="+mj-lt"/>
                </a:rPr>
                <a:t>В 2017 году</a:t>
              </a:r>
            </a:p>
            <a:p>
              <a:pPr lvl="0" algn="ctr" defTabSz="400050" rtl="0">
                <a:lnSpc>
                  <a:spcPct val="90000"/>
                </a:lnSpc>
                <a:spcBef>
                  <a:spcPct val="0"/>
                </a:spcBef>
              </a:pPr>
              <a:r>
                <a:rPr lang="ru-RU" sz="1000" kern="1200" dirty="0">
                  <a:solidFill>
                    <a:srgbClr val="0070C0"/>
                  </a:solidFill>
                  <a:latin typeface="+mj-lt"/>
                </a:rPr>
                <a:t>количество сертифицированных дочерних обществ и организаций </a:t>
              </a:r>
              <a:br>
                <a:rPr lang="ru-RU" sz="1000" kern="1200" dirty="0">
                  <a:solidFill>
                    <a:srgbClr val="0070C0"/>
                  </a:solidFill>
                  <a:latin typeface="+mj-lt"/>
                </a:rPr>
              </a:br>
              <a:r>
                <a:rPr lang="ru-RU" sz="1000" kern="1200" dirty="0">
                  <a:solidFill>
                    <a:srgbClr val="0070C0"/>
                  </a:solidFill>
                  <a:latin typeface="+mj-lt"/>
                </a:rPr>
                <a:t>ПАО «Газпром»</a:t>
              </a:r>
            </a:p>
            <a:p>
              <a:pPr lvl="0" algn="ctr" defTabSz="400050" rtl="0">
                <a:lnSpc>
                  <a:spcPct val="90000"/>
                </a:lnSpc>
                <a:spcBef>
                  <a:spcPct val="0"/>
                </a:spcBef>
              </a:pPr>
              <a:r>
                <a:rPr lang="ru-RU" sz="1000" dirty="0">
                  <a:solidFill>
                    <a:srgbClr val="0070C0"/>
                  </a:solidFill>
                  <a:latin typeface="+mj-lt"/>
                </a:rPr>
                <a:t>увеличено до </a:t>
              </a:r>
              <a:r>
                <a:rPr lang="ru-RU" sz="1000" dirty="0">
                  <a:solidFill>
                    <a:srgbClr val="FF0000"/>
                  </a:solidFill>
                  <a:latin typeface="+mj-lt"/>
                </a:rPr>
                <a:t>51</a:t>
              </a:r>
              <a:endParaRPr lang="ru-RU" sz="900" kern="1200" dirty="0">
                <a:solidFill>
                  <a:srgbClr val="FF0000"/>
                </a:solidFill>
                <a:latin typeface="+mj-lt"/>
              </a:endParaRPr>
            </a:p>
          </p:txBody>
        </p:sp>
      </p:grpSp>
      <p:grpSp>
        <p:nvGrpSpPr>
          <p:cNvPr id="19" name="Группа 18"/>
          <p:cNvGrpSpPr/>
          <p:nvPr/>
        </p:nvGrpSpPr>
        <p:grpSpPr>
          <a:xfrm>
            <a:off x="321448" y="3491012"/>
            <a:ext cx="838200" cy="751638"/>
            <a:chOff x="2770332" y="1961520"/>
            <a:chExt cx="1052363" cy="1186718"/>
          </a:xfrm>
        </p:grpSpPr>
        <p:sp>
          <p:nvSpPr>
            <p:cNvPr id="20" name="Скругленный прямоугольник 19"/>
            <p:cNvSpPr/>
            <p:nvPr/>
          </p:nvSpPr>
          <p:spPr>
            <a:xfrm>
              <a:off x="2770332" y="1961520"/>
              <a:ext cx="1052363" cy="1186718"/>
            </a:xfrm>
            <a:prstGeom prst="roundRect">
              <a:avLst/>
            </a:prstGeom>
            <a:solidFill>
              <a:schemeClr val="lt1">
                <a:hueOff val="0"/>
                <a:satOff val="0"/>
                <a:lumOff val="0"/>
              </a:schemeClr>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22" name="Скругленный прямоугольник 4"/>
            <p:cNvSpPr/>
            <p:nvPr/>
          </p:nvSpPr>
          <p:spPr>
            <a:xfrm>
              <a:off x="2821705" y="2012892"/>
              <a:ext cx="949619" cy="108397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34290" rIns="34290" bIns="34290" numCol="1" spcCol="1270" anchor="ctr" anchorCtr="0">
              <a:noAutofit/>
            </a:bodyPr>
            <a:lstStyle/>
            <a:p>
              <a:pPr algn="ctr" defTabSz="400050">
                <a:lnSpc>
                  <a:spcPct val="90000"/>
                </a:lnSpc>
                <a:spcBef>
                  <a:spcPct val="0"/>
                </a:spcBef>
              </a:pPr>
              <a:r>
                <a:rPr lang="ru-RU" sz="700" dirty="0">
                  <a:solidFill>
                    <a:srgbClr val="0070C0"/>
                  </a:solidFill>
                  <a:latin typeface="+mj-lt"/>
                </a:rPr>
                <a:t>В 2015 году</a:t>
              </a:r>
            </a:p>
            <a:p>
              <a:pPr lvl="0" algn="ctr" defTabSz="400050" rtl="0">
                <a:lnSpc>
                  <a:spcPct val="90000"/>
                </a:lnSpc>
                <a:spcBef>
                  <a:spcPct val="0"/>
                </a:spcBef>
              </a:pPr>
              <a:r>
                <a:rPr lang="ru-RU" sz="700" kern="1200" dirty="0">
                  <a:solidFill>
                    <a:srgbClr val="0070C0"/>
                  </a:solidFill>
                  <a:latin typeface="+mj-lt"/>
                </a:rPr>
                <a:t>сертифицировано </a:t>
              </a:r>
              <a:r>
                <a:rPr lang="ru-RU" sz="700" kern="1200" dirty="0">
                  <a:solidFill>
                    <a:srgbClr val="FF0000"/>
                  </a:solidFill>
                  <a:latin typeface="+mj-lt"/>
                </a:rPr>
                <a:t>26</a:t>
              </a:r>
              <a:r>
                <a:rPr lang="ru-RU" sz="700" kern="1200" dirty="0">
                  <a:solidFill>
                    <a:srgbClr val="0070C0"/>
                  </a:solidFill>
                  <a:latin typeface="+mj-lt"/>
                </a:rPr>
                <a:t>  дочерних обществ и организаций </a:t>
              </a:r>
              <a:br>
                <a:rPr lang="ru-RU" sz="700" kern="1200" dirty="0">
                  <a:solidFill>
                    <a:srgbClr val="0070C0"/>
                  </a:solidFill>
                  <a:latin typeface="+mj-lt"/>
                </a:rPr>
              </a:br>
              <a:r>
                <a:rPr lang="ru-RU" sz="700" kern="1200" dirty="0">
                  <a:solidFill>
                    <a:srgbClr val="0070C0"/>
                  </a:solidFill>
                  <a:latin typeface="+mj-lt"/>
                </a:rPr>
                <a:t>ПАО «Газпром» </a:t>
              </a:r>
              <a:endParaRPr lang="ru-RU" sz="600" kern="1200" dirty="0">
                <a:solidFill>
                  <a:srgbClr val="0070C0"/>
                </a:solidFill>
                <a:latin typeface="+mj-lt"/>
              </a:endParaRPr>
            </a:p>
          </p:txBody>
        </p:sp>
      </p:grpSp>
      <p:grpSp>
        <p:nvGrpSpPr>
          <p:cNvPr id="24" name="Группа 23"/>
          <p:cNvGrpSpPr/>
          <p:nvPr/>
        </p:nvGrpSpPr>
        <p:grpSpPr>
          <a:xfrm>
            <a:off x="1531013" y="3368476"/>
            <a:ext cx="959643" cy="947739"/>
            <a:chOff x="2770332" y="1961520"/>
            <a:chExt cx="1052363" cy="1186718"/>
          </a:xfrm>
        </p:grpSpPr>
        <p:sp>
          <p:nvSpPr>
            <p:cNvPr id="25" name="Скругленный прямоугольник 24"/>
            <p:cNvSpPr/>
            <p:nvPr/>
          </p:nvSpPr>
          <p:spPr>
            <a:xfrm>
              <a:off x="2770332" y="1961520"/>
              <a:ext cx="1052363" cy="1186718"/>
            </a:xfrm>
            <a:prstGeom prst="roundRect">
              <a:avLst/>
            </a:prstGeom>
            <a:solidFill>
              <a:schemeClr val="lt1">
                <a:hueOff val="0"/>
                <a:satOff val="0"/>
                <a:lumOff val="0"/>
              </a:schemeClr>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26" name="Скругленный прямоугольник 4"/>
            <p:cNvSpPr/>
            <p:nvPr/>
          </p:nvSpPr>
          <p:spPr>
            <a:xfrm>
              <a:off x="2821705" y="2012892"/>
              <a:ext cx="949619" cy="108397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34290" rIns="34290" bIns="34290" numCol="1" spcCol="1270" anchor="ctr" anchorCtr="0">
              <a:noAutofit/>
            </a:bodyPr>
            <a:lstStyle/>
            <a:p>
              <a:pPr algn="ctr" defTabSz="400050">
                <a:lnSpc>
                  <a:spcPct val="90000"/>
                </a:lnSpc>
                <a:spcBef>
                  <a:spcPct val="0"/>
                </a:spcBef>
              </a:pPr>
              <a:r>
                <a:rPr lang="ru-RU" sz="800" dirty="0">
                  <a:solidFill>
                    <a:srgbClr val="0070C0"/>
                  </a:solidFill>
                  <a:latin typeface="+mj-lt"/>
                </a:rPr>
                <a:t>В 2016 году</a:t>
              </a:r>
            </a:p>
            <a:p>
              <a:pPr lvl="0" algn="ctr" defTabSz="400050" rtl="0">
                <a:lnSpc>
                  <a:spcPct val="90000"/>
                </a:lnSpc>
                <a:spcBef>
                  <a:spcPct val="0"/>
                </a:spcBef>
              </a:pPr>
              <a:r>
                <a:rPr lang="ru-RU" sz="800" kern="1200" dirty="0">
                  <a:solidFill>
                    <a:srgbClr val="0070C0"/>
                  </a:solidFill>
                  <a:latin typeface="+mj-lt"/>
                </a:rPr>
                <a:t>сертифицировано </a:t>
              </a:r>
              <a:r>
                <a:rPr lang="ru-RU" sz="800" kern="1200" dirty="0">
                  <a:solidFill>
                    <a:srgbClr val="FF0000"/>
                  </a:solidFill>
                  <a:latin typeface="+mj-lt"/>
                </a:rPr>
                <a:t>43</a:t>
              </a:r>
              <a:r>
                <a:rPr lang="ru-RU" sz="800" kern="1200" dirty="0">
                  <a:solidFill>
                    <a:srgbClr val="0070C0"/>
                  </a:solidFill>
                  <a:latin typeface="+mj-lt"/>
                </a:rPr>
                <a:t>  дочерних общества и организации </a:t>
              </a:r>
              <a:br>
                <a:rPr lang="ru-RU" sz="800" kern="1200" dirty="0">
                  <a:solidFill>
                    <a:srgbClr val="0070C0"/>
                  </a:solidFill>
                  <a:latin typeface="+mj-lt"/>
                </a:rPr>
              </a:br>
              <a:r>
                <a:rPr lang="ru-RU" sz="800" kern="1200" dirty="0">
                  <a:solidFill>
                    <a:srgbClr val="0070C0"/>
                  </a:solidFill>
                  <a:latin typeface="+mj-lt"/>
                </a:rPr>
                <a:t>ПАО «Газпром»</a:t>
              </a:r>
              <a:endParaRPr lang="ru-RU" sz="700" kern="1200" dirty="0">
                <a:solidFill>
                  <a:srgbClr val="0070C0"/>
                </a:solidFill>
                <a:latin typeface="+mj-lt"/>
              </a:endParaRPr>
            </a:p>
          </p:txBody>
        </p:sp>
      </p:grpSp>
      <p:sp>
        <p:nvSpPr>
          <p:cNvPr id="21" name="Содержимое 3"/>
          <p:cNvSpPr txBox="1">
            <a:spLocks/>
          </p:cNvSpPr>
          <p:nvPr/>
        </p:nvSpPr>
        <p:spPr>
          <a:xfrm>
            <a:off x="1973596" y="4635985"/>
            <a:ext cx="7067549" cy="276999"/>
          </a:xfrm>
          <a:prstGeom prst="rect">
            <a:avLst/>
          </a:prstGeom>
        </p:spPr>
        <p:txBody>
          <a:bodyPr/>
          <a:lstStyle>
            <a:lvl1pPr marL="0" indent="0" algn="l" defTabSz="914400" rtl="0" eaLnBrk="1" latinLnBrk="0" hangingPunct="1">
              <a:spcBef>
                <a:spcPct val="20000"/>
              </a:spcBef>
              <a:buFont typeface="Arial" pitchFamily="34" charset="0"/>
              <a:buNone/>
              <a:defRPr sz="2600" b="0" kern="1200">
                <a:solidFill>
                  <a:srgbClr val="003366"/>
                </a:solidFill>
                <a:latin typeface="Arial Narrow" pitchFamily="34" charset="0"/>
                <a:ea typeface="+mn-ea"/>
                <a:cs typeface="+mn-cs"/>
              </a:defRPr>
            </a:lvl1pPr>
            <a:lvl2pPr marL="742950" indent="-28575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2pPr>
            <a:lvl3pPr marL="1143000" indent="-22860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3pPr>
            <a:lvl4pPr marL="1600200" indent="-22860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4pPr>
            <a:lvl5pPr marL="2057400" indent="-22860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ru-RU" sz="1400" dirty="0">
                <a:solidFill>
                  <a:schemeClr val="bg1"/>
                </a:solidFill>
              </a:rPr>
              <a:t>Итоги работы газотранспортных обществ по эксплуатации линейной части магистральных трубопроводов ПАО «Газпром» за 2017 год и задачи на 2018 год. Положительный опыт, проблемы</a:t>
            </a:r>
          </a:p>
        </p:txBody>
      </p:sp>
    </p:spTree>
    <p:extLst>
      <p:ext uri="{BB962C8B-B14F-4D97-AF65-F5344CB8AC3E}">
        <p14:creationId xmlns:p14="http://schemas.microsoft.com/office/powerpoint/2010/main" val="88820533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4"/>
          <p:cNvSpPr txBox="1">
            <a:spLocks noChangeArrowheads="1"/>
          </p:cNvSpPr>
          <p:nvPr/>
        </p:nvSpPr>
        <p:spPr bwMode="auto">
          <a:xfrm>
            <a:off x="2056145" y="236220"/>
            <a:ext cx="6985000" cy="757238"/>
          </a:xfrm>
          <a:prstGeom prst="rect">
            <a:avLst/>
          </a:prstGeom>
        </p:spPr>
        <p:txBody>
          <a:bodyPr anchor="ctr"/>
          <a:lstStyle>
            <a:defPPr>
              <a:defRPr lang="ru-RU"/>
            </a:defPPr>
            <a:lvl1pPr fontAlgn="base">
              <a:spcBef>
                <a:spcPct val="0"/>
              </a:spcBef>
              <a:spcAft>
                <a:spcPct val="0"/>
              </a:spcAft>
              <a:buNone/>
              <a:defRPr kumimoji="0" sz="2000" b="0" i="0" u="none" strike="noStrike" cap="none" spc="0" normalizeH="0" baseline="0">
                <a:ln>
                  <a:noFill/>
                </a:ln>
                <a:solidFill>
                  <a:prstClr val="white"/>
                </a:solidFill>
                <a:effectLst/>
                <a:uLnTx/>
                <a:uFillTx/>
                <a:latin typeface="Arial Narrow" pitchFamily="34" charset="0"/>
                <a:ea typeface="+mj-ea"/>
                <a:cs typeface="Times New Roman" panose="02020603050405020304" pitchFamily="18" charset="0"/>
              </a:defRPr>
            </a:lvl1pPr>
          </a:lstStyle>
          <a:p>
            <a:r>
              <a:rPr lang="ru-RU" altLang="ru-RU" dirty="0"/>
              <a:t>Внедрение требований </a:t>
            </a:r>
          </a:p>
          <a:p>
            <a:r>
              <a:rPr lang="ru-RU" altLang="ru-RU" dirty="0"/>
              <a:t>международного стандарта </a:t>
            </a:r>
            <a:r>
              <a:rPr lang="en-US" altLang="ru-RU" dirty="0"/>
              <a:t>ISO</a:t>
            </a:r>
            <a:r>
              <a:rPr lang="ru-RU" altLang="ru-RU" dirty="0"/>
              <a:t> 45001</a:t>
            </a:r>
          </a:p>
        </p:txBody>
      </p:sp>
      <p:sp>
        <p:nvSpPr>
          <p:cNvPr id="2" name="Rectangle 4"/>
          <p:cNvSpPr>
            <a:spLocks noChangeArrowheads="1"/>
          </p:cNvSpPr>
          <p:nvPr/>
        </p:nvSpPr>
        <p:spPr bwMode="auto">
          <a:xfrm>
            <a:off x="0" y="-1321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3" name="Rectangle 7"/>
          <p:cNvSpPr>
            <a:spLocks noChangeArrowheads="1"/>
          </p:cNvSpPr>
          <p:nvPr/>
        </p:nvSpPr>
        <p:spPr bwMode="auto">
          <a:xfrm>
            <a:off x="0" y="1582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1027" name="Picture 3" descr="D:\flow\Рассмотрение проектов документов и писем\2016\Управление ОТ и ПБ\Для Четина\Доклад для Маркелова\OHSAS_kartinka-620x24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365" y="1124224"/>
            <a:ext cx="2734655" cy="707164"/>
          </a:xfrm>
          <a:prstGeom prst="rect">
            <a:avLst/>
          </a:prstGeom>
          <a:noFill/>
          <a:ln>
            <a:solidFill>
              <a:srgbClr val="0033CC"/>
            </a:solidFill>
          </a:ln>
          <a:extLst>
            <a:ext uri="{909E8E84-426E-40DD-AFC4-6F175D3DCCD1}">
              <a14:hiddenFill xmlns:a14="http://schemas.microsoft.com/office/drawing/2010/main">
                <a:solidFill>
                  <a:srgbClr val="FFFFFF"/>
                </a:solidFill>
              </a14:hiddenFill>
            </a:ext>
          </a:extLst>
        </p:spPr>
      </p:pic>
      <p:sp>
        <p:nvSpPr>
          <p:cNvPr id="11" name="Прямоугольник 10"/>
          <p:cNvSpPr/>
          <p:nvPr/>
        </p:nvSpPr>
        <p:spPr>
          <a:xfrm>
            <a:off x="2932737" y="1092724"/>
            <a:ext cx="6108408" cy="738664"/>
          </a:xfrm>
          <a:prstGeom prst="rect">
            <a:avLst/>
          </a:prstGeom>
          <a:solidFill>
            <a:srgbClr val="369EFC"/>
          </a:solidFill>
          <a:ln>
            <a:solidFill>
              <a:schemeClr val="tx1"/>
            </a:solidFill>
          </a:ln>
          <a:effectLst>
            <a:outerShdw blurRad="50800" dist="38100" dir="18900000" algn="bl" rotWithShape="0">
              <a:prstClr val="black">
                <a:alpha val="40000"/>
              </a:prstClr>
            </a:outerShdw>
          </a:effectLst>
        </p:spPr>
        <p:txBody>
          <a:bodyPr wrap="square">
            <a:spAutoFit/>
          </a:bodyPr>
          <a:lstStyle/>
          <a:p>
            <a:pPr algn="just"/>
            <a:r>
              <a:rPr lang="ru-RU" sz="1400" dirty="0">
                <a:solidFill>
                  <a:schemeClr val="bg1"/>
                </a:solidFill>
                <a:latin typeface="+mn-lt"/>
              </a:rPr>
              <a:t>Официальная дата опубликования </a:t>
            </a:r>
            <a:r>
              <a:rPr lang="en-US" sz="1400" b="1" dirty="0">
                <a:solidFill>
                  <a:schemeClr val="bg1"/>
                </a:solidFill>
                <a:latin typeface="+mn-lt"/>
              </a:rPr>
              <a:t>ISO</a:t>
            </a:r>
            <a:r>
              <a:rPr lang="ru-RU" sz="1400" b="1" dirty="0">
                <a:solidFill>
                  <a:schemeClr val="bg1"/>
                </a:solidFill>
                <a:latin typeface="+mn-lt"/>
              </a:rPr>
              <a:t> 45001 </a:t>
            </a:r>
            <a:r>
              <a:rPr lang="ru-RU" sz="1400" dirty="0" smtClean="0">
                <a:solidFill>
                  <a:schemeClr val="bg1"/>
                </a:solidFill>
                <a:latin typeface="+mn-lt"/>
              </a:rPr>
              <a:t>- 18 </a:t>
            </a:r>
            <a:r>
              <a:rPr lang="ru-RU" sz="1400" dirty="0">
                <a:solidFill>
                  <a:schemeClr val="bg1"/>
                </a:solidFill>
                <a:latin typeface="+mn-lt"/>
              </a:rPr>
              <a:t>марта 2018 года (требованиям к системам профессиональной безопасности и охраны труда), который заменит действующий OHSAS 18001:2007</a:t>
            </a:r>
          </a:p>
        </p:txBody>
      </p:sp>
      <p:sp>
        <p:nvSpPr>
          <p:cNvPr id="32" name="Прямоугольник 31"/>
          <p:cNvSpPr/>
          <p:nvPr/>
        </p:nvSpPr>
        <p:spPr>
          <a:xfrm>
            <a:off x="92365" y="1895715"/>
            <a:ext cx="8948780" cy="2677656"/>
          </a:xfrm>
          <a:prstGeom prst="rect">
            <a:avLst/>
          </a:prstGeom>
          <a:solidFill>
            <a:srgbClr val="369EFC"/>
          </a:solidFill>
          <a:ln>
            <a:solidFill>
              <a:schemeClr val="tx1"/>
            </a:solidFill>
          </a:ln>
          <a:effectLst>
            <a:outerShdw blurRad="50800" dist="38100" dir="18900000" algn="bl" rotWithShape="0">
              <a:prstClr val="black">
                <a:alpha val="40000"/>
              </a:prstClr>
            </a:outerShdw>
          </a:effectLst>
        </p:spPr>
        <p:txBody>
          <a:bodyPr wrap="square">
            <a:spAutoFit/>
          </a:bodyPr>
          <a:lstStyle/>
          <a:p>
            <a:pPr algn="ctr"/>
            <a:r>
              <a:rPr lang="ru-RU" sz="1200" b="1" u="sng" dirty="0">
                <a:solidFill>
                  <a:schemeClr val="bg1"/>
                </a:solidFill>
                <a:latin typeface="+mn-lt"/>
              </a:rPr>
              <a:t>Основные планируемые изменения при введении международного стандарта </a:t>
            </a:r>
            <a:r>
              <a:rPr lang="en-US" sz="1200" b="1" u="sng" dirty="0">
                <a:solidFill>
                  <a:schemeClr val="bg1"/>
                </a:solidFill>
                <a:latin typeface="+mn-lt"/>
              </a:rPr>
              <a:t>ISO 45001</a:t>
            </a:r>
            <a:endParaRPr lang="ru-RU" sz="1200" b="1" dirty="0">
              <a:solidFill>
                <a:schemeClr val="bg1"/>
              </a:solidFill>
              <a:latin typeface="+mn-lt"/>
            </a:endParaRPr>
          </a:p>
          <a:p>
            <a:pPr marL="285750" indent="-285750" algn="just">
              <a:buFont typeface="Wingdings" pitchFamily="2" charset="2"/>
              <a:buChar char="ü"/>
            </a:pPr>
            <a:r>
              <a:rPr lang="ru-RU" sz="1200" dirty="0">
                <a:solidFill>
                  <a:schemeClr val="bg1"/>
                </a:solidFill>
                <a:latin typeface="+mn-lt"/>
              </a:rPr>
              <a:t>Внедрение нового общего формата ISO для использования во всех стандартах систем менеджмента и представляющего собой общую структуру (или последовательность) пунктов верхнего уровня, стандартизованный основной текст, стандартизованные основные определения.</a:t>
            </a:r>
          </a:p>
          <a:p>
            <a:pPr marL="285750" indent="-285750" algn="just">
              <a:buFont typeface="Wingdings" pitchFamily="2" charset="2"/>
              <a:buChar char="ü"/>
            </a:pPr>
            <a:r>
              <a:rPr lang="ru-RU" sz="1200" dirty="0">
                <a:solidFill>
                  <a:schemeClr val="bg1"/>
                </a:solidFill>
                <a:latin typeface="+mn-lt"/>
              </a:rPr>
              <a:t>Уточнение требований в части ответственности высшего руководства за управление системой менеджмента профессиональной безопасности и охраны труда, необходимости демонстрировать лидерство.</a:t>
            </a:r>
          </a:p>
          <a:p>
            <a:pPr marL="285750" indent="-285750" algn="just">
              <a:buFont typeface="Wingdings" pitchFamily="2" charset="2"/>
              <a:buChar char="ü"/>
            </a:pPr>
            <a:r>
              <a:rPr lang="ru-RU" sz="1200" dirty="0">
                <a:solidFill>
                  <a:schemeClr val="bg1"/>
                </a:solidFill>
                <a:latin typeface="+mn-lt"/>
              </a:rPr>
              <a:t>Уточнение требований к участию работников в идентификации опасностей и рисков, разработке и управлении системой менеджмента профессиональной безопасности и охраны труда.</a:t>
            </a:r>
          </a:p>
          <a:p>
            <a:pPr marL="285750" indent="-285750" algn="just">
              <a:buFont typeface="Wingdings" pitchFamily="2" charset="2"/>
              <a:buChar char="ü"/>
            </a:pPr>
            <a:r>
              <a:rPr lang="ru-RU" sz="1200" dirty="0">
                <a:solidFill>
                  <a:schemeClr val="bg1"/>
                </a:solidFill>
                <a:latin typeface="+mn-lt"/>
              </a:rPr>
              <a:t>Акцент на необходимости предотвращения ухудшения состояния здоровья, а также травм.</a:t>
            </a:r>
          </a:p>
          <a:p>
            <a:pPr marL="285750" indent="-285750" algn="just">
              <a:buFont typeface="Wingdings" pitchFamily="2" charset="2"/>
              <a:buChar char="ü"/>
            </a:pPr>
            <a:r>
              <a:rPr lang="ru-RU" sz="1200" dirty="0">
                <a:solidFill>
                  <a:schemeClr val="bg1"/>
                </a:solidFill>
                <a:latin typeface="+mn-lt"/>
              </a:rPr>
              <a:t>Акцент на необходимости признания того, что причинами ухудшения здоровья и травм могут служить непосредственное воздействие (например, несчастные случаи или эпидемии)  и долгосрочное воздействие (такое как, повторяющееся воздействие радиации или канцерогенных веществ или окружающая рабочая среда, постоянно вызывающая стресс);</a:t>
            </a:r>
          </a:p>
          <a:p>
            <a:pPr marL="285750" indent="-285750" algn="just">
              <a:buFont typeface="Wingdings" pitchFamily="2" charset="2"/>
              <a:buChar char="ü"/>
            </a:pPr>
            <a:r>
              <a:rPr lang="ru-RU" sz="1200" dirty="0">
                <a:solidFill>
                  <a:schemeClr val="bg1"/>
                </a:solidFill>
                <a:latin typeface="+mn-lt"/>
              </a:rPr>
              <a:t>Распространение требований в отношении «рисков и возможностей» не только на управление опасностями, но и на систему менеджмента профессиональной безопасности и охраны труда.</a:t>
            </a:r>
          </a:p>
        </p:txBody>
      </p:sp>
      <p:sp>
        <p:nvSpPr>
          <p:cNvPr id="10" name="Содержимое 3"/>
          <p:cNvSpPr txBox="1">
            <a:spLocks/>
          </p:cNvSpPr>
          <p:nvPr/>
        </p:nvSpPr>
        <p:spPr>
          <a:xfrm>
            <a:off x="1973596" y="4635985"/>
            <a:ext cx="7067549" cy="276999"/>
          </a:xfrm>
          <a:prstGeom prst="rect">
            <a:avLst/>
          </a:prstGeom>
        </p:spPr>
        <p:txBody>
          <a:bodyPr/>
          <a:lstStyle>
            <a:lvl1pPr marL="0" indent="0" algn="l" defTabSz="914400" rtl="0" eaLnBrk="1" latinLnBrk="0" hangingPunct="1">
              <a:spcBef>
                <a:spcPct val="20000"/>
              </a:spcBef>
              <a:buFont typeface="Arial" pitchFamily="34" charset="0"/>
              <a:buNone/>
              <a:defRPr sz="2600" b="0" kern="1200">
                <a:solidFill>
                  <a:srgbClr val="003366"/>
                </a:solidFill>
                <a:latin typeface="Arial Narrow" pitchFamily="34" charset="0"/>
                <a:ea typeface="+mn-ea"/>
                <a:cs typeface="+mn-cs"/>
              </a:defRPr>
            </a:lvl1pPr>
            <a:lvl2pPr marL="742950" indent="-28575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2pPr>
            <a:lvl3pPr marL="1143000" indent="-22860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3pPr>
            <a:lvl4pPr marL="1600200" indent="-22860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4pPr>
            <a:lvl5pPr marL="2057400" indent="-22860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ru-RU" sz="1400" dirty="0">
                <a:solidFill>
                  <a:schemeClr val="bg1"/>
                </a:solidFill>
              </a:rPr>
              <a:t>Итоги работы газотранспортных обществ по эксплуатации линейной части магистральных трубопроводов ПАО «Газпром» за 2017 год и задачи на 2018 год. Положительный опыт, проблемы</a:t>
            </a:r>
          </a:p>
        </p:txBody>
      </p:sp>
    </p:spTree>
    <p:extLst>
      <p:ext uri="{BB962C8B-B14F-4D97-AF65-F5344CB8AC3E}">
        <p14:creationId xmlns:p14="http://schemas.microsoft.com/office/powerpoint/2010/main" val="198200688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Трапеция 12"/>
          <p:cNvSpPr/>
          <p:nvPr/>
        </p:nvSpPr>
        <p:spPr bwMode="auto">
          <a:xfrm>
            <a:off x="102414" y="1566169"/>
            <a:ext cx="1806854" cy="3012303"/>
          </a:xfrm>
          <a:prstGeom prst="trapezoid">
            <a:avLst>
              <a:gd name="adj" fmla="val 49675"/>
            </a:avLst>
          </a:prstGeom>
          <a:gradFill flip="none" rotWithShape="1">
            <a:gsLst>
              <a:gs pos="23000">
                <a:schemeClr val="accent1">
                  <a:lumMod val="75000"/>
                </a:schemeClr>
              </a:gs>
              <a:gs pos="63000">
                <a:srgbClr val="0070C0">
                  <a:alpha val="13000"/>
                </a:srgbClr>
              </a:gs>
              <a:gs pos="85000">
                <a:schemeClr val="accent1">
                  <a:lumMod val="60000"/>
                  <a:lumOff val="40000"/>
                  <a:alpha val="0"/>
                </a:schemeClr>
              </a:gs>
            </a:gsLst>
            <a:lin ang="16200000" scaled="1"/>
            <a:tileRect/>
          </a:gradFill>
          <a:ln>
            <a:noFill/>
          </a:ln>
          <a:effectLst>
            <a:prstShdw prst="shdw17" dist="17961" dir="2700000">
              <a:srgbClr val="008FFF">
                <a:gamma/>
                <a:shade val="60000"/>
                <a:invGamma/>
              </a:srgbClr>
            </a:prstShdw>
          </a:effectLst>
          <a:extLst/>
        </p:spPr>
        <p:txBody>
          <a:bodyPr vert="horz" wrap="square" lIns="54000" tIns="45720" rIns="54000" bIns="45720" numCol="1" rtlCol="0" anchor="t" anchorCtr="0" compatLnSpc="1">
            <a:prstTxWarp prst="textNoShape">
              <a:avLst/>
            </a:prstTxWarp>
          </a:bodyPr>
          <a:lstStyle/>
          <a:p>
            <a:pPr algn="ctr"/>
            <a:endParaRPr lang="ru-RU" b="1" dirty="0">
              <a:solidFill>
                <a:schemeClr val="lt1"/>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0605" y="2237034"/>
            <a:ext cx="1880235" cy="179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7194" y="2497266"/>
            <a:ext cx="1880235" cy="179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4514" y="2829515"/>
            <a:ext cx="1880235" cy="179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34315" y="2035601"/>
            <a:ext cx="1554480" cy="461665"/>
          </a:xfrm>
          <a:prstGeom prst="rect">
            <a:avLst/>
          </a:prstGeom>
          <a:noFill/>
        </p:spPr>
        <p:txBody>
          <a:bodyPr wrap="square" rtlCol="0">
            <a:spAutoFit/>
          </a:bodyPr>
          <a:lstStyle/>
          <a:p>
            <a:r>
              <a:rPr lang="ru-RU" sz="2400" dirty="0">
                <a:solidFill>
                  <a:schemeClr val="accent1">
                    <a:lumMod val="75000"/>
                  </a:schemeClr>
                </a:solidFill>
                <a:latin typeface="Arial Narrow" panose="020B0606020202030204" pitchFamily="34" charset="0"/>
              </a:rPr>
              <a:t>18001:2007</a:t>
            </a:r>
          </a:p>
        </p:txBody>
      </p:sp>
      <p:sp>
        <p:nvSpPr>
          <p:cNvPr id="9" name="Стрелка вниз 8"/>
          <p:cNvSpPr/>
          <p:nvPr/>
        </p:nvSpPr>
        <p:spPr>
          <a:xfrm rot="10800000">
            <a:off x="542926" y="1662003"/>
            <a:ext cx="937260" cy="228600"/>
          </a:xfrm>
          <a:prstGeom prst="down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TextBox 22"/>
          <p:cNvSpPr txBox="1"/>
          <p:nvPr/>
        </p:nvSpPr>
        <p:spPr>
          <a:xfrm>
            <a:off x="102414" y="1184979"/>
            <a:ext cx="1806854" cy="400110"/>
          </a:xfrm>
          <a:prstGeom prst="rect">
            <a:avLst/>
          </a:prstGeom>
          <a:noFill/>
        </p:spPr>
        <p:txBody>
          <a:bodyPr wrap="square" rtlCol="0">
            <a:spAutoFit/>
          </a:bodyPr>
          <a:lstStyle/>
          <a:p>
            <a:r>
              <a:rPr lang="en-US" sz="2000" dirty="0">
                <a:solidFill>
                  <a:schemeClr val="accent1">
                    <a:lumMod val="75000"/>
                  </a:schemeClr>
                </a:solidFill>
                <a:latin typeface="Arial Narrow" panose="020B0606020202030204" pitchFamily="34" charset="0"/>
              </a:rPr>
              <a:t>ISO </a:t>
            </a:r>
            <a:r>
              <a:rPr lang="ru-RU" sz="2000" dirty="0">
                <a:solidFill>
                  <a:schemeClr val="accent1">
                    <a:lumMod val="75000"/>
                  </a:schemeClr>
                </a:solidFill>
                <a:latin typeface="Arial Narrow" panose="020B0606020202030204" pitchFamily="34" charset="0"/>
              </a:rPr>
              <a:t>45001:2018</a:t>
            </a:r>
          </a:p>
        </p:txBody>
      </p:sp>
      <p:sp>
        <p:nvSpPr>
          <p:cNvPr id="14" name="Rectangle 4"/>
          <p:cNvSpPr txBox="1">
            <a:spLocks noChangeArrowheads="1"/>
          </p:cNvSpPr>
          <p:nvPr/>
        </p:nvSpPr>
        <p:spPr bwMode="auto">
          <a:xfrm>
            <a:off x="2056145" y="236220"/>
            <a:ext cx="6985000" cy="757238"/>
          </a:xfrm>
          <a:prstGeom prst="rect">
            <a:avLst/>
          </a:prstGeom>
        </p:spPr>
        <p:txBody>
          <a:bodyPr anchor="ctr"/>
          <a:lstStyle>
            <a:defPPr>
              <a:defRPr lang="ru-RU"/>
            </a:defPPr>
            <a:lvl1pPr fontAlgn="base">
              <a:spcBef>
                <a:spcPct val="0"/>
              </a:spcBef>
              <a:spcAft>
                <a:spcPct val="0"/>
              </a:spcAft>
              <a:buNone/>
              <a:defRPr kumimoji="0" sz="2000" b="0" i="0" u="none" strike="noStrike" cap="none" spc="0" normalizeH="0" baseline="0">
                <a:ln>
                  <a:noFill/>
                </a:ln>
                <a:solidFill>
                  <a:prstClr val="white"/>
                </a:solidFill>
                <a:effectLst/>
                <a:uLnTx/>
                <a:uFillTx/>
                <a:latin typeface="Arial Narrow" pitchFamily="34" charset="0"/>
                <a:ea typeface="+mj-ea"/>
                <a:cs typeface="Times New Roman" panose="02020603050405020304" pitchFamily="18" charset="0"/>
              </a:defRPr>
            </a:lvl1pPr>
          </a:lstStyle>
          <a:p>
            <a:r>
              <a:rPr lang="ru-RU" altLang="ru-RU" dirty="0"/>
              <a:t>График </a:t>
            </a:r>
            <a:r>
              <a:rPr lang="ru-RU" altLang="ru-RU" dirty="0" smtClean="0"/>
              <a:t>внедрения требований </a:t>
            </a:r>
            <a:r>
              <a:rPr lang="ru-RU" altLang="ru-RU" dirty="0"/>
              <a:t>международного стандарта </a:t>
            </a:r>
            <a:r>
              <a:rPr lang="en-US" altLang="ru-RU" dirty="0"/>
              <a:t>ISO</a:t>
            </a:r>
            <a:r>
              <a:rPr lang="ru-RU" altLang="ru-RU" dirty="0"/>
              <a:t> 45001</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8794" y="1089966"/>
            <a:ext cx="7355205" cy="3556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Скругленная прямоугольная выноска 1"/>
          <p:cNvSpPr/>
          <p:nvPr/>
        </p:nvSpPr>
        <p:spPr>
          <a:xfrm>
            <a:off x="5354726" y="2677115"/>
            <a:ext cx="3028493" cy="1953465"/>
          </a:xfrm>
          <a:prstGeom prst="wedgeRoundRectCallout">
            <a:avLst>
              <a:gd name="adj1" fmla="val -151428"/>
              <a:gd name="adj2" fmla="val -103727"/>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ru-RU" sz="1000" dirty="0"/>
              <a:t>В целях планирования мероприятий по совершенствованию необходимо проведение детализированной оценки реализованных и регламентированных требований международного стандарта    </a:t>
            </a:r>
            <a:r>
              <a:rPr lang="en-US" sz="1000" dirty="0"/>
              <a:t>ISO</a:t>
            </a:r>
            <a:r>
              <a:rPr lang="ru-RU" sz="1000" dirty="0"/>
              <a:t> 45001:</a:t>
            </a:r>
          </a:p>
          <a:p>
            <a:pPr marL="171450" indent="-171450" algn="just">
              <a:buFont typeface="Wingdings" panose="05000000000000000000" pitchFamily="2" charset="2"/>
              <a:buChar char="ü"/>
            </a:pPr>
            <a:r>
              <a:rPr lang="ru-RU" sz="1000" dirty="0"/>
              <a:t>Разработка опросного листа по оценки реализованных требований </a:t>
            </a:r>
          </a:p>
          <a:p>
            <a:pPr marL="171450" indent="-171450" algn="just">
              <a:buFont typeface="Wingdings" panose="05000000000000000000" pitchFamily="2" charset="2"/>
              <a:buChar char="ü"/>
            </a:pPr>
            <a:r>
              <a:rPr lang="ru-RU" sz="1000" dirty="0"/>
              <a:t>Заполнение опросного листа оценки Департаментами ПАО «Газпром» и оценка опросных листов, с целью выявления дополнительных областей системы управления для совершенствования СУПБ </a:t>
            </a:r>
          </a:p>
        </p:txBody>
      </p:sp>
      <p:sp>
        <p:nvSpPr>
          <p:cNvPr id="18" name="Содержимое 3"/>
          <p:cNvSpPr txBox="1">
            <a:spLocks/>
          </p:cNvSpPr>
          <p:nvPr/>
        </p:nvSpPr>
        <p:spPr>
          <a:xfrm>
            <a:off x="1973596" y="4635985"/>
            <a:ext cx="7067549" cy="276999"/>
          </a:xfrm>
          <a:prstGeom prst="rect">
            <a:avLst/>
          </a:prstGeom>
        </p:spPr>
        <p:txBody>
          <a:bodyPr/>
          <a:lstStyle>
            <a:lvl1pPr marL="0" indent="0" algn="l" defTabSz="914400" rtl="0" eaLnBrk="1" latinLnBrk="0" hangingPunct="1">
              <a:spcBef>
                <a:spcPct val="20000"/>
              </a:spcBef>
              <a:buFont typeface="Arial" pitchFamily="34" charset="0"/>
              <a:buNone/>
              <a:defRPr sz="2600" b="0" kern="1200">
                <a:solidFill>
                  <a:srgbClr val="003366"/>
                </a:solidFill>
                <a:latin typeface="Arial Narrow" pitchFamily="34" charset="0"/>
                <a:ea typeface="+mn-ea"/>
                <a:cs typeface="+mn-cs"/>
              </a:defRPr>
            </a:lvl1pPr>
            <a:lvl2pPr marL="742950" indent="-28575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2pPr>
            <a:lvl3pPr marL="1143000" indent="-22860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3pPr>
            <a:lvl4pPr marL="1600200" indent="-22860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4pPr>
            <a:lvl5pPr marL="2057400" indent="-22860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ru-RU" sz="1400" dirty="0">
                <a:solidFill>
                  <a:schemeClr val="bg1"/>
                </a:solidFill>
              </a:rPr>
              <a:t>Итоги работы газотранспортных обществ по эксплуатации линейной части магистральных трубопроводов ПАО «Газпром» за 2017 год и задачи на 2018 год. Положительный опыт, проблемы</a:t>
            </a:r>
          </a:p>
          <a:p>
            <a:pPr algn="ctr"/>
            <a:endParaRPr lang="ru-RU" sz="1400" dirty="0">
              <a:solidFill>
                <a:schemeClr val="bg1"/>
              </a:solidFill>
            </a:endParaRPr>
          </a:p>
        </p:txBody>
      </p:sp>
    </p:spTree>
    <p:extLst>
      <p:ext uri="{BB962C8B-B14F-4D97-AF65-F5344CB8AC3E}">
        <p14:creationId xmlns:p14="http://schemas.microsoft.com/office/powerpoint/2010/main" val="1455701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 descr="X:\GRP\OKHRTRUD\All\2016\GP_RTN\D1FM053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3133" y="1178410"/>
            <a:ext cx="2217818" cy="12817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5" name="Picture 5" descr="4HD_52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3837" y="3014438"/>
            <a:ext cx="2165559" cy="14417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Заголовок 1"/>
          <p:cNvSpPr>
            <a:spLocks noGrp="1"/>
          </p:cNvSpPr>
          <p:nvPr>
            <p:ph type="title" idx="4294967295"/>
          </p:nvPr>
        </p:nvSpPr>
        <p:spPr>
          <a:xfrm>
            <a:off x="1931526" y="215312"/>
            <a:ext cx="7151687" cy="557213"/>
          </a:xfrm>
          <a:prstGeom prst="rect">
            <a:avLst/>
          </a:prstGeom>
        </p:spPr>
        <p:txBody>
          <a:bodyPr anchor="ctr"/>
          <a:lstStyle/>
          <a:p>
            <a:pPr fontAlgn="base">
              <a:spcAft>
                <a:spcPct val="0"/>
              </a:spcAft>
            </a:pPr>
            <a:r>
              <a:rPr lang="ru-RU" sz="2000" dirty="0">
                <a:solidFill>
                  <a:prstClr val="white"/>
                </a:solidFill>
                <a:cs typeface="Times New Roman" panose="02020603050405020304" pitchFamily="18" charset="0"/>
              </a:rPr>
              <a:t>Взаимодействие с Ростехнадзором</a:t>
            </a:r>
          </a:p>
        </p:txBody>
      </p:sp>
      <p:pic>
        <p:nvPicPr>
          <p:cNvPr id="44" name="Picture 2" descr="X:\GRP\OKHRTRUD\All\2016\GP_RTN\D1FM054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25519" y="1178408"/>
            <a:ext cx="2217818" cy="12817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9195" y="2937391"/>
            <a:ext cx="1111979" cy="157677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sp>
        <p:nvSpPr>
          <p:cNvPr id="46" name="TextBox 45"/>
          <p:cNvSpPr txBox="1"/>
          <p:nvPr/>
        </p:nvSpPr>
        <p:spPr>
          <a:xfrm>
            <a:off x="97268" y="1104121"/>
            <a:ext cx="4071838" cy="1200329"/>
          </a:xfrm>
          <a:prstGeom prst="rect">
            <a:avLst/>
          </a:prstGeom>
          <a:noFill/>
        </p:spPr>
        <p:txBody>
          <a:bodyPr wrap="square" rtlCol="0">
            <a:spAutoFit/>
          </a:bodyPr>
          <a:lstStyle/>
          <a:p>
            <a:pPr fontAlgn="base">
              <a:spcBef>
                <a:spcPct val="0"/>
              </a:spcBef>
            </a:pPr>
            <a:r>
              <a:rPr lang="ru-RU" sz="1200" b="1" dirty="0">
                <a:solidFill>
                  <a:srgbClr val="00558A"/>
                </a:solidFill>
              </a:rPr>
              <a:t>Соглашение о сотрудничестве с Ростехнадзором:</a:t>
            </a:r>
          </a:p>
          <a:p>
            <a:pPr fontAlgn="base">
              <a:spcBef>
                <a:spcPct val="0"/>
              </a:spcBef>
            </a:pPr>
            <a:r>
              <a:rPr lang="ru-RU" sz="1200" dirty="0">
                <a:solidFill>
                  <a:srgbClr val="00558A"/>
                </a:solidFill>
              </a:rPr>
              <a:t>создание основы для партнерских отношений и развития долгосрочного, эффективного сотрудничества в областях деятельности по добыче, транспорту и переработке углеводородов, выработке и передаче потребителям тепловой и электрической энергии</a:t>
            </a:r>
          </a:p>
        </p:txBody>
      </p:sp>
      <p:sp>
        <p:nvSpPr>
          <p:cNvPr id="47" name="Прямоугольник 46"/>
          <p:cNvSpPr/>
          <p:nvPr/>
        </p:nvSpPr>
        <p:spPr bwMode="auto">
          <a:xfrm>
            <a:off x="2054907" y="2878635"/>
            <a:ext cx="4341224" cy="1754326"/>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76200" cap="flat" cmpd="sng" algn="ctr">
                <a:solidFill>
                  <a:srgbClr val="FF33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180000" bIns="45720" numCol="1" rtlCol="0" anchor="t" anchorCtr="0" compatLnSpc="1">
            <a:prstTxWarp prst="textNoShape">
              <a:avLst/>
            </a:prstTxWarp>
            <a:spAutoFit/>
          </a:bodyPr>
          <a:lstStyle/>
          <a:p>
            <a:pPr defTabSz="913872" fontAlgn="base">
              <a:spcBef>
                <a:spcPct val="0"/>
              </a:spcBef>
              <a:spcAft>
                <a:spcPct val="0"/>
              </a:spcAft>
            </a:pPr>
            <a:endParaRPr lang="ru-RU" sz="400" dirty="0">
              <a:solidFill>
                <a:srgbClr val="1F497D">
                  <a:lumMod val="75000"/>
                </a:srgbClr>
              </a:solidFill>
            </a:endParaRPr>
          </a:p>
          <a:p>
            <a:pPr marL="285750" indent="-285750" algn="just" defTabSz="913872" fontAlgn="base">
              <a:spcBef>
                <a:spcPts val="600"/>
              </a:spcBef>
              <a:spcAft>
                <a:spcPct val="0"/>
              </a:spcAft>
              <a:buFont typeface="Wingdings" panose="05000000000000000000" pitchFamily="2" charset="2"/>
              <a:buChar char="ü"/>
            </a:pPr>
            <a:r>
              <a:rPr lang="ru-RU" sz="1200" dirty="0">
                <a:solidFill>
                  <a:srgbClr val="1F497D">
                    <a:lumMod val="75000"/>
                  </a:srgbClr>
                </a:solidFill>
              </a:rPr>
              <a:t>участие в Научно-техническом совете Ростехнадзора;</a:t>
            </a:r>
          </a:p>
          <a:p>
            <a:pPr marL="285750" indent="-285750" algn="just" defTabSz="913872" fontAlgn="base">
              <a:spcBef>
                <a:spcPts val="600"/>
              </a:spcBef>
              <a:spcAft>
                <a:spcPct val="0"/>
              </a:spcAft>
              <a:buFont typeface="Wingdings" panose="05000000000000000000" pitchFamily="2" charset="2"/>
              <a:buChar char="ü"/>
            </a:pPr>
            <a:r>
              <a:rPr lang="ru-RU" sz="1200" dirty="0">
                <a:solidFill>
                  <a:srgbClr val="1F497D">
                    <a:lumMod val="75000"/>
                  </a:srgbClr>
                </a:solidFill>
              </a:rPr>
              <a:t>разработка новых нормативных документов Ростехнадзора;</a:t>
            </a:r>
          </a:p>
          <a:p>
            <a:pPr marL="285750" indent="-285750" algn="just" defTabSz="913872" fontAlgn="base">
              <a:spcBef>
                <a:spcPts val="600"/>
              </a:spcBef>
              <a:spcAft>
                <a:spcPct val="0"/>
              </a:spcAft>
              <a:buFont typeface="Wingdings" panose="05000000000000000000" pitchFamily="2" charset="2"/>
              <a:buChar char="ü"/>
            </a:pPr>
            <a:r>
              <a:rPr lang="ru-RU" sz="1200" dirty="0">
                <a:solidFill>
                  <a:srgbClr val="1F497D">
                    <a:lumMod val="75000"/>
                  </a:srgbClr>
                </a:solidFill>
              </a:rPr>
              <a:t>организация и проведение совместных совещаний для решения возникающих вопросах;</a:t>
            </a:r>
          </a:p>
          <a:p>
            <a:pPr marL="285750" indent="-285750" algn="just" defTabSz="913872" fontAlgn="base">
              <a:spcBef>
                <a:spcPts val="600"/>
              </a:spcBef>
              <a:spcAft>
                <a:spcPct val="0"/>
              </a:spcAft>
              <a:buFont typeface="Wingdings" panose="05000000000000000000" pitchFamily="2" charset="2"/>
              <a:buChar char="ü"/>
            </a:pPr>
            <a:r>
              <a:rPr lang="ru-RU" sz="1200" dirty="0">
                <a:solidFill>
                  <a:srgbClr val="1F497D">
                    <a:lumMod val="75000"/>
                  </a:srgbClr>
                </a:solidFill>
              </a:rPr>
              <a:t>повышение эффективности корпоративного контроля</a:t>
            </a:r>
          </a:p>
          <a:p>
            <a:pPr marL="285750" indent="-285750" algn="just" defTabSz="913872" fontAlgn="base">
              <a:spcBef>
                <a:spcPct val="0"/>
              </a:spcBef>
              <a:spcAft>
                <a:spcPct val="0"/>
              </a:spcAft>
              <a:buFont typeface="Wingdings" panose="05000000000000000000" pitchFamily="2" charset="2"/>
              <a:buChar char="ü"/>
            </a:pPr>
            <a:endParaRPr lang="ru-RU" sz="1200" dirty="0">
              <a:solidFill>
                <a:srgbClr val="1F497D">
                  <a:lumMod val="75000"/>
                </a:srgbClr>
              </a:solidFill>
            </a:endParaRPr>
          </a:p>
        </p:txBody>
      </p:sp>
      <p:sp>
        <p:nvSpPr>
          <p:cNvPr id="51" name="Прямоугольник 50"/>
          <p:cNvSpPr/>
          <p:nvPr/>
        </p:nvSpPr>
        <p:spPr>
          <a:xfrm>
            <a:off x="3" y="2577030"/>
            <a:ext cx="9144000" cy="270030"/>
          </a:xfrm>
          <a:prstGeom prst="rect">
            <a:avLst/>
          </a:prstGeom>
          <a:solidFill>
            <a:srgbClr val="447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872" fontAlgn="base">
              <a:spcBef>
                <a:spcPct val="0"/>
              </a:spcBef>
              <a:spcAft>
                <a:spcPct val="0"/>
              </a:spcAft>
            </a:pPr>
            <a:r>
              <a:rPr lang="ru-RU" sz="1600" b="1" dirty="0">
                <a:solidFill>
                  <a:srgbClr val="FFFFFF"/>
                </a:solidFill>
              </a:rPr>
              <a:t>План работ по взаимодействию между ПАО «Газпром» и Ростехнадзором на 2018 год</a:t>
            </a:r>
            <a:endParaRPr lang="ru-RU" sz="1600" dirty="0">
              <a:solidFill>
                <a:srgbClr val="FFFFFF"/>
              </a:solidFill>
            </a:endParaRPr>
          </a:p>
        </p:txBody>
      </p:sp>
      <p:sp>
        <p:nvSpPr>
          <p:cNvPr id="11" name="Содержимое 3"/>
          <p:cNvSpPr txBox="1">
            <a:spLocks/>
          </p:cNvSpPr>
          <p:nvPr/>
        </p:nvSpPr>
        <p:spPr>
          <a:xfrm>
            <a:off x="1973596" y="4635985"/>
            <a:ext cx="7067549" cy="276999"/>
          </a:xfrm>
          <a:prstGeom prst="rect">
            <a:avLst/>
          </a:prstGeom>
        </p:spPr>
        <p:txBody>
          <a:bodyPr/>
          <a:lstStyle>
            <a:lvl1pPr marL="0" indent="0" algn="l" defTabSz="914400" rtl="0" eaLnBrk="1" latinLnBrk="0" hangingPunct="1">
              <a:spcBef>
                <a:spcPct val="20000"/>
              </a:spcBef>
              <a:buFont typeface="Arial" pitchFamily="34" charset="0"/>
              <a:buNone/>
              <a:defRPr sz="2600" b="0" kern="1200">
                <a:solidFill>
                  <a:srgbClr val="003366"/>
                </a:solidFill>
                <a:latin typeface="Arial Narrow" pitchFamily="34" charset="0"/>
                <a:ea typeface="+mn-ea"/>
                <a:cs typeface="+mn-cs"/>
              </a:defRPr>
            </a:lvl1pPr>
            <a:lvl2pPr marL="742950" indent="-28575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2pPr>
            <a:lvl3pPr marL="1143000" indent="-22860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3pPr>
            <a:lvl4pPr marL="1600200" indent="-22860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4pPr>
            <a:lvl5pPr marL="2057400" indent="-22860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ru-RU" sz="1400" dirty="0">
                <a:solidFill>
                  <a:schemeClr val="bg1"/>
                </a:solidFill>
              </a:rPr>
              <a:t>Итоги работы газотранспортных обществ по эксплуатации линейной части магистральных трубопроводов ПАО «Газпром» за 2017 год и задачи на 2018 год. Положительный опыт, проблемы</a:t>
            </a:r>
          </a:p>
        </p:txBody>
      </p:sp>
    </p:spTree>
    <p:extLst>
      <p:ext uri="{BB962C8B-B14F-4D97-AF65-F5344CB8AC3E}">
        <p14:creationId xmlns:p14="http://schemas.microsoft.com/office/powerpoint/2010/main" val="1760271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1947987" y="120581"/>
            <a:ext cx="6985000" cy="757238"/>
          </a:xfrm>
        </p:spPr>
        <p:txBody>
          <a:bodyPr anchor="ctr"/>
          <a:lstStyle/>
          <a:p>
            <a:pPr fontAlgn="base">
              <a:spcAft>
                <a:spcPct val="0"/>
              </a:spcAft>
            </a:pPr>
            <a:r>
              <a:rPr lang="ru-RU" sz="2000" dirty="0" smtClean="0">
                <a:solidFill>
                  <a:prstClr val="white"/>
                </a:solidFill>
                <a:cs typeface="Times New Roman" panose="02020603050405020304" pitchFamily="18" charset="0"/>
              </a:rPr>
              <a:t>Участие в работе научно-технического совета Ростехнадзора</a:t>
            </a:r>
            <a:endParaRPr lang="ru-RU" sz="2000" dirty="0">
              <a:solidFill>
                <a:prstClr val="white"/>
              </a:solidFill>
              <a:cs typeface="Times New Roman" panose="02020603050405020304" pitchFamily="18" charset="0"/>
            </a:endParaRPr>
          </a:p>
        </p:txBody>
      </p:sp>
      <p:pic>
        <p:nvPicPr>
          <p:cNvPr id="5" name="Picture 5" descr="D:\Мои документы\Ростехнадзор\2017\Выездной НТС 21.06.2017 фото\Фото 21.06.2016\НТС 21.062017\4HD_524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8020" y="2522812"/>
            <a:ext cx="2125980" cy="145939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D:\Мои документы\Ростехнадзор\2017\Выездной НТС 21.06.2017 фото\Фото 21.06.2016\НТС 21.062017\4HD_514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7018020" y="1070711"/>
            <a:ext cx="2125979" cy="144817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923210" y="1070711"/>
            <a:ext cx="3238500" cy="2870227"/>
          </a:xfrm>
          <a:prstGeom prst="rect">
            <a:avLst/>
          </a:prstGeom>
          <a:solidFill>
            <a:schemeClr val="tx2">
              <a:lumMod val="60000"/>
              <a:lumOff val="40000"/>
            </a:schemeClr>
          </a:solidFill>
          <a:ln w="9525">
            <a:solidFill>
              <a:schemeClr val="tx2">
                <a:lumMod val="40000"/>
                <a:lumOff val="60000"/>
              </a:schemeClr>
            </a:solidFill>
            <a:miter lim="800000"/>
            <a:headEnd type="diamond" w="med" len="med"/>
            <a:tailEnd/>
          </a:ln>
          <a:effectLst/>
        </p:spPr>
        <p:txBody>
          <a:bodyPr anchor="ctr"/>
          <a:lstStyle>
            <a:defPPr>
              <a:defRPr lang="ru-RU"/>
            </a:defPPr>
            <a:lvl1pPr eaLnBrk="0" hangingPunct="0">
              <a:defRPr sz="1400">
                <a:solidFill>
                  <a:srgbClr val="FFFFFF"/>
                </a:solidFill>
              </a:defRPr>
            </a:lvl1pPr>
          </a:lstStyle>
          <a:p>
            <a:pPr algn="ctr"/>
            <a:r>
              <a:rPr lang="ru-RU" altLang="ru-RU" sz="1600" dirty="0" smtClean="0">
                <a:latin typeface="Arial Narrow" panose="020B0606020202030204" pitchFamily="34" charset="0"/>
              </a:rPr>
              <a:t>РЕЗУЛЬТАТЫ РАБОТЫ В 2017 году</a:t>
            </a:r>
          </a:p>
          <a:p>
            <a:endParaRPr lang="ru-RU" altLang="ru-RU" dirty="0" smtClean="0">
              <a:latin typeface="Arial Narrow" panose="020B0606020202030204" pitchFamily="34" charset="0"/>
            </a:endParaRPr>
          </a:p>
          <a:p>
            <a:r>
              <a:rPr lang="ru-RU" altLang="ru-RU" dirty="0" smtClean="0">
                <a:latin typeface="Arial Narrow" panose="020B0606020202030204" pitchFamily="34" charset="0"/>
              </a:rPr>
              <a:t>- участие в 3 заседаниях </a:t>
            </a:r>
            <a:r>
              <a:rPr lang="ru-RU" altLang="ru-RU" dirty="0">
                <a:latin typeface="Arial Narrow" panose="020B0606020202030204" pitchFamily="34" charset="0"/>
              </a:rPr>
              <a:t>(г. Новый Уренгой</a:t>
            </a:r>
            <a:r>
              <a:rPr lang="ru-RU" altLang="ru-RU" dirty="0" smtClean="0">
                <a:latin typeface="Arial Narrow" panose="020B0606020202030204" pitchFamily="34" charset="0"/>
              </a:rPr>
              <a:t>,  г. </a:t>
            </a:r>
            <a:r>
              <a:rPr lang="ru-RU" altLang="ru-RU" dirty="0">
                <a:latin typeface="Arial Narrow" panose="020B0606020202030204" pitchFamily="34" charset="0"/>
              </a:rPr>
              <a:t>Волгоград и г. </a:t>
            </a:r>
            <a:r>
              <a:rPr lang="ru-RU" altLang="ru-RU" dirty="0" smtClean="0">
                <a:latin typeface="Arial Narrow" panose="020B0606020202030204" pitchFamily="34" charset="0"/>
              </a:rPr>
              <a:t> Новороссийск);</a:t>
            </a:r>
            <a:endParaRPr lang="ru-RU" altLang="ru-RU" dirty="0">
              <a:latin typeface="Arial Narrow" panose="020B0606020202030204" pitchFamily="34" charset="0"/>
            </a:endParaRPr>
          </a:p>
          <a:p>
            <a:r>
              <a:rPr lang="ru-RU" altLang="ru-RU" dirty="0" smtClean="0">
                <a:latin typeface="Arial Narrow" panose="020B0606020202030204" pitchFamily="34" charset="0"/>
              </a:rPr>
              <a:t>- постоянное участие 14 </a:t>
            </a:r>
            <a:r>
              <a:rPr lang="ru-RU" altLang="ru-RU" dirty="0">
                <a:latin typeface="Arial Narrow" panose="020B0606020202030204" pitchFamily="34" charset="0"/>
              </a:rPr>
              <a:t>работников группы Газпром в составе секции №</a:t>
            </a:r>
            <a:r>
              <a:rPr lang="ru-RU" altLang="ru-RU" dirty="0" smtClean="0">
                <a:latin typeface="Arial Narrow" panose="020B0606020202030204" pitchFamily="34" charset="0"/>
              </a:rPr>
              <a:t>6;</a:t>
            </a:r>
          </a:p>
          <a:p>
            <a:r>
              <a:rPr lang="ru-RU" altLang="ru-RU" dirty="0" smtClean="0">
                <a:latin typeface="Arial Narrow" panose="020B0606020202030204" pitchFamily="34" charset="0"/>
              </a:rPr>
              <a:t>- подготовка заявленных материалов: </a:t>
            </a:r>
            <a:br>
              <a:rPr lang="ru-RU" altLang="ru-RU" dirty="0" smtClean="0">
                <a:latin typeface="Arial Narrow" panose="020B0606020202030204" pitchFamily="34" charset="0"/>
              </a:rPr>
            </a:br>
            <a:r>
              <a:rPr lang="ru-RU" altLang="ru-RU" dirty="0" smtClean="0">
                <a:latin typeface="Arial Narrow" panose="020B0606020202030204" pitchFamily="34" charset="0"/>
              </a:rPr>
              <a:t>5 проектов НТД и 1 информационное сообщение;</a:t>
            </a:r>
            <a:endParaRPr lang="ru-RU" altLang="ru-RU" dirty="0">
              <a:latin typeface="Arial Narrow" panose="020B0606020202030204" pitchFamily="34" charset="0"/>
            </a:endParaRPr>
          </a:p>
          <a:p>
            <a:r>
              <a:rPr lang="ru-RU" altLang="ru-RU" dirty="0" smtClean="0">
                <a:latin typeface="Arial Narrow" panose="020B0606020202030204" pitchFamily="34" charset="0"/>
              </a:rPr>
              <a:t>- рассмотрение и </a:t>
            </a:r>
            <a:r>
              <a:rPr lang="ru-RU" altLang="ru-RU" dirty="0">
                <a:latin typeface="Arial Narrow" panose="020B0606020202030204" pitchFamily="34" charset="0"/>
              </a:rPr>
              <a:t>консолидация позиции </a:t>
            </a:r>
            <a:r>
              <a:rPr lang="ru-RU" altLang="ru-RU" dirty="0" smtClean="0">
                <a:latin typeface="Arial Narrow" panose="020B0606020202030204" pitchFamily="34" charset="0"/>
              </a:rPr>
              <a:t>ПАО </a:t>
            </a:r>
            <a:r>
              <a:rPr lang="ru-RU" altLang="ru-RU" dirty="0">
                <a:latin typeface="Arial Narrow" panose="020B0606020202030204" pitchFamily="34" charset="0"/>
              </a:rPr>
              <a:t>«Газпром» по 21 </a:t>
            </a:r>
            <a:r>
              <a:rPr lang="ru-RU" altLang="ru-RU" dirty="0" smtClean="0">
                <a:latin typeface="Arial Narrow" panose="020B0606020202030204" pitchFamily="34" charset="0"/>
              </a:rPr>
              <a:t>НТД</a:t>
            </a:r>
            <a:endParaRPr lang="en-US" altLang="ru-RU" dirty="0">
              <a:latin typeface="Arial Narrow" panose="020B0606020202030204" pitchFamily="34" charset="0"/>
            </a:endParaRPr>
          </a:p>
        </p:txBody>
      </p:sp>
      <p:graphicFrame>
        <p:nvGraphicFramePr>
          <p:cNvPr id="11" name="Схема 10"/>
          <p:cNvGraphicFramePr/>
          <p:nvPr>
            <p:extLst>
              <p:ext uri="{D42A27DB-BD31-4B8C-83A1-F6EECF244321}">
                <p14:modId xmlns:p14="http://schemas.microsoft.com/office/powerpoint/2010/main" val="3302970010"/>
              </p:ext>
            </p:extLst>
          </p:nvPr>
        </p:nvGraphicFramePr>
        <p:xfrm>
          <a:off x="113882" y="1312084"/>
          <a:ext cx="3749040" cy="319024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2" name="Прямоугольник 11"/>
          <p:cNvSpPr/>
          <p:nvPr/>
        </p:nvSpPr>
        <p:spPr>
          <a:xfrm>
            <a:off x="3923210" y="3940938"/>
            <a:ext cx="5220789" cy="677108"/>
          </a:xfrm>
          <a:prstGeom prst="rect">
            <a:avLst/>
          </a:prstGeom>
          <a:solidFill>
            <a:srgbClr val="0070C0"/>
          </a:solidFill>
          <a:effectLst/>
        </p:spPr>
        <p:txBody>
          <a:bodyPr wrap="square">
            <a:spAutoFit/>
          </a:bodyPr>
          <a:lstStyle/>
          <a:p>
            <a:r>
              <a:rPr lang="ru-RU" sz="1100" b="1" dirty="0" smtClean="0">
                <a:solidFill>
                  <a:prstClr val="white"/>
                </a:solidFill>
                <a:latin typeface="Arial Narrow" panose="020B0606020202030204" pitchFamily="34" charset="0"/>
              </a:rPr>
              <a:t>ВЫЕЗДНОЕ ЗАСЕДАНИЕ НТС РОСТЕХНАДЗОРА в 2017 году в г. НОВЫЙ УРЕНГОЙ</a:t>
            </a:r>
          </a:p>
          <a:p>
            <a:pPr eaLnBrk="0" hangingPunct="0"/>
            <a:r>
              <a:rPr lang="ru-RU" altLang="ru-RU" sz="900" dirty="0" smtClean="0">
                <a:solidFill>
                  <a:srgbClr val="FFFFFF"/>
                </a:solidFill>
                <a:latin typeface="Arial Narrow" panose="020B0606020202030204" pitchFamily="34" charset="0"/>
              </a:rPr>
              <a:t>ВПЕРВЫЕ НА ПЛОЩАДКЕ ПАО «ГАЗПРОМ»</a:t>
            </a:r>
          </a:p>
          <a:p>
            <a:pPr eaLnBrk="0" hangingPunct="0"/>
            <a:r>
              <a:rPr lang="ru-RU" altLang="ru-RU" sz="900" dirty="0" smtClean="0">
                <a:solidFill>
                  <a:srgbClr val="FFFFFF"/>
                </a:solidFill>
                <a:latin typeface="Arial Narrow" panose="020B0606020202030204" pitchFamily="34" charset="0"/>
              </a:rPr>
              <a:t>ОБСУЖДЕНИЕ ВОПРОСОВ ОСОБЕННОСТЕЙ АРКТИЧЕСКОЙ ЗОНЫ</a:t>
            </a:r>
          </a:p>
          <a:p>
            <a:pPr eaLnBrk="0" hangingPunct="0"/>
            <a:r>
              <a:rPr lang="ru-RU" altLang="ru-RU" sz="900" dirty="0" smtClean="0">
                <a:solidFill>
                  <a:srgbClr val="FFFFFF"/>
                </a:solidFill>
                <a:latin typeface="Arial Narrow" panose="020B0606020202030204" pitchFamily="34" charset="0"/>
              </a:rPr>
              <a:t>ИЗУЧЕНИЕ ПОЛОЖИТЕЛЬНЫХ ПРАКТИК ПО ПРОМЫШЛЕННОЙ БЕЗОПАСНОСТИ</a:t>
            </a:r>
          </a:p>
        </p:txBody>
      </p:sp>
      <p:sp>
        <p:nvSpPr>
          <p:cNvPr id="13" name="Содержимое 3"/>
          <p:cNvSpPr txBox="1">
            <a:spLocks/>
          </p:cNvSpPr>
          <p:nvPr/>
        </p:nvSpPr>
        <p:spPr>
          <a:xfrm>
            <a:off x="1973596" y="4635985"/>
            <a:ext cx="7067549" cy="276999"/>
          </a:xfrm>
          <a:prstGeom prst="rect">
            <a:avLst/>
          </a:prstGeom>
        </p:spPr>
        <p:txBody>
          <a:bodyPr/>
          <a:lstStyle>
            <a:lvl1pPr marL="0" indent="0" algn="l" defTabSz="914400" rtl="0" eaLnBrk="1" latinLnBrk="0" hangingPunct="1">
              <a:spcBef>
                <a:spcPct val="20000"/>
              </a:spcBef>
              <a:buFont typeface="Arial" pitchFamily="34" charset="0"/>
              <a:buNone/>
              <a:defRPr sz="2600" b="0" kern="1200">
                <a:solidFill>
                  <a:srgbClr val="003366"/>
                </a:solidFill>
                <a:latin typeface="Arial Narrow" pitchFamily="34" charset="0"/>
                <a:ea typeface="+mn-ea"/>
                <a:cs typeface="+mn-cs"/>
              </a:defRPr>
            </a:lvl1pPr>
            <a:lvl2pPr marL="742950" indent="-28575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2pPr>
            <a:lvl3pPr marL="1143000" indent="-22860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3pPr>
            <a:lvl4pPr marL="1600200" indent="-22860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4pPr>
            <a:lvl5pPr marL="2057400" indent="-22860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ru-RU" sz="1400" dirty="0">
                <a:solidFill>
                  <a:schemeClr val="bg1"/>
                </a:solidFill>
              </a:rPr>
              <a:t>Итоги работы газотранспортных обществ по эксплуатации линейной части магистральных трубопроводов ПАО «Газпром» за 2017 год и задачи на 2018 год. Положительный опыт, проблемы</a:t>
            </a:r>
          </a:p>
        </p:txBody>
      </p:sp>
    </p:spTree>
    <p:extLst>
      <p:ext uri="{BB962C8B-B14F-4D97-AF65-F5344CB8AC3E}">
        <p14:creationId xmlns:p14="http://schemas.microsoft.com/office/powerpoint/2010/main" val="15858985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27890" y="110532"/>
            <a:ext cx="6985000" cy="757238"/>
          </a:xfrm>
        </p:spPr>
        <p:txBody>
          <a:bodyPr anchor="ctr"/>
          <a:lstStyle/>
          <a:p>
            <a:pPr fontAlgn="base">
              <a:spcAft>
                <a:spcPct val="0"/>
              </a:spcAft>
            </a:pPr>
            <a:r>
              <a:rPr lang="ru-RU" sz="2000" dirty="0" smtClean="0">
                <a:solidFill>
                  <a:prstClr val="white"/>
                </a:solidFill>
                <a:cs typeface="Times New Roman" panose="02020603050405020304" pitchFamily="18" charset="0"/>
              </a:rPr>
              <a:t>Участие дочерних обществ в нормотворческой деятельности Ростехнадзора в 2017 году</a:t>
            </a:r>
            <a:endParaRPr lang="ru-RU" sz="2000" dirty="0">
              <a:solidFill>
                <a:prstClr val="white"/>
              </a:solidFill>
              <a:cs typeface="Times New Roman" panose="02020603050405020304"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806127056"/>
              </p:ext>
            </p:extLst>
          </p:nvPr>
        </p:nvGraphicFramePr>
        <p:xfrm>
          <a:off x="188338" y="1233367"/>
          <a:ext cx="8733346" cy="3023998"/>
        </p:xfrm>
        <a:graphic>
          <a:graphicData uri="http://schemas.openxmlformats.org/drawingml/2006/table">
            <a:tbl>
              <a:tblPr firstRow="1" bandRow="1"/>
              <a:tblGrid>
                <a:gridCol w="4410313"/>
                <a:gridCol w="1972046"/>
                <a:gridCol w="2350987"/>
              </a:tblGrid>
              <a:tr h="58370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algn="ctr" defTabSz="914400" rtl="0" eaLnBrk="1" latinLnBrk="0" hangingPunct="1"/>
                      <a:r>
                        <a:rPr lang="ru-RU" sz="1400" b="0" kern="1200" dirty="0" smtClean="0">
                          <a:solidFill>
                            <a:schemeClr val="bg1"/>
                          </a:solidFill>
                          <a:latin typeface="Arial Narrow" panose="020B0606020202030204" pitchFamily="34" charset="0"/>
                          <a:ea typeface="+mn-ea"/>
                          <a:cs typeface="+mn-cs"/>
                        </a:rPr>
                        <a:t>Наименование подготовленного документа</a:t>
                      </a:r>
                    </a:p>
                  </a:txBody>
                  <a:tcPr marL="91434" marR="91434" marT="34303" marB="34303"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algn="ctr" defTabSz="914400" rtl="0" eaLnBrk="1" latinLnBrk="0" hangingPunct="1"/>
                      <a:r>
                        <a:rPr lang="ru-RU" sz="1400" b="0" kern="1200" dirty="0" smtClean="0">
                          <a:solidFill>
                            <a:schemeClr val="bg1"/>
                          </a:solidFill>
                          <a:latin typeface="Arial Narrow" panose="020B0606020202030204" pitchFamily="34" charset="0"/>
                          <a:ea typeface="+mn-ea"/>
                          <a:cs typeface="+mn-cs"/>
                        </a:rPr>
                        <a:t>Разработчик документа</a:t>
                      </a:r>
                      <a:endParaRPr lang="ru-RU" sz="1400" b="0" kern="1200" dirty="0">
                        <a:solidFill>
                          <a:schemeClr val="bg1"/>
                        </a:solidFill>
                        <a:latin typeface="Arial Narrow" panose="020B0606020202030204" pitchFamily="34" charset="0"/>
                        <a:ea typeface="+mn-ea"/>
                        <a:cs typeface="+mn-cs"/>
                      </a:endParaRPr>
                    </a:p>
                  </a:txBody>
                  <a:tcPr marL="91434" marR="91434" marT="34303" marB="34303"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algn="ctr"/>
                      <a:r>
                        <a:rPr lang="ru-RU" sz="1400" b="0" dirty="0" smtClean="0">
                          <a:solidFill>
                            <a:schemeClr val="bg1"/>
                          </a:solidFill>
                          <a:latin typeface="Arial Narrow" panose="020B0606020202030204" pitchFamily="34" charset="0"/>
                        </a:rPr>
                        <a:t>Комментарий</a:t>
                      </a:r>
                      <a:endParaRPr lang="ru-RU" sz="1400" b="0" dirty="0">
                        <a:solidFill>
                          <a:schemeClr val="bg1"/>
                        </a:solidFill>
                        <a:latin typeface="Arial Narrow" panose="020B0606020202030204" pitchFamily="34" charset="0"/>
                      </a:endParaRPr>
                    </a:p>
                  </a:txBody>
                  <a:tcPr marL="91434" marR="91434" marT="34303" marB="34303"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r>
              <a:tr h="4195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altLang="ru-RU" sz="1000" b="1" kern="1200" dirty="0" smtClean="0">
                          <a:solidFill>
                            <a:schemeClr val="dk1"/>
                          </a:solidFill>
                          <a:latin typeface="Arial Narrow" panose="020B0606020202030204" pitchFamily="34" charset="0"/>
                          <a:ea typeface="+mn-ea"/>
                          <a:cs typeface="+mn-cs"/>
                        </a:rPr>
                        <a:t>ФНиП «Правила безопасности подземных хранилищ газа»</a:t>
                      </a:r>
                      <a:endParaRPr lang="ru-RU" sz="1000" b="1" kern="1200" dirty="0">
                        <a:solidFill>
                          <a:schemeClr val="dk1"/>
                        </a:solidFill>
                        <a:latin typeface="Arial Narrow" panose="020B0606020202030204" pitchFamily="34" charset="0"/>
                        <a:ea typeface="+mn-ea"/>
                        <a:cs typeface="+mn-cs"/>
                      </a:endParaRPr>
                    </a:p>
                  </a:txBody>
                  <a:tcPr marL="91434" marR="91434" marT="34303" marB="34303"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b="1" kern="1200" dirty="0" smtClean="0">
                          <a:solidFill>
                            <a:schemeClr val="dk1"/>
                          </a:solidFill>
                          <a:latin typeface="Arial Narrow" panose="020B0606020202030204" pitchFamily="34" charset="0"/>
                          <a:ea typeface="+mn-ea"/>
                          <a:cs typeface="+mn-cs"/>
                        </a:rPr>
                        <a:t>ООО «Газпром ПХГ»</a:t>
                      </a:r>
                      <a:endParaRPr lang="ru-RU" sz="1000" b="1" kern="1200" dirty="0">
                        <a:solidFill>
                          <a:schemeClr val="dk1"/>
                        </a:solidFill>
                        <a:latin typeface="Arial Narrow" panose="020B0606020202030204" pitchFamily="34" charset="0"/>
                        <a:ea typeface="+mn-ea"/>
                        <a:cs typeface="+mn-cs"/>
                      </a:endParaRPr>
                    </a:p>
                  </a:txBody>
                  <a:tcPr marL="91434" marR="91434" marT="34303" marB="34303"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b="1" kern="1200" dirty="0" smtClean="0">
                          <a:solidFill>
                            <a:schemeClr val="dk1"/>
                          </a:solidFill>
                          <a:latin typeface="Arial Narrow" panose="020B0606020202030204" pitchFamily="34" charset="0"/>
                          <a:ea typeface="+mn-ea"/>
                          <a:cs typeface="+mn-cs"/>
                        </a:rPr>
                        <a:t>Утверждено приказом Ростехнадзора от 20.11.2017 № 486</a:t>
                      </a:r>
                      <a:endParaRPr lang="ru-RU" sz="1000" b="1" kern="1200" dirty="0">
                        <a:solidFill>
                          <a:schemeClr val="dk1"/>
                        </a:solidFill>
                        <a:latin typeface="Arial Narrow" panose="020B0606020202030204" pitchFamily="34" charset="0"/>
                        <a:ea typeface="+mn-ea"/>
                        <a:cs typeface="+mn-cs"/>
                      </a:endParaRPr>
                    </a:p>
                  </a:txBody>
                  <a:tcPr marL="91434" marR="91434" marT="34303" marB="34303"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59080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l" defTabSz="914400" rtl="0" eaLnBrk="1" latinLnBrk="0" hangingPunct="1"/>
                      <a:r>
                        <a:rPr lang="ru-RU" sz="1000" b="1" kern="1200" dirty="0" smtClean="0">
                          <a:solidFill>
                            <a:schemeClr val="dk1"/>
                          </a:solidFill>
                          <a:latin typeface="Arial Narrow" panose="020B0606020202030204" pitchFamily="34" charset="0"/>
                          <a:ea typeface="+mn-ea"/>
                          <a:cs typeface="+mn-cs"/>
                        </a:rPr>
                        <a:t>РБ « Порядок временного вывода из эксплуатации технических устройств и сооружений на опасных производственных объектах нефтегазодобывающего комплекса»</a:t>
                      </a:r>
                    </a:p>
                  </a:txBody>
                  <a:tcPr marL="91434" marR="91434" marT="34303" marB="34303"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l" defTabSz="914400" rtl="0" eaLnBrk="1" latinLnBrk="0" hangingPunct="1"/>
                      <a:r>
                        <a:rPr lang="ru-RU" sz="1000" b="1" kern="1200" dirty="0" smtClean="0">
                          <a:solidFill>
                            <a:schemeClr val="dk1"/>
                          </a:solidFill>
                          <a:latin typeface="Arial Narrow" panose="020B0606020202030204" pitchFamily="34" charset="0"/>
                          <a:ea typeface="+mn-ea"/>
                          <a:cs typeface="+mn-cs"/>
                        </a:rPr>
                        <a:t>ООО «Газпром добыча Уренгой»</a:t>
                      </a:r>
                      <a:endParaRPr lang="ru-RU" sz="1000" b="1" kern="1200" dirty="0">
                        <a:solidFill>
                          <a:schemeClr val="dk1"/>
                        </a:solidFill>
                        <a:latin typeface="Arial Narrow" panose="020B0606020202030204" pitchFamily="34" charset="0"/>
                        <a:ea typeface="+mn-ea"/>
                        <a:cs typeface="+mn-cs"/>
                      </a:endParaRPr>
                    </a:p>
                  </a:txBody>
                  <a:tcPr marL="91434" marR="91434" marT="34303" marB="34303"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b="1" kern="1200" dirty="0" smtClean="0">
                          <a:solidFill>
                            <a:schemeClr val="dk1"/>
                          </a:solidFill>
                          <a:latin typeface="Arial Narrow" panose="020B0606020202030204" pitchFamily="34" charset="0"/>
                          <a:ea typeface="+mn-ea"/>
                          <a:cs typeface="+mn-cs"/>
                        </a:rPr>
                        <a:t>Находится на согласовании и утверждении в Ростехнадзоре</a:t>
                      </a:r>
                      <a:endParaRPr lang="ru-RU" sz="1000" b="1" kern="1200" dirty="0">
                        <a:solidFill>
                          <a:schemeClr val="dk1"/>
                        </a:solidFill>
                        <a:latin typeface="Arial Narrow" panose="020B0606020202030204" pitchFamily="34" charset="0"/>
                        <a:ea typeface="+mn-ea"/>
                        <a:cs typeface="+mn-cs"/>
                      </a:endParaRPr>
                    </a:p>
                  </a:txBody>
                  <a:tcPr marL="91434" marR="91434" marT="34303" marB="34303"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419564">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b="1" kern="1200" dirty="0" smtClean="0">
                          <a:solidFill>
                            <a:schemeClr val="dk1"/>
                          </a:solidFill>
                          <a:latin typeface="Arial Narrow" panose="020B0606020202030204" pitchFamily="34" charset="0"/>
                          <a:ea typeface="+mn-ea"/>
                          <a:cs typeface="+mn-cs"/>
                        </a:rPr>
                        <a:t>РБ «Методика оценки риска аварий на опасных производственных объектах магистрального трубопроводного транспорта газа» </a:t>
                      </a:r>
                      <a:endParaRPr lang="ru-RU" sz="1000" b="1" kern="1200" dirty="0">
                        <a:solidFill>
                          <a:schemeClr val="dk1"/>
                        </a:solidFill>
                        <a:latin typeface="Arial Narrow" panose="020B0606020202030204" pitchFamily="34" charset="0"/>
                        <a:ea typeface="+mn-ea"/>
                        <a:cs typeface="+mn-cs"/>
                      </a:endParaRPr>
                    </a:p>
                  </a:txBody>
                  <a:tcPr marL="91434" marR="91434" marT="34303" marB="34303"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b="1" kern="1200" dirty="0" smtClean="0">
                          <a:solidFill>
                            <a:schemeClr val="dk1"/>
                          </a:solidFill>
                          <a:latin typeface="Arial Narrow" panose="020B0606020202030204" pitchFamily="34" charset="0"/>
                          <a:ea typeface="+mn-ea"/>
                          <a:cs typeface="+mn-cs"/>
                        </a:rPr>
                        <a:t>ООО «Газпром ВНИИГАЗ»</a:t>
                      </a:r>
                    </a:p>
                  </a:txBody>
                  <a:tcPr marL="91434" marR="91434" marT="34303" marB="34303"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b="1" kern="1200" dirty="0" smtClean="0">
                          <a:solidFill>
                            <a:schemeClr val="dk1"/>
                          </a:solidFill>
                          <a:latin typeface="Arial Narrow" panose="020B0606020202030204" pitchFamily="34" charset="0"/>
                          <a:ea typeface="+mn-ea"/>
                          <a:cs typeface="+mn-cs"/>
                        </a:rPr>
                        <a:t>Находится на согласовании и утверждении в Ростехнадзоре</a:t>
                      </a:r>
                      <a:endParaRPr lang="ru-RU" sz="1000" b="1" kern="1200" dirty="0">
                        <a:solidFill>
                          <a:schemeClr val="dk1"/>
                        </a:solidFill>
                        <a:latin typeface="Arial Narrow" panose="020B0606020202030204" pitchFamily="34" charset="0"/>
                        <a:ea typeface="+mn-ea"/>
                        <a:cs typeface="+mn-cs"/>
                      </a:endParaRPr>
                    </a:p>
                  </a:txBody>
                  <a:tcPr marL="91434" marR="91434" marT="34303" marB="34303"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419564">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l" defTabSz="914400" rtl="0" eaLnBrk="1" latinLnBrk="0" hangingPunct="1"/>
                      <a:r>
                        <a:rPr lang="ru-RU" sz="1000" b="1" kern="1200" dirty="0" smtClean="0">
                          <a:solidFill>
                            <a:schemeClr val="dk1"/>
                          </a:solidFill>
                          <a:latin typeface="Arial Narrow" panose="020B0606020202030204" pitchFamily="34" charset="0"/>
                          <a:ea typeface="+mn-ea"/>
                          <a:cs typeface="+mn-cs"/>
                        </a:rPr>
                        <a:t>РБ «Эксплуатация систем контроля, управления и противоаварийной автоматической защиты на газоперерабатывающих заводах»</a:t>
                      </a:r>
                    </a:p>
                  </a:txBody>
                  <a:tcPr marL="91434" marR="91434" marT="34303" marB="34303"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l" defTabSz="914400" rtl="0" eaLnBrk="1" latinLnBrk="0" hangingPunct="1"/>
                      <a:r>
                        <a:rPr lang="ru-RU" sz="1000" b="1" kern="1200" dirty="0" smtClean="0">
                          <a:solidFill>
                            <a:schemeClr val="dk1"/>
                          </a:solidFill>
                          <a:latin typeface="Arial Narrow" panose="020B0606020202030204" pitchFamily="34" charset="0"/>
                          <a:ea typeface="+mn-ea"/>
                          <a:cs typeface="+mn-cs"/>
                        </a:rPr>
                        <a:t>ООО «Газпром переработка»</a:t>
                      </a:r>
                      <a:endParaRPr lang="ru-RU" sz="1000" b="1" kern="1200" dirty="0">
                        <a:solidFill>
                          <a:schemeClr val="dk1"/>
                        </a:solidFill>
                        <a:latin typeface="Arial Narrow" panose="020B0606020202030204" pitchFamily="34" charset="0"/>
                        <a:ea typeface="+mn-ea"/>
                        <a:cs typeface="+mn-cs"/>
                      </a:endParaRPr>
                    </a:p>
                  </a:txBody>
                  <a:tcPr marL="91434" marR="91434" marT="34303" marB="34303"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b="1" kern="1200" dirty="0" smtClean="0">
                          <a:solidFill>
                            <a:schemeClr val="dk1"/>
                          </a:solidFill>
                          <a:latin typeface="Arial Narrow" panose="020B0606020202030204" pitchFamily="34" charset="0"/>
                          <a:ea typeface="+mn-ea"/>
                          <a:cs typeface="+mn-cs"/>
                        </a:rPr>
                        <a:t>Находится на согласовании и утверждении в Ростехнадзоре</a:t>
                      </a:r>
                      <a:endParaRPr lang="ru-RU" sz="1000" b="1" kern="1200" dirty="0">
                        <a:solidFill>
                          <a:schemeClr val="dk1"/>
                        </a:solidFill>
                        <a:latin typeface="Arial Narrow" panose="020B0606020202030204" pitchFamily="34" charset="0"/>
                        <a:ea typeface="+mn-ea"/>
                        <a:cs typeface="+mn-cs"/>
                      </a:endParaRPr>
                    </a:p>
                  </a:txBody>
                  <a:tcPr marL="91434" marR="91434" marT="34303" marB="34303"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59080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l" defTabSz="914400" rtl="0" eaLnBrk="1" latinLnBrk="0" hangingPunct="1"/>
                      <a:r>
                        <a:rPr lang="ru-RU" sz="1000" b="1" kern="1200" dirty="0" smtClean="0">
                          <a:solidFill>
                            <a:schemeClr val="dk1"/>
                          </a:solidFill>
                          <a:latin typeface="Arial Narrow" panose="020B0606020202030204" pitchFamily="34" charset="0"/>
                          <a:ea typeface="+mn-ea"/>
                          <a:cs typeface="+mn-cs"/>
                        </a:rPr>
                        <a:t>РБ «Методика оценки параметров и последствий барического воздействия при авариях с выбросом газообразного метана на опасных производственных объектах»</a:t>
                      </a:r>
                    </a:p>
                  </a:txBody>
                  <a:tcPr marL="91434" marR="91434" marT="34303" marB="34303"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b="1" kern="1200" dirty="0" smtClean="0">
                          <a:solidFill>
                            <a:schemeClr val="dk1"/>
                          </a:solidFill>
                          <a:latin typeface="Arial Narrow" panose="020B0606020202030204" pitchFamily="34" charset="0"/>
                          <a:ea typeface="+mn-ea"/>
                          <a:cs typeface="+mn-cs"/>
                        </a:rPr>
                        <a:t>ООО «Газпром ВНИИГАЗ»</a:t>
                      </a:r>
                    </a:p>
                  </a:txBody>
                  <a:tcPr marL="91434" marR="91434" marT="34303" marB="34303"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914400" rtl="0" eaLnBrk="1" latinLnBrk="0" hangingPunct="1"/>
                      <a:r>
                        <a:rPr lang="ru-RU" sz="1000" b="1" kern="1200" dirty="0" smtClean="0">
                          <a:solidFill>
                            <a:schemeClr val="dk1"/>
                          </a:solidFill>
                          <a:latin typeface="Arial Narrow" panose="020B0606020202030204" pitchFamily="34" charset="0"/>
                          <a:ea typeface="+mn-ea"/>
                          <a:cs typeface="+mn-cs"/>
                        </a:rPr>
                        <a:t>Находится на доработке по замечаниям НТС Ростехнадзора</a:t>
                      </a:r>
                      <a:endParaRPr lang="ru-RU" sz="1000" b="1" kern="1200" dirty="0">
                        <a:solidFill>
                          <a:schemeClr val="dk1"/>
                        </a:solidFill>
                        <a:latin typeface="Arial Narrow" panose="020B0606020202030204" pitchFamily="34" charset="0"/>
                        <a:ea typeface="+mn-ea"/>
                        <a:cs typeface="+mn-cs"/>
                      </a:endParaRPr>
                    </a:p>
                  </a:txBody>
                  <a:tcPr marL="91434" marR="91434" marT="34303" marB="34303"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sp>
        <p:nvSpPr>
          <p:cNvPr id="6" name="Содержимое 3"/>
          <p:cNvSpPr txBox="1">
            <a:spLocks/>
          </p:cNvSpPr>
          <p:nvPr/>
        </p:nvSpPr>
        <p:spPr>
          <a:xfrm>
            <a:off x="1973596" y="4635985"/>
            <a:ext cx="7067549" cy="276999"/>
          </a:xfrm>
          <a:prstGeom prst="rect">
            <a:avLst/>
          </a:prstGeom>
        </p:spPr>
        <p:txBody>
          <a:bodyPr/>
          <a:lstStyle>
            <a:lvl1pPr marL="0" indent="0" algn="l" defTabSz="914400" rtl="0" eaLnBrk="1" latinLnBrk="0" hangingPunct="1">
              <a:spcBef>
                <a:spcPct val="20000"/>
              </a:spcBef>
              <a:buFont typeface="Arial" pitchFamily="34" charset="0"/>
              <a:buNone/>
              <a:defRPr sz="2600" b="0" kern="1200">
                <a:solidFill>
                  <a:srgbClr val="003366"/>
                </a:solidFill>
                <a:latin typeface="Arial Narrow" pitchFamily="34" charset="0"/>
                <a:ea typeface="+mn-ea"/>
                <a:cs typeface="+mn-cs"/>
              </a:defRPr>
            </a:lvl1pPr>
            <a:lvl2pPr marL="742950" indent="-28575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2pPr>
            <a:lvl3pPr marL="1143000" indent="-22860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3pPr>
            <a:lvl4pPr marL="1600200" indent="-22860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4pPr>
            <a:lvl5pPr marL="2057400" indent="-22860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ru-RU" sz="1400" dirty="0">
                <a:solidFill>
                  <a:schemeClr val="bg1"/>
                </a:solidFill>
              </a:rPr>
              <a:t>Итоги работы газотранспортных обществ по эксплуатации линейной части магистральных трубопроводов ПАО «Газпром» за 2017 год и задачи на 2018 год. Положительный опыт, проблемы</a:t>
            </a:r>
          </a:p>
        </p:txBody>
      </p:sp>
    </p:spTree>
    <p:extLst>
      <p:ext uri="{BB962C8B-B14F-4D97-AF65-F5344CB8AC3E}">
        <p14:creationId xmlns:p14="http://schemas.microsoft.com/office/powerpoint/2010/main" val="17087438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Диаграмма 4"/>
          <p:cNvGraphicFramePr/>
          <p:nvPr>
            <p:extLst>
              <p:ext uri="{D42A27DB-BD31-4B8C-83A1-F6EECF244321}">
                <p14:modId xmlns:p14="http://schemas.microsoft.com/office/powerpoint/2010/main" val="3541555037"/>
              </p:ext>
            </p:extLst>
          </p:nvPr>
        </p:nvGraphicFramePr>
        <p:xfrm>
          <a:off x="151535" y="1136236"/>
          <a:ext cx="4342615" cy="3406436"/>
        </p:xfrm>
        <a:graphic>
          <a:graphicData uri="http://schemas.openxmlformats.org/drawingml/2006/chart">
            <c:chart xmlns:c="http://schemas.openxmlformats.org/drawingml/2006/chart" xmlns:r="http://schemas.openxmlformats.org/officeDocument/2006/relationships" r:id="rId3"/>
          </a:graphicData>
        </a:graphic>
      </p:graphicFrame>
      <p:cxnSp>
        <p:nvCxnSpPr>
          <p:cNvPr id="12" name="Прямая соединительная линия 11"/>
          <p:cNvCxnSpPr/>
          <p:nvPr/>
        </p:nvCxnSpPr>
        <p:spPr>
          <a:xfrm>
            <a:off x="1492250" y="2411296"/>
            <a:ext cx="356832" cy="87311"/>
          </a:xfrm>
          <a:prstGeom prst="line">
            <a:avLst/>
          </a:prstGeom>
          <a:ln>
            <a:solidFill>
              <a:srgbClr val="2846DE"/>
            </a:solidFill>
          </a:ln>
        </p:spPr>
        <p:style>
          <a:lnRef idx="2">
            <a:schemeClr val="accent5"/>
          </a:lnRef>
          <a:fillRef idx="0">
            <a:schemeClr val="accent5"/>
          </a:fillRef>
          <a:effectRef idx="1">
            <a:schemeClr val="accent5"/>
          </a:effectRef>
          <a:fontRef idx="minor">
            <a:schemeClr val="tx1"/>
          </a:fontRef>
        </p:style>
      </p:cxnSp>
      <p:sp>
        <p:nvSpPr>
          <p:cNvPr id="2" name="Заголовок 1"/>
          <p:cNvSpPr>
            <a:spLocks noGrp="1"/>
          </p:cNvSpPr>
          <p:nvPr>
            <p:ph type="title"/>
          </p:nvPr>
        </p:nvSpPr>
        <p:spPr>
          <a:xfrm>
            <a:off x="1975104" y="220097"/>
            <a:ext cx="7103059" cy="774236"/>
          </a:xfrm>
        </p:spPr>
        <p:txBody>
          <a:bodyPr lIns="58311" tIns="29156" rIns="58311" bIns="29156" anchor="ctr" anchorCtr="0"/>
          <a:lstStyle/>
          <a:p>
            <a:pPr fontAlgn="base">
              <a:spcAft>
                <a:spcPct val="0"/>
              </a:spcAft>
            </a:pPr>
            <a:r>
              <a:rPr lang="ru-RU" sz="2000" dirty="0">
                <a:solidFill>
                  <a:prstClr val="white"/>
                </a:solidFill>
                <a:cs typeface="Times New Roman" panose="02020603050405020304" pitchFamily="18" charset="0"/>
              </a:rPr>
              <a:t>Достижение целевых показателей </a:t>
            </a:r>
            <a:br>
              <a:rPr lang="ru-RU" sz="2000" dirty="0">
                <a:solidFill>
                  <a:prstClr val="white"/>
                </a:solidFill>
                <a:cs typeface="Times New Roman" panose="02020603050405020304" pitchFamily="18" charset="0"/>
              </a:rPr>
            </a:br>
            <a:r>
              <a:rPr lang="ru-RU" sz="2000" dirty="0">
                <a:solidFill>
                  <a:prstClr val="white"/>
                </a:solidFill>
                <a:cs typeface="Times New Roman" panose="02020603050405020304" pitchFamily="18" charset="0"/>
              </a:rPr>
              <a:t>Стратегии в 2017 году</a:t>
            </a:r>
          </a:p>
        </p:txBody>
      </p:sp>
      <p:sp>
        <p:nvSpPr>
          <p:cNvPr id="6" name="TextBox 5"/>
          <p:cNvSpPr txBox="1"/>
          <p:nvPr/>
        </p:nvSpPr>
        <p:spPr>
          <a:xfrm>
            <a:off x="1849082" y="1690360"/>
            <a:ext cx="1056700" cy="261610"/>
          </a:xfrm>
          <a:prstGeom prst="rect">
            <a:avLst/>
          </a:prstGeom>
          <a:noFill/>
        </p:spPr>
        <p:txBody>
          <a:bodyPr wrap="none" rtlCol="0">
            <a:spAutoFit/>
          </a:bodyPr>
          <a:lstStyle/>
          <a:p>
            <a:r>
              <a:rPr lang="ru-RU" sz="1100" dirty="0">
                <a:solidFill>
                  <a:srgbClr val="002060"/>
                </a:solidFill>
                <a:latin typeface="Arial Narrow" panose="020B0606020202030204" pitchFamily="34" charset="0"/>
              </a:rPr>
              <a:t>Снижение, 20</a:t>
            </a:r>
            <a:r>
              <a:rPr lang="en-US" sz="1100" dirty="0">
                <a:solidFill>
                  <a:srgbClr val="002060"/>
                </a:solidFill>
                <a:latin typeface="Arial Narrow" panose="020B0606020202030204" pitchFamily="34" charset="0"/>
              </a:rPr>
              <a:t> %</a:t>
            </a:r>
            <a:endParaRPr lang="ru-RU" sz="1100" dirty="0">
              <a:solidFill>
                <a:srgbClr val="002060"/>
              </a:solidFill>
              <a:latin typeface="Arial Narrow" panose="020B0606020202030204" pitchFamily="34" charset="0"/>
            </a:endParaRPr>
          </a:p>
        </p:txBody>
      </p:sp>
      <p:sp>
        <p:nvSpPr>
          <p:cNvPr id="3" name="Прямоугольник 2"/>
          <p:cNvSpPr/>
          <p:nvPr/>
        </p:nvSpPr>
        <p:spPr>
          <a:xfrm>
            <a:off x="2415086" y="2308675"/>
            <a:ext cx="507258" cy="246221"/>
          </a:xfrm>
          <a:prstGeom prst="rect">
            <a:avLst/>
          </a:prstGeom>
        </p:spPr>
        <p:txBody>
          <a:bodyPr wrap="square">
            <a:spAutoFit/>
          </a:bodyPr>
          <a:lstStyle/>
          <a:p>
            <a:r>
              <a:rPr lang="ru-RU" sz="1000" b="1" dirty="0">
                <a:solidFill>
                  <a:srgbClr val="002060"/>
                </a:solidFill>
                <a:latin typeface="Arial Narrow" panose="020B0606020202030204" pitchFamily="34" charset="0"/>
              </a:rPr>
              <a:t>96,8</a:t>
            </a:r>
          </a:p>
        </p:txBody>
      </p:sp>
      <p:cxnSp>
        <p:nvCxnSpPr>
          <p:cNvPr id="8" name="Прямая соединительная линия 7"/>
          <p:cNvCxnSpPr/>
          <p:nvPr/>
        </p:nvCxnSpPr>
        <p:spPr>
          <a:xfrm>
            <a:off x="765893" y="2254250"/>
            <a:ext cx="0" cy="9652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1128214" y="2184718"/>
            <a:ext cx="0" cy="102838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1492250" y="2487297"/>
            <a:ext cx="0" cy="72580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849082" y="2481479"/>
            <a:ext cx="349250" cy="246221"/>
          </a:xfrm>
          <a:prstGeom prst="rect">
            <a:avLst/>
          </a:prstGeom>
          <a:noFill/>
        </p:spPr>
        <p:txBody>
          <a:bodyPr wrap="square" rtlCol="0">
            <a:spAutoFit/>
          </a:bodyPr>
          <a:lstStyle/>
          <a:p>
            <a:r>
              <a:rPr lang="ru-RU" sz="1000" b="1" dirty="0">
                <a:solidFill>
                  <a:srgbClr val="002060"/>
                </a:solidFill>
                <a:latin typeface="Arial Narrow" panose="020B0606020202030204" pitchFamily="34" charset="0"/>
              </a:rPr>
              <a:t>92</a:t>
            </a:r>
          </a:p>
        </p:txBody>
      </p:sp>
      <p:graphicFrame>
        <p:nvGraphicFramePr>
          <p:cNvPr id="20" name="Диаграмма 19"/>
          <p:cNvGraphicFramePr/>
          <p:nvPr>
            <p:extLst>
              <p:ext uri="{D42A27DB-BD31-4B8C-83A1-F6EECF244321}">
                <p14:modId xmlns:p14="http://schemas.microsoft.com/office/powerpoint/2010/main" val="2588306702"/>
              </p:ext>
            </p:extLst>
          </p:nvPr>
        </p:nvGraphicFramePr>
        <p:xfrm>
          <a:off x="4488881" y="2176907"/>
          <a:ext cx="4379563" cy="2380317"/>
        </p:xfrm>
        <a:graphic>
          <a:graphicData uri="http://schemas.openxmlformats.org/drawingml/2006/chart">
            <c:chart xmlns:c="http://schemas.openxmlformats.org/drawingml/2006/chart" xmlns:r="http://schemas.openxmlformats.org/officeDocument/2006/relationships" r:id="rId4"/>
          </a:graphicData>
        </a:graphic>
      </p:graphicFrame>
      <p:sp>
        <p:nvSpPr>
          <p:cNvPr id="30" name="Прямоугольник 29"/>
          <p:cNvSpPr/>
          <p:nvPr/>
        </p:nvSpPr>
        <p:spPr bwMode="white">
          <a:xfrm>
            <a:off x="4008527" y="1360957"/>
            <a:ext cx="2641656" cy="307777"/>
          </a:xfrm>
          <a:prstGeom prst="rect">
            <a:avLst/>
          </a:prstGeom>
          <a:noFill/>
          <a:ln>
            <a:noFill/>
          </a:ln>
          <a:effectLst>
            <a:glow rad="127000">
              <a:schemeClr val="accent1">
                <a:satMod val="175000"/>
                <a:alpha val="26000"/>
              </a:schemeClr>
            </a:glow>
            <a:outerShdw blurRad="76200" dist="12700" dir="2700000" sx="1000" sy="1000" kx="-800400" algn="bl" rotWithShape="0">
              <a:prstClr val="black"/>
            </a:outerShdw>
          </a:effectLst>
        </p:spPr>
        <p:txBody>
          <a:bodyPr wrap="square"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400" b="1" i="1" dirty="0">
                <a:solidFill>
                  <a:srgbClr val="0070C0"/>
                </a:solidFill>
                <a:effectLst>
                  <a:outerShdw blurRad="38100" dist="38100" dir="2700000" algn="tl">
                    <a:srgbClr val="000000">
                      <a:alpha val="43137"/>
                    </a:srgbClr>
                  </a:outerShdw>
                </a:effectLst>
              </a:rPr>
              <a:t>Цель - «0» происшествий:</a:t>
            </a:r>
          </a:p>
        </p:txBody>
      </p:sp>
      <p:sp>
        <p:nvSpPr>
          <p:cNvPr id="4" name="TextBox 3"/>
          <p:cNvSpPr txBox="1"/>
          <p:nvPr/>
        </p:nvSpPr>
        <p:spPr>
          <a:xfrm>
            <a:off x="6458990" y="1145513"/>
            <a:ext cx="1812174" cy="738664"/>
          </a:xfrm>
          <a:prstGeom prst="rect">
            <a:avLst/>
          </a:prstGeom>
          <a:noFill/>
        </p:spPr>
        <p:txBody>
          <a:bodyPr wrap="square" rtlCol="0">
            <a:spAutoFit/>
          </a:bodyPr>
          <a:lstStyle/>
          <a:p>
            <a:r>
              <a:rPr lang="ru-RU" sz="1400" b="1" i="1" dirty="0">
                <a:solidFill>
                  <a:srgbClr val="0070C0"/>
                </a:solidFill>
                <a:effectLst>
                  <a:outerShdw blurRad="38100" dist="38100" dir="2700000" algn="tl">
                    <a:srgbClr val="000000">
                      <a:alpha val="43137"/>
                    </a:srgbClr>
                  </a:outerShdw>
                </a:effectLst>
              </a:rPr>
              <a:t>Смертей</a:t>
            </a:r>
          </a:p>
          <a:p>
            <a:r>
              <a:rPr lang="ru-RU" sz="1400" b="1" i="1" dirty="0">
                <a:solidFill>
                  <a:srgbClr val="0070C0"/>
                </a:solidFill>
                <a:effectLst>
                  <a:outerShdw blurRad="38100" dist="38100" dir="2700000" algn="tl">
                    <a:srgbClr val="000000">
                      <a:alpha val="43137"/>
                    </a:srgbClr>
                  </a:outerShdw>
                </a:effectLst>
              </a:rPr>
              <a:t>Аварий</a:t>
            </a:r>
          </a:p>
          <a:p>
            <a:r>
              <a:rPr lang="ru-RU" sz="1400" b="1" i="1" dirty="0">
                <a:solidFill>
                  <a:srgbClr val="0070C0"/>
                </a:solidFill>
                <a:effectLst>
                  <a:outerShdw blurRad="38100" dist="38100" dir="2700000" algn="tl">
                    <a:srgbClr val="000000">
                      <a:alpha val="43137"/>
                    </a:srgbClr>
                  </a:outerShdw>
                </a:effectLst>
              </a:rPr>
              <a:t>Пожаров</a:t>
            </a:r>
          </a:p>
        </p:txBody>
      </p:sp>
      <p:sp>
        <p:nvSpPr>
          <p:cNvPr id="14" name="Содержимое 3"/>
          <p:cNvSpPr txBox="1">
            <a:spLocks/>
          </p:cNvSpPr>
          <p:nvPr/>
        </p:nvSpPr>
        <p:spPr>
          <a:xfrm>
            <a:off x="1973596" y="4635985"/>
            <a:ext cx="7067549" cy="276999"/>
          </a:xfrm>
          <a:prstGeom prst="rect">
            <a:avLst/>
          </a:prstGeom>
        </p:spPr>
        <p:txBody>
          <a:bodyPr/>
          <a:lstStyle>
            <a:lvl1pPr marL="0" indent="0" algn="l" defTabSz="914400" rtl="0" eaLnBrk="1" latinLnBrk="0" hangingPunct="1">
              <a:spcBef>
                <a:spcPct val="20000"/>
              </a:spcBef>
              <a:buFont typeface="Arial" pitchFamily="34" charset="0"/>
              <a:buNone/>
              <a:defRPr sz="2600" b="0" kern="1200">
                <a:solidFill>
                  <a:srgbClr val="003366"/>
                </a:solidFill>
                <a:latin typeface="Arial Narrow" pitchFamily="34" charset="0"/>
                <a:ea typeface="+mn-ea"/>
                <a:cs typeface="+mn-cs"/>
              </a:defRPr>
            </a:lvl1pPr>
            <a:lvl2pPr marL="742950" indent="-28575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2pPr>
            <a:lvl3pPr marL="1143000" indent="-22860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3pPr>
            <a:lvl4pPr marL="1600200" indent="-22860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4pPr>
            <a:lvl5pPr marL="2057400" indent="-22860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ru-RU" sz="1400" dirty="0">
                <a:solidFill>
                  <a:schemeClr val="bg1"/>
                </a:solidFill>
              </a:rPr>
              <a:t>Итоги работы газотранспортных обществ по эксплуатации линейной части магистральных трубопроводов ПАО «Газпром» за 2017 год и задачи на 2018 год. Положительный опыт, проблемы</a:t>
            </a:r>
          </a:p>
        </p:txBody>
      </p:sp>
    </p:spTree>
    <p:extLst>
      <p:ext uri="{BB962C8B-B14F-4D97-AF65-F5344CB8AC3E}">
        <p14:creationId xmlns:p14="http://schemas.microsoft.com/office/powerpoint/2010/main" val="542497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0"/>
          </p:nvPr>
        </p:nvSpPr>
        <p:spPr>
          <a:xfrm>
            <a:off x="2061713" y="228109"/>
            <a:ext cx="7082287" cy="615553"/>
          </a:xfrm>
        </p:spPr>
        <p:txBody>
          <a:bodyPr anchor="ctr"/>
          <a:lstStyle/>
          <a:p>
            <a:pPr algn="l" fontAlgn="base">
              <a:spcBef>
                <a:spcPct val="0"/>
              </a:spcBef>
              <a:spcAft>
                <a:spcPct val="0"/>
              </a:spcAft>
            </a:pPr>
            <a:r>
              <a:rPr lang="ru-RU" sz="2000" b="0" dirty="0">
                <a:solidFill>
                  <a:prstClr val="white"/>
                </a:solidFill>
                <a:latin typeface="Arial Narrow" pitchFamily="34" charset="0"/>
                <a:ea typeface="+mj-ea"/>
                <a:cs typeface="Times New Roman" panose="02020603050405020304" pitchFamily="18" charset="0"/>
              </a:rPr>
              <a:t>Цели и задачи Стратегии развития </a:t>
            </a:r>
          </a:p>
          <a:p>
            <a:pPr algn="l" fontAlgn="base">
              <a:spcBef>
                <a:spcPct val="0"/>
              </a:spcBef>
              <a:spcAft>
                <a:spcPct val="0"/>
              </a:spcAft>
            </a:pPr>
            <a:r>
              <a:rPr lang="ru-RU" sz="2000" b="0" dirty="0">
                <a:solidFill>
                  <a:prstClr val="white"/>
                </a:solidFill>
                <a:latin typeface="Arial Narrow" pitchFamily="34" charset="0"/>
                <a:ea typeface="+mj-ea"/>
                <a:cs typeface="Times New Roman" panose="02020603050405020304" pitchFamily="18" charset="0"/>
              </a:rPr>
              <a:t>системы управления производственной безопасности до 2020 года</a:t>
            </a:r>
          </a:p>
        </p:txBody>
      </p:sp>
      <p:graphicFrame>
        <p:nvGraphicFramePr>
          <p:cNvPr id="3" name="Таблица 2"/>
          <p:cNvGraphicFramePr>
            <a:graphicFrameLocks noGrp="1"/>
          </p:cNvGraphicFramePr>
          <p:nvPr>
            <p:extLst>
              <p:ext uri="{D42A27DB-BD31-4B8C-83A1-F6EECF244321}">
                <p14:modId xmlns:p14="http://schemas.microsoft.com/office/powerpoint/2010/main" val="1760572812"/>
              </p:ext>
            </p:extLst>
          </p:nvPr>
        </p:nvGraphicFramePr>
        <p:xfrm>
          <a:off x="0" y="1103945"/>
          <a:ext cx="9143999" cy="3468056"/>
        </p:xfrm>
        <a:graphic>
          <a:graphicData uri="http://schemas.openxmlformats.org/drawingml/2006/table">
            <a:tbl>
              <a:tblPr firstRow="1" firstCol="1" bandRow="1">
                <a:tableStyleId>{5C22544A-7EE6-4342-B048-85BDC9FD1C3A}</a:tableStyleId>
              </a:tblPr>
              <a:tblGrid>
                <a:gridCol w="328967">
                  <a:extLst>
                    <a:ext uri="{9D8B030D-6E8A-4147-A177-3AD203B41FA5}">
                      <a16:colId xmlns="" xmlns:a16="http://schemas.microsoft.com/office/drawing/2014/main" val="20000"/>
                    </a:ext>
                  </a:extLst>
                </a:gridCol>
                <a:gridCol w="4346300">
                  <a:extLst>
                    <a:ext uri="{9D8B030D-6E8A-4147-A177-3AD203B41FA5}">
                      <a16:colId xmlns="" xmlns:a16="http://schemas.microsoft.com/office/drawing/2014/main" val="20001"/>
                    </a:ext>
                  </a:extLst>
                </a:gridCol>
                <a:gridCol w="4468732">
                  <a:extLst>
                    <a:ext uri="{9D8B030D-6E8A-4147-A177-3AD203B41FA5}">
                      <a16:colId xmlns="" xmlns:a16="http://schemas.microsoft.com/office/drawing/2014/main" val="20002"/>
                    </a:ext>
                  </a:extLst>
                </a:gridCol>
              </a:tblGrid>
              <a:tr h="554243">
                <a:tc>
                  <a:txBody>
                    <a:bodyPr/>
                    <a:lstStyle/>
                    <a:p>
                      <a:pPr marL="71755" marR="71755" algn="ctr">
                        <a:lnSpc>
                          <a:spcPct val="100000"/>
                        </a:lnSpc>
                        <a:spcBef>
                          <a:spcPts val="600"/>
                        </a:spcBef>
                        <a:spcAft>
                          <a:spcPts val="0"/>
                        </a:spcAft>
                        <a:tabLst>
                          <a:tab pos="470535" algn="l"/>
                        </a:tabLst>
                      </a:pPr>
                      <a:r>
                        <a:rPr lang="ru-RU" sz="1050" dirty="0">
                          <a:effectLst/>
                          <a:latin typeface="Arial Narrow" panose="020B0606020202030204" pitchFamily="34" charset="0"/>
                        </a:rPr>
                        <a:t>ЦЕЛИ</a:t>
                      </a:r>
                      <a:endParaRPr lang="ru-RU" sz="1050" dirty="0">
                        <a:effectLst/>
                        <a:latin typeface="Arial Narrow" panose="020B0606020202030204" pitchFamily="34" charset="0"/>
                        <a:ea typeface="Times New Roman"/>
                        <a:cs typeface="Times New Roman"/>
                      </a:endParaRPr>
                    </a:p>
                  </a:txBody>
                  <a:tcPr marL="1175" marR="1175" marT="0" marB="0" vert="vert270" anchor="ctr">
                    <a:solidFill>
                      <a:srgbClr val="C00000"/>
                    </a:solidFill>
                  </a:tcPr>
                </a:tc>
                <a:tc>
                  <a:txBody>
                    <a:bodyPr/>
                    <a:lstStyle/>
                    <a:p>
                      <a:pPr algn="ctr">
                        <a:lnSpc>
                          <a:spcPct val="100000"/>
                        </a:lnSpc>
                        <a:spcBef>
                          <a:spcPts val="0"/>
                        </a:spcBef>
                        <a:spcAft>
                          <a:spcPts val="0"/>
                        </a:spcAft>
                        <a:tabLst>
                          <a:tab pos="470535" algn="l"/>
                        </a:tabLst>
                      </a:pPr>
                      <a:r>
                        <a:rPr lang="ru-RU" sz="1050" dirty="0">
                          <a:effectLst/>
                          <a:latin typeface="Arial Narrow" panose="020B0606020202030204" pitchFamily="34" charset="0"/>
                        </a:rPr>
                        <a:t>обеспечить устойчивое функционирование производственного </a:t>
                      </a:r>
                      <a:endParaRPr lang="en-US" sz="1050" dirty="0">
                        <a:effectLst/>
                        <a:latin typeface="Arial Narrow" panose="020B0606020202030204" pitchFamily="34" charset="0"/>
                      </a:endParaRPr>
                    </a:p>
                    <a:p>
                      <a:pPr algn="ctr">
                        <a:lnSpc>
                          <a:spcPct val="100000"/>
                        </a:lnSpc>
                        <a:spcBef>
                          <a:spcPts val="0"/>
                        </a:spcBef>
                        <a:spcAft>
                          <a:spcPts val="0"/>
                        </a:spcAft>
                        <a:tabLst>
                          <a:tab pos="470535" algn="l"/>
                        </a:tabLst>
                      </a:pPr>
                      <a:r>
                        <a:rPr lang="ru-RU" sz="1050" dirty="0">
                          <a:effectLst/>
                          <a:latin typeface="Arial Narrow" panose="020B0606020202030204" pitchFamily="34" charset="0"/>
                        </a:rPr>
                        <a:t>процесса с заданными показателями производственной </a:t>
                      </a:r>
                      <a:endParaRPr lang="en-US" sz="1050" dirty="0">
                        <a:effectLst/>
                        <a:latin typeface="Arial Narrow" panose="020B0606020202030204" pitchFamily="34" charset="0"/>
                      </a:endParaRPr>
                    </a:p>
                    <a:p>
                      <a:pPr algn="ctr">
                        <a:lnSpc>
                          <a:spcPct val="100000"/>
                        </a:lnSpc>
                        <a:spcBef>
                          <a:spcPts val="0"/>
                        </a:spcBef>
                        <a:spcAft>
                          <a:spcPts val="0"/>
                        </a:spcAft>
                        <a:tabLst>
                          <a:tab pos="470535" algn="l"/>
                        </a:tabLst>
                      </a:pPr>
                      <a:r>
                        <a:rPr lang="ru-RU" sz="1050" dirty="0">
                          <a:effectLst/>
                          <a:latin typeface="Arial Narrow" panose="020B0606020202030204" pitchFamily="34" charset="0"/>
                        </a:rPr>
                        <a:t>безопасности</a:t>
                      </a:r>
                      <a:endParaRPr lang="ru-RU" sz="1050" dirty="0">
                        <a:effectLst/>
                        <a:latin typeface="Arial Narrow" panose="020B0606020202030204" pitchFamily="34" charset="0"/>
                        <a:ea typeface="Times New Roman"/>
                        <a:cs typeface="Times New Roman"/>
                      </a:endParaRPr>
                    </a:p>
                  </a:txBody>
                  <a:tcPr marL="1175" marR="1175" marT="0" marB="0" anchor="ctr"/>
                </a:tc>
                <a:tc>
                  <a:txBody>
                    <a:bodyPr/>
                    <a:lstStyle/>
                    <a:p>
                      <a:pPr algn="ctr">
                        <a:lnSpc>
                          <a:spcPct val="100000"/>
                        </a:lnSpc>
                        <a:spcBef>
                          <a:spcPts val="0"/>
                        </a:spcBef>
                        <a:spcAft>
                          <a:spcPts val="0"/>
                        </a:spcAft>
                        <a:tabLst>
                          <a:tab pos="470535" algn="l"/>
                        </a:tabLst>
                      </a:pPr>
                      <a:r>
                        <a:rPr lang="ru-RU" sz="1050" b="1" kern="1200" dirty="0">
                          <a:solidFill>
                            <a:schemeClr val="lt1"/>
                          </a:solidFill>
                          <a:effectLst/>
                          <a:latin typeface="Arial Narrow" panose="020B0606020202030204" pitchFamily="34" charset="0"/>
                          <a:ea typeface="+mn-ea"/>
                          <a:cs typeface="+mn-cs"/>
                        </a:rPr>
                        <a:t>оптимизировать структуру системы управления производственной безопасностью, повысить уровень корпоративной </a:t>
                      </a:r>
                      <a:endParaRPr lang="en-US" sz="1050" b="1" kern="1200" dirty="0">
                        <a:solidFill>
                          <a:schemeClr val="lt1"/>
                        </a:solidFill>
                        <a:effectLst/>
                        <a:latin typeface="Arial Narrow" panose="020B0606020202030204" pitchFamily="34" charset="0"/>
                        <a:ea typeface="+mn-ea"/>
                        <a:cs typeface="+mn-cs"/>
                      </a:endParaRPr>
                    </a:p>
                    <a:p>
                      <a:pPr algn="ctr">
                        <a:lnSpc>
                          <a:spcPct val="100000"/>
                        </a:lnSpc>
                        <a:spcBef>
                          <a:spcPts val="0"/>
                        </a:spcBef>
                        <a:spcAft>
                          <a:spcPts val="0"/>
                        </a:spcAft>
                        <a:tabLst>
                          <a:tab pos="470535" algn="l"/>
                        </a:tabLst>
                      </a:pPr>
                      <a:r>
                        <a:rPr lang="ru-RU" sz="1050" b="1" kern="1200" dirty="0">
                          <a:solidFill>
                            <a:schemeClr val="lt1"/>
                          </a:solidFill>
                          <a:effectLst/>
                          <a:latin typeface="Arial Narrow" panose="020B0606020202030204" pitchFamily="34" charset="0"/>
                          <a:ea typeface="+mn-ea"/>
                          <a:cs typeface="+mn-cs"/>
                        </a:rPr>
                        <a:t>культуры безопасности</a:t>
                      </a:r>
                    </a:p>
                  </a:txBody>
                  <a:tcPr marL="1175" marR="1175" marT="0" marB="0" anchor="ctr"/>
                </a:tc>
                <a:extLst>
                  <a:ext uri="{0D108BD9-81ED-4DB2-BD59-A6C34878D82A}">
                    <a16:rowId xmlns="" xmlns:a16="http://schemas.microsoft.com/office/drawing/2014/main" val="10000"/>
                  </a:ext>
                </a:extLst>
              </a:tr>
              <a:tr h="2913813">
                <a:tc>
                  <a:txBody>
                    <a:bodyPr/>
                    <a:lstStyle/>
                    <a:p>
                      <a:pPr marL="71755" marR="71755" algn="ctr">
                        <a:lnSpc>
                          <a:spcPct val="100000"/>
                        </a:lnSpc>
                        <a:spcBef>
                          <a:spcPts val="600"/>
                        </a:spcBef>
                        <a:spcAft>
                          <a:spcPts val="0"/>
                        </a:spcAft>
                        <a:tabLst>
                          <a:tab pos="470535" algn="l"/>
                        </a:tabLst>
                      </a:pPr>
                      <a:r>
                        <a:rPr lang="ru-RU" sz="1050" dirty="0">
                          <a:effectLst/>
                          <a:latin typeface="Arial Narrow" panose="020B0606020202030204" pitchFamily="34" charset="0"/>
                        </a:rPr>
                        <a:t>ЗАДАЧИ</a:t>
                      </a:r>
                      <a:endParaRPr lang="ru-RU" sz="1050" dirty="0">
                        <a:effectLst/>
                        <a:latin typeface="Arial Narrow" panose="020B0606020202030204" pitchFamily="34" charset="0"/>
                        <a:ea typeface="Times New Roman"/>
                        <a:cs typeface="Times New Roman"/>
                      </a:endParaRPr>
                    </a:p>
                  </a:txBody>
                  <a:tcPr marL="1175" marR="1175" marT="0" marB="0" vert="vert270" anchor="ctr">
                    <a:solidFill>
                      <a:srgbClr val="0070C0"/>
                    </a:solidFill>
                  </a:tcPr>
                </a:tc>
                <a:tc>
                  <a:txBody>
                    <a:bodyPr/>
                    <a:lstStyle/>
                    <a:p>
                      <a:pPr marL="0" lvl="0" indent="0">
                        <a:lnSpc>
                          <a:spcPct val="100000"/>
                        </a:lnSpc>
                        <a:spcBef>
                          <a:spcPts val="600"/>
                        </a:spcBef>
                        <a:spcAft>
                          <a:spcPts val="0"/>
                        </a:spcAft>
                        <a:buFont typeface="Symbol"/>
                        <a:buNone/>
                        <a:tabLst>
                          <a:tab pos="470535" algn="l"/>
                        </a:tabLst>
                      </a:pPr>
                      <a:endParaRPr lang="ru-RU" sz="1050" dirty="0">
                        <a:effectLst/>
                        <a:latin typeface="Arial Narrow" panose="020B0606020202030204" pitchFamily="34" charset="0"/>
                      </a:endParaRPr>
                    </a:p>
                    <a:p>
                      <a:pPr marL="342900" lvl="0" indent="-342900">
                        <a:lnSpc>
                          <a:spcPct val="100000"/>
                        </a:lnSpc>
                        <a:spcBef>
                          <a:spcPts val="600"/>
                        </a:spcBef>
                        <a:spcAft>
                          <a:spcPts val="0"/>
                        </a:spcAft>
                        <a:buFont typeface="Symbol"/>
                        <a:buChar char=""/>
                        <a:tabLst>
                          <a:tab pos="470535" algn="l"/>
                        </a:tabLst>
                      </a:pPr>
                      <a:r>
                        <a:rPr lang="ru-RU" sz="1050" dirty="0">
                          <a:effectLst/>
                          <a:latin typeface="Arial Narrow" panose="020B0606020202030204" pitchFamily="34" charset="0"/>
                        </a:rPr>
                        <a:t>снизить внеплановые потери в области охраны труда, промышленной и пожарной безопасности до допустимых уровней</a:t>
                      </a:r>
                    </a:p>
                    <a:p>
                      <a:pPr marL="342900" lvl="0" indent="-342900">
                        <a:lnSpc>
                          <a:spcPct val="100000"/>
                        </a:lnSpc>
                        <a:spcBef>
                          <a:spcPts val="600"/>
                        </a:spcBef>
                        <a:spcAft>
                          <a:spcPts val="0"/>
                        </a:spcAft>
                        <a:buFont typeface="Symbol"/>
                        <a:buChar char=""/>
                        <a:tabLst>
                          <a:tab pos="470535" algn="l"/>
                        </a:tabLst>
                      </a:pPr>
                      <a:r>
                        <a:rPr lang="ru-RU" sz="1050" dirty="0">
                          <a:effectLst/>
                          <a:latin typeface="Arial Narrow" panose="020B0606020202030204" pitchFamily="34" charset="0"/>
                        </a:rPr>
                        <a:t>улучшить условия труда, в целях повышения эффективности производственной деятельности</a:t>
                      </a:r>
                      <a:endParaRPr lang="ru-RU" sz="1050" dirty="0">
                        <a:effectLst/>
                        <a:latin typeface="Arial Narrow" panose="020B0606020202030204" pitchFamily="34" charset="0"/>
                        <a:ea typeface="Calibri"/>
                        <a:cs typeface="Times New Roman"/>
                      </a:endParaRPr>
                    </a:p>
                    <a:p>
                      <a:pPr marL="342900" lvl="0" indent="-342900">
                        <a:lnSpc>
                          <a:spcPct val="100000"/>
                        </a:lnSpc>
                        <a:spcBef>
                          <a:spcPts val="600"/>
                        </a:spcBef>
                        <a:spcAft>
                          <a:spcPts val="0"/>
                        </a:spcAft>
                        <a:buFont typeface="Symbol"/>
                        <a:buChar char=""/>
                        <a:tabLst>
                          <a:tab pos="470535" algn="l"/>
                        </a:tabLst>
                      </a:pPr>
                      <a:r>
                        <a:rPr lang="ru-RU" sz="1050" dirty="0">
                          <a:effectLst/>
                          <a:latin typeface="Arial Narrow" panose="020B0606020202030204" pitchFamily="34" charset="0"/>
                        </a:rPr>
                        <a:t>развить нормативную и методическую базу обеспечения производственной безопасности Общества</a:t>
                      </a:r>
                    </a:p>
                    <a:p>
                      <a:pPr marL="342900" lvl="0" indent="-342900">
                        <a:lnSpc>
                          <a:spcPct val="100000"/>
                        </a:lnSpc>
                        <a:spcBef>
                          <a:spcPts val="600"/>
                        </a:spcBef>
                        <a:spcAft>
                          <a:spcPts val="0"/>
                        </a:spcAft>
                        <a:buFont typeface="Symbol"/>
                        <a:buChar char=""/>
                        <a:tabLst>
                          <a:tab pos="470535" algn="l"/>
                        </a:tabLst>
                      </a:pPr>
                      <a:r>
                        <a:rPr lang="ru-RU" sz="1050" dirty="0">
                          <a:effectLst/>
                          <a:latin typeface="Arial Narrow" panose="020B0606020202030204" pitchFamily="34" charset="0"/>
                        </a:rPr>
                        <a:t>разработать систему качественных и количественных показателей состояния производственной безопасности и её составляющих и соответствующую систему их мониторинга и оценки для повышения уровня ситуационной осведомленности о состоянии производственной безопасности Общества</a:t>
                      </a:r>
                    </a:p>
                  </a:txBody>
                  <a:tcPr marL="1175" marR="1175" marT="0" marB="0"/>
                </a:tc>
                <a:tc>
                  <a:txBody>
                    <a:bodyPr/>
                    <a:lstStyle/>
                    <a:p>
                      <a:pPr marL="0" lvl="0" indent="0">
                        <a:lnSpc>
                          <a:spcPct val="100000"/>
                        </a:lnSpc>
                        <a:spcBef>
                          <a:spcPts val="600"/>
                        </a:spcBef>
                        <a:spcAft>
                          <a:spcPts val="0"/>
                        </a:spcAft>
                        <a:buFont typeface="Symbol"/>
                        <a:buNone/>
                        <a:tabLst>
                          <a:tab pos="470535" algn="l"/>
                        </a:tabLst>
                      </a:pPr>
                      <a:endParaRPr lang="ru-RU" sz="1050" dirty="0">
                        <a:effectLst/>
                        <a:latin typeface="Arial Narrow" panose="020B0606020202030204" pitchFamily="34" charset="0"/>
                      </a:endParaRPr>
                    </a:p>
                    <a:p>
                      <a:pPr marL="342900" lvl="0" indent="-342900" algn="just">
                        <a:lnSpc>
                          <a:spcPct val="100000"/>
                        </a:lnSpc>
                        <a:spcBef>
                          <a:spcPts val="600"/>
                        </a:spcBef>
                        <a:spcAft>
                          <a:spcPts val="0"/>
                        </a:spcAft>
                        <a:buFont typeface="Symbol"/>
                        <a:buChar char=""/>
                        <a:tabLst>
                          <a:tab pos="470535" algn="l"/>
                        </a:tabLst>
                      </a:pPr>
                      <a:r>
                        <a:rPr lang="ru-RU" sz="1050" dirty="0">
                          <a:effectLst/>
                          <a:latin typeface="Arial Narrow" panose="020B0606020202030204" pitchFamily="34" charset="0"/>
                        </a:rPr>
                        <a:t>сформировать адекватную и эффективную организационную структуру системы управления производственной безопасностью Общества и оптимизировать соответствующие бизнес-процессы</a:t>
                      </a:r>
                    </a:p>
                    <a:p>
                      <a:pPr marL="342900" lvl="0" indent="-342900" algn="just">
                        <a:lnSpc>
                          <a:spcPct val="100000"/>
                        </a:lnSpc>
                        <a:spcBef>
                          <a:spcPts val="600"/>
                        </a:spcBef>
                        <a:spcAft>
                          <a:spcPts val="0"/>
                        </a:spcAft>
                        <a:buFont typeface="Symbol"/>
                        <a:buChar char=""/>
                        <a:tabLst>
                          <a:tab pos="470535" algn="l"/>
                        </a:tabLst>
                      </a:pPr>
                      <a:r>
                        <a:rPr lang="ru-RU" sz="1050" dirty="0">
                          <a:effectLst/>
                          <a:latin typeface="Arial Narrow" panose="020B0606020202030204" pitchFamily="34" charset="0"/>
                        </a:rPr>
                        <a:t>повысить эффективность управления производственной безопасностью за счёт использования современных научных подходов, лучшей мировой практики, интеграции научно-технических результатов и информационных ресурсов и разработки нормативно-методического обеспечения комплексного анализа эффективности функционирования и устойчивости развития Общества</a:t>
                      </a:r>
                    </a:p>
                    <a:p>
                      <a:pPr marL="342900" lvl="0" indent="-342900" algn="just">
                        <a:lnSpc>
                          <a:spcPct val="100000"/>
                        </a:lnSpc>
                        <a:spcBef>
                          <a:spcPts val="600"/>
                        </a:spcBef>
                        <a:spcAft>
                          <a:spcPts val="0"/>
                        </a:spcAft>
                        <a:buFont typeface="Symbol"/>
                        <a:buChar char=""/>
                        <a:tabLst>
                          <a:tab pos="470535" algn="l"/>
                        </a:tabLst>
                      </a:pPr>
                      <a:r>
                        <a:rPr lang="ru-RU" sz="1050" dirty="0">
                          <a:effectLst/>
                          <a:latin typeface="Arial Narrow" panose="020B0606020202030204" pitchFamily="34" charset="0"/>
                        </a:rPr>
                        <a:t>обосновать основные направления развития системы управления производственной безопасностью в рамках достижения оптимизируемого уровня зрелости в области управления производственной безопасностью как составной части корпоративной системы оперативного и стратегического управления</a:t>
                      </a:r>
                    </a:p>
                    <a:p>
                      <a:pPr marL="342900" lvl="0" indent="-342900" algn="just">
                        <a:lnSpc>
                          <a:spcPct val="100000"/>
                        </a:lnSpc>
                        <a:spcBef>
                          <a:spcPts val="600"/>
                        </a:spcBef>
                        <a:spcAft>
                          <a:spcPts val="1000"/>
                        </a:spcAft>
                        <a:buFont typeface="Symbol"/>
                        <a:buChar char=""/>
                        <a:tabLst>
                          <a:tab pos="470535" algn="l"/>
                        </a:tabLst>
                      </a:pPr>
                      <a:r>
                        <a:rPr lang="ru-RU" sz="1050" dirty="0">
                          <a:effectLst/>
                          <a:latin typeface="Arial Narrow" panose="020B0606020202030204" pitchFamily="34" charset="0"/>
                        </a:rPr>
                        <a:t>достичь высокого уровня корпоративной культуры производственной безопасности в Обществе</a:t>
                      </a:r>
                      <a:endParaRPr lang="ru-RU" sz="1050" dirty="0">
                        <a:effectLst/>
                        <a:latin typeface="Arial Narrow" panose="020B0606020202030204" pitchFamily="34" charset="0"/>
                        <a:ea typeface="Calibri"/>
                        <a:cs typeface="Times New Roman"/>
                      </a:endParaRPr>
                    </a:p>
                  </a:txBody>
                  <a:tcPr marL="1175" marR="1175" marT="0" marB="0"/>
                </a:tc>
                <a:extLst>
                  <a:ext uri="{0D108BD9-81ED-4DB2-BD59-A6C34878D82A}">
                    <a16:rowId xmlns="" xmlns:a16="http://schemas.microsoft.com/office/drawing/2014/main" val="10001"/>
                  </a:ext>
                </a:extLst>
              </a:tr>
            </a:tbl>
          </a:graphicData>
        </a:graphic>
      </p:graphicFrame>
      <p:sp>
        <p:nvSpPr>
          <p:cNvPr id="5" name="Содержимое 3"/>
          <p:cNvSpPr txBox="1">
            <a:spLocks/>
          </p:cNvSpPr>
          <p:nvPr/>
        </p:nvSpPr>
        <p:spPr>
          <a:xfrm>
            <a:off x="1973596" y="4635985"/>
            <a:ext cx="7067549" cy="276999"/>
          </a:xfrm>
          <a:prstGeom prst="rect">
            <a:avLst/>
          </a:prstGeom>
        </p:spPr>
        <p:txBody>
          <a:bodyPr/>
          <a:lstStyle>
            <a:lvl1pPr marL="0" indent="0" algn="l" defTabSz="914400" rtl="0" eaLnBrk="1" latinLnBrk="0" hangingPunct="1">
              <a:spcBef>
                <a:spcPct val="20000"/>
              </a:spcBef>
              <a:buFont typeface="Arial" pitchFamily="34" charset="0"/>
              <a:buNone/>
              <a:defRPr sz="2600" b="0" kern="1200">
                <a:solidFill>
                  <a:srgbClr val="003366"/>
                </a:solidFill>
                <a:latin typeface="Arial Narrow" pitchFamily="34" charset="0"/>
                <a:ea typeface="+mn-ea"/>
                <a:cs typeface="+mn-cs"/>
              </a:defRPr>
            </a:lvl1pPr>
            <a:lvl2pPr marL="742950" indent="-28575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2pPr>
            <a:lvl3pPr marL="1143000" indent="-22860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3pPr>
            <a:lvl4pPr marL="1600200" indent="-22860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4pPr>
            <a:lvl5pPr marL="2057400" indent="-22860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ru-RU" sz="1400" dirty="0">
                <a:solidFill>
                  <a:schemeClr val="bg1"/>
                </a:solidFill>
              </a:rPr>
              <a:t>Итоги работы газотранспортных обществ по эксплуатации линейной части магистральных трубопроводов ПАО «Газпром» за 2017 год и задачи на 2018 год. Положительный опыт, проблемы</a:t>
            </a:r>
          </a:p>
        </p:txBody>
      </p:sp>
    </p:spTree>
    <p:extLst>
      <p:ext uri="{BB962C8B-B14F-4D97-AF65-F5344CB8AC3E}">
        <p14:creationId xmlns:p14="http://schemas.microsoft.com/office/powerpoint/2010/main" val="37639295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
          <p:cNvSpPr>
            <a:spLocks noChangeArrowheads="1"/>
          </p:cNvSpPr>
          <p:nvPr/>
        </p:nvSpPr>
        <p:spPr bwMode="auto">
          <a:xfrm>
            <a:off x="4998720" y="1142204"/>
            <a:ext cx="4145280" cy="1555276"/>
          </a:xfrm>
          <a:prstGeom prst="rect">
            <a:avLst/>
          </a:prstGeom>
          <a:solidFill>
            <a:srgbClr val="F2F2F2"/>
          </a:solidFill>
          <a:ln w="9525" algn="ctr">
            <a:noFill/>
            <a:miter lim="800000"/>
            <a:headEnd/>
            <a:tailEnd/>
          </a:ln>
        </p:spPr>
        <p:txBody>
          <a:bodyPr wrap="none" lIns="0" tIns="0" rIns="0" bIns="0" anchor="ctr"/>
          <a:lstStyle/>
          <a:p>
            <a:pPr>
              <a:defRPr/>
            </a:pPr>
            <a:endParaRPr lang="ru-RU">
              <a:latin typeface="Calibri" pitchFamily="34" charset="0"/>
            </a:endParaRPr>
          </a:p>
        </p:txBody>
      </p:sp>
      <p:graphicFrame>
        <p:nvGraphicFramePr>
          <p:cNvPr id="58" name="Диаграмма 57"/>
          <p:cNvGraphicFramePr/>
          <p:nvPr>
            <p:extLst>
              <p:ext uri="{D42A27DB-BD31-4B8C-83A1-F6EECF244321}">
                <p14:modId xmlns:p14="http://schemas.microsoft.com/office/powerpoint/2010/main" val="2155929622"/>
              </p:ext>
            </p:extLst>
          </p:nvPr>
        </p:nvGraphicFramePr>
        <p:xfrm>
          <a:off x="4538722" y="343321"/>
          <a:ext cx="5358347" cy="21252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9" name="Диаграмма 58"/>
          <p:cNvGraphicFramePr/>
          <p:nvPr>
            <p:extLst>
              <p:ext uri="{D42A27DB-BD31-4B8C-83A1-F6EECF244321}">
                <p14:modId xmlns:p14="http://schemas.microsoft.com/office/powerpoint/2010/main" val="3164017474"/>
              </p:ext>
            </p:extLst>
          </p:nvPr>
        </p:nvGraphicFramePr>
        <p:xfrm>
          <a:off x="4538718" y="923293"/>
          <a:ext cx="5295250" cy="2393366"/>
        </p:xfrm>
        <a:graphic>
          <a:graphicData uri="http://schemas.openxmlformats.org/drawingml/2006/chart">
            <c:chart xmlns:c="http://schemas.openxmlformats.org/drawingml/2006/chart" xmlns:r="http://schemas.openxmlformats.org/officeDocument/2006/relationships" r:id="rId4"/>
          </a:graphicData>
        </a:graphic>
      </p:graphicFrame>
      <p:sp>
        <p:nvSpPr>
          <p:cNvPr id="24" name="Rectangle 2"/>
          <p:cNvSpPr>
            <a:spLocks noChangeArrowheads="1"/>
          </p:cNvSpPr>
          <p:nvPr/>
        </p:nvSpPr>
        <p:spPr bwMode="auto">
          <a:xfrm>
            <a:off x="4998720" y="2795744"/>
            <a:ext cx="4145280" cy="1776256"/>
          </a:xfrm>
          <a:prstGeom prst="rect">
            <a:avLst/>
          </a:prstGeom>
          <a:solidFill>
            <a:srgbClr val="F2F2F2"/>
          </a:solidFill>
          <a:ln w="9525" algn="ctr">
            <a:noFill/>
            <a:miter lim="800000"/>
            <a:headEnd/>
            <a:tailEnd/>
          </a:ln>
        </p:spPr>
        <p:txBody>
          <a:bodyPr wrap="none" lIns="0" tIns="0" rIns="0" bIns="0" anchor="ctr"/>
          <a:lstStyle/>
          <a:p>
            <a:pPr>
              <a:defRPr/>
            </a:pPr>
            <a:endParaRPr lang="ru-RU">
              <a:latin typeface="Calibri" pitchFamily="34" charset="0"/>
            </a:endParaRPr>
          </a:p>
        </p:txBody>
      </p:sp>
      <p:sp>
        <p:nvSpPr>
          <p:cNvPr id="19" name="Rectangle 2"/>
          <p:cNvSpPr>
            <a:spLocks noChangeArrowheads="1"/>
          </p:cNvSpPr>
          <p:nvPr/>
        </p:nvSpPr>
        <p:spPr bwMode="auto">
          <a:xfrm>
            <a:off x="0" y="2795744"/>
            <a:ext cx="4896036" cy="1776256"/>
          </a:xfrm>
          <a:prstGeom prst="rect">
            <a:avLst/>
          </a:prstGeom>
          <a:solidFill>
            <a:srgbClr val="F2F2F2"/>
          </a:solidFill>
          <a:ln w="9525" algn="ctr">
            <a:noFill/>
            <a:miter lim="800000"/>
            <a:headEnd/>
            <a:tailEnd/>
          </a:ln>
        </p:spPr>
        <p:txBody>
          <a:bodyPr wrap="none" lIns="0" tIns="0" rIns="0" bIns="0" anchor="ctr"/>
          <a:lstStyle/>
          <a:p>
            <a:pPr>
              <a:defRPr/>
            </a:pPr>
            <a:endParaRPr lang="ru-RU">
              <a:latin typeface="Calibri" pitchFamily="34" charset="0"/>
            </a:endParaRPr>
          </a:p>
        </p:txBody>
      </p:sp>
      <p:sp>
        <p:nvSpPr>
          <p:cNvPr id="15" name="Rectangle 2"/>
          <p:cNvSpPr>
            <a:spLocks noChangeArrowheads="1"/>
          </p:cNvSpPr>
          <p:nvPr/>
        </p:nvSpPr>
        <p:spPr bwMode="auto">
          <a:xfrm>
            <a:off x="0" y="1142204"/>
            <a:ext cx="4896036" cy="1555276"/>
          </a:xfrm>
          <a:prstGeom prst="rect">
            <a:avLst/>
          </a:prstGeom>
          <a:solidFill>
            <a:srgbClr val="F2F2F2"/>
          </a:solidFill>
          <a:ln w="9525" algn="ctr">
            <a:noFill/>
            <a:miter lim="800000"/>
            <a:headEnd/>
            <a:tailEnd/>
          </a:ln>
        </p:spPr>
        <p:txBody>
          <a:bodyPr wrap="none" lIns="0" tIns="0" rIns="0" bIns="0" anchor="ctr"/>
          <a:lstStyle/>
          <a:p>
            <a:pPr>
              <a:defRPr/>
            </a:pPr>
            <a:endParaRPr lang="ru-RU">
              <a:latin typeface="Calibri" pitchFamily="34" charset="0"/>
            </a:endParaRPr>
          </a:p>
        </p:txBody>
      </p:sp>
      <p:grpSp>
        <p:nvGrpSpPr>
          <p:cNvPr id="2" name="Группа 1"/>
          <p:cNvGrpSpPr/>
          <p:nvPr/>
        </p:nvGrpSpPr>
        <p:grpSpPr>
          <a:xfrm>
            <a:off x="-118722" y="798513"/>
            <a:ext cx="5455277" cy="2368594"/>
            <a:chOff x="-118722" y="798513"/>
            <a:chExt cx="5455277" cy="2368594"/>
          </a:xfrm>
        </p:grpSpPr>
        <p:graphicFrame>
          <p:nvGraphicFramePr>
            <p:cNvPr id="55" name="Диаграмма 54"/>
            <p:cNvGraphicFramePr/>
            <p:nvPr>
              <p:extLst>
                <p:ext uri="{D42A27DB-BD31-4B8C-83A1-F6EECF244321}">
                  <p14:modId xmlns:p14="http://schemas.microsoft.com/office/powerpoint/2010/main" val="4286055415"/>
                </p:ext>
              </p:extLst>
            </p:nvPr>
          </p:nvGraphicFramePr>
          <p:xfrm>
            <a:off x="-118722" y="798513"/>
            <a:ext cx="5275211" cy="180687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6" name="Диаграмма 55"/>
            <p:cNvGraphicFramePr/>
            <p:nvPr>
              <p:extLst>
                <p:ext uri="{D42A27DB-BD31-4B8C-83A1-F6EECF244321}">
                  <p14:modId xmlns:p14="http://schemas.microsoft.com/office/powerpoint/2010/main" val="2670313786"/>
                </p:ext>
              </p:extLst>
            </p:nvPr>
          </p:nvGraphicFramePr>
          <p:xfrm>
            <a:off x="123461" y="1123201"/>
            <a:ext cx="5213094" cy="2043906"/>
          </p:xfrm>
          <a:graphic>
            <a:graphicData uri="http://schemas.openxmlformats.org/drawingml/2006/chart">
              <c:chart xmlns:c="http://schemas.openxmlformats.org/drawingml/2006/chart" xmlns:r="http://schemas.openxmlformats.org/officeDocument/2006/relationships" r:id="rId6"/>
            </a:graphicData>
          </a:graphic>
        </p:graphicFrame>
      </p:grpSp>
      <p:graphicFrame>
        <p:nvGraphicFramePr>
          <p:cNvPr id="20" name="Диаграмма 19"/>
          <p:cNvGraphicFramePr/>
          <p:nvPr>
            <p:extLst>
              <p:ext uri="{D42A27DB-BD31-4B8C-83A1-F6EECF244321}">
                <p14:modId xmlns:p14="http://schemas.microsoft.com/office/powerpoint/2010/main" val="947703750"/>
              </p:ext>
            </p:extLst>
          </p:nvPr>
        </p:nvGraphicFramePr>
        <p:xfrm>
          <a:off x="4895850" y="2571755"/>
          <a:ext cx="5041900" cy="2184401"/>
        </p:xfrm>
        <a:graphic>
          <a:graphicData uri="http://schemas.openxmlformats.org/drawingml/2006/chart">
            <c:chart xmlns:c="http://schemas.openxmlformats.org/drawingml/2006/chart" xmlns:r="http://schemas.openxmlformats.org/officeDocument/2006/relationships" r:id="rId7"/>
          </a:graphicData>
        </a:graphic>
      </p:graphicFrame>
      <p:sp>
        <p:nvSpPr>
          <p:cNvPr id="14" name="Заголовок 1"/>
          <p:cNvSpPr txBox="1">
            <a:spLocks/>
          </p:cNvSpPr>
          <p:nvPr/>
        </p:nvSpPr>
        <p:spPr>
          <a:xfrm>
            <a:off x="1947134" y="130629"/>
            <a:ext cx="7196866" cy="923619"/>
          </a:xfrm>
          <a:prstGeom prst="rect">
            <a:avLst/>
          </a:prstGeom>
        </p:spPr>
        <p:txBody>
          <a:bodyPr lIns="58311" tIns="29156" rIns="58311" bIns="29156" anchor="ctr" anchorCtr="0"/>
          <a:lstStyle>
            <a:lvl1pPr fontAlgn="base">
              <a:spcBef>
                <a:spcPct val="0"/>
              </a:spcBef>
              <a:spcAft>
                <a:spcPct val="0"/>
              </a:spcAft>
              <a:buNone/>
              <a:defRPr kumimoji="0" lang="ru-RU" sz="2000" b="0" i="0" u="none" strike="noStrike" cap="none" spc="0" normalizeH="0" baseline="0" noProof="0" dirty="0" smtClean="0">
                <a:ln>
                  <a:noFill/>
                </a:ln>
                <a:solidFill>
                  <a:prstClr val="white"/>
                </a:solidFill>
                <a:effectLst/>
                <a:uLnTx/>
                <a:uFillTx/>
                <a:latin typeface="Arial Narrow" pitchFamily="34" charset="0"/>
                <a:ea typeface="+mj-ea"/>
                <a:cs typeface="Times New Roman" panose="02020603050405020304" pitchFamily="18" charset="0"/>
              </a:defRPr>
            </a:lvl1pPr>
          </a:lstStyle>
          <a:p>
            <a:r>
              <a:rPr lang="ru-RU" dirty="0"/>
              <a:t>Показатели производственной безопасности</a:t>
            </a:r>
          </a:p>
        </p:txBody>
      </p:sp>
      <p:graphicFrame>
        <p:nvGraphicFramePr>
          <p:cNvPr id="17" name="Диаграмма 16"/>
          <p:cNvGraphicFramePr/>
          <p:nvPr>
            <p:extLst>
              <p:ext uri="{D42A27DB-BD31-4B8C-83A1-F6EECF244321}">
                <p14:modId xmlns:p14="http://schemas.microsoft.com/office/powerpoint/2010/main" val="1138964310"/>
              </p:ext>
            </p:extLst>
          </p:nvPr>
        </p:nvGraphicFramePr>
        <p:xfrm>
          <a:off x="-1" y="2795744"/>
          <a:ext cx="4881573" cy="1837217"/>
        </p:xfrm>
        <a:graphic>
          <a:graphicData uri="http://schemas.openxmlformats.org/drawingml/2006/chart">
            <c:chart xmlns:c="http://schemas.openxmlformats.org/drawingml/2006/chart" xmlns:r="http://schemas.openxmlformats.org/officeDocument/2006/relationships" r:id="rId8"/>
          </a:graphicData>
        </a:graphic>
      </p:graphicFrame>
      <p:sp>
        <p:nvSpPr>
          <p:cNvPr id="3" name="Прямоугольник 2"/>
          <p:cNvSpPr/>
          <p:nvPr/>
        </p:nvSpPr>
        <p:spPr>
          <a:xfrm>
            <a:off x="3390899" y="3132723"/>
            <a:ext cx="1490673" cy="584775"/>
          </a:xfrm>
          <a:prstGeom prst="rect">
            <a:avLst/>
          </a:prstGeom>
        </p:spPr>
        <p:txBody>
          <a:bodyPr wrap="square">
            <a:spAutoFit/>
          </a:bodyPr>
          <a:lstStyle/>
          <a:p>
            <a:pPr algn="just"/>
            <a:r>
              <a:rPr lang="ru-RU" sz="800" dirty="0" err="1">
                <a:solidFill>
                  <a:srgbClr val="002060"/>
                </a:solidFill>
                <a:latin typeface="Arial Narrow" panose="020B0606020202030204" pitchFamily="34" charset="0"/>
              </a:rPr>
              <a:t>Кч</a:t>
            </a:r>
            <a:r>
              <a:rPr lang="ru-RU" sz="800" dirty="0">
                <a:solidFill>
                  <a:srgbClr val="002060"/>
                </a:solidFill>
                <a:latin typeface="Arial Narrow" panose="020B0606020202030204" pitchFamily="34" charset="0"/>
              </a:rPr>
              <a:t> – численность пострадавших с утратой трудоспособности</a:t>
            </a:r>
            <a:br>
              <a:rPr lang="ru-RU" sz="800" dirty="0">
                <a:solidFill>
                  <a:srgbClr val="002060"/>
                </a:solidFill>
                <a:latin typeface="Arial Narrow" panose="020B0606020202030204" pitchFamily="34" charset="0"/>
              </a:rPr>
            </a:br>
            <a:r>
              <a:rPr lang="ru-RU" sz="800" dirty="0">
                <a:solidFill>
                  <a:srgbClr val="002060"/>
                </a:solidFill>
                <a:latin typeface="Arial Narrow" panose="020B0606020202030204" pitchFamily="34" charset="0"/>
              </a:rPr>
              <a:t>на 1 рабочий день и более</a:t>
            </a:r>
            <a:br>
              <a:rPr lang="ru-RU" sz="800" dirty="0">
                <a:solidFill>
                  <a:srgbClr val="002060"/>
                </a:solidFill>
                <a:latin typeface="Arial Narrow" panose="020B0606020202030204" pitchFamily="34" charset="0"/>
              </a:rPr>
            </a:br>
            <a:r>
              <a:rPr lang="ru-RU" sz="800" dirty="0">
                <a:solidFill>
                  <a:srgbClr val="002060"/>
                </a:solidFill>
                <a:latin typeface="Arial Narrow" panose="020B0606020202030204" pitchFamily="34" charset="0"/>
              </a:rPr>
              <a:t>в расчете на 1000 работающих</a:t>
            </a:r>
          </a:p>
        </p:txBody>
      </p:sp>
      <p:sp>
        <p:nvSpPr>
          <p:cNvPr id="18" name="Содержимое 3"/>
          <p:cNvSpPr txBox="1">
            <a:spLocks/>
          </p:cNvSpPr>
          <p:nvPr/>
        </p:nvSpPr>
        <p:spPr>
          <a:xfrm>
            <a:off x="1973596" y="4635985"/>
            <a:ext cx="7067549" cy="276999"/>
          </a:xfrm>
          <a:prstGeom prst="rect">
            <a:avLst/>
          </a:prstGeom>
        </p:spPr>
        <p:txBody>
          <a:bodyPr/>
          <a:lstStyle>
            <a:lvl1pPr marL="0" indent="0" algn="l" defTabSz="914400" rtl="0" eaLnBrk="1" latinLnBrk="0" hangingPunct="1">
              <a:spcBef>
                <a:spcPct val="20000"/>
              </a:spcBef>
              <a:buFont typeface="Arial" pitchFamily="34" charset="0"/>
              <a:buNone/>
              <a:defRPr sz="2600" b="0" kern="1200">
                <a:solidFill>
                  <a:srgbClr val="003366"/>
                </a:solidFill>
                <a:latin typeface="Arial Narrow" pitchFamily="34" charset="0"/>
                <a:ea typeface="+mn-ea"/>
                <a:cs typeface="+mn-cs"/>
              </a:defRPr>
            </a:lvl1pPr>
            <a:lvl2pPr marL="742950" indent="-28575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2pPr>
            <a:lvl3pPr marL="1143000" indent="-22860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3pPr>
            <a:lvl4pPr marL="1600200" indent="-22860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4pPr>
            <a:lvl5pPr marL="2057400" indent="-22860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ru-RU" sz="1400" dirty="0">
                <a:solidFill>
                  <a:schemeClr val="bg1"/>
                </a:solidFill>
              </a:rPr>
              <a:t>Итоги работы газотранспортных обществ по эксплуатации линейной части магистральных трубопроводов ПАО «Газпром» за 2017 год и задачи на 2018 год. Положительный опыт, проблемы</a:t>
            </a:r>
          </a:p>
        </p:txBody>
      </p:sp>
    </p:spTree>
    <p:extLst>
      <p:ext uri="{BB962C8B-B14F-4D97-AF65-F5344CB8AC3E}">
        <p14:creationId xmlns:p14="http://schemas.microsoft.com/office/powerpoint/2010/main" val="10100470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p:nvPr>
            <p:extLst>
              <p:ext uri="{D42A27DB-BD31-4B8C-83A1-F6EECF244321}">
                <p14:modId xmlns:p14="http://schemas.microsoft.com/office/powerpoint/2010/main" val="944649893"/>
              </p:ext>
            </p:extLst>
          </p:nvPr>
        </p:nvGraphicFramePr>
        <p:xfrm>
          <a:off x="3788476" y="1165860"/>
          <a:ext cx="5365574" cy="3450880"/>
        </p:xfrm>
        <a:graphic>
          <a:graphicData uri="http://schemas.openxmlformats.org/drawingml/2006/chart">
            <c:chart xmlns:c="http://schemas.openxmlformats.org/drawingml/2006/chart" xmlns:r="http://schemas.openxmlformats.org/officeDocument/2006/relationships" r:id="rId3"/>
          </a:graphicData>
        </a:graphic>
      </p:graphicFrame>
      <p:sp>
        <p:nvSpPr>
          <p:cNvPr id="10" name="Прямоугольник 9"/>
          <p:cNvSpPr/>
          <p:nvPr/>
        </p:nvSpPr>
        <p:spPr>
          <a:xfrm>
            <a:off x="4284870" y="1104155"/>
            <a:ext cx="4572000" cy="276999"/>
          </a:xfrm>
          <a:prstGeom prst="rect">
            <a:avLst/>
          </a:prstGeom>
        </p:spPr>
        <p:txBody>
          <a:bodyPr>
            <a:spAutoFit/>
          </a:bodyPr>
          <a:lstStyle/>
          <a:p>
            <a:pPr algn="ctr">
              <a:defRPr sz="1200" b="1" i="0" u="none" strike="noStrike" kern="1200" baseline="0">
                <a:solidFill>
                  <a:prstClr val="black"/>
                </a:solidFill>
                <a:latin typeface="Arial Narrow" panose="020B0606020202030204" pitchFamily="34" charset="0"/>
                <a:ea typeface="+mn-ea"/>
                <a:cs typeface="+mn-cs"/>
              </a:defRPr>
            </a:pPr>
            <a:r>
              <a:rPr lang="ru-RU" dirty="0">
                <a:solidFill>
                  <a:srgbClr val="002060"/>
                </a:solidFill>
              </a:rPr>
              <a:t>Основные причины Н/С</a:t>
            </a:r>
          </a:p>
        </p:txBody>
      </p:sp>
      <p:sp>
        <p:nvSpPr>
          <p:cNvPr id="9" name="Заголовок 1"/>
          <p:cNvSpPr txBox="1">
            <a:spLocks/>
          </p:cNvSpPr>
          <p:nvPr/>
        </p:nvSpPr>
        <p:spPr>
          <a:xfrm>
            <a:off x="1947134" y="130629"/>
            <a:ext cx="7196866" cy="923619"/>
          </a:xfrm>
          <a:prstGeom prst="rect">
            <a:avLst/>
          </a:prstGeom>
        </p:spPr>
        <p:txBody>
          <a:bodyPr lIns="58311" tIns="29156" rIns="58311" bIns="29156" anchor="ctr" anchorCtr="0"/>
          <a:lstStyle>
            <a:defPPr>
              <a:defRPr lang="ru-RU"/>
            </a:defPPr>
            <a:lvl1pPr fontAlgn="base">
              <a:spcBef>
                <a:spcPct val="0"/>
              </a:spcBef>
              <a:spcAft>
                <a:spcPct val="0"/>
              </a:spcAft>
              <a:buNone/>
              <a:defRPr kumimoji="0" sz="2000" b="0" i="0" u="none" strike="noStrike" cap="none" spc="0" normalizeH="0" baseline="0">
                <a:ln>
                  <a:noFill/>
                </a:ln>
                <a:solidFill>
                  <a:prstClr val="white"/>
                </a:solidFill>
                <a:effectLst/>
                <a:uLnTx/>
                <a:uFillTx/>
                <a:latin typeface="Arial Narrow" pitchFamily="34" charset="0"/>
                <a:ea typeface="+mj-ea"/>
                <a:cs typeface="Times New Roman" panose="02020603050405020304" pitchFamily="18" charset="0"/>
              </a:defRPr>
            </a:lvl1pPr>
          </a:lstStyle>
          <a:p>
            <a:r>
              <a:rPr lang="ru-RU" altLang="ru-RU" dirty="0"/>
              <a:t>Производственный травматизм в 2017 году</a:t>
            </a:r>
          </a:p>
        </p:txBody>
      </p:sp>
      <p:grpSp>
        <p:nvGrpSpPr>
          <p:cNvPr id="31" name="Группа 30"/>
          <p:cNvGrpSpPr/>
          <p:nvPr/>
        </p:nvGrpSpPr>
        <p:grpSpPr>
          <a:xfrm>
            <a:off x="-25400" y="1116855"/>
            <a:ext cx="3968750" cy="3600452"/>
            <a:chOff x="9780812" y="-2562129"/>
            <a:chExt cx="4547963" cy="3600452"/>
          </a:xfrm>
        </p:grpSpPr>
        <p:graphicFrame>
          <p:nvGraphicFramePr>
            <p:cNvPr id="32" name="Диаграмма 31"/>
            <p:cNvGraphicFramePr/>
            <p:nvPr>
              <p:extLst>
                <p:ext uri="{D42A27DB-BD31-4B8C-83A1-F6EECF244321}">
                  <p14:modId xmlns:p14="http://schemas.microsoft.com/office/powerpoint/2010/main" val="659595717"/>
                </p:ext>
              </p:extLst>
            </p:nvPr>
          </p:nvGraphicFramePr>
          <p:xfrm>
            <a:off x="9780812" y="-2417677"/>
            <a:ext cx="4466771" cy="3456000"/>
          </p:xfrm>
          <a:graphic>
            <a:graphicData uri="http://schemas.openxmlformats.org/drawingml/2006/chart">
              <c:chart xmlns:c="http://schemas.openxmlformats.org/drawingml/2006/chart" xmlns:r="http://schemas.openxmlformats.org/officeDocument/2006/relationships" r:id="rId4"/>
            </a:graphicData>
          </a:graphic>
        </p:graphicFrame>
        <p:sp>
          <p:nvSpPr>
            <p:cNvPr id="33" name="Прямоугольник 32"/>
            <p:cNvSpPr/>
            <p:nvPr/>
          </p:nvSpPr>
          <p:spPr>
            <a:xfrm>
              <a:off x="9973940" y="-2297829"/>
              <a:ext cx="2052228" cy="3100954"/>
            </a:xfrm>
            <a:prstGeom prst="rect">
              <a:avLst/>
            </a:prstGeom>
            <a:solidFill>
              <a:srgbClr val="00B0F0">
                <a:alpha val="7000"/>
              </a:srgbClr>
            </a:solidFill>
            <a:ln w="158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noFill/>
              </a:endParaRPr>
            </a:p>
          </p:txBody>
        </p:sp>
        <p:sp>
          <p:nvSpPr>
            <p:cNvPr id="34" name="TextBox 33"/>
            <p:cNvSpPr txBox="1"/>
            <p:nvPr/>
          </p:nvSpPr>
          <p:spPr>
            <a:xfrm>
              <a:off x="10661851" y="-2295335"/>
              <a:ext cx="1905000" cy="276999"/>
            </a:xfrm>
            <a:prstGeom prst="rect">
              <a:avLst/>
            </a:prstGeom>
            <a:noFill/>
          </p:spPr>
          <p:txBody>
            <a:bodyPr wrap="square" rtlCol="0">
              <a:spAutoFit/>
            </a:bodyPr>
            <a:lstStyle/>
            <a:p>
              <a:r>
                <a:rPr lang="ru-RU" sz="1200" b="1" u="sng" dirty="0">
                  <a:solidFill>
                    <a:srgbClr val="002060"/>
                  </a:solidFill>
                  <a:latin typeface="Arial Narrow" panose="020B0606020202030204" pitchFamily="34" charset="0"/>
                </a:rPr>
                <a:t>Сервисные организации</a:t>
              </a:r>
            </a:p>
          </p:txBody>
        </p:sp>
        <p:cxnSp>
          <p:nvCxnSpPr>
            <p:cNvPr id="35" name="Прямая соединительная линия 34"/>
            <p:cNvCxnSpPr/>
            <p:nvPr/>
          </p:nvCxnSpPr>
          <p:spPr>
            <a:xfrm flipH="1">
              <a:off x="9804400" y="83986"/>
              <a:ext cx="4305300" cy="0"/>
            </a:xfrm>
            <a:prstGeom prst="line">
              <a:avLst/>
            </a:prstGeom>
            <a:ln w="28575">
              <a:solidFill>
                <a:srgbClr val="FF00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2137389" y="-420368"/>
              <a:ext cx="2191386" cy="507831"/>
            </a:xfrm>
            <a:prstGeom prst="rect">
              <a:avLst/>
            </a:prstGeom>
            <a:noFill/>
          </p:spPr>
          <p:txBody>
            <a:bodyPr wrap="square" rtlCol="0">
              <a:spAutoFit/>
            </a:bodyPr>
            <a:lstStyle/>
            <a:p>
              <a:pPr algn="ctr"/>
              <a:r>
                <a:rPr lang="ru-RU" sz="900" b="1" i="1" dirty="0">
                  <a:solidFill>
                    <a:srgbClr val="C00000"/>
                  </a:solidFill>
                  <a:latin typeface="Arial Narrow" panose="020B0606020202030204" pitchFamily="34" charset="0"/>
                </a:rPr>
                <a:t>Показатель частоты</a:t>
              </a:r>
              <a:br>
                <a:rPr lang="ru-RU" sz="900" b="1" i="1" dirty="0">
                  <a:solidFill>
                    <a:srgbClr val="C00000"/>
                  </a:solidFill>
                  <a:latin typeface="Arial Narrow" panose="020B0606020202030204" pitchFamily="34" charset="0"/>
                </a:rPr>
              </a:br>
              <a:r>
                <a:rPr lang="ru-RU" sz="900" b="1" i="1" dirty="0">
                  <a:solidFill>
                    <a:srgbClr val="C00000"/>
                  </a:solidFill>
                  <a:latin typeface="Arial Narrow" panose="020B0606020202030204" pitchFamily="34" charset="0"/>
                </a:rPr>
                <a:t>пострадавших</a:t>
              </a:r>
              <a:br>
                <a:rPr lang="ru-RU" sz="900" b="1" i="1" dirty="0">
                  <a:solidFill>
                    <a:srgbClr val="C00000"/>
                  </a:solidFill>
                  <a:latin typeface="Arial Narrow" panose="020B0606020202030204" pitchFamily="34" charset="0"/>
                </a:rPr>
              </a:br>
              <a:r>
                <a:rPr lang="ru-RU" sz="900" b="1" i="1" dirty="0">
                  <a:solidFill>
                    <a:srgbClr val="C00000"/>
                  </a:solidFill>
                  <a:latin typeface="Arial Narrow" panose="020B0606020202030204" pitchFamily="34" charset="0"/>
                </a:rPr>
                <a:t>по ПАО «Газпром»</a:t>
              </a:r>
            </a:p>
          </p:txBody>
        </p:sp>
        <p:sp>
          <p:nvSpPr>
            <p:cNvPr id="37" name="Прямоугольник 36"/>
            <p:cNvSpPr/>
            <p:nvPr/>
          </p:nvSpPr>
          <p:spPr>
            <a:xfrm>
              <a:off x="9869892" y="-2562129"/>
              <a:ext cx="4305300" cy="207149"/>
            </a:xfrm>
            <a:prstGeom prst="rect">
              <a:avLst/>
            </a:prstGeom>
            <a:noFill/>
          </p:spPr>
          <p:txBody>
            <a:bodyPr wrap="square" anchor="ctr" anchorCtr="0">
              <a:noAutofit/>
            </a:bodyPr>
            <a:lstStyle/>
            <a:p>
              <a:pPr algn="ctr"/>
              <a:r>
                <a:rPr lang="ru-RU" sz="1200" b="1" dirty="0">
                  <a:solidFill>
                    <a:srgbClr val="002060"/>
                  </a:solidFill>
                  <a:latin typeface="Arial Narrow" panose="020B0606020202030204" pitchFamily="34" charset="0"/>
                </a:rPr>
                <a:t>Коэффициент частоты травматизма в ПАО «Газпром» </a:t>
              </a:r>
            </a:p>
          </p:txBody>
        </p:sp>
      </p:grpSp>
      <p:cxnSp>
        <p:nvCxnSpPr>
          <p:cNvPr id="38" name="Прямая соединительная линия 37"/>
          <p:cNvCxnSpPr/>
          <p:nvPr/>
        </p:nvCxnSpPr>
        <p:spPr>
          <a:xfrm>
            <a:off x="3914519" y="1110505"/>
            <a:ext cx="0" cy="3467845"/>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4" name="Содержимое 3"/>
          <p:cNvSpPr txBox="1">
            <a:spLocks/>
          </p:cNvSpPr>
          <p:nvPr/>
        </p:nvSpPr>
        <p:spPr>
          <a:xfrm>
            <a:off x="1973596" y="4635985"/>
            <a:ext cx="7067549" cy="276999"/>
          </a:xfrm>
          <a:prstGeom prst="rect">
            <a:avLst/>
          </a:prstGeom>
        </p:spPr>
        <p:txBody>
          <a:bodyPr/>
          <a:lstStyle>
            <a:lvl1pPr marL="0" indent="0" algn="l" defTabSz="914400" rtl="0" eaLnBrk="1" latinLnBrk="0" hangingPunct="1">
              <a:spcBef>
                <a:spcPct val="20000"/>
              </a:spcBef>
              <a:buFont typeface="Arial" pitchFamily="34" charset="0"/>
              <a:buNone/>
              <a:defRPr sz="2600" b="0" kern="1200">
                <a:solidFill>
                  <a:srgbClr val="003366"/>
                </a:solidFill>
                <a:latin typeface="Arial Narrow" pitchFamily="34" charset="0"/>
                <a:ea typeface="+mn-ea"/>
                <a:cs typeface="+mn-cs"/>
              </a:defRPr>
            </a:lvl1pPr>
            <a:lvl2pPr marL="742950" indent="-28575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2pPr>
            <a:lvl3pPr marL="1143000" indent="-22860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3pPr>
            <a:lvl4pPr marL="1600200" indent="-22860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4pPr>
            <a:lvl5pPr marL="2057400" indent="-22860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ru-RU" sz="1400" dirty="0">
                <a:solidFill>
                  <a:schemeClr val="bg1"/>
                </a:solidFill>
              </a:rPr>
              <a:t>Итоги работы газотранспортных обществ по эксплуатации линейной части магистральных трубопроводов ПАО «Газпром» за 2017 год и задачи на 2018 год. Положительный опыт, проблемы</a:t>
            </a:r>
          </a:p>
        </p:txBody>
      </p:sp>
    </p:spTree>
    <p:extLst>
      <p:ext uri="{BB962C8B-B14F-4D97-AF65-F5344CB8AC3E}">
        <p14:creationId xmlns:p14="http://schemas.microsoft.com/office/powerpoint/2010/main" val="24430514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Диаграмма 8"/>
          <p:cNvGraphicFramePr/>
          <p:nvPr>
            <p:extLst>
              <p:ext uri="{D42A27DB-BD31-4B8C-83A1-F6EECF244321}">
                <p14:modId xmlns:p14="http://schemas.microsoft.com/office/powerpoint/2010/main" val="900197270"/>
              </p:ext>
            </p:extLst>
          </p:nvPr>
        </p:nvGraphicFramePr>
        <p:xfrm>
          <a:off x="60288" y="731634"/>
          <a:ext cx="4324019" cy="3040119"/>
        </p:xfrm>
        <a:graphic>
          <a:graphicData uri="http://schemas.openxmlformats.org/drawingml/2006/chart">
            <c:chart xmlns:c="http://schemas.openxmlformats.org/drawingml/2006/chart" xmlns:r="http://schemas.openxmlformats.org/officeDocument/2006/relationships" r:id="rId3"/>
          </a:graphicData>
        </a:graphic>
      </p:graphicFrame>
      <p:pic>
        <p:nvPicPr>
          <p:cNvPr id="3077" name="Picture 5" descr="X:\GRP\OKHRTRUD\All\2017\Оперативные сообщения\Аварии\1 Российские\04 Гт НН 23.08.2017\IMG-20170824-WA00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041" y="3091510"/>
            <a:ext cx="2612994" cy="147925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X:\GRP\OKHRTRUD\All\2017\Оперативные сообщения\Аварии\1 Российские\03 Гт Югорск 27.07.2017\image1Ивдель.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54466" y="3104856"/>
            <a:ext cx="1469553" cy="14790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X:\GRP\OKHRTRUD\All\2017\Оперативные сообщения\Аварии\1 Российские\01 ГТ Ухта 31.03.2017\IMG-20170331-WA001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45282" y="3104942"/>
            <a:ext cx="1469809" cy="147925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2" name="Диаграмма 41"/>
          <p:cNvGraphicFramePr/>
          <p:nvPr>
            <p:extLst>
              <p:ext uri="{D42A27DB-BD31-4B8C-83A1-F6EECF244321}">
                <p14:modId xmlns:p14="http://schemas.microsoft.com/office/powerpoint/2010/main" val="4045140337"/>
              </p:ext>
            </p:extLst>
          </p:nvPr>
        </p:nvGraphicFramePr>
        <p:xfrm>
          <a:off x="3069350" y="1006737"/>
          <a:ext cx="6034944" cy="2158067"/>
        </p:xfrm>
        <a:graphic>
          <a:graphicData uri="http://schemas.openxmlformats.org/drawingml/2006/chart">
            <c:chart xmlns:c="http://schemas.openxmlformats.org/drawingml/2006/chart" xmlns:r="http://schemas.openxmlformats.org/officeDocument/2006/relationships" r:id="rId7"/>
          </a:graphicData>
        </a:graphic>
      </p:graphicFrame>
      <p:sp>
        <p:nvSpPr>
          <p:cNvPr id="5" name="Заголовок 4"/>
          <p:cNvSpPr>
            <a:spLocks noGrp="1"/>
          </p:cNvSpPr>
          <p:nvPr>
            <p:ph type="title"/>
          </p:nvPr>
        </p:nvSpPr>
        <p:spPr>
          <a:xfrm>
            <a:off x="1984882" y="160774"/>
            <a:ext cx="7279699" cy="737238"/>
          </a:xfrm>
        </p:spPr>
        <p:txBody>
          <a:bodyPr lIns="58311" tIns="29156" rIns="58311" bIns="29156" anchor="ctr" anchorCtr="0"/>
          <a:lstStyle/>
          <a:p>
            <a:pPr fontAlgn="base">
              <a:spcAft>
                <a:spcPct val="0"/>
              </a:spcAft>
            </a:pPr>
            <a:r>
              <a:rPr lang="ru-RU" sz="2000" dirty="0" smtClean="0">
                <a:solidFill>
                  <a:prstClr val="white"/>
                </a:solidFill>
                <a:cs typeface="Times New Roman" panose="02020603050405020304" pitchFamily="18" charset="0"/>
              </a:rPr>
              <a:t>Причины аварий на опасных производственных объектах </a:t>
            </a:r>
            <a:br>
              <a:rPr lang="ru-RU" sz="2000" dirty="0" smtClean="0">
                <a:solidFill>
                  <a:prstClr val="white"/>
                </a:solidFill>
                <a:cs typeface="Times New Roman" panose="02020603050405020304" pitchFamily="18" charset="0"/>
              </a:rPr>
            </a:br>
            <a:r>
              <a:rPr lang="ru-RU" sz="2000" dirty="0" smtClean="0">
                <a:solidFill>
                  <a:prstClr val="white"/>
                </a:solidFill>
                <a:cs typeface="Times New Roman" panose="02020603050405020304" pitchFamily="18" charset="0"/>
              </a:rPr>
              <a:t>ПАО «Газпром»</a:t>
            </a:r>
            <a:endParaRPr lang="ru-RU" sz="2000" dirty="0">
              <a:solidFill>
                <a:prstClr val="white"/>
              </a:solidFill>
              <a:cs typeface="Times New Roman" panose="02020603050405020304" pitchFamily="18" charset="0"/>
            </a:endParaRPr>
          </a:p>
        </p:txBody>
      </p:sp>
      <p:graphicFrame>
        <p:nvGraphicFramePr>
          <p:cNvPr id="8" name="Диаграмма 7"/>
          <p:cNvGraphicFramePr/>
          <p:nvPr>
            <p:extLst>
              <p:ext uri="{D42A27DB-BD31-4B8C-83A1-F6EECF244321}">
                <p14:modId xmlns:p14="http://schemas.microsoft.com/office/powerpoint/2010/main" val="513675477"/>
              </p:ext>
            </p:extLst>
          </p:nvPr>
        </p:nvGraphicFramePr>
        <p:xfrm>
          <a:off x="60288" y="984182"/>
          <a:ext cx="3176392" cy="1844675"/>
        </p:xfrm>
        <a:graphic>
          <a:graphicData uri="http://schemas.openxmlformats.org/drawingml/2006/chart">
            <c:chart xmlns:c="http://schemas.openxmlformats.org/drawingml/2006/chart" xmlns:r="http://schemas.openxmlformats.org/officeDocument/2006/relationships" r:id="rId8"/>
          </a:graphicData>
        </a:graphic>
      </p:graphicFrame>
      <p:sp>
        <p:nvSpPr>
          <p:cNvPr id="43" name="Прямоугольник 42"/>
          <p:cNvSpPr/>
          <p:nvPr/>
        </p:nvSpPr>
        <p:spPr>
          <a:xfrm>
            <a:off x="5446450" y="1848989"/>
            <a:ext cx="730137" cy="231889"/>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46" name="Прямоугольник 45"/>
          <p:cNvSpPr/>
          <p:nvPr/>
        </p:nvSpPr>
        <p:spPr>
          <a:xfrm>
            <a:off x="6360914" y="1822032"/>
            <a:ext cx="804126" cy="290071"/>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cxnSp>
        <p:nvCxnSpPr>
          <p:cNvPr id="111" name="Прямая соединительная линия 110"/>
          <p:cNvCxnSpPr/>
          <p:nvPr/>
        </p:nvCxnSpPr>
        <p:spPr>
          <a:xfrm flipH="1">
            <a:off x="3128944" y="1557366"/>
            <a:ext cx="219208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 name="Прямая соединительная линия 111"/>
          <p:cNvCxnSpPr/>
          <p:nvPr/>
        </p:nvCxnSpPr>
        <p:spPr>
          <a:xfrm flipH="1">
            <a:off x="3151835" y="2112103"/>
            <a:ext cx="21691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 name="Прямая соединительная линия 112"/>
          <p:cNvCxnSpPr/>
          <p:nvPr/>
        </p:nvCxnSpPr>
        <p:spPr>
          <a:xfrm flipH="1">
            <a:off x="3151835" y="2595591"/>
            <a:ext cx="2169191" cy="0"/>
          </a:xfrm>
          <a:prstGeom prst="line">
            <a:avLst/>
          </a:prstGeom>
        </p:spPr>
        <p:style>
          <a:lnRef idx="1">
            <a:schemeClr val="accent1"/>
          </a:lnRef>
          <a:fillRef idx="0">
            <a:schemeClr val="accent1"/>
          </a:fillRef>
          <a:effectRef idx="0">
            <a:schemeClr val="accent1"/>
          </a:effectRef>
          <a:fontRef idx="minor">
            <a:schemeClr val="tx1"/>
          </a:fontRef>
        </p:style>
      </p:cxnSp>
      <p:sp>
        <p:nvSpPr>
          <p:cNvPr id="120" name="Прямоугольник 119"/>
          <p:cNvSpPr/>
          <p:nvPr/>
        </p:nvSpPr>
        <p:spPr>
          <a:xfrm>
            <a:off x="5767683" y="1225524"/>
            <a:ext cx="817808" cy="33375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pic>
        <p:nvPicPr>
          <p:cNvPr id="3076" name="Picture 4" descr="X:\GRP\OKHRTRUD\All\2017\Оперативные сообщения\Аварии\1 Российские\03 Гт Югорск 27.07.2017\image2Ивдель.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56968" y="3104941"/>
            <a:ext cx="1469810" cy="1479258"/>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X:\GRP\OKHRTRUD\All\2017\Оперативные сообщения\Аварии\1 Российские\05 Гт Москва 20.10.2017\IMG-20171020-WA0015.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850854" y="3104941"/>
            <a:ext cx="1469810" cy="1479258"/>
          </a:xfrm>
          <a:prstGeom prst="rect">
            <a:avLst/>
          </a:prstGeom>
          <a:noFill/>
          <a:extLst>
            <a:ext uri="{909E8E84-426E-40DD-AFC4-6F175D3DCCD1}">
              <a14:hiddenFill xmlns:a14="http://schemas.microsoft.com/office/drawing/2010/main">
                <a:solidFill>
                  <a:srgbClr val="FFFFFF"/>
                </a:solidFill>
              </a14:hiddenFill>
            </a:ext>
          </a:extLst>
        </p:spPr>
      </p:pic>
      <p:sp>
        <p:nvSpPr>
          <p:cNvPr id="19" name="Содержимое 3"/>
          <p:cNvSpPr txBox="1">
            <a:spLocks/>
          </p:cNvSpPr>
          <p:nvPr/>
        </p:nvSpPr>
        <p:spPr>
          <a:xfrm>
            <a:off x="1973596" y="4635985"/>
            <a:ext cx="7067549" cy="276999"/>
          </a:xfrm>
          <a:prstGeom prst="rect">
            <a:avLst/>
          </a:prstGeom>
        </p:spPr>
        <p:txBody>
          <a:bodyPr/>
          <a:lstStyle>
            <a:lvl1pPr marL="0" indent="0" algn="l" defTabSz="914400" rtl="0" eaLnBrk="1" latinLnBrk="0" hangingPunct="1">
              <a:spcBef>
                <a:spcPct val="20000"/>
              </a:spcBef>
              <a:buFont typeface="Arial" pitchFamily="34" charset="0"/>
              <a:buNone/>
              <a:defRPr sz="2600" b="0" kern="1200">
                <a:solidFill>
                  <a:srgbClr val="003366"/>
                </a:solidFill>
                <a:latin typeface="Arial Narrow" pitchFamily="34" charset="0"/>
                <a:ea typeface="+mn-ea"/>
                <a:cs typeface="+mn-cs"/>
              </a:defRPr>
            </a:lvl1pPr>
            <a:lvl2pPr marL="742950" indent="-28575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2pPr>
            <a:lvl3pPr marL="1143000" indent="-22860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3pPr>
            <a:lvl4pPr marL="1600200" indent="-22860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4pPr>
            <a:lvl5pPr marL="2057400" indent="-22860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ru-RU" sz="1400" dirty="0">
                <a:solidFill>
                  <a:schemeClr val="bg1"/>
                </a:solidFill>
              </a:rPr>
              <a:t>Итоги работы газотранспортных обществ по эксплуатации линейной части магистральных трубопроводов ПАО «Газпром» за 2017 год и задачи на 2018 год. Положительный опыт, проблемы</a:t>
            </a:r>
          </a:p>
        </p:txBody>
      </p:sp>
    </p:spTree>
    <p:extLst>
      <p:ext uri="{BB962C8B-B14F-4D97-AF65-F5344CB8AC3E}">
        <p14:creationId xmlns:p14="http://schemas.microsoft.com/office/powerpoint/2010/main" val="17480052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61244" y="2"/>
            <a:ext cx="7182756" cy="1057275"/>
          </a:xfrm>
        </p:spPr>
        <p:txBody>
          <a:bodyPr anchor="ctr"/>
          <a:lstStyle/>
          <a:p>
            <a:pPr fontAlgn="base">
              <a:spcAft>
                <a:spcPct val="0"/>
              </a:spcAft>
            </a:pPr>
            <a:r>
              <a:rPr lang="ru-RU" sz="2000" dirty="0">
                <a:solidFill>
                  <a:prstClr val="white"/>
                </a:solidFill>
                <a:cs typeface="Times New Roman" panose="02020603050405020304" pitchFamily="18" charset="0"/>
              </a:rPr>
              <a:t>Пожары на объектах ПАО «Газпром»</a:t>
            </a:r>
            <a:r>
              <a:rPr lang="en-US" sz="2000" dirty="0">
                <a:solidFill>
                  <a:prstClr val="white"/>
                </a:solidFill>
                <a:cs typeface="Times New Roman" panose="02020603050405020304" pitchFamily="18" charset="0"/>
              </a:rPr>
              <a:t> </a:t>
            </a:r>
            <a:r>
              <a:rPr lang="ru-RU" sz="2000" dirty="0">
                <a:solidFill>
                  <a:prstClr val="white"/>
                </a:solidFill>
                <a:cs typeface="Times New Roman" panose="02020603050405020304" pitchFamily="18" charset="0"/>
              </a:rPr>
              <a:t>в 2017 году</a:t>
            </a:r>
          </a:p>
        </p:txBody>
      </p:sp>
      <p:pic>
        <p:nvPicPr>
          <p:cNvPr id="4" name="Picture 3" descr="X:\GRP\OKHRTRUD\All\ПОЖАРНИКИ\Учет пожаров\2017\Учтенные пожары\Газпром газнадзор\06.01.2017 Полярное Управление Газнадзора.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8634"/>
          <a:stretch/>
        </p:blipFill>
        <p:spPr bwMode="auto">
          <a:xfrm>
            <a:off x="95250" y="1159551"/>
            <a:ext cx="2013796" cy="16026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6" name="Text Box 118"/>
          <p:cNvSpPr txBox="1">
            <a:spLocks noChangeArrowheads="1"/>
          </p:cNvSpPr>
          <p:nvPr/>
        </p:nvSpPr>
        <p:spPr bwMode="gray">
          <a:xfrm>
            <a:off x="145395" y="2624379"/>
            <a:ext cx="2172355" cy="2077492"/>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ru-RU" sz="900" b="1" dirty="0" smtClean="0">
                <a:latin typeface="Arial Narrow" panose="020B0606020202030204" pitchFamily="34" charset="0"/>
              </a:rPr>
              <a:t>Дата: </a:t>
            </a:r>
            <a:r>
              <a:rPr lang="ru-RU" sz="900" dirty="0" smtClean="0">
                <a:latin typeface="Arial Narrow" panose="020B0606020202030204" pitchFamily="34" charset="0"/>
              </a:rPr>
              <a:t>06.01.2017 </a:t>
            </a:r>
            <a:endParaRPr lang="ru-RU" sz="900" dirty="0">
              <a:latin typeface="Arial Narrow" panose="020B0606020202030204" pitchFamily="34" charset="0"/>
            </a:endParaRPr>
          </a:p>
          <a:p>
            <a:r>
              <a:rPr lang="ru-RU" sz="900" b="1" dirty="0" smtClean="0">
                <a:latin typeface="Arial Narrow" panose="020B0606020202030204" pitchFamily="34" charset="0"/>
              </a:rPr>
              <a:t>Время:</a:t>
            </a:r>
            <a:r>
              <a:rPr lang="ru-RU" sz="900" dirty="0" smtClean="0">
                <a:latin typeface="Arial Narrow" panose="020B0606020202030204" pitchFamily="34" charset="0"/>
              </a:rPr>
              <a:t> 02</a:t>
            </a:r>
            <a:r>
              <a:rPr lang="ru-RU" sz="900" dirty="0">
                <a:latin typeface="Arial Narrow" panose="020B0606020202030204" pitchFamily="34" charset="0"/>
              </a:rPr>
              <a:t> ч. 58 м. </a:t>
            </a:r>
            <a:endParaRPr lang="ru-RU" sz="900" dirty="0" smtClean="0">
              <a:latin typeface="Arial Narrow" panose="020B0606020202030204" pitchFamily="34" charset="0"/>
            </a:endParaRPr>
          </a:p>
          <a:p>
            <a:r>
              <a:rPr lang="ru-RU" sz="900" b="1" dirty="0" smtClean="0">
                <a:latin typeface="Arial Narrow" panose="020B0606020202030204" pitchFamily="34" charset="0"/>
              </a:rPr>
              <a:t>Объект: </a:t>
            </a:r>
            <a:r>
              <a:rPr lang="ru-RU" sz="900" dirty="0" smtClean="0">
                <a:latin typeface="Arial Narrow" panose="020B0606020202030204" pitchFamily="34" charset="0"/>
              </a:rPr>
              <a:t>Здание УНИМО-2 (адм.)</a:t>
            </a:r>
            <a:br>
              <a:rPr lang="ru-RU" sz="900" dirty="0" smtClean="0">
                <a:latin typeface="Arial Narrow" panose="020B0606020202030204" pitchFamily="34" charset="0"/>
              </a:rPr>
            </a:br>
            <a:r>
              <a:rPr lang="ru-RU" sz="900" b="1" dirty="0" smtClean="0">
                <a:latin typeface="Arial Narrow" panose="020B0606020202030204" pitchFamily="34" charset="0"/>
              </a:rPr>
              <a:t>Место: </a:t>
            </a:r>
            <a:r>
              <a:rPr lang="ru-RU" sz="900" dirty="0" smtClean="0">
                <a:latin typeface="Arial Narrow" panose="020B0606020202030204" pitchFamily="34" charset="0"/>
              </a:rPr>
              <a:t>ЯНАО </a:t>
            </a:r>
            <a:r>
              <a:rPr lang="ru-RU" sz="900" dirty="0">
                <a:latin typeface="Arial Narrow" panose="020B0606020202030204" pitchFamily="34" charset="0"/>
              </a:rPr>
              <a:t>г. Новый </a:t>
            </a:r>
            <a:r>
              <a:rPr lang="ru-RU" sz="900" dirty="0" smtClean="0">
                <a:latin typeface="Arial Narrow" panose="020B0606020202030204" pitchFamily="34" charset="0"/>
              </a:rPr>
              <a:t>Уренгой.</a:t>
            </a:r>
          </a:p>
          <a:p>
            <a:r>
              <a:rPr lang="ru-RU" altLang="ru-RU" sz="900" b="1" dirty="0" smtClean="0">
                <a:latin typeface="Arial Narrow" panose="020B0606020202030204" pitchFamily="34" charset="0"/>
              </a:rPr>
              <a:t>ДО: </a:t>
            </a:r>
            <a:r>
              <a:rPr lang="ru-RU" sz="900" dirty="0" smtClean="0">
                <a:latin typeface="Arial Narrow" panose="020B0606020202030204" pitchFamily="34" charset="0"/>
              </a:rPr>
              <a:t>Собственность -</a:t>
            </a:r>
          </a:p>
          <a:p>
            <a:r>
              <a:rPr lang="ru-RU" sz="900" dirty="0" smtClean="0">
                <a:latin typeface="Arial Narrow" panose="020B0606020202030204" pitchFamily="34" charset="0"/>
              </a:rPr>
              <a:t>ООО «Газпром добыча </a:t>
            </a:r>
            <a:r>
              <a:rPr lang="ru-RU" sz="900" dirty="0">
                <a:latin typeface="Arial Narrow" panose="020B0606020202030204" pitchFamily="34" charset="0"/>
              </a:rPr>
              <a:t>Уренгой», </a:t>
            </a:r>
            <a:endParaRPr lang="ru-RU" sz="900" dirty="0" smtClean="0">
              <a:latin typeface="Arial Narrow" panose="020B0606020202030204" pitchFamily="34" charset="0"/>
            </a:endParaRPr>
          </a:p>
          <a:p>
            <a:r>
              <a:rPr lang="ru-RU" sz="900" dirty="0" smtClean="0">
                <a:latin typeface="Arial Narrow" panose="020B0606020202030204" pitchFamily="34" charset="0"/>
              </a:rPr>
              <a:t>Эксплуатация (аренда) -</a:t>
            </a:r>
          </a:p>
          <a:p>
            <a:r>
              <a:rPr lang="ru-RU" sz="900" dirty="0" smtClean="0">
                <a:latin typeface="Arial Narrow" panose="020B0606020202030204" pitchFamily="34" charset="0"/>
              </a:rPr>
              <a:t>ООО</a:t>
            </a:r>
            <a:r>
              <a:rPr lang="ru-RU" sz="900" dirty="0">
                <a:latin typeface="Arial Narrow" panose="020B0606020202030204" pitchFamily="34" charset="0"/>
              </a:rPr>
              <a:t> «Газпром </a:t>
            </a:r>
            <a:r>
              <a:rPr lang="ru-RU" sz="900" dirty="0" err="1">
                <a:latin typeface="Arial Narrow" panose="020B0606020202030204" pitchFamily="34" charset="0"/>
              </a:rPr>
              <a:t>газнадзор</a:t>
            </a:r>
            <a:r>
              <a:rPr lang="ru-RU" sz="900" dirty="0">
                <a:latin typeface="Arial Narrow" panose="020B0606020202030204" pitchFamily="34" charset="0"/>
              </a:rPr>
              <a:t>» </a:t>
            </a:r>
            <a:endParaRPr lang="ru-RU" sz="900" dirty="0" smtClean="0">
              <a:latin typeface="Arial Narrow" panose="020B0606020202030204" pitchFamily="34" charset="0"/>
            </a:endParaRPr>
          </a:p>
          <a:p>
            <a:r>
              <a:rPr lang="ru-RU" sz="800" b="1" dirty="0" smtClean="0">
                <a:latin typeface="Arial Narrow" panose="020B0606020202030204" pitchFamily="34" charset="0"/>
              </a:rPr>
              <a:t>Причина:</a:t>
            </a:r>
            <a:r>
              <a:rPr lang="ru-RU" sz="800" b="1" dirty="0">
                <a:latin typeface="Arial Narrow" panose="020B0606020202030204" pitchFamily="34" charset="0"/>
              </a:rPr>
              <a:t> </a:t>
            </a:r>
            <a:r>
              <a:rPr lang="ru-RU" sz="800" dirty="0">
                <a:latin typeface="Arial Narrow" panose="020B0606020202030204" pitchFamily="34" charset="0"/>
              </a:rPr>
              <a:t>неисправность электрооборудования </a:t>
            </a:r>
            <a:endParaRPr lang="ru-RU" sz="800" dirty="0" smtClean="0">
              <a:latin typeface="Arial Narrow" panose="020B0606020202030204" pitchFamily="34" charset="0"/>
            </a:endParaRPr>
          </a:p>
          <a:p>
            <a:r>
              <a:rPr lang="ru-RU" sz="800" b="1" dirty="0" smtClean="0">
                <a:latin typeface="Arial Narrow" panose="020B0606020202030204" pitchFamily="34" charset="0"/>
              </a:rPr>
              <a:t>Последствия:</a:t>
            </a:r>
            <a:endParaRPr lang="en-US" sz="800" b="1" dirty="0">
              <a:latin typeface="Arial Narrow" panose="020B0606020202030204" pitchFamily="34" charset="0"/>
            </a:endParaRPr>
          </a:p>
          <a:p>
            <a:r>
              <a:rPr lang="ru-RU" sz="800" dirty="0" smtClean="0">
                <a:latin typeface="Arial Narrow" panose="020B0606020202030204" pitchFamily="34" charset="0"/>
              </a:rPr>
              <a:t>Здание </a:t>
            </a:r>
            <a:r>
              <a:rPr lang="ru-RU" sz="800" dirty="0">
                <a:latin typeface="Arial Narrow" panose="020B0606020202030204" pitchFamily="34" charset="0"/>
              </a:rPr>
              <a:t>уничтожено</a:t>
            </a:r>
            <a:r>
              <a:rPr lang="en-US" sz="800" dirty="0">
                <a:latin typeface="Arial Narrow" panose="020B0606020202030204" pitchFamily="34" charset="0"/>
              </a:rPr>
              <a:t> </a:t>
            </a:r>
            <a:r>
              <a:rPr lang="ru-RU" sz="800" dirty="0">
                <a:latin typeface="Arial Narrow" panose="020B0606020202030204" pitchFamily="34" charset="0"/>
              </a:rPr>
              <a:t>по всей </a:t>
            </a:r>
            <a:r>
              <a:rPr lang="ru-RU" sz="800" dirty="0" smtClean="0">
                <a:latin typeface="Arial Narrow" panose="020B0606020202030204" pitchFamily="34" charset="0"/>
              </a:rPr>
              <a:t>площади</a:t>
            </a:r>
            <a:endParaRPr lang="ru-RU" sz="800" dirty="0">
              <a:latin typeface="Arial Narrow" panose="020B0606020202030204" pitchFamily="34" charset="0"/>
            </a:endParaRPr>
          </a:p>
          <a:p>
            <a:r>
              <a:rPr lang="ru-RU" sz="800" dirty="0">
                <a:latin typeface="Arial Narrow" panose="020B0606020202030204" pitchFamily="34" charset="0"/>
              </a:rPr>
              <a:t>Травмированных и пострадавших </a:t>
            </a:r>
            <a:r>
              <a:rPr lang="ru-RU" sz="800" dirty="0" smtClean="0">
                <a:latin typeface="Arial Narrow" panose="020B0606020202030204" pitchFamily="34" charset="0"/>
              </a:rPr>
              <a:t>нет</a:t>
            </a:r>
            <a:endParaRPr lang="ru-RU" sz="800" dirty="0">
              <a:latin typeface="Arial Narrow" panose="020B0606020202030204" pitchFamily="34" charset="0"/>
            </a:endParaRPr>
          </a:p>
          <a:p>
            <a:r>
              <a:rPr lang="ru-RU" sz="800" b="1" dirty="0" smtClean="0">
                <a:latin typeface="Arial Narrow" panose="020B0606020202030204" pitchFamily="34" charset="0"/>
              </a:rPr>
              <a:t>Ущерб: </a:t>
            </a:r>
            <a:r>
              <a:rPr lang="ru-RU" sz="800" dirty="0">
                <a:latin typeface="Arial Narrow" panose="020B0606020202030204" pitchFamily="34" charset="0"/>
              </a:rPr>
              <a:t>3 402,86  тыс. руб. ООО «Газпром </a:t>
            </a:r>
            <a:r>
              <a:rPr lang="ru-RU" sz="800" dirty="0" err="1">
                <a:latin typeface="Arial Narrow" panose="020B0606020202030204" pitchFamily="34" charset="0"/>
              </a:rPr>
              <a:t>газнадзор</a:t>
            </a:r>
            <a:r>
              <a:rPr lang="ru-RU" sz="800" dirty="0">
                <a:latin typeface="Arial Narrow" panose="020B0606020202030204" pitchFamily="34" charset="0"/>
              </a:rPr>
              <a:t>» </a:t>
            </a:r>
          </a:p>
          <a:p>
            <a:endParaRPr lang="en-US" altLang="ru-RU" sz="900" b="1" dirty="0"/>
          </a:p>
        </p:txBody>
      </p:sp>
      <p:pic>
        <p:nvPicPr>
          <p:cNvPr id="38" name="Picture 3" descr="X:\GRP\OKHRTRUD\All\ПОЖАРНИКИ\Учет пожаров\2017\Учтенные пожары\Газпром ПХГ\IMG_5546.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505"/>
          <a:stretch/>
        </p:blipFill>
        <p:spPr bwMode="auto">
          <a:xfrm>
            <a:off x="2236046" y="1189178"/>
            <a:ext cx="2097399" cy="15818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95250" y="1159552"/>
            <a:ext cx="8940800" cy="3421736"/>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Text Box 118"/>
          <p:cNvSpPr txBox="1">
            <a:spLocks noChangeArrowheads="1"/>
          </p:cNvSpPr>
          <p:nvPr/>
        </p:nvSpPr>
        <p:spPr bwMode="gray">
          <a:xfrm>
            <a:off x="2187991" y="2698750"/>
            <a:ext cx="2145454" cy="1754326"/>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ru-RU" sz="900" b="1" dirty="0" smtClean="0">
                <a:latin typeface="Arial Narrow" panose="020B0606020202030204" pitchFamily="34" charset="0"/>
              </a:rPr>
              <a:t>Дата</a:t>
            </a:r>
            <a:r>
              <a:rPr lang="ru-RU" sz="900" b="1" dirty="0">
                <a:latin typeface="Arial Narrow" panose="020B0606020202030204" pitchFamily="34" charset="0"/>
              </a:rPr>
              <a:t>: </a:t>
            </a:r>
            <a:r>
              <a:rPr lang="ru-RU" sz="900" dirty="0" smtClean="0">
                <a:latin typeface="Arial Narrow" panose="020B0606020202030204" pitchFamily="34" charset="0"/>
              </a:rPr>
              <a:t>24.01.2017 </a:t>
            </a:r>
          </a:p>
          <a:p>
            <a:r>
              <a:rPr lang="ru-RU" sz="900" b="1" dirty="0" smtClean="0">
                <a:latin typeface="Arial Narrow" panose="020B0606020202030204" pitchFamily="34" charset="0"/>
              </a:rPr>
              <a:t>Время:</a:t>
            </a:r>
            <a:r>
              <a:rPr lang="ru-RU" sz="900" dirty="0" smtClean="0">
                <a:latin typeface="Arial Narrow" panose="020B0606020202030204" pitchFamily="34" charset="0"/>
              </a:rPr>
              <a:t> </a:t>
            </a:r>
            <a:r>
              <a:rPr lang="ru-RU" sz="900" dirty="0">
                <a:latin typeface="Arial Narrow" panose="020B0606020202030204" pitchFamily="34" charset="0"/>
              </a:rPr>
              <a:t>16 ч. 35 м. </a:t>
            </a:r>
            <a:endParaRPr lang="ru-RU" sz="900" dirty="0" smtClean="0">
              <a:latin typeface="Arial Narrow" panose="020B0606020202030204" pitchFamily="34" charset="0"/>
            </a:endParaRPr>
          </a:p>
          <a:p>
            <a:r>
              <a:rPr lang="ru-RU" sz="900" b="1" dirty="0" smtClean="0">
                <a:latin typeface="Arial Narrow" panose="020B0606020202030204" pitchFamily="34" charset="0"/>
              </a:rPr>
              <a:t>Объект:</a:t>
            </a:r>
            <a:r>
              <a:rPr lang="ru-RU" sz="900" dirty="0">
                <a:latin typeface="Arial Narrow" panose="020B0606020202030204" pitchFamily="34" charset="0"/>
              </a:rPr>
              <a:t> Автобус ПАЗ 32053</a:t>
            </a:r>
            <a:r>
              <a:rPr lang="ru-RU" sz="900" dirty="0" smtClean="0">
                <a:latin typeface="Arial Narrow" panose="020B0606020202030204" pitchFamily="34" charset="0"/>
              </a:rPr>
              <a:t/>
            </a:r>
            <a:br>
              <a:rPr lang="ru-RU" sz="900" dirty="0" smtClean="0">
                <a:latin typeface="Arial Narrow" panose="020B0606020202030204" pitchFamily="34" charset="0"/>
              </a:rPr>
            </a:br>
            <a:r>
              <a:rPr lang="ru-RU" sz="900" b="1" dirty="0" smtClean="0">
                <a:latin typeface="Arial Narrow" panose="020B0606020202030204" pitchFamily="34" charset="0"/>
              </a:rPr>
              <a:t>Место: </a:t>
            </a:r>
            <a:r>
              <a:rPr lang="ru-RU" sz="900" dirty="0">
                <a:latin typeface="Arial Narrow" panose="020B0606020202030204" pitchFamily="34" charset="0"/>
              </a:rPr>
              <a:t>Рязанская обл</a:t>
            </a:r>
            <a:r>
              <a:rPr lang="ru-RU" sz="900" dirty="0" smtClean="0">
                <a:latin typeface="Arial Narrow" panose="020B0606020202030204" pitchFamily="34" charset="0"/>
              </a:rPr>
              <a:t>., </a:t>
            </a:r>
            <a:r>
              <a:rPr lang="ru-RU" sz="900" dirty="0" err="1" smtClean="0">
                <a:latin typeface="Arial Narrow" panose="020B0606020202030204" pitchFamily="34" charset="0"/>
              </a:rPr>
              <a:t>Касимовский</a:t>
            </a:r>
            <a:r>
              <a:rPr lang="ru-RU" sz="900" dirty="0" smtClean="0">
                <a:latin typeface="Arial Narrow" panose="020B0606020202030204" pitchFamily="34" charset="0"/>
              </a:rPr>
              <a:t> район </a:t>
            </a:r>
          </a:p>
          <a:p>
            <a:r>
              <a:rPr lang="ru-RU" altLang="ru-RU" sz="900" b="1" dirty="0" smtClean="0">
                <a:latin typeface="Arial Narrow" panose="020B0606020202030204" pitchFamily="34" charset="0"/>
              </a:rPr>
              <a:t>ДО: </a:t>
            </a:r>
            <a:r>
              <a:rPr lang="ru-RU" sz="900" dirty="0" err="1" smtClean="0">
                <a:latin typeface="Arial Narrow" panose="020B0606020202030204" pitchFamily="34" charset="0"/>
              </a:rPr>
              <a:t>Касимовское</a:t>
            </a:r>
            <a:r>
              <a:rPr lang="ru-RU" sz="900" dirty="0" smtClean="0">
                <a:latin typeface="Arial Narrow" panose="020B0606020202030204" pitchFamily="34" charset="0"/>
              </a:rPr>
              <a:t> УПХГ</a:t>
            </a:r>
          </a:p>
          <a:p>
            <a:r>
              <a:rPr lang="ru-RU" sz="900" dirty="0" smtClean="0">
                <a:latin typeface="Arial Narrow" panose="020B0606020202030204" pitchFamily="34" charset="0"/>
              </a:rPr>
              <a:t>ООО </a:t>
            </a:r>
            <a:r>
              <a:rPr lang="ru-RU" sz="900" dirty="0">
                <a:latin typeface="Arial Narrow" panose="020B0606020202030204" pitchFamily="34" charset="0"/>
              </a:rPr>
              <a:t>«Газпром ПХГ</a:t>
            </a:r>
            <a:r>
              <a:rPr lang="ru-RU" sz="900" dirty="0" smtClean="0">
                <a:latin typeface="Arial Narrow" panose="020B0606020202030204" pitchFamily="34" charset="0"/>
              </a:rPr>
              <a:t>»</a:t>
            </a:r>
            <a:endParaRPr lang="ru-RU" sz="900" dirty="0">
              <a:latin typeface="Arial Narrow" panose="020B0606020202030204" pitchFamily="34" charset="0"/>
            </a:endParaRPr>
          </a:p>
          <a:p>
            <a:r>
              <a:rPr lang="ru-RU" sz="900" b="1" dirty="0" smtClean="0">
                <a:latin typeface="Arial Narrow" panose="020B0606020202030204" pitchFamily="34" charset="0"/>
              </a:rPr>
              <a:t>Причина:</a:t>
            </a:r>
            <a:r>
              <a:rPr lang="ru-RU" sz="900" b="1" dirty="0">
                <a:latin typeface="Arial Narrow" panose="020B0606020202030204" pitchFamily="34" charset="0"/>
              </a:rPr>
              <a:t> </a:t>
            </a:r>
            <a:r>
              <a:rPr lang="ru-RU" sz="900" dirty="0">
                <a:latin typeface="Arial Narrow" panose="020B0606020202030204" pitchFamily="34" charset="0"/>
              </a:rPr>
              <a:t>неисправность </a:t>
            </a:r>
            <a:r>
              <a:rPr lang="ru-RU" sz="900" dirty="0" err="1" smtClean="0">
                <a:latin typeface="Arial Narrow" panose="020B0606020202030204" pitchFamily="34" charset="0"/>
              </a:rPr>
              <a:t>эл.оборудования</a:t>
            </a:r>
            <a:r>
              <a:rPr lang="ru-RU" sz="900" dirty="0">
                <a:latin typeface="Arial Narrow" panose="020B0606020202030204" pitchFamily="34" charset="0"/>
              </a:rPr>
              <a:t/>
            </a:r>
            <a:br>
              <a:rPr lang="ru-RU" sz="900" dirty="0">
                <a:latin typeface="Arial Narrow" panose="020B0606020202030204" pitchFamily="34" charset="0"/>
              </a:rPr>
            </a:br>
            <a:r>
              <a:rPr lang="ru-RU" sz="900" dirty="0" smtClean="0">
                <a:latin typeface="Arial Narrow" panose="020B0606020202030204" pitchFamily="34" charset="0"/>
              </a:rPr>
              <a:t>транспортного </a:t>
            </a:r>
            <a:r>
              <a:rPr lang="ru-RU" sz="900" dirty="0">
                <a:latin typeface="Arial Narrow" panose="020B0606020202030204" pitchFamily="34" charset="0"/>
              </a:rPr>
              <a:t>средства</a:t>
            </a:r>
            <a:endParaRPr lang="ru-RU" sz="900" dirty="0" smtClean="0">
              <a:latin typeface="Arial Narrow" panose="020B0606020202030204" pitchFamily="34" charset="0"/>
            </a:endParaRPr>
          </a:p>
          <a:p>
            <a:r>
              <a:rPr lang="ru-RU" sz="900" b="1" dirty="0" smtClean="0">
                <a:latin typeface="Arial Narrow" panose="020B0606020202030204" pitchFamily="34" charset="0"/>
              </a:rPr>
              <a:t>Последствия: </a:t>
            </a:r>
            <a:r>
              <a:rPr lang="ru-RU" sz="900" dirty="0" smtClean="0">
                <a:latin typeface="Arial Narrow" panose="020B0606020202030204" pitchFamily="34" charset="0"/>
              </a:rPr>
              <a:t>Автобус полностью уничтожен </a:t>
            </a:r>
          </a:p>
          <a:p>
            <a:r>
              <a:rPr lang="ru-RU" sz="900" dirty="0">
                <a:latin typeface="Arial Narrow" panose="020B0606020202030204" pitchFamily="34" charset="0"/>
              </a:rPr>
              <a:t>Травмированных и пострадавших </a:t>
            </a:r>
            <a:r>
              <a:rPr lang="ru-RU" sz="900" dirty="0" smtClean="0">
                <a:latin typeface="Arial Narrow" panose="020B0606020202030204" pitchFamily="34" charset="0"/>
              </a:rPr>
              <a:t>нет</a:t>
            </a:r>
          </a:p>
          <a:p>
            <a:r>
              <a:rPr lang="ru-RU" sz="900" b="1" dirty="0" smtClean="0">
                <a:latin typeface="Arial Narrow" panose="020B0606020202030204" pitchFamily="34" charset="0"/>
              </a:rPr>
              <a:t>Ущерб: </a:t>
            </a:r>
            <a:r>
              <a:rPr lang="ru-RU" sz="900" dirty="0">
                <a:latin typeface="Arial Narrow" panose="020B0606020202030204" pitchFamily="34" charset="0"/>
              </a:rPr>
              <a:t>1 211 тыс. руб</a:t>
            </a:r>
            <a:r>
              <a:rPr lang="ru-RU" sz="900" dirty="0" smtClean="0">
                <a:latin typeface="Arial Narrow" panose="020B0606020202030204" pitchFamily="34" charset="0"/>
              </a:rPr>
              <a:t>.</a:t>
            </a:r>
            <a:endParaRPr lang="ru-RU" sz="900" dirty="0">
              <a:latin typeface="Arial Narrow" panose="020B0606020202030204" pitchFamily="34" charset="0"/>
            </a:endParaRPr>
          </a:p>
        </p:txBody>
      </p:sp>
      <p:pic>
        <p:nvPicPr>
          <p:cNvPr id="1026" name="Picture 2" descr="C:\Users\knyaanav\Desktop\Снимок.JP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rcRect r="11539"/>
          <a:stretch/>
        </p:blipFill>
        <p:spPr bwMode="auto">
          <a:xfrm>
            <a:off x="4436862" y="1189178"/>
            <a:ext cx="2231520" cy="15095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3" name="Text Box 118"/>
          <p:cNvSpPr txBox="1">
            <a:spLocks noChangeArrowheads="1"/>
          </p:cNvSpPr>
          <p:nvPr/>
        </p:nvSpPr>
        <p:spPr bwMode="gray">
          <a:xfrm>
            <a:off x="4424379" y="2684524"/>
            <a:ext cx="2344722" cy="1892826"/>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ru-RU" sz="900" b="1" dirty="0" smtClean="0">
                <a:latin typeface="Arial Narrow" panose="020B0606020202030204" pitchFamily="34" charset="0"/>
              </a:rPr>
              <a:t>Дата</a:t>
            </a:r>
            <a:r>
              <a:rPr lang="ru-RU" sz="900" b="1" dirty="0">
                <a:latin typeface="Arial Narrow" panose="020B0606020202030204" pitchFamily="34" charset="0"/>
              </a:rPr>
              <a:t>: </a:t>
            </a:r>
            <a:r>
              <a:rPr lang="ru-RU" sz="900" dirty="0" smtClean="0">
                <a:latin typeface="Arial Narrow" panose="020B0606020202030204" pitchFamily="34" charset="0"/>
              </a:rPr>
              <a:t>18.04.2017 </a:t>
            </a:r>
          </a:p>
          <a:p>
            <a:r>
              <a:rPr lang="ru-RU" sz="900" b="1" dirty="0" smtClean="0">
                <a:latin typeface="Arial Narrow" panose="020B0606020202030204" pitchFamily="34" charset="0"/>
              </a:rPr>
              <a:t>Время:</a:t>
            </a:r>
            <a:r>
              <a:rPr lang="ru-RU" sz="900" dirty="0" smtClean="0">
                <a:latin typeface="Arial Narrow" panose="020B0606020202030204" pitchFamily="34" charset="0"/>
              </a:rPr>
              <a:t> </a:t>
            </a:r>
            <a:r>
              <a:rPr lang="ru-RU" sz="900" dirty="0">
                <a:latin typeface="Arial Narrow" panose="020B0606020202030204" pitchFamily="34" charset="0"/>
              </a:rPr>
              <a:t>01 ч. 35 м. </a:t>
            </a:r>
            <a:endParaRPr lang="ru-RU" sz="900" dirty="0" smtClean="0">
              <a:latin typeface="Arial Narrow" panose="020B0606020202030204" pitchFamily="34" charset="0"/>
            </a:endParaRPr>
          </a:p>
          <a:p>
            <a:r>
              <a:rPr lang="ru-RU" sz="900" b="1" dirty="0" smtClean="0">
                <a:latin typeface="Arial Narrow" panose="020B0606020202030204" pitchFamily="34" charset="0"/>
              </a:rPr>
              <a:t>Объект:</a:t>
            </a:r>
            <a:r>
              <a:rPr lang="ru-RU" sz="900" dirty="0">
                <a:latin typeface="Arial Narrow" panose="020B0606020202030204" pitchFamily="34" charset="0"/>
              </a:rPr>
              <a:t> Автомобиль КАМАЗ-43-118-15 </a:t>
            </a:r>
            <a:r>
              <a:rPr lang="ru-RU" sz="900" dirty="0" smtClean="0">
                <a:latin typeface="Arial Narrow" panose="020B0606020202030204" pitchFamily="34" charset="0"/>
              </a:rPr>
              <a:t/>
            </a:r>
            <a:br>
              <a:rPr lang="ru-RU" sz="900" dirty="0" smtClean="0">
                <a:latin typeface="Arial Narrow" panose="020B0606020202030204" pitchFamily="34" charset="0"/>
              </a:rPr>
            </a:br>
            <a:r>
              <a:rPr lang="ru-RU" sz="900" b="1" dirty="0" smtClean="0">
                <a:latin typeface="Arial Narrow" panose="020B0606020202030204" pitchFamily="34" charset="0"/>
              </a:rPr>
              <a:t>Место</a:t>
            </a:r>
            <a:r>
              <a:rPr lang="ru-RU" sz="900" b="1" dirty="0">
                <a:latin typeface="Arial Narrow" panose="020B0606020202030204" pitchFamily="34" charset="0"/>
              </a:rPr>
              <a:t>: </a:t>
            </a:r>
            <a:r>
              <a:rPr lang="ru-RU" sz="900" dirty="0">
                <a:latin typeface="Arial Narrow" panose="020B0606020202030204" pitchFamily="34" charset="0"/>
              </a:rPr>
              <a:t>Воронежская область, Каменский </a:t>
            </a:r>
            <a:r>
              <a:rPr lang="ru-RU" sz="900" dirty="0" smtClean="0">
                <a:latin typeface="Arial Narrow" panose="020B0606020202030204" pitchFamily="34" charset="0"/>
              </a:rPr>
              <a:t>район </a:t>
            </a:r>
            <a:r>
              <a:rPr lang="ru-RU" altLang="ru-RU" sz="900" b="1" dirty="0" smtClean="0">
                <a:latin typeface="Arial Narrow" panose="020B0606020202030204" pitchFamily="34" charset="0"/>
              </a:rPr>
              <a:t>ДО: </a:t>
            </a:r>
            <a:r>
              <a:rPr lang="ru-RU" sz="900" dirty="0" err="1" smtClean="0">
                <a:latin typeface="Arial Narrow" panose="020B0606020202030204" pitchFamily="34" charset="0"/>
              </a:rPr>
              <a:t>Острогожское</a:t>
            </a:r>
            <a:r>
              <a:rPr lang="ru-RU" sz="900" dirty="0" smtClean="0">
                <a:latin typeface="Arial Narrow" panose="020B0606020202030204" pitchFamily="34" charset="0"/>
              </a:rPr>
              <a:t> </a:t>
            </a:r>
            <a:r>
              <a:rPr lang="ru-RU" sz="900" dirty="0">
                <a:latin typeface="Arial Narrow" panose="020B0606020202030204" pitchFamily="34" charset="0"/>
              </a:rPr>
              <a:t>ЛПУМГ </a:t>
            </a:r>
            <a:endParaRPr lang="ru-RU" sz="900" dirty="0" smtClean="0">
              <a:latin typeface="Arial Narrow" panose="020B0606020202030204" pitchFamily="34" charset="0"/>
            </a:endParaRPr>
          </a:p>
          <a:p>
            <a:r>
              <a:rPr lang="ru-RU" sz="900" dirty="0" smtClean="0">
                <a:latin typeface="Arial Narrow" panose="020B0606020202030204" pitchFamily="34" charset="0"/>
              </a:rPr>
              <a:t>ООО </a:t>
            </a:r>
            <a:r>
              <a:rPr lang="ru-RU" sz="900" dirty="0">
                <a:latin typeface="Arial Narrow" panose="020B0606020202030204" pitchFamily="34" charset="0"/>
              </a:rPr>
              <a:t>«Газпром </a:t>
            </a:r>
            <a:r>
              <a:rPr lang="ru-RU" sz="900" dirty="0" err="1">
                <a:latin typeface="Arial Narrow" panose="020B0606020202030204" pitchFamily="34" charset="0"/>
              </a:rPr>
              <a:t>трансгаз</a:t>
            </a:r>
            <a:r>
              <a:rPr lang="ru-RU" sz="900" dirty="0">
                <a:latin typeface="Arial Narrow" panose="020B0606020202030204" pitchFamily="34" charset="0"/>
              </a:rPr>
              <a:t> Москва»</a:t>
            </a:r>
            <a:r>
              <a:rPr lang="ru-RU" sz="900" dirty="0" smtClean="0">
                <a:latin typeface="Arial Narrow" panose="020B0606020202030204" pitchFamily="34" charset="0"/>
              </a:rPr>
              <a:t/>
            </a:r>
            <a:br>
              <a:rPr lang="ru-RU" sz="900" dirty="0" smtClean="0">
                <a:latin typeface="Arial Narrow" panose="020B0606020202030204" pitchFamily="34" charset="0"/>
              </a:rPr>
            </a:br>
            <a:r>
              <a:rPr lang="ru-RU" sz="900" b="1" dirty="0" smtClean="0">
                <a:latin typeface="Arial Narrow" panose="020B0606020202030204" pitchFamily="34" charset="0"/>
              </a:rPr>
              <a:t>Причина:</a:t>
            </a:r>
            <a:r>
              <a:rPr lang="ru-RU" sz="900" b="1" dirty="0">
                <a:latin typeface="Arial Narrow" panose="020B0606020202030204" pitchFamily="34" charset="0"/>
              </a:rPr>
              <a:t> </a:t>
            </a:r>
            <a:r>
              <a:rPr lang="ru-RU" sz="900" dirty="0">
                <a:latin typeface="Arial Narrow" panose="020B0606020202030204" pitchFamily="34" charset="0"/>
              </a:rPr>
              <a:t>Воспламенение </a:t>
            </a:r>
            <a:r>
              <a:rPr lang="ru-RU" sz="900" dirty="0" err="1" smtClean="0">
                <a:latin typeface="Arial Narrow" panose="020B0606020202030204" pitchFamily="34" charset="0"/>
              </a:rPr>
              <a:t>газовоздушной</a:t>
            </a:r>
            <a:endParaRPr lang="ru-RU" sz="900" dirty="0" smtClean="0">
              <a:latin typeface="Arial Narrow" panose="020B0606020202030204" pitchFamily="34" charset="0"/>
            </a:endParaRPr>
          </a:p>
          <a:p>
            <a:r>
              <a:rPr lang="ru-RU" sz="900" dirty="0" smtClean="0">
                <a:latin typeface="Arial Narrow" panose="020B0606020202030204" pitchFamily="34" charset="0"/>
              </a:rPr>
              <a:t>смеси</a:t>
            </a:r>
            <a:r>
              <a:rPr lang="ru-RU" sz="900" dirty="0">
                <a:latin typeface="Arial Narrow" panose="020B0606020202030204" pitchFamily="34" charset="0"/>
              </a:rPr>
              <a:t>, </a:t>
            </a:r>
            <a:r>
              <a:rPr lang="ru-RU" sz="900" dirty="0" smtClean="0">
                <a:latin typeface="Arial Narrow" panose="020B0606020202030204" pitchFamily="34" charset="0"/>
              </a:rPr>
              <a:t>в </a:t>
            </a:r>
            <a:r>
              <a:rPr lang="ru-RU" sz="900" dirty="0">
                <a:latin typeface="Arial Narrow" panose="020B0606020202030204" pitchFamily="34" charset="0"/>
              </a:rPr>
              <a:t>результате разгерметизации </a:t>
            </a:r>
            <a:r>
              <a:rPr lang="ru-RU" sz="900" dirty="0" smtClean="0">
                <a:latin typeface="Arial Narrow" panose="020B0606020202030204" pitchFamily="34" charset="0"/>
              </a:rPr>
              <a:t>бытового газового баллона</a:t>
            </a:r>
            <a:endParaRPr lang="ru-RU" sz="900" dirty="0">
              <a:latin typeface="Arial Narrow" panose="020B0606020202030204" pitchFamily="34" charset="0"/>
            </a:endParaRPr>
          </a:p>
          <a:p>
            <a:r>
              <a:rPr lang="ru-RU" sz="900" b="1" dirty="0" smtClean="0">
                <a:latin typeface="Arial Narrow" panose="020B0606020202030204" pitchFamily="34" charset="0"/>
              </a:rPr>
              <a:t>Последствия: </a:t>
            </a:r>
            <a:r>
              <a:rPr lang="ru-RU" sz="900" u="sng" dirty="0">
                <a:latin typeface="Arial Narrow" panose="020B0606020202030204" pitchFamily="34" charset="0"/>
              </a:rPr>
              <a:t>пострадало 2 работника ЛЭС </a:t>
            </a:r>
            <a:r>
              <a:rPr lang="ru-RU" sz="900" u="sng" dirty="0" err="1">
                <a:latin typeface="Arial Narrow" panose="020B0606020202030204" pitchFamily="34" charset="0"/>
              </a:rPr>
              <a:t>Острогожского</a:t>
            </a:r>
            <a:r>
              <a:rPr lang="ru-RU" sz="900" u="sng" dirty="0">
                <a:latin typeface="Arial Narrow" panose="020B0606020202030204" pitchFamily="34" charset="0"/>
              </a:rPr>
              <a:t> </a:t>
            </a:r>
            <a:r>
              <a:rPr lang="ru-RU" sz="900" u="sng" dirty="0" smtClean="0">
                <a:latin typeface="Arial Narrow" panose="020B0606020202030204" pitchFamily="34" charset="0"/>
              </a:rPr>
              <a:t>ЛПУМГ</a:t>
            </a:r>
            <a:endParaRPr lang="ru-RU" sz="900" u="sng" dirty="0">
              <a:latin typeface="Arial Narrow" panose="020B0606020202030204" pitchFamily="34" charset="0"/>
            </a:endParaRPr>
          </a:p>
          <a:p>
            <a:r>
              <a:rPr lang="ru-RU" sz="900" dirty="0">
                <a:latin typeface="Arial Narrow" panose="020B0606020202030204" pitchFamily="34" charset="0"/>
              </a:rPr>
              <a:t>Автомобиль уничтожен полностью. </a:t>
            </a:r>
          </a:p>
          <a:p>
            <a:r>
              <a:rPr lang="ru-RU" sz="900" b="1" dirty="0" smtClean="0">
                <a:latin typeface="Arial Narrow" panose="020B0606020202030204" pitchFamily="34" charset="0"/>
              </a:rPr>
              <a:t>Ущерб </a:t>
            </a:r>
            <a:r>
              <a:rPr lang="ru-RU" sz="900" dirty="0" smtClean="0">
                <a:latin typeface="Arial Narrow" panose="020B0606020202030204" pitchFamily="34" charset="0"/>
              </a:rPr>
              <a:t>4 </a:t>
            </a:r>
            <a:r>
              <a:rPr lang="ru-RU" sz="900" dirty="0">
                <a:latin typeface="Arial Narrow" panose="020B0606020202030204" pitchFamily="34" charset="0"/>
              </a:rPr>
              <a:t>363,9 тыс. руб</a:t>
            </a:r>
            <a:r>
              <a:rPr lang="ru-RU" sz="900" dirty="0" smtClean="0">
                <a:latin typeface="Arial Narrow" panose="020B0606020202030204" pitchFamily="34" charset="0"/>
              </a:rPr>
              <a:t>.</a:t>
            </a:r>
            <a:endParaRPr lang="ru-RU" sz="900" dirty="0">
              <a:latin typeface="Arial Narrow" panose="020B0606020202030204" pitchFamily="34" charset="0"/>
            </a:endParaRPr>
          </a:p>
        </p:txBody>
      </p:sp>
      <p:pic>
        <p:nvPicPr>
          <p:cNvPr id="1029" name="Picture 5" descr="C:\Users\knyaanav\Desktop\Снимок1.JPG"/>
          <p:cNvPicPr>
            <a:picLocks noChangeAspect="1" noChangeArrowheads="1"/>
          </p:cNvPicPr>
          <p:nvPr/>
        </p:nvPicPr>
        <p:blipFill>
          <a:blip r:embed="rId7" cstate="print">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6769101" y="1189179"/>
            <a:ext cx="2131035" cy="150957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6" name="Text Box 118"/>
          <p:cNvSpPr txBox="1">
            <a:spLocks noChangeArrowheads="1"/>
          </p:cNvSpPr>
          <p:nvPr/>
        </p:nvSpPr>
        <p:spPr bwMode="gray">
          <a:xfrm>
            <a:off x="6769101" y="2684524"/>
            <a:ext cx="2198992" cy="1892826"/>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ru-RU" sz="900" b="1" dirty="0" smtClean="0">
                <a:latin typeface="Arial Narrow" panose="020B0606020202030204" pitchFamily="34" charset="0"/>
              </a:rPr>
              <a:t>Дата</a:t>
            </a:r>
            <a:r>
              <a:rPr lang="ru-RU" sz="900" b="1" dirty="0">
                <a:latin typeface="Arial Narrow" panose="020B0606020202030204" pitchFamily="34" charset="0"/>
              </a:rPr>
              <a:t>: </a:t>
            </a:r>
            <a:r>
              <a:rPr lang="ru-RU" sz="900" dirty="0">
                <a:latin typeface="Arial Narrow" panose="020B0606020202030204" pitchFamily="34" charset="0"/>
              </a:rPr>
              <a:t>03.12.2017 </a:t>
            </a:r>
            <a:endParaRPr lang="ru-RU" sz="900" dirty="0" smtClean="0">
              <a:latin typeface="Arial Narrow" panose="020B0606020202030204" pitchFamily="34" charset="0"/>
            </a:endParaRPr>
          </a:p>
          <a:p>
            <a:r>
              <a:rPr lang="ru-RU" sz="900" b="1" dirty="0" smtClean="0">
                <a:latin typeface="Arial Narrow" panose="020B0606020202030204" pitchFamily="34" charset="0"/>
              </a:rPr>
              <a:t>Время:</a:t>
            </a:r>
            <a:r>
              <a:rPr lang="ru-RU" sz="900" dirty="0" smtClean="0">
                <a:latin typeface="Arial Narrow" panose="020B0606020202030204" pitchFamily="34" charset="0"/>
              </a:rPr>
              <a:t> 09 </a:t>
            </a:r>
            <a:r>
              <a:rPr lang="ru-RU" sz="900" dirty="0">
                <a:latin typeface="Arial Narrow" panose="020B0606020202030204" pitchFamily="34" charset="0"/>
              </a:rPr>
              <a:t>ч. </a:t>
            </a:r>
            <a:r>
              <a:rPr lang="ru-RU" sz="900" dirty="0" smtClean="0">
                <a:latin typeface="Arial Narrow" panose="020B0606020202030204" pitchFamily="34" charset="0"/>
              </a:rPr>
              <a:t>07 </a:t>
            </a:r>
            <a:r>
              <a:rPr lang="ru-RU" sz="900" dirty="0">
                <a:latin typeface="Arial Narrow" panose="020B0606020202030204" pitchFamily="34" charset="0"/>
              </a:rPr>
              <a:t>м. </a:t>
            </a:r>
            <a:endParaRPr lang="ru-RU" sz="900" dirty="0" smtClean="0">
              <a:latin typeface="Arial Narrow" panose="020B0606020202030204" pitchFamily="34" charset="0"/>
            </a:endParaRPr>
          </a:p>
          <a:p>
            <a:r>
              <a:rPr lang="ru-RU" sz="900" b="1" dirty="0" smtClean="0">
                <a:latin typeface="Arial Narrow" panose="020B0606020202030204" pitchFamily="34" charset="0"/>
              </a:rPr>
              <a:t>Объект:</a:t>
            </a:r>
            <a:r>
              <a:rPr lang="ru-RU" sz="900" dirty="0">
                <a:latin typeface="Arial Narrow" panose="020B0606020202030204" pitchFamily="34" charset="0"/>
              </a:rPr>
              <a:t> Автобус ПАЗ </a:t>
            </a:r>
            <a:r>
              <a:rPr lang="ru-RU" sz="900" dirty="0" smtClean="0">
                <a:latin typeface="Arial Narrow" panose="020B0606020202030204" pitchFamily="34" charset="0"/>
              </a:rPr>
              <a:t>32054</a:t>
            </a:r>
            <a:br>
              <a:rPr lang="ru-RU" sz="900" dirty="0" smtClean="0">
                <a:latin typeface="Arial Narrow" panose="020B0606020202030204" pitchFamily="34" charset="0"/>
              </a:rPr>
            </a:br>
            <a:r>
              <a:rPr lang="ru-RU" sz="900" b="1" dirty="0" smtClean="0">
                <a:latin typeface="Arial Narrow" panose="020B0606020202030204" pitchFamily="34" charset="0"/>
              </a:rPr>
              <a:t>Место: </a:t>
            </a:r>
            <a:r>
              <a:rPr lang="ru-RU" sz="900" dirty="0" smtClean="0">
                <a:latin typeface="Arial Narrow" panose="020B0606020202030204" pitchFamily="34" charset="0"/>
              </a:rPr>
              <a:t>Самарская область г</a:t>
            </a:r>
            <a:r>
              <a:rPr lang="ru-RU" sz="900" dirty="0">
                <a:latin typeface="Arial Narrow" panose="020B0606020202030204" pitchFamily="34" charset="0"/>
              </a:rPr>
              <a:t>. Сызрань. </a:t>
            </a:r>
            <a:endParaRPr lang="ru-RU" sz="900" b="1" dirty="0" smtClean="0">
              <a:latin typeface="Arial Narrow" panose="020B0606020202030204" pitchFamily="34" charset="0"/>
            </a:endParaRPr>
          </a:p>
          <a:p>
            <a:r>
              <a:rPr lang="ru-RU" altLang="ru-RU" sz="900" b="1" dirty="0" smtClean="0">
                <a:latin typeface="Arial Narrow" panose="020B0606020202030204" pitchFamily="34" charset="0"/>
              </a:rPr>
              <a:t>ДО: </a:t>
            </a:r>
            <a:r>
              <a:rPr lang="ru-RU" sz="900" dirty="0" err="1">
                <a:latin typeface="Arial Narrow" panose="020B0606020202030204" pitchFamily="34" charset="0"/>
              </a:rPr>
              <a:t>Сызранское</a:t>
            </a:r>
            <a:r>
              <a:rPr lang="ru-RU" sz="900" dirty="0">
                <a:latin typeface="Arial Narrow" panose="020B0606020202030204" pitchFamily="34" charset="0"/>
              </a:rPr>
              <a:t> </a:t>
            </a:r>
            <a:r>
              <a:rPr lang="ru-RU" sz="900" dirty="0" smtClean="0">
                <a:latin typeface="Arial Narrow" panose="020B0606020202030204" pitchFamily="34" charset="0"/>
              </a:rPr>
              <a:t>ЛПУМГ</a:t>
            </a:r>
          </a:p>
          <a:p>
            <a:r>
              <a:rPr lang="ru-RU" sz="900" dirty="0" smtClean="0">
                <a:latin typeface="Arial Narrow" panose="020B0606020202030204" pitchFamily="34" charset="0"/>
              </a:rPr>
              <a:t>ООО </a:t>
            </a:r>
            <a:r>
              <a:rPr lang="ru-RU" sz="900" dirty="0">
                <a:latin typeface="Arial Narrow" panose="020B0606020202030204" pitchFamily="34" charset="0"/>
              </a:rPr>
              <a:t>«Газпром </a:t>
            </a:r>
            <a:r>
              <a:rPr lang="ru-RU" sz="900" dirty="0" err="1">
                <a:latin typeface="Arial Narrow" panose="020B0606020202030204" pitchFamily="34" charset="0"/>
              </a:rPr>
              <a:t>трансгаз</a:t>
            </a:r>
            <a:r>
              <a:rPr lang="ru-RU" sz="900" dirty="0">
                <a:latin typeface="Arial Narrow" panose="020B0606020202030204" pitchFamily="34" charset="0"/>
              </a:rPr>
              <a:t> Самара</a:t>
            </a:r>
            <a:r>
              <a:rPr lang="ru-RU" sz="900" dirty="0" smtClean="0">
                <a:latin typeface="Arial Narrow" panose="020B0606020202030204" pitchFamily="34" charset="0"/>
              </a:rPr>
              <a:t>» </a:t>
            </a:r>
            <a:br>
              <a:rPr lang="ru-RU" sz="900" dirty="0" smtClean="0">
                <a:latin typeface="Arial Narrow" panose="020B0606020202030204" pitchFamily="34" charset="0"/>
              </a:rPr>
            </a:br>
            <a:r>
              <a:rPr lang="ru-RU" sz="900" b="1" dirty="0" smtClean="0">
                <a:latin typeface="Arial Narrow" panose="020B0606020202030204" pitchFamily="34" charset="0"/>
              </a:rPr>
              <a:t>Причина:</a:t>
            </a:r>
            <a:r>
              <a:rPr lang="ru-RU" sz="900" b="1" dirty="0">
                <a:latin typeface="Arial Narrow" panose="020B0606020202030204" pitchFamily="34" charset="0"/>
              </a:rPr>
              <a:t> </a:t>
            </a:r>
            <a:r>
              <a:rPr lang="ru-RU" sz="900" dirty="0">
                <a:latin typeface="Arial Narrow" panose="020B0606020202030204" pitchFamily="34" charset="0"/>
              </a:rPr>
              <a:t>Воспламенение </a:t>
            </a:r>
            <a:r>
              <a:rPr lang="ru-RU" sz="900" dirty="0" smtClean="0">
                <a:latin typeface="Arial Narrow" panose="020B0606020202030204" pitchFamily="34" charset="0"/>
              </a:rPr>
              <a:t>паров</a:t>
            </a:r>
            <a:br>
              <a:rPr lang="ru-RU" sz="900" dirty="0" smtClean="0">
                <a:latin typeface="Arial Narrow" panose="020B0606020202030204" pitchFamily="34" charset="0"/>
              </a:rPr>
            </a:br>
            <a:r>
              <a:rPr lang="ru-RU" sz="900" dirty="0" smtClean="0">
                <a:latin typeface="Arial Narrow" panose="020B0606020202030204" pitchFamily="34" charset="0"/>
              </a:rPr>
              <a:t>бензина из-за не герметичности </a:t>
            </a:r>
            <a:r>
              <a:rPr lang="ru-RU" sz="900" dirty="0">
                <a:latin typeface="Arial Narrow" panose="020B0606020202030204" pitchFamily="34" charset="0"/>
              </a:rPr>
              <a:t>топливоподводящего шланга</a:t>
            </a:r>
            <a:endParaRPr lang="ru-RU" sz="900" dirty="0" smtClean="0">
              <a:latin typeface="Arial Narrow" panose="020B0606020202030204" pitchFamily="34" charset="0"/>
            </a:endParaRPr>
          </a:p>
          <a:p>
            <a:r>
              <a:rPr lang="ru-RU" sz="900" b="1" dirty="0" smtClean="0">
                <a:latin typeface="Arial Narrow" panose="020B0606020202030204" pitchFamily="34" charset="0"/>
              </a:rPr>
              <a:t>Последствия: </a:t>
            </a:r>
            <a:r>
              <a:rPr lang="ru-RU" sz="900" dirty="0">
                <a:latin typeface="Arial Narrow" panose="020B0606020202030204" pitchFamily="34" charset="0"/>
              </a:rPr>
              <a:t>Автобус полностью уничтожен </a:t>
            </a:r>
            <a:endParaRPr lang="ru-RU" sz="900" dirty="0" smtClean="0">
              <a:latin typeface="Arial Narrow" panose="020B0606020202030204" pitchFamily="34" charset="0"/>
            </a:endParaRPr>
          </a:p>
          <a:p>
            <a:r>
              <a:rPr lang="ru-RU" sz="900" dirty="0">
                <a:latin typeface="Arial Narrow" panose="020B0606020202030204" pitchFamily="34" charset="0"/>
              </a:rPr>
              <a:t>Травмированных и пострадавших нет</a:t>
            </a:r>
          </a:p>
          <a:p>
            <a:r>
              <a:rPr lang="ru-RU" sz="900" b="1" dirty="0" smtClean="0">
                <a:latin typeface="Arial Narrow" panose="020B0606020202030204" pitchFamily="34" charset="0"/>
              </a:rPr>
              <a:t>Ущерб: </a:t>
            </a:r>
            <a:r>
              <a:rPr lang="en-US" sz="900" dirty="0" smtClean="0">
                <a:latin typeface="Arial Narrow" panose="020B0606020202030204" pitchFamily="34" charset="0"/>
              </a:rPr>
              <a:t>767</a:t>
            </a:r>
            <a:r>
              <a:rPr lang="ru-RU" sz="900" dirty="0" smtClean="0">
                <a:latin typeface="Arial Narrow" panose="020B0606020202030204" pitchFamily="34" charset="0"/>
              </a:rPr>
              <a:t> тыс</a:t>
            </a:r>
            <a:r>
              <a:rPr lang="ru-RU" sz="900" dirty="0">
                <a:latin typeface="Arial Narrow" panose="020B0606020202030204" pitchFamily="34" charset="0"/>
              </a:rPr>
              <a:t>. руб</a:t>
            </a:r>
            <a:r>
              <a:rPr lang="ru-RU" sz="900" dirty="0" smtClean="0">
                <a:latin typeface="Arial Narrow" panose="020B0606020202030204" pitchFamily="34" charset="0"/>
              </a:rPr>
              <a:t>.</a:t>
            </a:r>
            <a:endParaRPr lang="ru-RU" sz="900" dirty="0">
              <a:latin typeface="Arial Narrow" panose="020B0606020202030204" pitchFamily="34" charset="0"/>
            </a:endParaRPr>
          </a:p>
        </p:txBody>
      </p:sp>
      <p:sp>
        <p:nvSpPr>
          <p:cNvPr id="17" name="Прямоугольник 16"/>
          <p:cNvSpPr/>
          <p:nvPr/>
        </p:nvSpPr>
        <p:spPr>
          <a:xfrm>
            <a:off x="2143117" y="1193117"/>
            <a:ext cx="45719" cy="3389535"/>
          </a:xfrm>
          <a:prstGeom prst="rect">
            <a:avLst/>
          </a:prstGeom>
          <a:gradFill flip="none" rotWithShape="1">
            <a:gsLst>
              <a:gs pos="17000">
                <a:srgbClr val="0066CC">
                  <a:tint val="66000"/>
                  <a:satMod val="160000"/>
                  <a:alpha val="79000"/>
                </a:srgbClr>
              </a:gs>
              <a:gs pos="75000">
                <a:srgbClr val="D1DBF8">
                  <a:alpha val="25000"/>
                </a:srgbClr>
              </a:gs>
              <a:gs pos="90000">
                <a:srgbClr val="0066CC">
                  <a:tint val="23500"/>
                  <a:satMod val="160000"/>
                  <a:alpha val="5000"/>
                </a:srgbClr>
              </a:gs>
              <a:gs pos="36000">
                <a:srgbClr val="0066CC">
                  <a:tint val="44500"/>
                  <a:satMod val="160000"/>
                  <a:alpha val="69000"/>
                </a:srgbClr>
              </a:gs>
              <a:gs pos="55000">
                <a:srgbClr val="0066CC">
                  <a:tint val="23500"/>
                  <a:satMod val="160000"/>
                  <a:alpha val="47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p:cNvSpPr/>
          <p:nvPr/>
        </p:nvSpPr>
        <p:spPr>
          <a:xfrm>
            <a:off x="4340421" y="1175652"/>
            <a:ext cx="45719" cy="3389535"/>
          </a:xfrm>
          <a:prstGeom prst="rect">
            <a:avLst/>
          </a:prstGeom>
          <a:gradFill flip="none" rotWithShape="1">
            <a:gsLst>
              <a:gs pos="17000">
                <a:srgbClr val="0066CC">
                  <a:tint val="66000"/>
                  <a:satMod val="160000"/>
                  <a:alpha val="79000"/>
                </a:srgbClr>
              </a:gs>
              <a:gs pos="75000">
                <a:srgbClr val="D1DBF8">
                  <a:alpha val="25000"/>
                </a:srgbClr>
              </a:gs>
              <a:gs pos="90000">
                <a:srgbClr val="0066CC">
                  <a:tint val="23500"/>
                  <a:satMod val="160000"/>
                  <a:alpha val="5000"/>
                </a:srgbClr>
              </a:gs>
              <a:gs pos="36000">
                <a:srgbClr val="0066CC">
                  <a:tint val="44500"/>
                  <a:satMod val="160000"/>
                  <a:alpha val="69000"/>
                </a:srgbClr>
              </a:gs>
              <a:gs pos="55000">
                <a:srgbClr val="0066CC">
                  <a:tint val="23500"/>
                  <a:satMod val="160000"/>
                  <a:alpha val="47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ик 18"/>
          <p:cNvSpPr/>
          <p:nvPr/>
        </p:nvSpPr>
        <p:spPr>
          <a:xfrm>
            <a:off x="6717862" y="1175652"/>
            <a:ext cx="45719" cy="3389535"/>
          </a:xfrm>
          <a:prstGeom prst="rect">
            <a:avLst/>
          </a:prstGeom>
          <a:gradFill flip="none" rotWithShape="1">
            <a:gsLst>
              <a:gs pos="17000">
                <a:srgbClr val="0066CC">
                  <a:tint val="66000"/>
                  <a:satMod val="160000"/>
                  <a:alpha val="79000"/>
                </a:srgbClr>
              </a:gs>
              <a:gs pos="75000">
                <a:srgbClr val="D1DBF8">
                  <a:alpha val="25000"/>
                </a:srgbClr>
              </a:gs>
              <a:gs pos="90000">
                <a:srgbClr val="0066CC">
                  <a:tint val="23500"/>
                  <a:satMod val="160000"/>
                  <a:alpha val="5000"/>
                </a:srgbClr>
              </a:gs>
              <a:gs pos="36000">
                <a:srgbClr val="0066CC">
                  <a:tint val="44500"/>
                  <a:satMod val="160000"/>
                  <a:alpha val="69000"/>
                </a:srgbClr>
              </a:gs>
              <a:gs pos="55000">
                <a:srgbClr val="0066CC">
                  <a:tint val="23500"/>
                  <a:satMod val="160000"/>
                  <a:alpha val="47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Содержимое 3"/>
          <p:cNvSpPr txBox="1">
            <a:spLocks/>
          </p:cNvSpPr>
          <p:nvPr/>
        </p:nvSpPr>
        <p:spPr>
          <a:xfrm>
            <a:off x="1973596" y="4635985"/>
            <a:ext cx="7067549" cy="276999"/>
          </a:xfrm>
          <a:prstGeom prst="rect">
            <a:avLst/>
          </a:prstGeom>
        </p:spPr>
        <p:txBody>
          <a:bodyPr/>
          <a:lstStyle>
            <a:lvl1pPr marL="0" indent="0" algn="l" defTabSz="914400" rtl="0" eaLnBrk="1" latinLnBrk="0" hangingPunct="1">
              <a:spcBef>
                <a:spcPct val="20000"/>
              </a:spcBef>
              <a:buFont typeface="Arial" pitchFamily="34" charset="0"/>
              <a:buNone/>
              <a:defRPr sz="2600" b="0" kern="1200">
                <a:solidFill>
                  <a:srgbClr val="003366"/>
                </a:solidFill>
                <a:latin typeface="Arial Narrow" pitchFamily="34" charset="0"/>
                <a:ea typeface="+mn-ea"/>
                <a:cs typeface="+mn-cs"/>
              </a:defRPr>
            </a:lvl1pPr>
            <a:lvl2pPr marL="742950" indent="-28575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2pPr>
            <a:lvl3pPr marL="1143000" indent="-22860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3pPr>
            <a:lvl4pPr marL="1600200" indent="-22860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4pPr>
            <a:lvl5pPr marL="2057400" indent="-22860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ru-RU" sz="1400" dirty="0">
                <a:solidFill>
                  <a:schemeClr val="bg1"/>
                </a:solidFill>
              </a:rPr>
              <a:t>Итоги работы газотранспортных обществ по эксплуатации линейной части магистральных трубопроводов ПАО «Газпром» за 2017 год и задачи на 2018 год. Положительный опыт, проблемы</a:t>
            </a:r>
          </a:p>
        </p:txBody>
      </p:sp>
    </p:spTree>
    <p:extLst>
      <p:ext uri="{BB962C8B-B14F-4D97-AF65-F5344CB8AC3E}">
        <p14:creationId xmlns:p14="http://schemas.microsoft.com/office/powerpoint/2010/main" val="572246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61244" y="2"/>
            <a:ext cx="7182756" cy="1057275"/>
          </a:xfrm>
        </p:spPr>
        <p:txBody>
          <a:bodyPr lIns="58311" tIns="29156" rIns="58311" bIns="29156" anchor="ctr"/>
          <a:lstStyle/>
          <a:p>
            <a:pPr fontAlgn="base">
              <a:spcAft>
                <a:spcPct val="0"/>
              </a:spcAft>
            </a:pPr>
            <a:r>
              <a:rPr lang="ru-RU" sz="2000" dirty="0">
                <a:solidFill>
                  <a:prstClr val="white"/>
                </a:solidFill>
                <a:cs typeface="Times New Roman" panose="02020603050405020304" pitchFamily="18" charset="0"/>
              </a:rPr>
              <a:t>Пожары и происшествия</a:t>
            </a:r>
            <a:br>
              <a:rPr lang="ru-RU" sz="2000" dirty="0">
                <a:solidFill>
                  <a:prstClr val="white"/>
                </a:solidFill>
                <a:cs typeface="Times New Roman" panose="02020603050405020304" pitchFamily="18" charset="0"/>
              </a:rPr>
            </a:br>
            <a:r>
              <a:rPr lang="ru-RU" sz="2000" dirty="0">
                <a:solidFill>
                  <a:prstClr val="white"/>
                </a:solidFill>
                <a:cs typeface="Times New Roman" panose="02020603050405020304" pitchFamily="18" charset="0"/>
              </a:rPr>
              <a:t>на объектах ПАО «Газпром»</a:t>
            </a:r>
            <a:r>
              <a:rPr lang="en-US" sz="2000" dirty="0">
                <a:solidFill>
                  <a:prstClr val="white"/>
                </a:solidFill>
                <a:cs typeface="Times New Roman" panose="02020603050405020304" pitchFamily="18" charset="0"/>
              </a:rPr>
              <a:t> </a:t>
            </a:r>
            <a:r>
              <a:rPr lang="ru-RU" sz="2000" dirty="0">
                <a:solidFill>
                  <a:prstClr val="white"/>
                </a:solidFill>
                <a:cs typeface="Times New Roman" panose="02020603050405020304" pitchFamily="18" charset="0"/>
              </a:rPr>
              <a:t>в 2018 году</a:t>
            </a:r>
          </a:p>
        </p:txBody>
      </p:sp>
      <p:sp>
        <p:nvSpPr>
          <p:cNvPr id="16" name="Text Box 118"/>
          <p:cNvSpPr txBox="1">
            <a:spLocks noChangeArrowheads="1"/>
          </p:cNvSpPr>
          <p:nvPr/>
        </p:nvSpPr>
        <p:spPr bwMode="gray">
          <a:xfrm>
            <a:off x="47135" y="2763785"/>
            <a:ext cx="2296015" cy="1754326"/>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ru-RU" sz="900" b="1" dirty="0" smtClean="0">
                <a:latin typeface="Arial Narrow" panose="020B0606020202030204" pitchFamily="34" charset="0"/>
              </a:rPr>
              <a:t>Дата: </a:t>
            </a:r>
            <a:r>
              <a:rPr lang="ru-RU" sz="900" dirty="0" smtClean="0">
                <a:latin typeface="Arial Narrow" panose="020B0606020202030204" pitchFamily="34" charset="0"/>
              </a:rPr>
              <a:t>12.03.2018 </a:t>
            </a:r>
            <a:endParaRPr lang="ru-RU" sz="900" dirty="0">
              <a:latin typeface="Arial Narrow" panose="020B0606020202030204" pitchFamily="34" charset="0"/>
            </a:endParaRPr>
          </a:p>
          <a:p>
            <a:r>
              <a:rPr lang="ru-RU" sz="900" b="1" dirty="0" smtClean="0">
                <a:latin typeface="Arial Narrow" panose="020B0606020202030204" pitchFamily="34" charset="0"/>
              </a:rPr>
              <a:t>Время:</a:t>
            </a:r>
            <a:r>
              <a:rPr lang="ru-RU" sz="900" dirty="0" smtClean="0">
                <a:latin typeface="Arial Narrow" panose="020B0606020202030204" pitchFamily="34" charset="0"/>
              </a:rPr>
              <a:t> 11</a:t>
            </a:r>
            <a:r>
              <a:rPr lang="ru-RU" sz="900" dirty="0">
                <a:latin typeface="Arial Narrow" panose="020B0606020202030204" pitchFamily="34" charset="0"/>
              </a:rPr>
              <a:t> ч. </a:t>
            </a:r>
            <a:r>
              <a:rPr lang="ru-RU" sz="900" dirty="0" smtClean="0">
                <a:latin typeface="Arial Narrow" panose="020B0606020202030204" pitchFamily="34" charset="0"/>
              </a:rPr>
              <a:t>33</a:t>
            </a:r>
            <a:r>
              <a:rPr lang="ru-RU" sz="900" dirty="0">
                <a:latin typeface="Arial Narrow" panose="020B0606020202030204" pitchFamily="34" charset="0"/>
              </a:rPr>
              <a:t> м. </a:t>
            </a:r>
            <a:endParaRPr lang="ru-RU" sz="900" dirty="0" smtClean="0">
              <a:latin typeface="Arial Narrow" panose="020B0606020202030204" pitchFamily="34" charset="0"/>
            </a:endParaRPr>
          </a:p>
          <a:p>
            <a:r>
              <a:rPr lang="ru-RU" sz="900" b="1" dirty="0" smtClean="0">
                <a:latin typeface="Arial Narrow" panose="020B0606020202030204" pitchFamily="34" charset="0"/>
              </a:rPr>
              <a:t>Объект: </a:t>
            </a:r>
            <a:r>
              <a:rPr lang="ru-RU" sz="900" dirty="0">
                <a:latin typeface="Arial Narrow" panose="020B0606020202030204" pitchFamily="34" charset="0"/>
              </a:rPr>
              <a:t> </a:t>
            </a:r>
            <a:r>
              <a:rPr lang="ru-RU" sz="900" dirty="0" smtClean="0">
                <a:latin typeface="Arial Narrow" panose="020B0606020202030204" pitchFamily="34" charset="0"/>
              </a:rPr>
              <a:t>УРАЛ </a:t>
            </a:r>
            <a:r>
              <a:rPr lang="ru-RU" sz="900" dirty="0">
                <a:latin typeface="Arial Narrow" panose="020B0606020202030204" pitchFamily="34" charset="0"/>
              </a:rPr>
              <a:t>55571-3121-16, </a:t>
            </a:r>
            <a:r>
              <a:rPr lang="ru-RU" sz="900" dirty="0" smtClean="0">
                <a:latin typeface="Arial Narrow" panose="020B0606020202030204" pitchFamily="34" charset="0"/>
              </a:rPr>
              <a:t/>
            </a:r>
            <a:br>
              <a:rPr lang="ru-RU" sz="900" dirty="0" smtClean="0">
                <a:latin typeface="Arial Narrow" panose="020B0606020202030204" pitchFamily="34" charset="0"/>
              </a:rPr>
            </a:br>
            <a:r>
              <a:rPr lang="ru-RU" sz="900" b="1" dirty="0" smtClean="0">
                <a:latin typeface="Arial Narrow" panose="020B0606020202030204" pitchFamily="34" charset="0"/>
              </a:rPr>
              <a:t>Место: </a:t>
            </a:r>
            <a:r>
              <a:rPr lang="ru-RU" sz="900" dirty="0">
                <a:latin typeface="Arial Narrow" panose="020B0606020202030204" pitchFamily="34" charset="0"/>
              </a:rPr>
              <a:t>ХМАО</a:t>
            </a:r>
            <a:r>
              <a:rPr lang="ru-RU" sz="900" dirty="0" smtClean="0">
                <a:latin typeface="Arial Narrow" panose="020B0606020202030204" pitchFamily="34" charset="0"/>
              </a:rPr>
              <a:t> г</a:t>
            </a:r>
            <a:r>
              <a:rPr lang="ru-RU" sz="900" dirty="0">
                <a:latin typeface="Arial Narrow" panose="020B0606020202030204" pitchFamily="34" charset="0"/>
              </a:rPr>
              <a:t>. </a:t>
            </a:r>
            <a:r>
              <a:rPr lang="ru-RU" sz="900" dirty="0" smtClean="0">
                <a:latin typeface="Arial Narrow" panose="020B0606020202030204" pitchFamily="34" charset="0"/>
              </a:rPr>
              <a:t>Сургут </a:t>
            </a:r>
          </a:p>
          <a:p>
            <a:r>
              <a:rPr lang="ru-RU" altLang="ru-RU" sz="900" b="1" dirty="0" smtClean="0">
                <a:latin typeface="Arial Narrow" panose="020B0606020202030204" pitchFamily="34" charset="0"/>
              </a:rPr>
              <a:t>ДО</a:t>
            </a:r>
            <a:r>
              <a:rPr lang="ru-RU" altLang="ru-RU" sz="900" b="1" dirty="0">
                <a:latin typeface="Arial Narrow" panose="020B0606020202030204" pitchFamily="34" charset="0"/>
              </a:rPr>
              <a:t>: </a:t>
            </a:r>
            <a:r>
              <a:rPr lang="ru-RU" sz="900" dirty="0" smtClean="0">
                <a:latin typeface="Arial Narrow" panose="020B0606020202030204" pitchFamily="34" charset="0"/>
              </a:rPr>
              <a:t>УТТ </a:t>
            </a:r>
            <a:r>
              <a:rPr lang="ru-RU" sz="900" dirty="0">
                <a:latin typeface="Arial Narrow" panose="020B0606020202030204" pitchFamily="34" charset="0"/>
              </a:rPr>
              <a:t>и СТ  ООО «Газпром </a:t>
            </a:r>
            <a:r>
              <a:rPr lang="ru-RU" sz="900" dirty="0" err="1">
                <a:latin typeface="Arial Narrow" panose="020B0606020202030204" pitchFamily="34" charset="0"/>
              </a:rPr>
              <a:t>трансгаз</a:t>
            </a:r>
            <a:r>
              <a:rPr lang="ru-RU" sz="900" dirty="0">
                <a:latin typeface="Arial Narrow" panose="020B0606020202030204" pitchFamily="34" charset="0"/>
              </a:rPr>
              <a:t> Сургут» </a:t>
            </a:r>
          </a:p>
          <a:p>
            <a:r>
              <a:rPr lang="ru-RU" sz="900" b="1" dirty="0">
                <a:latin typeface="Arial Narrow" panose="020B0606020202030204" pitchFamily="34" charset="0"/>
              </a:rPr>
              <a:t>Причина: </a:t>
            </a:r>
            <a:r>
              <a:rPr lang="ru-RU" sz="900" dirty="0" smtClean="0">
                <a:latin typeface="Arial Narrow" panose="020B0606020202030204" pitchFamily="34" charset="0"/>
              </a:rPr>
              <a:t>неисправность </a:t>
            </a:r>
            <a:r>
              <a:rPr lang="ru-RU" sz="900" dirty="0">
                <a:latin typeface="Arial Narrow" panose="020B0606020202030204" pitchFamily="34" charset="0"/>
              </a:rPr>
              <a:t>электрооборудования </a:t>
            </a:r>
          </a:p>
          <a:p>
            <a:r>
              <a:rPr lang="ru-RU" sz="900" b="1" dirty="0" smtClean="0">
                <a:latin typeface="Arial Narrow" panose="020B0606020202030204" pitchFamily="34" charset="0"/>
              </a:rPr>
              <a:t>Последствия: </a:t>
            </a:r>
            <a:r>
              <a:rPr lang="ru-RU" sz="900" dirty="0">
                <a:latin typeface="Arial Narrow" panose="020B0606020202030204" pitchFamily="34" charset="0"/>
              </a:rPr>
              <a:t>Травмированных и пострадавших </a:t>
            </a:r>
            <a:r>
              <a:rPr lang="ru-RU" sz="900" dirty="0" smtClean="0">
                <a:latin typeface="Arial Narrow" panose="020B0606020202030204" pitchFamily="34" charset="0"/>
              </a:rPr>
              <a:t>нет. </a:t>
            </a:r>
            <a:endParaRPr lang="en-US" sz="900" dirty="0" smtClean="0">
              <a:latin typeface="Arial Narrow" panose="020B0606020202030204" pitchFamily="34" charset="0"/>
            </a:endParaRPr>
          </a:p>
          <a:p>
            <a:r>
              <a:rPr lang="ru-RU" sz="900" dirty="0" smtClean="0">
                <a:latin typeface="Arial Narrow" panose="020B0606020202030204" pitchFamily="34" charset="0"/>
              </a:rPr>
              <a:t>Кабина и моторный отсек уничтожены, дальнейшая эксплуатация автомобиля невозможна.</a:t>
            </a:r>
            <a:endParaRPr lang="en-US" sz="900" dirty="0" smtClean="0">
              <a:latin typeface="Arial Narrow" panose="020B0606020202030204" pitchFamily="34" charset="0"/>
            </a:endParaRPr>
          </a:p>
          <a:p>
            <a:r>
              <a:rPr lang="ru-RU" sz="900" b="1" dirty="0" smtClean="0">
                <a:latin typeface="Arial Narrow" panose="020B0606020202030204" pitchFamily="34" charset="0"/>
              </a:rPr>
              <a:t>Ущерб</a:t>
            </a:r>
            <a:r>
              <a:rPr lang="ru-RU" sz="900" b="1" dirty="0">
                <a:latin typeface="Arial Narrow" panose="020B0606020202030204" pitchFamily="34" charset="0"/>
              </a:rPr>
              <a:t>: </a:t>
            </a:r>
            <a:r>
              <a:rPr lang="en-US" sz="900" dirty="0" smtClean="0">
                <a:latin typeface="Arial Narrow" panose="020B0606020202030204" pitchFamily="34" charset="0"/>
              </a:rPr>
              <a:t>1 700 </a:t>
            </a:r>
            <a:r>
              <a:rPr lang="ru-RU" sz="900" dirty="0" smtClean="0">
                <a:latin typeface="Arial Narrow" panose="020B0606020202030204" pitchFamily="34" charset="0"/>
              </a:rPr>
              <a:t>тыс</a:t>
            </a:r>
            <a:r>
              <a:rPr lang="ru-RU" sz="900" dirty="0">
                <a:latin typeface="Arial Narrow" panose="020B0606020202030204" pitchFamily="34" charset="0"/>
              </a:rPr>
              <a:t>. руб. </a:t>
            </a:r>
            <a:endParaRPr lang="en-US" altLang="ru-RU" sz="900" b="1" dirty="0"/>
          </a:p>
        </p:txBody>
      </p:sp>
      <p:sp>
        <p:nvSpPr>
          <p:cNvPr id="3" name="Прямоугольник 2"/>
          <p:cNvSpPr/>
          <p:nvPr/>
        </p:nvSpPr>
        <p:spPr>
          <a:xfrm>
            <a:off x="47134" y="1153420"/>
            <a:ext cx="2296015" cy="3421736"/>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Picture 2" descr="X:\GRP\OKHRTRUD\All\ПОЖАРНИКИ\Учет пожаров\2018\Учтенные пожары\ТГ Сургут\Фото\IMG_663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185" r="21369"/>
          <a:stretch/>
        </p:blipFill>
        <p:spPr bwMode="auto">
          <a:xfrm>
            <a:off x="47134" y="1153420"/>
            <a:ext cx="2296015" cy="16103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7" name="Picture 3" descr="X:\GRP\OKHRTRUD\All\ПОЖАРНИКИ\Учет пожаров\2018\Пожары Подрядчики\ГП Энерго\IMG_699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74900" y="1153420"/>
            <a:ext cx="2317750" cy="164415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2" name="Text Box 118"/>
          <p:cNvSpPr txBox="1">
            <a:spLocks noChangeArrowheads="1"/>
          </p:cNvSpPr>
          <p:nvPr/>
        </p:nvSpPr>
        <p:spPr bwMode="gray">
          <a:xfrm>
            <a:off x="2374900" y="2820830"/>
            <a:ext cx="2317749" cy="1754326"/>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ru-RU" sz="900" b="1" dirty="0" smtClean="0">
                <a:latin typeface="Arial Narrow" panose="020B0606020202030204" pitchFamily="34" charset="0"/>
              </a:rPr>
              <a:t>Дата: </a:t>
            </a:r>
            <a:r>
              <a:rPr lang="ru-RU" sz="900" dirty="0" smtClean="0">
                <a:latin typeface="Arial Narrow" panose="020B0606020202030204" pitchFamily="34" charset="0"/>
              </a:rPr>
              <a:t>14.03.2018 </a:t>
            </a:r>
            <a:endParaRPr lang="ru-RU" sz="900" dirty="0">
              <a:latin typeface="Arial Narrow" panose="020B0606020202030204" pitchFamily="34" charset="0"/>
            </a:endParaRPr>
          </a:p>
          <a:p>
            <a:r>
              <a:rPr lang="ru-RU" sz="900" b="1" dirty="0" smtClean="0">
                <a:latin typeface="Arial Narrow" panose="020B0606020202030204" pitchFamily="34" charset="0"/>
              </a:rPr>
              <a:t>Время:</a:t>
            </a:r>
            <a:r>
              <a:rPr lang="ru-RU" sz="900" dirty="0" smtClean="0">
                <a:latin typeface="Arial Narrow" panose="020B0606020202030204" pitchFamily="34" charset="0"/>
              </a:rPr>
              <a:t> 04</a:t>
            </a:r>
            <a:r>
              <a:rPr lang="ru-RU" sz="900" dirty="0">
                <a:latin typeface="Arial Narrow" panose="020B0606020202030204" pitchFamily="34" charset="0"/>
              </a:rPr>
              <a:t> ч. </a:t>
            </a:r>
            <a:r>
              <a:rPr lang="ru-RU" sz="900" dirty="0" smtClean="0">
                <a:latin typeface="Arial Narrow" panose="020B0606020202030204" pitchFamily="34" charset="0"/>
              </a:rPr>
              <a:t>03</a:t>
            </a:r>
            <a:r>
              <a:rPr lang="ru-RU" sz="900" dirty="0">
                <a:latin typeface="Arial Narrow" panose="020B0606020202030204" pitchFamily="34" charset="0"/>
              </a:rPr>
              <a:t> м. </a:t>
            </a:r>
            <a:endParaRPr lang="ru-RU" sz="900" dirty="0" smtClean="0">
              <a:latin typeface="Arial Narrow" panose="020B0606020202030204" pitchFamily="34" charset="0"/>
            </a:endParaRPr>
          </a:p>
          <a:p>
            <a:r>
              <a:rPr lang="ru-RU" sz="900" b="1" dirty="0" smtClean="0">
                <a:latin typeface="Arial Narrow" panose="020B0606020202030204" pitchFamily="34" charset="0"/>
              </a:rPr>
              <a:t>Объект: </a:t>
            </a:r>
            <a:r>
              <a:rPr lang="ru-RU" sz="900" dirty="0" smtClean="0">
                <a:latin typeface="Arial Narrow" panose="020B0606020202030204" pitchFamily="34" charset="0"/>
              </a:rPr>
              <a:t>Автопогрузчик МКСМ-800Н</a:t>
            </a:r>
            <a:br>
              <a:rPr lang="ru-RU" sz="900" dirty="0" smtClean="0">
                <a:latin typeface="Arial Narrow" panose="020B0606020202030204" pitchFamily="34" charset="0"/>
              </a:rPr>
            </a:br>
            <a:r>
              <a:rPr lang="ru-RU" sz="900" b="1" dirty="0" smtClean="0">
                <a:latin typeface="Arial Narrow" panose="020B0606020202030204" pitchFamily="34" charset="0"/>
              </a:rPr>
              <a:t>Место: </a:t>
            </a:r>
            <a:r>
              <a:rPr lang="ru-RU" sz="900" dirty="0" smtClean="0">
                <a:latin typeface="Arial Narrow" panose="020B0606020202030204" pitchFamily="34" charset="0"/>
              </a:rPr>
              <a:t>ХМАО г</a:t>
            </a:r>
            <a:r>
              <a:rPr lang="ru-RU" sz="900" dirty="0">
                <a:latin typeface="Arial Narrow" panose="020B0606020202030204" pitchFamily="34" charset="0"/>
              </a:rPr>
              <a:t>. </a:t>
            </a:r>
            <a:r>
              <a:rPr lang="ru-RU" sz="900" dirty="0" smtClean="0">
                <a:latin typeface="Arial Narrow" panose="020B0606020202030204" pitchFamily="34" charset="0"/>
              </a:rPr>
              <a:t>Сургут, </a:t>
            </a:r>
            <a:r>
              <a:rPr lang="ru-RU" sz="900" dirty="0" err="1" smtClean="0">
                <a:latin typeface="Arial Narrow" panose="020B0606020202030204" pitchFamily="34" charset="0"/>
              </a:rPr>
              <a:t>Сургутский</a:t>
            </a:r>
            <a:r>
              <a:rPr lang="ru-RU" sz="900" dirty="0" smtClean="0">
                <a:latin typeface="Arial Narrow" panose="020B0606020202030204" pitchFamily="34" charset="0"/>
              </a:rPr>
              <a:t> ЗСК, </a:t>
            </a:r>
            <a:r>
              <a:rPr lang="ru-RU" sz="900" dirty="0">
                <a:latin typeface="Arial Narrow" panose="020B0606020202030204" pitchFamily="34" charset="0"/>
              </a:rPr>
              <a:t>К</a:t>
            </a:r>
            <a:r>
              <a:rPr lang="ru-RU" sz="900" dirty="0" smtClean="0">
                <a:latin typeface="Arial Narrow" panose="020B0606020202030204" pitchFamily="34" charset="0"/>
              </a:rPr>
              <a:t>омплекс очистных сооружений </a:t>
            </a:r>
          </a:p>
          <a:p>
            <a:r>
              <a:rPr lang="ru-RU" altLang="ru-RU" sz="900" b="1" dirty="0" smtClean="0">
                <a:latin typeface="Arial Narrow" panose="020B0606020202030204" pitchFamily="34" charset="0"/>
              </a:rPr>
              <a:t>Собственность : </a:t>
            </a:r>
            <a:r>
              <a:rPr lang="ru-RU" altLang="ru-RU" sz="900" dirty="0" smtClean="0">
                <a:latin typeface="Arial Narrow" panose="020B0606020202030204" pitchFamily="34" charset="0"/>
              </a:rPr>
              <a:t>Подрядная организация</a:t>
            </a:r>
            <a:br>
              <a:rPr lang="ru-RU" altLang="ru-RU" sz="900" dirty="0" smtClean="0">
                <a:latin typeface="Arial Narrow" panose="020B0606020202030204" pitchFamily="34" charset="0"/>
              </a:rPr>
            </a:br>
            <a:r>
              <a:rPr lang="ru-RU" altLang="ru-RU" sz="900" dirty="0" smtClean="0">
                <a:latin typeface="Arial Narrow" panose="020B0606020202030204" pitchFamily="34" charset="0"/>
              </a:rPr>
              <a:t>ООО «Логистический центр </a:t>
            </a:r>
            <a:r>
              <a:rPr lang="ru-RU" altLang="ru-RU" sz="900" dirty="0" err="1" smtClean="0">
                <a:latin typeface="Arial Narrow" panose="020B0606020202030204" pitchFamily="34" charset="0"/>
              </a:rPr>
              <a:t>Приобье</a:t>
            </a:r>
            <a:r>
              <a:rPr lang="ru-RU" altLang="ru-RU" sz="900" dirty="0" smtClean="0">
                <a:latin typeface="Arial Narrow" panose="020B0606020202030204" pitchFamily="34" charset="0"/>
              </a:rPr>
              <a:t>»</a:t>
            </a:r>
          </a:p>
          <a:p>
            <a:r>
              <a:rPr lang="ru-RU" sz="900" dirty="0">
                <a:latin typeface="Arial Narrow" panose="020B0606020202030204" pitchFamily="34" charset="0"/>
              </a:rPr>
              <a:t>п</a:t>
            </a:r>
            <a:r>
              <a:rPr lang="ru-RU" sz="900" dirty="0" smtClean="0">
                <a:latin typeface="Arial Narrow" panose="020B0606020202030204" pitchFamily="34" charset="0"/>
              </a:rPr>
              <a:t>о договору с ООО</a:t>
            </a:r>
            <a:r>
              <a:rPr lang="ru-RU" sz="900" dirty="0">
                <a:latin typeface="Arial Narrow" panose="020B0606020202030204" pitchFamily="34" charset="0"/>
              </a:rPr>
              <a:t> «Газпром </a:t>
            </a:r>
            <a:r>
              <a:rPr lang="ru-RU" sz="900" dirty="0" err="1">
                <a:latin typeface="Arial Narrow" panose="020B0606020202030204" pitchFamily="34" charset="0"/>
              </a:rPr>
              <a:t>энерго</a:t>
            </a:r>
            <a:r>
              <a:rPr lang="ru-RU" sz="900" dirty="0">
                <a:latin typeface="Arial Narrow" panose="020B0606020202030204" pitchFamily="34" charset="0"/>
              </a:rPr>
              <a:t>» </a:t>
            </a:r>
          </a:p>
          <a:p>
            <a:r>
              <a:rPr lang="ru-RU" sz="900" b="1" dirty="0" smtClean="0">
                <a:latin typeface="Arial Narrow" panose="020B0606020202030204" pitchFamily="34" charset="0"/>
              </a:rPr>
              <a:t>Причина: </a:t>
            </a:r>
            <a:r>
              <a:rPr lang="ru-RU" sz="900" dirty="0" smtClean="0">
                <a:latin typeface="Arial Narrow" panose="020B0606020202030204" pitchFamily="34" charset="0"/>
              </a:rPr>
              <a:t>не установлена</a:t>
            </a:r>
          </a:p>
          <a:p>
            <a:r>
              <a:rPr lang="ru-RU" sz="900" b="1" dirty="0" smtClean="0">
                <a:latin typeface="Arial Narrow" panose="020B0606020202030204" pitchFamily="34" charset="0"/>
              </a:rPr>
              <a:t>Последствия: </a:t>
            </a:r>
            <a:r>
              <a:rPr lang="ru-RU" sz="900" dirty="0" smtClean="0">
                <a:latin typeface="Arial Narrow" panose="020B0606020202030204" pitchFamily="34" charset="0"/>
              </a:rPr>
              <a:t>поврежден </a:t>
            </a:r>
            <a:r>
              <a:rPr lang="ru-RU" sz="900" dirty="0">
                <a:latin typeface="Arial Narrow" panose="020B0606020202030204" pitchFamily="34" charset="0"/>
              </a:rPr>
              <a:t>м</a:t>
            </a:r>
            <a:r>
              <a:rPr lang="ru-RU" sz="900" dirty="0" smtClean="0">
                <a:latin typeface="Arial Narrow" panose="020B0606020202030204" pitchFamily="34" charset="0"/>
              </a:rPr>
              <a:t>оторный отсек</a:t>
            </a:r>
            <a:endParaRPr lang="en-US" sz="900" dirty="0">
              <a:latin typeface="Arial Narrow" panose="020B0606020202030204" pitchFamily="34" charset="0"/>
            </a:endParaRPr>
          </a:p>
          <a:p>
            <a:r>
              <a:rPr lang="ru-RU" sz="900" dirty="0" smtClean="0">
                <a:latin typeface="Arial Narrow" panose="020B0606020202030204" pitchFamily="34" charset="0"/>
              </a:rPr>
              <a:t>Травмированных </a:t>
            </a:r>
            <a:r>
              <a:rPr lang="ru-RU" sz="900" dirty="0">
                <a:latin typeface="Arial Narrow" panose="020B0606020202030204" pitchFamily="34" charset="0"/>
              </a:rPr>
              <a:t>и пострадавших </a:t>
            </a:r>
            <a:r>
              <a:rPr lang="ru-RU" sz="900" dirty="0" smtClean="0">
                <a:latin typeface="Arial Narrow" panose="020B0606020202030204" pitchFamily="34" charset="0"/>
              </a:rPr>
              <a:t>нет</a:t>
            </a:r>
            <a:endParaRPr lang="ru-RU" sz="900" dirty="0">
              <a:latin typeface="Arial Narrow" panose="020B0606020202030204" pitchFamily="34" charset="0"/>
            </a:endParaRPr>
          </a:p>
          <a:p>
            <a:r>
              <a:rPr lang="ru-RU" sz="900" b="1" dirty="0" smtClean="0">
                <a:latin typeface="Arial Narrow" panose="020B0606020202030204" pitchFamily="34" charset="0"/>
              </a:rPr>
              <a:t>Ущерб: </a:t>
            </a:r>
            <a:r>
              <a:rPr lang="ru-RU" sz="900" dirty="0" smtClean="0">
                <a:latin typeface="Arial Narrow" panose="020B0606020202030204" pitchFamily="34" charset="0"/>
              </a:rPr>
              <a:t>отсутствует</a:t>
            </a:r>
            <a:endParaRPr lang="en-US" altLang="ru-RU" sz="900" dirty="0"/>
          </a:p>
        </p:txBody>
      </p:sp>
      <p:sp>
        <p:nvSpPr>
          <p:cNvPr id="14" name="Прямоугольник 13"/>
          <p:cNvSpPr/>
          <p:nvPr/>
        </p:nvSpPr>
        <p:spPr>
          <a:xfrm>
            <a:off x="4731918" y="1153420"/>
            <a:ext cx="4412082" cy="523220"/>
          </a:xfrm>
          <a:prstGeom prst="rect">
            <a:avLst/>
          </a:prstGeom>
        </p:spPr>
        <p:txBody>
          <a:bodyPr wrap="square">
            <a:spAutoFit/>
          </a:bodyPr>
          <a:lstStyle/>
          <a:p>
            <a:pPr algn="ctr"/>
            <a:r>
              <a:rPr lang="ru-RU" sz="1400" b="1" dirty="0" smtClean="0">
                <a:latin typeface="Arial Narrow" panose="020B0606020202030204" pitchFamily="34" charset="0"/>
              </a:rPr>
              <a:t>Статистика пожаров на автотранспорте</a:t>
            </a:r>
            <a:br>
              <a:rPr lang="ru-RU" sz="1400" b="1" dirty="0" smtClean="0">
                <a:latin typeface="Arial Narrow" panose="020B0606020202030204" pitchFamily="34" charset="0"/>
              </a:rPr>
            </a:br>
            <a:r>
              <a:rPr lang="ru-RU" sz="1400" b="1" dirty="0" smtClean="0">
                <a:latin typeface="Arial Narrow" panose="020B0606020202030204" pitchFamily="34" charset="0"/>
              </a:rPr>
              <a:t>в период с 2006 – 2018 гг.</a:t>
            </a:r>
            <a:endParaRPr lang="ru-RU" sz="1400" b="1" dirty="0"/>
          </a:p>
        </p:txBody>
      </p:sp>
      <p:sp>
        <p:nvSpPr>
          <p:cNvPr id="15" name="Прямоугольник 14"/>
          <p:cNvSpPr/>
          <p:nvPr/>
        </p:nvSpPr>
        <p:spPr>
          <a:xfrm>
            <a:off x="2399319" y="1153420"/>
            <a:ext cx="2296015" cy="3421736"/>
          </a:xfrm>
          <a:prstGeom prst="rect">
            <a:avLst/>
          </a:prstGeom>
          <a:noFill/>
          <a:ln w="3175" cmpd="db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12" name="Диаграмма 11"/>
          <p:cNvGraphicFramePr/>
          <p:nvPr>
            <p:extLst>
              <p:ext uri="{D42A27DB-BD31-4B8C-83A1-F6EECF244321}">
                <p14:modId xmlns:p14="http://schemas.microsoft.com/office/powerpoint/2010/main" val="3649258756"/>
              </p:ext>
            </p:extLst>
          </p:nvPr>
        </p:nvGraphicFramePr>
        <p:xfrm>
          <a:off x="4917651" y="1622405"/>
          <a:ext cx="4040615" cy="2952751"/>
        </p:xfrm>
        <a:graphic>
          <a:graphicData uri="http://schemas.openxmlformats.org/drawingml/2006/chart">
            <c:chart xmlns:c="http://schemas.openxmlformats.org/drawingml/2006/chart" xmlns:r="http://schemas.openxmlformats.org/officeDocument/2006/relationships" r:id="rId5"/>
          </a:graphicData>
        </a:graphic>
      </p:graphicFrame>
      <p:sp>
        <p:nvSpPr>
          <p:cNvPr id="13" name="Прямоугольник 12"/>
          <p:cNvSpPr/>
          <p:nvPr/>
        </p:nvSpPr>
        <p:spPr>
          <a:xfrm>
            <a:off x="4816467" y="1185621"/>
            <a:ext cx="45719" cy="3389535"/>
          </a:xfrm>
          <a:prstGeom prst="rect">
            <a:avLst/>
          </a:prstGeom>
          <a:gradFill flip="none" rotWithShape="1">
            <a:gsLst>
              <a:gs pos="17000">
                <a:srgbClr val="0066CC">
                  <a:tint val="66000"/>
                  <a:satMod val="160000"/>
                  <a:alpha val="79000"/>
                </a:srgbClr>
              </a:gs>
              <a:gs pos="75000">
                <a:srgbClr val="D1DBF8">
                  <a:alpha val="25000"/>
                </a:srgbClr>
              </a:gs>
              <a:gs pos="90000">
                <a:srgbClr val="0066CC">
                  <a:tint val="23500"/>
                  <a:satMod val="160000"/>
                  <a:alpha val="5000"/>
                </a:srgbClr>
              </a:gs>
              <a:gs pos="36000">
                <a:srgbClr val="0066CC">
                  <a:tint val="44500"/>
                  <a:satMod val="160000"/>
                  <a:alpha val="69000"/>
                </a:srgbClr>
              </a:gs>
              <a:gs pos="55000">
                <a:srgbClr val="0066CC">
                  <a:tint val="23500"/>
                  <a:satMod val="160000"/>
                  <a:alpha val="47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Содержимое 3"/>
          <p:cNvSpPr txBox="1">
            <a:spLocks/>
          </p:cNvSpPr>
          <p:nvPr/>
        </p:nvSpPr>
        <p:spPr>
          <a:xfrm>
            <a:off x="1973596" y="4635985"/>
            <a:ext cx="7067549" cy="276999"/>
          </a:xfrm>
          <a:prstGeom prst="rect">
            <a:avLst/>
          </a:prstGeom>
        </p:spPr>
        <p:txBody>
          <a:bodyPr/>
          <a:lstStyle>
            <a:lvl1pPr marL="0" indent="0" algn="l" defTabSz="914400" rtl="0" eaLnBrk="1" latinLnBrk="0" hangingPunct="1">
              <a:spcBef>
                <a:spcPct val="20000"/>
              </a:spcBef>
              <a:buFont typeface="Arial" pitchFamily="34" charset="0"/>
              <a:buNone/>
              <a:defRPr sz="2600" b="0" kern="1200">
                <a:solidFill>
                  <a:srgbClr val="003366"/>
                </a:solidFill>
                <a:latin typeface="Arial Narrow" pitchFamily="34" charset="0"/>
                <a:ea typeface="+mn-ea"/>
                <a:cs typeface="+mn-cs"/>
              </a:defRPr>
            </a:lvl1pPr>
            <a:lvl2pPr marL="742950" indent="-28575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2pPr>
            <a:lvl3pPr marL="1143000" indent="-22860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3pPr>
            <a:lvl4pPr marL="1600200" indent="-22860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4pPr>
            <a:lvl5pPr marL="2057400" indent="-22860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ru-RU" sz="1400" dirty="0">
                <a:solidFill>
                  <a:schemeClr val="bg1"/>
                </a:solidFill>
              </a:rPr>
              <a:t>Итоги работы газотранспортных обществ по эксплуатации линейной части магистральных трубопроводов ПАО «Газпром» за 2017 год и задачи на 2018 год. Положительный опыт, проблемы</a:t>
            </a:r>
          </a:p>
        </p:txBody>
      </p:sp>
    </p:spTree>
    <p:extLst>
      <p:ext uri="{BB962C8B-B14F-4D97-AF65-F5344CB8AC3E}">
        <p14:creationId xmlns:p14="http://schemas.microsoft.com/office/powerpoint/2010/main" val="35449148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Диаграмма 16"/>
          <p:cNvGraphicFramePr>
            <a:graphicFrameLocks noChangeAspect="1"/>
          </p:cNvGraphicFramePr>
          <p:nvPr>
            <p:extLst>
              <p:ext uri="{D42A27DB-BD31-4B8C-83A1-F6EECF244321}">
                <p14:modId xmlns:p14="http://schemas.microsoft.com/office/powerpoint/2010/main" val="1272451713"/>
              </p:ext>
            </p:extLst>
          </p:nvPr>
        </p:nvGraphicFramePr>
        <p:xfrm>
          <a:off x="205422" y="3328882"/>
          <a:ext cx="8740776" cy="586614"/>
        </p:xfrm>
        <a:graphic>
          <a:graphicData uri="http://schemas.openxmlformats.org/drawingml/2006/chart">
            <c:chart xmlns:c="http://schemas.openxmlformats.org/drawingml/2006/chart" xmlns:r="http://schemas.openxmlformats.org/officeDocument/2006/relationships" r:id="rId3"/>
          </a:graphicData>
        </a:graphic>
      </p:graphicFrame>
      <p:sp>
        <p:nvSpPr>
          <p:cNvPr id="2" name="Заголовок 1"/>
          <p:cNvSpPr>
            <a:spLocks noGrp="1"/>
          </p:cNvSpPr>
          <p:nvPr>
            <p:ph type="title"/>
          </p:nvPr>
        </p:nvSpPr>
        <p:spPr>
          <a:xfrm>
            <a:off x="1961244" y="1"/>
            <a:ext cx="6963682" cy="1028699"/>
          </a:xfrm>
        </p:spPr>
        <p:txBody>
          <a:bodyPr lIns="58311" tIns="29156" rIns="58311" bIns="29156" anchor="ctr"/>
          <a:lstStyle/>
          <a:p>
            <a:pPr fontAlgn="base">
              <a:spcAft>
                <a:spcPct val="0"/>
              </a:spcAft>
            </a:pPr>
            <a:r>
              <a:rPr lang="ru-RU" sz="2000" dirty="0">
                <a:solidFill>
                  <a:prstClr val="white"/>
                </a:solidFill>
                <a:cs typeface="Times New Roman" panose="02020603050405020304" pitchFamily="18" charset="0"/>
              </a:rPr>
              <a:t>Обстановка с природными пожарами в 2017 году</a:t>
            </a: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3262" y="1577985"/>
            <a:ext cx="2499360" cy="144311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106680" y="3021105"/>
            <a:ext cx="8938260" cy="307777"/>
          </a:xfrm>
          <a:prstGeom prst="rect">
            <a:avLst/>
          </a:prstGeom>
        </p:spPr>
        <p:txBody>
          <a:bodyPr wrap="square">
            <a:spAutoFit/>
          </a:bodyPr>
          <a:lstStyle/>
          <a:p>
            <a:pPr algn="ctr">
              <a:defRPr sz="1440" b="1" i="0" u="none" strike="noStrike" kern="1200" baseline="0">
                <a:solidFill>
                  <a:srgbClr val="000000"/>
                </a:solidFill>
                <a:latin typeface="Arial Narrow" panose="020B0606020202030204" pitchFamily="34" charset="0"/>
                <a:ea typeface="Calibri"/>
                <a:cs typeface="Calibri"/>
              </a:defRPr>
            </a:pPr>
            <a:r>
              <a:rPr lang="ru-RU" sz="1400" b="1" dirty="0"/>
              <a:t>Динамика выездов </a:t>
            </a:r>
            <a:r>
              <a:rPr lang="ru-RU" sz="1400" dirty="0"/>
              <a:t>подразделений пожарной охраны ПАО «Газпром» </a:t>
            </a:r>
            <a:r>
              <a:rPr lang="ru-RU" sz="1400" b="1" dirty="0" smtClean="0"/>
              <a:t>на </a:t>
            </a:r>
            <a:r>
              <a:rPr lang="ru-RU" sz="1400" b="1" dirty="0"/>
              <a:t>тушение </a:t>
            </a:r>
            <a:r>
              <a:rPr lang="ru-RU" sz="1400" b="1" dirty="0" smtClean="0"/>
              <a:t>природных пожаров в 2016 </a:t>
            </a:r>
            <a:r>
              <a:rPr lang="ru-RU" sz="1400" b="1" dirty="0"/>
              <a:t>- 2017 </a:t>
            </a:r>
            <a:r>
              <a:rPr lang="ru-RU" sz="1400" b="1" dirty="0" smtClean="0"/>
              <a:t>гг.</a:t>
            </a:r>
            <a:endParaRPr lang="ru-RU" sz="1400" b="1" dirty="0"/>
          </a:p>
        </p:txBody>
      </p:sp>
      <p:sp>
        <p:nvSpPr>
          <p:cNvPr id="9" name="Прямоугольник 8"/>
          <p:cNvSpPr/>
          <p:nvPr/>
        </p:nvSpPr>
        <p:spPr>
          <a:xfrm>
            <a:off x="5806440" y="1079393"/>
            <a:ext cx="3297246" cy="738664"/>
          </a:xfrm>
          <a:prstGeom prst="rect">
            <a:avLst/>
          </a:prstGeom>
        </p:spPr>
        <p:txBody>
          <a:bodyPr wrap="square">
            <a:spAutoFit/>
          </a:bodyPr>
          <a:lstStyle/>
          <a:p>
            <a:pPr algn="ctr">
              <a:defRPr sz="1440" b="1" i="0" u="none" strike="noStrike" kern="1200" baseline="0">
                <a:solidFill>
                  <a:prstClr val="black"/>
                </a:solidFill>
                <a:latin typeface="Arial Narrow" panose="020B0606020202030204" pitchFamily="34" charset="0"/>
                <a:ea typeface="+mn-ea"/>
                <a:cs typeface="+mn-cs"/>
              </a:defRPr>
            </a:pPr>
            <a:r>
              <a:rPr lang="ru-RU" sz="1400" dirty="0"/>
              <a:t>Привлечение подразделений </a:t>
            </a:r>
            <a:r>
              <a:rPr lang="ru-RU" sz="1400" dirty="0" smtClean="0"/>
              <a:t>пожарной охраны ПАО </a:t>
            </a:r>
            <a:r>
              <a:rPr lang="ru-RU" sz="1400" dirty="0"/>
              <a:t>«</a:t>
            </a:r>
            <a:r>
              <a:rPr lang="ru-RU" sz="1400" dirty="0" smtClean="0"/>
              <a:t>Газпром» для </a:t>
            </a:r>
            <a:r>
              <a:rPr lang="ru-RU" sz="1400" dirty="0"/>
              <a:t>тушения природных </a:t>
            </a:r>
            <a:r>
              <a:rPr lang="ru-RU" sz="1400" dirty="0" smtClean="0"/>
              <a:t>пожаров в 2015-2017 гг.</a:t>
            </a:r>
            <a:endParaRPr lang="ru-RU" sz="1400" dirty="0"/>
          </a:p>
        </p:txBody>
      </p:sp>
      <p:graphicFrame>
        <p:nvGraphicFramePr>
          <p:cNvPr id="12" name="Объект 5"/>
          <p:cNvGraphicFramePr>
            <a:graphicFrameLocks noChangeAspect="1"/>
          </p:cNvGraphicFramePr>
          <p:nvPr>
            <p:extLst>
              <p:ext uri="{D42A27DB-BD31-4B8C-83A1-F6EECF244321}">
                <p14:modId xmlns:p14="http://schemas.microsoft.com/office/powerpoint/2010/main" val="3859875505"/>
              </p:ext>
            </p:extLst>
          </p:nvPr>
        </p:nvGraphicFramePr>
        <p:xfrm>
          <a:off x="259080" y="3430705"/>
          <a:ext cx="8755380" cy="117868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Диаграмма 12"/>
          <p:cNvGraphicFramePr/>
          <p:nvPr>
            <p:extLst>
              <p:ext uri="{D42A27DB-BD31-4B8C-83A1-F6EECF244321}">
                <p14:modId xmlns:p14="http://schemas.microsoft.com/office/powerpoint/2010/main" val="1068481714"/>
              </p:ext>
            </p:extLst>
          </p:nvPr>
        </p:nvGraphicFramePr>
        <p:xfrm>
          <a:off x="5885343" y="1764717"/>
          <a:ext cx="3139440" cy="1203047"/>
        </p:xfrm>
        <a:graphic>
          <a:graphicData uri="http://schemas.openxmlformats.org/drawingml/2006/chart">
            <c:chart xmlns:c="http://schemas.openxmlformats.org/drawingml/2006/chart" xmlns:r="http://schemas.openxmlformats.org/officeDocument/2006/relationships" r:id="rId6"/>
          </a:graphicData>
        </a:graphic>
      </p:graphicFrame>
      <p:pic>
        <p:nvPicPr>
          <p:cNvPr id="14" name="Picture 3" descr="C:\Users\knyaanav\Desktop\6.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1266" t="6145" r="11266" b="8152"/>
          <a:stretch/>
        </p:blipFill>
        <p:spPr bwMode="auto">
          <a:xfrm>
            <a:off x="-267185" y="1577986"/>
            <a:ext cx="3219936" cy="14587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1" name="Прямоугольник 10"/>
          <p:cNvSpPr/>
          <p:nvPr/>
        </p:nvSpPr>
        <p:spPr>
          <a:xfrm>
            <a:off x="0" y="1079393"/>
            <a:ext cx="5552622" cy="523220"/>
          </a:xfrm>
          <a:prstGeom prst="rect">
            <a:avLst/>
          </a:prstGeom>
        </p:spPr>
        <p:txBody>
          <a:bodyPr wrap="square">
            <a:spAutoFit/>
          </a:bodyPr>
          <a:lstStyle/>
          <a:p>
            <a:pPr algn="ctr">
              <a:defRPr sz="1440" b="1" i="0" u="none" strike="noStrike" kern="1200" baseline="0">
                <a:solidFill>
                  <a:prstClr val="black"/>
                </a:solidFill>
                <a:latin typeface="Arial Narrow" panose="020B0606020202030204" pitchFamily="34" charset="0"/>
                <a:ea typeface="+mn-ea"/>
                <a:cs typeface="+mn-cs"/>
              </a:defRPr>
            </a:pPr>
            <a:r>
              <a:rPr lang="ru-RU" sz="1400" dirty="0" smtClean="0"/>
              <a:t>Количество сообщений об угрозах природных пожаров от КМПО</a:t>
            </a:r>
            <a:br>
              <a:rPr lang="ru-RU" sz="1400" dirty="0" smtClean="0"/>
            </a:br>
            <a:r>
              <a:rPr lang="ru-RU" sz="1400" dirty="0" smtClean="0"/>
              <a:t>АО «Газпром космические системы» составило более 750 шт.</a:t>
            </a:r>
            <a:endParaRPr lang="ru-RU" sz="1400" dirty="0"/>
          </a:p>
        </p:txBody>
      </p:sp>
      <p:sp>
        <p:nvSpPr>
          <p:cNvPr id="16" name="Содержимое 3"/>
          <p:cNvSpPr txBox="1">
            <a:spLocks/>
          </p:cNvSpPr>
          <p:nvPr/>
        </p:nvSpPr>
        <p:spPr>
          <a:xfrm>
            <a:off x="1973596" y="4635985"/>
            <a:ext cx="7067549" cy="276999"/>
          </a:xfrm>
          <a:prstGeom prst="rect">
            <a:avLst/>
          </a:prstGeom>
        </p:spPr>
        <p:txBody>
          <a:bodyPr/>
          <a:lstStyle>
            <a:lvl1pPr marL="0" indent="0" algn="l" defTabSz="914400" rtl="0" eaLnBrk="1" latinLnBrk="0" hangingPunct="1">
              <a:spcBef>
                <a:spcPct val="20000"/>
              </a:spcBef>
              <a:buFont typeface="Arial" pitchFamily="34" charset="0"/>
              <a:buNone/>
              <a:defRPr sz="2600" b="0" kern="1200">
                <a:solidFill>
                  <a:srgbClr val="003366"/>
                </a:solidFill>
                <a:latin typeface="Arial Narrow" pitchFamily="34" charset="0"/>
                <a:ea typeface="+mn-ea"/>
                <a:cs typeface="+mn-cs"/>
              </a:defRPr>
            </a:lvl1pPr>
            <a:lvl2pPr marL="742950" indent="-28575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2pPr>
            <a:lvl3pPr marL="1143000" indent="-22860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3pPr>
            <a:lvl4pPr marL="1600200" indent="-22860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4pPr>
            <a:lvl5pPr marL="2057400" indent="-22860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ru-RU" sz="1400" dirty="0">
                <a:solidFill>
                  <a:schemeClr val="bg1"/>
                </a:solidFill>
              </a:rPr>
              <a:t>Итоги работы газотранспортных обществ по эксплуатации линейной части магистральных трубопроводов ПАО «Газпром» за 2017 год и задачи на 2018 год. Положительный опыт, проблемы</a:t>
            </a:r>
          </a:p>
        </p:txBody>
      </p:sp>
    </p:spTree>
    <p:extLst>
      <p:ext uri="{BB962C8B-B14F-4D97-AF65-F5344CB8AC3E}">
        <p14:creationId xmlns:p14="http://schemas.microsoft.com/office/powerpoint/2010/main" val="19667941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019299" y="290236"/>
            <a:ext cx="7056119" cy="400110"/>
          </a:xfrm>
          <a:prstGeom prst="rect">
            <a:avLst/>
          </a:prstGeom>
        </p:spPr>
        <p:txBody>
          <a:bodyPr lIns="58311" tIns="29156" rIns="58311" bIns="29156" anchor="ctr" anchorCtr="0"/>
          <a:lstStyle/>
          <a:p>
            <a:pPr fontAlgn="base">
              <a:spcBef>
                <a:spcPct val="0"/>
              </a:spcBef>
              <a:spcAft>
                <a:spcPct val="0"/>
              </a:spcAft>
            </a:pPr>
            <a:r>
              <a:rPr lang="ru-RU" sz="2000" dirty="0">
                <a:solidFill>
                  <a:prstClr val="white"/>
                </a:solidFill>
                <a:latin typeface="Arial Narrow" pitchFamily="34" charset="0"/>
                <a:ea typeface="+mj-ea"/>
                <a:cs typeface="Times New Roman" panose="02020603050405020304" pitchFamily="18" charset="0"/>
              </a:rPr>
              <a:t>Управление рисками ПАО «Газпром» </a:t>
            </a:r>
          </a:p>
        </p:txBody>
      </p:sp>
      <p:graphicFrame>
        <p:nvGraphicFramePr>
          <p:cNvPr id="11" name="Диаграмма 10"/>
          <p:cNvGraphicFramePr>
            <a:graphicFrameLocks/>
          </p:cNvGraphicFramePr>
          <p:nvPr>
            <p:extLst>
              <p:ext uri="{D42A27DB-BD31-4B8C-83A1-F6EECF244321}">
                <p14:modId xmlns:p14="http://schemas.microsoft.com/office/powerpoint/2010/main" val="2227246029"/>
              </p:ext>
            </p:extLst>
          </p:nvPr>
        </p:nvGraphicFramePr>
        <p:xfrm>
          <a:off x="6341423" y="2861954"/>
          <a:ext cx="2850943" cy="184952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Диаграмма 11"/>
          <p:cNvGraphicFramePr>
            <a:graphicFrameLocks/>
          </p:cNvGraphicFramePr>
          <p:nvPr>
            <p:extLst>
              <p:ext uri="{D42A27DB-BD31-4B8C-83A1-F6EECF244321}">
                <p14:modId xmlns:p14="http://schemas.microsoft.com/office/powerpoint/2010/main" val="3158837513"/>
              </p:ext>
            </p:extLst>
          </p:nvPr>
        </p:nvGraphicFramePr>
        <p:xfrm>
          <a:off x="6315074" y="1072552"/>
          <a:ext cx="2828926" cy="203835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Диаграмма 14"/>
          <p:cNvGraphicFramePr>
            <a:graphicFrameLocks/>
          </p:cNvGraphicFramePr>
          <p:nvPr>
            <p:extLst>
              <p:ext uri="{D42A27DB-BD31-4B8C-83A1-F6EECF244321}">
                <p14:modId xmlns:p14="http://schemas.microsoft.com/office/powerpoint/2010/main" val="3998150786"/>
              </p:ext>
            </p:extLst>
          </p:nvPr>
        </p:nvGraphicFramePr>
        <p:xfrm>
          <a:off x="3524497" y="1099767"/>
          <a:ext cx="2781300" cy="178831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Диаграмма 8"/>
          <p:cNvGraphicFramePr>
            <a:graphicFrameLocks/>
          </p:cNvGraphicFramePr>
          <p:nvPr>
            <p:extLst>
              <p:ext uri="{D42A27DB-BD31-4B8C-83A1-F6EECF244321}">
                <p14:modId xmlns:p14="http://schemas.microsoft.com/office/powerpoint/2010/main" val="1855248502"/>
              </p:ext>
            </p:extLst>
          </p:nvPr>
        </p:nvGraphicFramePr>
        <p:xfrm>
          <a:off x="124691" y="1289214"/>
          <a:ext cx="5422668" cy="3175907"/>
        </p:xfrm>
        <a:graphic>
          <a:graphicData uri="http://schemas.openxmlformats.org/drawingml/2006/chart">
            <c:chart xmlns:c="http://schemas.openxmlformats.org/drawingml/2006/chart" xmlns:r="http://schemas.openxmlformats.org/officeDocument/2006/relationships" r:id="rId6"/>
          </a:graphicData>
        </a:graphic>
      </p:graphicFrame>
      <p:sp>
        <p:nvSpPr>
          <p:cNvPr id="10" name="Содержимое 3"/>
          <p:cNvSpPr txBox="1">
            <a:spLocks/>
          </p:cNvSpPr>
          <p:nvPr/>
        </p:nvSpPr>
        <p:spPr>
          <a:xfrm>
            <a:off x="1973596" y="4635985"/>
            <a:ext cx="7067549" cy="276999"/>
          </a:xfrm>
          <a:prstGeom prst="rect">
            <a:avLst/>
          </a:prstGeom>
        </p:spPr>
        <p:txBody>
          <a:bodyPr/>
          <a:lstStyle>
            <a:lvl1pPr marL="0" indent="0" algn="l" defTabSz="914400" rtl="0" eaLnBrk="1" latinLnBrk="0" hangingPunct="1">
              <a:spcBef>
                <a:spcPct val="20000"/>
              </a:spcBef>
              <a:buFont typeface="Arial" pitchFamily="34" charset="0"/>
              <a:buNone/>
              <a:defRPr sz="2600" b="0" kern="1200">
                <a:solidFill>
                  <a:srgbClr val="003366"/>
                </a:solidFill>
                <a:latin typeface="Arial Narrow" pitchFamily="34" charset="0"/>
                <a:ea typeface="+mn-ea"/>
                <a:cs typeface="+mn-cs"/>
              </a:defRPr>
            </a:lvl1pPr>
            <a:lvl2pPr marL="742950" indent="-28575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2pPr>
            <a:lvl3pPr marL="1143000" indent="-22860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3pPr>
            <a:lvl4pPr marL="1600200" indent="-22860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4pPr>
            <a:lvl5pPr marL="2057400" indent="-22860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ru-RU" sz="1400" dirty="0">
                <a:solidFill>
                  <a:schemeClr val="bg1"/>
                </a:solidFill>
              </a:rPr>
              <a:t>Итоги работы газотранспортных обществ по эксплуатации линейной части магистральных трубопроводов ПАО «Газпром» за 2017 год и задачи на 2018 год. Положительный опыт, проблемы</a:t>
            </a:r>
          </a:p>
        </p:txBody>
      </p:sp>
    </p:spTree>
    <p:extLst>
      <p:ext uri="{BB962C8B-B14F-4D97-AF65-F5344CB8AC3E}">
        <p14:creationId xmlns:p14="http://schemas.microsoft.com/office/powerpoint/2010/main" val="31687532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019299" y="290236"/>
            <a:ext cx="7056119" cy="400110"/>
          </a:xfrm>
          <a:prstGeom prst="rect">
            <a:avLst/>
          </a:prstGeom>
        </p:spPr>
        <p:txBody>
          <a:bodyPr lIns="58311" tIns="29156" rIns="58311" bIns="29156" anchor="ctr" anchorCtr="0"/>
          <a:lstStyle/>
          <a:p>
            <a:pPr fontAlgn="base">
              <a:spcBef>
                <a:spcPct val="0"/>
              </a:spcBef>
              <a:spcAft>
                <a:spcPct val="0"/>
              </a:spcAft>
            </a:pPr>
            <a:r>
              <a:rPr lang="ru-RU" sz="2000" dirty="0">
                <a:solidFill>
                  <a:prstClr val="white"/>
                </a:solidFill>
                <a:latin typeface="Arial Narrow" pitchFamily="34" charset="0"/>
                <a:ea typeface="+mj-ea"/>
                <a:cs typeface="Times New Roman" panose="02020603050405020304" pitchFamily="18" charset="0"/>
              </a:rPr>
              <a:t>Мероприятия по снижению рисков </a:t>
            </a:r>
          </a:p>
        </p:txBody>
      </p:sp>
      <p:graphicFrame>
        <p:nvGraphicFramePr>
          <p:cNvPr id="5" name="Схема 4"/>
          <p:cNvGraphicFramePr/>
          <p:nvPr>
            <p:extLst>
              <p:ext uri="{D42A27DB-BD31-4B8C-83A1-F6EECF244321}">
                <p14:modId xmlns:p14="http://schemas.microsoft.com/office/powerpoint/2010/main" val="1497584457"/>
              </p:ext>
            </p:extLst>
          </p:nvPr>
        </p:nvGraphicFramePr>
        <p:xfrm>
          <a:off x="84539" y="1143393"/>
          <a:ext cx="8875393" cy="31893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Содержимое 3"/>
          <p:cNvSpPr txBox="1">
            <a:spLocks/>
          </p:cNvSpPr>
          <p:nvPr/>
        </p:nvSpPr>
        <p:spPr>
          <a:xfrm>
            <a:off x="1973596" y="4635985"/>
            <a:ext cx="7067549" cy="276999"/>
          </a:xfrm>
          <a:prstGeom prst="rect">
            <a:avLst/>
          </a:prstGeom>
        </p:spPr>
        <p:txBody>
          <a:bodyPr/>
          <a:lstStyle>
            <a:lvl1pPr marL="0" indent="0" algn="l" defTabSz="914400" rtl="0" eaLnBrk="1" latinLnBrk="0" hangingPunct="1">
              <a:spcBef>
                <a:spcPct val="20000"/>
              </a:spcBef>
              <a:buFont typeface="Arial" pitchFamily="34" charset="0"/>
              <a:buNone/>
              <a:defRPr sz="2600" b="0" kern="1200">
                <a:solidFill>
                  <a:srgbClr val="003366"/>
                </a:solidFill>
                <a:latin typeface="Arial Narrow" pitchFamily="34" charset="0"/>
                <a:ea typeface="+mn-ea"/>
                <a:cs typeface="+mn-cs"/>
              </a:defRPr>
            </a:lvl1pPr>
            <a:lvl2pPr marL="742950" indent="-28575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2pPr>
            <a:lvl3pPr marL="1143000" indent="-22860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3pPr>
            <a:lvl4pPr marL="1600200" indent="-22860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4pPr>
            <a:lvl5pPr marL="2057400" indent="-22860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ru-RU" sz="1400" dirty="0">
                <a:solidFill>
                  <a:schemeClr val="bg1"/>
                </a:solidFill>
              </a:rPr>
              <a:t>Итоги работы газотранспортных обществ по эксплуатации линейной части магистральных трубопроводов ПАО «Газпром» за 2017 год и задачи на 2018 год. Положительный опыт, проблемы</a:t>
            </a:r>
          </a:p>
        </p:txBody>
      </p:sp>
    </p:spTree>
    <p:extLst>
      <p:ext uri="{BB962C8B-B14F-4D97-AF65-F5344CB8AC3E}">
        <p14:creationId xmlns:p14="http://schemas.microsoft.com/office/powerpoint/2010/main" val="31697778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Rectangle 2"/>
          <p:cNvSpPr>
            <a:spLocks noChangeArrowheads="1"/>
          </p:cNvSpPr>
          <p:nvPr/>
        </p:nvSpPr>
        <p:spPr bwMode="auto">
          <a:xfrm>
            <a:off x="690331" y="1074885"/>
            <a:ext cx="558000" cy="2939432"/>
          </a:xfrm>
          <a:prstGeom prst="rect">
            <a:avLst/>
          </a:prstGeom>
          <a:solidFill>
            <a:srgbClr val="F2F2F2"/>
          </a:solidFill>
          <a:ln w="9525" algn="ctr">
            <a:noFill/>
            <a:miter lim="800000"/>
            <a:headEnd/>
            <a:tailEnd/>
          </a:ln>
        </p:spPr>
        <p:txBody>
          <a:bodyPr wrap="none" lIns="0" tIns="0" rIns="0" bIns="0" anchor="ctr"/>
          <a:lstStyle/>
          <a:p>
            <a:pPr>
              <a:defRPr/>
            </a:pPr>
            <a:endParaRPr lang="ru-RU">
              <a:latin typeface="Calibri" pitchFamily="34" charset="0"/>
            </a:endParaRPr>
          </a:p>
        </p:txBody>
      </p:sp>
      <p:sp>
        <p:nvSpPr>
          <p:cNvPr id="148" name="Rectangle 2"/>
          <p:cNvSpPr>
            <a:spLocks noChangeArrowheads="1"/>
          </p:cNvSpPr>
          <p:nvPr/>
        </p:nvSpPr>
        <p:spPr bwMode="auto">
          <a:xfrm>
            <a:off x="6543714" y="1074885"/>
            <a:ext cx="558000" cy="2939432"/>
          </a:xfrm>
          <a:prstGeom prst="rect">
            <a:avLst/>
          </a:prstGeom>
          <a:solidFill>
            <a:srgbClr val="F2F2F2"/>
          </a:solidFill>
          <a:ln w="9525" algn="ctr">
            <a:noFill/>
            <a:miter lim="800000"/>
            <a:headEnd/>
            <a:tailEnd/>
          </a:ln>
        </p:spPr>
        <p:txBody>
          <a:bodyPr wrap="none" lIns="0" tIns="0" rIns="0" bIns="0" anchor="ctr"/>
          <a:lstStyle/>
          <a:p>
            <a:pPr>
              <a:defRPr/>
            </a:pPr>
            <a:endParaRPr lang="ru-RU">
              <a:latin typeface="Calibri" pitchFamily="34" charset="0"/>
            </a:endParaRPr>
          </a:p>
        </p:txBody>
      </p:sp>
      <p:sp>
        <p:nvSpPr>
          <p:cNvPr id="147" name="Rectangle 2"/>
          <p:cNvSpPr>
            <a:spLocks noChangeArrowheads="1"/>
          </p:cNvSpPr>
          <p:nvPr/>
        </p:nvSpPr>
        <p:spPr bwMode="auto">
          <a:xfrm>
            <a:off x="5961372" y="1074885"/>
            <a:ext cx="558000" cy="2939432"/>
          </a:xfrm>
          <a:prstGeom prst="rect">
            <a:avLst/>
          </a:prstGeom>
          <a:solidFill>
            <a:srgbClr val="F2F2F2"/>
          </a:solidFill>
          <a:ln w="9525" algn="ctr">
            <a:noFill/>
            <a:miter lim="800000"/>
            <a:headEnd/>
            <a:tailEnd/>
          </a:ln>
        </p:spPr>
        <p:txBody>
          <a:bodyPr wrap="none" lIns="0" tIns="0" rIns="0" bIns="0" anchor="ctr"/>
          <a:lstStyle/>
          <a:p>
            <a:pPr>
              <a:defRPr/>
            </a:pPr>
            <a:endParaRPr lang="ru-RU">
              <a:latin typeface="Calibri" pitchFamily="34" charset="0"/>
            </a:endParaRPr>
          </a:p>
        </p:txBody>
      </p:sp>
      <p:sp>
        <p:nvSpPr>
          <p:cNvPr id="146" name="Rectangle 2"/>
          <p:cNvSpPr>
            <a:spLocks noChangeArrowheads="1"/>
          </p:cNvSpPr>
          <p:nvPr/>
        </p:nvSpPr>
        <p:spPr bwMode="auto">
          <a:xfrm>
            <a:off x="5374223" y="1074885"/>
            <a:ext cx="558000" cy="2939432"/>
          </a:xfrm>
          <a:prstGeom prst="rect">
            <a:avLst/>
          </a:prstGeom>
          <a:solidFill>
            <a:srgbClr val="F2F2F2"/>
          </a:solidFill>
          <a:ln w="9525" algn="ctr">
            <a:noFill/>
            <a:miter lim="800000"/>
            <a:headEnd/>
            <a:tailEnd/>
          </a:ln>
        </p:spPr>
        <p:txBody>
          <a:bodyPr wrap="none" lIns="0" tIns="0" rIns="0" bIns="0" anchor="ctr"/>
          <a:lstStyle/>
          <a:p>
            <a:pPr>
              <a:defRPr/>
            </a:pPr>
            <a:endParaRPr lang="ru-RU">
              <a:latin typeface="Calibri" pitchFamily="34" charset="0"/>
            </a:endParaRPr>
          </a:p>
        </p:txBody>
      </p:sp>
      <p:sp>
        <p:nvSpPr>
          <p:cNvPr id="145" name="Rectangle 2"/>
          <p:cNvSpPr>
            <a:spLocks noChangeArrowheads="1"/>
          </p:cNvSpPr>
          <p:nvPr/>
        </p:nvSpPr>
        <p:spPr bwMode="auto">
          <a:xfrm>
            <a:off x="4788369" y="1074885"/>
            <a:ext cx="558000" cy="2939432"/>
          </a:xfrm>
          <a:prstGeom prst="rect">
            <a:avLst/>
          </a:prstGeom>
          <a:solidFill>
            <a:srgbClr val="F2F2F2"/>
          </a:solidFill>
          <a:ln w="9525" algn="ctr">
            <a:noFill/>
            <a:miter lim="800000"/>
            <a:headEnd/>
            <a:tailEnd/>
          </a:ln>
        </p:spPr>
        <p:txBody>
          <a:bodyPr wrap="none" lIns="0" tIns="0" rIns="0" bIns="0" anchor="ctr"/>
          <a:lstStyle/>
          <a:p>
            <a:pPr>
              <a:defRPr/>
            </a:pPr>
            <a:endParaRPr lang="ru-RU">
              <a:latin typeface="Calibri" pitchFamily="34" charset="0"/>
            </a:endParaRPr>
          </a:p>
        </p:txBody>
      </p:sp>
      <p:sp>
        <p:nvSpPr>
          <p:cNvPr id="144" name="Rectangle 2"/>
          <p:cNvSpPr>
            <a:spLocks noChangeArrowheads="1"/>
          </p:cNvSpPr>
          <p:nvPr/>
        </p:nvSpPr>
        <p:spPr bwMode="auto">
          <a:xfrm>
            <a:off x="4200955" y="1074885"/>
            <a:ext cx="558000" cy="2939432"/>
          </a:xfrm>
          <a:prstGeom prst="rect">
            <a:avLst/>
          </a:prstGeom>
          <a:solidFill>
            <a:srgbClr val="F2F2F2"/>
          </a:solidFill>
          <a:ln w="9525" algn="ctr">
            <a:noFill/>
            <a:miter lim="800000"/>
            <a:headEnd/>
            <a:tailEnd/>
          </a:ln>
        </p:spPr>
        <p:txBody>
          <a:bodyPr wrap="none" lIns="0" tIns="0" rIns="0" bIns="0" anchor="ctr"/>
          <a:lstStyle/>
          <a:p>
            <a:pPr>
              <a:defRPr/>
            </a:pPr>
            <a:endParaRPr lang="ru-RU">
              <a:latin typeface="Calibri" pitchFamily="34" charset="0"/>
            </a:endParaRPr>
          </a:p>
        </p:txBody>
      </p:sp>
      <p:sp>
        <p:nvSpPr>
          <p:cNvPr id="143" name="Rectangle 2"/>
          <p:cNvSpPr>
            <a:spLocks noChangeArrowheads="1"/>
          </p:cNvSpPr>
          <p:nvPr/>
        </p:nvSpPr>
        <p:spPr bwMode="auto">
          <a:xfrm>
            <a:off x="3617606" y="1074885"/>
            <a:ext cx="558000" cy="2939432"/>
          </a:xfrm>
          <a:prstGeom prst="rect">
            <a:avLst/>
          </a:prstGeom>
          <a:solidFill>
            <a:srgbClr val="F2F2F2"/>
          </a:solidFill>
          <a:ln w="9525" algn="ctr">
            <a:noFill/>
            <a:miter lim="800000"/>
            <a:headEnd/>
            <a:tailEnd/>
          </a:ln>
        </p:spPr>
        <p:txBody>
          <a:bodyPr wrap="none" lIns="0" tIns="0" rIns="0" bIns="0" anchor="ctr"/>
          <a:lstStyle/>
          <a:p>
            <a:pPr>
              <a:defRPr/>
            </a:pPr>
            <a:endParaRPr lang="ru-RU">
              <a:latin typeface="Calibri" pitchFamily="34" charset="0"/>
            </a:endParaRPr>
          </a:p>
        </p:txBody>
      </p:sp>
      <p:sp>
        <p:nvSpPr>
          <p:cNvPr id="142" name="Rectangle 2"/>
          <p:cNvSpPr>
            <a:spLocks noChangeArrowheads="1"/>
          </p:cNvSpPr>
          <p:nvPr/>
        </p:nvSpPr>
        <p:spPr bwMode="auto">
          <a:xfrm>
            <a:off x="3031052" y="1074885"/>
            <a:ext cx="558000" cy="2939432"/>
          </a:xfrm>
          <a:prstGeom prst="rect">
            <a:avLst/>
          </a:prstGeom>
          <a:solidFill>
            <a:srgbClr val="F2F2F2"/>
          </a:solidFill>
          <a:ln w="9525" algn="ctr">
            <a:noFill/>
            <a:miter lim="800000"/>
            <a:headEnd/>
            <a:tailEnd/>
          </a:ln>
        </p:spPr>
        <p:txBody>
          <a:bodyPr wrap="none" lIns="0" tIns="0" rIns="0" bIns="0" anchor="ctr"/>
          <a:lstStyle/>
          <a:p>
            <a:pPr>
              <a:defRPr/>
            </a:pPr>
            <a:endParaRPr lang="ru-RU">
              <a:latin typeface="Calibri" pitchFamily="34" charset="0"/>
            </a:endParaRPr>
          </a:p>
        </p:txBody>
      </p:sp>
      <p:sp>
        <p:nvSpPr>
          <p:cNvPr id="141" name="Rectangle 2"/>
          <p:cNvSpPr>
            <a:spLocks noChangeArrowheads="1"/>
          </p:cNvSpPr>
          <p:nvPr/>
        </p:nvSpPr>
        <p:spPr bwMode="auto">
          <a:xfrm>
            <a:off x="2442243" y="1074885"/>
            <a:ext cx="558000" cy="2939432"/>
          </a:xfrm>
          <a:prstGeom prst="rect">
            <a:avLst/>
          </a:prstGeom>
          <a:solidFill>
            <a:srgbClr val="F2F2F2"/>
          </a:solidFill>
          <a:ln w="9525" algn="ctr">
            <a:noFill/>
            <a:miter lim="800000"/>
            <a:headEnd/>
            <a:tailEnd/>
          </a:ln>
        </p:spPr>
        <p:txBody>
          <a:bodyPr wrap="none" lIns="0" tIns="0" rIns="0" bIns="0" anchor="ctr"/>
          <a:lstStyle/>
          <a:p>
            <a:pPr>
              <a:defRPr/>
            </a:pPr>
            <a:endParaRPr lang="ru-RU">
              <a:latin typeface="Calibri" pitchFamily="34" charset="0"/>
            </a:endParaRPr>
          </a:p>
        </p:txBody>
      </p:sp>
      <p:sp>
        <p:nvSpPr>
          <p:cNvPr id="140" name="Rectangle 2"/>
          <p:cNvSpPr>
            <a:spLocks noChangeArrowheads="1"/>
          </p:cNvSpPr>
          <p:nvPr/>
        </p:nvSpPr>
        <p:spPr bwMode="auto">
          <a:xfrm>
            <a:off x="1860165" y="1074885"/>
            <a:ext cx="558000" cy="2939432"/>
          </a:xfrm>
          <a:prstGeom prst="rect">
            <a:avLst/>
          </a:prstGeom>
          <a:solidFill>
            <a:srgbClr val="F2F2F2"/>
          </a:solidFill>
          <a:ln w="9525" algn="ctr">
            <a:noFill/>
            <a:miter lim="800000"/>
            <a:headEnd/>
            <a:tailEnd/>
          </a:ln>
        </p:spPr>
        <p:txBody>
          <a:bodyPr wrap="none" lIns="0" tIns="0" rIns="0" bIns="0" anchor="ctr"/>
          <a:lstStyle/>
          <a:p>
            <a:pPr>
              <a:defRPr/>
            </a:pPr>
            <a:endParaRPr lang="ru-RU">
              <a:latin typeface="Calibri" pitchFamily="34" charset="0"/>
            </a:endParaRPr>
          </a:p>
        </p:txBody>
      </p:sp>
      <p:sp>
        <p:nvSpPr>
          <p:cNvPr id="139" name="Rectangle 2"/>
          <p:cNvSpPr>
            <a:spLocks noChangeArrowheads="1"/>
          </p:cNvSpPr>
          <p:nvPr/>
        </p:nvSpPr>
        <p:spPr bwMode="auto">
          <a:xfrm>
            <a:off x="1275470" y="1074885"/>
            <a:ext cx="558000" cy="2939432"/>
          </a:xfrm>
          <a:prstGeom prst="rect">
            <a:avLst/>
          </a:prstGeom>
          <a:solidFill>
            <a:srgbClr val="F2F2F2"/>
          </a:solidFill>
          <a:ln w="9525" algn="ctr">
            <a:noFill/>
            <a:miter lim="800000"/>
            <a:headEnd/>
            <a:tailEnd/>
          </a:ln>
        </p:spPr>
        <p:txBody>
          <a:bodyPr wrap="none" lIns="0" tIns="0" rIns="0" bIns="0" anchor="ctr"/>
          <a:lstStyle/>
          <a:p>
            <a:pPr>
              <a:defRPr/>
            </a:pPr>
            <a:endParaRPr lang="ru-RU">
              <a:latin typeface="Calibri" pitchFamily="34" charset="0"/>
            </a:endParaRPr>
          </a:p>
        </p:txBody>
      </p:sp>
      <p:sp>
        <p:nvSpPr>
          <p:cNvPr id="134" name="Rectangle 2"/>
          <p:cNvSpPr>
            <a:spLocks noChangeArrowheads="1"/>
          </p:cNvSpPr>
          <p:nvPr/>
        </p:nvSpPr>
        <p:spPr bwMode="auto">
          <a:xfrm>
            <a:off x="100469" y="1074885"/>
            <a:ext cx="558000" cy="2939432"/>
          </a:xfrm>
          <a:prstGeom prst="rect">
            <a:avLst/>
          </a:prstGeom>
          <a:solidFill>
            <a:srgbClr val="F2F2F2"/>
          </a:solidFill>
          <a:ln w="9525" algn="ctr">
            <a:noFill/>
            <a:miter lim="800000"/>
            <a:headEnd/>
            <a:tailEnd/>
          </a:ln>
        </p:spPr>
        <p:txBody>
          <a:bodyPr wrap="none" lIns="0" tIns="0" rIns="0" bIns="0" anchor="ctr"/>
          <a:lstStyle/>
          <a:p>
            <a:pPr>
              <a:defRPr/>
            </a:pPr>
            <a:endParaRPr lang="ru-RU">
              <a:latin typeface="Calibri" pitchFamily="34" charset="0"/>
            </a:endParaRPr>
          </a:p>
        </p:txBody>
      </p:sp>
      <p:grpSp>
        <p:nvGrpSpPr>
          <p:cNvPr id="31" name="Группа 30"/>
          <p:cNvGrpSpPr/>
          <p:nvPr/>
        </p:nvGrpSpPr>
        <p:grpSpPr>
          <a:xfrm>
            <a:off x="6683293" y="1066948"/>
            <a:ext cx="3534474" cy="3857866"/>
            <a:chOff x="9432482" y="1093652"/>
            <a:chExt cx="3534474" cy="3610310"/>
          </a:xfrm>
        </p:grpSpPr>
        <p:sp>
          <p:nvSpPr>
            <p:cNvPr id="64" name="Rectangle 2"/>
            <p:cNvSpPr>
              <a:spLocks noChangeArrowheads="1"/>
            </p:cNvSpPr>
            <p:nvPr/>
          </p:nvSpPr>
          <p:spPr bwMode="auto">
            <a:xfrm>
              <a:off x="9961564" y="1147422"/>
              <a:ext cx="1904698" cy="3281703"/>
            </a:xfrm>
            <a:prstGeom prst="rect">
              <a:avLst/>
            </a:prstGeom>
            <a:solidFill>
              <a:schemeClr val="bg1"/>
            </a:solidFill>
            <a:ln w="9525" algn="ctr">
              <a:noFill/>
              <a:miter lim="800000"/>
              <a:headEnd/>
              <a:tailEnd/>
            </a:ln>
          </p:spPr>
          <p:txBody>
            <a:bodyPr wrap="none" lIns="0" tIns="0" rIns="0" bIns="0" anchor="ctr"/>
            <a:lstStyle/>
            <a:p>
              <a:pPr>
                <a:defRPr/>
              </a:pPr>
              <a:endParaRPr lang="ru-RU">
                <a:latin typeface="Calibri" pitchFamily="34" charset="0"/>
              </a:endParaRPr>
            </a:p>
          </p:txBody>
        </p:sp>
        <p:sp>
          <p:nvSpPr>
            <p:cNvPr id="65" name="Rectangle 2"/>
            <p:cNvSpPr>
              <a:spLocks noChangeArrowheads="1"/>
            </p:cNvSpPr>
            <p:nvPr/>
          </p:nvSpPr>
          <p:spPr bwMode="auto">
            <a:xfrm>
              <a:off x="9955213" y="1154465"/>
              <a:ext cx="1882389" cy="3217486"/>
            </a:xfrm>
            <a:prstGeom prst="rect">
              <a:avLst/>
            </a:prstGeom>
            <a:solidFill>
              <a:srgbClr val="F2F2F2"/>
            </a:solidFill>
            <a:ln w="6350" algn="ctr">
              <a:solidFill>
                <a:srgbClr val="002060"/>
              </a:solidFill>
              <a:prstDash val="dash"/>
              <a:miter lim="800000"/>
              <a:headEnd/>
              <a:tailEnd/>
            </a:ln>
          </p:spPr>
          <p:txBody>
            <a:bodyPr wrap="none" lIns="0" tIns="0" rIns="0" bIns="0" anchor="ctr"/>
            <a:lstStyle/>
            <a:p>
              <a:pPr>
                <a:defRPr/>
              </a:pPr>
              <a:endParaRPr lang="ru-RU">
                <a:latin typeface="Calibri" pitchFamily="34" charset="0"/>
              </a:endParaRPr>
            </a:p>
          </p:txBody>
        </p:sp>
        <p:graphicFrame>
          <p:nvGraphicFramePr>
            <p:cNvPr id="5" name="Диаграмма 4"/>
            <p:cNvGraphicFramePr/>
            <p:nvPr>
              <p:extLst>
                <p:ext uri="{D42A27DB-BD31-4B8C-83A1-F6EECF244321}">
                  <p14:modId xmlns:p14="http://schemas.microsoft.com/office/powerpoint/2010/main" val="3189820979"/>
                </p:ext>
              </p:extLst>
            </p:nvPr>
          </p:nvGraphicFramePr>
          <p:xfrm>
            <a:off x="9432482" y="1093652"/>
            <a:ext cx="3534474" cy="3610310"/>
          </p:xfrm>
          <a:graphic>
            <a:graphicData uri="http://schemas.openxmlformats.org/drawingml/2006/chart">
              <c:chart xmlns:c="http://schemas.openxmlformats.org/drawingml/2006/chart" xmlns:r="http://schemas.openxmlformats.org/officeDocument/2006/relationships" r:id="rId3"/>
            </a:graphicData>
          </a:graphic>
        </p:graphicFrame>
      </p:grpSp>
      <p:graphicFrame>
        <p:nvGraphicFramePr>
          <p:cNvPr id="44" name="Диаграмма 43"/>
          <p:cNvGraphicFramePr/>
          <p:nvPr>
            <p:extLst>
              <p:ext uri="{D42A27DB-BD31-4B8C-83A1-F6EECF244321}">
                <p14:modId xmlns:p14="http://schemas.microsoft.com/office/powerpoint/2010/main" val="4153531623"/>
              </p:ext>
            </p:extLst>
          </p:nvPr>
        </p:nvGraphicFramePr>
        <p:xfrm>
          <a:off x="88900" y="1174447"/>
          <a:ext cx="7030844" cy="3629964"/>
        </p:xfrm>
        <a:graphic>
          <a:graphicData uri="http://schemas.openxmlformats.org/drawingml/2006/chart">
            <c:chart xmlns:c="http://schemas.openxmlformats.org/drawingml/2006/chart" xmlns:r="http://schemas.openxmlformats.org/officeDocument/2006/relationships" r:id="rId4"/>
          </a:graphicData>
        </a:graphic>
      </p:graphicFrame>
      <p:pic>
        <p:nvPicPr>
          <p:cNvPr id="32" name="Picture 2" descr="D:\Мои документы\Работа\Совещания\ОтСв_2017 (2018.04.05-06)\КПБ\12.jp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0469" y="4023840"/>
            <a:ext cx="564733" cy="49016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Мои документы\Работа\Совещания\ОтСв_2017 (2018.04.05-06)\КПБ\10.jp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685912" y="4023840"/>
            <a:ext cx="564733" cy="55459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Мои документы\Работа\Совещания\ОтСв_2017 (2018.04.05-06)\КПБ\9.jp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4784017" y="4023840"/>
            <a:ext cx="564733" cy="55459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D:\Мои документы\Работа\Совещания\ОтСв_2017 (2018.04.05-06)\КПБ\11.jpg"/>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6540348" y="4023840"/>
            <a:ext cx="564733" cy="55493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Мои документы\Работа\Совещания\ОтСв_2017 (2018.04.05-06)\КПБ\1.jpg"/>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4198574" y="4023840"/>
            <a:ext cx="564733" cy="55476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D:\Мои документы\Работа\Совещания\ОтСв_2017 (2018.04.05-06)\КПБ\2.jpg"/>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1271356" y="4023840"/>
            <a:ext cx="564733" cy="5547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Мои документы\Работа\Совещания\ОтСв_2017 (2018.04.05-06)\КПБ\3.jpg"/>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5369461" y="4023840"/>
            <a:ext cx="564733" cy="554931"/>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D:\Мои документы\Работа\Совещания\ОтСв_2017 (2018.04.05-06)\КПБ\4.jpg"/>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3027686" y="4023840"/>
            <a:ext cx="564733" cy="55459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Мои документы\Работа\Совещания\ОтСв_2017 (2018.04.05-06)\КПБ\5.jpg"/>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2442243" y="4023840"/>
            <a:ext cx="564733" cy="554761"/>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D:\Мои документы\Работа\Совещания\ОтСв_2017 (2018.04.05-06)\КПБ\6.jpg"/>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5954904" y="4023840"/>
            <a:ext cx="564733" cy="55476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D:\Мои документы\Работа\Совещания\ОтСв_2017 (2018.04.05-06)\КПБ\7.jpg"/>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3613130" y="4023840"/>
            <a:ext cx="564733" cy="554760"/>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D:\Мои документы\Работа\Совещания\ОтСв_2017 (2018.04.05-06)\КПБ\8.jpg"/>
          <p:cNvPicPr>
            <a:picLocks noChangeAspect="1" noChangeArrowheads="1"/>
          </p:cNvPicPr>
          <p:nvPr/>
        </p:nvPicPr>
        <p:blipFill>
          <a:blip r:embed="rId16" cstate="print">
            <a:extLst>
              <a:ext uri="{28A0092B-C50C-407E-A947-70E740481C1C}">
                <a14:useLocalDpi xmlns:a14="http://schemas.microsoft.com/office/drawing/2010/main"/>
              </a:ext>
            </a:extLst>
          </a:blip>
          <a:srcRect/>
          <a:stretch>
            <a:fillRect/>
          </a:stretch>
        </p:blipFill>
        <p:spPr bwMode="auto">
          <a:xfrm>
            <a:off x="1856799" y="4023840"/>
            <a:ext cx="564733" cy="554760"/>
          </a:xfrm>
          <a:prstGeom prst="rect">
            <a:avLst/>
          </a:prstGeom>
          <a:noFill/>
          <a:extLst>
            <a:ext uri="{909E8E84-426E-40DD-AFC4-6F175D3DCCD1}">
              <a14:hiddenFill xmlns:a14="http://schemas.microsoft.com/office/drawing/2010/main">
                <a:solidFill>
                  <a:srgbClr val="FFFFFF"/>
                </a:solidFill>
              </a14:hiddenFill>
            </a:ext>
          </a:extLst>
        </p:spPr>
      </p:pic>
      <p:cxnSp>
        <p:nvCxnSpPr>
          <p:cNvPr id="78" name="Прямая соединительная линия 77"/>
          <p:cNvCxnSpPr/>
          <p:nvPr/>
        </p:nvCxnSpPr>
        <p:spPr>
          <a:xfrm>
            <a:off x="90830" y="4014316"/>
            <a:ext cx="0" cy="521965"/>
          </a:xfrm>
          <a:prstGeom prst="line">
            <a:avLst/>
          </a:prstGeom>
          <a:ln w="6350">
            <a:solidFill>
              <a:srgbClr val="002060"/>
            </a:solidFill>
            <a:prstDash val="sysDash"/>
          </a:ln>
        </p:spPr>
        <p:style>
          <a:lnRef idx="1">
            <a:schemeClr val="accent1"/>
          </a:lnRef>
          <a:fillRef idx="0">
            <a:schemeClr val="accent1"/>
          </a:fillRef>
          <a:effectRef idx="0">
            <a:schemeClr val="accent1"/>
          </a:effectRef>
          <a:fontRef idx="minor">
            <a:schemeClr val="tx1"/>
          </a:fontRef>
        </p:style>
      </p:cxnSp>
      <p:cxnSp>
        <p:nvCxnSpPr>
          <p:cNvPr id="84" name="Прямая соединительная линия 83"/>
          <p:cNvCxnSpPr/>
          <p:nvPr/>
        </p:nvCxnSpPr>
        <p:spPr>
          <a:xfrm>
            <a:off x="676209" y="4014316"/>
            <a:ext cx="0" cy="521965"/>
          </a:xfrm>
          <a:prstGeom prst="line">
            <a:avLst/>
          </a:prstGeom>
          <a:ln w="6350">
            <a:solidFill>
              <a:srgbClr val="002060"/>
            </a:solidFill>
            <a:prstDash val="sysDash"/>
          </a:ln>
        </p:spPr>
        <p:style>
          <a:lnRef idx="1">
            <a:schemeClr val="accent1"/>
          </a:lnRef>
          <a:fillRef idx="0">
            <a:schemeClr val="accent1"/>
          </a:fillRef>
          <a:effectRef idx="0">
            <a:schemeClr val="accent1"/>
          </a:effectRef>
          <a:fontRef idx="minor">
            <a:schemeClr val="tx1"/>
          </a:fontRef>
        </p:style>
      </p:cxnSp>
      <p:cxnSp>
        <p:nvCxnSpPr>
          <p:cNvPr id="85" name="Прямая соединительная линия 84"/>
          <p:cNvCxnSpPr/>
          <p:nvPr/>
        </p:nvCxnSpPr>
        <p:spPr>
          <a:xfrm>
            <a:off x="1261587" y="4014316"/>
            <a:ext cx="0" cy="521965"/>
          </a:xfrm>
          <a:prstGeom prst="line">
            <a:avLst/>
          </a:prstGeom>
          <a:ln w="6350">
            <a:solidFill>
              <a:srgbClr val="002060"/>
            </a:solidFill>
            <a:prstDash val="sysDash"/>
          </a:ln>
        </p:spPr>
        <p:style>
          <a:lnRef idx="1">
            <a:schemeClr val="accent1"/>
          </a:lnRef>
          <a:fillRef idx="0">
            <a:schemeClr val="accent1"/>
          </a:fillRef>
          <a:effectRef idx="0">
            <a:schemeClr val="accent1"/>
          </a:effectRef>
          <a:fontRef idx="minor">
            <a:schemeClr val="tx1"/>
          </a:fontRef>
        </p:style>
      </p:cxnSp>
      <p:cxnSp>
        <p:nvCxnSpPr>
          <p:cNvPr id="86" name="Прямая соединительная линия 85"/>
          <p:cNvCxnSpPr/>
          <p:nvPr/>
        </p:nvCxnSpPr>
        <p:spPr>
          <a:xfrm>
            <a:off x="1846966" y="4014316"/>
            <a:ext cx="0" cy="521965"/>
          </a:xfrm>
          <a:prstGeom prst="line">
            <a:avLst/>
          </a:prstGeom>
          <a:ln w="6350">
            <a:solidFill>
              <a:srgbClr val="002060"/>
            </a:solidFill>
            <a:prstDash val="sysDash"/>
          </a:ln>
        </p:spPr>
        <p:style>
          <a:lnRef idx="1">
            <a:schemeClr val="accent1"/>
          </a:lnRef>
          <a:fillRef idx="0">
            <a:schemeClr val="accent1"/>
          </a:fillRef>
          <a:effectRef idx="0">
            <a:schemeClr val="accent1"/>
          </a:effectRef>
          <a:fontRef idx="minor">
            <a:schemeClr val="tx1"/>
          </a:fontRef>
        </p:style>
      </p:cxnSp>
      <p:cxnSp>
        <p:nvCxnSpPr>
          <p:cNvPr id="87" name="Прямая соединительная линия 86"/>
          <p:cNvCxnSpPr/>
          <p:nvPr/>
        </p:nvCxnSpPr>
        <p:spPr>
          <a:xfrm>
            <a:off x="2432345" y="4014316"/>
            <a:ext cx="0" cy="521965"/>
          </a:xfrm>
          <a:prstGeom prst="line">
            <a:avLst/>
          </a:prstGeom>
          <a:ln w="6350">
            <a:solidFill>
              <a:srgbClr val="002060"/>
            </a:solidFill>
            <a:prstDash val="sysDash"/>
          </a:ln>
        </p:spPr>
        <p:style>
          <a:lnRef idx="1">
            <a:schemeClr val="accent1"/>
          </a:lnRef>
          <a:fillRef idx="0">
            <a:schemeClr val="accent1"/>
          </a:fillRef>
          <a:effectRef idx="0">
            <a:schemeClr val="accent1"/>
          </a:effectRef>
          <a:fontRef idx="minor">
            <a:schemeClr val="tx1"/>
          </a:fontRef>
        </p:style>
      </p:cxnSp>
      <p:cxnSp>
        <p:nvCxnSpPr>
          <p:cNvPr id="88" name="Прямая соединительная линия 87"/>
          <p:cNvCxnSpPr/>
          <p:nvPr/>
        </p:nvCxnSpPr>
        <p:spPr>
          <a:xfrm>
            <a:off x="3017724" y="4014316"/>
            <a:ext cx="0" cy="521965"/>
          </a:xfrm>
          <a:prstGeom prst="line">
            <a:avLst/>
          </a:prstGeom>
          <a:ln w="6350">
            <a:solidFill>
              <a:srgbClr val="002060"/>
            </a:solidFill>
            <a:prstDash val="sysDash"/>
          </a:ln>
        </p:spPr>
        <p:style>
          <a:lnRef idx="1">
            <a:schemeClr val="accent1"/>
          </a:lnRef>
          <a:fillRef idx="0">
            <a:schemeClr val="accent1"/>
          </a:fillRef>
          <a:effectRef idx="0">
            <a:schemeClr val="accent1"/>
          </a:effectRef>
          <a:fontRef idx="minor">
            <a:schemeClr val="tx1"/>
          </a:fontRef>
        </p:style>
      </p:cxnSp>
      <p:cxnSp>
        <p:nvCxnSpPr>
          <p:cNvPr id="89" name="Прямая соединительная линия 88"/>
          <p:cNvCxnSpPr/>
          <p:nvPr/>
        </p:nvCxnSpPr>
        <p:spPr>
          <a:xfrm>
            <a:off x="3603102" y="4014316"/>
            <a:ext cx="0" cy="521965"/>
          </a:xfrm>
          <a:prstGeom prst="line">
            <a:avLst/>
          </a:prstGeom>
          <a:ln w="6350">
            <a:solidFill>
              <a:srgbClr val="002060"/>
            </a:solidFill>
            <a:prstDash val="sysDash"/>
          </a:ln>
        </p:spPr>
        <p:style>
          <a:lnRef idx="1">
            <a:schemeClr val="accent1"/>
          </a:lnRef>
          <a:fillRef idx="0">
            <a:schemeClr val="accent1"/>
          </a:fillRef>
          <a:effectRef idx="0">
            <a:schemeClr val="accent1"/>
          </a:effectRef>
          <a:fontRef idx="minor">
            <a:schemeClr val="tx1"/>
          </a:fontRef>
        </p:style>
      </p:cxnSp>
      <p:cxnSp>
        <p:nvCxnSpPr>
          <p:cNvPr id="90" name="Прямая соединительная линия 89"/>
          <p:cNvCxnSpPr/>
          <p:nvPr/>
        </p:nvCxnSpPr>
        <p:spPr>
          <a:xfrm>
            <a:off x="4188481" y="4014316"/>
            <a:ext cx="0" cy="521965"/>
          </a:xfrm>
          <a:prstGeom prst="line">
            <a:avLst/>
          </a:prstGeom>
          <a:ln w="6350">
            <a:solidFill>
              <a:srgbClr val="002060"/>
            </a:solidFill>
            <a:prstDash val="sysDash"/>
          </a:ln>
        </p:spPr>
        <p:style>
          <a:lnRef idx="1">
            <a:schemeClr val="accent1"/>
          </a:lnRef>
          <a:fillRef idx="0">
            <a:schemeClr val="accent1"/>
          </a:fillRef>
          <a:effectRef idx="0">
            <a:schemeClr val="accent1"/>
          </a:effectRef>
          <a:fontRef idx="minor">
            <a:schemeClr val="tx1"/>
          </a:fontRef>
        </p:style>
      </p:cxnSp>
      <p:cxnSp>
        <p:nvCxnSpPr>
          <p:cNvPr id="91" name="Прямая соединительная линия 90"/>
          <p:cNvCxnSpPr/>
          <p:nvPr/>
        </p:nvCxnSpPr>
        <p:spPr>
          <a:xfrm>
            <a:off x="4773860" y="4014316"/>
            <a:ext cx="0" cy="521965"/>
          </a:xfrm>
          <a:prstGeom prst="line">
            <a:avLst/>
          </a:prstGeom>
          <a:ln w="6350">
            <a:solidFill>
              <a:srgbClr val="002060"/>
            </a:solidFill>
            <a:prstDash val="sysDash"/>
          </a:ln>
        </p:spPr>
        <p:style>
          <a:lnRef idx="1">
            <a:schemeClr val="accent1"/>
          </a:lnRef>
          <a:fillRef idx="0">
            <a:schemeClr val="accent1"/>
          </a:fillRef>
          <a:effectRef idx="0">
            <a:schemeClr val="accent1"/>
          </a:effectRef>
          <a:fontRef idx="minor">
            <a:schemeClr val="tx1"/>
          </a:fontRef>
        </p:style>
      </p:cxnSp>
      <p:cxnSp>
        <p:nvCxnSpPr>
          <p:cNvPr id="92" name="Прямая соединительная линия 91"/>
          <p:cNvCxnSpPr/>
          <p:nvPr/>
        </p:nvCxnSpPr>
        <p:spPr>
          <a:xfrm>
            <a:off x="5359239" y="4014316"/>
            <a:ext cx="0" cy="521965"/>
          </a:xfrm>
          <a:prstGeom prst="line">
            <a:avLst/>
          </a:prstGeom>
          <a:ln w="6350">
            <a:solidFill>
              <a:srgbClr val="002060"/>
            </a:solidFill>
            <a:prstDash val="sysDash"/>
          </a:ln>
        </p:spPr>
        <p:style>
          <a:lnRef idx="1">
            <a:schemeClr val="accent1"/>
          </a:lnRef>
          <a:fillRef idx="0">
            <a:schemeClr val="accent1"/>
          </a:fillRef>
          <a:effectRef idx="0">
            <a:schemeClr val="accent1"/>
          </a:effectRef>
          <a:fontRef idx="minor">
            <a:schemeClr val="tx1"/>
          </a:fontRef>
        </p:style>
      </p:cxnSp>
      <p:cxnSp>
        <p:nvCxnSpPr>
          <p:cNvPr id="93" name="Прямая соединительная линия 92"/>
          <p:cNvCxnSpPr/>
          <p:nvPr/>
        </p:nvCxnSpPr>
        <p:spPr>
          <a:xfrm>
            <a:off x="5944617" y="4014316"/>
            <a:ext cx="0" cy="521965"/>
          </a:xfrm>
          <a:prstGeom prst="line">
            <a:avLst/>
          </a:prstGeom>
          <a:ln w="6350">
            <a:solidFill>
              <a:srgbClr val="002060"/>
            </a:solidFill>
            <a:prstDash val="sysDash"/>
          </a:ln>
        </p:spPr>
        <p:style>
          <a:lnRef idx="1">
            <a:schemeClr val="accent1"/>
          </a:lnRef>
          <a:fillRef idx="0">
            <a:schemeClr val="accent1"/>
          </a:fillRef>
          <a:effectRef idx="0">
            <a:schemeClr val="accent1"/>
          </a:effectRef>
          <a:fontRef idx="minor">
            <a:schemeClr val="tx1"/>
          </a:fontRef>
        </p:style>
      </p:cxnSp>
      <p:cxnSp>
        <p:nvCxnSpPr>
          <p:cNvPr id="94" name="Прямая соединительная линия 93"/>
          <p:cNvCxnSpPr/>
          <p:nvPr/>
        </p:nvCxnSpPr>
        <p:spPr>
          <a:xfrm>
            <a:off x="6529996" y="4014316"/>
            <a:ext cx="0" cy="521965"/>
          </a:xfrm>
          <a:prstGeom prst="line">
            <a:avLst/>
          </a:prstGeom>
          <a:ln w="6350">
            <a:solidFill>
              <a:srgbClr val="002060"/>
            </a:solidFill>
            <a:prstDash val="sysDash"/>
          </a:ln>
        </p:spPr>
        <p:style>
          <a:lnRef idx="1">
            <a:schemeClr val="accent1"/>
          </a:lnRef>
          <a:fillRef idx="0">
            <a:schemeClr val="accent1"/>
          </a:fillRef>
          <a:effectRef idx="0">
            <a:schemeClr val="accent1"/>
          </a:effectRef>
          <a:fontRef idx="minor">
            <a:schemeClr val="tx1"/>
          </a:fontRef>
        </p:style>
      </p:cxnSp>
      <p:cxnSp>
        <p:nvCxnSpPr>
          <p:cNvPr id="95" name="Прямая соединительная линия 94"/>
          <p:cNvCxnSpPr/>
          <p:nvPr/>
        </p:nvCxnSpPr>
        <p:spPr>
          <a:xfrm>
            <a:off x="7115371" y="4014316"/>
            <a:ext cx="0" cy="521965"/>
          </a:xfrm>
          <a:prstGeom prst="line">
            <a:avLst/>
          </a:prstGeom>
          <a:ln w="6350">
            <a:solidFill>
              <a:srgbClr val="002060"/>
            </a:solidFill>
            <a:prstDash val="sysDash"/>
          </a:ln>
        </p:spPr>
        <p:style>
          <a:lnRef idx="1">
            <a:schemeClr val="accent1"/>
          </a:lnRef>
          <a:fillRef idx="0">
            <a:schemeClr val="accent1"/>
          </a:fillRef>
          <a:effectRef idx="0">
            <a:schemeClr val="accent1"/>
          </a:effectRef>
          <a:fontRef idx="minor">
            <a:schemeClr val="tx1"/>
          </a:fontRef>
        </p:style>
      </p:cxnSp>
      <p:cxnSp>
        <p:nvCxnSpPr>
          <p:cNvPr id="96" name="Прямая со стрелкой 95"/>
          <p:cNvCxnSpPr/>
          <p:nvPr/>
        </p:nvCxnSpPr>
        <p:spPr>
          <a:xfrm>
            <a:off x="7754851" y="1212850"/>
            <a:ext cx="1056443" cy="514350"/>
          </a:xfrm>
          <a:prstGeom prst="straightConnector1">
            <a:avLst/>
          </a:prstGeom>
          <a:ln w="381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7" name="Заголовок 1"/>
          <p:cNvSpPr>
            <a:spLocks noGrp="1"/>
          </p:cNvSpPr>
          <p:nvPr>
            <p:ph type="title"/>
          </p:nvPr>
        </p:nvSpPr>
        <p:spPr>
          <a:xfrm>
            <a:off x="1961482" y="276958"/>
            <a:ext cx="7155591" cy="404084"/>
          </a:xfrm>
        </p:spPr>
        <p:txBody>
          <a:bodyPr lIns="58311" tIns="29156" rIns="58311" bIns="29156" anchor="ctr" anchorCtr="0"/>
          <a:lstStyle/>
          <a:p>
            <a:pPr fontAlgn="base">
              <a:spcAft>
                <a:spcPct val="0"/>
              </a:spcAft>
            </a:pPr>
            <a:r>
              <a:rPr lang="ru-RU" sz="2000" dirty="0">
                <a:solidFill>
                  <a:prstClr val="white"/>
                </a:solidFill>
                <a:cs typeface="Times New Roman" panose="02020603050405020304" pitchFamily="18" charset="0"/>
              </a:rPr>
              <a:t>Ключевые правила безопасности</a:t>
            </a:r>
          </a:p>
        </p:txBody>
      </p:sp>
      <p:sp>
        <p:nvSpPr>
          <p:cNvPr id="48" name="Содержимое 3"/>
          <p:cNvSpPr txBox="1">
            <a:spLocks/>
          </p:cNvSpPr>
          <p:nvPr/>
        </p:nvSpPr>
        <p:spPr>
          <a:xfrm>
            <a:off x="1973596" y="4635985"/>
            <a:ext cx="7067549" cy="276999"/>
          </a:xfrm>
          <a:prstGeom prst="rect">
            <a:avLst/>
          </a:prstGeom>
        </p:spPr>
        <p:txBody>
          <a:bodyPr/>
          <a:lstStyle>
            <a:lvl1pPr marL="0" indent="0" algn="l" defTabSz="914400" rtl="0" eaLnBrk="1" latinLnBrk="0" hangingPunct="1">
              <a:spcBef>
                <a:spcPct val="20000"/>
              </a:spcBef>
              <a:buFont typeface="Arial" pitchFamily="34" charset="0"/>
              <a:buNone/>
              <a:defRPr sz="2600" b="0" kern="1200">
                <a:solidFill>
                  <a:srgbClr val="003366"/>
                </a:solidFill>
                <a:latin typeface="Arial Narrow" pitchFamily="34" charset="0"/>
                <a:ea typeface="+mn-ea"/>
                <a:cs typeface="+mn-cs"/>
              </a:defRPr>
            </a:lvl1pPr>
            <a:lvl2pPr marL="742950" indent="-28575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2pPr>
            <a:lvl3pPr marL="1143000" indent="-22860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3pPr>
            <a:lvl4pPr marL="1600200" indent="-22860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4pPr>
            <a:lvl5pPr marL="2057400" indent="-22860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ru-RU" sz="1400" dirty="0">
                <a:solidFill>
                  <a:schemeClr val="bg1"/>
                </a:solidFill>
              </a:rPr>
              <a:t>Итоги работы газотранспортных обществ по эксплуатации линейной части магистральных трубопроводов ПАО «Газпром» за 2017 год и задачи на 2018 год. Положительный опыт, проблемы</a:t>
            </a:r>
          </a:p>
        </p:txBody>
      </p:sp>
    </p:spTree>
    <p:extLst>
      <p:ext uri="{BB962C8B-B14F-4D97-AF65-F5344CB8AC3E}">
        <p14:creationId xmlns:p14="http://schemas.microsoft.com/office/powerpoint/2010/main" val="26336370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Рисунок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3947" y="1817106"/>
            <a:ext cx="3716153" cy="2479622"/>
          </a:xfrm>
          <a:prstGeom prst="rect">
            <a:avLst/>
          </a:prstGeom>
          <a:ln>
            <a:noFill/>
          </a:ln>
        </p:spPr>
      </p:pic>
      <p:sp>
        <p:nvSpPr>
          <p:cNvPr id="24" name="TextBox 23"/>
          <p:cNvSpPr txBox="1"/>
          <p:nvPr/>
        </p:nvSpPr>
        <p:spPr>
          <a:xfrm>
            <a:off x="5398755" y="1884120"/>
            <a:ext cx="621170" cy="213931"/>
          </a:xfrm>
          <a:prstGeom prst="rect">
            <a:avLst/>
          </a:prstGeom>
          <a:noFill/>
        </p:spPr>
        <p:txBody>
          <a:bodyPr wrap="square" rtlCol="0">
            <a:spAutoFit/>
          </a:bodyPr>
          <a:lstStyle/>
          <a:p>
            <a:pPr algn="ctr">
              <a:defRPr lang="ru-RU" sz="1600" b="1" i="0" u="none" strike="noStrike" kern="1200" baseline="0">
                <a:solidFill>
                  <a:prstClr val="black"/>
                </a:solidFill>
                <a:latin typeface="Arial Narrow" panose="020B0606020202030204" pitchFamily="34" charset="0"/>
                <a:ea typeface="Lucida Sans Unicode" pitchFamily="34" charset="0"/>
                <a:cs typeface="Times New Roman" pitchFamily="18" charset="0"/>
              </a:defRPr>
            </a:pPr>
            <a:r>
              <a:rPr lang="ru-RU" sz="800" dirty="0">
                <a:solidFill>
                  <a:srgbClr val="0070C0"/>
                </a:solidFill>
                <a:latin typeface="Arial Narrow" panose="020B0606020202030204" pitchFamily="34" charset="0"/>
                <a:cs typeface="Times New Roman" pitchFamily="18" charset="0"/>
              </a:rPr>
              <a:t>ЯНАО - 50</a:t>
            </a:r>
          </a:p>
        </p:txBody>
      </p:sp>
      <p:cxnSp>
        <p:nvCxnSpPr>
          <p:cNvPr id="25" name="Прямая соединительная линия 24"/>
          <p:cNvCxnSpPr/>
          <p:nvPr/>
        </p:nvCxnSpPr>
        <p:spPr>
          <a:xfrm flipH="1" flipV="1">
            <a:off x="5989025" y="2045456"/>
            <a:ext cx="283091" cy="10581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flipH="1">
            <a:off x="5424991" y="2045456"/>
            <a:ext cx="56475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391746" y="2070062"/>
            <a:ext cx="644711" cy="215444"/>
          </a:xfrm>
          <a:prstGeom prst="rect">
            <a:avLst/>
          </a:prstGeom>
          <a:noFill/>
        </p:spPr>
        <p:txBody>
          <a:bodyPr wrap="square" rtlCol="0">
            <a:spAutoFit/>
          </a:bodyPr>
          <a:lstStyle/>
          <a:p>
            <a:pPr algn="ctr">
              <a:defRPr lang="ru-RU" sz="1600" b="1" i="0" u="none" strike="noStrike" kern="1200" baseline="0">
                <a:solidFill>
                  <a:prstClr val="black"/>
                </a:solidFill>
                <a:latin typeface="Arial Narrow" panose="020B0606020202030204" pitchFamily="34" charset="0"/>
                <a:ea typeface="Lucida Sans Unicode" pitchFamily="34" charset="0"/>
                <a:cs typeface="Times New Roman" pitchFamily="18" charset="0"/>
              </a:defRPr>
            </a:pPr>
            <a:r>
              <a:rPr lang="ru-RU" sz="800" dirty="0">
                <a:solidFill>
                  <a:srgbClr val="0070C0"/>
                </a:solidFill>
                <a:latin typeface="Arial Narrow" panose="020B0606020202030204" pitchFamily="34" charset="0"/>
                <a:cs typeface="Times New Roman" pitchFamily="18" charset="0"/>
              </a:rPr>
              <a:t>ХМАО - 1</a:t>
            </a:r>
            <a:r>
              <a:rPr lang="en-US" sz="800" dirty="0">
                <a:solidFill>
                  <a:srgbClr val="0070C0"/>
                </a:solidFill>
                <a:latin typeface="Arial Narrow" panose="020B0606020202030204" pitchFamily="34" charset="0"/>
                <a:cs typeface="Times New Roman" pitchFamily="18" charset="0"/>
              </a:rPr>
              <a:t>4</a:t>
            </a:r>
            <a:endParaRPr lang="ru-RU" sz="800" dirty="0">
              <a:solidFill>
                <a:srgbClr val="0070C0"/>
              </a:solidFill>
              <a:latin typeface="Arial Narrow" panose="020B0606020202030204" pitchFamily="34" charset="0"/>
              <a:cs typeface="Times New Roman" pitchFamily="18" charset="0"/>
            </a:endParaRPr>
          </a:p>
        </p:txBody>
      </p:sp>
      <p:cxnSp>
        <p:nvCxnSpPr>
          <p:cNvPr id="29" name="Прямая соединительная линия 28"/>
          <p:cNvCxnSpPr/>
          <p:nvPr/>
        </p:nvCxnSpPr>
        <p:spPr>
          <a:xfrm flipH="1">
            <a:off x="5424991" y="2238176"/>
            <a:ext cx="56475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flipH="1" flipV="1">
            <a:off x="5989025" y="2238176"/>
            <a:ext cx="141903" cy="110150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940921" y="2224933"/>
            <a:ext cx="1007767" cy="215444"/>
          </a:xfrm>
          <a:prstGeom prst="rect">
            <a:avLst/>
          </a:prstGeom>
          <a:noFill/>
        </p:spPr>
        <p:txBody>
          <a:bodyPr wrap="square" rtlCol="0">
            <a:spAutoFit/>
          </a:bodyPr>
          <a:lstStyle/>
          <a:p>
            <a:pPr algn="ctr">
              <a:defRPr lang="ru-RU" sz="1600" b="1" i="0" u="none" strike="noStrike" kern="1200" baseline="0">
                <a:solidFill>
                  <a:prstClr val="black"/>
                </a:solidFill>
                <a:latin typeface="Arial Narrow" panose="020B0606020202030204" pitchFamily="34" charset="0"/>
                <a:ea typeface="Lucida Sans Unicode" pitchFamily="34" charset="0"/>
                <a:cs typeface="Times New Roman" pitchFamily="18" charset="0"/>
              </a:defRPr>
            </a:pPr>
            <a:r>
              <a:rPr lang="ru-RU" sz="800" dirty="0">
                <a:solidFill>
                  <a:srgbClr val="0070C0"/>
                </a:solidFill>
                <a:latin typeface="Arial Narrow" panose="020B0606020202030204" pitchFamily="34" charset="0"/>
                <a:cs typeface="Times New Roman" pitchFamily="18" charset="0"/>
              </a:rPr>
              <a:t>Тюменская обл. - 5</a:t>
            </a:r>
          </a:p>
        </p:txBody>
      </p:sp>
      <p:cxnSp>
        <p:nvCxnSpPr>
          <p:cNvPr id="32" name="Прямая соединительная линия 31"/>
          <p:cNvCxnSpPr/>
          <p:nvPr/>
        </p:nvCxnSpPr>
        <p:spPr>
          <a:xfrm flipH="1">
            <a:off x="5021599" y="2393048"/>
            <a:ext cx="88746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flipH="1" flipV="1">
            <a:off x="5909062" y="2393048"/>
            <a:ext cx="70952" cy="110150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p:nvPr/>
        </p:nvCxnSpPr>
        <p:spPr>
          <a:xfrm flipH="1" flipV="1">
            <a:off x="5182959" y="3182328"/>
            <a:ext cx="291816" cy="125000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Прямая соединительная линия 42"/>
          <p:cNvCxnSpPr/>
          <p:nvPr/>
        </p:nvCxnSpPr>
        <p:spPr>
          <a:xfrm flipH="1" flipV="1">
            <a:off x="5344313" y="3261006"/>
            <a:ext cx="126996" cy="897290"/>
          </a:xfrm>
          <a:prstGeom prst="line">
            <a:avLst/>
          </a:prstGeom>
          <a:ln w="12700"/>
        </p:spPr>
        <p:style>
          <a:lnRef idx="1">
            <a:schemeClr val="accent1"/>
          </a:lnRef>
          <a:fillRef idx="0">
            <a:schemeClr val="accent1"/>
          </a:fillRef>
          <a:effectRef idx="0">
            <a:schemeClr val="accent1"/>
          </a:effectRef>
          <a:fontRef idx="minor">
            <a:schemeClr val="tx1"/>
          </a:fontRef>
        </p:style>
      </p:cxnSp>
      <p:grpSp>
        <p:nvGrpSpPr>
          <p:cNvPr id="55" name="Группа 54"/>
          <p:cNvGrpSpPr/>
          <p:nvPr/>
        </p:nvGrpSpPr>
        <p:grpSpPr>
          <a:xfrm>
            <a:off x="30227" y="1153853"/>
            <a:ext cx="4368173" cy="760664"/>
            <a:chOff x="-4052634" y="914826"/>
            <a:chExt cx="4389500" cy="1142146"/>
          </a:xfrm>
        </p:grpSpPr>
        <p:sp>
          <p:nvSpPr>
            <p:cNvPr id="56" name="Rectangle 2"/>
            <p:cNvSpPr>
              <a:spLocks noChangeArrowheads="1"/>
            </p:cNvSpPr>
            <p:nvPr/>
          </p:nvSpPr>
          <p:spPr bwMode="auto">
            <a:xfrm>
              <a:off x="-4048018" y="914828"/>
              <a:ext cx="4354068" cy="1142144"/>
            </a:xfrm>
            <a:prstGeom prst="rect">
              <a:avLst/>
            </a:prstGeom>
            <a:solidFill>
              <a:srgbClr val="F2F2F2"/>
            </a:solidFill>
            <a:ln w="9525" algn="ctr">
              <a:noFill/>
              <a:miter lim="800000"/>
              <a:headEnd/>
              <a:tailEnd/>
            </a:ln>
          </p:spPr>
          <p:txBody>
            <a:bodyPr wrap="none" lIns="0" tIns="0" rIns="0" bIns="0" anchor="ctr"/>
            <a:lstStyle/>
            <a:p>
              <a:pPr>
                <a:defRPr/>
              </a:pPr>
              <a:endParaRPr lang="ru-RU">
                <a:latin typeface="Calibri" pitchFamily="34" charset="0"/>
              </a:endParaRPr>
            </a:p>
          </p:txBody>
        </p:sp>
        <p:sp>
          <p:nvSpPr>
            <p:cNvPr id="57" name="Прямоугольник 56"/>
            <p:cNvSpPr/>
            <p:nvPr/>
          </p:nvSpPr>
          <p:spPr>
            <a:xfrm>
              <a:off x="-4048018" y="914828"/>
              <a:ext cx="4354068" cy="1142144"/>
            </a:xfrm>
            <a:prstGeom prst="rect">
              <a:avLst/>
            </a:prstGeom>
            <a:noFill/>
            <a:ln w="9525">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TextBox 57"/>
            <p:cNvSpPr txBox="1"/>
            <p:nvPr/>
          </p:nvSpPr>
          <p:spPr>
            <a:xfrm>
              <a:off x="-2367123" y="991104"/>
              <a:ext cx="2703989" cy="759562"/>
            </a:xfrm>
            <a:prstGeom prst="rect">
              <a:avLst/>
            </a:prstGeom>
            <a:noFill/>
          </p:spPr>
          <p:txBody>
            <a:bodyPr wrap="square" rtlCol="0">
              <a:spAutoFit/>
            </a:bodyPr>
            <a:lstStyle/>
            <a:p>
              <a:pPr algn="ctr" fontAlgn="base">
                <a:spcBef>
                  <a:spcPct val="0"/>
                </a:spcBef>
                <a:spcAft>
                  <a:spcPct val="0"/>
                </a:spcAft>
              </a:pPr>
              <a:r>
                <a:rPr lang="ru-RU" sz="1200" spc="-10" dirty="0">
                  <a:solidFill>
                    <a:srgbClr val="002060"/>
                  </a:solidFill>
                  <a:latin typeface="Arial Narrow" panose="020B0606020202030204" pitchFamily="34" charset="0"/>
                </a:rPr>
                <a:t>В период с 2010 по 2017 гг. в ДО произошло </a:t>
              </a:r>
              <a:r>
                <a:rPr lang="ru-RU" sz="1200" b="1" spc="-10" dirty="0">
                  <a:solidFill>
                    <a:srgbClr val="002060"/>
                  </a:solidFill>
                  <a:latin typeface="Arial Narrow" panose="020B0606020202030204" pitchFamily="34" charset="0"/>
                </a:rPr>
                <a:t>179 случаев смертности</a:t>
              </a:r>
              <a:r>
                <a:rPr lang="ru-RU" sz="1200" spc="-10" dirty="0">
                  <a:solidFill>
                    <a:srgbClr val="002060"/>
                  </a:solidFill>
                  <a:latin typeface="Arial Narrow" panose="020B0606020202030204" pitchFamily="34" charset="0"/>
                </a:rPr>
                <a:t>, причиной которых являются ССЗ</a:t>
              </a:r>
            </a:p>
          </p:txBody>
        </p:sp>
        <p:sp>
          <p:nvSpPr>
            <p:cNvPr id="59" name="Прямоугольный треугольник 58"/>
            <p:cNvSpPr/>
            <p:nvPr/>
          </p:nvSpPr>
          <p:spPr>
            <a:xfrm rot="10800000" flipH="1">
              <a:off x="-4048018" y="914826"/>
              <a:ext cx="2000664" cy="1142145"/>
            </a:xfrm>
            <a:prstGeom prst="rtTriangle">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TextBox 59"/>
            <p:cNvSpPr txBox="1"/>
            <p:nvPr/>
          </p:nvSpPr>
          <p:spPr>
            <a:xfrm>
              <a:off x="-4052634" y="926048"/>
              <a:ext cx="2695920" cy="397866"/>
            </a:xfrm>
            <a:prstGeom prst="rect">
              <a:avLst/>
            </a:prstGeom>
            <a:noFill/>
          </p:spPr>
          <p:txBody>
            <a:bodyPr wrap="square" rtlCol="0">
              <a:spAutoFit/>
            </a:bodyPr>
            <a:lstStyle/>
            <a:p>
              <a:pPr fontAlgn="base">
                <a:spcBef>
                  <a:spcPct val="0"/>
                </a:spcBef>
                <a:spcAft>
                  <a:spcPct val="0"/>
                </a:spcAft>
              </a:pPr>
              <a:r>
                <a:rPr lang="ru-RU" sz="1600" b="1" dirty="0">
                  <a:solidFill>
                    <a:schemeClr val="bg1"/>
                  </a:solidFill>
                  <a:latin typeface="Arial Narrow" panose="020B0606020202030204" pitchFamily="34" charset="0"/>
                </a:rPr>
                <a:t>179 чел.  </a:t>
              </a:r>
            </a:p>
          </p:txBody>
        </p:sp>
      </p:grpSp>
      <p:sp>
        <p:nvSpPr>
          <p:cNvPr id="109" name="Заголовок 1"/>
          <p:cNvSpPr txBox="1">
            <a:spLocks/>
          </p:cNvSpPr>
          <p:nvPr/>
        </p:nvSpPr>
        <p:spPr>
          <a:xfrm>
            <a:off x="1947134" y="130629"/>
            <a:ext cx="7196866" cy="923619"/>
          </a:xfrm>
          <a:prstGeom prst="rect">
            <a:avLst/>
          </a:prstGeom>
        </p:spPr>
        <p:txBody>
          <a:bodyPr lIns="58311" tIns="29156" rIns="58311" bIns="29156" anchor="ctr" anchorCtr="0"/>
          <a:lstStyle>
            <a:lvl1pPr fontAlgn="base">
              <a:spcBef>
                <a:spcPct val="0"/>
              </a:spcBef>
              <a:spcAft>
                <a:spcPct val="0"/>
              </a:spcAft>
              <a:buNone/>
              <a:defRPr kumimoji="0" lang="ru-RU" sz="2000" b="0" i="0" u="none" strike="noStrike" cap="none" spc="0" normalizeH="0" baseline="0" noProof="0" dirty="0" smtClean="0">
                <a:ln>
                  <a:noFill/>
                </a:ln>
                <a:solidFill>
                  <a:prstClr val="white"/>
                </a:solidFill>
                <a:effectLst/>
                <a:uLnTx/>
                <a:uFillTx/>
                <a:latin typeface="Arial Narrow" pitchFamily="34" charset="0"/>
                <a:ea typeface="+mj-ea"/>
                <a:cs typeface="Times New Roman" panose="02020603050405020304" pitchFamily="18" charset="0"/>
              </a:defRPr>
            </a:lvl1pPr>
          </a:lstStyle>
          <a:p>
            <a:r>
              <a:rPr lang="ru-RU" dirty="0"/>
              <a:t>Сокращение рисков смертности</a:t>
            </a:r>
            <a:br>
              <a:rPr lang="ru-RU" dirty="0"/>
            </a:br>
            <a:r>
              <a:rPr lang="ru-RU" dirty="0"/>
              <a:t>от сердечно-сосудистых заболеваний</a:t>
            </a:r>
          </a:p>
        </p:txBody>
      </p:sp>
      <p:sp>
        <p:nvSpPr>
          <p:cNvPr id="111" name="TextBox 110"/>
          <p:cNvSpPr txBox="1"/>
          <p:nvPr/>
        </p:nvSpPr>
        <p:spPr>
          <a:xfrm>
            <a:off x="4703947" y="1092893"/>
            <a:ext cx="2002212" cy="830997"/>
          </a:xfrm>
          <a:prstGeom prst="rect">
            <a:avLst/>
          </a:prstGeom>
          <a:solidFill>
            <a:srgbClr val="0099FF"/>
          </a:solidFill>
        </p:spPr>
        <p:txBody>
          <a:bodyPr wrap="square" rtlCol="0">
            <a:spAutoFit/>
          </a:bodyPr>
          <a:lstStyle/>
          <a:p>
            <a:pPr algn="ctr">
              <a:defRPr lang="ru-RU" sz="1600" b="1" i="0" u="none" strike="noStrike" kern="1200" baseline="0">
                <a:solidFill>
                  <a:prstClr val="black"/>
                </a:solidFill>
                <a:latin typeface="Arial Narrow" panose="020B0606020202030204" pitchFamily="34" charset="0"/>
                <a:ea typeface="Lucida Sans Unicode" pitchFamily="34" charset="0"/>
                <a:cs typeface="Times New Roman" pitchFamily="18" charset="0"/>
              </a:defRPr>
            </a:pPr>
            <a:r>
              <a:rPr lang="ru-RU" sz="1200" dirty="0">
                <a:solidFill>
                  <a:schemeClr val="bg1"/>
                </a:solidFill>
                <a:latin typeface="Arial Narrow" panose="020B0606020202030204" pitchFamily="34" charset="0"/>
                <a:cs typeface="Times New Roman" pitchFamily="18" charset="0"/>
              </a:rPr>
              <a:t>Распределение в 2017 году </a:t>
            </a:r>
            <a:r>
              <a:rPr lang="ru-RU" sz="1200" b="1" spc="-10" dirty="0">
                <a:solidFill>
                  <a:schemeClr val="bg1"/>
                </a:solidFill>
                <a:latin typeface="Arial Narrow" panose="020B0606020202030204" pitchFamily="34" charset="0"/>
              </a:rPr>
              <a:t>случаев смертности</a:t>
            </a:r>
            <a:r>
              <a:rPr lang="ru-RU" sz="1200" spc="-10" dirty="0">
                <a:solidFill>
                  <a:schemeClr val="bg1"/>
                </a:solidFill>
                <a:latin typeface="Arial Narrow" panose="020B0606020202030204" pitchFamily="34" charset="0"/>
              </a:rPr>
              <a:t>,</a:t>
            </a:r>
            <a:br>
              <a:rPr lang="ru-RU" sz="1200" spc="-10" dirty="0">
                <a:solidFill>
                  <a:schemeClr val="bg1"/>
                </a:solidFill>
                <a:latin typeface="Arial Narrow" panose="020B0606020202030204" pitchFamily="34" charset="0"/>
              </a:rPr>
            </a:br>
            <a:r>
              <a:rPr lang="ru-RU" sz="1200" spc="-10" dirty="0">
                <a:solidFill>
                  <a:schemeClr val="bg1"/>
                </a:solidFill>
                <a:latin typeface="Arial Narrow" panose="020B0606020202030204" pitchFamily="34" charset="0"/>
              </a:rPr>
              <a:t>причиной которых являются ССЗ</a:t>
            </a:r>
            <a:r>
              <a:rPr lang="ru-RU" sz="1200" dirty="0">
                <a:solidFill>
                  <a:schemeClr val="bg1"/>
                </a:solidFill>
                <a:latin typeface="Arial Narrow" panose="020B0606020202030204" pitchFamily="34" charset="0"/>
                <a:cs typeface="Times New Roman" pitchFamily="18" charset="0"/>
              </a:rPr>
              <a:t>, по субъектам РФ</a:t>
            </a:r>
            <a:endParaRPr lang="ru-RU" sz="1200" spc="-10" dirty="0">
              <a:solidFill>
                <a:schemeClr val="bg1"/>
              </a:solidFill>
              <a:latin typeface="Arial Narrow" panose="020B0606020202030204" pitchFamily="34" charset="0"/>
            </a:endParaRPr>
          </a:p>
        </p:txBody>
      </p:sp>
      <p:grpSp>
        <p:nvGrpSpPr>
          <p:cNvPr id="114" name="Группа 113"/>
          <p:cNvGrpSpPr/>
          <p:nvPr/>
        </p:nvGrpSpPr>
        <p:grpSpPr>
          <a:xfrm>
            <a:off x="-57150" y="2042990"/>
            <a:ext cx="4938723" cy="2602279"/>
            <a:chOff x="-114300" y="2726854"/>
            <a:chExt cx="5332326" cy="1918415"/>
          </a:xfrm>
        </p:grpSpPr>
        <p:grpSp>
          <p:nvGrpSpPr>
            <p:cNvPr id="112" name="Группа 111"/>
            <p:cNvGrpSpPr/>
            <p:nvPr/>
          </p:nvGrpSpPr>
          <p:grpSpPr>
            <a:xfrm>
              <a:off x="-114300" y="2726854"/>
              <a:ext cx="5332326" cy="1918415"/>
              <a:chOff x="95250" y="2726854"/>
              <a:chExt cx="4770452" cy="1918415"/>
            </a:xfrm>
          </p:grpSpPr>
          <p:sp>
            <p:nvSpPr>
              <p:cNvPr id="74" name="TextBox 73"/>
              <p:cNvSpPr txBox="1"/>
              <p:nvPr/>
            </p:nvSpPr>
            <p:spPr>
              <a:xfrm>
                <a:off x="4123546" y="3398193"/>
                <a:ext cx="742156" cy="249584"/>
              </a:xfrm>
              <a:prstGeom prst="rect">
                <a:avLst/>
              </a:prstGeom>
              <a:noFill/>
            </p:spPr>
            <p:txBody>
              <a:bodyPr wrap="square" rtlCol="0">
                <a:spAutoFit/>
              </a:bodyPr>
              <a:lstStyle/>
              <a:p>
                <a:pPr algn="ctr">
                  <a:defRPr lang="ru-RU" sz="1600" b="1" i="0" u="none" strike="noStrike" kern="1200" baseline="0">
                    <a:solidFill>
                      <a:prstClr val="black"/>
                    </a:solidFill>
                    <a:latin typeface="Arial Narrow" panose="020B0606020202030204" pitchFamily="34" charset="0"/>
                    <a:ea typeface="Lucida Sans Unicode" pitchFamily="34" charset="0"/>
                    <a:cs typeface="Times New Roman" pitchFamily="18" charset="0"/>
                  </a:defRPr>
                </a:pPr>
                <a:r>
                  <a:rPr lang="ru-RU" sz="1600" u="sng" dirty="0">
                    <a:solidFill>
                      <a:schemeClr val="accent3">
                        <a:lumMod val="50000"/>
                      </a:schemeClr>
                    </a:solidFill>
                    <a:latin typeface="Arial Narrow" panose="020B0606020202030204" pitchFamily="34" charset="0"/>
                    <a:cs typeface="Times New Roman" pitchFamily="18" charset="0"/>
                  </a:rPr>
                  <a:t>-56%</a:t>
                </a:r>
              </a:p>
            </p:txBody>
          </p:sp>
          <p:grpSp>
            <p:nvGrpSpPr>
              <p:cNvPr id="108" name="Группа 107"/>
              <p:cNvGrpSpPr/>
              <p:nvPr/>
            </p:nvGrpSpPr>
            <p:grpSpPr>
              <a:xfrm>
                <a:off x="95250" y="2726854"/>
                <a:ext cx="4229102" cy="1918415"/>
                <a:chOff x="95250" y="2726854"/>
                <a:chExt cx="4229102" cy="1918415"/>
              </a:xfrm>
            </p:grpSpPr>
            <p:sp>
              <p:nvSpPr>
                <p:cNvPr id="86" name="Rectangle 2"/>
                <p:cNvSpPr>
                  <a:spLocks noChangeArrowheads="1"/>
                </p:cNvSpPr>
                <p:nvPr/>
              </p:nvSpPr>
              <p:spPr bwMode="auto">
                <a:xfrm>
                  <a:off x="335756" y="2726854"/>
                  <a:ext cx="3777157" cy="1584479"/>
                </a:xfrm>
                <a:prstGeom prst="rect">
                  <a:avLst/>
                </a:prstGeom>
                <a:gradFill flip="none" rotWithShape="1">
                  <a:gsLst>
                    <a:gs pos="0">
                      <a:srgbClr val="FFF3F3"/>
                    </a:gs>
                    <a:gs pos="9000">
                      <a:srgbClr val="FFEFEF"/>
                    </a:gs>
                    <a:gs pos="31000">
                      <a:srgbClr val="FFD1D1"/>
                    </a:gs>
                    <a:gs pos="59000">
                      <a:srgbClr val="FFDDDD"/>
                    </a:gs>
                    <a:gs pos="100000">
                      <a:srgbClr val="FFFFFF"/>
                    </a:gs>
                  </a:gsLst>
                  <a:lin ang="10800000" scaled="1"/>
                  <a:tileRect/>
                </a:gradFill>
                <a:ln w="9525" algn="ctr">
                  <a:noFill/>
                  <a:miter lim="800000"/>
                  <a:headEnd/>
                  <a:tailEnd/>
                </a:ln>
              </p:spPr>
              <p:txBody>
                <a:bodyPr wrap="none" lIns="0" tIns="0" rIns="0" bIns="0" anchor="ctr"/>
                <a:lstStyle/>
                <a:p>
                  <a:pPr>
                    <a:defRPr/>
                  </a:pPr>
                  <a:endParaRPr lang="ru-RU">
                    <a:latin typeface="Calibri" pitchFamily="34" charset="0"/>
                  </a:endParaRPr>
                </a:p>
              </p:txBody>
            </p:sp>
            <p:graphicFrame>
              <p:nvGraphicFramePr>
                <p:cNvPr id="12" name="Диаграмма 11"/>
                <p:cNvGraphicFramePr/>
                <p:nvPr>
                  <p:extLst>
                    <p:ext uri="{D42A27DB-BD31-4B8C-83A1-F6EECF244321}">
                      <p14:modId xmlns:p14="http://schemas.microsoft.com/office/powerpoint/2010/main" val="1377285965"/>
                    </p:ext>
                  </p:extLst>
                </p:nvPr>
              </p:nvGraphicFramePr>
              <p:xfrm>
                <a:off x="95250" y="2897276"/>
                <a:ext cx="4229102" cy="1747993"/>
              </p:xfrm>
              <a:graphic>
                <a:graphicData uri="http://schemas.openxmlformats.org/drawingml/2006/chart">
                  <c:chart xmlns:c="http://schemas.openxmlformats.org/drawingml/2006/chart" xmlns:r="http://schemas.openxmlformats.org/officeDocument/2006/relationships" r:id="rId4"/>
                </a:graphicData>
              </a:graphic>
            </p:graphicFrame>
            <p:cxnSp>
              <p:nvCxnSpPr>
                <p:cNvPr id="61" name="Прямая соединительная линия 60"/>
                <p:cNvCxnSpPr/>
                <p:nvPr/>
              </p:nvCxnSpPr>
              <p:spPr>
                <a:xfrm>
                  <a:off x="3012262" y="3250152"/>
                  <a:ext cx="1312089" cy="0"/>
                </a:xfrm>
                <a:prstGeom prst="line">
                  <a:avLst/>
                </a:prstGeom>
                <a:ln w="6350">
                  <a:solidFill>
                    <a:srgbClr val="002060"/>
                  </a:solidFill>
                  <a:prstDash val="solid"/>
                </a:ln>
              </p:spPr>
              <p:style>
                <a:lnRef idx="1">
                  <a:schemeClr val="accent1"/>
                </a:lnRef>
                <a:fillRef idx="0">
                  <a:schemeClr val="accent1"/>
                </a:fillRef>
                <a:effectRef idx="0">
                  <a:schemeClr val="accent1"/>
                </a:effectRef>
                <a:fontRef idx="minor">
                  <a:schemeClr val="tx1"/>
                </a:fontRef>
              </p:style>
            </p:cxnSp>
            <p:cxnSp>
              <p:nvCxnSpPr>
                <p:cNvPr id="63" name="Прямая соединительная линия 62"/>
                <p:cNvCxnSpPr/>
                <p:nvPr/>
              </p:nvCxnSpPr>
              <p:spPr>
                <a:xfrm>
                  <a:off x="3548063" y="3590671"/>
                  <a:ext cx="348370" cy="0"/>
                </a:xfrm>
                <a:prstGeom prst="line">
                  <a:avLst/>
                </a:prstGeom>
                <a:ln w="6350">
                  <a:solidFill>
                    <a:srgbClr val="002060"/>
                  </a:solidFill>
                  <a:prstDash val="solid"/>
                </a:ln>
              </p:spPr>
              <p:style>
                <a:lnRef idx="1">
                  <a:schemeClr val="accent1"/>
                </a:lnRef>
                <a:fillRef idx="0">
                  <a:schemeClr val="accent1"/>
                </a:fillRef>
                <a:effectRef idx="0">
                  <a:schemeClr val="accent1"/>
                </a:effectRef>
                <a:fontRef idx="minor">
                  <a:schemeClr val="tx1"/>
                </a:fontRef>
              </p:style>
            </p:cxnSp>
            <p:cxnSp>
              <p:nvCxnSpPr>
                <p:cNvPr id="67" name="Прямая соединительная линия 66"/>
                <p:cNvCxnSpPr/>
                <p:nvPr/>
              </p:nvCxnSpPr>
              <p:spPr>
                <a:xfrm>
                  <a:off x="3850481" y="3250152"/>
                  <a:ext cx="0" cy="340519"/>
                </a:xfrm>
                <a:prstGeom prst="line">
                  <a:avLst/>
                </a:prstGeom>
                <a:ln w="6350">
                  <a:solidFill>
                    <a:srgbClr val="002060"/>
                  </a:solidFill>
                  <a:prstDash val="solid"/>
                  <a:headEnd type="none" w="sm" len="sm"/>
                  <a:tailEnd type="arrow" w="sm" len="sm"/>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3756370" y="3305945"/>
                  <a:ext cx="481347" cy="230832"/>
                </a:xfrm>
                <a:prstGeom prst="rect">
                  <a:avLst/>
                </a:prstGeom>
                <a:noFill/>
              </p:spPr>
              <p:txBody>
                <a:bodyPr wrap="square" rtlCol="0">
                  <a:spAutoFit/>
                </a:bodyPr>
                <a:lstStyle/>
                <a:p>
                  <a:pPr algn="ctr">
                    <a:defRPr lang="ru-RU" sz="1600" b="1" i="0" u="none" strike="noStrike" kern="1200" baseline="0">
                      <a:solidFill>
                        <a:prstClr val="black"/>
                      </a:solidFill>
                      <a:latin typeface="Arial Narrow" panose="020B0606020202030204" pitchFamily="34" charset="0"/>
                      <a:ea typeface="Lucida Sans Unicode" pitchFamily="34" charset="0"/>
                      <a:cs typeface="Times New Roman" pitchFamily="18" charset="0"/>
                    </a:defRPr>
                  </a:pPr>
                  <a:r>
                    <a:rPr lang="ru-RU" sz="900" dirty="0">
                      <a:solidFill>
                        <a:srgbClr val="002060"/>
                      </a:solidFill>
                      <a:latin typeface="Arial Narrow" panose="020B0606020202030204" pitchFamily="34" charset="0"/>
                      <a:cs typeface="Times New Roman" pitchFamily="18" charset="0"/>
                    </a:rPr>
                    <a:t>-31%</a:t>
                  </a:r>
                </a:p>
              </p:txBody>
            </p:sp>
            <p:cxnSp>
              <p:nvCxnSpPr>
                <p:cNvPr id="71" name="Прямая соединительная линия 70"/>
                <p:cNvCxnSpPr/>
                <p:nvPr/>
              </p:nvCxnSpPr>
              <p:spPr>
                <a:xfrm>
                  <a:off x="4087347" y="3878058"/>
                  <a:ext cx="237004" cy="0"/>
                </a:xfrm>
                <a:prstGeom prst="line">
                  <a:avLst/>
                </a:prstGeom>
                <a:ln w="6350">
                  <a:solidFill>
                    <a:srgbClr val="002060"/>
                  </a:solidFill>
                  <a:prstDash val="solid"/>
                </a:ln>
              </p:spPr>
              <p:style>
                <a:lnRef idx="1">
                  <a:schemeClr val="accent1"/>
                </a:lnRef>
                <a:fillRef idx="0">
                  <a:schemeClr val="accent1"/>
                </a:fillRef>
                <a:effectRef idx="0">
                  <a:schemeClr val="accent1"/>
                </a:effectRef>
                <a:fontRef idx="minor">
                  <a:schemeClr val="tx1"/>
                </a:fontRef>
              </p:style>
            </p:cxnSp>
            <p:cxnSp>
              <p:nvCxnSpPr>
                <p:cNvPr id="73" name="Прямая соединительная линия 72"/>
                <p:cNvCxnSpPr/>
                <p:nvPr/>
              </p:nvCxnSpPr>
              <p:spPr>
                <a:xfrm>
                  <a:off x="4263692" y="3250152"/>
                  <a:ext cx="0" cy="627906"/>
                </a:xfrm>
                <a:prstGeom prst="line">
                  <a:avLst/>
                </a:prstGeom>
                <a:ln w="19050">
                  <a:solidFill>
                    <a:srgbClr val="002060"/>
                  </a:solidFill>
                  <a:prstDash val="solid"/>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80" name="Прямая со стрелкой 79"/>
                <p:cNvCxnSpPr/>
                <p:nvPr/>
              </p:nvCxnSpPr>
              <p:spPr>
                <a:xfrm>
                  <a:off x="3126562" y="3518258"/>
                  <a:ext cx="655208" cy="424859"/>
                </a:xfrm>
                <a:prstGeom prst="straightConnector1">
                  <a:avLst/>
                </a:prstGeom>
                <a:ln w="381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3" name="Прямая соединительная линия 82"/>
                <p:cNvCxnSpPr/>
                <p:nvPr/>
              </p:nvCxnSpPr>
              <p:spPr>
                <a:xfrm>
                  <a:off x="3027423" y="2726854"/>
                  <a:ext cx="0" cy="1673888"/>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cxnSp>
              <p:nvCxnSpPr>
                <p:cNvPr id="87" name="Прямая со стрелкой 86"/>
                <p:cNvCxnSpPr/>
                <p:nvPr/>
              </p:nvCxnSpPr>
              <p:spPr>
                <a:xfrm flipV="1">
                  <a:off x="1790700" y="3574835"/>
                  <a:ext cx="1094158" cy="24327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3" name="Прямая соединительная линия 102"/>
                <p:cNvCxnSpPr/>
                <p:nvPr/>
              </p:nvCxnSpPr>
              <p:spPr>
                <a:xfrm>
                  <a:off x="4112913" y="2726854"/>
                  <a:ext cx="0" cy="1673888"/>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grpSp>
        </p:grpSp>
        <p:sp>
          <p:nvSpPr>
            <p:cNvPr id="113" name="Двойная стрелка влево/вправо 112"/>
            <p:cNvSpPr/>
            <p:nvPr/>
          </p:nvSpPr>
          <p:spPr>
            <a:xfrm>
              <a:off x="3167994" y="2730724"/>
              <a:ext cx="1209442" cy="422796"/>
            </a:xfrm>
            <a:prstGeom prst="leftRightArrow">
              <a:avLst>
                <a:gd name="adj1" fmla="val 78878"/>
                <a:gd name="adj2" fmla="val 2175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grpSp>
      <p:sp>
        <p:nvSpPr>
          <p:cNvPr id="116" name="TextBox 115"/>
          <p:cNvSpPr txBox="1"/>
          <p:nvPr/>
        </p:nvSpPr>
        <p:spPr>
          <a:xfrm>
            <a:off x="2880752" y="2071010"/>
            <a:ext cx="1326355" cy="523220"/>
          </a:xfrm>
          <a:prstGeom prst="rect">
            <a:avLst/>
          </a:prstGeom>
          <a:noFill/>
        </p:spPr>
        <p:txBody>
          <a:bodyPr wrap="square" rtlCol="0">
            <a:spAutoFit/>
          </a:bodyPr>
          <a:lstStyle/>
          <a:p>
            <a:pPr algn="ctr">
              <a:defRPr lang="ru-RU" sz="1600" b="1" i="0" u="none" strike="noStrike" kern="1200" baseline="0">
                <a:solidFill>
                  <a:prstClr val="black"/>
                </a:solidFill>
                <a:latin typeface="Arial Narrow" panose="020B0606020202030204" pitchFamily="34" charset="0"/>
                <a:ea typeface="Lucida Sans Unicode" pitchFamily="34" charset="0"/>
                <a:cs typeface="Times New Roman" pitchFamily="18" charset="0"/>
              </a:defRPr>
            </a:pPr>
            <a:r>
              <a:rPr lang="ru-RU" sz="700" dirty="0">
                <a:solidFill>
                  <a:schemeClr val="bg1"/>
                </a:solidFill>
                <a:latin typeface="Arial Narrow" panose="020B0606020202030204" pitchFamily="34" charset="0"/>
                <a:cs typeface="Times New Roman" pitchFamily="18" charset="0"/>
              </a:rPr>
              <a:t>Реализация Плана </a:t>
            </a:r>
          </a:p>
          <a:p>
            <a:pPr algn="ctr">
              <a:defRPr lang="ru-RU" sz="1600" b="1" i="0" u="none" strike="noStrike" kern="1200" baseline="0">
                <a:solidFill>
                  <a:prstClr val="black"/>
                </a:solidFill>
                <a:latin typeface="Arial Narrow" panose="020B0606020202030204" pitchFamily="34" charset="0"/>
                <a:ea typeface="Lucida Sans Unicode" pitchFamily="34" charset="0"/>
                <a:cs typeface="Times New Roman" pitchFamily="18" charset="0"/>
              </a:defRPr>
            </a:pPr>
            <a:r>
              <a:rPr lang="ru-RU" sz="700" dirty="0">
                <a:solidFill>
                  <a:schemeClr val="bg1"/>
                </a:solidFill>
                <a:latin typeface="Arial Narrow" panose="020B0606020202030204" pitchFamily="34" charset="0"/>
                <a:cs typeface="Times New Roman" pitchFamily="18" charset="0"/>
              </a:rPr>
              <a:t>мероприятий по сокращения случаев смерти работников</a:t>
            </a:r>
            <a:br>
              <a:rPr lang="ru-RU" sz="700" dirty="0">
                <a:solidFill>
                  <a:schemeClr val="bg1"/>
                </a:solidFill>
                <a:latin typeface="Arial Narrow" panose="020B0606020202030204" pitchFamily="34" charset="0"/>
                <a:cs typeface="Times New Roman" pitchFamily="18" charset="0"/>
              </a:rPr>
            </a:br>
            <a:r>
              <a:rPr lang="ru-RU" sz="700" dirty="0">
                <a:solidFill>
                  <a:schemeClr val="bg1"/>
                </a:solidFill>
                <a:latin typeface="Arial Narrow" panose="020B0606020202030204" pitchFamily="34" charset="0"/>
                <a:cs typeface="Times New Roman" pitchFamily="18" charset="0"/>
              </a:rPr>
              <a:t>по причине ССЗ</a:t>
            </a:r>
          </a:p>
        </p:txBody>
      </p:sp>
      <p:grpSp>
        <p:nvGrpSpPr>
          <p:cNvPr id="6" name="Группа 5"/>
          <p:cNvGrpSpPr/>
          <p:nvPr/>
        </p:nvGrpSpPr>
        <p:grpSpPr>
          <a:xfrm>
            <a:off x="6812280" y="1868275"/>
            <a:ext cx="2840232" cy="2726707"/>
            <a:chOff x="7948219" y="1809633"/>
            <a:chExt cx="2969213" cy="2737297"/>
          </a:xfrm>
        </p:grpSpPr>
        <p:sp>
          <p:nvSpPr>
            <p:cNvPr id="65" name="Rectangle 2"/>
            <p:cNvSpPr>
              <a:spLocks noChangeArrowheads="1"/>
            </p:cNvSpPr>
            <p:nvPr/>
          </p:nvSpPr>
          <p:spPr bwMode="auto">
            <a:xfrm>
              <a:off x="7948219" y="1816258"/>
              <a:ext cx="2437284" cy="2730672"/>
            </a:xfrm>
            <a:prstGeom prst="rect">
              <a:avLst/>
            </a:prstGeom>
            <a:solidFill>
              <a:srgbClr val="F2F2F2"/>
            </a:solidFill>
            <a:ln w="9525" algn="ctr">
              <a:noFill/>
              <a:miter lim="800000"/>
              <a:headEnd/>
              <a:tailEnd/>
            </a:ln>
          </p:spPr>
          <p:txBody>
            <a:bodyPr wrap="none" lIns="0" tIns="0" rIns="0" bIns="0" anchor="ctr"/>
            <a:lstStyle/>
            <a:p>
              <a:pPr>
                <a:defRPr/>
              </a:pPr>
              <a:endParaRPr lang="ru-RU">
                <a:latin typeface="Calibri" pitchFamily="34" charset="0"/>
              </a:endParaRPr>
            </a:p>
          </p:txBody>
        </p:sp>
        <p:graphicFrame>
          <p:nvGraphicFramePr>
            <p:cNvPr id="64" name="Диаграмма 63"/>
            <p:cNvGraphicFramePr/>
            <p:nvPr>
              <p:extLst>
                <p:ext uri="{D42A27DB-BD31-4B8C-83A1-F6EECF244321}">
                  <p14:modId xmlns:p14="http://schemas.microsoft.com/office/powerpoint/2010/main" val="1535455804"/>
                </p:ext>
              </p:extLst>
            </p:nvPr>
          </p:nvGraphicFramePr>
          <p:xfrm>
            <a:off x="7948219" y="1809633"/>
            <a:ext cx="2969213" cy="2736304"/>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extBox 34"/>
          <p:cNvSpPr txBox="1"/>
          <p:nvPr/>
        </p:nvSpPr>
        <p:spPr>
          <a:xfrm>
            <a:off x="5409405" y="4136144"/>
            <a:ext cx="1644467" cy="338554"/>
          </a:xfrm>
          <a:prstGeom prst="rect">
            <a:avLst/>
          </a:prstGeom>
          <a:noFill/>
        </p:spPr>
        <p:txBody>
          <a:bodyPr wrap="square" rtlCol="0">
            <a:spAutoFit/>
          </a:bodyPr>
          <a:lstStyle/>
          <a:p>
            <a:pPr>
              <a:defRPr lang="ru-RU" sz="1600" b="1" i="0" u="none" strike="noStrike" kern="1200" baseline="0">
                <a:solidFill>
                  <a:prstClr val="black"/>
                </a:solidFill>
                <a:latin typeface="Arial Narrow" panose="020B0606020202030204" pitchFamily="34" charset="0"/>
                <a:ea typeface="Lucida Sans Unicode" pitchFamily="34" charset="0"/>
                <a:cs typeface="Times New Roman" pitchFamily="18" charset="0"/>
              </a:defRPr>
            </a:pPr>
            <a:r>
              <a:rPr lang="ru-RU" sz="800" dirty="0">
                <a:solidFill>
                  <a:srgbClr val="0070C0"/>
                </a:solidFill>
                <a:latin typeface="Arial Narrow" panose="020B0606020202030204" pitchFamily="34" charset="0"/>
                <a:cs typeface="Times New Roman" pitchFamily="18" charset="0"/>
              </a:rPr>
              <a:t>Москва и</a:t>
            </a:r>
            <a:br>
              <a:rPr lang="ru-RU" sz="800" dirty="0">
                <a:solidFill>
                  <a:srgbClr val="0070C0"/>
                </a:solidFill>
                <a:latin typeface="Arial Narrow" panose="020B0606020202030204" pitchFamily="34" charset="0"/>
                <a:cs typeface="Times New Roman" pitchFamily="18" charset="0"/>
              </a:rPr>
            </a:br>
            <a:r>
              <a:rPr lang="ru-RU" sz="800" dirty="0">
                <a:solidFill>
                  <a:srgbClr val="0070C0"/>
                </a:solidFill>
                <a:latin typeface="Arial Narrow" panose="020B0606020202030204" pitchFamily="34" charset="0"/>
                <a:cs typeface="Times New Roman" pitchFamily="18" charset="0"/>
              </a:rPr>
              <a:t>Московская обл. - 17</a:t>
            </a:r>
          </a:p>
        </p:txBody>
      </p:sp>
      <p:cxnSp>
        <p:nvCxnSpPr>
          <p:cNvPr id="36" name="Прямая соединительная линия 35"/>
          <p:cNvCxnSpPr/>
          <p:nvPr/>
        </p:nvCxnSpPr>
        <p:spPr>
          <a:xfrm flipH="1">
            <a:off x="5474774" y="4432334"/>
            <a:ext cx="99508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179200" y="4395383"/>
            <a:ext cx="1602585" cy="215444"/>
          </a:xfrm>
          <a:prstGeom prst="rect">
            <a:avLst/>
          </a:prstGeom>
          <a:noFill/>
        </p:spPr>
        <p:txBody>
          <a:bodyPr wrap="square" rtlCol="0">
            <a:spAutoFit/>
          </a:bodyPr>
          <a:lstStyle/>
          <a:p>
            <a:pPr algn="ctr">
              <a:defRPr lang="ru-RU" sz="1600" b="1" i="0" u="none" strike="noStrike" kern="1200" baseline="0">
                <a:solidFill>
                  <a:prstClr val="black"/>
                </a:solidFill>
                <a:latin typeface="Arial Narrow" panose="020B0606020202030204" pitchFamily="34" charset="0"/>
                <a:ea typeface="Lucida Sans Unicode" pitchFamily="34" charset="0"/>
                <a:cs typeface="Times New Roman" pitchFamily="18" charset="0"/>
              </a:defRPr>
            </a:pPr>
            <a:r>
              <a:rPr lang="ru-RU" sz="800" dirty="0">
                <a:solidFill>
                  <a:srgbClr val="0070C0"/>
                </a:solidFill>
                <a:latin typeface="Arial Narrow" panose="020B0606020202030204" pitchFamily="34" charset="0"/>
                <a:cs typeface="Times New Roman" pitchFamily="18" charset="0"/>
              </a:rPr>
              <a:t>Астраханская обл. - 1</a:t>
            </a:r>
            <a:r>
              <a:rPr lang="en-US" sz="800" dirty="0">
                <a:solidFill>
                  <a:srgbClr val="0070C0"/>
                </a:solidFill>
                <a:latin typeface="Arial Narrow" panose="020B0606020202030204" pitchFamily="34" charset="0"/>
                <a:cs typeface="Times New Roman" pitchFamily="18" charset="0"/>
              </a:rPr>
              <a:t>5</a:t>
            </a:r>
            <a:endParaRPr lang="ru-RU" sz="800" dirty="0">
              <a:solidFill>
                <a:srgbClr val="0070C0"/>
              </a:solidFill>
              <a:latin typeface="Arial Narrow" panose="020B0606020202030204" pitchFamily="34" charset="0"/>
              <a:cs typeface="Times New Roman" pitchFamily="18" charset="0"/>
            </a:endParaRPr>
          </a:p>
        </p:txBody>
      </p:sp>
      <p:cxnSp>
        <p:nvCxnSpPr>
          <p:cNvPr id="39" name="Прямая соединительная линия 38"/>
          <p:cNvCxnSpPr/>
          <p:nvPr/>
        </p:nvCxnSpPr>
        <p:spPr>
          <a:xfrm flipH="1">
            <a:off x="5473703" y="4563498"/>
            <a:ext cx="99615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9"/>
          <p:cNvCxnSpPr/>
          <p:nvPr/>
        </p:nvCxnSpPr>
        <p:spPr>
          <a:xfrm flipH="1" flipV="1">
            <a:off x="5164027" y="3708791"/>
            <a:ext cx="310748" cy="85470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5410488" y="3847575"/>
            <a:ext cx="2039111" cy="338554"/>
          </a:xfrm>
          <a:prstGeom prst="rect">
            <a:avLst/>
          </a:prstGeom>
          <a:noFill/>
        </p:spPr>
        <p:txBody>
          <a:bodyPr wrap="square" rtlCol="0">
            <a:spAutoFit/>
          </a:bodyPr>
          <a:lstStyle/>
          <a:p>
            <a:pPr>
              <a:defRPr lang="ru-RU" sz="1600" b="1" i="0" u="none" strike="noStrike" kern="1200" baseline="0">
                <a:solidFill>
                  <a:prstClr val="black"/>
                </a:solidFill>
                <a:latin typeface="Arial Narrow" panose="020B0606020202030204" pitchFamily="34" charset="0"/>
                <a:ea typeface="Lucida Sans Unicode" pitchFamily="34" charset="0"/>
                <a:cs typeface="Times New Roman" pitchFamily="18" charset="0"/>
              </a:defRPr>
            </a:pPr>
            <a:r>
              <a:rPr lang="ru-RU" sz="800" dirty="0">
                <a:solidFill>
                  <a:srgbClr val="0070C0"/>
                </a:solidFill>
                <a:latin typeface="Arial Narrow" panose="020B0606020202030204" pitchFamily="34" charset="0"/>
                <a:cs typeface="Times New Roman" pitchFamily="18" charset="0"/>
              </a:rPr>
              <a:t>Нижегородская,</a:t>
            </a:r>
            <a:br>
              <a:rPr lang="ru-RU" sz="800" dirty="0">
                <a:solidFill>
                  <a:srgbClr val="0070C0"/>
                </a:solidFill>
                <a:latin typeface="Arial Narrow" panose="020B0606020202030204" pitchFamily="34" charset="0"/>
                <a:cs typeface="Times New Roman" pitchFamily="18" charset="0"/>
              </a:rPr>
            </a:br>
            <a:r>
              <a:rPr lang="ru-RU" sz="800" dirty="0">
                <a:solidFill>
                  <a:srgbClr val="0070C0"/>
                </a:solidFill>
                <a:latin typeface="Arial Narrow" panose="020B0606020202030204" pitchFamily="34" charset="0"/>
                <a:cs typeface="Times New Roman" pitchFamily="18" charset="0"/>
              </a:rPr>
              <a:t>Оренбургская обл. - 6</a:t>
            </a:r>
          </a:p>
        </p:txBody>
      </p:sp>
      <p:cxnSp>
        <p:nvCxnSpPr>
          <p:cNvPr id="42" name="Прямая соединительная линия 41"/>
          <p:cNvCxnSpPr/>
          <p:nvPr/>
        </p:nvCxnSpPr>
        <p:spPr>
          <a:xfrm flipH="1">
            <a:off x="5465333" y="4158296"/>
            <a:ext cx="1004523" cy="1"/>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6812280" y="1092893"/>
            <a:ext cx="2331410" cy="830997"/>
          </a:xfrm>
          <a:prstGeom prst="rect">
            <a:avLst/>
          </a:prstGeom>
          <a:solidFill>
            <a:srgbClr val="0099FF"/>
          </a:solidFill>
        </p:spPr>
        <p:txBody>
          <a:bodyPr wrap="square" rtlCol="0">
            <a:spAutoFit/>
          </a:bodyPr>
          <a:lstStyle/>
          <a:p>
            <a:pPr algn="ctr">
              <a:defRPr lang="ru-RU" sz="1600" b="1" i="0" u="none" strike="noStrike" kern="1200" baseline="0">
                <a:solidFill>
                  <a:prstClr val="black"/>
                </a:solidFill>
                <a:latin typeface="Arial Narrow" panose="020B0606020202030204" pitchFamily="34" charset="0"/>
                <a:ea typeface="Lucida Sans Unicode" pitchFamily="34" charset="0"/>
                <a:cs typeface="Times New Roman" pitchFamily="18" charset="0"/>
              </a:defRPr>
            </a:pPr>
            <a:r>
              <a:rPr lang="ru-RU" sz="1200" dirty="0">
                <a:solidFill>
                  <a:schemeClr val="bg1"/>
                </a:solidFill>
                <a:latin typeface="Arial Narrow" panose="020B0606020202030204" pitchFamily="34" charset="0"/>
                <a:cs typeface="Times New Roman" pitchFamily="18" charset="0"/>
              </a:rPr>
              <a:t>Наибольшие показатели коэффициента частоты смертности от ССЗ в период</a:t>
            </a:r>
            <a:br>
              <a:rPr lang="ru-RU" sz="1200" dirty="0">
                <a:solidFill>
                  <a:schemeClr val="bg1"/>
                </a:solidFill>
                <a:latin typeface="Arial Narrow" panose="020B0606020202030204" pitchFamily="34" charset="0"/>
                <a:cs typeface="Times New Roman" pitchFamily="18" charset="0"/>
              </a:rPr>
            </a:br>
            <a:r>
              <a:rPr lang="ru-RU" sz="1200" dirty="0">
                <a:solidFill>
                  <a:schemeClr val="bg1"/>
                </a:solidFill>
                <a:latin typeface="Arial Narrow" panose="020B0606020202030204" pitchFamily="34" charset="0"/>
                <a:cs typeface="Times New Roman" pitchFamily="18" charset="0"/>
              </a:rPr>
              <a:t>с 2010 по 2017 гг.</a:t>
            </a:r>
          </a:p>
        </p:txBody>
      </p:sp>
      <p:sp>
        <p:nvSpPr>
          <p:cNvPr id="72" name="TextBox 71"/>
          <p:cNvSpPr txBox="1"/>
          <p:nvPr/>
        </p:nvSpPr>
        <p:spPr>
          <a:xfrm>
            <a:off x="6706160" y="1909740"/>
            <a:ext cx="106120" cy="2085474"/>
          </a:xfrm>
          <a:prstGeom prst="rect">
            <a:avLst/>
          </a:prstGeom>
          <a:solidFill>
            <a:schemeClr val="bg1"/>
          </a:solidFill>
        </p:spPr>
        <p:txBody>
          <a:bodyPr wrap="square" rtlCol="0">
            <a:noAutofit/>
          </a:bodyPr>
          <a:lstStyle/>
          <a:p>
            <a:pPr algn="ctr">
              <a:defRPr lang="ru-RU" sz="1600" b="1" i="0" u="none" strike="noStrike" kern="1200" baseline="0">
                <a:solidFill>
                  <a:prstClr val="black"/>
                </a:solidFill>
                <a:latin typeface="Arial Narrow" panose="020B0606020202030204" pitchFamily="34" charset="0"/>
                <a:ea typeface="Lucida Sans Unicode" pitchFamily="34" charset="0"/>
                <a:cs typeface="Times New Roman" pitchFamily="18" charset="0"/>
              </a:defRPr>
            </a:pPr>
            <a:endParaRPr lang="ru-RU" sz="1200" spc="-10" dirty="0">
              <a:solidFill>
                <a:schemeClr val="bg1"/>
              </a:solidFill>
              <a:latin typeface="Arial Narrow" panose="020B0606020202030204" pitchFamily="34" charset="0"/>
            </a:endParaRPr>
          </a:p>
        </p:txBody>
      </p:sp>
      <p:sp>
        <p:nvSpPr>
          <p:cNvPr id="93" name="Прямоугольник 92"/>
          <p:cNvSpPr/>
          <p:nvPr/>
        </p:nvSpPr>
        <p:spPr>
          <a:xfrm>
            <a:off x="6812280" y="1923890"/>
            <a:ext cx="2331410" cy="2686937"/>
          </a:xfrm>
          <a:prstGeom prst="rect">
            <a:avLst/>
          </a:prstGeom>
          <a:noFill/>
          <a:ln w="63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Прямоугольник 91"/>
          <p:cNvSpPr/>
          <p:nvPr/>
        </p:nvSpPr>
        <p:spPr>
          <a:xfrm>
            <a:off x="4704949" y="1923890"/>
            <a:ext cx="2001209" cy="2686937"/>
          </a:xfrm>
          <a:prstGeom prst="rect">
            <a:avLst/>
          </a:prstGeom>
          <a:noFill/>
          <a:ln w="63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Содержимое 3"/>
          <p:cNvSpPr txBox="1">
            <a:spLocks/>
          </p:cNvSpPr>
          <p:nvPr/>
        </p:nvSpPr>
        <p:spPr>
          <a:xfrm>
            <a:off x="1973596" y="4635985"/>
            <a:ext cx="7067549" cy="276999"/>
          </a:xfrm>
          <a:prstGeom prst="rect">
            <a:avLst/>
          </a:prstGeom>
        </p:spPr>
        <p:txBody>
          <a:bodyPr/>
          <a:lstStyle>
            <a:lvl1pPr marL="0" indent="0" algn="l" defTabSz="914400" rtl="0" eaLnBrk="1" latinLnBrk="0" hangingPunct="1">
              <a:spcBef>
                <a:spcPct val="20000"/>
              </a:spcBef>
              <a:buFont typeface="Arial" pitchFamily="34" charset="0"/>
              <a:buNone/>
              <a:defRPr sz="2600" b="0" kern="1200">
                <a:solidFill>
                  <a:srgbClr val="003366"/>
                </a:solidFill>
                <a:latin typeface="Arial Narrow" pitchFamily="34" charset="0"/>
                <a:ea typeface="+mn-ea"/>
                <a:cs typeface="+mn-cs"/>
              </a:defRPr>
            </a:lvl1pPr>
            <a:lvl2pPr marL="742950" indent="-28575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2pPr>
            <a:lvl3pPr marL="1143000" indent="-22860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3pPr>
            <a:lvl4pPr marL="1600200" indent="-22860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4pPr>
            <a:lvl5pPr marL="2057400" indent="-22860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ru-RU" sz="1400" dirty="0">
                <a:solidFill>
                  <a:schemeClr val="bg1"/>
                </a:solidFill>
              </a:rPr>
              <a:t>Итоги работы газотранспортных обществ по эксплуатации линейной части магистральных трубопроводов ПАО «Газпром» за 2017 год и задачи на 2018 год. Положительный опыт, проблемы</a:t>
            </a:r>
          </a:p>
        </p:txBody>
      </p:sp>
    </p:spTree>
    <p:extLst>
      <p:ext uri="{BB962C8B-B14F-4D97-AF65-F5344CB8AC3E}">
        <p14:creationId xmlns:p14="http://schemas.microsoft.com/office/powerpoint/2010/main" val="39093606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129540" y="1150620"/>
            <a:ext cx="1695308" cy="3314700"/>
          </a:xfrm>
          <a:prstGeom prst="rect">
            <a:avLst/>
          </a:prstGeom>
          <a:solidFill>
            <a:srgbClr val="99CCFF"/>
          </a:solidFill>
          <a:ln>
            <a:solidFill>
              <a:srgbClr val="99CCFF"/>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ru-RU" sz="1400" dirty="0">
              <a:solidFill>
                <a:schemeClr val="tx1"/>
              </a:solidFill>
              <a:latin typeface="Times New Roman" panose="02020603050405020304" pitchFamily="18" charset="0"/>
              <a:cs typeface="Times New Roman" panose="02020603050405020304" pitchFamily="18" charset="0"/>
            </a:endParaRPr>
          </a:p>
          <a:p>
            <a:pPr algn="ctr"/>
            <a:endParaRPr lang="ru-RU" sz="1400" dirty="0">
              <a:solidFill>
                <a:schemeClr val="tx1"/>
              </a:solidFill>
              <a:latin typeface="Times New Roman" panose="02020603050405020304" pitchFamily="18" charset="0"/>
              <a:cs typeface="Times New Roman" panose="02020603050405020304" pitchFamily="18" charset="0"/>
            </a:endParaRPr>
          </a:p>
          <a:p>
            <a:pPr algn="ctr"/>
            <a:endParaRPr lang="ru-RU" sz="1400" dirty="0">
              <a:solidFill>
                <a:schemeClr val="tx1"/>
              </a:solidFill>
              <a:latin typeface="Times New Roman" panose="02020603050405020304" pitchFamily="18" charset="0"/>
              <a:cs typeface="Times New Roman" panose="02020603050405020304" pitchFamily="18" charset="0"/>
            </a:endParaRPr>
          </a:p>
          <a:p>
            <a:pPr algn="ctr"/>
            <a:endParaRPr lang="ru-RU" sz="1400" dirty="0">
              <a:solidFill>
                <a:schemeClr val="tx1"/>
              </a:solidFill>
              <a:latin typeface="Times New Roman" panose="02020603050405020304" pitchFamily="18" charset="0"/>
              <a:cs typeface="Times New Roman" panose="02020603050405020304" pitchFamily="18" charset="0"/>
            </a:endParaRPr>
          </a:p>
          <a:p>
            <a:pPr algn="ctr"/>
            <a:r>
              <a:rPr lang="ru-RU" sz="1400" dirty="0">
                <a:solidFill>
                  <a:schemeClr val="tx1"/>
                </a:solidFill>
                <a:latin typeface="Times New Roman" panose="02020603050405020304" pitchFamily="18" charset="0"/>
                <a:cs typeface="Times New Roman" panose="02020603050405020304" pitchFamily="18" charset="0"/>
              </a:rPr>
              <a:t>Целевая программы обеспечения производственной безопасности </a:t>
            </a:r>
            <a:br>
              <a:rPr lang="ru-RU" sz="1400" dirty="0">
                <a:solidFill>
                  <a:schemeClr val="tx1"/>
                </a:solidFill>
                <a:latin typeface="Times New Roman" panose="02020603050405020304" pitchFamily="18" charset="0"/>
                <a:cs typeface="Times New Roman" panose="02020603050405020304" pitchFamily="18" charset="0"/>
              </a:rPr>
            </a:br>
            <a:r>
              <a:rPr lang="ru-RU" sz="1400" dirty="0">
                <a:solidFill>
                  <a:schemeClr val="tx1"/>
                </a:solidFill>
                <a:latin typeface="Times New Roman" panose="02020603050405020304" pitchFamily="18" charset="0"/>
                <a:cs typeface="Times New Roman" panose="02020603050405020304" pitchFamily="18" charset="0"/>
              </a:rPr>
              <a:t>ПАО «Газпром»</a:t>
            </a:r>
            <a:endParaRPr lang="ru-RU" sz="1400" dirty="0">
              <a:solidFill>
                <a:schemeClr val="tx1"/>
              </a:solidFill>
            </a:endParaRPr>
          </a:p>
        </p:txBody>
      </p:sp>
      <p:sp>
        <p:nvSpPr>
          <p:cNvPr id="2" name="Заголовок 1"/>
          <p:cNvSpPr>
            <a:spLocks noGrp="1"/>
          </p:cNvSpPr>
          <p:nvPr>
            <p:ph type="title"/>
          </p:nvPr>
        </p:nvSpPr>
        <p:spPr>
          <a:xfrm>
            <a:off x="1947134" y="64407"/>
            <a:ext cx="7196866" cy="803749"/>
          </a:xfrm>
        </p:spPr>
        <p:txBody>
          <a:bodyPr anchor="ctr"/>
          <a:lstStyle/>
          <a:p>
            <a:pPr fontAlgn="base">
              <a:spcAft>
                <a:spcPct val="0"/>
              </a:spcAft>
              <a:defRPr/>
            </a:pPr>
            <a:r>
              <a:rPr lang="ru-RU" sz="2000" dirty="0">
                <a:solidFill>
                  <a:prstClr val="white"/>
                </a:solidFill>
                <a:cs typeface="Times New Roman" panose="02020603050405020304" pitchFamily="18" charset="0"/>
              </a:rPr>
              <a:t>Реализация Целевой программы обеспечения производственной безопасности ПАО «Газпром» в 2017 году</a:t>
            </a:r>
          </a:p>
        </p:txBody>
      </p:sp>
      <p:pic>
        <p:nvPicPr>
          <p:cNvPr id="17" name="Picture 15" descr="Безимени-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0067"/>
          <a:stretch/>
        </p:blipFill>
        <p:spPr bwMode="auto">
          <a:xfrm>
            <a:off x="813238" y="1315989"/>
            <a:ext cx="277680" cy="34356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Группа 15"/>
          <p:cNvGrpSpPr/>
          <p:nvPr/>
        </p:nvGrpSpPr>
        <p:grpSpPr>
          <a:xfrm>
            <a:off x="2484408" y="1315989"/>
            <a:ext cx="6280030" cy="3149331"/>
            <a:chOff x="1062063" y="1368202"/>
            <a:chExt cx="8352928" cy="5112569"/>
          </a:xfrm>
        </p:grpSpPr>
        <p:sp>
          <p:nvSpPr>
            <p:cNvPr id="18" name="Прямоугольник 17"/>
            <p:cNvSpPr/>
            <p:nvPr/>
          </p:nvSpPr>
          <p:spPr bwMode="auto">
            <a:xfrm>
              <a:off x="4014391" y="1368202"/>
              <a:ext cx="2520280" cy="576064"/>
            </a:xfrm>
            <a:prstGeom prst="rect">
              <a:avLst/>
            </a:prstGeom>
            <a:solidFill>
              <a:srgbClr val="C00000"/>
            </a:solidFill>
            <a:ln>
              <a:noFill/>
            </a:ln>
            <a:effectLst>
              <a:outerShdw blurRad="50800" dist="38100" dir="2700000" algn="tl" rotWithShape="0">
                <a:prstClr val="black">
                  <a:alpha val="40000"/>
                </a:prstClr>
              </a:outerShdw>
            </a:effectLst>
            <a:extLst/>
          </p:spPr>
          <p:txBody>
            <a:bodyPr vert="horz" wrap="square" lIns="54000" tIns="45720" rIns="54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tabLst/>
              </a:pPr>
              <a:r>
                <a:rPr kumimoji="0" lang="ru-RU" sz="900" b="0" i="0" u="none" strike="noStrike" cap="none" normalizeH="0" baseline="0" dirty="0">
                  <a:ln>
                    <a:noFill/>
                  </a:ln>
                  <a:solidFill>
                    <a:schemeClr val="bg1"/>
                  </a:solidFill>
                  <a:effectLst/>
                  <a:latin typeface="+mn-lt"/>
                </a:rPr>
                <a:t>ЦЕЛЕВАЯ ПРОГРАММА</a:t>
              </a:r>
            </a:p>
          </p:txBody>
        </p:sp>
        <p:sp>
          <p:nvSpPr>
            <p:cNvPr id="19" name="Прямоугольник 18"/>
            <p:cNvSpPr/>
            <p:nvPr/>
          </p:nvSpPr>
          <p:spPr bwMode="auto">
            <a:xfrm>
              <a:off x="1062063" y="2448322"/>
              <a:ext cx="2442757" cy="576064"/>
            </a:xfrm>
            <a:prstGeom prst="rect">
              <a:avLst/>
            </a:prstGeom>
            <a:solidFill>
              <a:srgbClr val="006600"/>
            </a:solidFill>
            <a:ln>
              <a:noFill/>
            </a:ln>
            <a:effectLst>
              <a:outerShdw blurRad="50800" dist="38100" dir="2700000" algn="tl" rotWithShape="0">
                <a:prstClr val="black">
                  <a:alpha val="40000"/>
                </a:prstClr>
              </a:outerShdw>
            </a:effectLst>
            <a:extLst/>
          </p:spPr>
          <p:txBody>
            <a:bodyPr vert="horz" wrap="square" lIns="54000" tIns="45720" rIns="54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tabLst/>
              </a:pPr>
              <a:r>
                <a:rPr kumimoji="0" lang="ru-RU" sz="900" b="0" i="0" u="none" strike="noStrike" cap="none" normalizeH="0" baseline="0" dirty="0">
                  <a:ln>
                    <a:noFill/>
                  </a:ln>
                  <a:solidFill>
                    <a:schemeClr val="bg1"/>
                  </a:solidFill>
                  <a:effectLst/>
                  <a:latin typeface="+mn-lt"/>
                </a:rPr>
                <a:t>НОРМАТИВНО-МЕТОДИЧЕСКОЕ ОБЕСПЕЧЕНИЕ</a:t>
              </a:r>
            </a:p>
          </p:txBody>
        </p:sp>
        <p:sp>
          <p:nvSpPr>
            <p:cNvPr id="20" name="Прямоугольник 19"/>
            <p:cNvSpPr/>
            <p:nvPr/>
          </p:nvSpPr>
          <p:spPr bwMode="auto">
            <a:xfrm>
              <a:off x="4014391" y="2448322"/>
              <a:ext cx="2520280" cy="576064"/>
            </a:xfrm>
            <a:prstGeom prst="rect">
              <a:avLst/>
            </a:prstGeom>
            <a:solidFill>
              <a:srgbClr val="FFC000"/>
            </a:solidFill>
            <a:ln>
              <a:noFill/>
            </a:ln>
            <a:effectLst>
              <a:outerShdw blurRad="50800" dist="38100" dir="2700000" algn="tl" rotWithShape="0">
                <a:prstClr val="black">
                  <a:alpha val="40000"/>
                </a:prstClr>
              </a:outerShdw>
            </a:effectLst>
            <a:extLst/>
          </p:spPr>
          <p:txBody>
            <a:bodyPr vert="horz" wrap="square" lIns="54000" tIns="45720" rIns="54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tabLst/>
              </a:pPr>
              <a:r>
                <a:rPr kumimoji="0" lang="ru-RU" sz="900" b="0" i="0" u="none" strike="noStrike" cap="none" normalizeH="0" baseline="0" dirty="0">
                  <a:ln>
                    <a:noFill/>
                  </a:ln>
                  <a:effectLst/>
                  <a:latin typeface="+mn-lt"/>
                </a:rPr>
                <a:t>ОРГАНИЗАЦИОННЫЕ МЕРОПРИЯТИЯ</a:t>
              </a:r>
            </a:p>
          </p:txBody>
        </p:sp>
        <p:sp>
          <p:nvSpPr>
            <p:cNvPr id="21" name="Прямоугольник 20"/>
            <p:cNvSpPr/>
            <p:nvPr/>
          </p:nvSpPr>
          <p:spPr bwMode="auto">
            <a:xfrm>
              <a:off x="6894711" y="2448322"/>
              <a:ext cx="2520280" cy="576064"/>
            </a:xfrm>
            <a:prstGeom prst="rect">
              <a:avLst/>
            </a:prstGeom>
            <a:solidFill>
              <a:schemeClr val="accent1">
                <a:lumMod val="50000"/>
              </a:schemeClr>
            </a:solidFill>
            <a:ln>
              <a:noFill/>
            </a:ln>
            <a:effectLst>
              <a:outerShdw blurRad="50800" dist="38100" dir="2700000" algn="tl" rotWithShape="0">
                <a:prstClr val="black">
                  <a:alpha val="40000"/>
                </a:prstClr>
              </a:outerShdw>
            </a:effectLst>
            <a:extLst/>
          </p:spPr>
          <p:txBody>
            <a:bodyPr vert="horz" wrap="square" lIns="54000" tIns="45720" rIns="54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tabLst/>
              </a:pPr>
              <a:r>
                <a:rPr kumimoji="0" lang="ru-RU" sz="900" b="0" i="0" u="none" strike="noStrike" cap="none" normalizeH="0" baseline="0" dirty="0">
                  <a:ln>
                    <a:noFill/>
                  </a:ln>
                  <a:solidFill>
                    <a:schemeClr val="bg1"/>
                  </a:solidFill>
                  <a:effectLst/>
                  <a:latin typeface="+mn-lt"/>
                </a:rPr>
                <a:t>ИНЖЕНЕРНО-ТЕХНИЧЕСКИЕ</a:t>
              </a:r>
              <a:r>
                <a:rPr kumimoji="0" lang="ru-RU" sz="900" b="0" i="0" u="none" strike="noStrike" cap="none" normalizeH="0" dirty="0">
                  <a:ln>
                    <a:noFill/>
                  </a:ln>
                  <a:solidFill>
                    <a:schemeClr val="bg1"/>
                  </a:solidFill>
                  <a:effectLst/>
                  <a:latin typeface="+mn-lt"/>
                </a:rPr>
                <a:t> МЕРОПРИЯТИЯ</a:t>
              </a:r>
              <a:endParaRPr kumimoji="0" lang="ru-RU" sz="900" b="0" i="0" u="none" strike="noStrike" cap="none" normalizeH="0" baseline="0" dirty="0">
                <a:ln>
                  <a:noFill/>
                </a:ln>
                <a:solidFill>
                  <a:schemeClr val="bg1"/>
                </a:solidFill>
                <a:effectLst/>
                <a:latin typeface="+mn-lt"/>
              </a:endParaRPr>
            </a:p>
          </p:txBody>
        </p:sp>
        <p:cxnSp>
          <p:nvCxnSpPr>
            <p:cNvPr id="25" name="Прямая соединительная линия 24"/>
            <p:cNvCxnSpPr>
              <a:endCxn id="19" idx="2"/>
            </p:cNvCxnSpPr>
            <p:nvPr/>
          </p:nvCxnSpPr>
          <p:spPr bwMode="auto">
            <a:xfrm flipV="1">
              <a:off x="1493370" y="3024386"/>
              <a:ext cx="790072" cy="1080120"/>
            </a:xfrm>
            <a:prstGeom prst="line">
              <a:avLst/>
            </a:prstGeom>
            <a:solidFill>
              <a:srgbClr val="008FFF"/>
            </a:solidFill>
            <a:ln w="3175" cap="flat" cmpd="sng" algn="ctr">
              <a:solidFill>
                <a:schemeClr val="tx1"/>
              </a:solidFill>
              <a:prstDash val="solid"/>
              <a:round/>
              <a:headEnd type="none" w="med" len="med"/>
              <a:tailEnd type="none" w="med" len="med"/>
            </a:ln>
            <a:effectLst/>
            <a:extLst/>
          </p:spPr>
        </p:cxnSp>
        <p:cxnSp>
          <p:nvCxnSpPr>
            <p:cNvPr id="26" name="Прямая соединительная линия 25"/>
            <p:cNvCxnSpPr>
              <a:stCxn id="65" idx="3"/>
              <a:endCxn id="19" idx="2"/>
            </p:cNvCxnSpPr>
            <p:nvPr/>
          </p:nvCxnSpPr>
          <p:spPr bwMode="auto">
            <a:xfrm flipH="1" flipV="1">
              <a:off x="2283442" y="3024386"/>
              <a:ext cx="37284" cy="1080120"/>
            </a:xfrm>
            <a:prstGeom prst="line">
              <a:avLst/>
            </a:prstGeom>
            <a:solidFill>
              <a:srgbClr val="008FFF"/>
            </a:solidFill>
            <a:ln w="3175" cap="flat" cmpd="sng" algn="ctr">
              <a:solidFill>
                <a:schemeClr val="tx1"/>
              </a:solidFill>
              <a:prstDash val="solid"/>
              <a:round/>
              <a:headEnd type="none" w="med" len="med"/>
              <a:tailEnd type="none" w="med" len="med"/>
            </a:ln>
            <a:effectLst/>
            <a:extLst/>
          </p:spPr>
        </p:cxnSp>
        <p:cxnSp>
          <p:nvCxnSpPr>
            <p:cNvPr id="27" name="Прямая соединительная линия 26"/>
            <p:cNvCxnSpPr>
              <a:stCxn id="58" idx="3"/>
              <a:endCxn id="19" idx="2"/>
            </p:cNvCxnSpPr>
            <p:nvPr/>
          </p:nvCxnSpPr>
          <p:spPr bwMode="auto">
            <a:xfrm flipH="1" flipV="1">
              <a:off x="2283442" y="3024386"/>
              <a:ext cx="876656" cy="1080121"/>
            </a:xfrm>
            <a:prstGeom prst="line">
              <a:avLst/>
            </a:prstGeom>
            <a:solidFill>
              <a:srgbClr val="008FFF"/>
            </a:solidFill>
            <a:ln w="3175" cap="flat" cmpd="sng" algn="ctr">
              <a:solidFill>
                <a:schemeClr val="tx1"/>
              </a:solidFill>
              <a:prstDash val="solid"/>
              <a:round/>
              <a:headEnd type="none" w="med" len="med"/>
              <a:tailEnd type="none" w="med" len="med"/>
            </a:ln>
            <a:effectLst/>
            <a:extLst/>
          </p:spPr>
        </p:cxnSp>
        <p:cxnSp>
          <p:nvCxnSpPr>
            <p:cNvPr id="28" name="Прямая соединительная линия 27"/>
            <p:cNvCxnSpPr>
              <a:stCxn id="66" idx="3"/>
              <a:endCxn id="19" idx="2"/>
            </p:cNvCxnSpPr>
            <p:nvPr/>
          </p:nvCxnSpPr>
          <p:spPr bwMode="auto">
            <a:xfrm flipH="1" flipV="1">
              <a:off x="2283442" y="3024386"/>
              <a:ext cx="1622937" cy="1080121"/>
            </a:xfrm>
            <a:prstGeom prst="line">
              <a:avLst/>
            </a:prstGeom>
            <a:solidFill>
              <a:srgbClr val="008FFF"/>
            </a:solidFill>
            <a:ln w="3175" cap="flat" cmpd="sng" algn="ctr">
              <a:solidFill>
                <a:schemeClr val="tx1"/>
              </a:solidFill>
              <a:prstDash val="solid"/>
              <a:round/>
              <a:headEnd type="none" w="med" len="med"/>
              <a:tailEnd type="none" w="med" len="med"/>
            </a:ln>
            <a:effectLst/>
            <a:extLst/>
          </p:spPr>
        </p:cxnSp>
        <p:cxnSp>
          <p:nvCxnSpPr>
            <p:cNvPr id="29" name="Прямая соединительная линия 28"/>
            <p:cNvCxnSpPr>
              <a:stCxn id="64" idx="3"/>
              <a:endCxn id="19" idx="2"/>
            </p:cNvCxnSpPr>
            <p:nvPr/>
          </p:nvCxnSpPr>
          <p:spPr bwMode="auto">
            <a:xfrm flipH="1" flipV="1">
              <a:off x="2283442" y="3024386"/>
              <a:ext cx="2396282" cy="1080121"/>
            </a:xfrm>
            <a:prstGeom prst="line">
              <a:avLst/>
            </a:prstGeom>
            <a:solidFill>
              <a:srgbClr val="008FFF"/>
            </a:solidFill>
            <a:ln w="3175" cap="flat" cmpd="sng" algn="ctr">
              <a:solidFill>
                <a:schemeClr val="tx1"/>
              </a:solidFill>
              <a:prstDash val="solid"/>
              <a:round/>
              <a:headEnd type="none" w="med" len="med"/>
              <a:tailEnd type="none" w="med" len="med"/>
            </a:ln>
            <a:effectLst/>
            <a:extLst/>
          </p:spPr>
        </p:cxnSp>
        <p:cxnSp>
          <p:nvCxnSpPr>
            <p:cNvPr id="30" name="Прямая соединительная линия 29"/>
            <p:cNvCxnSpPr>
              <a:stCxn id="59" idx="3"/>
              <a:endCxn id="19" idx="2"/>
            </p:cNvCxnSpPr>
            <p:nvPr/>
          </p:nvCxnSpPr>
          <p:spPr bwMode="auto">
            <a:xfrm flipH="1" flipV="1">
              <a:off x="2283442" y="3024386"/>
              <a:ext cx="3168292" cy="1079862"/>
            </a:xfrm>
            <a:prstGeom prst="line">
              <a:avLst/>
            </a:prstGeom>
            <a:solidFill>
              <a:srgbClr val="008FFF"/>
            </a:solidFill>
            <a:ln w="3175" cap="flat" cmpd="sng" algn="ctr">
              <a:solidFill>
                <a:schemeClr val="tx1"/>
              </a:solidFill>
              <a:prstDash val="solid"/>
              <a:round/>
              <a:headEnd type="none" w="med" len="med"/>
              <a:tailEnd type="none" w="med" len="med"/>
            </a:ln>
            <a:effectLst/>
            <a:extLst/>
          </p:spPr>
        </p:cxnSp>
        <p:cxnSp>
          <p:nvCxnSpPr>
            <p:cNvPr id="31" name="Прямая соединительная линия 30"/>
            <p:cNvCxnSpPr>
              <a:stCxn id="61" idx="3"/>
              <a:endCxn id="19" idx="2"/>
            </p:cNvCxnSpPr>
            <p:nvPr/>
          </p:nvCxnSpPr>
          <p:spPr bwMode="auto">
            <a:xfrm flipH="1" flipV="1">
              <a:off x="2283442" y="3024386"/>
              <a:ext cx="3963197" cy="1080121"/>
            </a:xfrm>
            <a:prstGeom prst="line">
              <a:avLst/>
            </a:prstGeom>
            <a:solidFill>
              <a:srgbClr val="008FFF"/>
            </a:solidFill>
            <a:ln w="3175" cap="flat" cmpd="sng" algn="ctr">
              <a:solidFill>
                <a:schemeClr val="tx1"/>
              </a:solidFill>
              <a:prstDash val="solid"/>
              <a:round/>
              <a:headEnd type="none" w="med" len="med"/>
              <a:tailEnd type="none" w="med" len="med"/>
            </a:ln>
            <a:effectLst/>
            <a:extLst/>
          </p:spPr>
        </p:cxnSp>
        <p:cxnSp>
          <p:nvCxnSpPr>
            <p:cNvPr id="32" name="Прямая соединительная линия 31"/>
            <p:cNvCxnSpPr>
              <a:stCxn id="67" idx="3"/>
              <a:endCxn id="19" idx="2"/>
            </p:cNvCxnSpPr>
            <p:nvPr/>
          </p:nvCxnSpPr>
          <p:spPr bwMode="auto">
            <a:xfrm flipH="1" flipV="1">
              <a:off x="2283442" y="3024386"/>
              <a:ext cx="4683278" cy="1080121"/>
            </a:xfrm>
            <a:prstGeom prst="line">
              <a:avLst/>
            </a:prstGeom>
            <a:solidFill>
              <a:srgbClr val="008FFF"/>
            </a:solidFill>
            <a:ln w="3175" cap="flat" cmpd="sng" algn="ctr">
              <a:solidFill>
                <a:schemeClr val="tx1"/>
              </a:solidFill>
              <a:prstDash val="solid"/>
              <a:round/>
              <a:headEnd type="none" w="med" len="med"/>
              <a:tailEnd type="none" w="med" len="med"/>
            </a:ln>
            <a:effectLst/>
            <a:extLst/>
          </p:spPr>
        </p:cxnSp>
        <p:cxnSp>
          <p:nvCxnSpPr>
            <p:cNvPr id="33" name="Прямая соединительная линия 32"/>
            <p:cNvCxnSpPr>
              <a:stCxn id="60" idx="3"/>
              <a:endCxn id="19" idx="2"/>
            </p:cNvCxnSpPr>
            <p:nvPr/>
          </p:nvCxnSpPr>
          <p:spPr bwMode="auto">
            <a:xfrm flipH="1" flipV="1">
              <a:off x="2283442" y="3024386"/>
              <a:ext cx="5492793" cy="1080121"/>
            </a:xfrm>
            <a:prstGeom prst="line">
              <a:avLst/>
            </a:prstGeom>
            <a:solidFill>
              <a:srgbClr val="008FFF"/>
            </a:solidFill>
            <a:ln w="3175" cap="flat" cmpd="sng" algn="ctr">
              <a:solidFill>
                <a:schemeClr val="tx1"/>
              </a:solidFill>
              <a:prstDash val="solid"/>
              <a:round/>
              <a:headEnd type="none" w="med" len="med"/>
              <a:tailEnd type="none" w="med" len="med"/>
            </a:ln>
            <a:effectLst/>
            <a:extLst/>
          </p:spPr>
        </p:cxnSp>
        <p:cxnSp>
          <p:nvCxnSpPr>
            <p:cNvPr id="34" name="Прямая соединительная линия 33"/>
            <p:cNvCxnSpPr>
              <a:stCxn id="63" idx="3"/>
              <a:endCxn id="19" idx="2"/>
            </p:cNvCxnSpPr>
            <p:nvPr/>
          </p:nvCxnSpPr>
          <p:spPr bwMode="auto">
            <a:xfrm flipH="1" flipV="1">
              <a:off x="2283442" y="3024386"/>
              <a:ext cx="6313200" cy="1080121"/>
            </a:xfrm>
            <a:prstGeom prst="line">
              <a:avLst/>
            </a:prstGeom>
            <a:solidFill>
              <a:srgbClr val="008FFF"/>
            </a:solidFill>
            <a:ln w="3175" cap="flat" cmpd="sng" algn="ctr">
              <a:solidFill>
                <a:schemeClr val="tx1"/>
              </a:solidFill>
              <a:prstDash val="solid"/>
              <a:round/>
              <a:headEnd type="none" w="med" len="med"/>
              <a:tailEnd type="none" w="med" len="med"/>
            </a:ln>
            <a:effectLst/>
            <a:extLst/>
          </p:spPr>
        </p:cxnSp>
        <p:cxnSp>
          <p:nvCxnSpPr>
            <p:cNvPr id="35" name="Прямая соединительная линия 34"/>
            <p:cNvCxnSpPr/>
            <p:nvPr/>
          </p:nvCxnSpPr>
          <p:spPr bwMode="auto">
            <a:xfrm flipH="1" flipV="1">
              <a:off x="8370134" y="3024386"/>
              <a:ext cx="193740" cy="1080119"/>
            </a:xfrm>
            <a:prstGeom prst="line">
              <a:avLst/>
            </a:prstGeom>
            <a:solidFill>
              <a:srgbClr val="008FFF"/>
            </a:solidFill>
            <a:ln w="3175" cap="flat" cmpd="sng" algn="ctr">
              <a:solidFill>
                <a:schemeClr val="tx1"/>
              </a:solidFill>
              <a:prstDash val="solid"/>
              <a:round/>
              <a:headEnd type="none" w="med" len="med"/>
              <a:tailEnd type="none" w="med" len="med"/>
            </a:ln>
            <a:effectLst/>
            <a:extLst/>
          </p:spPr>
        </p:cxnSp>
        <p:cxnSp>
          <p:nvCxnSpPr>
            <p:cNvPr id="36" name="Прямая соединительная линия 35"/>
            <p:cNvCxnSpPr/>
            <p:nvPr/>
          </p:nvCxnSpPr>
          <p:spPr bwMode="auto">
            <a:xfrm flipV="1">
              <a:off x="7784763" y="3024386"/>
              <a:ext cx="585370" cy="1080119"/>
            </a:xfrm>
            <a:prstGeom prst="line">
              <a:avLst/>
            </a:prstGeom>
            <a:solidFill>
              <a:srgbClr val="008FFF"/>
            </a:solidFill>
            <a:ln w="3175" cap="flat" cmpd="sng" algn="ctr">
              <a:solidFill>
                <a:schemeClr val="tx1"/>
              </a:solidFill>
              <a:prstDash val="solid"/>
              <a:round/>
              <a:headEnd type="none" w="med" len="med"/>
              <a:tailEnd type="none" w="med" len="med"/>
            </a:ln>
            <a:effectLst/>
            <a:extLst/>
          </p:spPr>
        </p:cxnSp>
        <p:cxnSp>
          <p:nvCxnSpPr>
            <p:cNvPr id="37" name="Прямая соединительная линия 36"/>
            <p:cNvCxnSpPr/>
            <p:nvPr/>
          </p:nvCxnSpPr>
          <p:spPr bwMode="auto">
            <a:xfrm flipV="1">
              <a:off x="7005652" y="3024386"/>
              <a:ext cx="1364481" cy="1080120"/>
            </a:xfrm>
            <a:prstGeom prst="line">
              <a:avLst/>
            </a:prstGeom>
            <a:solidFill>
              <a:srgbClr val="008FFF"/>
            </a:solidFill>
            <a:ln w="3175" cap="flat" cmpd="sng" algn="ctr">
              <a:solidFill>
                <a:schemeClr val="tx1"/>
              </a:solidFill>
              <a:prstDash val="solid"/>
              <a:round/>
              <a:headEnd type="none" w="med" len="med"/>
              <a:tailEnd type="none" w="med" len="med"/>
            </a:ln>
            <a:effectLst/>
            <a:extLst/>
          </p:spPr>
        </p:cxnSp>
        <p:cxnSp>
          <p:nvCxnSpPr>
            <p:cNvPr id="38" name="Прямая соединительная линия 37"/>
            <p:cNvCxnSpPr/>
            <p:nvPr/>
          </p:nvCxnSpPr>
          <p:spPr bwMode="auto">
            <a:xfrm flipV="1">
              <a:off x="6227285" y="3024386"/>
              <a:ext cx="2142848" cy="1080120"/>
            </a:xfrm>
            <a:prstGeom prst="line">
              <a:avLst/>
            </a:prstGeom>
            <a:solidFill>
              <a:srgbClr val="008FFF"/>
            </a:solidFill>
            <a:ln w="3175" cap="flat" cmpd="sng" algn="ctr">
              <a:solidFill>
                <a:schemeClr val="tx1"/>
              </a:solidFill>
              <a:prstDash val="solid"/>
              <a:round/>
              <a:headEnd type="none" w="med" len="med"/>
              <a:tailEnd type="none" w="med" len="med"/>
            </a:ln>
            <a:effectLst/>
            <a:extLst/>
          </p:spPr>
        </p:cxnSp>
        <p:cxnSp>
          <p:nvCxnSpPr>
            <p:cNvPr id="39" name="Прямая соединительная линия 38"/>
            <p:cNvCxnSpPr/>
            <p:nvPr/>
          </p:nvCxnSpPr>
          <p:spPr bwMode="auto">
            <a:xfrm flipV="1">
              <a:off x="5448915" y="3024386"/>
              <a:ext cx="2921218" cy="1080120"/>
            </a:xfrm>
            <a:prstGeom prst="line">
              <a:avLst/>
            </a:prstGeom>
            <a:solidFill>
              <a:srgbClr val="008FFF"/>
            </a:solidFill>
            <a:ln w="3175" cap="flat" cmpd="sng" algn="ctr">
              <a:solidFill>
                <a:schemeClr val="tx1"/>
              </a:solidFill>
              <a:prstDash val="solid"/>
              <a:round/>
              <a:headEnd type="none" w="med" len="med"/>
              <a:tailEnd type="none" w="med" len="med"/>
            </a:ln>
            <a:effectLst/>
            <a:extLst/>
          </p:spPr>
        </p:cxnSp>
        <p:cxnSp>
          <p:nvCxnSpPr>
            <p:cNvPr id="40" name="Прямая соединительная линия 39"/>
            <p:cNvCxnSpPr/>
            <p:nvPr/>
          </p:nvCxnSpPr>
          <p:spPr bwMode="auto">
            <a:xfrm flipV="1">
              <a:off x="4669804" y="3024386"/>
              <a:ext cx="3700329" cy="1080120"/>
            </a:xfrm>
            <a:prstGeom prst="line">
              <a:avLst/>
            </a:prstGeom>
            <a:solidFill>
              <a:srgbClr val="008FFF"/>
            </a:solidFill>
            <a:ln w="3175" cap="flat" cmpd="sng" algn="ctr">
              <a:solidFill>
                <a:schemeClr val="tx1"/>
              </a:solidFill>
              <a:prstDash val="solid"/>
              <a:round/>
              <a:headEnd type="none" w="med" len="med"/>
              <a:tailEnd type="none" w="med" len="med"/>
            </a:ln>
            <a:effectLst/>
            <a:extLst/>
          </p:spPr>
        </p:cxnSp>
        <p:cxnSp>
          <p:nvCxnSpPr>
            <p:cNvPr id="41" name="Прямая соединительная линия 40"/>
            <p:cNvCxnSpPr/>
            <p:nvPr/>
          </p:nvCxnSpPr>
          <p:spPr bwMode="auto">
            <a:xfrm flipV="1">
              <a:off x="3896316" y="3024387"/>
              <a:ext cx="4473817" cy="1080119"/>
            </a:xfrm>
            <a:prstGeom prst="line">
              <a:avLst/>
            </a:prstGeom>
            <a:solidFill>
              <a:srgbClr val="008FFF"/>
            </a:solidFill>
            <a:ln w="3175" cap="flat" cmpd="sng" algn="ctr">
              <a:solidFill>
                <a:schemeClr val="tx1"/>
              </a:solidFill>
              <a:prstDash val="solid"/>
              <a:round/>
              <a:headEnd type="none" w="med" len="med"/>
              <a:tailEnd type="none" w="med" len="med"/>
            </a:ln>
            <a:effectLst/>
            <a:extLst/>
          </p:spPr>
        </p:cxnSp>
        <p:cxnSp>
          <p:nvCxnSpPr>
            <p:cNvPr id="42" name="Прямая соединительная линия 41"/>
            <p:cNvCxnSpPr/>
            <p:nvPr/>
          </p:nvCxnSpPr>
          <p:spPr bwMode="auto">
            <a:xfrm flipV="1">
              <a:off x="3123570" y="3024386"/>
              <a:ext cx="5246563" cy="1080120"/>
            </a:xfrm>
            <a:prstGeom prst="line">
              <a:avLst/>
            </a:prstGeom>
            <a:solidFill>
              <a:srgbClr val="008FFF"/>
            </a:solidFill>
            <a:ln w="3175" cap="flat" cmpd="sng" algn="ctr">
              <a:solidFill>
                <a:schemeClr val="tx1"/>
              </a:solidFill>
              <a:prstDash val="solid"/>
              <a:round/>
              <a:headEnd type="none" w="med" len="med"/>
              <a:tailEnd type="none" w="med" len="med"/>
            </a:ln>
            <a:effectLst/>
            <a:extLst/>
          </p:spPr>
        </p:cxnSp>
        <p:cxnSp>
          <p:nvCxnSpPr>
            <p:cNvPr id="43" name="Прямая соединительная линия 42"/>
            <p:cNvCxnSpPr/>
            <p:nvPr/>
          </p:nvCxnSpPr>
          <p:spPr bwMode="auto">
            <a:xfrm flipV="1">
              <a:off x="2344473" y="3024386"/>
              <a:ext cx="6025660" cy="1080119"/>
            </a:xfrm>
            <a:prstGeom prst="line">
              <a:avLst/>
            </a:prstGeom>
            <a:solidFill>
              <a:srgbClr val="008FFF"/>
            </a:solidFill>
            <a:ln w="3175" cap="flat" cmpd="sng" algn="ctr">
              <a:solidFill>
                <a:schemeClr val="tx1"/>
              </a:solidFill>
              <a:prstDash val="solid"/>
              <a:round/>
              <a:headEnd type="none" w="med" len="med"/>
              <a:tailEnd type="none" w="med" len="med"/>
            </a:ln>
            <a:effectLst/>
            <a:extLst/>
          </p:spPr>
        </p:cxnSp>
        <p:cxnSp>
          <p:nvCxnSpPr>
            <p:cNvPr id="44" name="Прямая соединительная линия 43"/>
            <p:cNvCxnSpPr/>
            <p:nvPr/>
          </p:nvCxnSpPr>
          <p:spPr bwMode="auto">
            <a:xfrm flipV="1">
              <a:off x="1565378" y="3024386"/>
              <a:ext cx="6804756" cy="1080120"/>
            </a:xfrm>
            <a:prstGeom prst="line">
              <a:avLst/>
            </a:prstGeom>
            <a:solidFill>
              <a:srgbClr val="008FFF"/>
            </a:solidFill>
            <a:ln w="3175" cap="flat" cmpd="sng" algn="ctr">
              <a:solidFill>
                <a:schemeClr val="tx1"/>
              </a:solidFill>
              <a:prstDash val="solid"/>
              <a:round/>
              <a:headEnd type="none" w="med" len="med"/>
              <a:tailEnd type="none" w="med" len="med"/>
            </a:ln>
            <a:effectLst/>
            <a:extLst/>
          </p:spPr>
        </p:cxnSp>
        <p:cxnSp>
          <p:nvCxnSpPr>
            <p:cNvPr id="45" name="Прямая соединительная линия 44"/>
            <p:cNvCxnSpPr>
              <a:stCxn id="62" idx="3"/>
            </p:cNvCxnSpPr>
            <p:nvPr/>
          </p:nvCxnSpPr>
          <p:spPr bwMode="auto">
            <a:xfrm flipV="1">
              <a:off x="1563908" y="3017447"/>
              <a:ext cx="3710623" cy="1087059"/>
            </a:xfrm>
            <a:prstGeom prst="line">
              <a:avLst/>
            </a:prstGeom>
            <a:solidFill>
              <a:srgbClr val="008FFF"/>
            </a:solidFill>
            <a:ln w="3175" cap="flat" cmpd="sng" algn="ctr">
              <a:solidFill>
                <a:schemeClr val="tx1"/>
              </a:solidFill>
              <a:prstDash val="solid"/>
              <a:round/>
              <a:headEnd type="none" w="med" len="med"/>
              <a:tailEnd type="none" w="med" len="med"/>
            </a:ln>
            <a:effectLst/>
            <a:extLst/>
          </p:spPr>
        </p:cxnSp>
        <p:cxnSp>
          <p:nvCxnSpPr>
            <p:cNvPr id="46" name="Прямая соединительная линия 45"/>
            <p:cNvCxnSpPr>
              <a:stCxn id="65" idx="3"/>
              <a:endCxn id="20" idx="2"/>
            </p:cNvCxnSpPr>
            <p:nvPr/>
          </p:nvCxnSpPr>
          <p:spPr bwMode="auto">
            <a:xfrm flipV="1">
              <a:off x="2320726" y="3024386"/>
              <a:ext cx="2953805" cy="1080120"/>
            </a:xfrm>
            <a:prstGeom prst="line">
              <a:avLst/>
            </a:prstGeom>
            <a:solidFill>
              <a:srgbClr val="008FFF"/>
            </a:solidFill>
            <a:ln w="3175" cap="flat" cmpd="sng" algn="ctr">
              <a:solidFill>
                <a:schemeClr val="tx1"/>
              </a:solidFill>
              <a:prstDash val="solid"/>
              <a:round/>
              <a:headEnd type="none" w="med" len="med"/>
              <a:tailEnd type="none" w="med" len="med"/>
            </a:ln>
            <a:effectLst/>
            <a:extLst/>
          </p:spPr>
        </p:cxnSp>
        <p:cxnSp>
          <p:nvCxnSpPr>
            <p:cNvPr id="47" name="Прямая соединительная линия 46"/>
            <p:cNvCxnSpPr>
              <a:stCxn id="58" idx="3"/>
              <a:endCxn id="20" idx="2"/>
            </p:cNvCxnSpPr>
            <p:nvPr/>
          </p:nvCxnSpPr>
          <p:spPr bwMode="auto">
            <a:xfrm flipV="1">
              <a:off x="3160098" y="3024386"/>
              <a:ext cx="2114433" cy="1080121"/>
            </a:xfrm>
            <a:prstGeom prst="line">
              <a:avLst/>
            </a:prstGeom>
            <a:solidFill>
              <a:srgbClr val="008FFF"/>
            </a:solidFill>
            <a:ln w="3175" cap="flat" cmpd="sng" algn="ctr">
              <a:solidFill>
                <a:schemeClr val="tx1"/>
              </a:solidFill>
              <a:prstDash val="solid"/>
              <a:round/>
              <a:headEnd type="none" w="med" len="med"/>
              <a:tailEnd type="none" w="med" len="med"/>
            </a:ln>
            <a:effectLst/>
            <a:extLst/>
          </p:spPr>
        </p:cxnSp>
        <p:cxnSp>
          <p:nvCxnSpPr>
            <p:cNvPr id="48" name="Прямая соединительная линия 47"/>
            <p:cNvCxnSpPr>
              <a:stCxn id="66" idx="3"/>
              <a:endCxn id="20" idx="2"/>
            </p:cNvCxnSpPr>
            <p:nvPr/>
          </p:nvCxnSpPr>
          <p:spPr bwMode="auto">
            <a:xfrm flipV="1">
              <a:off x="3906379" y="3024386"/>
              <a:ext cx="1368152" cy="1080121"/>
            </a:xfrm>
            <a:prstGeom prst="line">
              <a:avLst/>
            </a:prstGeom>
            <a:solidFill>
              <a:srgbClr val="008FFF"/>
            </a:solidFill>
            <a:ln w="3175" cap="flat" cmpd="sng" algn="ctr">
              <a:solidFill>
                <a:schemeClr val="tx1"/>
              </a:solidFill>
              <a:prstDash val="solid"/>
              <a:round/>
              <a:headEnd type="none" w="med" len="med"/>
              <a:tailEnd type="none" w="med" len="med"/>
            </a:ln>
            <a:effectLst/>
            <a:extLst/>
          </p:spPr>
        </p:cxnSp>
        <p:cxnSp>
          <p:nvCxnSpPr>
            <p:cNvPr id="49" name="Прямая соединительная линия 48"/>
            <p:cNvCxnSpPr>
              <a:stCxn id="64" idx="3"/>
              <a:endCxn id="20" idx="2"/>
            </p:cNvCxnSpPr>
            <p:nvPr/>
          </p:nvCxnSpPr>
          <p:spPr bwMode="auto">
            <a:xfrm flipV="1">
              <a:off x="4679724" y="3024386"/>
              <a:ext cx="594807" cy="1080121"/>
            </a:xfrm>
            <a:prstGeom prst="line">
              <a:avLst/>
            </a:prstGeom>
            <a:solidFill>
              <a:srgbClr val="008FFF"/>
            </a:solidFill>
            <a:ln w="3175" cap="flat" cmpd="sng" algn="ctr">
              <a:solidFill>
                <a:schemeClr val="tx1"/>
              </a:solidFill>
              <a:prstDash val="solid"/>
              <a:round/>
              <a:headEnd type="none" w="med" len="med"/>
              <a:tailEnd type="none" w="med" len="med"/>
            </a:ln>
            <a:effectLst/>
            <a:extLst/>
          </p:spPr>
        </p:cxnSp>
        <p:cxnSp>
          <p:nvCxnSpPr>
            <p:cNvPr id="50" name="Прямая соединительная линия 49"/>
            <p:cNvCxnSpPr>
              <a:stCxn id="59" idx="3"/>
              <a:endCxn id="20" idx="2"/>
            </p:cNvCxnSpPr>
            <p:nvPr/>
          </p:nvCxnSpPr>
          <p:spPr bwMode="auto">
            <a:xfrm flipH="1" flipV="1">
              <a:off x="5274531" y="3024386"/>
              <a:ext cx="177203" cy="1079862"/>
            </a:xfrm>
            <a:prstGeom prst="line">
              <a:avLst/>
            </a:prstGeom>
            <a:solidFill>
              <a:srgbClr val="008FFF"/>
            </a:solidFill>
            <a:ln w="3175" cap="flat" cmpd="sng" algn="ctr">
              <a:solidFill>
                <a:schemeClr val="tx1"/>
              </a:solidFill>
              <a:prstDash val="solid"/>
              <a:round/>
              <a:headEnd type="none" w="med" len="med"/>
              <a:tailEnd type="none" w="med" len="med"/>
            </a:ln>
            <a:effectLst/>
            <a:extLst/>
          </p:spPr>
        </p:cxnSp>
        <p:cxnSp>
          <p:nvCxnSpPr>
            <p:cNvPr id="51" name="Прямая соединительная линия 50"/>
            <p:cNvCxnSpPr>
              <a:stCxn id="61" idx="3"/>
              <a:endCxn id="20" idx="2"/>
            </p:cNvCxnSpPr>
            <p:nvPr/>
          </p:nvCxnSpPr>
          <p:spPr bwMode="auto">
            <a:xfrm flipH="1" flipV="1">
              <a:off x="5274531" y="3024386"/>
              <a:ext cx="972108" cy="1080121"/>
            </a:xfrm>
            <a:prstGeom prst="line">
              <a:avLst/>
            </a:prstGeom>
            <a:solidFill>
              <a:srgbClr val="008FFF"/>
            </a:solidFill>
            <a:ln w="3175" cap="flat" cmpd="sng" algn="ctr">
              <a:solidFill>
                <a:schemeClr val="tx1"/>
              </a:solidFill>
              <a:prstDash val="solid"/>
              <a:round/>
              <a:headEnd type="none" w="med" len="med"/>
              <a:tailEnd type="none" w="med" len="med"/>
            </a:ln>
            <a:effectLst/>
            <a:extLst/>
          </p:spPr>
        </p:cxnSp>
        <p:cxnSp>
          <p:nvCxnSpPr>
            <p:cNvPr id="52" name="Прямая соединительная линия 51"/>
            <p:cNvCxnSpPr>
              <a:stCxn id="67" idx="3"/>
              <a:endCxn id="20" idx="2"/>
            </p:cNvCxnSpPr>
            <p:nvPr/>
          </p:nvCxnSpPr>
          <p:spPr bwMode="auto">
            <a:xfrm flipH="1" flipV="1">
              <a:off x="5274531" y="3024386"/>
              <a:ext cx="1692189" cy="1080121"/>
            </a:xfrm>
            <a:prstGeom prst="line">
              <a:avLst/>
            </a:prstGeom>
            <a:solidFill>
              <a:srgbClr val="008FFF"/>
            </a:solidFill>
            <a:ln w="3175" cap="flat" cmpd="sng" algn="ctr">
              <a:solidFill>
                <a:schemeClr val="tx1"/>
              </a:solidFill>
              <a:prstDash val="solid"/>
              <a:round/>
              <a:headEnd type="none" w="med" len="med"/>
              <a:tailEnd type="none" w="med" len="med"/>
            </a:ln>
            <a:effectLst/>
            <a:extLst/>
          </p:spPr>
        </p:cxnSp>
        <p:cxnSp>
          <p:nvCxnSpPr>
            <p:cNvPr id="53" name="Прямая соединительная линия 52"/>
            <p:cNvCxnSpPr>
              <a:stCxn id="60" idx="3"/>
              <a:endCxn id="20" idx="2"/>
            </p:cNvCxnSpPr>
            <p:nvPr/>
          </p:nvCxnSpPr>
          <p:spPr bwMode="auto">
            <a:xfrm flipH="1" flipV="1">
              <a:off x="5274531" y="3024386"/>
              <a:ext cx="2501704" cy="1080121"/>
            </a:xfrm>
            <a:prstGeom prst="line">
              <a:avLst/>
            </a:prstGeom>
            <a:solidFill>
              <a:srgbClr val="008FFF"/>
            </a:solidFill>
            <a:ln w="3175" cap="flat" cmpd="sng" algn="ctr">
              <a:solidFill>
                <a:schemeClr val="tx1"/>
              </a:solidFill>
              <a:prstDash val="solid"/>
              <a:round/>
              <a:headEnd type="none" w="med" len="med"/>
              <a:tailEnd type="none" w="med" len="med"/>
            </a:ln>
            <a:effectLst/>
            <a:extLst/>
          </p:spPr>
        </p:cxnSp>
        <p:cxnSp>
          <p:nvCxnSpPr>
            <p:cNvPr id="54" name="Прямая соединительная линия 53"/>
            <p:cNvCxnSpPr>
              <a:stCxn id="63" idx="3"/>
              <a:endCxn id="20" idx="2"/>
            </p:cNvCxnSpPr>
            <p:nvPr/>
          </p:nvCxnSpPr>
          <p:spPr bwMode="auto">
            <a:xfrm flipH="1" flipV="1">
              <a:off x="5274531" y="3024386"/>
              <a:ext cx="3322111" cy="1080121"/>
            </a:xfrm>
            <a:prstGeom prst="line">
              <a:avLst/>
            </a:prstGeom>
            <a:solidFill>
              <a:srgbClr val="008FFF"/>
            </a:solidFill>
            <a:ln w="3175" cap="flat" cmpd="sng" algn="ctr">
              <a:solidFill>
                <a:schemeClr val="tx1"/>
              </a:solidFill>
              <a:prstDash val="solid"/>
              <a:round/>
              <a:headEnd type="none" w="med" len="med"/>
              <a:tailEnd type="none" w="med" len="med"/>
            </a:ln>
            <a:effectLst/>
            <a:extLst/>
          </p:spPr>
        </p:cxnSp>
        <p:cxnSp>
          <p:nvCxnSpPr>
            <p:cNvPr id="55" name="Прямая соединительная линия 54"/>
            <p:cNvCxnSpPr>
              <a:stCxn id="19" idx="0"/>
              <a:endCxn id="18" idx="2"/>
            </p:cNvCxnSpPr>
            <p:nvPr/>
          </p:nvCxnSpPr>
          <p:spPr bwMode="auto">
            <a:xfrm flipV="1">
              <a:off x="2283442" y="1944266"/>
              <a:ext cx="2991089" cy="504056"/>
            </a:xfrm>
            <a:prstGeom prst="line">
              <a:avLst/>
            </a:prstGeom>
            <a:solidFill>
              <a:srgbClr val="008FFF"/>
            </a:solidFill>
            <a:ln w="3175" cap="flat" cmpd="sng" algn="ctr">
              <a:solidFill>
                <a:schemeClr val="tx1"/>
              </a:solidFill>
              <a:prstDash val="solid"/>
              <a:round/>
              <a:headEnd type="none" w="med" len="med"/>
              <a:tailEnd type="none" w="med" len="med"/>
            </a:ln>
            <a:effectLst/>
            <a:extLst/>
          </p:spPr>
        </p:cxnSp>
        <p:cxnSp>
          <p:nvCxnSpPr>
            <p:cNvPr id="56" name="Прямая соединительная линия 55"/>
            <p:cNvCxnSpPr>
              <a:stCxn id="18" idx="2"/>
              <a:endCxn id="21" idx="0"/>
            </p:cNvCxnSpPr>
            <p:nvPr/>
          </p:nvCxnSpPr>
          <p:spPr bwMode="auto">
            <a:xfrm>
              <a:off x="5274531" y="1944266"/>
              <a:ext cx="2880320" cy="504056"/>
            </a:xfrm>
            <a:prstGeom prst="line">
              <a:avLst/>
            </a:prstGeom>
            <a:solidFill>
              <a:srgbClr val="008FFF"/>
            </a:solidFill>
            <a:ln w="3175" cap="flat" cmpd="sng" algn="ctr">
              <a:solidFill>
                <a:schemeClr val="tx1"/>
              </a:solidFill>
              <a:prstDash val="solid"/>
              <a:round/>
              <a:headEnd type="none" w="med" len="med"/>
              <a:tailEnd type="none" w="med" len="med"/>
            </a:ln>
            <a:effectLst/>
            <a:extLst/>
          </p:spPr>
        </p:cxnSp>
        <p:cxnSp>
          <p:nvCxnSpPr>
            <p:cNvPr id="57" name="Прямая соединительная линия 56"/>
            <p:cNvCxnSpPr>
              <a:stCxn id="18" idx="2"/>
              <a:endCxn id="20" idx="0"/>
            </p:cNvCxnSpPr>
            <p:nvPr/>
          </p:nvCxnSpPr>
          <p:spPr bwMode="auto">
            <a:xfrm>
              <a:off x="5274531" y="1944266"/>
              <a:ext cx="0" cy="504056"/>
            </a:xfrm>
            <a:prstGeom prst="line">
              <a:avLst/>
            </a:prstGeom>
            <a:solidFill>
              <a:srgbClr val="008FFF"/>
            </a:solidFill>
            <a:ln w="3175" cap="flat" cmpd="sng" algn="ctr">
              <a:solidFill>
                <a:schemeClr val="tx1"/>
              </a:solidFill>
              <a:prstDash val="solid"/>
              <a:round/>
              <a:headEnd type="none" w="med" len="med"/>
              <a:tailEnd type="none" w="med" len="med"/>
            </a:ln>
            <a:effectLst/>
            <a:extLst/>
          </p:spPr>
        </p:cxnSp>
        <p:sp>
          <p:nvSpPr>
            <p:cNvPr id="58" name="Прямоугольник 57"/>
            <p:cNvSpPr/>
            <p:nvPr/>
          </p:nvSpPr>
          <p:spPr bwMode="auto">
            <a:xfrm rot="16200000">
              <a:off x="1971966" y="5005349"/>
              <a:ext cx="2376264" cy="574579"/>
            </a:xfrm>
            <a:prstGeom prst="rect">
              <a:avLst/>
            </a:prstGeom>
            <a:solidFill>
              <a:schemeClr val="accent1">
                <a:lumMod val="50000"/>
              </a:schemeClr>
            </a:solidFill>
            <a:ln>
              <a:noFill/>
            </a:ln>
            <a:effectLst>
              <a:outerShdw blurRad="50800" dist="38100" dir="2700000" algn="tl" rotWithShape="0">
                <a:prstClr val="black">
                  <a:alpha val="40000"/>
                </a:prstClr>
              </a:outerShdw>
            </a:effectLst>
            <a:extLst/>
          </p:spPr>
          <p:txBody>
            <a:bodyPr vert="horz" wrap="square" lIns="54000" tIns="45720" rIns="54000" bIns="45720" numCol="1" rtlCol="0" anchor="ctr" anchorCtr="0" compatLnSpc="1">
              <a:prstTxWarp prst="textNoShape">
                <a:avLst/>
              </a:prstTxWarp>
            </a:bodyPr>
            <a:lstStyle/>
            <a:p>
              <a:pPr algn="ctr" eaLnBrk="1" hangingPunct="1"/>
              <a:r>
                <a:rPr lang="ru-RU" sz="900" b="0" dirty="0">
                  <a:solidFill>
                    <a:schemeClr val="bg1"/>
                  </a:solidFill>
                  <a:latin typeface="+mn-lt"/>
                </a:rPr>
                <a:t>Создание / внедрение </a:t>
              </a:r>
              <a:r>
                <a:rPr lang="en-US" sz="900" b="0" dirty="0">
                  <a:solidFill>
                    <a:schemeClr val="bg1"/>
                  </a:solidFill>
                  <a:latin typeface="+mn-lt"/>
                </a:rPr>
                <a:t>IT </a:t>
              </a:r>
              <a:r>
                <a:rPr lang="ru-RU" sz="900" b="0" dirty="0">
                  <a:solidFill>
                    <a:schemeClr val="bg1"/>
                  </a:solidFill>
                  <a:latin typeface="+mn-lt"/>
                </a:rPr>
                <a:t>технологий</a:t>
              </a:r>
            </a:p>
          </p:txBody>
        </p:sp>
        <p:sp>
          <p:nvSpPr>
            <p:cNvPr id="59" name="Прямоугольник 58"/>
            <p:cNvSpPr/>
            <p:nvPr/>
          </p:nvSpPr>
          <p:spPr bwMode="auto">
            <a:xfrm rot="16200000">
              <a:off x="4263601" y="5005090"/>
              <a:ext cx="2376264" cy="574579"/>
            </a:xfrm>
            <a:prstGeom prst="rect">
              <a:avLst/>
            </a:prstGeom>
            <a:solidFill>
              <a:schemeClr val="accent1">
                <a:lumMod val="50000"/>
              </a:schemeClr>
            </a:solidFill>
            <a:ln>
              <a:noFill/>
            </a:ln>
            <a:effectLst>
              <a:outerShdw blurRad="50800" dist="38100" dir="2700000" algn="tl" rotWithShape="0">
                <a:prstClr val="black">
                  <a:alpha val="40000"/>
                </a:prstClr>
              </a:outerShdw>
            </a:effectLst>
            <a:extLst/>
          </p:spPr>
          <p:txBody>
            <a:bodyPr vert="horz" wrap="square" lIns="54000" tIns="45720" rIns="54000" bIns="45720" numCol="1" rtlCol="0" anchor="ctr" anchorCtr="0" compatLnSpc="1">
              <a:prstTxWarp prst="textNoShape">
                <a:avLst/>
              </a:prstTxWarp>
            </a:bodyPr>
            <a:lstStyle/>
            <a:p>
              <a:pPr algn="ctr" eaLnBrk="1" hangingPunct="1"/>
              <a:r>
                <a:rPr lang="ru-RU" sz="900" b="0" dirty="0">
                  <a:solidFill>
                    <a:schemeClr val="bg1"/>
                  </a:solidFill>
                  <a:latin typeface="+mn-lt"/>
                </a:rPr>
                <a:t>Управление, экономика и бюджет</a:t>
              </a:r>
            </a:p>
          </p:txBody>
        </p:sp>
        <p:sp>
          <p:nvSpPr>
            <p:cNvPr id="60" name="Прямоугольник 59"/>
            <p:cNvSpPr/>
            <p:nvPr/>
          </p:nvSpPr>
          <p:spPr bwMode="auto">
            <a:xfrm rot="16200000">
              <a:off x="6588102" y="5005349"/>
              <a:ext cx="2376264" cy="574579"/>
            </a:xfrm>
            <a:prstGeom prst="rect">
              <a:avLst/>
            </a:prstGeom>
            <a:solidFill>
              <a:schemeClr val="accent1">
                <a:lumMod val="50000"/>
              </a:schemeClr>
            </a:solidFill>
            <a:ln>
              <a:noFill/>
            </a:ln>
            <a:effectLst>
              <a:outerShdw blurRad="50800" dist="38100" dir="2700000" algn="tl" rotWithShape="0">
                <a:prstClr val="black">
                  <a:alpha val="40000"/>
                </a:prstClr>
              </a:outerShdw>
            </a:effectLst>
            <a:extLst/>
          </p:spPr>
          <p:txBody>
            <a:bodyPr vert="horz" wrap="square" lIns="54000" tIns="45720" rIns="54000" bIns="45720" numCol="1" rtlCol="0" anchor="ctr" anchorCtr="0" compatLnSpc="1">
              <a:prstTxWarp prst="textNoShape">
                <a:avLst/>
              </a:prstTxWarp>
            </a:bodyPr>
            <a:lstStyle/>
            <a:p>
              <a:pPr algn="ctr" eaLnBrk="1" hangingPunct="1"/>
              <a:r>
                <a:rPr lang="ru-RU" sz="900" b="0" dirty="0">
                  <a:solidFill>
                    <a:schemeClr val="bg1"/>
                  </a:solidFill>
                  <a:latin typeface="+mn-lt"/>
                </a:rPr>
                <a:t>Обучение и пропаганда</a:t>
              </a:r>
            </a:p>
          </p:txBody>
        </p:sp>
        <p:sp>
          <p:nvSpPr>
            <p:cNvPr id="61" name="Прямоугольник 60"/>
            <p:cNvSpPr/>
            <p:nvPr/>
          </p:nvSpPr>
          <p:spPr bwMode="auto">
            <a:xfrm rot="16200000">
              <a:off x="5058507" y="5004607"/>
              <a:ext cx="2376264" cy="576064"/>
            </a:xfrm>
            <a:prstGeom prst="rect">
              <a:avLst/>
            </a:prstGeom>
            <a:solidFill>
              <a:schemeClr val="accent1">
                <a:lumMod val="50000"/>
              </a:schemeClr>
            </a:solidFill>
            <a:ln>
              <a:noFill/>
            </a:ln>
            <a:effectLst>
              <a:outerShdw blurRad="50800" dist="38100" dir="2700000" algn="tl" rotWithShape="0">
                <a:prstClr val="black">
                  <a:alpha val="40000"/>
                </a:prstClr>
              </a:outerShdw>
            </a:effectLst>
            <a:extLst/>
          </p:spPr>
          <p:txBody>
            <a:bodyPr vert="horz" wrap="square" lIns="54000" tIns="45720" rIns="54000" bIns="45720" numCol="1" rtlCol="0" anchor="ctr" anchorCtr="0" compatLnSpc="1">
              <a:prstTxWarp prst="textNoShape">
                <a:avLst/>
              </a:prstTxWarp>
            </a:bodyPr>
            <a:lstStyle/>
            <a:p>
              <a:pPr algn="ctr" eaLnBrk="1" hangingPunct="1"/>
              <a:r>
                <a:rPr lang="ru-RU" sz="900" b="0" dirty="0">
                  <a:solidFill>
                    <a:schemeClr val="bg1"/>
                  </a:solidFill>
                  <a:latin typeface="+mn-lt"/>
                </a:rPr>
                <a:t>Лицензирование и сертификация</a:t>
              </a:r>
            </a:p>
          </p:txBody>
        </p:sp>
        <p:sp>
          <p:nvSpPr>
            <p:cNvPr id="62" name="Прямоугольник 61"/>
            <p:cNvSpPr/>
            <p:nvPr/>
          </p:nvSpPr>
          <p:spPr bwMode="auto">
            <a:xfrm rot="16200000">
              <a:off x="375776" y="5003878"/>
              <a:ext cx="2376264" cy="577520"/>
            </a:xfrm>
            <a:prstGeom prst="rect">
              <a:avLst/>
            </a:prstGeom>
            <a:solidFill>
              <a:schemeClr val="accent1">
                <a:lumMod val="50000"/>
              </a:schemeClr>
            </a:solidFill>
            <a:ln>
              <a:noFill/>
            </a:ln>
            <a:effectLst>
              <a:outerShdw blurRad="50800" dist="38100" dir="2700000" algn="tl" rotWithShape="0">
                <a:prstClr val="black">
                  <a:alpha val="40000"/>
                </a:prstClr>
              </a:outerShdw>
            </a:effectLst>
            <a:extLst/>
          </p:spPr>
          <p:txBody>
            <a:bodyPr vert="horz" wrap="square" lIns="54000" tIns="45720" rIns="54000" bIns="45720" numCol="1" rtlCol="0" anchor="ctr" anchorCtr="0" compatLnSpc="1">
              <a:prstTxWarp prst="textNoShape">
                <a:avLst/>
              </a:prstTxWarp>
            </a:bodyPr>
            <a:lstStyle/>
            <a:p>
              <a:pPr algn="ctr" eaLnBrk="1" hangingPunct="1"/>
              <a:r>
                <a:rPr lang="ru-RU" sz="900" b="0" dirty="0">
                  <a:solidFill>
                    <a:schemeClr val="bg1"/>
                  </a:solidFill>
                  <a:latin typeface="+mn-lt"/>
                </a:rPr>
                <a:t>Разработка/актуализация документации</a:t>
              </a:r>
            </a:p>
          </p:txBody>
        </p:sp>
        <p:sp>
          <p:nvSpPr>
            <p:cNvPr id="63" name="Прямоугольник 62"/>
            <p:cNvSpPr/>
            <p:nvPr/>
          </p:nvSpPr>
          <p:spPr bwMode="auto">
            <a:xfrm rot="16200000">
              <a:off x="7408509" y="5010229"/>
              <a:ext cx="2376264" cy="564819"/>
            </a:xfrm>
            <a:prstGeom prst="rect">
              <a:avLst/>
            </a:prstGeom>
            <a:solidFill>
              <a:schemeClr val="accent1">
                <a:lumMod val="50000"/>
              </a:schemeClr>
            </a:solidFill>
            <a:ln>
              <a:noFill/>
            </a:ln>
            <a:effectLst>
              <a:outerShdw blurRad="50800" dist="38100" dir="2700000" algn="tl" rotWithShape="0">
                <a:prstClr val="black">
                  <a:alpha val="40000"/>
                </a:prstClr>
              </a:outerShdw>
            </a:effectLst>
            <a:extLst/>
          </p:spPr>
          <p:txBody>
            <a:bodyPr vert="horz" wrap="square" lIns="54000" tIns="45720" rIns="54000" bIns="45720" numCol="1" rtlCol="0" anchor="ctr" anchorCtr="0" compatLnSpc="1">
              <a:prstTxWarp prst="textNoShape">
                <a:avLst/>
              </a:prstTxWarp>
            </a:bodyPr>
            <a:lstStyle/>
            <a:p>
              <a:pPr algn="ctr" eaLnBrk="1" hangingPunct="1"/>
              <a:r>
                <a:rPr lang="ru-RU" sz="900" b="0" dirty="0">
                  <a:solidFill>
                    <a:schemeClr val="bg1"/>
                  </a:solidFill>
                  <a:latin typeface="+mn-lt"/>
                </a:rPr>
                <a:t>Проведение и участие в конференциях, семинарах</a:t>
              </a:r>
            </a:p>
          </p:txBody>
        </p:sp>
        <p:sp>
          <p:nvSpPr>
            <p:cNvPr id="64" name="Прямоугольник 63"/>
            <p:cNvSpPr/>
            <p:nvPr/>
          </p:nvSpPr>
          <p:spPr bwMode="auto">
            <a:xfrm rot="16200000">
              <a:off x="3491592" y="5004607"/>
              <a:ext cx="2376264" cy="576064"/>
            </a:xfrm>
            <a:prstGeom prst="rect">
              <a:avLst/>
            </a:prstGeom>
            <a:solidFill>
              <a:schemeClr val="accent1">
                <a:lumMod val="50000"/>
              </a:schemeClr>
            </a:solidFill>
            <a:ln>
              <a:noFill/>
            </a:ln>
            <a:effectLst>
              <a:outerShdw blurRad="50800" dist="38100" dir="2700000" algn="tl" rotWithShape="0">
                <a:prstClr val="black">
                  <a:alpha val="40000"/>
                </a:prstClr>
              </a:outerShdw>
            </a:effectLst>
            <a:extLst/>
          </p:spPr>
          <p:txBody>
            <a:bodyPr vert="horz" wrap="square" lIns="54000" tIns="45720" rIns="54000" bIns="45720" numCol="1" rtlCol="0" anchor="ctr" anchorCtr="0" compatLnSpc="1">
              <a:prstTxWarp prst="textNoShape">
                <a:avLst/>
              </a:prstTxWarp>
            </a:bodyPr>
            <a:lstStyle/>
            <a:p>
              <a:pPr algn="ctr" eaLnBrk="1" hangingPunct="1"/>
              <a:r>
                <a:rPr lang="ru-RU" sz="900" b="0" dirty="0">
                  <a:solidFill>
                    <a:schemeClr val="bg1"/>
                  </a:solidFill>
                  <a:latin typeface="+mn-lt"/>
                </a:rPr>
                <a:t>Проектирование, строительство и реконструкция объектов</a:t>
              </a:r>
            </a:p>
          </p:txBody>
        </p:sp>
        <p:sp>
          <p:nvSpPr>
            <p:cNvPr id="65" name="Прямоугольник 64"/>
            <p:cNvSpPr/>
            <p:nvPr/>
          </p:nvSpPr>
          <p:spPr bwMode="auto">
            <a:xfrm rot="16200000">
              <a:off x="1132594" y="5004606"/>
              <a:ext cx="2376264" cy="576064"/>
            </a:xfrm>
            <a:prstGeom prst="rect">
              <a:avLst/>
            </a:prstGeom>
            <a:solidFill>
              <a:schemeClr val="accent1">
                <a:lumMod val="50000"/>
              </a:schemeClr>
            </a:solidFill>
            <a:ln>
              <a:noFill/>
            </a:ln>
            <a:effectLst>
              <a:outerShdw blurRad="50800" dist="38100" dir="2700000" algn="tl" rotWithShape="0">
                <a:prstClr val="black">
                  <a:alpha val="40000"/>
                </a:prstClr>
              </a:outerShdw>
            </a:effectLst>
            <a:extLst/>
          </p:spPr>
          <p:txBody>
            <a:bodyPr vert="horz" wrap="square" lIns="54000" tIns="45720" rIns="54000" bIns="45720" numCol="1" rtlCol="0" anchor="ctr" anchorCtr="0" compatLnSpc="1">
              <a:prstTxWarp prst="textNoShape">
                <a:avLst/>
              </a:prstTxWarp>
            </a:bodyPr>
            <a:lstStyle/>
            <a:p>
              <a:pPr algn="ctr" eaLnBrk="1" hangingPunct="1"/>
              <a:r>
                <a:rPr lang="ru-RU" sz="900" b="0" dirty="0">
                  <a:solidFill>
                    <a:schemeClr val="bg1"/>
                  </a:solidFill>
                  <a:latin typeface="+mn-lt"/>
                </a:rPr>
                <a:t>Проведение мероприятий по ПБ</a:t>
              </a:r>
            </a:p>
          </p:txBody>
        </p:sp>
        <p:sp>
          <p:nvSpPr>
            <p:cNvPr id="66" name="Прямоугольник 65"/>
            <p:cNvSpPr/>
            <p:nvPr/>
          </p:nvSpPr>
          <p:spPr bwMode="auto">
            <a:xfrm rot="16200000">
              <a:off x="2718247" y="5004607"/>
              <a:ext cx="2376264" cy="576064"/>
            </a:xfrm>
            <a:prstGeom prst="rect">
              <a:avLst/>
            </a:prstGeom>
            <a:solidFill>
              <a:schemeClr val="accent1">
                <a:lumMod val="50000"/>
              </a:schemeClr>
            </a:solidFill>
            <a:ln>
              <a:noFill/>
            </a:ln>
            <a:effectLst>
              <a:outerShdw blurRad="50800" dist="38100" dir="2700000" algn="tl" rotWithShape="0">
                <a:prstClr val="black">
                  <a:alpha val="40000"/>
                </a:prstClr>
              </a:outerShdw>
            </a:effectLst>
            <a:extLst/>
          </p:spPr>
          <p:txBody>
            <a:bodyPr vert="horz" wrap="square" lIns="54000" tIns="45720" rIns="54000" bIns="45720" numCol="1" rtlCol="0" anchor="ctr" anchorCtr="0" compatLnSpc="1">
              <a:prstTxWarp prst="textNoShape">
                <a:avLst/>
              </a:prstTxWarp>
            </a:bodyPr>
            <a:lstStyle/>
            <a:p>
              <a:pPr algn="ctr" eaLnBrk="1" hangingPunct="1"/>
              <a:r>
                <a:rPr lang="ru-RU" sz="900" b="0" dirty="0">
                  <a:solidFill>
                    <a:schemeClr val="bg1"/>
                  </a:solidFill>
                  <a:latin typeface="+mn-lt"/>
                </a:rPr>
                <a:t>Разработка и внедрение технических систем ПБ</a:t>
              </a:r>
            </a:p>
          </p:txBody>
        </p:sp>
        <p:sp>
          <p:nvSpPr>
            <p:cNvPr id="67" name="Прямоугольник 66"/>
            <p:cNvSpPr/>
            <p:nvPr/>
          </p:nvSpPr>
          <p:spPr bwMode="auto">
            <a:xfrm rot="16200000">
              <a:off x="5778588" y="5004607"/>
              <a:ext cx="2376264" cy="576064"/>
            </a:xfrm>
            <a:prstGeom prst="rect">
              <a:avLst/>
            </a:prstGeom>
            <a:solidFill>
              <a:schemeClr val="accent1">
                <a:lumMod val="50000"/>
              </a:schemeClr>
            </a:solidFill>
            <a:ln>
              <a:noFill/>
            </a:ln>
            <a:effectLst>
              <a:outerShdw blurRad="50800" dist="38100" dir="2700000" algn="tl" rotWithShape="0">
                <a:prstClr val="black">
                  <a:alpha val="40000"/>
                </a:prstClr>
              </a:outerShdw>
            </a:effectLst>
            <a:extLst/>
          </p:spPr>
          <p:txBody>
            <a:bodyPr vert="horz" wrap="square" lIns="54000" tIns="45720" rIns="54000" bIns="45720" numCol="1" rtlCol="0" anchor="ctr" anchorCtr="0" compatLnSpc="1">
              <a:prstTxWarp prst="textNoShape">
                <a:avLst/>
              </a:prstTxWarp>
            </a:bodyPr>
            <a:lstStyle/>
            <a:p>
              <a:pPr algn="ctr" eaLnBrk="1" hangingPunct="1"/>
              <a:r>
                <a:rPr lang="ru-RU" sz="900" b="0" dirty="0">
                  <a:solidFill>
                    <a:schemeClr val="bg1"/>
                  </a:solidFill>
                  <a:latin typeface="+mn-lt"/>
                </a:rPr>
                <a:t>СИЗ</a:t>
              </a:r>
            </a:p>
          </p:txBody>
        </p:sp>
      </p:grpSp>
      <p:sp>
        <p:nvSpPr>
          <p:cNvPr id="68" name="Содержимое 3"/>
          <p:cNvSpPr txBox="1">
            <a:spLocks/>
          </p:cNvSpPr>
          <p:nvPr/>
        </p:nvSpPr>
        <p:spPr>
          <a:xfrm>
            <a:off x="1973596" y="4635985"/>
            <a:ext cx="7067549" cy="276999"/>
          </a:xfrm>
          <a:prstGeom prst="rect">
            <a:avLst/>
          </a:prstGeom>
        </p:spPr>
        <p:txBody>
          <a:bodyPr/>
          <a:lstStyle>
            <a:lvl1pPr marL="0" indent="0" algn="l" defTabSz="914400" rtl="0" eaLnBrk="1" latinLnBrk="0" hangingPunct="1">
              <a:spcBef>
                <a:spcPct val="20000"/>
              </a:spcBef>
              <a:buFont typeface="Arial" pitchFamily="34" charset="0"/>
              <a:buNone/>
              <a:defRPr sz="2600" b="0" kern="1200">
                <a:solidFill>
                  <a:srgbClr val="003366"/>
                </a:solidFill>
                <a:latin typeface="Arial Narrow" pitchFamily="34" charset="0"/>
                <a:ea typeface="+mn-ea"/>
                <a:cs typeface="+mn-cs"/>
              </a:defRPr>
            </a:lvl1pPr>
            <a:lvl2pPr marL="742950" indent="-28575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2pPr>
            <a:lvl3pPr marL="1143000" indent="-22860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3pPr>
            <a:lvl4pPr marL="1600200" indent="-22860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4pPr>
            <a:lvl5pPr marL="2057400" indent="-22860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ru-RU" sz="1400" dirty="0">
                <a:solidFill>
                  <a:schemeClr val="bg1"/>
                </a:solidFill>
              </a:rPr>
              <a:t>Итоги работы газотранспортных обществ по эксплуатации линейной части магистральных </a:t>
            </a:r>
            <a:r>
              <a:rPr lang="ru-RU" sz="1400" dirty="0" smtClean="0">
                <a:solidFill>
                  <a:schemeClr val="bg1"/>
                </a:solidFill>
              </a:rPr>
              <a:t>трубопроводов ПАО </a:t>
            </a:r>
            <a:r>
              <a:rPr lang="ru-RU" sz="1400" dirty="0">
                <a:solidFill>
                  <a:schemeClr val="bg1"/>
                </a:solidFill>
              </a:rPr>
              <a:t>«Газпром» за 2017 год и задачи на 2018 год. Положительный опыт, проблемы</a:t>
            </a:r>
          </a:p>
        </p:txBody>
      </p:sp>
    </p:spTree>
    <p:extLst>
      <p:ext uri="{BB962C8B-B14F-4D97-AF65-F5344CB8AC3E}">
        <p14:creationId xmlns:p14="http://schemas.microsoft.com/office/powerpoint/2010/main" val="6021859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57891" y="195326"/>
            <a:ext cx="7186108" cy="684263"/>
          </a:xfrm>
        </p:spPr>
        <p:txBody>
          <a:bodyPr lIns="58311" tIns="29156" rIns="58311" bIns="29156" anchor="ctr" anchorCtr="0"/>
          <a:lstStyle/>
          <a:p>
            <a:pPr fontAlgn="base">
              <a:spcAft>
                <a:spcPct val="0"/>
              </a:spcAft>
            </a:pPr>
            <a:r>
              <a:rPr lang="ru-RU" sz="2000" dirty="0">
                <a:solidFill>
                  <a:prstClr val="white"/>
                </a:solidFill>
                <a:cs typeface="Times New Roman" panose="02020603050405020304" pitchFamily="18" charset="0"/>
              </a:rPr>
              <a:t>Состояние условий труда в ПАО «Газпром» </a:t>
            </a:r>
            <a:br>
              <a:rPr lang="ru-RU" sz="2000" dirty="0">
                <a:solidFill>
                  <a:prstClr val="white"/>
                </a:solidFill>
                <a:cs typeface="Times New Roman" panose="02020603050405020304" pitchFamily="18" charset="0"/>
              </a:rPr>
            </a:br>
            <a:r>
              <a:rPr lang="ru-RU" sz="2000" dirty="0">
                <a:solidFill>
                  <a:prstClr val="white"/>
                </a:solidFill>
                <a:cs typeface="Times New Roman" panose="02020603050405020304" pitchFamily="18" charset="0"/>
              </a:rPr>
              <a:t>по результатам СОУТ</a:t>
            </a:r>
          </a:p>
        </p:txBody>
      </p:sp>
      <p:sp>
        <p:nvSpPr>
          <p:cNvPr id="13" name="Rectangle 3"/>
          <p:cNvSpPr>
            <a:spLocks noChangeArrowheads="1"/>
          </p:cNvSpPr>
          <p:nvPr/>
        </p:nvSpPr>
        <p:spPr bwMode="auto">
          <a:xfrm>
            <a:off x="4822166" y="4284172"/>
            <a:ext cx="4321834"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050" b="1" i="0" u="none" strike="noStrike" cap="none" normalizeH="0" baseline="0" dirty="0">
                <a:ln>
                  <a:noFill/>
                </a:ln>
                <a:solidFill>
                  <a:schemeClr val="tx2">
                    <a:lumMod val="75000"/>
                  </a:schemeClr>
                </a:solidFill>
                <a:effectLst/>
                <a:latin typeface="Arial" pitchFamily="34" charset="0"/>
                <a:ea typeface="Calibri" pitchFamily="34" charset="0"/>
                <a:cs typeface="Times New Roman" pitchFamily="18" charset="0"/>
              </a:rPr>
              <a:t>Вредные производственные факторы </a:t>
            </a:r>
            <a:endParaRPr kumimoji="0" lang="ru-RU" altLang="ru-RU" sz="1400" b="1" i="0" u="none" strike="noStrike" cap="none" normalizeH="0" baseline="0" dirty="0">
              <a:ln>
                <a:noFill/>
              </a:ln>
              <a:solidFill>
                <a:schemeClr val="tx2">
                  <a:lumMod val="75000"/>
                </a:schemeClr>
              </a:solidFill>
              <a:effectLst/>
              <a:latin typeface="Arial" pitchFamily="34" charset="0"/>
              <a:cs typeface="Arial" pitchFamily="34" charset="0"/>
            </a:endParaRPr>
          </a:p>
        </p:txBody>
      </p:sp>
      <p:graphicFrame>
        <p:nvGraphicFramePr>
          <p:cNvPr id="9" name="Диаграмма 8"/>
          <p:cNvGraphicFramePr/>
          <p:nvPr>
            <p:extLst>
              <p:ext uri="{D42A27DB-BD31-4B8C-83A1-F6EECF244321}">
                <p14:modId xmlns:p14="http://schemas.microsoft.com/office/powerpoint/2010/main" val="866171616"/>
              </p:ext>
            </p:extLst>
          </p:nvPr>
        </p:nvGraphicFramePr>
        <p:xfrm>
          <a:off x="0" y="1362974"/>
          <a:ext cx="4917058" cy="18633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Диаграмма 13"/>
          <p:cNvGraphicFramePr/>
          <p:nvPr>
            <p:extLst>
              <p:ext uri="{D42A27DB-BD31-4B8C-83A1-F6EECF244321}">
                <p14:modId xmlns:p14="http://schemas.microsoft.com/office/powerpoint/2010/main" val="2474054519"/>
              </p:ext>
            </p:extLst>
          </p:nvPr>
        </p:nvGraphicFramePr>
        <p:xfrm>
          <a:off x="0" y="3122763"/>
          <a:ext cx="4823460" cy="1496116"/>
        </p:xfrm>
        <a:graphic>
          <a:graphicData uri="http://schemas.openxmlformats.org/drawingml/2006/chart">
            <c:chart xmlns:c="http://schemas.openxmlformats.org/drawingml/2006/chart" xmlns:r="http://schemas.openxmlformats.org/officeDocument/2006/relationships" r:id="rId4"/>
          </a:graphicData>
        </a:graphic>
      </p:graphicFrame>
      <p:sp>
        <p:nvSpPr>
          <p:cNvPr id="3" name="Прямоугольник 2"/>
          <p:cNvSpPr/>
          <p:nvPr/>
        </p:nvSpPr>
        <p:spPr>
          <a:xfrm>
            <a:off x="-1" y="1064908"/>
            <a:ext cx="5038725" cy="523220"/>
          </a:xfrm>
          <a:prstGeom prst="rect">
            <a:avLst/>
          </a:prstGeom>
        </p:spPr>
        <p:txBody>
          <a:bodyPr wrap="square">
            <a:spAutoFit/>
          </a:bodyPr>
          <a:lstStyle/>
          <a:p>
            <a:r>
              <a:rPr lang="ru-RU" sz="1400" dirty="0">
                <a:solidFill>
                  <a:schemeClr val="tx2">
                    <a:lumMod val="75000"/>
                  </a:schemeClr>
                </a:solidFill>
                <a:latin typeface="Arial Narrow" panose="020B0606020202030204" pitchFamily="34" charset="0"/>
              </a:rPr>
              <a:t>Количество рабочих мест на 30.12.2017 года – </a:t>
            </a:r>
            <a:r>
              <a:rPr lang="ru-RU" sz="1400" dirty="0">
                <a:solidFill>
                  <a:schemeClr val="accent2">
                    <a:lumMod val="75000"/>
                  </a:schemeClr>
                </a:solidFill>
                <a:latin typeface="Arial Narrow" panose="020B0606020202030204" pitchFamily="34" charset="0"/>
              </a:rPr>
              <a:t>219 978</a:t>
            </a:r>
            <a:r>
              <a:rPr lang="ru-RU" sz="1400" dirty="0">
                <a:solidFill>
                  <a:schemeClr val="tx2">
                    <a:lumMod val="75000"/>
                  </a:schemeClr>
                </a:solidFill>
                <a:latin typeface="Arial Narrow" panose="020B0606020202030204" pitchFamily="34" charset="0"/>
              </a:rPr>
              <a:t>, </a:t>
            </a:r>
          </a:p>
          <a:p>
            <a:r>
              <a:rPr lang="ru-RU" sz="1400" dirty="0">
                <a:solidFill>
                  <a:schemeClr val="tx2">
                    <a:lumMod val="75000"/>
                  </a:schemeClr>
                </a:solidFill>
                <a:latin typeface="Arial Narrow" panose="020B0606020202030204" pitchFamily="34" charset="0"/>
              </a:rPr>
              <a:t>из них  в 2017 году СОУТ проведена на </a:t>
            </a:r>
            <a:r>
              <a:rPr lang="ru-RU" sz="1400" dirty="0">
                <a:solidFill>
                  <a:schemeClr val="accent2">
                    <a:lumMod val="75000"/>
                  </a:schemeClr>
                </a:solidFill>
                <a:latin typeface="Arial Narrow" panose="020B0606020202030204" pitchFamily="34" charset="0"/>
              </a:rPr>
              <a:t>46 872 </a:t>
            </a:r>
            <a:r>
              <a:rPr lang="ru-RU" sz="1400" dirty="0" err="1">
                <a:solidFill>
                  <a:schemeClr val="tx2">
                    <a:lumMod val="75000"/>
                  </a:schemeClr>
                </a:solidFill>
                <a:latin typeface="Arial Narrow" panose="020B0606020202030204" pitchFamily="34" charset="0"/>
              </a:rPr>
              <a:t>р.м</a:t>
            </a:r>
            <a:r>
              <a:rPr lang="ru-RU" sz="1400" dirty="0">
                <a:solidFill>
                  <a:schemeClr val="tx2">
                    <a:lumMod val="75000"/>
                  </a:schemeClr>
                </a:solidFill>
                <a:latin typeface="Arial Narrow" panose="020B0606020202030204" pitchFamily="34" charset="0"/>
              </a:rPr>
              <a:t>.</a:t>
            </a:r>
          </a:p>
        </p:txBody>
      </p:sp>
      <p:graphicFrame>
        <p:nvGraphicFramePr>
          <p:cNvPr id="15" name="Диаграмма 14"/>
          <p:cNvGraphicFramePr/>
          <p:nvPr>
            <p:extLst>
              <p:ext uri="{D42A27DB-BD31-4B8C-83A1-F6EECF244321}">
                <p14:modId xmlns:p14="http://schemas.microsoft.com/office/powerpoint/2010/main" val="4010352522"/>
              </p:ext>
            </p:extLst>
          </p:nvPr>
        </p:nvGraphicFramePr>
        <p:xfrm>
          <a:off x="4813539" y="1064908"/>
          <a:ext cx="4330459" cy="3238500"/>
        </p:xfrm>
        <a:graphic>
          <a:graphicData uri="http://schemas.openxmlformats.org/drawingml/2006/chart">
            <c:chart xmlns:c="http://schemas.openxmlformats.org/drawingml/2006/chart" xmlns:r="http://schemas.openxmlformats.org/officeDocument/2006/relationships" r:id="rId5"/>
          </a:graphicData>
        </a:graphic>
      </p:graphicFrame>
      <p:sp>
        <p:nvSpPr>
          <p:cNvPr id="10" name="Содержимое 3"/>
          <p:cNvSpPr txBox="1">
            <a:spLocks/>
          </p:cNvSpPr>
          <p:nvPr/>
        </p:nvSpPr>
        <p:spPr>
          <a:xfrm>
            <a:off x="1973596" y="4635985"/>
            <a:ext cx="7067549" cy="276999"/>
          </a:xfrm>
          <a:prstGeom prst="rect">
            <a:avLst/>
          </a:prstGeom>
        </p:spPr>
        <p:txBody>
          <a:bodyPr/>
          <a:lstStyle>
            <a:lvl1pPr marL="0" indent="0" algn="l" defTabSz="914400" rtl="0" eaLnBrk="1" latinLnBrk="0" hangingPunct="1">
              <a:spcBef>
                <a:spcPct val="20000"/>
              </a:spcBef>
              <a:buFont typeface="Arial" pitchFamily="34" charset="0"/>
              <a:buNone/>
              <a:defRPr sz="2600" b="0" kern="1200">
                <a:solidFill>
                  <a:srgbClr val="003366"/>
                </a:solidFill>
                <a:latin typeface="Arial Narrow" pitchFamily="34" charset="0"/>
                <a:ea typeface="+mn-ea"/>
                <a:cs typeface="+mn-cs"/>
              </a:defRPr>
            </a:lvl1pPr>
            <a:lvl2pPr marL="742950" indent="-28575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2pPr>
            <a:lvl3pPr marL="1143000" indent="-22860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3pPr>
            <a:lvl4pPr marL="1600200" indent="-22860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4pPr>
            <a:lvl5pPr marL="2057400" indent="-22860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ru-RU" sz="1400" dirty="0">
                <a:solidFill>
                  <a:schemeClr val="bg1"/>
                </a:solidFill>
              </a:rPr>
              <a:t>Итоги работы газотранспортных обществ по эксплуатации линейной части магистральных трубопроводов ПАО «Газпром» за 2017 год и задачи на 2018 год. Положительный опыт, проблемы</a:t>
            </a:r>
          </a:p>
        </p:txBody>
      </p:sp>
    </p:spTree>
    <p:extLst>
      <p:ext uri="{BB962C8B-B14F-4D97-AF65-F5344CB8AC3E}">
        <p14:creationId xmlns:p14="http://schemas.microsoft.com/office/powerpoint/2010/main" val="2484350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6"/>
          <p:cNvSpPr>
            <a:spLocks noChangeArrowheads="1"/>
          </p:cNvSpPr>
          <p:nvPr/>
        </p:nvSpPr>
        <p:spPr bwMode="auto">
          <a:xfrm>
            <a:off x="1942974" y="181335"/>
            <a:ext cx="7128792" cy="461665"/>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r>
              <a:rPr lang="ru-RU" sz="2400" dirty="0"/>
              <a:t>Задачи на 2018 год</a:t>
            </a:r>
          </a:p>
        </p:txBody>
      </p:sp>
      <p:graphicFrame>
        <p:nvGraphicFramePr>
          <p:cNvPr id="2" name="Схема 1"/>
          <p:cNvGraphicFramePr/>
          <p:nvPr>
            <p:extLst>
              <p:ext uri="{D42A27DB-BD31-4B8C-83A1-F6EECF244321}">
                <p14:modId xmlns:p14="http://schemas.microsoft.com/office/powerpoint/2010/main" val="3843507578"/>
              </p:ext>
            </p:extLst>
          </p:nvPr>
        </p:nvGraphicFramePr>
        <p:xfrm>
          <a:off x="2398143" y="1086466"/>
          <a:ext cx="6745857" cy="35394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Прямоугольник 5"/>
          <p:cNvSpPr/>
          <p:nvPr/>
        </p:nvSpPr>
        <p:spPr bwMode="auto">
          <a:xfrm>
            <a:off x="267739" y="1322952"/>
            <a:ext cx="1526637" cy="2145330"/>
          </a:xfrm>
          <a:prstGeom prst="rect">
            <a:avLst/>
          </a:prstGeom>
          <a:solidFill>
            <a:schemeClr val="tx2">
              <a:lumMod val="75000"/>
            </a:schemeClr>
          </a:solidFill>
          <a:ln>
            <a:noFill/>
          </a:ln>
          <a:effectLst>
            <a:outerShdw blurRad="50800" dist="38100" dir="2700000" algn="tl" rotWithShape="0">
              <a:prstClr val="black">
                <a:alpha val="40000"/>
              </a:prstClr>
            </a:outerShdw>
          </a:effectLst>
          <a:extLst/>
        </p:spPr>
        <p:txBody>
          <a:bodyPr vert="horz" wrap="square" lIns="54000" tIns="45720" rIns="54000" bIns="45720" numCol="1" rtlCol="0" anchor="t" anchorCtr="0" compatLnSpc="1">
            <a:prstTxWarp prst="textNoShape">
              <a:avLst/>
            </a:prstTxWarp>
          </a:bodyPr>
          <a:lstStyle/>
          <a:p>
            <a:pPr algn="ctr"/>
            <a:endParaRPr lang="ru-RU" sz="900" dirty="0">
              <a:latin typeface="Garamond" panose="02020404030301010803" pitchFamily="18" charset="0"/>
            </a:endParaRPr>
          </a:p>
          <a:p>
            <a:pPr algn="ctr"/>
            <a:endParaRPr lang="ru-RU" sz="900" dirty="0">
              <a:latin typeface="Garamond" panose="02020404030301010803" pitchFamily="18" charset="0"/>
            </a:endParaRPr>
          </a:p>
          <a:p>
            <a:pPr algn="ctr"/>
            <a:endParaRPr lang="ru-RU" sz="900" dirty="0">
              <a:latin typeface="Garamond" panose="02020404030301010803" pitchFamily="18" charset="0"/>
            </a:endParaRPr>
          </a:p>
          <a:p>
            <a:pPr algn="ctr"/>
            <a:endParaRPr lang="en-US" sz="900" dirty="0">
              <a:latin typeface="Garamond" panose="02020404030301010803" pitchFamily="18" charset="0"/>
            </a:endParaRPr>
          </a:p>
          <a:p>
            <a:pPr algn="ctr"/>
            <a:endParaRPr lang="en-US" sz="900" dirty="0">
              <a:latin typeface="Garamond" panose="02020404030301010803" pitchFamily="18" charset="0"/>
            </a:endParaRPr>
          </a:p>
          <a:p>
            <a:pPr algn="ctr"/>
            <a:r>
              <a:rPr lang="ru-RU" sz="600" dirty="0">
                <a:solidFill>
                  <a:schemeClr val="bg1"/>
                </a:solidFill>
                <a:latin typeface="Garamond" panose="02020404030301010803" pitchFamily="18" charset="0"/>
              </a:rPr>
              <a:t>СТРАТЕГИЯ </a:t>
            </a:r>
          </a:p>
          <a:p>
            <a:pPr algn="ctr"/>
            <a:r>
              <a:rPr lang="ru-RU" sz="600" dirty="0">
                <a:solidFill>
                  <a:schemeClr val="bg1"/>
                </a:solidFill>
                <a:latin typeface="Garamond" panose="02020404030301010803" pitchFamily="18" charset="0"/>
              </a:rPr>
              <a:t> </a:t>
            </a:r>
          </a:p>
          <a:p>
            <a:pPr algn="ctr"/>
            <a:r>
              <a:rPr lang="ru-RU" sz="600" dirty="0">
                <a:solidFill>
                  <a:schemeClr val="bg1"/>
                </a:solidFill>
                <a:latin typeface="Garamond" panose="02020404030301010803" pitchFamily="18" charset="0"/>
              </a:rPr>
              <a:t>РАЗВИТИЯ СИСТЕМЫ УПРАВЛЕНИЯ  ПРОИЗВОДСТВЕННОЙ БЕЗОПАСНОСТЬЮ </a:t>
            </a:r>
            <a:endParaRPr lang="en-US" sz="600" dirty="0">
              <a:solidFill>
                <a:schemeClr val="bg1"/>
              </a:solidFill>
              <a:latin typeface="Garamond" panose="02020404030301010803" pitchFamily="18" charset="0"/>
            </a:endParaRPr>
          </a:p>
          <a:p>
            <a:pPr algn="ctr"/>
            <a:r>
              <a:rPr lang="ru-RU" sz="600" dirty="0">
                <a:solidFill>
                  <a:schemeClr val="bg1"/>
                </a:solidFill>
                <a:latin typeface="Garamond" panose="02020404030301010803" pitchFamily="18" charset="0"/>
              </a:rPr>
              <a:t>ПАО «ГАЗПРОМ» НА ПЕРИОД </a:t>
            </a:r>
            <a:endParaRPr lang="en-US" sz="600" dirty="0">
              <a:solidFill>
                <a:schemeClr val="bg1"/>
              </a:solidFill>
              <a:latin typeface="Garamond" panose="02020404030301010803" pitchFamily="18" charset="0"/>
            </a:endParaRPr>
          </a:p>
          <a:p>
            <a:pPr algn="ctr"/>
            <a:r>
              <a:rPr lang="ru-RU" sz="600" dirty="0">
                <a:solidFill>
                  <a:schemeClr val="bg1"/>
                </a:solidFill>
                <a:latin typeface="Garamond" panose="02020404030301010803" pitchFamily="18" charset="0"/>
              </a:rPr>
              <a:t>ДО 2020 ГОДА</a:t>
            </a:r>
          </a:p>
          <a:p>
            <a:pPr algn="ctr"/>
            <a:r>
              <a:rPr lang="ru-RU" sz="900" dirty="0">
                <a:solidFill>
                  <a:schemeClr val="bg1"/>
                </a:solidFill>
                <a:latin typeface="Garamond" panose="02020404030301010803" pitchFamily="18" charset="0"/>
              </a:rPr>
              <a:t>   </a:t>
            </a:r>
          </a:p>
          <a:p>
            <a:pPr algn="ctr"/>
            <a:endParaRPr lang="ru-RU" sz="900" dirty="0">
              <a:solidFill>
                <a:schemeClr val="bg1"/>
              </a:solidFill>
              <a:latin typeface="Garamond" panose="02020404030301010803" pitchFamily="18" charset="0"/>
            </a:endParaRPr>
          </a:p>
          <a:p>
            <a:pPr algn="ctr"/>
            <a:endParaRPr lang="ru-RU" sz="900" dirty="0">
              <a:solidFill>
                <a:schemeClr val="bg1"/>
              </a:solidFill>
              <a:latin typeface="Garamond" panose="02020404030301010803" pitchFamily="18" charset="0"/>
            </a:endParaRPr>
          </a:p>
          <a:p>
            <a:pPr algn="ctr"/>
            <a:endParaRPr lang="ru-RU" sz="900" dirty="0">
              <a:solidFill>
                <a:schemeClr val="bg1"/>
              </a:solidFill>
              <a:latin typeface="Garamond" panose="02020404030301010803" pitchFamily="18" charset="0"/>
            </a:endParaRPr>
          </a:p>
          <a:p>
            <a:pPr algn="ctr"/>
            <a:r>
              <a:rPr lang="ru-RU" sz="800" dirty="0">
                <a:solidFill>
                  <a:schemeClr val="bg1"/>
                </a:solidFill>
                <a:latin typeface="Garamond" panose="02020404030301010803" pitchFamily="18" charset="0"/>
              </a:rPr>
              <a:t>Санкт-Петербург, 2017</a:t>
            </a:r>
          </a:p>
        </p:txBody>
      </p:sp>
      <p:sp>
        <p:nvSpPr>
          <p:cNvPr id="7" name="Содержимое 3"/>
          <p:cNvSpPr txBox="1">
            <a:spLocks/>
          </p:cNvSpPr>
          <p:nvPr/>
        </p:nvSpPr>
        <p:spPr>
          <a:xfrm>
            <a:off x="1973596" y="4635985"/>
            <a:ext cx="7067549" cy="276999"/>
          </a:xfrm>
          <a:prstGeom prst="rect">
            <a:avLst/>
          </a:prstGeom>
        </p:spPr>
        <p:txBody>
          <a:bodyPr/>
          <a:lstStyle>
            <a:lvl1pPr marL="0" indent="0" algn="l" defTabSz="914400" rtl="0" eaLnBrk="1" latinLnBrk="0" hangingPunct="1">
              <a:spcBef>
                <a:spcPct val="20000"/>
              </a:spcBef>
              <a:buFont typeface="Arial" pitchFamily="34" charset="0"/>
              <a:buNone/>
              <a:defRPr sz="2600" b="0" kern="1200">
                <a:solidFill>
                  <a:srgbClr val="003366"/>
                </a:solidFill>
                <a:latin typeface="Arial Narrow" pitchFamily="34" charset="0"/>
                <a:ea typeface="+mn-ea"/>
                <a:cs typeface="+mn-cs"/>
              </a:defRPr>
            </a:lvl1pPr>
            <a:lvl2pPr marL="742950" indent="-28575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2pPr>
            <a:lvl3pPr marL="1143000" indent="-22860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3pPr>
            <a:lvl4pPr marL="1600200" indent="-22860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4pPr>
            <a:lvl5pPr marL="2057400" indent="-22860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ru-RU" sz="1400" dirty="0">
                <a:solidFill>
                  <a:schemeClr val="bg1"/>
                </a:solidFill>
              </a:rPr>
              <a:t>Итоги работы газотранспортных обществ по эксплуатации линейной части магистральных трубопроводов ПАО «Газпром» за 2017 год и задачи на 2018 год. Положительный опыт, проблемы</a:t>
            </a:r>
          </a:p>
        </p:txBody>
      </p:sp>
    </p:spTree>
    <p:extLst>
      <p:ext uri="{BB962C8B-B14F-4D97-AF65-F5344CB8AC3E}">
        <p14:creationId xmlns:p14="http://schemas.microsoft.com/office/powerpoint/2010/main" val="1534913787"/>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5"/>
          <p:cNvSpPr txBox="1">
            <a:spLocks noChangeArrowheads="1"/>
          </p:cNvSpPr>
          <p:nvPr/>
        </p:nvSpPr>
        <p:spPr bwMode="auto">
          <a:xfrm>
            <a:off x="1" y="2247714"/>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600" b="1">
                <a:solidFill>
                  <a:srgbClr val="003366"/>
                </a:solidFill>
                <a:latin typeface="Arial Narrow"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defRPr/>
            </a:pPr>
            <a:r>
              <a:rPr lang="ru-RU" sz="4000" dirty="0">
                <a:solidFill>
                  <a:srgbClr val="0070C0"/>
                </a:solidFill>
              </a:rPr>
              <a:t>СПАСИБО ЗА ВНИМАНИЕ!</a:t>
            </a:r>
            <a:endParaRPr lang="ru-RU" altLang="ru-RU" sz="4000"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71458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035162" y="199943"/>
            <a:ext cx="6677241" cy="830997"/>
          </a:xfrm>
          <a:prstGeom prst="rect">
            <a:avLst/>
          </a:prstGeom>
        </p:spPr>
        <p:txBody>
          <a:bodyPr anchor="ctr"/>
          <a:lstStyle/>
          <a:p>
            <a:pPr fontAlgn="base">
              <a:spcBef>
                <a:spcPct val="0"/>
              </a:spcBef>
              <a:spcAft>
                <a:spcPct val="0"/>
              </a:spcAft>
            </a:pPr>
            <a:r>
              <a:rPr lang="ru-RU" sz="2000" dirty="0">
                <a:solidFill>
                  <a:prstClr val="white"/>
                </a:solidFill>
                <a:latin typeface="Arial Narrow" pitchFamily="34" charset="0"/>
                <a:ea typeface="+mj-ea"/>
                <a:cs typeface="Times New Roman" panose="02020603050405020304" pitchFamily="18" charset="0"/>
              </a:rPr>
              <a:t>Основные направления улучшения системы управления производственной безопасности </a:t>
            </a:r>
          </a:p>
        </p:txBody>
      </p:sp>
      <p:pic>
        <p:nvPicPr>
          <p:cNvPr id="7" name="Picture 63774"/>
          <p:cNvPicPr/>
          <p:nvPr/>
        </p:nvPicPr>
        <p:blipFill>
          <a:blip r:embed="rId3"/>
          <a:stretch>
            <a:fillRect/>
          </a:stretch>
        </p:blipFill>
        <p:spPr>
          <a:xfrm>
            <a:off x="403860" y="1645920"/>
            <a:ext cx="8396326" cy="2889171"/>
          </a:xfrm>
          <a:prstGeom prst="rect">
            <a:avLst/>
          </a:prstGeom>
        </p:spPr>
      </p:pic>
      <p:sp>
        <p:nvSpPr>
          <p:cNvPr id="8" name="Прямоугольник 7"/>
          <p:cNvSpPr/>
          <p:nvPr/>
        </p:nvSpPr>
        <p:spPr>
          <a:xfrm>
            <a:off x="653416" y="1204162"/>
            <a:ext cx="1857374" cy="400110"/>
          </a:xfrm>
          <a:prstGeom prst="rect">
            <a:avLst/>
          </a:prstGeom>
        </p:spPr>
        <p:txBody>
          <a:bodyPr wrap="square">
            <a:spAutoFit/>
          </a:bodyPr>
          <a:lstStyle/>
          <a:p>
            <a:r>
              <a:rPr lang="ru-RU" sz="1000" dirty="0"/>
              <a:t>1 – Требования законодательства РФ </a:t>
            </a:r>
          </a:p>
        </p:txBody>
      </p:sp>
      <p:sp>
        <p:nvSpPr>
          <p:cNvPr id="9" name="Прямоугольник 8"/>
          <p:cNvSpPr/>
          <p:nvPr/>
        </p:nvSpPr>
        <p:spPr>
          <a:xfrm>
            <a:off x="2844166" y="1215704"/>
            <a:ext cx="2581275" cy="369332"/>
          </a:xfrm>
          <a:prstGeom prst="rect">
            <a:avLst/>
          </a:prstGeom>
        </p:spPr>
        <p:txBody>
          <a:bodyPr wrap="square">
            <a:spAutoFit/>
          </a:bodyPr>
          <a:lstStyle/>
          <a:p>
            <a:r>
              <a:rPr lang="ru-RU" sz="900" dirty="0"/>
              <a:t>1,5 – крупные производственные компании России </a:t>
            </a:r>
          </a:p>
        </p:txBody>
      </p:sp>
      <p:sp>
        <p:nvSpPr>
          <p:cNvPr id="10" name="Прямоугольник 9"/>
          <p:cNvSpPr/>
          <p:nvPr/>
        </p:nvSpPr>
        <p:spPr>
          <a:xfrm>
            <a:off x="5701666" y="1204162"/>
            <a:ext cx="2619375" cy="230832"/>
          </a:xfrm>
          <a:prstGeom prst="rect">
            <a:avLst/>
          </a:prstGeom>
        </p:spPr>
        <p:txBody>
          <a:bodyPr wrap="square">
            <a:spAutoFit/>
          </a:bodyPr>
          <a:lstStyle/>
          <a:p>
            <a:r>
              <a:rPr lang="ru-RU" sz="900" dirty="0"/>
              <a:t>2.1 – дочерние общества ПАО «Газпром»</a:t>
            </a:r>
          </a:p>
        </p:txBody>
      </p:sp>
      <p:sp>
        <p:nvSpPr>
          <p:cNvPr id="12" name="Содержимое 3"/>
          <p:cNvSpPr txBox="1">
            <a:spLocks/>
          </p:cNvSpPr>
          <p:nvPr/>
        </p:nvSpPr>
        <p:spPr>
          <a:xfrm>
            <a:off x="1973596" y="4635985"/>
            <a:ext cx="7067549" cy="276999"/>
          </a:xfrm>
          <a:prstGeom prst="rect">
            <a:avLst/>
          </a:prstGeom>
        </p:spPr>
        <p:txBody>
          <a:bodyPr/>
          <a:lstStyle>
            <a:lvl1pPr marL="0" indent="0" algn="l" defTabSz="914400" rtl="0" eaLnBrk="1" latinLnBrk="0" hangingPunct="1">
              <a:spcBef>
                <a:spcPct val="20000"/>
              </a:spcBef>
              <a:buFont typeface="Arial" pitchFamily="34" charset="0"/>
              <a:buNone/>
              <a:defRPr sz="2600" b="0" kern="1200">
                <a:solidFill>
                  <a:srgbClr val="003366"/>
                </a:solidFill>
                <a:latin typeface="Arial Narrow" pitchFamily="34" charset="0"/>
                <a:ea typeface="+mn-ea"/>
                <a:cs typeface="+mn-cs"/>
              </a:defRPr>
            </a:lvl1pPr>
            <a:lvl2pPr marL="742950" indent="-28575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2pPr>
            <a:lvl3pPr marL="1143000" indent="-22860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3pPr>
            <a:lvl4pPr marL="1600200" indent="-22860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4pPr>
            <a:lvl5pPr marL="2057400" indent="-22860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ru-RU" sz="1400" dirty="0">
                <a:solidFill>
                  <a:schemeClr val="bg1"/>
                </a:solidFill>
              </a:rPr>
              <a:t>Итоги работы газотранспортных обществ по эксплуатации линейной части магистральных трубопроводов ПАО «Газпром» за 2017 год и задачи на 2018 год. Положительный опыт, проблемы</a:t>
            </a:r>
          </a:p>
        </p:txBody>
      </p:sp>
    </p:spTree>
    <p:extLst>
      <p:ext uri="{BB962C8B-B14F-4D97-AF65-F5344CB8AC3E}">
        <p14:creationId xmlns:p14="http://schemas.microsoft.com/office/powerpoint/2010/main" val="3039075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937316" y="127505"/>
            <a:ext cx="7138103" cy="707886"/>
          </a:xfrm>
          <a:prstGeom prst="rect">
            <a:avLst/>
          </a:prstGeom>
        </p:spPr>
        <p:txBody>
          <a:bodyPr anchor="ctr"/>
          <a:lstStyle/>
          <a:p>
            <a:pPr fontAlgn="base">
              <a:spcBef>
                <a:spcPct val="0"/>
              </a:spcBef>
              <a:spcAft>
                <a:spcPct val="0"/>
              </a:spcAft>
            </a:pPr>
            <a:r>
              <a:rPr lang="ru-RU" sz="2000" dirty="0">
                <a:solidFill>
                  <a:prstClr val="white"/>
                </a:solidFill>
                <a:latin typeface="Arial Narrow" pitchFamily="34" charset="0"/>
                <a:ea typeface="+mj-ea"/>
                <a:cs typeface="Times New Roman" panose="02020603050405020304" pitchFamily="18" charset="0"/>
              </a:rPr>
              <a:t>Реализация Основных направлений улучшения системы управления производственной безопасности </a:t>
            </a:r>
          </a:p>
        </p:txBody>
      </p:sp>
      <p:grpSp>
        <p:nvGrpSpPr>
          <p:cNvPr id="8" name="Group 61933"/>
          <p:cNvGrpSpPr/>
          <p:nvPr/>
        </p:nvGrpSpPr>
        <p:grpSpPr>
          <a:xfrm>
            <a:off x="177974" y="1066319"/>
            <a:ext cx="8711585" cy="3589474"/>
            <a:chOff x="0" y="3290"/>
            <a:chExt cx="8857106" cy="5080315"/>
          </a:xfrm>
        </p:grpSpPr>
        <p:sp>
          <p:nvSpPr>
            <p:cNvPr id="9" name="Shape 2040"/>
            <p:cNvSpPr/>
            <p:nvPr/>
          </p:nvSpPr>
          <p:spPr>
            <a:xfrm>
              <a:off x="10808" y="501223"/>
              <a:ext cx="8846297" cy="2032228"/>
            </a:xfrm>
            <a:custGeom>
              <a:avLst/>
              <a:gdLst/>
              <a:ahLst/>
              <a:cxnLst/>
              <a:rect l="0" t="0" r="0" b="0"/>
              <a:pathLst>
                <a:path w="7987665" h="2173986">
                  <a:moveTo>
                    <a:pt x="0" y="2173986"/>
                  </a:moveTo>
                  <a:lnTo>
                    <a:pt x="7987665" y="2173986"/>
                  </a:lnTo>
                  <a:lnTo>
                    <a:pt x="7987665" y="0"/>
                  </a:lnTo>
                  <a:lnTo>
                    <a:pt x="0" y="0"/>
                  </a:lnTo>
                  <a:close/>
                </a:path>
              </a:pathLst>
            </a:custGeom>
            <a:ln w="12700" cap="flat">
              <a:custDash>
                <a:ds d="100000" sp="100000"/>
              </a:custDash>
              <a:round/>
            </a:ln>
          </p:spPr>
          <p:style>
            <a:lnRef idx="1">
              <a:srgbClr val="6F2116"/>
            </a:lnRef>
            <a:fillRef idx="0">
              <a:srgbClr val="000000">
                <a:alpha val="0"/>
              </a:srgbClr>
            </a:fillRef>
            <a:effectRef idx="0">
              <a:scrgbClr r="0" g="0" b="0"/>
            </a:effectRef>
            <a:fontRef idx="none"/>
          </p:style>
          <p:txBody>
            <a:bodyPr/>
            <a:lstStyle/>
            <a:p>
              <a:endParaRPr lang="ru-RU"/>
            </a:p>
          </p:txBody>
        </p:sp>
        <p:sp>
          <p:nvSpPr>
            <p:cNvPr id="10" name="Rectangle 2041"/>
            <p:cNvSpPr/>
            <p:nvPr/>
          </p:nvSpPr>
          <p:spPr>
            <a:xfrm>
              <a:off x="2381889" y="99890"/>
              <a:ext cx="471413" cy="175277"/>
            </a:xfrm>
            <a:prstGeom prst="rect">
              <a:avLst/>
            </a:prstGeom>
            <a:ln>
              <a:noFill/>
            </a:ln>
          </p:spPr>
          <p:txBody>
            <a:bodyPr vert="horz" lIns="0" tIns="0" rIns="0" bIns="0" rtlCol="0">
              <a:noAutofit/>
            </a:bodyPr>
            <a:lstStyle/>
            <a:p>
              <a:pPr>
                <a:lnSpc>
                  <a:spcPct val="107000"/>
                </a:lnSpc>
                <a:spcAft>
                  <a:spcPts val="800"/>
                </a:spcAft>
              </a:pPr>
              <a:r>
                <a:rPr lang="ru-RU" sz="1100" b="1" dirty="0">
                  <a:solidFill>
                    <a:srgbClr val="595959"/>
                  </a:solidFill>
                  <a:effectLst/>
                  <a:latin typeface="Arial"/>
                  <a:ea typeface="Arial"/>
                  <a:cs typeface="Calibri"/>
                </a:rPr>
                <a:t>Цель</a:t>
              </a:r>
              <a:endParaRPr lang="ru-RU" sz="1100" dirty="0">
                <a:solidFill>
                  <a:srgbClr val="000000"/>
                </a:solidFill>
                <a:effectLst/>
                <a:latin typeface="Calibri"/>
                <a:ea typeface="Calibri"/>
                <a:cs typeface="Calibri"/>
              </a:endParaRPr>
            </a:p>
          </p:txBody>
        </p:sp>
        <p:sp>
          <p:nvSpPr>
            <p:cNvPr id="11" name="Rectangle 2042"/>
            <p:cNvSpPr/>
            <p:nvPr/>
          </p:nvSpPr>
          <p:spPr>
            <a:xfrm>
              <a:off x="2711259" y="87386"/>
              <a:ext cx="51809" cy="207921"/>
            </a:xfrm>
            <a:prstGeom prst="rect">
              <a:avLst/>
            </a:prstGeom>
            <a:ln>
              <a:noFill/>
            </a:ln>
          </p:spPr>
          <p:txBody>
            <a:bodyPr vert="horz" lIns="0" tIns="0" rIns="0" bIns="0" rtlCol="0">
              <a:noAutofit/>
            </a:bodyPr>
            <a:lstStyle/>
            <a:p>
              <a:pPr>
                <a:lnSpc>
                  <a:spcPct val="107000"/>
                </a:lnSpc>
                <a:spcAft>
                  <a:spcPts val="800"/>
                </a:spcAft>
              </a:pPr>
              <a:r>
                <a:rPr lang="ru-RU" sz="1100" b="1">
                  <a:solidFill>
                    <a:srgbClr val="595959"/>
                  </a:solidFill>
                  <a:effectLst/>
                  <a:latin typeface="Arial"/>
                  <a:ea typeface="Arial"/>
                  <a:cs typeface="Calibri"/>
                </a:rPr>
                <a:t> </a:t>
              </a:r>
              <a:endParaRPr lang="ru-RU" sz="1100">
                <a:solidFill>
                  <a:srgbClr val="000000"/>
                </a:solidFill>
                <a:effectLst/>
                <a:latin typeface="Calibri"/>
                <a:ea typeface="Calibri"/>
                <a:cs typeface="Calibri"/>
              </a:endParaRPr>
            </a:p>
          </p:txBody>
        </p:sp>
        <p:sp>
          <p:nvSpPr>
            <p:cNvPr id="12" name="Rectangle 2043"/>
            <p:cNvSpPr/>
            <p:nvPr/>
          </p:nvSpPr>
          <p:spPr>
            <a:xfrm>
              <a:off x="4296693" y="55125"/>
              <a:ext cx="3952508" cy="396023"/>
            </a:xfrm>
            <a:prstGeom prst="rect">
              <a:avLst/>
            </a:prstGeom>
            <a:ln>
              <a:noFill/>
            </a:ln>
          </p:spPr>
          <p:txBody>
            <a:bodyPr vert="horz" lIns="0" tIns="0" rIns="0" bIns="0" rtlCol="0">
              <a:noAutofit/>
            </a:bodyPr>
            <a:lstStyle/>
            <a:p>
              <a:pPr>
                <a:lnSpc>
                  <a:spcPct val="107000"/>
                </a:lnSpc>
                <a:spcAft>
                  <a:spcPts val="800"/>
                </a:spcAft>
              </a:pPr>
              <a:r>
                <a:rPr lang="ru-RU" sz="1100" b="1" dirty="0">
                  <a:solidFill>
                    <a:srgbClr val="595959"/>
                  </a:solidFill>
                  <a:effectLst/>
                  <a:latin typeface="Arial"/>
                  <a:ea typeface="Arial"/>
                  <a:cs typeface="Calibri"/>
                </a:rPr>
                <a:t>Результаты  </a:t>
              </a:r>
              <a:endParaRPr lang="ru-RU" sz="1100" dirty="0">
                <a:solidFill>
                  <a:srgbClr val="000000"/>
                </a:solidFill>
                <a:effectLst/>
                <a:latin typeface="Calibri"/>
                <a:ea typeface="Calibri"/>
                <a:cs typeface="Calibri"/>
              </a:endParaRPr>
            </a:p>
          </p:txBody>
        </p:sp>
        <p:sp>
          <p:nvSpPr>
            <p:cNvPr id="13" name="Rectangle 2044"/>
            <p:cNvSpPr/>
            <p:nvPr/>
          </p:nvSpPr>
          <p:spPr>
            <a:xfrm>
              <a:off x="6161087" y="3290"/>
              <a:ext cx="51921" cy="208373"/>
            </a:xfrm>
            <a:prstGeom prst="rect">
              <a:avLst/>
            </a:prstGeom>
            <a:ln>
              <a:noFill/>
            </a:ln>
          </p:spPr>
          <p:txBody>
            <a:bodyPr vert="horz" lIns="0" tIns="0" rIns="0" bIns="0" rtlCol="0">
              <a:noAutofit/>
            </a:bodyPr>
            <a:lstStyle/>
            <a:p>
              <a:pPr>
                <a:lnSpc>
                  <a:spcPct val="107000"/>
                </a:lnSpc>
                <a:spcAft>
                  <a:spcPts val="800"/>
                </a:spcAft>
              </a:pPr>
              <a:r>
                <a:rPr lang="ru-RU" sz="1100" b="1">
                  <a:solidFill>
                    <a:srgbClr val="595959"/>
                  </a:solidFill>
                  <a:effectLst/>
                  <a:latin typeface="Arial"/>
                  <a:ea typeface="Arial"/>
                  <a:cs typeface="Calibri"/>
                </a:rPr>
                <a:t> </a:t>
              </a:r>
              <a:endParaRPr lang="ru-RU" sz="1100">
                <a:solidFill>
                  <a:srgbClr val="000000"/>
                </a:solidFill>
                <a:effectLst/>
                <a:latin typeface="Calibri"/>
                <a:ea typeface="Calibri"/>
                <a:cs typeface="Calibri"/>
              </a:endParaRPr>
            </a:p>
          </p:txBody>
        </p:sp>
        <p:sp>
          <p:nvSpPr>
            <p:cNvPr id="17" name="Rectangle 2046"/>
            <p:cNvSpPr/>
            <p:nvPr/>
          </p:nvSpPr>
          <p:spPr>
            <a:xfrm>
              <a:off x="7497890" y="171206"/>
              <a:ext cx="51809" cy="207921"/>
            </a:xfrm>
            <a:prstGeom prst="rect">
              <a:avLst/>
            </a:prstGeom>
            <a:ln>
              <a:noFill/>
            </a:ln>
          </p:spPr>
          <p:txBody>
            <a:bodyPr vert="horz" lIns="0" tIns="0" rIns="0" bIns="0" rtlCol="0">
              <a:noAutofit/>
            </a:bodyPr>
            <a:lstStyle/>
            <a:p>
              <a:pPr>
                <a:lnSpc>
                  <a:spcPct val="107000"/>
                </a:lnSpc>
                <a:spcAft>
                  <a:spcPts val="800"/>
                </a:spcAft>
              </a:pPr>
              <a:r>
                <a:rPr lang="ru-RU" sz="1100" b="1">
                  <a:solidFill>
                    <a:srgbClr val="595959"/>
                  </a:solidFill>
                  <a:effectLst/>
                  <a:latin typeface="Arial"/>
                  <a:ea typeface="Arial"/>
                  <a:cs typeface="Calibri"/>
                </a:rPr>
                <a:t> </a:t>
              </a:r>
              <a:endParaRPr lang="ru-RU" sz="1100">
                <a:solidFill>
                  <a:srgbClr val="000000"/>
                </a:solidFill>
                <a:effectLst/>
                <a:latin typeface="Calibri"/>
                <a:ea typeface="Calibri"/>
                <a:cs typeface="Calibri"/>
              </a:endParaRPr>
            </a:p>
          </p:txBody>
        </p:sp>
        <p:sp>
          <p:nvSpPr>
            <p:cNvPr id="18" name="Shape 65414"/>
            <p:cNvSpPr/>
            <p:nvPr/>
          </p:nvSpPr>
          <p:spPr>
            <a:xfrm>
              <a:off x="2179891" y="40630"/>
              <a:ext cx="65245" cy="324002"/>
            </a:xfrm>
            <a:custGeom>
              <a:avLst/>
              <a:gdLst/>
              <a:ahLst/>
              <a:cxnLst/>
              <a:rect l="0" t="0" r="0" b="0"/>
              <a:pathLst>
                <a:path w="65245" h="324002">
                  <a:moveTo>
                    <a:pt x="0" y="0"/>
                  </a:moveTo>
                  <a:lnTo>
                    <a:pt x="65245" y="0"/>
                  </a:lnTo>
                  <a:lnTo>
                    <a:pt x="65245" y="324002"/>
                  </a:lnTo>
                  <a:lnTo>
                    <a:pt x="0" y="324002"/>
                  </a:lnTo>
                  <a:lnTo>
                    <a:pt x="0" y="0"/>
                  </a:lnTo>
                </a:path>
              </a:pathLst>
            </a:custGeom>
            <a:solidFill>
              <a:srgbClr val="0033CC"/>
            </a:solidFill>
            <a:ln w="0" cap="flat">
              <a:miter lim="127000"/>
            </a:ln>
          </p:spPr>
          <p:style>
            <a:lnRef idx="0">
              <a:srgbClr val="000000">
                <a:alpha val="0"/>
              </a:srgbClr>
            </a:lnRef>
            <a:fillRef idx="1">
              <a:srgbClr val="BA313B"/>
            </a:fillRef>
            <a:effectRef idx="0">
              <a:scrgbClr r="0" g="0" b="0"/>
            </a:effectRef>
            <a:fontRef idx="none"/>
          </p:style>
          <p:txBody>
            <a:bodyPr/>
            <a:lstStyle/>
            <a:p>
              <a:endParaRPr lang="ru-RU"/>
            </a:p>
          </p:txBody>
        </p:sp>
        <p:sp>
          <p:nvSpPr>
            <p:cNvPr id="19" name="Shape 65415"/>
            <p:cNvSpPr/>
            <p:nvPr/>
          </p:nvSpPr>
          <p:spPr>
            <a:xfrm>
              <a:off x="4157655" y="55126"/>
              <a:ext cx="65245" cy="324002"/>
            </a:xfrm>
            <a:custGeom>
              <a:avLst/>
              <a:gdLst/>
              <a:ahLst/>
              <a:cxnLst/>
              <a:rect l="0" t="0" r="0" b="0"/>
              <a:pathLst>
                <a:path w="65245" h="324002">
                  <a:moveTo>
                    <a:pt x="0" y="0"/>
                  </a:moveTo>
                  <a:lnTo>
                    <a:pt x="65245" y="0"/>
                  </a:lnTo>
                  <a:lnTo>
                    <a:pt x="65245" y="324002"/>
                  </a:lnTo>
                  <a:lnTo>
                    <a:pt x="0" y="324002"/>
                  </a:lnTo>
                  <a:lnTo>
                    <a:pt x="0" y="0"/>
                  </a:lnTo>
                </a:path>
              </a:pathLst>
            </a:custGeom>
            <a:solidFill>
              <a:srgbClr val="0033CC"/>
            </a:solidFill>
            <a:ln w="0" cap="flat">
              <a:miter lim="127000"/>
            </a:ln>
          </p:spPr>
          <p:style>
            <a:lnRef idx="0">
              <a:srgbClr val="000000">
                <a:alpha val="0"/>
              </a:srgbClr>
            </a:lnRef>
            <a:fillRef idx="1">
              <a:srgbClr val="BA313B"/>
            </a:fillRef>
            <a:effectRef idx="0">
              <a:scrgbClr r="0" g="0" b="0"/>
            </a:effectRef>
            <a:fontRef idx="none"/>
          </p:style>
          <p:txBody>
            <a:bodyPr/>
            <a:lstStyle/>
            <a:p>
              <a:endParaRPr lang="ru-RU"/>
            </a:p>
          </p:txBody>
        </p:sp>
        <p:sp>
          <p:nvSpPr>
            <p:cNvPr id="20" name="Shape 65416"/>
            <p:cNvSpPr/>
            <p:nvPr/>
          </p:nvSpPr>
          <p:spPr>
            <a:xfrm>
              <a:off x="4123372" y="775869"/>
              <a:ext cx="4649226" cy="1684020"/>
            </a:xfrm>
            <a:custGeom>
              <a:avLst/>
              <a:gdLst/>
              <a:ahLst/>
              <a:cxnLst/>
              <a:rect l="0" t="0" r="0" b="0"/>
              <a:pathLst>
                <a:path w="3674491" h="1684020">
                  <a:moveTo>
                    <a:pt x="0" y="0"/>
                  </a:moveTo>
                  <a:lnTo>
                    <a:pt x="3674491" y="0"/>
                  </a:lnTo>
                  <a:lnTo>
                    <a:pt x="3674491" y="1684020"/>
                  </a:lnTo>
                  <a:lnTo>
                    <a:pt x="0" y="1684020"/>
                  </a:lnTo>
                  <a:lnTo>
                    <a:pt x="0" y="0"/>
                  </a:lnTo>
                </a:path>
              </a:pathLst>
            </a:custGeom>
            <a:ln w="0" cap="flat">
              <a:miter lim="127000"/>
            </a:ln>
          </p:spPr>
          <p:style>
            <a:lnRef idx="0">
              <a:srgbClr val="000000">
                <a:alpha val="0"/>
              </a:srgbClr>
            </a:lnRef>
            <a:fillRef idx="1">
              <a:srgbClr val="F2F2F2"/>
            </a:fillRef>
            <a:effectRef idx="0">
              <a:scrgbClr r="0" g="0" b="0"/>
            </a:effectRef>
            <a:fontRef idx="none"/>
          </p:style>
          <p:txBody>
            <a:bodyPr/>
            <a:lstStyle/>
            <a:p>
              <a:endParaRPr lang="ru-RU"/>
            </a:p>
          </p:txBody>
        </p:sp>
        <p:sp>
          <p:nvSpPr>
            <p:cNvPr id="21" name="Rectangle 2050"/>
            <p:cNvSpPr/>
            <p:nvPr/>
          </p:nvSpPr>
          <p:spPr>
            <a:xfrm>
              <a:off x="4295331" y="890332"/>
              <a:ext cx="41147" cy="110501"/>
            </a:xfrm>
            <a:prstGeom prst="rect">
              <a:avLst/>
            </a:prstGeom>
            <a:ln>
              <a:noFill/>
            </a:ln>
          </p:spPr>
          <p:txBody>
            <a:bodyPr vert="horz" lIns="0" tIns="0" rIns="0" bIns="0" rtlCol="0">
              <a:noAutofit/>
            </a:bodyPr>
            <a:lstStyle/>
            <a:p>
              <a:pPr>
                <a:lnSpc>
                  <a:spcPct val="107000"/>
                </a:lnSpc>
                <a:spcAft>
                  <a:spcPts val="800"/>
                </a:spcAft>
              </a:pPr>
              <a:r>
                <a:rPr lang="ru-RU" sz="700">
                  <a:solidFill>
                    <a:srgbClr val="000000"/>
                  </a:solidFill>
                  <a:effectLst/>
                  <a:latin typeface="Arial"/>
                  <a:ea typeface="Arial"/>
                  <a:cs typeface="Calibri"/>
                </a:rPr>
                <a:t>•</a:t>
              </a:r>
              <a:endParaRPr lang="ru-RU" sz="1100">
                <a:solidFill>
                  <a:srgbClr val="000000"/>
                </a:solidFill>
                <a:effectLst/>
                <a:latin typeface="Calibri"/>
                <a:ea typeface="Calibri"/>
                <a:cs typeface="Calibri"/>
              </a:endParaRPr>
            </a:p>
          </p:txBody>
        </p:sp>
        <p:sp>
          <p:nvSpPr>
            <p:cNvPr id="22" name="Rectangle 2051"/>
            <p:cNvSpPr/>
            <p:nvPr/>
          </p:nvSpPr>
          <p:spPr>
            <a:xfrm>
              <a:off x="4386770" y="890333"/>
              <a:ext cx="4385828" cy="161929"/>
            </a:xfrm>
            <a:prstGeom prst="rect">
              <a:avLst/>
            </a:prstGeom>
            <a:ln>
              <a:noFill/>
            </a:ln>
          </p:spPr>
          <p:txBody>
            <a:bodyPr vert="horz" lIns="0" tIns="0" rIns="0" bIns="0" rtlCol="0">
              <a:noAutofit/>
            </a:bodyPr>
            <a:lstStyle/>
            <a:p>
              <a:pPr>
                <a:lnSpc>
                  <a:spcPct val="107000"/>
                </a:lnSpc>
                <a:spcAft>
                  <a:spcPts val="800"/>
                </a:spcAft>
              </a:pPr>
              <a:r>
                <a:rPr lang="ru-RU" sz="700" dirty="0">
                  <a:solidFill>
                    <a:srgbClr val="000000"/>
                  </a:solidFill>
                  <a:effectLst/>
                  <a:latin typeface="Arial"/>
                  <a:ea typeface="Arial"/>
                  <a:cs typeface="Calibri"/>
                </a:rPr>
                <a:t>Пересмотрена  Политика ПАО «Газпром» в области охраны труда, промышленной и пожарной безопасности, утвержденная приказом ПАО «Газпром» от 28.11.2017 №797</a:t>
              </a:r>
              <a:endParaRPr lang="ru-RU" sz="1100" dirty="0">
                <a:solidFill>
                  <a:srgbClr val="000000"/>
                </a:solidFill>
                <a:effectLst/>
                <a:latin typeface="Calibri"/>
                <a:ea typeface="Calibri"/>
                <a:cs typeface="Calibri"/>
              </a:endParaRPr>
            </a:p>
          </p:txBody>
        </p:sp>
        <p:sp>
          <p:nvSpPr>
            <p:cNvPr id="28" name="Rectangle 2057"/>
            <p:cNvSpPr/>
            <p:nvPr/>
          </p:nvSpPr>
          <p:spPr>
            <a:xfrm>
              <a:off x="4295331" y="1247558"/>
              <a:ext cx="41147" cy="110501"/>
            </a:xfrm>
            <a:prstGeom prst="rect">
              <a:avLst/>
            </a:prstGeom>
            <a:ln>
              <a:noFill/>
            </a:ln>
          </p:spPr>
          <p:txBody>
            <a:bodyPr vert="horz" lIns="0" tIns="0" rIns="0" bIns="0" rtlCol="0">
              <a:noAutofit/>
            </a:bodyPr>
            <a:lstStyle/>
            <a:p>
              <a:pPr>
                <a:lnSpc>
                  <a:spcPct val="107000"/>
                </a:lnSpc>
                <a:spcAft>
                  <a:spcPts val="800"/>
                </a:spcAft>
              </a:pPr>
              <a:r>
                <a:rPr lang="ru-RU" sz="700" dirty="0">
                  <a:solidFill>
                    <a:srgbClr val="000000"/>
                  </a:solidFill>
                  <a:effectLst/>
                  <a:latin typeface="Arial"/>
                  <a:ea typeface="Arial"/>
                  <a:cs typeface="Calibri"/>
                </a:rPr>
                <a:t>•</a:t>
              </a:r>
              <a:endParaRPr lang="ru-RU" sz="1100" dirty="0">
                <a:solidFill>
                  <a:srgbClr val="000000"/>
                </a:solidFill>
                <a:effectLst/>
                <a:latin typeface="Calibri"/>
                <a:ea typeface="Calibri"/>
                <a:cs typeface="Calibri"/>
              </a:endParaRPr>
            </a:p>
          </p:txBody>
        </p:sp>
        <p:sp>
          <p:nvSpPr>
            <p:cNvPr id="29" name="Rectangle 2058"/>
            <p:cNvSpPr/>
            <p:nvPr/>
          </p:nvSpPr>
          <p:spPr>
            <a:xfrm>
              <a:off x="4386770" y="1252016"/>
              <a:ext cx="4385828" cy="135622"/>
            </a:xfrm>
            <a:prstGeom prst="rect">
              <a:avLst/>
            </a:prstGeom>
            <a:ln>
              <a:noFill/>
            </a:ln>
          </p:spPr>
          <p:txBody>
            <a:bodyPr vert="horz" lIns="0" tIns="0" rIns="0" bIns="0" rtlCol="0">
              <a:noAutofit/>
            </a:bodyPr>
            <a:lstStyle/>
            <a:p>
              <a:pPr>
                <a:lnSpc>
                  <a:spcPct val="107000"/>
                </a:lnSpc>
                <a:spcAft>
                  <a:spcPts val="800"/>
                </a:spcAft>
              </a:pPr>
              <a:r>
                <a:rPr lang="ru-RU" sz="700" dirty="0">
                  <a:solidFill>
                    <a:srgbClr val="000000"/>
                  </a:solidFill>
                  <a:latin typeface="Arial"/>
                  <a:ea typeface="Calibri"/>
                  <a:cs typeface="Calibri"/>
                </a:rPr>
                <a:t>Разработана Программа по развитию лидерских качеств руководителей ПАО «Газпром» в области производственной безопасности, утвержденная В.А. Маркеловым 15.02.0218 </a:t>
              </a:r>
              <a:endParaRPr lang="ru-RU" sz="1100" dirty="0">
                <a:solidFill>
                  <a:srgbClr val="000000"/>
                </a:solidFill>
                <a:effectLst/>
                <a:latin typeface="Calibri"/>
                <a:ea typeface="Calibri"/>
                <a:cs typeface="Calibri"/>
              </a:endParaRPr>
            </a:p>
          </p:txBody>
        </p:sp>
        <p:sp>
          <p:nvSpPr>
            <p:cNvPr id="32" name="Rectangle 2061"/>
            <p:cNvSpPr/>
            <p:nvPr/>
          </p:nvSpPr>
          <p:spPr>
            <a:xfrm>
              <a:off x="7531164" y="1446444"/>
              <a:ext cx="32662" cy="131081"/>
            </a:xfrm>
            <a:prstGeom prst="rect">
              <a:avLst/>
            </a:prstGeom>
            <a:ln>
              <a:noFill/>
            </a:ln>
          </p:spPr>
          <p:txBody>
            <a:bodyPr vert="horz" lIns="0" tIns="0" rIns="0" bIns="0" rtlCol="0">
              <a:noAutofit/>
            </a:bodyPr>
            <a:lstStyle/>
            <a:p>
              <a:pPr>
                <a:lnSpc>
                  <a:spcPct val="107000"/>
                </a:lnSpc>
                <a:spcAft>
                  <a:spcPts val="800"/>
                </a:spcAft>
              </a:pPr>
              <a:r>
                <a:rPr lang="ru-RU" sz="700">
                  <a:solidFill>
                    <a:srgbClr val="000000"/>
                  </a:solidFill>
                  <a:effectLst/>
                  <a:latin typeface="Arial"/>
                  <a:ea typeface="Arial"/>
                  <a:cs typeface="Calibri"/>
                </a:rPr>
                <a:t> </a:t>
              </a:r>
              <a:endParaRPr lang="ru-RU" sz="1100">
                <a:solidFill>
                  <a:srgbClr val="000000"/>
                </a:solidFill>
                <a:effectLst/>
                <a:latin typeface="Calibri"/>
                <a:ea typeface="Calibri"/>
                <a:cs typeface="Calibri"/>
              </a:endParaRPr>
            </a:p>
          </p:txBody>
        </p:sp>
        <p:sp>
          <p:nvSpPr>
            <p:cNvPr id="33" name="Rectangle 2062"/>
            <p:cNvSpPr/>
            <p:nvPr/>
          </p:nvSpPr>
          <p:spPr>
            <a:xfrm>
              <a:off x="4295331" y="1606866"/>
              <a:ext cx="41147" cy="110501"/>
            </a:xfrm>
            <a:prstGeom prst="rect">
              <a:avLst/>
            </a:prstGeom>
            <a:ln>
              <a:noFill/>
            </a:ln>
          </p:spPr>
          <p:txBody>
            <a:bodyPr vert="horz" lIns="0" tIns="0" rIns="0" bIns="0" rtlCol="0">
              <a:noAutofit/>
            </a:bodyPr>
            <a:lstStyle/>
            <a:p>
              <a:pPr>
                <a:lnSpc>
                  <a:spcPct val="107000"/>
                </a:lnSpc>
                <a:spcAft>
                  <a:spcPts val="800"/>
                </a:spcAft>
              </a:pPr>
              <a:r>
                <a:rPr lang="ru-RU" sz="700" dirty="0">
                  <a:solidFill>
                    <a:srgbClr val="000000"/>
                  </a:solidFill>
                  <a:effectLst/>
                  <a:latin typeface="Arial"/>
                  <a:ea typeface="Arial"/>
                  <a:cs typeface="Calibri"/>
                </a:rPr>
                <a:t>•</a:t>
              </a:r>
              <a:endParaRPr lang="ru-RU" sz="1100" dirty="0">
                <a:solidFill>
                  <a:srgbClr val="000000"/>
                </a:solidFill>
                <a:effectLst/>
                <a:latin typeface="Calibri"/>
                <a:ea typeface="Calibri"/>
                <a:cs typeface="Calibri"/>
              </a:endParaRPr>
            </a:p>
          </p:txBody>
        </p:sp>
        <p:sp>
          <p:nvSpPr>
            <p:cNvPr id="34" name="Rectangle 2063"/>
            <p:cNvSpPr/>
            <p:nvPr/>
          </p:nvSpPr>
          <p:spPr>
            <a:xfrm>
              <a:off x="4386772" y="1627266"/>
              <a:ext cx="4385827" cy="160196"/>
            </a:xfrm>
            <a:prstGeom prst="rect">
              <a:avLst/>
            </a:prstGeom>
            <a:ln>
              <a:noFill/>
            </a:ln>
          </p:spPr>
          <p:txBody>
            <a:bodyPr vert="horz" lIns="0" tIns="0" rIns="0" bIns="0" rtlCol="0">
              <a:noAutofit/>
            </a:bodyPr>
            <a:lstStyle/>
            <a:p>
              <a:r>
                <a:rPr lang="ru-RU" sz="700" dirty="0">
                  <a:solidFill>
                    <a:srgbClr val="000000"/>
                  </a:solidFill>
                  <a:latin typeface="Arial"/>
                  <a:ea typeface="Calibri"/>
                  <a:cs typeface="Calibri"/>
                </a:rPr>
                <a:t>Разрабатывается Методика оценки достижения показателей дочерних обществ, организаций и филиалов ПАО «Газпром» в области охраны труда, промышленной и пожарной безопасности, для использования при подведении итогов их деятельности.</a:t>
              </a:r>
            </a:p>
          </p:txBody>
        </p:sp>
        <p:sp>
          <p:nvSpPr>
            <p:cNvPr id="38" name="Rectangle 2067"/>
            <p:cNvSpPr/>
            <p:nvPr/>
          </p:nvSpPr>
          <p:spPr>
            <a:xfrm>
              <a:off x="5450523" y="1804583"/>
              <a:ext cx="32662" cy="131081"/>
            </a:xfrm>
            <a:prstGeom prst="rect">
              <a:avLst/>
            </a:prstGeom>
            <a:ln>
              <a:noFill/>
            </a:ln>
          </p:spPr>
          <p:txBody>
            <a:bodyPr vert="horz" lIns="0" tIns="0" rIns="0" bIns="0" rtlCol="0">
              <a:noAutofit/>
            </a:bodyPr>
            <a:lstStyle/>
            <a:p>
              <a:pPr>
                <a:lnSpc>
                  <a:spcPct val="107000"/>
                </a:lnSpc>
                <a:spcAft>
                  <a:spcPts val="800"/>
                </a:spcAft>
              </a:pPr>
              <a:r>
                <a:rPr lang="ru-RU" sz="700">
                  <a:solidFill>
                    <a:srgbClr val="000000"/>
                  </a:solidFill>
                  <a:effectLst/>
                  <a:latin typeface="Arial"/>
                  <a:ea typeface="Arial"/>
                  <a:cs typeface="Calibri"/>
                </a:rPr>
                <a:t> </a:t>
              </a:r>
              <a:endParaRPr lang="ru-RU" sz="1100">
                <a:solidFill>
                  <a:srgbClr val="000000"/>
                </a:solidFill>
                <a:effectLst/>
                <a:latin typeface="Calibri"/>
                <a:ea typeface="Calibri"/>
                <a:cs typeface="Calibri"/>
              </a:endParaRPr>
            </a:p>
          </p:txBody>
        </p:sp>
        <p:sp>
          <p:nvSpPr>
            <p:cNvPr id="39" name="Rectangle 2068"/>
            <p:cNvSpPr/>
            <p:nvPr/>
          </p:nvSpPr>
          <p:spPr>
            <a:xfrm>
              <a:off x="4295331" y="2051285"/>
              <a:ext cx="41147" cy="110501"/>
            </a:xfrm>
            <a:prstGeom prst="rect">
              <a:avLst/>
            </a:prstGeom>
            <a:ln>
              <a:noFill/>
            </a:ln>
          </p:spPr>
          <p:txBody>
            <a:bodyPr vert="horz" lIns="0" tIns="0" rIns="0" bIns="0" rtlCol="0">
              <a:noAutofit/>
            </a:bodyPr>
            <a:lstStyle/>
            <a:p>
              <a:pPr>
                <a:lnSpc>
                  <a:spcPct val="107000"/>
                </a:lnSpc>
                <a:spcAft>
                  <a:spcPts val="800"/>
                </a:spcAft>
              </a:pPr>
              <a:r>
                <a:rPr lang="ru-RU" sz="700" dirty="0">
                  <a:solidFill>
                    <a:srgbClr val="000000"/>
                  </a:solidFill>
                  <a:effectLst/>
                  <a:latin typeface="Arial"/>
                  <a:ea typeface="Arial"/>
                  <a:cs typeface="Calibri"/>
                </a:rPr>
                <a:t>•</a:t>
              </a:r>
              <a:endParaRPr lang="ru-RU" sz="1100" dirty="0">
                <a:solidFill>
                  <a:srgbClr val="000000"/>
                </a:solidFill>
                <a:effectLst/>
                <a:latin typeface="Calibri"/>
                <a:ea typeface="Calibri"/>
                <a:cs typeface="Calibri"/>
              </a:endParaRPr>
            </a:p>
          </p:txBody>
        </p:sp>
        <p:sp>
          <p:nvSpPr>
            <p:cNvPr id="40" name="Rectangle 2069"/>
            <p:cNvSpPr/>
            <p:nvPr/>
          </p:nvSpPr>
          <p:spPr>
            <a:xfrm>
              <a:off x="4386772" y="2169190"/>
              <a:ext cx="4385827" cy="290697"/>
            </a:xfrm>
            <a:prstGeom prst="rect">
              <a:avLst/>
            </a:prstGeom>
            <a:ln>
              <a:noFill/>
            </a:ln>
          </p:spPr>
          <p:txBody>
            <a:bodyPr vert="horz" lIns="0" tIns="0" rIns="0" bIns="0" rtlCol="0">
              <a:noAutofit/>
            </a:bodyPr>
            <a:lstStyle/>
            <a:p>
              <a:pPr>
                <a:lnSpc>
                  <a:spcPct val="107000"/>
                </a:lnSpc>
                <a:spcAft>
                  <a:spcPts val="800"/>
                </a:spcAft>
              </a:pPr>
              <a:r>
                <a:rPr lang="ru-RU" sz="700" dirty="0">
                  <a:solidFill>
                    <a:srgbClr val="000000"/>
                  </a:solidFill>
                  <a:latin typeface="Arial"/>
                  <a:ea typeface="Arial"/>
                  <a:cs typeface="Calibri"/>
                </a:rPr>
                <a:t>Разработаны и направлены в дочерние общества рекомендации по вовлечению работников                    ПАО «Газпром» в процесс создания здоровых и безопасных условий труда</a:t>
              </a:r>
            </a:p>
            <a:p>
              <a:pPr>
                <a:lnSpc>
                  <a:spcPct val="107000"/>
                </a:lnSpc>
                <a:spcAft>
                  <a:spcPts val="800"/>
                </a:spcAft>
              </a:pPr>
              <a:endParaRPr lang="ru-RU" sz="700" dirty="0">
                <a:solidFill>
                  <a:srgbClr val="000000"/>
                </a:solidFill>
                <a:latin typeface="Arial"/>
                <a:ea typeface="Arial"/>
                <a:cs typeface="Calibri"/>
              </a:endParaRPr>
            </a:p>
          </p:txBody>
        </p:sp>
        <p:sp>
          <p:nvSpPr>
            <p:cNvPr id="45" name="Rectangle 2074"/>
            <p:cNvSpPr/>
            <p:nvPr/>
          </p:nvSpPr>
          <p:spPr>
            <a:xfrm>
              <a:off x="4703763" y="2269403"/>
              <a:ext cx="32662" cy="131081"/>
            </a:xfrm>
            <a:prstGeom prst="rect">
              <a:avLst/>
            </a:prstGeom>
            <a:ln>
              <a:noFill/>
            </a:ln>
          </p:spPr>
          <p:txBody>
            <a:bodyPr vert="horz" lIns="0" tIns="0" rIns="0" bIns="0" rtlCol="0">
              <a:noAutofit/>
            </a:bodyPr>
            <a:lstStyle/>
            <a:p>
              <a:pPr>
                <a:lnSpc>
                  <a:spcPct val="107000"/>
                </a:lnSpc>
                <a:spcAft>
                  <a:spcPts val="800"/>
                </a:spcAft>
              </a:pPr>
              <a:r>
                <a:rPr lang="ru-RU" sz="700">
                  <a:solidFill>
                    <a:srgbClr val="000000"/>
                  </a:solidFill>
                  <a:effectLst/>
                  <a:latin typeface="Arial"/>
                  <a:ea typeface="Arial"/>
                  <a:cs typeface="Calibri"/>
                </a:rPr>
                <a:t> </a:t>
              </a:r>
              <a:endParaRPr lang="ru-RU" sz="1100">
                <a:solidFill>
                  <a:srgbClr val="000000"/>
                </a:solidFill>
                <a:effectLst/>
                <a:latin typeface="Calibri"/>
                <a:ea typeface="Calibri"/>
                <a:cs typeface="Calibri"/>
              </a:endParaRPr>
            </a:p>
          </p:txBody>
        </p:sp>
        <p:sp>
          <p:nvSpPr>
            <p:cNvPr id="46" name="Shape 65417"/>
            <p:cNvSpPr/>
            <p:nvPr/>
          </p:nvSpPr>
          <p:spPr>
            <a:xfrm>
              <a:off x="76048" y="541070"/>
              <a:ext cx="8696549" cy="234799"/>
            </a:xfrm>
            <a:custGeom>
              <a:avLst/>
              <a:gdLst/>
              <a:ahLst/>
              <a:cxnLst/>
              <a:rect l="0" t="0" r="0" b="0"/>
              <a:pathLst>
                <a:path w="7820914" h="226924">
                  <a:moveTo>
                    <a:pt x="0" y="0"/>
                  </a:moveTo>
                  <a:lnTo>
                    <a:pt x="7820914" y="0"/>
                  </a:lnTo>
                  <a:lnTo>
                    <a:pt x="7820914" y="226924"/>
                  </a:lnTo>
                  <a:lnTo>
                    <a:pt x="0" y="226924"/>
                  </a:lnTo>
                  <a:lnTo>
                    <a:pt x="0" y="0"/>
                  </a:lnTo>
                </a:path>
              </a:pathLst>
            </a:custGeom>
            <a:solidFill>
              <a:srgbClr val="0033CC"/>
            </a:solidFill>
            <a:ln w="0" cap="flat">
              <a:miter lim="127000"/>
            </a:ln>
          </p:spPr>
          <p:style>
            <a:lnRef idx="0">
              <a:srgbClr val="000000">
                <a:alpha val="0"/>
              </a:srgbClr>
            </a:lnRef>
            <a:fillRef idx="1">
              <a:srgbClr val="BA313B"/>
            </a:fillRef>
            <a:effectRef idx="0">
              <a:scrgbClr r="0" g="0" b="0"/>
            </a:effectRef>
            <a:fontRef idx="none"/>
          </p:style>
          <p:txBody>
            <a:bodyPr/>
            <a:lstStyle/>
            <a:p>
              <a:endParaRPr lang="ru-RU"/>
            </a:p>
          </p:txBody>
        </p:sp>
        <p:sp>
          <p:nvSpPr>
            <p:cNvPr id="47" name="Rectangle 60987"/>
            <p:cNvSpPr/>
            <p:nvPr/>
          </p:nvSpPr>
          <p:spPr>
            <a:xfrm>
              <a:off x="148247" y="541071"/>
              <a:ext cx="2281045" cy="207478"/>
            </a:xfrm>
            <a:prstGeom prst="rect">
              <a:avLst/>
            </a:prstGeom>
            <a:ln>
              <a:noFill/>
            </a:ln>
          </p:spPr>
          <p:txBody>
            <a:bodyPr vert="horz" lIns="0" tIns="0" rIns="0" bIns="0" rtlCol="0">
              <a:noAutofit/>
            </a:bodyPr>
            <a:lstStyle/>
            <a:p>
              <a:pPr>
                <a:lnSpc>
                  <a:spcPct val="107000"/>
                </a:lnSpc>
                <a:spcAft>
                  <a:spcPts val="800"/>
                </a:spcAft>
              </a:pPr>
              <a:r>
                <a:rPr lang="ru-RU" sz="900" dirty="0">
                  <a:solidFill>
                    <a:srgbClr val="FFFFFF"/>
                  </a:solidFill>
                  <a:effectLst/>
                  <a:latin typeface="Arial"/>
                  <a:ea typeface="Arial"/>
                  <a:cs typeface="Calibri"/>
                </a:rPr>
                <a:t>Развитие культуры безопасности</a:t>
              </a:r>
              <a:endParaRPr lang="ru-RU" sz="1100" dirty="0">
                <a:solidFill>
                  <a:srgbClr val="000000"/>
                </a:solidFill>
                <a:effectLst/>
                <a:latin typeface="Calibri"/>
                <a:ea typeface="Calibri"/>
                <a:cs typeface="Calibri"/>
              </a:endParaRPr>
            </a:p>
          </p:txBody>
        </p:sp>
        <p:sp>
          <p:nvSpPr>
            <p:cNvPr id="49" name="Rectangle 2077"/>
            <p:cNvSpPr/>
            <p:nvPr/>
          </p:nvSpPr>
          <p:spPr>
            <a:xfrm>
              <a:off x="1928559" y="585432"/>
              <a:ext cx="42236" cy="169501"/>
            </a:xfrm>
            <a:prstGeom prst="rect">
              <a:avLst/>
            </a:prstGeom>
            <a:ln>
              <a:noFill/>
            </a:ln>
          </p:spPr>
          <p:txBody>
            <a:bodyPr vert="horz" lIns="0" tIns="0" rIns="0" bIns="0" rtlCol="0">
              <a:noAutofit/>
            </a:bodyPr>
            <a:lstStyle/>
            <a:p>
              <a:pPr>
                <a:lnSpc>
                  <a:spcPct val="107000"/>
                </a:lnSpc>
                <a:spcAft>
                  <a:spcPts val="800"/>
                </a:spcAft>
              </a:pPr>
              <a:r>
                <a:rPr lang="ru-RU" sz="900">
                  <a:solidFill>
                    <a:srgbClr val="FFFFFF"/>
                  </a:solidFill>
                  <a:effectLst/>
                  <a:latin typeface="Arial"/>
                  <a:ea typeface="Arial"/>
                  <a:cs typeface="Calibri"/>
                </a:rPr>
                <a:t> </a:t>
              </a:r>
              <a:endParaRPr lang="ru-RU" sz="1100">
                <a:solidFill>
                  <a:srgbClr val="000000"/>
                </a:solidFill>
                <a:effectLst/>
                <a:latin typeface="Calibri"/>
                <a:ea typeface="Calibri"/>
                <a:cs typeface="Calibri"/>
              </a:endParaRPr>
            </a:p>
          </p:txBody>
        </p:sp>
        <p:sp>
          <p:nvSpPr>
            <p:cNvPr id="50" name="Shape 65418"/>
            <p:cNvSpPr/>
            <p:nvPr/>
          </p:nvSpPr>
          <p:spPr>
            <a:xfrm>
              <a:off x="4123373" y="2934519"/>
              <a:ext cx="4649225" cy="1027151"/>
            </a:xfrm>
            <a:custGeom>
              <a:avLst/>
              <a:gdLst/>
              <a:ahLst/>
              <a:cxnLst/>
              <a:rect l="0" t="0" r="0" b="0"/>
              <a:pathLst>
                <a:path w="3674491" h="1027151">
                  <a:moveTo>
                    <a:pt x="0" y="0"/>
                  </a:moveTo>
                  <a:lnTo>
                    <a:pt x="3674491" y="0"/>
                  </a:lnTo>
                  <a:lnTo>
                    <a:pt x="3674491" y="1027151"/>
                  </a:lnTo>
                  <a:lnTo>
                    <a:pt x="0" y="1027151"/>
                  </a:lnTo>
                  <a:lnTo>
                    <a:pt x="0" y="0"/>
                  </a:lnTo>
                </a:path>
              </a:pathLst>
            </a:custGeom>
            <a:ln w="0" cap="flat">
              <a:miter lim="127000"/>
            </a:ln>
          </p:spPr>
          <p:style>
            <a:lnRef idx="0">
              <a:srgbClr val="000000">
                <a:alpha val="0"/>
              </a:srgbClr>
            </a:lnRef>
            <a:fillRef idx="1">
              <a:srgbClr val="F2F2F2"/>
            </a:fillRef>
            <a:effectRef idx="0">
              <a:scrgbClr r="0" g="0" b="0"/>
            </a:effectRef>
            <a:fontRef idx="none"/>
          </p:style>
          <p:txBody>
            <a:bodyPr/>
            <a:lstStyle/>
            <a:p>
              <a:endParaRPr lang="ru-RU"/>
            </a:p>
          </p:txBody>
        </p:sp>
        <p:sp>
          <p:nvSpPr>
            <p:cNvPr id="52" name="Rectangle 2080"/>
            <p:cNvSpPr/>
            <p:nvPr/>
          </p:nvSpPr>
          <p:spPr>
            <a:xfrm>
              <a:off x="4336479" y="3055395"/>
              <a:ext cx="4436121" cy="282627"/>
            </a:xfrm>
            <a:prstGeom prst="rect">
              <a:avLst/>
            </a:prstGeom>
            <a:ln>
              <a:noFill/>
            </a:ln>
          </p:spPr>
          <p:txBody>
            <a:bodyPr vert="horz" lIns="0" tIns="0" rIns="0" bIns="0" rtlCol="0">
              <a:noAutofit/>
            </a:bodyPr>
            <a:lstStyle/>
            <a:p>
              <a:pPr marL="171450" indent="-171450">
                <a:buFont typeface="Arial" panose="020B0604020202020204" pitchFamily="34" charset="0"/>
                <a:buChar char="•"/>
              </a:pPr>
              <a:r>
                <a:rPr lang="ru-RU" sz="700" dirty="0">
                  <a:solidFill>
                    <a:srgbClr val="000000"/>
                  </a:solidFill>
                  <a:latin typeface="Arial"/>
                  <a:ea typeface="Calibri"/>
                  <a:cs typeface="Calibri"/>
                </a:rPr>
                <a:t>Установлен порядок  учета, расследование происшествий, в том числе происшествий категории «Е»</a:t>
              </a:r>
              <a:r>
                <a:rPr lang="en-US" sz="700" dirty="0">
                  <a:solidFill>
                    <a:srgbClr val="000000"/>
                  </a:solidFill>
                  <a:latin typeface="Arial"/>
                  <a:ea typeface="Calibri"/>
                  <a:cs typeface="Calibri"/>
                </a:rPr>
                <a:t> (</a:t>
              </a:r>
              <a:r>
                <a:rPr lang="ru-RU" sz="700" dirty="0">
                  <a:solidFill>
                    <a:srgbClr val="000000"/>
                  </a:solidFill>
                  <a:latin typeface="Arial"/>
                  <a:ea typeface="Calibri"/>
                  <a:cs typeface="Calibri"/>
                </a:rPr>
                <a:t>микротравмы</a:t>
              </a:r>
              <a:r>
                <a:rPr lang="en-US" sz="700" dirty="0">
                  <a:solidFill>
                    <a:srgbClr val="000000"/>
                  </a:solidFill>
                  <a:latin typeface="Arial"/>
                  <a:ea typeface="Calibri"/>
                  <a:cs typeface="Calibri"/>
                </a:rPr>
                <a:t>)</a:t>
              </a:r>
              <a:r>
                <a:rPr lang="ru-RU" sz="700" dirty="0">
                  <a:solidFill>
                    <a:srgbClr val="000000"/>
                  </a:solidFill>
                  <a:latin typeface="Arial"/>
                  <a:ea typeface="Calibri"/>
                  <a:cs typeface="Calibri"/>
                </a:rPr>
                <a:t>,  порядок разработки корректирующих действий (Положение о расследовании происшествий в Группе Газпром, утвержденное приказом от 03.08.2015 №244) </a:t>
              </a:r>
            </a:p>
            <a:p>
              <a:pPr marL="171450" indent="-171450">
                <a:buFont typeface="Arial" panose="020B0604020202020204" pitchFamily="34" charset="0"/>
                <a:buChar char="•"/>
              </a:pPr>
              <a:r>
                <a:rPr lang="ru-RU" sz="700" dirty="0">
                  <a:solidFill>
                    <a:srgbClr val="000000"/>
                  </a:solidFill>
                  <a:latin typeface="Arial"/>
                  <a:ea typeface="Calibri"/>
                  <a:cs typeface="Calibri"/>
                </a:rPr>
                <a:t>Ключевые правила безопасности ПАО «Газпром», утвержденные распоряжением ПАО «Газпром» от 30.08.2016 № 274</a:t>
              </a:r>
            </a:p>
            <a:p>
              <a:pPr marL="171450" indent="-171450">
                <a:buFont typeface="Arial" panose="020B0604020202020204" pitchFamily="34" charset="0"/>
                <a:buChar char="•"/>
              </a:pPr>
              <a:r>
                <a:rPr lang="ru-RU" sz="700" dirty="0">
                  <a:solidFill>
                    <a:srgbClr val="000000"/>
                  </a:solidFill>
                  <a:latin typeface="Arial"/>
                  <a:ea typeface="Calibri"/>
                  <a:cs typeface="Calibri"/>
                </a:rPr>
                <a:t>Разработано Положение о проведении анализа корневых причин происшествий</a:t>
              </a:r>
            </a:p>
            <a:p>
              <a:pPr marL="171450" indent="-171450">
                <a:spcBef>
                  <a:spcPts val="400"/>
                </a:spcBef>
                <a:buFont typeface="Arial" panose="020B0604020202020204" pitchFamily="34" charset="0"/>
                <a:buChar char="•"/>
              </a:pPr>
              <a:endParaRPr lang="ru-RU" sz="700" dirty="0">
                <a:solidFill>
                  <a:srgbClr val="000000"/>
                </a:solidFill>
                <a:latin typeface="Arial"/>
                <a:ea typeface="Arial"/>
                <a:cs typeface="Calibri"/>
              </a:endParaRPr>
            </a:p>
            <a:p>
              <a:pPr marL="171450" indent="-171450">
                <a:lnSpc>
                  <a:spcPct val="107000"/>
                </a:lnSpc>
                <a:spcAft>
                  <a:spcPts val="800"/>
                </a:spcAft>
                <a:buFont typeface="Arial" panose="020B0604020202020204" pitchFamily="34" charset="0"/>
                <a:buChar char="•"/>
              </a:pPr>
              <a:endParaRPr lang="ru-RU" sz="700" dirty="0">
                <a:solidFill>
                  <a:srgbClr val="000000"/>
                </a:solidFill>
                <a:effectLst/>
                <a:latin typeface="Arial"/>
                <a:ea typeface="Arial"/>
                <a:cs typeface="Calibri"/>
              </a:endParaRPr>
            </a:p>
            <a:p>
              <a:pPr>
                <a:lnSpc>
                  <a:spcPct val="107000"/>
                </a:lnSpc>
                <a:spcAft>
                  <a:spcPts val="800"/>
                </a:spcAft>
              </a:pPr>
              <a:endParaRPr lang="ru-RU" sz="700" dirty="0">
                <a:solidFill>
                  <a:srgbClr val="000000"/>
                </a:solidFill>
                <a:effectLst/>
                <a:latin typeface="Arial"/>
                <a:ea typeface="Arial"/>
                <a:cs typeface="Calibri"/>
              </a:endParaRPr>
            </a:p>
            <a:p>
              <a:pPr>
                <a:lnSpc>
                  <a:spcPct val="107000"/>
                </a:lnSpc>
                <a:spcAft>
                  <a:spcPts val="800"/>
                </a:spcAft>
              </a:pPr>
              <a:endParaRPr lang="ru-RU" sz="700" dirty="0">
                <a:solidFill>
                  <a:srgbClr val="000000"/>
                </a:solidFill>
                <a:effectLst/>
                <a:latin typeface="Arial"/>
                <a:ea typeface="Arial"/>
                <a:cs typeface="Calibri"/>
              </a:endParaRPr>
            </a:p>
            <a:p>
              <a:pPr>
                <a:lnSpc>
                  <a:spcPct val="107000"/>
                </a:lnSpc>
                <a:spcAft>
                  <a:spcPts val="800"/>
                </a:spcAft>
              </a:pPr>
              <a:endParaRPr lang="ru-RU" sz="1100" dirty="0">
                <a:solidFill>
                  <a:srgbClr val="000000"/>
                </a:solidFill>
                <a:effectLst/>
                <a:latin typeface="Calibri"/>
                <a:ea typeface="Calibri"/>
                <a:cs typeface="Calibri"/>
              </a:endParaRPr>
            </a:p>
          </p:txBody>
        </p:sp>
        <p:sp>
          <p:nvSpPr>
            <p:cNvPr id="53" name="Rectangle 2081"/>
            <p:cNvSpPr/>
            <p:nvPr/>
          </p:nvSpPr>
          <p:spPr>
            <a:xfrm>
              <a:off x="4386771" y="2980625"/>
              <a:ext cx="4470335" cy="149540"/>
            </a:xfrm>
            <a:prstGeom prst="rect">
              <a:avLst/>
            </a:prstGeom>
            <a:ln>
              <a:noFill/>
            </a:ln>
          </p:spPr>
          <p:txBody>
            <a:bodyPr vert="horz" lIns="0" tIns="0" rIns="0" bIns="0" rtlCol="0">
              <a:noAutofit/>
            </a:bodyPr>
            <a:lstStyle/>
            <a:p>
              <a:pPr>
                <a:lnSpc>
                  <a:spcPct val="107000"/>
                </a:lnSpc>
                <a:spcAft>
                  <a:spcPts val="800"/>
                </a:spcAft>
              </a:pPr>
              <a:endParaRPr lang="ru-RU" sz="1100" dirty="0">
                <a:solidFill>
                  <a:srgbClr val="000000"/>
                </a:solidFill>
                <a:effectLst/>
                <a:latin typeface="Calibri"/>
                <a:ea typeface="Calibri"/>
                <a:cs typeface="Calibri"/>
              </a:endParaRPr>
            </a:p>
          </p:txBody>
        </p:sp>
        <p:sp>
          <p:nvSpPr>
            <p:cNvPr id="58" name="Rectangle 2086"/>
            <p:cNvSpPr/>
            <p:nvPr/>
          </p:nvSpPr>
          <p:spPr>
            <a:xfrm>
              <a:off x="7323900" y="3071663"/>
              <a:ext cx="32662" cy="131081"/>
            </a:xfrm>
            <a:prstGeom prst="rect">
              <a:avLst/>
            </a:prstGeom>
            <a:ln>
              <a:noFill/>
            </a:ln>
          </p:spPr>
          <p:txBody>
            <a:bodyPr vert="horz" lIns="0" tIns="0" rIns="0" bIns="0" rtlCol="0">
              <a:noAutofit/>
            </a:bodyPr>
            <a:lstStyle/>
            <a:p>
              <a:pPr>
                <a:lnSpc>
                  <a:spcPct val="107000"/>
                </a:lnSpc>
                <a:spcAft>
                  <a:spcPts val="800"/>
                </a:spcAft>
              </a:pPr>
              <a:r>
                <a:rPr lang="ru-RU" sz="700">
                  <a:solidFill>
                    <a:srgbClr val="000000"/>
                  </a:solidFill>
                  <a:effectLst/>
                  <a:latin typeface="Arial"/>
                  <a:ea typeface="Arial"/>
                  <a:cs typeface="Calibri"/>
                </a:rPr>
                <a:t> </a:t>
              </a:r>
              <a:endParaRPr lang="ru-RU" sz="1100">
                <a:solidFill>
                  <a:srgbClr val="000000"/>
                </a:solidFill>
                <a:effectLst/>
                <a:latin typeface="Calibri"/>
                <a:ea typeface="Calibri"/>
                <a:cs typeface="Calibri"/>
              </a:endParaRPr>
            </a:p>
          </p:txBody>
        </p:sp>
        <p:sp>
          <p:nvSpPr>
            <p:cNvPr id="64" name="Rectangle 2092"/>
            <p:cNvSpPr/>
            <p:nvPr/>
          </p:nvSpPr>
          <p:spPr>
            <a:xfrm>
              <a:off x="6183948" y="3323122"/>
              <a:ext cx="32662" cy="131081"/>
            </a:xfrm>
            <a:prstGeom prst="rect">
              <a:avLst/>
            </a:prstGeom>
            <a:ln>
              <a:noFill/>
            </a:ln>
          </p:spPr>
          <p:txBody>
            <a:bodyPr vert="horz" lIns="0" tIns="0" rIns="0" bIns="0" rtlCol="0">
              <a:noAutofit/>
            </a:bodyPr>
            <a:lstStyle/>
            <a:p>
              <a:pPr>
                <a:lnSpc>
                  <a:spcPct val="107000"/>
                </a:lnSpc>
                <a:spcAft>
                  <a:spcPts val="800"/>
                </a:spcAft>
              </a:pPr>
              <a:r>
                <a:rPr lang="ru-RU" sz="700">
                  <a:solidFill>
                    <a:srgbClr val="000000"/>
                  </a:solidFill>
                  <a:effectLst/>
                  <a:latin typeface="Arial"/>
                  <a:ea typeface="Arial"/>
                  <a:cs typeface="Calibri"/>
                </a:rPr>
                <a:t> </a:t>
              </a:r>
              <a:endParaRPr lang="ru-RU" sz="1100">
                <a:solidFill>
                  <a:srgbClr val="000000"/>
                </a:solidFill>
                <a:effectLst/>
                <a:latin typeface="Calibri"/>
                <a:ea typeface="Calibri"/>
                <a:cs typeface="Calibri"/>
              </a:endParaRPr>
            </a:p>
          </p:txBody>
        </p:sp>
        <p:sp>
          <p:nvSpPr>
            <p:cNvPr id="69" name="Rectangle 2097"/>
            <p:cNvSpPr/>
            <p:nvPr/>
          </p:nvSpPr>
          <p:spPr>
            <a:xfrm>
              <a:off x="4994847" y="3574582"/>
              <a:ext cx="32662" cy="131081"/>
            </a:xfrm>
            <a:prstGeom prst="rect">
              <a:avLst/>
            </a:prstGeom>
            <a:ln>
              <a:noFill/>
            </a:ln>
          </p:spPr>
          <p:txBody>
            <a:bodyPr vert="horz" lIns="0" tIns="0" rIns="0" bIns="0" rtlCol="0">
              <a:noAutofit/>
            </a:bodyPr>
            <a:lstStyle/>
            <a:p>
              <a:pPr>
                <a:lnSpc>
                  <a:spcPct val="107000"/>
                </a:lnSpc>
                <a:spcAft>
                  <a:spcPts val="800"/>
                </a:spcAft>
              </a:pPr>
              <a:r>
                <a:rPr lang="ru-RU" sz="1050" baseline="-25000">
                  <a:solidFill>
                    <a:srgbClr val="000000"/>
                  </a:solidFill>
                  <a:effectLst/>
                  <a:latin typeface="Arial"/>
                  <a:ea typeface="Arial"/>
                  <a:cs typeface="Calibri"/>
                </a:rPr>
                <a:t> </a:t>
              </a:r>
              <a:endParaRPr lang="ru-RU" sz="1100">
                <a:solidFill>
                  <a:srgbClr val="000000"/>
                </a:solidFill>
                <a:effectLst/>
                <a:latin typeface="Calibri"/>
                <a:ea typeface="Calibri"/>
                <a:cs typeface="Calibri"/>
              </a:endParaRPr>
            </a:p>
          </p:txBody>
        </p:sp>
        <p:sp>
          <p:nvSpPr>
            <p:cNvPr id="75" name="Rectangle 2103"/>
            <p:cNvSpPr/>
            <p:nvPr/>
          </p:nvSpPr>
          <p:spPr>
            <a:xfrm>
              <a:off x="7066344" y="3826296"/>
              <a:ext cx="32662" cy="131081"/>
            </a:xfrm>
            <a:prstGeom prst="rect">
              <a:avLst/>
            </a:prstGeom>
            <a:ln>
              <a:noFill/>
            </a:ln>
          </p:spPr>
          <p:txBody>
            <a:bodyPr vert="horz" lIns="0" tIns="0" rIns="0" bIns="0" rtlCol="0">
              <a:noAutofit/>
            </a:bodyPr>
            <a:lstStyle/>
            <a:p>
              <a:pPr>
                <a:lnSpc>
                  <a:spcPct val="107000"/>
                </a:lnSpc>
                <a:spcAft>
                  <a:spcPts val="800"/>
                </a:spcAft>
              </a:pPr>
              <a:r>
                <a:rPr lang="ru-RU" sz="700">
                  <a:solidFill>
                    <a:srgbClr val="000000"/>
                  </a:solidFill>
                  <a:effectLst/>
                  <a:latin typeface="Arial"/>
                  <a:ea typeface="Arial"/>
                  <a:cs typeface="Calibri"/>
                </a:rPr>
                <a:t> </a:t>
              </a:r>
              <a:endParaRPr lang="ru-RU" sz="1100">
                <a:solidFill>
                  <a:srgbClr val="000000"/>
                </a:solidFill>
                <a:effectLst/>
                <a:latin typeface="Calibri"/>
                <a:ea typeface="Calibri"/>
                <a:cs typeface="Calibri"/>
              </a:endParaRPr>
            </a:p>
          </p:txBody>
        </p:sp>
        <p:sp>
          <p:nvSpPr>
            <p:cNvPr id="76" name="Shape 65419"/>
            <p:cNvSpPr/>
            <p:nvPr/>
          </p:nvSpPr>
          <p:spPr>
            <a:xfrm>
              <a:off x="76048" y="2679439"/>
              <a:ext cx="8696549" cy="215455"/>
            </a:xfrm>
            <a:custGeom>
              <a:avLst/>
              <a:gdLst/>
              <a:ahLst/>
              <a:cxnLst/>
              <a:rect l="0" t="0" r="0" b="0"/>
              <a:pathLst>
                <a:path w="7820914" h="215455">
                  <a:moveTo>
                    <a:pt x="0" y="0"/>
                  </a:moveTo>
                  <a:lnTo>
                    <a:pt x="7820914" y="0"/>
                  </a:lnTo>
                  <a:lnTo>
                    <a:pt x="7820914" y="215455"/>
                  </a:lnTo>
                  <a:lnTo>
                    <a:pt x="0" y="215455"/>
                  </a:lnTo>
                  <a:lnTo>
                    <a:pt x="0" y="0"/>
                  </a:lnTo>
                </a:path>
              </a:pathLst>
            </a:custGeom>
            <a:solidFill>
              <a:srgbClr val="0033CC"/>
            </a:solidFill>
            <a:ln w="0" cap="flat">
              <a:miter lim="127000"/>
            </a:ln>
          </p:spPr>
          <p:style>
            <a:lnRef idx="0">
              <a:srgbClr val="000000">
                <a:alpha val="0"/>
              </a:srgbClr>
            </a:lnRef>
            <a:fillRef idx="1">
              <a:srgbClr val="BA313B"/>
            </a:fillRef>
            <a:effectRef idx="0">
              <a:scrgbClr r="0" g="0" b="0"/>
            </a:effectRef>
            <a:fontRef idx="none"/>
          </p:style>
          <p:txBody>
            <a:bodyPr/>
            <a:lstStyle/>
            <a:p>
              <a:endParaRPr lang="ru-RU"/>
            </a:p>
          </p:txBody>
        </p:sp>
        <p:sp>
          <p:nvSpPr>
            <p:cNvPr id="77" name="Rectangle 2105"/>
            <p:cNvSpPr/>
            <p:nvPr/>
          </p:nvSpPr>
          <p:spPr>
            <a:xfrm>
              <a:off x="148247" y="2679820"/>
              <a:ext cx="3539142" cy="215075"/>
            </a:xfrm>
            <a:prstGeom prst="rect">
              <a:avLst/>
            </a:prstGeom>
            <a:ln>
              <a:noFill/>
            </a:ln>
          </p:spPr>
          <p:txBody>
            <a:bodyPr vert="horz" lIns="0" tIns="0" rIns="0" bIns="0" rtlCol="0">
              <a:noAutofit/>
            </a:bodyPr>
            <a:lstStyle/>
            <a:p>
              <a:pPr>
                <a:lnSpc>
                  <a:spcPct val="107000"/>
                </a:lnSpc>
                <a:spcAft>
                  <a:spcPts val="800"/>
                </a:spcAft>
              </a:pPr>
              <a:r>
                <a:rPr lang="ru-RU" sz="900" dirty="0">
                  <a:solidFill>
                    <a:srgbClr val="FFFFFF"/>
                  </a:solidFill>
                  <a:effectLst/>
                  <a:latin typeface="Arial"/>
                  <a:ea typeface="Arial"/>
                  <a:cs typeface="Calibri"/>
                </a:rPr>
                <a:t>Работа на предупреждение и уменьшение рисков</a:t>
              </a:r>
              <a:endParaRPr lang="ru-RU" sz="1100" dirty="0">
                <a:solidFill>
                  <a:srgbClr val="000000"/>
                </a:solidFill>
                <a:effectLst/>
                <a:latin typeface="Calibri"/>
                <a:ea typeface="Calibri"/>
                <a:cs typeface="Calibri"/>
              </a:endParaRPr>
            </a:p>
          </p:txBody>
        </p:sp>
        <p:sp>
          <p:nvSpPr>
            <p:cNvPr id="78" name="Rectangle 2106"/>
            <p:cNvSpPr/>
            <p:nvPr/>
          </p:nvSpPr>
          <p:spPr>
            <a:xfrm>
              <a:off x="2810955" y="2756602"/>
              <a:ext cx="42348" cy="169953"/>
            </a:xfrm>
            <a:prstGeom prst="rect">
              <a:avLst/>
            </a:prstGeom>
            <a:ln>
              <a:noFill/>
            </a:ln>
          </p:spPr>
          <p:txBody>
            <a:bodyPr vert="horz" lIns="0" tIns="0" rIns="0" bIns="0" rtlCol="0">
              <a:noAutofit/>
            </a:bodyPr>
            <a:lstStyle/>
            <a:p>
              <a:pPr>
                <a:lnSpc>
                  <a:spcPct val="107000"/>
                </a:lnSpc>
                <a:spcAft>
                  <a:spcPts val="800"/>
                </a:spcAft>
              </a:pPr>
              <a:r>
                <a:rPr lang="ru-RU" sz="900">
                  <a:solidFill>
                    <a:srgbClr val="FFFFFF"/>
                  </a:solidFill>
                  <a:effectLst/>
                  <a:latin typeface="Arial"/>
                  <a:ea typeface="Arial"/>
                  <a:cs typeface="Calibri"/>
                </a:rPr>
                <a:t> </a:t>
              </a:r>
              <a:endParaRPr lang="ru-RU" sz="1100">
                <a:solidFill>
                  <a:srgbClr val="000000"/>
                </a:solidFill>
                <a:effectLst/>
                <a:latin typeface="Calibri"/>
                <a:ea typeface="Calibri"/>
                <a:cs typeface="Calibri"/>
              </a:endParaRPr>
            </a:p>
          </p:txBody>
        </p:sp>
        <p:sp>
          <p:nvSpPr>
            <p:cNvPr id="79" name="Shape 65420"/>
            <p:cNvSpPr/>
            <p:nvPr/>
          </p:nvSpPr>
          <p:spPr>
            <a:xfrm>
              <a:off x="4123372" y="4368055"/>
              <a:ext cx="4649225" cy="598993"/>
            </a:xfrm>
            <a:custGeom>
              <a:avLst/>
              <a:gdLst/>
              <a:ahLst/>
              <a:cxnLst/>
              <a:rect l="0" t="0" r="0" b="0"/>
              <a:pathLst>
                <a:path w="3674491" h="583755">
                  <a:moveTo>
                    <a:pt x="0" y="0"/>
                  </a:moveTo>
                  <a:lnTo>
                    <a:pt x="3674491" y="0"/>
                  </a:lnTo>
                  <a:lnTo>
                    <a:pt x="3674491" y="583755"/>
                  </a:lnTo>
                  <a:lnTo>
                    <a:pt x="0" y="583755"/>
                  </a:lnTo>
                  <a:lnTo>
                    <a:pt x="0" y="0"/>
                  </a:lnTo>
                </a:path>
              </a:pathLst>
            </a:custGeom>
            <a:ln w="0" cap="flat">
              <a:miter lim="127000"/>
            </a:ln>
          </p:spPr>
          <p:style>
            <a:lnRef idx="0">
              <a:srgbClr val="000000">
                <a:alpha val="0"/>
              </a:srgbClr>
            </a:lnRef>
            <a:fillRef idx="1">
              <a:srgbClr val="F2F2F2"/>
            </a:fillRef>
            <a:effectRef idx="0">
              <a:scrgbClr r="0" g="0" b="0"/>
            </a:effectRef>
            <a:fontRef idx="none"/>
          </p:style>
          <p:txBody>
            <a:bodyPr/>
            <a:lstStyle/>
            <a:p>
              <a:endParaRPr lang="ru-RU"/>
            </a:p>
          </p:txBody>
        </p:sp>
        <p:sp>
          <p:nvSpPr>
            <p:cNvPr id="80" name="Rectangle 2108"/>
            <p:cNvSpPr/>
            <p:nvPr/>
          </p:nvSpPr>
          <p:spPr>
            <a:xfrm>
              <a:off x="4295331" y="4473231"/>
              <a:ext cx="41147" cy="110501"/>
            </a:xfrm>
            <a:prstGeom prst="rect">
              <a:avLst/>
            </a:prstGeom>
            <a:ln>
              <a:noFill/>
            </a:ln>
          </p:spPr>
          <p:txBody>
            <a:bodyPr vert="horz" lIns="0" tIns="0" rIns="0" bIns="0" rtlCol="0">
              <a:noAutofit/>
            </a:bodyPr>
            <a:lstStyle/>
            <a:p>
              <a:pPr>
                <a:lnSpc>
                  <a:spcPct val="107000"/>
                </a:lnSpc>
                <a:spcAft>
                  <a:spcPts val="800"/>
                </a:spcAft>
              </a:pPr>
              <a:r>
                <a:rPr lang="ru-RU" sz="700">
                  <a:solidFill>
                    <a:srgbClr val="000000"/>
                  </a:solidFill>
                  <a:effectLst/>
                  <a:latin typeface="Arial"/>
                  <a:ea typeface="Arial"/>
                  <a:cs typeface="Calibri"/>
                </a:rPr>
                <a:t>•</a:t>
              </a:r>
              <a:endParaRPr lang="ru-RU" sz="1100">
                <a:solidFill>
                  <a:srgbClr val="000000"/>
                </a:solidFill>
                <a:effectLst/>
                <a:latin typeface="Calibri"/>
                <a:ea typeface="Calibri"/>
                <a:cs typeface="Calibri"/>
              </a:endParaRPr>
            </a:p>
          </p:txBody>
        </p:sp>
        <p:sp>
          <p:nvSpPr>
            <p:cNvPr id="81" name="Rectangle 2109"/>
            <p:cNvSpPr/>
            <p:nvPr/>
          </p:nvSpPr>
          <p:spPr>
            <a:xfrm>
              <a:off x="4386771" y="4473230"/>
              <a:ext cx="4036470" cy="493818"/>
            </a:xfrm>
            <a:prstGeom prst="rect">
              <a:avLst/>
            </a:prstGeom>
            <a:ln>
              <a:noFill/>
            </a:ln>
          </p:spPr>
          <p:txBody>
            <a:bodyPr vert="horz" lIns="0" tIns="0" rIns="0" bIns="0" rtlCol="0">
              <a:noAutofit/>
            </a:bodyPr>
            <a:lstStyle/>
            <a:p>
              <a:pPr>
                <a:lnSpc>
                  <a:spcPct val="107000"/>
                </a:lnSpc>
                <a:spcAft>
                  <a:spcPts val="800"/>
                </a:spcAft>
              </a:pPr>
              <a:r>
                <a:rPr lang="ru-RU" sz="700" dirty="0">
                  <a:solidFill>
                    <a:srgbClr val="000000"/>
                  </a:solidFill>
                  <a:effectLst/>
                  <a:latin typeface="Arial"/>
                  <a:ea typeface="Arial"/>
                  <a:cs typeface="Calibri"/>
                </a:rPr>
                <a:t>Разрабатываются </a:t>
              </a:r>
              <a:r>
                <a:rPr lang="ru-RU" sz="700" dirty="0">
                  <a:solidFill>
                    <a:srgbClr val="000000"/>
                  </a:solidFill>
                  <a:latin typeface="Arial"/>
                  <a:ea typeface="Arial"/>
                  <a:cs typeface="Calibri"/>
                </a:rPr>
                <a:t>Требования по работе с подрядными организациями  (проект положения о  взаимодействии между дочерними обществами и организациями Группы Газпром с  подрядными организациями в  сфере производственной безопасности)</a:t>
              </a:r>
            </a:p>
          </p:txBody>
        </p:sp>
        <p:sp>
          <p:nvSpPr>
            <p:cNvPr id="82" name="Rectangle 2110"/>
            <p:cNvSpPr/>
            <p:nvPr/>
          </p:nvSpPr>
          <p:spPr>
            <a:xfrm>
              <a:off x="7422960" y="4457588"/>
              <a:ext cx="32662" cy="131081"/>
            </a:xfrm>
            <a:prstGeom prst="rect">
              <a:avLst/>
            </a:prstGeom>
            <a:ln>
              <a:noFill/>
            </a:ln>
          </p:spPr>
          <p:txBody>
            <a:bodyPr vert="horz" lIns="0" tIns="0" rIns="0" bIns="0" rtlCol="0">
              <a:noAutofit/>
            </a:bodyPr>
            <a:lstStyle/>
            <a:p>
              <a:pPr>
                <a:lnSpc>
                  <a:spcPct val="107000"/>
                </a:lnSpc>
                <a:spcAft>
                  <a:spcPts val="800"/>
                </a:spcAft>
              </a:pPr>
              <a:r>
                <a:rPr lang="ru-RU" sz="700">
                  <a:solidFill>
                    <a:srgbClr val="000000"/>
                  </a:solidFill>
                  <a:effectLst/>
                  <a:latin typeface="Arial"/>
                  <a:ea typeface="Arial"/>
                  <a:cs typeface="Calibri"/>
                </a:rPr>
                <a:t> </a:t>
              </a:r>
              <a:endParaRPr lang="ru-RU" sz="1100">
                <a:solidFill>
                  <a:srgbClr val="000000"/>
                </a:solidFill>
                <a:effectLst/>
                <a:latin typeface="Calibri"/>
                <a:ea typeface="Calibri"/>
                <a:cs typeface="Calibri"/>
              </a:endParaRPr>
            </a:p>
          </p:txBody>
        </p:sp>
        <p:sp>
          <p:nvSpPr>
            <p:cNvPr id="85" name="Rectangle 2113"/>
            <p:cNvSpPr/>
            <p:nvPr/>
          </p:nvSpPr>
          <p:spPr>
            <a:xfrm>
              <a:off x="6880416" y="4602368"/>
              <a:ext cx="32662" cy="131081"/>
            </a:xfrm>
            <a:prstGeom prst="rect">
              <a:avLst/>
            </a:prstGeom>
            <a:ln>
              <a:noFill/>
            </a:ln>
          </p:spPr>
          <p:txBody>
            <a:bodyPr vert="horz" lIns="0" tIns="0" rIns="0" bIns="0" rtlCol="0">
              <a:noAutofit/>
            </a:bodyPr>
            <a:lstStyle/>
            <a:p>
              <a:pPr>
                <a:lnSpc>
                  <a:spcPct val="107000"/>
                </a:lnSpc>
                <a:spcAft>
                  <a:spcPts val="800"/>
                </a:spcAft>
              </a:pPr>
              <a:r>
                <a:rPr lang="ru-RU" sz="700">
                  <a:solidFill>
                    <a:srgbClr val="000000"/>
                  </a:solidFill>
                  <a:effectLst/>
                  <a:latin typeface="Arial"/>
                  <a:ea typeface="Arial"/>
                  <a:cs typeface="Calibri"/>
                </a:rPr>
                <a:t> </a:t>
              </a:r>
              <a:endParaRPr lang="ru-RU" sz="1100">
                <a:solidFill>
                  <a:srgbClr val="000000"/>
                </a:solidFill>
                <a:effectLst/>
                <a:latin typeface="Calibri"/>
                <a:ea typeface="Calibri"/>
                <a:cs typeface="Calibri"/>
              </a:endParaRPr>
            </a:p>
          </p:txBody>
        </p:sp>
        <p:sp>
          <p:nvSpPr>
            <p:cNvPr id="89" name="Rectangle 2117"/>
            <p:cNvSpPr/>
            <p:nvPr/>
          </p:nvSpPr>
          <p:spPr>
            <a:xfrm>
              <a:off x="5522151" y="4854133"/>
              <a:ext cx="32662" cy="131081"/>
            </a:xfrm>
            <a:prstGeom prst="rect">
              <a:avLst/>
            </a:prstGeom>
            <a:ln>
              <a:noFill/>
            </a:ln>
          </p:spPr>
          <p:txBody>
            <a:bodyPr vert="horz" lIns="0" tIns="0" rIns="0" bIns="0" rtlCol="0">
              <a:noAutofit/>
            </a:bodyPr>
            <a:lstStyle/>
            <a:p>
              <a:pPr>
                <a:lnSpc>
                  <a:spcPct val="107000"/>
                </a:lnSpc>
                <a:spcAft>
                  <a:spcPts val="800"/>
                </a:spcAft>
              </a:pPr>
              <a:r>
                <a:rPr lang="ru-RU" sz="700">
                  <a:solidFill>
                    <a:srgbClr val="000000"/>
                  </a:solidFill>
                  <a:effectLst/>
                  <a:latin typeface="Arial"/>
                  <a:ea typeface="Arial"/>
                  <a:cs typeface="Calibri"/>
                </a:rPr>
                <a:t> </a:t>
              </a:r>
              <a:endParaRPr lang="ru-RU" sz="1100">
                <a:solidFill>
                  <a:srgbClr val="000000"/>
                </a:solidFill>
                <a:effectLst/>
                <a:latin typeface="Calibri"/>
                <a:ea typeface="Calibri"/>
                <a:cs typeface="Calibri"/>
              </a:endParaRPr>
            </a:p>
          </p:txBody>
        </p:sp>
        <p:sp>
          <p:nvSpPr>
            <p:cNvPr id="90" name="Shape 65421"/>
            <p:cNvSpPr/>
            <p:nvPr/>
          </p:nvSpPr>
          <p:spPr>
            <a:xfrm>
              <a:off x="83566" y="4095483"/>
              <a:ext cx="8689032" cy="234434"/>
            </a:xfrm>
            <a:custGeom>
              <a:avLst/>
              <a:gdLst/>
              <a:ahLst/>
              <a:cxnLst/>
              <a:rect l="0" t="0" r="0" b="0"/>
              <a:pathLst>
                <a:path w="7820914" h="208940">
                  <a:moveTo>
                    <a:pt x="0" y="0"/>
                  </a:moveTo>
                  <a:lnTo>
                    <a:pt x="7820914" y="0"/>
                  </a:lnTo>
                  <a:lnTo>
                    <a:pt x="7820914" y="208940"/>
                  </a:lnTo>
                  <a:lnTo>
                    <a:pt x="0" y="208940"/>
                  </a:lnTo>
                  <a:lnTo>
                    <a:pt x="0" y="0"/>
                  </a:lnTo>
                </a:path>
              </a:pathLst>
            </a:custGeom>
            <a:solidFill>
              <a:srgbClr val="0033CC"/>
            </a:solidFill>
            <a:ln w="0" cap="flat">
              <a:miter lim="127000"/>
            </a:ln>
          </p:spPr>
          <p:style>
            <a:lnRef idx="0">
              <a:srgbClr val="000000">
                <a:alpha val="0"/>
              </a:srgbClr>
            </a:lnRef>
            <a:fillRef idx="1">
              <a:srgbClr val="BA313B"/>
            </a:fillRef>
            <a:effectRef idx="0">
              <a:scrgbClr r="0" g="0" b="0"/>
            </a:effectRef>
            <a:fontRef idx="none"/>
          </p:style>
          <p:txBody>
            <a:bodyPr/>
            <a:lstStyle/>
            <a:p>
              <a:endParaRPr lang="ru-RU"/>
            </a:p>
          </p:txBody>
        </p:sp>
        <p:sp>
          <p:nvSpPr>
            <p:cNvPr id="91" name="Rectangle 61686"/>
            <p:cNvSpPr/>
            <p:nvPr/>
          </p:nvSpPr>
          <p:spPr>
            <a:xfrm>
              <a:off x="148247" y="4100934"/>
              <a:ext cx="2346869" cy="142890"/>
            </a:xfrm>
            <a:prstGeom prst="rect">
              <a:avLst/>
            </a:prstGeom>
            <a:ln>
              <a:noFill/>
            </a:ln>
          </p:spPr>
          <p:txBody>
            <a:bodyPr vert="horz" lIns="0" tIns="0" rIns="0" bIns="0" rtlCol="0">
              <a:noAutofit/>
            </a:bodyPr>
            <a:lstStyle/>
            <a:p>
              <a:pPr>
                <a:lnSpc>
                  <a:spcPct val="107000"/>
                </a:lnSpc>
                <a:spcAft>
                  <a:spcPts val="800"/>
                </a:spcAft>
              </a:pPr>
              <a:r>
                <a:rPr lang="ru-RU" sz="900" dirty="0">
                  <a:solidFill>
                    <a:srgbClr val="FFFFFF"/>
                  </a:solidFill>
                  <a:effectLst/>
                  <a:latin typeface="Arial"/>
                  <a:ea typeface="Arial"/>
                  <a:cs typeface="Calibri"/>
                </a:rPr>
                <a:t>Повышение безопасности работ ПО </a:t>
              </a:r>
              <a:endParaRPr lang="ru-RU" sz="1100" dirty="0">
                <a:solidFill>
                  <a:srgbClr val="000000"/>
                </a:solidFill>
                <a:effectLst/>
                <a:latin typeface="Calibri"/>
                <a:ea typeface="Calibri"/>
                <a:cs typeface="Calibri"/>
              </a:endParaRPr>
            </a:p>
          </p:txBody>
        </p:sp>
        <p:sp>
          <p:nvSpPr>
            <p:cNvPr id="93" name="Rectangle 2120"/>
            <p:cNvSpPr/>
            <p:nvPr/>
          </p:nvSpPr>
          <p:spPr>
            <a:xfrm>
              <a:off x="2084007" y="4245166"/>
              <a:ext cx="42236" cy="169501"/>
            </a:xfrm>
            <a:prstGeom prst="rect">
              <a:avLst/>
            </a:prstGeom>
            <a:ln>
              <a:noFill/>
            </a:ln>
          </p:spPr>
          <p:txBody>
            <a:bodyPr vert="horz" lIns="0" tIns="0" rIns="0" bIns="0" rtlCol="0">
              <a:noAutofit/>
            </a:bodyPr>
            <a:lstStyle/>
            <a:p>
              <a:pPr>
                <a:lnSpc>
                  <a:spcPct val="107000"/>
                </a:lnSpc>
                <a:spcAft>
                  <a:spcPts val="800"/>
                </a:spcAft>
              </a:pPr>
              <a:r>
                <a:rPr lang="ru-RU" sz="900">
                  <a:solidFill>
                    <a:srgbClr val="FFFFFF"/>
                  </a:solidFill>
                  <a:effectLst/>
                  <a:latin typeface="Arial"/>
                  <a:ea typeface="Arial"/>
                  <a:cs typeface="Calibri"/>
                </a:rPr>
                <a:t> </a:t>
              </a:r>
              <a:endParaRPr lang="ru-RU" sz="1100">
                <a:solidFill>
                  <a:srgbClr val="000000"/>
                </a:solidFill>
                <a:effectLst/>
                <a:latin typeface="Calibri"/>
                <a:ea typeface="Calibri"/>
                <a:cs typeface="Calibri"/>
              </a:endParaRPr>
            </a:p>
          </p:txBody>
        </p:sp>
        <p:sp>
          <p:nvSpPr>
            <p:cNvPr id="94" name="Shape 2121"/>
            <p:cNvSpPr/>
            <p:nvPr/>
          </p:nvSpPr>
          <p:spPr>
            <a:xfrm>
              <a:off x="0" y="2653181"/>
              <a:ext cx="8857104" cy="1412713"/>
            </a:xfrm>
            <a:custGeom>
              <a:avLst/>
              <a:gdLst/>
              <a:ahLst/>
              <a:cxnLst/>
              <a:rect l="0" t="0" r="0" b="0"/>
              <a:pathLst>
                <a:path w="7987665" h="1386967">
                  <a:moveTo>
                    <a:pt x="0" y="1386967"/>
                  </a:moveTo>
                  <a:lnTo>
                    <a:pt x="7987665" y="1386967"/>
                  </a:lnTo>
                  <a:lnTo>
                    <a:pt x="7987665" y="0"/>
                  </a:lnTo>
                  <a:lnTo>
                    <a:pt x="0" y="0"/>
                  </a:lnTo>
                  <a:close/>
                </a:path>
              </a:pathLst>
            </a:custGeom>
            <a:ln w="12700" cap="flat">
              <a:custDash>
                <a:ds d="100000" sp="100000"/>
              </a:custDash>
              <a:round/>
            </a:ln>
          </p:spPr>
          <p:style>
            <a:lnRef idx="1">
              <a:srgbClr val="6F2116"/>
            </a:lnRef>
            <a:fillRef idx="0">
              <a:srgbClr val="000000">
                <a:alpha val="0"/>
              </a:srgbClr>
            </a:fillRef>
            <a:effectRef idx="0">
              <a:scrgbClr r="0" g="0" b="0"/>
            </a:effectRef>
            <a:fontRef idx="none"/>
          </p:style>
          <p:txBody>
            <a:bodyPr/>
            <a:lstStyle/>
            <a:p>
              <a:endParaRPr lang="ru-RU"/>
            </a:p>
          </p:txBody>
        </p:sp>
        <p:sp>
          <p:nvSpPr>
            <p:cNvPr id="95" name="Shape 2122"/>
            <p:cNvSpPr/>
            <p:nvPr/>
          </p:nvSpPr>
          <p:spPr>
            <a:xfrm>
              <a:off x="10808" y="4065894"/>
              <a:ext cx="8846297" cy="1002954"/>
            </a:xfrm>
            <a:custGeom>
              <a:avLst/>
              <a:gdLst/>
              <a:ahLst/>
              <a:cxnLst/>
              <a:rect l="0" t="0" r="0" b="0"/>
              <a:pathLst>
                <a:path w="7987665" h="919696">
                  <a:moveTo>
                    <a:pt x="0" y="919696"/>
                  </a:moveTo>
                  <a:lnTo>
                    <a:pt x="7987665" y="919696"/>
                  </a:lnTo>
                  <a:lnTo>
                    <a:pt x="7987665" y="0"/>
                  </a:lnTo>
                  <a:lnTo>
                    <a:pt x="0" y="0"/>
                  </a:lnTo>
                  <a:close/>
                </a:path>
              </a:pathLst>
            </a:custGeom>
            <a:ln w="12700" cap="flat">
              <a:custDash>
                <a:ds d="100000" sp="100000"/>
              </a:custDash>
              <a:round/>
            </a:ln>
          </p:spPr>
          <p:style>
            <a:lnRef idx="1">
              <a:srgbClr val="6F2116"/>
            </a:lnRef>
            <a:fillRef idx="0">
              <a:srgbClr val="000000">
                <a:alpha val="0"/>
              </a:srgbClr>
            </a:fillRef>
            <a:effectRef idx="0">
              <a:scrgbClr r="0" g="0" b="0"/>
            </a:effectRef>
            <a:fontRef idx="none"/>
          </p:style>
          <p:txBody>
            <a:bodyPr/>
            <a:lstStyle/>
            <a:p>
              <a:endParaRPr lang="ru-RU"/>
            </a:p>
          </p:txBody>
        </p:sp>
        <p:sp>
          <p:nvSpPr>
            <p:cNvPr id="96" name="Shape 65422"/>
            <p:cNvSpPr/>
            <p:nvPr/>
          </p:nvSpPr>
          <p:spPr>
            <a:xfrm>
              <a:off x="2025338" y="764856"/>
              <a:ext cx="1943481" cy="1684020"/>
            </a:xfrm>
            <a:custGeom>
              <a:avLst/>
              <a:gdLst/>
              <a:ahLst/>
              <a:cxnLst/>
              <a:rect l="0" t="0" r="0" b="0"/>
              <a:pathLst>
                <a:path w="1943481" h="1684020">
                  <a:moveTo>
                    <a:pt x="0" y="0"/>
                  </a:moveTo>
                  <a:lnTo>
                    <a:pt x="1943481" y="0"/>
                  </a:lnTo>
                  <a:lnTo>
                    <a:pt x="1943481" y="1684020"/>
                  </a:lnTo>
                  <a:lnTo>
                    <a:pt x="0" y="1684020"/>
                  </a:lnTo>
                  <a:lnTo>
                    <a:pt x="0" y="0"/>
                  </a:lnTo>
                </a:path>
              </a:pathLst>
            </a:custGeom>
            <a:ln w="0" cap="flat">
              <a:miter lim="127000"/>
            </a:ln>
          </p:spPr>
          <p:style>
            <a:lnRef idx="0">
              <a:srgbClr val="000000">
                <a:alpha val="0"/>
              </a:srgbClr>
            </a:lnRef>
            <a:fillRef idx="1">
              <a:srgbClr val="F2F2F2"/>
            </a:fillRef>
            <a:effectRef idx="0">
              <a:scrgbClr r="0" g="0" b="0"/>
            </a:effectRef>
            <a:fontRef idx="none"/>
          </p:style>
          <p:txBody>
            <a:bodyPr/>
            <a:lstStyle/>
            <a:p>
              <a:endParaRPr lang="ru-RU"/>
            </a:p>
          </p:txBody>
        </p:sp>
        <p:sp>
          <p:nvSpPr>
            <p:cNvPr id="97" name="Rectangle 2124"/>
            <p:cNvSpPr/>
            <p:nvPr/>
          </p:nvSpPr>
          <p:spPr>
            <a:xfrm>
              <a:off x="2105125" y="944841"/>
              <a:ext cx="69625" cy="139929"/>
            </a:xfrm>
            <a:prstGeom prst="rect">
              <a:avLst/>
            </a:prstGeom>
            <a:ln>
              <a:noFill/>
            </a:ln>
          </p:spPr>
          <p:txBody>
            <a:bodyPr vert="horz" lIns="0" tIns="0" rIns="0" bIns="0" rtlCol="0">
              <a:noAutofit/>
            </a:bodyPr>
            <a:lstStyle/>
            <a:p>
              <a:pPr>
                <a:lnSpc>
                  <a:spcPct val="107000"/>
                </a:lnSpc>
                <a:spcAft>
                  <a:spcPts val="800"/>
                </a:spcAft>
              </a:pPr>
              <a:r>
                <a:rPr lang="ru-RU" sz="900" dirty="0">
                  <a:solidFill>
                    <a:srgbClr val="000000"/>
                  </a:solidFill>
                  <a:effectLst/>
                  <a:latin typeface="Wingdings"/>
                  <a:ea typeface="Wingdings"/>
                  <a:cs typeface="Wingdings"/>
                </a:rPr>
                <a:t>§</a:t>
              </a:r>
              <a:endParaRPr lang="ru-RU" sz="1100" dirty="0">
                <a:solidFill>
                  <a:srgbClr val="000000"/>
                </a:solidFill>
                <a:effectLst/>
                <a:latin typeface="Calibri"/>
                <a:ea typeface="Calibri"/>
                <a:cs typeface="Calibri"/>
              </a:endParaRPr>
            </a:p>
          </p:txBody>
        </p:sp>
        <p:sp>
          <p:nvSpPr>
            <p:cNvPr id="98" name="Rectangle 2125"/>
            <p:cNvSpPr/>
            <p:nvPr/>
          </p:nvSpPr>
          <p:spPr>
            <a:xfrm>
              <a:off x="2245138" y="980998"/>
              <a:ext cx="1633493" cy="432380"/>
            </a:xfrm>
            <a:prstGeom prst="rect">
              <a:avLst/>
            </a:prstGeom>
            <a:ln>
              <a:noFill/>
            </a:ln>
          </p:spPr>
          <p:txBody>
            <a:bodyPr vert="horz" lIns="0" tIns="0" rIns="0" bIns="0" rtlCol="0">
              <a:noAutofit/>
            </a:bodyPr>
            <a:lstStyle/>
            <a:p>
              <a:pPr>
                <a:lnSpc>
                  <a:spcPct val="107000"/>
                </a:lnSpc>
                <a:spcAft>
                  <a:spcPts val="800"/>
                </a:spcAft>
              </a:pPr>
              <a:r>
                <a:rPr lang="ru-RU" sz="900" dirty="0">
                  <a:solidFill>
                    <a:srgbClr val="000000"/>
                  </a:solidFill>
                  <a:effectLst/>
                  <a:latin typeface="Arial"/>
                  <a:ea typeface="Arial"/>
                  <a:cs typeface="Calibri"/>
                </a:rPr>
                <a:t>Формирование осознанного отношения к </a:t>
              </a:r>
              <a:r>
                <a:rPr lang="ru-RU" sz="900" dirty="0">
                  <a:solidFill>
                    <a:srgbClr val="000000"/>
                  </a:solidFill>
                  <a:latin typeface="Arial"/>
                  <a:ea typeface="Arial"/>
                  <a:cs typeface="Calibri"/>
                </a:rPr>
                <a:t>безопасности и с основание </a:t>
              </a:r>
              <a:r>
                <a:rPr lang="ru-RU" sz="900" dirty="0">
                  <a:solidFill>
                    <a:srgbClr val="000000"/>
                  </a:solidFill>
                  <a:effectLst/>
                  <a:latin typeface="Arial"/>
                  <a:ea typeface="Arial"/>
                  <a:cs typeface="Calibri"/>
                </a:rPr>
                <a:t>усиления работы для предупреждения травматизма  </a:t>
              </a:r>
              <a:endParaRPr lang="ru-RU" sz="1100" dirty="0">
                <a:solidFill>
                  <a:srgbClr val="000000"/>
                </a:solidFill>
                <a:effectLst/>
                <a:latin typeface="Calibri"/>
                <a:ea typeface="Calibri"/>
                <a:cs typeface="Calibri"/>
              </a:endParaRPr>
            </a:p>
          </p:txBody>
        </p:sp>
        <p:sp>
          <p:nvSpPr>
            <p:cNvPr id="103" name="Rectangle 2130"/>
            <p:cNvSpPr/>
            <p:nvPr/>
          </p:nvSpPr>
          <p:spPr>
            <a:xfrm>
              <a:off x="3119691" y="1763462"/>
              <a:ext cx="42348" cy="169953"/>
            </a:xfrm>
            <a:prstGeom prst="rect">
              <a:avLst/>
            </a:prstGeom>
            <a:ln>
              <a:noFill/>
            </a:ln>
          </p:spPr>
          <p:txBody>
            <a:bodyPr vert="horz" lIns="0" tIns="0" rIns="0" bIns="0" rtlCol="0">
              <a:noAutofit/>
            </a:bodyPr>
            <a:lstStyle/>
            <a:p>
              <a:pPr>
                <a:lnSpc>
                  <a:spcPct val="107000"/>
                </a:lnSpc>
                <a:spcAft>
                  <a:spcPts val="800"/>
                </a:spcAft>
              </a:pPr>
              <a:r>
                <a:rPr lang="ru-RU" sz="900">
                  <a:solidFill>
                    <a:srgbClr val="000000"/>
                  </a:solidFill>
                  <a:effectLst/>
                  <a:latin typeface="Arial"/>
                  <a:ea typeface="Arial"/>
                  <a:cs typeface="Calibri"/>
                </a:rPr>
                <a:t> </a:t>
              </a:r>
              <a:endParaRPr lang="ru-RU" sz="1100">
                <a:solidFill>
                  <a:srgbClr val="000000"/>
                </a:solidFill>
                <a:effectLst/>
                <a:latin typeface="Calibri"/>
                <a:ea typeface="Calibri"/>
                <a:cs typeface="Calibri"/>
              </a:endParaRPr>
            </a:p>
          </p:txBody>
        </p:sp>
        <p:sp>
          <p:nvSpPr>
            <p:cNvPr id="104" name="Rectangle 2131"/>
            <p:cNvSpPr/>
            <p:nvPr/>
          </p:nvSpPr>
          <p:spPr>
            <a:xfrm>
              <a:off x="2424494" y="1900898"/>
              <a:ext cx="42236" cy="169501"/>
            </a:xfrm>
            <a:prstGeom prst="rect">
              <a:avLst/>
            </a:prstGeom>
            <a:ln>
              <a:noFill/>
            </a:ln>
          </p:spPr>
          <p:txBody>
            <a:bodyPr vert="horz" lIns="0" tIns="0" rIns="0" bIns="0" rtlCol="0">
              <a:noAutofit/>
            </a:bodyPr>
            <a:lstStyle/>
            <a:p>
              <a:pPr>
                <a:lnSpc>
                  <a:spcPct val="107000"/>
                </a:lnSpc>
                <a:spcAft>
                  <a:spcPts val="800"/>
                </a:spcAft>
              </a:pPr>
              <a:r>
                <a:rPr lang="ru-RU" sz="900">
                  <a:solidFill>
                    <a:srgbClr val="000000"/>
                  </a:solidFill>
                  <a:effectLst/>
                  <a:latin typeface="Arial"/>
                  <a:ea typeface="Arial"/>
                  <a:cs typeface="Calibri"/>
                </a:rPr>
                <a:t> </a:t>
              </a:r>
              <a:endParaRPr lang="ru-RU" sz="1100">
                <a:solidFill>
                  <a:srgbClr val="000000"/>
                </a:solidFill>
                <a:effectLst/>
                <a:latin typeface="Calibri"/>
                <a:ea typeface="Calibri"/>
                <a:cs typeface="Calibri"/>
              </a:endParaRPr>
            </a:p>
          </p:txBody>
        </p:sp>
        <p:sp>
          <p:nvSpPr>
            <p:cNvPr id="105" name="Shape 65423"/>
            <p:cNvSpPr/>
            <p:nvPr/>
          </p:nvSpPr>
          <p:spPr>
            <a:xfrm>
              <a:off x="2051968" y="2980628"/>
              <a:ext cx="1943481" cy="884155"/>
            </a:xfrm>
            <a:custGeom>
              <a:avLst/>
              <a:gdLst/>
              <a:ahLst/>
              <a:cxnLst/>
              <a:rect l="0" t="0" r="0" b="0"/>
              <a:pathLst>
                <a:path w="1943481" h="1027151">
                  <a:moveTo>
                    <a:pt x="0" y="0"/>
                  </a:moveTo>
                  <a:lnTo>
                    <a:pt x="1943481" y="0"/>
                  </a:lnTo>
                  <a:lnTo>
                    <a:pt x="1943481" y="1027151"/>
                  </a:lnTo>
                  <a:lnTo>
                    <a:pt x="0" y="1027151"/>
                  </a:lnTo>
                  <a:lnTo>
                    <a:pt x="0" y="0"/>
                  </a:lnTo>
                </a:path>
              </a:pathLst>
            </a:custGeom>
            <a:ln w="0" cap="flat">
              <a:miter lim="127000"/>
            </a:ln>
          </p:spPr>
          <p:style>
            <a:lnRef idx="0">
              <a:srgbClr val="000000">
                <a:alpha val="0"/>
              </a:srgbClr>
            </a:lnRef>
            <a:fillRef idx="1">
              <a:srgbClr val="F2F2F2"/>
            </a:fillRef>
            <a:effectRef idx="0">
              <a:scrgbClr r="0" g="0" b="0"/>
            </a:effectRef>
            <a:fontRef idx="none"/>
          </p:style>
          <p:txBody>
            <a:bodyPr/>
            <a:lstStyle/>
            <a:p>
              <a:endParaRPr lang="ru-RU"/>
            </a:p>
          </p:txBody>
        </p:sp>
        <p:sp>
          <p:nvSpPr>
            <p:cNvPr id="106" name="Rectangle 2133"/>
            <p:cNvSpPr/>
            <p:nvPr/>
          </p:nvSpPr>
          <p:spPr>
            <a:xfrm>
              <a:off x="2115001" y="3101618"/>
              <a:ext cx="69625" cy="149273"/>
            </a:xfrm>
            <a:prstGeom prst="rect">
              <a:avLst/>
            </a:prstGeom>
            <a:ln>
              <a:noFill/>
            </a:ln>
          </p:spPr>
          <p:txBody>
            <a:bodyPr vert="horz" lIns="0" tIns="0" rIns="0" bIns="0" rtlCol="0">
              <a:noAutofit/>
            </a:bodyPr>
            <a:lstStyle/>
            <a:p>
              <a:pPr>
                <a:lnSpc>
                  <a:spcPct val="107000"/>
                </a:lnSpc>
                <a:spcAft>
                  <a:spcPts val="800"/>
                </a:spcAft>
              </a:pPr>
              <a:r>
                <a:rPr lang="ru-RU" sz="900" dirty="0">
                  <a:solidFill>
                    <a:srgbClr val="000000"/>
                  </a:solidFill>
                  <a:effectLst/>
                  <a:latin typeface="Wingdings"/>
                  <a:ea typeface="Wingdings"/>
                  <a:cs typeface="Wingdings"/>
                </a:rPr>
                <a:t>§</a:t>
              </a:r>
              <a:endParaRPr lang="ru-RU" sz="1100" dirty="0">
                <a:solidFill>
                  <a:srgbClr val="000000"/>
                </a:solidFill>
                <a:effectLst/>
                <a:latin typeface="Calibri"/>
                <a:ea typeface="Calibri"/>
                <a:cs typeface="Calibri"/>
              </a:endParaRPr>
            </a:p>
          </p:txBody>
        </p:sp>
        <p:sp>
          <p:nvSpPr>
            <p:cNvPr id="107" name="Rectangle 2134"/>
            <p:cNvSpPr/>
            <p:nvPr/>
          </p:nvSpPr>
          <p:spPr>
            <a:xfrm>
              <a:off x="2245137" y="3114399"/>
              <a:ext cx="1782537" cy="727543"/>
            </a:xfrm>
            <a:prstGeom prst="rect">
              <a:avLst/>
            </a:prstGeom>
            <a:ln>
              <a:noFill/>
            </a:ln>
          </p:spPr>
          <p:txBody>
            <a:bodyPr vert="horz" lIns="0" tIns="0" rIns="0" bIns="0" rtlCol="0">
              <a:noAutofit/>
            </a:bodyPr>
            <a:lstStyle/>
            <a:p>
              <a:pPr>
                <a:lnSpc>
                  <a:spcPct val="107000"/>
                </a:lnSpc>
                <a:spcAft>
                  <a:spcPts val="800"/>
                </a:spcAft>
              </a:pPr>
              <a:r>
                <a:rPr lang="ru-RU" sz="900" dirty="0">
                  <a:solidFill>
                    <a:srgbClr val="000000"/>
                  </a:solidFill>
                  <a:effectLst/>
                  <a:latin typeface="Arial"/>
                  <a:ea typeface="Arial"/>
                  <a:cs typeface="Calibri"/>
                </a:rPr>
                <a:t>Снижение повторяемости и рисков возникновения инцидентов и происшествий </a:t>
              </a:r>
              <a:endParaRPr lang="ru-RU" sz="1100" dirty="0">
                <a:solidFill>
                  <a:srgbClr val="000000"/>
                </a:solidFill>
                <a:effectLst/>
                <a:latin typeface="Calibri"/>
                <a:ea typeface="Calibri"/>
                <a:cs typeface="Calibri"/>
              </a:endParaRPr>
            </a:p>
          </p:txBody>
        </p:sp>
        <p:sp>
          <p:nvSpPr>
            <p:cNvPr id="110" name="Rectangle 2137"/>
            <p:cNvSpPr/>
            <p:nvPr/>
          </p:nvSpPr>
          <p:spPr>
            <a:xfrm>
              <a:off x="3944176" y="3518497"/>
              <a:ext cx="42236" cy="169502"/>
            </a:xfrm>
            <a:prstGeom prst="rect">
              <a:avLst/>
            </a:prstGeom>
            <a:ln>
              <a:noFill/>
            </a:ln>
          </p:spPr>
          <p:txBody>
            <a:bodyPr vert="horz" lIns="0" tIns="0" rIns="0" bIns="0" rtlCol="0">
              <a:noAutofit/>
            </a:bodyPr>
            <a:lstStyle/>
            <a:p>
              <a:pPr>
                <a:lnSpc>
                  <a:spcPct val="107000"/>
                </a:lnSpc>
                <a:spcAft>
                  <a:spcPts val="800"/>
                </a:spcAft>
              </a:pPr>
              <a:r>
                <a:rPr lang="ru-RU" sz="900">
                  <a:solidFill>
                    <a:srgbClr val="000000"/>
                  </a:solidFill>
                  <a:effectLst/>
                  <a:latin typeface="Arial"/>
                  <a:ea typeface="Arial"/>
                  <a:cs typeface="Calibri"/>
                </a:rPr>
                <a:t> </a:t>
              </a:r>
              <a:endParaRPr lang="ru-RU" sz="1100">
                <a:solidFill>
                  <a:srgbClr val="000000"/>
                </a:solidFill>
                <a:effectLst/>
                <a:latin typeface="Calibri"/>
                <a:ea typeface="Calibri"/>
                <a:cs typeface="Calibri"/>
              </a:endParaRPr>
            </a:p>
          </p:txBody>
        </p:sp>
        <p:sp>
          <p:nvSpPr>
            <p:cNvPr id="111" name="Shape 65424"/>
            <p:cNvSpPr/>
            <p:nvPr/>
          </p:nvSpPr>
          <p:spPr>
            <a:xfrm>
              <a:off x="2084192" y="4383292"/>
              <a:ext cx="1943481" cy="583756"/>
            </a:xfrm>
            <a:custGeom>
              <a:avLst/>
              <a:gdLst/>
              <a:ahLst/>
              <a:cxnLst/>
              <a:rect l="0" t="0" r="0" b="0"/>
              <a:pathLst>
                <a:path w="1943481" h="583755">
                  <a:moveTo>
                    <a:pt x="0" y="0"/>
                  </a:moveTo>
                  <a:lnTo>
                    <a:pt x="1943481" y="0"/>
                  </a:lnTo>
                  <a:lnTo>
                    <a:pt x="1943481" y="583755"/>
                  </a:lnTo>
                  <a:lnTo>
                    <a:pt x="0" y="583755"/>
                  </a:lnTo>
                  <a:lnTo>
                    <a:pt x="0" y="0"/>
                  </a:lnTo>
                </a:path>
              </a:pathLst>
            </a:custGeom>
            <a:ln w="0" cap="flat">
              <a:miter lim="127000"/>
            </a:ln>
          </p:spPr>
          <p:style>
            <a:lnRef idx="0">
              <a:srgbClr val="000000">
                <a:alpha val="0"/>
              </a:srgbClr>
            </a:lnRef>
            <a:fillRef idx="1">
              <a:srgbClr val="F2F2F2"/>
            </a:fillRef>
            <a:effectRef idx="0">
              <a:scrgbClr r="0" g="0" b="0"/>
            </a:effectRef>
            <a:fontRef idx="none"/>
          </p:style>
          <p:txBody>
            <a:bodyPr/>
            <a:lstStyle/>
            <a:p>
              <a:endParaRPr lang="ru-RU"/>
            </a:p>
          </p:txBody>
        </p:sp>
        <p:sp>
          <p:nvSpPr>
            <p:cNvPr id="112" name="Rectangle 2139"/>
            <p:cNvSpPr/>
            <p:nvPr/>
          </p:nvSpPr>
          <p:spPr>
            <a:xfrm>
              <a:off x="2138725" y="4368055"/>
              <a:ext cx="69625" cy="149273"/>
            </a:xfrm>
            <a:prstGeom prst="rect">
              <a:avLst/>
            </a:prstGeom>
            <a:ln>
              <a:noFill/>
            </a:ln>
          </p:spPr>
          <p:txBody>
            <a:bodyPr vert="horz" lIns="0" tIns="0" rIns="0" bIns="0" rtlCol="0">
              <a:noAutofit/>
            </a:bodyPr>
            <a:lstStyle/>
            <a:p>
              <a:pPr>
                <a:lnSpc>
                  <a:spcPct val="107000"/>
                </a:lnSpc>
                <a:spcAft>
                  <a:spcPts val="800"/>
                </a:spcAft>
              </a:pPr>
              <a:r>
                <a:rPr lang="ru-RU" sz="900" dirty="0">
                  <a:solidFill>
                    <a:srgbClr val="000000"/>
                  </a:solidFill>
                  <a:effectLst/>
                  <a:latin typeface="Wingdings"/>
                  <a:ea typeface="Wingdings"/>
                  <a:cs typeface="Wingdings"/>
                </a:rPr>
                <a:t>§</a:t>
              </a:r>
              <a:endParaRPr lang="ru-RU" sz="1100" dirty="0">
                <a:solidFill>
                  <a:srgbClr val="000000"/>
                </a:solidFill>
                <a:effectLst/>
                <a:latin typeface="Calibri"/>
                <a:ea typeface="Calibri"/>
                <a:cs typeface="Calibri"/>
              </a:endParaRPr>
            </a:p>
          </p:txBody>
        </p:sp>
        <p:sp>
          <p:nvSpPr>
            <p:cNvPr id="113" name="Rectangle 2140"/>
            <p:cNvSpPr/>
            <p:nvPr/>
          </p:nvSpPr>
          <p:spPr>
            <a:xfrm>
              <a:off x="2245136" y="4383292"/>
              <a:ext cx="1878236" cy="700313"/>
            </a:xfrm>
            <a:prstGeom prst="rect">
              <a:avLst/>
            </a:prstGeom>
            <a:ln>
              <a:noFill/>
            </a:ln>
          </p:spPr>
          <p:txBody>
            <a:bodyPr vert="horz" lIns="0" tIns="0" rIns="0" bIns="0" rtlCol="0">
              <a:noAutofit/>
            </a:bodyPr>
            <a:lstStyle/>
            <a:p>
              <a:pPr>
                <a:lnSpc>
                  <a:spcPct val="107000"/>
                </a:lnSpc>
              </a:pPr>
              <a:r>
                <a:rPr lang="ru-RU" sz="900" dirty="0">
                  <a:solidFill>
                    <a:srgbClr val="000000"/>
                  </a:solidFill>
                  <a:effectLst/>
                  <a:latin typeface="Arial"/>
                  <a:ea typeface="Arial"/>
                  <a:cs typeface="Calibri"/>
                </a:rPr>
                <a:t>Повышение безопасности, качества и соблюдения сроков работ порядных организаций  </a:t>
              </a:r>
              <a:endParaRPr lang="ru-RU" sz="1100" dirty="0">
                <a:solidFill>
                  <a:srgbClr val="000000"/>
                </a:solidFill>
                <a:effectLst/>
                <a:latin typeface="Calibri"/>
                <a:ea typeface="Calibri"/>
                <a:cs typeface="Calibri"/>
              </a:endParaRPr>
            </a:p>
          </p:txBody>
        </p:sp>
        <p:sp>
          <p:nvSpPr>
            <p:cNvPr id="117" name="Rectangle 2144"/>
            <p:cNvSpPr/>
            <p:nvPr/>
          </p:nvSpPr>
          <p:spPr>
            <a:xfrm>
              <a:off x="3284284" y="4778594"/>
              <a:ext cx="42348" cy="169953"/>
            </a:xfrm>
            <a:prstGeom prst="rect">
              <a:avLst/>
            </a:prstGeom>
            <a:ln>
              <a:noFill/>
            </a:ln>
          </p:spPr>
          <p:txBody>
            <a:bodyPr vert="horz" lIns="0" tIns="0" rIns="0" bIns="0" rtlCol="0">
              <a:noAutofit/>
            </a:bodyPr>
            <a:lstStyle/>
            <a:p>
              <a:pPr>
                <a:lnSpc>
                  <a:spcPct val="107000"/>
                </a:lnSpc>
                <a:spcAft>
                  <a:spcPts val="800"/>
                </a:spcAft>
              </a:pPr>
              <a:r>
                <a:rPr lang="ru-RU" sz="900">
                  <a:solidFill>
                    <a:srgbClr val="000000"/>
                  </a:solidFill>
                  <a:effectLst/>
                  <a:latin typeface="Arial"/>
                  <a:ea typeface="Arial"/>
                  <a:cs typeface="Calibri"/>
                </a:rPr>
                <a:t> </a:t>
              </a:r>
              <a:endParaRPr lang="ru-RU" sz="1100">
                <a:solidFill>
                  <a:srgbClr val="000000"/>
                </a:solidFill>
                <a:effectLst/>
                <a:latin typeface="Calibri"/>
                <a:ea typeface="Calibri"/>
                <a:cs typeface="Calibri"/>
              </a:endParaRPr>
            </a:p>
          </p:txBody>
        </p:sp>
        <p:sp>
          <p:nvSpPr>
            <p:cNvPr id="119" name="Rectangle 2146"/>
            <p:cNvSpPr/>
            <p:nvPr/>
          </p:nvSpPr>
          <p:spPr>
            <a:xfrm>
              <a:off x="3985324" y="4778594"/>
              <a:ext cx="42349" cy="169953"/>
            </a:xfrm>
            <a:prstGeom prst="rect">
              <a:avLst/>
            </a:prstGeom>
            <a:ln>
              <a:noFill/>
            </a:ln>
          </p:spPr>
          <p:txBody>
            <a:bodyPr vert="horz" lIns="0" tIns="0" rIns="0" bIns="0" rtlCol="0">
              <a:noAutofit/>
            </a:bodyPr>
            <a:lstStyle/>
            <a:p>
              <a:pPr>
                <a:lnSpc>
                  <a:spcPct val="107000"/>
                </a:lnSpc>
                <a:spcAft>
                  <a:spcPts val="800"/>
                </a:spcAft>
              </a:pPr>
              <a:r>
                <a:rPr lang="ru-RU" sz="900">
                  <a:solidFill>
                    <a:srgbClr val="000000"/>
                  </a:solidFill>
                  <a:effectLst/>
                  <a:latin typeface="Arial"/>
                  <a:ea typeface="Arial"/>
                  <a:cs typeface="Calibri"/>
                </a:rPr>
                <a:t> </a:t>
              </a:r>
              <a:endParaRPr lang="ru-RU" sz="1100">
                <a:solidFill>
                  <a:srgbClr val="000000"/>
                </a:solidFill>
                <a:effectLst/>
                <a:latin typeface="Calibri"/>
                <a:ea typeface="Calibri"/>
                <a:cs typeface="Calibri"/>
              </a:endParaRPr>
            </a:p>
          </p:txBody>
        </p:sp>
        <p:sp>
          <p:nvSpPr>
            <p:cNvPr id="120" name="Shape 65425"/>
            <p:cNvSpPr/>
            <p:nvPr/>
          </p:nvSpPr>
          <p:spPr>
            <a:xfrm>
              <a:off x="83566" y="827951"/>
              <a:ext cx="1835912" cy="505701"/>
            </a:xfrm>
            <a:custGeom>
              <a:avLst/>
              <a:gdLst/>
              <a:ahLst/>
              <a:cxnLst/>
              <a:rect l="0" t="0" r="0" b="0"/>
              <a:pathLst>
                <a:path w="1835912" h="505701">
                  <a:moveTo>
                    <a:pt x="0" y="0"/>
                  </a:moveTo>
                  <a:lnTo>
                    <a:pt x="1835912" y="0"/>
                  </a:lnTo>
                  <a:lnTo>
                    <a:pt x="1835912" y="505701"/>
                  </a:lnTo>
                  <a:lnTo>
                    <a:pt x="0" y="505701"/>
                  </a:lnTo>
                  <a:lnTo>
                    <a:pt x="0" y="0"/>
                  </a:lnTo>
                </a:path>
              </a:pathLst>
            </a:custGeom>
            <a:ln w="0" cap="flat">
              <a:miter lim="127000"/>
            </a:ln>
          </p:spPr>
          <p:style>
            <a:lnRef idx="0">
              <a:srgbClr val="000000">
                <a:alpha val="0"/>
              </a:srgbClr>
            </a:lnRef>
            <a:fillRef idx="1">
              <a:srgbClr val="D9D9D9"/>
            </a:fillRef>
            <a:effectRef idx="0">
              <a:scrgbClr r="0" g="0" b="0"/>
            </a:effectRef>
            <a:fontRef idx="none"/>
          </p:style>
          <p:txBody>
            <a:bodyPr/>
            <a:lstStyle/>
            <a:p>
              <a:endParaRPr lang="ru-RU"/>
            </a:p>
          </p:txBody>
        </p:sp>
        <p:sp>
          <p:nvSpPr>
            <p:cNvPr id="121" name="Shape 2148"/>
            <p:cNvSpPr/>
            <p:nvPr/>
          </p:nvSpPr>
          <p:spPr>
            <a:xfrm>
              <a:off x="83566" y="827951"/>
              <a:ext cx="1835912" cy="505701"/>
            </a:xfrm>
            <a:custGeom>
              <a:avLst/>
              <a:gdLst/>
              <a:ahLst/>
              <a:cxnLst/>
              <a:rect l="0" t="0" r="0" b="0"/>
              <a:pathLst>
                <a:path w="1835912" h="505701">
                  <a:moveTo>
                    <a:pt x="0" y="505701"/>
                  </a:moveTo>
                  <a:lnTo>
                    <a:pt x="1835912" y="505701"/>
                  </a:lnTo>
                  <a:lnTo>
                    <a:pt x="1835912" y="0"/>
                  </a:lnTo>
                  <a:lnTo>
                    <a:pt x="0" y="0"/>
                  </a:lnTo>
                  <a:close/>
                </a:path>
              </a:pathLst>
            </a:custGeom>
            <a:ln w="12700" cap="flat">
              <a:round/>
            </a:ln>
          </p:spPr>
          <p:style>
            <a:lnRef idx="1">
              <a:srgbClr val="828689"/>
            </a:lnRef>
            <a:fillRef idx="0">
              <a:srgbClr val="000000">
                <a:alpha val="0"/>
              </a:srgbClr>
            </a:fillRef>
            <a:effectRef idx="0">
              <a:scrgbClr r="0" g="0" b="0"/>
            </a:effectRef>
            <a:fontRef idx="none"/>
          </p:style>
          <p:txBody>
            <a:bodyPr/>
            <a:lstStyle/>
            <a:p>
              <a:endParaRPr lang="ru-RU"/>
            </a:p>
          </p:txBody>
        </p:sp>
        <p:sp>
          <p:nvSpPr>
            <p:cNvPr id="122" name="Rectangle 2149"/>
            <p:cNvSpPr/>
            <p:nvPr/>
          </p:nvSpPr>
          <p:spPr>
            <a:xfrm>
              <a:off x="136294" y="1018441"/>
              <a:ext cx="1726452" cy="145352"/>
            </a:xfrm>
            <a:prstGeom prst="rect">
              <a:avLst/>
            </a:prstGeom>
            <a:ln>
              <a:noFill/>
            </a:ln>
          </p:spPr>
          <p:txBody>
            <a:bodyPr vert="horz" lIns="0" tIns="0" rIns="0" bIns="0" rtlCol="0">
              <a:noAutofit/>
            </a:bodyPr>
            <a:lstStyle/>
            <a:p>
              <a:pPr algn="ctr">
                <a:lnSpc>
                  <a:spcPct val="107000"/>
                </a:lnSpc>
                <a:spcAft>
                  <a:spcPts val="800"/>
                </a:spcAft>
              </a:pPr>
              <a:r>
                <a:rPr lang="ru-RU" sz="800" b="1" dirty="0">
                  <a:solidFill>
                    <a:srgbClr val="000000"/>
                  </a:solidFill>
                  <a:effectLst/>
                  <a:latin typeface="Arial"/>
                  <a:ea typeface="Arial"/>
                  <a:cs typeface="Calibri"/>
                </a:rPr>
                <a:t>Приверженность и лидерство </a:t>
              </a:r>
              <a:endParaRPr lang="ru-RU" sz="1100" dirty="0">
                <a:solidFill>
                  <a:srgbClr val="000000"/>
                </a:solidFill>
                <a:effectLst/>
                <a:latin typeface="Calibri"/>
                <a:ea typeface="Calibri"/>
                <a:cs typeface="Calibri"/>
              </a:endParaRPr>
            </a:p>
          </p:txBody>
        </p:sp>
        <p:sp>
          <p:nvSpPr>
            <p:cNvPr id="124" name="Rectangle 2151"/>
            <p:cNvSpPr/>
            <p:nvPr/>
          </p:nvSpPr>
          <p:spPr>
            <a:xfrm>
              <a:off x="912686" y="1088082"/>
              <a:ext cx="37731" cy="151421"/>
            </a:xfrm>
            <a:prstGeom prst="rect">
              <a:avLst/>
            </a:prstGeom>
            <a:ln>
              <a:noFill/>
            </a:ln>
          </p:spPr>
          <p:txBody>
            <a:bodyPr vert="horz" lIns="0" tIns="0" rIns="0" bIns="0" rtlCol="0">
              <a:noAutofit/>
            </a:bodyPr>
            <a:lstStyle/>
            <a:p>
              <a:pPr>
                <a:lnSpc>
                  <a:spcPct val="107000"/>
                </a:lnSpc>
                <a:spcAft>
                  <a:spcPts val="800"/>
                </a:spcAft>
              </a:pPr>
              <a:r>
                <a:rPr lang="ru-RU" sz="800" b="1">
                  <a:solidFill>
                    <a:srgbClr val="000000"/>
                  </a:solidFill>
                  <a:effectLst/>
                  <a:latin typeface="Arial"/>
                  <a:ea typeface="Arial"/>
                  <a:cs typeface="Calibri"/>
                </a:rPr>
                <a:t> </a:t>
              </a:r>
              <a:endParaRPr lang="ru-RU" sz="1100">
                <a:solidFill>
                  <a:srgbClr val="000000"/>
                </a:solidFill>
                <a:effectLst/>
                <a:latin typeface="Calibri"/>
                <a:ea typeface="Calibri"/>
                <a:cs typeface="Calibri"/>
              </a:endParaRPr>
            </a:p>
          </p:txBody>
        </p:sp>
        <p:sp>
          <p:nvSpPr>
            <p:cNvPr id="125" name="Shape 65426"/>
            <p:cNvSpPr/>
            <p:nvPr/>
          </p:nvSpPr>
          <p:spPr>
            <a:xfrm>
              <a:off x="83566" y="1387640"/>
              <a:ext cx="1835912" cy="505701"/>
            </a:xfrm>
            <a:custGeom>
              <a:avLst/>
              <a:gdLst/>
              <a:ahLst/>
              <a:cxnLst/>
              <a:rect l="0" t="0" r="0" b="0"/>
              <a:pathLst>
                <a:path w="1835912" h="505701">
                  <a:moveTo>
                    <a:pt x="0" y="0"/>
                  </a:moveTo>
                  <a:lnTo>
                    <a:pt x="1835912" y="0"/>
                  </a:lnTo>
                  <a:lnTo>
                    <a:pt x="1835912" y="505701"/>
                  </a:lnTo>
                  <a:lnTo>
                    <a:pt x="0" y="505701"/>
                  </a:lnTo>
                  <a:lnTo>
                    <a:pt x="0" y="0"/>
                  </a:lnTo>
                </a:path>
              </a:pathLst>
            </a:custGeom>
            <a:ln w="0" cap="flat">
              <a:round/>
            </a:ln>
          </p:spPr>
          <p:style>
            <a:lnRef idx="0">
              <a:srgbClr val="000000">
                <a:alpha val="0"/>
              </a:srgbClr>
            </a:lnRef>
            <a:fillRef idx="1">
              <a:srgbClr val="D9D9D9"/>
            </a:fillRef>
            <a:effectRef idx="0">
              <a:scrgbClr r="0" g="0" b="0"/>
            </a:effectRef>
            <a:fontRef idx="none"/>
          </p:style>
          <p:txBody>
            <a:bodyPr/>
            <a:lstStyle/>
            <a:p>
              <a:endParaRPr lang="ru-RU"/>
            </a:p>
          </p:txBody>
        </p:sp>
        <p:sp>
          <p:nvSpPr>
            <p:cNvPr id="126" name="Shape 2153"/>
            <p:cNvSpPr/>
            <p:nvPr/>
          </p:nvSpPr>
          <p:spPr>
            <a:xfrm>
              <a:off x="83566" y="1387640"/>
              <a:ext cx="1835912" cy="505701"/>
            </a:xfrm>
            <a:custGeom>
              <a:avLst/>
              <a:gdLst/>
              <a:ahLst/>
              <a:cxnLst/>
              <a:rect l="0" t="0" r="0" b="0"/>
              <a:pathLst>
                <a:path w="1835912" h="505701">
                  <a:moveTo>
                    <a:pt x="0" y="505701"/>
                  </a:moveTo>
                  <a:lnTo>
                    <a:pt x="1835912" y="505701"/>
                  </a:lnTo>
                  <a:lnTo>
                    <a:pt x="1835912" y="0"/>
                  </a:lnTo>
                  <a:lnTo>
                    <a:pt x="0" y="0"/>
                  </a:lnTo>
                  <a:close/>
                </a:path>
              </a:pathLst>
            </a:custGeom>
            <a:ln w="12700" cap="flat">
              <a:round/>
            </a:ln>
          </p:spPr>
          <p:style>
            <a:lnRef idx="1">
              <a:srgbClr val="828689"/>
            </a:lnRef>
            <a:fillRef idx="0">
              <a:srgbClr val="000000">
                <a:alpha val="0"/>
              </a:srgbClr>
            </a:fillRef>
            <a:effectRef idx="0">
              <a:scrgbClr r="0" g="0" b="0"/>
            </a:effectRef>
            <a:fontRef idx="none"/>
          </p:style>
          <p:txBody>
            <a:bodyPr/>
            <a:lstStyle/>
            <a:p>
              <a:endParaRPr lang="ru-RU"/>
            </a:p>
          </p:txBody>
        </p:sp>
        <p:sp>
          <p:nvSpPr>
            <p:cNvPr id="127" name="Rectangle 2154"/>
            <p:cNvSpPr/>
            <p:nvPr/>
          </p:nvSpPr>
          <p:spPr>
            <a:xfrm>
              <a:off x="122602" y="1572586"/>
              <a:ext cx="1666130" cy="160196"/>
            </a:xfrm>
            <a:prstGeom prst="rect">
              <a:avLst/>
            </a:prstGeom>
            <a:ln>
              <a:noFill/>
            </a:ln>
          </p:spPr>
          <p:txBody>
            <a:bodyPr vert="horz" lIns="0" tIns="0" rIns="0" bIns="0" rtlCol="0">
              <a:noAutofit/>
            </a:bodyPr>
            <a:lstStyle/>
            <a:p>
              <a:pPr algn="ctr">
                <a:lnSpc>
                  <a:spcPct val="107000"/>
                </a:lnSpc>
                <a:spcAft>
                  <a:spcPts val="800"/>
                </a:spcAft>
              </a:pPr>
              <a:r>
                <a:rPr lang="ru-RU" sz="800" b="1" dirty="0">
                  <a:solidFill>
                    <a:srgbClr val="000000"/>
                  </a:solidFill>
                  <a:effectLst/>
                  <a:latin typeface="Arial"/>
                  <a:ea typeface="Arial"/>
                  <a:cs typeface="Calibri"/>
                </a:rPr>
                <a:t>Мотивация персонала и КПЭ</a:t>
              </a:r>
              <a:endParaRPr lang="ru-RU" sz="1100" dirty="0">
                <a:solidFill>
                  <a:srgbClr val="000000"/>
                </a:solidFill>
                <a:effectLst/>
                <a:latin typeface="Calibri"/>
                <a:ea typeface="Calibri"/>
                <a:cs typeface="Calibri"/>
              </a:endParaRPr>
            </a:p>
          </p:txBody>
        </p:sp>
        <p:sp>
          <p:nvSpPr>
            <p:cNvPr id="128" name="Rectangle 2155"/>
            <p:cNvSpPr/>
            <p:nvPr/>
          </p:nvSpPr>
          <p:spPr>
            <a:xfrm>
              <a:off x="1827339" y="1587065"/>
              <a:ext cx="37731" cy="151421"/>
            </a:xfrm>
            <a:prstGeom prst="rect">
              <a:avLst/>
            </a:prstGeom>
            <a:ln>
              <a:noFill/>
            </a:ln>
          </p:spPr>
          <p:txBody>
            <a:bodyPr vert="horz" lIns="0" tIns="0" rIns="0" bIns="0" rtlCol="0">
              <a:noAutofit/>
            </a:bodyPr>
            <a:lstStyle/>
            <a:p>
              <a:pPr>
                <a:lnSpc>
                  <a:spcPct val="107000"/>
                </a:lnSpc>
                <a:spcAft>
                  <a:spcPts val="800"/>
                </a:spcAft>
              </a:pPr>
              <a:r>
                <a:rPr lang="ru-RU" sz="800" b="1">
                  <a:solidFill>
                    <a:srgbClr val="000000"/>
                  </a:solidFill>
                  <a:effectLst/>
                  <a:latin typeface="Arial"/>
                  <a:ea typeface="Arial"/>
                  <a:cs typeface="Calibri"/>
                </a:rPr>
                <a:t> </a:t>
              </a:r>
              <a:endParaRPr lang="ru-RU" sz="1100">
                <a:solidFill>
                  <a:srgbClr val="000000"/>
                </a:solidFill>
                <a:effectLst/>
                <a:latin typeface="Calibri"/>
                <a:ea typeface="Calibri"/>
                <a:cs typeface="Calibri"/>
              </a:endParaRPr>
            </a:p>
          </p:txBody>
        </p:sp>
        <p:sp>
          <p:nvSpPr>
            <p:cNvPr id="129" name="Shape 65427"/>
            <p:cNvSpPr/>
            <p:nvPr/>
          </p:nvSpPr>
          <p:spPr>
            <a:xfrm>
              <a:off x="83566" y="1954187"/>
              <a:ext cx="1836674" cy="505701"/>
            </a:xfrm>
            <a:custGeom>
              <a:avLst/>
              <a:gdLst/>
              <a:ahLst/>
              <a:cxnLst/>
              <a:rect l="0" t="0" r="0" b="0"/>
              <a:pathLst>
                <a:path w="1836674" h="505701">
                  <a:moveTo>
                    <a:pt x="0" y="0"/>
                  </a:moveTo>
                  <a:lnTo>
                    <a:pt x="1836674" y="0"/>
                  </a:lnTo>
                  <a:lnTo>
                    <a:pt x="1836674" y="505701"/>
                  </a:lnTo>
                  <a:lnTo>
                    <a:pt x="0" y="505701"/>
                  </a:lnTo>
                  <a:lnTo>
                    <a:pt x="0" y="0"/>
                  </a:lnTo>
                </a:path>
              </a:pathLst>
            </a:custGeom>
            <a:ln w="0" cap="flat">
              <a:round/>
            </a:ln>
          </p:spPr>
          <p:style>
            <a:lnRef idx="0">
              <a:srgbClr val="000000">
                <a:alpha val="0"/>
              </a:srgbClr>
            </a:lnRef>
            <a:fillRef idx="1">
              <a:srgbClr val="D9D9D9"/>
            </a:fillRef>
            <a:effectRef idx="0">
              <a:scrgbClr r="0" g="0" b="0"/>
            </a:effectRef>
            <a:fontRef idx="none"/>
          </p:style>
          <p:txBody>
            <a:bodyPr/>
            <a:lstStyle/>
            <a:p>
              <a:endParaRPr lang="ru-RU"/>
            </a:p>
          </p:txBody>
        </p:sp>
        <p:sp>
          <p:nvSpPr>
            <p:cNvPr id="130" name="Shape 2157"/>
            <p:cNvSpPr/>
            <p:nvPr/>
          </p:nvSpPr>
          <p:spPr>
            <a:xfrm>
              <a:off x="83566" y="1954187"/>
              <a:ext cx="1836674" cy="505701"/>
            </a:xfrm>
            <a:custGeom>
              <a:avLst/>
              <a:gdLst/>
              <a:ahLst/>
              <a:cxnLst/>
              <a:rect l="0" t="0" r="0" b="0"/>
              <a:pathLst>
                <a:path w="1836674" h="505701">
                  <a:moveTo>
                    <a:pt x="0" y="505701"/>
                  </a:moveTo>
                  <a:lnTo>
                    <a:pt x="1836674" y="505701"/>
                  </a:lnTo>
                  <a:lnTo>
                    <a:pt x="1836674" y="0"/>
                  </a:lnTo>
                  <a:lnTo>
                    <a:pt x="0" y="0"/>
                  </a:lnTo>
                  <a:close/>
                </a:path>
              </a:pathLst>
            </a:custGeom>
            <a:ln w="12700" cap="flat">
              <a:round/>
            </a:ln>
          </p:spPr>
          <p:style>
            <a:lnRef idx="1">
              <a:srgbClr val="828689"/>
            </a:lnRef>
            <a:fillRef idx="0">
              <a:srgbClr val="000000">
                <a:alpha val="0"/>
              </a:srgbClr>
            </a:fillRef>
            <a:effectRef idx="0">
              <a:scrgbClr r="0" g="0" b="0"/>
            </a:effectRef>
            <a:fontRef idx="none"/>
          </p:style>
          <p:txBody>
            <a:bodyPr/>
            <a:lstStyle/>
            <a:p>
              <a:endParaRPr lang="ru-RU"/>
            </a:p>
          </p:txBody>
        </p:sp>
        <p:sp>
          <p:nvSpPr>
            <p:cNvPr id="131" name="Rectangle 2158"/>
            <p:cNvSpPr/>
            <p:nvPr/>
          </p:nvSpPr>
          <p:spPr>
            <a:xfrm>
              <a:off x="175984" y="2126937"/>
              <a:ext cx="1689085" cy="158109"/>
            </a:xfrm>
            <a:prstGeom prst="rect">
              <a:avLst/>
            </a:prstGeom>
            <a:ln>
              <a:noFill/>
            </a:ln>
          </p:spPr>
          <p:txBody>
            <a:bodyPr vert="horz" lIns="0" tIns="0" rIns="0" bIns="0" rtlCol="0">
              <a:noAutofit/>
            </a:bodyPr>
            <a:lstStyle/>
            <a:p>
              <a:pPr>
                <a:lnSpc>
                  <a:spcPct val="107000"/>
                </a:lnSpc>
                <a:spcAft>
                  <a:spcPts val="800"/>
                </a:spcAft>
              </a:pPr>
              <a:r>
                <a:rPr lang="ru-RU" sz="800" b="1" dirty="0">
                  <a:solidFill>
                    <a:srgbClr val="000000"/>
                  </a:solidFill>
                  <a:effectLst/>
                  <a:latin typeface="Arial"/>
                  <a:ea typeface="Arial"/>
                  <a:cs typeface="Calibri"/>
                </a:rPr>
                <a:t>Коммуникации по безопасности </a:t>
              </a:r>
              <a:endParaRPr lang="ru-RU" sz="1100" dirty="0">
                <a:solidFill>
                  <a:srgbClr val="000000"/>
                </a:solidFill>
                <a:effectLst/>
                <a:latin typeface="Calibri"/>
                <a:ea typeface="Calibri"/>
                <a:cs typeface="Calibri"/>
              </a:endParaRPr>
            </a:p>
          </p:txBody>
        </p:sp>
        <p:sp>
          <p:nvSpPr>
            <p:cNvPr id="133" name="Rectangle 2160"/>
            <p:cNvSpPr/>
            <p:nvPr/>
          </p:nvSpPr>
          <p:spPr>
            <a:xfrm>
              <a:off x="1066863" y="2214699"/>
              <a:ext cx="37731" cy="151421"/>
            </a:xfrm>
            <a:prstGeom prst="rect">
              <a:avLst/>
            </a:prstGeom>
            <a:ln>
              <a:noFill/>
            </a:ln>
          </p:spPr>
          <p:txBody>
            <a:bodyPr vert="horz" lIns="0" tIns="0" rIns="0" bIns="0" rtlCol="0">
              <a:noAutofit/>
            </a:bodyPr>
            <a:lstStyle/>
            <a:p>
              <a:pPr>
                <a:lnSpc>
                  <a:spcPct val="107000"/>
                </a:lnSpc>
                <a:spcAft>
                  <a:spcPts val="800"/>
                </a:spcAft>
              </a:pPr>
              <a:r>
                <a:rPr lang="ru-RU" sz="800" b="1">
                  <a:solidFill>
                    <a:srgbClr val="000000"/>
                  </a:solidFill>
                  <a:effectLst/>
                  <a:latin typeface="Arial"/>
                  <a:ea typeface="Arial"/>
                  <a:cs typeface="Calibri"/>
                </a:rPr>
                <a:t> </a:t>
              </a:r>
              <a:endParaRPr lang="ru-RU" sz="1100">
                <a:solidFill>
                  <a:srgbClr val="000000"/>
                </a:solidFill>
                <a:effectLst/>
                <a:latin typeface="Calibri"/>
                <a:ea typeface="Calibri"/>
                <a:cs typeface="Calibri"/>
              </a:endParaRPr>
            </a:p>
          </p:txBody>
        </p:sp>
        <p:sp>
          <p:nvSpPr>
            <p:cNvPr id="134" name="Shape 65428"/>
            <p:cNvSpPr/>
            <p:nvPr/>
          </p:nvSpPr>
          <p:spPr>
            <a:xfrm>
              <a:off x="83566" y="3003169"/>
              <a:ext cx="1835912" cy="395884"/>
            </a:xfrm>
            <a:custGeom>
              <a:avLst/>
              <a:gdLst/>
              <a:ahLst/>
              <a:cxnLst/>
              <a:rect l="0" t="0" r="0" b="0"/>
              <a:pathLst>
                <a:path w="1835912" h="395884">
                  <a:moveTo>
                    <a:pt x="0" y="0"/>
                  </a:moveTo>
                  <a:lnTo>
                    <a:pt x="1835912" y="0"/>
                  </a:lnTo>
                  <a:lnTo>
                    <a:pt x="1835912" y="395884"/>
                  </a:lnTo>
                  <a:lnTo>
                    <a:pt x="0" y="395884"/>
                  </a:lnTo>
                  <a:lnTo>
                    <a:pt x="0" y="0"/>
                  </a:lnTo>
                </a:path>
              </a:pathLst>
            </a:custGeom>
            <a:ln w="0" cap="flat">
              <a:round/>
            </a:ln>
          </p:spPr>
          <p:style>
            <a:lnRef idx="0">
              <a:srgbClr val="000000">
                <a:alpha val="0"/>
              </a:srgbClr>
            </a:lnRef>
            <a:fillRef idx="1">
              <a:srgbClr val="D9D9D9"/>
            </a:fillRef>
            <a:effectRef idx="0">
              <a:scrgbClr r="0" g="0" b="0"/>
            </a:effectRef>
            <a:fontRef idx="none"/>
          </p:style>
          <p:txBody>
            <a:bodyPr/>
            <a:lstStyle/>
            <a:p>
              <a:endParaRPr lang="ru-RU"/>
            </a:p>
          </p:txBody>
        </p:sp>
        <p:sp>
          <p:nvSpPr>
            <p:cNvPr id="135" name="Shape 2162"/>
            <p:cNvSpPr/>
            <p:nvPr/>
          </p:nvSpPr>
          <p:spPr>
            <a:xfrm>
              <a:off x="83566" y="3003169"/>
              <a:ext cx="1835912" cy="395884"/>
            </a:xfrm>
            <a:custGeom>
              <a:avLst/>
              <a:gdLst/>
              <a:ahLst/>
              <a:cxnLst/>
              <a:rect l="0" t="0" r="0" b="0"/>
              <a:pathLst>
                <a:path w="1835912" h="395884">
                  <a:moveTo>
                    <a:pt x="0" y="395884"/>
                  </a:moveTo>
                  <a:lnTo>
                    <a:pt x="1835912" y="395884"/>
                  </a:lnTo>
                  <a:lnTo>
                    <a:pt x="1835912" y="0"/>
                  </a:lnTo>
                  <a:lnTo>
                    <a:pt x="0" y="0"/>
                  </a:lnTo>
                  <a:close/>
                </a:path>
              </a:pathLst>
            </a:custGeom>
            <a:ln w="12700" cap="flat">
              <a:round/>
            </a:ln>
          </p:spPr>
          <p:style>
            <a:lnRef idx="1">
              <a:srgbClr val="828689"/>
            </a:lnRef>
            <a:fillRef idx="0">
              <a:srgbClr val="000000">
                <a:alpha val="0"/>
              </a:srgbClr>
            </a:fillRef>
            <a:effectRef idx="0">
              <a:scrgbClr r="0" g="0" b="0"/>
            </a:effectRef>
            <a:fontRef idx="none"/>
          </p:style>
          <p:txBody>
            <a:bodyPr/>
            <a:lstStyle/>
            <a:p>
              <a:endParaRPr lang="ru-RU"/>
            </a:p>
          </p:txBody>
        </p:sp>
        <p:sp>
          <p:nvSpPr>
            <p:cNvPr id="136" name="Rectangle 2163"/>
            <p:cNvSpPr/>
            <p:nvPr/>
          </p:nvSpPr>
          <p:spPr>
            <a:xfrm>
              <a:off x="148247" y="3079161"/>
              <a:ext cx="1714500" cy="284181"/>
            </a:xfrm>
            <a:prstGeom prst="rect">
              <a:avLst/>
            </a:prstGeom>
            <a:ln>
              <a:noFill/>
            </a:ln>
          </p:spPr>
          <p:txBody>
            <a:bodyPr vert="horz" lIns="0" tIns="0" rIns="0" bIns="0" rtlCol="0">
              <a:noAutofit/>
            </a:bodyPr>
            <a:lstStyle/>
            <a:p>
              <a:pPr>
                <a:lnSpc>
                  <a:spcPct val="107000"/>
                </a:lnSpc>
                <a:spcAft>
                  <a:spcPts val="800"/>
                </a:spcAft>
              </a:pPr>
              <a:r>
                <a:rPr lang="ru-RU" sz="1200" b="1" baseline="30000" dirty="0">
                  <a:solidFill>
                    <a:srgbClr val="000000"/>
                  </a:solidFill>
                  <a:effectLst/>
                  <a:latin typeface="Arial"/>
                  <a:ea typeface="Arial"/>
                  <a:cs typeface="Calibri"/>
                </a:rPr>
                <a:t>Расследование происшествий и микротравм</a:t>
              </a:r>
            </a:p>
            <a:p>
              <a:pPr>
                <a:lnSpc>
                  <a:spcPct val="107000"/>
                </a:lnSpc>
                <a:spcAft>
                  <a:spcPts val="800"/>
                </a:spcAft>
              </a:pPr>
              <a:r>
                <a:rPr lang="ru-RU" sz="1400" b="1" baseline="30000" dirty="0">
                  <a:solidFill>
                    <a:srgbClr val="000000"/>
                  </a:solidFill>
                  <a:effectLst/>
                  <a:latin typeface="Arial"/>
                  <a:ea typeface="Arial"/>
                  <a:cs typeface="Calibri"/>
                </a:rPr>
                <a:t> </a:t>
              </a:r>
              <a:endParaRPr lang="ru-RU" sz="1100" dirty="0">
                <a:solidFill>
                  <a:srgbClr val="000000"/>
                </a:solidFill>
                <a:effectLst/>
                <a:latin typeface="Calibri"/>
                <a:ea typeface="Calibri"/>
                <a:cs typeface="Calibri"/>
              </a:endParaRPr>
            </a:p>
          </p:txBody>
        </p:sp>
        <p:sp>
          <p:nvSpPr>
            <p:cNvPr id="139" name="Rectangle 2166"/>
            <p:cNvSpPr/>
            <p:nvPr/>
          </p:nvSpPr>
          <p:spPr>
            <a:xfrm>
              <a:off x="1063816" y="3278593"/>
              <a:ext cx="42236" cy="169502"/>
            </a:xfrm>
            <a:prstGeom prst="rect">
              <a:avLst/>
            </a:prstGeom>
            <a:ln>
              <a:noFill/>
            </a:ln>
          </p:spPr>
          <p:txBody>
            <a:bodyPr vert="horz" lIns="0" tIns="0" rIns="0" bIns="0" rtlCol="0">
              <a:noAutofit/>
            </a:bodyPr>
            <a:lstStyle/>
            <a:p>
              <a:pPr>
                <a:lnSpc>
                  <a:spcPct val="107000"/>
                </a:lnSpc>
                <a:spcAft>
                  <a:spcPts val="800"/>
                </a:spcAft>
              </a:pPr>
              <a:r>
                <a:rPr lang="ru-RU" sz="900" b="1">
                  <a:solidFill>
                    <a:srgbClr val="000000"/>
                  </a:solidFill>
                  <a:effectLst/>
                  <a:latin typeface="Arial"/>
                  <a:ea typeface="Arial"/>
                  <a:cs typeface="Calibri"/>
                </a:rPr>
                <a:t> </a:t>
              </a:r>
              <a:endParaRPr lang="ru-RU" sz="1100">
                <a:solidFill>
                  <a:srgbClr val="000000"/>
                </a:solidFill>
                <a:effectLst/>
                <a:latin typeface="Calibri"/>
                <a:ea typeface="Calibri"/>
                <a:cs typeface="Calibri"/>
              </a:endParaRPr>
            </a:p>
          </p:txBody>
        </p:sp>
        <p:sp>
          <p:nvSpPr>
            <p:cNvPr id="140" name="Shape 65429"/>
            <p:cNvSpPr/>
            <p:nvPr/>
          </p:nvSpPr>
          <p:spPr>
            <a:xfrm>
              <a:off x="75641" y="4368055"/>
              <a:ext cx="1835912" cy="505701"/>
            </a:xfrm>
            <a:custGeom>
              <a:avLst/>
              <a:gdLst/>
              <a:ahLst/>
              <a:cxnLst/>
              <a:rect l="0" t="0" r="0" b="0"/>
              <a:pathLst>
                <a:path w="1835912" h="505701">
                  <a:moveTo>
                    <a:pt x="0" y="0"/>
                  </a:moveTo>
                  <a:lnTo>
                    <a:pt x="1835912" y="0"/>
                  </a:lnTo>
                  <a:lnTo>
                    <a:pt x="1835912" y="505701"/>
                  </a:lnTo>
                  <a:lnTo>
                    <a:pt x="0" y="505701"/>
                  </a:lnTo>
                  <a:lnTo>
                    <a:pt x="0" y="0"/>
                  </a:lnTo>
                </a:path>
              </a:pathLst>
            </a:custGeom>
            <a:ln w="0" cap="flat">
              <a:round/>
            </a:ln>
          </p:spPr>
          <p:style>
            <a:lnRef idx="0">
              <a:srgbClr val="000000">
                <a:alpha val="0"/>
              </a:srgbClr>
            </a:lnRef>
            <a:fillRef idx="1">
              <a:srgbClr val="D9D9D9"/>
            </a:fillRef>
            <a:effectRef idx="0">
              <a:scrgbClr r="0" g="0" b="0"/>
            </a:effectRef>
            <a:fontRef idx="none"/>
          </p:style>
          <p:txBody>
            <a:bodyPr/>
            <a:lstStyle/>
            <a:p>
              <a:endParaRPr lang="ru-RU"/>
            </a:p>
          </p:txBody>
        </p:sp>
        <p:sp>
          <p:nvSpPr>
            <p:cNvPr id="141" name="Shape 2168"/>
            <p:cNvSpPr/>
            <p:nvPr/>
          </p:nvSpPr>
          <p:spPr>
            <a:xfrm>
              <a:off x="83566" y="4368055"/>
              <a:ext cx="1835912" cy="505701"/>
            </a:xfrm>
            <a:custGeom>
              <a:avLst/>
              <a:gdLst/>
              <a:ahLst/>
              <a:cxnLst/>
              <a:rect l="0" t="0" r="0" b="0"/>
              <a:pathLst>
                <a:path w="1835912" h="505701">
                  <a:moveTo>
                    <a:pt x="0" y="505701"/>
                  </a:moveTo>
                  <a:lnTo>
                    <a:pt x="1835912" y="505701"/>
                  </a:lnTo>
                  <a:lnTo>
                    <a:pt x="1835912" y="0"/>
                  </a:lnTo>
                  <a:lnTo>
                    <a:pt x="0" y="0"/>
                  </a:lnTo>
                  <a:close/>
                </a:path>
              </a:pathLst>
            </a:custGeom>
            <a:ln w="12700" cap="flat">
              <a:round/>
            </a:ln>
          </p:spPr>
          <p:style>
            <a:lnRef idx="1">
              <a:srgbClr val="828689"/>
            </a:lnRef>
            <a:fillRef idx="0">
              <a:srgbClr val="000000">
                <a:alpha val="0"/>
              </a:srgbClr>
            </a:fillRef>
            <a:effectRef idx="0">
              <a:scrgbClr r="0" g="0" b="0"/>
            </a:effectRef>
            <a:fontRef idx="none"/>
          </p:style>
          <p:txBody>
            <a:bodyPr/>
            <a:lstStyle/>
            <a:p>
              <a:endParaRPr lang="ru-RU"/>
            </a:p>
          </p:txBody>
        </p:sp>
        <p:sp>
          <p:nvSpPr>
            <p:cNvPr id="144" name="Rectangle 2171"/>
            <p:cNvSpPr/>
            <p:nvPr/>
          </p:nvSpPr>
          <p:spPr>
            <a:xfrm>
              <a:off x="1243648" y="4716996"/>
              <a:ext cx="42236" cy="169501"/>
            </a:xfrm>
            <a:prstGeom prst="rect">
              <a:avLst/>
            </a:prstGeom>
            <a:ln>
              <a:noFill/>
            </a:ln>
          </p:spPr>
          <p:txBody>
            <a:bodyPr vert="horz" lIns="0" tIns="0" rIns="0" bIns="0" rtlCol="0">
              <a:noAutofit/>
            </a:bodyPr>
            <a:lstStyle/>
            <a:p>
              <a:pPr>
                <a:lnSpc>
                  <a:spcPct val="107000"/>
                </a:lnSpc>
                <a:spcAft>
                  <a:spcPts val="800"/>
                </a:spcAft>
              </a:pPr>
              <a:r>
                <a:rPr lang="ru-RU" sz="900" b="1">
                  <a:solidFill>
                    <a:srgbClr val="000000"/>
                  </a:solidFill>
                  <a:effectLst/>
                  <a:latin typeface="Arial"/>
                  <a:ea typeface="Arial"/>
                  <a:cs typeface="Calibri"/>
                </a:rPr>
                <a:t> </a:t>
              </a:r>
              <a:endParaRPr lang="ru-RU" sz="1100">
                <a:solidFill>
                  <a:srgbClr val="000000"/>
                </a:solidFill>
                <a:effectLst/>
                <a:latin typeface="Calibri"/>
                <a:ea typeface="Calibri"/>
                <a:cs typeface="Calibri"/>
              </a:endParaRPr>
            </a:p>
          </p:txBody>
        </p:sp>
        <p:sp>
          <p:nvSpPr>
            <p:cNvPr id="145" name="Shape 65430"/>
            <p:cNvSpPr/>
            <p:nvPr/>
          </p:nvSpPr>
          <p:spPr>
            <a:xfrm>
              <a:off x="83566" y="3471405"/>
              <a:ext cx="1836674" cy="429806"/>
            </a:xfrm>
            <a:custGeom>
              <a:avLst/>
              <a:gdLst/>
              <a:ahLst/>
              <a:cxnLst/>
              <a:rect l="0" t="0" r="0" b="0"/>
              <a:pathLst>
                <a:path w="1836674" h="429806">
                  <a:moveTo>
                    <a:pt x="0" y="0"/>
                  </a:moveTo>
                  <a:lnTo>
                    <a:pt x="1836674" y="0"/>
                  </a:lnTo>
                  <a:lnTo>
                    <a:pt x="1836674" y="429806"/>
                  </a:lnTo>
                  <a:lnTo>
                    <a:pt x="0" y="429806"/>
                  </a:lnTo>
                  <a:lnTo>
                    <a:pt x="0" y="0"/>
                  </a:lnTo>
                </a:path>
              </a:pathLst>
            </a:custGeom>
            <a:ln w="0" cap="flat">
              <a:round/>
            </a:ln>
          </p:spPr>
          <p:style>
            <a:lnRef idx="0">
              <a:srgbClr val="000000">
                <a:alpha val="0"/>
              </a:srgbClr>
            </a:lnRef>
            <a:fillRef idx="1">
              <a:srgbClr val="D9D9D9"/>
            </a:fillRef>
            <a:effectRef idx="0">
              <a:scrgbClr r="0" g="0" b="0"/>
            </a:effectRef>
            <a:fontRef idx="none"/>
          </p:style>
          <p:txBody>
            <a:bodyPr/>
            <a:lstStyle/>
            <a:p>
              <a:endParaRPr lang="ru-RU"/>
            </a:p>
          </p:txBody>
        </p:sp>
        <p:sp>
          <p:nvSpPr>
            <p:cNvPr id="146" name="Shape 2173"/>
            <p:cNvSpPr/>
            <p:nvPr/>
          </p:nvSpPr>
          <p:spPr>
            <a:xfrm>
              <a:off x="83566" y="3471405"/>
              <a:ext cx="1836674" cy="429806"/>
            </a:xfrm>
            <a:custGeom>
              <a:avLst/>
              <a:gdLst/>
              <a:ahLst/>
              <a:cxnLst/>
              <a:rect l="0" t="0" r="0" b="0"/>
              <a:pathLst>
                <a:path w="1836674" h="429806">
                  <a:moveTo>
                    <a:pt x="0" y="429806"/>
                  </a:moveTo>
                  <a:lnTo>
                    <a:pt x="1836674" y="429806"/>
                  </a:lnTo>
                  <a:lnTo>
                    <a:pt x="1836674" y="0"/>
                  </a:lnTo>
                  <a:lnTo>
                    <a:pt x="0" y="0"/>
                  </a:lnTo>
                  <a:close/>
                </a:path>
              </a:pathLst>
            </a:custGeom>
            <a:ln w="12700" cap="flat">
              <a:round/>
            </a:ln>
          </p:spPr>
          <p:style>
            <a:lnRef idx="1">
              <a:srgbClr val="828689"/>
            </a:lnRef>
            <a:fillRef idx="0">
              <a:srgbClr val="000000">
                <a:alpha val="0"/>
              </a:srgbClr>
            </a:fillRef>
            <a:effectRef idx="0">
              <a:scrgbClr r="0" g="0" b="0"/>
            </a:effectRef>
            <a:fontRef idx="none"/>
          </p:style>
          <p:txBody>
            <a:bodyPr/>
            <a:lstStyle/>
            <a:p>
              <a:endParaRPr lang="ru-RU"/>
            </a:p>
          </p:txBody>
        </p:sp>
        <p:sp>
          <p:nvSpPr>
            <p:cNvPr id="148" name="Rectangle 2175"/>
            <p:cNvSpPr/>
            <p:nvPr/>
          </p:nvSpPr>
          <p:spPr>
            <a:xfrm>
              <a:off x="136295" y="3540889"/>
              <a:ext cx="1726451" cy="319674"/>
            </a:xfrm>
            <a:prstGeom prst="rect">
              <a:avLst/>
            </a:prstGeom>
            <a:ln>
              <a:noFill/>
            </a:ln>
          </p:spPr>
          <p:txBody>
            <a:bodyPr vert="horz" lIns="0" tIns="0" rIns="0" bIns="0" rtlCol="0">
              <a:noAutofit/>
            </a:bodyPr>
            <a:lstStyle/>
            <a:p>
              <a:pPr>
                <a:lnSpc>
                  <a:spcPct val="107000"/>
                </a:lnSpc>
                <a:spcAft>
                  <a:spcPts val="800"/>
                </a:spcAft>
              </a:pPr>
              <a:r>
                <a:rPr lang="ru-RU" sz="800" b="1" dirty="0">
                  <a:solidFill>
                    <a:srgbClr val="000000"/>
                  </a:solidFill>
                  <a:effectLst/>
                  <a:latin typeface="Arial"/>
                  <a:ea typeface="Arial"/>
                  <a:cs typeface="Calibri"/>
                </a:rPr>
                <a:t>Управление рисками по ОТ и ПБ</a:t>
              </a:r>
              <a:endParaRPr lang="ru-RU" sz="800" dirty="0">
                <a:solidFill>
                  <a:srgbClr val="000000"/>
                </a:solidFill>
                <a:effectLst/>
                <a:latin typeface="Calibri"/>
                <a:ea typeface="Calibri"/>
                <a:cs typeface="Calibri"/>
              </a:endParaRPr>
            </a:p>
          </p:txBody>
        </p:sp>
        <p:sp>
          <p:nvSpPr>
            <p:cNvPr id="149" name="Rectangle 2176"/>
            <p:cNvSpPr/>
            <p:nvPr/>
          </p:nvSpPr>
          <p:spPr>
            <a:xfrm>
              <a:off x="828866" y="3695281"/>
              <a:ext cx="42236" cy="169501"/>
            </a:xfrm>
            <a:prstGeom prst="rect">
              <a:avLst/>
            </a:prstGeom>
            <a:ln>
              <a:noFill/>
            </a:ln>
          </p:spPr>
          <p:txBody>
            <a:bodyPr vert="horz" lIns="0" tIns="0" rIns="0" bIns="0" rtlCol="0">
              <a:noAutofit/>
            </a:bodyPr>
            <a:lstStyle/>
            <a:p>
              <a:pPr>
                <a:lnSpc>
                  <a:spcPct val="107000"/>
                </a:lnSpc>
                <a:spcAft>
                  <a:spcPts val="800"/>
                </a:spcAft>
              </a:pPr>
              <a:r>
                <a:rPr lang="ru-RU" sz="900" b="1">
                  <a:solidFill>
                    <a:srgbClr val="000000"/>
                  </a:solidFill>
                  <a:effectLst/>
                  <a:latin typeface="Arial"/>
                  <a:ea typeface="Arial"/>
                  <a:cs typeface="Calibri"/>
                </a:rPr>
                <a:t> </a:t>
              </a:r>
              <a:endParaRPr lang="ru-RU" sz="1100">
                <a:solidFill>
                  <a:srgbClr val="000000"/>
                </a:solidFill>
                <a:effectLst/>
                <a:latin typeface="Calibri"/>
                <a:ea typeface="Calibri"/>
                <a:cs typeface="Calibri"/>
              </a:endParaRPr>
            </a:p>
          </p:txBody>
        </p:sp>
        <p:sp>
          <p:nvSpPr>
            <p:cNvPr id="150" name="Rectangle 2177"/>
            <p:cNvSpPr/>
            <p:nvPr/>
          </p:nvSpPr>
          <p:spPr>
            <a:xfrm>
              <a:off x="175984" y="114993"/>
              <a:ext cx="2142430" cy="175277"/>
            </a:xfrm>
            <a:prstGeom prst="rect">
              <a:avLst/>
            </a:prstGeom>
            <a:ln>
              <a:noFill/>
            </a:ln>
          </p:spPr>
          <p:txBody>
            <a:bodyPr vert="horz" lIns="0" tIns="0" rIns="0" bIns="0" rtlCol="0">
              <a:noAutofit/>
            </a:bodyPr>
            <a:lstStyle/>
            <a:p>
              <a:pPr>
                <a:lnSpc>
                  <a:spcPct val="107000"/>
                </a:lnSpc>
                <a:spcAft>
                  <a:spcPts val="800"/>
                </a:spcAft>
              </a:pPr>
              <a:r>
                <a:rPr lang="ru-RU" sz="1100" b="1" dirty="0">
                  <a:solidFill>
                    <a:srgbClr val="595959"/>
                  </a:solidFill>
                  <a:effectLst/>
                  <a:latin typeface="Arial"/>
                  <a:ea typeface="Arial"/>
                  <a:cs typeface="Calibri"/>
                </a:rPr>
                <a:t>Направления развития</a:t>
              </a:r>
              <a:endParaRPr lang="ru-RU" sz="1100" dirty="0">
                <a:solidFill>
                  <a:srgbClr val="000000"/>
                </a:solidFill>
                <a:effectLst/>
                <a:latin typeface="Calibri"/>
                <a:ea typeface="Calibri"/>
                <a:cs typeface="Calibri"/>
              </a:endParaRPr>
            </a:p>
          </p:txBody>
        </p:sp>
        <p:sp>
          <p:nvSpPr>
            <p:cNvPr id="151" name="Rectangle 2178"/>
            <p:cNvSpPr/>
            <p:nvPr/>
          </p:nvSpPr>
          <p:spPr>
            <a:xfrm>
              <a:off x="1788732" y="90180"/>
              <a:ext cx="51809" cy="207921"/>
            </a:xfrm>
            <a:prstGeom prst="rect">
              <a:avLst/>
            </a:prstGeom>
            <a:ln>
              <a:noFill/>
            </a:ln>
          </p:spPr>
          <p:txBody>
            <a:bodyPr vert="horz" lIns="0" tIns="0" rIns="0" bIns="0" rtlCol="0">
              <a:noAutofit/>
            </a:bodyPr>
            <a:lstStyle/>
            <a:p>
              <a:pPr>
                <a:lnSpc>
                  <a:spcPct val="107000"/>
                </a:lnSpc>
                <a:spcAft>
                  <a:spcPts val="800"/>
                </a:spcAft>
              </a:pPr>
              <a:r>
                <a:rPr lang="ru-RU" sz="1100" b="1">
                  <a:solidFill>
                    <a:srgbClr val="595959"/>
                  </a:solidFill>
                  <a:effectLst/>
                  <a:latin typeface="Arial"/>
                  <a:ea typeface="Arial"/>
                  <a:cs typeface="Calibri"/>
                </a:rPr>
                <a:t> </a:t>
              </a:r>
              <a:endParaRPr lang="ru-RU" sz="1100">
                <a:solidFill>
                  <a:srgbClr val="000000"/>
                </a:solidFill>
                <a:effectLst/>
                <a:latin typeface="Calibri"/>
                <a:ea typeface="Calibri"/>
                <a:cs typeface="Calibri"/>
              </a:endParaRPr>
            </a:p>
          </p:txBody>
        </p:sp>
        <p:sp>
          <p:nvSpPr>
            <p:cNvPr id="152" name="Shape 65431"/>
            <p:cNvSpPr/>
            <p:nvPr/>
          </p:nvSpPr>
          <p:spPr>
            <a:xfrm>
              <a:off x="0" y="43423"/>
              <a:ext cx="65245" cy="324002"/>
            </a:xfrm>
            <a:custGeom>
              <a:avLst/>
              <a:gdLst/>
              <a:ahLst/>
              <a:cxnLst/>
              <a:rect l="0" t="0" r="0" b="0"/>
              <a:pathLst>
                <a:path w="65245" h="324002">
                  <a:moveTo>
                    <a:pt x="0" y="0"/>
                  </a:moveTo>
                  <a:lnTo>
                    <a:pt x="65245" y="0"/>
                  </a:lnTo>
                  <a:lnTo>
                    <a:pt x="65245" y="324002"/>
                  </a:lnTo>
                  <a:lnTo>
                    <a:pt x="0" y="324002"/>
                  </a:lnTo>
                  <a:lnTo>
                    <a:pt x="0" y="0"/>
                  </a:lnTo>
                </a:path>
              </a:pathLst>
            </a:custGeom>
            <a:solidFill>
              <a:srgbClr val="0033CC"/>
            </a:solidFill>
            <a:ln w="0" cap="flat">
              <a:miter lim="127000"/>
            </a:ln>
          </p:spPr>
          <p:style>
            <a:lnRef idx="0">
              <a:srgbClr val="000000">
                <a:alpha val="0"/>
              </a:srgbClr>
            </a:lnRef>
            <a:fillRef idx="1">
              <a:srgbClr val="BA313B"/>
            </a:fillRef>
            <a:effectRef idx="0">
              <a:scrgbClr r="0" g="0" b="0"/>
            </a:effectRef>
            <a:fontRef idx="none"/>
          </p:style>
          <p:txBody>
            <a:bodyPr/>
            <a:lstStyle/>
            <a:p>
              <a:endParaRPr lang="ru-RU"/>
            </a:p>
          </p:txBody>
        </p:sp>
      </p:grpSp>
      <p:sp>
        <p:nvSpPr>
          <p:cNvPr id="147" name="Rectangle 2175"/>
          <p:cNvSpPr/>
          <p:nvPr/>
        </p:nvSpPr>
        <p:spPr>
          <a:xfrm>
            <a:off x="314373" y="4178431"/>
            <a:ext cx="1698086" cy="274691"/>
          </a:xfrm>
          <a:prstGeom prst="rect">
            <a:avLst/>
          </a:prstGeom>
          <a:ln>
            <a:noFill/>
          </a:ln>
        </p:spPr>
        <p:txBody>
          <a:bodyPr vert="horz" lIns="0" tIns="0" rIns="0" bIns="0" rtlCol="0">
            <a:noAutofit/>
          </a:bodyPr>
          <a:lstStyle/>
          <a:p>
            <a:pPr>
              <a:lnSpc>
                <a:spcPct val="107000"/>
              </a:lnSpc>
              <a:spcAft>
                <a:spcPts val="800"/>
              </a:spcAft>
            </a:pPr>
            <a:r>
              <a:rPr lang="ru-RU" sz="800" b="1" dirty="0">
                <a:solidFill>
                  <a:srgbClr val="000000"/>
                </a:solidFill>
                <a:effectLst/>
                <a:latin typeface="Arial"/>
                <a:ea typeface="Arial"/>
                <a:cs typeface="Calibri"/>
              </a:rPr>
              <a:t>Управление подрядными работами</a:t>
            </a:r>
            <a:endParaRPr lang="ru-RU" sz="800" dirty="0">
              <a:solidFill>
                <a:srgbClr val="000000"/>
              </a:solidFill>
              <a:effectLst/>
              <a:latin typeface="Calibri"/>
              <a:ea typeface="Calibri"/>
              <a:cs typeface="Calibri"/>
            </a:endParaRPr>
          </a:p>
        </p:txBody>
      </p:sp>
      <p:sp>
        <p:nvSpPr>
          <p:cNvPr id="92" name="Содержимое 3"/>
          <p:cNvSpPr txBox="1">
            <a:spLocks/>
          </p:cNvSpPr>
          <p:nvPr/>
        </p:nvSpPr>
        <p:spPr>
          <a:xfrm>
            <a:off x="1973596" y="4635985"/>
            <a:ext cx="7067549" cy="276999"/>
          </a:xfrm>
          <a:prstGeom prst="rect">
            <a:avLst/>
          </a:prstGeom>
        </p:spPr>
        <p:txBody>
          <a:bodyPr/>
          <a:lstStyle>
            <a:lvl1pPr marL="0" indent="0" algn="l" defTabSz="914400" rtl="0" eaLnBrk="1" latinLnBrk="0" hangingPunct="1">
              <a:spcBef>
                <a:spcPct val="20000"/>
              </a:spcBef>
              <a:buFont typeface="Arial" pitchFamily="34" charset="0"/>
              <a:buNone/>
              <a:defRPr sz="2600" b="0" kern="1200">
                <a:solidFill>
                  <a:srgbClr val="003366"/>
                </a:solidFill>
                <a:latin typeface="Arial Narrow" pitchFamily="34" charset="0"/>
                <a:ea typeface="+mn-ea"/>
                <a:cs typeface="+mn-cs"/>
              </a:defRPr>
            </a:lvl1pPr>
            <a:lvl2pPr marL="742950" indent="-28575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2pPr>
            <a:lvl3pPr marL="1143000" indent="-22860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3pPr>
            <a:lvl4pPr marL="1600200" indent="-22860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4pPr>
            <a:lvl5pPr marL="2057400" indent="-22860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ru-RU" sz="1400" dirty="0">
                <a:solidFill>
                  <a:schemeClr val="bg1"/>
                </a:solidFill>
              </a:rPr>
              <a:t>Итоги работы газотранспортных обществ по эксплуатации линейной части магистральных трубопроводов ПАО «Газпром» за 2017 год и задачи на 2018 год. Положительный опыт, проблемы</a:t>
            </a:r>
          </a:p>
        </p:txBody>
      </p:sp>
    </p:spTree>
    <p:extLst>
      <p:ext uri="{BB962C8B-B14F-4D97-AF65-F5344CB8AC3E}">
        <p14:creationId xmlns:p14="http://schemas.microsoft.com/office/powerpoint/2010/main" val="33889827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019300" y="202726"/>
            <a:ext cx="7000341" cy="400110"/>
          </a:xfrm>
          <a:prstGeom prst="rect">
            <a:avLst/>
          </a:prstGeom>
        </p:spPr>
        <p:txBody>
          <a:bodyPr anchor="ctr"/>
          <a:lstStyle/>
          <a:p>
            <a:pPr fontAlgn="base">
              <a:spcBef>
                <a:spcPct val="0"/>
              </a:spcBef>
              <a:spcAft>
                <a:spcPct val="0"/>
              </a:spcAft>
            </a:pPr>
            <a:r>
              <a:rPr lang="ru-RU" sz="2000" dirty="0">
                <a:solidFill>
                  <a:prstClr val="white"/>
                </a:solidFill>
                <a:latin typeface="Arial Narrow" pitchFamily="34" charset="0"/>
                <a:ea typeface="+mj-ea"/>
                <a:cs typeface="Times New Roman" panose="02020603050405020304" pitchFamily="18" charset="0"/>
              </a:rPr>
              <a:t>Приверженность и лидерство</a:t>
            </a:r>
          </a:p>
        </p:txBody>
      </p:sp>
      <p:sp>
        <p:nvSpPr>
          <p:cNvPr id="3" name="Прямоугольник 2"/>
          <p:cNvSpPr/>
          <p:nvPr/>
        </p:nvSpPr>
        <p:spPr>
          <a:xfrm>
            <a:off x="3419475" y="1151072"/>
            <a:ext cx="5600167" cy="3231654"/>
          </a:xfrm>
          <a:prstGeom prst="rect">
            <a:avLst/>
          </a:prstGeom>
        </p:spPr>
        <p:txBody>
          <a:bodyPr wrap="square">
            <a:spAutoFit/>
          </a:bodyPr>
          <a:lstStyle/>
          <a:p>
            <a:pPr algn="just"/>
            <a:r>
              <a:rPr lang="ru-RU" sz="1200" dirty="0">
                <a:solidFill>
                  <a:schemeClr val="tx2"/>
                </a:solidFill>
                <a:latin typeface="Arial Narrow" panose="020B0606020202030204" pitchFamily="34" charset="0"/>
              </a:rPr>
              <a:t>Проведен семинар для Высшего руководства ПАО «Газпром, Руководителей производственных Департаментов ПАО «Газпром», Руководителей дочерних обществ и организаций ПАО «Газпром» по вопросам лидерства в области обеспечения производственной безопасности.</a:t>
            </a:r>
          </a:p>
          <a:p>
            <a:pPr algn="just"/>
            <a:r>
              <a:rPr lang="ru-RU" sz="1200" dirty="0">
                <a:solidFill>
                  <a:schemeClr val="tx2"/>
                </a:solidFill>
                <a:latin typeface="Arial Narrow" panose="020B0606020202030204" pitchFamily="34" charset="0"/>
              </a:rPr>
              <a:t> </a:t>
            </a:r>
          </a:p>
          <a:p>
            <a:pPr lvl="0" algn="just"/>
            <a:r>
              <a:rPr lang="ru-RU" sz="1200" dirty="0">
                <a:solidFill>
                  <a:schemeClr val="tx2"/>
                </a:solidFill>
                <a:latin typeface="Arial Narrow" panose="020B0606020202030204" pitchFamily="34" charset="0"/>
              </a:rPr>
              <a:t>Проведен практический семинар по лидерству для высшего руководства СКК по вопросам лидерства в области обеспечения производственной безопасности. </a:t>
            </a:r>
          </a:p>
          <a:p>
            <a:pPr algn="just"/>
            <a:endParaRPr lang="ru-RU" sz="1200" dirty="0">
              <a:solidFill>
                <a:schemeClr val="tx2"/>
              </a:solidFill>
              <a:latin typeface="Arial Narrow" panose="020B0606020202030204" pitchFamily="34" charset="0"/>
            </a:endParaRPr>
          </a:p>
          <a:p>
            <a:pPr algn="just"/>
            <a:r>
              <a:rPr lang="ru-RU" sz="1200" dirty="0">
                <a:solidFill>
                  <a:schemeClr val="tx2"/>
                </a:solidFill>
                <a:latin typeface="Arial Narrow" panose="020B0606020202030204" pitchFamily="34" charset="0"/>
              </a:rPr>
              <a:t>Организован и проведен круглый стол: Лидерство в сфере охраны труда как ключевой фактор обеспечения безопасности труда на предприятиях.</a:t>
            </a:r>
          </a:p>
          <a:p>
            <a:pPr algn="just"/>
            <a:endParaRPr lang="ru-RU" sz="1200" dirty="0">
              <a:solidFill>
                <a:schemeClr val="tx2"/>
              </a:solidFill>
              <a:latin typeface="Arial Narrow" panose="020B0606020202030204" pitchFamily="34" charset="0"/>
            </a:endParaRPr>
          </a:p>
          <a:p>
            <a:pPr algn="just"/>
            <a:r>
              <a:rPr lang="ru-RU" sz="1200" dirty="0">
                <a:solidFill>
                  <a:schemeClr val="tx2"/>
                </a:solidFill>
                <a:latin typeface="Arial Narrow" panose="020B0606020202030204" pitchFamily="34" charset="0"/>
              </a:rPr>
              <a:t>Организовано совместное «Сахалин </a:t>
            </a:r>
            <a:r>
              <a:rPr lang="ru-RU" sz="1200" dirty="0" err="1">
                <a:solidFill>
                  <a:schemeClr val="tx2"/>
                </a:solidFill>
                <a:latin typeface="Arial Narrow" panose="020B0606020202030204" pitchFamily="34" charset="0"/>
              </a:rPr>
              <a:t>Энерджи</a:t>
            </a:r>
            <a:r>
              <a:rPr lang="ru-RU" sz="1200" dirty="0">
                <a:solidFill>
                  <a:schemeClr val="tx2"/>
                </a:solidFill>
                <a:latin typeface="Arial Narrow" panose="020B0606020202030204" pitchFamily="34" charset="0"/>
              </a:rPr>
              <a:t>» обучение специалистов ПАО «Газпрома» лидерству в области охраны труда. </a:t>
            </a:r>
          </a:p>
          <a:p>
            <a:pPr algn="just"/>
            <a:endParaRPr lang="ru-RU" sz="1200" dirty="0">
              <a:solidFill>
                <a:schemeClr val="tx2"/>
              </a:solidFill>
              <a:latin typeface="Arial Narrow" panose="020B0606020202030204" pitchFamily="34" charset="0"/>
            </a:endParaRPr>
          </a:p>
          <a:p>
            <a:pPr algn="just"/>
            <a:r>
              <a:rPr lang="ru-RU" sz="1200" dirty="0">
                <a:solidFill>
                  <a:schemeClr val="tx2"/>
                </a:solidFill>
                <a:latin typeface="Arial Narrow" panose="020B0606020202030204" pitchFamily="34" charset="0"/>
              </a:rPr>
              <a:t>Разработан Программа по развитию лидерских качеств руководителей ПАО «Газпром в области производственной безопасности, утвержденная заместителем Председателя Правления ПАО «Газпром» 15.02.2018.</a:t>
            </a:r>
          </a:p>
        </p:txBody>
      </p:sp>
      <p:pic>
        <p:nvPicPr>
          <p:cNvPr id="11" name="Рисунок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844" y="1151073"/>
            <a:ext cx="2143655" cy="1206180"/>
          </a:xfrm>
          <a:prstGeom prst="rect">
            <a:avLst/>
          </a:prstGeom>
          <a:noFill/>
          <a:ln w="12700">
            <a:solidFill>
              <a:srgbClr val="00558A"/>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1320" y="1996182"/>
            <a:ext cx="1700213"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Рисунок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490313"/>
            <a:ext cx="1628166" cy="1086292"/>
          </a:xfrm>
          <a:prstGeom prst="rect">
            <a:avLst/>
          </a:prstGeom>
        </p:spPr>
      </p:pic>
      <p:pic>
        <p:nvPicPr>
          <p:cNvPr id="5" name="Рисунок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80670" y="3372835"/>
            <a:ext cx="2138805" cy="1221117"/>
          </a:xfrm>
          <a:prstGeom prst="rect">
            <a:avLst/>
          </a:prstGeom>
        </p:spPr>
      </p:pic>
      <p:sp>
        <p:nvSpPr>
          <p:cNvPr id="9" name="Содержимое 3"/>
          <p:cNvSpPr txBox="1">
            <a:spLocks/>
          </p:cNvSpPr>
          <p:nvPr/>
        </p:nvSpPr>
        <p:spPr>
          <a:xfrm>
            <a:off x="1973596" y="4635985"/>
            <a:ext cx="7067549" cy="276999"/>
          </a:xfrm>
          <a:prstGeom prst="rect">
            <a:avLst/>
          </a:prstGeom>
        </p:spPr>
        <p:txBody>
          <a:bodyPr/>
          <a:lstStyle>
            <a:lvl1pPr marL="0" indent="0" algn="l" defTabSz="914400" rtl="0" eaLnBrk="1" latinLnBrk="0" hangingPunct="1">
              <a:spcBef>
                <a:spcPct val="20000"/>
              </a:spcBef>
              <a:buFont typeface="Arial" pitchFamily="34" charset="0"/>
              <a:buNone/>
              <a:defRPr sz="2600" b="0" kern="1200">
                <a:solidFill>
                  <a:srgbClr val="003366"/>
                </a:solidFill>
                <a:latin typeface="Arial Narrow" pitchFamily="34" charset="0"/>
                <a:ea typeface="+mn-ea"/>
                <a:cs typeface="+mn-cs"/>
              </a:defRPr>
            </a:lvl1pPr>
            <a:lvl2pPr marL="742950" indent="-28575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2pPr>
            <a:lvl3pPr marL="1143000" indent="-22860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3pPr>
            <a:lvl4pPr marL="1600200" indent="-22860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4pPr>
            <a:lvl5pPr marL="2057400" indent="-22860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ru-RU" sz="1400" dirty="0">
                <a:solidFill>
                  <a:schemeClr val="bg1"/>
                </a:solidFill>
              </a:rPr>
              <a:t>Итоги работы газотранспортных обществ по эксплуатации линейной части магистральных трубопроводов ПАО «Газпром» за 2017 год и задачи на 2018 год. Положительный опыт, проблемы</a:t>
            </a:r>
          </a:p>
        </p:txBody>
      </p:sp>
    </p:spTree>
    <p:extLst>
      <p:ext uri="{BB962C8B-B14F-4D97-AF65-F5344CB8AC3E}">
        <p14:creationId xmlns:p14="http://schemas.microsoft.com/office/powerpoint/2010/main" val="33785190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019300" y="202726"/>
            <a:ext cx="6905241" cy="400110"/>
          </a:xfrm>
          <a:prstGeom prst="rect">
            <a:avLst/>
          </a:prstGeom>
        </p:spPr>
        <p:txBody>
          <a:bodyPr anchor="ctr"/>
          <a:lstStyle/>
          <a:p>
            <a:pPr fontAlgn="base">
              <a:spcBef>
                <a:spcPct val="0"/>
              </a:spcBef>
              <a:spcAft>
                <a:spcPct val="0"/>
              </a:spcAft>
            </a:pPr>
            <a:r>
              <a:rPr lang="ru-RU" sz="2000" dirty="0">
                <a:solidFill>
                  <a:prstClr val="white"/>
                </a:solidFill>
                <a:latin typeface="Arial Narrow" pitchFamily="34" charset="0"/>
                <a:ea typeface="+mj-ea"/>
                <a:cs typeface="Times New Roman" panose="02020603050405020304" pitchFamily="18" charset="0"/>
              </a:rPr>
              <a:t>Мотивация</a:t>
            </a:r>
          </a:p>
        </p:txBody>
      </p:sp>
      <p:pic>
        <p:nvPicPr>
          <p:cNvPr id="9" name="Рисунок 8"/>
          <p:cNvPicPr>
            <a:picLocks noChangeAspect="1"/>
          </p:cNvPicPr>
          <p:nvPr/>
        </p:nvPicPr>
        <p:blipFill rotWithShape="1">
          <a:blip r:embed="rId3" cstate="print">
            <a:extLst>
              <a:ext uri="{28A0092B-C50C-407E-A947-70E740481C1C}">
                <a14:useLocalDpi xmlns:a14="http://schemas.microsoft.com/office/drawing/2010/main" val="0"/>
              </a:ext>
            </a:extLst>
          </a:blip>
          <a:srcRect l="2346" r="1"/>
          <a:stretch/>
        </p:blipFill>
        <p:spPr>
          <a:xfrm>
            <a:off x="1408293" y="3174508"/>
            <a:ext cx="611007" cy="1031114"/>
          </a:xfrm>
          <a:prstGeom prst="rect">
            <a:avLst/>
          </a:prstGeom>
        </p:spPr>
      </p:pic>
      <p:pic>
        <p:nvPicPr>
          <p:cNvPr id="14" name="Picture 7"/>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3306" b="95455" l="1404" r="96491">
                        <a14:foregroundMark x1="13684" y1="13636" x2="13684" y2="13636"/>
                        <a14:foregroundMark x1="26667" y1="81818" x2="26667" y2="81818"/>
                        <a14:foregroundMark x1="5614" y1="83884" x2="5614" y2="83884"/>
                        <a14:foregroundMark x1="90526" y1="88843" x2="90526" y2="88843"/>
                        <a14:foregroundMark x1="88070" y1="81405" x2="88070" y2="81405"/>
                        <a14:foregroundMark x1="85263" y1="61983" x2="85263" y2="61983"/>
                        <a14:foregroundMark x1="84211" y1="49587" x2="83509" y2="47934"/>
                        <a14:foregroundMark x1="84912" y1="29339" x2="84912" y2="29339"/>
                        <a14:foregroundMark x1="84561" y1="17769" x2="84561" y2="17769"/>
                        <a14:foregroundMark x1="80702" y1="10331" x2="80702" y2="10331"/>
                        <a14:foregroundMark x1="65263" y1="8678" x2="65263" y2="8678"/>
                        <a14:foregroundMark x1="55789" y1="7438" x2="55088" y2="7438"/>
                        <a14:foregroundMark x1="29825" y1="8678" x2="29825" y2="8678"/>
                        <a14:foregroundMark x1="22456" y1="8264" x2="21404" y2="8264"/>
                        <a14:foregroundMark x1="13333" y1="8264" x2="11579" y2="7851"/>
                        <a14:foregroundMark x1="7368" y1="14463" x2="7368" y2="14463"/>
                        <a14:foregroundMark x1="7719" y1="24793" x2="7719" y2="24793"/>
                        <a14:foregroundMark x1="6316" y1="38843" x2="6316" y2="38843"/>
                        <a14:foregroundMark x1="6316" y1="55785" x2="6316" y2="55785"/>
                        <a14:foregroundMark x1="7018" y1="63636" x2="7018" y2="63636"/>
                        <a14:foregroundMark x1="7719" y1="74793" x2="7719" y2="74793"/>
                        <a14:backgroundMark x1="4561" y1="6198" x2="4561" y2="6198"/>
                      </a14:backgroundRemoval>
                    </a14:imgEffect>
                  </a14:imgLayer>
                </a14:imgProps>
              </a:ext>
              <a:ext uri="{28A0092B-C50C-407E-A947-70E740481C1C}">
                <a14:useLocalDpi xmlns:a14="http://schemas.microsoft.com/office/drawing/2010/main" val="0"/>
              </a:ext>
            </a:extLst>
          </a:blip>
          <a:srcRect/>
          <a:stretch>
            <a:fillRect/>
          </a:stretch>
        </p:blipFill>
        <p:spPr bwMode="auto">
          <a:xfrm>
            <a:off x="161987" y="1915051"/>
            <a:ext cx="1184549" cy="1004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Схема 1"/>
          <p:cNvGraphicFramePr/>
          <p:nvPr>
            <p:extLst>
              <p:ext uri="{D42A27DB-BD31-4B8C-83A1-F6EECF244321}">
                <p14:modId xmlns:p14="http://schemas.microsoft.com/office/powerpoint/2010/main" val="2448612740"/>
              </p:ext>
            </p:extLst>
          </p:nvPr>
        </p:nvGraphicFramePr>
        <p:xfrm>
          <a:off x="1592580" y="1118543"/>
          <a:ext cx="7551420" cy="343165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0" name="Содержимое 3"/>
          <p:cNvSpPr txBox="1">
            <a:spLocks/>
          </p:cNvSpPr>
          <p:nvPr/>
        </p:nvSpPr>
        <p:spPr>
          <a:xfrm>
            <a:off x="1973596" y="4635985"/>
            <a:ext cx="7067549" cy="276999"/>
          </a:xfrm>
          <a:prstGeom prst="rect">
            <a:avLst/>
          </a:prstGeom>
        </p:spPr>
        <p:txBody>
          <a:bodyPr/>
          <a:lstStyle>
            <a:lvl1pPr marL="0" indent="0" algn="l" defTabSz="914400" rtl="0" eaLnBrk="1" latinLnBrk="0" hangingPunct="1">
              <a:spcBef>
                <a:spcPct val="20000"/>
              </a:spcBef>
              <a:buFont typeface="Arial" pitchFamily="34" charset="0"/>
              <a:buNone/>
              <a:defRPr sz="2600" b="0" kern="1200">
                <a:solidFill>
                  <a:srgbClr val="003366"/>
                </a:solidFill>
                <a:latin typeface="Arial Narrow" pitchFamily="34" charset="0"/>
                <a:ea typeface="+mn-ea"/>
                <a:cs typeface="+mn-cs"/>
              </a:defRPr>
            </a:lvl1pPr>
            <a:lvl2pPr marL="742950" indent="-28575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2pPr>
            <a:lvl3pPr marL="1143000" indent="-22860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3pPr>
            <a:lvl4pPr marL="1600200" indent="-22860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4pPr>
            <a:lvl5pPr marL="2057400" indent="-22860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ru-RU" sz="1400" dirty="0">
                <a:solidFill>
                  <a:schemeClr val="bg1"/>
                </a:solidFill>
              </a:rPr>
              <a:t>Итоги работы газотранспортных обществ по эксплуатации линейной части магистральных трубопроводов ПАО «Газпром» за 2017 год и задачи на 2018 год. Положительный опыт, проблемы</a:t>
            </a:r>
          </a:p>
        </p:txBody>
      </p:sp>
    </p:spTree>
    <p:extLst>
      <p:ext uri="{BB962C8B-B14F-4D97-AF65-F5344CB8AC3E}">
        <p14:creationId xmlns:p14="http://schemas.microsoft.com/office/powerpoint/2010/main" val="13555879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3468321404"/>
              </p:ext>
            </p:extLst>
          </p:nvPr>
        </p:nvGraphicFramePr>
        <p:xfrm>
          <a:off x="2179320" y="2255329"/>
          <a:ext cx="1607819" cy="1551526"/>
        </p:xfrm>
        <a:graphic>
          <a:graphicData uri="http://schemas.openxmlformats.org/drawingml/2006/table">
            <a:tbl>
              <a:tblPr firstRow="1" bandRow="1"/>
              <a:tblGrid>
                <a:gridCol w="1607819">
                  <a:extLst>
                    <a:ext uri="{9D8B030D-6E8A-4147-A177-3AD203B41FA5}">
                      <a16:colId xmlns="" xmlns:a16="http://schemas.microsoft.com/office/drawing/2014/main" val="20000"/>
                    </a:ext>
                  </a:extLst>
                </a:gridCol>
              </a:tblGrid>
              <a:tr h="332688">
                <a:tc>
                  <a:txBody>
                    <a:bodyPr/>
                    <a:lstStyle/>
                    <a:p>
                      <a:pPr algn="ctr"/>
                      <a:r>
                        <a:rPr lang="ru-RU" sz="1600" b="1" dirty="0">
                          <a:solidFill>
                            <a:schemeClr val="bg1"/>
                          </a:solidFill>
                          <a:latin typeface="Arial Narrow" panose="020B0606020202030204" pitchFamily="34" charset="0"/>
                        </a:rPr>
                        <a:t>Основное производство</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0099FF"/>
                    </a:solidFill>
                  </a:tcPr>
                </a:tc>
                <a:extLst>
                  <a:ext uri="{0D108BD9-81ED-4DB2-BD59-A6C34878D82A}">
                    <a16:rowId xmlns="" xmlns:a16="http://schemas.microsoft.com/office/drawing/2014/main" val="10000"/>
                  </a:ext>
                </a:extLst>
              </a:tr>
              <a:tr h="972406">
                <a:tc>
                  <a:txBody>
                    <a:bodyPr/>
                    <a:lstStyle/>
                    <a:p>
                      <a:pPr algn="ctr"/>
                      <a:r>
                        <a:rPr lang="ru-RU" sz="1600" spc="-70" baseline="0" dirty="0">
                          <a:solidFill>
                            <a:srgbClr val="002060"/>
                          </a:solidFill>
                          <a:latin typeface="Arial Narrow" panose="020B0606020202030204" pitchFamily="34" charset="0"/>
                        </a:rPr>
                        <a:t>ООО «Газпром </a:t>
                      </a:r>
                      <a:r>
                        <a:rPr lang="ru-RU" sz="1600" dirty="0">
                          <a:solidFill>
                            <a:srgbClr val="002060"/>
                          </a:solidFill>
                          <a:latin typeface="Arial Narrow" panose="020B0606020202030204" pitchFamily="34" charset="0"/>
                        </a:rPr>
                        <a:t>трансгаз Москва»</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extLst>
                  <a:ext uri="{0D108BD9-81ED-4DB2-BD59-A6C34878D82A}">
                    <a16:rowId xmlns="" xmlns:a16="http://schemas.microsoft.com/office/drawing/2014/main" val="10001"/>
                  </a:ext>
                </a:extLst>
              </a:tr>
            </a:tbl>
          </a:graphicData>
        </a:graphic>
      </p:graphicFrame>
      <p:graphicFrame>
        <p:nvGraphicFramePr>
          <p:cNvPr id="14" name="Таблица 13"/>
          <p:cNvGraphicFramePr>
            <a:graphicFrameLocks noGrp="1"/>
          </p:cNvGraphicFramePr>
          <p:nvPr>
            <p:extLst>
              <p:ext uri="{D42A27DB-BD31-4B8C-83A1-F6EECF244321}">
                <p14:modId xmlns:p14="http://schemas.microsoft.com/office/powerpoint/2010/main" val="176502459"/>
              </p:ext>
            </p:extLst>
          </p:nvPr>
        </p:nvGraphicFramePr>
        <p:xfrm>
          <a:off x="3825240" y="2251700"/>
          <a:ext cx="1607819" cy="1552006"/>
        </p:xfrm>
        <a:graphic>
          <a:graphicData uri="http://schemas.openxmlformats.org/drawingml/2006/table">
            <a:tbl>
              <a:tblPr firstRow="1" bandRow="1"/>
              <a:tblGrid>
                <a:gridCol w="1607819">
                  <a:extLst>
                    <a:ext uri="{9D8B030D-6E8A-4147-A177-3AD203B41FA5}">
                      <a16:colId xmlns="" xmlns:a16="http://schemas.microsoft.com/office/drawing/2014/main" val="20000"/>
                    </a:ext>
                  </a:extLst>
                </a:gridCol>
              </a:tblGrid>
              <a:tr h="579600">
                <a:tc>
                  <a:txBody>
                    <a:bodyPr/>
                    <a:lstStyle/>
                    <a:p>
                      <a:pPr algn="ctr"/>
                      <a:r>
                        <a:rPr lang="ru-RU" sz="1400" b="1" dirty="0">
                          <a:solidFill>
                            <a:schemeClr val="bg1"/>
                          </a:solidFill>
                          <a:latin typeface="Arial Narrow" panose="020B0606020202030204" pitchFamily="34" charset="0"/>
                        </a:rPr>
                        <a:t>Инфраструктура</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3399FF"/>
                    </a:solidFill>
                  </a:tcPr>
                </a:tc>
                <a:extLst>
                  <a:ext uri="{0D108BD9-81ED-4DB2-BD59-A6C34878D82A}">
                    <a16:rowId xmlns="" xmlns:a16="http://schemas.microsoft.com/office/drawing/2014/main" val="10000"/>
                  </a:ext>
                </a:extLst>
              </a:tr>
              <a:tr h="972406">
                <a:tc>
                  <a:txBody>
                    <a:bodyPr/>
                    <a:lstStyle/>
                    <a:p>
                      <a:pPr algn="ctr"/>
                      <a:r>
                        <a:rPr lang="ru-RU" sz="1400" dirty="0">
                          <a:solidFill>
                            <a:srgbClr val="002060"/>
                          </a:solidFill>
                          <a:latin typeface="Arial Narrow" panose="020B0606020202030204" pitchFamily="34" charset="0"/>
                        </a:rPr>
                        <a:t>ООО «</a:t>
                      </a:r>
                      <a:r>
                        <a:rPr lang="ru-RU" sz="1400" dirty="0" err="1">
                          <a:solidFill>
                            <a:srgbClr val="002060"/>
                          </a:solidFill>
                          <a:latin typeface="Arial Narrow" panose="020B0606020202030204" pitchFamily="34" charset="0"/>
                        </a:rPr>
                        <a:t>Газпромтранс</a:t>
                      </a:r>
                      <a:r>
                        <a:rPr lang="ru-RU" sz="1400" dirty="0">
                          <a:solidFill>
                            <a:srgbClr val="002060"/>
                          </a:solidFill>
                          <a:latin typeface="Arial Narrow" panose="020B0606020202030204" pitchFamily="34" charset="0"/>
                        </a:rPr>
                        <a: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extLst>
                  <a:ext uri="{0D108BD9-81ED-4DB2-BD59-A6C34878D82A}">
                    <a16:rowId xmlns="" xmlns:a16="http://schemas.microsoft.com/office/drawing/2014/main" val="10001"/>
                  </a:ext>
                </a:extLst>
              </a:tr>
            </a:tbl>
          </a:graphicData>
        </a:graphic>
      </p:graphicFrame>
      <p:graphicFrame>
        <p:nvGraphicFramePr>
          <p:cNvPr id="15" name="Таблица 14"/>
          <p:cNvGraphicFramePr>
            <a:graphicFrameLocks noGrp="1"/>
          </p:cNvGraphicFramePr>
          <p:nvPr>
            <p:extLst>
              <p:ext uri="{D42A27DB-BD31-4B8C-83A1-F6EECF244321}">
                <p14:modId xmlns:p14="http://schemas.microsoft.com/office/powerpoint/2010/main" val="4221680441"/>
              </p:ext>
            </p:extLst>
          </p:nvPr>
        </p:nvGraphicFramePr>
        <p:xfrm>
          <a:off x="5471160" y="2251700"/>
          <a:ext cx="1607819" cy="1552006"/>
        </p:xfrm>
        <a:graphic>
          <a:graphicData uri="http://schemas.openxmlformats.org/drawingml/2006/table">
            <a:tbl>
              <a:tblPr firstRow="1" bandRow="1"/>
              <a:tblGrid>
                <a:gridCol w="1607819">
                  <a:extLst>
                    <a:ext uri="{9D8B030D-6E8A-4147-A177-3AD203B41FA5}">
                      <a16:colId xmlns="" xmlns:a16="http://schemas.microsoft.com/office/drawing/2014/main" val="20000"/>
                    </a:ext>
                  </a:extLst>
                </a:gridCol>
              </a:tblGrid>
              <a:tr h="579600">
                <a:tc>
                  <a:txBody>
                    <a:bodyPr/>
                    <a:lstStyle/>
                    <a:p>
                      <a:pPr algn="ctr"/>
                      <a:r>
                        <a:rPr lang="ru-RU" sz="1400" b="1" dirty="0">
                          <a:solidFill>
                            <a:schemeClr val="bg1"/>
                          </a:solidFill>
                          <a:latin typeface="Arial Narrow" panose="020B0606020202030204" pitchFamily="34" charset="0"/>
                        </a:rPr>
                        <a:t>Специализирован-</a:t>
                      </a:r>
                      <a:r>
                        <a:rPr lang="ru-RU" sz="1400" b="1" dirty="0" err="1">
                          <a:solidFill>
                            <a:schemeClr val="bg1"/>
                          </a:solidFill>
                          <a:latin typeface="Arial Narrow" panose="020B0606020202030204" pitchFamily="34" charset="0"/>
                        </a:rPr>
                        <a:t>ные</a:t>
                      </a:r>
                      <a:r>
                        <a:rPr lang="ru-RU" sz="1400" b="1" dirty="0">
                          <a:solidFill>
                            <a:schemeClr val="bg1"/>
                          </a:solidFill>
                          <a:latin typeface="Arial Narrow" panose="020B0606020202030204" pitchFamily="34" charset="0"/>
                        </a:rPr>
                        <a:t> организации</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3399FF"/>
                    </a:solidFill>
                  </a:tcPr>
                </a:tc>
                <a:extLst>
                  <a:ext uri="{0D108BD9-81ED-4DB2-BD59-A6C34878D82A}">
                    <a16:rowId xmlns="" xmlns:a16="http://schemas.microsoft.com/office/drawing/2014/main" val="10000"/>
                  </a:ext>
                </a:extLst>
              </a:tr>
              <a:tr h="972406">
                <a:tc>
                  <a:txBody>
                    <a:bodyPr/>
                    <a:lstStyle/>
                    <a:p>
                      <a:pPr algn="ctr"/>
                      <a:r>
                        <a:rPr lang="ru-RU" sz="1600" spc="0" dirty="0">
                          <a:solidFill>
                            <a:srgbClr val="002060"/>
                          </a:solidFill>
                          <a:latin typeface="Arial Narrow" panose="020B0606020202030204" pitchFamily="34" charset="0"/>
                        </a:rPr>
                        <a:t>АО </a:t>
                      </a:r>
                      <a:r>
                        <a:rPr lang="ru-RU" sz="1600" spc="0" baseline="0" dirty="0">
                          <a:solidFill>
                            <a:srgbClr val="002060"/>
                          </a:solidFill>
                          <a:latin typeface="Arial Narrow" panose="020B0606020202030204" pitchFamily="34" charset="0"/>
                        </a:rPr>
                        <a:t>«</a:t>
                      </a:r>
                      <a:r>
                        <a:rPr lang="ru-RU" sz="1600" spc="0" baseline="0" dirty="0" err="1">
                          <a:solidFill>
                            <a:srgbClr val="002060"/>
                          </a:solidFill>
                          <a:latin typeface="Arial Narrow" panose="020B0606020202030204" pitchFamily="34" charset="0"/>
                        </a:rPr>
                        <a:t>Гипроспецгаз</a:t>
                      </a:r>
                      <a:r>
                        <a:rPr lang="ru-RU" sz="1600" spc="0" baseline="0" dirty="0">
                          <a:solidFill>
                            <a:srgbClr val="002060"/>
                          </a:solidFill>
                          <a:latin typeface="Arial Narrow" panose="020B0606020202030204" pitchFamily="34" charset="0"/>
                        </a:rPr>
                        <a: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extLst>
                  <a:ext uri="{0D108BD9-81ED-4DB2-BD59-A6C34878D82A}">
                    <a16:rowId xmlns="" xmlns:a16="http://schemas.microsoft.com/office/drawing/2014/main" val="10001"/>
                  </a:ext>
                </a:extLst>
              </a:tr>
            </a:tbl>
          </a:graphicData>
        </a:graphic>
      </p:graphicFrame>
      <p:sp>
        <p:nvSpPr>
          <p:cNvPr id="20" name="Прямоугольник 19"/>
          <p:cNvSpPr/>
          <p:nvPr/>
        </p:nvSpPr>
        <p:spPr>
          <a:xfrm>
            <a:off x="0" y="1856170"/>
            <a:ext cx="9143999" cy="334900"/>
          </a:xfrm>
          <a:prstGeom prst="rect">
            <a:avLst/>
          </a:prstGeom>
          <a:solidFill>
            <a:srgbClr val="3399FF"/>
          </a:solidFill>
        </p:spPr>
        <p:txBody>
          <a:bodyPr wrap="square" anchor="ctr" anchorCtr="0">
            <a:noAutofit/>
          </a:bodyPr>
          <a:lstStyle/>
          <a:p>
            <a:pPr algn="ctr"/>
            <a:r>
              <a:rPr lang="ru-RU" b="1" dirty="0">
                <a:solidFill>
                  <a:schemeClr val="bg1"/>
                </a:solidFill>
                <a:latin typeface="Arial Narrow" panose="020B0606020202030204" pitchFamily="34" charset="0"/>
              </a:rPr>
              <a:t>ПОБЕДИТЕЛИ КОНКУРСА ЗА 2014-2016 ГОДЫ </a:t>
            </a:r>
            <a:endParaRPr lang="ru-RU" sz="1400" b="1" dirty="0">
              <a:solidFill>
                <a:schemeClr val="bg1"/>
              </a:solidFill>
              <a:latin typeface="Arial Narrow" panose="020B0606020202030204" pitchFamily="34" charset="0"/>
            </a:endParaRPr>
          </a:p>
        </p:txBody>
      </p:sp>
      <p:grpSp>
        <p:nvGrpSpPr>
          <p:cNvPr id="6" name="Группа 5"/>
          <p:cNvGrpSpPr/>
          <p:nvPr/>
        </p:nvGrpSpPr>
        <p:grpSpPr>
          <a:xfrm>
            <a:off x="115432" y="1150542"/>
            <a:ext cx="1766213" cy="2442735"/>
            <a:chOff x="-128408" y="905858"/>
            <a:chExt cx="1766213" cy="2442735"/>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429" y="1282193"/>
              <a:ext cx="1462376" cy="206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12" y="1103978"/>
              <a:ext cx="1445301" cy="2065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408" y="905858"/>
              <a:ext cx="1445301" cy="2065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5" name="Рисунок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31263" y="2250529"/>
            <a:ext cx="1689167" cy="1142110"/>
          </a:xfrm>
          <a:prstGeom prst="rect">
            <a:avLst/>
          </a:prstGeom>
          <a:ln>
            <a:solidFill>
              <a:srgbClr val="002060"/>
            </a:solidFill>
          </a:ln>
        </p:spPr>
      </p:pic>
      <p:pic>
        <p:nvPicPr>
          <p:cNvPr id="4" name="Рисунок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31261" y="1094189"/>
            <a:ext cx="1689168" cy="1079352"/>
          </a:xfrm>
          <a:prstGeom prst="rect">
            <a:avLst/>
          </a:prstGeom>
          <a:ln>
            <a:solidFill>
              <a:srgbClr val="002060"/>
            </a:solidFill>
          </a:ln>
        </p:spPr>
      </p:pic>
      <p:grpSp>
        <p:nvGrpSpPr>
          <p:cNvPr id="22" name="Группа 21"/>
          <p:cNvGrpSpPr/>
          <p:nvPr/>
        </p:nvGrpSpPr>
        <p:grpSpPr>
          <a:xfrm>
            <a:off x="2719658" y="1199152"/>
            <a:ext cx="3460873" cy="657018"/>
            <a:chOff x="5564463" y="5416550"/>
            <a:chExt cx="3460873" cy="871933"/>
          </a:xfrm>
        </p:grpSpPr>
        <p:sp>
          <p:nvSpPr>
            <p:cNvPr id="23" name="Стрелка вверх 22"/>
            <p:cNvSpPr/>
            <p:nvPr/>
          </p:nvSpPr>
          <p:spPr bwMode="auto">
            <a:xfrm rot="10800000">
              <a:off x="7180599" y="6040219"/>
              <a:ext cx="228600" cy="248264"/>
            </a:xfrm>
            <a:prstGeom prst="upArrow">
              <a:avLst/>
            </a:prstGeom>
            <a:solidFill>
              <a:srgbClr val="92D05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700" b="0" i="0" u="none" strike="noStrike" cap="none" normalizeH="0" baseline="0">
                <a:ln>
                  <a:noFill/>
                </a:ln>
                <a:solidFill>
                  <a:schemeClr val="bg1"/>
                </a:solidFill>
                <a:effectLst/>
                <a:latin typeface="Arial Narrow" pitchFamily="34" charset="0"/>
              </a:endParaRPr>
            </a:p>
          </p:txBody>
        </p:sp>
        <p:sp>
          <p:nvSpPr>
            <p:cNvPr id="24" name="Прямоугольник 23"/>
            <p:cNvSpPr/>
            <p:nvPr/>
          </p:nvSpPr>
          <p:spPr bwMode="auto">
            <a:xfrm>
              <a:off x="5564463" y="5416550"/>
              <a:ext cx="3460873" cy="647699"/>
            </a:xfrm>
            <a:prstGeom prst="rect">
              <a:avLst/>
            </a:prstGeom>
            <a:solidFill>
              <a:srgbClr val="92D05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ru-RU" sz="1600" b="1" dirty="0">
                  <a:solidFill>
                    <a:srgbClr val="002060"/>
                  </a:solidFill>
                  <a:latin typeface="Arial Narrow" panose="020B0606020202030204" pitchFamily="34" charset="0"/>
                </a:rPr>
                <a:t>Протокол заседания Правления </a:t>
              </a:r>
              <a:br>
                <a:rPr lang="ru-RU" sz="1600" b="1" dirty="0">
                  <a:solidFill>
                    <a:srgbClr val="002060"/>
                  </a:solidFill>
                  <a:latin typeface="Arial Narrow" panose="020B0606020202030204" pitchFamily="34" charset="0"/>
                </a:rPr>
              </a:br>
              <a:r>
                <a:rPr lang="ru-RU" sz="1600" b="1" dirty="0">
                  <a:solidFill>
                    <a:srgbClr val="002060"/>
                  </a:solidFill>
                  <a:latin typeface="Arial Narrow" panose="020B0606020202030204" pitchFamily="34" charset="0"/>
                </a:rPr>
                <a:t>ПАО «Газпром» от 07.12.2017  № 22</a:t>
              </a:r>
            </a:p>
          </p:txBody>
        </p:sp>
      </p:grpSp>
      <p:sp>
        <p:nvSpPr>
          <p:cNvPr id="26" name="Заголовок 1"/>
          <p:cNvSpPr txBox="1">
            <a:spLocks/>
          </p:cNvSpPr>
          <p:nvPr/>
        </p:nvSpPr>
        <p:spPr>
          <a:xfrm>
            <a:off x="1947134" y="130629"/>
            <a:ext cx="7196866" cy="707886"/>
          </a:xfrm>
          <a:prstGeom prst="rect">
            <a:avLst/>
          </a:prstGeom>
        </p:spPr>
        <p:txBody>
          <a:bodyPr anchor="ctr"/>
          <a:lstStyle>
            <a:defPPr>
              <a:defRPr lang="ru-RU"/>
            </a:defPPr>
            <a:lvl1pPr fontAlgn="base">
              <a:spcBef>
                <a:spcPct val="0"/>
              </a:spcBef>
              <a:spcAft>
                <a:spcPct val="0"/>
              </a:spcAft>
              <a:defRPr sz="2000">
                <a:solidFill>
                  <a:prstClr val="white"/>
                </a:solidFill>
                <a:latin typeface="Arial Narrow" pitchFamily="34" charset="0"/>
                <a:ea typeface="+mj-ea"/>
                <a:cs typeface="Times New Roman" panose="02020603050405020304" pitchFamily="18" charset="0"/>
              </a:defRPr>
            </a:lvl1pPr>
          </a:lstStyle>
          <a:p>
            <a:r>
              <a:rPr lang="ru-RU" dirty="0"/>
              <a:t>Конкурс на лучшее дочернее общество </a:t>
            </a:r>
            <a:br>
              <a:rPr lang="ru-RU" dirty="0"/>
            </a:br>
            <a:r>
              <a:rPr lang="ru-RU" dirty="0"/>
              <a:t>ПАО «Газпром» по организации работ по охране труда</a:t>
            </a:r>
          </a:p>
        </p:txBody>
      </p:sp>
      <p:sp>
        <p:nvSpPr>
          <p:cNvPr id="19" name="Прямоугольник 18"/>
          <p:cNvSpPr/>
          <p:nvPr/>
        </p:nvSpPr>
        <p:spPr>
          <a:xfrm>
            <a:off x="0" y="3950978"/>
            <a:ext cx="7431263" cy="430521"/>
          </a:xfrm>
          <a:prstGeom prst="rect">
            <a:avLst/>
          </a:prstGeom>
          <a:solidFill>
            <a:srgbClr val="3399FF"/>
          </a:solidFill>
        </p:spPr>
        <p:txBody>
          <a:bodyPr wrap="square" anchor="ctr" anchorCtr="0">
            <a:noAutofit/>
          </a:bodyPr>
          <a:lstStyle/>
          <a:p>
            <a:pPr algn="ctr"/>
            <a:r>
              <a:rPr lang="ru-RU" sz="1200" b="1" dirty="0">
                <a:solidFill>
                  <a:schemeClr val="bg1"/>
                </a:solidFill>
                <a:latin typeface="Arial Narrow" panose="020B0606020202030204" pitchFamily="34" charset="0"/>
              </a:rPr>
              <a:t>В РАМКАХ ТРЕТЬЕЙ ВСЕРОССИЙСКОЙ НЕДЕЛИ ОХРАНЫ ТРУДА ПАО «ГАЗПРОМ»</a:t>
            </a:r>
          </a:p>
          <a:p>
            <a:pPr algn="ctr"/>
            <a:r>
              <a:rPr lang="ru-RU" sz="1200" b="1" dirty="0">
                <a:solidFill>
                  <a:schemeClr val="bg1"/>
                </a:solidFill>
                <a:latin typeface="Arial Narrow" panose="020B0606020202030204" pitchFamily="34" charset="0"/>
              </a:rPr>
              <a:t>ВРУЧЕН ГРАН-ПРИ ПО РЕЗУЛЬТАТАМ ПРОВЕДЕНИЯ  ГОДА ОХРАНЫ ТРУДА - 2016</a:t>
            </a:r>
          </a:p>
        </p:txBody>
      </p:sp>
      <p:pic>
        <p:nvPicPr>
          <p:cNvPr id="3079" name="Picture 7"/>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3306" b="95455" l="1404" r="96491">
                        <a14:foregroundMark x1="13684" y1="13636" x2="13684" y2="13636"/>
                        <a14:foregroundMark x1="26667" y1="81818" x2="26667" y2="81818"/>
                        <a14:foregroundMark x1="5614" y1="83884" x2="5614" y2="83884"/>
                        <a14:foregroundMark x1="90526" y1="88843" x2="90526" y2="88843"/>
                        <a14:foregroundMark x1="88070" y1="81405" x2="88070" y2="81405"/>
                        <a14:foregroundMark x1="85263" y1="61983" x2="85263" y2="61983"/>
                        <a14:foregroundMark x1="84211" y1="49587" x2="83509" y2="47934"/>
                        <a14:foregroundMark x1="84912" y1="29339" x2="84912" y2="29339"/>
                        <a14:foregroundMark x1="84561" y1="17769" x2="84561" y2="17769"/>
                        <a14:foregroundMark x1="80702" y1="10331" x2="80702" y2="10331"/>
                        <a14:foregroundMark x1="65263" y1="8678" x2="65263" y2="8678"/>
                        <a14:foregroundMark x1="55789" y1="7438" x2="55088" y2="7438"/>
                        <a14:foregroundMark x1="29825" y1="8678" x2="29825" y2="8678"/>
                        <a14:foregroundMark x1="22456" y1="8264" x2="21404" y2="8264"/>
                        <a14:foregroundMark x1="13333" y1="8264" x2="11579" y2="7851"/>
                        <a14:foregroundMark x1="7368" y1="14463" x2="7368" y2="14463"/>
                        <a14:foregroundMark x1="7719" y1="24793" x2="7719" y2="24793"/>
                        <a14:foregroundMark x1="6316" y1="38843" x2="6316" y2="38843"/>
                        <a14:foregroundMark x1="6316" y1="55785" x2="6316" y2="55785"/>
                        <a14:foregroundMark x1="7018" y1="63636" x2="7018" y2="63636"/>
                        <a14:foregroundMark x1="7719" y1="74793" x2="7719" y2="74793"/>
                        <a14:backgroundMark x1="4561" y1="6198" x2="4561" y2="6198"/>
                      </a14:backgroundRemoval>
                    </a14:imgEffect>
                  </a14:imgLayer>
                </a14:imgProps>
              </a:ext>
              <a:ext uri="{28A0092B-C50C-407E-A947-70E740481C1C}">
                <a14:useLocalDpi xmlns:a14="http://schemas.microsoft.com/office/drawing/2010/main" val="0"/>
              </a:ext>
            </a:extLst>
          </a:blip>
          <a:srcRect/>
          <a:stretch>
            <a:fillRect/>
          </a:stretch>
        </p:blipFill>
        <p:spPr bwMode="auto">
          <a:xfrm>
            <a:off x="7502" y="2958927"/>
            <a:ext cx="1184549" cy="1004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Рисунок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11448" y="3461219"/>
            <a:ext cx="1708982" cy="1139321"/>
          </a:xfrm>
          <a:prstGeom prst="rect">
            <a:avLst/>
          </a:prstGeom>
          <a:ln>
            <a:solidFill>
              <a:srgbClr val="002060"/>
            </a:solidFill>
          </a:ln>
        </p:spPr>
      </p:pic>
      <p:sp>
        <p:nvSpPr>
          <p:cNvPr id="21" name="Содержимое 3"/>
          <p:cNvSpPr txBox="1">
            <a:spLocks/>
          </p:cNvSpPr>
          <p:nvPr/>
        </p:nvSpPr>
        <p:spPr>
          <a:xfrm>
            <a:off x="1973596" y="4635985"/>
            <a:ext cx="7067549" cy="276999"/>
          </a:xfrm>
          <a:prstGeom prst="rect">
            <a:avLst/>
          </a:prstGeom>
        </p:spPr>
        <p:txBody>
          <a:bodyPr/>
          <a:lstStyle>
            <a:lvl1pPr marL="0" indent="0" algn="l" defTabSz="914400" rtl="0" eaLnBrk="1" latinLnBrk="0" hangingPunct="1">
              <a:spcBef>
                <a:spcPct val="20000"/>
              </a:spcBef>
              <a:buFont typeface="Arial" pitchFamily="34" charset="0"/>
              <a:buNone/>
              <a:defRPr sz="2600" b="0" kern="1200">
                <a:solidFill>
                  <a:srgbClr val="003366"/>
                </a:solidFill>
                <a:latin typeface="Arial Narrow" pitchFamily="34" charset="0"/>
                <a:ea typeface="+mn-ea"/>
                <a:cs typeface="+mn-cs"/>
              </a:defRPr>
            </a:lvl1pPr>
            <a:lvl2pPr marL="742950" indent="-28575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2pPr>
            <a:lvl3pPr marL="1143000" indent="-22860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3pPr>
            <a:lvl4pPr marL="1600200" indent="-22860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4pPr>
            <a:lvl5pPr marL="2057400" indent="-22860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ru-RU" sz="1400" dirty="0">
                <a:solidFill>
                  <a:schemeClr val="bg1"/>
                </a:solidFill>
              </a:rPr>
              <a:t>Итоги работы газотранспортных обществ по эксплуатации линейной части магистральных трубопроводов ПАО «Газпром» за 2017 год и задачи на 2018 год. Положительный опыт, проблемы</a:t>
            </a:r>
          </a:p>
        </p:txBody>
      </p:sp>
    </p:spTree>
    <p:extLst>
      <p:ext uri="{BB962C8B-B14F-4D97-AF65-F5344CB8AC3E}">
        <p14:creationId xmlns:p14="http://schemas.microsoft.com/office/powerpoint/2010/main" val="3765588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ChangeArrowheads="1"/>
          </p:cNvSpPr>
          <p:nvPr/>
        </p:nvSpPr>
        <p:spPr bwMode="black">
          <a:xfrm>
            <a:off x="209740" y="1133791"/>
            <a:ext cx="5756275" cy="1446550"/>
          </a:xfrm>
          <a:prstGeom prst="rect">
            <a:avLst/>
          </a:prstGeom>
          <a:noFill/>
          <a:ln>
            <a:noFill/>
          </a:ln>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110000"/>
              </a:lnSpc>
            </a:pPr>
            <a:r>
              <a:rPr lang="ru-RU" altLang="ru-RU" sz="1600" dirty="0">
                <a:solidFill>
                  <a:srgbClr val="0070C0"/>
                </a:solidFill>
              </a:rPr>
              <a:t>Интегрированная система управления производственной безопасностью:</a:t>
            </a:r>
          </a:p>
          <a:p>
            <a:pPr marL="285750" indent="-285750" eaLnBrk="0" hangingPunct="0">
              <a:lnSpc>
                <a:spcPct val="110000"/>
              </a:lnSpc>
              <a:buFontTx/>
              <a:buChar char="-"/>
            </a:pPr>
            <a:r>
              <a:rPr lang="ru-RU" altLang="ru-RU" sz="1600" dirty="0">
                <a:solidFill>
                  <a:srgbClr val="0070C0"/>
                </a:solidFill>
              </a:rPr>
              <a:t>охрана труда</a:t>
            </a:r>
          </a:p>
          <a:p>
            <a:pPr marL="285750" indent="-285750" eaLnBrk="0" hangingPunct="0">
              <a:lnSpc>
                <a:spcPct val="110000"/>
              </a:lnSpc>
              <a:buFontTx/>
              <a:buChar char="-"/>
            </a:pPr>
            <a:r>
              <a:rPr lang="ru-RU" altLang="ru-RU" sz="1600" dirty="0">
                <a:solidFill>
                  <a:srgbClr val="0070C0"/>
                </a:solidFill>
              </a:rPr>
              <a:t>промышленная безопасность</a:t>
            </a:r>
          </a:p>
          <a:p>
            <a:pPr marL="285750" indent="-285750" eaLnBrk="0" hangingPunct="0">
              <a:lnSpc>
                <a:spcPct val="110000"/>
              </a:lnSpc>
              <a:buFontTx/>
              <a:buChar char="-"/>
            </a:pPr>
            <a:r>
              <a:rPr lang="ru-RU" altLang="ru-RU" sz="1600" dirty="0">
                <a:solidFill>
                  <a:srgbClr val="0070C0"/>
                </a:solidFill>
              </a:rPr>
              <a:t>пожарная безопасность</a:t>
            </a:r>
            <a:endParaRPr lang="en-US" altLang="ru-RU" sz="1600" dirty="0">
              <a:solidFill>
                <a:srgbClr val="0070C0"/>
              </a:solidFill>
            </a:endParaRPr>
          </a:p>
        </p:txBody>
      </p:sp>
      <p:grpSp>
        <p:nvGrpSpPr>
          <p:cNvPr id="63492" name="Group 4"/>
          <p:cNvGrpSpPr>
            <a:grpSpLocks/>
          </p:cNvGrpSpPr>
          <p:nvPr/>
        </p:nvGrpSpPr>
        <p:grpSpPr bwMode="auto">
          <a:xfrm>
            <a:off x="293298" y="2210682"/>
            <a:ext cx="5920647" cy="2425303"/>
            <a:chOff x="639" y="1355"/>
            <a:chExt cx="4689" cy="2334"/>
          </a:xfrm>
        </p:grpSpPr>
        <p:pic>
          <p:nvPicPr>
            <p:cNvPr id="63493" name="Picture 5" descr="whiteline_008"/>
            <p:cNvPicPr>
              <a:picLocks noChangeAspect="1" noChangeArrowheads="1"/>
            </p:cNvPicPr>
            <p:nvPr/>
          </p:nvPicPr>
          <p:blipFill>
            <a:blip r:embed="rId3">
              <a:duotone>
                <a:prstClr val="black"/>
                <a:srgbClr val="0070C0">
                  <a:tint val="45000"/>
                  <a:satMod val="400000"/>
                </a:srgbClr>
              </a:duotone>
              <a:extLst>
                <a:ext uri="{28A0092B-C50C-407E-A947-70E740481C1C}">
                  <a14:useLocalDpi xmlns:a14="http://schemas.microsoft.com/office/drawing/2010/main" val="0"/>
                </a:ext>
              </a:extLst>
            </a:blip>
            <a:srcRect/>
            <a:stretch>
              <a:fillRect/>
            </a:stretch>
          </p:blipFill>
          <p:spPr bwMode="auto">
            <a:xfrm>
              <a:off x="3720" y="1355"/>
              <a:ext cx="1572" cy="1661"/>
            </a:xfrm>
            <a:prstGeom prst="rect">
              <a:avLst/>
            </a:prstGeom>
            <a:noFill/>
            <a:extLst>
              <a:ext uri="{909E8E84-426E-40DD-AFC4-6F175D3DCCD1}">
                <a14:hiddenFill xmlns:a14="http://schemas.microsoft.com/office/drawing/2010/main">
                  <a:solidFill>
                    <a:srgbClr val="FFFFFF"/>
                  </a:solidFill>
                </a14:hiddenFill>
              </a:ext>
            </a:extLst>
          </p:spPr>
        </p:pic>
        <p:pic>
          <p:nvPicPr>
            <p:cNvPr id="63494" name="Picture 6" descr="whiteline_010"/>
            <p:cNvPicPr>
              <a:picLocks noChangeAspect="1" noChangeArrowheads="1"/>
            </p:cNvPicPr>
            <p:nvPr/>
          </p:nvPicPr>
          <p:blipFill>
            <a:blip r:embed="rId4">
              <a:duotone>
                <a:prstClr val="black"/>
                <a:schemeClr val="tx2">
                  <a:lumMod val="60000"/>
                  <a:lumOff val="40000"/>
                  <a:tint val="45000"/>
                  <a:satMod val="400000"/>
                </a:schemeClr>
              </a:duotone>
              <a:extLst>
                <a:ext uri="{28A0092B-C50C-407E-A947-70E740481C1C}">
                  <a14:useLocalDpi xmlns:a14="http://schemas.microsoft.com/office/drawing/2010/main" val="0"/>
                </a:ext>
              </a:extLst>
            </a:blip>
            <a:srcRect/>
            <a:stretch>
              <a:fillRect/>
            </a:stretch>
          </p:blipFill>
          <p:spPr bwMode="auto">
            <a:xfrm>
              <a:off x="2095" y="1652"/>
              <a:ext cx="1182" cy="1247"/>
            </a:xfrm>
            <a:prstGeom prst="rect">
              <a:avLst/>
            </a:prstGeom>
            <a:noFill/>
            <a:extLst>
              <a:ext uri="{909E8E84-426E-40DD-AFC4-6F175D3DCCD1}">
                <a14:hiddenFill xmlns:a14="http://schemas.microsoft.com/office/drawing/2010/main">
                  <a:solidFill>
                    <a:srgbClr val="FFFFFF"/>
                  </a:solidFill>
                </a14:hiddenFill>
              </a:ext>
            </a:extLst>
          </p:spPr>
        </p:pic>
        <p:pic>
          <p:nvPicPr>
            <p:cNvPr id="63495" name="Picture 7" descr="whiteline_006"/>
            <p:cNvPicPr>
              <a:picLocks noChangeAspect="1" noChangeArrowheads="1"/>
            </p:cNvPicPr>
            <p:nvPr/>
          </p:nvPicPr>
          <p:blipFill>
            <a:blip r:embed="rId5">
              <a:duotone>
                <a:prstClr val="black"/>
                <a:schemeClr val="tx2">
                  <a:lumMod val="40000"/>
                  <a:lumOff val="60000"/>
                  <a:tint val="45000"/>
                  <a:satMod val="400000"/>
                </a:schemeClr>
              </a:duotone>
              <a:extLst>
                <a:ext uri="{28A0092B-C50C-407E-A947-70E740481C1C}">
                  <a14:useLocalDpi xmlns:a14="http://schemas.microsoft.com/office/drawing/2010/main" val="0"/>
                </a:ext>
              </a:extLst>
            </a:blip>
            <a:srcRect/>
            <a:stretch>
              <a:fillRect/>
            </a:stretch>
          </p:blipFill>
          <p:spPr bwMode="auto">
            <a:xfrm>
              <a:off x="759" y="1929"/>
              <a:ext cx="919" cy="970"/>
            </a:xfrm>
            <a:prstGeom prst="rect">
              <a:avLst/>
            </a:prstGeom>
            <a:noFill/>
            <a:extLst>
              <a:ext uri="{909E8E84-426E-40DD-AFC4-6F175D3DCCD1}">
                <a14:hiddenFill xmlns:a14="http://schemas.microsoft.com/office/drawing/2010/main">
                  <a:solidFill>
                    <a:srgbClr val="FFFFFF"/>
                  </a:solidFill>
                </a14:hiddenFill>
              </a:ext>
            </a:extLst>
          </p:spPr>
        </p:pic>
        <p:sp>
          <p:nvSpPr>
            <p:cNvPr id="63497" name="Line 9"/>
            <p:cNvSpPr>
              <a:spLocks noChangeShapeType="1"/>
            </p:cNvSpPr>
            <p:nvPr/>
          </p:nvSpPr>
          <p:spPr bwMode="auto">
            <a:xfrm>
              <a:off x="683" y="3289"/>
              <a:ext cx="464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63498" name="Rectangle 10"/>
            <p:cNvSpPr>
              <a:spLocks noChangeArrowheads="1"/>
            </p:cNvSpPr>
            <p:nvPr/>
          </p:nvSpPr>
          <p:spPr bwMode="auto">
            <a:xfrm>
              <a:off x="3862" y="1966"/>
              <a:ext cx="1346" cy="439"/>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ru-RU" altLang="ru-RU" sz="1400" b="1" dirty="0">
                  <a:solidFill>
                    <a:schemeClr val="bg1"/>
                  </a:solidFill>
                </a:rPr>
                <a:t>Производственная безопасность</a:t>
              </a:r>
              <a:endParaRPr lang="en-US" altLang="ru-RU" sz="1400" b="1" dirty="0">
                <a:solidFill>
                  <a:schemeClr val="bg1"/>
                </a:solidFill>
              </a:endParaRPr>
            </a:p>
          </p:txBody>
        </p:sp>
        <p:sp>
          <p:nvSpPr>
            <p:cNvPr id="63499" name="Rectangle 11"/>
            <p:cNvSpPr>
              <a:spLocks noChangeArrowheads="1"/>
            </p:cNvSpPr>
            <p:nvPr/>
          </p:nvSpPr>
          <p:spPr bwMode="auto">
            <a:xfrm>
              <a:off x="2154" y="1985"/>
              <a:ext cx="1064" cy="622"/>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ru-RU" altLang="ru-RU" sz="1200" b="1" dirty="0">
                  <a:solidFill>
                    <a:schemeClr val="bg1"/>
                  </a:solidFill>
                </a:rPr>
                <a:t>Охрана труда и промышленная безопасность</a:t>
              </a:r>
              <a:endParaRPr lang="en-US" altLang="ru-RU" sz="1200" b="1" dirty="0">
                <a:solidFill>
                  <a:schemeClr val="bg1"/>
                </a:solidFill>
              </a:endParaRPr>
            </a:p>
          </p:txBody>
        </p:sp>
        <p:sp>
          <p:nvSpPr>
            <p:cNvPr id="63500" name="Rectangle 12"/>
            <p:cNvSpPr>
              <a:spLocks noChangeArrowheads="1"/>
            </p:cNvSpPr>
            <p:nvPr/>
          </p:nvSpPr>
          <p:spPr bwMode="auto">
            <a:xfrm>
              <a:off x="834" y="2219"/>
              <a:ext cx="769" cy="388"/>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ru-RU" altLang="ru-RU" sz="1200" b="1" dirty="0">
                  <a:solidFill>
                    <a:schemeClr val="bg1"/>
                  </a:solidFill>
                </a:rPr>
                <a:t>Охрана труда</a:t>
              </a:r>
              <a:endParaRPr lang="en-US" altLang="ru-RU" sz="1200" b="1" dirty="0">
                <a:solidFill>
                  <a:schemeClr val="bg1"/>
                </a:solidFill>
              </a:endParaRPr>
            </a:p>
          </p:txBody>
        </p:sp>
        <p:sp>
          <p:nvSpPr>
            <p:cNvPr id="63501" name="Line 13"/>
            <p:cNvSpPr>
              <a:spLocks noChangeShapeType="1"/>
            </p:cNvSpPr>
            <p:nvPr/>
          </p:nvSpPr>
          <p:spPr bwMode="auto">
            <a:xfrm>
              <a:off x="1844" y="2934"/>
              <a:ext cx="0" cy="75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63502" name="Line 14"/>
            <p:cNvSpPr>
              <a:spLocks noChangeShapeType="1"/>
            </p:cNvSpPr>
            <p:nvPr/>
          </p:nvSpPr>
          <p:spPr bwMode="auto">
            <a:xfrm>
              <a:off x="3494" y="2941"/>
              <a:ext cx="0" cy="748"/>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63503" name="Text Box 15"/>
            <p:cNvSpPr txBox="1">
              <a:spLocks noChangeArrowheads="1"/>
            </p:cNvSpPr>
            <p:nvPr/>
          </p:nvSpPr>
          <p:spPr bwMode="auto">
            <a:xfrm>
              <a:off x="639" y="3356"/>
              <a:ext cx="1159" cy="296"/>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ru-RU" altLang="ru-RU" sz="1400" b="1" dirty="0"/>
                <a:t>1982</a:t>
              </a:r>
              <a:endParaRPr lang="en-US" altLang="ru-RU" sz="1400" b="1" dirty="0"/>
            </a:p>
          </p:txBody>
        </p:sp>
        <p:sp>
          <p:nvSpPr>
            <p:cNvPr id="63504" name="Text Box 16"/>
            <p:cNvSpPr txBox="1">
              <a:spLocks noChangeArrowheads="1"/>
            </p:cNvSpPr>
            <p:nvPr/>
          </p:nvSpPr>
          <p:spPr bwMode="auto">
            <a:xfrm>
              <a:off x="2127" y="3356"/>
              <a:ext cx="1159" cy="296"/>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ru-RU" sz="1400" b="1" dirty="0"/>
                <a:t>20</a:t>
              </a:r>
              <a:r>
                <a:rPr lang="ru-RU" altLang="ru-RU" sz="1400" b="1" dirty="0"/>
                <a:t>01</a:t>
              </a:r>
              <a:endParaRPr lang="en-US" altLang="ru-RU" sz="1400" b="1" dirty="0"/>
            </a:p>
          </p:txBody>
        </p:sp>
        <p:sp>
          <p:nvSpPr>
            <p:cNvPr id="63505" name="Text Box 17"/>
            <p:cNvSpPr txBox="1">
              <a:spLocks noChangeArrowheads="1"/>
            </p:cNvSpPr>
            <p:nvPr/>
          </p:nvSpPr>
          <p:spPr bwMode="auto">
            <a:xfrm>
              <a:off x="3956" y="3356"/>
              <a:ext cx="1159" cy="259"/>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ru-RU" sz="1400" b="1" dirty="0"/>
                <a:t>20</a:t>
              </a:r>
              <a:r>
                <a:rPr lang="ru-RU" altLang="ru-RU" sz="1400" b="1" dirty="0"/>
                <a:t>17</a:t>
              </a:r>
              <a:endParaRPr lang="en-US" altLang="ru-RU" sz="1400" b="1" dirty="0"/>
            </a:p>
          </p:txBody>
        </p:sp>
        <p:pic>
          <p:nvPicPr>
            <p:cNvPr id="63506" name="Picture 18" descr="R_chevron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43" y="2322"/>
              <a:ext cx="303" cy="363"/>
            </a:xfrm>
            <a:prstGeom prst="rect">
              <a:avLst/>
            </a:prstGeom>
            <a:noFill/>
            <a:extLst>
              <a:ext uri="{909E8E84-426E-40DD-AFC4-6F175D3DCCD1}">
                <a14:hiddenFill xmlns:a14="http://schemas.microsoft.com/office/drawing/2010/main">
                  <a:solidFill>
                    <a:srgbClr val="FFFFFF"/>
                  </a:solidFill>
                </a14:hiddenFill>
              </a:ext>
            </a:extLst>
          </p:spPr>
        </p:pic>
        <p:pic>
          <p:nvPicPr>
            <p:cNvPr id="63507" name="Picture 19" descr="R_chevron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2" y="2322"/>
              <a:ext cx="304" cy="363"/>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Заголовок 1"/>
          <p:cNvSpPr>
            <a:spLocks noGrp="1"/>
          </p:cNvSpPr>
          <p:nvPr>
            <p:ph type="title"/>
          </p:nvPr>
        </p:nvSpPr>
        <p:spPr>
          <a:xfrm>
            <a:off x="1947134" y="183619"/>
            <a:ext cx="7196866" cy="707886"/>
          </a:xfrm>
        </p:spPr>
        <p:txBody>
          <a:bodyPr anchor="ctr"/>
          <a:lstStyle/>
          <a:p>
            <a:pPr fontAlgn="base">
              <a:spcAft>
                <a:spcPct val="0"/>
              </a:spcAft>
            </a:pPr>
            <a:r>
              <a:rPr lang="ru-RU" sz="2000" dirty="0">
                <a:solidFill>
                  <a:prstClr val="white"/>
                </a:solidFill>
                <a:cs typeface="Times New Roman" panose="02020603050405020304" pitchFamily="18" charset="0"/>
              </a:rPr>
              <a:t>Политика ПАО «Газпром» в области охраны труда, промышленной и пожарной безопасности</a:t>
            </a:r>
          </a:p>
        </p:txBody>
      </p:sp>
      <p:sp>
        <p:nvSpPr>
          <p:cNvPr id="23" name="Содержимое 3"/>
          <p:cNvSpPr txBox="1">
            <a:spLocks/>
          </p:cNvSpPr>
          <p:nvPr/>
        </p:nvSpPr>
        <p:spPr>
          <a:xfrm>
            <a:off x="1973596" y="4635985"/>
            <a:ext cx="7067549" cy="276999"/>
          </a:xfrm>
          <a:prstGeom prst="rect">
            <a:avLst/>
          </a:prstGeom>
        </p:spPr>
        <p:txBody>
          <a:bodyPr/>
          <a:lstStyle>
            <a:lvl1pPr marL="0" indent="0" algn="l" defTabSz="914400" rtl="0" eaLnBrk="1" latinLnBrk="0" hangingPunct="1">
              <a:spcBef>
                <a:spcPct val="20000"/>
              </a:spcBef>
              <a:buFont typeface="Arial" pitchFamily="34" charset="0"/>
              <a:buNone/>
              <a:defRPr sz="2600" b="0" kern="1200">
                <a:solidFill>
                  <a:srgbClr val="003366"/>
                </a:solidFill>
                <a:latin typeface="Arial Narrow" pitchFamily="34" charset="0"/>
                <a:ea typeface="+mn-ea"/>
                <a:cs typeface="+mn-cs"/>
              </a:defRPr>
            </a:lvl1pPr>
            <a:lvl2pPr marL="742950" indent="-28575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2pPr>
            <a:lvl3pPr marL="1143000" indent="-22860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3pPr>
            <a:lvl4pPr marL="1600200" indent="-22860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4pPr>
            <a:lvl5pPr marL="2057400" indent="-228600" algn="l" defTabSz="914400" rtl="0" eaLnBrk="1" latinLnBrk="0" hangingPunct="1">
              <a:spcBef>
                <a:spcPct val="20000"/>
              </a:spcBef>
              <a:buFont typeface="Arial" pitchFamily="34" charset="0"/>
              <a:buNone/>
              <a:defRPr sz="2600" kern="1200">
                <a:solidFill>
                  <a:schemeClr val="bg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ru-RU" sz="1400" dirty="0">
                <a:solidFill>
                  <a:schemeClr val="bg1"/>
                </a:solidFill>
              </a:rPr>
              <a:t>Итоги работы газотранспортных обществ по эксплуатации линейной части магистральных трубопроводов ПАО «Газпром» за 2017 год и задачи на 2018 год. Положительный опыт, проблемы</a:t>
            </a:r>
          </a:p>
        </p:txBody>
      </p:sp>
      <p:pic>
        <p:nvPicPr>
          <p:cNvPr id="2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07660" y="1408094"/>
            <a:ext cx="2265404" cy="29705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3083793"/>
      </p:ext>
    </p:extLst>
  </p:cSld>
  <p:clrMapOvr>
    <a:masterClrMapping/>
  </p:clrMapOvr>
</p:sld>
</file>

<file path=ppt/theme/theme1.xml><?xml version="1.0" encoding="utf-8"?>
<a:theme xmlns:a="http://schemas.openxmlformats.org/drawingml/2006/main" name="3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3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Специальное оформление">
    <a:majorFont>
      <a:latin typeface="Arial Narrow"/>
      <a:ea typeface=""/>
      <a:cs typeface=""/>
    </a:majorFont>
    <a:minorFont>
      <a:latin typeface="Arial Narrow"/>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3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Специальное оформление">
    <a:majorFont>
      <a:latin typeface="Arial Narrow"/>
      <a:ea typeface=""/>
      <a:cs typeface=""/>
    </a:majorFont>
    <a:minorFont>
      <a:latin typeface="Arial Narrow"/>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3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Специальное оформление">
    <a:majorFont>
      <a:latin typeface="Arial Narrow"/>
      <a:ea typeface=""/>
      <a:cs typeface=""/>
    </a:majorFont>
    <a:minorFont>
      <a:latin typeface="Arial Narrow"/>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32099</TotalTime>
  <Words>8147</Words>
  <Application>Microsoft Office PowerPoint</Application>
  <PresentationFormat>Экран (16:9)</PresentationFormat>
  <Paragraphs>1090</Paragraphs>
  <Slides>32</Slides>
  <Notes>32</Notes>
  <HiddenSlides>0</HiddenSlides>
  <MMClips>0</MMClips>
  <ScaleCrop>false</ScaleCrop>
  <HeadingPairs>
    <vt:vector size="4" baseType="variant">
      <vt:variant>
        <vt:lpstr>Тема</vt:lpstr>
      </vt:variant>
      <vt:variant>
        <vt:i4>5</vt:i4>
      </vt:variant>
      <vt:variant>
        <vt:lpstr>Заголовки слайдов</vt:lpstr>
      </vt:variant>
      <vt:variant>
        <vt:i4>32</vt:i4>
      </vt:variant>
    </vt:vector>
  </HeadingPairs>
  <TitlesOfParts>
    <vt:vector size="37" baseType="lpstr">
      <vt:lpstr>3_Тема Office</vt:lpstr>
      <vt:lpstr>5_Тема Office</vt:lpstr>
      <vt:lpstr>4_Тема Office</vt:lpstr>
      <vt:lpstr>2_Тема Office</vt:lpstr>
      <vt:lpstr>1_Тема Office</vt:lpstr>
      <vt:lpstr>Презентация PowerPoint</vt:lpstr>
      <vt:lpstr>Презентация PowerPoint</vt:lpstr>
      <vt:lpstr>Реализация Целевой программы обеспечения производственной безопасности ПАО «Газпром» в 2017 году</vt:lpstr>
      <vt:lpstr>Презентация PowerPoint</vt:lpstr>
      <vt:lpstr>Презентация PowerPoint</vt:lpstr>
      <vt:lpstr>Презентация PowerPoint</vt:lpstr>
      <vt:lpstr>Презентация PowerPoint</vt:lpstr>
      <vt:lpstr>Презентация PowerPoint</vt:lpstr>
      <vt:lpstr>Политика ПАО «Газпром» в области охраны труда, промышленной и пожарной безопасности</vt:lpstr>
      <vt:lpstr>Презентация PowerPoint</vt:lpstr>
      <vt:lpstr>Презентация PowerPoint</vt:lpstr>
      <vt:lpstr>Повышение эффективности корпоративного надзора</vt:lpstr>
      <vt:lpstr>Презентация PowerPoint</vt:lpstr>
      <vt:lpstr>Презентация PowerPoint</vt:lpstr>
      <vt:lpstr>Презентация PowerPoint</vt:lpstr>
      <vt:lpstr>Взаимодействие с Ростехнадзором</vt:lpstr>
      <vt:lpstr>Участие в работе научно-технического совета Ростехнадзора</vt:lpstr>
      <vt:lpstr>Участие дочерних обществ в нормотворческой деятельности Ростехнадзора в 2017 году</vt:lpstr>
      <vt:lpstr>Достижение целевых показателей  Стратегии в 2017 году</vt:lpstr>
      <vt:lpstr>Презентация PowerPoint</vt:lpstr>
      <vt:lpstr>Презентация PowerPoint</vt:lpstr>
      <vt:lpstr>Причины аварий на опасных производственных объектах  ПАО «Газпром»</vt:lpstr>
      <vt:lpstr>Пожары на объектах ПАО «Газпром» в 2017 году</vt:lpstr>
      <vt:lpstr>Пожары и происшествия на объектах ПАО «Газпром» в 2018 году</vt:lpstr>
      <vt:lpstr>Обстановка с природными пожарами в 2017 году</vt:lpstr>
      <vt:lpstr>Презентация PowerPoint</vt:lpstr>
      <vt:lpstr>Презентация PowerPoint</vt:lpstr>
      <vt:lpstr>Ключевые правила безопасности</vt:lpstr>
      <vt:lpstr>Презентация PowerPoint</vt:lpstr>
      <vt:lpstr>Состояние условий труда в ПАО «Газпром»  по результатам СОУТ</vt:lpstr>
      <vt:lpstr>Презентация PowerPoint</vt:lpstr>
      <vt:lpstr>Презентация PowerPoint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julia</dc:creator>
  <cp:lastModifiedBy>Михайлов Эдуард Игоревич</cp:lastModifiedBy>
  <cp:revision>619</cp:revision>
  <cp:lastPrinted>2018-05-14T17:39:56Z</cp:lastPrinted>
  <dcterms:created xsi:type="dcterms:W3CDTF">2016-02-05T10:31:15Z</dcterms:created>
  <dcterms:modified xsi:type="dcterms:W3CDTF">2018-05-15T05:44:18Z</dcterms:modified>
</cp:coreProperties>
</file>