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4"/>
  </p:notesMasterIdLst>
  <p:sldIdLst>
    <p:sldId id="256" r:id="rId2"/>
    <p:sldId id="257" r:id="rId3"/>
    <p:sldId id="272" r:id="rId4"/>
    <p:sldId id="277" r:id="rId5"/>
    <p:sldId id="258" r:id="rId6"/>
    <p:sldId id="259" r:id="rId7"/>
    <p:sldId id="260" r:id="rId8"/>
    <p:sldId id="282" r:id="rId9"/>
    <p:sldId id="283" r:id="rId10"/>
    <p:sldId id="284" r:id="rId11"/>
    <p:sldId id="274" r:id="rId12"/>
    <p:sldId id="268" r:id="rId13"/>
    <p:sldId id="281" r:id="rId14"/>
    <p:sldId id="278" r:id="rId15"/>
    <p:sldId id="280" r:id="rId16"/>
    <p:sldId id="270" r:id="rId17"/>
    <p:sldId id="279" r:id="rId18"/>
    <p:sldId id="271" r:id="rId19"/>
    <p:sldId id="264" r:id="rId20"/>
    <p:sldId id="265" r:id="rId21"/>
    <p:sldId id="266" r:id="rId22"/>
    <p:sldId id="273" r:id="rId23"/>
  </p:sldIdLst>
  <p:sldSz cx="10693400" cy="7561263"/>
  <p:notesSz cx="6858000" cy="9144000"/>
  <p:defaultTextStyle>
    <a:defPPr>
      <a:defRPr lang="ru-RU"/>
    </a:defPPr>
    <a:lvl1pPr marL="0" algn="l" defTabSz="1043056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1pPr>
    <a:lvl2pPr marL="521528" algn="l" defTabSz="1043056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2pPr>
    <a:lvl3pPr marL="1043056" algn="l" defTabSz="1043056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3pPr>
    <a:lvl4pPr marL="1564584" algn="l" defTabSz="1043056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4pPr>
    <a:lvl5pPr marL="2086112" algn="l" defTabSz="1043056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5pPr>
    <a:lvl6pPr marL="2607640" algn="l" defTabSz="1043056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6pPr>
    <a:lvl7pPr marL="3129168" algn="l" defTabSz="1043056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7pPr>
    <a:lvl8pPr marL="3650696" algn="l" defTabSz="1043056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8pPr>
    <a:lvl9pPr marL="4172224" algn="l" defTabSz="1043056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6699"/>
    <a:srgbClr val="00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239" autoAdjust="0"/>
    <p:restoredTop sz="94400" autoAdjust="0"/>
  </p:normalViewPr>
  <p:slideViewPr>
    <p:cSldViewPr showGuides="1">
      <p:cViewPr>
        <p:scale>
          <a:sx n="80" d="100"/>
          <a:sy n="80" d="100"/>
        </p:scale>
        <p:origin x="-228" y="-414"/>
      </p:cViewPr>
      <p:guideLst>
        <p:guide orient="horz" pos="2381"/>
        <p:guide pos="3368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#1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4EA5327-445F-4D00-8A7E-6ECC03FD516B}" type="doc">
      <dgm:prSet loTypeId="urn:microsoft.com/office/officeart/2005/8/layout/arrow1" loCatId="relationship" qsTypeId="urn:microsoft.com/office/officeart/2005/8/quickstyle/simple5" qsCatId="simple" csTypeId="urn:microsoft.com/office/officeart/2005/8/colors/accent1_2#1" csCatId="accent1" phldr="1"/>
      <dgm:spPr/>
      <dgm:t>
        <a:bodyPr/>
        <a:lstStyle/>
        <a:p>
          <a:endParaRPr lang="nb-NO"/>
        </a:p>
      </dgm:t>
    </dgm:pt>
    <dgm:pt modelId="{235DC297-08CE-44F3-93AC-047E42A16298}">
      <dgm:prSet phldrT="[Tekst]"/>
      <dgm:spPr>
        <a:solidFill>
          <a:srgbClr val="336699"/>
        </a:solidFill>
        <a:ln w="38100">
          <a:noFill/>
        </a:ln>
        <a:effectLst/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/>
      </dgm:spPr>
      <dgm:t>
        <a:bodyPr/>
        <a:lstStyle/>
        <a:p>
          <a:r>
            <a:rPr lang="ru-RU" b="0" dirty="0" smtClean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rPr>
            <a:t>Грузовой автомобиль</a:t>
          </a:r>
          <a:endParaRPr lang="nb-NO" b="0" dirty="0">
            <a:solidFill>
              <a:srgbClr val="FF0000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6FFE4176-F0B1-46BA-ADAE-1998459FFB01}" type="parTrans" cxnId="{AC51F0C7-850A-46DC-8225-E7340697A4B9}">
      <dgm:prSet/>
      <dgm:spPr/>
      <dgm:t>
        <a:bodyPr/>
        <a:lstStyle/>
        <a:p>
          <a:endParaRPr lang="nb-NO"/>
        </a:p>
      </dgm:t>
    </dgm:pt>
    <dgm:pt modelId="{0F86891B-531E-4EC9-8475-80D52B037571}" type="sibTrans" cxnId="{AC51F0C7-850A-46DC-8225-E7340697A4B9}">
      <dgm:prSet/>
      <dgm:spPr/>
      <dgm:t>
        <a:bodyPr/>
        <a:lstStyle/>
        <a:p>
          <a:endParaRPr lang="nb-NO"/>
        </a:p>
      </dgm:t>
    </dgm:pt>
    <dgm:pt modelId="{A137FC89-4561-407F-B1E1-1627BE66231F}">
      <dgm:prSet phldrT="[Tekst]" custT="1"/>
      <dgm:spPr>
        <a:solidFill>
          <a:srgbClr val="336699"/>
        </a:solidFill>
        <a:ln w="38100">
          <a:noFill/>
        </a:ln>
        <a:effectLst/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/>
      </dgm:spPr>
      <dgm:t>
        <a:bodyPr/>
        <a:lstStyle/>
        <a:p>
          <a:r>
            <a:rPr lang="en-US" sz="1800" b="0" dirty="0" smtClean="0">
              <a:solidFill>
                <a:srgbClr val="00CC00"/>
              </a:solidFill>
              <a:latin typeface="Arial" panose="020B0604020202020204" pitchFamily="34" charset="0"/>
              <a:cs typeface="Arial" panose="020B0604020202020204" pitchFamily="34" charset="0"/>
            </a:rPr>
            <a:t>C</a:t>
          </a:r>
          <a:r>
            <a:rPr lang="ru-RU" sz="1800" b="0" dirty="0" smtClean="0">
              <a:solidFill>
                <a:srgbClr val="00CC00"/>
              </a:solidFill>
              <a:latin typeface="Arial" panose="020B0604020202020204" pitchFamily="34" charset="0"/>
              <a:cs typeface="Arial" panose="020B0604020202020204" pitchFamily="34" charset="0"/>
            </a:rPr>
            <a:t>ъ</a:t>
          </a:r>
          <a:r>
            <a:rPr lang="en-US" sz="1800" b="0" dirty="0" smtClean="0">
              <a:solidFill>
                <a:srgbClr val="00CC00"/>
              </a:solidFill>
              <a:latin typeface="Arial" panose="020B0604020202020204" pitchFamily="34" charset="0"/>
              <a:cs typeface="Arial" panose="020B0604020202020204" pitchFamily="34" charset="0"/>
            </a:rPr>
            <a:t>e</a:t>
          </a:r>
          <a:r>
            <a:rPr lang="ru-RU" sz="1800" b="0" dirty="0" err="1" smtClean="0">
              <a:solidFill>
                <a:srgbClr val="00CC00"/>
              </a:solidFill>
              <a:latin typeface="Arial" panose="020B0604020202020204" pitchFamily="34" charset="0"/>
              <a:cs typeface="Arial" panose="020B0604020202020204" pitchFamily="34" charset="0"/>
            </a:rPr>
            <a:t>мный</a:t>
          </a:r>
          <a:r>
            <a:rPr lang="ru-RU" sz="1800" b="0" dirty="0" smtClean="0">
              <a:solidFill>
                <a:srgbClr val="00CC00"/>
              </a:solidFill>
              <a:latin typeface="Arial" panose="020B0604020202020204" pitchFamily="34" charset="0"/>
              <a:cs typeface="Arial" panose="020B0604020202020204" pitchFamily="34" charset="0"/>
            </a:rPr>
            <a:t> кузов</a:t>
          </a:r>
          <a:endParaRPr lang="nb-NO" sz="1800" b="0" dirty="0">
            <a:solidFill>
              <a:srgbClr val="00CC00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590B3AAB-4639-4DD1-8849-31B3A6462588}" type="parTrans" cxnId="{B9E48ECF-692E-436C-8FB2-EAF6102D55F2}">
      <dgm:prSet/>
      <dgm:spPr/>
      <dgm:t>
        <a:bodyPr/>
        <a:lstStyle/>
        <a:p>
          <a:endParaRPr lang="nb-NO"/>
        </a:p>
      </dgm:t>
    </dgm:pt>
    <dgm:pt modelId="{3517C57D-CA0D-4417-B6D8-8C89ED68784B}" type="sibTrans" cxnId="{B9E48ECF-692E-436C-8FB2-EAF6102D55F2}">
      <dgm:prSet/>
      <dgm:spPr/>
      <dgm:t>
        <a:bodyPr/>
        <a:lstStyle/>
        <a:p>
          <a:endParaRPr lang="nb-NO"/>
        </a:p>
      </dgm:t>
    </dgm:pt>
    <dgm:pt modelId="{C8E8586A-AA56-4DF5-9F8B-02B6410096FD}" type="pres">
      <dgm:prSet presAssocID="{24EA5327-445F-4D00-8A7E-6ECC03FD516B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nb-NO"/>
        </a:p>
      </dgm:t>
    </dgm:pt>
    <dgm:pt modelId="{AAD98716-7E8D-470E-A714-A0AF1441CB6E}" type="pres">
      <dgm:prSet presAssocID="{235DC297-08CE-44F3-93AC-047E42A16298}" presName="arrow" presStyleLbl="node1" presStyleIdx="0" presStyleCnt="2" custRadScaleRad="95180" custRadScaleInc="564">
        <dgm:presLayoutVars>
          <dgm:bulletEnabled val="1"/>
        </dgm:presLayoutVars>
      </dgm:prSet>
      <dgm:spPr/>
      <dgm:t>
        <a:bodyPr/>
        <a:lstStyle/>
        <a:p>
          <a:endParaRPr lang="nb-NO"/>
        </a:p>
      </dgm:t>
    </dgm:pt>
    <dgm:pt modelId="{E398B57C-CF8B-45DD-94E6-E6203951CBF6}" type="pres">
      <dgm:prSet presAssocID="{A137FC89-4561-407F-B1E1-1627BE66231F}" presName="arrow" presStyleLbl="node1" presStyleIdx="1" presStyleCnt="2" custRadScaleRad="81146" custRadScaleInc="-663">
        <dgm:presLayoutVars>
          <dgm:bulletEnabled val="1"/>
        </dgm:presLayoutVars>
      </dgm:prSet>
      <dgm:spPr/>
      <dgm:t>
        <a:bodyPr/>
        <a:lstStyle/>
        <a:p>
          <a:endParaRPr lang="nb-NO"/>
        </a:p>
      </dgm:t>
    </dgm:pt>
  </dgm:ptLst>
  <dgm:cxnLst>
    <dgm:cxn modelId="{5D5B6F56-90BB-463F-B44F-9598F3321449}" type="presOf" srcId="{24EA5327-445F-4D00-8A7E-6ECC03FD516B}" destId="{C8E8586A-AA56-4DF5-9F8B-02B6410096FD}" srcOrd="0" destOrd="0" presId="urn:microsoft.com/office/officeart/2005/8/layout/arrow1"/>
    <dgm:cxn modelId="{AC51F0C7-850A-46DC-8225-E7340697A4B9}" srcId="{24EA5327-445F-4D00-8A7E-6ECC03FD516B}" destId="{235DC297-08CE-44F3-93AC-047E42A16298}" srcOrd="0" destOrd="0" parTransId="{6FFE4176-F0B1-46BA-ADAE-1998459FFB01}" sibTransId="{0F86891B-531E-4EC9-8475-80D52B037571}"/>
    <dgm:cxn modelId="{B9E48ECF-692E-436C-8FB2-EAF6102D55F2}" srcId="{24EA5327-445F-4D00-8A7E-6ECC03FD516B}" destId="{A137FC89-4561-407F-B1E1-1627BE66231F}" srcOrd="1" destOrd="0" parTransId="{590B3AAB-4639-4DD1-8849-31B3A6462588}" sibTransId="{3517C57D-CA0D-4417-B6D8-8C89ED68784B}"/>
    <dgm:cxn modelId="{40BD9734-2748-4285-955F-8C0AB3329CFC}" type="presOf" srcId="{235DC297-08CE-44F3-93AC-047E42A16298}" destId="{AAD98716-7E8D-470E-A714-A0AF1441CB6E}" srcOrd="0" destOrd="0" presId="urn:microsoft.com/office/officeart/2005/8/layout/arrow1"/>
    <dgm:cxn modelId="{BDF0B0FA-B5BC-4378-A841-ACADF4AA0896}" type="presOf" srcId="{A137FC89-4561-407F-B1E1-1627BE66231F}" destId="{E398B57C-CF8B-45DD-94E6-E6203951CBF6}" srcOrd="0" destOrd="0" presId="urn:microsoft.com/office/officeart/2005/8/layout/arrow1"/>
    <dgm:cxn modelId="{76A94789-4AB4-4B4F-9791-CF25E5F259F3}" type="presParOf" srcId="{C8E8586A-AA56-4DF5-9F8B-02B6410096FD}" destId="{AAD98716-7E8D-470E-A714-A0AF1441CB6E}" srcOrd="0" destOrd="0" presId="urn:microsoft.com/office/officeart/2005/8/layout/arrow1"/>
    <dgm:cxn modelId="{441FFE81-9EEB-45E8-B72D-07C3A58A3332}" type="presParOf" srcId="{C8E8586A-AA56-4DF5-9F8B-02B6410096FD}" destId="{E398B57C-CF8B-45DD-94E6-E6203951CBF6}" srcOrd="1" destOrd="0" presId="urn:microsoft.com/office/officeart/2005/8/layout/arrow1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AD98716-7E8D-470E-A714-A0AF1441CB6E}">
      <dsp:nvSpPr>
        <dsp:cNvPr id="0" name=""/>
        <dsp:cNvSpPr/>
      </dsp:nvSpPr>
      <dsp:spPr>
        <a:xfrm rot="16200000">
          <a:off x="55721" y="0"/>
          <a:ext cx="1922259" cy="1922259"/>
        </a:xfrm>
        <a:prstGeom prst="upArrow">
          <a:avLst>
            <a:gd name="adj1" fmla="val 50000"/>
            <a:gd name="adj2" fmla="val 35000"/>
          </a:avLst>
        </a:prstGeom>
        <a:solidFill>
          <a:srgbClr val="336699"/>
        </a:solidFill>
        <a:ln w="38100">
          <a:noFill/>
        </a:ln>
        <a:effectLst/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/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0" kern="1200" dirty="0" smtClean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rPr>
            <a:t>Грузовой автомобиль</a:t>
          </a:r>
          <a:endParaRPr lang="nb-NO" sz="1800" b="0" kern="1200" dirty="0">
            <a:solidFill>
              <a:srgbClr val="FF0000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 rot="5400000">
        <a:off x="392117" y="480565"/>
        <a:ext cx="1585864" cy="961129"/>
      </dsp:txXfrm>
    </dsp:sp>
    <dsp:sp modelId="{E398B57C-CF8B-45DD-94E6-E6203951CBF6}">
      <dsp:nvSpPr>
        <dsp:cNvPr id="0" name=""/>
        <dsp:cNvSpPr/>
      </dsp:nvSpPr>
      <dsp:spPr>
        <a:xfrm rot="5400000">
          <a:off x="2071952" y="0"/>
          <a:ext cx="1922259" cy="1922259"/>
        </a:xfrm>
        <a:prstGeom prst="upArrow">
          <a:avLst>
            <a:gd name="adj1" fmla="val 50000"/>
            <a:gd name="adj2" fmla="val 35000"/>
          </a:avLst>
        </a:prstGeom>
        <a:solidFill>
          <a:srgbClr val="336699"/>
        </a:solidFill>
        <a:ln w="38100">
          <a:noFill/>
        </a:ln>
        <a:effectLst/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/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0" kern="1200" dirty="0" smtClean="0">
              <a:solidFill>
                <a:srgbClr val="00CC00"/>
              </a:solidFill>
              <a:latin typeface="Arial" panose="020B0604020202020204" pitchFamily="34" charset="0"/>
              <a:cs typeface="Arial" panose="020B0604020202020204" pitchFamily="34" charset="0"/>
            </a:rPr>
            <a:t>C</a:t>
          </a:r>
          <a:r>
            <a:rPr lang="ru-RU" sz="1800" b="0" kern="1200" dirty="0" smtClean="0">
              <a:solidFill>
                <a:srgbClr val="00CC00"/>
              </a:solidFill>
              <a:latin typeface="Arial" panose="020B0604020202020204" pitchFamily="34" charset="0"/>
              <a:cs typeface="Arial" panose="020B0604020202020204" pitchFamily="34" charset="0"/>
            </a:rPr>
            <a:t>ъ</a:t>
          </a:r>
          <a:r>
            <a:rPr lang="en-US" sz="1800" b="0" kern="1200" dirty="0" smtClean="0">
              <a:solidFill>
                <a:srgbClr val="00CC00"/>
              </a:solidFill>
              <a:latin typeface="Arial" panose="020B0604020202020204" pitchFamily="34" charset="0"/>
              <a:cs typeface="Arial" panose="020B0604020202020204" pitchFamily="34" charset="0"/>
            </a:rPr>
            <a:t>e</a:t>
          </a:r>
          <a:r>
            <a:rPr lang="ru-RU" sz="1800" b="0" kern="1200" dirty="0" err="1" smtClean="0">
              <a:solidFill>
                <a:srgbClr val="00CC00"/>
              </a:solidFill>
              <a:latin typeface="Arial" panose="020B0604020202020204" pitchFamily="34" charset="0"/>
              <a:cs typeface="Arial" panose="020B0604020202020204" pitchFamily="34" charset="0"/>
            </a:rPr>
            <a:t>мный</a:t>
          </a:r>
          <a:r>
            <a:rPr lang="ru-RU" sz="1800" b="0" kern="1200" dirty="0" smtClean="0">
              <a:solidFill>
                <a:srgbClr val="00CC00"/>
              </a:solidFill>
              <a:latin typeface="Arial" panose="020B0604020202020204" pitchFamily="34" charset="0"/>
              <a:cs typeface="Arial" panose="020B0604020202020204" pitchFamily="34" charset="0"/>
            </a:rPr>
            <a:t> кузов</a:t>
          </a:r>
          <a:endParaRPr lang="nb-NO" sz="1800" b="0" kern="1200" dirty="0">
            <a:solidFill>
              <a:srgbClr val="00CC00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 rot="-5400000">
        <a:off x="2071953" y="480565"/>
        <a:ext cx="1585864" cy="96112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arrow1">
  <dgm:title val=""/>
  <dgm:desc val=""/>
  <dgm:catLst>
    <dgm:cat type="relationship" pri="7000"/>
    <dgm:cat type="process" pri="3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4" srcId="0" destId="1" srcOrd="0" destOrd="0"/>
        <dgm:cxn modelId="5" srcId="0" destId="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axis="ch" ptType="node" func="cnt" op="equ" val="2">
        <dgm:choose name="Name2">
          <dgm:if name="Name3" func="var" arg="dir" op="equ" val="norm">
            <dgm:alg type="cycle">
              <dgm:param type="rotPath" val="alongPath"/>
              <dgm:param type="stAng" val="270"/>
            </dgm:alg>
          </dgm:if>
          <dgm:else name="Name4">
            <dgm:alg type="cycle">
              <dgm:param type="rotPath" val="alongPath"/>
              <dgm:param type="stAng" val="90"/>
              <dgm:param type="spanAng" val="-360"/>
            </dgm:alg>
          </dgm:else>
        </dgm:choose>
      </dgm:if>
      <dgm:else name="Name5">
        <dgm:choose name="Name6">
          <dgm:if name="Name7" func="var" arg="dir" op="equ" val="norm">
            <dgm:alg type="cycle">
              <dgm:param type="rotPath" val="alongPath"/>
            </dgm:alg>
          </dgm:if>
          <dgm:else name="Name8">
            <dgm:alg type="cycle">
              <dgm:param type="rotPath" val="alongPath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2">
        <dgm:constrLst>
          <dgm:constr type="primFontSz" for="ch" ptType="node" op="equ" val="65"/>
          <dgm:constr type="w" for="ch" ptType="node" refType="w"/>
          <dgm:constr type="h" for="ch" ptType="node" refType="w" refFor="ch" refPtType="node"/>
          <dgm:constr type="sibSp" refType="w" refFor="ch" refPtType="node" fact="0.1"/>
          <dgm:constr type="diam" refType="w" refFor="ch" refPtType="node" fact="1.1"/>
        </dgm:constrLst>
      </dgm:if>
      <dgm:if name="Name11" axis="ch" ptType="node" func="cnt" op="equ" val="5">
        <dgm:constrLst>
          <dgm:constr type="primFontSz" for="ch" ptType="node" op="equ" val="65"/>
          <dgm:constr type="w" for="ch" ptType="node" refType="w"/>
          <dgm:constr type="h" for="ch" ptType="node" refType="w" refFor="ch" refPtType="node"/>
          <dgm:constr type="sibSp" refType="w" refFor="ch" refPtType="node" fact="-0.24"/>
        </dgm:constrLst>
      </dgm:if>
      <dgm:if name="Name12" axis="ch" ptType="node" func="cnt" op="equ" val="6">
        <dgm:constrLst>
          <dgm:constr type="primFontSz" for="ch" ptType="node" op="equ" val="65"/>
          <dgm:constr type="w" for="ch" ptType="node" refType="w"/>
          <dgm:constr type="h" for="ch" ptType="node" refType="w" refFor="ch" refPtType="node"/>
          <dgm:constr type="sibSp" refType="w" refFor="ch" refPtType="node" fact="-0.2"/>
        </dgm:constrLst>
      </dgm:if>
      <dgm:if name="Name13" axis="ch" ptType="node" func="cnt" op="equ" val="8">
        <dgm:constrLst>
          <dgm:constr type="primFontSz" for="ch" ptType="node" op="equ" val="65"/>
          <dgm:constr type="w" for="ch" ptType="node" refType="w"/>
          <dgm:constr type="h" for="ch" ptType="node" refType="w" refFor="ch" refPtType="node"/>
          <dgm:constr type="sibSp" refType="w" refFor="ch" refPtType="node" fact="-0.15"/>
        </dgm:constrLst>
      </dgm:if>
      <dgm:if name="Name14" axis="ch" ptType="node" func="cnt" op="equ" val="10">
        <dgm:constrLst>
          <dgm:constr type="primFontSz" for="ch" ptType="node" op="lte" val="65"/>
          <dgm:constr type="w" for="ch" ptType="node" refType="w"/>
          <dgm:constr type="h" for="ch" ptType="node" refType="w" refFor="ch" refPtType="node"/>
          <dgm:constr type="sibSp" refType="w" refFor="ch" refPtType="node" fact="-0.24"/>
        </dgm:constrLst>
      </dgm:if>
      <dgm:else name="Name15">
        <dgm:constrLst>
          <dgm:constr type="primFontSz" for="ch" ptType="node" op="equ" val="65"/>
          <dgm:constr type="w" for="ch" ptType="node" refType="w"/>
          <dgm:constr type="h" for="ch" ptType="node" refType="w" refFor="ch" refPtType="node"/>
          <dgm:constr type="sibSp" refType="w" refFor="ch" refPtType="node" fact="-0.35"/>
        </dgm:constrLst>
      </dgm:else>
    </dgm:choose>
    <dgm:ruleLst/>
    <dgm:forEach name="Name16" axis="ch" ptType="node">
      <dgm:layoutNode name="arrow">
        <dgm:varLst>
          <dgm:bulletEnabled val="1"/>
        </dgm:varLst>
        <dgm:alg type="tx"/>
        <dgm:shape xmlns:r="http://schemas.openxmlformats.org/officeDocument/2006/relationships" type="upArrow" r:blip="">
          <dgm:adjLst>
            <dgm:adj idx="2" val="0.35"/>
          </dgm:adjLst>
        </dgm:shape>
        <dgm:presOf axis="desOrSelf" ptType="node"/>
        <dgm:constrLst/>
        <dgm:ruleLst>
          <dgm:rule type="primFontSz" val="5" fact="NaN" max="NaN"/>
        </dgm:ruleLst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F8FB4D9-F284-43D8-9D54-31B171650CCE}" type="datetimeFigureOut">
              <a:rPr lang="ru-RU" smtClean="0"/>
              <a:pPr/>
              <a:t>08.09.2016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004888" y="685800"/>
            <a:ext cx="484822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C4C8C47-11E2-4B2C-AFE2-0A21CC53EFB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3079542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043056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1pPr>
    <a:lvl2pPr marL="521528" algn="l" defTabSz="1043056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2pPr>
    <a:lvl3pPr marL="1043056" algn="l" defTabSz="1043056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3pPr>
    <a:lvl4pPr marL="1564584" algn="l" defTabSz="1043056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4pPr>
    <a:lvl5pPr marL="2086112" algn="l" defTabSz="1043056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5pPr>
    <a:lvl6pPr marL="2607640" algn="l" defTabSz="1043056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6pPr>
    <a:lvl7pPr marL="3129168" algn="l" defTabSz="1043056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7pPr>
    <a:lvl8pPr marL="3650696" algn="l" defTabSz="1043056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8pPr>
    <a:lvl9pPr marL="4172224" algn="l" defTabSz="1043056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4C8C47-11E2-4B2C-AFE2-0A21CC53EFB0}" type="slidenum">
              <a:rPr lang="ru-RU" smtClean="0"/>
              <a:pPr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310246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4C8C47-11E2-4B2C-AFE2-0A21CC53EFB0}" type="slidenum">
              <a:rPr lang="ru-RU" smtClean="0"/>
              <a:pPr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310246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4C8C47-11E2-4B2C-AFE2-0A21CC53EFB0}" type="slidenum">
              <a:rPr lang="ru-RU" smtClean="0"/>
              <a:pPr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310246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4C8C47-11E2-4B2C-AFE2-0A21CC53EFB0}" type="slidenum">
              <a:rPr lang="ru-RU" smtClean="0"/>
              <a:pPr/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310246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4C8C47-11E2-4B2C-AFE2-0A21CC53EFB0}" type="slidenum">
              <a:rPr lang="ru-RU" smtClean="0"/>
              <a:pPr/>
              <a:t>14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310246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4C8C47-11E2-4B2C-AFE2-0A21CC53EFB0}" type="slidenum">
              <a:rPr lang="ru-RU" smtClean="0"/>
              <a:pPr/>
              <a:t>15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310246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4C8C47-11E2-4B2C-AFE2-0A21CC53EFB0}" type="slidenum">
              <a:rPr lang="ru-RU" smtClean="0"/>
              <a:pPr/>
              <a:t>16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310246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4C8C47-11E2-4B2C-AFE2-0A21CC53EFB0}" type="slidenum">
              <a:rPr lang="ru-RU" smtClean="0"/>
              <a:pPr/>
              <a:t>17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310246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4C8C47-11E2-4B2C-AFE2-0A21CC53EFB0}" type="slidenum">
              <a:rPr lang="ru-RU" smtClean="0"/>
              <a:pPr/>
              <a:t>18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310246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4C8C47-11E2-4B2C-AFE2-0A21CC53EFB0}" type="slidenum">
              <a:rPr lang="ru-RU" smtClean="0"/>
              <a:pPr/>
              <a:t>19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3102465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4C8C47-11E2-4B2C-AFE2-0A21CC53EFB0}" type="slidenum">
              <a:rPr lang="ru-RU" smtClean="0"/>
              <a:pPr/>
              <a:t>20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310246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4C8C47-11E2-4B2C-AFE2-0A21CC53EFB0}" type="slidenum">
              <a:rPr lang="ru-RU" smtClean="0"/>
              <a:pPr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3102465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4C8C47-11E2-4B2C-AFE2-0A21CC53EFB0}" type="slidenum">
              <a:rPr lang="ru-RU" smtClean="0"/>
              <a:pPr/>
              <a:t>21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3102465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4C8C47-11E2-4B2C-AFE2-0A21CC53EFB0}" type="slidenum">
              <a:rPr lang="ru-RU" smtClean="0"/>
              <a:pPr/>
              <a:t>22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310246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4C8C47-11E2-4B2C-AFE2-0A21CC53EFB0}" type="slidenum">
              <a:rPr lang="ru-RU" smtClean="0"/>
              <a:pPr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310246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4C8C47-11E2-4B2C-AFE2-0A21CC53EFB0}" type="slidenum">
              <a:rPr lang="ru-RU" smtClean="0"/>
              <a:pPr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310246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4C8C47-11E2-4B2C-AFE2-0A21CC53EFB0}" type="slidenum">
              <a:rPr lang="ru-RU" smtClean="0"/>
              <a:pPr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310246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4C8C47-11E2-4B2C-AFE2-0A21CC53EFB0}" type="slidenum">
              <a:rPr lang="ru-RU" smtClean="0"/>
              <a:pPr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310246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4C8C47-11E2-4B2C-AFE2-0A21CC53EFB0}" type="slidenum">
              <a:rPr lang="ru-RU" smtClean="0"/>
              <a:pPr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310246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4C8C47-11E2-4B2C-AFE2-0A21CC53EFB0}" type="slidenum">
              <a:rPr lang="ru-RU" smtClean="0"/>
              <a:pPr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310246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4C8C47-11E2-4B2C-AFE2-0A21CC53EFB0}" type="slidenum">
              <a:rPr lang="ru-RU" smtClean="0"/>
              <a:pPr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310246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02005" y="2348893"/>
            <a:ext cx="9089390" cy="1620771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604010" y="4284716"/>
            <a:ext cx="7485380" cy="1932323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52152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4305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56458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08611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6076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12916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65069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1722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DF1DC8-B111-4414-AF30-2330D2D3E8F7}" type="datetime1">
              <a:rPr lang="ru-RU" smtClean="0"/>
              <a:pPr/>
              <a:t>08.09.2016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7A2B1F-579E-4D75-AF84-6A275528CFA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923733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14AF07-DFFC-4D9E-9E68-B4FEBA4BC4DC}" type="datetime1">
              <a:rPr lang="ru-RU" smtClean="0"/>
              <a:pPr/>
              <a:t>08.09.2016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7A2B1F-579E-4D75-AF84-6A275528CFA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887072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9067112" y="334306"/>
            <a:ext cx="2812588" cy="711318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25639" y="334306"/>
            <a:ext cx="8263250" cy="711318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8F0B94-31AC-4B3A-9B0B-50F38F4C181F}" type="datetime1">
              <a:rPr lang="ru-RU" smtClean="0"/>
              <a:pPr/>
              <a:t>08.09.2016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7A2B1F-579E-4D75-AF84-6A275528CFA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404616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36B7CF-9928-4334-9668-BDF3FF4F0322}" type="datetime1">
              <a:rPr lang="ru-RU" smtClean="0"/>
              <a:pPr/>
              <a:t>08.09.2016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7A2B1F-579E-4D75-AF84-6A275528CFA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579513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44705" y="4858812"/>
            <a:ext cx="9089390" cy="1501751"/>
          </a:xfrm>
        </p:spPr>
        <p:txBody>
          <a:bodyPr anchor="t"/>
          <a:lstStyle>
            <a:lvl1pPr algn="l">
              <a:defRPr sz="46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44705" y="3204786"/>
            <a:ext cx="9089390" cy="1654026"/>
          </a:xfrm>
        </p:spPr>
        <p:txBody>
          <a:bodyPr anchor="b"/>
          <a:lstStyle>
            <a:lvl1pPr marL="0" indent="0">
              <a:buNone/>
              <a:defRPr sz="2300">
                <a:solidFill>
                  <a:schemeClr val="tx1">
                    <a:tint val="75000"/>
                  </a:schemeClr>
                </a:solidFill>
              </a:defRPr>
            </a:lvl1pPr>
            <a:lvl2pPr marL="521528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2pPr>
            <a:lvl3pPr marL="1043056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56458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208611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60764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312916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65069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417222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E6DAD8-EA64-4AF1-9F00-3B601E293984}" type="datetime1">
              <a:rPr lang="ru-RU" smtClean="0"/>
              <a:pPr/>
              <a:t>08.09.2016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7A2B1F-579E-4D75-AF84-6A275528CFA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375920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25639" y="1944575"/>
            <a:ext cx="5537918" cy="5502919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3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341781" y="1944575"/>
            <a:ext cx="5537919" cy="5502919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3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7FB1F9-C161-4F5A-B702-A7E2F812C363}" type="datetime1">
              <a:rPr lang="ru-RU" smtClean="0"/>
              <a:pPr/>
              <a:t>08.09.2016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7A2B1F-579E-4D75-AF84-6A275528CFA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08826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4670" y="302801"/>
            <a:ext cx="9624060" cy="1260211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4670" y="1692533"/>
            <a:ext cx="4724775" cy="705367"/>
          </a:xfrm>
        </p:spPr>
        <p:txBody>
          <a:bodyPr anchor="b"/>
          <a:lstStyle>
            <a:lvl1pPr marL="0" indent="0">
              <a:buNone/>
              <a:defRPr sz="2700" b="1"/>
            </a:lvl1pPr>
            <a:lvl2pPr marL="521528" indent="0">
              <a:buNone/>
              <a:defRPr sz="2300" b="1"/>
            </a:lvl2pPr>
            <a:lvl3pPr marL="1043056" indent="0">
              <a:buNone/>
              <a:defRPr sz="2100" b="1"/>
            </a:lvl3pPr>
            <a:lvl4pPr marL="1564584" indent="0">
              <a:buNone/>
              <a:defRPr sz="1800" b="1"/>
            </a:lvl4pPr>
            <a:lvl5pPr marL="2086112" indent="0">
              <a:buNone/>
              <a:defRPr sz="1800" b="1"/>
            </a:lvl5pPr>
            <a:lvl6pPr marL="2607640" indent="0">
              <a:buNone/>
              <a:defRPr sz="1800" b="1"/>
            </a:lvl6pPr>
            <a:lvl7pPr marL="3129168" indent="0">
              <a:buNone/>
              <a:defRPr sz="1800" b="1"/>
            </a:lvl7pPr>
            <a:lvl8pPr marL="3650696" indent="0">
              <a:buNone/>
              <a:defRPr sz="1800" b="1"/>
            </a:lvl8pPr>
            <a:lvl9pPr marL="4172224" indent="0">
              <a:buNone/>
              <a:defRPr sz="18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34670" y="2397901"/>
            <a:ext cx="4724775" cy="4356478"/>
          </a:xfrm>
        </p:spPr>
        <p:txBody>
          <a:bodyPr/>
          <a:lstStyle>
            <a:lvl1pPr>
              <a:defRPr sz="2700"/>
            </a:lvl1pPr>
            <a:lvl2pPr>
              <a:defRPr sz="2300"/>
            </a:lvl2pPr>
            <a:lvl3pPr>
              <a:defRPr sz="21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5432099" y="1692533"/>
            <a:ext cx="4726631" cy="705367"/>
          </a:xfrm>
        </p:spPr>
        <p:txBody>
          <a:bodyPr anchor="b"/>
          <a:lstStyle>
            <a:lvl1pPr marL="0" indent="0">
              <a:buNone/>
              <a:defRPr sz="2700" b="1"/>
            </a:lvl1pPr>
            <a:lvl2pPr marL="521528" indent="0">
              <a:buNone/>
              <a:defRPr sz="2300" b="1"/>
            </a:lvl2pPr>
            <a:lvl3pPr marL="1043056" indent="0">
              <a:buNone/>
              <a:defRPr sz="2100" b="1"/>
            </a:lvl3pPr>
            <a:lvl4pPr marL="1564584" indent="0">
              <a:buNone/>
              <a:defRPr sz="1800" b="1"/>
            </a:lvl4pPr>
            <a:lvl5pPr marL="2086112" indent="0">
              <a:buNone/>
              <a:defRPr sz="1800" b="1"/>
            </a:lvl5pPr>
            <a:lvl6pPr marL="2607640" indent="0">
              <a:buNone/>
              <a:defRPr sz="1800" b="1"/>
            </a:lvl6pPr>
            <a:lvl7pPr marL="3129168" indent="0">
              <a:buNone/>
              <a:defRPr sz="1800" b="1"/>
            </a:lvl7pPr>
            <a:lvl8pPr marL="3650696" indent="0">
              <a:buNone/>
              <a:defRPr sz="1800" b="1"/>
            </a:lvl8pPr>
            <a:lvl9pPr marL="4172224" indent="0">
              <a:buNone/>
              <a:defRPr sz="18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5432099" y="2397901"/>
            <a:ext cx="4726631" cy="4356478"/>
          </a:xfrm>
        </p:spPr>
        <p:txBody>
          <a:bodyPr/>
          <a:lstStyle>
            <a:lvl1pPr>
              <a:defRPr sz="2700"/>
            </a:lvl1pPr>
            <a:lvl2pPr>
              <a:defRPr sz="2300"/>
            </a:lvl2pPr>
            <a:lvl3pPr>
              <a:defRPr sz="21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E192F5-DE2C-41F0-B0DF-45AE1D68BAC3}" type="datetime1">
              <a:rPr lang="ru-RU" smtClean="0"/>
              <a:pPr/>
              <a:t>08.09.2016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7A2B1F-579E-4D75-AF84-6A275528CFA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842189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3F38CD-0084-48C7-8E7D-395033895D00}" type="datetime1">
              <a:rPr lang="ru-RU" smtClean="0"/>
              <a:pPr/>
              <a:t>08.09.2016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7A2B1F-579E-4D75-AF84-6A275528CFA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585184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085F66-5258-4F70-ABA8-5C87580911F2}" type="datetime1">
              <a:rPr lang="ru-RU" smtClean="0"/>
              <a:pPr/>
              <a:t>08.09.2016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7A2B1F-579E-4D75-AF84-6A275528CFA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399618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4671" y="301050"/>
            <a:ext cx="3518055" cy="1281214"/>
          </a:xfrm>
        </p:spPr>
        <p:txBody>
          <a:bodyPr anchor="b"/>
          <a:lstStyle>
            <a:lvl1pPr algn="l">
              <a:defRPr sz="23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180822" y="301051"/>
            <a:ext cx="5977908" cy="6453328"/>
          </a:xfrm>
        </p:spPr>
        <p:txBody>
          <a:bodyPr/>
          <a:lstStyle>
            <a:lvl1pPr>
              <a:defRPr sz="3700"/>
            </a:lvl1pPr>
            <a:lvl2pPr>
              <a:defRPr sz="3200"/>
            </a:lvl2pPr>
            <a:lvl3pPr>
              <a:defRPr sz="2700"/>
            </a:lvl3pPr>
            <a:lvl4pPr>
              <a:defRPr sz="2300"/>
            </a:lvl4pPr>
            <a:lvl5pPr>
              <a:defRPr sz="2300"/>
            </a:lvl5pPr>
            <a:lvl6pPr>
              <a:defRPr sz="2300"/>
            </a:lvl6pPr>
            <a:lvl7pPr>
              <a:defRPr sz="2300"/>
            </a:lvl7pPr>
            <a:lvl8pPr>
              <a:defRPr sz="2300"/>
            </a:lvl8pPr>
            <a:lvl9pPr>
              <a:defRPr sz="23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34671" y="1582265"/>
            <a:ext cx="3518055" cy="5172114"/>
          </a:xfrm>
        </p:spPr>
        <p:txBody>
          <a:bodyPr/>
          <a:lstStyle>
            <a:lvl1pPr marL="0" indent="0">
              <a:buNone/>
              <a:defRPr sz="1600"/>
            </a:lvl1pPr>
            <a:lvl2pPr marL="521528" indent="0">
              <a:buNone/>
              <a:defRPr sz="1400"/>
            </a:lvl2pPr>
            <a:lvl3pPr marL="1043056" indent="0">
              <a:buNone/>
              <a:defRPr sz="1100"/>
            </a:lvl3pPr>
            <a:lvl4pPr marL="1564584" indent="0">
              <a:buNone/>
              <a:defRPr sz="1000"/>
            </a:lvl4pPr>
            <a:lvl5pPr marL="2086112" indent="0">
              <a:buNone/>
              <a:defRPr sz="1000"/>
            </a:lvl5pPr>
            <a:lvl6pPr marL="2607640" indent="0">
              <a:buNone/>
              <a:defRPr sz="1000"/>
            </a:lvl6pPr>
            <a:lvl7pPr marL="3129168" indent="0">
              <a:buNone/>
              <a:defRPr sz="1000"/>
            </a:lvl7pPr>
            <a:lvl8pPr marL="3650696" indent="0">
              <a:buNone/>
              <a:defRPr sz="1000"/>
            </a:lvl8pPr>
            <a:lvl9pPr marL="4172224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1CEA79-D684-4572-A0B2-298279E82155}" type="datetime1">
              <a:rPr lang="ru-RU" smtClean="0"/>
              <a:pPr/>
              <a:t>08.09.2016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7A2B1F-579E-4D75-AF84-6A275528CFA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452669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95981" y="5292884"/>
            <a:ext cx="6416040" cy="624855"/>
          </a:xfrm>
        </p:spPr>
        <p:txBody>
          <a:bodyPr anchor="b"/>
          <a:lstStyle>
            <a:lvl1pPr algn="l">
              <a:defRPr sz="23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095981" y="675613"/>
            <a:ext cx="6416040" cy="4536758"/>
          </a:xfrm>
        </p:spPr>
        <p:txBody>
          <a:bodyPr/>
          <a:lstStyle>
            <a:lvl1pPr marL="0" indent="0">
              <a:buNone/>
              <a:defRPr sz="3700"/>
            </a:lvl1pPr>
            <a:lvl2pPr marL="521528" indent="0">
              <a:buNone/>
              <a:defRPr sz="3200"/>
            </a:lvl2pPr>
            <a:lvl3pPr marL="1043056" indent="0">
              <a:buNone/>
              <a:defRPr sz="2700"/>
            </a:lvl3pPr>
            <a:lvl4pPr marL="1564584" indent="0">
              <a:buNone/>
              <a:defRPr sz="2300"/>
            </a:lvl4pPr>
            <a:lvl5pPr marL="2086112" indent="0">
              <a:buNone/>
              <a:defRPr sz="2300"/>
            </a:lvl5pPr>
            <a:lvl6pPr marL="2607640" indent="0">
              <a:buNone/>
              <a:defRPr sz="2300"/>
            </a:lvl6pPr>
            <a:lvl7pPr marL="3129168" indent="0">
              <a:buNone/>
              <a:defRPr sz="2300"/>
            </a:lvl7pPr>
            <a:lvl8pPr marL="3650696" indent="0">
              <a:buNone/>
              <a:defRPr sz="2300"/>
            </a:lvl8pPr>
            <a:lvl9pPr marL="4172224" indent="0">
              <a:buNone/>
              <a:defRPr sz="23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095981" y="5917739"/>
            <a:ext cx="6416040" cy="887398"/>
          </a:xfrm>
        </p:spPr>
        <p:txBody>
          <a:bodyPr/>
          <a:lstStyle>
            <a:lvl1pPr marL="0" indent="0">
              <a:buNone/>
              <a:defRPr sz="1600"/>
            </a:lvl1pPr>
            <a:lvl2pPr marL="521528" indent="0">
              <a:buNone/>
              <a:defRPr sz="1400"/>
            </a:lvl2pPr>
            <a:lvl3pPr marL="1043056" indent="0">
              <a:buNone/>
              <a:defRPr sz="1100"/>
            </a:lvl3pPr>
            <a:lvl4pPr marL="1564584" indent="0">
              <a:buNone/>
              <a:defRPr sz="1000"/>
            </a:lvl4pPr>
            <a:lvl5pPr marL="2086112" indent="0">
              <a:buNone/>
              <a:defRPr sz="1000"/>
            </a:lvl5pPr>
            <a:lvl6pPr marL="2607640" indent="0">
              <a:buNone/>
              <a:defRPr sz="1000"/>
            </a:lvl6pPr>
            <a:lvl7pPr marL="3129168" indent="0">
              <a:buNone/>
              <a:defRPr sz="1000"/>
            </a:lvl7pPr>
            <a:lvl8pPr marL="3650696" indent="0">
              <a:buNone/>
              <a:defRPr sz="1000"/>
            </a:lvl8pPr>
            <a:lvl9pPr marL="4172224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73AE1B-4F6E-48C5-A436-1DC498F3EB03}" type="datetime1">
              <a:rPr lang="ru-RU" smtClean="0"/>
              <a:pPr/>
              <a:t>08.09.2016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7A2B1F-579E-4D75-AF84-6A275528CFA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4168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4670" y="302801"/>
            <a:ext cx="9624060" cy="1260211"/>
          </a:xfrm>
          <a:prstGeom prst="rect">
            <a:avLst/>
          </a:prstGeom>
        </p:spPr>
        <p:txBody>
          <a:bodyPr vert="horz" lIns="104306" tIns="52153" rIns="104306" bIns="52153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4670" y="1764295"/>
            <a:ext cx="9624060" cy="4990084"/>
          </a:xfrm>
          <a:prstGeom prst="rect">
            <a:avLst/>
          </a:prstGeom>
        </p:spPr>
        <p:txBody>
          <a:bodyPr vert="horz" lIns="104306" tIns="52153" rIns="104306" bIns="52153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534670" y="7008171"/>
            <a:ext cx="2495127" cy="402567"/>
          </a:xfrm>
          <a:prstGeom prst="rect">
            <a:avLst/>
          </a:prstGeom>
        </p:spPr>
        <p:txBody>
          <a:bodyPr vert="horz" lIns="104306" tIns="52153" rIns="104306" bIns="52153" rtlCol="0" anchor="ctr"/>
          <a:lstStyle>
            <a:lvl1pPr algn="l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C53384D-E104-4282-B11C-612B929D75F5}" type="datetime1">
              <a:rPr lang="ru-RU" smtClean="0"/>
              <a:pPr/>
              <a:t>08.09.2016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653579" y="7008171"/>
            <a:ext cx="3386243" cy="402567"/>
          </a:xfrm>
          <a:prstGeom prst="rect">
            <a:avLst/>
          </a:prstGeom>
        </p:spPr>
        <p:txBody>
          <a:bodyPr vert="horz" lIns="104306" tIns="52153" rIns="104306" bIns="52153" rtlCol="0" anchor="ctr"/>
          <a:lstStyle>
            <a:lvl1pPr algn="ctr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7663603" y="7008171"/>
            <a:ext cx="2495127" cy="402567"/>
          </a:xfrm>
          <a:prstGeom prst="rect">
            <a:avLst/>
          </a:prstGeom>
        </p:spPr>
        <p:txBody>
          <a:bodyPr vert="horz" lIns="104306" tIns="52153" rIns="104306" bIns="52153" rtlCol="0" anchor="ctr"/>
          <a:lstStyle>
            <a:lvl1pPr algn="r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97A2B1F-579E-4D75-AF84-6A275528CFA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678021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1043056" rtl="0" eaLnBrk="1" latinLnBrk="0" hangingPunct="1">
        <a:spcBef>
          <a:spcPct val="0"/>
        </a:spcBef>
        <a:buNone/>
        <a:defRPr sz="50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91146" indent="-391146" algn="l" defTabSz="1043056" rtl="0" eaLnBrk="1" latinLnBrk="0" hangingPunct="1">
        <a:spcBef>
          <a:spcPct val="20000"/>
        </a:spcBef>
        <a:buFont typeface="Arial" panose="020B0604020202020204" pitchFamily="34" charset="0"/>
        <a:buChar char="•"/>
        <a:defRPr sz="3700" kern="1200">
          <a:solidFill>
            <a:schemeClr val="tx1"/>
          </a:solidFill>
          <a:latin typeface="+mn-lt"/>
          <a:ea typeface="+mn-ea"/>
          <a:cs typeface="+mn-cs"/>
        </a:defRPr>
      </a:lvl1pPr>
      <a:lvl2pPr marL="847483" indent="-325955" algn="l" defTabSz="1043056" rtl="0" eaLnBrk="1" latinLnBrk="0" hangingPunct="1">
        <a:spcBef>
          <a:spcPct val="20000"/>
        </a:spcBef>
        <a:buFont typeface="Arial" panose="020B0604020202020204" pitchFamily="34" charset="0"/>
        <a:buChar char="–"/>
        <a:defRPr sz="3200" kern="1200">
          <a:solidFill>
            <a:schemeClr val="tx1"/>
          </a:solidFill>
          <a:latin typeface="+mn-lt"/>
          <a:ea typeface="+mn-ea"/>
          <a:cs typeface="+mn-cs"/>
        </a:defRPr>
      </a:lvl2pPr>
      <a:lvl3pPr marL="1303820" indent="-260764" algn="l" defTabSz="1043056" rtl="0" eaLnBrk="1" latinLnBrk="0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3pPr>
      <a:lvl4pPr marL="1825348" indent="-260764" algn="l" defTabSz="1043056" rtl="0" eaLnBrk="1" latinLnBrk="0" hangingPunct="1">
        <a:spcBef>
          <a:spcPct val="20000"/>
        </a:spcBef>
        <a:buFont typeface="Arial" panose="020B0604020202020204" pitchFamily="34" charset="0"/>
        <a:buChar char="–"/>
        <a:defRPr sz="2300" kern="1200">
          <a:solidFill>
            <a:schemeClr val="tx1"/>
          </a:solidFill>
          <a:latin typeface="+mn-lt"/>
          <a:ea typeface="+mn-ea"/>
          <a:cs typeface="+mn-cs"/>
        </a:defRPr>
      </a:lvl4pPr>
      <a:lvl5pPr marL="2346876" indent="-260764" algn="l" defTabSz="1043056" rtl="0" eaLnBrk="1" latinLnBrk="0" hangingPunct="1">
        <a:spcBef>
          <a:spcPct val="20000"/>
        </a:spcBef>
        <a:buFont typeface="Arial" panose="020B0604020202020204" pitchFamily="34" charset="0"/>
        <a:buChar char="»"/>
        <a:defRPr sz="2300" kern="1200">
          <a:solidFill>
            <a:schemeClr val="tx1"/>
          </a:solidFill>
          <a:latin typeface="+mn-lt"/>
          <a:ea typeface="+mn-ea"/>
          <a:cs typeface="+mn-cs"/>
        </a:defRPr>
      </a:lvl5pPr>
      <a:lvl6pPr marL="2868404" indent="-260764" algn="l" defTabSz="1043056" rtl="0" eaLnBrk="1" latinLnBrk="0" hangingPunct="1">
        <a:spcBef>
          <a:spcPct val="20000"/>
        </a:spcBef>
        <a:buFont typeface="Arial" panose="020B0604020202020204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6pPr>
      <a:lvl7pPr marL="3389932" indent="-260764" algn="l" defTabSz="1043056" rtl="0" eaLnBrk="1" latinLnBrk="0" hangingPunct="1">
        <a:spcBef>
          <a:spcPct val="20000"/>
        </a:spcBef>
        <a:buFont typeface="Arial" panose="020B0604020202020204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7pPr>
      <a:lvl8pPr marL="3911460" indent="-260764" algn="l" defTabSz="1043056" rtl="0" eaLnBrk="1" latinLnBrk="0" hangingPunct="1">
        <a:spcBef>
          <a:spcPct val="20000"/>
        </a:spcBef>
        <a:buFont typeface="Arial" panose="020B0604020202020204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8pPr>
      <a:lvl9pPr marL="4432988" indent="-260764" algn="l" defTabSz="1043056" rtl="0" eaLnBrk="1" latinLnBrk="0" hangingPunct="1">
        <a:spcBef>
          <a:spcPct val="20000"/>
        </a:spcBef>
        <a:buFont typeface="Arial" panose="020B0604020202020204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104305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21528" algn="l" defTabSz="104305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1043056" algn="l" defTabSz="104305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564584" algn="l" defTabSz="104305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4pPr>
      <a:lvl5pPr marL="2086112" algn="l" defTabSz="104305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5pPr>
      <a:lvl6pPr marL="2607640" algn="l" defTabSz="104305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3129168" algn="l" defTabSz="104305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3650696" algn="l" defTabSz="104305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4172224" algn="l" defTabSz="104305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2.jpeg"/><Relationship Id="rId5" Type="http://schemas.openxmlformats.org/officeDocument/2006/relationships/image" Target="../media/image41.jpeg"/><Relationship Id="rId4" Type="http://schemas.openxmlformats.org/officeDocument/2006/relationships/image" Target="../media/image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4.jpeg"/><Relationship Id="rId5" Type="http://schemas.openxmlformats.org/officeDocument/2006/relationships/image" Target="../media/image43.jpeg"/><Relationship Id="rId4" Type="http://schemas.openxmlformats.org/officeDocument/2006/relationships/image" Target="../media/image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png"/><Relationship Id="rId5" Type="http://schemas.openxmlformats.org/officeDocument/2006/relationships/image" Target="../media/image46.jpeg"/><Relationship Id="rId4" Type="http://schemas.openxmlformats.org/officeDocument/2006/relationships/image" Target="../media/image45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8.jpeg"/><Relationship Id="rId5" Type="http://schemas.openxmlformats.org/officeDocument/2006/relationships/image" Target="../media/image2.png"/><Relationship Id="rId4" Type="http://schemas.openxmlformats.org/officeDocument/2006/relationships/image" Target="../media/image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0.jpeg"/><Relationship Id="rId5" Type="http://schemas.openxmlformats.org/officeDocument/2006/relationships/image" Target="../media/image2.png"/><Relationship Id="rId4" Type="http://schemas.openxmlformats.org/officeDocument/2006/relationships/image" Target="../media/image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2.png"/><Relationship Id="rId5" Type="http://schemas.openxmlformats.org/officeDocument/2006/relationships/image" Target="../media/image2.png"/><Relationship Id="rId4" Type="http://schemas.openxmlformats.org/officeDocument/2006/relationships/image" Target="../media/image3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1.xml"/><Relationship Id="rId13" Type="http://schemas.openxmlformats.org/officeDocument/2006/relationships/image" Target="../media/image56.jpeg"/><Relationship Id="rId3" Type="http://schemas.openxmlformats.org/officeDocument/2006/relationships/image" Target="../media/image2.png"/><Relationship Id="rId7" Type="http://schemas.openxmlformats.org/officeDocument/2006/relationships/diagramQuickStyle" Target="../diagrams/quickStyle1.xml"/><Relationship Id="rId12" Type="http://schemas.openxmlformats.org/officeDocument/2006/relationships/image" Target="../media/image55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Relationship Id="rId6" Type="http://schemas.openxmlformats.org/officeDocument/2006/relationships/diagramLayout" Target="../diagrams/layout1.xml"/><Relationship Id="rId11" Type="http://schemas.openxmlformats.org/officeDocument/2006/relationships/image" Target="../media/image54.jpeg"/><Relationship Id="rId5" Type="http://schemas.openxmlformats.org/officeDocument/2006/relationships/diagramData" Target="../diagrams/data1.xml"/><Relationship Id="rId10" Type="http://schemas.openxmlformats.org/officeDocument/2006/relationships/image" Target="../media/image53.jpeg"/><Relationship Id="rId4" Type="http://schemas.openxmlformats.org/officeDocument/2006/relationships/image" Target="../media/image3.png"/><Relationship Id="rId9" Type="http://schemas.microsoft.com/office/2007/relationships/diagramDrawing" Target="../diagrams/drawing1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60.jpeg"/><Relationship Id="rId3" Type="http://schemas.openxmlformats.org/officeDocument/2006/relationships/image" Target="../media/image57.jpeg"/><Relationship Id="rId7" Type="http://schemas.openxmlformats.org/officeDocument/2006/relationships/image" Target="../media/image3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png"/><Relationship Id="rId11" Type="http://schemas.openxmlformats.org/officeDocument/2006/relationships/image" Target="../media/image63.jpeg"/><Relationship Id="rId5" Type="http://schemas.openxmlformats.org/officeDocument/2006/relationships/image" Target="../media/image59.jpeg"/><Relationship Id="rId10" Type="http://schemas.openxmlformats.org/officeDocument/2006/relationships/image" Target="../media/image62.jpeg"/><Relationship Id="rId4" Type="http://schemas.openxmlformats.org/officeDocument/2006/relationships/image" Target="../media/image58.jpeg"/><Relationship Id="rId9" Type="http://schemas.openxmlformats.org/officeDocument/2006/relationships/image" Target="../media/image61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jpeg"/><Relationship Id="rId7" Type="http://schemas.openxmlformats.org/officeDocument/2006/relationships/image" Target="../media/image66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5.jpe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70.png"/><Relationship Id="rId13" Type="http://schemas.openxmlformats.org/officeDocument/2006/relationships/image" Target="../media/image75.png"/><Relationship Id="rId3" Type="http://schemas.openxmlformats.org/officeDocument/2006/relationships/image" Target="../media/image67.jpeg"/><Relationship Id="rId7" Type="http://schemas.openxmlformats.org/officeDocument/2006/relationships/image" Target="../media/image69.png"/><Relationship Id="rId12" Type="http://schemas.openxmlformats.org/officeDocument/2006/relationships/image" Target="../media/image74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8.png"/><Relationship Id="rId11" Type="http://schemas.openxmlformats.org/officeDocument/2006/relationships/image" Target="../media/image73.png"/><Relationship Id="rId5" Type="http://schemas.openxmlformats.org/officeDocument/2006/relationships/image" Target="../media/image3.png"/><Relationship Id="rId10" Type="http://schemas.openxmlformats.org/officeDocument/2006/relationships/image" Target="../media/image72.png"/><Relationship Id="rId4" Type="http://schemas.openxmlformats.org/officeDocument/2006/relationships/image" Target="../media/image2.png"/><Relationship Id="rId9" Type="http://schemas.openxmlformats.org/officeDocument/2006/relationships/image" Target="../media/image71.png"/><Relationship Id="rId14" Type="http://schemas.openxmlformats.org/officeDocument/2006/relationships/image" Target="../media/image7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79.png"/><Relationship Id="rId3" Type="http://schemas.openxmlformats.org/officeDocument/2006/relationships/image" Target="../media/image67.jpeg"/><Relationship Id="rId7" Type="http://schemas.openxmlformats.org/officeDocument/2006/relationships/image" Target="../media/image78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7.png"/><Relationship Id="rId5" Type="http://schemas.openxmlformats.org/officeDocument/2006/relationships/image" Target="../media/image3.png"/><Relationship Id="rId10" Type="http://schemas.openxmlformats.org/officeDocument/2006/relationships/image" Target="../media/image81.png"/><Relationship Id="rId4" Type="http://schemas.openxmlformats.org/officeDocument/2006/relationships/image" Target="../media/image2.png"/><Relationship Id="rId9" Type="http://schemas.openxmlformats.org/officeDocument/2006/relationships/image" Target="../media/image80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4.png"/><Relationship Id="rId3" Type="http://schemas.openxmlformats.org/officeDocument/2006/relationships/image" Target="../media/image67.jpeg"/><Relationship Id="rId7" Type="http://schemas.openxmlformats.org/officeDocument/2006/relationships/image" Target="../media/image83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2.png"/><Relationship Id="rId11" Type="http://schemas.openxmlformats.org/officeDocument/2006/relationships/image" Target="../media/image87.png"/><Relationship Id="rId5" Type="http://schemas.openxmlformats.org/officeDocument/2006/relationships/image" Target="../media/image3.png"/><Relationship Id="rId10" Type="http://schemas.openxmlformats.org/officeDocument/2006/relationships/image" Target="../media/image86.png"/><Relationship Id="rId4" Type="http://schemas.openxmlformats.org/officeDocument/2006/relationships/image" Target="../media/image2.png"/><Relationship Id="rId9" Type="http://schemas.openxmlformats.org/officeDocument/2006/relationships/image" Target="../media/image85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8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4.jpe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8.png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jpeg"/><Relationship Id="rId13" Type="http://schemas.openxmlformats.org/officeDocument/2006/relationships/image" Target="../media/image20.jpeg"/><Relationship Id="rId18" Type="http://schemas.openxmlformats.org/officeDocument/2006/relationships/image" Target="../media/image25.png"/><Relationship Id="rId26" Type="http://schemas.openxmlformats.org/officeDocument/2006/relationships/image" Target="../media/image33.png"/><Relationship Id="rId3" Type="http://schemas.openxmlformats.org/officeDocument/2006/relationships/image" Target="../media/image12.jpeg"/><Relationship Id="rId21" Type="http://schemas.openxmlformats.org/officeDocument/2006/relationships/image" Target="../media/image28.jpeg"/><Relationship Id="rId7" Type="http://schemas.openxmlformats.org/officeDocument/2006/relationships/image" Target="../media/image16.jpeg"/><Relationship Id="rId12" Type="http://schemas.openxmlformats.org/officeDocument/2006/relationships/image" Target="../media/image19.jpeg"/><Relationship Id="rId17" Type="http://schemas.openxmlformats.org/officeDocument/2006/relationships/image" Target="../media/image24.jpeg"/><Relationship Id="rId25" Type="http://schemas.openxmlformats.org/officeDocument/2006/relationships/image" Target="../media/image32.png"/><Relationship Id="rId2" Type="http://schemas.openxmlformats.org/officeDocument/2006/relationships/notesSlide" Target="../notesSlides/notesSlide7.xml"/><Relationship Id="rId16" Type="http://schemas.openxmlformats.org/officeDocument/2006/relationships/image" Target="../media/image23.jpeg"/><Relationship Id="rId20" Type="http://schemas.openxmlformats.org/officeDocument/2006/relationships/image" Target="../media/image27.jpeg"/><Relationship Id="rId29" Type="http://schemas.openxmlformats.org/officeDocument/2006/relationships/image" Target="../media/image3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5.jpeg"/><Relationship Id="rId11" Type="http://schemas.openxmlformats.org/officeDocument/2006/relationships/image" Target="../media/image18.png"/><Relationship Id="rId24" Type="http://schemas.openxmlformats.org/officeDocument/2006/relationships/image" Target="../media/image31.png"/><Relationship Id="rId5" Type="http://schemas.openxmlformats.org/officeDocument/2006/relationships/image" Target="../media/image14.jpeg"/><Relationship Id="rId15" Type="http://schemas.openxmlformats.org/officeDocument/2006/relationships/image" Target="../media/image22.jpeg"/><Relationship Id="rId23" Type="http://schemas.openxmlformats.org/officeDocument/2006/relationships/image" Target="../media/image30.jpeg"/><Relationship Id="rId28" Type="http://schemas.openxmlformats.org/officeDocument/2006/relationships/image" Target="../media/image35.png"/><Relationship Id="rId10" Type="http://schemas.openxmlformats.org/officeDocument/2006/relationships/image" Target="../media/image3.png"/><Relationship Id="rId19" Type="http://schemas.openxmlformats.org/officeDocument/2006/relationships/image" Target="../media/image26.jpeg"/><Relationship Id="rId31" Type="http://schemas.openxmlformats.org/officeDocument/2006/relationships/image" Target="../media/image38.png"/><Relationship Id="rId4" Type="http://schemas.openxmlformats.org/officeDocument/2006/relationships/image" Target="../media/image13.jpeg"/><Relationship Id="rId9" Type="http://schemas.openxmlformats.org/officeDocument/2006/relationships/image" Target="../media/image2.png"/><Relationship Id="rId14" Type="http://schemas.openxmlformats.org/officeDocument/2006/relationships/image" Target="../media/image21.jpeg"/><Relationship Id="rId22" Type="http://schemas.openxmlformats.org/officeDocument/2006/relationships/image" Target="../media/image29.jpeg"/><Relationship Id="rId27" Type="http://schemas.openxmlformats.org/officeDocument/2006/relationships/image" Target="../media/image34.png"/><Relationship Id="rId30" Type="http://schemas.openxmlformats.org/officeDocument/2006/relationships/image" Target="../media/image3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0.jpeg"/><Relationship Id="rId5" Type="http://schemas.openxmlformats.org/officeDocument/2006/relationships/image" Target="../media/image2.pn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презентация газпром\обложка 1-0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693399" cy="75607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047628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D:\презентация газпром\Presentpage_red text1-01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69400" y="6646863"/>
            <a:ext cx="1524000" cy="91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8010996" y="7069907"/>
            <a:ext cx="2495127" cy="402567"/>
          </a:xfrm>
        </p:spPr>
        <p:txBody>
          <a:bodyPr/>
          <a:lstStyle/>
          <a:p>
            <a:fld id="{697A2B1F-579E-4D75-AF84-6A275528CFAC}" type="slidenum">
              <a:rPr lang="ru-RU" sz="180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/>
              <a:t>10</a:t>
            </a:fld>
            <a:endParaRPr lang="ru-RU" sz="18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050" name="Picture 2" descr="D:\презентация газпром\Presentpage_red text-01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9523164" cy="6995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2250356" y="118954"/>
            <a:ext cx="6336704" cy="4462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23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АРМ ГРС</a:t>
            </a:r>
            <a:endParaRPr lang="ru-RU" sz="23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274692" y="900311"/>
            <a:ext cx="5040560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800" b="1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АРМ ГРС </a:t>
            </a:r>
            <a:r>
              <a:rPr lang="ru-RU" sz="180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— аварийно-ремонтная мастерская газораспределительных станций.</a:t>
            </a:r>
          </a:p>
          <a:p>
            <a:pPr algn="just"/>
            <a:endParaRPr lang="ru-RU" sz="1800" dirty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ru-RU" sz="1800" b="1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Оборудование:</a:t>
            </a:r>
          </a:p>
          <a:p>
            <a:pPr marL="342900" indent="-342900">
              <a:buFont typeface="+mj-lt"/>
              <a:buAutoNum type="arabicPeriod"/>
            </a:pPr>
            <a:r>
              <a:rPr lang="ru-RU" sz="180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Пассажирские места, 3 шт.</a:t>
            </a:r>
          </a:p>
          <a:p>
            <a:pPr marL="342900" indent="-342900">
              <a:buFont typeface="+mj-lt"/>
              <a:buAutoNum type="arabicPeriod"/>
            </a:pPr>
            <a:r>
              <a:rPr lang="ru-RU" sz="180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Электростанция.</a:t>
            </a:r>
          </a:p>
          <a:p>
            <a:pPr marL="342900" indent="-342900">
              <a:buFont typeface="+mj-lt"/>
              <a:buAutoNum type="arabicPeriod"/>
            </a:pPr>
            <a:r>
              <a:rPr lang="ru-RU" sz="180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Сварочный инвертор</a:t>
            </a:r>
            <a:r>
              <a:rPr lang="ru-RU" sz="1800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342900" indent="-342900">
              <a:buFont typeface="+mj-lt"/>
              <a:buAutoNum type="arabicPeriod"/>
            </a:pPr>
            <a:r>
              <a:rPr lang="ru-RU" sz="180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Комплект </a:t>
            </a:r>
            <a:r>
              <a:rPr lang="ru-RU" sz="1800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электросварки.</a:t>
            </a:r>
            <a:endParaRPr lang="ru-RU" sz="1800" dirty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+mj-lt"/>
              <a:buAutoNum type="arabicPeriod"/>
            </a:pPr>
            <a:r>
              <a:rPr lang="ru-RU" sz="1800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Баллон </a:t>
            </a:r>
            <a:r>
              <a:rPr lang="ru-RU" sz="180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 </a:t>
            </a:r>
            <a:r>
              <a:rPr lang="ru-RU" sz="1800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кислородом.</a:t>
            </a:r>
            <a:endParaRPr lang="ru-RU" sz="1800" dirty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+mj-lt"/>
              <a:buAutoNum type="arabicPeriod"/>
            </a:pPr>
            <a:r>
              <a:rPr lang="ru-RU" sz="1800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Баллон </a:t>
            </a:r>
            <a:r>
              <a:rPr lang="ru-RU" sz="180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 пропаном.</a:t>
            </a:r>
          </a:p>
          <a:p>
            <a:pPr marL="342900" indent="-342900">
              <a:buFont typeface="+mj-lt"/>
              <a:buAutoNum type="arabicPeriod"/>
            </a:pPr>
            <a:r>
              <a:rPr lang="ru-RU" sz="1800" dirty="0" err="1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Газорезательный</a:t>
            </a:r>
            <a:r>
              <a:rPr lang="ru-RU" sz="180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комплект.</a:t>
            </a:r>
          </a:p>
          <a:p>
            <a:pPr marL="342900" indent="-342900">
              <a:buFont typeface="+mj-lt"/>
              <a:buAutoNum type="arabicPeriod"/>
            </a:pPr>
            <a:r>
              <a:rPr lang="ru-RU" sz="180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Ручной инструмент.</a:t>
            </a:r>
          </a:p>
          <a:p>
            <a:pPr marL="342900" indent="-342900">
              <a:buFont typeface="+mj-lt"/>
              <a:buAutoNum type="arabicPeriod"/>
            </a:pPr>
            <a:r>
              <a:rPr lang="ru-RU" sz="180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Комплект дорожных знаков.</a:t>
            </a:r>
          </a:p>
          <a:p>
            <a:pPr marL="342900" indent="-342900">
              <a:buFont typeface="+mj-lt"/>
              <a:buAutoNum type="arabicPeriod"/>
            </a:pPr>
            <a:r>
              <a:rPr lang="ru-RU" sz="180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Верстак.</a:t>
            </a:r>
          </a:p>
          <a:p>
            <a:pPr marL="342900" indent="-342900">
              <a:buFont typeface="+mj-lt"/>
              <a:buAutoNum type="arabicPeriod"/>
            </a:pPr>
            <a:r>
              <a:rPr lang="ru-RU" sz="180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Стеллаж для инструмента.</a:t>
            </a:r>
          </a:p>
          <a:p>
            <a:pPr marL="342900" indent="-342900">
              <a:buFont typeface="+mj-lt"/>
              <a:buAutoNum type="arabicPeriod"/>
            </a:pPr>
            <a:r>
              <a:rPr lang="ru-RU" sz="1800" b="1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Короб </a:t>
            </a:r>
            <a:r>
              <a:rPr lang="ru-RU" sz="1800" b="1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для перевозки труб</a:t>
            </a:r>
            <a:r>
              <a:rPr lang="ru-RU" sz="1800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algn="just"/>
            <a:endParaRPr lang="ru-RU" sz="1800" i="1" dirty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ru-RU" sz="1800" i="1" dirty="0" smtClean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ru-RU" sz="1800" i="1" dirty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ru-RU" sz="1800" i="1" dirty="0" smtClean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Подробности – в раздаточных материалах</a:t>
            </a:r>
            <a:endParaRPr lang="ru-RU" sz="1800" i="1" dirty="0">
              <a:solidFill>
                <a:schemeClr val="accent6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27" name="Picture 3" descr="N:\Маркетинг\САЙТ\Promavto.net NEW\Фото спецтехники\№1Передвижные мастерские\№12 Передвижная мастерская на шасси ГАЗ 33081 (зн1016)\Фото\на сайт\Masterskaja_avarijno-vosstanovitel'nyh_rabot_na_shassi_GAZ_33081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1095" y="900311"/>
            <a:ext cx="4706055" cy="31324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N:\Маркетинг\САЙТ\Promavto.net NEW\Фото спецтехники\№1Передвижные мастерские\№12 Передвижная мастерская на шасси ГАЗ 33081 (зн1016)\Фото\на сайт\Masterskaja_avarijno-vosstanovitel'nyh_rabot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381" y="4044115"/>
            <a:ext cx="5213846" cy="34704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916421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D:\презентация газпром\Presentpage_red text-01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9523164" cy="6995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D:\презентация газпром\Presentpage_red text1-01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69400" y="6646863"/>
            <a:ext cx="1524000" cy="91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8010996" y="7069907"/>
            <a:ext cx="2495127" cy="402567"/>
          </a:xfrm>
        </p:spPr>
        <p:txBody>
          <a:bodyPr/>
          <a:lstStyle/>
          <a:p>
            <a:fld id="{697A2B1F-579E-4D75-AF84-6A275528CFAC}" type="slidenum">
              <a:rPr lang="ru-RU" sz="180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/>
              <a:t>11</a:t>
            </a:fld>
            <a:endParaRPr lang="ru-RU" sz="18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452440" y="118954"/>
            <a:ext cx="57745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2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ПЕРЕДВИЖНЫЕ ЛНК</a:t>
            </a:r>
            <a:endParaRPr lang="ru-RU" sz="2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098" name="Picture 2" descr="M:\САЙТ\Promavto.net NEW\Фото спецтехники\№3Передвижные лаборатории\ГР_передвижная_лаборатория_на_шасси_КАМАЗ (з-н 591)\фото\DSC_6915_5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2124" y="699573"/>
            <a:ext cx="4286250" cy="28527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3" name="Picture 7" descr="M:\САЙТ\Promavto.net NEW\Фото спецтехники\№3Передвижные лаборатории\ГР_передвижная_лаборатория_на_шасси_КАМАЗ (з-н 591)\фото\DSC_7005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172" y="3981326"/>
            <a:ext cx="3979303" cy="26484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5328540" y="900311"/>
            <a:ext cx="5005485" cy="57708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800" b="1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ЛНК</a:t>
            </a:r>
            <a:r>
              <a:rPr lang="ru-RU" sz="180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800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— лаборатория неразрушающего контроля.</a:t>
            </a:r>
          </a:p>
          <a:p>
            <a:endParaRPr lang="ru-RU" sz="1800" dirty="0" smtClean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1800" b="1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Комплектация</a:t>
            </a:r>
            <a:r>
              <a:rPr lang="ru-RU" sz="1800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определяется исходя из:</a:t>
            </a:r>
          </a:p>
          <a:p>
            <a:pPr marL="342900" indent="-342900">
              <a:buFont typeface="+mj-lt"/>
              <a:buAutoNum type="arabicPeriod"/>
            </a:pPr>
            <a:r>
              <a:rPr lang="ru-RU" sz="1800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Характеристик объектов контроля: материал, диапазон толщин и диаметров труб.</a:t>
            </a:r>
          </a:p>
          <a:p>
            <a:pPr marL="342900" indent="-342900">
              <a:buFont typeface="+mj-lt"/>
              <a:buAutoNum type="arabicPeriod"/>
            </a:pPr>
            <a:r>
              <a:rPr lang="ru-RU" sz="1800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Применяемых методов контроля:</a:t>
            </a:r>
          </a:p>
          <a:p>
            <a:pPr marL="711200" indent="-347663">
              <a:buFont typeface="+mj-lt"/>
              <a:buAutoNum type="alphaLcParenR"/>
            </a:pPr>
            <a:r>
              <a:rPr lang="ru-RU" sz="1800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радиографический,</a:t>
            </a:r>
          </a:p>
          <a:p>
            <a:pPr marL="711200" indent="-347663">
              <a:buFont typeface="+mj-lt"/>
              <a:buAutoNum type="alphaLcParenR"/>
            </a:pPr>
            <a:r>
              <a:rPr lang="ru-RU" sz="1800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ультразвуковой,</a:t>
            </a:r>
          </a:p>
          <a:p>
            <a:pPr marL="711200" indent="-347663">
              <a:buFont typeface="+mj-lt"/>
              <a:buAutoNum type="alphaLcParenR"/>
            </a:pPr>
            <a:r>
              <a:rPr lang="ru-RU" sz="1800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магнитный,</a:t>
            </a:r>
          </a:p>
          <a:p>
            <a:pPr marL="711200" indent="-347663">
              <a:buFont typeface="+mj-lt"/>
              <a:buAutoNum type="alphaLcParenR"/>
            </a:pPr>
            <a:r>
              <a:rPr lang="ru-RU" sz="1800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визуальный,</a:t>
            </a:r>
          </a:p>
          <a:p>
            <a:pPr marL="711200" indent="-347663">
              <a:buFont typeface="+mj-lt"/>
              <a:buAutoNum type="alphaLcParenR"/>
            </a:pPr>
            <a:r>
              <a:rPr lang="ru-RU" sz="1800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контроль проникающими веществами,</a:t>
            </a:r>
          </a:p>
          <a:p>
            <a:pPr marL="711200" indent="-347663">
              <a:buFont typeface="+mj-lt"/>
              <a:buAutoNum type="alphaLcParenR"/>
            </a:pPr>
            <a:r>
              <a:rPr lang="ru-RU" sz="1800" dirty="0" err="1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вихретоковый</a:t>
            </a:r>
            <a:r>
              <a:rPr lang="ru-RU" sz="1800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контроль,</a:t>
            </a:r>
          </a:p>
          <a:p>
            <a:pPr marL="711200" indent="-347663">
              <a:buFont typeface="+mj-lt"/>
              <a:buAutoNum type="alphaLcParenR"/>
            </a:pPr>
            <a:r>
              <a:rPr lang="ru-RU" sz="1800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тепловой контроль.</a:t>
            </a:r>
          </a:p>
          <a:p>
            <a:pPr marL="342900" indent="-342900">
              <a:buFont typeface="+mj-lt"/>
              <a:buAutoNum type="arabicPeriod" startAt="3"/>
            </a:pPr>
            <a:r>
              <a:rPr lang="ru-RU" sz="1800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Используемых нормативов контроля: ГОСТы или внутренние нормативы заказчика.</a:t>
            </a:r>
          </a:p>
          <a:p>
            <a:endParaRPr lang="ru-RU" sz="1800" dirty="0" smtClean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ru-RU" sz="1800" i="1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Подробности – в раздаточных </a:t>
            </a:r>
            <a:r>
              <a:rPr lang="ru-RU" sz="1800" i="1" dirty="0" smtClean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материалах</a:t>
            </a:r>
            <a:endParaRPr lang="ru-RU" sz="1800" i="1" dirty="0">
              <a:solidFill>
                <a:schemeClr val="accent6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573529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D:\презентация газпром\Presentpage_red text1-01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69400" y="6646863"/>
            <a:ext cx="1524000" cy="91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8010996" y="7069907"/>
            <a:ext cx="2495127" cy="402567"/>
          </a:xfrm>
        </p:spPr>
        <p:txBody>
          <a:bodyPr/>
          <a:lstStyle/>
          <a:p>
            <a:fld id="{697A2B1F-579E-4D75-AF84-6A275528CFAC}" type="slidenum">
              <a:rPr lang="ru-RU" sz="180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/>
              <a:t>12</a:t>
            </a:fld>
            <a:endParaRPr lang="ru-RU" sz="18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26" name="Picture 2" descr="D:\argo_open_06-итого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156" y="3219913"/>
            <a:ext cx="4569267" cy="3426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D:\Argo_redact_06-итого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156" y="349787"/>
            <a:ext cx="4569267" cy="3426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D:\презентация газпром\Presentpage_red text-01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9523164" cy="6995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2452440" y="118954"/>
            <a:ext cx="57745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2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ПКСР «ЧАЙКА»</a:t>
            </a:r>
            <a:endParaRPr lang="ru-RU" sz="2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328540" y="900311"/>
            <a:ext cx="5058720" cy="61863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800" b="1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ПКСР «Чайка» </a:t>
            </a:r>
            <a:r>
              <a:rPr lang="ru-RU" sz="1800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— передвижной комплекс сварочных работ с удобным доступом к оборудованию.</a:t>
            </a:r>
          </a:p>
          <a:p>
            <a:endParaRPr lang="ru-RU" sz="1800" dirty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1800" b="1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Оборудование:</a:t>
            </a:r>
          </a:p>
          <a:p>
            <a:pPr marL="342900" indent="-342900" algn="just">
              <a:buFont typeface="+mj-lt"/>
              <a:buAutoNum type="arabicPeriod"/>
            </a:pPr>
            <a:r>
              <a:rPr lang="ru-RU" sz="180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Сварочный аппарат </a:t>
            </a:r>
            <a:r>
              <a:rPr lang="ru-RU" sz="1800" b="1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ИТС-200 </a:t>
            </a:r>
            <a:r>
              <a:rPr lang="ru-RU" sz="180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для </a:t>
            </a:r>
            <a:r>
              <a:rPr lang="ru-RU" sz="1800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ручной </a:t>
            </a:r>
            <a:r>
              <a:rPr lang="ru-RU" sz="180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дуговой </a:t>
            </a:r>
            <a:r>
              <a:rPr lang="ru-RU" sz="1800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сварки (220 В).</a:t>
            </a:r>
            <a:endParaRPr lang="ru-RU" sz="1800" dirty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just">
              <a:buFont typeface="+mj-lt"/>
              <a:buAutoNum type="arabicPeriod"/>
            </a:pPr>
            <a:r>
              <a:rPr lang="ru-RU" sz="180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Сварочный аппарат </a:t>
            </a:r>
            <a:r>
              <a:rPr lang="ru-RU" sz="1800" b="1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ИТС-350 </a:t>
            </a:r>
            <a:r>
              <a:rPr lang="ru-RU" sz="180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 БУ-ТИГ для сварки  штучным электродом (РД) или неплавящимся электродом на постоянном токе в среде аргона (РАД) всех металлов за исключением алюминия и его </a:t>
            </a:r>
            <a:r>
              <a:rPr lang="ru-RU" sz="1800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сплавов (380 В).</a:t>
            </a:r>
            <a:endParaRPr lang="ru-RU" sz="1800" dirty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just">
              <a:buFont typeface="+mj-lt"/>
              <a:buAutoNum type="arabicPeriod"/>
            </a:pPr>
            <a:r>
              <a:rPr lang="ru-RU" sz="180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Сварочный полуавтомат </a:t>
            </a:r>
            <a:r>
              <a:rPr lang="ru-RU" sz="1800" b="1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ИТС-450</a:t>
            </a:r>
            <a:r>
              <a:rPr lang="ru-RU" sz="180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для ручной дуговой (РД) и </a:t>
            </a:r>
            <a:r>
              <a:rPr lang="ru-RU" sz="1800" dirty="0" err="1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полуавтомати</a:t>
            </a:r>
            <a:r>
              <a:rPr lang="ru-RU" sz="1800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-ческой </a:t>
            </a:r>
            <a:r>
              <a:rPr lang="ru-RU" sz="180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(MИГ-МАГ) </a:t>
            </a:r>
            <a:r>
              <a:rPr lang="ru-RU" sz="1800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сварки (380 В).</a:t>
            </a:r>
          </a:p>
          <a:p>
            <a:pPr marL="342900" indent="-342900" algn="just">
              <a:buFont typeface="+mj-lt"/>
              <a:buAutoNum type="arabicPeriod"/>
            </a:pPr>
            <a:r>
              <a:rPr lang="ru-RU" sz="1800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Электростанция </a:t>
            </a:r>
            <a:r>
              <a:rPr lang="ru-RU" sz="180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дизельная </a:t>
            </a:r>
            <a:r>
              <a:rPr lang="ru-RU" sz="1800" b="1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АД100С-Т400-1РГХ </a:t>
            </a:r>
            <a:r>
              <a:rPr lang="ru-RU" sz="180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 </a:t>
            </a:r>
            <a:r>
              <a:rPr lang="ru-RU" sz="1800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ПЖД.</a:t>
            </a:r>
          </a:p>
          <a:p>
            <a:pPr marL="342900" indent="-342900" algn="just">
              <a:buFont typeface="+mj-lt"/>
              <a:buAutoNum type="arabicPeriod"/>
            </a:pPr>
            <a:r>
              <a:rPr lang="ru-RU" sz="1800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Устройство размагничивания.</a:t>
            </a:r>
          </a:p>
          <a:p>
            <a:pPr marL="342900" indent="-342900" algn="just">
              <a:buFont typeface="+mj-lt"/>
              <a:buAutoNum type="arabicPeriod"/>
            </a:pPr>
            <a:r>
              <a:rPr lang="ru-RU" sz="1800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Индукционный нагреватель.</a:t>
            </a:r>
          </a:p>
          <a:p>
            <a:endParaRPr lang="ru-RU" sz="1200" dirty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1800" i="1" dirty="0" smtClean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Подробности – в раздаточных материалах</a:t>
            </a:r>
            <a:endParaRPr lang="ru-RU" sz="1800" i="1" dirty="0">
              <a:solidFill>
                <a:schemeClr val="accent6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417847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N:\Маркетинг\Презентации\Михаилу для ГАЗПРОМА (ПКСР, АРС, ЛНК)\кировец\IMG_6783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746" y="3613466"/>
            <a:ext cx="5435970" cy="36235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D:\презентация газпром\Presentpage_red text1-01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69400" y="6646863"/>
            <a:ext cx="1524000" cy="91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8010996" y="7069907"/>
            <a:ext cx="2495127" cy="402567"/>
          </a:xfrm>
        </p:spPr>
        <p:txBody>
          <a:bodyPr/>
          <a:lstStyle/>
          <a:p>
            <a:fld id="{697A2B1F-579E-4D75-AF84-6A275528CFAC}" type="slidenum">
              <a:rPr lang="ru-RU" sz="180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/>
              <a:t>13</a:t>
            </a:fld>
            <a:endParaRPr lang="ru-RU" sz="18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050" name="Picture 2" descr="D:\презентация газпром\Presentpage_red text-01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9523164" cy="6995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2452440" y="118954"/>
            <a:ext cx="57745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АГРЕГАТ РЕМОНТНО-СВАРОЧНЫЙ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5328540" y="900311"/>
            <a:ext cx="5058720" cy="5909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800" b="1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АГРЕГАТ </a:t>
            </a:r>
            <a:r>
              <a:rPr lang="ru-RU" sz="1800" b="1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РЕМОНТНО-СВАРОЧНЫЙ </a:t>
            </a:r>
            <a:r>
              <a:rPr lang="ru-RU" sz="180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— </a:t>
            </a:r>
            <a:r>
              <a:rPr lang="ru-RU" sz="1800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передвижная мастерская, предназначенная для </a:t>
            </a:r>
            <a:r>
              <a:rPr lang="ru-RU" sz="180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транспортировки и использования сварочного оборудования рабочими бригадами в местах проведения ремонтных работ на трассе трубопроводов при температуре окружающей среды от -45 °С до +40 °С.</a:t>
            </a:r>
            <a:endParaRPr lang="ru-RU" sz="1800" dirty="0" smtClean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sz="1800" dirty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1800" b="1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Оборудование:</a:t>
            </a:r>
          </a:p>
          <a:p>
            <a:pPr marL="342900" indent="-342900" algn="just">
              <a:buFont typeface="+mj-lt"/>
              <a:buAutoNum type="arabicPeriod"/>
            </a:pPr>
            <a:r>
              <a:rPr lang="ru-RU" sz="1800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Размагничивающее устройство </a:t>
            </a:r>
            <a:r>
              <a:rPr lang="ru-RU" sz="1800" b="1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«АУРА»</a:t>
            </a:r>
            <a:r>
              <a:rPr lang="ru-RU" sz="1800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sz="1800" b="1" dirty="0" smtClean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just">
              <a:buFont typeface="+mj-lt"/>
              <a:buAutoNum type="arabicPeriod"/>
            </a:pPr>
            <a:r>
              <a:rPr lang="ru-RU" sz="1800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Сварочный аппарат </a:t>
            </a:r>
            <a:r>
              <a:rPr lang="ru-RU" sz="1800" b="1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ВД </a:t>
            </a:r>
            <a:r>
              <a:rPr lang="ru-RU" sz="1800" b="1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506 </a:t>
            </a:r>
            <a:r>
              <a:rPr lang="ru-RU" sz="1800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 2 шт.</a:t>
            </a:r>
          </a:p>
          <a:p>
            <a:pPr marL="342900" indent="-342900" algn="just">
              <a:buFont typeface="+mj-lt"/>
              <a:buAutoNum type="arabicPeriod"/>
            </a:pPr>
            <a:r>
              <a:rPr lang="ru-RU" sz="180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Сварочный аппарат </a:t>
            </a:r>
            <a:r>
              <a:rPr lang="ru-RU" sz="1800" b="1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ВД </a:t>
            </a:r>
            <a:r>
              <a:rPr lang="ru-RU" sz="1800" b="1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306 </a:t>
            </a:r>
            <a:r>
              <a:rPr lang="ru-RU" sz="1800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 2 шт.</a:t>
            </a:r>
            <a:endParaRPr lang="ru-RU" sz="1800" dirty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just">
              <a:buFont typeface="+mj-lt"/>
              <a:buAutoNum type="arabicPeriod"/>
            </a:pPr>
            <a:r>
              <a:rPr lang="ru-RU" sz="1800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Устройство размагничивания.</a:t>
            </a:r>
          </a:p>
          <a:p>
            <a:pPr marL="342900" indent="-342900" algn="just">
              <a:buFont typeface="+mj-lt"/>
              <a:buAutoNum type="arabicPeriod"/>
            </a:pPr>
            <a:r>
              <a:rPr lang="ru-RU" sz="1800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Индукционный нагреватель.</a:t>
            </a:r>
          </a:p>
          <a:p>
            <a:pPr marL="342900" indent="-342900" algn="just">
              <a:buFont typeface="+mj-lt"/>
              <a:buAutoNum type="arabicPeriod"/>
            </a:pPr>
            <a:r>
              <a:rPr lang="ru-RU" sz="1800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Электропечь </a:t>
            </a:r>
            <a:r>
              <a:rPr lang="ru-RU" sz="180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для прокалки и сушки </a:t>
            </a:r>
            <a:r>
              <a:rPr lang="ru-RU" sz="1800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электродов.</a:t>
            </a:r>
          </a:p>
          <a:p>
            <a:pPr marL="342900" indent="-342900" algn="just">
              <a:buFont typeface="+mj-lt"/>
              <a:buAutoNum type="arabicPeriod"/>
            </a:pPr>
            <a:r>
              <a:rPr lang="ru-RU" sz="1800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Сварочная палатка.</a:t>
            </a:r>
          </a:p>
          <a:p>
            <a:endParaRPr lang="ru-RU" sz="1800" i="1" dirty="0">
              <a:solidFill>
                <a:schemeClr val="accent6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sz="1800" i="1" dirty="0" smtClean="0">
              <a:solidFill>
                <a:schemeClr val="accent6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1800" i="1" dirty="0" smtClean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Подробности – в раздаточных материалах</a:t>
            </a:r>
            <a:endParaRPr lang="ru-RU" sz="1800" i="1" dirty="0">
              <a:solidFill>
                <a:schemeClr val="accent6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26" name="Picture 2" descr="N:\Маркетинг\Презентации\Михаилу для ГАЗПРОМА (ПКСР, АРС, ЛНК)\кировец\IMG_6765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490" y="828303"/>
            <a:ext cx="5293218" cy="35283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960742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ina\Desktop\презентация Михаилу\фото\2. техпомощь с кму\IMG_1632 как смарт-объект-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156" y="684664"/>
            <a:ext cx="4752528" cy="3167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D:\презентация газпром\Presentpage_red text1-01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69400" y="6646863"/>
            <a:ext cx="1524000" cy="91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8010996" y="7069907"/>
            <a:ext cx="2495127" cy="402567"/>
          </a:xfrm>
        </p:spPr>
        <p:txBody>
          <a:bodyPr/>
          <a:lstStyle/>
          <a:p>
            <a:fld id="{697A2B1F-579E-4D75-AF84-6A275528CFAC}" type="slidenum">
              <a:rPr lang="ru-RU" sz="180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/>
              <a:t>14</a:t>
            </a:fld>
            <a:endParaRPr lang="ru-RU" sz="18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050" name="Picture 2" descr="D:\презентация газпром\Presentpage_red text-01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9523164" cy="6995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2250356" y="118954"/>
            <a:ext cx="59766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2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ЛАБОРАТОРИИ ЭХЗ</a:t>
            </a:r>
            <a:endParaRPr lang="ru-RU" sz="2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274692" y="900311"/>
            <a:ext cx="504056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800" b="1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Лаборатория ЭХЗ </a:t>
            </a:r>
            <a:r>
              <a:rPr lang="ru-RU" sz="1800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— передвижная лаборатория </a:t>
            </a:r>
            <a:r>
              <a:rPr lang="ru-RU" sz="1800" dirty="0" err="1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электрохимзащиты</a:t>
            </a:r>
            <a:r>
              <a:rPr lang="ru-RU" sz="1800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и контроля </a:t>
            </a:r>
            <a:r>
              <a:rPr lang="ru-RU" sz="180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технического состояния трубопроводов</a:t>
            </a:r>
            <a:r>
              <a:rPr lang="ru-RU" sz="1800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algn="just"/>
            <a:endParaRPr lang="ru-RU" sz="1800" dirty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1800" b="1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Комплектация</a:t>
            </a:r>
            <a:r>
              <a:rPr lang="ru-RU" sz="180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определяется </a:t>
            </a:r>
            <a:r>
              <a:rPr lang="ru-RU" sz="1800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индивидуально под требования заказчика.</a:t>
            </a:r>
          </a:p>
          <a:p>
            <a:pPr marL="342900" indent="-342900" algn="just">
              <a:buFont typeface="+mj-lt"/>
              <a:buAutoNum type="arabicPeriod"/>
            </a:pPr>
            <a:endParaRPr lang="ru-RU" sz="1800" dirty="0" smtClean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ru-RU" sz="1800" i="1" dirty="0" smtClean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Подробности – в раздаточных материалах</a:t>
            </a:r>
            <a:endParaRPr lang="ru-RU" sz="1800" i="1" dirty="0">
              <a:solidFill>
                <a:schemeClr val="accent6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3" descr="C:\Users\ina\Desktop\презентация Михаилу\фото\2. техпомощь с кму\IMG_1705 как смарт-объект-1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156" y="3805016"/>
            <a:ext cx="4824536" cy="3215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790280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ina\Desktop\презентация Михаилу\фото\1. для фсо\фсо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476" y="252239"/>
            <a:ext cx="5304232" cy="37503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D:\презентация газпром\Presentpage_red text1-01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69400" y="6646863"/>
            <a:ext cx="1524000" cy="91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8010996" y="7069907"/>
            <a:ext cx="2495127" cy="402567"/>
          </a:xfrm>
        </p:spPr>
        <p:txBody>
          <a:bodyPr/>
          <a:lstStyle/>
          <a:p>
            <a:fld id="{697A2B1F-579E-4D75-AF84-6A275528CFAC}" type="slidenum">
              <a:rPr lang="ru-RU" sz="180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/>
              <a:t>15</a:t>
            </a:fld>
            <a:endParaRPr lang="ru-RU" sz="18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050" name="Picture 2" descr="D:\презентация газпром\Presentpage_red text-01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9523164" cy="6995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2452440" y="118954"/>
            <a:ext cx="57745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2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КОМАНДНО-ШТАБНЫЕ МАШИНЫ</a:t>
            </a:r>
            <a:endParaRPr lang="ru-RU" sz="2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328540" y="900311"/>
            <a:ext cx="5130728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800" b="1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Командно-штабная машина </a:t>
            </a:r>
            <a:r>
              <a:rPr lang="ru-RU" sz="1800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предназначена </a:t>
            </a:r>
            <a:r>
              <a:rPr lang="ru-RU" sz="180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для </a:t>
            </a:r>
            <a:r>
              <a:rPr lang="ru-RU" sz="1800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работы </a:t>
            </a:r>
            <a:r>
              <a:rPr lang="ru-RU" sz="180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 проживания </a:t>
            </a:r>
            <a:r>
              <a:rPr lang="ru-RU" sz="1800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штаба</a:t>
            </a:r>
            <a:r>
              <a:rPr lang="ru-RU" sz="180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sz="1800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</a:t>
            </a:r>
            <a:r>
              <a:rPr lang="ru-RU" sz="180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полевых </a:t>
            </a:r>
            <a:r>
              <a:rPr lang="ru-RU" sz="1800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условиях. </a:t>
            </a:r>
          </a:p>
          <a:p>
            <a:endParaRPr lang="ru-RU" sz="1800" dirty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1800" b="1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Оборудование:</a:t>
            </a:r>
          </a:p>
          <a:p>
            <a:pPr marL="342900" indent="-342900" algn="just">
              <a:buFont typeface="+mj-lt"/>
              <a:buAutoNum type="arabicPeriod"/>
            </a:pPr>
            <a:r>
              <a:rPr lang="ru-RU" sz="1800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Средства спутниковой связи.</a:t>
            </a:r>
          </a:p>
          <a:p>
            <a:pPr marL="342900" indent="-342900">
              <a:buFont typeface="+mj-lt"/>
              <a:buAutoNum type="arabicPeriod"/>
            </a:pPr>
            <a:r>
              <a:rPr lang="ru-RU" sz="1800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Средства-радиосвязи.</a:t>
            </a:r>
          </a:p>
          <a:p>
            <a:pPr marL="342900" indent="-342900">
              <a:buFont typeface="+mj-lt"/>
              <a:buAutoNum type="arabicPeriod"/>
            </a:pPr>
            <a:r>
              <a:rPr lang="ru-RU" sz="1800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Средства телефонной связи.</a:t>
            </a:r>
            <a:endParaRPr lang="ru-RU" sz="1800" dirty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just">
              <a:buFont typeface="+mj-lt"/>
              <a:buAutoNum type="arabicPeriod"/>
            </a:pPr>
            <a:r>
              <a:rPr lang="ru-RU" sz="1800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Бытовой отсек.</a:t>
            </a:r>
          </a:p>
          <a:p>
            <a:pPr marL="342900" indent="-342900">
              <a:buFont typeface="+mj-lt"/>
              <a:buAutoNum type="arabicPeriod"/>
            </a:pPr>
            <a:r>
              <a:rPr lang="ru-RU" sz="1800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Жилой отсек.</a:t>
            </a:r>
            <a:endParaRPr lang="en-US" sz="1800" dirty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+mj-lt"/>
              <a:buAutoNum type="arabicPeriod"/>
            </a:pPr>
            <a:r>
              <a:rPr lang="ru-RU" sz="1800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Отсек связиста.</a:t>
            </a:r>
          </a:p>
          <a:p>
            <a:pPr marL="342900" indent="-342900">
              <a:buFont typeface="+mj-lt"/>
              <a:buAutoNum type="arabicPeriod"/>
            </a:pPr>
            <a:r>
              <a:rPr lang="ru-RU" sz="1800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Отсек для совещаний.</a:t>
            </a:r>
          </a:p>
          <a:p>
            <a:pPr marL="342900" indent="-342900">
              <a:buFont typeface="+mj-lt"/>
              <a:buAutoNum type="arabicPeriod"/>
            </a:pPr>
            <a:r>
              <a:rPr lang="ru-RU" sz="1800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Отсек генератора и вспомогательного оборудования.</a:t>
            </a:r>
            <a:endParaRPr lang="ru-RU" sz="1800" dirty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sz="1800" dirty="0" smtClean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1800" i="1" dirty="0" smtClean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Подробности – в раздаточных материалах</a:t>
            </a:r>
            <a:endParaRPr lang="ru-RU" sz="1800" i="1" dirty="0">
              <a:solidFill>
                <a:schemeClr val="accent6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8329" y="3779838"/>
            <a:ext cx="4745903" cy="31782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42224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D:\презентация газпром\Presentpage_red text-01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9523164" cy="6995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D:\презентация газпром\Presentpage_red text1-01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69400" y="6646863"/>
            <a:ext cx="1524000" cy="91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8010996" y="7069907"/>
            <a:ext cx="2495127" cy="402567"/>
          </a:xfrm>
        </p:spPr>
        <p:txBody>
          <a:bodyPr/>
          <a:lstStyle/>
          <a:p>
            <a:fld id="{697A2B1F-579E-4D75-AF84-6A275528CFAC}" type="slidenum">
              <a:rPr lang="ru-RU" sz="180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/>
              <a:t>16</a:t>
            </a:fld>
            <a:endParaRPr lang="ru-RU" sz="18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178348" y="118954"/>
            <a:ext cx="63367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СИСТЕМА </a:t>
            </a:r>
            <a:r>
              <a:rPr lang="ru-RU" sz="2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БЫСТРОСЪЕМНЫХ </a:t>
            </a:r>
            <a:r>
              <a:rPr lang="ru-RU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КУЗОВОВ</a:t>
            </a:r>
          </a:p>
        </p:txBody>
      </p:sp>
      <p:graphicFrame>
        <p:nvGraphicFramePr>
          <p:cNvPr id="26" name="Diagram 4"/>
          <p:cNvGraphicFramePr/>
          <p:nvPr>
            <p:extLst>
              <p:ext uri="{D42A27DB-BD31-4B8C-83A1-F6EECF244321}">
                <p14:modId xmlns:p14="http://schemas.microsoft.com/office/powerpoint/2010/main" val="3344652857"/>
              </p:ext>
            </p:extLst>
          </p:nvPr>
        </p:nvGraphicFramePr>
        <p:xfrm>
          <a:off x="3234496" y="1184099"/>
          <a:ext cx="4210468" cy="192284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pic>
        <p:nvPicPr>
          <p:cNvPr id="27" name="Рисунок 26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627" y="1344027"/>
            <a:ext cx="2466258" cy="1762917"/>
          </a:xfrm>
          <a:prstGeom prst="rect">
            <a:avLst/>
          </a:prstGeom>
          <a:solidFill>
            <a:schemeClr val="bg1"/>
          </a:solidFill>
          <a:ln w="38100">
            <a:noFill/>
          </a:ln>
        </p:spPr>
      </p:pic>
      <p:pic>
        <p:nvPicPr>
          <p:cNvPr id="28" name="Рисунок 27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34932" y="1333764"/>
            <a:ext cx="2780930" cy="1773179"/>
          </a:xfrm>
          <a:prstGeom prst="rect">
            <a:avLst/>
          </a:prstGeom>
          <a:ln w="38100">
            <a:noFill/>
            <a:prstDash val="solid"/>
          </a:ln>
        </p:spPr>
      </p:pic>
      <p:pic>
        <p:nvPicPr>
          <p:cNvPr id="29" name="Рисунок 28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80908" y="3524888"/>
            <a:ext cx="3255709" cy="1044998"/>
          </a:xfrm>
          <a:prstGeom prst="rect">
            <a:avLst/>
          </a:prstGeom>
          <a:ln w="38100">
            <a:noFill/>
          </a:ln>
        </p:spPr>
      </p:pic>
      <p:sp>
        <p:nvSpPr>
          <p:cNvPr id="30" name="Пятиугольник 29"/>
          <p:cNvSpPr/>
          <p:nvPr/>
        </p:nvSpPr>
        <p:spPr>
          <a:xfrm>
            <a:off x="1047651" y="6227565"/>
            <a:ext cx="4128235" cy="327493"/>
          </a:xfrm>
          <a:prstGeom prst="homePlate">
            <a:avLst/>
          </a:prstGeom>
          <a:solidFill>
            <a:srgbClr val="336699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4306" tIns="52153" rIns="104306" bIns="52153" rtlCol="0" anchor="ctr"/>
          <a:lstStyle/>
          <a:p>
            <a:endParaRPr lang="ru-RU" sz="16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1" name="Пятиугольник 30"/>
          <p:cNvSpPr/>
          <p:nvPr/>
        </p:nvSpPr>
        <p:spPr>
          <a:xfrm>
            <a:off x="1047651" y="5753728"/>
            <a:ext cx="4128235" cy="327493"/>
          </a:xfrm>
          <a:prstGeom prst="homePlate">
            <a:avLst/>
          </a:prstGeom>
          <a:solidFill>
            <a:srgbClr val="336699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4306" tIns="52153" rIns="104306" bIns="52153" rtlCol="0" anchor="ctr"/>
          <a:lstStyle/>
          <a:p>
            <a:r>
              <a:rPr lang="ru-RU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бортовые платформы, в </a:t>
            </a:r>
            <a:r>
              <a:rPr lang="ru-RU" sz="16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т.ч</a:t>
            </a:r>
            <a:r>
              <a:rPr lang="ru-RU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с </a:t>
            </a:r>
            <a:r>
              <a:rPr lang="ru-RU" sz="16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КМУ </a:t>
            </a:r>
            <a:endParaRPr lang="en-US" sz="16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2" name="Пятиугольник 31"/>
          <p:cNvSpPr/>
          <p:nvPr/>
        </p:nvSpPr>
        <p:spPr>
          <a:xfrm>
            <a:off x="1047651" y="5298444"/>
            <a:ext cx="4128235" cy="327493"/>
          </a:xfrm>
          <a:prstGeom prst="homePlate">
            <a:avLst/>
          </a:prstGeom>
          <a:solidFill>
            <a:srgbClr val="336699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4306" tIns="52153" rIns="104306" bIns="52153" rtlCol="0" anchor="ctr"/>
          <a:lstStyle/>
          <a:p>
            <a:r>
              <a:rPr lang="ru-RU" sz="16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кунги</a:t>
            </a:r>
            <a:endParaRPr lang="ru-RU" sz="16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4" name="Пятиугольник 33"/>
          <p:cNvSpPr/>
          <p:nvPr/>
        </p:nvSpPr>
        <p:spPr>
          <a:xfrm>
            <a:off x="460162" y="4557439"/>
            <a:ext cx="4988774" cy="555744"/>
          </a:xfrm>
          <a:prstGeom prst="homePlate">
            <a:avLst/>
          </a:prstGeom>
          <a:solidFill>
            <a:srgbClr val="336699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4306" tIns="52153" rIns="104306" bIns="52153" rtlCol="0" anchor="ctr"/>
          <a:lstStyle/>
          <a:p>
            <a:pPr>
              <a:tabLst>
                <a:tab pos="3578262" algn="l"/>
              </a:tabLst>
            </a:pPr>
            <a:r>
              <a:rPr lang="ru-RU" sz="16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Мы</a:t>
            </a:r>
            <a:r>
              <a:rPr lang="en-US" sz="16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производим </a:t>
            </a:r>
            <a:r>
              <a:rPr lang="ru-RU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различные варианты </a:t>
            </a:r>
            <a:r>
              <a:rPr lang="ru-RU" sz="16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быстросъемных </a:t>
            </a:r>
            <a:r>
              <a:rPr lang="ru-RU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кузовов:</a:t>
            </a:r>
            <a:endParaRPr lang="en-US" sz="16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5" name="Нашивка 34"/>
          <p:cNvSpPr/>
          <p:nvPr/>
        </p:nvSpPr>
        <p:spPr>
          <a:xfrm>
            <a:off x="512037" y="6227564"/>
            <a:ext cx="394678" cy="323949"/>
          </a:xfrm>
          <a:prstGeom prst="chevron">
            <a:avLst/>
          </a:prstGeom>
          <a:solidFill>
            <a:schemeClr val="accent6">
              <a:lumMod val="7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4306" tIns="52153" rIns="104306" bIns="52153" rtlCol="0" anchor="ctr"/>
          <a:lstStyle/>
          <a:p>
            <a:pPr algn="ctr"/>
            <a:endParaRPr lang="ru-RU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7" name="Нашивка 36"/>
          <p:cNvSpPr/>
          <p:nvPr/>
        </p:nvSpPr>
        <p:spPr>
          <a:xfrm>
            <a:off x="520293" y="5301987"/>
            <a:ext cx="394678" cy="323949"/>
          </a:xfrm>
          <a:prstGeom prst="chevron">
            <a:avLst/>
          </a:prstGeom>
          <a:solidFill>
            <a:schemeClr val="accent6">
              <a:lumMod val="7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4306" tIns="52153" rIns="104306" bIns="52153" rtlCol="0" anchor="ctr"/>
          <a:lstStyle/>
          <a:p>
            <a:pPr algn="ctr"/>
            <a:endParaRPr lang="ru-RU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8" name="Нашивка 37"/>
          <p:cNvSpPr/>
          <p:nvPr/>
        </p:nvSpPr>
        <p:spPr>
          <a:xfrm>
            <a:off x="5344304" y="4557439"/>
            <a:ext cx="598353" cy="555743"/>
          </a:xfrm>
          <a:prstGeom prst="chevron">
            <a:avLst/>
          </a:prstGeom>
          <a:solidFill>
            <a:schemeClr val="accent6">
              <a:lumMod val="7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4306" tIns="52153" rIns="104306" bIns="52153" rtlCol="0" anchor="ctr"/>
          <a:lstStyle/>
          <a:p>
            <a:pPr algn="ctr"/>
            <a:endParaRPr lang="ru-RU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9" name="Рисунок 38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54768" y="5015795"/>
            <a:ext cx="1768396" cy="1795485"/>
          </a:xfrm>
          <a:prstGeom prst="rect">
            <a:avLst/>
          </a:prstGeom>
          <a:ln w="38100">
            <a:noFill/>
          </a:ln>
        </p:spPr>
      </p:pic>
      <p:sp>
        <p:nvSpPr>
          <p:cNvPr id="40" name="Нашивка 39"/>
          <p:cNvSpPr/>
          <p:nvPr/>
        </p:nvSpPr>
        <p:spPr>
          <a:xfrm>
            <a:off x="512037" y="5753728"/>
            <a:ext cx="394678" cy="323949"/>
          </a:xfrm>
          <a:prstGeom prst="chevron">
            <a:avLst/>
          </a:prstGeom>
          <a:solidFill>
            <a:schemeClr val="accent6">
              <a:lumMod val="7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4306" tIns="52153" rIns="104306" bIns="52153" rtlCol="0" anchor="ctr"/>
          <a:lstStyle/>
          <a:p>
            <a:pPr algn="ctr"/>
            <a:endParaRPr lang="ru-RU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Пятиугольник 20"/>
          <p:cNvSpPr/>
          <p:nvPr/>
        </p:nvSpPr>
        <p:spPr>
          <a:xfrm>
            <a:off x="1047651" y="6227565"/>
            <a:ext cx="4128235" cy="327493"/>
          </a:xfrm>
          <a:prstGeom prst="homePlate">
            <a:avLst/>
          </a:prstGeom>
          <a:solidFill>
            <a:srgbClr val="336699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4306" tIns="52153" rIns="104306" bIns="52153" rtlCol="0" anchor="ctr"/>
          <a:lstStyle/>
          <a:p>
            <a:pPr>
              <a:tabLst>
                <a:tab pos="3578262" algn="l"/>
              </a:tabLst>
            </a:pPr>
            <a:r>
              <a:rPr lang="ru-RU" sz="16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цистерны</a:t>
            </a:r>
            <a:endParaRPr lang="en-US" sz="16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660665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9" name="Picture 5" descr="C:\Users\ina\Desktop\презентация Михаилу\3D\shassi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6820" y="580619"/>
            <a:ext cx="2564883" cy="16923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1" name="Picture 7" descr="C:\Users\ina\Desktop\презентация Михаилу\3D\chayka_redact-2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6361" y="3492599"/>
            <a:ext cx="2496763" cy="1873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C:\Users\ina\Desktop\презентация Михаилу\3D\tank_blue-2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42844" y="5347075"/>
            <a:ext cx="2329206" cy="17469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D:\презентация газпром\Presentpage_red text-01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9523164" cy="6995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D:\презентация газпром\Presentpage_red text1-01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69400" y="6646863"/>
            <a:ext cx="1524000" cy="91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8010996" y="7069907"/>
            <a:ext cx="2495127" cy="402567"/>
          </a:xfrm>
        </p:spPr>
        <p:txBody>
          <a:bodyPr/>
          <a:lstStyle/>
          <a:p>
            <a:fld id="{697A2B1F-579E-4D75-AF84-6A275528CFAC}" type="slidenum">
              <a:rPr lang="ru-RU" sz="180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/>
              <a:t>17</a:t>
            </a:fld>
            <a:endParaRPr lang="ru-RU" sz="18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178348" y="118954"/>
            <a:ext cx="63367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СИСТЕМА </a:t>
            </a:r>
            <a:r>
              <a:rPr lang="ru-RU" sz="2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БЫСТРОСЪЕМНЫХ </a:t>
            </a:r>
            <a:r>
              <a:rPr lang="ru-RU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КУЗОВОВ</a:t>
            </a:r>
          </a:p>
        </p:txBody>
      </p:sp>
      <p:pic>
        <p:nvPicPr>
          <p:cNvPr id="1030" name="Picture 6" descr="C:\Users\ina\Desktop\презентация Михаилу\3D\boards_blue-2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14852" y="2134590"/>
            <a:ext cx="2258262" cy="16936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люс 5"/>
          <p:cNvSpPr/>
          <p:nvPr/>
        </p:nvSpPr>
        <p:spPr>
          <a:xfrm>
            <a:off x="7362924" y="1804943"/>
            <a:ext cx="936104" cy="936104"/>
          </a:xfrm>
          <a:prstGeom prst="mathPlus">
            <a:avLst/>
          </a:prstGeom>
          <a:solidFill>
            <a:srgbClr val="3366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28" name="Picture 4" descr="N:\Маркетинг\Презентации\ПРЕЗЕНТАЦИЯ МИХАИЛУ ГАЗПРОМ\3D-2\boards_on_truck.jp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5747" y="1044328"/>
            <a:ext cx="4288905" cy="18722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5" descr="N:\Маркетинг\Презентации\ПРЕЗЕНТАЦИЯ МИХАИЛУ ГАЗПРОМ\3D-2\chayka_on_truck.jp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5748" y="2916536"/>
            <a:ext cx="4288904" cy="21151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6" descr="N:\Маркетинг\Презентации\ПРЕЗЕНТАЦИЯ МИХАИЛУ ГАЗПРОМ\3D-2\tank_on_truck.jp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5747" y="5148783"/>
            <a:ext cx="4288905" cy="20816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899607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super-van.ru/sites/default/files/upload/styles/big/public/bdf-1.jpg?itok=izytnhW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51093" y="2680845"/>
            <a:ext cx="2848136" cy="29461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D:\презентация газпром\Presentpage_red text-01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9523164" cy="6995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D:\презентация газпром\Presentpage_red text1-01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69400" y="6646863"/>
            <a:ext cx="1524000" cy="91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8010996" y="7069907"/>
            <a:ext cx="2495127" cy="402567"/>
          </a:xfrm>
        </p:spPr>
        <p:txBody>
          <a:bodyPr/>
          <a:lstStyle/>
          <a:p>
            <a:fld id="{697A2B1F-579E-4D75-AF84-6A275528CFAC}" type="slidenum">
              <a:rPr lang="ru-RU" sz="180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/>
              <a:t>18</a:t>
            </a:fld>
            <a:endParaRPr lang="ru-RU" sz="18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Прямоугольник 16"/>
          <p:cNvSpPr>
            <a:spLocks noChangeArrowheads="1"/>
          </p:cNvSpPr>
          <p:nvPr/>
        </p:nvSpPr>
        <p:spPr bwMode="auto">
          <a:xfrm>
            <a:off x="306140" y="894806"/>
            <a:ext cx="10093121" cy="21212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04306" tIns="52153" rIns="104306" bIns="52153">
            <a:spAutoFit/>
          </a:bodyPr>
          <a:lstStyle/>
          <a:p>
            <a:pPr algn="just"/>
            <a:r>
              <a:rPr lang="ru-RU" sz="140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Принцип действия системы быстросъемных кузовов состоит в том, что грузовое шасси с помощью пневматических </a:t>
            </a:r>
            <a:r>
              <a:rPr lang="ru-RU" sz="1400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механизмов </a:t>
            </a:r>
            <a:r>
              <a:rPr lang="ru-RU" sz="140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поднимает кузов на определенную высоту, затем кузов ставится на землю с помощью выдвижных механических аутригеров. Автомобиль возвращается в транспортное положение и выезжает «из-под» кузова, будучи уже готовым для установки нового кузова.</a:t>
            </a:r>
          </a:p>
          <a:p>
            <a:pPr algn="just">
              <a:spcBef>
                <a:spcPts val="600"/>
              </a:spcBef>
              <a:spcAft>
                <a:spcPts val="0"/>
              </a:spcAft>
            </a:pPr>
            <a:r>
              <a:rPr lang="ru-RU" sz="140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Весь процесс занимает 5 минут и осуществляется без использования крана и других подъемных механизмов. </a:t>
            </a:r>
          </a:p>
          <a:p>
            <a:pPr algn="just"/>
            <a:r>
              <a:rPr lang="ru-RU" sz="140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Экономия, достигаемая за счет покупки одного шасси вместо трех-четырех, дополняется снижением расходов на содержание автопарка и водительского состава. Автомобиль и несколько съемных кузовов могут эффективно работать в разных местах. Вы исключаете простой транспорта в месте проведения работ, простой транспорта в гараже. Вы получаете возможность раздельной замены/покупки шасси и кузова по мере износа того и другого.</a:t>
            </a:r>
          </a:p>
        </p:txBody>
      </p:sp>
      <p:pic>
        <p:nvPicPr>
          <p:cNvPr id="22" name="Рисунок 2"/>
          <p:cNvPicPr>
            <a:picLocks noChangeAspect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747980" y="3151077"/>
            <a:ext cx="3172040" cy="1981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" name="Пятиугольник 23"/>
          <p:cNvSpPr/>
          <p:nvPr/>
        </p:nvSpPr>
        <p:spPr>
          <a:xfrm>
            <a:off x="450156" y="5252529"/>
            <a:ext cx="3163631" cy="327493"/>
          </a:xfrm>
          <a:prstGeom prst="homePlate">
            <a:avLst/>
          </a:prstGeom>
          <a:solidFill>
            <a:srgbClr val="336699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4306" tIns="52153" rIns="104306" bIns="52153" rtlCol="0" anchor="ctr"/>
          <a:lstStyle/>
          <a:p>
            <a:pPr>
              <a:lnSpc>
                <a:spcPts val="1369"/>
              </a:lnSpc>
              <a:tabLst>
                <a:tab pos="512474" algn="l"/>
              </a:tabLst>
            </a:pPr>
            <a:r>
              <a:rPr lang="ru-RU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ВЫГОДЫ:</a:t>
            </a:r>
          </a:p>
        </p:txBody>
      </p:sp>
      <p:sp>
        <p:nvSpPr>
          <p:cNvPr id="25" name="Блок-схема: процесс 24"/>
          <p:cNvSpPr/>
          <p:nvPr/>
        </p:nvSpPr>
        <p:spPr>
          <a:xfrm>
            <a:off x="453996" y="5652030"/>
            <a:ext cx="3408990" cy="1308799"/>
          </a:xfrm>
          <a:prstGeom prst="flowChartProcess">
            <a:avLst/>
          </a:prstGeom>
          <a:solidFill>
            <a:srgbClr val="336699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4306" tIns="52153" rIns="104306" bIns="52153" rtlCol="0" anchor="ctr"/>
          <a:lstStyle/>
          <a:p>
            <a:pPr marL="195573" indent="-195573">
              <a:buFont typeface="Wingdings" pitchFamily="2" charset="2"/>
              <a:buChar char="ü"/>
              <a:defRPr/>
            </a:pPr>
            <a:endParaRPr lang="ru-RU" sz="1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95573" indent="-195573">
              <a:buFont typeface="Wingdings" pitchFamily="2" charset="2"/>
              <a:buChar char="ü"/>
              <a:defRPr/>
            </a:pPr>
            <a:endParaRPr lang="ru-RU" sz="1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95573" indent="-195573">
              <a:buFont typeface="Wingdings" pitchFamily="2" charset="2"/>
              <a:buChar char="ü"/>
              <a:defRPr/>
            </a:pPr>
            <a:r>
              <a:rPr lang="ru-RU" sz="11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ОДИН АВТОМОБИЛЬ</a:t>
            </a:r>
          </a:p>
          <a:p>
            <a:pPr marL="195573" indent="-195573">
              <a:buFont typeface="Wingdings" pitchFamily="2" charset="2"/>
              <a:buChar char="ü"/>
              <a:defRPr/>
            </a:pPr>
            <a:r>
              <a:rPr lang="ru-RU" sz="11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ОДИН ВОДИТЕЛЬ</a:t>
            </a:r>
          </a:p>
          <a:p>
            <a:pPr marL="195573" indent="-195573">
              <a:buFont typeface="Wingdings" pitchFamily="2" charset="2"/>
              <a:buChar char="ü"/>
              <a:defRPr/>
            </a:pPr>
            <a:r>
              <a:rPr lang="ru-RU" sz="11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ОДНА ПОСТАНОВКА НА УЧЕТ</a:t>
            </a:r>
          </a:p>
          <a:p>
            <a:pPr marL="195573" indent="-195573">
              <a:buFont typeface="Wingdings" pitchFamily="2" charset="2"/>
              <a:buChar char="ü"/>
              <a:defRPr/>
            </a:pPr>
            <a:r>
              <a:rPr lang="ru-RU" sz="11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ОДНА СТРАХОВКА</a:t>
            </a:r>
          </a:p>
          <a:p>
            <a:pPr marL="195573" indent="-195573">
              <a:buFont typeface="Wingdings" pitchFamily="2" charset="2"/>
              <a:buChar char="ü"/>
              <a:defRPr/>
            </a:pPr>
            <a:r>
              <a:rPr lang="ru-RU" sz="11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ОДНА ОПЛАТА ТРАНСПОРТНОГО НАЛОГА</a:t>
            </a:r>
          </a:p>
          <a:p>
            <a:pPr marL="195573" indent="-195573">
              <a:buFont typeface="Wingdings" pitchFamily="2" charset="2"/>
              <a:buChar char="ü"/>
              <a:defRPr/>
            </a:pPr>
            <a:r>
              <a:rPr lang="ru-RU" sz="11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ОДИН ПТС</a:t>
            </a:r>
          </a:p>
          <a:p>
            <a:pPr marL="195573" indent="-195573">
              <a:buFont typeface="Wingdings" pitchFamily="2" charset="2"/>
              <a:buChar char="ü"/>
              <a:defRPr/>
            </a:pPr>
            <a:r>
              <a:rPr lang="ru-RU" sz="11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ОДИН ТЕХОСМОТР</a:t>
            </a:r>
          </a:p>
          <a:p>
            <a:pPr marL="195573" indent="-195573">
              <a:buFont typeface="Wingdings" pitchFamily="2" charset="2"/>
              <a:buChar char="ü"/>
              <a:defRPr/>
            </a:pPr>
            <a:endParaRPr lang="ru-RU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1" name="Нашивка 40"/>
          <p:cNvSpPr/>
          <p:nvPr/>
        </p:nvSpPr>
        <p:spPr>
          <a:xfrm>
            <a:off x="3595582" y="5251721"/>
            <a:ext cx="451071" cy="327493"/>
          </a:xfrm>
          <a:prstGeom prst="chevron">
            <a:avLst/>
          </a:prstGeom>
          <a:solidFill>
            <a:schemeClr val="accent6">
              <a:lumMod val="7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4306" tIns="52153" rIns="104306" bIns="52153" rtlCol="0" anchor="ctr"/>
          <a:lstStyle/>
          <a:p>
            <a:pPr>
              <a:lnSpc>
                <a:spcPts val="1369"/>
              </a:lnSpc>
              <a:tabLst>
                <a:tab pos="512474" algn="l"/>
              </a:tabLst>
            </a:pPr>
            <a:endParaRPr lang="ru-RU" sz="1600">
              <a:solidFill>
                <a:srgbClr val="00006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2" name="Picture 2" descr="C:\Users\Karina\Desktop\BDF\gazel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0000" y="3175486"/>
            <a:ext cx="2520436" cy="19569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TextBox 13"/>
          <p:cNvSpPr txBox="1"/>
          <p:nvPr/>
        </p:nvSpPr>
        <p:spPr>
          <a:xfrm>
            <a:off x="2178348" y="118954"/>
            <a:ext cx="63367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СИСТЕМА </a:t>
            </a:r>
            <a:r>
              <a:rPr lang="ru-RU" sz="2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БЫСТРОСЪЕМНЫХ </a:t>
            </a:r>
            <a:r>
              <a:rPr lang="ru-RU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КУЗОВОВ</a:t>
            </a:r>
          </a:p>
        </p:txBody>
      </p:sp>
    </p:spTree>
    <p:extLst>
      <p:ext uri="{BB962C8B-B14F-4D97-AF65-F5344CB8AC3E}">
        <p14:creationId xmlns:p14="http://schemas.microsoft.com/office/powerpoint/2010/main" val="17327628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Picture 2" descr="D:\презентация газпром\фон2-0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10693400" cy="75612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D:\презентация газпром\Presentpage_red text-01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9523164" cy="6995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D:\презентация газпром\Presentpage_red text1-01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69400" y="6646863"/>
            <a:ext cx="1524000" cy="91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8010996" y="7069907"/>
            <a:ext cx="2495127" cy="402567"/>
          </a:xfrm>
        </p:spPr>
        <p:txBody>
          <a:bodyPr/>
          <a:lstStyle/>
          <a:p>
            <a:fld id="{697A2B1F-579E-4D75-AF84-6A275528CFAC}" type="slidenum">
              <a:rPr lang="ru-RU" sz="180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/>
              <a:t>19</a:t>
            </a:fld>
            <a:endParaRPr lang="ru-RU" sz="18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03309" y="3868639"/>
            <a:ext cx="3635133" cy="1901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5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833252" y="3876979"/>
            <a:ext cx="3649447" cy="18851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1" name="Picture 7" descr="D:\презентация газпром\надрамник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42644" y="4981227"/>
            <a:ext cx="2425700" cy="158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3" name="Picture 9" descr="D:\презентация газпром\тень.pn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83679" y="5723533"/>
            <a:ext cx="3364068" cy="457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" name="Picture 9" descr="D:\презентация газпром\тень.pn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8779" y="5723533"/>
            <a:ext cx="3364068" cy="457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" name="Picture 10" descr="D:\презентация газпром\стойка 1.pn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83860" y="4990208"/>
            <a:ext cx="72008" cy="733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" name="Picture 10" descr="D:\презентация газпром\стойка 1.pn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24802" y="4990208"/>
            <a:ext cx="72008" cy="733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7" descr="D:\презентация газпром\надрамник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95394" y="4981227"/>
            <a:ext cx="2425700" cy="158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8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697138" y="3797427"/>
            <a:ext cx="2604549" cy="12414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4" descr="D:\презентация газпром\шасси1.png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0170" y="4208239"/>
            <a:ext cx="3492500" cy="13890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6" descr="D:\презентация газпром\колеса.png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0170" y="5178702"/>
            <a:ext cx="3529012" cy="590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D:\презентация газпром\стойка 1.pn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99819" y="4990208"/>
            <a:ext cx="72008" cy="733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" name="Picture 10" descr="D:\презентация газпром\стойка 1.pn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63606" y="4990208"/>
            <a:ext cx="72008" cy="733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763438" y="3793927"/>
            <a:ext cx="2604549" cy="12430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TextBox 21"/>
          <p:cNvSpPr txBox="1"/>
          <p:nvPr/>
        </p:nvSpPr>
        <p:spPr>
          <a:xfrm>
            <a:off x="2178348" y="118954"/>
            <a:ext cx="63367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СИСТЕМА </a:t>
            </a:r>
            <a:r>
              <a:rPr lang="ru-RU" sz="2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БЫСТРОСЪЕМНЫХ </a:t>
            </a:r>
            <a:r>
              <a:rPr lang="ru-RU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КУЗОВОВ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5322007" y="900311"/>
            <a:ext cx="3310843" cy="286232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800" dirty="0" smtClean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ШАССИ = 4</a:t>
            </a:r>
            <a:r>
              <a:rPr lang="en-US" sz="1800" dirty="0" smtClean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’200’000</a:t>
            </a:r>
            <a:r>
              <a:rPr lang="ru-RU" sz="1800" dirty="0" smtClean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руб.</a:t>
            </a:r>
            <a:endParaRPr lang="ru-RU" sz="1800" dirty="0" smtClean="0">
              <a:solidFill>
                <a:schemeClr val="accent6">
                  <a:lumMod val="75000"/>
                </a:schemeClr>
              </a:solidFill>
              <a:cs typeface="Arial" panose="020B0604020202020204" pitchFamily="34" charset="0"/>
            </a:endParaRPr>
          </a:p>
          <a:p>
            <a:r>
              <a:rPr lang="ru-RU" sz="1800" dirty="0" smtClean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КУНГ = 2</a:t>
            </a:r>
            <a:r>
              <a:rPr lang="en-US" sz="1800" dirty="0" smtClean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’800’000</a:t>
            </a:r>
            <a:r>
              <a:rPr lang="ru-RU" sz="1800" dirty="0" smtClean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руб.</a:t>
            </a:r>
            <a:endParaRPr lang="ru-RU" sz="1800" dirty="0" smtClean="0">
              <a:solidFill>
                <a:schemeClr val="accent6">
                  <a:lumMod val="75000"/>
                </a:schemeClr>
              </a:solidFill>
              <a:cs typeface="Arial" panose="020B0604020202020204" pitchFamily="34" charset="0"/>
            </a:endParaRPr>
          </a:p>
          <a:p>
            <a:endParaRPr lang="ru-RU" sz="1800" dirty="0" smtClean="0">
              <a:solidFill>
                <a:schemeClr val="accent6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1800" dirty="0" smtClean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ДОРАБОТКА:</a:t>
            </a:r>
          </a:p>
          <a:p>
            <a:r>
              <a:rPr lang="ru-RU" sz="1800" dirty="0" smtClean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ШАССИ = 800</a:t>
            </a:r>
            <a:r>
              <a:rPr lang="en-US" sz="1800" dirty="0" smtClean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’</a:t>
            </a:r>
            <a:r>
              <a:rPr lang="ru-RU" sz="1800" dirty="0" smtClean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000 руб.</a:t>
            </a:r>
            <a:endParaRPr lang="ru-RU" sz="1800" dirty="0">
              <a:solidFill>
                <a:schemeClr val="accent6">
                  <a:lumMod val="75000"/>
                </a:schemeClr>
              </a:solidFill>
              <a:cs typeface="Arial" panose="020B0604020202020204" pitchFamily="34" charset="0"/>
            </a:endParaRPr>
          </a:p>
          <a:p>
            <a:r>
              <a:rPr lang="ru-RU" sz="1800" dirty="0" smtClean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КУНГА = 200</a:t>
            </a:r>
            <a:r>
              <a:rPr lang="en-US" sz="1800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’</a:t>
            </a:r>
            <a:r>
              <a:rPr lang="ru-RU" sz="1800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000 руб</a:t>
            </a:r>
            <a:r>
              <a:rPr lang="ru-RU" sz="1800" dirty="0" smtClean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* 2</a:t>
            </a:r>
            <a:endParaRPr lang="ru-RU" sz="1800" dirty="0">
              <a:solidFill>
                <a:schemeClr val="accent6">
                  <a:lumMod val="75000"/>
                </a:schemeClr>
              </a:solidFill>
              <a:cs typeface="Arial" panose="020B0604020202020204" pitchFamily="34" charset="0"/>
            </a:endParaRPr>
          </a:p>
          <a:p>
            <a:endParaRPr lang="ru-RU" sz="1800" dirty="0" smtClean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18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ЭКОНОМИЯ:</a:t>
            </a:r>
          </a:p>
          <a:p>
            <a:r>
              <a:rPr lang="ru-RU" sz="36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en-US" sz="36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’</a:t>
            </a:r>
            <a:r>
              <a:rPr lang="ru-RU" sz="3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000</a:t>
            </a:r>
            <a:r>
              <a:rPr lang="en-US" sz="3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’</a:t>
            </a:r>
            <a:r>
              <a:rPr lang="ru-RU" sz="36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000 руб.</a:t>
            </a:r>
            <a:endParaRPr lang="ru-RU" sz="3600" b="1" dirty="0">
              <a:solidFill>
                <a:srgbClr val="FF0000"/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831908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xit" presetSubtype="8" decel="72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6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2" presetClass="exit" presetSubtype="8" decel="72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0" dur="500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0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0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0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76596E-6 -4.7963E-6 L 0.24087 -0.00021 " pathEditMode="relative" rAng="0" ptsTypes="AA">
                                      <p:cBhvr>
                                        <p:cTn id="65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043" y="-21"/>
                                    </p:animMotion>
                                  </p:childTnLst>
                                </p:cTn>
                              </p:par>
                              <p:par>
                                <p:cTn id="66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6433E-7 3.68753E-6 L 0.2425 0.00021 " pathEditMode="relative" rAng="0" ptsTypes="AA">
                                      <p:cBhvr>
                                        <p:cTn id="6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118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424 0.00021 L 0.2424 -0.0128 " pathEditMode="relative" rAng="0" ptsTypes="AA">
                                      <p:cBhvr>
                                        <p:cTn id="71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65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5400000">
                                      <p:cBhvr>
                                        <p:cTn id="75" dur="1000" fill="hold"/>
                                        <p:tgtEl>
                                          <p:spTgt spid="10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6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5400000">
                                      <p:cBhvr>
                                        <p:cTn id="77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8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4818E-6 1.62049E-6 L 3.34818E-6 -0.03695 " pathEditMode="relative" rAng="0" ptsTypes="AA">
                                      <p:cBhvr>
                                        <p:cTn id="79" dur="2000" fill="hold"/>
                                        <p:tgtEl>
                                          <p:spTgt spid="10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847"/>
                                    </p:animMotion>
                                  </p:childTnLst>
                                </p:cTn>
                              </p:par>
                              <p:par>
                                <p:cTn id="80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93912E-8 1.62049E-6 L 5.93912E-8 -0.03695 " pathEditMode="relative" rAng="0" ptsTypes="AA">
                                      <p:cBhvr>
                                        <p:cTn id="81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84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424 -0.0128 L 0.2424 -0.00336 " pathEditMode="relative" rAng="0" ptsTypes="AA">
                                      <p:cBhvr>
                                        <p:cTn id="85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462"/>
                                    </p:animMotion>
                                  </p:childTnLst>
                                </p:cTn>
                              </p:par>
                              <p:par>
                                <p:cTn id="86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82856E-6 3.4663E-6 L -4.82856E-6 0.01511 " pathEditMode="relative" rAng="0" ptsTypes="AA">
                                      <p:cBhvr>
                                        <p:cTn id="87" dur="20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756"/>
                                    </p:animMotion>
                                  </p:childTnLst>
                                </p:cTn>
                              </p:par>
                              <p:par>
                                <p:cTn id="88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05819E-6 -0.03695 L -4.05819E-6 -0.02142 " pathEditMode="relative" rAng="0" ptsTypes="AA">
                                      <p:cBhvr>
                                        <p:cTn id="89" dur="2000" fill="hold"/>
                                        <p:tgtEl>
                                          <p:spTgt spid="10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777"/>
                                    </p:animMotion>
                                  </p:childTnLst>
                                </p:cTn>
                              </p:par>
                              <p:par>
                                <p:cTn id="90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40107E-6 -0.03695 L 4.40107E-6 -0.02205 " pathEditMode="relative" rAng="0" ptsTypes="AA">
                                      <p:cBhvr>
                                        <p:cTn id="91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735"/>
                                    </p:animMotion>
                                  </p:childTnLst>
                                </p:cTn>
                              </p:par>
                              <p:par>
                                <p:cTn id="92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9.50119E-7 2.08228E-6 L 9.50119E-7 0.01385 " pathEditMode="relative" rAng="0" ptsTypes="AA">
                                      <p:cBhvr>
                                        <p:cTn id="93" dur="2000" fill="hold"/>
                                        <p:tgtEl>
                                          <p:spTgt spid="10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69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2" presetClass="exit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97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8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0" presetID="2" presetClass="exit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1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2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4" presetID="2" presetClass="exit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5" dur="500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6" dur="500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8" presetID="2" presetClass="exit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9" dur="500"/>
                                        <p:tgtEl>
                                          <p:spTgt spid="10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0" dur="500"/>
                                        <p:tgtEl>
                                          <p:spTgt spid="10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2" presetID="2" presetClass="exit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13" dur="500"/>
                                        <p:tgtEl>
                                          <p:spTgt spid="10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4" dur="500"/>
                                        <p:tgtEl>
                                          <p:spTgt spid="10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6" presetID="2" presetClass="exit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17" dur="5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8" dur="5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0" presetID="2" presetClass="exit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1" dur="500"/>
                                        <p:tgtEl>
                                          <p:spTgt spid="10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2" dur="500"/>
                                        <p:tgtEl>
                                          <p:spTgt spid="10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9" fill="hold">
                            <p:stCondLst>
                              <p:cond delay="500"/>
                            </p:stCondLst>
                            <p:childTnLst>
                              <p:par>
                                <p:cTn id="14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D:\презентация газпром\Presentpage_red text-01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9523164" cy="6995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D:\презентация газпром\Presentpage_red text1-01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69400" y="6646863"/>
            <a:ext cx="1524000" cy="91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8010996" y="7069907"/>
            <a:ext cx="2495127" cy="402567"/>
          </a:xfrm>
        </p:spPr>
        <p:txBody>
          <a:bodyPr/>
          <a:lstStyle/>
          <a:p>
            <a:fld id="{697A2B1F-579E-4D75-AF84-6A275528CFAC}" type="slidenum">
              <a:rPr lang="ru-RU" sz="180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/>
              <a:t>2</a:t>
            </a:fld>
            <a:endParaRPr lang="ru-RU" sz="18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452440" y="118954"/>
            <a:ext cx="57745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2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СОДЕРЖАНИЕ</a:t>
            </a:r>
            <a:endParaRPr lang="ru-RU" sz="2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42008" y="900311"/>
            <a:ext cx="7070724" cy="46628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ru-RU" sz="1800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 заводе ПРОМАВТО.</a:t>
            </a: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ru-RU" sz="1800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Технологии.</a:t>
            </a:r>
            <a:endParaRPr lang="ru-RU" sz="1800" dirty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ru-RU" sz="1800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Рефрижераторы.</a:t>
            </a: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ru-RU" sz="1800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Фургоны специальные.</a:t>
            </a: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ru-RU" sz="1800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АРМ ГРС</a:t>
            </a: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ru-RU" sz="1800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Лаборатории неразрушающего контроля.</a:t>
            </a: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ru-RU" sz="1800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ПКСР ЧАЙКА.</a:t>
            </a: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ru-RU" sz="1800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Агрегат ремонтно-сварочный.</a:t>
            </a: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ru-RU" sz="1800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Командно-штабные машины.</a:t>
            </a: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ru-RU" sz="1800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Лаборатории ЭХЗ.</a:t>
            </a: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ru-RU" sz="1800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Система быстросъемных кузовов.</a:t>
            </a:r>
            <a:endParaRPr lang="ru-RU" sz="1800" dirty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114122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D:\презентация газпром\фон2-0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10693400" cy="75612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D:\презентация газпром\Presentpage_red text-01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9523164" cy="6995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D:\презентация газпром\Presentpage_red text1-01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69400" y="6646863"/>
            <a:ext cx="1524000" cy="91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8010996" y="7069907"/>
            <a:ext cx="2495127" cy="402567"/>
          </a:xfrm>
        </p:spPr>
        <p:txBody>
          <a:bodyPr/>
          <a:lstStyle/>
          <a:p>
            <a:fld id="{697A2B1F-579E-4D75-AF84-6A275528CFAC}" type="slidenum">
              <a:rPr lang="ru-RU" sz="180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/>
              <a:t>20</a:t>
            </a:fld>
            <a:endParaRPr lang="ru-RU" sz="18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46274" y="4743350"/>
            <a:ext cx="900414" cy="4634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8" name="Picture 3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291154" y="4743350"/>
            <a:ext cx="900414" cy="4634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9" name="Picture 3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213174" y="4743350"/>
            <a:ext cx="900414" cy="4634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0" name="Picture 3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180914" y="4743350"/>
            <a:ext cx="900414" cy="4634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1" name="Picture 3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118174" y="4743350"/>
            <a:ext cx="900414" cy="4634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" name="Picture 3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070674" y="4743350"/>
            <a:ext cx="900414" cy="4634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3" name="Picture 3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977454" y="4743350"/>
            <a:ext cx="900414" cy="4634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4" name="Picture 3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922334" y="4743350"/>
            <a:ext cx="900414" cy="4634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5" name="Picture 3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844354" y="4743350"/>
            <a:ext cx="900414" cy="4634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6" name="Picture 3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796854" y="4743350"/>
            <a:ext cx="900414" cy="4634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7" name="Picture 3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98674" y="4895750"/>
            <a:ext cx="900414" cy="4634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8" name="Picture 3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443554" y="4895750"/>
            <a:ext cx="900414" cy="4634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9" name="Picture 3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365574" y="4895750"/>
            <a:ext cx="900414" cy="4634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0" name="Picture 3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333314" y="4895750"/>
            <a:ext cx="900414" cy="4634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1" name="Picture 3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270574" y="4895750"/>
            <a:ext cx="900414" cy="4634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" name="Picture 3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223074" y="4895750"/>
            <a:ext cx="900414" cy="4634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" name="Picture 3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129854" y="4895750"/>
            <a:ext cx="900414" cy="4634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" name="Picture 3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074734" y="4895750"/>
            <a:ext cx="900414" cy="4634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5" name="Picture 3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996754" y="4895750"/>
            <a:ext cx="900414" cy="4634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6" name="Picture 3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949254" y="4895750"/>
            <a:ext cx="900414" cy="4634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7" name="Picture 3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51074" y="5048150"/>
            <a:ext cx="900414" cy="4634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8" name="Picture 3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595954" y="5048150"/>
            <a:ext cx="900414" cy="4634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9" name="Picture 3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517974" y="5048150"/>
            <a:ext cx="900414" cy="4634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0" name="Picture 3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485714" y="5048150"/>
            <a:ext cx="900414" cy="4634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1" name="Picture 3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422974" y="5048150"/>
            <a:ext cx="900414" cy="4634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" name="Picture 3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375474" y="5048150"/>
            <a:ext cx="900414" cy="4634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3" name="Picture 3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282254" y="5048150"/>
            <a:ext cx="900414" cy="4634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4" name="Picture 3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227134" y="5048150"/>
            <a:ext cx="900414" cy="4634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5" name="Picture 3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149154" y="5048150"/>
            <a:ext cx="900414" cy="4634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6" name="Picture 3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101654" y="5048150"/>
            <a:ext cx="900414" cy="4634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7" name="Picture 3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03474" y="5200550"/>
            <a:ext cx="900414" cy="4634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8" name="Picture 3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748354" y="5200550"/>
            <a:ext cx="900414" cy="4634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9" name="Picture 3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670374" y="5200550"/>
            <a:ext cx="900414" cy="4634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0" name="Picture 3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638114" y="5200550"/>
            <a:ext cx="900414" cy="4634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1" name="Picture 3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575374" y="5200550"/>
            <a:ext cx="900414" cy="4634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" name="Picture 3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527874" y="5200550"/>
            <a:ext cx="900414" cy="4634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3" name="Picture 3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434654" y="5200550"/>
            <a:ext cx="900414" cy="4634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4" name="Picture 3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379534" y="5200550"/>
            <a:ext cx="900414" cy="4634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5" name="Picture 3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301554" y="5200550"/>
            <a:ext cx="900414" cy="4634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6" name="Picture 3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254054" y="5200550"/>
            <a:ext cx="900414" cy="4634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7" name="Picture 3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55874" y="5352950"/>
            <a:ext cx="900414" cy="4634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8" name="Picture 3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900754" y="5352950"/>
            <a:ext cx="900414" cy="4634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9" name="Picture 3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822774" y="5352950"/>
            <a:ext cx="900414" cy="4634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0" name="Picture 3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790514" y="5352950"/>
            <a:ext cx="900414" cy="4634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1" name="Picture 3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727774" y="5352950"/>
            <a:ext cx="900414" cy="4634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2" name="Picture 3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680274" y="5352950"/>
            <a:ext cx="900414" cy="4634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" name="Picture 3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587054" y="5352950"/>
            <a:ext cx="900414" cy="4634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4" name="Picture 3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531934" y="5352950"/>
            <a:ext cx="900414" cy="4634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5" name="Picture 3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453954" y="5352950"/>
            <a:ext cx="900414" cy="4634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6" name="Picture 3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406454" y="5352950"/>
            <a:ext cx="900414" cy="4634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7" name="Picture 3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08274" y="5505350"/>
            <a:ext cx="900414" cy="4634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8" name="Picture 3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053154" y="5505350"/>
            <a:ext cx="900414" cy="4634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9" name="Picture 3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975174" y="5505350"/>
            <a:ext cx="900414" cy="4634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0" name="Picture 3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942914" y="5505350"/>
            <a:ext cx="900414" cy="4634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1" name="Picture 3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880174" y="5505350"/>
            <a:ext cx="900414" cy="4634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2" name="Picture 3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832674" y="5505350"/>
            <a:ext cx="900414" cy="4634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" name="Picture 3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739454" y="5505350"/>
            <a:ext cx="900414" cy="4634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4" name="Picture 3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684334" y="5505350"/>
            <a:ext cx="900414" cy="4634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5" name="Picture 3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606354" y="5505350"/>
            <a:ext cx="900414" cy="4634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6" name="Picture 3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558854" y="5505350"/>
            <a:ext cx="900414" cy="4634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9" name="TextBox 68"/>
          <p:cNvSpPr txBox="1"/>
          <p:nvPr/>
        </p:nvSpPr>
        <p:spPr>
          <a:xfrm>
            <a:off x="5323388" y="900311"/>
            <a:ext cx="3947234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800" dirty="0" smtClean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50 ШАССИ И 50 КУНГОВ</a:t>
            </a:r>
          </a:p>
          <a:p>
            <a:endParaRPr lang="ru-RU" sz="1800" dirty="0" smtClean="0">
              <a:solidFill>
                <a:schemeClr val="accent6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1800" dirty="0" smtClean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ИТОГОВАЯ СТОИМОСТЬ:</a:t>
            </a:r>
          </a:p>
          <a:p>
            <a:r>
              <a:rPr lang="ru-RU" sz="3600" b="1" dirty="0" smtClean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35</a:t>
            </a:r>
            <a:r>
              <a:rPr lang="en-US" sz="3600" b="1" dirty="0" smtClean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0’</a:t>
            </a:r>
            <a:r>
              <a:rPr lang="ru-RU" sz="3600" b="1" dirty="0" smtClean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000</a:t>
            </a:r>
            <a:r>
              <a:rPr lang="en-US" sz="3600" b="1" dirty="0" smtClean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’</a:t>
            </a:r>
            <a:r>
              <a:rPr lang="ru-RU" sz="3600" b="1" dirty="0" smtClean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000 руб.</a:t>
            </a:r>
            <a:endParaRPr lang="ru-RU" sz="3200" b="1" dirty="0">
              <a:solidFill>
                <a:schemeClr val="accent6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8" name="TextBox 67"/>
          <p:cNvSpPr txBox="1"/>
          <p:nvPr/>
        </p:nvSpPr>
        <p:spPr>
          <a:xfrm>
            <a:off x="2178348" y="118954"/>
            <a:ext cx="63367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СИСТЕМА </a:t>
            </a:r>
            <a:r>
              <a:rPr lang="ru-RU" sz="2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БЫСТРОСЪЕМНЫХ </a:t>
            </a:r>
            <a:r>
              <a:rPr lang="ru-RU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КУЗОВОВ</a:t>
            </a:r>
          </a:p>
        </p:txBody>
      </p:sp>
    </p:spTree>
    <p:extLst>
      <p:ext uri="{BB962C8B-B14F-4D97-AF65-F5344CB8AC3E}">
        <p14:creationId xmlns:p14="http://schemas.microsoft.com/office/powerpoint/2010/main" val="33894643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decel="8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decel="8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2" decel="8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2" decel="8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2" decel="8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2" decel="8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"/>
                            </p:stCondLst>
                            <p:childTnLst>
                              <p:par>
                                <p:cTn id="30" presetID="2" presetClass="entr" presetSubtype="2" decel="8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3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3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2" presetClass="entr" presetSubtype="2" decel="8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3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3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2" presetClass="entr" presetSubtype="2" decel="8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3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3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2" presetClass="entr" presetSubtype="2" decel="8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30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30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2" presetClass="entr" presetSubtype="2" decel="8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300" fill="hold"/>
                                        <p:tgtEl>
                                          <p:spTgt spid="1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300" fill="hold"/>
                                        <p:tgtEl>
                                          <p:spTgt spid="1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2" presetClass="entr" presetSubtype="2" decel="8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3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3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800"/>
                            </p:stCondLst>
                            <p:childTnLst>
                              <p:par>
                                <p:cTn id="55" presetID="2" presetClass="entr" presetSubtype="2" decel="8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2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2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2" presetClass="entr" presetSubtype="2" decel="8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2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2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2" presetClass="entr" presetSubtype="2" decel="8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2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2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2" presetClass="entr" presetSubtype="2" decel="8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20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20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1" presetID="2" presetClass="entr" presetSubtype="2" decel="8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200" fill="hold"/>
                                        <p:tgtEl>
                                          <p:spTgt spid="1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200" fill="hold"/>
                                        <p:tgtEl>
                                          <p:spTgt spid="1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5" presetID="2" presetClass="entr" presetSubtype="2" decel="8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200" fill="hold"/>
                                        <p:tgtEl>
                                          <p:spTgt spid="1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200" fill="hold"/>
                                        <p:tgtEl>
                                          <p:spTgt spid="1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1000"/>
                            </p:stCondLst>
                            <p:childTnLst>
                              <p:par>
                                <p:cTn id="80" presetID="2" presetClass="entr" presetSubtype="2" decel="8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2" dur="2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3" dur="2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4" presetID="2" presetClass="entr" presetSubtype="2" decel="8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6" dur="2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7" dur="2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8" presetID="2" presetClass="entr" presetSubtype="2" decel="8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0" dur="2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1" dur="2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2" presetID="2" presetClass="entr" presetSubtype="2" decel="8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4" dur="200" fill="hold"/>
                                        <p:tgtEl>
                                          <p:spTgt spid="1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5" dur="200" fill="hold"/>
                                        <p:tgtEl>
                                          <p:spTgt spid="1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6" presetID="2" presetClass="entr" presetSubtype="2" decel="8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8" dur="200" fill="hold"/>
                                        <p:tgtEl>
                                          <p:spTgt spid="1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9" dur="200" fill="hold"/>
                                        <p:tgtEl>
                                          <p:spTgt spid="1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0" presetID="2" presetClass="entr" presetSubtype="2" decel="8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2" dur="200" fill="hold"/>
                                        <p:tgtEl>
                                          <p:spTgt spid="1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3" dur="200" fill="hold"/>
                                        <p:tgtEl>
                                          <p:spTgt spid="1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1200"/>
                            </p:stCondLst>
                            <p:childTnLst>
                              <p:par>
                                <p:cTn id="105" presetID="2" presetClass="entr" presetSubtype="2" decel="8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7" dur="2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8" dur="2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9" presetID="2" presetClass="entr" presetSubtype="2" decel="8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1" dur="2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2" dur="2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3" presetID="2" presetClass="entr" presetSubtype="2" decel="8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5" dur="2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6" dur="2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7" presetID="2" presetClass="entr" presetSubtype="2" decel="8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9" dur="200" fill="hold"/>
                                        <p:tgtEl>
                                          <p:spTgt spid="1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0" dur="200" fill="hold"/>
                                        <p:tgtEl>
                                          <p:spTgt spid="1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1" presetID="2" presetClass="entr" presetSubtype="2" decel="8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3" dur="200" fill="hold"/>
                                        <p:tgtEl>
                                          <p:spTgt spid="1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4" dur="200" fill="hold"/>
                                        <p:tgtEl>
                                          <p:spTgt spid="1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5" presetID="2" presetClass="entr" presetSubtype="2" decel="8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7" dur="200" fill="hold"/>
                                        <p:tgtEl>
                                          <p:spTgt spid="1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8" dur="200" fill="hold"/>
                                        <p:tgtEl>
                                          <p:spTgt spid="1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9" fill="hold">
                            <p:stCondLst>
                              <p:cond delay="1400"/>
                            </p:stCondLst>
                            <p:childTnLst>
                              <p:par>
                                <p:cTn id="130" presetID="2" presetClass="entr" presetSubtype="2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2" dur="2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3" dur="2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4" presetID="2" presetClass="entr" presetSubtype="2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6" dur="2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7" dur="2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8" presetID="2" presetClass="entr" presetSubtype="2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0" dur="2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1" dur="2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2" presetID="2" presetClass="entr" presetSubtype="2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4" dur="2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5" dur="2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6" presetID="2" presetClass="entr" presetSubtype="2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8" dur="200" fill="hold"/>
                                        <p:tgtEl>
                                          <p:spTgt spid="1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9" dur="200" fill="hold"/>
                                        <p:tgtEl>
                                          <p:spTgt spid="1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0" presetID="2" presetClass="entr" presetSubtype="2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2" dur="200" fill="hold"/>
                                        <p:tgtEl>
                                          <p:spTgt spid="1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3" dur="200" fill="hold"/>
                                        <p:tgtEl>
                                          <p:spTgt spid="1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4" fill="hold">
                            <p:stCondLst>
                              <p:cond delay="1600"/>
                            </p:stCondLst>
                            <p:childTnLst>
                              <p:par>
                                <p:cTn id="15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7" dur="2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8" dur="2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1" dur="2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2" dur="2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3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5" dur="20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6" dur="20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7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9" dur="20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0" dur="20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1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3" dur="200" fill="hold"/>
                                        <p:tgtEl>
                                          <p:spTgt spid="1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4" dur="200" fill="hold"/>
                                        <p:tgtEl>
                                          <p:spTgt spid="1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7" dur="200" fill="hold"/>
                                        <p:tgtEl>
                                          <p:spTgt spid="1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8" dur="200" fill="hold"/>
                                        <p:tgtEl>
                                          <p:spTgt spid="1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9" fill="hold">
                            <p:stCondLst>
                              <p:cond delay="1800"/>
                            </p:stCondLst>
                            <p:childTnLst>
                              <p:par>
                                <p:cTn id="180" presetID="2" presetClass="entr" presetSubtype="2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2" dur="2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3" dur="2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4" presetID="2" presetClass="entr" presetSubtype="2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6" dur="2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7" dur="2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8" presetID="2" presetClass="entr" presetSubtype="2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0" dur="2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1" dur="2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2" presetID="2" presetClass="entr" presetSubtype="2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4" dur="200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5" dur="200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6" presetID="2" presetClass="entr" presetSubtype="2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8" dur="200" fill="hold"/>
                                        <p:tgtEl>
                                          <p:spTgt spid="1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9" dur="200" fill="hold"/>
                                        <p:tgtEl>
                                          <p:spTgt spid="1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0" presetID="2" presetClass="entr" presetSubtype="2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2" dur="200" fill="hold"/>
                                        <p:tgtEl>
                                          <p:spTgt spid="1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3" dur="200" fill="hold"/>
                                        <p:tgtEl>
                                          <p:spTgt spid="1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4" fill="hold">
                            <p:stCondLst>
                              <p:cond delay="2000"/>
                            </p:stCondLst>
                            <p:childTnLst>
                              <p:par>
                                <p:cTn id="20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7" dur="2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8" dur="2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1" dur="2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2" dur="2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3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5" dur="20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6" dur="20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7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9" dur="200" fill="hold"/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0" dur="200" fill="hold"/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1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3" dur="200" fill="hold"/>
                                        <p:tgtEl>
                                          <p:spTgt spid="1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4" dur="200" fill="hold"/>
                                        <p:tgtEl>
                                          <p:spTgt spid="1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7" dur="200" fill="hold"/>
                                        <p:tgtEl>
                                          <p:spTgt spid="1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8" dur="200" fill="hold"/>
                                        <p:tgtEl>
                                          <p:spTgt spid="1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9" fill="hold">
                            <p:stCondLst>
                              <p:cond delay="2200"/>
                            </p:stCondLst>
                            <p:childTnLst>
                              <p:par>
                                <p:cTn id="230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2" dur="2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3" dur="2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4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6" dur="2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7" dur="2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8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0" dur="20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1" dur="20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2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4" dur="200" fill="hold"/>
                                        <p:tgtEl>
                                          <p:spTgt spid="1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5" dur="200" fill="hold"/>
                                        <p:tgtEl>
                                          <p:spTgt spid="1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6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8" dur="200" fill="hold"/>
                                        <p:tgtEl>
                                          <p:spTgt spid="1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9" dur="200" fill="hold"/>
                                        <p:tgtEl>
                                          <p:spTgt spid="1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0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2" dur="200" fill="hold"/>
                                        <p:tgtEl>
                                          <p:spTgt spid="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3" dur="200" fill="hold"/>
                                        <p:tgtEl>
                                          <p:spTgt spid="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4" fill="hold">
                            <p:stCondLst>
                              <p:cond delay="2400"/>
                            </p:stCondLst>
                            <p:childTnLst>
                              <p:par>
                                <p:cTn id="25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7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9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0" name="Picture 2" descr="D:\презентация газпром\фон2-0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10693400" cy="75612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D:\презентация газпром\Presentpage_red text-01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9523164" cy="6995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D:\презентация газпром\Presentpage_red text1-01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69400" y="6646863"/>
            <a:ext cx="1524000" cy="91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822366" y="4305070"/>
            <a:ext cx="854593" cy="6510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860591" y="4305070"/>
            <a:ext cx="854593" cy="6510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917866" y="4305070"/>
            <a:ext cx="854593" cy="6510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022766" y="4305070"/>
            <a:ext cx="854593" cy="6510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2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127666" y="4305070"/>
            <a:ext cx="854593" cy="6510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" name="Picture 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974766" y="4457470"/>
            <a:ext cx="854593" cy="6510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7" name="Picture 2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012991" y="4457470"/>
            <a:ext cx="854593" cy="6510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8" name="Picture 2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070266" y="4457470"/>
            <a:ext cx="854593" cy="6510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9" name="Picture 2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175166" y="4457470"/>
            <a:ext cx="854593" cy="6510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" name="Picture 2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280066" y="4457470"/>
            <a:ext cx="854593" cy="6510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" name="Picture 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127166" y="4609870"/>
            <a:ext cx="854593" cy="6510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2" name="Picture 2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165391" y="4609870"/>
            <a:ext cx="854593" cy="6510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3" name="Picture 2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222666" y="4609870"/>
            <a:ext cx="854593" cy="6510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4" name="Picture 2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327566" y="4609870"/>
            <a:ext cx="854593" cy="6510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5" name="Picture 2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432466" y="4609870"/>
            <a:ext cx="854593" cy="6510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6" name="Picture 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279566" y="4762270"/>
            <a:ext cx="854593" cy="6510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7" name="Picture 2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317791" y="4762270"/>
            <a:ext cx="854593" cy="6510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8" name="Picture 2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375066" y="4762270"/>
            <a:ext cx="854593" cy="6510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9" name="Picture 2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479966" y="4762270"/>
            <a:ext cx="854593" cy="6510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0" name="Picture 2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584866" y="4762270"/>
            <a:ext cx="854593" cy="6510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" name="Picture 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431966" y="4914670"/>
            <a:ext cx="854593" cy="6510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2" name="Picture 2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470191" y="4914670"/>
            <a:ext cx="854593" cy="6510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3" name="Picture 2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527466" y="4914670"/>
            <a:ext cx="854593" cy="6510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4" name="Picture 2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632366" y="4914670"/>
            <a:ext cx="854593" cy="6510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5" name="Picture 2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737266" y="4914670"/>
            <a:ext cx="854593" cy="6510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6" name="Picture 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584366" y="5067070"/>
            <a:ext cx="854593" cy="6510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7" name="Picture 2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622591" y="5067070"/>
            <a:ext cx="854593" cy="6510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8" name="Picture 2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679866" y="5067070"/>
            <a:ext cx="854593" cy="6510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9" name="Picture 2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784766" y="5067070"/>
            <a:ext cx="854593" cy="6510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0" name="Picture 2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889666" y="5067070"/>
            <a:ext cx="854593" cy="6510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" name="Picture 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736766" y="5219470"/>
            <a:ext cx="854593" cy="6510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2" name="Picture 2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774991" y="5219470"/>
            <a:ext cx="854593" cy="6510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3" name="Picture 2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832266" y="5219470"/>
            <a:ext cx="854593" cy="6510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4" name="Picture 2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937166" y="5219470"/>
            <a:ext cx="854593" cy="6510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5" name="Picture 2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042066" y="5219470"/>
            <a:ext cx="854593" cy="6510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6" name="Picture 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889166" y="5371870"/>
            <a:ext cx="854593" cy="6510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7" name="Picture 2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927391" y="5371870"/>
            <a:ext cx="854593" cy="6510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8" name="Picture 2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984666" y="5371870"/>
            <a:ext cx="854593" cy="6510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9" name="Picture 2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089566" y="5371870"/>
            <a:ext cx="854593" cy="6510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0" name="Picture 2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194466" y="5371870"/>
            <a:ext cx="854593" cy="6510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" name="Picture 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041566" y="5524270"/>
            <a:ext cx="854593" cy="6510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2" name="Picture 2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079791" y="5524270"/>
            <a:ext cx="854593" cy="6510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3" name="Picture 2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137066" y="5524270"/>
            <a:ext cx="854593" cy="6510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4" name="Picture 2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241966" y="5524270"/>
            <a:ext cx="854593" cy="6510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5" name="Picture 2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346866" y="5524270"/>
            <a:ext cx="854593" cy="6510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6" name="Picture 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193966" y="5676670"/>
            <a:ext cx="854593" cy="6510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7" name="Picture 2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232191" y="5676670"/>
            <a:ext cx="854593" cy="6510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8" name="Picture 2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289466" y="5676670"/>
            <a:ext cx="854593" cy="6510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9" name="Picture 2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394366" y="5676670"/>
            <a:ext cx="854593" cy="6510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0" name="Picture 2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499266" y="5676670"/>
            <a:ext cx="854593" cy="6510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" name="Picture 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346366" y="5829070"/>
            <a:ext cx="854593" cy="6510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2" name="Picture 2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384591" y="5829070"/>
            <a:ext cx="854593" cy="6510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3" name="Picture 2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441866" y="5829070"/>
            <a:ext cx="854593" cy="6510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4" name="Picture 2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546766" y="5829070"/>
            <a:ext cx="854593" cy="6510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5" name="Picture 2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651666" y="5829070"/>
            <a:ext cx="854593" cy="6510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3" name="Picture 6" descr="D:\презентация газпром\шасси1.pn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589" y="4542742"/>
            <a:ext cx="1078169" cy="4646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7" name="Picture 6" descr="D:\презентация газпром\шасси1.pn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124" y="4542742"/>
            <a:ext cx="1078169" cy="4646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8" name="Picture 6" descr="D:\презентация газпром\шасси1.pn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74995" y="4542742"/>
            <a:ext cx="1078169" cy="4646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9" name="Picture 6" descr="D:\презентация газпром\шасси1.pn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7989" y="4695142"/>
            <a:ext cx="1078169" cy="4646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0" name="Picture 6" descr="D:\презентация газпром\шасси1.pn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524" y="4695142"/>
            <a:ext cx="1078169" cy="4646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1" name="Picture 6" descr="D:\презентация газпром\шасси1.pn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395" y="4695142"/>
            <a:ext cx="1078169" cy="4646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" name="Picture 6" descr="D:\презентация газпром\шасси1.pn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0389" y="4847542"/>
            <a:ext cx="1078169" cy="4646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3" name="Picture 6" descr="D:\презентация газпром\шасси1.pn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9924" y="4847542"/>
            <a:ext cx="1078169" cy="4646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4" name="Picture 6" descr="D:\презентация газпром\шасси1.pn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9795" y="4847542"/>
            <a:ext cx="1078169" cy="4646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5" name="Picture 6" descr="D:\презентация газпром\шасси1.pn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2789" y="4999942"/>
            <a:ext cx="1078169" cy="4646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6" name="Picture 6" descr="D:\презентация газпром\шасси1.pn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324" y="4999942"/>
            <a:ext cx="1078169" cy="4646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7" name="Picture 6" descr="D:\презентация газпром\шасси1.pn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32195" y="4999942"/>
            <a:ext cx="1078169" cy="4646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8" name="Picture 6" descr="D:\презентация газпром\шасси1.pn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5189" y="5152342"/>
            <a:ext cx="1078169" cy="4646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9" name="Picture 6" descr="D:\презентация газпром\шасси1.pn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4724" y="5152342"/>
            <a:ext cx="1078169" cy="4646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0" name="Picture 6" descr="D:\презентация газпром\шасси1.pn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84595" y="5152342"/>
            <a:ext cx="1078169" cy="4646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1" name="Picture 6" descr="D:\презентация газпром\шасси1.pn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589" y="5304742"/>
            <a:ext cx="1078169" cy="4646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2" name="Picture 6" descr="D:\презентация газпром\шасси1.pn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124" y="5304742"/>
            <a:ext cx="1078169" cy="4646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" name="Picture 6" descr="D:\презентация газпром\шасси1.pn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6995" y="5304742"/>
            <a:ext cx="1078169" cy="4646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4" name="Picture 6" descr="D:\презентация газпром\шасси1.pn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9989" y="5457142"/>
            <a:ext cx="1078169" cy="4646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5" name="Picture 6" descr="D:\презентация газпром\шасси1.pn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524" y="5457142"/>
            <a:ext cx="1078169" cy="4646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6" name="Picture 6" descr="D:\презентация газпром\шасси1.pn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89395" y="5457142"/>
            <a:ext cx="1078169" cy="4646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7" name="Picture 6" descr="D:\презентация газпром\шасси1.pn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2389" y="5609542"/>
            <a:ext cx="1078169" cy="4646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8" name="Picture 6" descr="D:\презентация газпром\шасси1.pn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1924" y="5609542"/>
            <a:ext cx="1078169" cy="4646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9" name="Picture 6" descr="D:\презентация газпром\шасси1.pn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1795" y="5609542"/>
            <a:ext cx="1078169" cy="4646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0" name="Picture 6" descr="D:\презентация газпром\шасси1.pn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4789" y="5761942"/>
            <a:ext cx="1078169" cy="4646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3" name="TextBox 142"/>
          <p:cNvSpPr txBox="1"/>
          <p:nvPr/>
        </p:nvSpPr>
        <p:spPr>
          <a:xfrm>
            <a:off x="5322007" y="900311"/>
            <a:ext cx="3823804" cy="258532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smtClean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25</a:t>
            </a:r>
            <a:r>
              <a:rPr lang="ru-RU" sz="1800" dirty="0" smtClean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800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ШАССИ И 50 </a:t>
            </a:r>
            <a:r>
              <a:rPr lang="ru-RU" sz="1800" dirty="0" smtClean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КУНГОВ</a:t>
            </a:r>
            <a:endParaRPr lang="ru-RU" sz="1800" dirty="0">
              <a:solidFill>
                <a:schemeClr val="accent6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sz="1800" dirty="0">
              <a:solidFill>
                <a:schemeClr val="accent6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1800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ИТОГОВАЯ СТОИМОСТЬ:</a:t>
            </a:r>
          </a:p>
          <a:p>
            <a:r>
              <a:rPr lang="ru-RU" sz="3600" b="1" dirty="0" smtClean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27</a:t>
            </a:r>
            <a:r>
              <a:rPr lang="en-US" sz="3600" b="1" dirty="0" smtClean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5’</a:t>
            </a:r>
            <a:r>
              <a:rPr lang="ru-RU" sz="3600" b="1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000</a:t>
            </a:r>
            <a:r>
              <a:rPr lang="en-US" sz="3600" b="1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’</a:t>
            </a:r>
            <a:r>
              <a:rPr lang="ru-RU" sz="3600" b="1" dirty="0" smtClean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000 руб.</a:t>
            </a:r>
            <a:endParaRPr lang="ru-RU" sz="2400" b="1" dirty="0" smtClean="0">
              <a:solidFill>
                <a:schemeClr val="accent6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sz="1800" b="1" dirty="0">
              <a:solidFill>
                <a:schemeClr val="accent6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18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ЭКОНОМИЯ:</a:t>
            </a:r>
          </a:p>
          <a:p>
            <a:r>
              <a:rPr lang="ru-RU" sz="36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75</a:t>
            </a:r>
            <a:r>
              <a:rPr lang="en-US" sz="36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’</a:t>
            </a:r>
            <a:r>
              <a:rPr lang="ru-RU" sz="3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000</a:t>
            </a:r>
            <a:r>
              <a:rPr lang="en-US" sz="3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’</a:t>
            </a:r>
            <a:r>
              <a:rPr lang="ru-RU" sz="36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000 руб.</a:t>
            </a:r>
            <a:endParaRPr lang="ru-RU" sz="3600" b="1" dirty="0">
              <a:solidFill>
                <a:srgbClr val="FF0000"/>
              </a:solidFill>
              <a:cs typeface="Arial" panose="020B0604020202020204" pitchFamily="34" charset="0"/>
            </a:endParaRPr>
          </a:p>
        </p:txBody>
      </p:sp>
      <p:sp>
        <p:nvSpPr>
          <p:cNvPr id="88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8010996" y="7069907"/>
            <a:ext cx="2495127" cy="402567"/>
          </a:xfrm>
        </p:spPr>
        <p:txBody>
          <a:bodyPr/>
          <a:lstStyle/>
          <a:p>
            <a:fld id="{697A2B1F-579E-4D75-AF84-6A275528CFAC}" type="slidenum">
              <a:rPr lang="ru-RU" sz="180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/>
              <a:t>21</a:t>
            </a:fld>
            <a:endParaRPr lang="ru-RU" sz="18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1" name="TextBox 90"/>
          <p:cNvSpPr txBox="1"/>
          <p:nvPr/>
        </p:nvSpPr>
        <p:spPr>
          <a:xfrm>
            <a:off x="2178348" y="118954"/>
            <a:ext cx="63367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СИСТЕМА </a:t>
            </a:r>
            <a:r>
              <a:rPr lang="ru-RU" sz="2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БЫСТРОСЪЕМНЫХ </a:t>
            </a:r>
            <a:r>
              <a:rPr lang="ru-RU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КУЗОВОВ</a:t>
            </a:r>
          </a:p>
        </p:txBody>
      </p:sp>
    </p:spTree>
    <p:extLst>
      <p:ext uri="{BB962C8B-B14F-4D97-AF65-F5344CB8AC3E}">
        <p14:creationId xmlns:p14="http://schemas.microsoft.com/office/powerpoint/2010/main" val="6535118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30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30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2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3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3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2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300" fill="hold"/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300" fill="hold"/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2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300" fill="hold"/>
                                        <p:tgtEl>
                                          <p:spTgt spid="1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300" fill="hold"/>
                                        <p:tgtEl>
                                          <p:spTgt spid="1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2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300" fill="hold"/>
                                        <p:tgtEl>
                                          <p:spTgt spid="1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300" fill="hold"/>
                                        <p:tgtEl>
                                          <p:spTgt spid="1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2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300" fill="hold"/>
                                        <p:tgtEl>
                                          <p:spTgt spid="1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300" fill="hold"/>
                                        <p:tgtEl>
                                          <p:spTgt spid="1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2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300" fill="hold"/>
                                        <p:tgtEl>
                                          <p:spTgt spid="1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300" fill="hold"/>
                                        <p:tgtEl>
                                          <p:spTgt spid="1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2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300" fill="hold"/>
                                        <p:tgtEl>
                                          <p:spTgt spid="1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300" fill="hold"/>
                                        <p:tgtEl>
                                          <p:spTgt spid="1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300"/>
                            </p:stCondLst>
                            <p:childTnLst>
                              <p:par>
                                <p:cTn id="42" presetID="2" presetClass="entr" presetSubtype="2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30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30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2" presetClass="entr" presetSubtype="2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300" fill="hold"/>
                                        <p:tgtEl>
                                          <p:spTgt spid="1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300" fill="hold"/>
                                        <p:tgtEl>
                                          <p:spTgt spid="1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2" presetClass="entr" presetSubtype="2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30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30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2" presetClass="entr" presetSubtype="2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300" fill="hold"/>
                                        <p:tgtEl>
                                          <p:spTgt spid="1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300" fill="hold"/>
                                        <p:tgtEl>
                                          <p:spTgt spid="1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2" presetClass="entr" presetSubtype="2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300" fill="hold"/>
                                        <p:tgtEl>
                                          <p:spTgt spid="1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300" fill="hold"/>
                                        <p:tgtEl>
                                          <p:spTgt spid="1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2" presetID="2" presetClass="entr" presetSubtype="2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300" fill="hold"/>
                                        <p:tgtEl>
                                          <p:spTgt spid="1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300" fill="hold"/>
                                        <p:tgtEl>
                                          <p:spTgt spid="1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6" presetID="2" presetClass="entr" presetSubtype="2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300" fill="hold"/>
                                        <p:tgtEl>
                                          <p:spTgt spid="1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300" fill="hold"/>
                                        <p:tgtEl>
                                          <p:spTgt spid="1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0" presetID="2" presetClass="entr" presetSubtype="2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3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3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600"/>
                            </p:stCondLst>
                            <p:childTnLst>
                              <p:par>
                                <p:cTn id="75" presetID="2" presetClass="entr" presetSubtype="2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20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20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9" presetID="2" presetClass="entr" presetSubtype="2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1" dur="200" fill="hold"/>
                                        <p:tgtEl>
                                          <p:spTgt spid="1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2" dur="200" fill="hold"/>
                                        <p:tgtEl>
                                          <p:spTgt spid="1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3" presetID="2" presetClass="entr" presetSubtype="2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200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200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7" presetID="2" presetClass="entr" presetSubtype="2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9" dur="200" fill="hold"/>
                                        <p:tgtEl>
                                          <p:spTgt spid="1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0" dur="200" fill="hold"/>
                                        <p:tgtEl>
                                          <p:spTgt spid="1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1" presetID="2" presetClass="entr" presetSubtype="2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3" dur="200" fill="hold"/>
                                        <p:tgtEl>
                                          <p:spTgt spid="1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4" dur="200" fill="hold"/>
                                        <p:tgtEl>
                                          <p:spTgt spid="1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5" presetID="2" presetClass="entr" presetSubtype="2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7" dur="200" fill="hold"/>
                                        <p:tgtEl>
                                          <p:spTgt spid="1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8" dur="200" fill="hold"/>
                                        <p:tgtEl>
                                          <p:spTgt spid="1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9" presetID="2" presetClass="entr" presetSubtype="2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1" dur="200" fill="hold"/>
                                        <p:tgtEl>
                                          <p:spTgt spid="1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2" dur="200" fill="hold"/>
                                        <p:tgtEl>
                                          <p:spTgt spid="1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3" presetID="2" presetClass="entr" presetSubtype="2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5" dur="200" fill="hold"/>
                                        <p:tgtEl>
                                          <p:spTgt spid="1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6" dur="200" fill="hold"/>
                                        <p:tgtEl>
                                          <p:spTgt spid="1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>
                            <p:stCondLst>
                              <p:cond delay="800"/>
                            </p:stCondLst>
                            <p:childTnLst>
                              <p:par>
                                <p:cTn id="10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5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8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1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4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0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3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6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9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2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5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8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1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4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7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0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3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6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9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2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5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8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1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4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7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0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3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6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9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2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5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8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1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4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7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0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3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6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9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2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5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8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1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4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7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0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3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6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9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2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3" fill="hold">
                            <p:stCondLst>
                              <p:cond delay="1300"/>
                            </p:stCondLst>
                            <p:childTnLst>
                              <p:par>
                                <p:cTn id="27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6" dur="500"/>
                                        <p:tgtEl>
                                          <p:spTgt spid="1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D:\презентация газпром\фон-0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693399" cy="75612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D:\презентация газпром\Presentpage_red text-01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9523164" cy="6995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D:\презентация газпром\Presentpage_red text1-01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69400" y="6646863"/>
            <a:ext cx="1524000" cy="91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8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8010996" y="7069907"/>
            <a:ext cx="2495127" cy="402567"/>
          </a:xfrm>
        </p:spPr>
        <p:txBody>
          <a:bodyPr/>
          <a:lstStyle/>
          <a:p>
            <a:fld id="{697A2B1F-579E-4D75-AF84-6A275528CFAC}" type="slidenum">
              <a:rPr lang="ru-RU" sz="180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/>
              <a:t>22</a:t>
            </a:fld>
            <a:endParaRPr lang="ru-RU" sz="18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1" name="TextBox 90"/>
          <p:cNvSpPr txBox="1"/>
          <p:nvPr/>
        </p:nvSpPr>
        <p:spPr>
          <a:xfrm>
            <a:off x="5322007" y="900311"/>
            <a:ext cx="2794932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800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КАКОВ БУДЕТ РАЗМЕР </a:t>
            </a:r>
            <a:endParaRPr lang="en-US" sz="1800" dirty="0" smtClean="0">
              <a:solidFill>
                <a:schemeClr val="accent6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1800" dirty="0" smtClean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ЭКОНОМИИ </a:t>
            </a:r>
            <a:r>
              <a:rPr lang="ru-RU" sz="1800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ДЛЯ </a:t>
            </a:r>
            <a:endParaRPr lang="en-US" sz="1800" dirty="0" smtClean="0">
              <a:solidFill>
                <a:schemeClr val="accent6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1800" dirty="0" smtClean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ВСЕГО </a:t>
            </a:r>
            <a:r>
              <a:rPr lang="ru-RU" sz="1800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ГАЗПРОМА?!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178348" y="118954"/>
            <a:ext cx="63367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СИСТЕМА </a:t>
            </a:r>
            <a:r>
              <a:rPr lang="ru-RU" sz="2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БЫСТРОСЪЕМНЫХ </a:t>
            </a:r>
            <a:r>
              <a:rPr lang="ru-RU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КУЗОВОВ</a:t>
            </a:r>
          </a:p>
        </p:txBody>
      </p:sp>
    </p:spTree>
    <p:extLst>
      <p:ext uri="{BB962C8B-B14F-4D97-AF65-F5344CB8AC3E}">
        <p14:creationId xmlns:p14="http://schemas.microsoft.com/office/powerpoint/2010/main" val="33860320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1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Прямоугольная выноска 32"/>
          <p:cNvSpPr/>
          <p:nvPr/>
        </p:nvSpPr>
        <p:spPr>
          <a:xfrm>
            <a:off x="7464068" y="4320691"/>
            <a:ext cx="1339016" cy="1800200"/>
          </a:xfrm>
          <a:prstGeom prst="wedgeRectCallou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ru-RU" sz="1400" baseline="30000" dirty="0">
                <a:latin typeface="Arial" panose="020B0604020202020204" pitchFamily="34" charset="0"/>
                <a:cs typeface="Arial" panose="020B0604020202020204" pitchFamily="34" charset="0"/>
              </a:rPr>
              <a:t>Получили статус официального производителя надстроек для</a:t>
            </a:r>
          </a:p>
          <a:p>
            <a:pPr algn="ctr"/>
            <a:endParaRPr lang="ru-RU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8" name="Рисунок 17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0" y="1332359"/>
            <a:ext cx="10689232" cy="2447479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050" name="Picture 2" descr="D:\презентация газпром\Presentpage_red text-01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9523164" cy="6995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D:\презентация газпром\Presentpage_red text1-01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69400" y="6646863"/>
            <a:ext cx="1524000" cy="91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8010996" y="7069907"/>
            <a:ext cx="2495127" cy="402567"/>
          </a:xfrm>
        </p:spPr>
        <p:txBody>
          <a:bodyPr/>
          <a:lstStyle/>
          <a:p>
            <a:fld id="{697A2B1F-579E-4D75-AF84-6A275528CFAC}" type="slidenum">
              <a:rPr lang="ru-RU" sz="180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/>
              <a:t>3</a:t>
            </a:fld>
            <a:endParaRPr lang="ru-RU" sz="18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452440" y="118954"/>
            <a:ext cx="57745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2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ЗАВОД ПРОМАВТО</a:t>
            </a:r>
            <a:endParaRPr lang="ru-RU" sz="2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6" name="Прямая со стрелкой 5"/>
          <p:cNvCxnSpPr/>
          <p:nvPr/>
        </p:nvCxnSpPr>
        <p:spPr>
          <a:xfrm>
            <a:off x="317104" y="6357251"/>
            <a:ext cx="10045252" cy="0"/>
          </a:xfrm>
          <a:prstGeom prst="straightConnector1">
            <a:avLst/>
          </a:prstGeom>
          <a:ln w="317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Прямоугольная выноска 6"/>
          <p:cNvSpPr/>
          <p:nvPr/>
        </p:nvSpPr>
        <p:spPr>
          <a:xfrm>
            <a:off x="317104" y="4320691"/>
            <a:ext cx="1285180" cy="1800200"/>
          </a:xfrm>
          <a:prstGeom prst="wedgeRectCallou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ru-RU" sz="1400" baseline="30000" dirty="0">
                <a:latin typeface="Arial" panose="020B0604020202020204" pitchFamily="34" charset="0"/>
                <a:cs typeface="Arial" panose="020B0604020202020204" pitchFamily="34" charset="0"/>
              </a:rPr>
              <a:t>Создали компанию «</a:t>
            </a:r>
            <a:r>
              <a:rPr lang="ru-RU" sz="1400" baseline="30000" dirty="0" err="1">
                <a:latin typeface="Arial" panose="020B0604020202020204" pitchFamily="34" charset="0"/>
                <a:cs typeface="Arial" panose="020B0604020202020204" pitchFamily="34" charset="0"/>
              </a:rPr>
              <a:t>Автохолод</a:t>
            </a:r>
            <a:r>
              <a:rPr lang="ru-RU" sz="1400" baseline="30000" dirty="0">
                <a:latin typeface="Arial" panose="020B0604020202020204" pitchFamily="34" charset="0"/>
                <a:cs typeface="Arial" panose="020B0604020202020204" pitchFamily="34" charset="0"/>
              </a:rPr>
              <a:t>». Основное направление деятельности – продажа коммерческих автомобилей ГАЗ.</a:t>
            </a:r>
          </a:p>
          <a:p>
            <a:pPr algn="ctr"/>
            <a:endParaRPr lang="ru-RU" dirty="0"/>
          </a:p>
        </p:txBody>
      </p:sp>
      <p:sp>
        <p:nvSpPr>
          <p:cNvPr id="26" name="Прямоугольная выноска 25"/>
          <p:cNvSpPr/>
          <p:nvPr/>
        </p:nvSpPr>
        <p:spPr>
          <a:xfrm>
            <a:off x="1948384" y="4320691"/>
            <a:ext cx="1238076" cy="1800200"/>
          </a:xfrm>
          <a:prstGeom prst="wedgeRectCallou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ru-RU" sz="1400" baseline="30000" dirty="0">
                <a:latin typeface="Arial" panose="020B0604020202020204" pitchFamily="34" charset="0"/>
                <a:cs typeface="Arial" panose="020B0604020202020204" pitchFamily="34" charset="0"/>
              </a:rPr>
              <a:t>Получили статус официального производителя надстроек </a:t>
            </a:r>
            <a:r>
              <a:rPr lang="ru-RU" sz="1400" baseline="30000" dirty="0" smtClean="0">
                <a:latin typeface="Arial" panose="020B0604020202020204" pitchFamily="34" charset="0"/>
                <a:cs typeface="Arial" panose="020B0604020202020204" pitchFamily="34" charset="0"/>
              </a:rPr>
              <a:t>для</a:t>
            </a:r>
          </a:p>
          <a:p>
            <a:endParaRPr lang="ru-RU" dirty="0"/>
          </a:p>
        </p:txBody>
      </p:sp>
      <p:sp>
        <p:nvSpPr>
          <p:cNvPr id="28" name="Прямоугольная выноска 27"/>
          <p:cNvSpPr/>
          <p:nvPr/>
        </p:nvSpPr>
        <p:spPr>
          <a:xfrm>
            <a:off x="3546500" y="4320691"/>
            <a:ext cx="1822233" cy="1800200"/>
          </a:xfrm>
          <a:prstGeom prst="wedgeRectCallou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400" baseline="30000" dirty="0">
                <a:latin typeface="Arial" panose="020B0604020202020204" pitchFamily="34" charset="0"/>
                <a:cs typeface="Arial" panose="020B0604020202020204" pitchFamily="34" charset="0"/>
              </a:rPr>
              <a:t>Ввели в эксплуатацию лабораторию по оценке коэффициента теплопроводности изотермических фургонов и производительности холодильных систем.</a:t>
            </a:r>
          </a:p>
          <a:p>
            <a:endParaRPr lang="ru-RU" sz="1400" baseline="30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1400" baseline="30000" dirty="0" smtClean="0">
                <a:latin typeface="Arial" panose="020B0604020202020204" pitchFamily="34" charset="0"/>
                <a:cs typeface="Arial" panose="020B0604020202020204" pitchFamily="34" charset="0"/>
              </a:rPr>
              <a:t>Сертифицировали </a:t>
            </a:r>
            <a:r>
              <a:rPr lang="ru-RU" sz="1400" baseline="30000" dirty="0">
                <a:latin typeface="Arial" panose="020B0604020202020204" pitchFamily="34" charset="0"/>
                <a:cs typeface="Arial" panose="020B0604020202020204" pitchFamily="34" charset="0"/>
              </a:rPr>
              <a:t>систему менеджмента качества по стандарту ISO 9001</a:t>
            </a:r>
            <a:r>
              <a:rPr lang="ru-RU" sz="1400" baseline="300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sz="1400" baseline="30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9" name="Прямоугольная выноска 28"/>
          <p:cNvSpPr/>
          <p:nvPr/>
        </p:nvSpPr>
        <p:spPr>
          <a:xfrm>
            <a:off x="5778748" y="4320691"/>
            <a:ext cx="1296144" cy="1800200"/>
          </a:xfrm>
          <a:prstGeom prst="wedgeRectCallou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ru-RU" sz="1400" baseline="30000" dirty="0" smtClean="0">
                <a:latin typeface="Arial" panose="020B0604020202020204" pitchFamily="34" charset="0"/>
                <a:cs typeface="Arial" panose="020B0604020202020204" pitchFamily="34" charset="0"/>
              </a:rPr>
              <a:t>Первые поставки в  </a:t>
            </a:r>
          </a:p>
          <a:p>
            <a:r>
              <a:rPr lang="ru-RU" sz="1400" baseline="30000" dirty="0" smtClean="0">
                <a:latin typeface="Arial" panose="020B0604020202020204" pitchFamily="34" charset="0"/>
                <a:cs typeface="Arial" panose="020B0604020202020204" pitchFamily="34" charset="0"/>
              </a:rPr>
              <a:t>ОАО «ГАЗПРОМ».</a:t>
            </a:r>
          </a:p>
          <a:p>
            <a:pPr algn="ctr"/>
            <a:endParaRPr lang="ru-RU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0" name="Прямоугольная выноска 29"/>
          <p:cNvSpPr/>
          <p:nvPr/>
        </p:nvSpPr>
        <p:spPr>
          <a:xfrm>
            <a:off x="9169400" y="4320691"/>
            <a:ext cx="1187743" cy="1800200"/>
          </a:xfrm>
          <a:prstGeom prst="wedgeRectCallou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ru-RU" sz="1400" baseline="30000" dirty="0">
                <a:latin typeface="Arial" panose="020B0604020202020204" pitchFamily="34" charset="0"/>
                <a:cs typeface="Arial" panose="020B0604020202020204" pitchFamily="34" charset="0"/>
              </a:rPr>
              <a:t>Получили статус официального производителя надстроек </a:t>
            </a:r>
            <a:r>
              <a:rPr lang="ru-RU" sz="1400" baseline="30000" dirty="0" smtClean="0">
                <a:latin typeface="Arial" panose="020B0604020202020204" pitchFamily="34" charset="0"/>
                <a:cs typeface="Arial" panose="020B0604020202020204" pitchFamily="34" charset="0"/>
              </a:rPr>
              <a:t>для</a:t>
            </a:r>
          </a:p>
          <a:p>
            <a:endParaRPr lang="ru-RU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221" name="Picture 5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37024" y="4957212"/>
            <a:ext cx="822044" cy="1127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2" name="Picture 6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875"/>
          <a:stretch/>
        </p:blipFill>
        <p:spPr bwMode="auto">
          <a:xfrm>
            <a:off x="9452607" y="5040858"/>
            <a:ext cx="718629" cy="888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7" name="TextBox 36"/>
          <p:cNvSpPr txBox="1"/>
          <p:nvPr/>
        </p:nvSpPr>
        <p:spPr>
          <a:xfrm>
            <a:off x="334245" y="6433376"/>
            <a:ext cx="691975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ru-RU" sz="1800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2000</a:t>
            </a:r>
            <a:endParaRPr lang="ru-RU" sz="1800" dirty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1962324" y="6433376"/>
            <a:ext cx="691975" cy="4565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ru-RU" sz="1800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2005</a:t>
            </a:r>
            <a:endParaRPr lang="ru-RU" sz="1800" dirty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3766421" y="6433376"/>
            <a:ext cx="691975" cy="4565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ru-RU" sz="1800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2008</a:t>
            </a:r>
            <a:endParaRPr lang="ru-RU" sz="1800" dirty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5815128" y="6433376"/>
            <a:ext cx="691975" cy="4565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ru-RU" sz="1800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2009</a:t>
            </a:r>
            <a:endParaRPr lang="ru-RU" sz="1800" dirty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7464068" y="6433376"/>
            <a:ext cx="691975" cy="4565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ru-RU" sz="1800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2013</a:t>
            </a:r>
            <a:endParaRPr lang="ru-RU" sz="1800" dirty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9105440" y="6433376"/>
            <a:ext cx="691975" cy="4565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ru-RU" sz="1800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2014</a:t>
            </a:r>
            <a:endParaRPr lang="ru-RU" sz="1800" dirty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223" name="Picture 7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36513" y="4932759"/>
            <a:ext cx="661915" cy="8078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5" name="Прямоугольник 44"/>
          <p:cNvSpPr/>
          <p:nvPr/>
        </p:nvSpPr>
        <p:spPr>
          <a:xfrm>
            <a:off x="1942792" y="5713296"/>
            <a:ext cx="936104" cy="21602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Прямоугольник 26"/>
          <p:cNvSpPr/>
          <p:nvPr/>
        </p:nvSpPr>
        <p:spPr>
          <a:xfrm>
            <a:off x="7794972" y="6073590"/>
            <a:ext cx="936104" cy="4571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23017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D:\презентация газпром\Presentpage_red text-01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9523164" cy="6995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D:\презентация газпром\Presentpage_red text1-01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69400" y="6646863"/>
            <a:ext cx="1524000" cy="91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8010996" y="7069907"/>
            <a:ext cx="2495127" cy="402567"/>
          </a:xfrm>
        </p:spPr>
        <p:txBody>
          <a:bodyPr/>
          <a:lstStyle/>
          <a:p>
            <a:fld id="{697A2B1F-579E-4D75-AF84-6A275528CFAC}" type="slidenum">
              <a:rPr lang="ru-RU" sz="180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/>
              <a:t>4</a:t>
            </a:fld>
            <a:endParaRPr lang="ru-RU" sz="18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452440" y="118954"/>
            <a:ext cx="57745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2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ТЕХНОЛОГИИ</a:t>
            </a:r>
            <a:endParaRPr lang="ru-RU" sz="2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42008" y="3852639"/>
            <a:ext cx="4860676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800" b="1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ППУ</a:t>
            </a:r>
          </a:p>
          <a:p>
            <a:r>
              <a:rPr lang="ru-RU" sz="1800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+</a:t>
            </a:r>
            <a:r>
              <a:rPr lang="ru-RU" sz="1800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вариативная плотность;</a:t>
            </a:r>
          </a:p>
          <a:p>
            <a:r>
              <a:rPr lang="ru-RU" sz="1800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+</a:t>
            </a:r>
            <a:r>
              <a:rPr lang="ru-RU" sz="1800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низкая теплопроводность в первые годы.</a:t>
            </a:r>
          </a:p>
          <a:p>
            <a:r>
              <a:rPr lang="ru-RU" sz="1800" dirty="0" smtClean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‒</a:t>
            </a:r>
            <a:r>
              <a:rPr lang="ru-RU" sz="1800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Tahoma"/>
                <a:cs typeface="Arial" panose="020B0604020202020204" pitchFamily="34" charset="0"/>
              </a:rPr>
              <a:t> гигроскопичность</a:t>
            </a:r>
            <a:r>
              <a:rPr lang="ru-RU" sz="1800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</a:p>
          <a:p>
            <a:r>
              <a:rPr lang="ru-RU" sz="1800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‒</a:t>
            </a:r>
            <a:r>
              <a:rPr lang="ru-RU" sz="180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Tahoma"/>
                <a:cs typeface="Arial" panose="020B0604020202020204" pitchFamily="34" charset="0"/>
              </a:rPr>
              <a:t> </a:t>
            </a:r>
            <a:r>
              <a:rPr lang="ru-RU" sz="1800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Tahoma"/>
                <a:cs typeface="Arial" panose="020B0604020202020204" pitchFamily="34" charset="0"/>
              </a:rPr>
              <a:t>с годами увеличивает теплопроводность</a:t>
            </a:r>
            <a:r>
              <a:rPr lang="ru-RU" sz="1800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  <a:endParaRPr lang="ru-RU" sz="1800" dirty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1800" dirty="0" smtClean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‒</a:t>
            </a:r>
            <a:r>
              <a:rPr lang="ru-RU" sz="1800" dirty="0" smtClean="0">
                <a:solidFill>
                  <a:schemeClr val="tx2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1800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ниже прочность, чем у ЭППС, при</a:t>
            </a:r>
          </a:p>
          <a:p>
            <a:r>
              <a:rPr lang="ru-RU" sz="18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‒</a:t>
            </a:r>
            <a:r>
              <a:rPr lang="ru-RU" sz="1800" dirty="0">
                <a:solidFill>
                  <a:schemeClr val="tx2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1800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одинаковой плотности. </a:t>
            </a:r>
            <a:endParaRPr lang="ru-RU" sz="1800" dirty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3444614" y="972319"/>
            <a:ext cx="2880320" cy="648071"/>
          </a:xfrm>
          <a:prstGeom prst="round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ФУРГОН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859296" y="1908423"/>
            <a:ext cx="2585318" cy="610733"/>
          </a:xfrm>
          <a:prstGeom prst="round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КАРКАС	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6320296" y="1908423"/>
            <a:ext cx="2585318" cy="610733"/>
          </a:xfrm>
          <a:prstGeom prst="round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СЭНДВИЧ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Скругленный прямоугольник 19"/>
          <p:cNvSpPr/>
          <p:nvPr/>
        </p:nvSpPr>
        <p:spPr>
          <a:xfrm>
            <a:off x="5058668" y="2772519"/>
            <a:ext cx="2448272" cy="610733"/>
          </a:xfrm>
          <a:prstGeom prst="round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ППУ</a:t>
            </a:r>
          </a:p>
          <a:p>
            <a:pPr algn="ctr"/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(35≤ρ≤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100 кг/м³)</a:t>
            </a:r>
            <a:endParaRPr lang="en-US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Скругленный прямоугольник 21"/>
          <p:cNvSpPr/>
          <p:nvPr/>
        </p:nvSpPr>
        <p:spPr>
          <a:xfrm>
            <a:off x="8010996" y="2772519"/>
            <a:ext cx="1800200" cy="610733"/>
          </a:xfrm>
          <a:prstGeom prst="round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ЭППС (ρ=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const</a:t>
            </a:r>
            <a:r>
              <a:rPr lang="en-US" dirty="0" smtClean="0"/>
              <a:t>)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Скругленный прямоугольник 22"/>
          <p:cNvSpPr/>
          <p:nvPr/>
        </p:nvSpPr>
        <p:spPr>
          <a:xfrm>
            <a:off x="859296" y="2797919"/>
            <a:ext cx="2585318" cy="610733"/>
          </a:xfrm>
          <a:prstGeom prst="round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ПЕНОПЛАСТ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170" name="Picture 2" descr="\rho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5" y="-136525"/>
            <a:ext cx="95250" cy="123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6" name="Соединительная линия уступом 5"/>
          <p:cNvCxnSpPr>
            <a:stCxn id="4" idx="2"/>
            <a:endCxn id="12" idx="0"/>
          </p:cNvCxnSpPr>
          <p:nvPr/>
        </p:nvCxnSpPr>
        <p:spPr>
          <a:xfrm rot="5400000">
            <a:off x="3374349" y="397997"/>
            <a:ext cx="288033" cy="2732819"/>
          </a:xfrm>
          <a:prstGeom prst="bentConnector3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Соединительная линия уступом 7"/>
          <p:cNvCxnSpPr>
            <a:stCxn id="4" idx="2"/>
            <a:endCxn id="13" idx="0"/>
          </p:cNvCxnSpPr>
          <p:nvPr/>
        </p:nvCxnSpPr>
        <p:spPr>
          <a:xfrm rot="16200000" flipH="1">
            <a:off x="6104848" y="400315"/>
            <a:ext cx="288033" cy="2728181"/>
          </a:xfrm>
          <a:prstGeom prst="bentConnector3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Прямая со стрелкой 24"/>
          <p:cNvCxnSpPr>
            <a:stCxn id="12" idx="2"/>
            <a:endCxn id="23" idx="0"/>
          </p:cNvCxnSpPr>
          <p:nvPr/>
        </p:nvCxnSpPr>
        <p:spPr>
          <a:xfrm>
            <a:off x="2151955" y="2519156"/>
            <a:ext cx="0" cy="278763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Соединительная линия уступом 26"/>
          <p:cNvCxnSpPr>
            <a:stCxn id="13" idx="2"/>
            <a:endCxn id="20" idx="0"/>
          </p:cNvCxnSpPr>
          <p:nvPr/>
        </p:nvCxnSpPr>
        <p:spPr>
          <a:xfrm rot="5400000">
            <a:off x="6821199" y="1980762"/>
            <a:ext cx="253363" cy="1330151"/>
          </a:xfrm>
          <a:prstGeom prst="bentConnector3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Соединительная линия уступом 28"/>
          <p:cNvCxnSpPr>
            <a:stCxn id="13" idx="2"/>
            <a:endCxn id="22" idx="0"/>
          </p:cNvCxnSpPr>
          <p:nvPr/>
        </p:nvCxnSpPr>
        <p:spPr>
          <a:xfrm rot="16200000" flipH="1">
            <a:off x="8135344" y="1996766"/>
            <a:ext cx="253363" cy="1298141"/>
          </a:xfrm>
          <a:prstGeom prst="bentConnector3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5562724" y="3852639"/>
            <a:ext cx="486067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800" b="1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ЭППС</a:t>
            </a:r>
          </a:p>
          <a:p>
            <a:r>
              <a:rPr lang="ru-RU" sz="1800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+</a:t>
            </a:r>
            <a:r>
              <a:rPr lang="ru-RU" sz="1800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нулевая гигроскопичность;</a:t>
            </a:r>
          </a:p>
          <a:p>
            <a:r>
              <a:rPr lang="ru-RU" sz="1800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+</a:t>
            </a:r>
            <a:r>
              <a:rPr lang="ru-RU" sz="1800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выше прочность, чем у ППУ, </a:t>
            </a:r>
            <a:r>
              <a:rPr lang="ru-RU" sz="180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при</a:t>
            </a:r>
          </a:p>
          <a:p>
            <a:r>
              <a:rPr lang="ru-RU" sz="18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‒</a:t>
            </a:r>
            <a:r>
              <a:rPr lang="ru-RU" sz="1800" dirty="0">
                <a:solidFill>
                  <a:schemeClr val="tx2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180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одинаковой плотности</a:t>
            </a:r>
            <a:r>
              <a:rPr lang="ru-RU" sz="1800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</a:p>
          <a:p>
            <a:r>
              <a:rPr lang="ru-RU" sz="180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+</a:t>
            </a:r>
            <a:r>
              <a:rPr lang="ru-RU" sz="180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800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 годами не теряет свойств.</a:t>
            </a:r>
          </a:p>
          <a:p>
            <a:r>
              <a:rPr lang="ru-RU" sz="1800" dirty="0" smtClean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‒</a:t>
            </a:r>
            <a:r>
              <a:rPr lang="ru-RU" sz="1800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Tahoma"/>
                <a:cs typeface="Arial" panose="020B0604020202020204" pitchFamily="34" charset="0"/>
              </a:rPr>
              <a:t> неизменная плотность</a:t>
            </a:r>
            <a:r>
              <a:rPr lang="ru-RU" sz="1800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</a:p>
          <a:p>
            <a:r>
              <a:rPr lang="ru-RU" sz="1800" dirty="0" smtClean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‒</a:t>
            </a:r>
            <a:r>
              <a:rPr lang="ru-RU" sz="1800" dirty="0" smtClean="0">
                <a:solidFill>
                  <a:schemeClr val="tx2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1800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теплопроводность выше, чем у ППУ</a:t>
            </a:r>
          </a:p>
          <a:p>
            <a:r>
              <a:rPr lang="ru-RU" sz="18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‒</a:t>
            </a:r>
            <a:r>
              <a:rPr lang="ru-RU" sz="1800" dirty="0">
                <a:solidFill>
                  <a:schemeClr val="tx2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1800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в первые годы. </a:t>
            </a:r>
            <a:endParaRPr lang="ru-RU" sz="1800" dirty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342008" y="6429826"/>
            <a:ext cx="63728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800" b="1" dirty="0" smtClean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5-слойная сэндвич-панель – мифы о прочности!</a:t>
            </a:r>
            <a:endParaRPr lang="ru-RU" sz="1800" b="1" dirty="0">
              <a:solidFill>
                <a:schemeClr val="accent6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325706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D:\презентация газпром\рефрижераторы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7" y="1587"/>
            <a:ext cx="10691813" cy="75596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D:\презентация газпром\Presentpage_red text-01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9523164" cy="6995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D:\презентация газпром\Presentpage_red text1-01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69400" y="6646863"/>
            <a:ext cx="1524000" cy="91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8010996" y="7069907"/>
            <a:ext cx="2495127" cy="402567"/>
          </a:xfrm>
        </p:spPr>
        <p:txBody>
          <a:bodyPr/>
          <a:lstStyle/>
          <a:p>
            <a:fld id="{697A2B1F-579E-4D75-AF84-6A275528CFAC}" type="slidenum">
              <a:rPr lang="ru-RU" sz="180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/>
              <a:t>5</a:t>
            </a:fld>
            <a:endParaRPr lang="ru-RU" sz="18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452440" y="118954"/>
            <a:ext cx="57745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2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РЕФРИЖЕРАТОРЫ</a:t>
            </a:r>
            <a:endParaRPr lang="ru-RU" sz="2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42008" y="900311"/>
            <a:ext cx="81010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Высокие технологии для бережливых перевозчиков</a:t>
            </a:r>
            <a:endParaRPr lang="ru-RU" sz="2400" dirty="0">
              <a:solidFill>
                <a:schemeClr val="accent6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537717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196" y="1660787"/>
            <a:ext cx="8919890" cy="49860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0" name="Picture 2" descr="D:\презентация газпром\Presentpage_red text-01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9523164" cy="6995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D:\презентация газпром\Presentpage_red text1-01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69400" y="6646863"/>
            <a:ext cx="1524000" cy="91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8010996" y="7069907"/>
            <a:ext cx="2495127" cy="402567"/>
          </a:xfrm>
        </p:spPr>
        <p:txBody>
          <a:bodyPr/>
          <a:lstStyle/>
          <a:p>
            <a:fld id="{697A2B1F-579E-4D75-AF84-6A275528CFAC}" type="slidenum">
              <a:rPr lang="ru-RU" sz="180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/>
              <a:t>6</a:t>
            </a:fld>
            <a:endParaRPr lang="ru-RU" sz="18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452440" y="118954"/>
            <a:ext cx="57745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2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РЕФРИЖЕРАТОРЫ</a:t>
            </a:r>
            <a:endParaRPr lang="ru-RU" sz="2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42008" y="900311"/>
            <a:ext cx="500548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800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Нашими фургонами доставляют продукты:</a:t>
            </a:r>
          </a:p>
          <a:p>
            <a:pPr>
              <a:lnSpc>
                <a:spcPct val="150000"/>
              </a:lnSpc>
            </a:pPr>
            <a:endParaRPr lang="ru-RU" sz="1800" dirty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endParaRPr lang="ru-RU" sz="1800" dirty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927972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D:\презентация газпром\Изображение для презентации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43" y="0"/>
            <a:ext cx="10691813" cy="7559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D:\презентация газпром\Presentpage_red text-01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9523164" cy="6995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D:\презентация газпром\Presentpage_red text1-01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69400" y="6646863"/>
            <a:ext cx="1524000" cy="91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8010996" y="7069907"/>
            <a:ext cx="2495127" cy="402567"/>
          </a:xfrm>
        </p:spPr>
        <p:txBody>
          <a:bodyPr/>
          <a:lstStyle/>
          <a:p>
            <a:fld id="{697A2B1F-579E-4D75-AF84-6A275528CFAC}" type="slidenum">
              <a:rPr lang="ru-RU" sz="180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/>
              <a:t>7</a:t>
            </a:fld>
            <a:endParaRPr lang="ru-RU" sz="18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452440" y="118954"/>
            <a:ext cx="57745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2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ФУРГОНЫ СПЕЦИАЛЬНЫЕ</a:t>
            </a:r>
            <a:endParaRPr lang="ru-RU" sz="2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42008" y="900311"/>
            <a:ext cx="81010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Техника для людей</a:t>
            </a:r>
            <a:endParaRPr lang="ru-RU" sz="2400" dirty="0">
              <a:solidFill>
                <a:schemeClr val="accent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993328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384422" y="4695158"/>
            <a:ext cx="29234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800" b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ВАХТОВЫЕ АВТОБУСЫ</a:t>
            </a:r>
            <a:endParaRPr lang="ru-RU" sz="1800" b="1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44606" y="4715021"/>
            <a:ext cx="39149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800" b="1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СПЕЦАВТОМОБИЛИ МВД И МЧС</a:t>
            </a:r>
            <a:endParaRPr lang="ru-RU" sz="1800" b="1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072" name="Picture 24" descr="\\SERVER\Photo\Передвижные мастерские\ГАЗ_33081_з-н_122\IMG_8465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132" y="4504065"/>
            <a:ext cx="2141468" cy="14275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M:\САЙТ\Promavto.net NEW\Фото спецтехники\№3Передвижные лаборатории\ГР_передвижная_лаборатория_на_шасси_ГАЗ_33081_Садко (з-н 747-748)\фото\DSC_6296_1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975" y="3678671"/>
            <a:ext cx="2627697" cy="17488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D:\презентация газпром\IMG_6501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422" y="3348583"/>
            <a:ext cx="2191114" cy="16425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4" name="Picture 16" descr="D:\master-2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77839" y="3417534"/>
            <a:ext cx="2371755" cy="1452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5" name="Picture 7" descr="D:\DSC_2436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3137" y="1102730"/>
            <a:ext cx="2288593" cy="15231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3" descr="D:\линейная машина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67157" y="3323966"/>
            <a:ext cx="2579543" cy="17170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D:\презентация газпром\Presentpage_red text-01.pn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9523164" cy="6995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D:\презентация газпром\Presentpage_red text1-01.pn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69400" y="6646863"/>
            <a:ext cx="1524000" cy="91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8010996" y="7069907"/>
            <a:ext cx="2495127" cy="402567"/>
          </a:xfrm>
        </p:spPr>
        <p:txBody>
          <a:bodyPr/>
          <a:lstStyle/>
          <a:p>
            <a:fld id="{697A2B1F-579E-4D75-AF84-6A275528CFAC}" type="slidenum">
              <a:rPr lang="ru-RU" sz="180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/>
              <a:t>8</a:t>
            </a:fld>
            <a:endParaRPr lang="ru-RU" sz="18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452440" y="118954"/>
            <a:ext cx="57745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2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ФУРГОНЫ СПЕЦИАЛЬНЫЕ</a:t>
            </a:r>
            <a:endParaRPr lang="ru-RU" sz="2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22164" y="2473535"/>
            <a:ext cx="2160240" cy="12157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ПКСР</a:t>
            </a:r>
            <a:r>
              <a:rPr lang="ru-RU" sz="2400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algn="ctr"/>
            <a:r>
              <a:rPr lang="ru-RU" sz="1400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Передвижной комплекс </a:t>
            </a:r>
          </a:p>
          <a:p>
            <a:pPr algn="ctr"/>
            <a:r>
              <a:rPr lang="ru-RU" sz="1400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сварочных работ</a:t>
            </a:r>
          </a:p>
          <a:p>
            <a:endParaRPr lang="ru-RU" dirty="0"/>
          </a:p>
        </p:txBody>
      </p:sp>
      <p:sp>
        <p:nvSpPr>
          <p:cNvPr id="9" name="TextBox 8"/>
          <p:cNvSpPr txBox="1"/>
          <p:nvPr/>
        </p:nvSpPr>
        <p:spPr>
          <a:xfrm>
            <a:off x="3077468" y="2473535"/>
            <a:ext cx="2160240" cy="9787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АРС</a:t>
            </a:r>
            <a:r>
              <a:rPr lang="ru-RU" sz="2400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algn="ctr">
              <a:lnSpc>
                <a:spcPct val="120000"/>
              </a:lnSpc>
            </a:pPr>
            <a:r>
              <a:rPr lang="ru-RU" sz="1400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Агрегат ремонтно-сварочный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8331547" y="2473535"/>
            <a:ext cx="2160240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АРМ</a:t>
            </a:r>
            <a:r>
              <a:rPr lang="ru-RU" sz="2400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algn="ctr"/>
            <a:r>
              <a:rPr lang="ru-RU" sz="1400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Аварийно-ремонтная машина</a:t>
            </a:r>
            <a:endParaRPr lang="ru-RU" dirty="0"/>
          </a:p>
        </p:txBody>
      </p:sp>
      <p:sp>
        <p:nvSpPr>
          <p:cNvPr id="14" name="TextBox 13"/>
          <p:cNvSpPr txBox="1"/>
          <p:nvPr/>
        </p:nvSpPr>
        <p:spPr>
          <a:xfrm>
            <a:off x="3077468" y="4707352"/>
            <a:ext cx="2160240" cy="7201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ЛМ</a:t>
            </a:r>
            <a:r>
              <a:rPr lang="ru-RU" sz="2400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algn="ctr">
              <a:lnSpc>
                <a:spcPct val="120000"/>
              </a:lnSpc>
            </a:pPr>
            <a:r>
              <a:rPr lang="ru-RU" sz="1400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Линейная машина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5683597" y="2459581"/>
            <a:ext cx="2160240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АСМ</a:t>
            </a:r>
            <a:r>
              <a:rPr lang="ru-RU" sz="2400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algn="ctr"/>
            <a:r>
              <a:rPr lang="ru-RU" sz="1400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Аварийно-сварочная машина</a:t>
            </a:r>
            <a:endParaRPr lang="ru-RU" dirty="0"/>
          </a:p>
        </p:txBody>
      </p:sp>
      <p:sp>
        <p:nvSpPr>
          <p:cNvPr id="16" name="TextBox 15"/>
          <p:cNvSpPr txBox="1"/>
          <p:nvPr/>
        </p:nvSpPr>
        <p:spPr>
          <a:xfrm>
            <a:off x="5636002" y="4707352"/>
            <a:ext cx="2160240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ЭХЗ</a:t>
            </a:r>
            <a:r>
              <a:rPr lang="ru-RU" sz="2400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algn="ctr"/>
            <a:r>
              <a:rPr lang="ru-RU" sz="1400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Лаборатория </a:t>
            </a:r>
            <a:r>
              <a:rPr lang="ru-RU" sz="1400" dirty="0" err="1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электрохимзащиты</a:t>
            </a:r>
            <a:endParaRPr lang="ru-RU" dirty="0"/>
          </a:p>
        </p:txBody>
      </p:sp>
      <p:pic>
        <p:nvPicPr>
          <p:cNvPr id="2053" name="Picture 5" descr="D:\Для Роллапа\png\техпомощь хёндай.pn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47987" y="1180972"/>
            <a:ext cx="1737105" cy="13051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5" name="Picture 17" descr="D:\tehpomosch2.jpg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08445" y="4481511"/>
            <a:ext cx="2346532" cy="14275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6" name="Picture 18" descr="D:\аварийная1.jpg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59002" y="4365065"/>
            <a:ext cx="2437240" cy="16221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7" name="Picture 19" descr="\\SERVER\Photo\Передвижные мастерские\Мастерская_ГАЗ_з-н 96\IMG_8359.jpg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29820" y="4444679"/>
            <a:ext cx="2079159" cy="13859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9" name="Picture 21" descr="\\SERVER\Photo\Передвижные мастерские\з-н 389_ГАЗель_Next_двухрядная, аварийная\JPEG\_MG_0182.jpg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4422" y="2937509"/>
            <a:ext cx="2025254" cy="13500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70" name="Picture 22" descr="\\SERVER\Photo\Техпомощи\985_Урал_с_КМУ\IMG_1887.jpg"/>
          <p:cNvPicPr>
            <a:picLocks noChangeAspect="1" noChangeArrowheads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0707" y="2890568"/>
            <a:ext cx="2095672" cy="13969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71" name="Picture 23" descr="\\SERVER\Photo\Техпомощи\589_КАМАЗ с КМУ\jpeg\IMG_8926.jpg"/>
          <p:cNvPicPr>
            <a:picLocks noChangeAspect="1" noChangeArrowheads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58882" y="2890570"/>
            <a:ext cx="2095670" cy="13969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344606" y="2227314"/>
            <a:ext cx="7037696" cy="6924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800" b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ПЕРЕДВИЖНЫЕ МАСТЕРСКИЕ РАЗЛИЧНОГО НАЗНАЧЕНИЯ</a:t>
            </a:r>
            <a:endParaRPr lang="ru-RU" sz="1800" b="1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dirty="0"/>
          </a:p>
        </p:txBody>
      </p:sp>
      <p:sp>
        <p:nvSpPr>
          <p:cNvPr id="17" name="TextBox 16"/>
          <p:cNvSpPr txBox="1"/>
          <p:nvPr/>
        </p:nvSpPr>
        <p:spPr>
          <a:xfrm>
            <a:off x="324209" y="778749"/>
            <a:ext cx="53081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8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ПЕРЕДВИЖНЫЕ СВАРОЧНЫЕ МАСТЕРСКИЕ</a:t>
            </a:r>
          </a:p>
        </p:txBody>
      </p:sp>
      <p:pic>
        <p:nvPicPr>
          <p:cNvPr id="18" name="Picture 2" descr="D:\Для Роллапа\png\Спецавтомобиль МЧС на базе Mercedes-Benz.png"/>
          <p:cNvPicPr>
            <a:picLocks noChangeAspect="1" noChangeArrowheads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78332" y="884762"/>
            <a:ext cx="2770770" cy="20781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D:\презентация газпром\IMG_2785.jpg"/>
          <p:cNvPicPr>
            <a:picLocks noChangeAspect="1" noChangeArrowheads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5518" y="1223372"/>
            <a:ext cx="1906922" cy="1311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\\SERVER\Photo\Передвижные мастерские\шиномонтаж_з-н_353\DSC_9090.jpg"/>
          <p:cNvPicPr>
            <a:picLocks noChangeAspect="1" noChangeArrowheads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30279" y="2771029"/>
            <a:ext cx="2198174" cy="14630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8" name="TextBox 47"/>
          <p:cNvSpPr txBox="1"/>
          <p:nvPr/>
        </p:nvSpPr>
        <p:spPr>
          <a:xfrm>
            <a:off x="344606" y="3253247"/>
            <a:ext cx="52718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800" b="1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ЛАБОРАТОРИИ РАЗЛИЧНОГО НАЗНАЧЕНИЯ</a:t>
            </a:r>
            <a:endParaRPr lang="ru-RU" sz="1800" b="1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30" name="Picture 6" descr="M:\САЙТ\Promavto.net NEW\Фото спецтехники\№3Передвижные лаборатории\ГР_передвижная_лаборатория_на_шасси_КАМАЗ (з-н 591)\фото\DSC_6915_5.jpg"/>
          <p:cNvPicPr>
            <a:picLocks noChangeAspect="1" noChangeArrowheads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17558" y="3652755"/>
            <a:ext cx="2464172" cy="16400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M:\САЙТ\Promavto.net NEW\Фото спецтехники\№3Передвижные лаборатории\ГР_передвижная_лаборатория_на_шасси_КАМАЗ_метан (з-н 319-320)_С\фото\DSC_1213_2.jpg"/>
          <p:cNvPicPr>
            <a:picLocks noChangeAspect="1" noChangeArrowheads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26800" y="3595636"/>
            <a:ext cx="2488452" cy="16564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3" name="Picture 9" descr="M:\САЙТ\Promavto.net NEW\Фото спецтехники\№3Передвижные лаборатории\ГР_передвижная_лаборатория_неразрущающего_контроля (з-н 15)_С\фото\DSC_3472.jpg"/>
          <p:cNvPicPr>
            <a:picLocks noChangeAspect="1" noChangeArrowheads="1"/>
          </p:cNvPicPr>
          <p:nvPr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78332" y="3716241"/>
            <a:ext cx="2307554" cy="15358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9" name="Picture 11" descr="D:\Для Роллапа\png\Вахтовый автобус на шасси КАМАЗ_.png"/>
          <p:cNvPicPr>
            <a:picLocks noChangeAspect="1" noChangeArrowheads="1"/>
          </p:cNvPicPr>
          <p:nvPr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8234" y="5075789"/>
            <a:ext cx="2111678" cy="14080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5" descr="D:\Для Роллапа\png\Автомобиль для перевозки заключенных на шасси ГАЗон next.png"/>
          <p:cNvPicPr>
            <a:picLocks noChangeAspect="1" noChangeArrowheads="1"/>
          </p:cNvPicPr>
          <p:nvPr/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11759" y="5211256"/>
            <a:ext cx="2006426" cy="13378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D:\Для Роллапа\png\Вахтовый автобус на шасси IVECO.png"/>
          <p:cNvPicPr>
            <a:picLocks noChangeAspect="1" noChangeArrowheads="1"/>
          </p:cNvPicPr>
          <p:nvPr/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4422" y="5281004"/>
            <a:ext cx="1826739" cy="14618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7" name="Picture 9" descr="D:\Для Роллапа\png\Вахтовый автобус на шасси Mercedes-Benz.png"/>
          <p:cNvPicPr>
            <a:picLocks noChangeAspect="1" noChangeArrowheads="1"/>
          </p:cNvPicPr>
          <p:nvPr/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53465" y="5002951"/>
            <a:ext cx="2537405" cy="16887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10" descr="D:\Для Роллапа\png\Вахтовый автобус на шасси MAN.png"/>
          <p:cNvPicPr>
            <a:picLocks noChangeAspect="1" noChangeArrowheads="1"/>
          </p:cNvPicPr>
          <p:nvPr/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48169" y="4936086"/>
            <a:ext cx="2911394" cy="19411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4" descr="D:\Для Роллапа\png\Передвижная лаборатория на шасси КАМАЗ.png"/>
          <p:cNvPicPr>
            <a:picLocks noChangeAspect="1" noChangeArrowheads="1"/>
          </p:cNvPicPr>
          <p:nvPr/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59002" y="5211256"/>
            <a:ext cx="2155831" cy="14375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3" descr="D:\Для Роллапа\png\Спецавтомобиль на шасси КАМАЗ_.png"/>
          <p:cNvPicPr>
            <a:picLocks noChangeAspect="1" noChangeArrowheads="1"/>
          </p:cNvPicPr>
          <p:nvPr/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78821" y="4987626"/>
            <a:ext cx="2612049" cy="17552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6" descr="D:\Для Роллапа\png\Передвижная мастерская на шасси ГАЗ.png"/>
          <p:cNvPicPr>
            <a:picLocks noChangeAspect="1" noChangeArrowheads="1"/>
          </p:cNvPicPr>
          <p:nvPr/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931" y="5260631"/>
            <a:ext cx="2179230" cy="14531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extBox 12"/>
          <p:cNvSpPr txBox="1"/>
          <p:nvPr/>
        </p:nvSpPr>
        <p:spPr>
          <a:xfrm>
            <a:off x="450156" y="4707352"/>
            <a:ext cx="2286281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АРМ ГРС</a:t>
            </a:r>
            <a:endParaRPr lang="ru-RU" sz="2400" dirty="0" smtClean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sz="140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</a:t>
            </a:r>
            <a:r>
              <a:rPr lang="ru-RU" sz="1400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варийно-ремонтная </a:t>
            </a:r>
            <a:r>
              <a:rPr lang="ru-RU" sz="140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мастерская </a:t>
            </a:r>
            <a:r>
              <a:rPr lang="ru-RU" sz="1400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газораспределительных станций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041313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9" dur="500" fill="hold"/>
                                        <p:tgtEl>
                                          <p:spTgt spid="2055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  <p:par>
                                <p:cTn id="10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1" dur="500" fill="hold"/>
                                        <p:tgtEl>
                                          <p:spTgt spid="2053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  <p:par>
                                <p:cTn id="12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  <p:par>
                                <p:cTn id="14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5" dur="500" fill="hold"/>
                                        <p:tgtEl>
                                          <p:spTgt spid="1026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  <p:par>
                                <p:cTn id="16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7" dur="500" fill="hold"/>
                                        <p:tgtEl>
                                          <p:spTgt spid="1027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  <p:par>
                                <p:cTn id="18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9" dur="500" fill="hold"/>
                                        <p:tgtEl>
                                          <p:spTgt spid="18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  <p:par>
                                <p:cTn id="20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1" dur="500" fill="hold"/>
                                        <p:tgtEl>
                                          <p:spTgt spid="2064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  <p:par>
                                <p:cTn id="22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2591E-6 5.04202E-7 L -0.05761 -0.06828 " pathEditMode="relative" rAng="0" ptsTypes="AA">
                                      <p:cBhvr>
                                        <p:cTn id="23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880" y="-3424"/>
                                    </p:animMotion>
                                  </p:childTnLst>
                                </p:cTn>
                              </p:par>
                              <p:par>
                                <p:cTn id="24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93022E-7 1.34454E-6 L -0.15397 -0.0645 " pathEditMode="relative" rAng="0" ptsTypes="AA">
                                      <p:cBhvr>
                                        <p:cTn id="25" dur="500" fill="hold"/>
                                        <p:tgtEl>
                                          <p:spTgt spid="205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706" y="-3235"/>
                                    </p:animMotion>
                                  </p:childTnLst>
                                </p:cTn>
                              </p:par>
                              <p:par>
                                <p:cTn id="26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3415E-6 2.94118E-6 L -0.36956 -0.06051 " pathEditMode="relative" rAng="0" ptsTypes="AA">
                                      <p:cBhvr>
                                        <p:cTn id="27" dur="5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486" y="-3025"/>
                                    </p:animMotion>
                                  </p:childTnLst>
                                </p:cTn>
                              </p:par>
                              <p:par>
                                <p:cTn id="28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54417E-6 1.68067E-7 L 0.38337 -0.37332 " pathEditMode="relative" rAng="0" ptsTypes="AA">
                                      <p:cBhvr>
                                        <p:cTn id="2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169" y="-18676"/>
                                    </p:animMotion>
                                  </p:childTnLst>
                                </p:cTn>
                              </p:par>
                              <p:par>
                                <p:cTn id="30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29621E-6 -1.76471E-6 L -0.26712 -0.06849 " pathEditMode="relative" rAng="0" ptsTypes="AA">
                                      <p:cBhvr>
                                        <p:cTn id="3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363" y="-3424"/>
                                    </p:animMotion>
                                  </p:childTnLst>
                                </p:cTn>
                              </p:par>
                              <p:par>
                                <p:cTn id="32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2591E-6 5.88235E-7 L 0.49458 -0.37227 " pathEditMode="relative" rAng="0" ptsTypes="AA">
                                      <p:cBhvr>
                                        <p:cTn id="33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4722" y="-18613"/>
                                    </p:animMotion>
                                  </p:childTnLst>
                                </p:cTn>
                              </p:par>
                              <p:par>
                                <p:cTn id="34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81811E-6 6.72269E-7 L 0.27156 -0.37206 " pathEditMode="relative" rAng="0" ptsTypes="AA">
                                      <p:cBhvr>
                                        <p:cTn id="35" dur="500" fill="hold"/>
                                        <p:tgtEl>
                                          <p:spTgt spid="206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571" y="-18613"/>
                                    </p:animMotion>
                                  </p:childTnLst>
                                </p:cTn>
                              </p:par>
                              <p:par>
                                <p:cTn id="36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500"/>
                            </p:stCondLst>
                            <p:childTnLst>
                              <p:par>
                                <p:cTn id="58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2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20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20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6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20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20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0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20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20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4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8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20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20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2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20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20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6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20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9" dur="500" fill="hold"/>
                                        <p:tgtEl>
                                          <p:spTgt spid="20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0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20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3" dur="500" fill="hold"/>
                                        <p:tgtEl>
                                          <p:spTgt spid="20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97" dur="500" fill="hold"/>
                                        <p:tgtEl>
                                          <p:spTgt spid="2069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  <p:par>
                                <p:cTn id="98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99" dur="500" fill="hold"/>
                                        <p:tgtEl>
                                          <p:spTgt spid="2071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  <p:par>
                                <p:cTn id="100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1" dur="500" fill="hold"/>
                                        <p:tgtEl>
                                          <p:spTgt spid="2070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  <p:par>
                                <p:cTn id="102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3" dur="500" fill="hold"/>
                                        <p:tgtEl>
                                          <p:spTgt spid="1028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  <p:par>
                                <p:cTn id="104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5" dur="500" fill="hold"/>
                                        <p:tgtEl>
                                          <p:spTgt spid="2072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  <p:par>
                                <p:cTn id="106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7" dur="500" fill="hold"/>
                                        <p:tgtEl>
                                          <p:spTgt spid="2065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  <p:par>
                                <p:cTn id="108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9" dur="500" fill="hold"/>
                                        <p:tgtEl>
                                          <p:spTgt spid="2066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  <p:par>
                                <p:cTn id="110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11" dur="500" fill="hold"/>
                                        <p:tgtEl>
                                          <p:spTgt spid="2067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  <p:par>
                                <p:cTn id="11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5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7.27543E-7 -1.17647E-6 L -0.04142 -0.12059 " pathEditMode="relative" rAng="0" ptsTypes="AA">
                                      <p:cBhvr>
                                        <p:cTn id="116" dur="500" fill="hold"/>
                                        <p:tgtEl>
                                          <p:spTgt spid="206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79" y="-6029"/>
                                    </p:animMotion>
                                  </p:childTnLst>
                                </p:cTn>
                              </p:par>
                              <p:par>
                                <p:cTn id="117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27691E-6 0 L -0.17105 -0.11765 " pathEditMode="relative" rAng="0" ptsTypes="AA">
                                      <p:cBhvr>
                                        <p:cTn id="118" dur="500" fill="hold"/>
                                        <p:tgtEl>
                                          <p:spTgt spid="207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552" y="-5882"/>
                                    </p:animMotion>
                                  </p:childTnLst>
                                </p:cTn>
                              </p:par>
                              <p:par>
                                <p:cTn id="119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16036E-6 0 L -0.28745 -0.11765 " pathEditMode="relative" rAng="0" ptsTypes="AA">
                                      <p:cBhvr>
                                        <p:cTn id="120" dur="500" fill="hold"/>
                                        <p:tgtEl>
                                          <p:spTgt spid="207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373" y="-5882"/>
                                    </p:animMotion>
                                  </p:childTnLst>
                                </p:cTn>
                              </p:par>
                              <p:par>
                                <p:cTn id="121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9.27988E-7 4.62185E-6 L -0.40757 -0.11009 " pathEditMode="relative" rAng="0" ptsTypes="AA">
                                      <p:cBhvr>
                                        <p:cTn id="122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386" y="-5504"/>
                                    </p:animMotion>
                                  </p:childTnLst>
                                </p:cTn>
                              </p:par>
                              <p:par>
                                <p:cTn id="123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96214E-6 -4.95798E-6 L 0.44246 -0.33508 " pathEditMode="relative" rAng="0" ptsTypes="AA">
                                      <p:cBhvr>
                                        <p:cTn id="124" dur="500" fill="hold"/>
                                        <p:tgtEl>
                                          <p:spTgt spid="207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123" y="-16765"/>
                                    </p:animMotion>
                                  </p:childTnLst>
                                </p:cTn>
                              </p:par>
                              <p:par>
                                <p:cTn id="125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0735E-6 -4.95798E-6 L 0.30884 -0.33886 " pathEditMode="relative" rAng="0" ptsTypes="AA">
                                      <p:cBhvr>
                                        <p:cTn id="126" dur="500" fill="hold"/>
                                        <p:tgtEl>
                                          <p:spTgt spid="206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442" y="-16954"/>
                                    </p:animMotion>
                                  </p:childTnLst>
                                </p:cTn>
                              </p:par>
                              <p:par>
                                <p:cTn id="127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6615E-6 -3.94958E-6 L 0.17818 -0.33928 " pathEditMode="relative" rAng="0" ptsTypes="AA">
                                      <p:cBhvr>
                                        <p:cTn id="128" dur="500" fill="hold"/>
                                        <p:tgtEl>
                                          <p:spTgt spid="206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909" y="-16975"/>
                                    </p:animMotion>
                                  </p:childTnLst>
                                </p:cTn>
                              </p:par>
                              <p:par>
                                <p:cTn id="129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97402E-7 -1.93277E-6 L 0.05583 -0.33004 " pathEditMode="relative" rAng="0" ptsTypes="AA">
                                      <p:cBhvr>
                                        <p:cTn id="130" dur="500" fill="hold"/>
                                        <p:tgtEl>
                                          <p:spTgt spid="206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791" y="-1651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1" fill="hold">
                            <p:stCondLst>
                              <p:cond delay="500"/>
                            </p:stCondLst>
                            <p:childTnLst>
                              <p:par>
                                <p:cTn id="132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4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5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6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8" dur="5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9" dur="5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0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2" dur="5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3" dur="5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4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6" dur="500" fill="hold"/>
                                        <p:tgtEl>
                                          <p:spTgt spid="10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7" dur="500" fill="hold"/>
                                        <p:tgtEl>
                                          <p:spTgt spid="10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8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0" dur="5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1" dur="5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2" fill="hold">
                      <p:stCondLst>
                        <p:cond delay="indefinite"/>
                      </p:stCondLst>
                      <p:childTnLst>
                        <p:par>
                          <p:cTn id="153" fill="hold">
                            <p:stCondLst>
                              <p:cond delay="0"/>
                            </p:stCondLst>
                            <p:childTnLst>
                              <p:par>
                                <p:cTn id="154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5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7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58" dur="500" fill="hold"/>
                                        <p:tgtEl>
                                          <p:spTgt spid="1029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  <p:par>
                                <p:cTn id="159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0" dur="500" fill="hold"/>
                                        <p:tgtEl>
                                          <p:spTgt spid="1030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  <p:par>
                                <p:cTn id="161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2" dur="500" fill="hold"/>
                                        <p:tgtEl>
                                          <p:spTgt spid="1033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  <p:par>
                                <p:cTn id="163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4" dur="500" fill="hold"/>
                                        <p:tgtEl>
                                          <p:spTgt spid="1032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  <p:par>
                                <p:cTn id="165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9029E-6 1.2277E-6 L -0.04765 -0.06086 " pathEditMode="relative" rAng="0" ptsTypes="AA">
                                      <p:cBhvr>
                                        <p:cTn id="166" dur="5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390" y="-3043"/>
                                    </p:animMotion>
                                  </p:childTnLst>
                                </p:cTn>
                              </p:par>
                              <p:par>
                                <p:cTn id="167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3053E-6 1.92776E-6 L -0.14895 -0.05376 " pathEditMode="relative" rAng="0" ptsTypes="AA">
                                      <p:cBhvr>
                                        <p:cTn id="168" dur="5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455" y="-2688"/>
                                    </p:animMotion>
                                  </p:childTnLst>
                                </p:cTn>
                              </p:par>
                              <p:par>
                                <p:cTn id="169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88892E-6 2.05376E-6 L -0.27309 -0.05859 " pathEditMode="relative" rAng="0" ptsTypes="AA">
                                      <p:cBhvr>
                                        <p:cTn id="170" dur="500" fill="hold"/>
                                        <p:tgtEl>
                                          <p:spTgt spid="10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662" y="-2940"/>
                                    </p:animMotion>
                                  </p:childTnLst>
                                </p:cTn>
                              </p:par>
                              <p:par>
                                <p:cTn id="171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22885E-6 -1.02435E-6 L -0.4013 -0.05164 " pathEditMode="relative" rAng="0" ptsTypes="AA">
                                      <p:cBhvr>
                                        <p:cTn id="172" dur="5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065" y="-2582"/>
                                    </p:animMotion>
                                  </p:childTnLst>
                                </p:cTn>
                              </p:par>
                              <p:par>
                                <p:cTn id="173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7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9" dur="500" fill="hold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0" dur="500" fill="hold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1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3" dur="500" fill="hold"/>
                                        <p:tgtEl>
                                          <p:spTgt spid="20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4" dur="500" fill="hold"/>
                                        <p:tgtEl>
                                          <p:spTgt spid="20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7" dur="500" fill="hold"/>
                                        <p:tgtEl>
                                          <p:spTgt spid="20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8" dur="500" fill="hold"/>
                                        <p:tgtEl>
                                          <p:spTgt spid="20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1" dur="500" fill="hold"/>
                                        <p:tgtEl>
                                          <p:spTgt spid="20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2" dur="500" fill="hold"/>
                                        <p:tgtEl>
                                          <p:spTgt spid="20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3" fill="hold">
                      <p:stCondLst>
                        <p:cond delay="indefinite"/>
                      </p:stCondLst>
                      <p:childTnLst>
                        <p:par>
                          <p:cTn id="194" fill="hold">
                            <p:stCondLst>
                              <p:cond delay="0"/>
                            </p:stCondLst>
                            <p:childTnLst>
                              <p:par>
                                <p:cTn id="195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8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99" dur="500" fill="hold"/>
                                        <p:tgtEl>
                                          <p:spTgt spid="2056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  <p:par>
                                <p:cTn id="200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01" dur="500" fill="hold"/>
                                        <p:tgtEl>
                                          <p:spTgt spid="2057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  <p:par>
                                <p:cTn id="202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03" dur="500" fill="hold"/>
                                        <p:tgtEl>
                                          <p:spTgt spid="2058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  <p:par>
                                <p:cTn id="204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05" dur="500" fill="hold"/>
                                        <p:tgtEl>
                                          <p:spTgt spid="2059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  <p:par>
                                <p:cTn id="206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3445 -0.00357 L 0.43578 -0.25357 " pathEditMode="relative" rAng="0" ptsTypes="AA">
                                      <p:cBhvr>
                                        <p:cTn id="207" dur="500" fill="hold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3504" y="-12510"/>
                                    </p:animMotion>
                                  </p:childTnLst>
                                </p:cTn>
                              </p:par>
                              <p:par>
                                <p:cTn id="208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04 0.00231 L 0.3173 -0.233 " pathEditMode="relative" rAng="0" ptsTypes="AA">
                                      <p:cBhvr>
                                        <p:cTn id="209" dur="500" fill="hold"/>
                                        <p:tgtEl>
                                          <p:spTgt spid="205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917" y="-11776"/>
                                    </p:animMotion>
                                  </p:childTnLst>
                                </p:cTn>
                              </p:par>
                              <p:par>
                                <p:cTn id="210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7357E-6 3.57683E-6 L 0.16779 -0.23972 " pathEditMode="relative" rAng="0" ptsTypes="AA">
                                      <p:cBhvr>
                                        <p:cTn id="211" dur="500" fill="hold"/>
                                        <p:tgtEl>
                                          <p:spTgt spid="205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389" y="-11986"/>
                                    </p:animMotion>
                                  </p:childTnLst>
                                </p:cTn>
                              </p:par>
                              <p:par>
                                <p:cTn id="212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98441E-6 -3.81192E-6 L 0.05464 -0.22628 " pathEditMode="relative" rAng="0" ptsTypes="AA">
                                      <p:cBhvr>
                                        <p:cTn id="213" dur="500" fill="hold"/>
                                        <p:tgtEl>
                                          <p:spTgt spid="205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732" y="-1131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4" fill="hold">
                            <p:stCondLst>
                              <p:cond delay="500"/>
                            </p:stCondLst>
                            <p:childTnLst>
                              <p:par>
                                <p:cTn id="21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3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7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1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5" fill="hold">
                      <p:stCondLst>
                        <p:cond delay="indefinite"/>
                      </p:stCondLst>
                      <p:childTnLst>
                        <p:par>
                          <p:cTn id="236" fill="hold">
                            <p:stCondLst>
                              <p:cond delay="0"/>
                            </p:stCondLst>
                            <p:childTnLst>
                              <p:par>
                                <p:cTn id="237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0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41" dur="500" fill="hold"/>
                                        <p:tgtEl>
                                          <p:spTgt spid="22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  <p:par>
                                <p:cTn id="242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43" dur="500" fill="hold"/>
                                        <p:tgtEl>
                                          <p:spTgt spid="19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  <p:par>
                                <p:cTn id="244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45" dur="500" fill="hold"/>
                                        <p:tgtEl>
                                          <p:spTgt spid="20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  <p:par>
                                <p:cTn id="246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47" dur="500" fill="hold"/>
                                        <p:tgtEl>
                                          <p:spTgt spid="21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  <p:par>
                                <p:cTn id="248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63708E-6 -1.62083E-6 L -0.12988 -0.03821 " pathEditMode="relative" rAng="0" ptsTypes="AA">
                                      <p:cBhvr>
                                        <p:cTn id="24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501" y="-1911"/>
                                    </p:animMotion>
                                  </p:childTnLst>
                                </p:cTn>
                              </p:par>
                              <p:par>
                                <p:cTn id="250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45302E-8 3.59017E-7 L -0.2516 -0.04304 " pathEditMode="relative" rAng="0" ptsTypes="AA">
                                      <p:cBhvr>
                                        <p:cTn id="25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587" y="-2163"/>
                                    </p:animMotion>
                                  </p:childTnLst>
                                </p:cTn>
                              </p:par>
                              <p:par>
                                <p:cTn id="252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1943E-6 -1.13794E-6 L -0.36664 -0.04031 " pathEditMode="relative" rAng="0" ptsTypes="AA">
                                      <p:cBhvr>
                                        <p:cTn id="25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332" y="-2016"/>
                                    </p:animMotion>
                                  </p:childTnLst>
                                </p:cTn>
                              </p:par>
                              <p:par>
                                <p:cTn id="254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41888E-6 2.09742E-6 L -0.01499 -0.04934 " pathEditMode="relative" rAng="0" ptsTypes="AA">
                                      <p:cBhvr>
                                        <p:cTn id="25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57" y="-247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7" grpId="1"/>
      <p:bldP spid="10" grpId="0"/>
      <p:bldP spid="10" grpId="1"/>
      <p:bldP spid="4" grpId="0"/>
      <p:bldP spid="9" grpId="0"/>
      <p:bldP spid="12" grpId="0"/>
      <p:bldP spid="14" grpId="0"/>
      <p:bldP spid="15" grpId="0"/>
      <p:bldP spid="16" grpId="0"/>
      <p:bldP spid="8" grpId="0"/>
      <p:bldP spid="8" grpId="1"/>
      <p:bldP spid="17" grpId="0"/>
      <p:bldP spid="48" grpId="0"/>
      <p:bldP spid="48" grpId="1"/>
      <p:bldP spid="1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C:\Users\ina\Desktop\IMG_650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8533" y="972319"/>
            <a:ext cx="4560135" cy="34199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D:\презентация газпром\Presentpage_red text1-01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69400" y="6646863"/>
            <a:ext cx="1524000" cy="91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8010996" y="7069907"/>
            <a:ext cx="2495127" cy="402567"/>
          </a:xfrm>
        </p:spPr>
        <p:txBody>
          <a:bodyPr/>
          <a:lstStyle/>
          <a:p>
            <a:fld id="{697A2B1F-579E-4D75-AF84-6A275528CFAC}" type="slidenum">
              <a:rPr lang="ru-RU" sz="180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/>
              <a:t>9</a:t>
            </a:fld>
            <a:endParaRPr lang="ru-RU" sz="18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050" name="Picture 2" descr="D:\презентация газпром\Presentpage_red text-01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9523164" cy="6995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2250356" y="118954"/>
            <a:ext cx="6336704" cy="4462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23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АРМ ГРС</a:t>
            </a:r>
            <a:endParaRPr lang="ru-RU" sz="23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274692" y="900311"/>
            <a:ext cx="5040560" cy="61863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800" b="1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АРМ ГРС </a:t>
            </a:r>
            <a:r>
              <a:rPr lang="ru-RU" sz="1800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— аварийно-ремонтная </a:t>
            </a:r>
            <a:r>
              <a:rPr lang="ru-RU" sz="180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мастерская газораспределительных станций.</a:t>
            </a:r>
            <a:endParaRPr lang="ru-RU" sz="1800" dirty="0" smtClean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ru-RU" sz="1800" dirty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ru-RU" sz="1800" b="1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Оборудование:</a:t>
            </a:r>
          </a:p>
          <a:p>
            <a:pPr marL="342900" indent="-342900">
              <a:buFont typeface="+mj-lt"/>
              <a:buAutoNum type="arabicPeriod"/>
            </a:pPr>
            <a:r>
              <a:rPr lang="ru-RU" sz="1800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Пассажирские места, 4 шт.</a:t>
            </a:r>
          </a:p>
          <a:p>
            <a:pPr marL="342900" indent="-342900">
              <a:buFont typeface="+mj-lt"/>
              <a:buAutoNum type="arabicPeriod"/>
            </a:pPr>
            <a:r>
              <a:rPr lang="ru-RU" sz="1800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Электростанция</a:t>
            </a:r>
            <a:r>
              <a:rPr lang="ru-RU" sz="1800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sz="1800" dirty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+mj-lt"/>
              <a:buAutoNum type="arabicPeriod"/>
            </a:pPr>
            <a:r>
              <a:rPr lang="ru-RU" sz="1800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Сварочный инвертор</a:t>
            </a:r>
            <a:r>
              <a:rPr lang="ru-RU" sz="1800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342900" indent="-342900">
              <a:buFont typeface="+mj-lt"/>
              <a:buAutoNum type="arabicPeriod"/>
            </a:pPr>
            <a:r>
              <a:rPr lang="ru-RU" sz="1800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Комплект электросварки.</a:t>
            </a:r>
            <a:endParaRPr lang="ru-RU" sz="1800" dirty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+mj-lt"/>
              <a:buAutoNum type="arabicPeriod"/>
            </a:pPr>
            <a:r>
              <a:rPr lang="ru-RU" sz="1800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Баллоны </a:t>
            </a:r>
            <a:r>
              <a:rPr lang="ru-RU" sz="1800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 </a:t>
            </a:r>
            <a:r>
              <a:rPr lang="ru-RU" sz="1800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кислородом, 2 шт.</a:t>
            </a:r>
            <a:endParaRPr lang="ru-RU" sz="1800" dirty="0" smtClean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+mj-lt"/>
              <a:buAutoNum type="arabicPeriod"/>
            </a:pPr>
            <a:r>
              <a:rPr lang="ru-RU" sz="1800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Баллон с ацетиленом.</a:t>
            </a:r>
          </a:p>
          <a:p>
            <a:pPr marL="342900" indent="-342900">
              <a:buFont typeface="+mj-lt"/>
              <a:buAutoNum type="arabicPeriod"/>
            </a:pPr>
            <a:r>
              <a:rPr lang="ru-RU" sz="1800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Баллон с пропаном</a:t>
            </a:r>
            <a:r>
              <a:rPr lang="ru-RU" sz="1800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342900" indent="-342900">
              <a:buFont typeface="+mj-lt"/>
              <a:buAutoNum type="arabicPeriod"/>
            </a:pPr>
            <a:r>
              <a:rPr lang="ru-RU" sz="1800" dirty="0" err="1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Газорезательный</a:t>
            </a:r>
            <a:r>
              <a:rPr lang="ru-RU" sz="1800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комплект.</a:t>
            </a:r>
            <a:endParaRPr lang="ru-RU" sz="1800" dirty="0" smtClean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+mj-lt"/>
              <a:buAutoNum type="arabicPeriod"/>
            </a:pPr>
            <a:r>
              <a:rPr lang="ru-RU" sz="1800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Ручной инструмент.</a:t>
            </a:r>
          </a:p>
          <a:p>
            <a:pPr marL="342900" indent="-342900">
              <a:buFont typeface="+mj-lt"/>
              <a:buAutoNum type="arabicPeriod"/>
            </a:pPr>
            <a:r>
              <a:rPr lang="ru-RU" sz="1800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Комплект дорожных знаков</a:t>
            </a:r>
            <a:r>
              <a:rPr lang="ru-RU" sz="1800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342900" indent="-342900">
              <a:buFont typeface="+mj-lt"/>
              <a:buAutoNum type="arabicPeriod"/>
            </a:pPr>
            <a:r>
              <a:rPr lang="ru-RU" sz="1800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Верстак.</a:t>
            </a:r>
          </a:p>
          <a:p>
            <a:pPr marL="342900" indent="-342900">
              <a:buFont typeface="+mj-lt"/>
              <a:buAutoNum type="arabicPeriod"/>
            </a:pPr>
            <a:r>
              <a:rPr lang="ru-RU" sz="1800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Стеллаж для инструмента.</a:t>
            </a:r>
            <a:endParaRPr lang="ru-RU" sz="1800" dirty="0" smtClean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ru-RU" sz="1800" i="1" dirty="0">
              <a:solidFill>
                <a:schemeClr val="accent6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ru-RU" sz="1800" i="1" dirty="0" smtClean="0">
              <a:solidFill>
                <a:schemeClr val="accent6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ru-RU" sz="1800" i="1" dirty="0">
              <a:solidFill>
                <a:schemeClr val="accent6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ru-RU" sz="1800" i="1" dirty="0" smtClean="0">
              <a:solidFill>
                <a:schemeClr val="accent6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ru-RU" sz="1800" i="1" dirty="0">
              <a:solidFill>
                <a:schemeClr val="accent6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ru-RU" sz="1800" i="1" dirty="0" smtClean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Подробности – в раздаточных материалах</a:t>
            </a:r>
            <a:endParaRPr lang="ru-RU" sz="1800" i="1" dirty="0">
              <a:solidFill>
                <a:schemeClr val="accent6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2" descr="C:\Users\ina\Desktop\IMG_6510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196" y="4168453"/>
            <a:ext cx="4187666" cy="31405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887218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6924</TotalTime>
  <Words>916</Words>
  <Application>Microsoft Office PowerPoint</Application>
  <PresentationFormat>Произвольный</PresentationFormat>
  <Paragraphs>274</Paragraphs>
  <Slides>22</Slides>
  <Notes>21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23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Белов Илья Сергеевич</dc:creator>
  <cp:lastModifiedBy>Амбаров Михаил Андреевич</cp:lastModifiedBy>
  <cp:revision>171</cp:revision>
  <dcterms:created xsi:type="dcterms:W3CDTF">2015-08-19T05:46:14Z</dcterms:created>
  <dcterms:modified xsi:type="dcterms:W3CDTF">2016-09-08T15:28:18Z</dcterms:modified>
</cp:coreProperties>
</file>