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9524" r:id="rId1"/>
  </p:sldMasterIdLst>
  <p:notesMasterIdLst>
    <p:notesMasterId r:id="rId18"/>
  </p:notesMasterIdLst>
  <p:handoutMasterIdLst>
    <p:handoutMasterId r:id="rId19"/>
  </p:handoutMasterIdLst>
  <p:sldIdLst>
    <p:sldId id="525" r:id="rId2"/>
    <p:sldId id="761" r:id="rId3"/>
    <p:sldId id="766" r:id="rId4"/>
    <p:sldId id="767" r:id="rId5"/>
    <p:sldId id="762" r:id="rId6"/>
    <p:sldId id="763" r:id="rId7"/>
    <p:sldId id="765" r:id="rId8"/>
    <p:sldId id="768" r:id="rId9"/>
    <p:sldId id="769" r:id="rId10"/>
    <p:sldId id="783" r:id="rId11"/>
    <p:sldId id="778" r:id="rId12"/>
    <p:sldId id="779" r:id="rId13"/>
    <p:sldId id="780" r:id="rId14"/>
    <p:sldId id="781" r:id="rId15"/>
    <p:sldId id="782" r:id="rId16"/>
    <p:sldId id="777" r:id="rId17"/>
  </p:sldIdLst>
  <p:sldSz cx="9144000" cy="5143500" type="screen16x9"/>
  <p:notesSz cx="6797675" cy="9928225"/>
  <p:embeddedFontLst>
    <p:embeddedFont>
      <p:font typeface="Franklin Gothic Book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Gautami" pitchFamily="34" charset="0"/>
      <p:regular r:id="rId26"/>
      <p:bold r:id="rId27"/>
    </p:embeddedFont>
  </p:embeddedFontLst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6400" indent="-49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975" indent="-100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2375" indent="-1492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1950" indent="-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A8B"/>
    <a:srgbClr val="F2F2F2"/>
    <a:srgbClr val="9BDEFF"/>
    <a:srgbClr val="D9D9D9"/>
    <a:srgbClr val="E1F2FF"/>
    <a:srgbClr val="DBF1FD"/>
    <a:srgbClr val="D7D7D7"/>
    <a:srgbClr val="AFAF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-576" y="-96"/>
      </p:cViewPr>
      <p:guideLst>
        <p:guide orient="horz" pos="2970"/>
        <p:guide orient="horz" pos="3052"/>
        <p:guide orient="horz" pos="3116"/>
        <p:guide orient="horz" pos="3128"/>
        <p:guide orient="horz" pos="3158"/>
        <p:guide orient="horz" pos="717"/>
        <p:guide pos="1820"/>
        <p:guide pos="344"/>
        <p:guide pos="4608"/>
        <p:guide pos="578"/>
        <p:guide pos="157"/>
        <p:guide pos="240"/>
        <p:guide pos="5637"/>
        <p:guide pos="1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4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86150" y="9245600"/>
            <a:ext cx="25892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4" tIns="46078" rIns="92154" bIns="46078" numCol="1" anchor="ctr" anchorCtr="0" compatLnSpc="1">
            <a:prstTxWarp prst="textNoShape">
              <a:avLst/>
            </a:prstTxWarp>
          </a:bodyPr>
          <a:lstStyle>
            <a:lvl1pPr algn="r" defTabSz="92075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5BAB20-E668-4C12-8DF5-E2A4D0DDA1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681038"/>
            <a:ext cx="3719512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2878138"/>
            <a:ext cx="5184775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078" rIns="92154" bIns="46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86150" y="9245600"/>
            <a:ext cx="25892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078" rIns="92154" bIns="46078" numCol="1" anchor="ctr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30000"/>
              </a:spcBef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551070-8405-447D-A58E-C5725DE453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79375" indent="-77788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Wingdings" pitchFamily="2" charset="2"/>
      <a:buChar char="§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60338" indent="-77788" algn="l" rtl="0" eaLnBrk="0" fontAlgn="base" hangingPunct="0">
      <a:spcBef>
        <a:spcPct val="30000"/>
      </a:spcBef>
      <a:spcAft>
        <a:spcPct val="0"/>
      </a:spcAft>
      <a:buClr>
        <a:schemeClr val="tx1"/>
      </a:buClr>
      <a:buChar char="-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239713" indent="-76200" algn="l" rtl="0" eaLnBrk="0" fontAlgn="base" hangingPunct="0">
      <a:spcBef>
        <a:spcPct val="30000"/>
      </a:spcBef>
      <a:spcAft>
        <a:spcPct val="0"/>
      </a:spcAft>
      <a:buClr>
        <a:schemeClr val="tx1"/>
      </a:buClr>
      <a:buChar char="-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317500" indent="-74613" algn="l" rtl="0" eaLnBrk="0" fontAlgn="base" hangingPunct="0">
      <a:spcBef>
        <a:spcPct val="30000"/>
      </a:spcBef>
      <a:spcAft>
        <a:spcPct val="0"/>
      </a:spcAft>
      <a:buClr>
        <a:schemeClr val="tx1"/>
      </a:buClr>
      <a:buChar char="-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716C4500-4C4D-4ED9-A251-F4ACF0A80E5D}" type="slidenum">
              <a:rPr lang="de-DE" smtClean="0">
                <a:latin typeface="Arial" charset="0"/>
                <a:cs typeface="Arial" charset="0"/>
              </a:rPr>
              <a:pPr defTabSz="917575"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2360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11111" y="4756109"/>
            <a:ext cx="914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/>
          <p:cNvSpPr/>
          <p:nvPr userDrawn="1"/>
        </p:nvSpPr>
        <p:spPr>
          <a:xfrm>
            <a:off x="11113" y="4948698"/>
            <a:ext cx="8216900" cy="46037"/>
          </a:xfrm>
          <a:custGeom>
            <a:avLst/>
            <a:gdLst>
              <a:gd name="connsiteX0" fmla="*/ 5400 w 8262000"/>
              <a:gd name="connsiteY0" fmla="*/ 0 h 32400"/>
              <a:gd name="connsiteX1" fmla="*/ 8256600 w 8262000"/>
              <a:gd name="connsiteY1" fmla="*/ 0 h 32400"/>
              <a:gd name="connsiteX2" fmla="*/ 8262000 w 8262000"/>
              <a:gd name="connsiteY2" fmla="*/ 5400 h 32400"/>
              <a:gd name="connsiteX3" fmla="*/ 8262000 w 8262000"/>
              <a:gd name="connsiteY3" fmla="*/ 32400 h 32400"/>
              <a:gd name="connsiteX4" fmla="*/ 0 w 8262000"/>
              <a:gd name="connsiteY4" fmla="*/ 32400 h 32400"/>
              <a:gd name="connsiteX5" fmla="*/ 0 w 8262000"/>
              <a:gd name="connsiteY5" fmla="*/ 5400 h 32400"/>
              <a:gd name="connsiteX6" fmla="*/ 1582 w 8262000"/>
              <a:gd name="connsiteY6" fmla="*/ 1582 h 32400"/>
              <a:gd name="connsiteX7" fmla="*/ 5400 w 8262000"/>
              <a:gd name="connsiteY7" fmla="*/ 0 h 32400"/>
              <a:gd name="connsiteX0" fmla="*/ 5400 w 8262000"/>
              <a:gd name="connsiteY0" fmla="*/ 1934 h 34334"/>
              <a:gd name="connsiteX1" fmla="*/ 8256600 w 8262000"/>
              <a:gd name="connsiteY1" fmla="*/ 1934 h 34334"/>
              <a:gd name="connsiteX2" fmla="*/ 8220436 w 8262000"/>
              <a:gd name="connsiteY2" fmla="*/ 0 h 34334"/>
              <a:gd name="connsiteX3" fmla="*/ 8262000 w 8262000"/>
              <a:gd name="connsiteY3" fmla="*/ 34334 h 34334"/>
              <a:gd name="connsiteX4" fmla="*/ 0 w 8262000"/>
              <a:gd name="connsiteY4" fmla="*/ 34334 h 34334"/>
              <a:gd name="connsiteX5" fmla="*/ 0 w 8262000"/>
              <a:gd name="connsiteY5" fmla="*/ 7334 h 34334"/>
              <a:gd name="connsiteX6" fmla="*/ 1582 w 8262000"/>
              <a:gd name="connsiteY6" fmla="*/ 3516 h 34334"/>
              <a:gd name="connsiteX7" fmla="*/ 5400 w 8262000"/>
              <a:gd name="connsiteY7" fmla="*/ 1934 h 34334"/>
              <a:gd name="connsiteX0" fmla="*/ 5400 w 8262000"/>
              <a:gd name="connsiteY0" fmla="*/ 1934 h 34334"/>
              <a:gd name="connsiteX1" fmla="*/ 8219926 w 8262000"/>
              <a:gd name="connsiteY1" fmla="*/ 1934 h 34334"/>
              <a:gd name="connsiteX2" fmla="*/ 8220436 w 8262000"/>
              <a:gd name="connsiteY2" fmla="*/ 0 h 34334"/>
              <a:gd name="connsiteX3" fmla="*/ 8262000 w 8262000"/>
              <a:gd name="connsiteY3" fmla="*/ 34334 h 34334"/>
              <a:gd name="connsiteX4" fmla="*/ 0 w 8262000"/>
              <a:gd name="connsiteY4" fmla="*/ 34334 h 34334"/>
              <a:gd name="connsiteX5" fmla="*/ 0 w 8262000"/>
              <a:gd name="connsiteY5" fmla="*/ 7334 h 34334"/>
              <a:gd name="connsiteX6" fmla="*/ 1582 w 8262000"/>
              <a:gd name="connsiteY6" fmla="*/ 3516 h 34334"/>
              <a:gd name="connsiteX7" fmla="*/ 5400 w 8262000"/>
              <a:gd name="connsiteY7" fmla="*/ 1934 h 34334"/>
              <a:gd name="connsiteX0" fmla="*/ 5400 w 8247331"/>
              <a:gd name="connsiteY0" fmla="*/ 1934 h 46559"/>
              <a:gd name="connsiteX1" fmla="*/ 8219926 w 8247331"/>
              <a:gd name="connsiteY1" fmla="*/ 1934 h 46559"/>
              <a:gd name="connsiteX2" fmla="*/ 8220436 w 8247331"/>
              <a:gd name="connsiteY2" fmla="*/ 0 h 46559"/>
              <a:gd name="connsiteX3" fmla="*/ 8247331 w 8247331"/>
              <a:gd name="connsiteY3" fmla="*/ 46559 h 46559"/>
              <a:gd name="connsiteX4" fmla="*/ 0 w 8247331"/>
              <a:gd name="connsiteY4" fmla="*/ 34334 h 46559"/>
              <a:gd name="connsiteX5" fmla="*/ 0 w 8247331"/>
              <a:gd name="connsiteY5" fmla="*/ 7334 h 46559"/>
              <a:gd name="connsiteX6" fmla="*/ 1582 w 8247331"/>
              <a:gd name="connsiteY6" fmla="*/ 3516 h 46559"/>
              <a:gd name="connsiteX7" fmla="*/ 5400 w 8247331"/>
              <a:gd name="connsiteY7" fmla="*/ 1934 h 46559"/>
              <a:gd name="connsiteX0" fmla="*/ 5400 w 8247331"/>
              <a:gd name="connsiteY0" fmla="*/ 0 h 44625"/>
              <a:gd name="connsiteX1" fmla="*/ 8219926 w 8247331"/>
              <a:gd name="connsiteY1" fmla="*/ 0 h 44625"/>
              <a:gd name="connsiteX2" fmla="*/ 8222881 w 8247331"/>
              <a:gd name="connsiteY2" fmla="*/ 7846 h 44625"/>
              <a:gd name="connsiteX3" fmla="*/ 8247331 w 8247331"/>
              <a:gd name="connsiteY3" fmla="*/ 44625 h 44625"/>
              <a:gd name="connsiteX4" fmla="*/ 0 w 8247331"/>
              <a:gd name="connsiteY4" fmla="*/ 32400 h 44625"/>
              <a:gd name="connsiteX5" fmla="*/ 0 w 8247331"/>
              <a:gd name="connsiteY5" fmla="*/ 5400 h 44625"/>
              <a:gd name="connsiteX6" fmla="*/ 1582 w 8247331"/>
              <a:gd name="connsiteY6" fmla="*/ 1582 h 44625"/>
              <a:gd name="connsiteX7" fmla="*/ 5400 w 8247331"/>
              <a:gd name="connsiteY7" fmla="*/ 0 h 44625"/>
              <a:gd name="connsiteX0" fmla="*/ 5400 w 8235107"/>
              <a:gd name="connsiteY0" fmla="*/ 0 h 44625"/>
              <a:gd name="connsiteX1" fmla="*/ 8219926 w 8235107"/>
              <a:gd name="connsiteY1" fmla="*/ 0 h 44625"/>
              <a:gd name="connsiteX2" fmla="*/ 8222881 w 8235107"/>
              <a:gd name="connsiteY2" fmla="*/ 7846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35107"/>
              <a:gd name="connsiteY0" fmla="*/ 0 h 44625"/>
              <a:gd name="connsiteX1" fmla="*/ 8219926 w 8235107"/>
              <a:gd name="connsiteY1" fmla="*/ 0 h 44625"/>
              <a:gd name="connsiteX2" fmla="*/ 8205766 w 8235107"/>
              <a:gd name="connsiteY2" fmla="*/ 2956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35107"/>
              <a:gd name="connsiteY0" fmla="*/ 0 h 44625"/>
              <a:gd name="connsiteX1" fmla="*/ 8219926 w 8235107"/>
              <a:gd name="connsiteY1" fmla="*/ 0 h 44625"/>
              <a:gd name="connsiteX2" fmla="*/ 8222881 w 8235107"/>
              <a:gd name="connsiteY2" fmla="*/ 24960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35107"/>
              <a:gd name="connsiteY0" fmla="*/ 0 h 44625"/>
              <a:gd name="connsiteX1" fmla="*/ 8207701 w 8235107"/>
              <a:gd name="connsiteY1" fmla="*/ 2444 h 44625"/>
              <a:gd name="connsiteX2" fmla="*/ 8222881 w 8235107"/>
              <a:gd name="connsiteY2" fmla="*/ 24960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25582"/>
              <a:gd name="connsiteY0" fmla="*/ 0 h 47006"/>
              <a:gd name="connsiteX1" fmla="*/ 8207701 w 8225582"/>
              <a:gd name="connsiteY1" fmla="*/ 2444 h 47006"/>
              <a:gd name="connsiteX2" fmla="*/ 8222881 w 8225582"/>
              <a:gd name="connsiteY2" fmla="*/ 24960 h 47006"/>
              <a:gd name="connsiteX3" fmla="*/ 8225582 w 8225582"/>
              <a:gd name="connsiteY3" fmla="*/ 47006 h 47006"/>
              <a:gd name="connsiteX4" fmla="*/ 0 w 8225582"/>
              <a:gd name="connsiteY4" fmla="*/ 32400 h 47006"/>
              <a:gd name="connsiteX5" fmla="*/ 0 w 8225582"/>
              <a:gd name="connsiteY5" fmla="*/ 5400 h 47006"/>
              <a:gd name="connsiteX6" fmla="*/ 1582 w 8225582"/>
              <a:gd name="connsiteY6" fmla="*/ 1582 h 47006"/>
              <a:gd name="connsiteX7" fmla="*/ 5400 w 8225582"/>
              <a:gd name="connsiteY7" fmla="*/ 0 h 47006"/>
              <a:gd name="connsiteX0" fmla="*/ 5400 w 8225582"/>
              <a:gd name="connsiteY0" fmla="*/ 0 h 47006"/>
              <a:gd name="connsiteX1" fmla="*/ 8207701 w 8225582"/>
              <a:gd name="connsiteY1" fmla="*/ 2444 h 47006"/>
              <a:gd name="connsiteX2" fmla="*/ 8210975 w 8225582"/>
              <a:gd name="connsiteY2" fmla="*/ 29722 h 47006"/>
              <a:gd name="connsiteX3" fmla="*/ 8225582 w 8225582"/>
              <a:gd name="connsiteY3" fmla="*/ 47006 h 47006"/>
              <a:gd name="connsiteX4" fmla="*/ 0 w 8225582"/>
              <a:gd name="connsiteY4" fmla="*/ 32400 h 47006"/>
              <a:gd name="connsiteX5" fmla="*/ 0 w 8225582"/>
              <a:gd name="connsiteY5" fmla="*/ 5400 h 47006"/>
              <a:gd name="connsiteX6" fmla="*/ 1582 w 8225582"/>
              <a:gd name="connsiteY6" fmla="*/ 1582 h 47006"/>
              <a:gd name="connsiteX7" fmla="*/ 5400 w 8225582"/>
              <a:gd name="connsiteY7" fmla="*/ 0 h 47006"/>
              <a:gd name="connsiteX0" fmla="*/ 5400 w 8225582"/>
              <a:gd name="connsiteY0" fmla="*/ 0 h 47006"/>
              <a:gd name="connsiteX1" fmla="*/ 8195795 w 8225582"/>
              <a:gd name="connsiteY1" fmla="*/ 4826 h 47006"/>
              <a:gd name="connsiteX2" fmla="*/ 8210975 w 8225582"/>
              <a:gd name="connsiteY2" fmla="*/ 29722 h 47006"/>
              <a:gd name="connsiteX3" fmla="*/ 8225582 w 8225582"/>
              <a:gd name="connsiteY3" fmla="*/ 47006 h 47006"/>
              <a:gd name="connsiteX4" fmla="*/ 0 w 8225582"/>
              <a:gd name="connsiteY4" fmla="*/ 32400 h 47006"/>
              <a:gd name="connsiteX5" fmla="*/ 0 w 8225582"/>
              <a:gd name="connsiteY5" fmla="*/ 5400 h 47006"/>
              <a:gd name="connsiteX6" fmla="*/ 1582 w 8225582"/>
              <a:gd name="connsiteY6" fmla="*/ 1582 h 47006"/>
              <a:gd name="connsiteX7" fmla="*/ 5400 w 8225582"/>
              <a:gd name="connsiteY7" fmla="*/ 0 h 47006"/>
              <a:gd name="connsiteX0" fmla="*/ 5400 w 8216057"/>
              <a:gd name="connsiteY0" fmla="*/ 0 h 47006"/>
              <a:gd name="connsiteX1" fmla="*/ 8195795 w 8216057"/>
              <a:gd name="connsiteY1" fmla="*/ 4826 h 47006"/>
              <a:gd name="connsiteX2" fmla="*/ 8210975 w 8216057"/>
              <a:gd name="connsiteY2" fmla="*/ 29722 h 47006"/>
              <a:gd name="connsiteX3" fmla="*/ 8216057 w 8216057"/>
              <a:gd name="connsiteY3" fmla="*/ 47006 h 47006"/>
              <a:gd name="connsiteX4" fmla="*/ 0 w 8216057"/>
              <a:gd name="connsiteY4" fmla="*/ 32400 h 47006"/>
              <a:gd name="connsiteX5" fmla="*/ 0 w 8216057"/>
              <a:gd name="connsiteY5" fmla="*/ 5400 h 47006"/>
              <a:gd name="connsiteX6" fmla="*/ 1582 w 8216057"/>
              <a:gd name="connsiteY6" fmla="*/ 1582 h 47006"/>
              <a:gd name="connsiteX7" fmla="*/ 5400 w 8216057"/>
              <a:gd name="connsiteY7" fmla="*/ 0 h 47006"/>
              <a:gd name="connsiteX0" fmla="*/ 5400 w 8216057"/>
              <a:gd name="connsiteY0" fmla="*/ 0 h 47006"/>
              <a:gd name="connsiteX1" fmla="*/ 8195795 w 8216057"/>
              <a:gd name="connsiteY1" fmla="*/ 4826 h 47006"/>
              <a:gd name="connsiteX2" fmla="*/ 8206213 w 8216057"/>
              <a:gd name="connsiteY2" fmla="*/ 27341 h 47006"/>
              <a:gd name="connsiteX3" fmla="*/ 8216057 w 8216057"/>
              <a:gd name="connsiteY3" fmla="*/ 47006 h 47006"/>
              <a:gd name="connsiteX4" fmla="*/ 0 w 8216057"/>
              <a:gd name="connsiteY4" fmla="*/ 32400 h 47006"/>
              <a:gd name="connsiteX5" fmla="*/ 0 w 8216057"/>
              <a:gd name="connsiteY5" fmla="*/ 5400 h 47006"/>
              <a:gd name="connsiteX6" fmla="*/ 1582 w 8216057"/>
              <a:gd name="connsiteY6" fmla="*/ 1582 h 47006"/>
              <a:gd name="connsiteX7" fmla="*/ 5400 w 8216057"/>
              <a:gd name="connsiteY7" fmla="*/ 0 h 4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6057" h="47006">
                <a:moveTo>
                  <a:pt x="5400" y="0"/>
                </a:moveTo>
                <a:lnTo>
                  <a:pt x="8195795" y="4826"/>
                </a:lnTo>
                <a:lnTo>
                  <a:pt x="8206213" y="27341"/>
                </a:lnTo>
                <a:lnTo>
                  <a:pt x="8216057" y="47006"/>
                </a:lnTo>
                <a:lnTo>
                  <a:pt x="0" y="32400"/>
                </a:lnTo>
                <a:lnTo>
                  <a:pt x="0" y="5400"/>
                </a:lnTo>
                <a:cubicBezTo>
                  <a:pt x="0" y="3968"/>
                  <a:pt x="569" y="2594"/>
                  <a:pt x="1582" y="1582"/>
                </a:cubicBezTo>
                <a:cubicBezTo>
                  <a:pt x="2595" y="569"/>
                  <a:pt x="3968" y="0"/>
                  <a:pt x="5400" y="0"/>
                </a:cubicBezTo>
                <a:close/>
              </a:path>
            </a:pathLst>
          </a:custGeom>
          <a:solidFill>
            <a:srgbClr val="9BDEFF"/>
          </a:solidFill>
          <a:ln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9BDEFF"/>
                </a:solidFill>
              </a:ln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25924" y="4850273"/>
            <a:ext cx="126206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dirty="0">
                <a:solidFill>
                  <a:srgbClr val="005A8B"/>
                </a:solidFill>
              </a:rPr>
              <a:t>www.nipom.ru</a:t>
            </a:r>
            <a:endParaRPr lang="ru-RU" sz="850" dirty="0">
              <a:solidFill>
                <a:srgbClr val="005A8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раниц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\\Files\tdnipom\Департамент сопровождения продаж\03_Презентации\302_Воронеж\исходники\Титульный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72" r:id="rId1"/>
    <p:sldLayoutId id="2147489760" r:id="rId2"/>
    <p:sldLayoutId id="21474897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29" y="3551511"/>
            <a:ext cx="8492736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Franklin Gothic Book" pitchFamily="34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БЛОЧНО-КОМПЛЕКТНЫЕ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ЭНЕРГОУСТАНОВКИ  ДЛЯ ЭЛЕКТРОСНАБЖЕНИЯ ГАЗОРАСПРЕДЕЛИТЕЛЬНЫХ СТАНЦИЙ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И КОНТРОЛЬНО-РАСПРЕДЕЛИТЕЛЬНЫХ ПУНКТОВ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НА БАЗЕ ВОЗОБНОВЛЯЕМЫХ ИСТОЧНИКОВ ЭНЕРГИИ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»</a:t>
            </a:r>
          </a:p>
          <a:p>
            <a:pPr algn="ctr">
              <a:lnSpc>
                <a:spcPts val="2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</a:rPr>
              <a:t>Докладчик </a:t>
            </a: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</a:rPr>
              <a:t>- заместитель генерального директора Голубев С. В</a:t>
            </a:r>
            <a:r>
              <a:rPr lang="ru-RU" sz="1400" dirty="0">
                <a:solidFill>
                  <a:schemeClr val="bg1"/>
                </a:solidFill>
                <a:latin typeface="Franklin Gothic Book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C:\_work\На случай перезагруженности сети\Презентации\298\1\CorelDRAW X7 Graphic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981075"/>
            <a:ext cx="67611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152525" y="1535113"/>
          <a:ext cx="6735763" cy="3264434"/>
        </p:xfrm>
        <a:graphic>
          <a:graphicData uri="http://schemas.openxmlformats.org/drawingml/2006/table">
            <a:tbl>
              <a:tblPr/>
              <a:tblGrid>
                <a:gridCol w="2303463"/>
                <a:gridCol w="4432300"/>
              </a:tblGrid>
              <a:tr h="203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Комплектующие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Производитель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</a:tr>
              <a:tr h="19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Автоматические выключатели и контакторы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"КЭАЗ" (г. Курск), "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Электроавтомат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" (г. Алатырь), Завод "Контактор" (г. Ульяновск)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Источники питания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DC/DC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ООО «АЕДОН» (г. Воронеж),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Ph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enix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Contact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(Россия)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Инвертор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ООО "Системы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промавтоматики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", (г. Новосибирск)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АО «Завод «Инвертор» (г. Оренбург)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Аккумуляторные батареи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Завод ООО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Тангстоун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 (г. Рязань)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Контрольно-измерительная аппаратура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"Электроприбор", (г. Пенза)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Контроллер связи с верхним уровнем и панель оператора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Fastwel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(г. Москва),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OWEN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(г. Москва)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Солнечные панели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Телеком-СТВ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(г. Зеленоград)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Отопитель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воздушный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Адверс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(г. Самара), ООО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Теплостар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(г. Самара)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0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Метеостанция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Айсибиком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(г. Москва)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Насос для дизельного топлива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ЗАО "Шельф-1" (г. Москва)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Электрогенераторная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установка дизельная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ОАО СКБ «Турбина» (г. Челябинск) </a:t>
                      </a:r>
                      <a:b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</a:b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ООО «Системотехника» (Россия)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Газопоршневой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электрогенератор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Фасэнергомаш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(г. Санкт-Петербург)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Ветрогенератор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EDS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Grouр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(г. Омск)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Кабельная продукция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Электрокабель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(г. Кольчугино)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Медные шины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ДЛМЗ (г. Дмитров)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Светосигнальная арматура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"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Каскад-электро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" (г. Москва)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Шкаф "РУСКОН"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(Freecon)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"НИПОМ" (г. Дзержинск)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Контроллер 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"НИПОМ" (г. Дзержинск)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Менеджер АБ, Менеджер ВГ, Менеджер ГПЭГ/ДЭГ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"НИПОМ" (г. Дзержинск)</a:t>
                      </a:r>
                    </a:p>
                  </a:txBody>
                  <a:tcPr marL="38698" marR="3869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7" name="Text Box 3"/>
          <p:cNvSpPr txBox="1">
            <a:spLocks noChangeArrowheads="1"/>
          </p:cNvSpPr>
          <p:nvPr/>
        </p:nvSpPr>
        <p:spPr bwMode="auto">
          <a:xfrm>
            <a:off x="234950" y="252512"/>
            <a:ext cx="784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</a:t>
            </a:r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.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8498" name="Text Box 6"/>
          <p:cNvSpPr txBox="1">
            <a:spLocks noChangeArrowheads="1"/>
          </p:cNvSpPr>
          <p:nvPr/>
        </p:nvSpPr>
        <p:spPr bwMode="auto">
          <a:xfrm>
            <a:off x="1090613" y="1001713"/>
            <a:ext cx="51927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 anchor="ctr">
            <a:spAutoFit/>
          </a:bodyPr>
          <a:lstStyle/>
          <a:p>
            <a:pPr algn="ctr"/>
            <a:r>
              <a:rPr lang="ru-RU" sz="1400" dirty="0">
                <a:latin typeface="Franklin Gothic Book" pitchFamily="34" charset="0"/>
              </a:rPr>
              <a:t>Таблица изготовителей основного </a:t>
            </a:r>
            <a:r>
              <a:rPr lang="ru-RU" sz="1600" dirty="0">
                <a:latin typeface="Franklin Gothic Book" pitchFamily="34" charset="0"/>
              </a:rPr>
              <a:t>оборудования</a:t>
            </a:r>
            <a:r>
              <a:rPr lang="ru-RU" sz="1400" dirty="0">
                <a:latin typeface="Franklin Gothic Book" pitchFamily="34" charset="0"/>
              </a:rPr>
              <a:t> </a:t>
            </a:r>
            <a:r>
              <a:rPr lang="ru-RU" sz="1400" dirty="0" smtClean="0">
                <a:latin typeface="Franklin Gothic Book" pitchFamily="34" charset="0"/>
              </a:rPr>
              <a:t>БКЭУ-ВСМ</a:t>
            </a:r>
            <a:endParaRPr lang="ru-RU" sz="1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C:\_work\На случай перезагруженности сети\Презентации\298\1\CorelDRAW X7 Graphic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981075"/>
            <a:ext cx="84963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34950" y="282575"/>
            <a:ext cx="784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</a:rPr>
              <a:t>УНИФИЦИРОВАННЫЕ КОМПЛЕКТЫ ИБП </a:t>
            </a:r>
            <a:r>
              <a:rPr lang="ru-RU" sz="1600" b="1">
                <a:solidFill>
                  <a:schemeClr val="bg1"/>
                </a:solidFill>
                <a:latin typeface="Franklin Gothic Book" pitchFamily="34" charset="0"/>
              </a:rPr>
              <a:t>И </a:t>
            </a:r>
            <a:r>
              <a:rPr lang="ru-RU" sz="1600" b="1" smtClean="0">
                <a:solidFill>
                  <a:schemeClr val="bg1"/>
                </a:solidFill>
                <a:latin typeface="Franklin Gothic Book" pitchFamily="34" charset="0"/>
              </a:rPr>
              <a:t>ИБП-СМ.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 bwMode="auto">
          <a:xfrm>
            <a:off x="484188" y="1757363"/>
            <a:ext cx="4575175" cy="474662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E6E6E6"/>
              </a:gs>
              <a:gs pos="100000">
                <a:srgbClr val="D2D2D2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334963" y="1758950"/>
            <a:ext cx="428625" cy="473075"/>
          </a:xfrm>
          <a:prstGeom prst="homePlate">
            <a:avLst>
              <a:gd name="adj" fmla="val 35718"/>
            </a:avLst>
          </a:prstGeom>
          <a:gradFill>
            <a:gsLst>
              <a:gs pos="0">
                <a:srgbClr val="B3E2FF"/>
              </a:gs>
              <a:gs pos="100000">
                <a:srgbClr val="85D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3" name="Прямоугольник 17"/>
          <p:cNvSpPr>
            <a:spLocks noChangeArrowheads="1"/>
          </p:cNvSpPr>
          <p:nvPr/>
        </p:nvSpPr>
        <p:spPr bwMode="auto">
          <a:xfrm>
            <a:off x="725488" y="1768475"/>
            <a:ext cx="461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Franklin Gothic Book" pitchFamily="34" charset="0"/>
              </a:rPr>
              <a:t>оборудования ТМ и АСУ линейных объектов магистральных и распределительных газопроводов; </a:t>
            </a: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327025" y="957263"/>
            <a:ext cx="84343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 anchor="ctr">
            <a:spAutoFit/>
          </a:bodyPr>
          <a:lstStyle/>
          <a:p>
            <a:pPr algn="just"/>
            <a:r>
              <a:rPr lang="ru-RU" sz="1400" dirty="0">
                <a:latin typeface="Franklin Gothic Book" pitchFamily="34" charset="0"/>
              </a:rPr>
              <a:t>Предназначены для применения  в составе блочно-комплектных энергетических и технологических установок (БКЭС, БКЭУ, ГРС, ГРП, АГНКС) с целью обеспечения требуемой категории надежности электроснабжения потребителей: </a:t>
            </a: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476250" y="2370138"/>
            <a:ext cx="4583113" cy="474662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E6E6E6"/>
              </a:gs>
              <a:gs pos="100000">
                <a:srgbClr val="D2D2D2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327025" y="2363788"/>
            <a:ext cx="428625" cy="474662"/>
          </a:xfrm>
          <a:prstGeom prst="homePlate">
            <a:avLst>
              <a:gd name="adj" fmla="val 35718"/>
            </a:avLst>
          </a:prstGeom>
          <a:gradFill>
            <a:gsLst>
              <a:gs pos="0">
                <a:srgbClr val="B3E2FF"/>
              </a:gs>
              <a:gs pos="100000">
                <a:srgbClr val="85D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474663" y="2984500"/>
            <a:ext cx="4584700" cy="473075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E6E6E6"/>
              </a:gs>
              <a:gs pos="100000">
                <a:srgbClr val="D2D2D2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325438" y="2978150"/>
            <a:ext cx="428625" cy="473075"/>
          </a:xfrm>
          <a:prstGeom prst="homePlate">
            <a:avLst>
              <a:gd name="adj" fmla="val 35718"/>
            </a:avLst>
          </a:prstGeom>
          <a:gradFill>
            <a:gsLst>
              <a:gs pos="0">
                <a:srgbClr val="B3E2FF"/>
              </a:gs>
              <a:gs pos="100000">
                <a:srgbClr val="85D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74663" y="3611563"/>
            <a:ext cx="4591050" cy="473075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E6E6E6"/>
              </a:gs>
              <a:gs pos="100000">
                <a:srgbClr val="D2D2D2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325438" y="3605213"/>
            <a:ext cx="428625" cy="473075"/>
          </a:xfrm>
          <a:prstGeom prst="homePlate">
            <a:avLst>
              <a:gd name="adj" fmla="val 35718"/>
            </a:avLst>
          </a:prstGeom>
          <a:gradFill>
            <a:gsLst>
              <a:gs pos="0">
                <a:srgbClr val="B3E2FF"/>
              </a:gs>
              <a:gs pos="100000">
                <a:srgbClr val="85D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1" name="Прямоугольник 25"/>
          <p:cNvSpPr>
            <a:spLocks noChangeArrowheads="1"/>
          </p:cNvSpPr>
          <p:nvPr/>
        </p:nvSpPr>
        <p:spPr bwMode="auto">
          <a:xfrm>
            <a:off x="730250" y="2487613"/>
            <a:ext cx="4614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Franklin Gothic Book" pitchFamily="34" charset="0"/>
              </a:rPr>
              <a:t>оборудования </a:t>
            </a:r>
            <a:r>
              <a:rPr lang="ru-RU" sz="1200" dirty="0" err="1">
                <a:latin typeface="Franklin Gothic Book" pitchFamily="34" charset="0"/>
              </a:rPr>
              <a:t>КИПиА</a:t>
            </a:r>
            <a:r>
              <a:rPr lang="ru-RU" sz="1200" dirty="0">
                <a:latin typeface="Franklin Gothic Book" pitchFamily="34" charset="0"/>
              </a:rPr>
              <a:t> и систем учета газа на ГРС и ГРП; </a:t>
            </a:r>
          </a:p>
        </p:txBody>
      </p:sp>
      <p:sp>
        <p:nvSpPr>
          <p:cNvPr id="4112" name="Прямоугольник 26"/>
          <p:cNvSpPr>
            <a:spLocks noChangeArrowheads="1"/>
          </p:cNvSpPr>
          <p:nvPr/>
        </p:nvSpPr>
        <p:spPr bwMode="auto">
          <a:xfrm>
            <a:off x="715963" y="3057525"/>
            <a:ext cx="4614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Franklin Gothic Book" pitchFamily="34" charset="0"/>
              </a:rPr>
              <a:t>оборудования КИПиА  АГНКС; </a:t>
            </a:r>
          </a:p>
        </p:txBody>
      </p:sp>
      <p:sp>
        <p:nvSpPr>
          <p:cNvPr id="28" name="Пятиугольник 27"/>
          <p:cNvSpPr/>
          <p:nvPr/>
        </p:nvSpPr>
        <p:spPr bwMode="auto">
          <a:xfrm>
            <a:off x="473075" y="4230688"/>
            <a:ext cx="4600575" cy="474662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E6E6E6"/>
              </a:gs>
              <a:gs pos="100000">
                <a:srgbClr val="D2D2D2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ятиугольник 28"/>
          <p:cNvSpPr/>
          <p:nvPr/>
        </p:nvSpPr>
        <p:spPr bwMode="auto">
          <a:xfrm>
            <a:off x="323850" y="4224338"/>
            <a:ext cx="428625" cy="474662"/>
          </a:xfrm>
          <a:prstGeom prst="homePlate">
            <a:avLst>
              <a:gd name="adj" fmla="val 35718"/>
            </a:avLst>
          </a:prstGeom>
          <a:gradFill>
            <a:gsLst>
              <a:gs pos="0">
                <a:srgbClr val="B3E2FF"/>
              </a:gs>
              <a:gs pos="100000">
                <a:srgbClr val="85D1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5" name="Прямоугольник 29"/>
          <p:cNvSpPr>
            <a:spLocks noChangeArrowheads="1"/>
          </p:cNvSpPr>
          <p:nvPr/>
        </p:nvSpPr>
        <p:spPr bwMode="auto">
          <a:xfrm>
            <a:off x="720725" y="3706813"/>
            <a:ext cx="4614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Franklin Gothic Book" pitchFamily="34" charset="0"/>
              </a:rPr>
              <a:t>оборудования технологической связи; </a:t>
            </a:r>
          </a:p>
        </p:txBody>
      </p:sp>
      <p:sp>
        <p:nvSpPr>
          <p:cNvPr id="4116" name="Прямоугольник 30"/>
          <p:cNvSpPr>
            <a:spLocks noChangeArrowheads="1"/>
          </p:cNvSpPr>
          <p:nvPr/>
        </p:nvSpPr>
        <p:spPr bwMode="auto">
          <a:xfrm>
            <a:off x="720725" y="4325938"/>
            <a:ext cx="4614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Franklin Gothic Book" pitchFamily="34" charset="0"/>
              </a:rPr>
              <a:t>оборудования КИТСО и охранного освещения.</a:t>
            </a:r>
          </a:p>
        </p:txBody>
      </p:sp>
      <p:pic>
        <p:nvPicPr>
          <p:cNvPr id="4117" name="Picture 23" descr="\\files\TDNIPOM\Департамент сопровождения продаж\03_Презентации\299_Совещание главных энергетиков Газпром май 2016\Исходники\ИПБ А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350" y="1949450"/>
            <a:ext cx="149701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4950" y="188913"/>
            <a:ext cx="8789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500" b="1" dirty="0">
                <a:solidFill>
                  <a:schemeClr val="bg1"/>
                </a:solidFill>
                <a:latin typeface="Franklin Gothic Book" pitchFamily="34" charset="0"/>
              </a:rPr>
              <a:t>УНИФИЦИРОВАННЫЕ КОМПЛЕКТЫ ИБП И ИБП-СМ.</a:t>
            </a:r>
            <a:r>
              <a:rPr lang="en-US" sz="1500" b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endParaRPr lang="ru-RU" sz="1500" b="1" dirty="0">
              <a:solidFill>
                <a:schemeClr val="bg1"/>
              </a:solidFill>
              <a:latin typeface="Franklin Gothic Book" pitchFamily="34" charset="0"/>
            </a:endParaRPr>
          </a:p>
          <a:p>
            <a:pPr defTabSz="820738">
              <a:buClr>
                <a:schemeClr val="accent2"/>
              </a:buClr>
            </a:pPr>
            <a:r>
              <a:rPr lang="ru-RU" sz="1500" b="1" dirty="0">
                <a:solidFill>
                  <a:schemeClr val="bg1"/>
                </a:solidFill>
                <a:latin typeface="Franklin Gothic Book" pitchFamily="34" charset="0"/>
              </a:rPr>
              <a:t>ТЕХНИЧЕСКИЕ ХАРАКТЕРИСТИКИ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238250" y="998538"/>
          <a:ext cx="6592775" cy="3931590"/>
        </p:xfrm>
        <a:graphic>
          <a:graphicData uri="http://schemas.openxmlformats.org/drawingml/2006/table">
            <a:tbl>
              <a:tblPr/>
              <a:tblGrid>
                <a:gridCol w="2189897"/>
                <a:gridCol w="1127004"/>
                <a:gridCol w="1021866"/>
                <a:gridCol w="1127004"/>
                <a:gridCol w="1127004"/>
              </a:tblGrid>
              <a:tr h="184145"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Наименование  характеристик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Значения  технических  характеристик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ИБП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ИБП-СМ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АС/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DC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AC/АС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AC/АС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АС/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DC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 Характеристики нагрузки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1.1Максимальная мощность подключаемой нагрузки, кВт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10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10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10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10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1.2 Количество фаз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 (3)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1(3)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1(3)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 (3)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1.3 Номинальное напряжение на нагрузке, В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24,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48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110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22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 DC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220(380)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220(380)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24,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48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110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22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 DC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1.4 Частота напряжения на нагрузке, Гц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1.5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Cos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φ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  Параметры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питающей сети 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2.1 Количество фаз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 (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1(3)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1(3)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 (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2.2 Напряжение сети, В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220 (380)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220(380)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220(380)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220 (380)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2.3 Частота сети, Гц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2.4 Наличие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нейтрали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и PE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  Удаленный контроль, мониторинг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3.1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RS-485/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ModBus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RTU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 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оборудование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4.1 АВР на входе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21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  Продолжительность автономной работы, ч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72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72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72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72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45">
                <a:tc>
                  <a:txBody>
                    <a:bodyPr/>
                    <a:lstStyle/>
                    <a:p>
                      <a:pPr marL="0" marR="0" lvl="0" indent="0" algn="l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6. Производительность солнечного модуля, кВт/час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28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045" marR="47045" marT="24830" marB="2483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4950" y="282575"/>
            <a:ext cx="784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</a:rPr>
              <a:t>УНИФИЦИРОВАННЫЕ КОМПЛЕКТЫ ИБП</a:t>
            </a:r>
          </a:p>
        </p:txBody>
      </p:sp>
      <p:pic>
        <p:nvPicPr>
          <p:cNvPr id="6148" name="Picture 5" descr="\\files\TDNIPOM\Департамент сопровождения продаж\03_Презентации\299_Совещание главных энергетиков Газпром май 2016\Исходники\1 слайд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3" y="1501775"/>
            <a:ext cx="57388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38313" y="1249363"/>
            <a:ext cx="5570537" cy="3506787"/>
          </a:xfrm>
          <a:prstGeom prst="rect">
            <a:avLst/>
          </a:prstGeom>
          <a:noFill/>
          <a:ln w="19050">
            <a:solidFill>
              <a:srgbClr val="D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78238" y="930275"/>
            <a:ext cx="1665287" cy="51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889375" y="1063625"/>
            <a:ext cx="12207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 anchor="ctr">
            <a:spAutoFit/>
          </a:bodyPr>
          <a:lstStyle/>
          <a:p>
            <a:pPr algn="ctr"/>
            <a:r>
              <a:rPr lang="ru-RU" sz="1600">
                <a:latin typeface="Franklin Gothic Book" pitchFamily="34" charset="0"/>
              </a:rPr>
              <a:t>Общий 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4950" y="282575"/>
            <a:ext cx="784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600" b="1">
                <a:solidFill>
                  <a:schemeClr val="bg1"/>
                </a:solidFill>
                <a:latin typeface="Franklin Gothic Book" pitchFamily="34" charset="0"/>
              </a:rPr>
              <a:t>УНИФИЦИРОВАННЫЕ КОМПЛЕКТЫ ИБП-СМ</a:t>
            </a:r>
          </a:p>
        </p:txBody>
      </p:sp>
      <p:pic>
        <p:nvPicPr>
          <p:cNvPr id="8196" name="Picture 9" descr="\\files\TDNIPOM\Департамент сопровождения продаж\03_Презентации\299_Совещание главных энергетиков Газпром май 2016\Исходники\модули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838" y="2322513"/>
            <a:ext cx="418306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\\files\TDNIPOM\Департамент сопровождения продаж\03_Презентации\299_Совещание главных энергетиков Газпром май 2016\Исходники\2 слайд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1495425"/>
            <a:ext cx="377348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8125" y="1214438"/>
            <a:ext cx="3651250" cy="3508375"/>
          </a:xfrm>
          <a:prstGeom prst="rect">
            <a:avLst/>
          </a:prstGeom>
          <a:noFill/>
          <a:ln w="19050">
            <a:solidFill>
              <a:srgbClr val="D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33513" y="992188"/>
            <a:ext cx="1208087" cy="51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1268413" y="1058863"/>
            <a:ext cx="1495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 anchor="ctr">
            <a:spAutoFit/>
          </a:bodyPr>
          <a:lstStyle/>
          <a:p>
            <a:pPr algn="ctr"/>
            <a:r>
              <a:rPr lang="ru-RU" sz="1400">
                <a:latin typeface="Franklin Gothic Book" pitchFamily="34" charset="0"/>
              </a:rPr>
              <a:t>Общий вид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4663" y="1209675"/>
            <a:ext cx="4465637" cy="3508375"/>
          </a:xfrm>
          <a:prstGeom prst="rect">
            <a:avLst/>
          </a:prstGeom>
          <a:noFill/>
          <a:ln w="19050">
            <a:solidFill>
              <a:srgbClr val="D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57700" y="1000125"/>
            <a:ext cx="4140200" cy="51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4503738" y="984250"/>
            <a:ext cx="40465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just"/>
            <a:r>
              <a:rPr lang="ru-RU" sz="1400" dirty="0">
                <a:latin typeface="Franklin Gothic Book" pitchFamily="34" charset="0"/>
              </a:rPr>
              <a:t>Солнечные модули (комплект для установки на крыше </a:t>
            </a:r>
            <a:r>
              <a:rPr lang="ru-RU" sz="1400" dirty="0" err="1">
                <a:latin typeface="Franklin Gothic Book" pitchFamily="34" charset="0"/>
              </a:rPr>
              <a:t>блок-контейнеров</a:t>
            </a:r>
            <a:r>
              <a:rPr lang="ru-RU" sz="1400" dirty="0">
                <a:latin typeface="Franklin Gothic Boo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C:\_work\На случай перезагруженности сети\Презентации\298\1\CorelDRAW X7 Graphic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988" y="1001713"/>
            <a:ext cx="57737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92275" y="1497013"/>
          <a:ext cx="5759450" cy="3273428"/>
        </p:xfrm>
        <a:graphic>
          <a:graphicData uri="http://schemas.openxmlformats.org/drawingml/2006/table">
            <a:tbl>
              <a:tblPr/>
              <a:tblGrid>
                <a:gridCol w="2192338"/>
                <a:gridCol w="3567112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Комплектующие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Производитель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Автоматические выключатели и контакторы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«КЭАЗ» (г. Курск), «Электроавтомат»  (г. Алатырь)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Завод «Контактор» (г. Ульяновск)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Источники питания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DC/DC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ООО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«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АЕДОН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 (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г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Воронеж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Ph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enix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Contact (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Россия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Инвертор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ООО «Системы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промавтоматики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 (г. Новосибирск)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АО «Завод «Инвертор» (г. Оренбург)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Аккумуляторные батареи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Завод ООО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Тангстоун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», (г. Рязань)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Солнечные панели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Телеком-СТВ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(г. Зеленоград)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Контрольно-измерительная аппаратура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«Электроприбор» (Россия)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Силовые конденсаторы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«НЮКОН» (г. Москва), 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Элеконд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 (г. Сарапул)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Транзисторы, диоды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ЗАО «ПРОТОН-ЭЛЕКТРОТЕКС» (г. Орел)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ОАО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Электровыпрямитель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(г. Саранск)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«Ангстрем» (г. Зеленоград)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Светосигнальная арматура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Каскад-электро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 (г. Москва)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Шкаф "РУСКОН" (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Freecon)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«НИПОМ» (г. Дзержинск)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Контроллер 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ОАО «НИПОМ» (г. Дзержинск)</a:t>
                      </a:r>
                    </a:p>
                  </a:txBody>
                  <a:tcPr marL="46595" marR="46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377" name="Text Box 6"/>
          <p:cNvSpPr txBox="1">
            <a:spLocks noChangeArrowheads="1"/>
          </p:cNvSpPr>
          <p:nvPr/>
        </p:nvSpPr>
        <p:spPr bwMode="auto">
          <a:xfrm>
            <a:off x="1687513" y="1065213"/>
            <a:ext cx="50815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 anchor="ctr">
            <a:spAutoFit/>
          </a:bodyPr>
          <a:lstStyle/>
          <a:p>
            <a:pPr algn="ctr"/>
            <a:r>
              <a:rPr lang="ru-RU" sz="1400">
                <a:latin typeface="Franklin Gothic Book" pitchFamily="34" charset="0"/>
              </a:rPr>
              <a:t>Таблица изготовителей основного оборудования ИБП и ИБП-СМ</a:t>
            </a:r>
          </a:p>
        </p:txBody>
      </p:sp>
      <p:sp>
        <p:nvSpPr>
          <p:cNvPr id="14378" name="Text Box 3"/>
          <p:cNvSpPr txBox="1">
            <a:spLocks noChangeArrowheads="1"/>
          </p:cNvSpPr>
          <p:nvPr/>
        </p:nvSpPr>
        <p:spPr bwMode="auto">
          <a:xfrm>
            <a:off x="234950" y="160338"/>
            <a:ext cx="7848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600" b="1">
                <a:solidFill>
                  <a:schemeClr val="bg1"/>
                </a:solidFill>
                <a:latin typeface="Franklin Gothic Book" pitchFamily="34" charset="0"/>
              </a:rPr>
              <a:t>УНИФИЦИРОВАННЫЕ КОМПЛЕКТЫ ИБП-СМ МОЩНОСТЬЮ ДО 10 КВТ </a:t>
            </a:r>
          </a:p>
          <a:p>
            <a:pPr defTabSz="820738">
              <a:buClr>
                <a:schemeClr val="accent2"/>
              </a:buClr>
            </a:pPr>
            <a:r>
              <a:rPr lang="ru-RU" sz="1600" b="1">
                <a:solidFill>
                  <a:schemeClr val="bg1"/>
                </a:solidFill>
                <a:latin typeface="Franklin Gothic Book" pitchFamily="34" charset="0"/>
              </a:rPr>
              <a:t>С ПРОДОЛЖИТЕЛЬНОСТЬЮ АВТОНОМНОЙ РАБОТЫ ДО 72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4287" y="2360188"/>
            <a:ext cx="5075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A8B"/>
                </a:solidFill>
                <a:latin typeface="Franklin Gothic Book" pitchFamily="34" charset="0"/>
              </a:rPr>
              <a:t>Спасибо за внимание</a:t>
            </a:r>
            <a:endParaRPr lang="ru-RU" sz="4000" b="1" dirty="0">
              <a:solidFill>
                <a:srgbClr val="005A8B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image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47" y="1132114"/>
            <a:ext cx="5354410" cy="369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285998" y="1280203"/>
            <a:ext cx="3164114" cy="1310596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172" y="14400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АВТОНОМНЫЕ БЛОЧНО-КОМПЛЕКТНЫЕ ЭНЕРГЕТИЧЕСКИЕ УСТАНОВКИ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СЕРИИ БКЭУ-ВСМ НА БАЗЕ ВЕТРО-СОЛНЕЧНЫХ МОДУЛЕЙ</a:t>
            </a:r>
            <a:endParaRPr lang="ru-RU" sz="2000" b="1" dirty="0">
              <a:solidFill>
                <a:schemeClr val="bg1"/>
              </a:solidFill>
              <a:latin typeface="Franklin Gothic Book" pitchFamily="34" charset="0"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29539" y="1335916"/>
            <a:ext cx="3171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Franklin Gothic Book" pitchFamily="34" charset="0"/>
                <a:ea typeface="Calibri"/>
                <a:cs typeface="Times New Roman"/>
              </a:rPr>
              <a:t>Головной образец блочно-комплектной энергетической установки серии БКЭУ-ВСМ в августе 2015 г. </a:t>
            </a:r>
            <a:r>
              <a:rPr lang="ru-RU" sz="1200" b="1" dirty="0" smtClean="0">
                <a:latin typeface="Franklin Gothic Book" pitchFamily="34" charset="0"/>
                <a:ea typeface="Calibri"/>
                <a:cs typeface="Times New Roman"/>
              </a:rPr>
              <a:t>прошел опытно-промышленную эксплуатацию  и приемочные испытания </a:t>
            </a:r>
            <a:r>
              <a:rPr lang="ru-RU" sz="1200" dirty="0" smtClean="0">
                <a:latin typeface="Franklin Gothic Book" pitchFamily="34" charset="0"/>
                <a:ea typeface="Calibri"/>
                <a:cs typeface="Times New Roman"/>
              </a:rPr>
              <a:t>на </a:t>
            </a:r>
            <a:r>
              <a:rPr lang="ru-RU" sz="1200" dirty="0">
                <a:latin typeface="Franklin Gothic Book" pitchFamily="34" charset="0"/>
                <a:ea typeface="Calibri"/>
                <a:cs typeface="Times New Roman"/>
              </a:rPr>
              <a:t>КРП-16 ООО "</a:t>
            </a:r>
            <a:r>
              <a:rPr lang="ru-RU" sz="1200" dirty="0" smtClean="0">
                <a:latin typeface="Franklin Gothic Book" pitchFamily="34" charset="0"/>
                <a:ea typeface="Calibri"/>
                <a:cs typeface="Times New Roman"/>
              </a:rPr>
              <a:t>Газпром </a:t>
            </a:r>
            <a:r>
              <a:rPr lang="ru-RU" sz="1200" dirty="0" err="1">
                <a:latin typeface="Franklin Gothic Book" pitchFamily="34" charset="0"/>
                <a:ea typeface="Calibri"/>
                <a:cs typeface="Times New Roman"/>
              </a:rPr>
              <a:t>трансгаз</a:t>
            </a:r>
            <a:r>
              <a:rPr lang="ru-RU" sz="1200" dirty="0">
                <a:latin typeface="Franklin Gothic Book" pitchFamily="34" charset="0"/>
                <a:ea typeface="Calibri"/>
                <a:cs typeface="Times New Roman"/>
              </a:rPr>
              <a:t> Москва</a:t>
            </a:r>
            <a:r>
              <a:rPr lang="ru-RU" sz="1200" dirty="0" smtClean="0">
                <a:latin typeface="Franklin Gothic Book" pitchFamily="34" charset="0"/>
                <a:ea typeface="Calibri"/>
                <a:cs typeface="Times New Roman"/>
              </a:rPr>
              <a:t>".</a:t>
            </a:r>
            <a:endParaRPr lang="ru-RU" sz="1200" dirty="0">
              <a:latin typeface="Franklin Gothic Book" pitchFamily="34" charset="0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32421" y="1131590"/>
            <a:ext cx="314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Franklin Gothic Book" pitchFamily="34" charset="0"/>
                <a:ea typeface="Calibri"/>
                <a:cs typeface="Times New Roman"/>
              </a:rPr>
              <a:t>По результатам приемочных испытаний установки серии </a:t>
            </a:r>
            <a:r>
              <a:rPr lang="ru-RU" sz="1200" b="1" dirty="0" smtClean="0">
                <a:latin typeface="Franklin Gothic Book" pitchFamily="34" charset="0"/>
                <a:ea typeface="Calibri"/>
                <a:cs typeface="Times New Roman"/>
              </a:rPr>
              <a:t>БКЭУ-ВСМ сертифицированы в системе добровольной сертификации </a:t>
            </a:r>
            <a:r>
              <a:rPr lang="ru-RU" sz="1200" b="1" dirty="0" err="1" smtClean="0">
                <a:latin typeface="Franklin Gothic Book" pitchFamily="34" charset="0"/>
                <a:ea typeface="Calibri"/>
                <a:cs typeface="Times New Roman"/>
              </a:rPr>
              <a:t>Газпромсерт</a:t>
            </a:r>
            <a:r>
              <a:rPr lang="ru-RU" sz="1200" b="1" dirty="0" smtClean="0">
                <a:latin typeface="Franklin Gothic Book" pitchFamily="34" charset="0"/>
                <a:ea typeface="Calibri"/>
                <a:cs typeface="Times New Roman"/>
              </a:rPr>
              <a:t>.</a:t>
            </a:r>
            <a:endParaRPr lang="ru-RU" sz="1200" b="1" dirty="0">
              <a:latin typeface="Franklin Gothic Book" pitchFamily="34" charset="0"/>
              <a:ea typeface="Calibri"/>
              <a:cs typeface="Times New Roman"/>
            </a:endParaRPr>
          </a:p>
        </p:txBody>
      </p:sp>
      <p:pic>
        <p:nvPicPr>
          <p:cNvPr id="46082" name="Picture 2" descr="\\files\TDNIPOM\Департамент сопровождения продаж\03_Презентации\311_НТС в УФЕ для Голубева С.В\Слайд 2 Сертификат СДС Газпромсе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854" y="2068286"/>
            <a:ext cx="1953471" cy="275289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682038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0000" bIns="0">
            <a:spAutoFit/>
          </a:bodyPr>
          <a:lstStyle/>
          <a:p>
            <a:pPr defTabSz="1049338">
              <a:lnSpc>
                <a:spcPts val="2200"/>
              </a:lnSpc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</a:rPr>
              <a:t>ОСНОВНЫЕ ТЕХНИЧЕСКИЕ  ХАРАКТЕРИСТИКИ  </a:t>
            </a:r>
          </a:p>
          <a:p>
            <a:pPr defTabSz="1049338">
              <a:lnSpc>
                <a:spcPts val="2200"/>
              </a:lnSpc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</a:rPr>
              <a:t>БКЭУ-ВСМ/ДЭГ, БКЭУ-ВСМ/ГПЭГ</a:t>
            </a:r>
            <a:endParaRPr lang="ru-RU" b="1" dirty="0">
              <a:solidFill>
                <a:schemeClr val="bg1"/>
              </a:solidFill>
              <a:latin typeface="Franklin Gothic Book" pitchFamily="34" charset="0"/>
              <a:cs typeface="Gautam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197" y="1220338"/>
          <a:ext cx="8650756" cy="3276000"/>
        </p:xfrm>
        <a:graphic>
          <a:graphicData uri="http://schemas.openxmlformats.org/drawingml/2006/table">
            <a:tbl>
              <a:tblPr/>
              <a:tblGrid>
                <a:gridCol w="4325378"/>
                <a:gridCol w="4325378"/>
              </a:tblGrid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НАИМЕНОВАНИЕ ПАРАМЕТРА</a:t>
                      </a:r>
                      <a:endParaRPr lang="ru-RU" sz="1100" b="1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E1F2FF"/>
                        </a:gs>
                        <a:gs pos="100000">
                          <a:srgbClr val="C5E9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 b="1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E1F2FF"/>
                        </a:gs>
                        <a:gs pos="100000">
                          <a:srgbClr val="C5E9FF"/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Номинальная мощность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20,0 кВт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Среднесуточная эффективная мощность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10,0 кВт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Вид тока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однофазный переменный с частотой 50 </a:t>
                      </a: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Гц и/или</a:t>
                      </a:r>
                      <a:r>
                        <a:rPr lang="ru-RU" sz="1100" baseline="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 постоянный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Напряжение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230 В (=24 В, 48 В, 110 В при постоянном токе)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Производительность солнечного модуля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 20,0 кВт*час (</a:t>
                      </a:r>
                      <a:r>
                        <a:rPr lang="ru-RU" sz="1100" dirty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при освещенности 100 </a:t>
                      </a:r>
                      <a:r>
                        <a:rPr lang="ru-RU" sz="1100" dirty="0" err="1">
                          <a:latin typeface="Franklin Gothic Book" pitchFamily="34" charset="0"/>
                          <a:ea typeface="Calibri"/>
                          <a:cs typeface="Times New Roman"/>
                        </a:rPr>
                        <a:t>кЛк</a:t>
                      </a:r>
                      <a:r>
                        <a:rPr lang="ru-RU" sz="1100" dirty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 и выше)</a:t>
                      </a: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Мощность </a:t>
                      </a:r>
                      <a:r>
                        <a:rPr lang="ru-RU" sz="1100" dirty="0" err="1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ветрогенераторной</a:t>
                      </a: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 установки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10,0 кВт (</a:t>
                      </a:r>
                      <a:r>
                        <a:rPr lang="ru-RU" sz="1100" dirty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при скорости ветра 8,5 м/с и выше)</a:t>
                      </a: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Мощность ДЭГ</a:t>
                      </a:r>
                      <a:r>
                        <a:rPr lang="ru-RU" sz="1100" baseline="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 (ГПЭГ)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30,0 кВт (до 30,0 кВт)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Емкость АБ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5000 А/час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Напряжение АБ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24 В, 220В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Запас энергии АБ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100 кВт*час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Емкость топливного бака ДЭГ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1000 л </a:t>
                      </a:r>
                      <a:r>
                        <a:rPr lang="ru-RU" sz="1100" dirty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(на 20 суток работы ДГА)</a:t>
                      </a: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Климатическое исполнение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102988" marR="41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Franklin Gothic Book" pitchFamily="34" charset="0"/>
                          <a:ea typeface="Calibri"/>
                          <a:cs typeface="Times New Roman"/>
                        </a:rPr>
                        <a:t>до ХЛ1</a:t>
                      </a:r>
                      <a:endParaRPr lang="ru-RU" sz="11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0951" marR="5095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682038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0000" bIns="0">
            <a:spAutoFit/>
          </a:bodyPr>
          <a:lstStyle/>
          <a:p>
            <a:pPr defTabSz="1049338">
              <a:lnSpc>
                <a:spcPts val="2200"/>
              </a:lnSpc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</a:rPr>
              <a:t>ОСНОВНЫЕ МОДИФИКАЦИИ УСТАНОВОК СЕРИИ БКЭУ-ВСМ. </a:t>
            </a:r>
          </a:p>
          <a:p>
            <a:pPr defTabSz="1049338">
              <a:lnSpc>
                <a:spcPts val="2200"/>
              </a:lnSpc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</a:rPr>
              <a:t>БКЭУ-ВСМ/ДГА(ГПЭГ) - </a:t>
            </a:r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</a:rPr>
              <a:t>максимальная мощность до 10 кВт.</a:t>
            </a:r>
          </a:p>
        </p:txBody>
      </p:sp>
      <p:pic>
        <p:nvPicPr>
          <p:cNvPr id="3" name="Picture 2" descr="\\files\TDNIPOM\Департамент сопровождения продаж\03_Презентации\311_НТС в УФЕ для Голубева С.В\Слайд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465" y="928313"/>
            <a:ext cx="5020241" cy="397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sz="2000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БКЭУш-ВСМ</a:t>
            </a: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/ДГА (ГПЭГ) </a:t>
            </a:r>
            <a:r>
              <a:rPr lang="ru-RU" sz="20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</a:t>
            </a: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мощность до 5 кВт.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9823" y="1112175"/>
          <a:ext cx="5952548" cy="3708600"/>
        </p:xfrm>
        <a:graphic>
          <a:graphicData uri="http://schemas.openxmlformats.org/drawingml/2006/table">
            <a:tbl>
              <a:tblPr/>
              <a:tblGrid>
                <a:gridCol w="3228830"/>
                <a:gridCol w="2723718"/>
              </a:tblGrid>
              <a:tr h="179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809625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Наименование параметра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809625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Значение параметра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0FF"/>
                    </a:solidFill>
                  </a:tcPr>
                </a:tc>
              </a:tr>
              <a:tr h="134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  Блочно-комплектная энергоустановка шкафная (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БКЭУш-ВСМ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Средне-суточная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выходная мощность, кВт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2,0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Пиковая мощность, кВт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5,0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Габаритные размеры, мм 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ШхГхВ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3800*1500*2300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Масса, кг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 более 4000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  Ветроэнергетический модуль (ВМ)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Диапазон номинальных мощностей, кВт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 0,5 до 2,0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Номинальное выходное напряжение переменного тока, В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 48 до 220 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  Солнечный энергетический модуль (СМ)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Суммарная установленная мощность СМ, кВт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4,0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Количество солнечных элементов в СМ, шт.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16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  Резервный источник (ГПЭГ/ДГА)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Номинальная мощность, кВт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 до 6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Номинальное выходное напряжение переменного тока, В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Номинальная частота выходного напряжения, Гц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Топливо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 горючий, природный ГОСТ 5542/ дизельное топливо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Давление газа, кПа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 1,5 до 3,0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Удельный расход газа, м</a:t>
                      </a:r>
                      <a:r>
                        <a:rPr kumimoji="0" lang="ru-RU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/кВт в час/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дизельное топливо, г/кВт в час, не более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0,5/250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Номинальная емкость расходного топливного бака, л, не более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1000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  Тип аккумуляторной батареи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Кислотная герметичная/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литий-ионная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6  Инвертор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Диапазон номинальных мощностей, кВт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  6,0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Номинальное входное напряжение постоянного тока, В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24 (48)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Номинальное выходное напряжение переменного тока, В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Частота выходного напряжения, Гц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1643" marR="316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1" descr="\\files\TDNIPOM\Департамент сопровождения продаж\03_Презентации\299_Совещание главных энергетиков Газпром май 2016\Исходники\БКЭУ открытый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0958" y="971239"/>
            <a:ext cx="2280129" cy="395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sz="2000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БКЭУш-ВСМ</a:t>
            </a: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/ДГА (ГПЭГ) </a:t>
            </a:r>
            <a:r>
              <a:rPr lang="ru-RU" sz="20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</a:t>
            </a: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мощность до 5 кВт.</a:t>
            </a:r>
          </a:p>
        </p:txBody>
      </p:sp>
      <p:pic>
        <p:nvPicPr>
          <p:cNvPr id="5" name="Picture 7" descr="\\files\TDNIPOM\Департамент сопровождения продаж\03_Презентации\299_Совещание главных энергетиков Газпром май 2016\Исходники\2 слайд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871" y="1143001"/>
            <a:ext cx="5886130" cy="372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3069" y="1002010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5A8B"/>
                </a:solidFill>
                <a:latin typeface="Franklin Gothic Book" pitchFamily="34" charset="0"/>
              </a:rPr>
              <a:t>Общий вид</a:t>
            </a:r>
            <a:endParaRPr lang="ru-RU" b="1" i="1" dirty="0">
              <a:solidFill>
                <a:srgbClr val="005A8B"/>
              </a:solidFill>
              <a:latin typeface="Franklin Gothic Boo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2376" y="1344674"/>
            <a:ext cx="1573318" cy="0"/>
          </a:xfrm>
          <a:prstGeom prst="line">
            <a:avLst/>
          </a:prstGeom>
          <a:noFill/>
          <a:ln w="1905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6" name="Picture 2" descr="\\dc2\marketing\Я_Фото\ФОТОАРХИВ СОБЫТИЙ\Выставки\2016\Воронеж\IMG_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23" y="1923720"/>
            <a:ext cx="3039035" cy="278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 bwMode="auto">
          <a:xfrm>
            <a:off x="427414" y="2454630"/>
            <a:ext cx="2762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27414" y="3017246"/>
            <a:ext cx="2762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6867" y="1336863"/>
            <a:ext cx="17822" cy="168872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27414" y="1865118"/>
            <a:ext cx="2762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28639" y="2850772"/>
            <a:ext cx="3787868" cy="336175"/>
          </a:xfrm>
          <a:prstGeom prst="roundRect">
            <a:avLst>
              <a:gd name="adj" fmla="val 18667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9" y="2139701"/>
            <a:ext cx="3787868" cy="616943"/>
          </a:xfrm>
          <a:prstGeom prst="roundRect">
            <a:avLst>
              <a:gd name="adj" fmla="val 9808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639" y="1706406"/>
            <a:ext cx="3787868" cy="337546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3154" y="1126391"/>
            <a:ext cx="4063191" cy="480104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3" name="Группа 26"/>
          <p:cNvGrpSpPr>
            <a:grpSpLocks noChangeAspect="1"/>
          </p:cNvGrpSpPr>
          <p:nvPr/>
        </p:nvGrpSpPr>
        <p:grpSpPr bwMode="auto">
          <a:xfrm rot="16200000" flipH="1" flipV="1">
            <a:off x="336405" y="1192385"/>
            <a:ext cx="147638" cy="147638"/>
            <a:chOff x="290513" y="1150938"/>
            <a:chExt cx="117475" cy="117475"/>
          </a:xfrm>
        </p:grpSpPr>
        <p:sp>
          <p:nvSpPr>
            <p:cNvPr id="14" name="Овал 13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Нашивка 14"/>
            <p:cNvSpPr/>
            <p:nvPr/>
          </p:nvSpPr>
          <p:spPr bwMode="auto">
            <a:xfrm>
              <a:off x="324619" y="1167360"/>
              <a:ext cx="54316" cy="79579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sz="2000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БКЭУмини-ВСМ</a:t>
            </a: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/ДГА (ГПЭГ) -  </a:t>
            </a:r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</a:t>
            </a:r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мощность до 1 кВт.</a:t>
            </a:r>
          </a:p>
        </p:txBody>
      </p:sp>
      <p:pic>
        <p:nvPicPr>
          <p:cNvPr id="9" name="Рисунок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7102" y="1062317"/>
            <a:ext cx="3648734" cy="38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65"/>
          <p:cNvSpPr>
            <a:spLocks noChangeArrowheads="1"/>
          </p:cNvSpPr>
          <p:nvPr/>
        </p:nvSpPr>
        <p:spPr bwMode="auto">
          <a:xfrm>
            <a:off x="462499" y="1124802"/>
            <a:ext cx="3805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Предназначена для электроснабжения </a:t>
            </a:r>
            <a:endParaRPr lang="ru-RU" sz="1200" b="1" dirty="0" smtClean="0">
              <a:latin typeface="Franklin Gothic Book" pitchFamily="34" charset="0"/>
              <a:ea typeface="Calibri"/>
              <a:cs typeface="Times New Roman"/>
            </a:endParaRPr>
          </a:p>
          <a:p>
            <a:r>
              <a:rPr lang="ru-RU" sz="1200" b="1" dirty="0" smtClean="0">
                <a:latin typeface="Franklin Gothic Book" pitchFamily="34" charset="0"/>
                <a:ea typeface="Calibri"/>
                <a:cs typeface="Times New Roman"/>
              </a:rPr>
              <a:t>потребителей </a:t>
            </a: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малой мощности</a:t>
            </a:r>
          </a:p>
        </p:txBody>
      </p:sp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564152" y="1752577"/>
            <a:ext cx="12995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sz="1000" dirty="0">
                <a:latin typeface="Franklin Gothic Book" pitchFamily="34" charset="0"/>
              </a:rPr>
              <a:t>КП телемеханики</a:t>
            </a:r>
          </a:p>
        </p:txBody>
      </p:sp>
      <p:sp>
        <p:nvSpPr>
          <p:cNvPr id="19" name="Прямоугольник 32"/>
          <p:cNvSpPr>
            <a:spLocks noChangeArrowheads="1"/>
          </p:cNvSpPr>
          <p:nvPr/>
        </p:nvSpPr>
        <p:spPr bwMode="auto">
          <a:xfrm>
            <a:off x="564153" y="2174301"/>
            <a:ext cx="36380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latin typeface="Franklin Gothic Book" pitchFamily="34" charset="0"/>
              </a:rPr>
              <a:t>линейных станций </a:t>
            </a:r>
            <a:r>
              <a:rPr lang="ru-RU" sz="1000" dirty="0" err="1">
                <a:latin typeface="Franklin Gothic Book" pitchFamily="34" charset="0"/>
              </a:rPr>
              <a:t>геомониторинга</a:t>
            </a:r>
            <a:r>
              <a:rPr lang="ru-RU" sz="1000" dirty="0">
                <a:latin typeface="Franklin Gothic Book" pitchFamily="34" charset="0"/>
              </a:rPr>
              <a:t>, аппаратуры </a:t>
            </a:r>
            <a:r>
              <a:rPr lang="ru-RU" sz="1000" dirty="0" smtClean="0">
                <a:latin typeface="Franklin Gothic Book" pitchFamily="34" charset="0"/>
              </a:rPr>
              <a:t>контроля</a:t>
            </a:r>
          </a:p>
          <a:p>
            <a:pPr>
              <a:spcAft>
                <a:spcPts val="0"/>
              </a:spcAft>
            </a:pPr>
            <a:r>
              <a:rPr lang="ru-RU" sz="1000" dirty="0" smtClean="0">
                <a:latin typeface="Franklin Gothic Book" pitchFamily="34" charset="0"/>
              </a:rPr>
              <a:t>и </a:t>
            </a:r>
            <a:r>
              <a:rPr lang="ru-RU" sz="1000" dirty="0">
                <a:latin typeface="Franklin Gothic Book" pitchFamily="34" charset="0"/>
              </a:rPr>
              <a:t>защиты переходов газопровода через преграды </a:t>
            </a:r>
            <a:endParaRPr lang="ru-RU" sz="1000" dirty="0" smtClean="0">
              <a:latin typeface="Franklin Gothic Book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 smtClean="0">
                <a:latin typeface="Franklin Gothic Book" pitchFamily="34" charset="0"/>
              </a:rPr>
              <a:t>(</a:t>
            </a:r>
            <a:r>
              <a:rPr lang="ru-RU" sz="1000" dirty="0">
                <a:latin typeface="Franklin Gothic Book" pitchFamily="34" charset="0"/>
              </a:rPr>
              <a:t>реки, дороги и т.п.)</a:t>
            </a:r>
          </a:p>
        </p:txBody>
      </p:sp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564152" y="2889195"/>
            <a:ext cx="36380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latin typeface="Franklin Gothic Book" pitchFamily="34" charset="0"/>
              </a:rPr>
              <a:t>систем контроля загазованности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7209" y="3758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latin typeface="Franklin Gothic Book" pitchFamily="34" charset="0"/>
              </a:rPr>
              <a:t>максимальная мощность БКЭУ — до 1000 Вт</a:t>
            </a:r>
          </a:p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latin typeface="Franklin Gothic Book" pitchFamily="34" charset="0"/>
              </a:rPr>
              <a:t>средне – суточная мощность  до 300 Вт</a:t>
            </a:r>
          </a:p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latin typeface="Franklin Gothic Book" pitchFamily="34" charset="0"/>
              </a:rPr>
              <a:t>базовый источник питания — </a:t>
            </a:r>
            <a:r>
              <a:rPr lang="ru-RU" sz="1000" dirty="0" err="1" smtClean="0">
                <a:latin typeface="Franklin Gothic Book" pitchFamily="34" charset="0"/>
              </a:rPr>
              <a:t>ветро-солнечные</a:t>
            </a:r>
            <a:r>
              <a:rPr lang="ru-RU" sz="1000" dirty="0" smtClean="0">
                <a:latin typeface="Franklin Gothic Book" pitchFamily="34" charset="0"/>
              </a:rPr>
              <a:t> модули</a:t>
            </a:r>
          </a:p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err="1" smtClean="0">
                <a:latin typeface="Franklin Gothic Book" pitchFamily="34" charset="0"/>
              </a:rPr>
              <a:t>ветрогенератор</a:t>
            </a:r>
            <a:r>
              <a:rPr lang="ru-RU" sz="1000" dirty="0" smtClean="0">
                <a:latin typeface="Franklin Gothic Book" pitchFamily="34" charset="0"/>
              </a:rPr>
              <a:t>  </a:t>
            </a:r>
            <a:r>
              <a:rPr lang="ru-RU" sz="1000" dirty="0">
                <a:latin typeface="Franklin Gothic Book" pitchFamily="34" charset="0"/>
              </a:rPr>
              <a:t>- до </a:t>
            </a:r>
            <a:r>
              <a:rPr lang="ru-RU" sz="1000" dirty="0" smtClean="0">
                <a:latin typeface="Franklin Gothic Book" pitchFamily="34" charset="0"/>
              </a:rPr>
              <a:t>600 Вт</a:t>
            </a:r>
            <a:endParaRPr lang="ru-RU" sz="1000" dirty="0">
              <a:latin typeface="Franklin Gothic Book" pitchFamily="34" charset="0"/>
            </a:endParaRPr>
          </a:p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latin typeface="Franklin Gothic Book" pitchFamily="34" charset="0"/>
              </a:rPr>
              <a:t>производительность </a:t>
            </a:r>
            <a:r>
              <a:rPr lang="ru-RU" sz="1000" dirty="0">
                <a:latin typeface="Franklin Gothic Book" pitchFamily="34" charset="0"/>
              </a:rPr>
              <a:t>солнечной батареи — до 500 Вт с шагом 250 Вт</a:t>
            </a:r>
          </a:p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latin typeface="Franklin Gothic Book" pitchFamily="34" charset="0"/>
              </a:rPr>
              <a:t>ДГА </a:t>
            </a:r>
            <a:r>
              <a:rPr lang="ru-RU" sz="1000" dirty="0">
                <a:latin typeface="Franklin Gothic Book" pitchFamily="34" charset="0"/>
              </a:rPr>
              <a:t>(ГПЭГ)  -  до 3 </a:t>
            </a:r>
            <a:r>
              <a:rPr lang="ru-RU" sz="1000" dirty="0" smtClean="0">
                <a:latin typeface="Franklin Gothic Book" pitchFamily="34" charset="0"/>
              </a:rPr>
              <a:t>кВт</a:t>
            </a:r>
          </a:p>
          <a:p>
            <a:pPr indent="88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latin typeface="Franklin Gothic Book" pitchFamily="34" charset="0"/>
              </a:rPr>
              <a:t>климатическое исполнение — до УХЛ</a:t>
            </a:r>
          </a:p>
          <a:p>
            <a:pPr indent="88900">
              <a:spcAft>
                <a:spcPts val="0"/>
              </a:spcAft>
              <a:defRPr/>
            </a:pPr>
            <a:endParaRPr lang="ru-RU" sz="1000" dirty="0">
              <a:latin typeface="Franklin Gothic Boo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63154" y="3411762"/>
            <a:ext cx="4063191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3535" y="3442664"/>
            <a:ext cx="1982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6000" y="158620"/>
            <a:ext cx="8928000" cy="5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</a:t>
            </a:r>
            <a:r>
              <a:rPr lang="en-US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Franklin Gothic Book" pitchFamily="34" charset="0"/>
              <a:ea typeface="Calibri"/>
              <a:cs typeface="Times New Roman"/>
            </a:endParaRPr>
          </a:p>
          <a:p>
            <a:pPr eaLnBrk="0" hangingPunct="0">
              <a:lnSpc>
                <a:spcPts val="22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БКЭУ-ВСМ/ДГА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(ГПЭГ) МОДУЛЬНАЯ - 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мощность одного комплекта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модулей до 20 кВт.</a:t>
            </a:r>
          </a:p>
        </p:txBody>
      </p:sp>
      <p:pic>
        <p:nvPicPr>
          <p:cNvPr id="2050" name="Picture 2" descr="\\files\TDNIPOM\Департамент сопровождения продаж\03_Презентации\311_НТС в УФЕ для Голубева С.В\слайд 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2" y="962519"/>
            <a:ext cx="8222876" cy="393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6000" y="56588"/>
            <a:ext cx="8928000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eaLnBrk="0" hangingPunct="0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МИНИЭНЕРГОКОМПЛЕКС  БКЭУ-ВСМ/ДГА(ГПЭГ)-ВГСМ/ГВК –</a:t>
            </a:r>
            <a:endParaRPr lang="en-US" sz="2000" b="1" dirty="0" smtClean="0">
              <a:solidFill>
                <a:schemeClr val="bg1"/>
              </a:solidFill>
              <a:latin typeface="Franklin Gothic Boo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" y="555841"/>
            <a:ext cx="8908677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максимальной электрической мощностью до 20 кВт и тепловой мощностью до 50 кВт.</a:t>
            </a:r>
          </a:p>
        </p:txBody>
      </p:sp>
      <p:pic>
        <p:nvPicPr>
          <p:cNvPr id="2050" name="Picture 2" descr="\\files\TDNIPOM\Департамент сопровождения продаж\03_Презентации\311_НТС в УФЕ для Голубева С.В\Слайд 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5" y="973830"/>
            <a:ext cx="9106257" cy="365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A+D_2"/>
  <p:tag name="CDT_VERSION" val="3.1.1.0"/>
  <p:tag name="CDT_FONTSET" val="Arial"/>
  <p:tag name="CDT_TEMPLATEVERSION" val="3.0.1"/>
  <p:tag name="CDT_PRELIMINARY" val="False"/>
  <p:tag name="CDT_CONFIDENTIALITY" val="0"/>
  <p:tag name="CDT_LANGUAGE" val="1033"/>
  <p:tag name="CDT_PATH" val="False"/>
  <p:tag name="CDT_FILENAME" val="False"/>
  <p:tag name="CDT_SLIDENUMBER" val="True"/>
  <p:tag name="CDT_ACTUALDATE" val="True"/>
  <p:tag name="CDT_AUTHOR" val="False"/>
  <p:tag name="CDT_AUTHORTEXT" val="%"/>
  <p:tag name="CDT_CATEGORY" val="Industry Sector"/>
  <p:tag name="CDT_TITLE" val="Comprehensive energy data management"/>
  <p:tag name="CDT_NAVTEXT" val="True"/>
  <p:tag name="CDT_INTERSECTSLIDES" val="False"/>
  <p:tag name="CDT_SKIP_FIRST_INTERSECTSLIDE" val="True"/>
  <p:tag name="CDT_NAVBARLEVELS" val="1"/>
  <p:tag name="CDT_NAVBAR_FONTSIZE" val="12"/>
  <p:tag name="CDT_KEYVISUAL_NAME" val="C:\Program Files\Productivity4PP\Key Visuals\A&amp;D 2008\Grau.jpg"/>
  <p:tag name="CDT_CONTACT_NAME" val=""/>
  <p:tag name="CDT_CONTACT_ORG" val=""/>
  <p:tag name="CDT_CONTACT_ADDRESS1" val=""/>
  <p:tag name="CDT_CONTACT_ADDRESS2" val=""/>
  <p:tag name="CDT_CONTACT_FON" val=""/>
  <p:tag name="CDT_CONTACT_MAIL" val=""/>
  <p:tag name="CDT_ACTIVE_CP" val="1"/>
  <p:tag name="CDT_COL_NAV_BG" val="13616566"/>
  <p:tag name="CDT_COL_NAV_BGL1" val="13616566"/>
  <p:tag name="CDT_COL_NAV_BGL1_ACT" val="11576204"/>
  <p:tag name="CDT_COL_NAV_BGL2" val="11576204"/>
  <p:tag name="CDT_COL_NAV_BGL2_ACT" val="11576204"/>
  <p:tag name="CDT_COL_NAV_BGL3" val="11576204"/>
  <p:tag name="CDT_COL_NAV_BGL3_ACT" val="11576204"/>
  <p:tag name="CDT_COL_NAV_FGL1" val="0"/>
  <p:tag name="CDT_COL_NAV_FGL1_ACT" val="16777215"/>
  <p:tag name="CDT_COL_NAV_FGL2" val="0"/>
  <p:tag name="CDT_COL_NAV_FGL2_ACT" val="16777215"/>
  <p:tag name="CDT_COL_NAV_FGL3" val="0"/>
  <p:tag name="CDT_COL_NAV_FGL3_ACT" val="16777215"/>
  <p:tag name="CDT_COL_AG_BGL1" val="14934234"/>
  <p:tag name="CDT_COL_AG_FGL1" val="0"/>
  <p:tag name="CDT_COL_AG_BGL1_ACT" val="10769664"/>
  <p:tag name="CDT_COL_AG_FGL1_ACT" val="16777215"/>
  <p:tag name="CDT_COL_AG_RES" val="-1"/>
  <p:tag name="CDT_CUST_COL1" val="13616566"/>
  <p:tag name="CDT_CUST_COL2" val="11576204"/>
  <p:tag name="CDT_CUST_COL3" val="984282"/>
  <p:tag name="CDT_CUST_COL4" val="984282"/>
  <p:tag name="CDT_CUST_COL5" val="0"/>
  <p:tag name="CDT_CUST_COL6" val="16777215"/>
  <p:tag name="CDT_CUST_COL7" val="0"/>
  <p:tag name="CDT_CUST_COL8" val="11576204"/>
  <p:tag name="CDT_CUST_COL9" val="-1"/>
  <p:tag name="CDT_CUST_COL10" val="-1"/>
  <p:tag name="CDT_COL_TITLE_BG" val="14934234"/>
  <p:tag name="CDT_NAVI_ACTUAL" val="True"/>
  <p:tag name="CDT_LAST_TITLE" val="Comprehensive energy data management"/>
  <p:tag name="CDT_CREATORVERSION" val="3.1.1.1"/>
  <p:tag name="CDT_CUSTOMER_NAME" val="Siemens AG, Automation and Drives (Design 2008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FAULT_SLIDE" val="False"/>
  <p:tag name="CDT_SLIDE_NAME_ENG" val="Title chart (fullscreen picture)"/>
  <p:tag name="CDT_SLIDE_NAME_FRE" val="Title chart (fullscreen picture)"/>
  <p:tag name="CDT_SLIDE_NAME_GER" val="Titelfolie (Vollbild)"/>
  <p:tag name="CDT_SLIDE_NAME_SPA" val="Title chart (fullscreen picture)"/>
  <p:tag name="CDT_SLIDE_NAME_ITA" val="Title chart (fullscreen picture)"/>
  <p:tag name="CDT_ORIGINAL_DESIGNS_NAME" val="Title, Large Picture (A&amp;D 2008)"/>
  <p:tag name="CDT_ORIGINAL_MASTERS_NAME" val="SlideMaster Text (A+D 2008)"/>
  <p:tag name="CDT_ORIGINAL_LAYOUT_TYPE" val="2"/>
  <p:tag name="CDT_DESIGNS_NAME" val="Title, Large Picture (A&amp;D 2008)"/>
  <p:tag name="CDT_MASTERS_NAME" val="SlideMaster Text (A+D 2008)"/>
  <p:tag name="CDT_LAYOUT_TYPE" val="2"/>
  <p:tag name="CDT_INTERSECT_SLIDE" val="False"/>
  <p:tag name="CDT_OLDSLIDEHIDDEN" val="False"/>
  <p:tag name="CDT_OLDSLIDEINDEX" val="2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DAE0E3"/>
      </a:lt2>
      <a:accent1>
        <a:srgbClr val="0055A4"/>
      </a:accent1>
      <a:accent2>
        <a:srgbClr val="8CA3B0"/>
      </a:accent2>
      <a:accent3>
        <a:srgbClr val="FFFFFF"/>
      </a:accent3>
      <a:accent4>
        <a:srgbClr val="000000"/>
      </a:accent4>
      <a:accent5>
        <a:srgbClr val="AAB4CF"/>
      </a:accent5>
      <a:accent6>
        <a:srgbClr val="7E939F"/>
      </a:accent6>
      <a:hlink>
        <a:srgbClr val="0077BE"/>
      </a:hlink>
      <a:folHlink>
        <a:srgbClr val="0077B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 europen</Template>
  <TotalTime>5639</TotalTime>
  <Words>1387</Words>
  <Application>Microsoft Office PowerPoint</Application>
  <PresentationFormat>Экран (16:9)</PresentationFormat>
  <Paragraphs>280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Franklin Gothic Book</vt:lpstr>
      <vt:lpstr>Calibri</vt:lpstr>
      <vt:lpstr>Times New Roman</vt:lpstr>
      <vt:lpstr>Gautami</vt:lpstr>
      <vt:lpstr>Wingdings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dc:description>Created using Productivity4PP V3.1.1.1</dc:description>
  <cp:lastModifiedBy>n.krylova</cp:lastModifiedBy>
  <cp:revision>604</cp:revision>
  <dcterms:created xsi:type="dcterms:W3CDTF">2016-04-22T19:35:41Z</dcterms:created>
  <dcterms:modified xsi:type="dcterms:W3CDTF">2016-10-19T12:25:28Z</dcterms:modified>
</cp:coreProperties>
</file>