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792" r:id="rId3"/>
  </p:sldMasterIdLst>
  <p:notesMasterIdLst>
    <p:notesMasterId r:id="rId21"/>
  </p:notesMasterIdLst>
  <p:sldIdLst>
    <p:sldId id="367" r:id="rId4"/>
    <p:sldId id="411" r:id="rId5"/>
    <p:sldId id="416" r:id="rId6"/>
    <p:sldId id="435" r:id="rId7"/>
    <p:sldId id="433" r:id="rId8"/>
    <p:sldId id="437" r:id="rId9"/>
    <p:sldId id="436" r:id="rId10"/>
    <p:sldId id="418" r:id="rId11"/>
    <p:sldId id="420" r:id="rId12"/>
    <p:sldId id="421" r:id="rId13"/>
    <p:sldId id="440" r:id="rId14"/>
    <p:sldId id="438" r:id="rId15"/>
    <p:sldId id="427" r:id="rId16"/>
    <p:sldId id="428" r:id="rId17"/>
    <p:sldId id="430" r:id="rId18"/>
    <p:sldId id="432" r:id="rId19"/>
    <p:sldId id="30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2">
          <p15:clr>
            <a:srgbClr val="A4A3A4"/>
          </p15:clr>
        </p15:guide>
        <p15:guide id="2" orient="horz" pos="306">
          <p15:clr>
            <a:srgbClr val="A4A3A4"/>
          </p15:clr>
        </p15:guide>
        <p15:guide id="3" orient="horz" pos="2072">
          <p15:clr>
            <a:srgbClr val="A4A3A4"/>
          </p15:clr>
        </p15:guide>
        <p15:guide id="4" orient="horz" pos="454">
          <p15:clr>
            <a:srgbClr val="A4A3A4"/>
          </p15:clr>
        </p15:guide>
        <p15:guide id="5" orient="horz" pos="293">
          <p15:clr>
            <a:srgbClr val="A4A3A4"/>
          </p15:clr>
        </p15:guide>
        <p15:guide id="6" pos="2820">
          <p15:clr>
            <a:srgbClr val="A4A3A4"/>
          </p15:clr>
        </p15:guide>
        <p15:guide id="7" pos="1520">
          <p15:clr>
            <a:srgbClr val="A4A3A4"/>
          </p15:clr>
        </p15:guide>
        <p15:guide id="8" pos="931">
          <p15:clr>
            <a:srgbClr val="A4A3A4"/>
          </p15:clr>
        </p15:guide>
        <p15:guide id="9" pos="1842">
          <p15:clr>
            <a:srgbClr val="A4A3A4"/>
          </p15:clr>
        </p15:guide>
        <p15:guide id="10" pos="271">
          <p15:clr>
            <a:srgbClr val="A4A3A4"/>
          </p15:clr>
        </p15:guide>
        <p15:guide id="11" pos="4176">
          <p15:clr>
            <a:srgbClr val="A4A3A4"/>
          </p15:clr>
        </p15:guide>
        <p15:guide id="12" pos="5094">
          <p15:clr>
            <a:srgbClr val="A4A3A4"/>
          </p15:clr>
        </p15:guide>
        <p15:guide id="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4977"/>
    <a:srgbClr val="92D050"/>
    <a:srgbClr val="0051A2"/>
    <a:srgbClr val="389FD9"/>
    <a:srgbClr val="007AC3"/>
    <a:srgbClr val="00B9FA"/>
    <a:srgbClr val="00B0F0"/>
    <a:srgbClr val="00FF00"/>
    <a:srgbClr val="FFFF00"/>
    <a:srgbClr val="8B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87" autoAdjust="0"/>
    <p:restoredTop sz="94660"/>
  </p:normalViewPr>
  <p:slideViewPr>
    <p:cSldViewPr snapToGrid="0">
      <p:cViewPr>
        <p:scale>
          <a:sx n="150" d="100"/>
          <a:sy n="150" d="100"/>
        </p:scale>
        <p:origin x="600" y="2346"/>
      </p:cViewPr>
      <p:guideLst>
        <p:guide orient="horz" pos="472"/>
        <p:guide orient="horz" pos="306"/>
        <p:guide orient="horz" pos="2072"/>
        <p:guide orient="horz" pos="454"/>
        <p:guide orient="horz" pos="293"/>
        <p:guide pos="2820"/>
        <p:guide pos="1520"/>
        <p:guide pos="931"/>
        <p:guide pos="1842"/>
        <p:guide pos="271"/>
        <p:guide pos="4176"/>
        <p:guide pos="5094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Значения Y</c:v>
                </c:pt>
              </c:strCache>
            </c:strRef>
          </c:tx>
          <c:spPr>
            <a:ln w="254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xVal>
            <c:numRef>
              <c:f>Лист1!$A$2:$A$3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29120079014346678"/>
                  <c:y val="-4.9803722730853012E-2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 smtClean="0"/>
                      <a:t>Проектная производительность</a:t>
                    </a:r>
                    <a:r>
                      <a:rPr lang="ru-RU" sz="1200" baseline="0" dirty="0" smtClean="0"/>
                      <a:t> </a:t>
                    </a:r>
                  </a:p>
                  <a:p>
                    <a:r>
                      <a:rPr lang="ru-RU" sz="1200" baseline="0" dirty="0" smtClean="0"/>
                      <a:t>ГРС, тыс.м3/ч</a:t>
                    </a:r>
                    <a:endParaRPr lang="ru-RU" sz="1200" dirty="0" smtClean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583960726258122"/>
                      <c:h val="0.138183024168731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 w="25400" cap="rnd">
                <a:solidFill>
                  <a:schemeClr val="accent2"/>
                </a:solidFill>
                <a:prstDash val="solid"/>
              </a:ln>
              <a:effectLst/>
            </c:spPr>
            <c:trendlineType val="linear"/>
            <c:dispRSqr val="0"/>
            <c:dispEq val="0"/>
          </c:trendline>
          <c:xVal>
            <c:numRef>
              <c:f>Лист1!$A$2:$A$3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Лист1!$C$2:$C$3</c:f>
              <c:numCache>
                <c:formatCode>General</c:formatCode>
                <c:ptCount val="2"/>
                <c:pt idx="0">
                  <c:v>10</c:v>
                </c:pt>
                <c:pt idx="1">
                  <c:v>10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Pt>
            <c:idx val="1"/>
            <c:bubble3D val="0"/>
            <c:spPr>
              <a:ln w="25400" cap="rnd">
                <a:solidFill>
                  <a:schemeClr val="accent3"/>
                </a:solidFill>
                <a:round/>
              </a:ln>
              <a:effectLst/>
            </c:spPr>
          </c:dPt>
          <c:dLbls>
            <c:dLbl>
              <c:idx val="0"/>
              <c:layout>
                <c:manualLayout>
                  <c:x val="0.29855635855732754"/>
                  <c:y val="-0.47994357759303374"/>
                </c:manualLayout>
              </c:layout>
              <c:tx>
                <c:rich>
                  <a:bodyPr/>
                  <a:lstStyle/>
                  <a:p>
                    <a:r>
                      <a:rPr lang="ru-RU" sz="1200" b="1" baseline="0" dirty="0" smtClean="0">
                        <a:latin typeface="Arial Narrow" panose="020B0606020202030204" pitchFamily="34" charset="0"/>
                      </a:rPr>
                      <a:t>Загрузка ГРС с учетом розданных, но неиспользуемых лимитов, </a:t>
                    </a:r>
                    <a:r>
                      <a:rPr lang="ru-RU" sz="1200" b="1" i="0" u="none" strike="noStrike" kern="1200" baseline="0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latin typeface="Arial Narrow" panose="020B0606020202030204" pitchFamily="34" charset="0"/>
                      </a:rPr>
                      <a:t>тыс.м3/ч</a:t>
                    </a:r>
                    <a:endParaRPr lang="ru-RU" sz="1200" b="1" dirty="0">
                      <a:latin typeface="Arial Narrow" panose="020B0606020202030204" pitchFamily="34" charset="0"/>
                    </a:endParaRP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923150950324793"/>
                      <c:h val="0.22490515657005339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-4.392612995415604E-2"/>
                  <c:y val="0.1191675675330928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 Narrow" panose="020B0606020202030204" pitchFamily="34" charset="0"/>
                        <a:ea typeface="+mn-ea"/>
                        <a:cs typeface="+mn-cs"/>
                      </a:defRPr>
                    </a:pPr>
                    <a:r>
                      <a:rPr lang="ru-RU" sz="1200" b="1" dirty="0" smtClean="0">
                        <a:latin typeface="Arial Narrow" panose="020B0606020202030204" pitchFamily="34" charset="0"/>
                      </a:rPr>
                      <a:t>Фактическая</a:t>
                    </a:r>
                    <a:r>
                      <a:rPr lang="ru-RU" sz="1200" b="1" baseline="0" dirty="0" smtClean="0">
                        <a:latin typeface="Arial Narrow" panose="020B0606020202030204" pitchFamily="34" charset="0"/>
                      </a:rPr>
                      <a:t> загрузка ГРС, тыс.м3/ч</a:t>
                    </a:r>
                    <a:endParaRPr lang="ru-RU" sz="1200" b="1" dirty="0">
                      <a:latin typeface="Arial Narrow" panose="020B0606020202030204" pitchFamily="34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0668285638625"/>
                      <c:h val="0.138183024168731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Лист1!$A$2:$A$3</c:f>
              <c:numCache>
                <c:formatCode>General</c:formatCode>
                <c:ptCount val="2"/>
                <c:pt idx="0">
                  <c:v>0</c:v>
                </c:pt>
                <c:pt idx="1">
                  <c:v>10</c:v>
                </c:pt>
              </c:numCache>
            </c:numRef>
          </c:xVal>
          <c:yVal>
            <c:numRef>
              <c:f>Лист1!$D$2:$D$3</c:f>
              <c:numCache>
                <c:formatCode>General</c:formatCode>
                <c:ptCount val="2"/>
                <c:pt idx="0">
                  <c:v>0</c:v>
                </c:pt>
                <c:pt idx="1">
                  <c:v>4</c:v>
                </c:pt>
              </c:numCache>
            </c:numRef>
          </c:yVal>
          <c:smooth val="1"/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36964608"/>
        <c:axId val="36982784"/>
      </c:scatterChart>
      <c:valAx>
        <c:axId val="36964608"/>
        <c:scaling>
          <c:orientation val="minMax"/>
          <c:max val="10"/>
        </c:scaling>
        <c:delete val="0"/>
        <c:axPos val="b"/>
        <c:majorGridlines>
          <c:spPr>
            <a:ln w="15875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82784"/>
        <c:crosses val="autoZero"/>
        <c:crossBetween val="midCat"/>
        <c:majorUnit val="2"/>
      </c:valAx>
      <c:valAx>
        <c:axId val="36982784"/>
        <c:scaling>
          <c:orientation val="minMax"/>
          <c:max val="12"/>
        </c:scaling>
        <c:delete val="0"/>
        <c:axPos val="l"/>
        <c:majorGridlines>
          <c:spPr>
            <a:ln w="12700" cap="flat" cmpd="sng" algn="ctr">
              <a:solidFill>
                <a:schemeClr val="bg1">
                  <a:lumMod val="75000"/>
                </a:schemeClr>
              </a:solidFill>
              <a:prstDash val="sysDot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31750" cap="flat" cmpd="sng" algn="ctr">
            <a:solidFill>
              <a:schemeClr val="tx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696460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0.05294</cdr:x>
      <cdr:y>0.18146</cdr:y>
    </cdr:from>
    <cdr:to>
      <cdr:x>0.96942</cdr:x>
      <cdr:y>0.92053</cdr:y>
    </cdr:to>
    <cdr:cxnSp macro="">
      <cdr:nvCxnSpPr>
        <cdr:cNvPr id="10" name="Прямая соединительная линия 9"/>
        <cdr:cNvCxnSpPr/>
      </cdr:nvCxnSpPr>
      <cdr:spPr>
        <a:xfrm xmlns:a="http://schemas.openxmlformats.org/drawingml/2006/main" flipV="1">
          <a:off x="384606" y="853562"/>
          <a:ext cx="6658746" cy="347645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0.07042</cdr:x>
      <cdr:y>0.18627</cdr:y>
    </cdr:from>
    <cdr:to>
      <cdr:x>0.96942</cdr:x>
      <cdr:y>0.91261</cdr:y>
    </cdr:to>
    <cdr:sp macro="" textlink="">
      <cdr:nvSpPr>
        <cdr:cNvPr id="15" name="Полилиния 14"/>
        <cdr:cNvSpPr/>
      </cdr:nvSpPr>
      <cdr:spPr>
        <a:xfrm xmlns:a="http://schemas.openxmlformats.org/drawingml/2006/main">
          <a:off x="511606" y="876193"/>
          <a:ext cx="6531746" cy="3416536"/>
        </a:xfrm>
        <a:custGeom xmlns:a="http://schemas.openxmlformats.org/drawingml/2006/main">
          <a:avLst/>
          <a:gdLst>
            <a:gd name="connsiteX0" fmla="*/ 0 w 6686550"/>
            <a:gd name="connsiteY0" fmla="*/ 3492500 h 3492500"/>
            <a:gd name="connsiteX1" fmla="*/ 6686550 w 6686550"/>
            <a:gd name="connsiteY1" fmla="*/ 0 h 3492500"/>
            <a:gd name="connsiteX2" fmla="*/ 6673850 w 6686550"/>
            <a:gd name="connsiteY2" fmla="*/ 2095500 h 3492500"/>
            <a:gd name="connsiteX3" fmla="*/ 0 w 6686550"/>
            <a:gd name="connsiteY3" fmla="*/ 3492500 h 349250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  <a:cxn ang="0">
              <a:pos x="connsiteX3" y="connsiteY3"/>
            </a:cxn>
          </a:cxnLst>
          <a:rect l="l" t="t" r="r" b="b"/>
          <a:pathLst>
            <a:path w="6686550" h="3492500">
              <a:moveTo>
                <a:pt x="0" y="3492500"/>
              </a:moveTo>
              <a:lnTo>
                <a:pt x="6686550" y="0"/>
              </a:lnTo>
              <a:cubicBezTo>
                <a:pt x="6682317" y="698500"/>
                <a:pt x="6678083" y="1397000"/>
                <a:pt x="6673850" y="2095500"/>
              </a:cubicBezTo>
              <a:lnTo>
                <a:pt x="0" y="3492500"/>
              </a:lnTo>
              <a:close/>
            </a:path>
          </a:pathLst>
        </a:custGeom>
        <a:pattFill xmlns:a="http://schemas.openxmlformats.org/drawingml/2006/main" prst="wdUpDiag">
          <a:fgClr>
            <a:schemeClr val="accent6">
              <a:lumMod val="60000"/>
              <a:lumOff val="40000"/>
            </a:schemeClr>
          </a:fgClr>
          <a:bgClr>
            <a:schemeClr val="bg1"/>
          </a:bgClr>
        </a:patt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64EF502-2202-4338-9D1C-5A026ECD52B2}" type="datetimeFigureOut">
              <a:rPr lang="ru-RU"/>
              <a:pPr>
                <a:defRPr/>
              </a:pPr>
              <a:t>25.10.2016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E6A9CE2-248C-4276-8E1E-1CFD83E93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44199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6A9CE2-248C-4276-8E1E-1CFD83E9376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87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FD500-628A-47CE-B1D9-322F5B408E55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2AEAA-3822-42F4-88F7-098448EA00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F98E1-306C-4F1A-8E7F-911A0C6A20AA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20E1-C9D0-4854-A6E3-137F06B5C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B0669-3B6B-468C-B763-9C388E899EBB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C6E86-883E-4B6A-9DA0-7C3840A7A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413F1-EF88-4683-81B1-B39A9F3294F7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E837D-1530-40A3-9A34-1D4B1DFAA7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A0FE8-956A-4EB1-BB53-6FACB8ABA28A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0E46-6561-4080-BEBD-5C1471DBB3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74EBD-9C65-4BD1-8B70-83C537ACACE1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8B4E0-8AA9-4A4D-95E7-DD0054453F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03344C-033D-4AF3-99F4-F2225548A313}" type="datetime1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B635D-A885-4DA7-870D-FE3EC74C12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48FD1-6333-4BCD-BEFE-028703DE8313}" type="datetime1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BC3C-21BD-4E58-8C1C-77F4505057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BB48A-7255-48F6-81FE-9D3397A8EB9A}" type="datetime1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1CE76-42F8-4A4D-9C4C-5FC127B0E6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75F7B-883F-4BAC-8EF5-21C275C4FE64}" type="datetime1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B4243-3353-4328-AE74-C9A2E8BD94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6795-015A-45FF-AD16-72EBFE3B5814}" type="datetime1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A28E72-C867-4319-837D-39CB1CFEE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5A6E-790C-418C-A3A0-6640DFC683CE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B1D76-7AC4-40AD-B6AF-23E9186A5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F6CA1F-E540-4B48-AC23-C48BCDE43F37}" type="datetime1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01EDD-1CDF-4F2D-90E8-9DC527213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212B5-C670-45BA-BDCF-598E63457A9C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E4F22-AA32-4D4C-9B3D-1C05188D88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BD212-459B-462B-B56E-57D8CB9F1093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C0326-0511-4E88-89E0-7F9B005A94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1B70D-45A7-40A9-AFFC-B959D8E6DC62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1AF1-0A88-4F01-86A7-587B4F8CAE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D1118-598E-4AD5-B02D-77FB1659737A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FB98-1F44-416B-A229-C52CC7F8C0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45DA0-4E4C-48DE-B8AF-8D1A1727E053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90F9B-2C31-43E9-A066-C4C77B07AA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FCB4B-EF74-4E71-8D53-24BBF69F10AF}" type="datetime1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43974-1359-49E7-8C0E-6BBBC468C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463DA-C644-4137-9090-93570C04FE4B}" type="datetime1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24D17-B058-416A-AEBC-84E05425E0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77C4E-B46B-401F-B97E-F4A585F7186B}" type="datetime1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ADB24-1E0A-46A8-9213-28D38281BF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7C125-92CF-4356-98C5-BAE59DF8B778}" type="datetime1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6DA4E-7648-43F2-AAE8-81734E33A0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C402E-9FB4-44FB-83A5-B605177310E6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43EF4-E924-4C60-88B8-CF71DEBA7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99FFA-634F-4E7D-A0FA-0852FE26C7F4}" type="datetime1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17F5F-5A7E-4305-8B8E-9F86C172A7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6447A-E6A1-49C5-9C04-ACB70A85EBB5}" type="datetime1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16A96-2C5B-43BD-B2EA-42F412198F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DF4A-83EA-4DD9-B49E-432AC89B55FB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59DCE-1206-4C56-AEE5-8682D2E0A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01C7F-CA65-45B5-9208-B8F84DD24D88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CF9F9-F6AA-4138-8960-19EA697E0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752BE-B50C-402F-8EF9-9610B1FF4C71}" type="datetime1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F70C5-35F3-46B7-9BD3-FA3E2A281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F52B5-49E7-45E3-B068-0F0E0148AE4D}" type="datetime1">
              <a:rPr lang="ru-RU" smtClean="0"/>
              <a:t>25.10.2016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81662-3A50-416D-8FDA-969001D561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9C0D0-AF53-4ADE-A298-62B5915AB023}" type="datetime1">
              <a:rPr lang="ru-RU" smtClean="0"/>
              <a:t>25.10.2016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A175A-BB5E-4418-8851-344C88C27A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DE277-6C3B-478A-AC6E-874A210C91C3}" type="datetime1">
              <a:rPr lang="ru-RU" smtClean="0"/>
              <a:t>25.10.2016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E5BB6-5E74-4F71-818D-8B633CA0F3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1F7E3-ACFD-496E-80AE-5AD822E5FDCC}" type="datetime1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9806A-DE45-4D26-A523-54A0C9EFBE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E775C-8F5E-4255-AD03-EFB416F84F4C}" type="datetime1">
              <a:rPr lang="ru-RU" smtClean="0"/>
              <a:t>25.10.2016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00EBA-5C83-4979-A738-541B53C6AA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6286AA-A0A9-4F06-8769-1F1A87837131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5F7444-6372-4319-8A8E-F330E02224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 spd="med">
    <p:strips dir="rd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519B7D-1D15-41C0-B241-010EF8CCBB90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3456C3-34F6-41D6-9B44-BF89523F7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</p:sldLayoutIdLst>
  <p:transition spd="med">
    <p:strips dir="rd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5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5DAC78B-0F88-4AED-9CF5-9886165D5CB1}" type="datetime1">
              <a:rPr lang="ru-RU" smtClean="0"/>
              <a:t>25.10.2016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336F6E-2173-46CA-AACA-F60194CE36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</p:sldLayoutIdLst>
  <p:transition spd="med">
    <p:strips dir="rd"/>
  </p:transition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hyperlink" Target="#P72"/><Relationship Id="rId5" Type="http://schemas.openxmlformats.org/officeDocument/2006/relationships/hyperlink" Target="#P68"/><Relationship Id="rId4" Type="http://schemas.openxmlformats.org/officeDocument/2006/relationships/hyperlink" Target="#P164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5.png"/><Relationship Id="rId7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Группа 12"/>
          <p:cNvGrpSpPr>
            <a:grpSpLocks/>
          </p:cNvGrpSpPr>
          <p:nvPr/>
        </p:nvGrpSpPr>
        <p:grpSpPr bwMode="auto">
          <a:xfrm>
            <a:off x="3554409" y="762880"/>
            <a:ext cx="1825625" cy="1987550"/>
            <a:chOff x="2127250" y="2101850"/>
            <a:chExt cx="5041900" cy="5486400"/>
          </a:xfrm>
        </p:grpSpPr>
        <p:pic>
          <p:nvPicPr>
            <p:cNvPr id="112651" name="Picture 2" descr="C:\Users\stalipova\Desktop\ПРЕЗЕНТАЦИЯ_2013\Годовой отчет\Лого_тень.png"/>
            <p:cNvPicPr>
              <a:picLocks noChangeAspect="1" noChangeArrowheads="1"/>
            </p:cNvPicPr>
            <p:nvPr/>
          </p:nvPicPr>
          <p:blipFill>
            <a:blip r:embed="rId4">
              <a:lum bright="54000" contrast="-48000"/>
            </a:blip>
            <a:srcRect/>
            <a:stretch>
              <a:fillRect/>
            </a:stretch>
          </p:blipFill>
          <p:spPr bwMode="auto">
            <a:xfrm>
              <a:off x="2127250" y="4857750"/>
              <a:ext cx="5041900" cy="273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2652" name="Picture 3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127250" y="2101850"/>
              <a:ext cx="5041900" cy="273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2644" name="Группа 6"/>
          <p:cNvGrpSpPr>
            <a:grpSpLocks/>
          </p:cNvGrpSpPr>
          <p:nvPr/>
        </p:nvGrpSpPr>
        <p:grpSpPr bwMode="auto">
          <a:xfrm>
            <a:off x="0" y="5983288"/>
            <a:ext cx="9144000" cy="285750"/>
            <a:chOff x="0" y="627831"/>
            <a:chExt cx="9144001" cy="284188"/>
          </a:xfrm>
        </p:grpSpPr>
        <p:sp>
          <p:nvSpPr>
            <p:cNvPr id="18" name="Прямоугольник 17"/>
            <p:cNvSpPr/>
            <p:nvPr/>
          </p:nvSpPr>
          <p:spPr>
            <a:xfrm>
              <a:off x="0" y="680219"/>
              <a:ext cx="9144001" cy="179412"/>
            </a:xfrm>
            <a:prstGeom prst="rect">
              <a:avLst/>
            </a:prstGeom>
            <a:gradFill>
              <a:gsLst>
                <a:gs pos="100000">
                  <a:schemeClr val="bg1">
                    <a:alpha val="50000"/>
                  </a:schemeClr>
                </a:gs>
                <a:gs pos="48000">
                  <a:schemeClr val="bg1"/>
                </a:gs>
                <a:gs pos="0">
                  <a:schemeClr val="bg1">
                    <a:alpha val="76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3206186" y="627831"/>
              <a:ext cx="2731625" cy="284188"/>
            </a:xfrm>
            <a:prstGeom prst="rect">
              <a:avLst/>
            </a:prstGeom>
            <a:gradFill>
              <a:gsLst>
                <a:gs pos="0">
                  <a:srgbClr val="0070C0"/>
                </a:gs>
                <a:gs pos="100000">
                  <a:srgbClr val="0070C0">
                    <a:alpha val="41000"/>
                  </a:srgb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b="1" dirty="0">
                  <a:solidFill>
                    <a:prstClr val="white"/>
                  </a:solidFill>
                  <a:latin typeface="Arial Narrow" pitchFamily="34" charset="0"/>
                </a:rPr>
                <a:t>МИНСК, 24-28 ОКТЯБРЯ 2016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528763" y="4521200"/>
            <a:ext cx="6086475" cy="46038"/>
          </a:xfrm>
          <a:prstGeom prst="rect">
            <a:avLst/>
          </a:prstGeom>
          <a:gradFill>
            <a:gsLst>
              <a:gs pos="0">
                <a:srgbClr val="0070C0"/>
              </a:gs>
              <a:gs pos="100000">
                <a:srgbClr val="0070C0">
                  <a:alpha val="41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>
              <a:solidFill>
                <a:prstClr val="white"/>
              </a:solidFill>
              <a:latin typeface="Arial Narrow" pitchFamily="34" charset="0"/>
            </a:endParaRPr>
          </a:p>
        </p:txBody>
      </p:sp>
      <p:sp>
        <p:nvSpPr>
          <p:cNvPr id="112646" name="TextBox 11"/>
          <p:cNvSpPr txBox="1">
            <a:spLocks noChangeArrowheads="1"/>
          </p:cNvSpPr>
          <p:nvPr/>
        </p:nvSpPr>
        <p:spPr bwMode="auto">
          <a:xfrm>
            <a:off x="1852349" y="4618038"/>
            <a:ext cx="543931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НАЧАЛЬНИК </a:t>
            </a:r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ПРОИЗВОДСТВЕННОГО ОТДЕЛА ПО ЭКСПЛУАТАЦИИ ГРС</a:t>
            </a:r>
            <a:endParaRPr lang="ru-RU" sz="1400" b="1" dirty="0">
              <a:solidFill>
                <a:srgbClr val="0070C0"/>
              </a:solidFill>
              <a:latin typeface="Arial Narrow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70C0"/>
                </a:solidFill>
                <a:latin typeface="Arial Narrow" pitchFamily="34" charset="0"/>
              </a:rPr>
              <a:t>АСАДУЛЛИН </a:t>
            </a:r>
            <a:r>
              <a:rPr lang="ru-RU" sz="1400" b="1" dirty="0">
                <a:solidFill>
                  <a:srgbClr val="0070C0"/>
                </a:solidFill>
                <a:latin typeface="Arial Narrow" pitchFamily="34" charset="0"/>
              </a:rPr>
              <a:t>Айрат Ильясович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236615" y="2598685"/>
            <a:ext cx="6670765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ЭФФЕКТИВНАЯ ЗАГРУЗКА ДЕЙСВУЮЩИХ И СОЗДАВАЕМЫХ МОЩНОСТЕЙ ГАЗОРАСПРЕДЕЛИТЕЛЬНЫХ СТАНЦИЙ</a:t>
            </a:r>
          </a:p>
          <a:p>
            <a:pPr algn="ctr"/>
            <a:r>
              <a:rPr lang="ru-RU" sz="2000" b="1" dirty="0">
                <a:solidFill>
                  <a:srgbClr val="0070C0"/>
                </a:solidFill>
                <a:latin typeface="Arial Narrow" pitchFamily="34" charset="0"/>
              </a:rPr>
              <a:t>ООО «ГАЗПРОМ ТРАНСГАЗ УФА»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32AEAA-3822-42F4-88F7-098448EA0079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762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Номер слайда 3"/>
          <p:cNvSpPr txBox="1">
            <a:spLocks/>
          </p:cNvSpPr>
          <p:nvPr/>
        </p:nvSpPr>
        <p:spPr>
          <a:xfrm>
            <a:off x="6780622" y="6503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10</a:t>
            </a:r>
            <a:endParaRPr lang="ru-RU" dirty="0"/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2085907" y="489229"/>
            <a:ext cx="659329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ФОРМИРОВАНИЕ РАБОЧЕЙ ГРУППЫ ООО «ГАЗПРОМ ТРАНСГАЗ УФА», 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ООО «ГАЗПРОМ МЕЖРЕГИОНГАЗ УФА», ОАО «ГАЗПРОМ ГАЗОРАСПРЕДЕЛЕНИЕ УФА»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55" name="Группа 54"/>
          <p:cNvGrpSpPr/>
          <p:nvPr/>
        </p:nvGrpSpPr>
        <p:grpSpPr>
          <a:xfrm>
            <a:off x="4280633" y="1327639"/>
            <a:ext cx="4769732" cy="4732322"/>
            <a:chOff x="4455147" y="1470901"/>
            <a:chExt cx="4595218" cy="4589059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3059" y="1470901"/>
              <a:ext cx="2627306" cy="3715307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5147" y="2344653"/>
              <a:ext cx="2627306" cy="3715307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150" y="1254042"/>
            <a:ext cx="3863669" cy="496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2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Номер слайда 3"/>
          <p:cNvSpPr txBox="1">
            <a:spLocks/>
          </p:cNvSpPr>
          <p:nvPr/>
        </p:nvSpPr>
        <p:spPr>
          <a:xfrm>
            <a:off x="6780622" y="6503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11</a:t>
            </a:r>
            <a:endParaRPr lang="ru-RU" dirty="0"/>
          </a:p>
        </p:txBody>
      </p:sp>
      <p:grpSp>
        <p:nvGrpSpPr>
          <p:cNvPr id="41" name="Группа 40"/>
          <p:cNvGrpSpPr/>
          <p:nvPr/>
        </p:nvGrpSpPr>
        <p:grpSpPr>
          <a:xfrm>
            <a:off x="345357" y="1593617"/>
            <a:ext cx="2605892" cy="4910371"/>
            <a:chOff x="345357" y="1593617"/>
            <a:chExt cx="2605892" cy="4910371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345357" y="1593617"/>
              <a:ext cx="865342" cy="646659"/>
              <a:chOff x="427735" y="1865025"/>
              <a:chExt cx="865342" cy="646659"/>
            </a:xfrm>
          </p:grpSpPr>
          <p:sp>
            <p:nvSpPr>
              <p:cNvPr id="16" name="Равнобедренный треугольник 15"/>
              <p:cNvSpPr/>
              <p:nvPr/>
            </p:nvSpPr>
            <p:spPr>
              <a:xfrm>
                <a:off x="427735" y="1865025"/>
                <a:ext cx="865342" cy="64665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17" name="Text Box 19"/>
              <p:cNvSpPr txBox="1">
                <a:spLocks noChangeArrowheads="1"/>
              </p:cNvSpPr>
              <p:nvPr/>
            </p:nvSpPr>
            <p:spPr bwMode="auto">
              <a:xfrm>
                <a:off x="577414" y="2152959"/>
                <a:ext cx="5618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ГРС-1</a:t>
                </a:r>
                <a:endParaRPr lang="ru-RU" altLang="ru-RU" sz="12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3" name="Группа 2"/>
            <p:cNvGrpSpPr/>
            <p:nvPr/>
          </p:nvGrpSpPr>
          <p:grpSpPr>
            <a:xfrm>
              <a:off x="2085907" y="5857329"/>
              <a:ext cx="865342" cy="646659"/>
              <a:chOff x="1979613" y="5666787"/>
              <a:chExt cx="865342" cy="646659"/>
            </a:xfrm>
          </p:grpSpPr>
          <p:sp>
            <p:nvSpPr>
              <p:cNvPr id="18" name="Равнобедренный треугольник 17"/>
              <p:cNvSpPr/>
              <p:nvPr/>
            </p:nvSpPr>
            <p:spPr>
              <a:xfrm>
                <a:off x="1979613" y="5666787"/>
                <a:ext cx="865342" cy="646659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20" name="Text Box 19"/>
              <p:cNvSpPr txBox="1">
                <a:spLocks noChangeArrowheads="1"/>
              </p:cNvSpPr>
              <p:nvPr/>
            </p:nvSpPr>
            <p:spPr bwMode="auto">
              <a:xfrm>
                <a:off x="2129292" y="5954721"/>
                <a:ext cx="5618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ГРС-2</a:t>
                </a:r>
                <a:endParaRPr lang="ru-RU" altLang="ru-RU" sz="12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sp>
        <p:nvSpPr>
          <p:cNvPr id="39" name="Полилиния 38"/>
          <p:cNvSpPr/>
          <p:nvPr/>
        </p:nvSpPr>
        <p:spPr>
          <a:xfrm>
            <a:off x="777240" y="2240280"/>
            <a:ext cx="1744980" cy="3627120"/>
          </a:xfrm>
          <a:custGeom>
            <a:avLst/>
            <a:gdLst>
              <a:gd name="connsiteX0" fmla="*/ 0 w 1744980"/>
              <a:gd name="connsiteY0" fmla="*/ 0 h 3627120"/>
              <a:gd name="connsiteX1" fmla="*/ 807720 w 1744980"/>
              <a:gd name="connsiteY1" fmla="*/ 800100 h 3627120"/>
              <a:gd name="connsiteX2" fmla="*/ 205740 w 1744980"/>
              <a:gd name="connsiteY2" fmla="*/ 1897380 h 3627120"/>
              <a:gd name="connsiteX3" fmla="*/ 1295400 w 1744980"/>
              <a:gd name="connsiteY3" fmla="*/ 2743200 h 3627120"/>
              <a:gd name="connsiteX4" fmla="*/ 1744980 w 1744980"/>
              <a:gd name="connsiteY4" fmla="*/ 3627120 h 3627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4980" h="3627120">
                <a:moveTo>
                  <a:pt x="0" y="0"/>
                </a:moveTo>
                <a:cubicBezTo>
                  <a:pt x="386715" y="241935"/>
                  <a:pt x="773430" y="483870"/>
                  <a:pt x="807720" y="800100"/>
                </a:cubicBezTo>
                <a:cubicBezTo>
                  <a:pt x="842010" y="1116330"/>
                  <a:pt x="124460" y="1573530"/>
                  <a:pt x="205740" y="1897380"/>
                </a:cubicBezTo>
                <a:cubicBezTo>
                  <a:pt x="287020" y="2221230"/>
                  <a:pt x="1038860" y="2454910"/>
                  <a:pt x="1295400" y="2743200"/>
                </a:cubicBezTo>
                <a:cubicBezTo>
                  <a:pt x="1551940" y="3031490"/>
                  <a:pt x="1664970" y="3474720"/>
                  <a:pt x="1744980" y="3627120"/>
                </a:cubicBezTo>
              </a:path>
            </a:pathLst>
          </a:cu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2" name="Группа 41"/>
          <p:cNvGrpSpPr/>
          <p:nvPr/>
        </p:nvGrpSpPr>
        <p:grpSpPr>
          <a:xfrm>
            <a:off x="902988" y="2942044"/>
            <a:ext cx="2966496" cy="2305671"/>
            <a:chOff x="902988" y="2942044"/>
            <a:chExt cx="2966496" cy="2305671"/>
          </a:xfrm>
        </p:grpSpPr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1725303" y="2942044"/>
              <a:ext cx="163516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с. </a:t>
              </a:r>
              <a:r>
                <a:rPr lang="ru-RU" altLang="ru-RU" sz="1000" b="1" dirty="0" err="1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Иликово</a:t>
              </a: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Кушнаренковского района</a:t>
              </a:r>
              <a:endParaRPr lang="ru-RU" altLang="ru-RU" sz="10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5" name="Text Box 19"/>
            <p:cNvSpPr txBox="1">
              <a:spLocks noChangeArrowheads="1"/>
            </p:cNvSpPr>
            <p:nvPr/>
          </p:nvSpPr>
          <p:spPr bwMode="auto">
            <a:xfrm>
              <a:off x="1210699" y="3990550"/>
              <a:ext cx="162567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с. </a:t>
              </a:r>
              <a:r>
                <a:rPr lang="ru-RU" altLang="ru-RU" sz="1000" b="1" dirty="0" err="1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Бардовка</a:t>
              </a: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Кушнаренковского района</a:t>
              </a:r>
              <a:endParaRPr lang="ru-RU" altLang="ru-RU" sz="10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2293620" y="4847605"/>
              <a:ext cx="157586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с. Матвеево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Кушнаренковского района</a:t>
              </a:r>
              <a:endParaRPr lang="ru-RU" altLang="ru-RU" sz="10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" name="Овал 3"/>
            <p:cNvSpPr/>
            <p:nvPr/>
          </p:nvSpPr>
          <p:spPr>
            <a:xfrm>
              <a:off x="1466773" y="2965620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Овал 20"/>
            <p:cNvSpPr/>
            <p:nvPr/>
          </p:nvSpPr>
          <p:spPr>
            <a:xfrm>
              <a:off x="902988" y="4065371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Овал 21"/>
            <p:cNvSpPr/>
            <p:nvPr/>
          </p:nvSpPr>
          <p:spPr>
            <a:xfrm>
              <a:off x="1971807" y="4889156"/>
              <a:ext cx="216000" cy="216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>
            <a:off x="1190968" y="1636533"/>
            <a:ext cx="3157346" cy="4821124"/>
            <a:chOff x="1190968" y="1636533"/>
            <a:chExt cx="3157346" cy="4821124"/>
          </a:xfrm>
        </p:grpSpPr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1190968" y="1636533"/>
              <a:ext cx="150352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Q</a:t>
              </a: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проект = 30 000 м3/ч</a:t>
              </a:r>
            </a:p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en-US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Q</a:t>
              </a: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факт = 9 500</a:t>
              </a:r>
              <a:r>
                <a:rPr lang="ru-RU" altLang="ru-RU" sz="1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м3/ч</a:t>
              </a:r>
            </a:p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en-US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Q</a:t>
              </a:r>
              <a:r>
                <a:rPr lang="ru-RU" altLang="ru-RU" sz="1000" b="1" dirty="0" err="1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перспект</a:t>
              </a: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 = 12 000 м3/ч</a:t>
              </a:r>
              <a:endParaRPr lang="ru-RU" altLang="ru-RU" sz="10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44" name="Text Box 19"/>
            <p:cNvSpPr txBox="1">
              <a:spLocks noChangeArrowheads="1"/>
            </p:cNvSpPr>
            <p:nvPr/>
          </p:nvSpPr>
          <p:spPr bwMode="auto">
            <a:xfrm>
              <a:off x="2844785" y="5903659"/>
              <a:ext cx="1503529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Q</a:t>
              </a: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проект = 10 000 м3/ч</a:t>
              </a:r>
            </a:p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en-US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Q</a:t>
              </a: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факт = </a:t>
              </a:r>
              <a:r>
                <a:rPr lang="ru-RU" altLang="ru-RU" sz="1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9 500 </a:t>
              </a: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м3/ч</a:t>
              </a:r>
            </a:p>
            <a:p>
              <a:pPr algn="ctr">
                <a:spcBef>
                  <a:spcPct val="0"/>
                </a:spcBef>
                <a:buClrTx/>
                <a:buSzTx/>
                <a:buNone/>
              </a:pPr>
              <a:r>
                <a:rPr lang="en-US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Q</a:t>
              </a:r>
              <a:r>
                <a:rPr lang="ru-RU" altLang="ru-RU" sz="1000" b="1" dirty="0" err="1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перспект</a:t>
              </a: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 = </a:t>
              </a:r>
              <a:r>
                <a:rPr lang="ru-RU" altLang="ru-RU" sz="10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15 000 </a:t>
              </a: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м3/ч</a:t>
              </a:r>
              <a:endParaRPr lang="ru-RU" altLang="ru-RU" sz="10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346784" y="1594980"/>
            <a:ext cx="2605892" cy="4917719"/>
            <a:chOff x="345357" y="1593359"/>
            <a:chExt cx="2605892" cy="4917719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2085907" y="5864419"/>
              <a:ext cx="865342" cy="646659"/>
              <a:chOff x="1979613" y="5666787"/>
              <a:chExt cx="865342" cy="646659"/>
            </a:xfrm>
          </p:grpSpPr>
          <p:sp>
            <p:nvSpPr>
              <p:cNvPr id="46" name="Равнобедренный треугольник 45"/>
              <p:cNvSpPr/>
              <p:nvPr/>
            </p:nvSpPr>
            <p:spPr>
              <a:xfrm>
                <a:off x="1979613" y="5666787"/>
                <a:ext cx="865342" cy="646659"/>
              </a:xfrm>
              <a:prstGeom prst="triangle">
                <a:avLst/>
              </a:prstGeom>
              <a:solidFill>
                <a:schemeClr val="accent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47" name="Text Box 19"/>
              <p:cNvSpPr txBox="1">
                <a:spLocks noChangeArrowheads="1"/>
              </p:cNvSpPr>
              <p:nvPr/>
            </p:nvSpPr>
            <p:spPr bwMode="auto">
              <a:xfrm>
                <a:off x="2129292" y="5954721"/>
                <a:ext cx="5618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ГРС-2</a:t>
                </a:r>
                <a:endParaRPr lang="ru-RU" altLang="ru-RU" sz="12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48" name="Группа 47"/>
            <p:cNvGrpSpPr/>
            <p:nvPr/>
          </p:nvGrpSpPr>
          <p:grpSpPr>
            <a:xfrm>
              <a:off x="345357" y="1593359"/>
              <a:ext cx="865342" cy="646659"/>
              <a:chOff x="427735" y="1865025"/>
              <a:chExt cx="865342" cy="646659"/>
            </a:xfrm>
          </p:grpSpPr>
          <p:sp>
            <p:nvSpPr>
              <p:cNvPr id="49" name="Равнобедренный треугольник 48"/>
              <p:cNvSpPr/>
              <p:nvPr/>
            </p:nvSpPr>
            <p:spPr>
              <a:xfrm>
                <a:off x="427735" y="1865025"/>
                <a:ext cx="865342" cy="646659"/>
              </a:xfrm>
              <a:prstGeom prst="triangl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000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50" name="Text Box 19"/>
              <p:cNvSpPr txBox="1">
                <a:spLocks noChangeArrowheads="1"/>
              </p:cNvSpPr>
              <p:nvPr/>
            </p:nvSpPr>
            <p:spPr bwMode="auto">
              <a:xfrm>
                <a:off x="577414" y="2152959"/>
                <a:ext cx="56180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200" b="1" dirty="0" smtClean="0">
                    <a:solidFill>
                      <a:schemeClr val="bg1"/>
                    </a:solidFill>
                    <a:latin typeface="Arial Narrow" panose="020B0606020202030204" pitchFamily="34" charset="0"/>
                  </a:rPr>
                  <a:t>ГРС-1</a:t>
                </a:r>
                <a:endParaRPr lang="ru-RU" altLang="ru-RU" sz="1200" b="1" dirty="0">
                  <a:solidFill>
                    <a:schemeClr val="bg1"/>
                  </a:solidFill>
                  <a:latin typeface="Arial Narrow" panose="020B0606020202030204" pitchFamily="34" charset="0"/>
                </a:endParaRPr>
              </a:p>
            </p:txBody>
          </p:sp>
        </p:grpSp>
      </p:grpSp>
      <p:grpSp>
        <p:nvGrpSpPr>
          <p:cNvPr id="53" name="Группа 52"/>
          <p:cNvGrpSpPr/>
          <p:nvPr/>
        </p:nvGrpSpPr>
        <p:grpSpPr>
          <a:xfrm>
            <a:off x="902988" y="2965620"/>
            <a:ext cx="1290311" cy="2139536"/>
            <a:chOff x="902988" y="2965620"/>
            <a:chExt cx="1290311" cy="2139536"/>
          </a:xfrm>
          <a:solidFill>
            <a:schemeClr val="accent3"/>
          </a:solidFill>
        </p:grpSpPr>
        <p:sp>
          <p:nvSpPr>
            <p:cNvPr id="56" name="Овал 55"/>
            <p:cNvSpPr/>
            <p:nvPr/>
          </p:nvSpPr>
          <p:spPr>
            <a:xfrm>
              <a:off x="1466773" y="2965620"/>
              <a:ext cx="216000" cy="216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902988" y="4065371"/>
              <a:ext cx="216000" cy="216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1977299" y="4889156"/>
              <a:ext cx="216000" cy="216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083356" y="5866657"/>
            <a:ext cx="865342" cy="646659"/>
            <a:chOff x="4810693" y="3907208"/>
            <a:chExt cx="865342" cy="646659"/>
          </a:xfrm>
        </p:grpSpPr>
        <p:sp>
          <p:nvSpPr>
            <p:cNvPr id="61" name="Равнобедренный треугольник 60"/>
            <p:cNvSpPr/>
            <p:nvPr/>
          </p:nvSpPr>
          <p:spPr>
            <a:xfrm>
              <a:off x="4810693" y="3907208"/>
              <a:ext cx="865342" cy="646659"/>
            </a:xfrm>
            <a:prstGeom prst="triangl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000" dirty="0">
                <a:latin typeface="Arial Narrow" panose="020B0606020202030204" pitchFamily="34" charset="0"/>
              </a:endParaRPr>
            </a:p>
          </p:txBody>
        </p:sp>
        <p:sp>
          <p:nvSpPr>
            <p:cNvPr id="62" name="Text Box 19"/>
            <p:cNvSpPr txBox="1">
              <a:spLocks noChangeArrowheads="1"/>
            </p:cNvSpPr>
            <p:nvPr/>
          </p:nvSpPr>
          <p:spPr bwMode="auto">
            <a:xfrm>
              <a:off x="4960372" y="4195142"/>
              <a:ext cx="56180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200" b="1" dirty="0" smtClean="0">
                  <a:solidFill>
                    <a:schemeClr val="bg1"/>
                  </a:solidFill>
                  <a:latin typeface="Arial Narrow" panose="020B0606020202030204" pitchFamily="34" charset="0"/>
                </a:rPr>
                <a:t>ГРС-2</a:t>
              </a:r>
              <a:endParaRPr lang="ru-RU" altLang="ru-RU" sz="12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4285580" y="1327639"/>
            <a:ext cx="4759520" cy="4732322"/>
            <a:chOff x="4459913" y="1470901"/>
            <a:chExt cx="4585380" cy="4589059"/>
          </a:xfrm>
        </p:grpSpPr>
        <p:pic>
          <p:nvPicPr>
            <p:cNvPr id="66" name="Рисунок 6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8130" y="1470901"/>
              <a:ext cx="2617163" cy="3715307"/>
            </a:xfrm>
            <a:prstGeom prst="rect">
              <a:avLst/>
            </a:prstGeom>
          </p:spPr>
        </p:pic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913" y="2344653"/>
              <a:ext cx="2617774" cy="3715307"/>
            </a:xfrm>
            <a:prstGeom prst="rect">
              <a:avLst/>
            </a:prstGeom>
          </p:spPr>
        </p:pic>
      </p:grpSp>
      <p:sp>
        <p:nvSpPr>
          <p:cNvPr id="59" name="Text Box 19"/>
          <p:cNvSpPr txBox="1">
            <a:spLocks noChangeArrowheads="1"/>
          </p:cNvSpPr>
          <p:nvPr/>
        </p:nvSpPr>
        <p:spPr bwMode="auto">
          <a:xfrm>
            <a:off x="2782051" y="1221465"/>
            <a:ext cx="1503529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Включение в «Программу развития газоснабжения и газификации Республики Башкортостан на период 2016-2020 годы» строительства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19</a:t>
            </a:r>
            <a:r>
              <a:rPr lang="ru-RU" altLang="ru-RU" sz="1000" b="1" dirty="0" smtClean="0">
                <a:solidFill>
                  <a:srgbClr val="003366"/>
                </a:solidFill>
                <a:latin typeface="Arial Narrow" panose="020B0606020202030204" pitchFamily="34" charset="0"/>
              </a:rPr>
              <a:t> кольцующих межпоселковых  газопроводов </a:t>
            </a:r>
            <a:endParaRPr lang="ru-RU" altLang="ru-RU" sz="10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2122141" y="585761"/>
            <a:ext cx="65932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ПРОГРАММА ГАЗИФИКАЦИИ И ГАЗОСНАБЖЕНИЯ РЕСПУБЛИКИ БАШКОРТОСТАН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2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6" presetClass="emph" presetSubtype="0" repeatCount="5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26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9" grpId="0"/>
      <p:bldP spid="5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-5777"/>
            <a:ext cx="9144000" cy="687489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atin typeface="Arial Narrow" panose="020B0606020202030204" pitchFamily="34" charset="0"/>
            </a:endParaRPr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atin typeface="Arial Narrow" panose="020B060602020203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1" dirty="0">
                  <a:latin typeface="Arial Narrow" panose="020B0606020202030204" pitchFamily="34" charset="0"/>
                </a:endParaRPr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0" name="Text Box 37"/>
          <p:cNvSpPr txBox="1">
            <a:spLocks noChangeArrowheads="1"/>
          </p:cNvSpPr>
          <p:nvPr/>
        </p:nvSpPr>
        <p:spPr bwMode="auto">
          <a:xfrm>
            <a:off x="3696248" y="2816162"/>
            <a:ext cx="731290" cy="369332"/>
          </a:xfrm>
          <a:prstGeom prst="rect">
            <a:avLst/>
          </a:prstGeom>
          <a:noFill/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ru-RU" altLang="ru-RU" sz="1800" b="1">
                <a:solidFill>
                  <a:srgbClr val="292929"/>
                </a:solidFill>
                <a:latin typeface="Arial Narrow" panose="020B0606020202030204" pitchFamily="34" charset="0"/>
              </a:rPr>
              <a:t>г.УФА</a:t>
            </a:r>
          </a:p>
        </p:txBody>
      </p:sp>
      <p:grpSp>
        <p:nvGrpSpPr>
          <p:cNvPr id="151" name="Group 194"/>
          <p:cNvGrpSpPr>
            <a:grpSpLocks/>
          </p:cNvGrpSpPr>
          <p:nvPr/>
        </p:nvGrpSpPr>
        <p:grpSpPr bwMode="auto">
          <a:xfrm>
            <a:off x="2539638" y="2241487"/>
            <a:ext cx="4535491" cy="3975100"/>
            <a:chOff x="1549" y="935"/>
            <a:chExt cx="2857" cy="2504"/>
          </a:xfrm>
        </p:grpSpPr>
        <p:sp>
          <p:nvSpPr>
            <p:cNvPr id="152" name="Freeform 92"/>
            <p:cNvSpPr>
              <a:spLocks/>
            </p:cNvSpPr>
            <p:nvPr/>
          </p:nvSpPr>
          <p:spPr bwMode="auto">
            <a:xfrm>
              <a:off x="2324" y="935"/>
              <a:ext cx="1356" cy="2059"/>
            </a:xfrm>
            <a:custGeom>
              <a:avLst/>
              <a:gdLst/>
              <a:ahLst/>
              <a:cxnLst>
                <a:cxn ang="0">
                  <a:pos x="8" y="1561"/>
                </a:cxn>
                <a:cxn ang="0">
                  <a:pos x="17" y="1421"/>
                </a:cxn>
                <a:cxn ang="0">
                  <a:pos x="93" y="1361"/>
                </a:cxn>
                <a:cxn ang="0">
                  <a:pos x="169" y="1386"/>
                </a:cxn>
                <a:cxn ang="0">
                  <a:pos x="260" y="1426"/>
                </a:cxn>
                <a:cxn ang="0">
                  <a:pos x="374" y="1400"/>
                </a:cxn>
                <a:cxn ang="0">
                  <a:pos x="469" y="1296"/>
                </a:cxn>
                <a:cxn ang="0">
                  <a:pos x="531" y="1230"/>
                </a:cxn>
                <a:cxn ang="0">
                  <a:pos x="663" y="1152"/>
                </a:cxn>
                <a:cxn ang="0">
                  <a:pos x="756" y="1064"/>
                </a:cxn>
                <a:cxn ang="0">
                  <a:pos x="858" y="882"/>
                </a:cxn>
                <a:cxn ang="0">
                  <a:pos x="956" y="799"/>
                </a:cxn>
                <a:cxn ang="0">
                  <a:pos x="1024" y="696"/>
                </a:cxn>
                <a:cxn ang="0">
                  <a:pos x="1034" y="589"/>
                </a:cxn>
                <a:cxn ang="0">
                  <a:pos x="921" y="329"/>
                </a:cxn>
                <a:cxn ang="0">
                  <a:pos x="1021" y="256"/>
                </a:cxn>
                <a:cxn ang="0">
                  <a:pos x="1049" y="73"/>
                </a:cxn>
                <a:cxn ang="0">
                  <a:pos x="1204" y="0"/>
                </a:cxn>
                <a:cxn ang="0">
                  <a:pos x="1234" y="97"/>
                </a:cxn>
                <a:cxn ang="0">
                  <a:pos x="1265" y="189"/>
                </a:cxn>
                <a:cxn ang="0">
                  <a:pos x="1300" y="464"/>
                </a:cxn>
                <a:cxn ang="0">
                  <a:pos x="1266" y="575"/>
                </a:cxn>
                <a:cxn ang="0">
                  <a:pos x="1317" y="759"/>
                </a:cxn>
                <a:cxn ang="0">
                  <a:pos x="1260" y="917"/>
                </a:cxn>
                <a:cxn ang="0">
                  <a:pos x="1356" y="1170"/>
                </a:cxn>
                <a:cxn ang="0">
                  <a:pos x="1236" y="1419"/>
                </a:cxn>
                <a:cxn ang="0">
                  <a:pos x="1175" y="1360"/>
                </a:cxn>
                <a:cxn ang="0">
                  <a:pos x="1065" y="1313"/>
                </a:cxn>
                <a:cxn ang="0">
                  <a:pos x="1092" y="1291"/>
                </a:cxn>
                <a:cxn ang="0">
                  <a:pos x="1045" y="1192"/>
                </a:cxn>
                <a:cxn ang="0">
                  <a:pos x="966" y="1201"/>
                </a:cxn>
                <a:cxn ang="0">
                  <a:pos x="951" y="1253"/>
                </a:cxn>
                <a:cxn ang="0">
                  <a:pos x="995" y="1315"/>
                </a:cxn>
                <a:cxn ang="0">
                  <a:pos x="967" y="1367"/>
                </a:cxn>
                <a:cxn ang="0">
                  <a:pos x="875" y="1412"/>
                </a:cxn>
                <a:cxn ang="0">
                  <a:pos x="775" y="1406"/>
                </a:cxn>
                <a:cxn ang="0">
                  <a:pos x="743" y="1450"/>
                </a:cxn>
                <a:cxn ang="0">
                  <a:pos x="596" y="1808"/>
                </a:cxn>
                <a:cxn ang="0">
                  <a:pos x="508" y="1935"/>
                </a:cxn>
                <a:cxn ang="0">
                  <a:pos x="403" y="2020"/>
                </a:cxn>
                <a:cxn ang="0">
                  <a:pos x="297" y="2047"/>
                </a:cxn>
                <a:cxn ang="0">
                  <a:pos x="206" y="2052"/>
                </a:cxn>
                <a:cxn ang="0">
                  <a:pos x="173" y="2001"/>
                </a:cxn>
                <a:cxn ang="0">
                  <a:pos x="194" y="1948"/>
                </a:cxn>
                <a:cxn ang="0">
                  <a:pos x="294" y="1911"/>
                </a:cxn>
                <a:cxn ang="0">
                  <a:pos x="346" y="1836"/>
                </a:cxn>
                <a:cxn ang="0">
                  <a:pos x="316" y="1745"/>
                </a:cxn>
                <a:cxn ang="0">
                  <a:pos x="193" y="1692"/>
                </a:cxn>
                <a:cxn ang="0">
                  <a:pos x="62" y="1622"/>
                </a:cxn>
                <a:cxn ang="0">
                  <a:pos x="8" y="1561"/>
                </a:cxn>
              </a:cxnLst>
              <a:rect l="0" t="0" r="r" b="b"/>
              <a:pathLst>
                <a:path w="1356" h="2059">
                  <a:moveTo>
                    <a:pt x="8" y="1561"/>
                  </a:moveTo>
                  <a:cubicBezTo>
                    <a:pt x="0" y="1524"/>
                    <a:pt x="2" y="1456"/>
                    <a:pt x="17" y="1421"/>
                  </a:cubicBezTo>
                  <a:cubicBezTo>
                    <a:pt x="34" y="1388"/>
                    <a:pt x="68" y="1368"/>
                    <a:pt x="93" y="1361"/>
                  </a:cubicBezTo>
                  <a:cubicBezTo>
                    <a:pt x="118" y="1355"/>
                    <a:pt x="144" y="1376"/>
                    <a:pt x="169" y="1386"/>
                  </a:cubicBezTo>
                  <a:cubicBezTo>
                    <a:pt x="197" y="1398"/>
                    <a:pt x="226" y="1424"/>
                    <a:pt x="260" y="1426"/>
                  </a:cubicBezTo>
                  <a:cubicBezTo>
                    <a:pt x="293" y="1428"/>
                    <a:pt x="336" y="1421"/>
                    <a:pt x="374" y="1400"/>
                  </a:cubicBezTo>
                  <a:cubicBezTo>
                    <a:pt x="408" y="1379"/>
                    <a:pt x="443" y="1325"/>
                    <a:pt x="469" y="1296"/>
                  </a:cubicBezTo>
                  <a:cubicBezTo>
                    <a:pt x="496" y="1271"/>
                    <a:pt x="484" y="1269"/>
                    <a:pt x="531" y="1230"/>
                  </a:cubicBezTo>
                  <a:cubicBezTo>
                    <a:pt x="563" y="1206"/>
                    <a:pt x="625" y="1180"/>
                    <a:pt x="663" y="1152"/>
                  </a:cubicBezTo>
                  <a:cubicBezTo>
                    <a:pt x="700" y="1123"/>
                    <a:pt x="723" y="1108"/>
                    <a:pt x="756" y="1064"/>
                  </a:cubicBezTo>
                  <a:cubicBezTo>
                    <a:pt x="788" y="1020"/>
                    <a:pt x="825" y="926"/>
                    <a:pt x="858" y="882"/>
                  </a:cubicBezTo>
                  <a:cubicBezTo>
                    <a:pt x="890" y="839"/>
                    <a:pt x="931" y="823"/>
                    <a:pt x="956" y="799"/>
                  </a:cubicBezTo>
                  <a:cubicBezTo>
                    <a:pt x="983" y="769"/>
                    <a:pt x="1012" y="732"/>
                    <a:pt x="1024" y="696"/>
                  </a:cubicBezTo>
                  <a:cubicBezTo>
                    <a:pt x="1038" y="661"/>
                    <a:pt x="1051" y="657"/>
                    <a:pt x="1034" y="589"/>
                  </a:cubicBezTo>
                  <a:lnTo>
                    <a:pt x="921" y="329"/>
                  </a:lnTo>
                  <a:lnTo>
                    <a:pt x="1021" y="256"/>
                  </a:lnTo>
                  <a:lnTo>
                    <a:pt x="1049" y="73"/>
                  </a:lnTo>
                  <a:lnTo>
                    <a:pt x="1204" y="0"/>
                  </a:lnTo>
                  <a:lnTo>
                    <a:pt x="1234" y="97"/>
                  </a:lnTo>
                  <a:lnTo>
                    <a:pt x="1265" y="189"/>
                  </a:lnTo>
                  <a:lnTo>
                    <a:pt x="1300" y="464"/>
                  </a:lnTo>
                  <a:lnTo>
                    <a:pt x="1266" y="575"/>
                  </a:lnTo>
                  <a:lnTo>
                    <a:pt x="1317" y="759"/>
                  </a:lnTo>
                  <a:lnTo>
                    <a:pt x="1260" y="917"/>
                  </a:lnTo>
                  <a:lnTo>
                    <a:pt x="1356" y="1170"/>
                  </a:lnTo>
                  <a:lnTo>
                    <a:pt x="1236" y="1419"/>
                  </a:lnTo>
                  <a:lnTo>
                    <a:pt x="1175" y="1360"/>
                  </a:lnTo>
                  <a:lnTo>
                    <a:pt x="1065" y="1313"/>
                  </a:lnTo>
                  <a:lnTo>
                    <a:pt x="1092" y="1291"/>
                  </a:lnTo>
                  <a:lnTo>
                    <a:pt x="1045" y="1192"/>
                  </a:lnTo>
                  <a:lnTo>
                    <a:pt x="966" y="1201"/>
                  </a:lnTo>
                  <a:lnTo>
                    <a:pt x="951" y="1253"/>
                  </a:lnTo>
                  <a:lnTo>
                    <a:pt x="995" y="1315"/>
                  </a:lnTo>
                  <a:lnTo>
                    <a:pt x="967" y="1367"/>
                  </a:lnTo>
                  <a:lnTo>
                    <a:pt x="875" y="1412"/>
                  </a:lnTo>
                  <a:lnTo>
                    <a:pt x="775" y="1406"/>
                  </a:lnTo>
                  <a:lnTo>
                    <a:pt x="743" y="1450"/>
                  </a:lnTo>
                  <a:lnTo>
                    <a:pt x="596" y="1808"/>
                  </a:lnTo>
                  <a:lnTo>
                    <a:pt x="508" y="1935"/>
                  </a:lnTo>
                  <a:lnTo>
                    <a:pt x="403" y="2020"/>
                  </a:lnTo>
                  <a:cubicBezTo>
                    <a:pt x="368" y="2038"/>
                    <a:pt x="329" y="2041"/>
                    <a:pt x="297" y="2047"/>
                  </a:cubicBezTo>
                  <a:cubicBezTo>
                    <a:pt x="264" y="2053"/>
                    <a:pt x="226" y="2059"/>
                    <a:pt x="206" y="2052"/>
                  </a:cubicBezTo>
                  <a:cubicBezTo>
                    <a:pt x="186" y="2045"/>
                    <a:pt x="175" y="2018"/>
                    <a:pt x="173" y="2001"/>
                  </a:cubicBezTo>
                  <a:cubicBezTo>
                    <a:pt x="169" y="1983"/>
                    <a:pt x="174" y="1962"/>
                    <a:pt x="194" y="1948"/>
                  </a:cubicBezTo>
                  <a:cubicBezTo>
                    <a:pt x="214" y="1933"/>
                    <a:pt x="268" y="1929"/>
                    <a:pt x="294" y="1911"/>
                  </a:cubicBezTo>
                  <a:cubicBezTo>
                    <a:pt x="315" y="1890"/>
                    <a:pt x="343" y="1864"/>
                    <a:pt x="346" y="1836"/>
                  </a:cubicBezTo>
                  <a:cubicBezTo>
                    <a:pt x="349" y="1810"/>
                    <a:pt x="341" y="1769"/>
                    <a:pt x="316" y="1745"/>
                  </a:cubicBezTo>
                  <a:cubicBezTo>
                    <a:pt x="298" y="1711"/>
                    <a:pt x="236" y="1712"/>
                    <a:pt x="193" y="1692"/>
                  </a:cubicBezTo>
                  <a:lnTo>
                    <a:pt x="62" y="1622"/>
                  </a:lnTo>
                  <a:cubicBezTo>
                    <a:pt x="62" y="1622"/>
                    <a:pt x="14" y="1599"/>
                    <a:pt x="8" y="1561"/>
                  </a:cubicBezTo>
                  <a:close/>
                </a:path>
              </a:pathLst>
            </a:custGeom>
            <a:solidFill>
              <a:srgbClr val="FF9900"/>
            </a:solidFill>
            <a:ln w="38100">
              <a:solidFill>
                <a:srgbClr val="DDDDDD"/>
              </a:solidFill>
              <a:round/>
              <a:headEnd/>
              <a:tailEnd/>
            </a:ln>
            <a:effectLst>
              <a:outerShdw dist="76200" dir="108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="1" dirty="0">
                <a:latin typeface="Arial Narrow" panose="020B0606020202030204" pitchFamily="34" charset="0"/>
              </a:endParaRPr>
            </a:p>
          </p:txBody>
        </p:sp>
        <p:sp>
          <p:nvSpPr>
            <p:cNvPr id="153" name="Freeform 95"/>
            <p:cNvSpPr>
              <a:spLocks/>
            </p:cNvSpPr>
            <p:nvPr/>
          </p:nvSpPr>
          <p:spPr bwMode="auto">
            <a:xfrm rot="-978831">
              <a:off x="2147" y="994"/>
              <a:ext cx="1354" cy="2445"/>
            </a:xfrm>
            <a:custGeom>
              <a:avLst/>
              <a:gdLst>
                <a:gd name="T0" fmla="*/ 9014 w 1145"/>
                <a:gd name="T1" fmla="*/ 89 h 2115"/>
                <a:gd name="T2" fmla="*/ 10228 w 1145"/>
                <a:gd name="T3" fmla="*/ 775 h 2115"/>
                <a:gd name="T4" fmla="*/ 11563 w 1145"/>
                <a:gd name="T5" fmla="*/ 3170 h 2115"/>
                <a:gd name="T6" fmla="*/ 11869 w 1145"/>
                <a:gd name="T7" fmla="*/ 4954 h 2115"/>
                <a:gd name="T8" fmla="*/ 11182 w 1145"/>
                <a:gd name="T9" fmla="*/ 5771 h 2115"/>
                <a:gd name="T10" fmla="*/ 8700 w 1145"/>
                <a:gd name="T11" fmla="*/ 7078 h 2115"/>
                <a:gd name="T12" fmla="*/ 6096 w 1145"/>
                <a:gd name="T13" fmla="*/ 7804 h 2115"/>
                <a:gd name="T14" fmla="*/ 3645 w 1145"/>
                <a:gd name="T15" fmla="*/ 8494 h 2115"/>
                <a:gd name="T16" fmla="*/ 1587 w 1145"/>
                <a:gd name="T17" fmla="*/ 8015 h 2115"/>
                <a:gd name="T18" fmla="*/ 1388 w 1145"/>
                <a:gd name="T19" fmla="*/ 9501 h 2115"/>
                <a:gd name="T20" fmla="*/ 3082 w 1145"/>
                <a:gd name="T21" fmla="*/ 11394 h 2115"/>
                <a:gd name="T22" fmla="*/ 1641 w 1145"/>
                <a:gd name="T23" fmla="*/ 12493 h 2115"/>
                <a:gd name="T24" fmla="*/ 3805 w 1145"/>
                <a:gd name="T25" fmla="*/ 12834 h 2115"/>
                <a:gd name="T26" fmla="*/ 3685 w 1145"/>
                <a:gd name="T27" fmla="*/ 13427 h 2115"/>
                <a:gd name="T28" fmla="*/ 3082 w 1145"/>
                <a:gd name="T29" fmla="*/ 13084 h 2115"/>
                <a:gd name="T30" fmla="*/ 2365 w 1145"/>
                <a:gd name="T31" fmla="*/ 13458 h 2115"/>
                <a:gd name="T32" fmla="*/ 2955 w 1145"/>
                <a:gd name="T33" fmla="*/ 14183 h 2115"/>
                <a:gd name="T34" fmla="*/ 2334 w 1145"/>
                <a:gd name="T35" fmla="*/ 14890 h 2115"/>
                <a:gd name="T36" fmla="*/ 1144 w 1145"/>
                <a:gd name="T37" fmla="*/ 14345 h 2115"/>
                <a:gd name="T38" fmla="*/ 197 w 1145"/>
                <a:gd name="T39" fmla="*/ 14552 h 2115"/>
                <a:gd name="T40" fmla="*/ 672 w 1145"/>
                <a:gd name="T41" fmla="*/ 15803 h 2115"/>
                <a:gd name="T42" fmla="*/ 539 w 1145"/>
                <a:gd name="T43" fmla="*/ 15693 h 2115"/>
                <a:gd name="T44" fmla="*/ 106 w 1145"/>
                <a:gd name="T45" fmla="*/ 14252 h 2115"/>
                <a:gd name="T46" fmla="*/ 1359 w 1145"/>
                <a:gd name="T47" fmla="*/ 14252 h 2115"/>
                <a:gd name="T48" fmla="*/ 2485 w 1145"/>
                <a:gd name="T49" fmla="*/ 14701 h 2115"/>
                <a:gd name="T50" fmla="*/ 2553 w 1145"/>
                <a:gd name="T51" fmla="*/ 13797 h 2115"/>
                <a:gd name="T52" fmla="*/ 2280 w 1145"/>
                <a:gd name="T53" fmla="*/ 13038 h 2115"/>
                <a:gd name="T54" fmla="*/ 3555 w 1145"/>
                <a:gd name="T55" fmla="*/ 13245 h 2115"/>
                <a:gd name="T56" fmla="*/ 3434 w 1145"/>
                <a:gd name="T57" fmla="*/ 12819 h 2115"/>
                <a:gd name="T58" fmla="*/ 1075 w 1145"/>
                <a:gd name="T59" fmla="*/ 12057 h 2115"/>
                <a:gd name="T60" fmla="*/ 2904 w 1145"/>
                <a:gd name="T61" fmla="*/ 11092 h 2115"/>
                <a:gd name="T62" fmla="*/ 1112 w 1145"/>
                <a:gd name="T63" fmla="*/ 9755 h 2115"/>
                <a:gd name="T64" fmla="*/ 1203 w 1145"/>
                <a:gd name="T65" fmla="*/ 7898 h 2115"/>
                <a:gd name="T66" fmla="*/ 3570 w 1145"/>
                <a:gd name="T67" fmla="*/ 8266 h 2115"/>
                <a:gd name="T68" fmla="*/ 6116 w 1145"/>
                <a:gd name="T69" fmla="*/ 7586 h 2115"/>
                <a:gd name="T70" fmla="*/ 8631 w 1145"/>
                <a:gd name="T71" fmla="*/ 6878 h 2115"/>
                <a:gd name="T72" fmla="*/ 10807 w 1145"/>
                <a:gd name="T73" fmla="*/ 5610 h 2115"/>
                <a:gd name="T74" fmla="*/ 11642 w 1145"/>
                <a:gd name="T75" fmla="*/ 4285 h 2115"/>
                <a:gd name="T76" fmla="*/ 9957 w 1145"/>
                <a:gd name="T77" fmla="*/ 883 h 211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145"/>
                <a:gd name="T118" fmla="*/ 0 h 2115"/>
                <a:gd name="T119" fmla="*/ 1145 w 1145"/>
                <a:gd name="T120" fmla="*/ 2115 h 211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145" h="2115">
                  <a:moveTo>
                    <a:pt x="850" y="33"/>
                  </a:moveTo>
                  <a:cubicBezTo>
                    <a:pt x="854" y="26"/>
                    <a:pt x="862" y="12"/>
                    <a:pt x="862" y="12"/>
                  </a:cubicBezTo>
                  <a:lnTo>
                    <a:pt x="877" y="0"/>
                  </a:lnTo>
                  <a:cubicBezTo>
                    <a:pt x="896" y="15"/>
                    <a:pt x="947" y="55"/>
                    <a:pt x="978" y="102"/>
                  </a:cubicBezTo>
                  <a:cubicBezTo>
                    <a:pt x="1009" y="149"/>
                    <a:pt x="1045" y="233"/>
                    <a:pt x="1066" y="285"/>
                  </a:cubicBezTo>
                  <a:cubicBezTo>
                    <a:pt x="1087" y="337"/>
                    <a:pt x="1093" y="380"/>
                    <a:pt x="1105" y="417"/>
                  </a:cubicBezTo>
                  <a:cubicBezTo>
                    <a:pt x="1114" y="454"/>
                    <a:pt x="1134" y="467"/>
                    <a:pt x="1140" y="504"/>
                  </a:cubicBezTo>
                  <a:cubicBezTo>
                    <a:pt x="1145" y="543"/>
                    <a:pt x="1140" y="617"/>
                    <a:pt x="1135" y="651"/>
                  </a:cubicBezTo>
                  <a:lnTo>
                    <a:pt x="1111" y="707"/>
                  </a:lnTo>
                  <a:lnTo>
                    <a:pt x="1069" y="759"/>
                  </a:lnTo>
                  <a:lnTo>
                    <a:pt x="967" y="794"/>
                  </a:lnTo>
                  <a:cubicBezTo>
                    <a:pt x="922" y="828"/>
                    <a:pt x="879" y="894"/>
                    <a:pt x="832" y="930"/>
                  </a:cubicBezTo>
                  <a:cubicBezTo>
                    <a:pt x="785" y="965"/>
                    <a:pt x="725" y="985"/>
                    <a:pt x="684" y="1001"/>
                  </a:cubicBezTo>
                  <a:cubicBezTo>
                    <a:pt x="643" y="1014"/>
                    <a:pt x="620" y="1007"/>
                    <a:pt x="583" y="1025"/>
                  </a:cubicBezTo>
                  <a:cubicBezTo>
                    <a:pt x="546" y="1043"/>
                    <a:pt x="502" y="1092"/>
                    <a:pt x="463" y="1107"/>
                  </a:cubicBezTo>
                  <a:cubicBezTo>
                    <a:pt x="424" y="1122"/>
                    <a:pt x="387" y="1130"/>
                    <a:pt x="349" y="1116"/>
                  </a:cubicBezTo>
                  <a:cubicBezTo>
                    <a:pt x="311" y="1102"/>
                    <a:pt x="268" y="1033"/>
                    <a:pt x="235" y="1023"/>
                  </a:cubicBezTo>
                  <a:cubicBezTo>
                    <a:pt x="202" y="1013"/>
                    <a:pt x="173" y="1032"/>
                    <a:pt x="151" y="1053"/>
                  </a:cubicBezTo>
                  <a:cubicBezTo>
                    <a:pt x="129" y="1074"/>
                    <a:pt x="106" y="1117"/>
                    <a:pt x="103" y="1149"/>
                  </a:cubicBezTo>
                  <a:cubicBezTo>
                    <a:pt x="100" y="1181"/>
                    <a:pt x="104" y="1210"/>
                    <a:pt x="133" y="1248"/>
                  </a:cubicBezTo>
                  <a:lnTo>
                    <a:pt x="297" y="1392"/>
                  </a:lnTo>
                  <a:cubicBezTo>
                    <a:pt x="324" y="1433"/>
                    <a:pt x="319" y="1472"/>
                    <a:pt x="295" y="1497"/>
                  </a:cubicBezTo>
                  <a:cubicBezTo>
                    <a:pt x="268" y="1527"/>
                    <a:pt x="177" y="1521"/>
                    <a:pt x="154" y="1545"/>
                  </a:cubicBezTo>
                  <a:cubicBezTo>
                    <a:pt x="131" y="1569"/>
                    <a:pt x="126" y="1627"/>
                    <a:pt x="157" y="1641"/>
                  </a:cubicBezTo>
                  <a:lnTo>
                    <a:pt x="322" y="1662"/>
                  </a:lnTo>
                  <a:cubicBezTo>
                    <a:pt x="356" y="1669"/>
                    <a:pt x="356" y="1674"/>
                    <a:pt x="364" y="1686"/>
                  </a:cubicBezTo>
                  <a:cubicBezTo>
                    <a:pt x="372" y="1698"/>
                    <a:pt x="372" y="1724"/>
                    <a:pt x="370" y="1737"/>
                  </a:cubicBezTo>
                  <a:cubicBezTo>
                    <a:pt x="368" y="1750"/>
                    <a:pt x="360" y="1760"/>
                    <a:pt x="352" y="1764"/>
                  </a:cubicBezTo>
                  <a:cubicBezTo>
                    <a:pt x="344" y="1768"/>
                    <a:pt x="332" y="1769"/>
                    <a:pt x="322" y="1761"/>
                  </a:cubicBezTo>
                  <a:cubicBezTo>
                    <a:pt x="312" y="1753"/>
                    <a:pt x="310" y="1725"/>
                    <a:pt x="295" y="1719"/>
                  </a:cubicBezTo>
                  <a:cubicBezTo>
                    <a:pt x="280" y="1713"/>
                    <a:pt x="246" y="1714"/>
                    <a:pt x="235" y="1722"/>
                  </a:cubicBezTo>
                  <a:cubicBezTo>
                    <a:pt x="224" y="1730"/>
                    <a:pt x="222" y="1753"/>
                    <a:pt x="226" y="1767"/>
                  </a:cubicBezTo>
                  <a:cubicBezTo>
                    <a:pt x="230" y="1781"/>
                    <a:pt x="253" y="1793"/>
                    <a:pt x="262" y="1809"/>
                  </a:cubicBezTo>
                  <a:cubicBezTo>
                    <a:pt x="271" y="1825"/>
                    <a:pt x="282" y="1843"/>
                    <a:pt x="283" y="1863"/>
                  </a:cubicBezTo>
                  <a:cubicBezTo>
                    <a:pt x="284" y="1883"/>
                    <a:pt x="275" y="1914"/>
                    <a:pt x="265" y="1929"/>
                  </a:cubicBezTo>
                  <a:cubicBezTo>
                    <a:pt x="255" y="1944"/>
                    <a:pt x="238" y="1955"/>
                    <a:pt x="223" y="1956"/>
                  </a:cubicBezTo>
                  <a:cubicBezTo>
                    <a:pt x="208" y="1957"/>
                    <a:pt x="191" y="1950"/>
                    <a:pt x="172" y="1938"/>
                  </a:cubicBezTo>
                  <a:cubicBezTo>
                    <a:pt x="153" y="1926"/>
                    <a:pt x="131" y="1894"/>
                    <a:pt x="109" y="1884"/>
                  </a:cubicBezTo>
                  <a:cubicBezTo>
                    <a:pt x="87" y="1874"/>
                    <a:pt x="55" y="1873"/>
                    <a:pt x="40" y="1878"/>
                  </a:cubicBezTo>
                  <a:cubicBezTo>
                    <a:pt x="25" y="1883"/>
                    <a:pt x="18" y="1890"/>
                    <a:pt x="19" y="1911"/>
                  </a:cubicBezTo>
                  <a:lnTo>
                    <a:pt x="46" y="2007"/>
                  </a:lnTo>
                  <a:cubicBezTo>
                    <a:pt x="53" y="2034"/>
                    <a:pt x="66" y="2059"/>
                    <a:pt x="64" y="2076"/>
                  </a:cubicBezTo>
                  <a:cubicBezTo>
                    <a:pt x="62" y="2093"/>
                    <a:pt x="36" y="2115"/>
                    <a:pt x="34" y="2112"/>
                  </a:cubicBezTo>
                  <a:cubicBezTo>
                    <a:pt x="32" y="2109"/>
                    <a:pt x="56" y="2089"/>
                    <a:pt x="52" y="2061"/>
                  </a:cubicBezTo>
                  <a:cubicBezTo>
                    <a:pt x="48" y="2033"/>
                    <a:pt x="14" y="1972"/>
                    <a:pt x="7" y="1941"/>
                  </a:cubicBezTo>
                  <a:cubicBezTo>
                    <a:pt x="0" y="1910"/>
                    <a:pt x="2" y="1887"/>
                    <a:pt x="10" y="1872"/>
                  </a:cubicBezTo>
                  <a:cubicBezTo>
                    <a:pt x="18" y="1857"/>
                    <a:pt x="38" y="1848"/>
                    <a:pt x="58" y="1848"/>
                  </a:cubicBezTo>
                  <a:cubicBezTo>
                    <a:pt x="78" y="1848"/>
                    <a:pt x="107" y="1858"/>
                    <a:pt x="130" y="1872"/>
                  </a:cubicBezTo>
                  <a:cubicBezTo>
                    <a:pt x="153" y="1886"/>
                    <a:pt x="178" y="1919"/>
                    <a:pt x="196" y="1929"/>
                  </a:cubicBezTo>
                  <a:cubicBezTo>
                    <a:pt x="196" y="1929"/>
                    <a:pt x="227" y="1942"/>
                    <a:pt x="238" y="1932"/>
                  </a:cubicBezTo>
                  <a:cubicBezTo>
                    <a:pt x="249" y="1922"/>
                    <a:pt x="264" y="1889"/>
                    <a:pt x="265" y="1869"/>
                  </a:cubicBezTo>
                  <a:cubicBezTo>
                    <a:pt x="266" y="1849"/>
                    <a:pt x="255" y="1829"/>
                    <a:pt x="244" y="1812"/>
                  </a:cubicBezTo>
                  <a:cubicBezTo>
                    <a:pt x="233" y="1795"/>
                    <a:pt x="203" y="1780"/>
                    <a:pt x="199" y="1764"/>
                  </a:cubicBezTo>
                  <a:cubicBezTo>
                    <a:pt x="195" y="1748"/>
                    <a:pt x="204" y="1723"/>
                    <a:pt x="217" y="1713"/>
                  </a:cubicBezTo>
                  <a:cubicBezTo>
                    <a:pt x="230" y="1703"/>
                    <a:pt x="257" y="1697"/>
                    <a:pt x="277" y="1701"/>
                  </a:cubicBezTo>
                  <a:cubicBezTo>
                    <a:pt x="297" y="1705"/>
                    <a:pt x="327" y="1738"/>
                    <a:pt x="340" y="1740"/>
                  </a:cubicBezTo>
                  <a:cubicBezTo>
                    <a:pt x="353" y="1742"/>
                    <a:pt x="357" y="1722"/>
                    <a:pt x="355" y="1713"/>
                  </a:cubicBezTo>
                  <a:cubicBezTo>
                    <a:pt x="353" y="1704"/>
                    <a:pt x="358" y="1690"/>
                    <a:pt x="328" y="1683"/>
                  </a:cubicBezTo>
                  <a:lnTo>
                    <a:pt x="172" y="1668"/>
                  </a:lnTo>
                  <a:cubicBezTo>
                    <a:pt x="134" y="1651"/>
                    <a:pt x="106" y="1608"/>
                    <a:pt x="103" y="1584"/>
                  </a:cubicBezTo>
                  <a:cubicBezTo>
                    <a:pt x="100" y="1560"/>
                    <a:pt x="122" y="1545"/>
                    <a:pt x="151" y="1524"/>
                  </a:cubicBezTo>
                  <a:cubicBezTo>
                    <a:pt x="180" y="1503"/>
                    <a:pt x="264" y="1484"/>
                    <a:pt x="277" y="1458"/>
                  </a:cubicBezTo>
                  <a:cubicBezTo>
                    <a:pt x="290" y="1432"/>
                    <a:pt x="259" y="1396"/>
                    <a:pt x="231" y="1367"/>
                  </a:cubicBezTo>
                  <a:cubicBezTo>
                    <a:pt x="224" y="1327"/>
                    <a:pt x="133" y="1316"/>
                    <a:pt x="106" y="1281"/>
                  </a:cubicBezTo>
                  <a:cubicBezTo>
                    <a:pt x="79" y="1246"/>
                    <a:pt x="66" y="1198"/>
                    <a:pt x="67" y="1158"/>
                  </a:cubicBezTo>
                  <a:cubicBezTo>
                    <a:pt x="68" y="1118"/>
                    <a:pt x="87" y="1065"/>
                    <a:pt x="115" y="1038"/>
                  </a:cubicBezTo>
                  <a:cubicBezTo>
                    <a:pt x="143" y="1011"/>
                    <a:pt x="199" y="988"/>
                    <a:pt x="237" y="996"/>
                  </a:cubicBezTo>
                  <a:cubicBezTo>
                    <a:pt x="275" y="1004"/>
                    <a:pt x="307" y="1070"/>
                    <a:pt x="342" y="1086"/>
                  </a:cubicBezTo>
                  <a:cubicBezTo>
                    <a:pt x="377" y="1102"/>
                    <a:pt x="404" y="1106"/>
                    <a:pt x="444" y="1091"/>
                  </a:cubicBezTo>
                  <a:cubicBezTo>
                    <a:pt x="481" y="1077"/>
                    <a:pt x="542" y="1015"/>
                    <a:pt x="585" y="996"/>
                  </a:cubicBezTo>
                  <a:cubicBezTo>
                    <a:pt x="628" y="977"/>
                    <a:pt x="660" y="993"/>
                    <a:pt x="700" y="977"/>
                  </a:cubicBezTo>
                  <a:cubicBezTo>
                    <a:pt x="738" y="964"/>
                    <a:pt x="789" y="933"/>
                    <a:pt x="825" y="903"/>
                  </a:cubicBezTo>
                  <a:cubicBezTo>
                    <a:pt x="878" y="872"/>
                    <a:pt x="884" y="823"/>
                    <a:pt x="919" y="795"/>
                  </a:cubicBezTo>
                  <a:lnTo>
                    <a:pt x="1033" y="737"/>
                  </a:lnTo>
                  <a:lnTo>
                    <a:pt x="1099" y="687"/>
                  </a:lnTo>
                  <a:cubicBezTo>
                    <a:pt x="1112" y="658"/>
                    <a:pt x="1123" y="626"/>
                    <a:pt x="1114" y="563"/>
                  </a:cubicBezTo>
                  <a:cubicBezTo>
                    <a:pt x="1105" y="455"/>
                    <a:pt x="1071" y="380"/>
                    <a:pt x="1044" y="306"/>
                  </a:cubicBezTo>
                  <a:cubicBezTo>
                    <a:pt x="1017" y="232"/>
                    <a:pt x="984" y="162"/>
                    <a:pt x="952" y="117"/>
                  </a:cubicBezTo>
                  <a:cubicBezTo>
                    <a:pt x="917" y="69"/>
                    <a:pt x="872" y="47"/>
                    <a:pt x="850" y="33"/>
                  </a:cubicBez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b="1">
                <a:latin typeface="Arial Narrow" panose="020B0606020202030204" pitchFamily="34" charset="0"/>
              </a:endParaRPr>
            </a:p>
          </p:txBody>
        </p:sp>
        <p:sp>
          <p:nvSpPr>
            <p:cNvPr id="154" name="Freeform 89"/>
            <p:cNvSpPr>
              <a:spLocks/>
            </p:cNvSpPr>
            <p:nvPr/>
          </p:nvSpPr>
          <p:spPr bwMode="auto">
            <a:xfrm rot="-978831">
              <a:off x="1672" y="2131"/>
              <a:ext cx="511" cy="877"/>
            </a:xfrm>
            <a:custGeom>
              <a:avLst/>
              <a:gdLst/>
              <a:ahLst/>
              <a:cxnLst>
                <a:cxn ang="0">
                  <a:pos x="69" y="759"/>
                </a:cxn>
                <a:cxn ang="0">
                  <a:pos x="150" y="648"/>
                </a:cxn>
                <a:cxn ang="0">
                  <a:pos x="153" y="579"/>
                </a:cxn>
                <a:cxn ang="0">
                  <a:pos x="195" y="558"/>
                </a:cxn>
                <a:cxn ang="0">
                  <a:pos x="279" y="594"/>
                </a:cxn>
                <a:cxn ang="0">
                  <a:pos x="306" y="636"/>
                </a:cxn>
                <a:cxn ang="0">
                  <a:pos x="375" y="552"/>
                </a:cxn>
                <a:cxn ang="0">
                  <a:pos x="351" y="522"/>
                </a:cxn>
                <a:cxn ang="0">
                  <a:pos x="351" y="453"/>
                </a:cxn>
                <a:cxn ang="0">
                  <a:pos x="330" y="384"/>
                </a:cxn>
                <a:cxn ang="0">
                  <a:pos x="297" y="384"/>
                </a:cxn>
                <a:cxn ang="0">
                  <a:pos x="312" y="258"/>
                </a:cxn>
                <a:cxn ang="0">
                  <a:pos x="360" y="261"/>
                </a:cxn>
                <a:cxn ang="0">
                  <a:pos x="363" y="189"/>
                </a:cxn>
                <a:cxn ang="0">
                  <a:pos x="432" y="123"/>
                </a:cxn>
                <a:cxn ang="0">
                  <a:pos x="294" y="0"/>
                </a:cxn>
                <a:cxn ang="0">
                  <a:pos x="216" y="27"/>
                </a:cxn>
                <a:cxn ang="0">
                  <a:pos x="204" y="99"/>
                </a:cxn>
                <a:cxn ang="0">
                  <a:pos x="162" y="174"/>
                </a:cxn>
                <a:cxn ang="0">
                  <a:pos x="201" y="186"/>
                </a:cxn>
                <a:cxn ang="0">
                  <a:pos x="189" y="231"/>
                </a:cxn>
                <a:cxn ang="0">
                  <a:pos x="234" y="228"/>
                </a:cxn>
                <a:cxn ang="0">
                  <a:pos x="201" y="342"/>
                </a:cxn>
                <a:cxn ang="0">
                  <a:pos x="201" y="372"/>
                </a:cxn>
                <a:cxn ang="0">
                  <a:pos x="150" y="363"/>
                </a:cxn>
                <a:cxn ang="0">
                  <a:pos x="159" y="318"/>
                </a:cxn>
                <a:cxn ang="0">
                  <a:pos x="132" y="315"/>
                </a:cxn>
                <a:cxn ang="0">
                  <a:pos x="156" y="279"/>
                </a:cxn>
                <a:cxn ang="0">
                  <a:pos x="135" y="255"/>
                </a:cxn>
                <a:cxn ang="0">
                  <a:pos x="0" y="387"/>
                </a:cxn>
                <a:cxn ang="0">
                  <a:pos x="9" y="492"/>
                </a:cxn>
                <a:cxn ang="0">
                  <a:pos x="9" y="555"/>
                </a:cxn>
                <a:cxn ang="0">
                  <a:pos x="75" y="564"/>
                </a:cxn>
                <a:cxn ang="0">
                  <a:pos x="78" y="582"/>
                </a:cxn>
                <a:cxn ang="0">
                  <a:pos x="33" y="615"/>
                </a:cxn>
                <a:cxn ang="0">
                  <a:pos x="69" y="759"/>
                </a:cxn>
              </a:cxnLst>
              <a:rect l="0" t="0" r="r" b="b"/>
              <a:pathLst>
                <a:path w="432" h="759">
                  <a:moveTo>
                    <a:pt x="69" y="759"/>
                  </a:moveTo>
                  <a:lnTo>
                    <a:pt x="150" y="648"/>
                  </a:lnTo>
                  <a:lnTo>
                    <a:pt x="153" y="579"/>
                  </a:lnTo>
                  <a:lnTo>
                    <a:pt x="195" y="558"/>
                  </a:lnTo>
                  <a:lnTo>
                    <a:pt x="279" y="594"/>
                  </a:lnTo>
                  <a:lnTo>
                    <a:pt x="306" y="636"/>
                  </a:lnTo>
                  <a:lnTo>
                    <a:pt x="375" y="552"/>
                  </a:lnTo>
                  <a:lnTo>
                    <a:pt x="351" y="522"/>
                  </a:lnTo>
                  <a:lnTo>
                    <a:pt x="351" y="453"/>
                  </a:lnTo>
                  <a:lnTo>
                    <a:pt x="330" y="384"/>
                  </a:lnTo>
                  <a:lnTo>
                    <a:pt x="297" y="384"/>
                  </a:lnTo>
                  <a:lnTo>
                    <a:pt x="312" y="258"/>
                  </a:lnTo>
                  <a:lnTo>
                    <a:pt x="360" y="261"/>
                  </a:lnTo>
                  <a:lnTo>
                    <a:pt x="363" y="189"/>
                  </a:lnTo>
                  <a:lnTo>
                    <a:pt x="432" y="123"/>
                  </a:lnTo>
                  <a:lnTo>
                    <a:pt x="294" y="0"/>
                  </a:lnTo>
                  <a:lnTo>
                    <a:pt x="216" y="27"/>
                  </a:lnTo>
                  <a:lnTo>
                    <a:pt x="204" y="99"/>
                  </a:lnTo>
                  <a:lnTo>
                    <a:pt x="162" y="174"/>
                  </a:lnTo>
                  <a:lnTo>
                    <a:pt x="201" y="186"/>
                  </a:lnTo>
                  <a:lnTo>
                    <a:pt x="189" y="231"/>
                  </a:lnTo>
                  <a:lnTo>
                    <a:pt x="234" y="228"/>
                  </a:lnTo>
                  <a:lnTo>
                    <a:pt x="201" y="342"/>
                  </a:lnTo>
                  <a:lnTo>
                    <a:pt x="201" y="372"/>
                  </a:lnTo>
                  <a:lnTo>
                    <a:pt x="150" y="363"/>
                  </a:lnTo>
                  <a:lnTo>
                    <a:pt x="159" y="318"/>
                  </a:lnTo>
                  <a:lnTo>
                    <a:pt x="132" y="315"/>
                  </a:lnTo>
                  <a:lnTo>
                    <a:pt x="156" y="279"/>
                  </a:lnTo>
                  <a:lnTo>
                    <a:pt x="135" y="255"/>
                  </a:lnTo>
                  <a:lnTo>
                    <a:pt x="0" y="387"/>
                  </a:lnTo>
                  <a:lnTo>
                    <a:pt x="9" y="492"/>
                  </a:lnTo>
                  <a:lnTo>
                    <a:pt x="9" y="555"/>
                  </a:lnTo>
                  <a:lnTo>
                    <a:pt x="75" y="564"/>
                  </a:lnTo>
                  <a:lnTo>
                    <a:pt x="78" y="582"/>
                  </a:lnTo>
                  <a:lnTo>
                    <a:pt x="33" y="615"/>
                  </a:lnTo>
                  <a:lnTo>
                    <a:pt x="69" y="759"/>
                  </a:lnTo>
                  <a:close/>
                </a:path>
              </a:pathLst>
            </a:custGeom>
            <a:solidFill>
              <a:srgbClr val="FF9900"/>
            </a:solidFill>
            <a:ln w="38100">
              <a:solidFill>
                <a:srgbClr val="DDDDDD"/>
              </a:solidFill>
              <a:round/>
              <a:headEnd/>
              <a:tailEnd/>
            </a:ln>
            <a:effectLst>
              <a:outerShdw dist="76200" dir="108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="1" dirty="0">
                <a:latin typeface="Arial Narrow" panose="020B0606020202030204" pitchFamily="34" charset="0"/>
              </a:endParaRPr>
            </a:p>
          </p:txBody>
        </p:sp>
        <p:sp>
          <p:nvSpPr>
            <p:cNvPr id="155" name="Freeform 90"/>
            <p:cNvSpPr>
              <a:spLocks/>
            </p:cNvSpPr>
            <p:nvPr/>
          </p:nvSpPr>
          <p:spPr bwMode="auto">
            <a:xfrm rot="-978831">
              <a:off x="2044" y="1740"/>
              <a:ext cx="730" cy="640"/>
            </a:xfrm>
            <a:custGeom>
              <a:avLst/>
              <a:gdLst/>
              <a:ahLst/>
              <a:cxnLst>
                <a:cxn ang="0">
                  <a:pos x="0" y="195"/>
                </a:cxn>
                <a:cxn ang="0">
                  <a:pos x="27" y="138"/>
                </a:cxn>
                <a:cxn ang="0">
                  <a:pos x="183" y="99"/>
                </a:cxn>
                <a:cxn ang="0">
                  <a:pos x="129" y="57"/>
                </a:cxn>
                <a:cxn ang="0">
                  <a:pos x="201" y="18"/>
                </a:cxn>
                <a:cxn ang="0">
                  <a:pos x="240" y="42"/>
                </a:cxn>
                <a:cxn ang="0">
                  <a:pos x="258" y="6"/>
                </a:cxn>
                <a:cxn ang="0">
                  <a:pos x="351" y="39"/>
                </a:cxn>
                <a:cxn ang="0">
                  <a:pos x="369" y="0"/>
                </a:cxn>
                <a:cxn ang="0">
                  <a:pos x="429" y="27"/>
                </a:cxn>
                <a:cxn ang="0">
                  <a:pos x="399" y="102"/>
                </a:cxn>
                <a:cxn ang="0">
                  <a:pos x="348" y="168"/>
                </a:cxn>
                <a:cxn ang="0">
                  <a:pos x="366" y="198"/>
                </a:cxn>
                <a:cxn ang="0">
                  <a:pos x="372" y="300"/>
                </a:cxn>
                <a:cxn ang="0">
                  <a:pos x="492" y="393"/>
                </a:cxn>
                <a:cxn ang="0">
                  <a:pos x="492" y="453"/>
                </a:cxn>
                <a:cxn ang="0">
                  <a:pos x="581" y="467"/>
                </a:cxn>
                <a:cxn ang="0">
                  <a:pos x="504" y="522"/>
                </a:cxn>
                <a:cxn ang="0">
                  <a:pos x="411" y="546"/>
                </a:cxn>
                <a:cxn ang="0">
                  <a:pos x="311" y="461"/>
                </a:cxn>
                <a:cxn ang="0">
                  <a:pos x="243" y="441"/>
                </a:cxn>
                <a:cxn ang="0">
                  <a:pos x="243" y="384"/>
                </a:cxn>
                <a:cxn ang="0">
                  <a:pos x="261" y="324"/>
                </a:cxn>
                <a:cxn ang="0">
                  <a:pos x="219" y="231"/>
                </a:cxn>
                <a:cxn ang="0">
                  <a:pos x="144" y="216"/>
                </a:cxn>
                <a:cxn ang="0">
                  <a:pos x="114" y="240"/>
                </a:cxn>
                <a:cxn ang="0">
                  <a:pos x="0" y="195"/>
                </a:cxn>
              </a:cxnLst>
              <a:rect l="0" t="0" r="r" b="b"/>
              <a:pathLst>
                <a:path w="617" h="554">
                  <a:moveTo>
                    <a:pt x="0" y="195"/>
                  </a:moveTo>
                  <a:lnTo>
                    <a:pt x="27" y="138"/>
                  </a:lnTo>
                  <a:lnTo>
                    <a:pt x="183" y="99"/>
                  </a:lnTo>
                  <a:lnTo>
                    <a:pt x="129" y="57"/>
                  </a:lnTo>
                  <a:lnTo>
                    <a:pt x="201" y="18"/>
                  </a:lnTo>
                  <a:lnTo>
                    <a:pt x="240" y="42"/>
                  </a:lnTo>
                  <a:lnTo>
                    <a:pt x="258" y="6"/>
                  </a:lnTo>
                  <a:lnTo>
                    <a:pt x="351" y="39"/>
                  </a:lnTo>
                  <a:lnTo>
                    <a:pt x="369" y="0"/>
                  </a:lnTo>
                  <a:lnTo>
                    <a:pt x="429" y="27"/>
                  </a:lnTo>
                  <a:lnTo>
                    <a:pt x="399" y="102"/>
                  </a:lnTo>
                  <a:lnTo>
                    <a:pt x="348" y="168"/>
                  </a:lnTo>
                  <a:lnTo>
                    <a:pt x="366" y="198"/>
                  </a:lnTo>
                  <a:lnTo>
                    <a:pt x="372" y="300"/>
                  </a:lnTo>
                  <a:lnTo>
                    <a:pt x="492" y="393"/>
                  </a:lnTo>
                  <a:lnTo>
                    <a:pt x="492" y="453"/>
                  </a:lnTo>
                  <a:cubicBezTo>
                    <a:pt x="492" y="453"/>
                    <a:pt x="617" y="446"/>
                    <a:pt x="581" y="467"/>
                  </a:cubicBezTo>
                  <a:cubicBezTo>
                    <a:pt x="545" y="488"/>
                    <a:pt x="532" y="509"/>
                    <a:pt x="504" y="522"/>
                  </a:cubicBezTo>
                  <a:cubicBezTo>
                    <a:pt x="478" y="532"/>
                    <a:pt x="443" y="554"/>
                    <a:pt x="411" y="546"/>
                  </a:cubicBezTo>
                  <a:cubicBezTo>
                    <a:pt x="379" y="536"/>
                    <a:pt x="339" y="478"/>
                    <a:pt x="311" y="461"/>
                  </a:cubicBezTo>
                  <a:cubicBezTo>
                    <a:pt x="283" y="444"/>
                    <a:pt x="254" y="455"/>
                    <a:pt x="243" y="441"/>
                  </a:cubicBezTo>
                  <a:lnTo>
                    <a:pt x="243" y="384"/>
                  </a:lnTo>
                  <a:lnTo>
                    <a:pt x="261" y="324"/>
                  </a:lnTo>
                  <a:lnTo>
                    <a:pt x="219" y="231"/>
                  </a:lnTo>
                  <a:lnTo>
                    <a:pt x="144" y="216"/>
                  </a:lnTo>
                  <a:lnTo>
                    <a:pt x="114" y="240"/>
                  </a:lnTo>
                  <a:lnTo>
                    <a:pt x="0" y="195"/>
                  </a:lnTo>
                  <a:close/>
                </a:path>
              </a:pathLst>
            </a:custGeom>
            <a:solidFill>
              <a:srgbClr val="FF9900"/>
            </a:solidFill>
            <a:ln w="38100">
              <a:solidFill>
                <a:srgbClr val="DDDDDD"/>
              </a:solidFill>
              <a:round/>
              <a:headEnd/>
              <a:tailEnd/>
            </a:ln>
            <a:effectLst>
              <a:outerShdw dist="76200" dir="108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="1" dirty="0">
                <a:latin typeface="Arial Narrow" panose="020B0606020202030204" pitchFamily="34" charset="0"/>
              </a:endParaRPr>
            </a:p>
          </p:txBody>
        </p:sp>
        <p:sp>
          <p:nvSpPr>
            <p:cNvPr id="156" name="Freeform 91"/>
            <p:cNvSpPr>
              <a:spLocks/>
            </p:cNvSpPr>
            <p:nvPr/>
          </p:nvSpPr>
          <p:spPr bwMode="auto">
            <a:xfrm rot="-978831">
              <a:off x="3924" y="2118"/>
              <a:ext cx="266" cy="516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225" y="63"/>
                </a:cxn>
                <a:cxn ang="0">
                  <a:pos x="183" y="183"/>
                </a:cxn>
                <a:cxn ang="0">
                  <a:pos x="183" y="276"/>
                </a:cxn>
                <a:cxn ang="0">
                  <a:pos x="123" y="342"/>
                </a:cxn>
                <a:cxn ang="0">
                  <a:pos x="120" y="375"/>
                </a:cxn>
                <a:cxn ang="0">
                  <a:pos x="147" y="399"/>
                </a:cxn>
                <a:cxn ang="0">
                  <a:pos x="123" y="447"/>
                </a:cxn>
                <a:cxn ang="0">
                  <a:pos x="63" y="399"/>
                </a:cxn>
                <a:cxn ang="0">
                  <a:pos x="69" y="348"/>
                </a:cxn>
                <a:cxn ang="0">
                  <a:pos x="9" y="273"/>
                </a:cxn>
                <a:cxn ang="0">
                  <a:pos x="0" y="174"/>
                </a:cxn>
                <a:cxn ang="0">
                  <a:pos x="63" y="84"/>
                </a:cxn>
                <a:cxn ang="0">
                  <a:pos x="129" y="66"/>
                </a:cxn>
                <a:cxn ang="0">
                  <a:pos x="147" y="15"/>
                </a:cxn>
                <a:cxn ang="0">
                  <a:pos x="180" y="0"/>
                </a:cxn>
              </a:cxnLst>
              <a:rect l="0" t="0" r="r" b="b"/>
              <a:pathLst>
                <a:path w="225" h="447">
                  <a:moveTo>
                    <a:pt x="180" y="0"/>
                  </a:moveTo>
                  <a:lnTo>
                    <a:pt x="225" y="63"/>
                  </a:lnTo>
                  <a:lnTo>
                    <a:pt x="183" y="183"/>
                  </a:lnTo>
                  <a:lnTo>
                    <a:pt x="183" y="276"/>
                  </a:lnTo>
                  <a:lnTo>
                    <a:pt x="123" y="342"/>
                  </a:lnTo>
                  <a:lnTo>
                    <a:pt x="120" y="375"/>
                  </a:lnTo>
                  <a:lnTo>
                    <a:pt x="147" y="399"/>
                  </a:lnTo>
                  <a:lnTo>
                    <a:pt x="123" y="447"/>
                  </a:lnTo>
                  <a:lnTo>
                    <a:pt x="63" y="399"/>
                  </a:lnTo>
                  <a:lnTo>
                    <a:pt x="69" y="348"/>
                  </a:lnTo>
                  <a:lnTo>
                    <a:pt x="9" y="273"/>
                  </a:lnTo>
                  <a:lnTo>
                    <a:pt x="0" y="174"/>
                  </a:lnTo>
                  <a:lnTo>
                    <a:pt x="63" y="84"/>
                  </a:lnTo>
                  <a:lnTo>
                    <a:pt x="129" y="66"/>
                  </a:lnTo>
                  <a:lnTo>
                    <a:pt x="147" y="15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FF9900"/>
            </a:solidFill>
            <a:ln w="38100">
              <a:solidFill>
                <a:srgbClr val="DDDDDD"/>
              </a:solidFill>
              <a:round/>
              <a:headEnd/>
              <a:tailEnd/>
            </a:ln>
            <a:effectLst>
              <a:outerShdw dist="76200" dir="108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="1" dirty="0">
                <a:latin typeface="Arial Narrow" panose="020B0606020202030204" pitchFamily="34" charset="0"/>
              </a:endParaRPr>
            </a:p>
          </p:txBody>
        </p:sp>
        <p:sp>
          <p:nvSpPr>
            <p:cNvPr id="157" name="Freeform 93"/>
            <p:cNvSpPr>
              <a:spLocks/>
            </p:cNvSpPr>
            <p:nvPr/>
          </p:nvSpPr>
          <p:spPr bwMode="auto">
            <a:xfrm rot="-978831">
              <a:off x="2208" y="2631"/>
              <a:ext cx="460" cy="642"/>
            </a:xfrm>
            <a:custGeom>
              <a:avLst/>
              <a:gdLst/>
              <a:ahLst/>
              <a:cxnLst>
                <a:cxn ang="0">
                  <a:pos x="246" y="0"/>
                </a:cxn>
                <a:cxn ang="0">
                  <a:pos x="366" y="93"/>
                </a:cxn>
                <a:cxn ang="0">
                  <a:pos x="384" y="156"/>
                </a:cxn>
                <a:cxn ang="0">
                  <a:pos x="354" y="186"/>
                </a:cxn>
                <a:cxn ang="0">
                  <a:pos x="251" y="234"/>
                </a:cxn>
                <a:cxn ang="0">
                  <a:pos x="222" y="297"/>
                </a:cxn>
                <a:cxn ang="0">
                  <a:pos x="252" y="372"/>
                </a:cxn>
                <a:cxn ang="0">
                  <a:pos x="207" y="381"/>
                </a:cxn>
                <a:cxn ang="0">
                  <a:pos x="162" y="405"/>
                </a:cxn>
                <a:cxn ang="0">
                  <a:pos x="162" y="456"/>
                </a:cxn>
                <a:cxn ang="0">
                  <a:pos x="201" y="516"/>
                </a:cxn>
                <a:cxn ang="0">
                  <a:pos x="183" y="525"/>
                </a:cxn>
                <a:cxn ang="0">
                  <a:pos x="138" y="507"/>
                </a:cxn>
                <a:cxn ang="0">
                  <a:pos x="99" y="555"/>
                </a:cxn>
                <a:cxn ang="0">
                  <a:pos x="0" y="468"/>
                </a:cxn>
                <a:cxn ang="0">
                  <a:pos x="87" y="378"/>
                </a:cxn>
                <a:cxn ang="0">
                  <a:pos x="117" y="315"/>
                </a:cxn>
                <a:cxn ang="0">
                  <a:pos x="96" y="243"/>
                </a:cxn>
                <a:cxn ang="0">
                  <a:pos x="114" y="222"/>
                </a:cxn>
                <a:cxn ang="0">
                  <a:pos x="221" y="224"/>
                </a:cxn>
                <a:cxn ang="0">
                  <a:pos x="264" y="195"/>
                </a:cxn>
                <a:cxn ang="0">
                  <a:pos x="270" y="165"/>
                </a:cxn>
                <a:cxn ang="0">
                  <a:pos x="294" y="147"/>
                </a:cxn>
                <a:cxn ang="0">
                  <a:pos x="213" y="87"/>
                </a:cxn>
                <a:cxn ang="0">
                  <a:pos x="216" y="33"/>
                </a:cxn>
                <a:cxn ang="0">
                  <a:pos x="246" y="0"/>
                </a:cxn>
              </a:cxnLst>
              <a:rect l="0" t="0" r="r" b="b"/>
              <a:pathLst>
                <a:path w="389" h="555">
                  <a:moveTo>
                    <a:pt x="246" y="0"/>
                  </a:moveTo>
                  <a:lnTo>
                    <a:pt x="366" y="93"/>
                  </a:lnTo>
                  <a:cubicBezTo>
                    <a:pt x="389" y="119"/>
                    <a:pt x="386" y="141"/>
                    <a:pt x="384" y="156"/>
                  </a:cubicBezTo>
                  <a:cubicBezTo>
                    <a:pt x="382" y="171"/>
                    <a:pt x="381" y="163"/>
                    <a:pt x="354" y="186"/>
                  </a:cubicBezTo>
                  <a:cubicBezTo>
                    <a:pt x="332" y="199"/>
                    <a:pt x="273" y="215"/>
                    <a:pt x="251" y="234"/>
                  </a:cubicBezTo>
                  <a:cubicBezTo>
                    <a:pt x="229" y="253"/>
                    <a:pt x="222" y="274"/>
                    <a:pt x="222" y="297"/>
                  </a:cubicBezTo>
                  <a:cubicBezTo>
                    <a:pt x="222" y="320"/>
                    <a:pt x="254" y="358"/>
                    <a:pt x="252" y="372"/>
                  </a:cubicBezTo>
                  <a:lnTo>
                    <a:pt x="207" y="381"/>
                  </a:lnTo>
                  <a:lnTo>
                    <a:pt x="162" y="405"/>
                  </a:lnTo>
                  <a:lnTo>
                    <a:pt x="162" y="456"/>
                  </a:lnTo>
                  <a:lnTo>
                    <a:pt x="201" y="516"/>
                  </a:lnTo>
                  <a:lnTo>
                    <a:pt x="183" y="525"/>
                  </a:lnTo>
                  <a:lnTo>
                    <a:pt x="138" y="507"/>
                  </a:lnTo>
                  <a:lnTo>
                    <a:pt x="99" y="555"/>
                  </a:lnTo>
                  <a:lnTo>
                    <a:pt x="0" y="468"/>
                  </a:lnTo>
                  <a:lnTo>
                    <a:pt x="87" y="378"/>
                  </a:lnTo>
                  <a:lnTo>
                    <a:pt x="117" y="315"/>
                  </a:lnTo>
                  <a:lnTo>
                    <a:pt x="96" y="243"/>
                  </a:lnTo>
                  <a:lnTo>
                    <a:pt x="114" y="222"/>
                  </a:lnTo>
                  <a:lnTo>
                    <a:pt x="221" y="224"/>
                  </a:lnTo>
                  <a:lnTo>
                    <a:pt x="264" y="195"/>
                  </a:lnTo>
                  <a:lnTo>
                    <a:pt x="270" y="165"/>
                  </a:lnTo>
                  <a:lnTo>
                    <a:pt x="294" y="147"/>
                  </a:lnTo>
                  <a:lnTo>
                    <a:pt x="213" y="87"/>
                  </a:lnTo>
                  <a:lnTo>
                    <a:pt x="216" y="33"/>
                  </a:lnTo>
                  <a:lnTo>
                    <a:pt x="246" y="0"/>
                  </a:lnTo>
                  <a:close/>
                </a:path>
              </a:pathLst>
            </a:custGeom>
            <a:solidFill>
              <a:srgbClr val="FF9900"/>
            </a:solidFill>
            <a:ln w="38100">
              <a:solidFill>
                <a:srgbClr val="DDDDDD"/>
              </a:solidFill>
              <a:round/>
              <a:headEnd/>
              <a:tailEnd/>
            </a:ln>
            <a:effectLst>
              <a:outerShdw dist="76200" dir="10800000" algn="ctr" rotWithShape="0">
                <a:schemeClr val="bg2">
                  <a:alpha val="50000"/>
                </a:schemeClr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 b="1" dirty="0">
                <a:latin typeface="Arial Narrow" panose="020B0606020202030204" pitchFamily="34" charset="0"/>
              </a:endParaRPr>
            </a:p>
          </p:txBody>
        </p:sp>
        <p:sp>
          <p:nvSpPr>
            <p:cNvPr id="158" name="Freeform 94"/>
            <p:cNvSpPr>
              <a:spLocks/>
            </p:cNvSpPr>
            <p:nvPr/>
          </p:nvSpPr>
          <p:spPr bwMode="auto">
            <a:xfrm rot="-978831">
              <a:off x="3623" y="1678"/>
              <a:ext cx="141" cy="139"/>
            </a:xfrm>
            <a:custGeom>
              <a:avLst/>
              <a:gdLst>
                <a:gd name="T0" fmla="*/ 492 w 120"/>
                <a:gd name="T1" fmla="*/ 0 h 120"/>
                <a:gd name="T2" fmla="*/ 918 w 120"/>
                <a:gd name="T3" fmla="*/ 70 h 120"/>
                <a:gd name="T4" fmla="*/ 1147 w 120"/>
                <a:gd name="T5" fmla="*/ 331 h 120"/>
                <a:gd name="T6" fmla="*/ 602 w 120"/>
                <a:gd name="T7" fmla="*/ 696 h 120"/>
                <a:gd name="T8" fmla="*/ 110 w 120"/>
                <a:gd name="T9" fmla="*/ 934 h 120"/>
                <a:gd name="T10" fmla="*/ 0 w 120"/>
                <a:gd name="T11" fmla="*/ 776 h 120"/>
                <a:gd name="T12" fmla="*/ 200 w 120"/>
                <a:gd name="T13" fmla="*/ 474 h 120"/>
                <a:gd name="T14" fmla="*/ 492 w 120"/>
                <a:gd name="T15" fmla="*/ 0 h 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"/>
                <a:gd name="T25" fmla="*/ 0 h 120"/>
                <a:gd name="T26" fmla="*/ 120 w 120"/>
                <a:gd name="T27" fmla="*/ 120 h 12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" h="120">
                  <a:moveTo>
                    <a:pt x="51" y="0"/>
                  </a:moveTo>
                  <a:lnTo>
                    <a:pt x="96" y="9"/>
                  </a:lnTo>
                  <a:lnTo>
                    <a:pt x="120" y="42"/>
                  </a:lnTo>
                  <a:lnTo>
                    <a:pt x="63" y="90"/>
                  </a:lnTo>
                  <a:lnTo>
                    <a:pt x="12" y="120"/>
                  </a:lnTo>
                  <a:lnTo>
                    <a:pt x="0" y="99"/>
                  </a:lnTo>
                  <a:lnTo>
                    <a:pt x="21" y="6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9900"/>
            </a:solidFill>
            <a:ln w="25400">
              <a:solidFill>
                <a:srgbClr val="DDDDDD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Arial Narrow" panose="020B0606020202030204" pitchFamily="34" charset="0"/>
              </a:endParaRPr>
            </a:p>
          </p:txBody>
        </p:sp>
        <p:sp>
          <p:nvSpPr>
            <p:cNvPr id="159" name="Text Box 97"/>
            <p:cNvSpPr txBox="1">
              <a:spLocks noChangeArrowheads="1"/>
            </p:cNvSpPr>
            <p:nvPr/>
          </p:nvSpPr>
          <p:spPr bwMode="auto">
            <a:xfrm>
              <a:off x="2797" y="3007"/>
              <a:ext cx="349" cy="13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р.БЕЛАЯ</a:t>
              </a:r>
            </a:p>
          </p:txBody>
        </p:sp>
        <p:sp>
          <p:nvSpPr>
            <p:cNvPr id="160" name="Text Box 98"/>
            <p:cNvSpPr txBox="1">
              <a:spLocks noChangeArrowheads="1"/>
            </p:cNvSpPr>
            <p:nvPr/>
          </p:nvSpPr>
          <p:spPr bwMode="auto">
            <a:xfrm>
              <a:off x="3921" y="1458"/>
              <a:ext cx="435" cy="13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800" b="1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ТИМАШЕВО</a:t>
              </a:r>
            </a:p>
          </p:txBody>
        </p:sp>
        <p:sp>
          <p:nvSpPr>
            <p:cNvPr id="161" name="Text Box 99"/>
            <p:cNvSpPr txBox="1">
              <a:spLocks noChangeArrowheads="1"/>
            </p:cNvSpPr>
            <p:nvPr/>
          </p:nvSpPr>
          <p:spPr bwMode="auto">
            <a:xfrm>
              <a:off x="4076" y="2310"/>
              <a:ext cx="330" cy="13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800" b="1" dirty="0">
                  <a:solidFill>
                    <a:schemeClr val="bg2"/>
                  </a:solidFill>
                  <a:latin typeface="Arial Narrow" panose="020B0606020202030204" pitchFamily="34" charset="0"/>
                </a:rPr>
                <a:t>ШАКША</a:t>
              </a:r>
            </a:p>
          </p:txBody>
        </p:sp>
        <p:sp>
          <p:nvSpPr>
            <p:cNvPr id="162" name="Text Box 100"/>
            <p:cNvSpPr txBox="1">
              <a:spLocks noChangeArrowheads="1"/>
            </p:cNvSpPr>
            <p:nvPr/>
          </p:nvSpPr>
          <p:spPr bwMode="auto">
            <a:xfrm>
              <a:off x="1549" y="2882"/>
              <a:ext cx="270" cy="13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ДЕМА</a:t>
              </a:r>
            </a:p>
          </p:txBody>
        </p:sp>
        <p:sp>
          <p:nvSpPr>
            <p:cNvPr id="163" name="Text Box 101"/>
            <p:cNvSpPr txBox="1">
              <a:spLocks noChangeArrowheads="1"/>
            </p:cNvSpPr>
            <p:nvPr/>
          </p:nvSpPr>
          <p:spPr bwMode="auto">
            <a:xfrm>
              <a:off x="1942" y="1684"/>
              <a:ext cx="298" cy="13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800" b="1">
                  <a:solidFill>
                    <a:schemeClr val="bg2"/>
                  </a:solidFill>
                  <a:latin typeface="Arial Narrow" panose="020B0606020202030204" pitchFamily="34" charset="0"/>
                </a:rPr>
                <a:t>ЗАТОН</a:t>
              </a:r>
            </a:p>
          </p:txBody>
        </p:sp>
      </p:grpSp>
      <p:sp>
        <p:nvSpPr>
          <p:cNvPr id="167" name="Freeform 130"/>
          <p:cNvSpPr>
            <a:spLocks/>
          </p:cNvSpPr>
          <p:nvPr/>
        </p:nvSpPr>
        <p:spPr bwMode="auto">
          <a:xfrm>
            <a:off x="2527300" y="3514662"/>
            <a:ext cx="627063" cy="1603375"/>
          </a:xfrm>
          <a:custGeom>
            <a:avLst/>
            <a:gdLst>
              <a:gd name="T0" fmla="*/ 2147483647 w 352"/>
              <a:gd name="T1" fmla="*/ 2147483647 h 976"/>
              <a:gd name="T2" fmla="*/ 0 w 352"/>
              <a:gd name="T3" fmla="*/ 2147483647 h 976"/>
              <a:gd name="T4" fmla="*/ 0 w 352"/>
              <a:gd name="T5" fmla="*/ 0 h 976"/>
              <a:gd name="T6" fmla="*/ 0 60000 65536"/>
              <a:gd name="T7" fmla="*/ 0 60000 65536"/>
              <a:gd name="T8" fmla="*/ 0 60000 65536"/>
              <a:gd name="T9" fmla="*/ 0 w 352"/>
              <a:gd name="T10" fmla="*/ 0 h 976"/>
              <a:gd name="T11" fmla="*/ 352 w 352"/>
              <a:gd name="T12" fmla="*/ 976 h 97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52" h="976">
                <a:moveTo>
                  <a:pt x="352" y="976"/>
                </a:moveTo>
                <a:lnTo>
                  <a:pt x="0" y="976"/>
                </a:lnTo>
                <a:lnTo>
                  <a:pt x="0" y="0"/>
                </a:lnTo>
              </a:path>
            </a:pathLst>
          </a:cu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grpSp>
        <p:nvGrpSpPr>
          <p:cNvPr id="168" name="Group 111"/>
          <p:cNvGrpSpPr>
            <a:grpSpLocks/>
          </p:cNvGrpSpPr>
          <p:nvPr/>
        </p:nvGrpSpPr>
        <p:grpSpPr bwMode="auto">
          <a:xfrm>
            <a:off x="3068638" y="4664012"/>
            <a:ext cx="623887" cy="660400"/>
            <a:chOff x="1749" y="2645"/>
            <a:chExt cx="393" cy="416"/>
          </a:xfrm>
        </p:grpSpPr>
        <p:sp>
          <p:nvSpPr>
            <p:cNvPr id="169" name="Rectangle 112"/>
            <p:cNvSpPr>
              <a:spLocks noChangeArrowheads="1"/>
            </p:cNvSpPr>
            <p:nvPr/>
          </p:nvSpPr>
          <p:spPr bwMode="auto">
            <a:xfrm>
              <a:off x="1781" y="2797"/>
              <a:ext cx="306" cy="26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8100000" algn="ctr" rotWithShape="0">
                <a:srgbClr val="080808">
                  <a:alpha val="3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6699"/>
                  </a:solidFill>
                  <a:latin typeface="Arial Narrow" panose="020B0606020202030204" pitchFamily="34" charset="0"/>
                </a:rPr>
                <a:t>ГГРП</a:t>
              </a:r>
            </a:p>
          </p:txBody>
        </p:sp>
        <p:sp>
          <p:nvSpPr>
            <p:cNvPr id="170" name="Text Box 113"/>
            <p:cNvSpPr txBox="1">
              <a:spLocks noChangeArrowheads="1"/>
            </p:cNvSpPr>
            <p:nvPr/>
          </p:nvSpPr>
          <p:spPr bwMode="auto">
            <a:xfrm>
              <a:off x="1749" y="2645"/>
              <a:ext cx="393" cy="173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solidFill>
                    <a:srgbClr val="006699"/>
                  </a:solidFill>
                  <a:latin typeface="Arial Narrow" panose="020B0606020202030204" pitchFamily="34" charset="0"/>
                </a:rPr>
                <a:t>   Дема</a:t>
              </a:r>
            </a:p>
          </p:txBody>
        </p:sp>
      </p:grpSp>
      <p:sp>
        <p:nvSpPr>
          <p:cNvPr id="171" name="Line 132"/>
          <p:cNvSpPr>
            <a:spLocks noChangeShapeType="1"/>
          </p:cNvSpPr>
          <p:nvPr/>
        </p:nvSpPr>
        <p:spPr bwMode="auto">
          <a:xfrm>
            <a:off x="2527300" y="4557649"/>
            <a:ext cx="1204913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 type="oval" w="sm" len="sm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172" name="Freeform 137"/>
          <p:cNvSpPr>
            <a:spLocks/>
          </p:cNvSpPr>
          <p:nvPr/>
        </p:nvSpPr>
        <p:spPr bwMode="auto">
          <a:xfrm>
            <a:off x="6354763" y="3756318"/>
            <a:ext cx="539750" cy="569913"/>
          </a:xfrm>
          <a:custGeom>
            <a:avLst/>
            <a:gdLst>
              <a:gd name="T0" fmla="*/ 2147483647 w 360"/>
              <a:gd name="T1" fmla="*/ 0 h 398"/>
              <a:gd name="T2" fmla="*/ 2147483647 w 360"/>
              <a:gd name="T3" fmla="*/ 2147483647 h 398"/>
              <a:gd name="T4" fmla="*/ 2147483647 w 360"/>
              <a:gd name="T5" fmla="*/ 2147483647 h 398"/>
              <a:gd name="T6" fmla="*/ 0 w 360"/>
              <a:gd name="T7" fmla="*/ 2147483647 h 398"/>
              <a:gd name="T8" fmla="*/ 0 60000 65536"/>
              <a:gd name="T9" fmla="*/ 0 60000 65536"/>
              <a:gd name="T10" fmla="*/ 0 60000 65536"/>
              <a:gd name="T11" fmla="*/ 0 60000 65536"/>
              <a:gd name="T12" fmla="*/ 0 w 360"/>
              <a:gd name="T13" fmla="*/ 0 h 398"/>
              <a:gd name="T14" fmla="*/ 360 w 360"/>
              <a:gd name="T15" fmla="*/ 398 h 39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0" h="398">
                <a:moveTo>
                  <a:pt x="360" y="0"/>
                </a:moveTo>
                <a:lnTo>
                  <a:pt x="360" y="398"/>
                </a:lnTo>
                <a:lnTo>
                  <a:pt x="67" y="398"/>
                </a:lnTo>
                <a:lnTo>
                  <a:pt x="0" y="394"/>
                </a:lnTo>
              </a:path>
            </a:pathLst>
          </a:cu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grpSp>
        <p:nvGrpSpPr>
          <p:cNvPr id="173" name="Group 192"/>
          <p:cNvGrpSpPr>
            <a:grpSpLocks/>
          </p:cNvGrpSpPr>
          <p:nvPr/>
        </p:nvGrpSpPr>
        <p:grpSpPr bwMode="auto">
          <a:xfrm>
            <a:off x="6641967" y="3299843"/>
            <a:ext cx="947737" cy="768349"/>
            <a:chOff x="4127" y="1661"/>
            <a:chExt cx="597" cy="484"/>
          </a:xfrm>
        </p:grpSpPr>
        <p:sp>
          <p:nvSpPr>
            <p:cNvPr id="174" name="Text Box 107"/>
            <p:cNvSpPr txBox="1">
              <a:spLocks noChangeArrowheads="1"/>
            </p:cNvSpPr>
            <p:nvPr/>
          </p:nvSpPr>
          <p:spPr bwMode="auto">
            <a:xfrm>
              <a:off x="4333" y="1971"/>
              <a:ext cx="391" cy="17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 dirty="0" err="1">
                  <a:solidFill>
                    <a:srgbClr val="006699"/>
                  </a:solidFill>
                  <a:latin typeface="Arial Narrow" panose="020B0606020202030204" pitchFamily="34" charset="0"/>
                </a:rPr>
                <a:t>Шакша</a:t>
              </a:r>
              <a:endParaRPr lang="ru-RU" altLang="ru-RU" sz="12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grpSp>
          <p:nvGrpSpPr>
            <p:cNvPr id="175" name="Group 108"/>
            <p:cNvGrpSpPr>
              <a:grpSpLocks/>
            </p:cNvGrpSpPr>
            <p:nvPr/>
          </p:nvGrpSpPr>
          <p:grpSpPr bwMode="auto">
            <a:xfrm>
              <a:off x="4127" y="1661"/>
              <a:ext cx="397" cy="326"/>
              <a:chOff x="770" y="1770"/>
              <a:chExt cx="397" cy="326"/>
            </a:xfrm>
          </p:grpSpPr>
          <p:sp>
            <p:nvSpPr>
              <p:cNvPr id="176" name="AutoShape 109"/>
              <p:cNvSpPr>
                <a:spLocks noChangeArrowheads="1"/>
              </p:cNvSpPr>
              <p:nvPr/>
            </p:nvSpPr>
            <p:spPr bwMode="auto">
              <a:xfrm>
                <a:off x="770" y="1770"/>
                <a:ext cx="397" cy="32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53882" dir="8100000" algn="ctr" rotWithShape="0">
                  <a:srgbClr val="080808">
                    <a:alpha val="3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177" name="Text Box 110"/>
              <p:cNvSpPr txBox="1">
                <a:spLocks noChangeArrowheads="1"/>
              </p:cNvSpPr>
              <p:nvPr/>
            </p:nvSpPr>
            <p:spPr bwMode="auto">
              <a:xfrm>
                <a:off x="863" y="1910"/>
                <a:ext cx="211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600" b="1">
                    <a:solidFill>
                      <a:srgbClr val="006699"/>
                    </a:solidFill>
                    <a:latin typeface="Arial Narrow" panose="020B0606020202030204" pitchFamily="34" charset="0"/>
                  </a:rPr>
                  <a:t>ГРС</a:t>
                </a:r>
              </a:p>
            </p:txBody>
          </p:sp>
        </p:grpSp>
      </p:grpSp>
      <p:sp>
        <p:nvSpPr>
          <p:cNvPr id="178" name="Freeform 138"/>
          <p:cNvSpPr>
            <a:spLocks/>
          </p:cNvSpPr>
          <p:nvPr/>
        </p:nvSpPr>
        <p:spPr bwMode="auto">
          <a:xfrm>
            <a:off x="6094413" y="3430524"/>
            <a:ext cx="184150" cy="647700"/>
          </a:xfrm>
          <a:custGeom>
            <a:avLst/>
            <a:gdLst>
              <a:gd name="T0" fmla="*/ 2147483647 w 231"/>
              <a:gd name="T1" fmla="*/ 0 h 408"/>
              <a:gd name="T2" fmla="*/ 2147483647 w 231"/>
              <a:gd name="T3" fmla="*/ 2147483647 h 408"/>
              <a:gd name="T4" fmla="*/ 0 w 231"/>
              <a:gd name="T5" fmla="*/ 2147483647 h 408"/>
              <a:gd name="T6" fmla="*/ 0 60000 65536"/>
              <a:gd name="T7" fmla="*/ 0 60000 65536"/>
              <a:gd name="T8" fmla="*/ 0 60000 65536"/>
              <a:gd name="T9" fmla="*/ 0 w 231"/>
              <a:gd name="T10" fmla="*/ 0 h 408"/>
              <a:gd name="T11" fmla="*/ 231 w 231"/>
              <a:gd name="T12" fmla="*/ 408 h 40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1" h="408">
                <a:moveTo>
                  <a:pt x="231" y="0"/>
                </a:moveTo>
                <a:lnTo>
                  <a:pt x="231" y="408"/>
                </a:lnTo>
                <a:lnTo>
                  <a:pt x="0" y="408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180" name="Line 140"/>
          <p:cNvSpPr>
            <a:spLocks noChangeShapeType="1"/>
          </p:cNvSpPr>
          <p:nvPr/>
        </p:nvSpPr>
        <p:spPr bwMode="auto">
          <a:xfrm>
            <a:off x="5180013" y="2158937"/>
            <a:ext cx="1554162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181" name="Rectangle 126"/>
          <p:cNvSpPr>
            <a:spLocks noChangeArrowheads="1"/>
          </p:cNvSpPr>
          <p:nvPr/>
        </p:nvSpPr>
        <p:spPr bwMode="auto">
          <a:xfrm>
            <a:off x="6548275" y="2092036"/>
            <a:ext cx="632152" cy="34970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53882" dir="8100000" algn="ctr" rotWithShape="0">
              <a:srgbClr val="080808">
                <a:alpha val="30000"/>
              </a:srgbClr>
            </a:outerShdw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>
              <a:defRPr/>
            </a:pPr>
            <a:r>
              <a:rPr lang="ru-RU" b="1">
                <a:solidFill>
                  <a:srgbClr val="006699"/>
                </a:solidFill>
                <a:latin typeface="Arial Narrow" panose="020B0606020202030204" pitchFamily="34" charset="0"/>
              </a:rPr>
              <a:t>ТЭЦ-4</a:t>
            </a:r>
          </a:p>
        </p:txBody>
      </p:sp>
      <p:sp>
        <p:nvSpPr>
          <p:cNvPr id="182" name="Freeform 141"/>
          <p:cNvSpPr>
            <a:spLocks/>
          </p:cNvSpPr>
          <p:nvPr/>
        </p:nvSpPr>
        <p:spPr bwMode="auto">
          <a:xfrm>
            <a:off x="5227638" y="2292286"/>
            <a:ext cx="882650" cy="1046163"/>
          </a:xfrm>
          <a:custGeom>
            <a:avLst/>
            <a:gdLst>
              <a:gd name="T0" fmla="*/ 0 w 561"/>
              <a:gd name="T1" fmla="*/ 0 h 557"/>
              <a:gd name="T2" fmla="*/ 2147483647 w 561"/>
              <a:gd name="T3" fmla="*/ 0 h 557"/>
              <a:gd name="T4" fmla="*/ 2147483647 w 561"/>
              <a:gd name="T5" fmla="*/ 2147483647 h 557"/>
              <a:gd name="T6" fmla="*/ 0 60000 65536"/>
              <a:gd name="T7" fmla="*/ 0 60000 65536"/>
              <a:gd name="T8" fmla="*/ 0 60000 65536"/>
              <a:gd name="T9" fmla="*/ 0 w 561"/>
              <a:gd name="T10" fmla="*/ 0 h 557"/>
              <a:gd name="T11" fmla="*/ 561 w 561"/>
              <a:gd name="T12" fmla="*/ 557 h 5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1" h="557">
                <a:moveTo>
                  <a:pt x="0" y="0"/>
                </a:moveTo>
                <a:lnTo>
                  <a:pt x="561" y="0"/>
                </a:lnTo>
                <a:lnTo>
                  <a:pt x="561" y="557"/>
                </a:lnTo>
              </a:path>
            </a:pathLst>
          </a:cu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183" name="Freeform 144"/>
          <p:cNvSpPr>
            <a:spLocks/>
          </p:cNvSpPr>
          <p:nvPr/>
        </p:nvSpPr>
        <p:spPr bwMode="auto">
          <a:xfrm>
            <a:off x="5232400" y="2430399"/>
            <a:ext cx="417513" cy="143898"/>
          </a:xfrm>
          <a:custGeom>
            <a:avLst/>
            <a:gdLst>
              <a:gd name="T0" fmla="*/ 0 w 561"/>
              <a:gd name="T1" fmla="*/ 0 h 557"/>
              <a:gd name="T2" fmla="*/ 2147483647 w 561"/>
              <a:gd name="T3" fmla="*/ 0 h 557"/>
              <a:gd name="T4" fmla="*/ 2147483647 w 561"/>
              <a:gd name="T5" fmla="*/ 2147483647 h 557"/>
              <a:gd name="T6" fmla="*/ 0 60000 65536"/>
              <a:gd name="T7" fmla="*/ 0 60000 65536"/>
              <a:gd name="T8" fmla="*/ 0 60000 65536"/>
              <a:gd name="T9" fmla="*/ 0 w 561"/>
              <a:gd name="T10" fmla="*/ 0 h 557"/>
              <a:gd name="T11" fmla="*/ 561 w 561"/>
              <a:gd name="T12" fmla="*/ 557 h 55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1" h="557">
                <a:moveTo>
                  <a:pt x="0" y="0"/>
                </a:moveTo>
                <a:lnTo>
                  <a:pt x="561" y="0"/>
                </a:lnTo>
                <a:lnTo>
                  <a:pt x="561" y="557"/>
                </a:lnTo>
              </a:path>
            </a:pathLst>
          </a:cu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185" name="Freeform 145"/>
          <p:cNvSpPr>
            <a:spLocks/>
          </p:cNvSpPr>
          <p:nvPr/>
        </p:nvSpPr>
        <p:spPr bwMode="auto">
          <a:xfrm>
            <a:off x="5656263" y="2165287"/>
            <a:ext cx="615950" cy="461962"/>
          </a:xfrm>
          <a:custGeom>
            <a:avLst/>
            <a:gdLst>
              <a:gd name="T0" fmla="*/ 2147483647 w 378"/>
              <a:gd name="T1" fmla="*/ 0 h 291"/>
              <a:gd name="T2" fmla="*/ 2147483647 w 378"/>
              <a:gd name="T3" fmla="*/ 2147483647 h 291"/>
              <a:gd name="T4" fmla="*/ 2147483647 w 378"/>
              <a:gd name="T5" fmla="*/ 2147483647 h 291"/>
              <a:gd name="T6" fmla="*/ 2147483647 w 378"/>
              <a:gd name="T7" fmla="*/ 2147483647 h 291"/>
              <a:gd name="T8" fmla="*/ 0 w 378"/>
              <a:gd name="T9" fmla="*/ 2147483647 h 2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78"/>
              <a:gd name="T16" fmla="*/ 0 h 291"/>
              <a:gd name="T17" fmla="*/ 378 w 378"/>
              <a:gd name="T18" fmla="*/ 291 h 2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78" h="291">
                <a:moveTo>
                  <a:pt x="378" y="0"/>
                </a:moveTo>
                <a:lnTo>
                  <a:pt x="378" y="233"/>
                </a:lnTo>
                <a:cubicBezTo>
                  <a:pt x="378" y="233"/>
                  <a:pt x="342" y="233"/>
                  <a:pt x="321" y="233"/>
                </a:cubicBezTo>
                <a:cubicBezTo>
                  <a:pt x="324" y="285"/>
                  <a:pt x="252" y="291"/>
                  <a:pt x="251" y="234"/>
                </a:cubicBezTo>
                <a:cubicBezTo>
                  <a:pt x="134" y="234"/>
                  <a:pt x="0" y="233"/>
                  <a:pt x="0" y="233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186" name="Line 146"/>
          <p:cNvSpPr>
            <a:spLocks noChangeShapeType="1"/>
          </p:cNvSpPr>
          <p:nvPr/>
        </p:nvSpPr>
        <p:spPr bwMode="auto">
          <a:xfrm flipV="1">
            <a:off x="5556250" y="3338449"/>
            <a:ext cx="572865" cy="7938"/>
          </a:xfrm>
          <a:prstGeom prst="line">
            <a:avLst/>
          </a:prstGeom>
          <a:noFill/>
          <a:ln w="7620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187" name="Rectangle 124"/>
          <p:cNvSpPr>
            <a:spLocks noChangeArrowheads="1"/>
          </p:cNvSpPr>
          <p:nvPr/>
        </p:nvSpPr>
        <p:spPr bwMode="auto">
          <a:xfrm>
            <a:off x="5066343" y="3171536"/>
            <a:ext cx="632152" cy="34970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2"/>
            </a:solidFill>
            <a:miter lim="800000"/>
            <a:headEnd/>
            <a:tailEnd/>
          </a:ln>
          <a:effectLst>
            <a:outerShdw dist="53882" dir="8100000" algn="ctr" rotWithShape="0">
              <a:srgbClr val="080808">
                <a:alpha val="30000"/>
              </a:srgbClr>
            </a:outerShdw>
          </a:effectLst>
        </p:spPr>
        <p:txBody>
          <a:bodyPr wrap="none" lIns="36000" tIns="36000" rIns="36000" bIns="36000" anchor="ctr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006699"/>
                </a:solidFill>
                <a:latin typeface="Arial Narrow" panose="020B0606020202030204" pitchFamily="34" charset="0"/>
              </a:rPr>
              <a:t>ТЭЦ-1</a:t>
            </a:r>
          </a:p>
        </p:txBody>
      </p:sp>
      <p:sp>
        <p:nvSpPr>
          <p:cNvPr id="191" name="Freeform 147"/>
          <p:cNvSpPr>
            <a:spLocks/>
          </p:cNvSpPr>
          <p:nvPr/>
        </p:nvSpPr>
        <p:spPr bwMode="auto">
          <a:xfrm>
            <a:off x="2571750" y="3352737"/>
            <a:ext cx="1971675" cy="619125"/>
          </a:xfrm>
          <a:custGeom>
            <a:avLst/>
            <a:gdLst>
              <a:gd name="T0" fmla="*/ 0 w 1242"/>
              <a:gd name="T1" fmla="*/ 0 h 390"/>
              <a:gd name="T2" fmla="*/ 2147483647 w 1242"/>
              <a:gd name="T3" fmla="*/ 0 h 390"/>
              <a:gd name="T4" fmla="*/ 2147483647 w 1242"/>
              <a:gd name="T5" fmla="*/ 2147483647 h 390"/>
              <a:gd name="T6" fmla="*/ 2147483647 w 1242"/>
              <a:gd name="T7" fmla="*/ 2147483647 h 390"/>
              <a:gd name="T8" fmla="*/ 0 60000 65536"/>
              <a:gd name="T9" fmla="*/ 0 60000 65536"/>
              <a:gd name="T10" fmla="*/ 0 60000 65536"/>
              <a:gd name="T11" fmla="*/ 0 60000 65536"/>
              <a:gd name="T12" fmla="*/ 0 w 1242"/>
              <a:gd name="T13" fmla="*/ 0 h 390"/>
              <a:gd name="T14" fmla="*/ 1242 w 1242"/>
              <a:gd name="T15" fmla="*/ 390 h 39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42" h="390">
                <a:moveTo>
                  <a:pt x="0" y="0"/>
                </a:moveTo>
                <a:lnTo>
                  <a:pt x="1026" y="0"/>
                </a:lnTo>
                <a:lnTo>
                  <a:pt x="1026" y="390"/>
                </a:lnTo>
                <a:lnTo>
                  <a:pt x="1242" y="390"/>
                </a:lnTo>
              </a:path>
            </a:pathLst>
          </a:custGeom>
          <a:noFill/>
          <a:ln w="57150">
            <a:solidFill>
              <a:srgbClr val="00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192" name="Line 149"/>
          <p:cNvSpPr>
            <a:spLocks noChangeShapeType="1"/>
          </p:cNvSpPr>
          <p:nvPr/>
        </p:nvSpPr>
        <p:spPr bwMode="auto">
          <a:xfrm flipV="1">
            <a:off x="6416675" y="3809937"/>
            <a:ext cx="0" cy="44450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grpSp>
        <p:nvGrpSpPr>
          <p:cNvPr id="193" name="Group 191"/>
          <p:cNvGrpSpPr>
            <a:grpSpLocks/>
          </p:cNvGrpSpPr>
          <p:nvPr/>
        </p:nvGrpSpPr>
        <p:grpSpPr bwMode="auto">
          <a:xfrm>
            <a:off x="6061217" y="4177432"/>
            <a:ext cx="620713" cy="652464"/>
            <a:chOff x="3783" y="2203"/>
            <a:chExt cx="391" cy="411"/>
          </a:xfrm>
        </p:grpSpPr>
        <p:sp>
          <p:nvSpPr>
            <p:cNvPr id="194" name="Text Box 116"/>
            <p:cNvSpPr txBox="1">
              <a:spLocks noChangeArrowheads="1"/>
            </p:cNvSpPr>
            <p:nvPr/>
          </p:nvSpPr>
          <p:spPr bwMode="auto">
            <a:xfrm>
              <a:off x="3783" y="2440"/>
              <a:ext cx="391" cy="17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 dirty="0" err="1">
                  <a:solidFill>
                    <a:srgbClr val="006699"/>
                  </a:solidFill>
                  <a:latin typeface="Arial Narrow" panose="020B0606020202030204" pitchFamily="34" charset="0"/>
                </a:rPr>
                <a:t>Шакша</a:t>
              </a:r>
              <a:endParaRPr lang="ru-RU" altLang="ru-RU" sz="12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5" name="Rectangle 115"/>
            <p:cNvSpPr>
              <a:spLocks noChangeArrowheads="1"/>
            </p:cNvSpPr>
            <p:nvPr/>
          </p:nvSpPr>
          <p:spPr bwMode="auto">
            <a:xfrm>
              <a:off x="3820" y="2203"/>
              <a:ext cx="306" cy="26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8100000" algn="ctr" rotWithShape="0">
                <a:srgbClr val="080808">
                  <a:alpha val="3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>
                  <a:solidFill>
                    <a:srgbClr val="006699"/>
                  </a:solidFill>
                  <a:latin typeface="Arial Narrow" panose="020B0606020202030204" pitchFamily="34" charset="0"/>
                </a:rPr>
                <a:t>ГГРП</a:t>
              </a:r>
            </a:p>
          </p:txBody>
        </p:sp>
      </p:grpSp>
      <p:sp>
        <p:nvSpPr>
          <p:cNvPr id="196" name="Line 151"/>
          <p:cNvSpPr>
            <a:spLocks noChangeShapeType="1"/>
          </p:cNvSpPr>
          <p:nvPr/>
        </p:nvSpPr>
        <p:spPr bwMode="auto">
          <a:xfrm flipH="1">
            <a:off x="6278563" y="3809937"/>
            <a:ext cx="13811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197" name="Freeform 152"/>
          <p:cNvSpPr>
            <a:spLocks/>
          </p:cNvSpPr>
          <p:nvPr/>
        </p:nvSpPr>
        <p:spPr bwMode="auto">
          <a:xfrm>
            <a:off x="2616200" y="3994087"/>
            <a:ext cx="500063" cy="1019175"/>
          </a:xfrm>
          <a:custGeom>
            <a:avLst/>
            <a:gdLst>
              <a:gd name="T0" fmla="*/ 2147483647 w 330"/>
              <a:gd name="T1" fmla="*/ 2147483647 h 691"/>
              <a:gd name="T2" fmla="*/ 2147483647 w 330"/>
              <a:gd name="T3" fmla="*/ 2147483647 h 691"/>
              <a:gd name="T4" fmla="*/ 2147483647 w 330"/>
              <a:gd name="T5" fmla="*/ 2147483647 h 691"/>
              <a:gd name="T6" fmla="*/ 2147483647 w 330"/>
              <a:gd name="T7" fmla="*/ 2147483647 h 691"/>
              <a:gd name="T8" fmla="*/ 2147483647 w 330"/>
              <a:gd name="T9" fmla="*/ 0 h 69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30"/>
              <a:gd name="T16" fmla="*/ 0 h 691"/>
              <a:gd name="T17" fmla="*/ 330 w 330"/>
              <a:gd name="T18" fmla="*/ 691 h 69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30" h="691">
                <a:moveTo>
                  <a:pt x="330" y="691"/>
                </a:moveTo>
                <a:lnTo>
                  <a:pt x="61" y="691"/>
                </a:lnTo>
                <a:cubicBezTo>
                  <a:pt x="61" y="691"/>
                  <a:pt x="61" y="499"/>
                  <a:pt x="61" y="441"/>
                </a:cubicBezTo>
                <a:cubicBezTo>
                  <a:pt x="2" y="442"/>
                  <a:pt x="0" y="341"/>
                  <a:pt x="62" y="340"/>
                </a:cubicBezTo>
                <a:cubicBezTo>
                  <a:pt x="62" y="172"/>
                  <a:pt x="61" y="0"/>
                  <a:pt x="61" y="0"/>
                </a:cubicBez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200" name="Line 170"/>
          <p:cNvSpPr>
            <a:spLocks noChangeShapeType="1"/>
          </p:cNvSpPr>
          <p:nvPr/>
        </p:nvSpPr>
        <p:spPr bwMode="auto">
          <a:xfrm>
            <a:off x="4708525" y="4078224"/>
            <a:ext cx="903288" cy="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201" name="Line 171"/>
          <p:cNvSpPr>
            <a:spLocks noChangeShapeType="1"/>
          </p:cNvSpPr>
          <p:nvPr/>
        </p:nvSpPr>
        <p:spPr bwMode="auto">
          <a:xfrm>
            <a:off x="4937125" y="4078224"/>
            <a:ext cx="0" cy="144463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202" name="Line 172"/>
          <p:cNvSpPr>
            <a:spLocks noChangeShapeType="1"/>
          </p:cNvSpPr>
          <p:nvPr/>
        </p:nvSpPr>
        <p:spPr bwMode="auto">
          <a:xfrm>
            <a:off x="4665663" y="4078224"/>
            <a:ext cx="0" cy="32385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grpSp>
        <p:nvGrpSpPr>
          <p:cNvPr id="203" name="Group 133"/>
          <p:cNvGrpSpPr>
            <a:grpSpLocks/>
          </p:cNvGrpSpPr>
          <p:nvPr/>
        </p:nvGrpSpPr>
        <p:grpSpPr bwMode="auto">
          <a:xfrm>
            <a:off x="4311653" y="3411474"/>
            <a:ext cx="490538" cy="765175"/>
            <a:chOff x="1781" y="2579"/>
            <a:chExt cx="309" cy="482"/>
          </a:xfrm>
        </p:grpSpPr>
        <p:sp>
          <p:nvSpPr>
            <p:cNvPr id="204" name="Rectangle 134"/>
            <p:cNvSpPr>
              <a:spLocks noChangeArrowheads="1"/>
            </p:cNvSpPr>
            <p:nvPr/>
          </p:nvSpPr>
          <p:spPr bwMode="auto">
            <a:xfrm>
              <a:off x="1781" y="2797"/>
              <a:ext cx="306" cy="26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8100000" algn="ctr" rotWithShape="0">
                <a:srgbClr val="080808">
                  <a:alpha val="3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>
                  <a:solidFill>
                    <a:srgbClr val="006699"/>
                  </a:solidFill>
                  <a:latin typeface="Arial Narrow" panose="020B0606020202030204" pitchFamily="34" charset="0"/>
                </a:rPr>
                <a:t>ГГРП</a:t>
              </a:r>
            </a:p>
          </p:txBody>
        </p:sp>
        <p:sp>
          <p:nvSpPr>
            <p:cNvPr id="205" name="Text Box 135"/>
            <p:cNvSpPr txBox="1">
              <a:spLocks noChangeArrowheads="1"/>
            </p:cNvSpPr>
            <p:nvPr/>
          </p:nvSpPr>
          <p:spPr bwMode="auto">
            <a:xfrm>
              <a:off x="1799" y="2579"/>
              <a:ext cx="2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>
                  <a:solidFill>
                    <a:srgbClr val="006699"/>
                  </a:solidFill>
                  <a:latin typeface="Arial Narrow" panose="020B0606020202030204" pitchFamily="34" charset="0"/>
                </a:rPr>
                <a:t>УФА</a:t>
              </a:r>
            </a:p>
          </p:txBody>
        </p:sp>
      </p:grpSp>
      <p:grpSp>
        <p:nvGrpSpPr>
          <p:cNvPr id="206" name="Group 195"/>
          <p:cNvGrpSpPr>
            <a:grpSpLocks/>
          </p:cNvGrpSpPr>
          <p:nvPr/>
        </p:nvGrpSpPr>
        <p:grpSpPr bwMode="auto">
          <a:xfrm>
            <a:off x="4075113" y="3792474"/>
            <a:ext cx="1674812" cy="1276350"/>
            <a:chOff x="2543" y="1900"/>
            <a:chExt cx="1055" cy="804"/>
          </a:xfrm>
        </p:grpSpPr>
        <p:sp>
          <p:nvSpPr>
            <p:cNvPr id="207" name="Freeform 162"/>
            <p:cNvSpPr>
              <a:spLocks/>
            </p:cNvSpPr>
            <p:nvPr/>
          </p:nvSpPr>
          <p:spPr bwMode="auto">
            <a:xfrm>
              <a:off x="2543" y="1900"/>
              <a:ext cx="967" cy="701"/>
            </a:xfrm>
            <a:custGeom>
              <a:avLst/>
              <a:gdLst>
                <a:gd name="T0" fmla="*/ 0 w 967"/>
                <a:gd name="T1" fmla="*/ 501 h 711"/>
                <a:gd name="T2" fmla="*/ 1 w 967"/>
                <a:gd name="T3" fmla="*/ 583 h 711"/>
                <a:gd name="T4" fmla="*/ 967 w 967"/>
                <a:gd name="T5" fmla="*/ 582 h 711"/>
                <a:gd name="T6" fmla="*/ 967 w 967"/>
                <a:gd name="T7" fmla="*/ 0 h 71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67"/>
                <a:gd name="T13" fmla="*/ 0 h 711"/>
                <a:gd name="T14" fmla="*/ 967 w 967"/>
                <a:gd name="T15" fmla="*/ 711 h 71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67" h="711">
                  <a:moveTo>
                    <a:pt x="0" y="610"/>
                  </a:moveTo>
                  <a:lnTo>
                    <a:pt x="1" y="711"/>
                  </a:lnTo>
                  <a:lnTo>
                    <a:pt x="967" y="710"/>
                  </a:lnTo>
                  <a:lnTo>
                    <a:pt x="967" y="0"/>
                  </a:lnTo>
                </a:path>
              </a:pathLst>
            </a:custGeom>
            <a:noFill/>
            <a:ln w="38100">
              <a:solidFill>
                <a:srgbClr val="008000"/>
              </a:solidFill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 b="1">
                <a:latin typeface="Arial Narrow" panose="020B0606020202030204" pitchFamily="34" charset="0"/>
              </a:endParaRPr>
            </a:p>
          </p:txBody>
        </p:sp>
        <p:sp>
          <p:nvSpPr>
            <p:cNvPr id="208" name="Line 165"/>
            <p:cNvSpPr>
              <a:spLocks noChangeShapeType="1"/>
            </p:cNvSpPr>
            <p:nvPr/>
          </p:nvSpPr>
          <p:spPr bwMode="auto">
            <a:xfrm flipV="1">
              <a:off x="3086" y="2486"/>
              <a:ext cx="0" cy="11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b="1">
                <a:latin typeface="Arial Narrow" panose="020B0606020202030204" pitchFamily="34" charset="0"/>
              </a:endParaRPr>
            </a:p>
          </p:txBody>
        </p:sp>
        <p:sp>
          <p:nvSpPr>
            <p:cNvPr id="209" name="Line 166"/>
            <p:cNvSpPr>
              <a:spLocks noChangeShapeType="1"/>
            </p:cNvSpPr>
            <p:nvPr/>
          </p:nvSpPr>
          <p:spPr bwMode="auto">
            <a:xfrm>
              <a:off x="3511" y="2601"/>
              <a:ext cx="87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none" w="sm" len="sm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b="1">
                <a:latin typeface="Arial Narrow" panose="020B0606020202030204" pitchFamily="34" charset="0"/>
              </a:endParaRPr>
            </a:p>
          </p:txBody>
        </p:sp>
        <p:sp>
          <p:nvSpPr>
            <p:cNvPr id="210" name="Line 167"/>
            <p:cNvSpPr>
              <a:spLocks noChangeShapeType="1"/>
            </p:cNvSpPr>
            <p:nvPr/>
          </p:nvSpPr>
          <p:spPr bwMode="auto">
            <a:xfrm rot="5400000" flipV="1">
              <a:off x="2560" y="2653"/>
              <a:ext cx="103" cy="0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none" w="sm" len="sm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b="1">
                <a:latin typeface="Arial Narrow" panose="020B0606020202030204" pitchFamily="34" charset="0"/>
              </a:endParaRPr>
            </a:p>
          </p:txBody>
        </p:sp>
        <p:sp>
          <p:nvSpPr>
            <p:cNvPr id="211" name="Line 173"/>
            <p:cNvSpPr>
              <a:spLocks noChangeShapeType="1"/>
            </p:cNvSpPr>
            <p:nvPr/>
          </p:nvSpPr>
          <p:spPr bwMode="auto">
            <a:xfrm flipV="1">
              <a:off x="2913" y="2486"/>
              <a:ext cx="0" cy="11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b="1">
                <a:latin typeface="Arial Narrow" panose="020B0606020202030204" pitchFamily="34" charset="0"/>
              </a:endParaRPr>
            </a:p>
          </p:txBody>
        </p:sp>
        <p:sp>
          <p:nvSpPr>
            <p:cNvPr id="212" name="Line 174"/>
            <p:cNvSpPr>
              <a:spLocks noChangeShapeType="1"/>
            </p:cNvSpPr>
            <p:nvPr/>
          </p:nvSpPr>
          <p:spPr bwMode="auto">
            <a:xfrm flipV="1">
              <a:off x="2740" y="2486"/>
              <a:ext cx="0" cy="115"/>
            </a:xfrm>
            <a:prstGeom prst="line">
              <a:avLst/>
            </a:prstGeom>
            <a:noFill/>
            <a:ln w="38100">
              <a:solidFill>
                <a:srgbClr val="008000"/>
              </a:solidFill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b="1">
                <a:latin typeface="Arial Narrow" panose="020B0606020202030204" pitchFamily="34" charset="0"/>
              </a:endParaRPr>
            </a:p>
          </p:txBody>
        </p:sp>
      </p:grpSp>
      <p:sp>
        <p:nvSpPr>
          <p:cNvPr id="213" name="Freeform 176"/>
          <p:cNvSpPr>
            <a:spLocks/>
          </p:cNvSpPr>
          <p:nvPr/>
        </p:nvSpPr>
        <p:spPr bwMode="auto">
          <a:xfrm>
            <a:off x="5268913" y="3574987"/>
            <a:ext cx="1008062" cy="223837"/>
          </a:xfrm>
          <a:custGeom>
            <a:avLst/>
            <a:gdLst>
              <a:gd name="T0" fmla="*/ 2147483647 w 635"/>
              <a:gd name="T1" fmla="*/ 0 h 141"/>
              <a:gd name="T2" fmla="*/ 0 w 635"/>
              <a:gd name="T3" fmla="*/ 0 h 141"/>
              <a:gd name="T4" fmla="*/ 0 w 635"/>
              <a:gd name="T5" fmla="*/ 2147483647 h 141"/>
              <a:gd name="T6" fmla="*/ 2147483647 w 635"/>
              <a:gd name="T7" fmla="*/ 2147483647 h 141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41"/>
              <a:gd name="T14" fmla="*/ 635 w 635"/>
              <a:gd name="T15" fmla="*/ 141 h 14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41">
                <a:moveTo>
                  <a:pt x="635" y="0"/>
                </a:moveTo>
                <a:lnTo>
                  <a:pt x="0" y="0"/>
                </a:lnTo>
                <a:lnTo>
                  <a:pt x="0" y="141"/>
                </a:lnTo>
                <a:lnTo>
                  <a:pt x="382" y="141"/>
                </a:lnTo>
              </a:path>
            </a:pathLst>
          </a:custGeom>
          <a:noFill/>
          <a:ln w="38100">
            <a:solidFill>
              <a:srgbClr val="008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214" name="Line 178"/>
          <p:cNvSpPr>
            <a:spLocks noChangeShapeType="1"/>
          </p:cNvSpPr>
          <p:nvPr/>
        </p:nvSpPr>
        <p:spPr bwMode="auto">
          <a:xfrm>
            <a:off x="5268913" y="3936937"/>
            <a:ext cx="0" cy="144462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sp>
        <p:nvSpPr>
          <p:cNvPr id="215" name="Line 177"/>
          <p:cNvSpPr>
            <a:spLocks noChangeShapeType="1"/>
          </p:cNvSpPr>
          <p:nvPr/>
        </p:nvSpPr>
        <p:spPr bwMode="auto">
          <a:xfrm rot="5400000" flipV="1">
            <a:off x="5187157" y="3869468"/>
            <a:ext cx="163512" cy="0"/>
          </a:xfrm>
          <a:prstGeom prst="line">
            <a:avLst/>
          </a:prstGeom>
          <a:noFill/>
          <a:ln w="38100">
            <a:solidFill>
              <a:srgbClr val="008000"/>
            </a:solidFill>
            <a:round/>
            <a:headEnd type="none" w="sm" len="sm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grpSp>
        <p:nvGrpSpPr>
          <p:cNvPr id="223" name="Group 196"/>
          <p:cNvGrpSpPr>
            <a:grpSpLocks/>
          </p:cNvGrpSpPr>
          <p:nvPr/>
        </p:nvGrpSpPr>
        <p:grpSpPr bwMode="auto">
          <a:xfrm>
            <a:off x="4822825" y="4170299"/>
            <a:ext cx="720725" cy="465138"/>
            <a:chOff x="3014" y="2138"/>
            <a:chExt cx="454" cy="293"/>
          </a:xfrm>
        </p:grpSpPr>
        <p:sp>
          <p:nvSpPr>
            <p:cNvPr id="224" name="Freeform 122"/>
            <p:cNvSpPr>
              <a:spLocks/>
            </p:cNvSpPr>
            <p:nvPr/>
          </p:nvSpPr>
          <p:spPr bwMode="auto">
            <a:xfrm>
              <a:off x="3058" y="2138"/>
              <a:ext cx="133" cy="181"/>
            </a:xfrm>
            <a:custGeom>
              <a:avLst/>
              <a:gdLst>
                <a:gd name="T0" fmla="*/ 1 w 109"/>
                <a:gd name="T1" fmla="*/ 2051 h 148"/>
                <a:gd name="T2" fmla="*/ 798 w 109"/>
                <a:gd name="T3" fmla="*/ 851 h 148"/>
                <a:gd name="T4" fmla="*/ 1226 w 109"/>
                <a:gd name="T5" fmla="*/ 0 h 148"/>
                <a:gd name="T6" fmla="*/ 1769 w 109"/>
                <a:gd name="T7" fmla="*/ 65 h 148"/>
                <a:gd name="T8" fmla="*/ 1716 w 109"/>
                <a:gd name="T9" fmla="*/ 418 h 148"/>
                <a:gd name="T10" fmla="*/ 736 w 109"/>
                <a:gd name="T11" fmla="*/ 2310 h 148"/>
                <a:gd name="T12" fmla="*/ 298 w 109"/>
                <a:gd name="T13" fmla="*/ 2475 h 148"/>
                <a:gd name="T14" fmla="*/ 0 w 109"/>
                <a:gd name="T15" fmla="*/ 2310 h 148"/>
                <a:gd name="T16" fmla="*/ 1 w 109"/>
                <a:gd name="T17" fmla="*/ 2051 h 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"/>
                <a:gd name="T28" fmla="*/ 0 h 148"/>
                <a:gd name="T29" fmla="*/ 109 w 109"/>
                <a:gd name="T30" fmla="*/ 148 h 14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" h="148">
                  <a:moveTo>
                    <a:pt x="1" y="123"/>
                  </a:moveTo>
                  <a:lnTo>
                    <a:pt x="49" y="51"/>
                  </a:lnTo>
                  <a:lnTo>
                    <a:pt x="75" y="0"/>
                  </a:lnTo>
                  <a:lnTo>
                    <a:pt x="109" y="4"/>
                  </a:lnTo>
                  <a:lnTo>
                    <a:pt x="106" y="25"/>
                  </a:lnTo>
                  <a:lnTo>
                    <a:pt x="46" y="138"/>
                  </a:lnTo>
                  <a:lnTo>
                    <a:pt x="19" y="148"/>
                  </a:lnTo>
                  <a:lnTo>
                    <a:pt x="0" y="138"/>
                  </a:lnTo>
                  <a:lnTo>
                    <a:pt x="1" y="123"/>
                  </a:lnTo>
                  <a:close/>
                </a:path>
              </a:pathLst>
            </a:custGeom>
            <a:solidFill>
              <a:srgbClr val="CC0000"/>
            </a:solidFill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 b="1">
                <a:latin typeface="Arial Narrow" panose="020B0606020202030204" pitchFamily="34" charset="0"/>
              </a:endParaRPr>
            </a:p>
          </p:txBody>
        </p:sp>
        <p:sp>
          <p:nvSpPr>
            <p:cNvPr id="225" name="Text Box 123"/>
            <p:cNvSpPr txBox="1">
              <a:spLocks noChangeArrowheads="1"/>
            </p:cNvSpPr>
            <p:nvPr/>
          </p:nvSpPr>
          <p:spPr bwMode="auto">
            <a:xfrm>
              <a:off x="3014" y="2296"/>
              <a:ext cx="454" cy="13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800" b="1">
                  <a:latin typeface="Arial Narrow" panose="020B0606020202030204" pitchFamily="34" charset="0"/>
                </a:rPr>
                <a:t>ГЛУМИЛИНО</a:t>
              </a:r>
            </a:p>
          </p:txBody>
        </p:sp>
      </p:grpSp>
      <p:sp>
        <p:nvSpPr>
          <p:cNvPr id="226" name="Text Box 198"/>
          <p:cNvSpPr txBox="1">
            <a:spLocks noChangeArrowheads="1"/>
          </p:cNvSpPr>
          <p:nvPr/>
        </p:nvSpPr>
        <p:spPr bwMode="auto">
          <a:xfrm>
            <a:off x="3476919" y="1985899"/>
            <a:ext cx="1383712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000" b="1" dirty="0">
                <a:solidFill>
                  <a:srgbClr val="004386"/>
                </a:solidFill>
                <a:latin typeface="Arial Narrow" panose="020B0606020202030204" pitchFamily="34" charset="0"/>
              </a:rPr>
              <a:t>РЕЗЕРВ </a:t>
            </a:r>
            <a:r>
              <a:rPr lang="ru-RU" altLang="ru-RU" sz="1800" b="1" dirty="0" smtClean="0">
                <a:solidFill>
                  <a:srgbClr val="004386"/>
                </a:solidFill>
                <a:latin typeface="Arial Narrow" panose="020B0606020202030204" pitchFamily="34" charset="0"/>
              </a:rPr>
              <a:t>350 </a:t>
            </a:r>
            <a:r>
              <a:rPr lang="ru-RU" altLang="ru-RU" sz="800" b="1" dirty="0">
                <a:solidFill>
                  <a:srgbClr val="004386"/>
                </a:solidFill>
                <a:latin typeface="Arial Narrow" panose="020B0606020202030204" pitchFamily="34" charset="0"/>
              </a:rPr>
              <a:t>тыс. м</a:t>
            </a:r>
            <a:r>
              <a:rPr lang="ru-RU" altLang="ru-RU" sz="800" b="1" baseline="30000" dirty="0">
                <a:solidFill>
                  <a:srgbClr val="004386"/>
                </a:solidFill>
                <a:latin typeface="Arial Narrow" panose="020B0606020202030204" pitchFamily="34" charset="0"/>
              </a:rPr>
              <a:t>3</a:t>
            </a:r>
            <a:r>
              <a:rPr lang="ru-RU" altLang="ru-RU" sz="800" b="1" dirty="0">
                <a:solidFill>
                  <a:srgbClr val="004386"/>
                </a:solidFill>
                <a:latin typeface="Arial Narrow" panose="020B0606020202030204" pitchFamily="34" charset="0"/>
              </a:rPr>
              <a:t>/ч</a:t>
            </a:r>
          </a:p>
        </p:txBody>
      </p:sp>
      <p:grpSp>
        <p:nvGrpSpPr>
          <p:cNvPr id="237" name="Group 188"/>
          <p:cNvGrpSpPr>
            <a:grpSpLocks/>
          </p:cNvGrpSpPr>
          <p:nvPr/>
        </p:nvGrpSpPr>
        <p:grpSpPr bwMode="auto">
          <a:xfrm>
            <a:off x="1743079" y="2971738"/>
            <a:ext cx="1092201" cy="614363"/>
            <a:chOff x="1074" y="1383"/>
            <a:chExt cx="688" cy="387"/>
          </a:xfrm>
        </p:grpSpPr>
        <p:sp>
          <p:nvSpPr>
            <p:cNvPr id="238" name="Text Box 84"/>
            <p:cNvSpPr txBox="1">
              <a:spLocks noChangeArrowheads="1"/>
            </p:cNvSpPr>
            <p:nvPr/>
          </p:nvSpPr>
          <p:spPr bwMode="auto">
            <a:xfrm>
              <a:off x="1074" y="1383"/>
              <a:ext cx="439" cy="17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 dirty="0">
                  <a:solidFill>
                    <a:srgbClr val="006699"/>
                  </a:solidFill>
                  <a:latin typeface="Arial Narrow" panose="020B0606020202030204" pitchFamily="34" charset="0"/>
                </a:rPr>
                <a:t>Затон-2 </a:t>
              </a:r>
            </a:p>
          </p:txBody>
        </p:sp>
        <p:grpSp>
          <p:nvGrpSpPr>
            <p:cNvPr id="239" name="Group 85"/>
            <p:cNvGrpSpPr>
              <a:grpSpLocks/>
            </p:cNvGrpSpPr>
            <p:nvPr/>
          </p:nvGrpSpPr>
          <p:grpSpPr bwMode="auto">
            <a:xfrm>
              <a:off x="1365" y="1444"/>
              <a:ext cx="397" cy="326"/>
              <a:chOff x="770" y="1770"/>
              <a:chExt cx="397" cy="326"/>
            </a:xfrm>
          </p:grpSpPr>
          <p:sp>
            <p:nvSpPr>
              <p:cNvPr id="240" name="AutoShape 86"/>
              <p:cNvSpPr>
                <a:spLocks noChangeArrowheads="1"/>
              </p:cNvSpPr>
              <p:nvPr/>
            </p:nvSpPr>
            <p:spPr bwMode="auto">
              <a:xfrm>
                <a:off x="770" y="1770"/>
                <a:ext cx="397" cy="326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>
                <a:solidFill>
                  <a:schemeClr val="bg2"/>
                </a:solidFill>
                <a:miter lim="800000"/>
                <a:headEnd/>
                <a:tailEnd/>
              </a:ln>
              <a:effectLst>
                <a:outerShdw dist="53882" dir="8100000" algn="ctr" rotWithShape="0">
                  <a:srgbClr val="080808">
                    <a:alpha val="3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ru-RU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241" name="Text Box 87"/>
              <p:cNvSpPr txBox="1">
                <a:spLocks noChangeArrowheads="1"/>
              </p:cNvSpPr>
              <p:nvPr/>
            </p:nvSpPr>
            <p:spPr bwMode="auto">
              <a:xfrm>
                <a:off x="863" y="1910"/>
                <a:ext cx="211" cy="155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1600" b="1">
                    <a:solidFill>
                      <a:srgbClr val="006699"/>
                    </a:solidFill>
                    <a:latin typeface="Arial Narrow" panose="020B0606020202030204" pitchFamily="34" charset="0"/>
                  </a:rPr>
                  <a:t>ГРС</a:t>
                </a:r>
              </a:p>
            </p:txBody>
          </p:sp>
        </p:grpSp>
      </p:grpSp>
      <p:grpSp>
        <p:nvGrpSpPr>
          <p:cNvPr id="242" name="Group 104"/>
          <p:cNvGrpSpPr>
            <a:grpSpLocks/>
          </p:cNvGrpSpPr>
          <p:nvPr/>
        </p:nvGrpSpPr>
        <p:grpSpPr bwMode="auto">
          <a:xfrm>
            <a:off x="4767263" y="1958912"/>
            <a:ext cx="630238" cy="517525"/>
            <a:chOff x="770" y="1770"/>
            <a:chExt cx="397" cy="326"/>
          </a:xfrm>
        </p:grpSpPr>
        <p:sp>
          <p:nvSpPr>
            <p:cNvPr id="243" name="AutoShape 105"/>
            <p:cNvSpPr>
              <a:spLocks noChangeArrowheads="1"/>
            </p:cNvSpPr>
            <p:nvPr/>
          </p:nvSpPr>
          <p:spPr bwMode="auto">
            <a:xfrm>
              <a:off x="770" y="1770"/>
              <a:ext cx="397" cy="326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8100000" algn="ctr" rotWithShape="0">
                <a:srgbClr val="080808">
                  <a:alpha val="3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 b="1">
                <a:latin typeface="Arial Narrow" panose="020B0606020202030204" pitchFamily="34" charset="0"/>
              </a:endParaRPr>
            </a:p>
          </p:txBody>
        </p:sp>
        <p:sp>
          <p:nvSpPr>
            <p:cNvPr id="244" name="Text Box 106"/>
            <p:cNvSpPr txBox="1">
              <a:spLocks noChangeArrowheads="1"/>
            </p:cNvSpPr>
            <p:nvPr/>
          </p:nvSpPr>
          <p:spPr bwMode="auto">
            <a:xfrm>
              <a:off x="863" y="1910"/>
              <a:ext cx="211" cy="155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600" b="1">
                  <a:solidFill>
                    <a:srgbClr val="006699"/>
                  </a:solidFill>
                  <a:latin typeface="Arial Narrow" panose="020B0606020202030204" pitchFamily="34" charset="0"/>
                </a:rPr>
                <a:t>ГРС</a:t>
              </a:r>
            </a:p>
          </p:txBody>
        </p:sp>
      </p:grpSp>
      <p:sp>
        <p:nvSpPr>
          <p:cNvPr id="245" name="Text Box 103"/>
          <p:cNvSpPr txBox="1">
            <a:spLocks noChangeArrowheads="1"/>
          </p:cNvSpPr>
          <p:nvPr/>
        </p:nvSpPr>
        <p:spPr bwMode="auto">
          <a:xfrm>
            <a:off x="4319246" y="1633284"/>
            <a:ext cx="151515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13500000" algn="ctr" rotWithShape="0">
              <a:schemeClr val="bg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6699"/>
                </a:solidFill>
                <a:latin typeface="Arial Narrow" panose="020B0606020202030204" pitchFamily="34" charset="0"/>
              </a:rPr>
              <a:t>Ново-Александровка</a:t>
            </a:r>
          </a:p>
        </p:txBody>
      </p:sp>
      <p:grpSp>
        <p:nvGrpSpPr>
          <p:cNvPr id="263" name="Group 191"/>
          <p:cNvGrpSpPr>
            <a:grpSpLocks/>
          </p:cNvGrpSpPr>
          <p:nvPr/>
        </p:nvGrpSpPr>
        <p:grpSpPr bwMode="auto">
          <a:xfrm>
            <a:off x="4297209" y="5649802"/>
            <a:ext cx="917604" cy="589279"/>
            <a:chOff x="3707" y="2203"/>
            <a:chExt cx="545" cy="447"/>
          </a:xfrm>
        </p:grpSpPr>
        <p:sp>
          <p:nvSpPr>
            <p:cNvPr id="264" name="Text Box 116"/>
            <p:cNvSpPr txBox="1">
              <a:spLocks noChangeArrowheads="1"/>
            </p:cNvSpPr>
            <p:nvPr/>
          </p:nvSpPr>
          <p:spPr bwMode="auto">
            <a:xfrm>
              <a:off x="3707" y="2440"/>
              <a:ext cx="545" cy="210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1200" b="1" dirty="0" err="1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Чесноковка</a:t>
              </a:r>
              <a:endParaRPr lang="ru-RU" altLang="ru-RU" sz="12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5" name="Rectangle 115"/>
            <p:cNvSpPr>
              <a:spLocks noChangeArrowheads="1"/>
            </p:cNvSpPr>
            <p:nvPr/>
          </p:nvSpPr>
          <p:spPr bwMode="auto">
            <a:xfrm>
              <a:off x="3820" y="2203"/>
              <a:ext cx="306" cy="264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  <a:effectLst>
              <a:outerShdw dist="53882" dir="8100000" algn="ctr" rotWithShape="0">
                <a:srgbClr val="080808">
                  <a:alpha val="30000"/>
                </a:srgb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ru-RU" sz="1600" b="1" dirty="0" smtClean="0">
                  <a:solidFill>
                    <a:srgbClr val="006699"/>
                  </a:solidFill>
                  <a:latin typeface="Arial Narrow" panose="020B0606020202030204" pitchFamily="34" charset="0"/>
                </a:rPr>
                <a:t>ГРП</a:t>
              </a:r>
              <a:endParaRPr lang="ru-RU" sz="1600" b="1" dirty="0">
                <a:solidFill>
                  <a:srgbClr val="006699"/>
                </a:solidFill>
                <a:latin typeface="Arial Narrow" panose="020B0606020202030204" pitchFamily="34" charset="0"/>
              </a:endParaRPr>
            </a:p>
          </p:txBody>
        </p:sp>
      </p:grpSp>
      <p:sp>
        <p:nvSpPr>
          <p:cNvPr id="279" name="Полилиния 278"/>
          <p:cNvSpPr>
            <a:spLocks/>
          </p:cNvSpPr>
          <p:nvPr/>
        </p:nvSpPr>
        <p:spPr bwMode="auto">
          <a:xfrm flipH="1" flipV="1">
            <a:off x="2513695" y="2473936"/>
            <a:ext cx="2262592" cy="650099"/>
          </a:xfrm>
          <a:custGeom>
            <a:avLst/>
            <a:gdLst>
              <a:gd name="T0" fmla="*/ 0 w 2466754"/>
              <a:gd name="T1" fmla="*/ 19538076 h 808075"/>
              <a:gd name="T2" fmla="*/ 2079219 w 2466754"/>
              <a:gd name="T3" fmla="*/ 19538076 h 808075"/>
              <a:gd name="T4" fmla="*/ 2079219 w 2466754"/>
              <a:gd name="T5" fmla="*/ 0 h 808075"/>
              <a:gd name="T6" fmla="*/ 0 60000 65536"/>
              <a:gd name="T7" fmla="*/ 0 60000 65536"/>
              <a:gd name="T8" fmla="*/ 0 60000 65536"/>
              <a:gd name="T9" fmla="*/ 0 w 2466754"/>
              <a:gd name="T10" fmla="*/ 0 h 808075"/>
              <a:gd name="T11" fmla="*/ 2466754 w 2466754"/>
              <a:gd name="T12" fmla="*/ 808075 h 8080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66754" h="808075">
                <a:moveTo>
                  <a:pt x="0" y="808075"/>
                </a:moveTo>
                <a:lnTo>
                  <a:pt x="2466754" y="808075"/>
                </a:lnTo>
                <a:lnTo>
                  <a:pt x="2466754" y="0"/>
                </a:lnTo>
              </a:path>
            </a:pathLst>
          </a:custGeom>
          <a:noFill/>
          <a:ln w="57150" cap="rnd">
            <a:solidFill>
              <a:srgbClr val="C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b="1">
              <a:latin typeface="Arial Narrow" panose="020B060602020203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744134" y="1403713"/>
            <a:ext cx="2656880" cy="817456"/>
            <a:chOff x="1034366" y="1001358"/>
            <a:chExt cx="2656880" cy="817456"/>
          </a:xfrm>
        </p:grpSpPr>
        <p:grpSp>
          <p:nvGrpSpPr>
            <p:cNvPr id="230" name="Group 202"/>
            <p:cNvGrpSpPr>
              <a:grpSpLocks/>
            </p:cNvGrpSpPr>
            <p:nvPr/>
          </p:nvGrpSpPr>
          <p:grpSpPr bwMode="auto">
            <a:xfrm>
              <a:off x="1475040" y="1001358"/>
              <a:ext cx="1804961" cy="245827"/>
              <a:chOff x="1268" y="3196"/>
              <a:chExt cx="2311" cy="186"/>
            </a:xfrm>
          </p:grpSpPr>
          <p:sp>
            <p:nvSpPr>
              <p:cNvPr id="235" name="Rectangle 203"/>
              <p:cNvSpPr>
                <a:spLocks noChangeArrowheads="1"/>
              </p:cNvSpPr>
              <p:nvPr/>
            </p:nvSpPr>
            <p:spPr bwMode="auto">
              <a:xfrm>
                <a:off x="1268" y="3233"/>
                <a:ext cx="113" cy="113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236" name="Text Box 204"/>
              <p:cNvSpPr txBox="1">
                <a:spLocks noChangeArrowheads="1"/>
              </p:cNvSpPr>
              <p:nvPr/>
            </p:nvSpPr>
            <p:spPr bwMode="auto">
              <a:xfrm>
                <a:off x="1344" y="3196"/>
                <a:ext cx="2235" cy="186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000" b="1" dirty="0">
                    <a:latin typeface="Arial Narrow" panose="020B0606020202030204" pitchFamily="34" charset="0"/>
                  </a:rPr>
                  <a:t>Магистральные газопроводы</a:t>
                </a:r>
              </a:p>
            </p:txBody>
          </p:sp>
        </p:grpSp>
        <p:grpSp>
          <p:nvGrpSpPr>
            <p:cNvPr id="231" name="Group 209"/>
            <p:cNvGrpSpPr>
              <a:grpSpLocks/>
            </p:cNvGrpSpPr>
            <p:nvPr/>
          </p:nvGrpSpPr>
          <p:grpSpPr bwMode="auto">
            <a:xfrm>
              <a:off x="1353627" y="1208638"/>
              <a:ext cx="2179855" cy="245827"/>
              <a:chOff x="3323" y="3002"/>
              <a:chExt cx="2791" cy="186"/>
            </a:xfrm>
          </p:grpSpPr>
          <p:sp>
            <p:nvSpPr>
              <p:cNvPr id="232" name="Rectangle 206"/>
              <p:cNvSpPr>
                <a:spLocks noChangeArrowheads="1"/>
              </p:cNvSpPr>
              <p:nvPr/>
            </p:nvSpPr>
            <p:spPr bwMode="auto">
              <a:xfrm>
                <a:off x="3485" y="3034"/>
                <a:ext cx="113" cy="113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b="1">
                  <a:latin typeface="Arial Narrow" panose="020B0606020202030204" pitchFamily="34" charset="0"/>
                </a:endParaRPr>
              </a:p>
            </p:txBody>
          </p:sp>
          <p:sp>
            <p:nvSpPr>
              <p:cNvPr id="233" name="Text Box 207"/>
              <p:cNvSpPr txBox="1">
                <a:spLocks noChangeArrowheads="1"/>
              </p:cNvSpPr>
              <p:nvPr/>
            </p:nvSpPr>
            <p:spPr bwMode="auto">
              <a:xfrm>
                <a:off x="3554" y="3002"/>
                <a:ext cx="2560" cy="186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000" b="1" dirty="0">
                    <a:latin typeface="Arial Narrow" panose="020B0606020202030204" pitchFamily="34" charset="0"/>
                  </a:rPr>
                  <a:t>Распределительные газопроводы</a:t>
                </a:r>
              </a:p>
            </p:txBody>
          </p:sp>
          <p:sp>
            <p:nvSpPr>
              <p:cNvPr id="234" name="Rectangle 208"/>
              <p:cNvSpPr>
                <a:spLocks noChangeArrowheads="1"/>
              </p:cNvSpPr>
              <p:nvPr/>
            </p:nvSpPr>
            <p:spPr bwMode="auto">
              <a:xfrm>
                <a:off x="3323" y="3034"/>
                <a:ext cx="113" cy="113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b="1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1034366" y="1418704"/>
              <a:ext cx="2656880" cy="400110"/>
              <a:chOff x="1034366" y="1418704"/>
              <a:chExt cx="2656880" cy="400110"/>
            </a:xfrm>
          </p:grpSpPr>
          <p:sp>
            <p:nvSpPr>
              <p:cNvPr id="283" name="Text Box 207"/>
              <p:cNvSpPr txBox="1">
                <a:spLocks noChangeArrowheads="1"/>
              </p:cNvSpPr>
              <p:nvPr/>
            </p:nvSpPr>
            <p:spPr bwMode="auto">
              <a:xfrm>
                <a:off x="1531680" y="1418704"/>
                <a:ext cx="2159566" cy="400110"/>
              </a:xfrm>
              <a:prstGeom prst="rect">
                <a:avLst/>
              </a:prstGeom>
              <a:noFill/>
              <a:ln>
                <a:noFill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1000" b="1" dirty="0" smtClean="0">
                    <a:latin typeface="Arial Narrow" panose="020B0606020202030204" pitchFamily="34" charset="0"/>
                  </a:rPr>
                  <a:t>Перспективный распределительный </a:t>
                </a:r>
              </a:p>
              <a:p>
                <a:pPr eaLnBrk="1" hangingPunct="1"/>
                <a:r>
                  <a:rPr lang="ru-RU" altLang="ru-RU" sz="1000" b="1" dirty="0" smtClean="0">
                    <a:latin typeface="Arial Narrow" panose="020B0606020202030204" pitchFamily="34" charset="0"/>
                  </a:rPr>
                  <a:t>газопровод</a:t>
                </a:r>
                <a:endParaRPr lang="ru-RU" altLang="ru-RU" sz="1000" b="1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1034366" y="1551547"/>
                <a:ext cx="540000" cy="0"/>
              </a:xfrm>
              <a:prstGeom prst="line">
                <a:avLst/>
              </a:prstGeom>
              <a:ln w="50800" cap="rnd">
                <a:solidFill>
                  <a:srgbClr val="C0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92" name="Text Box 199"/>
          <p:cNvSpPr txBox="1">
            <a:spLocks noChangeArrowheads="1"/>
          </p:cNvSpPr>
          <p:nvPr/>
        </p:nvSpPr>
        <p:spPr bwMode="auto">
          <a:xfrm>
            <a:off x="1852586" y="3634768"/>
            <a:ext cx="6078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РЕЗЕРВ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13</a:t>
            </a:r>
            <a:endParaRPr lang="ru-RU" altLang="ru-RU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800" b="1" dirty="0">
                <a:solidFill>
                  <a:srgbClr val="FF0000"/>
                </a:solidFill>
                <a:latin typeface="Arial Narrow" panose="020B0606020202030204" pitchFamily="34" charset="0"/>
              </a:rPr>
              <a:t>тыс. м</a:t>
            </a:r>
            <a:r>
              <a:rPr lang="ru-RU" altLang="ru-RU" sz="800" b="1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r>
              <a:rPr lang="ru-RU" altLang="ru-RU" sz="800" b="1" dirty="0">
                <a:solidFill>
                  <a:srgbClr val="FF0000"/>
                </a:solidFill>
                <a:latin typeface="Arial Narrow" panose="020B0606020202030204" pitchFamily="34" charset="0"/>
              </a:rPr>
              <a:t>/ч</a:t>
            </a:r>
          </a:p>
        </p:txBody>
      </p:sp>
      <p:sp>
        <p:nvSpPr>
          <p:cNvPr id="296" name="Text Box 201"/>
          <p:cNvSpPr txBox="1">
            <a:spLocks noChangeArrowheads="1"/>
          </p:cNvSpPr>
          <p:nvPr/>
        </p:nvSpPr>
        <p:spPr bwMode="auto">
          <a:xfrm>
            <a:off x="6975418" y="4037961"/>
            <a:ext cx="60785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r>
              <a:rPr lang="ru-RU" altLang="ru-RU" sz="1000" b="1" dirty="0">
                <a:solidFill>
                  <a:srgbClr val="FF0000"/>
                </a:solidFill>
                <a:latin typeface="Arial Narrow" panose="020B0606020202030204" pitchFamily="34" charset="0"/>
              </a:rPr>
              <a:t>РЕЗЕРВ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sz="1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3,3</a:t>
            </a:r>
            <a:endParaRPr lang="ru-RU" altLang="ru-RU" sz="1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altLang="ru-RU" sz="800" b="1" dirty="0">
                <a:solidFill>
                  <a:srgbClr val="FF0000"/>
                </a:solidFill>
                <a:latin typeface="Arial Narrow" panose="020B0606020202030204" pitchFamily="34" charset="0"/>
              </a:rPr>
              <a:t>тыс. м</a:t>
            </a:r>
            <a:r>
              <a:rPr lang="ru-RU" altLang="ru-RU" sz="800" b="1" baseline="30000" dirty="0">
                <a:solidFill>
                  <a:srgbClr val="FF0000"/>
                </a:solidFill>
                <a:latin typeface="Arial Narrow" panose="020B0606020202030204" pitchFamily="34" charset="0"/>
              </a:rPr>
              <a:t>3</a:t>
            </a:r>
            <a:r>
              <a:rPr lang="ru-RU" altLang="ru-RU" sz="800" b="1" dirty="0">
                <a:solidFill>
                  <a:srgbClr val="FF0000"/>
                </a:solidFill>
                <a:latin typeface="Arial Narrow" panose="020B0606020202030204" pitchFamily="34" charset="0"/>
              </a:rPr>
              <a:t>/ч</a:t>
            </a:r>
          </a:p>
        </p:txBody>
      </p:sp>
      <p:sp>
        <p:nvSpPr>
          <p:cNvPr id="297" name="TextBox 296"/>
          <p:cNvSpPr txBox="1">
            <a:spLocks noChangeArrowheads="1"/>
          </p:cNvSpPr>
          <p:nvPr/>
        </p:nvSpPr>
        <p:spPr bwMode="auto">
          <a:xfrm>
            <a:off x="2122141" y="585761"/>
            <a:ext cx="65932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ПРОГРАММА ГАЗИФИКАЦИИ И ГАЗОСНАБЖЕНИЯ РЕСПУБЛИКИ БАШКОРТОСТАН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16" name="Номер слайда 3"/>
          <p:cNvSpPr txBox="1">
            <a:spLocks/>
          </p:cNvSpPr>
          <p:nvPr/>
        </p:nvSpPr>
        <p:spPr>
          <a:xfrm>
            <a:off x="6780622" y="6503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841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 tmFilter="0, 0; .2, .5; .8, .5; 1, 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500" autoRev="1" fill="hold"/>
                                        <p:tgtEl>
                                          <p:spTgt spid="2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 tmFilter="0, 0; .2, .5; .8, .5; 1, 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500" autoRev="1" fill="hold"/>
                                        <p:tgtEl>
                                          <p:spTgt spid="29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 tmFilter="0, 0; .2, .5; .8, .5; 1, 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500" autoRev="1" fill="hold"/>
                                        <p:tgtEl>
                                          <p:spTgt spid="2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0"/>
                            </p:stCondLst>
                            <p:childTnLst>
                              <p:par>
                                <p:cTn id="126" presetID="10" presetClass="entr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67" grpId="0" animBg="1"/>
      <p:bldP spid="171" grpId="0" animBg="1"/>
      <p:bldP spid="172" grpId="0" animBg="1"/>
      <p:bldP spid="178" grpId="0" animBg="1"/>
      <p:bldP spid="180" grpId="0" animBg="1"/>
      <p:bldP spid="181" grpId="0" animBg="1"/>
      <p:bldP spid="182" grpId="0" animBg="1"/>
      <p:bldP spid="183" grpId="0" animBg="1"/>
      <p:bldP spid="185" grpId="0" animBg="1"/>
      <p:bldP spid="186" grpId="0" animBg="1"/>
      <p:bldP spid="187" grpId="0" animBg="1"/>
      <p:bldP spid="191" grpId="0" animBg="1"/>
      <p:bldP spid="192" grpId="0" animBg="1"/>
      <p:bldP spid="196" grpId="0" animBg="1"/>
      <p:bldP spid="197" grpId="0" animBg="1"/>
      <p:bldP spid="200" grpId="0" animBg="1"/>
      <p:bldP spid="201" grpId="0" animBg="1"/>
      <p:bldP spid="202" grpId="0" animBg="1"/>
      <p:bldP spid="213" grpId="0" animBg="1"/>
      <p:bldP spid="214" grpId="0" animBg="1"/>
      <p:bldP spid="215" grpId="0" animBg="1"/>
      <p:bldP spid="226" grpId="0"/>
      <p:bldP spid="226" grpId="1"/>
      <p:bldP spid="245" grpId="0"/>
      <p:bldP spid="279" grpId="0" animBg="1"/>
      <p:bldP spid="292" grpId="0"/>
      <p:bldP spid="292" grpId="1"/>
      <p:bldP spid="296" grpId="0"/>
      <p:bldP spid="29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Номер слайда 3"/>
          <p:cNvSpPr txBox="1">
            <a:spLocks/>
          </p:cNvSpPr>
          <p:nvPr/>
        </p:nvSpPr>
        <p:spPr>
          <a:xfrm>
            <a:off x="6780622" y="6503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13</a:t>
            </a:r>
            <a:endParaRPr lang="ru-RU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22141" y="585761"/>
            <a:ext cx="65932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АКТУАЛИЗАЦИЯ СОГЛАСОВАННЫХ ОБЪЕМОВ ГАЗОПОТРЕБЛЕНИЯ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444" y="1422133"/>
            <a:ext cx="3593670" cy="5081855"/>
          </a:xfrm>
          <a:prstGeom prst="rect">
            <a:avLst/>
          </a:prstGeom>
        </p:spPr>
      </p:pic>
      <p:cxnSp>
        <p:nvCxnSpPr>
          <p:cNvPr id="16" name="Прямая соединительная линия 15"/>
          <p:cNvCxnSpPr/>
          <p:nvPr/>
        </p:nvCxnSpPr>
        <p:spPr>
          <a:xfrm>
            <a:off x="7406508" y="4955016"/>
            <a:ext cx="1425575" cy="3175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517383" y="5056616"/>
            <a:ext cx="3314700" cy="1905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5517383" y="5164993"/>
            <a:ext cx="3314700" cy="1905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5517383" y="5273370"/>
            <a:ext cx="3314700" cy="1905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517383" y="5384376"/>
            <a:ext cx="3314700" cy="1905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306580"/>
              </p:ext>
            </p:extLst>
          </p:nvPr>
        </p:nvGraphicFramePr>
        <p:xfrm>
          <a:off x="99159" y="2094605"/>
          <a:ext cx="4999511" cy="28604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204"/>
                <a:gridCol w="850787"/>
                <a:gridCol w="775441"/>
                <a:gridCol w="929879"/>
                <a:gridCol w="685165"/>
                <a:gridCol w="653143"/>
                <a:gridCol w="676892"/>
              </a:tblGrid>
              <a:tr h="798227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№ п/п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Наименование</a:t>
                      </a:r>
                      <a:r>
                        <a:rPr lang="ru-RU" sz="800" baseline="0" dirty="0" smtClean="0">
                          <a:latin typeface="Arial Narrow" panose="020B0606020202030204" pitchFamily="34" charset="0"/>
                        </a:rPr>
                        <a:t> ГРС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Проектная производительность, тыс.м3/ч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Наименование потребителя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Объем представленного газа, тыс.м3/ч</a:t>
                      </a:r>
                    </a:p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Объем используемого газа, тыс.м3/ч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Объем неиспользуемого газа, тыс.м3/ч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0124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ГРС Кабаково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ОАО «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ГлавБашСтрой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1,977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0,639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1,338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0124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ООО «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Ласселсбергер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8,742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2,622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6,12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01246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ОАО «</a:t>
                      </a:r>
                      <a:r>
                        <a:rPr lang="ru-RU" sz="800" dirty="0" err="1" smtClean="0">
                          <a:latin typeface="Arial Narrow" panose="020B0606020202030204" pitchFamily="34" charset="0"/>
                        </a:rPr>
                        <a:t>РусГидро</a:t>
                      </a: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 Башкортостан Эффективность»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4,808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4,808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01246"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latin typeface="Arial Narrow" panose="020B0606020202030204" pitchFamily="34" charset="0"/>
                        </a:rPr>
                        <a:t>n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ГРС ………..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….</a:t>
                      </a:r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….</a:t>
                      </a:r>
                    </a:p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….</a:t>
                      </a:r>
                    </a:p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….</a:t>
                      </a:r>
                    </a:p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Arial Narrow" panose="020B0606020202030204" pitchFamily="34" charset="0"/>
                        </a:rPr>
                        <a:t>….</a:t>
                      </a:r>
                    </a:p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  <a:tr h="401246"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по Обществу</a:t>
                      </a:r>
                      <a:endParaRPr lang="ru-RU" sz="8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800" dirty="0"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225,983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38,798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187,185</a:t>
                      </a:r>
                      <a:endParaRPr lang="ru-RU" sz="800" b="1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934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Номер слайда 3"/>
          <p:cNvSpPr txBox="1">
            <a:spLocks/>
          </p:cNvSpPr>
          <p:nvPr/>
        </p:nvSpPr>
        <p:spPr>
          <a:xfrm>
            <a:off x="6780622" y="6503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14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83" y="1468083"/>
            <a:ext cx="8810034" cy="4637603"/>
          </a:xfrm>
          <a:prstGeom prst="rect">
            <a:avLst/>
          </a:prstGeom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2122141" y="585761"/>
            <a:ext cx="65932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ВНЕДРЕНИЕ ИНФОРМАЦИОННОГО ИНТЕРНЕТ-РЕСУРСА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1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Номер слайда 3"/>
          <p:cNvSpPr txBox="1">
            <a:spLocks/>
          </p:cNvSpPr>
          <p:nvPr/>
        </p:nvSpPr>
        <p:spPr>
          <a:xfrm>
            <a:off x="6780622" y="6503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15</a:t>
            </a:r>
            <a:endParaRPr lang="ru-RU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122141" y="585761"/>
            <a:ext cx="65932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ВНЕДРЕНИЕ ИНФОРМАЦИОННОГО ИНТЕРНЕТ-РЕСУРСА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" y="1254042"/>
            <a:ext cx="7848600" cy="506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78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30101" y="593712"/>
            <a:ext cx="56578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ПРЕДЛОЖЕНИЯ ДЛЯ ВКЛЮЧЕНИЯ В ПРОТОКОЛ СОВЕЩАНИЯ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0622" y="65039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16</a:t>
            </a:r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455674" y="1319844"/>
            <a:ext cx="8468772" cy="5262979"/>
            <a:chOff x="455674" y="1319844"/>
            <a:chExt cx="8468772" cy="5262979"/>
          </a:xfrm>
        </p:grpSpPr>
        <p:grpSp>
          <p:nvGrpSpPr>
            <p:cNvPr id="14" name="Группа 13"/>
            <p:cNvGrpSpPr/>
            <p:nvPr/>
          </p:nvGrpSpPr>
          <p:grpSpPr>
            <a:xfrm>
              <a:off x="455674" y="1319844"/>
              <a:ext cx="8436794" cy="5262979"/>
              <a:chOff x="590841" y="1320997"/>
              <a:chExt cx="8436794" cy="5053385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590841" y="1320997"/>
                <a:ext cx="8323381" cy="5053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72000" lvl="0" indent="450000" algn="just"/>
                <a:r>
                  <a:rPr lang="ru-RU" sz="1600" dirty="0" smtClean="0">
                    <a:latin typeface="Arial Narrow" panose="020B0606020202030204" pitchFamily="34" charset="0"/>
                  </a:rPr>
                  <a:t>1.	В </a:t>
                </a:r>
                <a:r>
                  <a:rPr lang="ru-RU" sz="1600" dirty="0">
                    <a:latin typeface="Arial Narrow" panose="020B0606020202030204" pitchFamily="34" charset="0"/>
                  </a:rPr>
                  <a:t>ООО «Газпром межрегионгаз» направить информацию о необходимости привлечения газотранспортных обществ на стадии формирования региональных и федеральных программ развития газоснабжения и газификации регионов Российской </a:t>
                </a:r>
                <a:r>
                  <a:rPr lang="ru-RU" sz="1600" dirty="0" smtClean="0">
                    <a:latin typeface="Arial Narrow" panose="020B0606020202030204" pitchFamily="34" charset="0"/>
                  </a:rPr>
                  <a:t>Федерации;</a:t>
                </a:r>
              </a:p>
              <a:p>
                <a:pPr marL="72000" indent="450000" algn="just"/>
                <a:endParaRPr lang="ru-RU" sz="1600" dirty="0" smtClean="0">
                  <a:latin typeface="Arial Narrow" panose="020B0606020202030204" pitchFamily="34" charset="0"/>
                </a:endParaRPr>
              </a:p>
              <a:p>
                <a:pPr marL="72000" lvl="0" indent="450000" algn="just"/>
                <a:r>
                  <a:rPr lang="ru-RU" sz="1600" dirty="0" smtClean="0">
                    <a:latin typeface="Arial Narrow" panose="020B0606020202030204" pitchFamily="34" charset="0"/>
                  </a:rPr>
                  <a:t>2.	Предусмотреть </a:t>
                </a:r>
                <a:r>
                  <a:rPr lang="ru-RU" sz="1600" dirty="0">
                    <a:latin typeface="Arial Narrow" panose="020B0606020202030204" pitchFamily="34" charset="0"/>
                  </a:rPr>
                  <a:t>согласование программ развития газоснабжения и газификации регионов Российской Федерации в Департаменте 308 </a:t>
                </a:r>
                <a:r>
                  <a:rPr lang="ru-RU" sz="1600" dirty="0" smtClean="0">
                    <a:latin typeface="Arial Narrow" panose="020B0606020202030204" pitchFamily="34" charset="0"/>
                  </a:rPr>
                  <a:t>ПАО </a:t>
                </a:r>
                <a:r>
                  <a:rPr lang="ru-RU" sz="1600" dirty="0">
                    <a:latin typeface="Arial Narrow" panose="020B0606020202030204" pitchFamily="34" charset="0"/>
                  </a:rPr>
                  <a:t>«Газпром».</a:t>
                </a:r>
              </a:p>
              <a:p>
                <a:pPr marL="72000" indent="450000" algn="just"/>
                <a:endParaRPr lang="ru-RU" sz="1600" dirty="0">
                  <a:latin typeface="Arial Narrow" panose="020B0606020202030204" pitchFamily="34" charset="0"/>
                </a:endParaRPr>
              </a:p>
              <a:p>
                <a:pPr marL="72000" lvl="0" indent="450000" algn="just"/>
                <a:r>
                  <a:rPr lang="ru-RU" sz="1600" dirty="0" smtClean="0">
                    <a:latin typeface="Arial Narrow" panose="020B0606020202030204" pitchFamily="34" charset="0"/>
                  </a:rPr>
                  <a:t>3.	Инициировать </a:t>
                </a:r>
                <a:r>
                  <a:rPr lang="ru-RU" sz="1600" dirty="0">
                    <a:latin typeface="Arial Narrow" panose="020B0606020202030204" pitchFamily="34" charset="0"/>
                  </a:rPr>
                  <a:t>внесение поправок в Постановление Правительства РФ от 30.12.2013 №1314, регламентирующих:</a:t>
                </a:r>
              </a:p>
              <a:p>
                <a:pPr marL="72000" indent="450000" algn="just"/>
                <a:r>
                  <a:rPr lang="ru-RU" sz="1600" dirty="0">
                    <a:latin typeface="Arial Narrow" panose="020B0606020202030204" pitchFamily="34" charset="0"/>
                  </a:rPr>
                  <a:t> </a:t>
                </a:r>
                <a:r>
                  <a:rPr lang="ru-RU" sz="1600" dirty="0" smtClean="0">
                    <a:latin typeface="Arial Narrow" panose="020B0606020202030204" pitchFamily="34" charset="0"/>
                  </a:rPr>
                  <a:t>-	порядок </a:t>
                </a:r>
                <a:r>
                  <a:rPr lang="ru-RU" sz="1600" dirty="0">
                    <a:latin typeface="Arial Narrow" panose="020B0606020202030204" pitchFamily="34" charset="0"/>
                  </a:rPr>
                  <a:t>прекращения срока действия ранее выданных ТУ на подключение к сетям газоснабжения, разрешений Минэкономразвития России и администраций субъектов Российской Федерации в случае неиспользования заявленных объемов потребления природного газа;  </a:t>
                </a:r>
                <a:endParaRPr lang="ru-RU" sz="1600" dirty="0" smtClean="0">
                  <a:latin typeface="Arial Narrow" panose="020B0606020202030204" pitchFamily="34" charset="0"/>
                </a:endParaRPr>
              </a:p>
              <a:p>
                <a:pPr marL="72000" indent="450000" algn="just"/>
                <a:r>
                  <a:rPr lang="ru-RU" sz="1600" dirty="0" smtClean="0">
                    <a:latin typeface="Arial Narrow" panose="020B0606020202030204" pitchFamily="34" charset="0"/>
                  </a:rPr>
                  <a:t>- 	необходимость </a:t>
                </a:r>
                <a:r>
                  <a:rPr lang="ru-RU" sz="1600" dirty="0">
                    <a:latin typeface="Arial Narrow" panose="020B0606020202030204" pitchFamily="34" charset="0"/>
                  </a:rPr>
                  <a:t>согласования перспективными потребителями с газотранспортными предприятиями технической возможности поставки заявляемого объема природного газа свыше 50 м3/час</a:t>
                </a:r>
                <a:r>
                  <a:rPr lang="ru-RU" sz="1600" dirty="0" smtClean="0">
                    <a:latin typeface="Arial Narrow" panose="020B0606020202030204" pitchFamily="34" charset="0"/>
                  </a:rPr>
                  <a:t>.</a:t>
                </a:r>
              </a:p>
              <a:p>
                <a:pPr marL="72000" indent="450000" algn="just"/>
                <a:endParaRPr lang="ru-RU" sz="1600" dirty="0" smtClean="0">
                  <a:latin typeface="Arial Narrow" panose="020B0606020202030204" pitchFamily="34" charset="0"/>
                </a:endParaRPr>
              </a:p>
              <a:p>
                <a:pPr marL="72000" indent="450000" algn="just"/>
                <a:r>
                  <a:rPr lang="ru-RU" sz="1600" dirty="0" smtClean="0">
                    <a:latin typeface="Arial Narrow" panose="020B0606020202030204" pitchFamily="34" charset="0"/>
                  </a:rPr>
                  <a:t>4.	В </a:t>
                </a:r>
                <a:r>
                  <a:rPr lang="ru-RU" sz="1600" dirty="0">
                    <a:latin typeface="Arial Narrow" panose="020B0606020202030204" pitchFamily="34" charset="0"/>
                  </a:rPr>
                  <a:t>рамках НИОКР ПАО «Газпром» разработать Методику по определению технической возможности подачи газа и учету загрузки газораспределительных станций</a:t>
                </a:r>
                <a:r>
                  <a:rPr lang="ru-RU" sz="1600" dirty="0" smtClean="0">
                    <a:latin typeface="Arial Narrow" panose="020B0606020202030204" pitchFamily="34" charset="0"/>
                  </a:rPr>
                  <a:t>.</a:t>
                </a:r>
              </a:p>
              <a:p>
                <a:pPr marL="72000" indent="450000" algn="just">
                  <a:buAutoNum type="arabicPeriod" startAt="4"/>
                </a:pPr>
                <a:endParaRPr lang="ru-RU" sz="1600" dirty="0">
                  <a:latin typeface="Arial Narrow" panose="020B0606020202030204" pitchFamily="34" charset="0"/>
                </a:endParaRPr>
              </a:p>
              <a:p>
                <a:pPr marL="72000" indent="450000" algn="just"/>
                <a:r>
                  <a:rPr lang="ru-RU" sz="1600" dirty="0" smtClean="0">
                    <a:latin typeface="Arial Narrow" panose="020B0606020202030204" pitchFamily="34" charset="0"/>
                  </a:rPr>
                  <a:t>5. 	</a:t>
                </a:r>
                <a:r>
                  <a:rPr lang="ru-RU" sz="1600" dirty="0" smtClean="0">
                    <a:latin typeface="Arial Narrow" panose="020B0606020202030204" pitchFamily="34" charset="0"/>
                  </a:rPr>
                  <a:t>Распространить </a:t>
                </a:r>
                <a:r>
                  <a:rPr lang="ru-RU" sz="1600" dirty="0">
                    <a:latin typeface="Arial Narrow" panose="020B0606020202030204" pitchFamily="34" charset="0"/>
                  </a:rPr>
                  <a:t>опыт ООО «Газпром трансгаз Уфа» по созданию Интернет-ресурса, содержащего сведения о свободных мощностях </a:t>
                </a:r>
                <a:r>
                  <a:rPr lang="ru-RU" sz="1600" dirty="0" smtClean="0">
                    <a:latin typeface="Arial Narrow" panose="020B0606020202030204" pitchFamily="34" charset="0"/>
                  </a:rPr>
                  <a:t>ГРС</a:t>
                </a:r>
                <a:r>
                  <a:rPr lang="en-US" sz="1600" dirty="0">
                    <a:latin typeface="Arial Narrow" panose="020B0606020202030204" pitchFamily="34" charset="0"/>
                  </a:rPr>
                  <a:t>.</a:t>
                </a:r>
                <a:endParaRPr lang="ru-RU" sz="1600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747635" y="2201339"/>
                <a:ext cx="8280000" cy="0"/>
              </a:xfrm>
              <a:prstGeom prst="line">
                <a:avLst/>
              </a:prstGeom>
              <a:ln w="38100">
                <a:gradFill>
                  <a:gsLst>
                    <a:gs pos="53000">
                      <a:schemeClr val="accent1"/>
                    </a:gs>
                    <a:gs pos="100000">
                      <a:schemeClr val="bg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9" name="Прямая соединительная линия 18"/>
            <p:cNvCxnSpPr/>
            <p:nvPr/>
          </p:nvCxnSpPr>
          <p:spPr>
            <a:xfrm>
              <a:off x="629699" y="2947982"/>
              <a:ext cx="8280000" cy="0"/>
            </a:xfrm>
            <a:prstGeom prst="line">
              <a:avLst/>
            </a:prstGeom>
            <a:ln w="38100">
              <a:gradFill>
                <a:gsLst>
                  <a:gs pos="53000">
                    <a:schemeClr val="accent1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628838" y="5151795"/>
              <a:ext cx="8280000" cy="0"/>
            </a:xfrm>
            <a:prstGeom prst="line">
              <a:avLst/>
            </a:prstGeom>
            <a:ln w="38100">
              <a:gradFill>
                <a:gsLst>
                  <a:gs pos="53000">
                    <a:schemeClr val="accent1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644446" y="5902914"/>
              <a:ext cx="8280000" cy="0"/>
            </a:xfrm>
            <a:prstGeom prst="line">
              <a:avLst/>
            </a:prstGeom>
            <a:ln w="38100">
              <a:gradFill>
                <a:gsLst>
                  <a:gs pos="53000">
                    <a:schemeClr val="accent1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6962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458" name="Группа 12"/>
          <p:cNvGrpSpPr>
            <a:grpSpLocks/>
          </p:cNvGrpSpPr>
          <p:nvPr/>
        </p:nvGrpSpPr>
        <p:grpSpPr bwMode="auto">
          <a:xfrm>
            <a:off x="3659188" y="1882775"/>
            <a:ext cx="1825625" cy="1987550"/>
            <a:chOff x="2127250" y="2101850"/>
            <a:chExt cx="5041900" cy="5486400"/>
          </a:xfrm>
        </p:grpSpPr>
        <p:pic>
          <p:nvPicPr>
            <p:cNvPr id="147463" name="Picture 2" descr="C:\Users\stalipova\Desktop\ПРЕЗЕНТАЦИЯ_2013\Годовой отчет\Лого_тень.png"/>
            <p:cNvPicPr>
              <a:picLocks noChangeAspect="1" noChangeArrowheads="1"/>
            </p:cNvPicPr>
            <p:nvPr/>
          </p:nvPicPr>
          <p:blipFill>
            <a:blip r:embed="rId3">
              <a:lum bright="54000" contrast="-48000"/>
            </a:blip>
            <a:srcRect/>
            <a:stretch>
              <a:fillRect/>
            </a:stretch>
          </p:blipFill>
          <p:spPr bwMode="auto">
            <a:xfrm>
              <a:off x="2127250" y="4857750"/>
              <a:ext cx="5041900" cy="273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7464" name="Picture 3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127250" y="2101850"/>
              <a:ext cx="5041900" cy="2730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0" y="4424747"/>
            <a:ext cx="9144001" cy="507231"/>
          </a:xfrm>
          <a:prstGeom prst="rect">
            <a:avLst/>
          </a:prstGeom>
          <a:gradFill>
            <a:gsLst>
              <a:gs pos="100000">
                <a:schemeClr val="bg1">
                  <a:alpha val="50000"/>
                </a:schemeClr>
              </a:gs>
              <a:gs pos="48000">
                <a:schemeClr val="bg1"/>
              </a:gs>
              <a:gs pos="0">
                <a:schemeClr val="bg1">
                  <a:alpha val="76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47462" name="Picture 4" descr="C:\Users\stalipova\Desktop\ПРЕЗЕНТАЦИЯ_2013\Годовой отчет\Надписи\Название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08150" y="4464050"/>
            <a:ext cx="57277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8E837D-1530-40A3-9A34-1D4B1DFAA7A0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22150" y="585761"/>
            <a:ext cx="56578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ОБЩИЕ СВЕДЕНИЯ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0" name="Picture 60" descr="КАРТА_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" y="1099512"/>
            <a:ext cx="8750075" cy="5472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1"/>
          <p:cNvSpPr>
            <a:spLocks noChangeArrowheads="1"/>
          </p:cNvSpPr>
          <p:nvPr/>
        </p:nvSpPr>
        <p:spPr bwMode="auto">
          <a:xfrm>
            <a:off x="1820862" y="1246671"/>
            <a:ext cx="6521450" cy="4783138"/>
          </a:xfrm>
          <a:prstGeom prst="rect">
            <a:avLst/>
          </a:pr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87999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 rot="2019432">
            <a:off x="2370137" y="4528034"/>
            <a:ext cx="385763" cy="493712"/>
          </a:xfrm>
          <a:custGeom>
            <a:avLst/>
            <a:gdLst>
              <a:gd name="T0" fmla="*/ 2147483647 w 2722"/>
              <a:gd name="T1" fmla="*/ 2147483647 h 3507"/>
              <a:gd name="T2" fmla="*/ 2147483647 w 2722"/>
              <a:gd name="T3" fmla="*/ 2147483647 h 3507"/>
              <a:gd name="T4" fmla="*/ 2147483647 w 2722"/>
              <a:gd name="T5" fmla="*/ 2147483647 h 3507"/>
              <a:gd name="T6" fmla="*/ 2147483647 w 2722"/>
              <a:gd name="T7" fmla="*/ 2147483647 h 3507"/>
              <a:gd name="T8" fmla="*/ 2147483647 w 2722"/>
              <a:gd name="T9" fmla="*/ 2147483647 h 3507"/>
              <a:gd name="T10" fmla="*/ 2147483647 w 2722"/>
              <a:gd name="T11" fmla="*/ 2147483647 h 3507"/>
              <a:gd name="T12" fmla="*/ 2147483647 w 2722"/>
              <a:gd name="T13" fmla="*/ 2147483647 h 3507"/>
              <a:gd name="T14" fmla="*/ 2147483647 w 2722"/>
              <a:gd name="T15" fmla="*/ 2147483647 h 3507"/>
              <a:gd name="T16" fmla="*/ 2147483647 w 2722"/>
              <a:gd name="T17" fmla="*/ 2147483647 h 3507"/>
              <a:gd name="T18" fmla="*/ 2147483647 w 2722"/>
              <a:gd name="T19" fmla="*/ 2147483647 h 3507"/>
              <a:gd name="T20" fmla="*/ 2147483647 w 2722"/>
              <a:gd name="T21" fmla="*/ 2147483647 h 3507"/>
              <a:gd name="T22" fmla="*/ 2147483647 w 2722"/>
              <a:gd name="T23" fmla="*/ 2147483647 h 3507"/>
              <a:gd name="T24" fmla="*/ 2147483647 w 2722"/>
              <a:gd name="T25" fmla="*/ 2147483647 h 3507"/>
              <a:gd name="T26" fmla="*/ 2147483647 w 2722"/>
              <a:gd name="T27" fmla="*/ 2147483647 h 3507"/>
              <a:gd name="T28" fmla="*/ 2147483647 w 2722"/>
              <a:gd name="T29" fmla="*/ 2147483647 h 3507"/>
              <a:gd name="T30" fmla="*/ 2147483647 w 2722"/>
              <a:gd name="T31" fmla="*/ 2147483647 h 3507"/>
              <a:gd name="T32" fmla="*/ 2147483647 w 2722"/>
              <a:gd name="T33" fmla="*/ 2147483647 h 3507"/>
              <a:gd name="T34" fmla="*/ 2147483647 w 2722"/>
              <a:gd name="T35" fmla="*/ 2147483647 h 3507"/>
              <a:gd name="T36" fmla="*/ 2147483647 w 2722"/>
              <a:gd name="T37" fmla="*/ 2147483647 h 3507"/>
              <a:gd name="T38" fmla="*/ 2147483647 w 2722"/>
              <a:gd name="T39" fmla="*/ 2147483647 h 3507"/>
              <a:gd name="T40" fmla="*/ 2147483647 w 2722"/>
              <a:gd name="T41" fmla="*/ 2147483647 h 3507"/>
              <a:gd name="T42" fmla="*/ 2147483647 w 2722"/>
              <a:gd name="T43" fmla="*/ 2147483647 h 3507"/>
              <a:gd name="T44" fmla="*/ 2147483647 w 2722"/>
              <a:gd name="T45" fmla="*/ 2147483647 h 3507"/>
              <a:gd name="T46" fmla="*/ 2147483647 w 2722"/>
              <a:gd name="T47" fmla="*/ 2147483647 h 3507"/>
              <a:gd name="T48" fmla="*/ 2147483647 w 2722"/>
              <a:gd name="T49" fmla="*/ 2147483647 h 3507"/>
              <a:gd name="T50" fmla="*/ 2147483647 w 2722"/>
              <a:gd name="T51" fmla="*/ 2147483647 h 3507"/>
              <a:gd name="T52" fmla="*/ 2147483647 w 2722"/>
              <a:gd name="T53" fmla="*/ 2147483647 h 3507"/>
              <a:gd name="T54" fmla="*/ 2147483647 w 2722"/>
              <a:gd name="T55" fmla="*/ 2147483647 h 3507"/>
              <a:gd name="T56" fmla="*/ 2147483647 w 2722"/>
              <a:gd name="T57" fmla="*/ 2147483647 h 3507"/>
              <a:gd name="T58" fmla="*/ 2147483647 w 2722"/>
              <a:gd name="T59" fmla="*/ 2147483647 h 3507"/>
              <a:gd name="T60" fmla="*/ 2147483647 w 2722"/>
              <a:gd name="T61" fmla="*/ 2147483647 h 3507"/>
              <a:gd name="T62" fmla="*/ 2147483647 w 2722"/>
              <a:gd name="T63" fmla="*/ 2147483647 h 3507"/>
              <a:gd name="T64" fmla="*/ 2147483647 w 2722"/>
              <a:gd name="T65" fmla="*/ 2147483647 h 3507"/>
              <a:gd name="T66" fmla="*/ 2147483647 w 2722"/>
              <a:gd name="T67" fmla="*/ 2147483647 h 3507"/>
              <a:gd name="T68" fmla="*/ 2147483647 w 2722"/>
              <a:gd name="T69" fmla="*/ 2147483647 h 3507"/>
              <a:gd name="T70" fmla="*/ 2147483647 w 2722"/>
              <a:gd name="T71" fmla="*/ 2147483647 h 3507"/>
              <a:gd name="T72" fmla="*/ 2147483647 w 2722"/>
              <a:gd name="T73" fmla="*/ 2147483647 h 3507"/>
              <a:gd name="T74" fmla="*/ 2147483647 w 2722"/>
              <a:gd name="T75" fmla="*/ 2147483647 h 3507"/>
              <a:gd name="T76" fmla="*/ 2147483647 w 2722"/>
              <a:gd name="T77" fmla="*/ 2147483647 h 3507"/>
              <a:gd name="T78" fmla="*/ 2147483647 w 2722"/>
              <a:gd name="T79" fmla="*/ 2147483647 h 3507"/>
              <a:gd name="T80" fmla="*/ 2147483647 w 2722"/>
              <a:gd name="T81" fmla="*/ 2147483647 h 3507"/>
              <a:gd name="T82" fmla="*/ 2147483647 w 2722"/>
              <a:gd name="T83" fmla="*/ 2147483647 h 3507"/>
              <a:gd name="T84" fmla="*/ 2147483647 w 2722"/>
              <a:gd name="T85" fmla="*/ 2147483647 h 3507"/>
              <a:gd name="T86" fmla="*/ 2147483647 w 2722"/>
              <a:gd name="T87" fmla="*/ 2147483647 h 3507"/>
              <a:gd name="T88" fmla="*/ 2147483647 w 2722"/>
              <a:gd name="T89" fmla="*/ 2147483647 h 3507"/>
              <a:gd name="T90" fmla="*/ 2147483647 w 2722"/>
              <a:gd name="T91" fmla="*/ 2147483647 h 3507"/>
              <a:gd name="T92" fmla="*/ 2147483647 w 2722"/>
              <a:gd name="T93" fmla="*/ 2147483647 h 3507"/>
              <a:gd name="T94" fmla="*/ 2147483647 w 2722"/>
              <a:gd name="T95" fmla="*/ 2147483647 h 3507"/>
              <a:gd name="T96" fmla="*/ 2147483647 w 2722"/>
              <a:gd name="T97" fmla="*/ 2147483647 h 3507"/>
              <a:gd name="T98" fmla="*/ 2147483647 w 2722"/>
              <a:gd name="T99" fmla="*/ 2147483647 h 3507"/>
              <a:gd name="T100" fmla="*/ 2147483647 w 2722"/>
              <a:gd name="T101" fmla="*/ 2147483647 h 3507"/>
              <a:gd name="T102" fmla="*/ 2147483647 w 2722"/>
              <a:gd name="T103" fmla="*/ 2147483647 h 3507"/>
              <a:gd name="T104" fmla="*/ 0 w 2722"/>
              <a:gd name="T105" fmla="*/ 2147483647 h 3507"/>
              <a:gd name="T106" fmla="*/ 2147483647 w 2722"/>
              <a:gd name="T107" fmla="*/ 2147483647 h 3507"/>
              <a:gd name="T108" fmla="*/ 2147483647 w 2722"/>
              <a:gd name="T109" fmla="*/ 2147483647 h 3507"/>
              <a:gd name="T110" fmla="*/ 2147483647 w 2722"/>
              <a:gd name="T111" fmla="*/ 2147483647 h 3507"/>
              <a:gd name="T112" fmla="*/ 2147483647 w 2722"/>
              <a:gd name="T113" fmla="*/ 2147483647 h 350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22"/>
              <a:gd name="T172" fmla="*/ 0 h 3507"/>
              <a:gd name="T173" fmla="*/ 2722 w 2722"/>
              <a:gd name="T174" fmla="*/ 3507 h 350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22" h="3507">
                <a:moveTo>
                  <a:pt x="654" y="2445"/>
                </a:moveTo>
                <a:lnTo>
                  <a:pt x="687" y="2523"/>
                </a:lnTo>
                <a:lnTo>
                  <a:pt x="714" y="2553"/>
                </a:lnTo>
                <a:lnTo>
                  <a:pt x="702" y="2589"/>
                </a:lnTo>
                <a:lnTo>
                  <a:pt x="714" y="2623"/>
                </a:lnTo>
                <a:lnTo>
                  <a:pt x="747" y="2626"/>
                </a:lnTo>
                <a:lnTo>
                  <a:pt x="778" y="2605"/>
                </a:lnTo>
                <a:lnTo>
                  <a:pt x="810" y="2608"/>
                </a:lnTo>
                <a:lnTo>
                  <a:pt x="783" y="2655"/>
                </a:lnTo>
                <a:lnTo>
                  <a:pt x="745" y="2655"/>
                </a:lnTo>
                <a:lnTo>
                  <a:pt x="733" y="2671"/>
                </a:lnTo>
                <a:lnTo>
                  <a:pt x="733" y="2706"/>
                </a:lnTo>
                <a:lnTo>
                  <a:pt x="739" y="2728"/>
                </a:lnTo>
                <a:lnTo>
                  <a:pt x="760" y="2733"/>
                </a:lnTo>
                <a:lnTo>
                  <a:pt x="793" y="2775"/>
                </a:lnTo>
                <a:lnTo>
                  <a:pt x="844" y="2812"/>
                </a:lnTo>
                <a:lnTo>
                  <a:pt x="846" y="2896"/>
                </a:lnTo>
                <a:lnTo>
                  <a:pt x="871" y="2923"/>
                </a:lnTo>
                <a:lnTo>
                  <a:pt x="978" y="2925"/>
                </a:lnTo>
                <a:lnTo>
                  <a:pt x="1017" y="2904"/>
                </a:lnTo>
                <a:lnTo>
                  <a:pt x="1018" y="2872"/>
                </a:lnTo>
                <a:lnTo>
                  <a:pt x="1051" y="2857"/>
                </a:lnTo>
                <a:lnTo>
                  <a:pt x="1105" y="2812"/>
                </a:lnTo>
                <a:lnTo>
                  <a:pt x="1116" y="2793"/>
                </a:lnTo>
                <a:lnTo>
                  <a:pt x="1146" y="2799"/>
                </a:lnTo>
                <a:lnTo>
                  <a:pt x="1164" y="2830"/>
                </a:lnTo>
                <a:lnTo>
                  <a:pt x="1237" y="2809"/>
                </a:lnTo>
                <a:lnTo>
                  <a:pt x="1201" y="2841"/>
                </a:lnTo>
                <a:lnTo>
                  <a:pt x="1194" y="2871"/>
                </a:lnTo>
                <a:lnTo>
                  <a:pt x="1222" y="2908"/>
                </a:lnTo>
                <a:lnTo>
                  <a:pt x="1215" y="2926"/>
                </a:lnTo>
                <a:lnTo>
                  <a:pt x="1227" y="2950"/>
                </a:lnTo>
                <a:lnTo>
                  <a:pt x="1218" y="2985"/>
                </a:lnTo>
                <a:lnTo>
                  <a:pt x="1192" y="2997"/>
                </a:lnTo>
                <a:lnTo>
                  <a:pt x="1168" y="3024"/>
                </a:lnTo>
                <a:lnTo>
                  <a:pt x="1135" y="3031"/>
                </a:lnTo>
                <a:lnTo>
                  <a:pt x="1134" y="3081"/>
                </a:lnTo>
                <a:lnTo>
                  <a:pt x="1165" y="3108"/>
                </a:lnTo>
                <a:lnTo>
                  <a:pt x="1203" y="3108"/>
                </a:lnTo>
                <a:lnTo>
                  <a:pt x="1222" y="3091"/>
                </a:lnTo>
                <a:lnTo>
                  <a:pt x="1237" y="3100"/>
                </a:lnTo>
                <a:lnTo>
                  <a:pt x="1269" y="3102"/>
                </a:lnTo>
                <a:lnTo>
                  <a:pt x="1330" y="3154"/>
                </a:lnTo>
                <a:lnTo>
                  <a:pt x="1312" y="3202"/>
                </a:lnTo>
                <a:lnTo>
                  <a:pt x="1344" y="3261"/>
                </a:lnTo>
                <a:lnTo>
                  <a:pt x="1308" y="3255"/>
                </a:lnTo>
                <a:lnTo>
                  <a:pt x="1293" y="3265"/>
                </a:lnTo>
                <a:lnTo>
                  <a:pt x="1296" y="3319"/>
                </a:lnTo>
                <a:lnTo>
                  <a:pt x="1344" y="3376"/>
                </a:lnTo>
                <a:lnTo>
                  <a:pt x="1347" y="3406"/>
                </a:lnTo>
                <a:lnTo>
                  <a:pt x="1362" y="3438"/>
                </a:lnTo>
                <a:lnTo>
                  <a:pt x="1350" y="3468"/>
                </a:lnTo>
                <a:lnTo>
                  <a:pt x="1351" y="3496"/>
                </a:lnTo>
                <a:lnTo>
                  <a:pt x="1428" y="3504"/>
                </a:lnTo>
                <a:lnTo>
                  <a:pt x="1438" y="3484"/>
                </a:lnTo>
                <a:lnTo>
                  <a:pt x="1429" y="3412"/>
                </a:lnTo>
                <a:lnTo>
                  <a:pt x="1447" y="3409"/>
                </a:lnTo>
                <a:lnTo>
                  <a:pt x="1468" y="3441"/>
                </a:lnTo>
                <a:lnTo>
                  <a:pt x="1510" y="3460"/>
                </a:lnTo>
                <a:lnTo>
                  <a:pt x="1522" y="3507"/>
                </a:lnTo>
                <a:lnTo>
                  <a:pt x="1593" y="3507"/>
                </a:lnTo>
                <a:lnTo>
                  <a:pt x="1614" y="3477"/>
                </a:lnTo>
                <a:lnTo>
                  <a:pt x="1660" y="3453"/>
                </a:lnTo>
                <a:lnTo>
                  <a:pt x="1677" y="3429"/>
                </a:lnTo>
                <a:lnTo>
                  <a:pt x="1728" y="3424"/>
                </a:lnTo>
                <a:lnTo>
                  <a:pt x="1761" y="3394"/>
                </a:lnTo>
                <a:lnTo>
                  <a:pt x="1767" y="3345"/>
                </a:lnTo>
                <a:lnTo>
                  <a:pt x="1855" y="3352"/>
                </a:lnTo>
                <a:lnTo>
                  <a:pt x="1926" y="3376"/>
                </a:lnTo>
                <a:lnTo>
                  <a:pt x="1950" y="3412"/>
                </a:lnTo>
                <a:lnTo>
                  <a:pt x="2007" y="3418"/>
                </a:lnTo>
                <a:lnTo>
                  <a:pt x="2037" y="3393"/>
                </a:lnTo>
                <a:lnTo>
                  <a:pt x="2074" y="3390"/>
                </a:lnTo>
                <a:lnTo>
                  <a:pt x="2070" y="3415"/>
                </a:lnTo>
                <a:lnTo>
                  <a:pt x="2101" y="3417"/>
                </a:lnTo>
                <a:lnTo>
                  <a:pt x="2112" y="3397"/>
                </a:lnTo>
                <a:lnTo>
                  <a:pt x="2181" y="3396"/>
                </a:lnTo>
                <a:lnTo>
                  <a:pt x="2199" y="3352"/>
                </a:lnTo>
                <a:lnTo>
                  <a:pt x="2196" y="3247"/>
                </a:lnTo>
                <a:lnTo>
                  <a:pt x="2220" y="3220"/>
                </a:lnTo>
                <a:lnTo>
                  <a:pt x="2224" y="3154"/>
                </a:lnTo>
                <a:lnTo>
                  <a:pt x="2202" y="3138"/>
                </a:lnTo>
                <a:lnTo>
                  <a:pt x="2199" y="3115"/>
                </a:lnTo>
                <a:lnTo>
                  <a:pt x="2226" y="3091"/>
                </a:lnTo>
                <a:lnTo>
                  <a:pt x="2226" y="3049"/>
                </a:lnTo>
                <a:lnTo>
                  <a:pt x="2299" y="3049"/>
                </a:lnTo>
                <a:lnTo>
                  <a:pt x="2338" y="3033"/>
                </a:lnTo>
                <a:lnTo>
                  <a:pt x="2340" y="2985"/>
                </a:lnTo>
                <a:lnTo>
                  <a:pt x="2304" y="2956"/>
                </a:lnTo>
                <a:lnTo>
                  <a:pt x="2301" y="2929"/>
                </a:lnTo>
                <a:lnTo>
                  <a:pt x="2265" y="2875"/>
                </a:lnTo>
                <a:lnTo>
                  <a:pt x="2284" y="2845"/>
                </a:lnTo>
                <a:lnTo>
                  <a:pt x="2283" y="2808"/>
                </a:lnTo>
                <a:lnTo>
                  <a:pt x="2254" y="2787"/>
                </a:lnTo>
                <a:lnTo>
                  <a:pt x="2271" y="2736"/>
                </a:lnTo>
                <a:lnTo>
                  <a:pt x="2271" y="2674"/>
                </a:lnTo>
                <a:lnTo>
                  <a:pt x="2254" y="2659"/>
                </a:lnTo>
                <a:lnTo>
                  <a:pt x="2242" y="2609"/>
                </a:lnTo>
                <a:lnTo>
                  <a:pt x="2278" y="2589"/>
                </a:lnTo>
                <a:lnTo>
                  <a:pt x="2299" y="2563"/>
                </a:lnTo>
                <a:lnTo>
                  <a:pt x="2317" y="2524"/>
                </a:lnTo>
                <a:lnTo>
                  <a:pt x="2318" y="2413"/>
                </a:lnTo>
                <a:lnTo>
                  <a:pt x="2310" y="2344"/>
                </a:lnTo>
                <a:lnTo>
                  <a:pt x="2295" y="2200"/>
                </a:lnTo>
                <a:lnTo>
                  <a:pt x="2274" y="2119"/>
                </a:lnTo>
                <a:lnTo>
                  <a:pt x="2311" y="2083"/>
                </a:lnTo>
                <a:lnTo>
                  <a:pt x="2304" y="2028"/>
                </a:lnTo>
                <a:lnTo>
                  <a:pt x="2316" y="1999"/>
                </a:lnTo>
                <a:lnTo>
                  <a:pt x="2310" y="1944"/>
                </a:lnTo>
                <a:lnTo>
                  <a:pt x="2326" y="1924"/>
                </a:lnTo>
                <a:lnTo>
                  <a:pt x="2320" y="1878"/>
                </a:lnTo>
                <a:lnTo>
                  <a:pt x="2388" y="1873"/>
                </a:lnTo>
                <a:lnTo>
                  <a:pt x="2421" y="1849"/>
                </a:lnTo>
                <a:lnTo>
                  <a:pt x="2445" y="1807"/>
                </a:lnTo>
                <a:lnTo>
                  <a:pt x="2446" y="1773"/>
                </a:lnTo>
                <a:lnTo>
                  <a:pt x="2466" y="1771"/>
                </a:lnTo>
                <a:lnTo>
                  <a:pt x="2488" y="1722"/>
                </a:lnTo>
                <a:lnTo>
                  <a:pt x="2539" y="1717"/>
                </a:lnTo>
                <a:lnTo>
                  <a:pt x="2577" y="1752"/>
                </a:lnTo>
                <a:lnTo>
                  <a:pt x="2620" y="1749"/>
                </a:lnTo>
                <a:lnTo>
                  <a:pt x="2637" y="1737"/>
                </a:lnTo>
                <a:lnTo>
                  <a:pt x="2635" y="1705"/>
                </a:lnTo>
                <a:lnTo>
                  <a:pt x="2662" y="1681"/>
                </a:lnTo>
                <a:lnTo>
                  <a:pt x="2667" y="1641"/>
                </a:lnTo>
                <a:lnTo>
                  <a:pt x="2644" y="1606"/>
                </a:lnTo>
                <a:lnTo>
                  <a:pt x="2628" y="1596"/>
                </a:lnTo>
                <a:lnTo>
                  <a:pt x="2640" y="1582"/>
                </a:lnTo>
                <a:lnTo>
                  <a:pt x="2634" y="1534"/>
                </a:lnTo>
                <a:lnTo>
                  <a:pt x="2629" y="1492"/>
                </a:lnTo>
                <a:lnTo>
                  <a:pt x="2598" y="1489"/>
                </a:lnTo>
                <a:lnTo>
                  <a:pt x="2610" y="1456"/>
                </a:lnTo>
                <a:lnTo>
                  <a:pt x="2653" y="1446"/>
                </a:lnTo>
                <a:lnTo>
                  <a:pt x="2679" y="1401"/>
                </a:lnTo>
                <a:lnTo>
                  <a:pt x="2683" y="1344"/>
                </a:lnTo>
                <a:lnTo>
                  <a:pt x="2695" y="1317"/>
                </a:lnTo>
                <a:lnTo>
                  <a:pt x="2704" y="1288"/>
                </a:lnTo>
                <a:lnTo>
                  <a:pt x="2700" y="1246"/>
                </a:lnTo>
                <a:lnTo>
                  <a:pt x="2722" y="1248"/>
                </a:lnTo>
                <a:lnTo>
                  <a:pt x="2713" y="1215"/>
                </a:lnTo>
                <a:lnTo>
                  <a:pt x="2659" y="1216"/>
                </a:lnTo>
                <a:lnTo>
                  <a:pt x="2625" y="1188"/>
                </a:lnTo>
                <a:lnTo>
                  <a:pt x="2574" y="1186"/>
                </a:lnTo>
                <a:lnTo>
                  <a:pt x="2551" y="1210"/>
                </a:lnTo>
                <a:lnTo>
                  <a:pt x="2548" y="1222"/>
                </a:lnTo>
                <a:lnTo>
                  <a:pt x="2523" y="1230"/>
                </a:lnTo>
                <a:lnTo>
                  <a:pt x="2515" y="1239"/>
                </a:lnTo>
                <a:lnTo>
                  <a:pt x="2514" y="1272"/>
                </a:lnTo>
                <a:lnTo>
                  <a:pt x="2490" y="1285"/>
                </a:lnTo>
                <a:lnTo>
                  <a:pt x="2475" y="1321"/>
                </a:lnTo>
                <a:lnTo>
                  <a:pt x="2434" y="1345"/>
                </a:lnTo>
                <a:lnTo>
                  <a:pt x="2436" y="1371"/>
                </a:lnTo>
                <a:lnTo>
                  <a:pt x="2419" y="1383"/>
                </a:lnTo>
                <a:lnTo>
                  <a:pt x="2347" y="1372"/>
                </a:lnTo>
                <a:lnTo>
                  <a:pt x="2326" y="1383"/>
                </a:lnTo>
                <a:lnTo>
                  <a:pt x="2319" y="1408"/>
                </a:lnTo>
                <a:lnTo>
                  <a:pt x="2245" y="1426"/>
                </a:lnTo>
                <a:lnTo>
                  <a:pt x="2218" y="1419"/>
                </a:lnTo>
                <a:lnTo>
                  <a:pt x="2211" y="1428"/>
                </a:lnTo>
                <a:lnTo>
                  <a:pt x="2217" y="1446"/>
                </a:lnTo>
                <a:lnTo>
                  <a:pt x="2196" y="1461"/>
                </a:lnTo>
                <a:lnTo>
                  <a:pt x="2196" y="1486"/>
                </a:lnTo>
                <a:lnTo>
                  <a:pt x="2176" y="1488"/>
                </a:lnTo>
                <a:lnTo>
                  <a:pt x="2085" y="1432"/>
                </a:lnTo>
                <a:lnTo>
                  <a:pt x="2067" y="1434"/>
                </a:lnTo>
                <a:lnTo>
                  <a:pt x="2038" y="1450"/>
                </a:lnTo>
                <a:lnTo>
                  <a:pt x="1999" y="1458"/>
                </a:lnTo>
                <a:lnTo>
                  <a:pt x="1945" y="1509"/>
                </a:lnTo>
                <a:lnTo>
                  <a:pt x="1906" y="1533"/>
                </a:lnTo>
                <a:lnTo>
                  <a:pt x="1875" y="1491"/>
                </a:lnTo>
                <a:lnTo>
                  <a:pt x="1837" y="1473"/>
                </a:lnTo>
                <a:lnTo>
                  <a:pt x="1830" y="1417"/>
                </a:lnTo>
                <a:lnTo>
                  <a:pt x="1774" y="1384"/>
                </a:lnTo>
                <a:lnTo>
                  <a:pt x="1765" y="1350"/>
                </a:lnTo>
                <a:lnTo>
                  <a:pt x="1723" y="1324"/>
                </a:lnTo>
                <a:lnTo>
                  <a:pt x="1687" y="1323"/>
                </a:lnTo>
                <a:lnTo>
                  <a:pt x="1678" y="1297"/>
                </a:lnTo>
                <a:lnTo>
                  <a:pt x="1641" y="1288"/>
                </a:lnTo>
                <a:lnTo>
                  <a:pt x="1602" y="1242"/>
                </a:lnTo>
                <a:lnTo>
                  <a:pt x="1606" y="1207"/>
                </a:lnTo>
                <a:lnTo>
                  <a:pt x="1644" y="1183"/>
                </a:lnTo>
                <a:lnTo>
                  <a:pt x="1636" y="1132"/>
                </a:lnTo>
                <a:lnTo>
                  <a:pt x="1611" y="1122"/>
                </a:lnTo>
                <a:lnTo>
                  <a:pt x="1622" y="1093"/>
                </a:lnTo>
                <a:lnTo>
                  <a:pt x="1595" y="1065"/>
                </a:lnTo>
                <a:lnTo>
                  <a:pt x="1601" y="1030"/>
                </a:lnTo>
                <a:lnTo>
                  <a:pt x="1646" y="1012"/>
                </a:lnTo>
                <a:lnTo>
                  <a:pt x="1634" y="976"/>
                </a:lnTo>
                <a:lnTo>
                  <a:pt x="1644" y="949"/>
                </a:lnTo>
                <a:lnTo>
                  <a:pt x="1682" y="955"/>
                </a:lnTo>
                <a:lnTo>
                  <a:pt x="1703" y="918"/>
                </a:lnTo>
                <a:lnTo>
                  <a:pt x="1733" y="907"/>
                </a:lnTo>
                <a:lnTo>
                  <a:pt x="1769" y="928"/>
                </a:lnTo>
                <a:lnTo>
                  <a:pt x="1923" y="942"/>
                </a:lnTo>
                <a:lnTo>
                  <a:pt x="1971" y="985"/>
                </a:lnTo>
                <a:lnTo>
                  <a:pt x="1955" y="1006"/>
                </a:lnTo>
                <a:lnTo>
                  <a:pt x="1931" y="1003"/>
                </a:lnTo>
                <a:lnTo>
                  <a:pt x="1913" y="1026"/>
                </a:lnTo>
                <a:lnTo>
                  <a:pt x="1913" y="1053"/>
                </a:lnTo>
                <a:lnTo>
                  <a:pt x="1931" y="1083"/>
                </a:lnTo>
                <a:lnTo>
                  <a:pt x="1937" y="1117"/>
                </a:lnTo>
                <a:lnTo>
                  <a:pt x="1919" y="1155"/>
                </a:lnTo>
                <a:lnTo>
                  <a:pt x="1952" y="1188"/>
                </a:lnTo>
                <a:lnTo>
                  <a:pt x="1989" y="1177"/>
                </a:lnTo>
                <a:lnTo>
                  <a:pt x="1976" y="1114"/>
                </a:lnTo>
                <a:lnTo>
                  <a:pt x="1994" y="1102"/>
                </a:lnTo>
                <a:lnTo>
                  <a:pt x="2004" y="1083"/>
                </a:lnTo>
                <a:lnTo>
                  <a:pt x="1994" y="1059"/>
                </a:lnTo>
                <a:lnTo>
                  <a:pt x="2009" y="1047"/>
                </a:lnTo>
                <a:lnTo>
                  <a:pt x="2019" y="1027"/>
                </a:lnTo>
                <a:lnTo>
                  <a:pt x="2058" y="1041"/>
                </a:lnTo>
                <a:lnTo>
                  <a:pt x="2070" y="1077"/>
                </a:lnTo>
                <a:lnTo>
                  <a:pt x="2088" y="1089"/>
                </a:lnTo>
                <a:lnTo>
                  <a:pt x="2088" y="1140"/>
                </a:lnTo>
                <a:lnTo>
                  <a:pt x="2111" y="1155"/>
                </a:lnTo>
                <a:lnTo>
                  <a:pt x="2120" y="1131"/>
                </a:lnTo>
                <a:lnTo>
                  <a:pt x="2141" y="1155"/>
                </a:lnTo>
                <a:lnTo>
                  <a:pt x="2184" y="1170"/>
                </a:lnTo>
                <a:lnTo>
                  <a:pt x="2240" y="1155"/>
                </a:lnTo>
                <a:lnTo>
                  <a:pt x="2276" y="1122"/>
                </a:lnTo>
                <a:lnTo>
                  <a:pt x="2283" y="1098"/>
                </a:lnTo>
                <a:lnTo>
                  <a:pt x="2249" y="1081"/>
                </a:lnTo>
                <a:lnTo>
                  <a:pt x="2250" y="1051"/>
                </a:lnTo>
                <a:lnTo>
                  <a:pt x="2223" y="1030"/>
                </a:lnTo>
                <a:lnTo>
                  <a:pt x="2237" y="1015"/>
                </a:lnTo>
                <a:lnTo>
                  <a:pt x="2234" y="978"/>
                </a:lnTo>
                <a:lnTo>
                  <a:pt x="2216" y="963"/>
                </a:lnTo>
                <a:lnTo>
                  <a:pt x="2225" y="949"/>
                </a:lnTo>
                <a:lnTo>
                  <a:pt x="2297" y="954"/>
                </a:lnTo>
                <a:lnTo>
                  <a:pt x="2313" y="969"/>
                </a:lnTo>
                <a:lnTo>
                  <a:pt x="2349" y="958"/>
                </a:lnTo>
                <a:lnTo>
                  <a:pt x="2348" y="930"/>
                </a:lnTo>
                <a:lnTo>
                  <a:pt x="2412" y="915"/>
                </a:lnTo>
                <a:lnTo>
                  <a:pt x="2420" y="882"/>
                </a:lnTo>
                <a:lnTo>
                  <a:pt x="2405" y="859"/>
                </a:lnTo>
                <a:lnTo>
                  <a:pt x="2423" y="838"/>
                </a:lnTo>
                <a:lnTo>
                  <a:pt x="2424" y="813"/>
                </a:lnTo>
                <a:lnTo>
                  <a:pt x="2465" y="823"/>
                </a:lnTo>
                <a:lnTo>
                  <a:pt x="2483" y="807"/>
                </a:lnTo>
                <a:lnTo>
                  <a:pt x="2528" y="810"/>
                </a:lnTo>
                <a:lnTo>
                  <a:pt x="2549" y="784"/>
                </a:lnTo>
                <a:lnTo>
                  <a:pt x="2579" y="771"/>
                </a:lnTo>
                <a:lnTo>
                  <a:pt x="2604" y="750"/>
                </a:lnTo>
                <a:lnTo>
                  <a:pt x="2606" y="724"/>
                </a:lnTo>
                <a:lnTo>
                  <a:pt x="2594" y="696"/>
                </a:lnTo>
                <a:lnTo>
                  <a:pt x="2531" y="703"/>
                </a:lnTo>
                <a:lnTo>
                  <a:pt x="2517" y="666"/>
                </a:lnTo>
                <a:lnTo>
                  <a:pt x="2490" y="663"/>
                </a:lnTo>
                <a:lnTo>
                  <a:pt x="2460" y="700"/>
                </a:lnTo>
                <a:lnTo>
                  <a:pt x="2459" y="631"/>
                </a:lnTo>
                <a:lnTo>
                  <a:pt x="2474" y="594"/>
                </a:lnTo>
                <a:lnTo>
                  <a:pt x="2453" y="574"/>
                </a:lnTo>
                <a:lnTo>
                  <a:pt x="2430" y="568"/>
                </a:lnTo>
                <a:lnTo>
                  <a:pt x="2430" y="523"/>
                </a:lnTo>
                <a:lnTo>
                  <a:pt x="2447" y="499"/>
                </a:lnTo>
                <a:lnTo>
                  <a:pt x="2448" y="471"/>
                </a:lnTo>
                <a:lnTo>
                  <a:pt x="2433" y="448"/>
                </a:lnTo>
                <a:lnTo>
                  <a:pt x="2435" y="424"/>
                </a:lnTo>
                <a:lnTo>
                  <a:pt x="2450" y="415"/>
                </a:lnTo>
                <a:lnTo>
                  <a:pt x="2472" y="387"/>
                </a:lnTo>
                <a:lnTo>
                  <a:pt x="2478" y="342"/>
                </a:lnTo>
                <a:lnTo>
                  <a:pt x="2465" y="324"/>
                </a:lnTo>
                <a:lnTo>
                  <a:pt x="2436" y="331"/>
                </a:lnTo>
                <a:lnTo>
                  <a:pt x="2421" y="309"/>
                </a:lnTo>
                <a:lnTo>
                  <a:pt x="2396" y="324"/>
                </a:lnTo>
                <a:lnTo>
                  <a:pt x="2388" y="306"/>
                </a:lnTo>
                <a:lnTo>
                  <a:pt x="2315" y="304"/>
                </a:lnTo>
                <a:lnTo>
                  <a:pt x="2294" y="325"/>
                </a:lnTo>
                <a:lnTo>
                  <a:pt x="2297" y="352"/>
                </a:lnTo>
                <a:lnTo>
                  <a:pt x="2267" y="391"/>
                </a:lnTo>
                <a:lnTo>
                  <a:pt x="2267" y="354"/>
                </a:lnTo>
                <a:lnTo>
                  <a:pt x="2232" y="355"/>
                </a:lnTo>
                <a:lnTo>
                  <a:pt x="2237" y="340"/>
                </a:lnTo>
                <a:lnTo>
                  <a:pt x="2201" y="324"/>
                </a:lnTo>
                <a:lnTo>
                  <a:pt x="2178" y="324"/>
                </a:lnTo>
                <a:lnTo>
                  <a:pt x="2171" y="300"/>
                </a:lnTo>
                <a:lnTo>
                  <a:pt x="2123" y="291"/>
                </a:lnTo>
                <a:lnTo>
                  <a:pt x="2088" y="297"/>
                </a:lnTo>
                <a:lnTo>
                  <a:pt x="2073" y="339"/>
                </a:lnTo>
                <a:lnTo>
                  <a:pt x="1973" y="339"/>
                </a:lnTo>
                <a:lnTo>
                  <a:pt x="1970" y="319"/>
                </a:lnTo>
                <a:lnTo>
                  <a:pt x="1952" y="319"/>
                </a:lnTo>
                <a:lnTo>
                  <a:pt x="1929" y="334"/>
                </a:lnTo>
                <a:lnTo>
                  <a:pt x="1911" y="313"/>
                </a:lnTo>
                <a:lnTo>
                  <a:pt x="1833" y="310"/>
                </a:lnTo>
                <a:lnTo>
                  <a:pt x="1805" y="345"/>
                </a:lnTo>
                <a:lnTo>
                  <a:pt x="1764" y="343"/>
                </a:lnTo>
                <a:lnTo>
                  <a:pt x="1755" y="324"/>
                </a:lnTo>
                <a:lnTo>
                  <a:pt x="1740" y="334"/>
                </a:lnTo>
                <a:lnTo>
                  <a:pt x="1743" y="201"/>
                </a:lnTo>
                <a:lnTo>
                  <a:pt x="1700" y="193"/>
                </a:lnTo>
                <a:lnTo>
                  <a:pt x="1689" y="211"/>
                </a:lnTo>
                <a:lnTo>
                  <a:pt x="1655" y="211"/>
                </a:lnTo>
                <a:lnTo>
                  <a:pt x="1638" y="240"/>
                </a:lnTo>
                <a:lnTo>
                  <a:pt x="1629" y="285"/>
                </a:lnTo>
                <a:lnTo>
                  <a:pt x="1584" y="312"/>
                </a:lnTo>
                <a:lnTo>
                  <a:pt x="1491" y="300"/>
                </a:lnTo>
                <a:lnTo>
                  <a:pt x="1431" y="258"/>
                </a:lnTo>
                <a:lnTo>
                  <a:pt x="1428" y="240"/>
                </a:lnTo>
                <a:lnTo>
                  <a:pt x="1415" y="229"/>
                </a:lnTo>
                <a:lnTo>
                  <a:pt x="1415" y="207"/>
                </a:lnTo>
                <a:lnTo>
                  <a:pt x="1386" y="208"/>
                </a:lnTo>
                <a:lnTo>
                  <a:pt x="1379" y="193"/>
                </a:lnTo>
                <a:lnTo>
                  <a:pt x="1386" y="169"/>
                </a:lnTo>
                <a:lnTo>
                  <a:pt x="1364" y="168"/>
                </a:lnTo>
                <a:lnTo>
                  <a:pt x="1355" y="148"/>
                </a:lnTo>
                <a:lnTo>
                  <a:pt x="1331" y="160"/>
                </a:lnTo>
                <a:lnTo>
                  <a:pt x="1313" y="151"/>
                </a:lnTo>
                <a:lnTo>
                  <a:pt x="1286" y="165"/>
                </a:lnTo>
                <a:lnTo>
                  <a:pt x="1289" y="210"/>
                </a:lnTo>
                <a:lnTo>
                  <a:pt x="1268" y="187"/>
                </a:lnTo>
                <a:lnTo>
                  <a:pt x="1235" y="196"/>
                </a:lnTo>
                <a:lnTo>
                  <a:pt x="1235" y="220"/>
                </a:lnTo>
                <a:lnTo>
                  <a:pt x="1215" y="219"/>
                </a:lnTo>
                <a:lnTo>
                  <a:pt x="1212" y="184"/>
                </a:lnTo>
                <a:lnTo>
                  <a:pt x="1191" y="172"/>
                </a:lnTo>
                <a:lnTo>
                  <a:pt x="1188" y="147"/>
                </a:lnTo>
                <a:lnTo>
                  <a:pt x="1181" y="124"/>
                </a:lnTo>
                <a:lnTo>
                  <a:pt x="1083" y="120"/>
                </a:lnTo>
                <a:lnTo>
                  <a:pt x="1025" y="147"/>
                </a:lnTo>
                <a:lnTo>
                  <a:pt x="996" y="147"/>
                </a:lnTo>
                <a:lnTo>
                  <a:pt x="989" y="175"/>
                </a:lnTo>
                <a:lnTo>
                  <a:pt x="954" y="177"/>
                </a:lnTo>
                <a:lnTo>
                  <a:pt x="939" y="138"/>
                </a:lnTo>
                <a:lnTo>
                  <a:pt x="869" y="136"/>
                </a:lnTo>
                <a:lnTo>
                  <a:pt x="852" y="157"/>
                </a:lnTo>
                <a:lnTo>
                  <a:pt x="810" y="156"/>
                </a:lnTo>
                <a:lnTo>
                  <a:pt x="788" y="126"/>
                </a:lnTo>
                <a:lnTo>
                  <a:pt x="749" y="123"/>
                </a:lnTo>
                <a:lnTo>
                  <a:pt x="740" y="97"/>
                </a:lnTo>
                <a:lnTo>
                  <a:pt x="723" y="103"/>
                </a:lnTo>
                <a:lnTo>
                  <a:pt x="708" y="87"/>
                </a:lnTo>
                <a:lnTo>
                  <a:pt x="711" y="61"/>
                </a:lnTo>
                <a:lnTo>
                  <a:pt x="692" y="60"/>
                </a:lnTo>
                <a:lnTo>
                  <a:pt x="693" y="42"/>
                </a:lnTo>
                <a:lnTo>
                  <a:pt x="671" y="33"/>
                </a:lnTo>
                <a:lnTo>
                  <a:pt x="668" y="7"/>
                </a:lnTo>
                <a:lnTo>
                  <a:pt x="639" y="0"/>
                </a:lnTo>
                <a:lnTo>
                  <a:pt x="579" y="75"/>
                </a:lnTo>
                <a:lnTo>
                  <a:pt x="575" y="129"/>
                </a:lnTo>
                <a:lnTo>
                  <a:pt x="530" y="132"/>
                </a:lnTo>
                <a:lnTo>
                  <a:pt x="528" y="225"/>
                </a:lnTo>
                <a:lnTo>
                  <a:pt x="464" y="229"/>
                </a:lnTo>
                <a:lnTo>
                  <a:pt x="461" y="250"/>
                </a:lnTo>
                <a:lnTo>
                  <a:pt x="428" y="259"/>
                </a:lnTo>
                <a:lnTo>
                  <a:pt x="395" y="307"/>
                </a:lnTo>
                <a:lnTo>
                  <a:pt x="387" y="334"/>
                </a:lnTo>
                <a:lnTo>
                  <a:pt x="324" y="322"/>
                </a:lnTo>
                <a:lnTo>
                  <a:pt x="290" y="336"/>
                </a:lnTo>
                <a:lnTo>
                  <a:pt x="290" y="372"/>
                </a:lnTo>
                <a:lnTo>
                  <a:pt x="263" y="391"/>
                </a:lnTo>
                <a:lnTo>
                  <a:pt x="264" y="424"/>
                </a:lnTo>
                <a:lnTo>
                  <a:pt x="329" y="489"/>
                </a:lnTo>
                <a:lnTo>
                  <a:pt x="327" y="514"/>
                </a:lnTo>
                <a:lnTo>
                  <a:pt x="378" y="556"/>
                </a:lnTo>
                <a:lnTo>
                  <a:pt x="440" y="576"/>
                </a:lnTo>
                <a:lnTo>
                  <a:pt x="438" y="622"/>
                </a:lnTo>
                <a:lnTo>
                  <a:pt x="368" y="657"/>
                </a:lnTo>
                <a:lnTo>
                  <a:pt x="353" y="687"/>
                </a:lnTo>
                <a:lnTo>
                  <a:pt x="327" y="703"/>
                </a:lnTo>
                <a:lnTo>
                  <a:pt x="324" y="730"/>
                </a:lnTo>
                <a:lnTo>
                  <a:pt x="299" y="759"/>
                </a:lnTo>
                <a:lnTo>
                  <a:pt x="290" y="792"/>
                </a:lnTo>
                <a:lnTo>
                  <a:pt x="231" y="804"/>
                </a:lnTo>
                <a:lnTo>
                  <a:pt x="213" y="834"/>
                </a:lnTo>
                <a:lnTo>
                  <a:pt x="188" y="853"/>
                </a:lnTo>
                <a:lnTo>
                  <a:pt x="177" y="880"/>
                </a:lnTo>
                <a:lnTo>
                  <a:pt x="146" y="861"/>
                </a:lnTo>
                <a:lnTo>
                  <a:pt x="111" y="861"/>
                </a:lnTo>
                <a:lnTo>
                  <a:pt x="62" y="895"/>
                </a:lnTo>
                <a:lnTo>
                  <a:pt x="3" y="912"/>
                </a:lnTo>
                <a:lnTo>
                  <a:pt x="0" y="960"/>
                </a:lnTo>
                <a:lnTo>
                  <a:pt x="32" y="1023"/>
                </a:lnTo>
                <a:lnTo>
                  <a:pt x="99" y="1059"/>
                </a:lnTo>
                <a:lnTo>
                  <a:pt x="153" y="1134"/>
                </a:lnTo>
                <a:lnTo>
                  <a:pt x="150" y="1219"/>
                </a:lnTo>
                <a:lnTo>
                  <a:pt x="93" y="1236"/>
                </a:lnTo>
                <a:lnTo>
                  <a:pt x="71" y="1239"/>
                </a:lnTo>
                <a:lnTo>
                  <a:pt x="72" y="1314"/>
                </a:lnTo>
                <a:lnTo>
                  <a:pt x="47" y="1375"/>
                </a:lnTo>
                <a:lnTo>
                  <a:pt x="68" y="1608"/>
                </a:lnTo>
                <a:lnTo>
                  <a:pt x="78" y="1647"/>
                </a:lnTo>
                <a:lnTo>
                  <a:pt x="72" y="1732"/>
                </a:lnTo>
                <a:lnTo>
                  <a:pt x="96" y="1776"/>
                </a:lnTo>
                <a:lnTo>
                  <a:pt x="96" y="1806"/>
                </a:lnTo>
                <a:lnTo>
                  <a:pt x="131" y="1866"/>
                </a:lnTo>
                <a:lnTo>
                  <a:pt x="128" y="1924"/>
                </a:lnTo>
                <a:lnTo>
                  <a:pt x="191" y="1986"/>
                </a:lnTo>
                <a:lnTo>
                  <a:pt x="222" y="1992"/>
                </a:lnTo>
                <a:lnTo>
                  <a:pt x="245" y="2023"/>
                </a:lnTo>
                <a:lnTo>
                  <a:pt x="240" y="2058"/>
                </a:lnTo>
                <a:lnTo>
                  <a:pt x="282" y="2110"/>
                </a:lnTo>
                <a:lnTo>
                  <a:pt x="297" y="2176"/>
                </a:lnTo>
                <a:lnTo>
                  <a:pt x="356" y="2217"/>
                </a:lnTo>
                <a:lnTo>
                  <a:pt x="387" y="2223"/>
                </a:lnTo>
                <a:lnTo>
                  <a:pt x="414" y="2199"/>
                </a:lnTo>
                <a:lnTo>
                  <a:pt x="485" y="2241"/>
                </a:lnTo>
                <a:lnTo>
                  <a:pt x="485" y="2277"/>
                </a:lnTo>
                <a:lnTo>
                  <a:pt x="510" y="2299"/>
                </a:lnTo>
                <a:lnTo>
                  <a:pt x="507" y="2326"/>
                </a:lnTo>
                <a:lnTo>
                  <a:pt x="551" y="2335"/>
                </a:lnTo>
                <a:lnTo>
                  <a:pt x="605" y="2314"/>
                </a:lnTo>
                <a:lnTo>
                  <a:pt x="638" y="2325"/>
                </a:lnTo>
                <a:lnTo>
                  <a:pt x="642" y="2356"/>
                </a:lnTo>
                <a:lnTo>
                  <a:pt x="632" y="2400"/>
                </a:lnTo>
                <a:lnTo>
                  <a:pt x="654" y="2445"/>
                </a:lnTo>
                <a:close/>
              </a:path>
            </a:pathLst>
          </a:custGeom>
          <a:solidFill>
            <a:srgbClr val="003366">
              <a:alpha val="45097"/>
            </a:srgbClr>
          </a:solidFill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800"/>
          </a:p>
        </p:txBody>
      </p:sp>
      <p:grpSp>
        <p:nvGrpSpPr>
          <p:cNvPr id="13" name="Group 129"/>
          <p:cNvGrpSpPr>
            <a:grpSpLocks/>
          </p:cNvGrpSpPr>
          <p:nvPr/>
        </p:nvGrpSpPr>
        <p:grpSpPr bwMode="auto">
          <a:xfrm>
            <a:off x="4439059" y="2456880"/>
            <a:ext cx="3408363" cy="490538"/>
            <a:chOff x="2912" y="918"/>
            <a:chExt cx="2147" cy="309"/>
          </a:xfrm>
        </p:grpSpPr>
        <p:sp>
          <p:nvSpPr>
            <p:cNvPr id="14" name="Text Box 74"/>
            <p:cNvSpPr txBox="1">
              <a:spLocks noChangeArrowheads="1"/>
            </p:cNvSpPr>
            <p:nvPr/>
          </p:nvSpPr>
          <p:spPr bwMode="auto">
            <a:xfrm>
              <a:off x="2912" y="918"/>
              <a:ext cx="71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</a:pPr>
              <a:r>
                <a:rPr lang="ru-RU" altLang="ru-RU" sz="3200" b="1" dirty="0" smtClean="0">
                  <a:solidFill>
                    <a:srgbClr val="006699"/>
                  </a:solidFill>
                  <a:latin typeface="Impact" panose="020B0806030902050204" pitchFamily="34" charset="0"/>
                </a:rPr>
                <a:t>5000</a:t>
              </a:r>
              <a:endParaRPr lang="ru-RU" altLang="ru-RU" sz="3200" b="1" dirty="0">
                <a:solidFill>
                  <a:srgbClr val="00669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5" name="Text Box 77"/>
            <p:cNvSpPr txBox="1">
              <a:spLocks noChangeArrowheads="1"/>
            </p:cNvSpPr>
            <p:nvPr/>
          </p:nvSpPr>
          <p:spPr bwMode="auto">
            <a:xfrm>
              <a:off x="3635" y="963"/>
              <a:ext cx="1424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ru-RU" altLang="ru-RU" sz="1600" dirty="0">
                  <a:solidFill>
                    <a:srgbClr val="15232D"/>
                  </a:solidFill>
                </a:rPr>
                <a:t>км магистральных газопроводов</a:t>
              </a:r>
            </a:p>
          </p:txBody>
        </p:sp>
      </p:grpSp>
      <p:grpSp>
        <p:nvGrpSpPr>
          <p:cNvPr id="16" name="Group 581"/>
          <p:cNvGrpSpPr>
            <a:grpSpLocks/>
          </p:cNvGrpSpPr>
          <p:nvPr/>
        </p:nvGrpSpPr>
        <p:grpSpPr bwMode="auto">
          <a:xfrm>
            <a:off x="4808255" y="3643570"/>
            <a:ext cx="3167062" cy="514350"/>
            <a:chOff x="3097" y="1304"/>
            <a:chExt cx="1995" cy="324"/>
          </a:xfrm>
        </p:grpSpPr>
        <p:sp>
          <p:nvSpPr>
            <p:cNvPr id="17" name="Text Box 75"/>
            <p:cNvSpPr txBox="1">
              <a:spLocks noChangeArrowheads="1"/>
            </p:cNvSpPr>
            <p:nvPr/>
          </p:nvSpPr>
          <p:spPr bwMode="auto">
            <a:xfrm>
              <a:off x="3097" y="1313"/>
              <a:ext cx="499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</a:pPr>
              <a:r>
                <a:rPr lang="ru-RU" altLang="ru-RU" sz="3200" b="1" dirty="0">
                  <a:solidFill>
                    <a:srgbClr val="006699"/>
                  </a:solidFill>
                  <a:latin typeface="Impact" panose="020B0806030902050204" pitchFamily="34" charset="0"/>
                </a:rPr>
                <a:t>12</a:t>
              </a:r>
              <a:endParaRPr lang="ru-RU" altLang="ru-RU" sz="3200" dirty="0">
                <a:solidFill>
                  <a:srgbClr val="006699"/>
                </a:solidFill>
              </a:endParaRPr>
            </a:p>
          </p:txBody>
        </p:sp>
        <p:sp>
          <p:nvSpPr>
            <p:cNvPr id="18" name="Text Box 78"/>
            <p:cNvSpPr txBox="1">
              <a:spLocks noChangeArrowheads="1"/>
            </p:cNvSpPr>
            <p:nvPr/>
          </p:nvSpPr>
          <p:spPr bwMode="auto">
            <a:xfrm>
              <a:off x="3603" y="1304"/>
              <a:ext cx="1489" cy="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ru-RU" altLang="ru-RU" sz="1600" dirty="0">
                  <a:solidFill>
                    <a:srgbClr val="15232D"/>
                  </a:solidFill>
                </a:rPr>
                <a:t>КС оснащенных 82 ГПА с установленной</a:t>
              </a:r>
            </a:p>
            <a:p>
              <a:pPr eaLnBrk="1" hangingPunct="1">
                <a:lnSpc>
                  <a:spcPct val="70000"/>
                </a:lnSpc>
              </a:pPr>
              <a:r>
                <a:rPr lang="ru-RU" altLang="ru-RU" sz="1600" dirty="0">
                  <a:solidFill>
                    <a:srgbClr val="15232D"/>
                  </a:solidFill>
                </a:rPr>
                <a:t>мощностью 918 МВт</a:t>
              </a:r>
            </a:p>
          </p:txBody>
        </p:sp>
      </p:grpSp>
      <p:grpSp>
        <p:nvGrpSpPr>
          <p:cNvPr id="22" name="Group 133"/>
          <p:cNvGrpSpPr>
            <a:grpSpLocks/>
          </p:cNvGrpSpPr>
          <p:nvPr/>
        </p:nvGrpSpPr>
        <p:grpSpPr bwMode="auto">
          <a:xfrm>
            <a:off x="4644750" y="3010866"/>
            <a:ext cx="3646487" cy="484188"/>
            <a:chOff x="3047" y="2734"/>
            <a:chExt cx="2297" cy="305"/>
          </a:xfrm>
        </p:grpSpPr>
        <p:sp>
          <p:nvSpPr>
            <p:cNvPr id="23" name="Text Box 76"/>
            <p:cNvSpPr txBox="1">
              <a:spLocks noChangeArrowheads="1"/>
            </p:cNvSpPr>
            <p:nvPr/>
          </p:nvSpPr>
          <p:spPr bwMode="auto">
            <a:xfrm>
              <a:off x="3047" y="2734"/>
              <a:ext cx="581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</a:pPr>
              <a:r>
                <a:rPr lang="ru-RU" altLang="ru-RU" sz="3200" b="1">
                  <a:solidFill>
                    <a:srgbClr val="006699"/>
                  </a:solidFill>
                  <a:latin typeface="Impact" panose="020B0806030902050204" pitchFamily="34" charset="0"/>
                </a:rPr>
                <a:t>100</a:t>
              </a:r>
              <a:endParaRPr lang="ru-RU" altLang="ru-RU" sz="3200">
                <a:solidFill>
                  <a:srgbClr val="006699"/>
                </a:solidFill>
              </a:endParaRPr>
            </a:p>
          </p:txBody>
        </p:sp>
        <p:sp>
          <p:nvSpPr>
            <p:cNvPr id="24" name="Text Box 79"/>
            <p:cNvSpPr txBox="1">
              <a:spLocks noChangeArrowheads="1"/>
            </p:cNvSpPr>
            <p:nvPr/>
          </p:nvSpPr>
          <p:spPr bwMode="auto">
            <a:xfrm>
              <a:off x="3635" y="2779"/>
              <a:ext cx="170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ru-RU" altLang="ru-RU" sz="1600" dirty="0" smtClean="0">
                  <a:solidFill>
                    <a:srgbClr val="15232D"/>
                  </a:solidFill>
                </a:rPr>
                <a:t>млрд.м</a:t>
              </a:r>
              <a:r>
                <a:rPr lang="ru-RU" altLang="ru-RU" sz="1600" baseline="30000" dirty="0" smtClean="0">
                  <a:solidFill>
                    <a:srgbClr val="15232D"/>
                  </a:solidFill>
                </a:rPr>
                <a:t>3  </a:t>
              </a:r>
              <a:r>
                <a:rPr lang="ru-RU" altLang="ru-RU" sz="1600" dirty="0">
                  <a:solidFill>
                    <a:srgbClr val="15232D"/>
                  </a:solidFill>
                </a:rPr>
                <a:t>объем транспортируемого газа</a:t>
              </a:r>
            </a:p>
          </p:txBody>
        </p:sp>
      </p:grpSp>
      <p:grpSp>
        <p:nvGrpSpPr>
          <p:cNvPr id="26" name="Group 86"/>
          <p:cNvGrpSpPr>
            <a:grpSpLocks/>
          </p:cNvGrpSpPr>
          <p:nvPr/>
        </p:nvGrpSpPr>
        <p:grpSpPr bwMode="auto">
          <a:xfrm>
            <a:off x="4694237" y="4335204"/>
            <a:ext cx="3648075" cy="495301"/>
            <a:chOff x="3014" y="3082"/>
            <a:chExt cx="2298" cy="312"/>
          </a:xfrm>
        </p:grpSpPr>
        <p:sp>
          <p:nvSpPr>
            <p:cNvPr id="27" name="Text Box 76"/>
            <p:cNvSpPr txBox="1">
              <a:spLocks noChangeArrowheads="1"/>
            </p:cNvSpPr>
            <p:nvPr/>
          </p:nvSpPr>
          <p:spPr bwMode="auto">
            <a:xfrm>
              <a:off x="3014" y="3082"/>
              <a:ext cx="5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</a:pPr>
              <a:r>
                <a:rPr lang="ru-RU" altLang="ru-RU" sz="3200" b="1" dirty="0">
                  <a:solidFill>
                    <a:srgbClr val="006699"/>
                  </a:solidFill>
                  <a:latin typeface="Impact" panose="020B0806030902050204" pitchFamily="34" charset="0"/>
                </a:rPr>
                <a:t>4</a:t>
              </a:r>
              <a:r>
                <a:rPr lang="ru-RU" altLang="ru-RU" sz="3200" b="1" dirty="0" smtClean="0">
                  <a:solidFill>
                    <a:srgbClr val="006699"/>
                  </a:solidFill>
                  <a:latin typeface="Impact" panose="020B0806030902050204" pitchFamily="34" charset="0"/>
                </a:rPr>
                <a:t>,5</a:t>
              </a:r>
              <a:endParaRPr lang="ru-RU" altLang="ru-RU" sz="3200" dirty="0">
                <a:solidFill>
                  <a:srgbClr val="006699"/>
                </a:solidFill>
              </a:endParaRPr>
            </a:p>
          </p:txBody>
        </p:sp>
        <p:sp>
          <p:nvSpPr>
            <p:cNvPr id="28" name="Text Box 79"/>
            <p:cNvSpPr txBox="1">
              <a:spLocks noChangeArrowheads="1"/>
            </p:cNvSpPr>
            <p:nvPr/>
          </p:nvSpPr>
          <p:spPr bwMode="auto">
            <a:xfrm>
              <a:off x="3603" y="3127"/>
              <a:ext cx="170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ru-RU" altLang="ru-RU" sz="1600" dirty="0">
                  <a:solidFill>
                    <a:srgbClr val="15232D"/>
                  </a:solidFill>
                </a:rPr>
                <a:t>млрд.м</a:t>
              </a:r>
              <a:r>
                <a:rPr lang="ru-RU" altLang="ru-RU" sz="1600" baseline="30000" dirty="0">
                  <a:solidFill>
                    <a:srgbClr val="15232D"/>
                  </a:solidFill>
                </a:rPr>
                <a:t>3  </a:t>
              </a:r>
              <a:r>
                <a:rPr lang="ru-RU" altLang="ru-RU" sz="1600" dirty="0">
                  <a:solidFill>
                    <a:srgbClr val="15232D"/>
                  </a:solidFill>
                </a:rPr>
                <a:t>активный объем </a:t>
              </a:r>
            </a:p>
            <a:p>
              <a:pPr eaLnBrk="1" hangingPunct="1">
                <a:lnSpc>
                  <a:spcPct val="70000"/>
                </a:lnSpc>
              </a:pPr>
              <a:r>
                <a:rPr lang="ru-RU" altLang="ru-RU" sz="1600" dirty="0">
                  <a:solidFill>
                    <a:srgbClr val="15232D"/>
                  </a:solidFill>
                </a:rPr>
                <a:t>КМК</a:t>
              </a:r>
              <a:r>
                <a:rPr lang="en-US" altLang="ru-RU" sz="1600" dirty="0">
                  <a:solidFill>
                    <a:srgbClr val="15232D"/>
                  </a:solidFill>
                </a:rPr>
                <a:t> </a:t>
              </a:r>
              <a:r>
                <a:rPr lang="ru-RU" altLang="ru-RU" sz="1600" dirty="0">
                  <a:solidFill>
                    <a:srgbClr val="15232D"/>
                  </a:solidFill>
                </a:rPr>
                <a:t>ПХГ</a:t>
              </a:r>
            </a:p>
          </p:txBody>
        </p:sp>
      </p:grpSp>
      <p:grpSp>
        <p:nvGrpSpPr>
          <p:cNvPr id="30" name="Group 569"/>
          <p:cNvGrpSpPr>
            <a:grpSpLocks/>
          </p:cNvGrpSpPr>
          <p:nvPr/>
        </p:nvGrpSpPr>
        <p:grpSpPr bwMode="auto">
          <a:xfrm rot="1800000">
            <a:off x="-125413" y="1329221"/>
            <a:ext cx="5699125" cy="5776913"/>
            <a:chOff x="-450" y="360"/>
            <a:chExt cx="3590" cy="3639"/>
          </a:xfrm>
        </p:grpSpPr>
        <p:pic>
          <p:nvPicPr>
            <p:cNvPr id="31" name="Picture 11" descr=" тень Карта"/>
            <p:cNvPicPr>
              <a:picLocks noChangeAspect="1" noChangeArrowheads="1"/>
            </p:cNvPicPr>
            <p:nvPr/>
          </p:nvPicPr>
          <p:blipFill>
            <a:blip r:embed="rId5">
              <a:lum bright="-34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3491">
              <a:off x="-450" y="1232"/>
              <a:ext cx="3479" cy="2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" name="Group 71"/>
            <p:cNvGrpSpPr>
              <a:grpSpLocks/>
            </p:cNvGrpSpPr>
            <p:nvPr/>
          </p:nvGrpSpPr>
          <p:grpSpPr bwMode="auto">
            <a:xfrm>
              <a:off x="498" y="548"/>
              <a:ext cx="2424" cy="3217"/>
              <a:chOff x="-3180" y="336"/>
              <a:chExt cx="2424" cy="3217"/>
            </a:xfrm>
          </p:grpSpPr>
          <p:sp>
            <p:nvSpPr>
              <p:cNvPr id="50" name="Freeform 72"/>
              <p:cNvSpPr>
                <a:spLocks/>
              </p:cNvSpPr>
              <p:nvPr/>
            </p:nvSpPr>
            <p:spPr bwMode="auto">
              <a:xfrm>
                <a:off x="-3138" y="1900"/>
                <a:ext cx="357" cy="426"/>
              </a:xfrm>
              <a:custGeom>
                <a:avLst/>
                <a:gdLst>
                  <a:gd name="T0" fmla="*/ 0 w 357"/>
                  <a:gd name="T1" fmla="*/ 114 h 426"/>
                  <a:gd name="T2" fmla="*/ 60 w 357"/>
                  <a:gd name="T3" fmla="*/ 183 h 426"/>
                  <a:gd name="T4" fmla="*/ 84 w 357"/>
                  <a:gd name="T5" fmla="*/ 186 h 426"/>
                  <a:gd name="T6" fmla="*/ 79 w 357"/>
                  <a:gd name="T7" fmla="*/ 239 h 426"/>
                  <a:gd name="T8" fmla="*/ 117 w 357"/>
                  <a:gd name="T9" fmla="*/ 288 h 426"/>
                  <a:gd name="T10" fmla="*/ 126 w 357"/>
                  <a:gd name="T11" fmla="*/ 354 h 426"/>
                  <a:gd name="T12" fmla="*/ 174 w 357"/>
                  <a:gd name="T13" fmla="*/ 399 h 426"/>
                  <a:gd name="T14" fmla="*/ 204 w 357"/>
                  <a:gd name="T15" fmla="*/ 405 h 426"/>
                  <a:gd name="T16" fmla="*/ 240 w 357"/>
                  <a:gd name="T17" fmla="*/ 381 h 426"/>
                  <a:gd name="T18" fmla="*/ 309 w 357"/>
                  <a:gd name="T19" fmla="*/ 426 h 426"/>
                  <a:gd name="T20" fmla="*/ 300 w 357"/>
                  <a:gd name="T21" fmla="*/ 342 h 426"/>
                  <a:gd name="T22" fmla="*/ 342 w 357"/>
                  <a:gd name="T23" fmla="*/ 348 h 426"/>
                  <a:gd name="T24" fmla="*/ 357 w 357"/>
                  <a:gd name="T25" fmla="*/ 327 h 426"/>
                  <a:gd name="T26" fmla="*/ 339 w 357"/>
                  <a:gd name="T27" fmla="*/ 282 h 426"/>
                  <a:gd name="T28" fmla="*/ 276 w 357"/>
                  <a:gd name="T29" fmla="*/ 291 h 426"/>
                  <a:gd name="T30" fmla="*/ 288 w 357"/>
                  <a:gd name="T31" fmla="*/ 243 h 426"/>
                  <a:gd name="T32" fmla="*/ 315 w 357"/>
                  <a:gd name="T33" fmla="*/ 240 h 426"/>
                  <a:gd name="T34" fmla="*/ 330 w 357"/>
                  <a:gd name="T35" fmla="*/ 153 h 426"/>
                  <a:gd name="T36" fmla="*/ 345 w 357"/>
                  <a:gd name="T37" fmla="*/ 126 h 426"/>
                  <a:gd name="T38" fmla="*/ 309 w 357"/>
                  <a:gd name="T39" fmla="*/ 93 h 426"/>
                  <a:gd name="T40" fmla="*/ 318 w 357"/>
                  <a:gd name="T41" fmla="*/ 42 h 426"/>
                  <a:gd name="T42" fmla="*/ 318 w 357"/>
                  <a:gd name="T43" fmla="*/ 15 h 426"/>
                  <a:gd name="T44" fmla="*/ 258 w 357"/>
                  <a:gd name="T45" fmla="*/ 18 h 426"/>
                  <a:gd name="T46" fmla="*/ 234 w 357"/>
                  <a:gd name="T47" fmla="*/ 0 h 426"/>
                  <a:gd name="T48" fmla="*/ 210 w 357"/>
                  <a:gd name="T49" fmla="*/ 18 h 426"/>
                  <a:gd name="T50" fmla="*/ 165 w 357"/>
                  <a:gd name="T51" fmla="*/ 21 h 426"/>
                  <a:gd name="T52" fmla="*/ 162 w 357"/>
                  <a:gd name="T53" fmla="*/ 66 h 426"/>
                  <a:gd name="T54" fmla="*/ 138 w 357"/>
                  <a:gd name="T55" fmla="*/ 75 h 426"/>
                  <a:gd name="T56" fmla="*/ 141 w 357"/>
                  <a:gd name="T57" fmla="*/ 105 h 426"/>
                  <a:gd name="T58" fmla="*/ 105 w 357"/>
                  <a:gd name="T59" fmla="*/ 138 h 426"/>
                  <a:gd name="T60" fmla="*/ 81 w 357"/>
                  <a:gd name="T61" fmla="*/ 105 h 426"/>
                  <a:gd name="T62" fmla="*/ 0 w 357"/>
                  <a:gd name="T63" fmla="*/ 11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7" h="426">
                    <a:moveTo>
                      <a:pt x="0" y="114"/>
                    </a:moveTo>
                    <a:lnTo>
                      <a:pt x="60" y="183"/>
                    </a:lnTo>
                    <a:lnTo>
                      <a:pt x="84" y="186"/>
                    </a:lnTo>
                    <a:lnTo>
                      <a:pt x="79" y="239"/>
                    </a:lnTo>
                    <a:lnTo>
                      <a:pt x="117" y="288"/>
                    </a:lnTo>
                    <a:lnTo>
                      <a:pt x="126" y="354"/>
                    </a:lnTo>
                    <a:lnTo>
                      <a:pt x="174" y="399"/>
                    </a:lnTo>
                    <a:lnTo>
                      <a:pt x="204" y="405"/>
                    </a:lnTo>
                    <a:lnTo>
                      <a:pt x="240" y="381"/>
                    </a:lnTo>
                    <a:lnTo>
                      <a:pt x="309" y="426"/>
                    </a:lnTo>
                    <a:lnTo>
                      <a:pt x="300" y="342"/>
                    </a:lnTo>
                    <a:lnTo>
                      <a:pt x="342" y="348"/>
                    </a:lnTo>
                    <a:lnTo>
                      <a:pt x="357" y="327"/>
                    </a:lnTo>
                    <a:lnTo>
                      <a:pt x="339" y="282"/>
                    </a:lnTo>
                    <a:lnTo>
                      <a:pt x="276" y="291"/>
                    </a:lnTo>
                    <a:lnTo>
                      <a:pt x="288" y="243"/>
                    </a:lnTo>
                    <a:lnTo>
                      <a:pt x="315" y="240"/>
                    </a:lnTo>
                    <a:lnTo>
                      <a:pt x="330" y="153"/>
                    </a:lnTo>
                    <a:lnTo>
                      <a:pt x="345" y="126"/>
                    </a:lnTo>
                    <a:lnTo>
                      <a:pt x="309" y="93"/>
                    </a:lnTo>
                    <a:lnTo>
                      <a:pt x="318" y="42"/>
                    </a:lnTo>
                    <a:lnTo>
                      <a:pt x="318" y="15"/>
                    </a:lnTo>
                    <a:lnTo>
                      <a:pt x="258" y="18"/>
                    </a:lnTo>
                    <a:lnTo>
                      <a:pt x="234" y="0"/>
                    </a:lnTo>
                    <a:lnTo>
                      <a:pt x="210" y="18"/>
                    </a:lnTo>
                    <a:lnTo>
                      <a:pt x="165" y="21"/>
                    </a:lnTo>
                    <a:lnTo>
                      <a:pt x="162" y="66"/>
                    </a:lnTo>
                    <a:lnTo>
                      <a:pt x="138" y="75"/>
                    </a:lnTo>
                    <a:lnTo>
                      <a:pt x="141" y="105"/>
                    </a:lnTo>
                    <a:lnTo>
                      <a:pt x="105" y="138"/>
                    </a:lnTo>
                    <a:lnTo>
                      <a:pt x="81" y="105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1" name="Freeform 73"/>
              <p:cNvSpPr>
                <a:spLocks/>
              </p:cNvSpPr>
              <p:nvPr/>
            </p:nvSpPr>
            <p:spPr bwMode="auto">
              <a:xfrm>
                <a:off x="-3179" y="1642"/>
                <a:ext cx="215" cy="399"/>
              </a:xfrm>
              <a:custGeom>
                <a:avLst/>
                <a:gdLst>
                  <a:gd name="T0" fmla="*/ 41 w 215"/>
                  <a:gd name="T1" fmla="*/ 371 h 399"/>
                  <a:gd name="T2" fmla="*/ 122 w 215"/>
                  <a:gd name="T3" fmla="*/ 362 h 399"/>
                  <a:gd name="T4" fmla="*/ 146 w 215"/>
                  <a:gd name="T5" fmla="*/ 399 h 399"/>
                  <a:gd name="T6" fmla="*/ 185 w 215"/>
                  <a:gd name="T7" fmla="*/ 362 h 399"/>
                  <a:gd name="T8" fmla="*/ 179 w 215"/>
                  <a:gd name="T9" fmla="*/ 333 h 399"/>
                  <a:gd name="T10" fmla="*/ 204 w 215"/>
                  <a:gd name="T11" fmla="*/ 324 h 399"/>
                  <a:gd name="T12" fmla="*/ 209 w 215"/>
                  <a:gd name="T13" fmla="*/ 278 h 399"/>
                  <a:gd name="T14" fmla="*/ 192 w 215"/>
                  <a:gd name="T15" fmla="*/ 261 h 399"/>
                  <a:gd name="T16" fmla="*/ 177 w 215"/>
                  <a:gd name="T17" fmla="*/ 276 h 399"/>
                  <a:gd name="T18" fmla="*/ 168 w 215"/>
                  <a:gd name="T19" fmla="*/ 245 h 399"/>
                  <a:gd name="T20" fmla="*/ 198 w 215"/>
                  <a:gd name="T21" fmla="*/ 236 h 399"/>
                  <a:gd name="T22" fmla="*/ 189 w 215"/>
                  <a:gd name="T23" fmla="*/ 185 h 399"/>
                  <a:gd name="T24" fmla="*/ 210 w 215"/>
                  <a:gd name="T25" fmla="*/ 165 h 399"/>
                  <a:gd name="T26" fmla="*/ 215 w 215"/>
                  <a:gd name="T27" fmla="*/ 113 h 399"/>
                  <a:gd name="T28" fmla="*/ 188 w 215"/>
                  <a:gd name="T29" fmla="*/ 105 h 399"/>
                  <a:gd name="T30" fmla="*/ 171 w 215"/>
                  <a:gd name="T31" fmla="*/ 111 h 399"/>
                  <a:gd name="T32" fmla="*/ 146 w 215"/>
                  <a:gd name="T33" fmla="*/ 93 h 399"/>
                  <a:gd name="T34" fmla="*/ 155 w 215"/>
                  <a:gd name="T35" fmla="*/ 72 h 399"/>
                  <a:gd name="T36" fmla="*/ 159 w 215"/>
                  <a:gd name="T37" fmla="*/ 45 h 399"/>
                  <a:gd name="T38" fmla="*/ 128 w 215"/>
                  <a:gd name="T39" fmla="*/ 33 h 399"/>
                  <a:gd name="T40" fmla="*/ 105 w 215"/>
                  <a:gd name="T41" fmla="*/ 0 h 399"/>
                  <a:gd name="T42" fmla="*/ 90 w 215"/>
                  <a:gd name="T43" fmla="*/ 14 h 399"/>
                  <a:gd name="T44" fmla="*/ 86 w 215"/>
                  <a:gd name="T45" fmla="*/ 32 h 399"/>
                  <a:gd name="T46" fmla="*/ 48 w 215"/>
                  <a:gd name="T47" fmla="*/ 32 h 399"/>
                  <a:gd name="T48" fmla="*/ 5 w 215"/>
                  <a:gd name="T49" fmla="*/ 36 h 399"/>
                  <a:gd name="T50" fmla="*/ 5 w 215"/>
                  <a:gd name="T51" fmla="*/ 81 h 399"/>
                  <a:gd name="T52" fmla="*/ 20 w 215"/>
                  <a:gd name="T53" fmla="*/ 126 h 399"/>
                  <a:gd name="T54" fmla="*/ 0 w 215"/>
                  <a:gd name="T55" fmla="*/ 191 h 399"/>
                  <a:gd name="T56" fmla="*/ 18 w 215"/>
                  <a:gd name="T57" fmla="*/ 233 h 399"/>
                  <a:gd name="T58" fmla="*/ 14 w 215"/>
                  <a:gd name="T59" fmla="*/ 267 h 399"/>
                  <a:gd name="T60" fmla="*/ 42 w 215"/>
                  <a:gd name="T61" fmla="*/ 309 h 399"/>
                  <a:gd name="T62" fmla="*/ 41 w 215"/>
                  <a:gd name="T63" fmla="*/ 371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5" h="399">
                    <a:moveTo>
                      <a:pt x="41" y="371"/>
                    </a:moveTo>
                    <a:lnTo>
                      <a:pt x="122" y="362"/>
                    </a:lnTo>
                    <a:lnTo>
                      <a:pt x="146" y="399"/>
                    </a:lnTo>
                    <a:lnTo>
                      <a:pt x="185" y="362"/>
                    </a:lnTo>
                    <a:lnTo>
                      <a:pt x="179" y="333"/>
                    </a:lnTo>
                    <a:lnTo>
                      <a:pt x="204" y="324"/>
                    </a:lnTo>
                    <a:lnTo>
                      <a:pt x="209" y="278"/>
                    </a:lnTo>
                    <a:lnTo>
                      <a:pt x="192" y="261"/>
                    </a:lnTo>
                    <a:lnTo>
                      <a:pt x="177" y="276"/>
                    </a:lnTo>
                    <a:lnTo>
                      <a:pt x="168" y="245"/>
                    </a:lnTo>
                    <a:lnTo>
                      <a:pt x="198" y="236"/>
                    </a:lnTo>
                    <a:lnTo>
                      <a:pt x="189" y="185"/>
                    </a:lnTo>
                    <a:lnTo>
                      <a:pt x="210" y="165"/>
                    </a:lnTo>
                    <a:lnTo>
                      <a:pt x="215" y="113"/>
                    </a:lnTo>
                    <a:lnTo>
                      <a:pt x="188" y="105"/>
                    </a:lnTo>
                    <a:lnTo>
                      <a:pt x="171" y="111"/>
                    </a:lnTo>
                    <a:lnTo>
                      <a:pt x="146" y="93"/>
                    </a:lnTo>
                    <a:lnTo>
                      <a:pt x="155" y="72"/>
                    </a:lnTo>
                    <a:lnTo>
                      <a:pt x="159" y="45"/>
                    </a:lnTo>
                    <a:lnTo>
                      <a:pt x="128" y="33"/>
                    </a:lnTo>
                    <a:lnTo>
                      <a:pt x="105" y="0"/>
                    </a:lnTo>
                    <a:lnTo>
                      <a:pt x="90" y="14"/>
                    </a:lnTo>
                    <a:lnTo>
                      <a:pt x="86" y="32"/>
                    </a:lnTo>
                    <a:lnTo>
                      <a:pt x="48" y="32"/>
                    </a:lnTo>
                    <a:lnTo>
                      <a:pt x="5" y="36"/>
                    </a:lnTo>
                    <a:lnTo>
                      <a:pt x="5" y="81"/>
                    </a:lnTo>
                    <a:lnTo>
                      <a:pt x="20" y="126"/>
                    </a:lnTo>
                    <a:lnTo>
                      <a:pt x="0" y="191"/>
                    </a:lnTo>
                    <a:lnTo>
                      <a:pt x="18" y="233"/>
                    </a:lnTo>
                    <a:lnTo>
                      <a:pt x="14" y="267"/>
                    </a:lnTo>
                    <a:lnTo>
                      <a:pt x="42" y="309"/>
                    </a:lnTo>
                    <a:lnTo>
                      <a:pt x="41" y="371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2" name="Freeform 74"/>
              <p:cNvSpPr>
                <a:spLocks/>
              </p:cNvSpPr>
              <p:nvPr/>
            </p:nvSpPr>
            <p:spPr bwMode="auto">
              <a:xfrm>
                <a:off x="-3033" y="1644"/>
                <a:ext cx="309" cy="316"/>
              </a:xfrm>
              <a:custGeom>
                <a:avLst/>
                <a:gdLst>
                  <a:gd name="T0" fmla="*/ 13 w 309"/>
                  <a:gd name="T1" fmla="*/ 42 h 316"/>
                  <a:gd name="T2" fmla="*/ 36 w 309"/>
                  <a:gd name="T3" fmla="*/ 52 h 316"/>
                  <a:gd name="T4" fmla="*/ 88 w 309"/>
                  <a:gd name="T5" fmla="*/ 39 h 316"/>
                  <a:gd name="T6" fmla="*/ 100 w 309"/>
                  <a:gd name="T7" fmla="*/ 19 h 316"/>
                  <a:gd name="T8" fmla="*/ 124 w 309"/>
                  <a:gd name="T9" fmla="*/ 31 h 316"/>
                  <a:gd name="T10" fmla="*/ 127 w 309"/>
                  <a:gd name="T11" fmla="*/ 76 h 316"/>
                  <a:gd name="T12" fmla="*/ 162 w 309"/>
                  <a:gd name="T13" fmla="*/ 73 h 316"/>
                  <a:gd name="T14" fmla="*/ 156 w 309"/>
                  <a:gd name="T15" fmla="*/ 25 h 316"/>
                  <a:gd name="T16" fmla="*/ 220 w 309"/>
                  <a:gd name="T17" fmla="*/ 0 h 316"/>
                  <a:gd name="T18" fmla="*/ 232 w 309"/>
                  <a:gd name="T19" fmla="*/ 25 h 316"/>
                  <a:gd name="T20" fmla="*/ 214 w 309"/>
                  <a:gd name="T21" fmla="*/ 39 h 316"/>
                  <a:gd name="T22" fmla="*/ 222 w 309"/>
                  <a:gd name="T23" fmla="*/ 70 h 316"/>
                  <a:gd name="T24" fmla="*/ 250 w 309"/>
                  <a:gd name="T25" fmla="*/ 67 h 316"/>
                  <a:gd name="T26" fmla="*/ 276 w 309"/>
                  <a:gd name="T27" fmla="*/ 124 h 316"/>
                  <a:gd name="T28" fmla="*/ 262 w 309"/>
                  <a:gd name="T29" fmla="*/ 144 h 316"/>
                  <a:gd name="T30" fmla="*/ 280 w 309"/>
                  <a:gd name="T31" fmla="*/ 165 h 316"/>
                  <a:gd name="T32" fmla="*/ 309 w 309"/>
                  <a:gd name="T33" fmla="*/ 181 h 316"/>
                  <a:gd name="T34" fmla="*/ 297 w 309"/>
                  <a:gd name="T35" fmla="*/ 201 h 316"/>
                  <a:gd name="T36" fmla="*/ 271 w 309"/>
                  <a:gd name="T37" fmla="*/ 199 h 316"/>
                  <a:gd name="T38" fmla="*/ 276 w 309"/>
                  <a:gd name="T39" fmla="*/ 259 h 316"/>
                  <a:gd name="T40" fmla="*/ 294 w 309"/>
                  <a:gd name="T41" fmla="*/ 277 h 316"/>
                  <a:gd name="T42" fmla="*/ 238 w 309"/>
                  <a:gd name="T43" fmla="*/ 316 h 316"/>
                  <a:gd name="T44" fmla="*/ 213 w 309"/>
                  <a:gd name="T45" fmla="*/ 304 h 316"/>
                  <a:gd name="T46" fmla="*/ 211 w 309"/>
                  <a:gd name="T47" fmla="*/ 270 h 316"/>
                  <a:gd name="T48" fmla="*/ 151 w 309"/>
                  <a:gd name="T49" fmla="*/ 274 h 316"/>
                  <a:gd name="T50" fmla="*/ 129 w 309"/>
                  <a:gd name="T51" fmla="*/ 256 h 316"/>
                  <a:gd name="T52" fmla="*/ 105 w 309"/>
                  <a:gd name="T53" fmla="*/ 274 h 316"/>
                  <a:gd name="T54" fmla="*/ 61 w 309"/>
                  <a:gd name="T55" fmla="*/ 276 h 316"/>
                  <a:gd name="T56" fmla="*/ 45 w 309"/>
                  <a:gd name="T57" fmla="*/ 259 h 316"/>
                  <a:gd name="T58" fmla="*/ 30 w 309"/>
                  <a:gd name="T59" fmla="*/ 273 h 316"/>
                  <a:gd name="T60" fmla="*/ 22 w 309"/>
                  <a:gd name="T61" fmla="*/ 241 h 316"/>
                  <a:gd name="T62" fmla="*/ 49 w 309"/>
                  <a:gd name="T63" fmla="*/ 234 h 316"/>
                  <a:gd name="T64" fmla="*/ 42 w 309"/>
                  <a:gd name="T65" fmla="*/ 180 h 316"/>
                  <a:gd name="T66" fmla="*/ 64 w 309"/>
                  <a:gd name="T67" fmla="*/ 163 h 316"/>
                  <a:gd name="T68" fmla="*/ 69 w 309"/>
                  <a:gd name="T69" fmla="*/ 111 h 316"/>
                  <a:gd name="T70" fmla="*/ 40 w 309"/>
                  <a:gd name="T71" fmla="*/ 103 h 316"/>
                  <a:gd name="T72" fmla="*/ 24 w 309"/>
                  <a:gd name="T73" fmla="*/ 108 h 316"/>
                  <a:gd name="T74" fmla="*/ 0 w 309"/>
                  <a:gd name="T75" fmla="*/ 93 h 316"/>
                  <a:gd name="T76" fmla="*/ 9 w 309"/>
                  <a:gd name="T77" fmla="*/ 70 h 316"/>
                  <a:gd name="T78" fmla="*/ 13 w 309"/>
                  <a:gd name="T79" fmla="*/ 42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09" h="316">
                    <a:moveTo>
                      <a:pt x="13" y="42"/>
                    </a:moveTo>
                    <a:lnTo>
                      <a:pt x="36" y="52"/>
                    </a:lnTo>
                    <a:lnTo>
                      <a:pt x="88" y="39"/>
                    </a:lnTo>
                    <a:lnTo>
                      <a:pt x="100" y="19"/>
                    </a:lnTo>
                    <a:lnTo>
                      <a:pt x="124" y="31"/>
                    </a:lnTo>
                    <a:lnTo>
                      <a:pt x="127" y="76"/>
                    </a:lnTo>
                    <a:lnTo>
                      <a:pt x="162" y="73"/>
                    </a:lnTo>
                    <a:lnTo>
                      <a:pt x="156" y="25"/>
                    </a:lnTo>
                    <a:lnTo>
                      <a:pt x="220" y="0"/>
                    </a:lnTo>
                    <a:lnTo>
                      <a:pt x="232" y="25"/>
                    </a:lnTo>
                    <a:lnTo>
                      <a:pt x="214" y="39"/>
                    </a:lnTo>
                    <a:lnTo>
                      <a:pt x="222" y="70"/>
                    </a:lnTo>
                    <a:lnTo>
                      <a:pt x="250" y="67"/>
                    </a:lnTo>
                    <a:lnTo>
                      <a:pt x="276" y="124"/>
                    </a:lnTo>
                    <a:lnTo>
                      <a:pt x="262" y="144"/>
                    </a:lnTo>
                    <a:lnTo>
                      <a:pt x="280" y="165"/>
                    </a:lnTo>
                    <a:lnTo>
                      <a:pt x="309" y="181"/>
                    </a:lnTo>
                    <a:lnTo>
                      <a:pt x="297" y="201"/>
                    </a:lnTo>
                    <a:lnTo>
                      <a:pt x="271" y="199"/>
                    </a:lnTo>
                    <a:lnTo>
                      <a:pt x="276" y="259"/>
                    </a:lnTo>
                    <a:lnTo>
                      <a:pt x="294" y="277"/>
                    </a:lnTo>
                    <a:lnTo>
                      <a:pt x="238" y="316"/>
                    </a:lnTo>
                    <a:lnTo>
                      <a:pt x="213" y="304"/>
                    </a:lnTo>
                    <a:lnTo>
                      <a:pt x="211" y="270"/>
                    </a:lnTo>
                    <a:lnTo>
                      <a:pt x="151" y="274"/>
                    </a:lnTo>
                    <a:lnTo>
                      <a:pt x="129" y="256"/>
                    </a:lnTo>
                    <a:lnTo>
                      <a:pt x="105" y="274"/>
                    </a:lnTo>
                    <a:lnTo>
                      <a:pt x="61" y="276"/>
                    </a:lnTo>
                    <a:lnTo>
                      <a:pt x="45" y="259"/>
                    </a:lnTo>
                    <a:lnTo>
                      <a:pt x="30" y="273"/>
                    </a:lnTo>
                    <a:lnTo>
                      <a:pt x="22" y="241"/>
                    </a:lnTo>
                    <a:lnTo>
                      <a:pt x="49" y="234"/>
                    </a:lnTo>
                    <a:lnTo>
                      <a:pt x="42" y="180"/>
                    </a:lnTo>
                    <a:lnTo>
                      <a:pt x="64" y="163"/>
                    </a:lnTo>
                    <a:lnTo>
                      <a:pt x="69" y="111"/>
                    </a:lnTo>
                    <a:lnTo>
                      <a:pt x="40" y="103"/>
                    </a:lnTo>
                    <a:lnTo>
                      <a:pt x="24" y="108"/>
                    </a:lnTo>
                    <a:lnTo>
                      <a:pt x="0" y="93"/>
                    </a:lnTo>
                    <a:lnTo>
                      <a:pt x="9" y="70"/>
                    </a:lnTo>
                    <a:lnTo>
                      <a:pt x="13" y="42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3" name="Freeform 75"/>
              <p:cNvSpPr>
                <a:spLocks/>
              </p:cNvSpPr>
              <p:nvPr/>
            </p:nvSpPr>
            <p:spPr bwMode="auto">
              <a:xfrm>
                <a:off x="-2843" y="2163"/>
                <a:ext cx="452" cy="318"/>
              </a:xfrm>
              <a:custGeom>
                <a:avLst/>
                <a:gdLst>
                  <a:gd name="T0" fmla="*/ 12 w 452"/>
                  <a:gd name="T1" fmla="*/ 165 h 318"/>
                  <a:gd name="T2" fmla="*/ 0 w 452"/>
                  <a:gd name="T3" fmla="*/ 196 h 318"/>
                  <a:gd name="T4" fmla="*/ 9 w 452"/>
                  <a:gd name="T5" fmla="*/ 219 h 318"/>
                  <a:gd name="T6" fmla="*/ 33 w 452"/>
                  <a:gd name="T7" fmla="*/ 223 h 318"/>
                  <a:gd name="T8" fmla="*/ 32 w 452"/>
                  <a:gd name="T9" fmla="*/ 237 h 318"/>
                  <a:gd name="T10" fmla="*/ 21 w 452"/>
                  <a:gd name="T11" fmla="*/ 250 h 318"/>
                  <a:gd name="T12" fmla="*/ 65 w 452"/>
                  <a:gd name="T13" fmla="*/ 255 h 318"/>
                  <a:gd name="T14" fmla="*/ 120 w 452"/>
                  <a:gd name="T15" fmla="*/ 241 h 318"/>
                  <a:gd name="T16" fmla="*/ 150 w 452"/>
                  <a:gd name="T17" fmla="*/ 237 h 318"/>
                  <a:gd name="T18" fmla="*/ 188 w 452"/>
                  <a:gd name="T19" fmla="*/ 180 h 318"/>
                  <a:gd name="T20" fmla="*/ 234 w 452"/>
                  <a:gd name="T21" fmla="*/ 192 h 318"/>
                  <a:gd name="T22" fmla="*/ 264 w 452"/>
                  <a:gd name="T23" fmla="*/ 211 h 318"/>
                  <a:gd name="T24" fmla="*/ 257 w 452"/>
                  <a:gd name="T25" fmla="*/ 237 h 318"/>
                  <a:gd name="T26" fmla="*/ 228 w 452"/>
                  <a:gd name="T27" fmla="*/ 250 h 318"/>
                  <a:gd name="T28" fmla="*/ 245 w 452"/>
                  <a:gd name="T29" fmla="*/ 270 h 318"/>
                  <a:gd name="T30" fmla="*/ 270 w 452"/>
                  <a:gd name="T31" fmla="*/ 259 h 318"/>
                  <a:gd name="T32" fmla="*/ 293 w 452"/>
                  <a:gd name="T33" fmla="*/ 268 h 318"/>
                  <a:gd name="T34" fmla="*/ 312 w 452"/>
                  <a:gd name="T35" fmla="*/ 282 h 318"/>
                  <a:gd name="T36" fmla="*/ 309 w 452"/>
                  <a:gd name="T37" fmla="*/ 300 h 318"/>
                  <a:gd name="T38" fmla="*/ 368 w 452"/>
                  <a:gd name="T39" fmla="*/ 318 h 318"/>
                  <a:gd name="T40" fmla="*/ 377 w 452"/>
                  <a:gd name="T41" fmla="*/ 291 h 318"/>
                  <a:gd name="T42" fmla="*/ 393 w 452"/>
                  <a:gd name="T43" fmla="*/ 288 h 318"/>
                  <a:gd name="T44" fmla="*/ 452 w 452"/>
                  <a:gd name="T45" fmla="*/ 189 h 318"/>
                  <a:gd name="T46" fmla="*/ 435 w 452"/>
                  <a:gd name="T47" fmla="*/ 160 h 318"/>
                  <a:gd name="T48" fmla="*/ 395 w 452"/>
                  <a:gd name="T49" fmla="*/ 166 h 318"/>
                  <a:gd name="T50" fmla="*/ 392 w 452"/>
                  <a:gd name="T51" fmla="*/ 205 h 318"/>
                  <a:gd name="T52" fmla="*/ 360 w 452"/>
                  <a:gd name="T53" fmla="*/ 165 h 318"/>
                  <a:gd name="T54" fmla="*/ 402 w 452"/>
                  <a:gd name="T55" fmla="*/ 115 h 318"/>
                  <a:gd name="T56" fmla="*/ 402 w 452"/>
                  <a:gd name="T57" fmla="*/ 82 h 318"/>
                  <a:gd name="T58" fmla="*/ 350 w 452"/>
                  <a:gd name="T59" fmla="*/ 66 h 318"/>
                  <a:gd name="T60" fmla="*/ 336 w 452"/>
                  <a:gd name="T61" fmla="*/ 40 h 318"/>
                  <a:gd name="T62" fmla="*/ 365 w 452"/>
                  <a:gd name="T63" fmla="*/ 10 h 318"/>
                  <a:gd name="T64" fmla="*/ 339 w 452"/>
                  <a:gd name="T65" fmla="*/ 0 h 318"/>
                  <a:gd name="T66" fmla="*/ 293 w 452"/>
                  <a:gd name="T67" fmla="*/ 27 h 318"/>
                  <a:gd name="T68" fmla="*/ 254 w 452"/>
                  <a:gd name="T69" fmla="*/ 16 h 318"/>
                  <a:gd name="T70" fmla="*/ 246 w 452"/>
                  <a:gd name="T71" fmla="*/ 27 h 318"/>
                  <a:gd name="T72" fmla="*/ 245 w 452"/>
                  <a:gd name="T73" fmla="*/ 54 h 318"/>
                  <a:gd name="T74" fmla="*/ 216 w 452"/>
                  <a:gd name="T75" fmla="*/ 87 h 318"/>
                  <a:gd name="T76" fmla="*/ 212 w 452"/>
                  <a:gd name="T77" fmla="*/ 120 h 318"/>
                  <a:gd name="T78" fmla="*/ 165 w 452"/>
                  <a:gd name="T79" fmla="*/ 147 h 318"/>
                  <a:gd name="T80" fmla="*/ 108 w 452"/>
                  <a:gd name="T81" fmla="*/ 159 h 318"/>
                  <a:gd name="T82" fmla="*/ 62 w 452"/>
                  <a:gd name="T83" fmla="*/ 142 h 318"/>
                  <a:gd name="T84" fmla="*/ 12 w 452"/>
                  <a:gd name="T85" fmla="*/ 165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52" h="318">
                    <a:moveTo>
                      <a:pt x="12" y="165"/>
                    </a:moveTo>
                    <a:lnTo>
                      <a:pt x="0" y="196"/>
                    </a:lnTo>
                    <a:lnTo>
                      <a:pt x="9" y="219"/>
                    </a:lnTo>
                    <a:lnTo>
                      <a:pt x="33" y="223"/>
                    </a:lnTo>
                    <a:lnTo>
                      <a:pt x="32" y="237"/>
                    </a:lnTo>
                    <a:lnTo>
                      <a:pt x="21" y="250"/>
                    </a:lnTo>
                    <a:lnTo>
                      <a:pt x="65" y="255"/>
                    </a:lnTo>
                    <a:lnTo>
                      <a:pt x="120" y="241"/>
                    </a:lnTo>
                    <a:lnTo>
                      <a:pt x="150" y="237"/>
                    </a:lnTo>
                    <a:lnTo>
                      <a:pt x="188" y="180"/>
                    </a:lnTo>
                    <a:lnTo>
                      <a:pt x="234" y="192"/>
                    </a:lnTo>
                    <a:lnTo>
                      <a:pt x="264" y="211"/>
                    </a:lnTo>
                    <a:lnTo>
                      <a:pt x="257" y="237"/>
                    </a:lnTo>
                    <a:lnTo>
                      <a:pt x="228" y="250"/>
                    </a:lnTo>
                    <a:lnTo>
                      <a:pt x="245" y="270"/>
                    </a:lnTo>
                    <a:lnTo>
                      <a:pt x="270" y="259"/>
                    </a:lnTo>
                    <a:lnTo>
                      <a:pt x="293" y="268"/>
                    </a:lnTo>
                    <a:lnTo>
                      <a:pt x="312" y="282"/>
                    </a:lnTo>
                    <a:lnTo>
                      <a:pt x="309" y="300"/>
                    </a:lnTo>
                    <a:lnTo>
                      <a:pt x="368" y="318"/>
                    </a:lnTo>
                    <a:lnTo>
                      <a:pt x="377" y="291"/>
                    </a:lnTo>
                    <a:lnTo>
                      <a:pt x="393" y="288"/>
                    </a:lnTo>
                    <a:lnTo>
                      <a:pt x="452" y="189"/>
                    </a:lnTo>
                    <a:lnTo>
                      <a:pt x="435" y="160"/>
                    </a:lnTo>
                    <a:lnTo>
                      <a:pt x="395" y="166"/>
                    </a:lnTo>
                    <a:lnTo>
                      <a:pt x="392" y="205"/>
                    </a:lnTo>
                    <a:lnTo>
                      <a:pt x="360" y="165"/>
                    </a:lnTo>
                    <a:lnTo>
                      <a:pt x="402" y="115"/>
                    </a:lnTo>
                    <a:lnTo>
                      <a:pt x="402" y="82"/>
                    </a:lnTo>
                    <a:lnTo>
                      <a:pt x="350" y="66"/>
                    </a:lnTo>
                    <a:lnTo>
                      <a:pt x="336" y="40"/>
                    </a:lnTo>
                    <a:lnTo>
                      <a:pt x="365" y="10"/>
                    </a:lnTo>
                    <a:lnTo>
                      <a:pt x="339" y="0"/>
                    </a:lnTo>
                    <a:lnTo>
                      <a:pt x="293" y="27"/>
                    </a:lnTo>
                    <a:lnTo>
                      <a:pt x="254" y="16"/>
                    </a:lnTo>
                    <a:lnTo>
                      <a:pt x="246" y="27"/>
                    </a:lnTo>
                    <a:lnTo>
                      <a:pt x="245" y="54"/>
                    </a:lnTo>
                    <a:lnTo>
                      <a:pt x="216" y="87"/>
                    </a:lnTo>
                    <a:lnTo>
                      <a:pt x="212" y="120"/>
                    </a:lnTo>
                    <a:lnTo>
                      <a:pt x="165" y="147"/>
                    </a:lnTo>
                    <a:lnTo>
                      <a:pt x="108" y="159"/>
                    </a:lnTo>
                    <a:lnTo>
                      <a:pt x="62" y="142"/>
                    </a:lnTo>
                    <a:lnTo>
                      <a:pt x="12" y="165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4" name="Freeform 76"/>
              <p:cNvSpPr>
                <a:spLocks/>
              </p:cNvSpPr>
              <p:nvPr/>
            </p:nvSpPr>
            <p:spPr bwMode="auto">
              <a:xfrm>
                <a:off x="-2862" y="2017"/>
                <a:ext cx="357" cy="309"/>
              </a:xfrm>
              <a:custGeom>
                <a:avLst/>
                <a:gdLst>
                  <a:gd name="T0" fmla="*/ 24 w 357"/>
                  <a:gd name="T1" fmla="*/ 222 h 309"/>
                  <a:gd name="T2" fmla="*/ 33 w 357"/>
                  <a:gd name="T3" fmla="*/ 309 h 309"/>
                  <a:gd name="T4" fmla="*/ 82 w 357"/>
                  <a:gd name="T5" fmla="*/ 288 h 309"/>
                  <a:gd name="T6" fmla="*/ 124 w 357"/>
                  <a:gd name="T7" fmla="*/ 305 h 309"/>
                  <a:gd name="T8" fmla="*/ 183 w 357"/>
                  <a:gd name="T9" fmla="*/ 293 h 309"/>
                  <a:gd name="T10" fmla="*/ 232 w 357"/>
                  <a:gd name="T11" fmla="*/ 266 h 309"/>
                  <a:gd name="T12" fmla="*/ 234 w 357"/>
                  <a:gd name="T13" fmla="*/ 236 h 309"/>
                  <a:gd name="T14" fmla="*/ 265 w 357"/>
                  <a:gd name="T15" fmla="*/ 198 h 309"/>
                  <a:gd name="T16" fmla="*/ 265 w 357"/>
                  <a:gd name="T17" fmla="*/ 174 h 309"/>
                  <a:gd name="T18" fmla="*/ 273 w 357"/>
                  <a:gd name="T19" fmla="*/ 161 h 309"/>
                  <a:gd name="T20" fmla="*/ 309 w 357"/>
                  <a:gd name="T21" fmla="*/ 176 h 309"/>
                  <a:gd name="T22" fmla="*/ 357 w 357"/>
                  <a:gd name="T23" fmla="*/ 147 h 309"/>
                  <a:gd name="T24" fmla="*/ 354 w 357"/>
                  <a:gd name="T25" fmla="*/ 122 h 309"/>
                  <a:gd name="T26" fmla="*/ 306 w 357"/>
                  <a:gd name="T27" fmla="*/ 113 h 309"/>
                  <a:gd name="T28" fmla="*/ 304 w 357"/>
                  <a:gd name="T29" fmla="*/ 86 h 309"/>
                  <a:gd name="T30" fmla="*/ 276 w 357"/>
                  <a:gd name="T31" fmla="*/ 65 h 309"/>
                  <a:gd name="T32" fmla="*/ 259 w 357"/>
                  <a:gd name="T33" fmla="*/ 72 h 309"/>
                  <a:gd name="T34" fmla="*/ 252 w 357"/>
                  <a:gd name="T35" fmla="*/ 57 h 309"/>
                  <a:gd name="T36" fmla="*/ 277 w 357"/>
                  <a:gd name="T37" fmla="*/ 39 h 309"/>
                  <a:gd name="T38" fmla="*/ 273 w 357"/>
                  <a:gd name="T39" fmla="*/ 0 h 309"/>
                  <a:gd name="T40" fmla="*/ 228 w 357"/>
                  <a:gd name="T41" fmla="*/ 3 h 309"/>
                  <a:gd name="T42" fmla="*/ 231 w 357"/>
                  <a:gd name="T43" fmla="*/ 41 h 309"/>
                  <a:gd name="T44" fmla="*/ 204 w 357"/>
                  <a:gd name="T45" fmla="*/ 42 h 309"/>
                  <a:gd name="T46" fmla="*/ 199 w 357"/>
                  <a:gd name="T47" fmla="*/ 24 h 309"/>
                  <a:gd name="T48" fmla="*/ 111 w 357"/>
                  <a:gd name="T49" fmla="*/ 29 h 309"/>
                  <a:gd name="T50" fmla="*/ 90 w 357"/>
                  <a:gd name="T51" fmla="*/ 54 h 309"/>
                  <a:gd name="T52" fmla="*/ 52 w 357"/>
                  <a:gd name="T53" fmla="*/ 42 h 309"/>
                  <a:gd name="T54" fmla="*/ 40 w 357"/>
                  <a:gd name="T55" fmla="*/ 122 h 309"/>
                  <a:gd name="T56" fmla="*/ 12 w 357"/>
                  <a:gd name="T57" fmla="*/ 125 h 309"/>
                  <a:gd name="T58" fmla="*/ 0 w 357"/>
                  <a:gd name="T59" fmla="*/ 174 h 309"/>
                  <a:gd name="T60" fmla="*/ 60 w 357"/>
                  <a:gd name="T61" fmla="*/ 165 h 309"/>
                  <a:gd name="T62" fmla="*/ 79 w 357"/>
                  <a:gd name="T63" fmla="*/ 207 h 309"/>
                  <a:gd name="T64" fmla="*/ 66 w 357"/>
                  <a:gd name="T65" fmla="*/ 230 h 309"/>
                  <a:gd name="T66" fmla="*/ 24 w 357"/>
                  <a:gd name="T67" fmla="*/ 222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57" h="309">
                    <a:moveTo>
                      <a:pt x="24" y="222"/>
                    </a:moveTo>
                    <a:lnTo>
                      <a:pt x="33" y="309"/>
                    </a:lnTo>
                    <a:lnTo>
                      <a:pt x="82" y="288"/>
                    </a:lnTo>
                    <a:lnTo>
                      <a:pt x="124" y="305"/>
                    </a:lnTo>
                    <a:lnTo>
                      <a:pt x="183" y="293"/>
                    </a:lnTo>
                    <a:lnTo>
                      <a:pt x="232" y="266"/>
                    </a:lnTo>
                    <a:lnTo>
                      <a:pt x="234" y="236"/>
                    </a:lnTo>
                    <a:lnTo>
                      <a:pt x="265" y="198"/>
                    </a:lnTo>
                    <a:lnTo>
                      <a:pt x="265" y="174"/>
                    </a:lnTo>
                    <a:lnTo>
                      <a:pt x="273" y="161"/>
                    </a:lnTo>
                    <a:lnTo>
                      <a:pt x="309" y="176"/>
                    </a:lnTo>
                    <a:lnTo>
                      <a:pt x="357" y="147"/>
                    </a:lnTo>
                    <a:lnTo>
                      <a:pt x="354" y="122"/>
                    </a:lnTo>
                    <a:lnTo>
                      <a:pt x="306" y="113"/>
                    </a:lnTo>
                    <a:lnTo>
                      <a:pt x="304" y="86"/>
                    </a:lnTo>
                    <a:lnTo>
                      <a:pt x="276" y="65"/>
                    </a:lnTo>
                    <a:lnTo>
                      <a:pt x="259" y="72"/>
                    </a:lnTo>
                    <a:lnTo>
                      <a:pt x="252" y="57"/>
                    </a:lnTo>
                    <a:lnTo>
                      <a:pt x="277" y="39"/>
                    </a:lnTo>
                    <a:lnTo>
                      <a:pt x="273" y="0"/>
                    </a:lnTo>
                    <a:lnTo>
                      <a:pt x="228" y="3"/>
                    </a:lnTo>
                    <a:lnTo>
                      <a:pt x="231" y="41"/>
                    </a:lnTo>
                    <a:lnTo>
                      <a:pt x="204" y="42"/>
                    </a:lnTo>
                    <a:lnTo>
                      <a:pt x="199" y="24"/>
                    </a:lnTo>
                    <a:lnTo>
                      <a:pt x="111" y="29"/>
                    </a:lnTo>
                    <a:lnTo>
                      <a:pt x="90" y="54"/>
                    </a:lnTo>
                    <a:lnTo>
                      <a:pt x="52" y="42"/>
                    </a:lnTo>
                    <a:lnTo>
                      <a:pt x="40" y="122"/>
                    </a:lnTo>
                    <a:lnTo>
                      <a:pt x="12" y="125"/>
                    </a:lnTo>
                    <a:lnTo>
                      <a:pt x="0" y="174"/>
                    </a:lnTo>
                    <a:lnTo>
                      <a:pt x="60" y="165"/>
                    </a:lnTo>
                    <a:lnTo>
                      <a:pt x="79" y="207"/>
                    </a:lnTo>
                    <a:lnTo>
                      <a:pt x="66" y="230"/>
                    </a:lnTo>
                    <a:lnTo>
                      <a:pt x="24" y="222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5" name="Freeform 77"/>
              <p:cNvSpPr>
                <a:spLocks/>
              </p:cNvSpPr>
              <p:nvPr/>
            </p:nvSpPr>
            <p:spPr bwMode="auto">
              <a:xfrm>
                <a:off x="-2829" y="1768"/>
                <a:ext cx="378" cy="371"/>
              </a:xfrm>
              <a:custGeom>
                <a:avLst/>
                <a:gdLst>
                  <a:gd name="T0" fmla="*/ 7 w 378"/>
                  <a:gd name="T1" fmla="*/ 179 h 371"/>
                  <a:gd name="T2" fmla="*/ 0 w 378"/>
                  <a:gd name="T3" fmla="*/ 225 h 371"/>
                  <a:gd name="T4" fmla="*/ 36 w 378"/>
                  <a:gd name="T5" fmla="*/ 257 h 371"/>
                  <a:gd name="T6" fmla="*/ 18 w 378"/>
                  <a:gd name="T7" fmla="*/ 291 h 371"/>
                  <a:gd name="T8" fmla="*/ 57 w 378"/>
                  <a:gd name="T9" fmla="*/ 303 h 371"/>
                  <a:gd name="T10" fmla="*/ 78 w 378"/>
                  <a:gd name="T11" fmla="*/ 278 h 371"/>
                  <a:gd name="T12" fmla="*/ 165 w 378"/>
                  <a:gd name="T13" fmla="*/ 273 h 371"/>
                  <a:gd name="T14" fmla="*/ 171 w 378"/>
                  <a:gd name="T15" fmla="*/ 291 h 371"/>
                  <a:gd name="T16" fmla="*/ 196 w 378"/>
                  <a:gd name="T17" fmla="*/ 288 h 371"/>
                  <a:gd name="T18" fmla="*/ 195 w 378"/>
                  <a:gd name="T19" fmla="*/ 254 h 371"/>
                  <a:gd name="T20" fmla="*/ 240 w 378"/>
                  <a:gd name="T21" fmla="*/ 249 h 371"/>
                  <a:gd name="T22" fmla="*/ 244 w 378"/>
                  <a:gd name="T23" fmla="*/ 288 h 371"/>
                  <a:gd name="T24" fmla="*/ 214 w 378"/>
                  <a:gd name="T25" fmla="*/ 305 h 371"/>
                  <a:gd name="T26" fmla="*/ 226 w 378"/>
                  <a:gd name="T27" fmla="*/ 320 h 371"/>
                  <a:gd name="T28" fmla="*/ 241 w 378"/>
                  <a:gd name="T29" fmla="*/ 314 h 371"/>
                  <a:gd name="T30" fmla="*/ 270 w 378"/>
                  <a:gd name="T31" fmla="*/ 333 h 371"/>
                  <a:gd name="T32" fmla="*/ 273 w 378"/>
                  <a:gd name="T33" fmla="*/ 362 h 371"/>
                  <a:gd name="T34" fmla="*/ 322 w 378"/>
                  <a:gd name="T35" fmla="*/ 371 h 371"/>
                  <a:gd name="T36" fmla="*/ 334 w 378"/>
                  <a:gd name="T37" fmla="*/ 338 h 371"/>
                  <a:gd name="T38" fmla="*/ 322 w 378"/>
                  <a:gd name="T39" fmla="*/ 312 h 371"/>
                  <a:gd name="T40" fmla="*/ 336 w 378"/>
                  <a:gd name="T41" fmla="*/ 303 h 371"/>
                  <a:gd name="T42" fmla="*/ 373 w 378"/>
                  <a:gd name="T43" fmla="*/ 317 h 371"/>
                  <a:gd name="T44" fmla="*/ 378 w 378"/>
                  <a:gd name="T45" fmla="*/ 296 h 371"/>
                  <a:gd name="T46" fmla="*/ 331 w 378"/>
                  <a:gd name="T47" fmla="*/ 257 h 371"/>
                  <a:gd name="T48" fmla="*/ 366 w 378"/>
                  <a:gd name="T49" fmla="*/ 227 h 371"/>
                  <a:gd name="T50" fmla="*/ 378 w 378"/>
                  <a:gd name="T51" fmla="*/ 173 h 371"/>
                  <a:gd name="T52" fmla="*/ 354 w 378"/>
                  <a:gd name="T53" fmla="*/ 158 h 371"/>
                  <a:gd name="T54" fmla="*/ 331 w 378"/>
                  <a:gd name="T55" fmla="*/ 161 h 371"/>
                  <a:gd name="T56" fmla="*/ 294 w 378"/>
                  <a:gd name="T57" fmla="*/ 143 h 371"/>
                  <a:gd name="T58" fmla="*/ 273 w 378"/>
                  <a:gd name="T59" fmla="*/ 92 h 371"/>
                  <a:gd name="T60" fmla="*/ 186 w 378"/>
                  <a:gd name="T61" fmla="*/ 72 h 371"/>
                  <a:gd name="T62" fmla="*/ 178 w 378"/>
                  <a:gd name="T63" fmla="*/ 47 h 371"/>
                  <a:gd name="T64" fmla="*/ 70 w 378"/>
                  <a:gd name="T65" fmla="*/ 0 h 371"/>
                  <a:gd name="T66" fmla="*/ 58 w 378"/>
                  <a:gd name="T67" fmla="*/ 21 h 371"/>
                  <a:gd name="T68" fmla="*/ 78 w 378"/>
                  <a:gd name="T69" fmla="*/ 41 h 371"/>
                  <a:gd name="T70" fmla="*/ 103 w 378"/>
                  <a:gd name="T71" fmla="*/ 56 h 371"/>
                  <a:gd name="T72" fmla="*/ 93 w 378"/>
                  <a:gd name="T73" fmla="*/ 75 h 371"/>
                  <a:gd name="T74" fmla="*/ 67 w 378"/>
                  <a:gd name="T75" fmla="*/ 77 h 371"/>
                  <a:gd name="T76" fmla="*/ 70 w 378"/>
                  <a:gd name="T77" fmla="*/ 134 h 371"/>
                  <a:gd name="T78" fmla="*/ 91 w 378"/>
                  <a:gd name="T79" fmla="*/ 153 h 371"/>
                  <a:gd name="T80" fmla="*/ 33 w 378"/>
                  <a:gd name="T81" fmla="*/ 192 h 371"/>
                  <a:gd name="T82" fmla="*/ 7 w 378"/>
                  <a:gd name="T83" fmla="*/ 17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8" h="371">
                    <a:moveTo>
                      <a:pt x="7" y="179"/>
                    </a:moveTo>
                    <a:lnTo>
                      <a:pt x="0" y="225"/>
                    </a:lnTo>
                    <a:lnTo>
                      <a:pt x="36" y="257"/>
                    </a:lnTo>
                    <a:lnTo>
                      <a:pt x="18" y="291"/>
                    </a:lnTo>
                    <a:lnTo>
                      <a:pt x="57" y="303"/>
                    </a:lnTo>
                    <a:lnTo>
                      <a:pt x="78" y="278"/>
                    </a:lnTo>
                    <a:lnTo>
                      <a:pt x="165" y="273"/>
                    </a:lnTo>
                    <a:lnTo>
                      <a:pt x="171" y="291"/>
                    </a:lnTo>
                    <a:lnTo>
                      <a:pt x="196" y="288"/>
                    </a:lnTo>
                    <a:lnTo>
                      <a:pt x="195" y="254"/>
                    </a:lnTo>
                    <a:lnTo>
                      <a:pt x="240" y="249"/>
                    </a:lnTo>
                    <a:lnTo>
                      <a:pt x="244" y="288"/>
                    </a:lnTo>
                    <a:lnTo>
                      <a:pt x="214" y="305"/>
                    </a:lnTo>
                    <a:lnTo>
                      <a:pt x="226" y="320"/>
                    </a:lnTo>
                    <a:lnTo>
                      <a:pt x="241" y="314"/>
                    </a:lnTo>
                    <a:lnTo>
                      <a:pt x="270" y="333"/>
                    </a:lnTo>
                    <a:lnTo>
                      <a:pt x="273" y="362"/>
                    </a:lnTo>
                    <a:lnTo>
                      <a:pt x="322" y="371"/>
                    </a:lnTo>
                    <a:lnTo>
                      <a:pt x="334" y="338"/>
                    </a:lnTo>
                    <a:lnTo>
                      <a:pt x="322" y="312"/>
                    </a:lnTo>
                    <a:lnTo>
                      <a:pt x="336" y="303"/>
                    </a:lnTo>
                    <a:lnTo>
                      <a:pt x="373" y="317"/>
                    </a:lnTo>
                    <a:lnTo>
                      <a:pt x="378" y="296"/>
                    </a:lnTo>
                    <a:lnTo>
                      <a:pt x="331" y="257"/>
                    </a:lnTo>
                    <a:lnTo>
                      <a:pt x="366" y="227"/>
                    </a:lnTo>
                    <a:lnTo>
                      <a:pt x="378" y="173"/>
                    </a:lnTo>
                    <a:lnTo>
                      <a:pt x="354" y="158"/>
                    </a:lnTo>
                    <a:lnTo>
                      <a:pt x="331" y="161"/>
                    </a:lnTo>
                    <a:lnTo>
                      <a:pt x="294" y="143"/>
                    </a:lnTo>
                    <a:lnTo>
                      <a:pt x="273" y="92"/>
                    </a:lnTo>
                    <a:lnTo>
                      <a:pt x="186" y="72"/>
                    </a:lnTo>
                    <a:lnTo>
                      <a:pt x="178" y="47"/>
                    </a:lnTo>
                    <a:lnTo>
                      <a:pt x="70" y="0"/>
                    </a:lnTo>
                    <a:lnTo>
                      <a:pt x="58" y="21"/>
                    </a:lnTo>
                    <a:lnTo>
                      <a:pt x="78" y="41"/>
                    </a:lnTo>
                    <a:lnTo>
                      <a:pt x="103" y="56"/>
                    </a:lnTo>
                    <a:lnTo>
                      <a:pt x="93" y="75"/>
                    </a:lnTo>
                    <a:lnTo>
                      <a:pt x="67" y="77"/>
                    </a:lnTo>
                    <a:lnTo>
                      <a:pt x="70" y="134"/>
                    </a:lnTo>
                    <a:lnTo>
                      <a:pt x="91" y="153"/>
                    </a:lnTo>
                    <a:lnTo>
                      <a:pt x="33" y="192"/>
                    </a:lnTo>
                    <a:lnTo>
                      <a:pt x="7" y="179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6" name="Freeform 78"/>
              <p:cNvSpPr>
                <a:spLocks/>
              </p:cNvSpPr>
              <p:nvPr/>
            </p:nvSpPr>
            <p:spPr bwMode="auto">
              <a:xfrm>
                <a:off x="-3176" y="1368"/>
                <a:ext cx="396" cy="355"/>
              </a:xfrm>
              <a:custGeom>
                <a:avLst/>
                <a:gdLst>
                  <a:gd name="T0" fmla="*/ 0 w 396"/>
                  <a:gd name="T1" fmla="*/ 315 h 355"/>
                  <a:gd name="T2" fmla="*/ 5 w 396"/>
                  <a:gd name="T3" fmla="*/ 154 h 355"/>
                  <a:gd name="T4" fmla="*/ 33 w 396"/>
                  <a:gd name="T5" fmla="*/ 96 h 355"/>
                  <a:gd name="T6" fmla="*/ 44 w 396"/>
                  <a:gd name="T7" fmla="*/ 36 h 355"/>
                  <a:gd name="T8" fmla="*/ 110 w 396"/>
                  <a:gd name="T9" fmla="*/ 18 h 355"/>
                  <a:gd name="T10" fmla="*/ 117 w 396"/>
                  <a:gd name="T11" fmla="*/ 0 h 355"/>
                  <a:gd name="T12" fmla="*/ 179 w 396"/>
                  <a:gd name="T13" fmla="*/ 10 h 355"/>
                  <a:gd name="T14" fmla="*/ 177 w 396"/>
                  <a:gd name="T15" fmla="*/ 43 h 355"/>
                  <a:gd name="T16" fmla="*/ 206 w 396"/>
                  <a:gd name="T17" fmla="*/ 49 h 355"/>
                  <a:gd name="T18" fmla="*/ 216 w 396"/>
                  <a:gd name="T19" fmla="*/ 28 h 355"/>
                  <a:gd name="T20" fmla="*/ 243 w 396"/>
                  <a:gd name="T21" fmla="*/ 43 h 355"/>
                  <a:gd name="T22" fmla="*/ 239 w 396"/>
                  <a:gd name="T23" fmla="*/ 70 h 355"/>
                  <a:gd name="T24" fmla="*/ 324 w 396"/>
                  <a:gd name="T25" fmla="*/ 91 h 355"/>
                  <a:gd name="T26" fmla="*/ 341 w 396"/>
                  <a:gd name="T27" fmla="*/ 75 h 355"/>
                  <a:gd name="T28" fmla="*/ 369 w 396"/>
                  <a:gd name="T29" fmla="*/ 93 h 355"/>
                  <a:gd name="T30" fmla="*/ 369 w 396"/>
                  <a:gd name="T31" fmla="*/ 111 h 355"/>
                  <a:gd name="T32" fmla="*/ 396 w 396"/>
                  <a:gd name="T33" fmla="*/ 130 h 355"/>
                  <a:gd name="T34" fmla="*/ 384 w 396"/>
                  <a:gd name="T35" fmla="*/ 192 h 355"/>
                  <a:gd name="T36" fmla="*/ 362 w 396"/>
                  <a:gd name="T37" fmla="*/ 276 h 355"/>
                  <a:gd name="T38" fmla="*/ 299 w 396"/>
                  <a:gd name="T39" fmla="*/ 301 h 355"/>
                  <a:gd name="T40" fmla="*/ 305 w 396"/>
                  <a:gd name="T41" fmla="*/ 349 h 355"/>
                  <a:gd name="T42" fmla="*/ 270 w 396"/>
                  <a:gd name="T43" fmla="*/ 355 h 355"/>
                  <a:gd name="T44" fmla="*/ 267 w 396"/>
                  <a:gd name="T45" fmla="*/ 306 h 355"/>
                  <a:gd name="T46" fmla="*/ 242 w 396"/>
                  <a:gd name="T47" fmla="*/ 294 h 355"/>
                  <a:gd name="T48" fmla="*/ 231 w 396"/>
                  <a:gd name="T49" fmla="*/ 315 h 355"/>
                  <a:gd name="T50" fmla="*/ 177 w 396"/>
                  <a:gd name="T51" fmla="*/ 328 h 355"/>
                  <a:gd name="T52" fmla="*/ 125 w 396"/>
                  <a:gd name="T53" fmla="*/ 309 h 355"/>
                  <a:gd name="T54" fmla="*/ 102 w 396"/>
                  <a:gd name="T55" fmla="*/ 274 h 355"/>
                  <a:gd name="T56" fmla="*/ 86 w 396"/>
                  <a:gd name="T57" fmla="*/ 286 h 355"/>
                  <a:gd name="T58" fmla="*/ 78 w 396"/>
                  <a:gd name="T59" fmla="*/ 307 h 355"/>
                  <a:gd name="T60" fmla="*/ 33 w 396"/>
                  <a:gd name="T61" fmla="*/ 307 h 355"/>
                  <a:gd name="T62" fmla="*/ 0 w 396"/>
                  <a:gd name="T63" fmla="*/ 315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96" h="355">
                    <a:moveTo>
                      <a:pt x="0" y="315"/>
                    </a:moveTo>
                    <a:lnTo>
                      <a:pt x="5" y="154"/>
                    </a:lnTo>
                    <a:lnTo>
                      <a:pt x="33" y="96"/>
                    </a:lnTo>
                    <a:lnTo>
                      <a:pt x="44" y="36"/>
                    </a:lnTo>
                    <a:lnTo>
                      <a:pt x="110" y="18"/>
                    </a:lnTo>
                    <a:lnTo>
                      <a:pt x="117" y="0"/>
                    </a:lnTo>
                    <a:lnTo>
                      <a:pt x="179" y="10"/>
                    </a:lnTo>
                    <a:lnTo>
                      <a:pt x="177" y="43"/>
                    </a:lnTo>
                    <a:lnTo>
                      <a:pt x="206" y="49"/>
                    </a:lnTo>
                    <a:lnTo>
                      <a:pt x="216" y="28"/>
                    </a:lnTo>
                    <a:lnTo>
                      <a:pt x="243" y="43"/>
                    </a:lnTo>
                    <a:lnTo>
                      <a:pt x="239" y="70"/>
                    </a:lnTo>
                    <a:lnTo>
                      <a:pt x="324" y="91"/>
                    </a:lnTo>
                    <a:lnTo>
                      <a:pt x="341" y="75"/>
                    </a:lnTo>
                    <a:lnTo>
                      <a:pt x="369" y="93"/>
                    </a:lnTo>
                    <a:lnTo>
                      <a:pt x="369" y="111"/>
                    </a:lnTo>
                    <a:lnTo>
                      <a:pt x="396" y="130"/>
                    </a:lnTo>
                    <a:lnTo>
                      <a:pt x="384" y="192"/>
                    </a:lnTo>
                    <a:lnTo>
                      <a:pt x="362" y="276"/>
                    </a:lnTo>
                    <a:lnTo>
                      <a:pt x="299" y="301"/>
                    </a:lnTo>
                    <a:lnTo>
                      <a:pt x="305" y="349"/>
                    </a:lnTo>
                    <a:lnTo>
                      <a:pt x="270" y="355"/>
                    </a:lnTo>
                    <a:lnTo>
                      <a:pt x="267" y="306"/>
                    </a:lnTo>
                    <a:lnTo>
                      <a:pt x="242" y="294"/>
                    </a:lnTo>
                    <a:lnTo>
                      <a:pt x="231" y="315"/>
                    </a:lnTo>
                    <a:lnTo>
                      <a:pt x="177" y="328"/>
                    </a:lnTo>
                    <a:lnTo>
                      <a:pt x="125" y="309"/>
                    </a:lnTo>
                    <a:lnTo>
                      <a:pt x="102" y="274"/>
                    </a:lnTo>
                    <a:lnTo>
                      <a:pt x="86" y="286"/>
                    </a:lnTo>
                    <a:lnTo>
                      <a:pt x="78" y="307"/>
                    </a:lnTo>
                    <a:lnTo>
                      <a:pt x="33" y="307"/>
                    </a:lnTo>
                    <a:lnTo>
                      <a:pt x="0" y="315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7" name="Freeform 79"/>
              <p:cNvSpPr>
                <a:spLocks/>
              </p:cNvSpPr>
              <p:nvPr/>
            </p:nvSpPr>
            <p:spPr bwMode="auto">
              <a:xfrm>
                <a:off x="-3059" y="1249"/>
                <a:ext cx="306" cy="215"/>
              </a:xfrm>
              <a:custGeom>
                <a:avLst/>
                <a:gdLst>
                  <a:gd name="T0" fmla="*/ 0 w 306"/>
                  <a:gd name="T1" fmla="*/ 120 h 215"/>
                  <a:gd name="T2" fmla="*/ 2 w 306"/>
                  <a:gd name="T3" fmla="*/ 69 h 215"/>
                  <a:gd name="T4" fmla="*/ 60 w 306"/>
                  <a:gd name="T5" fmla="*/ 38 h 215"/>
                  <a:gd name="T6" fmla="*/ 72 w 306"/>
                  <a:gd name="T7" fmla="*/ 3 h 215"/>
                  <a:gd name="T8" fmla="*/ 107 w 306"/>
                  <a:gd name="T9" fmla="*/ 0 h 215"/>
                  <a:gd name="T10" fmla="*/ 167 w 306"/>
                  <a:gd name="T11" fmla="*/ 36 h 215"/>
                  <a:gd name="T12" fmla="*/ 195 w 306"/>
                  <a:gd name="T13" fmla="*/ 18 h 215"/>
                  <a:gd name="T14" fmla="*/ 231 w 306"/>
                  <a:gd name="T15" fmla="*/ 29 h 215"/>
                  <a:gd name="T16" fmla="*/ 251 w 306"/>
                  <a:gd name="T17" fmla="*/ 15 h 215"/>
                  <a:gd name="T18" fmla="*/ 284 w 306"/>
                  <a:gd name="T19" fmla="*/ 15 h 215"/>
                  <a:gd name="T20" fmla="*/ 306 w 306"/>
                  <a:gd name="T21" fmla="*/ 36 h 215"/>
                  <a:gd name="T22" fmla="*/ 291 w 306"/>
                  <a:gd name="T23" fmla="*/ 69 h 215"/>
                  <a:gd name="T24" fmla="*/ 288 w 306"/>
                  <a:gd name="T25" fmla="*/ 104 h 215"/>
                  <a:gd name="T26" fmla="*/ 305 w 306"/>
                  <a:gd name="T27" fmla="*/ 144 h 215"/>
                  <a:gd name="T28" fmla="*/ 290 w 306"/>
                  <a:gd name="T29" fmla="*/ 155 h 215"/>
                  <a:gd name="T30" fmla="*/ 267 w 306"/>
                  <a:gd name="T31" fmla="*/ 159 h 215"/>
                  <a:gd name="T32" fmla="*/ 252 w 306"/>
                  <a:gd name="T33" fmla="*/ 186 h 215"/>
                  <a:gd name="T34" fmla="*/ 251 w 306"/>
                  <a:gd name="T35" fmla="*/ 215 h 215"/>
                  <a:gd name="T36" fmla="*/ 224 w 306"/>
                  <a:gd name="T37" fmla="*/ 194 h 215"/>
                  <a:gd name="T38" fmla="*/ 206 w 306"/>
                  <a:gd name="T39" fmla="*/ 210 h 215"/>
                  <a:gd name="T40" fmla="*/ 123 w 306"/>
                  <a:gd name="T41" fmla="*/ 191 h 215"/>
                  <a:gd name="T42" fmla="*/ 126 w 306"/>
                  <a:gd name="T43" fmla="*/ 164 h 215"/>
                  <a:gd name="T44" fmla="*/ 98 w 306"/>
                  <a:gd name="T45" fmla="*/ 147 h 215"/>
                  <a:gd name="T46" fmla="*/ 89 w 306"/>
                  <a:gd name="T47" fmla="*/ 168 h 215"/>
                  <a:gd name="T48" fmla="*/ 59 w 306"/>
                  <a:gd name="T49" fmla="*/ 164 h 215"/>
                  <a:gd name="T50" fmla="*/ 60 w 306"/>
                  <a:gd name="T51" fmla="*/ 129 h 215"/>
                  <a:gd name="T52" fmla="*/ 0 w 306"/>
                  <a:gd name="T53" fmla="*/ 12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06" h="215">
                    <a:moveTo>
                      <a:pt x="0" y="120"/>
                    </a:moveTo>
                    <a:lnTo>
                      <a:pt x="2" y="69"/>
                    </a:lnTo>
                    <a:lnTo>
                      <a:pt x="60" y="38"/>
                    </a:lnTo>
                    <a:lnTo>
                      <a:pt x="72" y="3"/>
                    </a:lnTo>
                    <a:lnTo>
                      <a:pt x="107" y="0"/>
                    </a:lnTo>
                    <a:lnTo>
                      <a:pt x="167" y="36"/>
                    </a:lnTo>
                    <a:lnTo>
                      <a:pt x="195" y="18"/>
                    </a:lnTo>
                    <a:lnTo>
                      <a:pt x="231" y="29"/>
                    </a:lnTo>
                    <a:lnTo>
                      <a:pt x="251" y="15"/>
                    </a:lnTo>
                    <a:lnTo>
                      <a:pt x="284" y="15"/>
                    </a:lnTo>
                    <a:lnTo>
                      <a:pt x="306" y="36"/>
                    </a:lnTo>
                    <a:lnTo>
                      <a:pt x="291" y="69"/>
                    </a:lnTo>
                    <a:lnTo>
                      <a:pt x="288" y="104"/>
                    </a:lnTo>
                    <a:lnTo>
                      <a:pt x="305" y="144"/>
                    </a:lnTo>
                    <a:lnTo>
                      <a:pt x="290" y="155"/>
                    </a:lnTo>
                    <a:lnTo>
                      <a:pt x="267" y="159"/>
                    </a:lnTo>
                    <a:lnTo>
                      <a:pt x="252" y="186"/>
                    </a:lnTo>
                    <a:lnTo>
                      <a:pt x="251" y="215"/>
                    </a:lnTo>
                    <a:lnTo>
                      <a:pt x="224" y="194"/>
                    </a:lnTo>
                    <a:lnTo>
                      <a:pt x="206" y="210"/>
                    </a:lnTo>
                    <a:lnTo>
                      <a:pt x="123" y="191"/>
                    </a:lnTo>
                    <a:lnTo>
                      <a:pt x="126" y="164"/>
                    </a:lnTo>
                    <a:lnTo>
                      <a:pt x="98" y="147"/>
                    </a:lnTo>
                    <a:lnTo>
                      <a:pt x="89" y="168"/>
                    </a:lnTo>
                    <a:lnTo>
                      <a:pt x="59" y="164"/>
                    </a:lnTo>
                    <a:lnTo>
                      <a:pt x="60" y="129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8" name="Freeform 80"/>
              <p:cNvSpPr>
                <a:spLocks/>
              </p:cNvSpPr>
              <p:nvPr/>
            </p:nvSpPr>
            <p:spPr bwMode="auto">
              <a:xfrm>
                <a:off x="-3180" y="991"/>
                <a:ext cx="402" cy="327"/>
              </a:xfrm>
              <a:custGeom>
                <a:avLst/>
                <a:gdLst>
                  <a:gd name="T0" fmla="*/ 126 w 402"/>
                  <a:gd name="T1" fmla="*/ 327 h 327"/>
                  <a:gd name="T2" fmla="*/ 91 w 402"/>
                  <a:gd name="T3" fmla="*/ 255 h 327"/>
                  <a:gd name="T4" fmla="*/ 24 w 402"/>
                  <a:gd name="T5" fmla="*/ 212 h 327"/>
                  <a:gd name="T6" fmla="*/ 0 w 402"/>
                  <a:gd name="T7" fmla="*/ 150 h 327"/>
                  <a:gd name="T8" fmla="*/ 6 w 402"/>
                  <a:gd name="T9" fmla="*/ 110 h 327"/>
                  <a:gd name="T10" fmla="*/ 60 w 402"/>
                  <a:gd name="T11" fmla="*/ 98 h 327"/>
                  <a:gd name="T12" fmla="*/ 111 w 402"/>
                  <a:gd name="T13" fmla="*/ 68 h 327"/>
                  <a:gd name="T14" fmla="*/ 144 w 402"/>
                  <a:gd name="T15" fmla="*/ 69 h 327"/>
                  <a:gd name="T16" fmla="*/ 171 w 402"/>
                  <a:gd name="T17" fmla="*/ 87 h 327"/>
                  <a:gd name="T18" fmla="*/ 189 w 402"/>
                  <a:gd name="T19" fmla="*/ 65 h 327"/>
                  <a:gd name="T20" fmla="*/ 213 w 402"/>
                  <a:gd name="T21" fmla="*/ 51 h 327"/>
                  <a:gd name="T22" fmla="*/ 228 w 402"/>
                  <a:gd name="T23" fmla="*/ 30 h 327"/>
                  <a:gd name="T24" fmla="*/ 277 w 402"/>
                  <a:gd name="T25" fmla="*/ 24 h 327"/>
                  <a:gd name="T26" fmla="*/ 286 w 402"/>
                  <a:gd name="T27" fmla="*/ 0 h 327"/>
                  <a:gd name="T28" fmla="*/ 339 w 402"/>
                  <a:gd name="T29" fmla="*/ 69 h 327"/>
                  <a:gd name="T30" fmla="*/ 363 w 402"/>
                  <a:gd name="T31" fmla="*/ 86 h 327"/>
                  <a:gd name="T32" fmla="*/ 373 w 402"/>
                  <a:gd name="T33" fmla="*/ 129 h 327"/>
                  <a:gd name="T34" fmla="*/ 372 w 402"/>
                  <a:gd name="T35" fmla="*/ 158 h 327"/>
                  <a:gd name="T36" fmla="*/ 396 w 402"/>
                  <a:gd name="T37" fmla="*/ 162 h 327"/>
                  <a:gd name="T38" fmla="*/ 396 w 402"/>
                  <a:gd name="T39" fmla="*/ 188 h 327"/>
                  <a:gd name="T40" fmla="*/ 372 w 402"/>
                  <a:gd name="T41" fmla="*/ 203 h 327"/>
                  <a:gd name="T42" fmla="*/ 402 w 402"/>
                  <a:gd name="T43" fmla="*/ 273 h 327"/>
                  <a:gd name="T44" fmla="*/ 369 w 402"/>
                  <a:gd name="T45" fmla="*/ 273 h 327"/>
                  <a:gd name="T46" fmla="*/ 352 w 402"/>
                  <a:gd name="T47" fmla="*/ 287 h 327"/>
                  <a:gd name="T48" fmla="*/ 315 w 402"/>
                  <a:gd name="T49" fmla="*/ 275 h 327"/>
                  <a:gd name="T50" fmla="*/ 288 w 402"/>
                  <a:gd name="T51" fmla="*/ 293 h 327"/>
                  <a:gd name="T52" fmla="*/ 222 w 402"/>
                  <a:gd name="T53" fmla="*/ 257 h 327"/>
                  <a:gd name="T54" fmla="*/ 192 w 402"/>
                  <a:gd name="T55" fmla="*/ 263 h 327"/>
                  <a:gd name="T56" fmla="*/ 181 w 402"/>
                  <a:gd name="T57" fmla="*/ 296 h 327"/>
                  <a:gd name="T58" fmla="*/ 126 w 402"/>
                  <a:gd name="T59" fmla="*/ 32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2" h="327">
                    <a:moveTo>
                      <a:pt x="126" y="327"/>
                    </a:moveTo>
                    <a:lnTo>
                      <a:pt x="91" y="255"/>
                    </a:lnTo>
                    <a:lnTo>
                      <a:pt x="24" y="212"/>
                    </a:lnTo>
                    <a:lnTo>
                      <a:pt x="0" y="150"/>
                    </a:lnTo>
                    <a:lnTo>
                      <a:pt x="6" y="110"/>
                    </a:lnTo>
                    <a:lnTo>
                      <a:pt x="60" y="98"/>
                    </a:lnTo>
                    <a:lnTo>
                      <a:pt x="111" y="68"/>
                    </a:lnTo>
                    <a:lnTo>
                      <a:pt x="144" y="69"/>
                    </a:lnTo>
                    <a:lnTo>
                      <a:pt x="171" y="87"/>
                    </a:lnTo>
                    <a:lnTo>
                      <a:pt x="189" y="65"/>
                    </a:lnTo>
                    <a:lnTo>
                      <a:pt x="213" y="51"/>
                    </a:lnTo>
                    <a:lnTo>
                      <a:pt x="228" y="30"/>
                    </a:lnTo>
                    <a:lnTo>
                      <a:pt x="277" y="24"/>
                    </a:lnTo>
                    <a:lnTo>
                      <a:pt x="286" y="0"/>
                    </a:lnTo>
                    <a:lnTo>
                      <a:pt x="339" y="69"/>
                    </a:lnTo>
                    <a:lnTo>
                      <a:pt x="363" y="86"/>
                    </a:lnTo>
                    <a:lnTo>
                      <a:pt x="373" y="129"/>
                    </a:lnTo>
                    <a:lnTo>
                      <a:pt x="372" y="158"/>
                    </a:lnTo>
                    <a:lnTo>
                      <a:pt x="396" y="162"/>
                    </a:lnTo>
                    <a:lnTo>
                      <a:pt x="396" y="188"/>
                    </a:lnTo>
                    <a:lnTo>
                      <a:pt x="372" y="203"/>
                    </a:lnTo>
                    <a:lnTo>
                      <a:pt x="402" y="273"/>
                    </a:lnTo>
                    <a:lnTo>
                      <a:pt x="369" y="273"/>
                    </a:lnTo>
                    <a:lnTo>
                      <a:pt x="352" y="287"/>
                    </a:lnTo>
                    <a:lnTo>
                      <a:pt x="315" y="275"/>
                    </a:lnTo>
                    <a:lnTo>
                      <a:pt x="288" y="293"/>
                    </a:lnTo>
                    <a:lnTo>
                      <a:pt x="222" y="257"/>
                    </a:lnTo>
                    <a:lnTo>
                      <a:pt x="192" y="263"/>
                    </a:lnTo>
                    <a:lnTo>
                      <a:pt x="181" y="296"/>
                    </a:lnTo>
                    <a:lnTo>
                      <a:pt x="126" y="327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59" name="Freeform 81"/>
              <p:cNvSpPr>
                <a:spLocks/>
              </p:cNvSpPr>
              <p:nvPr/>
            </p:nvSpPr>
            <p:spPr bwMode="auto">
              <a:xfrm>
                <a:off x="-2820" y="1329"/>
                <a:ext cx="172" cy="395"/>
              </a:xfrm>
              <a:custGeom>
                <a:avLst/>
                <a:gdLst>
                  <a:gd name="T0" fmla="*/ 51 w 172"/>
                  <a:gd name="T1" fmla="*/ 0 h 395"/>
                  <a:gd name="T2" fmla="*/ 105 w 172"/>
                  <a:gd name="T3" fmla="*/ 22 h 395"/>
                  <a:gd name="T4" fmla="*/ 124 w 172"/>
                  <a:gd name="T5" fmla="*/ 7 h 395"/>
                  <a:gd name="T6" fmla="*/ 150 w 172"/>
                  <a:gd name="T7" fmla="*/ 34 h 395"/>
                  <a:gd name="T8" fmla="*/ 133 w 172"/>
                  <a:gd name="T9" fmla="*/ 75 h 395"/>
                  <a:gd name="T10" fmla="*/ 153 w 172"/>
                  <a:gd name="T11" fmla="*/ 103 h 395"/>
                  <a:gd name="T12" fmla="*/ 136 w 172"/>
                  <a:gd name="T13" fmla="*/ 121 h 395"/>
                  <a:gd name="T14" fmla="*/ 99 w 172"/>
                  <a:gd name="T15" fmla="*/ 120 h 395"/>
                  <a:gd name="T16" fmla="*/ 138 w 172"/>
                  <a:gd name="T17" fmla="*/ 211 h 395"/>
                  <a:gd name="T18" fmla="*/ 168 w 172"/>
                  <a:gd name="T19" fmla="*/ 202 h 395"/>
                  <a:gd name="T20" fmla="*/ 172 w 172"/>
                  <a:gd name="T21" fmla="*/ 279 h 395"/>
                  <a:gd name="T22" fmla="*/ 163 w 172"/>
                  <a:gd name="T23" fmla="*/ 349 h 395"/>
                  <a:gd name="T24" fmla="*/ 139 w 172"/>
                  <a:gd name="T25" fmla="*/ 360 h 395"/>
                  <a:gd name="T26" fmla="*/ 115 w 172"/>
                  <a:gd name="T27" fmla="*/ 313 h 395"/>
                  <a:gd name="T28" fmla="*/ 88 w 172"/>
                  <a:gd name="T29" fmla="*/ 346 h 395"/>
                  <a:gd name="T30" fmla="*/ 36 w 172"/>
                  <a:gd name="T31" fmla="*/ 384 h 395"/>
                  <a:gd name="T32" fmla="*/ 7 w 172"/>
                  <a:gd name="T33" fmla="*/ 382 h 395"/>
                  <a:gd name="T34" fmla="*/ 0 w 172"/>
                  <a:gd name="T35" fmla="*/ 355 h 395"/>
                  <a:gd name="T36" fmla="*/ 19 w 172"/>
                  <a:gd name="T37" fmla="*/ 340 h 395"/>
                  <a:gd name="T38" fmla="*/ 6 w 172"/>
                  <a:gd name="T39" fmla="*/ 315 h 395"/>
                  <a:gd name="T40" fmla="*/ 39 w 172"/>
                  <a:gd name="T41" fmla="*/ 171 h 395"/>
                  <a:gd name="T42" fmla="*/ 13 w 172"/>
                  <a:gd name="T43" fmla="*/ 151 h 395"/>
                  <a:gd name="T44" fmla="*/ 13 w 172"/>
                  <a:gd name="T45" fmla="*/ 106 h 395"/>
                  <a:gd name="T46" fmla="*/ 24 w 172"/>
                  <a:gd name="T47" fmla="*/ 79 h 395"/>
                  <a:gd name="T48" fmla="*/ 52 w 172"/>
                  <a:gd name="T49" fmla="*/ 76 h 395"/>
                  <a:gd name="T50" fmla="*/ 66 w 172"/>
                  <a:gd name="T51" fmla="*/ 64 h 395"/>
                  <a:gd name="T52" fmla="*/ 49 w 172"/>
                  <a:gd name="T53" fmla="*/ 27 h 395"/>
                  <a:gd name="T54" fmla="*/ 51 w 172"/>
                  <a:gd name="T55" fmla="*/ 0 h 3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72" h="395">
                    <a:moveTo>
                      <a:pt x="51" y="0"/>
                    </a:moveTo>
                    <a:lnTo>
                      <a:pt x="105" y="22"/>
                    </a:lnTo>
                    <a:lnTo>
                      <a:pt x="124" y="7"/>
                    </a:lnTo>
                    <a:lnTo>
                      <a:pt x="150" y="34"/>
                    </a:lnTo>
                    <a:lnTo>
                      <a:pt x="133" y="75"/>
                    </a:lnTo>
                    <a:lnTo>
                      <a:pt x="153" y="103"/>
                    </a:lnTo>
                    <a:lnTo>
                      <a:pt x="136" y="121"/>
                    </a:lnTo>
                    <a:lnTo>
                      <a:pt x="99" y="120"/>
                    </a:lnTo>
                    <a:lnTo>
                      <a:pt x="138" y="211"/>
                    </a:lnTo>
                    <a:lnTo>
                      <a:pt x="168" y="202"/>
                    </a:lnTo>
                    <a:lnTo>
                      <a:pt x="172" y="279"/>
                    </a:lnTo>
                    <a:lnTo>
                      <a:pt x="163" y="349"/>
                    </a:lnTo>
                    <a:lnTo>
                      <a:pt x="139" y="360"/>
                    </a:lnTo>
                    <a:lnTo>
                      <a:pt x="115" y="313"/>
                    </a:lnTo>
                    <a:lnTo>
                      <a:pt x="88" y="346"/>
                    </a:lnTo>
                    <a:lnTo>
                      <a:pt x="36" y="384"/>
                    </a:lnTo>
                    <a:cubicBezTo>
                      <a:pt x="6" y="385"/>
                      <a:pt x="7" y="395"/>
                      <a:pt x="7" y="382"/>
                    </a:cubicBezTo>
                    <a:lnTo>
                      <a:pt x="0" y="355"/>
                    </a:lnTo>
                    <a:lnTo>
                      <a:pt x="19" y="340"/>
                    </a:lnTo>
                    <a:lnTo>
                      <a:pt x="6" y="315"/>
                    </a:lnTo>
                    <a:lnTo>
                      <a:pt x="39" y="171"/>
                    </a:lnTo>
                    <a:lnTo>
                      <a:pt x="13" y="151"/>
                    </a:lnTo>
                    <a:lnTo>
                      <a:pt x="13" y="106"/>
                    </a:lnTo>
                    <a:lnTo>
                      <a:pt x="24" y="79"/>
                    </a:lnTo>
                    <a:lnTo>
                      <a:pt x="52" y="76"/>
                    </a:lnTo>
                    <a:lnTo>
                      <a:pt x="66" y="64"/>
                    </a:lnTo>
                    <a:lnTo>
                      <a:pt x="49" y="2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0" name="Freeform 82"/>
              <p:cNvSpPr>
                <a:spLocks/>
              </p:cNvSpPr>
              <p:nvPr/>
            </p:nvSpPr>
            <p:spPr bwMode="auto">
              <a:xfrm>
                <a:off x="-2810" y="1081"/>
                <a:ext cx="333" cy="309"/>
              </a:xfrm>
              <a:custGeom>
                <a:avLst/>
                <a:gdLst>
                  <a:gd name="T0" fmla="*/ 3 w 333"/>
                  <a:gd name="T1" fmla="*/ 39 h 309"/>
                  <a:gd name="T2" fmla="*/ 0 w 333"/>
                  <a:gd name="T3" fmla="*/ 68 h 309"/>
                  <a:gd name="T4" fmla="*/ 24 w 333"/>
                  <a:gd name="T5" fmla="*/ 71 h 309"/>
                  <a:gd name="T6" fmla="*/ 24 w 333"/>
                  <a:gd name="T7" fmla="*/ 96 h 309"/>
                  <a:gd name="T8" fmla="*/ 3 w 333"/>
                  <a:gd name="T9" fmla="*/ 113 h 309"/>
                  <a:gd name="T10" fmla="*/ 30 w 333"/>
                  <a:gd name="T11" fmla="*/ 182 h 309"/>
                  <a:gd name="T12" fmla="*/ 54 w 333"/>
                  <a:gd name="T13" fmla="*/ 201 h 309"/>
                  <a:gd name="T14" fmla="*/ 41 w 333"/>
                  <a:gd name="T15" fmla="*/ 237 h 309"/>
                  <a:gd name="T16" fmla="*/ 41 w 333"/>
                  <a:gd name="T17" fmla="*/ 249 h 309"/>
                  <a:gd name="T18" fmla="*/ 99 w 333"/>
                  <a:gd name="T19" fmla="*/ 270 h 309"/>
                  <a:gd name="T20" fmla="*/ 114 w 333"/>
                  <a:gd name="T21" fmla="*/ 257 h 309"/>
                  <a:gd name="T22" fmla="*/ 135 w 333"/>
                  <a:gd name="T23" fmla="*/ 281 h 309"/>
                  <a:gd name="T24" fmla="*/ 174 w 333"/>
                  <a:gd name="T25" fmla="*/ 309 h 309"/>
                  <a:gd name="T26" fmla="*/ 191 w 333"/>
                  <a:gd name="T27" fmla="*/ 273 h 309"/>
                  <a:gd name="T28" fmla="*/ 237 w 333"/>
                  <a:gd name="T29" fmla="*/ 267 h 309"/>
                  <a:gd name="T30" fmla="*/ 258 w 333"/>
                  <a:gd name="T31" fmla="*/ 209 h 309"/>
                  <a:gd name="T32" fmla="*/ 290 w 333"/>
                  <a:gd name="T33" fmla="*/ 215 h 309"/>
                  <a:gd name="T34" fmla="*/ 333 w 333"/>
                  <a:gd name="T35" fmla="*/ 156 h 309"/>
                  <a:gd name="T36" fmla="*/ 323 w 333"/>
                  <a:gd name="T37" fmla="*/ 138 h 309"/>
                  <a:gd name="T38" fmla="*/ 287 w 333"/>
                  <a:gd name="T39" fmla="*/ 129 h 309"/>
                  <a:gd name="T40" fmla="*/ 275 w 333"/>
                  <a:gd name="T41" fmla="*/ 89 h 309"/>
                  <a:gd name="T42" fmla="*/ 279 w 333"/>
                  <a:gd name="T43" fmla="*/ 66 h 309"/>
                  <a:gd name="T44" fmla="*/ 257 w 333"/>
                  <a:gd name="T45" fmla="*/ 47 h 309"/>
                  <a:gd name="T46" fmla="*/ 230 w 333"/>
                  <a:gd name="T47" fmla="*/ 39 h 309"/>
                  <a:gd name="T48" fmla="*/ 218 w 333"/>
                  <a:gd name="T49" fmla="*/ 15 h 309"/>
                  <a:gd name="T50" fmla="*/ 176 w 333"/>
                  <a:gd name="T51" fmla="*/ 0 h 309"/>
                  <a:gd name="T52" fmla="*/ 144 w 333"/>
                  <a:gd name="T53" fmla="*/ 60 h 309"/>
                  <a:gd name="T54" fmla="*/ 131 w 333"/>
                  <a:gd name="T55" fmla="*/ 39 h 309"/>
                  <a:gd name="T56" fmla="*/ 114 w 333"/>
                  <a:gd name="T57" fmla="*/ 47 h 309"/>
                  <a:gd name="T58" fmla="*/ 84 w 333"/>
                  <a:gd name="T59" fmla="*/ 41 h 309"/>
                  <a:gd name="T60" fmla="*/ 39 w 333"/>
                  <a:gd name="T61" fmla="*/ 57 h 309"/>
                  <a:gd name="T62" fmla="*/ 3 w 333"/>
                  <a:gd name="T63" fmla="*/ 3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33" h="309">
                    <a:moveTo>
                      <a:pt x="3" y="39"/>
                    </a:moveTo>
                    <a:lnTo>
                      <a:pt x="0" y="68"/>
                    </a:lnTo>
                    <a:lnTo>
                      <a:pt x="24" y="71"/>
                    </a:lnTo>
                    <a:lnTo>
                      <a:pt x="24" y="96"/>
                    </a:lnTo>
                    <a:lnTo>
                      <a:pt x="3" y="113"/>
                    </a:lnTo>
                    <a:lnTo>
                      <a:pt x="30" y="182"/>
                    </a:lnTo>
                    <a:lnTo>
                      <a:pt x="54" y="201"/>
                    </a:lnTo>
                    <a:lnTo>
                      <a:pt x="41" y="237"/>
                    </a:lnTo>
                    <a:lnTo>
                      <a:pt x="41" y="249"/>
                    </a:lnTo>
                    <a:lnTo>
                      <a:pt x="99" y="270"/>
                    </a:lnTo>
                    <a:lnTo>
                      <a:pt x="114" y="257"/>
                    </a:lnTo>
                    <a:lnTo>
                      <a:pt x="135" y="281"/>
                    </a:lnTo>
                    <a:lnTo>
                      <a:pt x="174" y="309"/>
                    </a:lnTo>
                    <a:lnTo>
                      <a:pt x="191" y="273"/>
                    </a:lnTo>
                    <a:lnTo>
                      <a:pt x="237" y="267"/>
                    </a:lnTo>
                    <a:lnTo>
                      <a:pt x="258" y="209"/>
                    </a:lnTo>
                    <a:lnTo>
                      <a:pt x="290" y="215"/>
                    </a:lnTo>
                    <a:lnTo>
                      <a:pt x="333" y="156"/>
                    </a:lnTo>
                    <a:lnTo>
                      <a:pt x="323" y="138"/>
                    </a:lnTo>
                    <a:lnTo>
                      <a:pt x="287" y="129"/>
                    </a:lnTo>
                    <a:lnTo>
                      <a:pt x="275" y="89"/>
                    </a:lnTo>
                    <a:lnTo>
                      <a:pt x="279" y="66"/>
                    </a:lnTo>
                    <a:lnTo>
                      <a:pt x="257" y="47"/>
                    </a:lnTo>
                    <a:lnTo>
                      <a:pt x="230" y="39"/>
                    </a:lnTo>
                    <a:lnTo>
                      <a:pt x="218" y="15"/>
                    </a:lnTo>
                    <a:lnTo>
                      <a:pt x="176" y="0"/>
                    </a:lnTo>
                    <a:lnTo>
                      <a:pt x="144" y="60"/>
                    </a:lnTo>
                    <a:lnTo>
                      <a:pt x="131" y="39"/>
                    </a:lnTo>
                    <a:lnTo>
                      <a:pt x="114" y="47"/>
                    </a:lnTo>
                    <a:lnTo>
                      <a:pt x="84" y="41"/>
                    </a:lnTo>
                    <a:lnTo>
                      <a:pt x="39" y="57"/>
                    </a:lnTo>
                    <a:lnTo>
                      <a:pt x="3" y="39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" name="Freeform 83"/>
              <p:cNvSpPr>
                <a:spLocks/>
              </p:cNvSpPr>
              <p:nvPr/>
            </p:nvSpPr>
            <p:spPr bwMode="auto">
              <a:xfrm>
                <a:off x="-2720" y="1348"/>
                <a:ext cx="299" cy="326"/>
              </a:xfrm>
              <a:custGeom>
                <a:avLst/>
                <a:gdLst>
                  <a:gd name="T0" fmla="*/ 50 w 299"/>
                  <a:gd name="T1" fmla="*/ 15 h 326"/>
                  <a:gd name="T2" fmla="*/ 32 w 299"/>
                  <a:gd name="T3" fmla="*/ 57 h 326"/>
                  <a:gd name="T4" fmla="*/ 51 w 299"/>
                  <a:gd name="T5" fmla="*/ 83 h 326"/>
                  <a:gd name="T6" fmla="*/ 38 w 299"/>
                  <a:gd name="T7" fmla="*/ 99 h 326"/>
                  <a:gd name="T8" fmla="*/ 0 w 299"/>
                  <a:gd name="T9" fmla="*/ 101 h 326"/>
                  <a:gd name="T10" fmla="*/ 38 w 299"/>
                  <a:gd name="T11" fmla="*/ 191 h 326"/>
                  <a:gd name="T12" fmla="*/ 68 w 299"/>
                  <a:gd name="T13" fmla="*/ 183 h 326"/>
                  <a:gd name="T14" fmla="*/ 72 w 299"/>
                  <a:gd name="T15" fmla="*/ 258 h 326"/>
                  <a:gd name="T16" fmla="*/ 63 w 299"/>
                  <a:gd name="T17" fmla="*/ 318 h 326"/>
                  <a:gd name="T18" fmla="*/ 138 w 299"/>
                  <a:gd name="T19" fmla="*/ 326 h 326"/>
                  <a:gd name="T20" fmla="*/ 159 w 299"/>
                  <a:gd name="T21" fmla="*/ 302 h 326"/>
                  <a:gd name="T22" fmla="*/ 156 w 299"/>
                  <a:gd name="T23" fmla="*/ 282 h 326"/>
                  <a:gd name="T24" fmla="*/ 171 w 299"/>
                  <a:gd name="T25" fmla="*/ 284 h 326"/>
                  <a:gd name="T26" fmla="*/ 200 w 299"/>
                  <a:gd name="T27" fmla="*/ 306 h 326"/>
                  <a:gd name="T28" fmla="*/ 230 w 299"/>
                  <a:gd name="T29" fmla="*/ 279 h 326"/>
                  <a:gd name="T30" fmla="*/ 192 w 299"/>
                  <a:gd name="T31" fmla="*/ 212 h 326"/>
                  <a:gd name="T32" fmla="*/ 231 w 299"/>
                  <a:gd name="T33" fmla="*/ 224 h 326"/>
                  <a:gd name="T34" fmla="*/ 249 w 299"/>
                  <a:gd name="T35" fmla="*/ 207 h 326"/>
                  <a:gd name="T36" fmla="*/ 267 w 299"/>
                  <a:gd name="T37" fmla="*/ 120 h 326"/>
                  <a:gd name="T38" fmla="*/ 299 w 299"/>
                  <a:gd name="T39" fmla="*/ 107 h 326"/>
                  <a:gd name="T40" fmla="*/ 296 w 299"/>
                  <a:gd name="T41" fmla="*/ 87 h 326"/>
                  <a:gd name="T42" fmla="*/ 278 w 299"/>
                  <a:gd name="T43" fmla="*/ 72 h 326"/>
                  <a:gd name="T44" fmla="*/ 279 w 299"/>
                  <a:gd name="T45" fmla="*/ 47 h 326"/>
                  <a:gd name="T46" fmla="*/ 231 w 299"/>
                  <a:gd name="T47" fmla="*/ 14 h 326"/>
                  <a:gd name="T48" fmla="*/ 195 w 299"/>
                  <a:gd name="T49" fmla="*/ 0 h 326"/>
                  <a:gd name="T50" fmla="*/ 171 w 299"/>
                  <a:gd name="T51" fmla="*/ 17 h 326"/>
                  <a:gd name="T52" fmla="*/ 149 w 299"/>
                  <a:gd name="T53" fmla="*/ 0 h 326"/>
                  <a:gd name="T54" fmla="*/ 102 w 299"/>
                  <a:gd name="T55" fmla="*/ 5 h 326"/>
                  <a:gd name="T56" fmla="*/ 86 w 299"/>
                  <a:gd name="T57" fmla="*/ 42 h 326"/>
                  <a:gd name="T58" fmla="*/ 50 w 299"/>
                  <a:gd name="T59" fmla="*/ 1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99" h="326">
                    <a:moveTo>
                      <a:pt x="50" y="15"/>
                    </a:moveTo>
                    <a:lnTo>
                      <a:pt x="32" y="57"/>
                    </a:lnTo>
                    <a:lnTo>
                      <a:pt x="51" y="83"/>
                    </a:lnTo>
                    <a:lnTo>
                      <a:pt x="38" y="99"/>
                    </a:lnTo>
                    <a:lnTo>
                      <a:pt x="0" y="101"/>
                    </a:lnTo>
                    <a:lnTo>
                      <a:pt x="38" y="191"/>
                    </a:lnTo>
                    <a:lnTo>
                      <a:pt x="68" y="183"/>
                    </a:lnTo>
                    <a:lnTo>
                      <a:pt x="72" y="258"/>
                    </a:lnTo>
                    <a:lnTo>
                      <a:pt x="63" y="318"/>
                    </a:lnTo>
                    <a:lnTo>
                      <a:pt x="138" y="326"/>
                    </a:lnTo>
                    <a:lnTo>
                      <a:pt x="159" y="302"/>
                    </a:lnTo>
                    <a:lnTo>
                      <a:pt x="156" y="282"/>
                    </a:lnTo>
                    <a:lnTo>
                      <a:pt x="171" y="284"/>
                    </a:lnTo>
                    <a:lnTo>
                      <a:pt x="200" y="306"/>
                    </a:lnTo>
                    <a:lnTo>
                      <a:pt x="230" y="279"/>
                    </a:lnTo>
                    <a:lnTo>
                      <a:pt x="192" y="212"/>
                    </a:lnTo>
                    <a:lnTo>
                      <a:pt x="231" y="224"/>
                    </a:lnTo>
                    <a:lnTo>
                      <a:pt x="249" y="207"/>
                    </a:lnTo>
                    <a:lnTo>
                      <a:pt x="267" y="120"/>
                    </a:lnTo>
                    <a:lnTo>
                      <a:pt x="299" y="107"/>
                    </a:lnTo>
                    <a:lnTo>
                      <a:pt x="296" y="87"/>
                    </a:lnTo>
                    <a:lnTo>
                      <a:pt x="278" y="72"/>
                    </a:lnTo>
                    <a:lnTo>
                      <a:pt x="279" y="47"/>
                    </a:lnTo>
                    <a:lnTo>
                      <a:pt x="231" y="14"/>
                    </a:lnTo>
                    <a:lnTo>
                      <a:pt x="195" y="0"/>
                    </a:lnTo>
                    <a:lnTo>
                      <a:pt x="171" y="17"/>
                    </a:lnTo>
                    <a:lnTo>
                      <a:pt x="149" y="0"/>
                    </a:lnTo>
                    <a:lnTo>
                      <a:pt x="102" y="5"/>
                    </a:lnTo>
                    <a:lnTo>
                      <a:pt x="86" y="42"/>
                    </a:lnTo>
                    <a:lnTo>
                      <a:pt x="50" y="15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2" name="Freeform 84"/>
              <p:cNvSpPr>
                <a:spLocks/>
              </p:cNvSpPr>
              <p:nvPr/>
            </p:nvSpPr>
            <p:spPr bwMode="auto">
              <a:xfrm>
                <a:off x="-2783" y="1644"/>
                <a:ext cx="398" cy="309"/>
              </a:xfrm>
              <a:custGeom>
                <a:avLst/>
                <a:gdLst>
                  <a:gd name="T0" fmla="*/ 0 w 398"/>
                  <a:gd name="T1" fmla="*/ 69 h 309"/>
                  <a:gd name="T2" fmla="*/ 54 w 398"/>
                  <a:gd name="T3" fmla="*/ 28 h 309"/>
                  <a:gd name="T4" fmla="*/ 81 w 398"/>
                  <a:gd name="T5" fmla="*/ 0 h 309"/>
                  <a:gd name="T6" fmla="*/ 104 w 398"/>
                  <a:gd name="T7" fmla="*/ 45 h 309"/>
                  <a:gd name="T8" fmla="*/ 123 w 398"/>
                  <a:gd name="T9" fmla="*/ 34 h 309"/>
                  <a:gd name="T10" fmla="*/ 128 w 398"/>
                  <a:gd name="T11" fmla="*/ 22 h 309"/>
                  <a:gd name="T12" fmla="*/ 198 w 398"/>
                  <a:gd name="T13" fmla="*/ 30 h 309"/>
                  <a:gd name="T14" fmla="*/ 219 w 398"/>
                  <a:gd name="T15" fmla="*/ 45 h 309"/>
                  <a:gd name="T16" fmla="*/ 245 w 398"/>
                  <a:gd name="T17" fmla="*/ 79 h 309"/>
                  <a:gd name="T18" fmla="*/ 270 w 398"/>
                  <a:gd name="T19" fmla="*/ 76 h 309"/>
                  <a:gd name="T20" fmla="*/ 297 w 398"/>
                  <a:gd name="T21" fmla="*/ 112 h 309"/>
                  <a:gd name="T22" fmla="*/ 323 w 398"/>
                  <a:gd name="T23" fmla="*/ 114 h 309"/>
                  <a:gd name="T24" fmla="*/ 342 w 398"/>
                  <a:gd name="T25" fmla="*/ 135 h 309"/>
                  <a:gd name="T26" fmla="*/ 348 w 398"/>
                  <a:gd name="T27" fmla="*/ 115 h 309"/>
                  <a:gd name="T28" fmla="*/ 387 w 398"/>
                  <a:gd name="T29" fmla="*/ 120 h 309"/>
                  <a:gd name="T30" fmla="*/ 375 w 398"/>
                  <a:gd name="T31" fmla="*/ 165 h 309"/>
                  <a:gd name="T32" fmla="*/ 396 w 398"/>
                  <a:gd name="T33" fmla="*/ 208 h 309"/>
                  <a:gd name="T34" fmla="*/ 389 w 398"/>
                  <a:gd name="T35" fmla="*/ 229 h 309"/>
                  <a:gd name="T36" fmla="*/ 398 w 398"/>
                  <a:gd name="T37" fmla="*/ 247 h 309"/>
                  <a:gd name="T38" fmla="*/ 386 w 398"/>
                  <a:gd name="T39" fmla="*/ 268 h 309"/>
                  <a:gd name="T40" fmla="*/ 351 w 398"/>
                  <a:gd name="T41" fmla="*/ 268 h 309"/>
                  <a:gd name="T42" fmla="*/ 354 w 398"/>
                  <a:gd name="T43" fmla="*/ 285 h 309"/>
                  <a:gd name="T44" fmla="*/ 375 w 398"/>
                  <a:gd name="T45" fmla="*/ 298 h 309"/>
                  <a:gd name="T46" fmla="*/ 356 w 398"/>
                  <a:gd name="T47" fmla="*/ 309 h 309"/>
                  <a:gd name="T48" fmla="*/ 330 w 398"/>
                  <a:gd name="T49" fmla="*/ 298 h 309"/>
                  <a:gd name="T50" fmla="*/ 305 w 398"/>
                  <a:gd name="T51" fmla="*/ 282 h 309"/>
                  <a:gd name="T52" fmla="*/ 284 w 398"/>
                  <a:gd name="T53" fmla="*/ 285 h 309"/>
                  <a:gd name="T54" fmla="*/ 248 w 398"/>
                  <a:gd name="T55" fmla="*/ 270 h 309"/>
                  <a:gd name="T56" fmla="*/ 225 w 398"/>
                  <a:gd name="T57" fmla="*/ 216 h 309"/>
                  <a:gd name="T58" fmla="*/ 140 w 398"/>
                  <a:gd name="T59" fmla="*/ 198 h 309"/>
                  <a:gd name="T60" fmla="*/ 131 w 398"/>
                  <a:gd name="T61" fmla="*/ 171 h 309"/>
                  <a:gd name="T62" fmla="*/ 26 w 398"/>
                  <a:gd name="T63" fmla="*/ 127 h 309"/>
                  <a:gd name="T64" fmla="*/ 0 w 398"/>
                  <a:gd name="T65" fmla="*/ 6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98" h="309">
                    <a:moveTo>
                      <a:pt x="0" y="69"/>
                    </a:moveTo>
                    <a:lnTo>
                      <a:pt x="54" y="28"/>
                    </a:lnTo>
                    <a:lnTo>
                      <a:pt x="81" y="0"/>
                    </a:lnTo>
                    <a:lnTo>
                      <a:pt x="104" y="45"/>
                    </a:lnTo>
                    <a:lnTo>
                      <a:pt x="123" y="34"/>
                    </a:lnTo>
                    <a:lnTo>
                      <a:pt x="128" y="22"/>
                    </a:lnTo>
                    <a:lnTo>
                      <a:pt x="198" y="30"/>
                    </a:lnTo>
                    <a:lnTo>
                      <a:pt x="219" y="45"/>
                    </a:lnTo>
                    <a:lnTo>
                      <a:pt x="245" y="79"/>
                    </a:lnTo>
                    <a:lnTo>
                      <a:pt x="270" y="76"/>
                    </a:lnTo>
                    <a:lnTo>
                      <a:pt x="297" y="112"/>
                    </a:lnTo>
                    <a:lnTo>
                      <a:pt x="323" y="114"/>
                    </a:lnTo>
                    <a:lnTo>
                      <a:pt x="342" y="135"/>
                    </a:lnTo>
                    <a:lnTo>
                      <a:pt x="348" y="115"/>
                    </a:lnTo>
                    <a:lnTo>
                      <a:pt x="387" y="120"/>
                    </a:lnTo>
                    <a:lnTo>
                      <a:pt x="375" y="165"/>
                    </a:lnTo>
                    <a:lnTo>
                      <a:pt x="396" y="208"/>
                    </a:lnTo>
                    <a:lnTo>
                      <a:pt x="389" y="229"/>
                    </a:lnTo>
                    <a:lnTo>
                      <a:pt x="398" y="247"/>
                    </a:lnTo>
                    <a:lnTo>
                      <a:pt x="386" y="268"/>
                    </a:lnTo>
                    <a:lnTo>
                      <a:pt x="351" y="268"/>
                    </a:lnTo>
                    <a:lnTo>
                      <a:pt x="354" y="285"/>
                    </a:lnTo>
                    <a:lnTo>
                      <a:pt x="375" y="298"/>
                    </a:lnTo>
                    <a:lnTo>
                      <a:pt x="356" y="309"/>
                    </a:lnTo>
                    <a:lnTo>
                      <a:pt x="330" y="298"/>
                    </a:lnTo>
                    <a:lnTo>
                      <a:pt x="305" y="282"/>
                    </a:lnTo>
                    <a:lnTo>
                      <a:pt x="284" y="285"/>
                    </a:lnTo>
                    <a:lnTo>
                      <a:pt x="248" y="270"/>
                    </a:lnTo>
                    <a:lnTo>
                      <a:pt x="225" y="216"/>
                    </a:lnTo>
                    <a:lnTo>
                      <a:pt x="140" y="198"/>
                    </a:lnTo>
                    <a:lnTo>
                      <a:pt x="131" y="171"/>
                    </a:lnTo>
                    <a:lnTo>
                      <a:pt x="26" y="127"/>
                    </a:lnTo>
                    <a:lnTo>
                      <a:pt x="0" y="69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3" name="Freeform 85"/>
              <p:cNvSpPr>
                <a:spLocks/>
              </p:cNvSpPr>
              <p:nvPr/>
            </p:nvSpPr>
            <p:spPr bwMode="auto">
              <a:xfrm>
                <a:off x="-2585" y="1434"/>
                <a:ext cx="305" cy="343"/>
              </a:xfrm>
              <a:custGeom>
                <a:avLst/>
                <a:gdLst>
                  <a:gd name="T0" fmla="*/ 0 w 305"/>
                  <a:gd name="T1" fmla="*/ 241 h 343"/>
                  <a:gd name="T2" fmla="*/ 27 w 305"/>
                  <a:gd name="T3" fmla="*/ 259 h 343"/>
                  <a:gd name="T4" fmla="*/ 48 w 305"/>
                  <a:gd name="T5" fmla="*/ 292 h 343"/>
                  <a:gd name="T6" fmla="*/ 71 w 305"/>
                  <a:gd name="T7" fmla="*/ 289 h 343"/>
                  <a:gd name="T8" fmla="*/ 98 w 305"/>
                  <a:gd name="T9" fmla="*/ 322 h 343"/>
                  <a:gd name="T10" fmla="*/ 125 w 305"/>
                  <a:gd name="T11" fmla="*/ 325 h 343"/>
                  <a:gd name="T12" fmla="*/ 141 w 305"/>
                  <a:gd name="T13" fmla="*/ 343 h 343"/>
                  <a:gd name="T14" fmla="*/ 150 w 305"/>
                  <a:gd name="T15" fmla="*/ 327 h 343"/>
                  <a:gd name="T16" fmla="*/ 186 w 305"/>
                  <a:gd name="T17" fmla="*/ 330 h 343"/>
                  <a:gd name="T18" fmla="*/ 218 w 305"/>
                  <a:gd name="T19" fmla="*/ 328 h 343"/>
                  <a:gd name="T20" fmla="*/ 249 w 305"/>
                  <a:gd name="T21" fmla="*/ 277 h 343"/>
                  <a:gd name="T22" fmla="*/ 293 w 305"/>
                  <a:gd name="T23" fmla="*/ 264 h 343"/>
                  <a:gd name="T24" fmla="*/ 305 w 305"/>
                  <a:gd name="T25" fmla="*/ 241 h 343"/>
                  <a:gd name="T26" fmla="*/ 297 w 305"/>
                  <a:gd name="T27" fmla="*/ 201 h 343"/>
                  <a:gd name="T28" fmla="*/ 264 w 305"/>
                  <a:gd name="T29" fmla="*/ 162 h 343"/>
                  <a:gd name="T30" fmla="*/ 243 w 305"/>
                  <a:gd name="T31" fmla="*/ 151 h 343"/>
                  <a:gd name="T32" fmla="*/ 246 w 305"/>
                  <a:gd name="T33" fmla="*/ 132 h 343"/>
                  <a:gd name="T34" fmla="*/ 228 w 305"/>
                  <a:gd name="T35" fmla="*/ 109 h 343"/>
                  <a:gd name="T36" fmla="*/ 242 w 305"/>
                  <a:gd name="T37" fmla="*/ 90 h 343"/>
                  <a:gd name="T38" fmla="*/ 219 w 305"/>
                  <a:gd name="T39" fmla="*/ 70 h 343"/>
                  <a:gd name="T40" fmla="*/ 192 w 305"/>
                  <a:gd name="T41" fmla="*/ 67 h 343"/>
                  <a:gd name="T42" fmla="*/ 183 w 305"/>
                  <a:gd name="T43" fmla="*/ 51 h 343"/>
                  <a:gd name="T44" fmla="*/ 207 w 305"/>
                  <a:gd name="T45" fmla="*/ 34 h 343"/>
                  <a:gd name="T46" fmla="*/ 200 w 305"/>
                  <a:gd name="T47" fmla="*/ 7 h 343"/>
                  <a:gd name="T48" fmla="*/ 159 w 305"/>
                  <a:gd name="T49" fmla="*/ 0 h 343"/>
                  <a:gd name="T50" fmla="*/ 164 w 305"/>
                  <a:gd name="T51" fmla="*/ 21 h 343"/>
                  <a:gd name="T52" fmla="*/ 132 w 305"/>
                  <a:gd name="T53" fmla="*/ 33 h 343"/>
                  <a:gd name="T54" fmla="*/ 113 w 305"/>
                  <a:gd name="T55" fmla="*/ 121 h 343"/>
                  <a:gd name="T56" fmla="*/ 95 w 305"/>
                  <a:gd name="T57" fmla="*/ 138 h 343"/>
                  <a:gd name="T58" fmla="*/ 59 w 305"/>
                  <a:gd name="T59" fmla="*/ 127 h 343"/>
                  <a:gd name="T60" fmla="*/ 93 w 305"/>
                  <a:gd name="T61" fmla="*/ 192 h 343"/>
                  <a:gd name="T62" fmla="*/ 66 w 305"/>
                  <a:gd name="T63" fmla="*/ 217 h 343"/>
                  <a:gd name="T64" fmla="*/ 39 w 305"/>
                  <a:gd name="T65" fmla="*/ 198 h 343"/>
                  <a:gd name="T66" fmla="*/ 18 w 305"/>
                  <a:gd name="T67" fmla="*/ 196 h 343"/>
                  <a:gd name="T68" fmla="*/ 24 w 305"/>
                  <a:gd name="T69" fmla="*/ 213 h 343"/>
                  <a:gd name="T70" fmla="*/ 0 w 305"/>
                  <a:gd name="T71" fmla="*/ 241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05" h="343">
                    <a:moveTo>
                      <a:pt x="0" y="241"/>
                    </a:moveTo>
                    <a:lnTo>
                      <a:pt x="27" y="259"/>
                    </a:lnTo>
                    <a:lnTo>
                      <a:pt x="48" y="292"/>
                    </a:lnTo>
                    <a:lnTo>
                      <a:pt x="71" y="289"/>
                    </a:lnTo>
                    <a:lnTo>
                      <a:pt x="98" y="322"/>
                    </a:lnTo>
                    <a:lnTo>
                      <a:pt x="125" y="325"/>
                    </a:lnTo>
                    <a:lnTo>
                      <a:pt x="141" y="343"/>
                    </a:lnTo>
                    <a:lnTo>
                      <a:pt x="150" y="327"/>
                    </a:lnTo>
                    <a:lnTo>
                      <a:pt x="186" y="330"/>
                    </a:lnTo>
                    <a:lnTo>
                      <a:pt x="218" y="328"/>
                    </a:lnTo>
                    <a:lnTo>
                      <a:pt x="249" y="277"/>
                    </a:lnTo>
                    <a:lnTo>
                      <a:pt x="293" y="264"/>
                    </a:lnTo>
                    <a:lnTo>
                      <a:pt x="305" y="241"/>
                    </a:lnTo>
                    <a:lnTo>
                      <a:pt x="297" y="201"/>
                    </a:lnTo>
                    <a:lnTo>
                      <a:pt x="264" y="162"/>
                    </a:lnTo>
                    <a:lnTo>
                      <a:pt x="243" y="151"/>
                    </a:lnTo>
                    <a:lnTo>
                      <a:pt x="246" y="132"/>
                    </a:lnTo>
                    <a:lnTo>
                      <a:pt x="228" y="109"/>
                    </a:lnTo>
                    <a:lnTo>
                      <a:pt x="242" y="90"/>
                    </a:lnTo>
                    <a:lnTo>
                      <a:pt x="219" y="70"/>
                    </a:lnTo>
                    <a:lnTo>
                      <a:pt x="192" y="67"/>
                    </a:lnTo>
                    <a:lnTo>
                      <a:pt x="183" y="51"/>
                    </a:lnTo>
                    <a:lnTo>
                      <a:pt x="207" y="34"/>
                    </a:lnTo>
                    <a:lnTo>
                      <a:pt x="200" y="7"/>
                    </a:lnTo>
                    <a:lnTo>
                      <a:pt x="159" y="0"/>
                    </a:lnTo>
                    <a:lnTo>
                      <a:pt x="164" y="21"/>
                    </a:lnTo>
                    <a:lnTo>
                      <a:pt x="132" y="33"/>
                    </a:lnTo>
                    <a:lnTo>
                      <a:pt x="113" y="121"/>
                    </a:lnTo>
                    <a:lnTo>
                      <a:pt x="95" y="138"/>
                    </a:lnTo>
                    <a:lnTo>
                      <a:pt x="59" y="127"/>
                    </a:lnTo>
                    <a:lnTo>
                      <a:pt x="93" y="192"/>
                    </a:lnTo>
                    <a:lnTo>
                      <a:pt x="66" y="217"/>
                    </a:lnTo>
                    <a:lnTo>
                      <a:pt x="39" y="198"/>
                    </a:lnTo>
                    <a:lnTo>
                      <a:pt x="18" y="196"/>
                    </a:lnTo>
                    <a:lnTo>
                      <a:pt x="24" y="213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4" name="Freeform 86"/>
              <p:cNvSpPr>
                <a:spLocks/>
              </p:cNvSpPr>
              <p:nvPr/>
            </p:nvSpPr>
            <p:spPr bwMode="auto">
              <a:xfrm>
                <a:off x="-2571" y="1131"/>
                <a:ext cx="367" cy="310"/>
              </a:xfrm>
              <a:custGeom>
                <a:avLst/>
                <a:gdLst>
                  <a:gd name="T0" fmla="*/ 39 w 367"/>
                  <a:gd name="T1" fmla="*/ 19 h 310"/>
                  <a:gd name="T2" fmla="*/ 85 w 367"/>
                  <a:gd name="T3" fmla="*/ 0 h 310"/>
                  <a:gd name="T4" fmla="*/ 106 w 367"/>
                  <a:gd name="T5" fmla="*/ 13 h 310"/>
                  <a:gd name="T6" fmla="*/ 106 w 367"/>
                  <a:gd name="T7" fmla="*/ 34 h 310"/>
                  <a:gd name="T8" fmla="*/ 157 w 367"/>
                  <a:gd name="T9" fmla="*/ 61 h 310"/>
                  <a:gd name="T10" fmla="*/ 205 w 367"/>
                  <a:gd name="T11" fmla="*/ 112 h 310"/>
                  <a:gd name="T12" fmla="*/ 258 w 367"/>
                  <a:gd name="T13" fmla="*/ 96 h 310"/>
                  <a:gd name="T14" fmla="*/ 304 w 367"/>
                  <a:gd name="T15" fmla="*/ 114 h 310"/>
                  <a:gd name="T16" fmla="*/ 304 w 367"/>
                  <a:gd name="T17" fmla="*/ 145 h 310"/>
                  <a:gd name="T18" fmla="*/ 298 w 367"/>
                  <a:gd name="T19" fmla="*/ 178 h 310"/>
                  <a:gd name="T20" fmla="*/ 319 w 367"/>
                  <a:gd name="T21" fmla="*/ 199 h 310"/>
                  <a:gd name="T22" fmla="*/ 351 w 367"/>
                  <a:gd name="T23" fmla="*/ 205 h 310"/>
                  <a:gd name="T24" fmla="*/ 367 w 367"/>
                  <a:gd name="T25" fmla="*/ 252 h 310"/>
                  <a:gd name="T26" fmla="*/ 349 w 367"/>
                  <a:gd name="T27" fmla="*/ 256 h 310"/>
                  <a:gd name="T28" fmla="*/ 327 w 367"/>
                  <a:gd name="T29" fmla="*/ 252 h 310"/>
                  <a:gd name="T30" fmla="*/ 324 w 367"/>
                  <a:gd name="T31" fmla="*/ 265 h 310"/>
                  <a:gd name="T32" fmla="*/ 328 w 367"/>
                  <a:gd name="T33" fmla="*/ 283 h 310"/>
                  <a:gd name="T34" fmla="*/ 303 w 367"/>
                  <a:gd name="T35" fmla="*/ 283 h 310"/>
                  <a:gd name="T36" fmla="*/ 283 w 367"/>
                  <a:gd name="T37" fmla="*/ 255 h 310"/>
                  <a:gd name="T38" fmla="*/ 244 w 367"/>
                  <a:gd name="T39" fmla="*/ 252 h 310"/>
                  <a:gd name="T40" fmla="*/ 228 w 367"/>
                  <a:gd name="T41" fmla="*/ 232 h 310"/>
                  <a:gd name="T42" fmla="*/ 172 w 367"/>
                  <a:gd name="T43" fmla="*/ 244 h 310"/>
                  <a:gd name="T44" fmla="*/ 189 w 367"/>
                  <a:gd name="T45" fmla="*/ 274 h 310"/>
                  <a:gd name="T46" fmla="*/ 186 w 367"/>
                  <a:gd name="T47" fmla="*/ 310 h 310"/>
                  <a:gd name="T48" fmla="*/ 145 w 367"/>
                  <a:gd name="T49" fmla="*/ 306 h 310"/>
                  <a:gd name="T50" fmla="*/ 130 w 367"/>
                  <a:gd name="T51" fmla="*/ 289 h 310"/>
                  <a:gd name="T52" fmla="*/ 132 w 367"/>
                  <a:gd name="T53" fmla="*/ 265 h 310"/>
                  <a:gd name="T54" fmla="*/ 84 w 367"/>
                  <a:gd name="T55" fmla="*/ 232 h 310"/>
                  <a:gd name="T56" fmla="*/ 48 w 367"/>
                  <a:gd name="T57" fmla="*/ 217 h 310"/>
                  <a:gd name="T58" fmla="*/ 21 w 367"/>
                  <a:gd name="T59" fmla="*/ 234 h 310"/>
                  <a:gd name="T60" fmla="*/ 0 w 367"/>
                  <a:gd name="T61" fmla="*/ 216 h 310"/>
                  <a:gd name="T62" fmla="*/ 19 w 367"/>
                  <a:gd name="T63" fmla="*/ 159 h 310"/>
                  <a:gd name="T64" fmla="*/ 49 w 367"/>
                  <a:gd name="T65" fmla="*/ 163 h 310"/>
                  <a:gd name="T66" fmla="*/ 93 w 367"/>
                  <a:gd name="T67" fmla="*/ 106 h 310"/>
                  <a:gd name="T68" fmla="*/ 84 w 367"/>
                  <a:gd name="T69" fmla="*/ 88 h 310"/>
                  <a:gd name="T70" fmla="*/ 46 w 367"/>
                  <a:gd name="T71" fmla="*/ 79 h 310"/>
                  <a:gd name="T72" fmla="*/ 36 w 367"/>
                  <a:gd name="T73" fmla="*/ 40 h 310"/>
                  <a:gd name="T74" fmla="*/ 39 w 367"/>
                  <a:gd name="T75" fmla="*/ 1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7" h="310">
                    <a:moveTo>
                      <a:pt x="39" y="19"/>
                    </a:moveTo>
                    <a:lnTo>
                      <a:pt x="85" y="0"/>
                    </a:lnTo>
                    <a:lnTo>
                      <a:pt x="106" y="13"/>
                    </a:lnTo>
                    <a:lnTo>
                      <a:pt x="106" y="34"/>
                    </a:lnTo>
                    <a:lnTo>
                      <a:pt x="157" y="61"/>
                    </a:lnTo>
                    <a:lnTo>
                      <a:pt x="205" y="112"/>
                    </a:lnTo>
                    <a:lnTo>
                      <a:pt x="258" y="96"/>
                    </a:lnTo>
                    <a:lnTo>
                      <a:pt x="304" y="114"/>
                    </a:lnTo>
                    <a:lnTo>
                      <a:pt x="304" y="145"/>
                    </a:lnTo>
                    <a:lnTo>
                      <a:pt x="298" y="178"/>
                    </a:lnTo>
                    <a:lnTo>
                      <a:pt x="319" y="199"/>
                    </a:lnTo>
                    <a:lnTo>
                      <a:pt x="351" y="205"/>
                    </a:lnTo>
                    <a:lnTo>
                      <a:pt x="367" y="252"/>
                    </a:lnTo>
                    <a:lnTo>
                      <a:pt x="349" y="256"/>
                    </a:lnTo>
                    <a:lnTo>
                      <a:pt x="327" y="252"/>
                    </a:lnTo>
                    <a:lnTo>
                      <a:pt x="324" y="265"/>
                    </a:lnTo>
                    <a:lnTo>
                      <a:pt x="328" y="283"/>
                    </a:lnTo>
                    <a:lnTo>
                      <a:pt x="303" y="283"/>
                    </a:lnTo>
                    <a:lnTo>
                      <a:pt x="283" y="255"/>
                    </a:lnTo>
                    <a:lnTo>
                      <a:pt x="244" y="252"/>
                    </a:lnTo>
                    <a:lnTo>
                      <a:pt x="228" y="232"/>
                    </a:lnTo>
                    <a:lnTo>
                      <a:pt x="172" y="244"/>
                    </a:lnTo>
                    <a:lnTo>
                      <a:pt x="189" y="274"/>
                    </a:lnTo>
                    <a:lnTo>
                      <a:pt x="186" y="310"/>
                    </a:lnTo>
                    <a:lnTo>
                      <a:pt x="145" y="306"/>
                    </a:lnTo>
                    <a:lnTo>
                      <a:pt x="130" y="289"/>
                    </a:lnTo>
                    <a:lnTo>
                      <a:pt x="132" y="265"/>
                    </a:lnTo>
                    <a:lnTo>
                      <a:pt x="84" y="232"/>
                    </a:lnTo>
                    <a:lnTo>
                      <a:pt x="48" y="217"/>
                    </a:lnTo>
                    <a:lnTo>
                      <a:pt x="21" y="234"/>
                    </a:lnTo>
                    <a:lnTo>
                      <a:pt x="0" y="216"/>
                    </a:lnTo>
                    <a:lnTo>
                      <a:pt x="19" y="159"/>
                    </a:lnTo>
                    <a:lnTo>
                      <a:pt x="49" y="163"/>
                    </a:lnTo>
                    <a:lnTo>
                      <a:pt x="93" y="106"/>
                    </a:lnTo>
                    <a:lnTo>
                      <a:pt x="84" y="88"/>
                    </a:lnTo>
                    <a:lnTo>
                      <a:pt x="46" y="79"/>
                    </a:lnTo>
                    <a:lnTo>
                      <a:pt x="36" y="40"/>
                    </a:lnTo>
                    <a:lnTo>
                      <a:pt x="39" y="19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5" name="Freeform 87"/>
              <p:cNvSpPr>
                <a:spLocks/>
              </p:cNvSpPr>
              <p:nvPr/>
            </p:nvSpPr>
            <p:spPr bwMode="auto">
              <a:xfrm>
                <a:off x="-2402" y="1363"/>
                <a:ext cx="344" cy="327"/>
              </a:xfrm>
              <a:custGeom>
                <a:avLst/>
                <a:gdLst>
                  <a:gd name="T0" fmla="*/ 122 w 344"/>
                  <a:gd name="T1" fmla="*/ 317 h 327"/>
                  <a:gd name="T2" fmla="*/ 158 w 344"/>
                  <a:gd name="T3" fmla="*/ 327 h 327"/>
                  <a:gd name="T4" fmla="*/ 188 w 344"/>
                  <a:gd name="T5" fmla="*/ 297 h 327"/>
                  <a:gd name="T6" fmla="*/ 210 w 344"/>
                  <a:gd name="T7" fmla="*/ 284 h 327"/>
                  <a:gd name="T8" fmla="*/ 210 w 344"/>
                  <a:gd name="T9" fmla="*/ 260 h 327"/>
                  <a:gd name="T10" fmla="*/ 228 w 344"/>
                  <a:gd name="T11" fmla="*/ 252 h 327"/>
                  <a:gd name="T12" fmla="*/ 252 w 344"/>
                  <a:gd name="T13" fmla="*/ 266 h 327"/>
                  <a:gd name="T14" fmla="*/ 263 w 344"/>
                  <a:gd name="T15" fmla="*/ 242 h 327"/>
                  <a:gd name="T16" fmla="*/ 284 w 344"/>
                  <a:gd name="T17" fmla="*/ 206 h 327"/>
                  <a:gd name="T18" fmla="*/ 311 w 344"/>
                  <a:gd name="T19" fmla="*/ 207 h 327"/>
                  <a:gd name="T20" fmla="*/ 330 w 344"/>
                  <a:gd name="T21" fmla="*/ 153 h 327"/>
                  <a:gd name="T22" fmla="*/ 344 w 344"/>
                  <a:gd name="T23" fmla="*/ 140 h 327"/>
                  <a:gd name="T24" fmla="*/ 336 w 344"/>
                  <a:gd name="T25" fmla="*/ 114 h 327"/>
                  <a:gd name="T26" fmla="*/ 320 w 344"/>
                  <a:gd name="T27" fmla="*/ 111 h 327"/>
                  <a:gd name="T28" fmla="*/ 314 w 344"/>
                  <a:gd name="T29" fmla="*/ 90 h 327"/>
                  <a:gd name="T30" fmla="*/ 333 w 344"/>
                  <a:gd name="T31" fmla="*/ 89 h 327"/>
                  <a:gd name="T32" fmla="*/ 338 w 344"/>
                  <a:gd name="T33" fmla="*/ 45 h 327"/>
                  <a:gd name="T34" fmla="*/ 308 w 344"/>
                  <a:gd name="T35" fmla="*/ 29 h 327"/>
                  <a:gd name="T36" fmla="*/ 270 w 344"/>
                  <a:gd name="T37" fmla="*/ 41 h 327"/>
                  <a:gd name="T38" fmla="*/ 215 w 344"/>
                  <a:gd name="T39" fmla="*/ 35 h 327"/>
                  <a:gd name="T40" fmla="*/ 197 w 344"/>
                  <a:gd name="T41" fmla="*/ 18 h 327"/>
                  <a:gd name="T42" fmla="*/ 177 w 344"/>
                  <a:gd name="T43" fmla="*/ 24 h 327"/>
                  <a:gd name="T44" fmla="*/ 158 w 344"/>
                  <a:gd name="T45" fmla="*/ 18 h 327"/>
                  <a:gd name="T46" fmla="*/ 153 w 344"/>
                  <a:gd name="T47" fmla="*/ 32 h 327"/>
                  <a:gd name="T48" fmla="*/ 159 w 344"/>
                  <a:gd name="T49" fmla="*/ 51 h 327"/>
                  <a:gd name="T50" fmla="*/ 134 w 344"/>
                  <a:gd name="T51" fmla="*/ 51 h 327"/>
                  <a:gd name="T52" fmla="*/ 113 w 344"/>
                  <a:gd name="T53" fmla="*/ 23 h 327"/>
                  <a:gd name="T54" fmla="*/ 74 w 344"/>
                  <a:gd name="T55" fmla="*/ 18 h 327"/>
                  <a:gd name="T56" fmla="*/ 59 w 344"/>
                  <a:gd name="T57" fmla="*/ 0 h 327"/>
                  <a:gd name="T58" fmla="*/ 3 w 344"/>
                  <a:gd name="T59" fmla="*/ 11 h 327"/>
                  <a:gd name="T60" fmla="*/ 20 w 344"/>
                  <a:gd name="T61" fmla="*/ 41 h 327"/>
                  <a:gd name="T62" fmla="*/ 17 w 344"/>
                  <a:gd name="T63" fmla="*/ 78 h 327"/>
                  <a:gd name="T64" fmla="*/ 24 w 344"/>
                  <a:gd name="T65" fmla="*/ 104 h 327"/>
                  <a:gd name="T66" fmla="*/ 0 w 344"/>
                  <a:gd name="T67" fmla="*/ 122 h 327"/>
                  <a:gd name="T68" fmla="*/ 8 w 344"/>
                  <a:gd name="T69" fmla="*/ 138 h 327"/>
                  <a:gd name="T70" fmla="*/ 35 w 344"/>
                  <a:gd name="T71" fmla="*/ 140 h 327"/>
                  <a:gd name="T72" fmla="*/ 57 w 344"/>
                  <a:gd name="T73" fmla="*/ 161 h 327"/>
                  <a:gd name="T74" fmla="*/ 45 w 344"/>
                  <a:gd name="T75" fmla="*/ 177 h 327"/>
                  <a:gd name="T76" fmla="*/ 63 w 344"/>
                  <a:gd name="T77" fmla="*/ 201 h 327"/>
                  <a:gd name="T78" fmla="*/ 60 w 344"/>
                  <a:gd name="T79" fmla="*/ 222 h 327"/>
                  <a:gd name="T80" fmla="*/ 83 w 344"/>
                  <a:gd name="T81" fmla="*/ 233 h 327"/>
                  <a:gd name="T82" fmla="*/ 114 w 344"/>
                  <a:gd name="T83" fmla="*/ 276 h 327"/>
                  <a:gd name="T84" fmla="*/ 122 w 344"/>
                  <a:gd name="T85" fmla="*/ 317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44" h="327">
                    <a:moveTo>
                      <a:pt x="122" y="317"/>
                    </a:moveTo>
                    <a:lnTo>
                      <a:pt x="158" y="327"/>
                    </a:lnTo>
                    <a:lnTo>
                      <a:pt x="188" y="297"/>
                    </a:lnTo>
                    <a:lnTo>
                      <a:pt x="210" y="284"/>
                    </a:lnTo>
                    <a:lnTo>
                      <a:pt x="210" y="260"/>
                    </a:lnTo>
                    <a:lnTo>
                      <a:pt x="228" y="252"/>
                    </a:lnTo>
                    <a:lnTo>
                      <a:pt x="252" y="266"/>
                    </a:lnTo>
                    <a:lnTo>
                      <a:pt x="263" y="242"/>
                    </a:lnTo>
                    <a:lnTo>
                      <a:pt x="284" y="206"/>
                    </a:lnTo>
                    <a:lnTo>
                      <a:pt x="311" y="207"/>
                    </a:lnTo>
                    <a:lnTo>
                      <a:pt x="330" y="153"/>
                    </a:lnTo>
                    <a:lnTo>
                      <a:pt x="344" y="140"/>
                    </a:lnTo>
                    <a:lnTo>
                      <a:pt x="336" y="114"/>
                    </a:lnTo>
                    <a:lnTo>
                      <a:pt x="320" y="111"/>
                    </a:lnTo>
                    <a:lnTo>
                      <a:pt x="314" y="90"/>
                    </a:lnTo>
                    <a:lnTo>
                      <a:pt x="333" y="89"/>
                    </a:lnTo>
                    <a:lnTo>
                      <a:pt x="338" y="45"/>
                    </a:lnTo>
                    <a:lnTo>
                      <a:pt x="308" y="29"/>
                    </a:lnTo>
                    <a:lnTo>
                      <a:pt x="270" y="41"/>
                    </a:lnTo>
                    <a:lnTo>
                      <a:pt x="215" y="35"/>
                    </a:lnTo>
                    <a:lnTo>
                      <a:pt x="197" y="18"/>
                    </a:lnTo>
                    <a:lnTo>
                      <a:pt x="177" y="24"/>
                    </a:lnTo>
                    <a:lnTo>
                      <a:pt x="158" y="18"/>
                    </a:lnTo>
                    <a:lnTo>
                      <a:pt x="153" y="32"/>
                    </a:lnTo>
                    <a:lnTo>
                      <a:pt x="159" y="51"/>
                    </a:lnTo>
                    <a:lnTo>
                      <a:pt x="134" y="51"/>
                    </a:lnTo>
                    <a:lnTo>
                      <a:pt x="113" y="23"/>
                    </a:lnTo>
                    <a:lnTo>
                      <a:pt x="74" y="18"/>
                    </a:lnTo>
                    <a:lnTo>
                      <a:pt x="59" y="0"/>
                    </a:lnTo>
                    <a:lnTo>
                      <a:pt x="3" y="11"/>
                    </a:lnTo>
                    <a:lnTo>
                      <a:pt x="20" y="41"/>
                    </a:lnTo>
                    <a:lnTo>
                      <a:pt x="17" y="78"/>
                    </a:lnTo>
                    <a:lnTo>
                      <a:pt x="24" y="104"/>
                    </a:lnTo>
                    <a:lnTo>
                      <a:pt x="0" y="122"/>
                    </a:lnTo>
                    <a:lnTo>
                      <a:pt x="8" y="138"/>
                    </a:lnTo>
                    <a:lnTo>
                      <a:pt x="35" y="140"/>
                    </a:lnTo>
                    <a:lnTo>
                      <a:pt x="57" y="161"/>
                    </a:lnTo>
                    <a:lnTo>
                      <a:pt x="45" y="177"/>
                    </a:lnTo>
                    <a:lnTo>
                      <a:pt x="63" y="201"/>
                    </a:lnTo>
                    <a:lnTo>
                      <a:pt x="60" y="222"/>
                    </a:lnTo>
                    <a:lnTo>
                      <a:pt x="83" y="233"/>
                    </a:lnTo>
                    <a:lnTo>
                      <a:pt x="114" y="276"/>
                    </a:lnTo>
                    <a:lnTo>
                      <a:pt x="122" y="317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6" name="Freeform 88"/>
              <p:cNvSpPr>
                <a:spLocks/>
              </p:cNvSpPr>
              <p:nvPr/>
            </p:nvSpPr>
            <p:spPr bwMode="auto">
              <a:xfrm>
                <a:off x="-2895" y="780"/>
                <a:ext cx="310" cy="361"/>
              </a:xfrm>
              <a:custGeom>
                <a:avLst/>
                <a:gdLst>
                  <a:gd name="T0" fmla="*/ 0 w 310"/>
                  <a:gd name="T1" fmla="*/ 210 h 361"/>
                  <a:gd name="T2" fmla="*/ 6 w 310"/>
                  <a:gd name="T3" fmla="*/ 202 h 361"/>
                  <a:gd name="T4" fmla="*/ 28 w 310"/>
                  <a:gd name="T5" fmla="*/ 178 h 361"/>
                  <a:gd name="T6" fmla="*/ 30 w 310"/>
                  <a:gd name="T7" fmla="*/ 160 h 361"/>
                  <a:gd name="T8" fmla="*/ 61 w 310"/>
                  <a:gd name="T9" fmla="*/ 150 h 361"/>
                  <a:gd name="T10" fmla="*/ 79 w 310"/>
                  <a:gd name="T11" fmla="*/ 123 h 361"/>
                  <a:gd name="T12" fmla="*/ 141 w 310"/>
                  <a:gd name="T13" fmla="*/ 100 h 361"/>
                  <a:gd name="T14" fmla="*/ 142 w 310"/>
                  <a:gd name="T15" fmla="*/ 63 h 361"/>
                  <a:gd name="T16" fmla="*/ 94 w 310"/>
                  <a:gd name="T17" fmla="*/ 39 h 361"/>
                  <a:gd name="T18" fmla="*/ 172 w 310"/>
                  <a:gd name="T19" fmla="*/ 0 h 361"/>
                  <a:gd name="T20" fmla="*/ 201 w 310"/>
                  <a:gd name="T21" fmla="*/ 34 h 361"/>
                  <a:gd name="T22" fmla="*/ 289 w 310"/>
                  <a:gd name="T23" fmla="*/ 88 h 361"/>
                  <a:gd name="T24" fmla="*/ 310 w 310"/>
                  <a:gd name="T25" fmla="*/ 99 h 361"/>
                  <a:gd name="T26" fmla="*/ 304 w 310"/>
                  <a:gd name="T27" fmla="*/ 126 h 361"/>
                  <a:gd name="T28" fmla="*/ 247 w 310"/>
                  <a:gd name="T29" fmla="*/ 157 h 361"/>
                  <a:gd name="T30" fmla="*/ 241 w 310"/>
                  <a:gd name="T31" fmla="*/ 195 h 361"/>
                  <a:gd name="T32" fmla="*/ 280 w 310"/>
                  <a:gd name="T33" fmla="*/ 222 h 361"/>
                  <a:gd name="T34" fmla="*/ 273 w 310"/>
                  <a:gd name="T35" fmla="*/ 264 h 361"/>
                  <a:gd name="T36" fmla="*/ 241 w 310"/>
                  <a:gd name="T37" fmla="*/ 271 h 361"/>
                  <a:gd name="T38" fmla="*/ 235 w 310"/>
                  <a:gd name="T39" fmla="*/ 307 h 361"/>
                  <a:gd name="T40" fmla="*/ 252 w 310"/>
                  <a:gd name="T41" fmla="*/ 315 h 361"/>
                  <a:gd name="T42" fmla="*/ 229 w 310"/>
                  <a:gd name="T43" fmla="*/ 361 h 361"/>
                  <a:gd name="T44" fmla="*/ 214 w 310"/>
                  <a:gd name="T45" fmla="*/ 339 h 361"/>
                  <a:gd name="T46" fmla="*/ 196 w 310"/>
                  <a:gd name="T47" fmla="*/ 349 h 361"/>
                  <a:gd name="T48" fmla="*/ 168 w 310"/>
                  <a:gd name="T49" fmla="*/ 342 h 361"/>
                  <a:gd name="T50" fmla="*/ 123 w 310"/>
                  <a:gd name="T51" fmla="*/ 358 h 361"/>
                  <a:gd name="T52" fmla="*/ 87 w 310"/>
                  <a:gd name="T53" fmla="*/ 340 h 361"/>
                  <a:gd name="T54" fmla="*/ 78 w 310"/>
                  <a:gd name="T55" fmla="*/ 300 h 361"/>
                  <a:gd name="T56" fmla="*/ 51 w 310"/>
                  <a:gd name="T57" fmla="*/ 279 h 361"/>
                  <a:gd name="T58" fmla="*/ 0 w 310"/>
                  <a:gd name="T59" fmla="*/ 21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0" h="361">
                    <a:moveTo>
                      <a:pt x="0" y="210"/>
                    </a:moveTo>
                    <a:cubicBezTo>
                      <a:pt x="2" y="207"/>
                      <a:pt x="6" y="202"/>
                      <a:pt x="6" y="202"/>
                    </a:cubicBezTo>
                    <a:lnTo>
                      <a:pt x="28" y="178"/>
                    </a:lnTo>
                    <a:lnTo>
                      <a:pt x="30" y="160"/>
                    </a:lnTo>
                    <a:lnTo>
                      <a:pt x="61" y="150"/>
                    </a:lnTo>
                    <a:lnTo>
                      <a:pt x="79" y="123"/>
                    </a:lnTo>
                    <a:lnTo>
                      <a:pt x="141" y="100"/>
                    </a:lnTo>
                    <a:lnTo>
                      <a:pt x="142" y="63"/>
                    </a:lnTo>
                    <a:lnTo>
                      <a:pt x="94" y="39"/>
                    </a:lnTo>
                    <a:lnTo>
                      <a:pt x="172" y="0"/>
                    </a:lnTo>
                    <a:lnTo>
                      <a:pt x="201" y="34"/>
                    </a:lnTo>
                    <a:lnTo>
                      <a:pt x="289" y="88"/>
                    </a:lnTo>
                    <a:lnTo>
                      <a:pt x="310" y="99"/>
                    </a:lnTo>
                    <a:lnTo>
                      <a:pt x="304" y="126"/>
                    </a:lnTo>
                    <a:lnTo>
                      <a:pt x="247" y="157"/>
                    </a:lnTo>
                    <a:lnTo>
                      <a:pt x="241" y="195"/>
                    </a:lnTo>
                    <a:lnTo>
                      <a:pt x="280" y="222"/>
                    </a:lnTo>
                    <a:lnTo>
                      <a:pt x="273" y="264"/>
                    </a:lnTo>
                    <a:lnTo>
                      <a:pt x="241" y="271"/>
                    </a:lnTo>
                    <a:lnTo>
                      <a:pt x="235" y="307"/>
                    </a:lnTo>
                    <a:lnTo>
                      <a:pt x="252" y="315"/>
                    </a:lnTo>
                    <a:lnTo>
                      <a:pt x="229" y="361"/>
                    </a:lnTo>
                    <a:lnTo>
                      <a:pt x="214" y="339"/>
                    </a:lnTo>
                    <a:lnTo>
                      <a:pt x="196" y="349"/>
                    </a:lnTo>
                    <a:lnTo>
                      <a:pt x="168" y="342"/>
                    </a:lnTo>
                    <a:lnTo>
                      <a:pt x="123" y="358"/>
                    </a:lnTo>
                    <a:lnTo>
                      <a:pt x="87" y="340"/>
                    </a:lnTo>
                    <a:lnTo>
                      <a:pt x="78" y="300"/>
                    </a:lnTo>
                    <a:lnTo>
                      <a:pt x="51" y="279"/>
                    </a:lnTo>
                    <a:lnTo>
                      <a:pt x="0" y="210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7" name="Freeform 89"/>
              <p:cNvSpPr>
                <a:spLocks/>
              </p:cNvSpPr>
              <p:nvPr/>
            </p:nvSpPr>
            <p:spPr bwMode="auto">
              <a:xfrm>
                <a:off x="-2900" y="595"/>
                <a:ext cx="330" cy="269"/>
              </a:xfrm>
              <a:custGeom>
                <a:avLst/>
                <a:gdLst>
                  <a:gd name="T0" fmla="*/ 99 w 330"/>
                  <a:gd name="T1" fmla="*/ 225 h 269"/>
                  <a:gd name="T2" fmla="*/ 53 w 330"/>
                  <a:gd name="T3" fmla="*/ 179 h 269"/>
                  <a:gd name="T4" fmla="*/ 56 w 330"/>
                  <a:gd name="T5" fmla="*/ 159 h 269"/>
                  <a:gd name="T6" fmla="*/ 0 w 330"/>
                  <a:gd name="T7" fmla="*/ 92 h 269"/>
                  <a:gd name="T8" fmla="*/ 2 w 330"/>
                  <a:gd name="T9" fmla="*/ 59 h 269"/>
                  <a:gd name="T10" fmla="*/ 30 w 330"/>
                  <a:gd name="T11" fmla="*/ 44 h 269"/>
                  <a:gd name="T12" fmla="*/ 33 w 330"/>
                  <a:gd name="T13" fmla="*/ 9 h 269"/>
                  <a:gd name="T14" fmla="*/ 69 w 330"/>
                  <a:gd name="T15" fmla="*/ 0 h 269"/>
                  <a:gd name="T16" fmla="*/ 129 w 330"/>
                  <a:gd name="T17" fmla="*/ 21 h 269"/>
                  <a:gd name="T18" fmla="*/ 132 w 330"/>
                  <a:gd name="T19" fmla="*/ 2 h 269"/>
                  <a:gd name="T20" fmla="*/ 165 w 330"/>
                  <a:gd name="T21" fmla="*/ 20 h 269"/>
                  <a:gd name="T22" fmla="*/ 182 w 330"/>
                  <a:gd name="T23" fmla="*/ 8 h 269"/>
                  <a:gd name="T24" fmla="*/ 213 w 330"/>
                  <a:gd name="T25" fmla="*/ 29 h 269"/>
                  <a:gd name="T26" fmla="*/ 215 w 330"/>
                  <a:gd name="T27" fmla="*/ 56 h 269"/>
                  <a:gd name="T28" fmla="*/ 243 w 330"/>
                  <a:gd name="T29" fmla="*/ 59 h 269"/>
                  <a:gd name="T30" fmla="*/ 267 w 330"/>
                  <a:gd name="T31" fmla="*/ 33 h 269"/>
                  <a:gd name="T32" fmla="*/ 297 w 330"/>
                  <a:gd name="T33" fmla="*/ 45 h 269"/>
                  <a:gd name="T34" fmla="*/ 296 w 330"/>
                  <a:gd name="T35" fmla="*/ 90 h 269"/>
                  <a:gd name="T36" fmla="*/ 281 w 330"/>
                  <a:gd name="T37" fmla="*/ 104 h 269"/>
                  <a:gd name="T38" fmla="*/ 278 w 330"/>
                  <a:gd name="T39" fmla="*/ 165 h 269"/>
                  <a:gd name="T40" fmla="*/ 312 w 330"/>
                  <a:gd name="T41" fmla="*/ 167 h 269"/>
                  <a:gd name="T42" fmla="*/ 330 w 330"/>
                  <a:gd name="T43" fmla="*/ 236 h 269"/>
                  <a:gd name="T44" fmla="*/ 288 w 330"/>
                  <a:gd name="T45" fmla="*/ 269 h 269"/>
                  <a:gd name="T46" fmla="*/ 206 w 330"/>
                  <a:gd name="T47" fmla="*/ 222 h 269"/>
                  <a:gd name="T48" fmla="*/ 176 w 330"/>
                  <a:gd name="T49" fmla="*/ 186 h 269"/>
                  <a:gd name="T50" fmla="*/ 99 w 330"/>
                  <a:gd name="T51" fmla="*/ 225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30" h="269">
                    <a:moveTo>
                      <a:pt x="99" y="225"/>
                    </a:moveTo>
                    <a:lnTo>
                      <a:pt x="53" y="179"/>
                    </a:lnTo>
                    <a:lnTo>
                      <a:pt x="56" y="159"/>
                    </a:lnTo>
                    <a:lnTo>
                      <a:pt x="0" y="92"/>
                    </a:lnTo>
                    <a:lnTo>
                      <a:pt x="2" y="59"/>
                    </a:lnTo>
                    <a:lnTo>
                      <a:pt x="30" y="44"/>
                    </a:lnTo>
                    <a:lnTo>
                      <a:pt x="33" y="9"/>
                    </a:lnTo>
                    <a:lnTo>
                      <a:pt x="69" y="0"/>
                    </a:lnTo>
                    <a:lnTo>
                      <a:pt x="129" y="21"/>
                    </a:lnTo>
                    <a:lnTo>
                      <a:pt x="132" y="2"/>
                    </a:lnTo>
                    <a:lnTo>
                      <a:pt x="165" y="20"/>
                    </a:lnTo>
                    <a:lnTo>
                      <a:pt x="182" y="8"/>
                    </a:lnTo>
                    <a:lnTo>
                      <a:pt x="213" y="29"/>
                    </a:lnTo>
                    <a:lnTo>
                      <a:pt x="215" y="56"/>
                    </a:lnTo>
                    <a:lnTo>
                      <a:pt x="243" y="59"/>
                    </a:lnTo>
                    <a:lnTo>
                      <a:pt x="267" y="33"/>
                    </a:lnTo>
                    <a:lnTo>
                      <a:pt x="297" y="45"/>
                    </a:lnTo>
                    <a:lnTo>
                      <a:pt x="296" y="90"/>
                    </a:lnTo>
                    <a:lnTo>
                      <a:pt x="281" y="104"/>
                    </a:lnTo>
                    <a:lnTo>
                      <a:pt x="278" y="165"/>
                    </a:lnTo>
                    <a:lnTo>
                      <a:pt x="312" y="167"/>
                    </a:lnTo>
                    <a:lnTo>
                      <a:pt x="330" y="236"/>
                    </a:lnTo>
                    <a:lnTo>
                      <a:pt x="288" y="269"/>
                    </a:lnTo>
                    <a:lnTo>
                      <a:pt x="206" y="222"/>
                    </a:lnTo>
                    <a:lnTo>
                      <a:pt x="176" y="186"/>
                    </a:lnTo>
                    <a:lnTo>
                      <a:pt x="99" y="225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8" name="Freeform 90"/>
              <p:cNvSpPr>
                <a:spLocks/>
              </p:cNvSpPr>
              <p:nvPr/>
            </p:nvSpPr>
            <p:spPr bwMode="auto">
              <a:xfrm>
                <a:off x="-2768" y="526"/>
                <a:ext cx="219" cy="128"/>
              </a:xfrm>
              <a:custGeom>
                <a:avLst/>
                <a:gdLst>
                  <a:gd name="T0" fmla="*/ 0 w 219"/>
                  <a:gd name="T1" fmla="*/ 72 h 128"/>
                  <a:gd name="T2" fmla="*/ 38 w 219"/>
                  <a:gd name="T3" fmla="*/ 26 h 128"/>
                  <a:gd name="T4" fmla="*/ 62 w 219"/>
                  <a:gd name="T5" fmla="*/ 15 h 128"/>
                  <a:gd name="T6" fmla="*/ 69 w 219"/>
                  <a:gd name="T7" fmla="*/ 0 h 128"/>
                  <a:gd name="T8" fmla="*/ 128 w 219"/>
                  <a:gd name="T9" fmla="*/ 2 h 128"/>
                  <a:gd name="T10" fmla="*/ 219 w 219"/>
                  <a:gd name="T11" fmla="*/ 26 h 128"/>
                  <a:gd name="T12" fmla="*/ 218 w 219"/>
                  <a:gd name="T13" fmla="*/ 54 h 128"/>
                  <a:gd name="T14" fmla="*/ 179 w 219"/>
                  <a:gd name="T15" fmla="*/ 50 h 128"/>
                  <a:gd name="T16" fmla="*/ 134 w 219"/>
                  <a:gd name="T17" fmla="*/ 104 h 128"/>
                  <a:gd name="T18" fmla="*/ 111 w 219"/>
                  <a:gd name="T19" fmla="*/ 128 h 128"/>
                  <a:gd name="T20" fmla="*/ 80 w 219"/>
                  <a:gd name="T21" fmla="*/ 125 h 128"/>
                  <a:gd name="T22" fmla="*/ 81 w 219"/>
                  <a:gd name="T23" fmla="*/ 96 h 128"/>
                  <a:gd name="T24" fmla="*/ 48 w 219"/>
                  <a:gd name="T25" fmla="*/ 77 h 128"/>
                  <a:gd name="T26" fmla="*/ 32 w 219"/>
                  <a:gd name="T27" fmla="*/ 89 h 128"/>
                  <a:gd name="T28" fmla="*/ 0 w 219"/>
                  <a:gd name="T29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128">
                    <a:moveTo>
                      <a:pt x="0" y="72"/>
                    </a:moveTo>
                    <a:lnTo>
                      <a:pt x="38" y="26"/>
                    </a:lnTo>
                    <a:lnTo>
                      <a:pt x="62" y="15"/>
                    </a:lnTo>
                    <a:lnTo>
                      <a:pt x="69" y="0"/>
                    </a:lnTo>
                    <a:lnTo>
                      <a:pt x="128" y="2"/>
                    </a:lnTo>
                    <a:lnTo>
                      <a:pt x="219" y="26"/>
                    </a:lnTo>
                    <a:lnTo>
                      <a:pt x="218" y="54"/>
                    </a:lnTo>
                    <a:lnTo>
                      <a:pt x="179" y="50"/>
                    </a:lnTo>
                    <a:lnTo>
                      <a:pt x="134" y="104"/>
                    </a:lnTo>
                    <a:lnTo>
                      <a:pt x="111" y="128"/>
                    </a:lnTo>
                    <a:lnTo>
                      <a:pt x="80" y="125"/>
                    </a:lnTo>
                    <a:lnTo>
                      <a:pt x="81" y="96"/>
                    </a:lnTo>
                    <a:lnTo>
                      <a:pt x="48" y="77"/>
                    </a:lnTo>
                    <a:lnTo>
                      <a:pt x="32" y="89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9" name="Freeform 91"/>
              <p:cNvSpPr>
                <a:spLocks/>
              </p:cNvSpPr>
              <p:nvPr/>
            </p:nvSpPr>
            <p:spPr bwMode="auto">
              <a:xfrm>
                <a:off x="-2640" y="336"/>
                <a:ext cx="390" cy="397"/>
              </a:xfrm>
              <a:custGeom>
                <a:avLst/>
                <a:gdLst>
                  <a:gd name="T0" fmla="*/ 0 w 390"/>
                  <a:gd name="T1" fmla="*/ 192 h 397"/>
                  <a:gd name="T2" fmla="*/ 10 w 390"/>
                  <a:gd name="T3" fmla="*/ 112 h 397"/>
                  <a:gd name="T4" fmla="*/ 51 w 390"/>
                  <a:gd name="T5" fmla="*/ 111 h 397"/>
                  <a:gd name="T6" fmla="*/ 63 w 390"/>
                  <a:gd name="T7" fmla="*/ 54 h 397"/>
                  <a:gd name="T8" fmla="*/ 120 w 390"/>
                  <a:gd name="T9" fmla="*/ 0 h 397"/>
                  <a:gd name="T10" fmla="*/ 144 w 390"/>
                  <a:gd name="T11" fmla="*/ 7 h 397"/>
                  <a:gd name="T12" fmla="*/ 144 w 390"/>
                  <a:gd name="T13" fmla="*/ 33 h 397"/>
                  <a:gd name="T14" fmla="*/ 160 w 390"/>
                  <a:gd name="T15" fmla="*/ 42 h 397"/>
                  <a:gd name="T16" fmla="*/ 159 w 390"/>
                  <a:gd name="T17" fmla="*/ 64 h 397"/>
                  <a:gd name="T18" fmla="*/ 178 w 390"/>
                  <a:gd name="T19" fmla="*/ 70 h 397"/>
                  <a:gd name="T20" fmla="*/ 175 w 390"/>
                  <a:gd name="T21" fmla="*/ 90 h 397"/>
                  <a:gd name="T22" fmla="*/ 187 w 390"/>
                  <a:gd name="T23" fmla="*/ 102 h 397"/>
                  <a:gd name="T24" fmla="*/ 207 w 390"/>
                  <a:gd name="T25" fmla="*/ 102 h 397"/>
                  <a:gd name="T26" fmla="*/ 207 w 390"/>
                  <a:gd name="T27" fmla="*/ 124 h 397"/>
                  <a:gd name="T28" fmla="*/ 241 w 390"/>
                  <a:gd name="T29" fmla="*/ 132 h 397"/>
                  <a:gd name="T30" fmla="*/ 264 w 390"/>
                  <a:gd name="T31" fmla="*/ 156 h 397"/>
                  <a:gd name="T32" fmla="*/ 303 w 390"/>
                  <a:gd name="T33" fmla="*/ 157 h 397"/>
                  <a:gd name="T34" fmla="*/ 312 w 390"/>
                  <a:gd name="T35" fmla="*/ 148 h 397"/>
                  <a:gd name="T36" fmla="*/ 373 w 390"/>
                  <a:gd name="T37" fmla="*/ 156 h 397"/>
                  <a:gd name="T38" fmla="*/ 390 w 390"/>
                  <a:gd name="T39" fmla="*/ 187 h 397"/>
                  <a:gd name="T40" fmla="*/ 375 w 390"/>
                  <a:gd name="T41" fmla="*/ 229 h 397"/>
                  <a:gd name="T42" fmla="*/ 390 w 390"/>
                  <a:gd name="T43" fmla="*/ 252 h 397"/>
                  <a:gd name="T44" fmla="*/ 381 w 390"/>
                  <a:gd name="T45" fmla="*/ 286 h 397"/>
                  <a:gd name="T46" fmla="*/ 322 w 390"/>
                  <a:gd name="T47" fmla="*/ 325 h 397"/>
                  <a:gd name="T48" fmla="*/ 309 w 390"/>
                  <a:gd name="T49" fmla="*/ 352 h 397"/>
                  <a:gd name="T50" fmla="*/ 330 w 390"/>
                  <a:gd name="T51" fmla="*/ 376 h 397"/>
                  <a:gd name="T52" fmla="*/ 301 w 390"/>
                  <a:gd name="T53" fmla="*/ 397 h 397"/>
                  <a:gd name="T54" fmla="*/ 271 w 390"/>
                  <a:gd name="T55" fmla="*/ 376 h 397"/>
                  <a:gd name="T56" fmla="*/ 261 w 390"/>
                  <a:gd name="T57" fmla="*/ 391 h 397"/>
                  <a:gd name="T58" fmla="*/ 214 w 390"/>
                  <a:gd name="T59" fmla="*/ 352 h 397"/>
                  <a:gd name="T60" fmla="*/ 222 w 390"/>
                  <a:gd name="T61" fmla="*/ 310 h 397"/>
                  <a:gd name="T62" fmla="*/ 204 w 390"/>
                  <a:gd name="T63" fmla="*/ 297 h 397"/>
                  <a:gd name="T64" fmla="*/ 189 w 390"/>
                  <a:gd name="T65" fmla="*/ 309 h 397"/>
                  <a:gd name="T66" fmla="*/ 162 w 390"/>
                  <a:gd name="T67" fmla="*/ 282 h 397"/>
                  <a:gd name="T68" fmla="*/ 159 w 390"/>
                  <a:gd name="T69" fmla="*/ 255 h 397"/>
                  <a:gd name="T70" fmla="*/ 88 w 390"/>
                  <a:gd name="T71" fmla="*/ 243 h 397"/>
                  <a:gd name="T72" fmla="*/ 90 w 390"/>
                  <a:gd name="T73" fmla="*/ 216 h 397"/>
                  <a:gd name="T74" fmla="*/ 0 w 390"/>
                  <a:gd name="T75" fmla="*/ 192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90" h="397">
                    <a:moveTo>
                      <a:pt x="0" y="192"/>
                    </a:moveTo>
                    <a:lnTo>
                      <a:pt x="10" y="112"/>
                    </a:lnTo>
                    <a:lnTo>
                      <a:pt x="51" y="111"/>
                    </a:lnTo>
                    <a:lnTo>
                      <a:pt x="63" y="54"/>
                    </a:lnTo>
                    <a:lnTo>
                      <a:pt x="120" y="0"/>
                    </a:lnTo>
                    <a:lnTo>
                      <a:pt x="144" y="7"/>
                    </a:lnTo>
                    <a:lnTo>
                      <a:pt x="144" y="33"/>
                    </a:lnTo>
                    <a:lnTo>
                      <a:pt x="160" y="42"/>
                    </a:lnTo>
                    <a:lnTo>
                      <a:pt x="159" y="64"/>
                    </a:lnTo>
                    <a:lnTo>
                      <a:pt x="178" y="70"/>
                    </a:lnTo>
                    <a:lnTo>
                      <a:pt x="175" y="90"/>
                    </a:lnTo>
                    <a:lnTo>
                      <a:pt x="187" y="102"/>
                    </a:lnTo>
                    <a:lnTo>
                      <a:pt x="207" y="102"/>
                    </a:lnTo>
                    <a:lnTo>
                      <a:pt x="207" y="124"/>
                    </a:lnTo>
                    <a:lnTo>
                      <a:pt x="241" y="132"/>
                    </a:lnTo>
                    <a:lnTo>
                      <a:pt x="264" y="156"/>
                    </a:lnTo>
                    <a:lnTo>
                      <a:pt x="303" y="157"/>
                    </a:lnTo>
                    <a:lnTo>
                      <a:pt x="312" y="148"/>
                    </a:lnTo>
                    <a:lnTo>
                      <a:pt x="373" y="156"/>
                    </a:lnTo>
                    <a:lnTo>
                      <a:pt x="390" y="187"/>
                    </a:lnTo>
                    <a:lnTo>
                      <a:pt x="375" y="229"/>
                    </a:lnTo>
                    <a:lnTo>
                      <a:pt x="390" y="252"/>
                    </a:lnTo>
                    <a:lnTo>
                      <a:pt x="381" y="286"/>
                    </a:lnTo>
                    <a:lnTo>
                      <a:pt x="322" y="325"/>
                    </a:lnTo>
                    <a:lnTo>
                      <a:pt x="309" y="352"/>
                    </a:lnTo>
                    <a:lnTo>
                      <a:pt x="330" y="376"/>
                    </a:lnTo>
                    <a:lnTo>
                      <a:pt x="301" y="397"/>
                    </a:lnTo>
                    <a:lnTo>
                      <a:pt x="271" y="376"/>
                    </a:lnTo>
                    <a:lnTo>
                      <a:pt x="261" y="391"/>
                    </a:lnTo>
                    <a:lnTo>
                      <a:pt x="214" y="352"/>
                    </a:lnTo>
                    <a:lnTo>
                      <a:pt x="222" y="310"/>
                    </a:lnTo>
                    <a:lnTo>
                      <a:pt x="204" y="297"/>
                    </a:lnTo>
                    <a:lnTo>
                      <a:pt x="189" y="309"/>
                    </a:lnTo>
                    <a:lnTo>
                      <a:pt x="162" y="282"/>
                    </a:lnTo>
                    <a:lnTo>
                      <a:pt x="159" y="255"/>
                    </a:lnTo>
                    <a:lnTo>
                      <a:pt x="88" y="243"/>
                    </a:lnTo>
                    <a:lnTo>
                      <a:pt x="90" y="216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0" name="Freeform 92"/>
              <p:cNvSpPr>
                <a:spLocks/>
              </p:cNvSpPr>
              <p:nvPr/>
            </p:nvSpPr>
            <p:spPr bwMode="auto">
              <a:xfrm>
                <a:off x="-2633" y="576"/>
                <a:ext cx="261" cy="277"/>
              </a:xfrm>
              <a:custGeom>
                <a:avLst/>
                <a:gdLst>
                  <a:gd name="T0" fmla="*/ 0 w 261"/>
                  <a:gd name="T1" fmla="*/ 51 h 277"/>
                  <a:gd name="T2" fmla="*/ 44 w 261"/>
                  <a:gd name="T3" fmla="*/ 0 h 277"/>
                  <a:gd name="T4" fmla="*/ 153 w 261"/>
                  <a:gd name="T5" fmla="*/ 13 h 277"/>
                  <a:gd name="T6" fmla="*/ 153 w 261"/>
                  <a:gd name="T7" fmla="*/ 43 h 277"/>
                  <a:gd name="T8" fmla="*/ 180 w 261"/>
                  <a:gd name="T9" fmla="*/ 67 h 277"/>
                  <a:gd name="T10" fmla="*/ 197 w 261"/>
                  <a:gd name="T11" fmla="*/ 57 h 277"/>
                  <a:gd name="T12" fmla="*/ 215 w 261"/>
                  <a:gd name="T13" fmla="*/ 70 h 277"/>
                  <a:gd name="T14" fmla="*/ 209 w 261"/>
                  <a:gd name="T15" fmla="*/ 111 h 277"/>
                  <a:gd name="T16" fmla="*/ 252 w 261"/>
                  <a:gd name="T17" fmla="*/ 151 h 277"/>
                  <a:gd name="T18" fmla="*/ 261 w 261"/>
                  <a:gd name="T19" fmla="*/ 169 h 277"/>
                  <a:gd name="T20" fmla="*/ 257 w 261"/>
                  <a:gd name="T21" fmla="*/ 202 h 277"/>
                  <a:gd name="T22" fmla="*/ 188 w 261"/>
                  <a:gd name="T23" fmla="*/ 219 h 277"/>
                  <a:gd name="T24" fmla="*/ 177 w 261"/>
                  <a:gd name="T25" fmla="*/ 207 h 277"/>
                  <a:gd name="T26" fmla="*/ 129 w 261"/>
                  <a:gd name="T27" fmla="*/ 241 h 277"/>
                  <a:gd name="T28" fmla="*/ 131 w 261"/>
                  <a:gd name="T29" fmla="*/ 268 h 277"/>
                  <a:gd name="T30" fmla="*/ 98 w 261"/>
                  <a:gd name="T31" fmla="*/ 277 h 277"/>
                  <a:gd name="T32" fmla="*/ 62 w 261"/>
                  <a:gd name="T33" fmla="*/ 253 h 277"/>
                  <a:gd name="T34" fmla="*/ 45 w 261"/>
                  <a:gd name="T35" fmla="*/ 186 h 277"/>
                  <a:gd name="T36" fmla="*/ 9 w 261"/>
                  <a:gd name="T37" fmla="*/ 183 h 277"/>
                  <a:gd name="T38" fmla="*/ 12 w 261"/>
                  <a:gd name="T39" fmla="*/ 124 h 277"/>
                  <a:gd name="T40" fmla="*/ 27 w 261"/>
                  <a:gd name="T41" fmla="*/ 111 h 277"/>
                  <a:gd name="T42" fmla="*/ 30 w 261"/>
                  <a:gd name="T43" fmla="*/ 64 h 277"/>
                  <a:gd name="T44" fmla="*/ 0 w 261"/>
                  <a:gd name="T45" fmla="*/ 51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1" h="277">
                    <a:moveTo>
                      <a:pt x="0" y="51"/>
                    </a:moveTo>
                    <a:lnTo>
                      <a:pt x="44" y="0"/>
                    </a:lnTo>
                    <a:lnTo>
                      <a:pt x="153" y="13"/>
                    </a:lnTo>
                    <a:lnTo>
                      <a:pt x="153" y="43"/>
                    </a:lnTo>
                    <a:lnTo>
                      <a:pt x="180" y="67"/>
                    </a:lnTo>
                    <a:lnTo>
                      <a:pt x="197" y="57"/>
                    </a:lnTo>
                    <a:lnTo>
                      <a:pt x="215" y="70"/>
                    </a:lnTo>
                    <a:lnTo>
                      <a:pt x="209" y="111"/>
                    </a:lnTo>
                    <a:lnTo>
                      <a:pt x="252" y="151"/>
                    </a:lnTo>
                    <a:lnTo>
                      <a:pt x="261" y="169"/>
                    </a:lnTo>
                    <a:lnTo>
                      <a:pt x="257" y="202"/>
                    </a:lnTo>
                    <a:lnTo>
                      <a:pt x="188" y="219"/>
                    </a:lnTo>
                    <a:lnTo>
                      <a:pt x="177" y="207"/>
                    </a:lnTo>
                    <a:lnTo>
                      <a:pt x="129" y="241"/>
                    </a:lnTo>
                    <a:lnTo>
                      <a:pt x="131" y="268"/>
                    </a:lnTo>
                    <a:lnTo>
                      <a:pt x="98" y="277"/>
                    </a:lnTo>
                    <a:lnTo>
                      <a:pt x="62" y="253"/>
                    </a:lnTo>
                    <a:lnTo>
                      <a:pt x="45" y="186"/>
                    </a:lnTo>
                    <a:lnTo>
                      <a:pt x="9" y="183"/>
                    </a:lnTo>
                    <a:lnTo>
                      <a:pt x="12" y="124"/>
                    </a:lnTo>
                    <a:lnTo>
                      <a:pt x="27" y="111"/>
                    </a:lnTo>
                    <a:lnTo>
                      <a:pt x="30" y="64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Freeform 93"/>
              <p:cNvSpPr>
                <a:spLocks/>
              </p:cNvSpPr>
              <p:nvPr/>
            </p:nvSpPr>
            <p:spPr bwMode="auto">
              <a:xfrm>
                <a:off x="-2301" y="486"/>
                <a:ext cx="280" cy="198"/>
              </a:xfrm>
              <a:custGeom>
                <a:avLst/>
                <a:gdLst>
                  <a:gd name="T0" fmla="*/ 49 w 280"/>
                  <a:gd name="T1" fmla="*/ 34 h 198"/>
                  <a:gd name="T2" fmla="*/ 84 w 280"/>
                  <a:gd name="T3" fmla="*/ 40 h 198"/>
                  <a:gd name="T4" fmla="*/ 91 w 280"/>
                  <a:gd name="T5" fmla="*/ 19 h 198"/>
                  <a:gd name="T6" fmla="*/ 123 w 280"/>
                  <a:gd name="T7" fmla="*/ 18 h 198"/>
                  <a:gd name="T8" fmla="*/ 174 w 280"/>
                  <a:gd name="T9" fmla="*/ 0 h 198"/>
                  <a:gd name="T10" fmla="*/ 253 w 280"/>
                  <a:gd name="T11" fmla="*/ 9 h 198"/>
                  <a:gd name="T12" fmla="*/ 259 w 280"/>
                  <a:gd name="T13" fmla="*/ 48 h 198"/>
                  <a:gd name="T14" fmla="*/ 279 w 280"/>
                  <a:gd name="T15" fmla="*/ 64 h 198"/>
                  <a:gd name="T16" fmla="*/ 280 w 280"/>
                  <a:gd name="T17" fmla="*/ 100 h 198"/>
                  <a:gd name="T18" fmla="*/ 276 w 280"/>
                  <a:gd name="T19" fmla="*/ 133 h 198"/>
                  <a:gd name="T20" fmla="*/ 229 w 280"/>
                  <a:gd name="T21" fmla="*/ 174 h 198"/>
                  <a:gd name="T22" fmla="*/ 180 w 280"/>
                  <a:gd name="T23" fmla="*/ 156 h 198"/>
                  <a:gd name="T24" fmla="*/ 162 w 280"/>
                  <a:gd name="T25" fmla="*/ 181 h 198"/>
                  <a:gd name="T26" fmla="*/ 63 w 280"/>
                  <a:gd name="T27" fmla="*/ 189 h 198"/>
                  <a:gd name="T28" fmla="*/ 45 w 280"/>
                  <a:gd name="T29" fmla="*/ 198 h 198"/>
                  <a:gd name="T30" fmla="*/ 0 w 280"/>
                  <a:gd name="T31" fmla="*/ 166 h 198"/>
                  <a:gd name="T32" fmla="*/ 42 w 280"/>
                  <a:gd name="T33" fmla="*/ 136 h 198"/>
                  <a:gd name="T34" fmla="*/ 51 w 280"/>
                  <a:gd name="T35" fmla="*/ 103 h 198"/>
                  <a:gd name="T36" fmla="*/ 36 w 280"/>
                  <a:gd name="T37" fmla="*/ 79 h 198"/>
                  <a:gd name="T38" fmla="*/ 49 w 280"/>
                  <a:gd name="T39" fmla="*/ 3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80" h="198">
                    <a:moveTo>
                      <a:pt x="49" y="34"/>
                    </a:moveTo>
                    <a:lnTo>
                      <a:pt x="84" y="40"/>
                    </a:lnTo>
                    <a:lnTo>
                      <a:pt x="91" y="19"/>
                    </a:lnTo>
                    <a:lnTo>
                      <a:pt x="123" y="18"/>
                    </a:lnTo>
                    <a:lnTo>
                      <a:pt x="174" y="0"/>
                    </a:lnTo>
                    <a:lnTo>
                      <a:pt x="253" y="9"/>
                    </a:lnTo>
                    <a:lnTo>
                      <a:pt x="259" y="48"/>
                    </a:lnTo>
                    <a:lnTo>
                      <a:pt x="279" y="64"/>
                    </a:lnTo>
                    <a:lnTo>
                      <a:pt x="280" y="100"/>
                    </a:lnTo>
                    <a:lnTo>
                      <a:pt x="276" y="133"/>
                    </a:lnTo>
                    <a:lnTo>
                      <a:pt x="229" y="174"/>
                    </a:lnTo>
                    <a:lnTo>
                      <a:pt x="180" y="156"/>
                    </a:lnTo>
                    <a:lnTo>
                      <a:pt x="162" y="181"/>
                    </a:lnTo>
                    <a:lnTo>
                      <a:pt x="63" y="189"/>
                    </a:lnTo>
                    <a:lnTo>
                      <a:pt x="45" y="198"/>
                    </a:lnTo>
                    <a:lnTo>
                      <a:pt x="0" y="166"/>
                    </a:lnTo>
                    <a:lnTo>
                      <a:pt x="42" y="136"/>
                    </a:lnTo>
                    <a:lnTo>
                      <a:pt x="51" y="103"/>
                    </a:lnTo>
                    <a:lnTo>
                      <a:pt x="36" y="79"/>
                    </a:lnTo>
                    <a:lnTo>
                      <a:pt x="49" y="34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2" name="Freeform 94"/>
              <p:cNvSpPr>
                <a:spLocks/>
              </p:cNvSpPr>
              <p:nvPr/>
            </p:nvSpPr>
            <p:spPr bwMode="auto">
              <a:xfrm>
                <a:off x="-2505" y="651"/>
                <a:ext cx="327" cy="322"/>
              </a:xfrm>
              <a:custGeom>
                <a:avLst/>
                <a:gdLst>
                  <a:gd name="T0" fmla="*/ 124 w 327"/>
                  <a:gd name="T1" fmla="*/ 75 h 322"/>
                  <a:gd name="T2" fmla="*/ 135 w 327"/>
                  <a:gd name="T3" fmla="*/ 61 h 322"/>
                  <a:gd name="T4" fmla="*/ 165 w 327"/>
                  <a:gd name="T5" fmla="*/ 82 h 322"/>
                  <a:gd name="T6" fmla="*/ 195 w 327"/>
                  <a:gd name="T7" fmla="*/ 60 h 322"/>
                  <a:gd name="T8" fmla="*/ 174 w 327"/>
                  <a:gd name="T9" fmla="*/ 37 h 322"/>
                  <a:gd name="T10" fmla="*/ 184 w 327"/>
                  <a:gd name="T11" fmla="*/ 12 h 322"/>
                  <a:gd name="T12" fmla="*/ 202 w 327"/>
                  <a:gd name="T13" fmla="*/ 0 h 322"/>
                  <a:gd name="T14" fmla="*/ 247 w 327"/>
                  <a:gd name="T15" fmla="*/ 33 h 322"/>
                  <a:gd name="T16" fmla="*/ 267 w 327"/>
                  <a:gd name="T17" fmla="*/ 24 h 322"/>
                  <a:gd name="T18" fmla="*/ 300 w 327"/>
                  <a:gd name="T19" fmla="*/ 22 h 322"/>
                  <a:gd name="T20" fmla="*/ 292 w 327"/>
                  <a:gd name="T21" fmla="*/ 73 h 322"/>
                  <a:gd name="T22" fmla="*/ 282 w 327"/>
                  <a:gd name="T23" fmla="*/ 85 h 322"/>
                  <a:gd name="T24" fmla="*/ 289 w 327"/>
                  <a:gd name="T25" fmla="*/ 127 h 322"/>
                  <a:gd name="T26" fmla="*/ 313 w 327"/>
                  <a:gd name="T27" fmla="*/ 132 h 322"/>
                  <a:gd name="T28" fmla="*/ 313 w 327"/>
                  <a:gd name="T29" fmla="*/ 168 h 322"/>
                  <a:gd name="T30" fmla="*/ 304 w 327"/>
                  <a:gd name="T31" fmla="*/ 192 h 322"/>
                  <a:gd name="T32" fmla="*/ 327 w 327"/>
                  <a:gd name="T33" fmla="*/ 229 h 322"/>
                  <a:gd name="T34" fmla="*/ 306 w 327"/>
                  <a:gd name="T35" fmla="*/ 262 h 322"/>
                  <a:gd name="T36" fmla="*/ 262 w 327"/>
                  <a:gd name="T37" fmla="*/ 247 h 322"/>
                  <a:gd name="T38" fmla="*/ 250 w 327"/>
                  <a:gd name="T39" fmla="*/ 222 h 322"/>
                  <a:gd name="T40" fmla="*/ 202 w 327"/>
                  <a:gd name="T41" fmla="*/ 270 h 322"/>
                  <a:gd name="T42" fmla="*/ 169 w 327"/>
                  <a:gd name="T43" fmla="*/ 274 h 322"/>
                  <a:gd name="T44" fmla="*/ 127 w 327"/>
                  <a:gd name="T45" fmla="*/ 322 h 322"/>
                  <a:gd name="T46" fmla="*/ 103 w 327"/>
                  <a:gd name="T47" fmla="*/ 321 h 322"/>
                  <a:gd name="T48" fmla="*/ 78 w 327"/>
                  <a:gd name="T49" fmla="*/ 267 h 322"/>
                  <a:gd name="T50" fmla="*/ 52 w 327"/>
                  <a:gd name="T51" fmla="*/ 262 h 322"/>
                  <a:gd name="T52" fmla="*/ 34 w 327"/>
                  <a:gd name="T53" fmla="*/ 231 h 322"/>
                  <a:gd name="T54" fmla="*/ 36 w 327"/>
                  <a:gd name="T55" fmla="*/ 205 h 322"/>
                  <a:gd name="T56" fmla="*/ 1 w 327"/>
                  <a:gd name="T57" fmla="*/ 187 h 322"/>
                  <a:gd name="T58" fmla="*/ 0 w 327"/>
                  <a:gd name="T59" fmla="*/ 166 h 322"/>
                  <a:gd name="T60" fmla="*/ 49 w 327"/>
                  <a:gd name="T61" fmla="*/ 132 h 322"/>
                  <a:gd name="T62" fmla="*/ 67 w 327"/>
                  <a:gd name="T63" fmla="*/ 142 h 322"/>
                  <a:gd name="T64" fmla="*/ 127 w 327"/>
                  <a:gd name="T65" fmla="*/ 126 h 322"/>
                  <a:gd name="T66" fmla="*/ 132 w 327"/>
                  <a:gd name="T67" fmla="*/ 93 h 322"/>
                  <a:gd name="T68" fmla="*/ 124 w 327"/>
                  <a:gd name="T69" fmla="*/ 75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7" h="322">
                    <a:moveTo>
                      <a:pt x="124" y="75"/>
                    </a:moveTo>
                    <a:lnTo>
                      <a:pt x="135" y="61"/>
                    </a:lnTo>
                    <a:lnTo>
                      <a:pt x="165" y="82"/>
                    </a:lnTo>
                    <a:lnTo>
                      <a:pt x="195" y="60"/>
                    </a:lnTo>
                    <a:lnTo>
                      <a:pt x="174" y="37"/>
                    </a:lnTo>
                    <a:lnTo>
                      <a:pt x="184" y="12"/>
                    </a:lnTo>
                    <a:lnTo>
                      <a:pt x="202" y="0"/>
                    </a:lnTo>
                    <a:lnTo>
                      <a:pt x="247" y="33"/>
                    </a:lnTo>
                    <a:lnTo>
                      <a:pt x="267" y="24"/>
                    </a:lnTo>
                    <a:lnTo>
                      <a:pt x="300" y="22"/>
                    </a:lnTo>
                    <a:lnTo>
                      <a:pt x="292" y="73"/>
                    </a:lnTo>
                    <a:lnTo>
                      <a:pt x="282" y="85"/>
                    </a:lnTo>
                    <a:lnTo>
                      <a:pt x="289" y="127"/>
                    </a:lnTo>
                    <a:lnTo>
                      <a:pt x="313" y="132"/>
                    </a:lnTo>
                    <a:lnTo>
                      <a:pt x="313" y="168"/>
                    </a:lnTo>
                    <a:lnTo>
                      <a:pt x="304" y="192"/>
                    </a:lnTo>
                    <a:lnTo>
                      <a:pt x="327" y="229"/>
                    </a:lnTo>
                    <a:lnTo>
                      <a:pt x="306" y="262"/>
                    </a:lnTo>
                    <a:lnTo>
                      <a:pt x="262" y="247"/>
                    </a:lnTo>
                    <a:lnTo>
                      <a:pt x="250" y="222"/>
                    </a:lnTo>
                    <a:lnTo>
                      <a:pt x="202" y="270"/>
                    </a:lnTo>
                    <a:lnTo>
                      <a:pt x="169" y="274"/>
                    </a:lnTo>
                    <a:lnTo>
                      <a:pt x="127" y="322"/>
                    </a:lnTo>
                    <a:lnTo>
                      <a:pt x="103" y="321"/>
                    </a:lnTo>
                    <a:lnTo>
                      <a:pt x="78" y="267"/>
                    </a:lnTo>
                    <a:lnTo>
                      <a:pt x="52" y="262"/>
                    </a:lnTo>
                    <a:lnTo>
                      <a:pt x="34" y="231"/>
                    </a:lnTo>
                    <a:lnTo>
                      <a:pt x="36" y="205"/>
                    </a:lnTo>
                    <a:lnTo>
                      <a:pt x="1" y="187"/>
                    </a:lnTo>
                    <a:lnTo>
                      <a:pt x="0" y="166"/>
                    </a:lnTo>
                    <a:lnTo>
                      <a:pt x="49" y="132"/>
                    </a:lnTo>
                    <a:lnTo>
                      <a:pt x="67" y="142"/>
                    </a:lnTo>
                    <a:lnTo>
                      <a:pt x="127" y="126"/>
                    </a:lnTo>
                    <a:lnTo>
                      <a:pt x="132" y="93"/>
                    </a:lnTo>
                    <a:lnTo>
                      <a:pt x="124" y="75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3" name="Freeform 95"/>
              <p:cNvSpPr>
                <a:spLocks/>
              </p:cNvSpPr>
              <p:nvPr/>
            </p:nvSpPr>
            <p:spPr bwMode="auto">
              <a:xfrm>
                <a:off x="-2072" y="528"/>
                <a:ext cx="531" cy="342"/>
              </a:xfrm>
              <a:custGeom>
                <a:avLst/>
                <a:gdLst>
                  <a:gd name="T0" fmla="*/ 51 w 531"/>
                  <a:gd name="T1" fmla="*/ 55 h 342"/>
                  <a:gd name="T2" fmla="*/ 68 w 531"/>
                  <a:gd name="T3" fmla="*/ 54 h 342"/>
                  <a:gd name="T4" fmla="*/ 68 w 531"/>
                  <a:gd name="T5" fmla="*/ 36 h 342"/>
                  <a:gd name="T6" fmla="*/ 104 w 531"/>
                  <a:gd name="T7" fmla="*/ 33 h 342"/>
                  <a:gd name="T8" fmla="*/ 119 w 531"/>
                  <a:gd name="T9" fmla="*/ 40 h 342"/>
                  <a:gd name="T10" fmla="*/ 116 w 531"/>
                  <a:gd name="T11" fmla="*/ 7 h 342"/>
                  <a:gd name="T12" fmla="*/ 140 w 531"/>
                  <a:gd name="T13" fmla="*/ 0 h 342"/>
                  <a:gd name="T14" fmla="*/ 156 w 531"/>
                  <a:gd name="T15" fmla="*/ 7 h 342"/>
                  <a:gd name="T16" fmla="*/ 177 w 531"/>
                  <a:gd name="T17" fmla="*/ 7 h 342"/>
                  <a:gd name="T18" fmla="*/ 192 w 531"/>
                  <a:gd name="T19" fmla="*/ 22 h 342"/>
                  <a:gd name="T20" fmla="*/ 204 w 531"/>
                  <a:gd name="T21" fmla="*/ 25 h 342"/>
                  <a:gd name="T22" fmla="*/ 203 w 531"/>
                  <a:gd name="T23" fmla="*/ 48 h 342"/>
                  <a:gd name="T24" fmla="*/ 228 w 531"/>
                  <a:gd name="T25" fmla="*/ 55 h 342"/>
                  <a:gd name="T26" fmla="*/ 230 w 531"/>
                  <a:gd name="T27" fmla="*/ 76 h 342"/>
                  <a:gd name="T28" fmla="*/ 249 w 531"/>
                  <a:gd name="T29" fmla="*/ 109 h 342"/>
                  <a:gd name="T30" fmla="*/ 293 w 531"/>
                  <a:gd name="T31" fmla="*/ 145 h 342"/>
                  <a:gd name="T32" fmla="*/ 371 w 531"/>
                  <a:gd name="T33" fmla="*/ 162 h 342"/>
                  <a:gd name="T34" fmla="*/ 420 w 531"/>
                  <a:gd name="T35" fmla="*/ 133 h 342"/>
                  <a:gd name="T36" fmla="*/ 438 w 531"/>
                  <a:gd name="T37" fmla="*/ 82 h 342"/>
                  <a:gd name="T38" fmla="*/ 483 w 531"/>
                  <a:gd name="T39" fmla="*/ 66 h 342"/>
                  <a:gd name="T40" fmla="*/ 531 w 531"/>
                  <a:gd name="T41" fmla="*/ 76 h 342"/>
                  <a:gd name="T42" fmla="*/ 515 w 531"/>
                  <a:gd name="T43" fmla="*/ 184 h 342"/>
                  <a:gd name="T44" fmla="*/ 501 w 531"/>
                  <a:gd name="T45" fmla="*/ 261 h 342"/>
                  <a:gd name="T46" fmla="*/ 465 w 531"/>
                  <a:gd name="T47" fmla="*/ 250 h 342"/>
                  <a:gd name="T48" fmla="*/ 446 w 531"/>
                  <a:gd name="T49" fmla="*/ 276 h 342"/>
                  <a:gd name="T50" fmla="*/ 416 w 531"/>
                  <a:gd name="T51" fmla="*/ 273 h 342"/>
                  <a:gd name="T52" fmla="*/ 404 w 531"/>
                  <a:gd name="T53" fmla="*/ 241 h 342"/>
                  <a:gd name="T54" fmla="*/ 369 w 531"/>
                  <a:gd name="T55" fmla="*/ 265 h 342"/>
                  <a:gd name="T56" fmla="*/ 375 w 531"/>
                  <a:gd name="T57" fmla="*/ 295 h 342"/>
                  <a:gd name="T58" fmla="*/ 350 w 531"/>
                  <a:gd name="T59" fmla="*/ 307 h 342"/>
                  <a:gd name="T60" fmla="*/ 326 w 531"/>
                  <a:gd name="T61" fmla="*/ 297 h 342"/>
                  <a:gd name="T62" fmla="*/ 300 w 531"/>
                  <a:gd name="T63" fmla="*/ 342 h 342"/>
                  <a:gd name="T64" fmla="*/ 279 w 531"/>
                  <a:gd name="T65" fmla="*/ 333 h 342"/>
                  <a:gd name="T66" fmla="*/ 290 w 531"/>
                  <a:gd name="T67" fmla="*/ 288 h 342"/>
                  <a:gd name="T68" fmla="*/ 221 w 531"/>
                  <a:gd name="T69" fmla="*/ 277 h 342"/>
                  <a:gd name="T70" fmla="*/ 198 w 531"/>
                  <a:gd name="T71" fmla="*/ 300 h 342"/>
                  <a:gd name="T72" fmla="*/ 102 w 531"/>
                  <a:gd name="T73" fmla="*/ 304 h 342"/>
                  <a:gd name="T74" fmla="*/ 51 w 531"/>
                  <a:gd name="T75" fmla="*/ 232 h 342"/>
                  <a:gd name="T76" fmla="*/ 68 w 531"/>
                  <a:gd name="T77" fmla="*/ 195 h 342"/>
                  <a:gd name="T78" fmla="*/ 39 w 531"/>
                  <a:gd name="T79" fmla="*/ 169 h 342"/>
                  <a:gd name="T80" fmla="*/ 0 w 531"/>
                  <a:gd name="T81" fmla="*/ 132 h 342"/>
                  <a:gd name="T82" fmla="*/ 45 w 531"/>
                  <a:gd name="T83" fmla="*/ 93 h 342"/>
                  <a:gd name="T84" fmla="*/ 51 w 531"/>
                  <a:gd name="T85" fmla="*/ 5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1" h="342">
                    <a:moveTo>
                      <a:pt x="51" y="55"/>
                    </a:moveTo>
                    <a:lnTo>
                      <a:pt x="68" y="54"/>
                    </a:lnTo>
                    <a:lnTo>
                      <a:pt x="68" y="36"/>
                    </a:lnTo>
                    <a:lnTo>
                      <a:pt x="104" y="33"/>
                    </a:lnTo>
                    <a:lnTo>
                      <a:pt x="119" y="40"/>
                    </a:lnTo>
                    <a:lnTo>
                      <a:pt x="116" y="7"/>
                    </a:lnTo>
                    <a:lnTo>
                      <a:pt x="140" y="0"/>
                    </a:lnTo>
                    <a:lnTo>
                      <a:pt x="156" y="7"/>
                    </a:lnTo>
                    <a:lnTo>
                      <a:pt x="177" y="7"/>
                    </a:lnTo>
                    <a:lnTo>
                      <a:pt x="192" y="22"/>
                    </a:lnTo>
                    <a:lnTo>
                      <a:pt x="204" y="25"/>
                    </a:lnTo>
                    <a:lnTo>
                      <a:pt x="203" y="48"/>
                    </a:lnTo>
                    <a:lnTo>
                      <a:pt x="228" y="55"/>
                    </a:lnTo>
                    <a:lnTo>
                      <a:pt x="230" y="76"/>
                    </a:lnTo>
                    <a:lnTo>
                      <a:pt x="249" y="109"/>
                    </a:lnTo>
                    <a:lnTo>
                      <a:pt x="293" y="145"/>
                    </a:lnTo>
                    <a:lnTo>
                      <a:pt x="371" y="162"/>
                    </a:lnTo>
                    <a:lnTo>
                      <a:pt x="420" y="133"/>
                    </a:lnTo>
                    <a:lnTo>
                      <a:pt x="438" y="82"/>
                    </a:lnTo>
                    <a:lnTo>
                      <a:pt x="483" y="66"/>
                    </a:lnTo>
                    <a:lnTo>
                      <a:pt x="531" y="76"/>
                    </a:lnTo>
                    <a:lnTo>
                      <a:pt x="515" y="184"/>
                    </a:lnTo>
                    <a:lnTo>
                      <a:pt x="501" y="261"/>
                    </a:lnTo>
                    <a:lnTo>
                      <a:pt x="465" y="250"/>
                    </a:lnTo>
                    <a:lnTo>
                      <a:pt x="446" y="276"/>
                    </a:lnTo>
                    <a:lnTo>
                      <a:pt x="416" y="273"/>
                    </a:lnTo>
                    <a:lnTo>
                      <a:pt x="404" y="241"/>
                    </a:lnTo>
                    <a:lnTo>
                      <a:pt x="369" y="265"/>
                    </a:lnTo>
                    <a:lnTo>
                      <a:pt x="375" y="295"/>
                    </a:lnTo>
                    <a:lnTo>
                      <a:pt x="350" y="307"/>
                    </a:lnTo>
                    <a:lnTo>
                      <a:pt x="326" y="297"/>
                    </a:lnTo>
                    <a:lnTo>
                      <a:pt x="300" y="342"/>
                    </a:lnTo>
                    <a:lnTo>
                      <a:pt x="279" y="333"/>
                    </a:lnTo>
                    <a:lnTo>
                      <a:pt x="290" y="288"/>
                    </a:lnTo>
                    <a:lnTo>
                      <a:pt x="221" y="277"/>
                    </a:lnTo>
                    <a:lnTo>
                      <a:pt x="198" y="300"/>
                    </a:lnTo>
                    <a:lnTo>
                      <a:pt x="102" y="304"/>
                    </a:lnTo>
                    <a:lnTo>
                      <a:pt x="51" y="232"/>
                    </a:lnTo>
                    <a:lnTo>
                      <a:pt x="68" y="195"/>
                    </a:lnTo>
                    <a:lnTo>
                      <a:pt x="39" y="169"/>
                    </a:lnTo>
                    <a:lnTo>
                      <a:pt x="0" y="132"/>
                    </a:lnTo>
                    <a:lnTo>
                      <a:pt x="45" y="93"/>
                    </a:lnTo>
                    <a:lnTo>
                      <a:pt x="51" y="55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4" name="Freeform 96"/>
              <p:cNvSpPr>
                <a:spLocks/>
              </p:cNvSpPr>
              <p:nvPr/>
            </p:nvSpPr>
            <p:spPr bwMode="auto">
              <a:xfrm>
                <a:off x="-2660" y="831"/>
                <a:ext cx="267" cy="322"/>
              </a:xfrm>
              <a:custGeom>
                <a:avLst/>
                <a:gdLst>
                  <a:gd name="T0" fmla="*/ 41 w 267"/>
                  <a:gd name="T1" fmla="*/ 31 h 322"/>
                  <a:gd name="T2" fmla="*/ 89 w 267"/>
                  <a:gd name="T3" fmla="*/ 0 h 322"/>
                  <a:gd name="T4" fmla="*/ 125 w 267"/>
                  <a:gd name="T5" fmla="*/ 21 h 322"/>
                  <a:gd name="T6" fmla="*/ 162 w 267"/>
                  <a:gd name="T7" fmla="*/ 10 h 322"/>
                  <a:gd name="T8" fmla="*/ 188 w 267"/>
                  <a:gd name="T9" fmla="*/ 24 h 322"/>
                  <a:gd name="T10" fmla="*/ 188 w 267"/>
                  <a:gd name="T11" fmla="*/ 52 h 322"/>
                  <a:gd name="T12" fmla="*/ 207 w 267"/>
                  <a:gd name="T13" fmla="*/ 82 h 322"/>
                  <a:gd name="T14" fmla="*/ 234 w 267"/>
                  <a:gd name="T15" fmla="*/ 87 h 322"/>
                  <a:gd name="T16" fmla="*/ 255 w 267"/>
                  <a:gd name="T17" fmla="*/ 138 h 322"/>
                  <a:gd name="T18" fmla="*/ 257 w 267"/>
                  <a:gd name="T19" fmla="*/ 177 h 322"/>
                  <a:gd name="T20" fmla="*/ 246 w 267"/>
                  <a:gd name="T21" fmla="*/ 195 h 322"/>
                  <a:gd name="T22" fmla="*/ 267 w 267"/>
                  <a:gd name="T23" fmla="*/ 222 h 322"/>
                  <a:gd name="T24" fmla="*/ 254 w 267"/>
                  <a:gd name="T25" fmla="*/ 241 h 322"/>
                  <a:gd name="T26" fmla="*/ 213 w 267"/>
                  <a:gd name="T27" fmla="*/ 265 h 322"/>
                  <a:gd name="T28" fmla="*/ 218 w 267"/>
                  <a:gd name="T29" fmla="*/ 300 h 322"/>
                  <a:gd name="T30" fmla="*/ 195 w 267"/>
                  <a:gd name="T31" fmla="*/ 313 h 322"/>
                  <a:gd name="T32" fmla="*/ 171 w 267"/>
                  <a:gd name="T33" fmla="*/ 301 h 322"/>
                  <a:gd name="T34" fmla="*/ 125 w 267"/>
                  <a:gd name="T35" fmla="*/ 322 h 322"/>
                  <a:gd name="T36" fmla="*/ 102 w 267"/>
                  <a:gd name="T37" fmla="*/ 297 h 322"/>
                  <a:gd name="T38" fmla="*/ 80 w 267"/>
                  <a:gd name="T39" fmla="*/ 289 h 322"/>
                  <a:gd name="T40" fmla="*/ 68 w 267"/>
                  <a:gd name="T41" fmla="*/ 265 h 322"/>
                  <a:gd name="T42" fmla="*/ 26 w 267"/>
                  <a:gd name="T43" fmla="*/ 250 h 322"/>
                  <a:gd name="T44" fmla="*/ 17 w 267"/>
                  <a:gd name="T45" fmla="*/ 262 h 322"/>
                  <a:gd name="T46" fmla="*/ 0 w 267"/>
                  <a:gd name="T47" fmla="*/ 255 h 322"/>
                  <a:gd name="T48" fmla="*/ 6 w 267"/>
                  <a:gd name="T49" fmla="*/ 220 h 322"/>
                  <a:gd name="T50" fmla="*/ 38 w 267"/>
                  <a:gd name="T51" fmla="*/ 211 h 322"/>
                  <a:gd name="T52" fmla="*/ 44 w 267"/>
                  <a:gd name="T53" fmla="*/ 171 h 322"/>
                  <a:gd name="T54" fmla="*/ 5 w 267"/>
                  <a:gd name="T55" fmla="*/ 142 h 322"/>
                  <a:gd name="T56" fmla="*/ 9 w 267"/>
                  <a:gd name="T57" fmla="*/ 106 h 322"/>
                  <a:gd name="T58" fmla="*/ 68 w 267"/>
                  <a:gd name="T59" fmla="*/ 75 h 322"/>
                  <a:gd name="T60" fmla="*/ 77 w 267"/>
                  <a:gd name="T61" fmla="*/ 49 h 322"/>
                  <a:gd name="T62" fmla="*/ 41 w 267"/>
                  <a:gd name="T63" fmla="*/ 31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7" h="322">
                    <a:moveTo>
                      <a:pt x="41" y="31"/>
                    </a:moveTo>
                    <a:lnTo>
                      <a:pt x="89" y="0"/>
                    </a:lnTo>
                    <a:lnTo>
                      <a:pt x="125" y="21"/>
                    </a:lnTo>
                    <a:lnTo>
                      <a:pt x="162" y="10"/>
                    </a:lnTo>
                    <a:lnTo>
                      <a:pt x="188" y="24"/>
                    </a:lnTo>
                    <a:lnTo>
                      <a:pt x="188" y="52"/>
                    </a:lnTo>
                    <a:lnTo>
                      <a:pt x="207" y="82"/>
                    </a:lnTo>
                    <a:lnTo>
                      <a:pt x="234" y="87"/>
                    </a:lnTo>
                    <a:lnTo>
                      <a:pt x="255" y="138"/>
                    </a:lnTo>
                    <a:lnTo>
                      <a:pt x="257" y="177"/>
                    </a:lnTo>
                    <a:lnTo>
                      <a:pt x="246" y="195"/>
                    </a:lnTo>
                    <a:lnTo>
                      <a:pt x="267" y="222"/>
                    </a:lnTo>
                    <a:lnTo>
                      <a:pt x="254" y="241"/>
                    </a:lnTo>
                    <a:lnTo>
                      <a:pt x="213" y="265"/>
                    </a:lnTo>
                    <a:lnTo>
                      <a:pt x="218" y="300"/>
                    </a:lnTo>
                    <a:lnTo>
                      <a:pt x="195" y="313"/>
                    </a:lnTo>
                    <a:lnTo>
                      <a:pt x="171" y="301"/>
                    </a:lnTo>
                    <a:lnTo>
                      <a:pt x="125" y="322"/>
                    </a:lnTo>
                    <a:lnTo>
                      <a:pt x="102" y="297"/>
                    </a:lnTo>
                    <a:lnTo>
                      <a:pt x="80" y="289"/>
                    </a:lnTo>
                    <a:lnTo>
                      <a:pt x="68" y="265"/>
                    </a:lnTo>
                    <a:lnTo>
                      <a:pt x="26" y="250"/>
                    </a:lnTo>
                    <a:lnTo>
                      <a:pt x="17" y="262"/>
                    </a:lnTo>
                    <a:lnTo>
                      <a:pt x="0" y="255"/>
                    </a:lnTo>
                    <a:lnTo>
                      <a:pt x="6" y="220"/>
                    </a:lnTo>
                    <a:lnTo>
                      <a:pt x="38" y="211"/>
                    </a:lnTo>
                    <a:lnTo>
                      <a:pt x="44" y="171"/>
                    </a:lnTo>
                    <a:lnTo>
                      <a:pt x="5" y="142"/>
                    </a:lnTo>
                    <a:lnTo>
                      <a:pt x="9" y="106"/>
                    </a:lnTo>
                    <a:lnTo>
                      <a:pt x="68" y="75"/>
                    </a:lnTo>
                    <a:lnTo>
                      <a:pt x="77" y="49"/>
                    </a:lnTo>
                    <a:lnTo>
                      <a:pt x="41" y="31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5" name="Freeform 97"/>
              <p:cNvSpPr>
                <a:spLocks/>
              </p:cNvSpPr>
              <p:nvPr/>
            </p:nvSpPr>
            <p:spPr bwMode="auto">
              <a:xfrm>
                <a:off x="-2465" y="948"/>
                <a:ext cx="312" cy="295"/>
              </a:xfrm>
              <a:custGeom>
                <a:avLst/>
                <a:gdLst>
                  <a:gd name="T0" fmla="*/ 59 w 312"/>
                  <a:gd name="T1" fmla="*/ 22 h 295"/>
                  <a:gd name="T2" fmla="*/ 84 w 312"/>
                  <a:gd name="T3" fmla="*/ 25 h 295"/>
                  <a:gd name="T4" fmla="*/ 108 w 312"/>
                  <a:gd name="T5" fmla="*/ 0 h 295"/>
                  <a:gd name="T6" fmla="*/ 192 w 312"/>
                  <a:gd name="T7" fmla="*/ 55 h 295"/>
                  <a:gd name="T8" fmla="*/ 215 w 312"/>
                  <a:gd name="T9" fmla="*/ 48 h 295"/>
                  <a:gd name="T10" fmla="*/ 209 w 312"/>
                  <a:gd name="T11" fmla="*/ 91 h 295"/>
                  <a:gd name="T12" fmla="*/ 228 w 312"/>
                  <a:gd name="T13" fmla="*/ 126 h 295"/>
                  <a:gd name="T14" fmla="*/ 267 w 312"/>
                  <a:gd name="T15" fmla="*/ 132 h 295"/>
                  <a:gd name="T16" fmla="*/ 312 w 312"/>
                  <a:gd name="T17" fmla="*/ 180 h 295"/>
                  <a:gd name="T18" fmla="*/ 300 w 312"/>
                  <a:gd name="T19" fmla="*/ 231 h 295"/>
                  <a:gd name="T20" fmla="*/ 273 w 312"/>
                  <a:gd name="T21" fmla="*/ 276 h 295"/>
                  <a:gd name="T22" fmla="*/ 248 w 312"/>
                  <a:gd name="T23" fmla="*/ 276 h 295"/>
                  <a:gd name="T24" fmla="*/ 228 w 312"/>
                  <a:gd name="T25" fmla="*/ 252 h 295"/>
                  <a:gd name="T26" fmla="*/ 149 w 312"/>
                  <a:gd name="T27" fmla="*/ 279 h 295"/>
                  <a:gd name="T28" fmla="*/ 96 w 312"/>
                  <a:gd name="T29" fmla="*/ 295 h 295"/>
                  <a:gd name="T30" fmla="*/ 53 w 312"/>
                  <a:gd name="T31" fmla="*/ 246 h 295"/>
                  <a:gd name="T32" fmla="*/ 0 w 312"/>
                  <a:gd name="T33" fmla="*/ 217 h 295"/>
                  <a:gd name="T34" fmla="*/ 0 w 312"/>
                  <a:gd name="T35" fmla="*/ 195 h 295"/>
                  <a:gd name="T36" fmla="*/ 21 w 312"/>
                  <a:gd name="T37" fmla="*/ 183 h 295"/>
                  <a:gd name="T38" fmla="*/ 18 w 312"/>
                  <a:gd name="T39" fmla="*/ 147 h 295"/>
                  <a:gd name="T40" fmla="*/ 59 w 312"/>
                  <a:gd name="T41" fmla="*/ 124 h 295"/>
                  <a:gd name="T42" fmla="*/ 71 w 312"/>
                  <a:gd name="T43" fmla="*/ 105 h 295"/>
                  <a:gd name="T44" fmla="*/ 51 w 312"/>
                  <a:gd name="T45" fmla="*/ 79 h 295"/>
                  <a:gd name="T46" fmla="*/ 62 w 312"/>
                  <a:gd name="T47" fmla="*/ 60 h 295"/>
                  <a:gd name="T48" fmla="*/ 59 w 312"/>
                  <a:gd name="T49" fmla="*/ 22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12" h="295">
                    <a:moveTo>
                      <a:pt x="59" y="22"/>
                    </a:moveTo>
                    <a:lnTo>
                      <a:pt x="84" y="25"/>
                    </a:lnTo>
                    <a:lnTo>
                      <a:pt x="108" y="0"/>
                    </a:lnTo>
                    <a:lnTo>
                      <a:pt x="192" y="55"/>
                    </a:lnTo>
                    <a:lnTo>
                      <a:pt x="215" y="48"/>
                    </a:lnTo>
                    <a:lnTo>
                      <a:pt x="209" y="91"/>
                    </a:lnTo>
                    <a:lnTo>
                      <a:pt x="228" y="126"/>
                    </a:lnTo>
                    <a:lnTo>
                      <a:pt x="267" y="132"/>
                    </a:lnTo>
                    <a:lnTo>
                      <a:pt x="312" y="180"/>
                    </a:lnTo>
                    <a:lnTo>
                      <a:pt x="300" y="231"/>
                    </a:lnTo>
                    <a:lnTo>
                      <a:pt x="273" y="276"/>
                    </a:lnTo>
                    <a:lnTo>
                      <a:pt x="248" y="276"/>
                    </a:lnTo>
                    <a:lnTo>
                      <a:pt x="228" y="252"/>
                    </a:lnTo>
                    <a:lnTo>
                      <a:pt x="149" y="279"/>
                    </a:lnTo>
                    <a:lnTo>
                      <a:pt x="96" y="295"/>
                    </a:lnTo>
                    <a:lnTo>
                      <a:pt x="53" y="246"/>
                    </a:lnTo>
                    <a:lnTo>
                      <a:pt x="0" y="217"/>
                    </a:lnTo>
                    <a:lnTo>
                      <a:pt x="0" y="195"/>
                    </a:lnTo>
                    <a:lnTo>
                      <a:pt x="21" y="183"/>
                    </a:lnTo>
                    <a:lnTo>
                      <a:pt x="18" y="147"/>
                    </a:lnTo>
                    <a:lnTo>
                      <a:pt x="59" y="124"/>
                    </a:lnTo>
                    <a:lnTo>
                      <a:pt x="71" y="105"/>
                    </a:lnTo>
                    <a:lnTo>
                      <a:pt x="51" y="79"/>
                    </a:lnTo>
                    <a:lnTo>
                      <a:pt x="62" y="60"/>
                    </a:lnTo>
                    <a:lnTo>
                      <a:pt x="59" y="22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6" name="Freeform 98"/>
              <p:cNvSpPr>
                <a:spLocks/>
              </p:cNvSpPr>
              <p:nvPr/>
            </p:nvSpPr>
            <p:spPr bwMode="auto">
              <a:xfrm>
                <a:off x="-2739" y="2341"/>
                <a:ext cx="318" cy="288"/>
              </a:xfrm>
              <a:custGeom>
                <a:avLst/>
                <a:gdLst>
                  <a:gd name="T0" fmla="*/ 0 w 318"/>
                  <a:gd name="T1" fmla="*/ 65 h 288"/>
                  <a:gd name="T2" fmla="*/ 45 w 318"/>
                  <a:gd name="T3" fmla="*/ 59 h 288"/>
                  <a:gd name="T4" fmla="*/ 85 w 318"/>
                  <a:gd name="T5" fmla="*/ 0 h 288"/>
                  <a:gd name="T6" fmla="*/ 129 w 318"/>
                  <a:gd name="T7" fmla="*/ 14 h 288"/>
                  <a:gd name="T8" fmla="*/ 160 w 318"/>
                  <a:gd name="T9" fmla="*/ 32 h 288"/>
                  <a:gd name="T10" fmla="*/ 154 w 318"/>
                  <a:gd name="T11" fmla="*/ 60 h 288"/>
                  <a:gd name="T12" fmla="*/ 126 w 318"/>
                  <a:gd name="T13" fmla="*/ 71 h 288"/>
                  <a:gd name="T14" fmla="*/ 141 w 318"/>
                  <a:gd name="T15" fmla="*/ 92 h 288"/>
                  <a:gd name="T16" fmla="*/ 166 w 318"/>
                  <a:gd name="T17" fmla="*/ 81 h 288"/>
                  <a:gd name="T18" fmla="*/ 187 w 318"/>
                  <a:gd name="T19" fmla="*/ 89 h 288"/>
                  <a:gd name="T20" fmla="*/ 207 w 318"/>
                  <a:gd name="T21" fmla="*/ 104 h 288"/>
                  <a:gd name="T22" fmla="*/ 205 w 318"/>
                  <a:gd name="T23" fmla="*/ 122 h 288"/>
                  <a:gd name="T24" fmla="*/ 262 w 318"/>
                  <a:gd name="T25" fmla="*/ 140 h 288"/>
                  <a:gd name="T26" fmla="*/ 273 w 318"/>
                  <a:gd name="T27" fmla="*/ 111 h 288"/>
                  <a:gd name="T28" fmla="*/ 285 w 318"/>
                  <a:gd name="T29" fmla="*/ 111 h 288"/>
                  <a:gd name="T30" fmla="*/ 318 w 318"/>
                  <a:gd name="T31" fmla="*/ 126 h 288"/>
                  <a:gd name="T32" fmla="*/ 300 w 318"/>
                  <a:gd name="T33" fmla="*/ 210 h 288"/>
                  <a:gd name="T34" fmla="*/ 270 w 318"/>
                  <a:gd name="T35" fmla="*/ 236 h 288"/>
                  <a:gd name="T36" fmla="*/ 279 w 318"/>
                  <a:gd name="T37" fmla="*/ 288 h 288"/>
                  <a:gd name="T38" fmla="*/ 202 w 318"/>
                  <a:gd name="T39" fmla="*/ 287 h 288"/>
                  <a:gd name="T40" fmla="*/ 201 w 318"/>
                  <a:gd name="T41" fmla="*/ 260 h 288"/>
                  <a:gd name="T42" fmla="*/ 184 w 318"/>
                  <a:gd name="T43" fmla="*/ 260 h 288"/>
                  <a:gd name="T44" fmla="*/ 175 w 318"/>
                  <a:gd name="T45" fmla="*/ 276 h 288"/>
                  <a:gd name="T46" fmla="*/ 102 w 318"/>
                  <a:gd name="T47" fmla="*/ 261 h 288"/>
                  <a:gd name="T48" fmla="*/ 70 w 318"/>
                  <a:gd name="T49" fmla="*/ 281 h 288"/>
                  <a:gd name="T50" fmla="*/ 49 w 318"/>
                  <a:gd name="T51" fmla="*/ 254 h 288"/>
                  <a:gd name="T52" fmla="*/ 30 w 318"/>
                  <a:gd name="T53" fmla="*/ 167 h 288"/>
                  <a:gd name="T54" fmla="*/ 10 w 318"/>
                  <a:gd name="T55" fmla="*/ 135 h 288"/>
                  <a:gd name="T56" fmla="*/ 24 w 318"/>
                  <a:gd name="T57" fmla="*/ 92 h 288"/>
                  <a:gd name="T58" fmla="*/ 0 w 318"/>
                  <a:gd name="T59" fmla="*/ 65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8" h="288">
                    <a:moveTo>
                      <a:pt x="0" y="65"/>
                    </a:moveTo>
                    <a:lnTo>
                      <a:pt x="45" y="59"/>
                    </a:lnTo>
                    <a:lnTo>
                      <a:pt x="85" y="0"/>
                    </a:lnTo>
                    <a:lnTo>
                      <a:pt x="129" y="14"/>
                    </a:lnTo>
                    <a:lnTo>
                      <a:pt x="160" y="32"/>
                    </a:lnTo>
                    <a:lnTo>
                      <a:pt x="154" y="60"/>
                    </a:lnTo>
                    <a:lnTo>
                      <a:pt x="126" y="71"/>
                    </a:lnTo>
                    <a:lnTo>
                      <a:pt x="141" y="92"/>
                    </a:lnTo>
                    <a:lnTo>
                      <a:pt x="166" y="81"/>
                    </a:lnTo>
                    <a:lnTo>
                      <a:pt x="187" y="89"/>
                    </a:lnTo>
                    <a:lnTo>
                      <a:pt x="207" y="104"/>
                    </a:lnTo>
                    <a:lnTo>
                      <a:pt x="205" y="122"/>
                    </a:lnTo>
                    <a:lnTo>
                      <a:pt x="262" y="140"/>
                    </a:lnTo>
                    <a:lnTo>
                      <a:pt x="273" y="111"/>
                    </a:lnTo>
                    <a:lnTo>
                      <a:pt x="285" y="111"/>
                    </a:lnTo>
                    <a:lnTo>
                      <a:pt x="318" y="126"/>
                    </a:lnTo>
                    <a:lnTo>
                      <a:pt x="300" y="210"/>
                    </a:lnTo>
                    <a:lnTo>
                      <a:pt x="270" y="236"/>
                    </a:lnTo>
                    <a:lnTo>
                      <a:pt x="279" y="288"/>
                    </a:lnTo>
                    <a:lnTo>
                      <a:pt x="202" y="287"/>
                    </a:lnTo>
                    <a:lnTo>
                      <a:pt x="201" y="260"/>
                    </a:lnTo>
                    <a:lnTo>
                      <a:pt x="184" y="260"/>
                    </a:lnTo>
                    <a:lnTo>
                      <a:pt x="175" y="276"/>
                    </a:lnTo>
                    <a:lnTo>
                      <a:pt x="102" y="261"/>
                    </a:lnTo>
                    <a:lnTo>
                      <a:pt x="70" y="281"/>
                    </a:lnTo>
                    <a:lnTo>
                      <a:pt x="49" y="254"/>
                    </a:lnTo>
                    <a:lnTo>
                      <a:pt x="30" y="167"/>
                    </a:lnTo>
                    <a:lnTo>
                      <a:pt x="10" y="135"/>
                    </a:lnTo>
                    <a:lnTo>
                      <a:pt x="24" y="92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7" name="Freeform 99"/>
              <p:cNvSpPr>
                <a:spLocks/>
              </p:cNvSpPr>
              <p:nvPr/>
            </p:nvSpPr>
            <p:spPr bwMode="auto">
              <a:xfrm>
                <a:off x="-2679" y="2601"/>
                <a:ext cx="403" cy="376"/>
              </a:xfrm>
              <a:custGeom>
                <a:avLst/>
                <a:gdLst>
                  <a:gd name="T0" fmla="*/ 12 w 403"/>
                  <a:gd name="T1" fmla="*/ 21 h 376"/>
                  <a:gd name="T2" fmla="*/ 43 w 403"/>
                  <a:gd name="T3" fmla="*/ 0 h 376"/>
                  <a:gd name="T4" fmla="*/ 114 w 403"/>
                  <a:gd name="T5" fmla="*/ 16 h 376"/>
                  <a:gd name="T6" fmla="*/ 124 w 403"/>
                  <a:gd name="T7" fmla="*/ 0 h 376"/>
                  <a:gd name="T8" fmla="*/ 141 w 403"/>
                  <a:gd name="T9" fmla="*/ 0 h 376"/>
                  <a:gd name="T10" fmla="*/ 144 w 403"/>
                  <a:gd name="T11" fmla="*/ 25 h 376"/>
                  <a:gd name="T12" fmla="*/ 219 w 403"/>
                  <a:gd name="T13" fmla="*/ 28 h 376"/>
                  <a:gd name="T14" fmla="*/ 232 w 403"/>
                  <a:gd name="T15" fmla="*/ 75 h 376"/>
                  <a:gd name="T16" fmla="*/ 256 w 403"/>
                  <a:gd name="T17" fmla="*/ 75 h 376"/>
                  <a:gd name="T18" fmla="*/ 268 w 403"/>
                  <a:gd name="T19" fmla="*/ 55 h 376"/>
                  <a:gd name="T20" fmla="*/ 310 w 403"/>
                  <a:gd name="T21" fmla="*/ 60 h 376"/>
                  <a:gd name="T22" fmla="*/ 334 w 403"/>
                  <a:gd name="T23" fmla="*/ 97 h 376"/>
                  <a:gd name="T24" fmla="*/ 334 w 403"/>
                  <a:gd name="T25" fmla="*/ 156 h 376"/>
                  <a:gd name="T26" fmla="*/ 364 w 403"/>
                  <a:gd name="T27" fmla="*/ 160 h 376"/>
                  <a:gd name="T28" fmla="*/ 403 w 403"/>
                  <a:gd name="T29" fmla="*/ 219 h 376"/>
                  <a:gd name="T30" fmla="*/ 384 w 403"/>
                  <a:gd name="T31" fmla="*/ 280 h 376"/>
                  <a:gd name="T32" fmla="*/ 363 w 403"/>
                  <a:gd name="T33" fmla="*/ 268 h 376"/>
                  <a:gd name="T34" fmla="*/ 358 w 403"/>
                  <a:gd name="T35" fmla="*/ 285 h 376"/>
                  <a:gd name="T36" fmla="*/ 303 w 403"/>
                  <a:gd name="T37" fmla="*/ 319 h 376"/>
                  <a:gd name="T38" fmla="*/ 271 w 403"/>
                  <a:gd name="T39" fmla="*/ 325 h 376"/>
                  <a:gd name="T40" fmla="*/ 268 w 403"/>
                  <a:gd name="T41" fmla="*/ 364 h 376"/>
                  <a:gd name="T42" fmla="*/ 217 w 403"/>
                  <a:gd name="T43" fmla="*/ 376 h 376"/>
                  <a:gd name="T44" fmla="*/ 124 w 403"/>
                  <a:gd name="T45" fmla="*/ 370 h 376"/>
                  <a:gd name="T46" fmla="*/ 99 w 403"/>
                  <a:gd name="T47" fmla="*/ 331 h 376"/>
                  <a:gd name="T48" fmla="*/ 112 w 403"/>
                  <a:gd name="T49" fmla="*/ 265 h 376"/>
                  <a:gd name="T50" fmla="*/ 63 w 403"/>
                  <a:gd name="T51" fmla="*/ 225 h 376"/>
                  <a:gd name="T52" fmla="*/ 46 w 403"/>
                  <a:gd name="T53" fmla="*/ 183 h 376"/>
                  <a:gd name="T54" fmla="*/ 16 w 403"/>
                  <a:gd name="T55" fmla="*/ 174 h 376"/>
                  <a:gd name="T56" fmla="*/ 16 w 403"/>
                  <a:gd name="T57" fmla="*/ 127 h 376"/>
                  <a:gd name="T58" fmla="*/ 37 w 403"/>
                  <a:gd name="T59" fmla="*/ 112 h 376"/>
                  <a:gd name="T60" fmla="*/ 78 w 403"/>
                  <a:gd name="T61" fmla="*/ 118 h 376"/>
                  <a:gd name="T62" fmla="*/ 105 w 403"/>
                  <a:gd name="T63" fmla="*/ 79 h 376"/>
                  <a:gd name="T64" fmla="*/ 73 w 403"/>
                  <a:gd name="T65" fmla="*/ 72 h 376"/>
                  <a:gd name="T66" fmla="*/ 55 w 403"/>
                  <a:gd name="T67" fmla="*/ 88 h 376"/>
                  <a:gd name="T68" fmla="*/ 7 w 403"/>
                  <a:gd name="T69" fmla="*/ 81 h 376"/>
                  <a:gd name="T70" fmla="*/ 0 w 403"/>
                  <a:gd name="T71" fmla="*/ 51 h 376"/>
                  <a:gd name="T72" fmla="*/ 12 w 403"/>
                  <a:gd name="T73" fmla="*/ 21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03" h="376">
                    <a:moveTo>
                      <a:pt x="12" y="21"/>
                    </a:moveTo>
                    <a:lnTo>
                      <a:pt x="43" y="0"/>
                    </a:lnTo>
                    <a:lnTo>
                      <a:pt x="114" y="16"/>
                    </a:lnTo>
                    <a:lnTo>
                      <a:pt x="124" y="0"/>
                    </a:lnTo>
                    <a:lnTo>
                      <a:pt x="141" y="0"/>
                    </a:lnTo>
                    <a:lnTo>
                      <a:pt x="144" y="25"/>
                    </a:lnTo>
                    <a:lnTo>
                      <a:pt x="219" y="28"/>
                    </a:lnTo>
                    <a:lnTo>
                      <a:pt x="232" y="75"/>
                    </a:lnTo>
                    <a:lnTo>
                      <a:pt x="256" y="75"/>
                    </a:lnTo>
                    <a:lnTo>
                      <a:pt x="268" y="55"/>
                    </a:lnTo>
                    <a:lnTo>
                      <a:pt x="310" y="60"/>
                    </a:lnTo>
                    <a:lnTo>
                      <a:pt x="334" y="97"/>
                    </a:lnTo>
                    <a:lnTo>
                      <a:pt x="334" y="156"/>
                    </a:lnTo>
                    <a:lnTo>
                      <a:pt x="364" y="160"/>
                    </a:lnTo>
                    <a:lnTo>
                      <a:pt x="403" y="219"/>
                    </a:lnTo>
                    <a:lnTo>
                      <a:pt x="384" y="280"/>
                    </a:lnTo>
                    <a:lnTo>
                      <a:pt x="363" y="268"/>
                    </a:lnTo>
                    <a:lnTo>
                      <a:pt x="358" y="285"/>
                    </a:lnTo>
                    <a:lnTo>
                      <a:pt x="303" y="319"/>
                    </a:lnTo>
                    <a:lnTo>
                      <a:pt x="271" y="325"/>
                    </a:lnTo>
                    <a:lnTo>
                      <a:pt x="268" y="364"/>
                    </a:lnTo>
                    <a:lnTo>
                      <a:pt x="217" y="376"/>
                    </a:lnTo>
                    <a:lnTo>
                      <a:pt x="124" y="370"/>
                    </a:lnTo>
                    <a:lnTo>
                      <a:pt x="99" y="331"/>
                    </a:lnTo>
                    <a:lnTo>
                      <a:pt x="112" y="265"/>
                    </a:lnTo>
                    <a:lnTo>
                      <a:pt x="63" y="225"/>
                    </a:lnTo>
                    <a:lnTo>
                      <a:pt x="46" y="183"/>
                    </a:lnTo>
                    <a:lnTo>
                      <a:pt x="16" y="174"/>
                    </a:lnTo>
                    <a:lnTo>
                      <a:pt x="16" y="127"/>
                    </a:lnTo>
                    <a:lnTo>
                      <a:pt x="37" y="112"/>
                    </a:lnTo>
                    <a:lnTo>
                      <a:pt x="78" y="118"/>
                    </a:lnTo>
                    <a:lnTo>
                      <a:pt x="105" y="79"/>
                    </a:lnTo>
                    <a:lnTo>
                      <a:pt x="73" y="72"/>
                    </a:lnTo>
                    <a:lnTo>
                      <a:pt x="55" y="88"/>
                    </a:lnTo>
                    <a:lnTo>
                      <a:pt x="7" y="81"/>
                    </a:lnTo>
                    <a:lnTo>
                      <a:pt x="0" y="51"/>
                    </a:lnTo>
                    <a:lnTo>
                      <a:pt x="12" y="21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" name="Freeform 100"/>
              <p:cNvSpPr>
                <a:spLocks/>
              </p:cNvSpPr>
              <p:nvPr/>
            </p:nvSpPr>
            <p:spPr bwMode="auto">
              <a:xfrm>
                <a:off x="-2346" y="2637"/>
                <a:ext cx="442" cy="462"/>
              </a:xfrm>
              <a:custGeom>
                <a:avLst/>
                <a:gdLst>
                  <a:gd name="T0" fmla="*/ 0 w 442"/>
                  <a:gd name="T1" fmla="*/ 87 h 462"/>
                  <a:gd name="T2" fmla="*/ 0 w 442"/>
                  <a:gd name="T3" fmla="*/ 121 h 462"/>
                  <a:gd name="T4" fmla="*/ 31 w 442"/>
                  <a:gd name="T5" fmla="*/ 124 h 462"/>
                  <a:gd name="T6" fmla="*/ 70 w 442"/>
                  <a:gd name="T7" fmla="*/ 183 h 462"/>
                  <a:gd name="T8" fmla="*/ 49 w 442"/>
                  <a:gd name="T9" fmla="*/ 243 h 462"/>
                  <a:gd name="T10" fmla="*/ 64 w 442"/>
                  <a:gd name="T11" fmla="*/ 264 h 462"/>
                  <a:gd name="T12" fmla="*/ 127 w 442"/>
                  <a:gd name="T13" fmla="*/ 265 h 462"/>
                  <a:gd name="T14" fmla="*/ 93 w 442"/>
                  <a:gd name="T15" fmla="*/ 283 h 462"/>
                  <a:gd name="T16" fmla="*/ 84 w 442"/>
                  <a:gd name="T17" fmla="*/ 306 h 462"/>
                  <a:gd name="T18" fmla="*/ 108 w 442"/>
                  <a:gd name="T19" fmla="*/ 337 h 462"/>
                  <a:gd name="T20" fmla="*/ 99 w 442"/>
                  <a:gd name="T21" fmla="*/ 357 h 462"/>
                  <a:gd name="T22" fmla="*/ 111 w 442"/>
                  <a:gd name="T23" fmla="*/ 382 h 462"/>
                  <a:gd name="T24" fmla="*/ 91 w 442"/>
                  <a:gd name="T25" fmla="*/ 411 h 462"/>
                  <a:gd name="T26" fmla="*/ 141 w 442"/>
                  <a:gd name="T27" fmla="*/ 447 h 462"/>
                  <a:gd name="T28" fmla="*/ 184 w 442"/>
                  <a:gd name="T29" fmla="*/ 462 h 462"/>
                  <a:gd name="T30" fmla="*/ 210 w 442"/>
                  <a:gd name="T31" fmla="*/ 439 h 462"/>
                  <a:gd name="T32" fmla="*/ 216 w 442"/>
                  <a:gd name="T33" fmla="*/ 400 h 462"/>
                  <a:gd name="T34" fmla="*/ 240 w 442"/>
                  <a:gd name="T35" fmla="*/ 406 h 462"/>
                  <a:gd name="T36" fmla="*/ 345 w 442"/>
                  <a:gd name="T37" fmla="*/ 358 h 462"/>
                  <a:gd name="T38" fmla="*/ 355 w 442"/>
                  <a:gd name="T39" fmla="*/ 274 h 462"/>
                  <a:gd name="T40" fmla="*/ 387 w 442"/>
                  <a:gd name="T41" fmla="*/ 222 h 462"/>
                  <a:gd name="T42" fmla="*/ 442 w 442"/>
                  <a:gd name="T43" fmla="*/ 214 h 462"/>
                  <a:gd name="T44" fmla="*/ 421 w 442"/>
                  <a:gd name="T45" fmla="*/ 97 h 462"/>
                  <a:gd name="T46" fmla="*/ 340 w 442"/>
                  <a:gd name="T47" fmla="*/ 73 h 462"/>
                  <a:gd name="T48" fmla="*/ 318 w 442"/>
                  <a:gd name="T49" fmla="*/ 82 h 462"/>
                  <a:gd name="T50" fmla="*/ 273 w 442"/>
                  <a:gd name="T51" fmla="*/ 16 h 462"/>
                  <a:gd name="T52" fmla="*/ 214 w 442"/>
                  <a:gd name="T53" fmla="*/ 0 h 462"/>
                  <a:gd name="T54" fmla="*/ 159 w 442"/>
                  <a:gd name="T55" fmla="*/ 33 h 462"/>
                  <a:gd name="T56" fmla="*/ 156 w 442"/>
                  <a:gd name="T57" fmla="*/ 60 h 462"/>
                  <a:gd name="T58" fmla="*/ 54 w 442"/>
                  <a:gd name="T59" fmla="*/ 66 h 462"/>
                  <a:gd name="T60" fmla="*/ 0 w 442"/>
                  <a:gd name="T61" fmla="*/ 87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2" h="462">
                    <a:moveTo>
                      <a:pt x="0" y="87"/>
                    </a:moveTo>
                    <a:lnTo>
                      <a:pt x="0" y="121"/>
                    </a:lnTo>
                    <a:lnTo>
                      <a:pt x="31" y="124"/>
                    </a:lnTo>
                    <a:lnTo>
                      <a:pt x="70" y="183"/>
                    </a:lnTo>
                    <a:lnTo>
                      <a:pt x="49" y="243"/>
                    </a:lnTo>
                    <a:lnTo>
                      <a:pt x="64" y="264"/>
                    </a:lnTo>
                    <a:lnTo>
                      <a:pt x="127" y="265"/>
                    </a:lnTo>
                    <a:lnTo>
                      <a:pt x="93" y="283"/>
                    </a:lnTo>
                    <a:lnTo>
                      <a:pt x="84" y="306"/>
                    </a:lnTo>
                    <a:lnTo>
                      <a:pt x="108" y="337"/>
                    </a:lnTo>
                    <a:lnTo>
                      <a:pt x="99" y="357"/>
                    </a:lnTo>
                    <a:lnTo>
                      <a:pt x="111" y="382"/>
                    </a:lnTo>
                    <a:lnTo>
                      <a:pt x="91" y="411"/>
                    </a:lnTo>
                    <a:lnTo>
                      <a:pt x="141" y="447"/>
                    </a:lnTo>
                    <a:lnTo>
                      <a:pt x="184" y="462"/>
                    </a:lnTo>
                    <a:lnTo>
                      <a:pt x="210" y="439"/>
                    </a:lnTo>
                    <a:lnTo>
                      <a:pt x="216" y="400"/>
                    </a:lnTo>
                    <a:lnTo>
                      <a:pt x="240" y="406"/>
                    </a:lnTo>
                    <a:lnTo>
                      <a:pt x="345" y="358"/>
                    </a:lnTo>
                    <a:lnTo>
                      <a:pt x="355" y="274"/>
                    </a:lnTo>
                    <a:lnTo>
                      <a:pt x="387" y="222"/>
                    </a:lnTo>
                    <a:lnTo>
                      <a:pt x="442" y="214"/>
                    </a:lnTo>
                    <a:lnTo>
                      <a:pt x="421" y="97"/>
                    </a:lnTo>
                    <a:lnTo>
                      <a:pt x="340" y="73"/>
                    </a:lnTo>
                    <a:lnTo>
                      <a:pt x="318" y="82"/>
                    </a:lnTo>
                    <a:lnTo>
                      <a:pt x="273" y="16"/>
                    </a:lnTo>
                    <a:lnTo>
                      <a:pt x="214" y="0"/>
                    </a:lnTo>
                    <a:lnTo>
                      <a:pt x="159" y="33"/>
                    </a:lnTo>
                    <a:lnTo>
                      <a:pt x="156" y="60"/>
                    </a:lnTo>
                    <a:lnTo>
                      <a:pt x="54" y="66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" name="Freeform 101"/>
              <p:cNvSpPr>
                <a:spLocks/>
              </p:cNvSpPr>
              <p:nvPr/>
            </p:nvSpPr>
            <p:spPr bwMode="auto">
              <a:xfrm>
                <a:off x="-2334" y="2994"/>
                <a:ext cx="466" cy="559"/>
              </a:xfrm>
              <a:custGeom>
                <a:avLst/>
                <a:gdLst>
                  <a:gd name="T0" fmla="*/ 78 w 466"/>
                  <a:gd name="T1" fmla="*/ 51 h 559"/>
                  <a:gd name="T2" fmla="*/ 61 w 466"/>
                  <a:gd name="T3" fmla="*/ 58 h 559"/>
                  <a:gd name="T4" fmla="*/ 43 w 466"/>
                  <a:gd name="T5" fmla="*/ 84 h 559"/>
                  <a:gd name="T6" fmla="*/ 6 w 466"/>
                  <a:gd name="T7" fmla="*/ 84 h 559"/>
                  <a:gd name="T8" fmla="*/ 0 w 466"/>
                  <a:gd name="T9" fmla="*/ 127 h 559"/>
                  <a:gd name="T10" fmla="*/ 33 w 466"/>
                  <a:gd name="T11" fmla="*/ 162 h 559"/>
                  <a:gd name="T12" fmla="*/ 73 w 466"/>
                  <a:gd name="T13" fmla="*/ 165 h 559"/>
                  <a:gd name="T14" fmla="*/ 88 w 466"/>
                  <a:gd name="T15" fmla="*/ 153 h 559"/>
                  <a:gd name="T16" fmla="*/ 108 w 466"/>
                  <a:gd name="T17" fmla="*/ 168 h 559"/>
                  <a:gd name="T18" fmla="*/ 124 w 466"/>
                  <a:gd name="T19" fmla="*/ 162 h 559"/>
                  <a:gd name="T20" fmla="*/ 171 w 466"/>
                  <a:gd name="T21" fmla="*/ 208 h 559"/>
                  <a:gd name="T22" fmla="*/ 150 w 466"/>
                  <a:gd name="T23" fmla="*/ 255 h 559"/>
                  <a:gd name="T24" fmla="*/ 178 w 466"/>
                  <a:gd name="T25" fmla="*/ 312 h 559"/>
                  <a:gd name="T26" fmla="*/ 147 w 466"/>
                  <a:gd name="T27" fmla="*/ 298 h 559"/>
                  <a:gd name="T28" fmla="*/ 127 w 466"/>
                  <a:gd name="T29" fmla="*/ 306 h 559"/>
                  <a:gd name="T30" fmla="*/ 127 w 466"/>
                  <a:gd name="T31" fmla="*/ 355 h 559"/>
                  <a:gd name="T32" fmla="*/ 169 w 466"/>
                  <a:gd name="T33" fmla="*/ 418 h 559"/>
                  <a:gd name="T34" fmla="*/ 166 w 466"/>
                  <a:gd name="T35" fmla="*/ 441 h 559"/>
                  <a:gd name="T36" fmla="*/ 175 w 466"/>
                  <a:gd name="T37" fmla="*/ 468 h 559"/>
                  <a:gd name="T38" fmla="*/ 163 w 466"/>
                  <a:gd name="T39" fmla="*/ 493 h 559"/>
                  <a:gd name="T40" fmla="*/ 163 w 466"/>
                  <a:gd name="T41" fmla="*/ 520 h 559"/>
                  <a:gd name="T42" fmla="*/ 237 w 466"/>
                  <a:gd name="T43" fmla="*/ 541 h 559"/>
                  <a:gd name="T44" fmla="*/ 246 w 466"/>
                  <a:gd name="T45" fmla="*/ 525 h 559"/>
                  <a:gd name="T46" fmla="*/ 238 w 466"/>
                  <a:gd name="T47" fmla="*/ 462 h 559"/>
                  <a:gd name="T48" fmla="*/ 261 w 466"/>
                  <a:gd name="T49" fmla="*/ 451 h 559"/>
                  <a:gd name="T50" fmla="*/ 276 w 466"/>
                  <a:gd name="T51" fmla="*/ 484 h 559"/>
                  <a:gd name="T52" fmla="*/ 318 w 466"/>
                  <a:gd name="T53" fmla="*/ 507 h 559"/>
                  <a:gd name="T54" fmla="*/ 324 w 466"/>
                  <a:gd name="T55" fmla="*/ 552 h 559"/>
                  <a:gd name="T56" fmla="*/ 390 w 466"/>
                  <a:gd name="T57" fmla="*/ 559 h 559"/>
                  <a:gd name="T58" fmla="*/ 417 w 466"/>
                  <a:gd name="T59" fmla="*/ 525 h 559"/>
                  <a:gd name="T60" fmla="*/ 448 w 466"/>
                  <a:gd name="T61" fmla="*/ 519 h 559"/>
                  <a:gd name="T62" fmla="*/ 466 w 466"/>
                  <a:gd name="T63" fmla="*/ 493 h 559"/>
                  <a:gd name="T64" fmla="*/ 447 w 466"/>
                  <a:gd name="T65" fmla="*/ 442 h 559"/>
                  <a:gd name="T66" fmla="*/ 429 w 466"/>
                  <a:gd name="T67" fmla="*/ 418 h 559"/>
                  <a:gd name="T68" fmla="*/ 448 w 466"/>
                  <a:gd name="T69" fmla="*/ 313 h 559"/>
                  <a:gd name="T70" fmla="*/ 387 w 466"/>
                  <a:gd name="T71" fmla="*/ 283 h 559"/>
                  <a:gd name="T72" fmla="*/ 370 w 466"/>
                  <a:gd name="T73" fmla="*/ 291 h 559"/>
                  <a:gd name="T74" fmla="*/ 363 w 466"/>
                  <a:gd name="T75" fmla="*/ 261 h 559"/>
                  <a:gd name="T76" fmla="*/ 372 w 466"/>
                  <a:gd name="T77" fmla="*/ 223 h 559"/>
                  <a:gd name="T78" fmla="*/ 352 w 466"/>
                  <a:gd name="T79" fmla="*/ 196 h 559"/>
                  <a:gd name="T80" fmla="*/ 322 w 466"/>
                  <a:gd name="T81" fmla="*/ 187 h 559"/>
                  <a:gd name="T82" fmla="*/ 321 w 466"/>
                  <a:gd name="T83" fmla="*/ 135 h 559"/>
                  <a:gd name="T84" fmla="*/ 333 w 466"/>
                  <a:gd name="T85" fmla="*/ 123 h 559"/>
                  <a:gd name="T86" fmla="*/ 367 w 466"/>
                  <a:gd name="T87" fmla="*/ 127 h 559"/>
                  <a:gd name="T88" fmla="*/ 375 w 466"/>
                  <a:gd name="T89" fmla="*/ 82 h 559"/>
                  <a:gd name="T90" fmla="*/ 334 w 466"/>
                  <a:gd name="T91" fmla="*/ 0 h 559"/>
                  <a:gd name="T92" fmla="*/ 226 w 466"/>
                  <a:gd name="T93" fmla="*/ 49 h 559"/>
                  <a:gd name="T94" fmla="*/ 202 w 466"/>
                  <a:gd name="T95" fmla="*/ 42 h 559"/>
                  <a:gd name="T96" fmla="*/ 198 w 466"/>
                  <a:gd name="T97" fmla="*/ 84 h 559"/>
                  <a:gd name="T98" fmla="*/ 172 w 466"/>
                  <a:gd name="T99" fmla="*/ 105 h 559"/>
                  <a:gd name="T100" fmla="*/ 129 w 466"/>
                  <a:gd name="T101" fmla="*/ 88 h 559"/>
                  <a:gd name="T102" fmla="*/ 78 w 466"/>
                  <a:gd name="T103" fmla="*/ 51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6" h="559">
                    <a:moveTo>
                      <a:pt x="78" y="51"/>
                    </a:moveTo>
                    <a:lnTo>
                      <a:pt x="61" y="58"/>
                    </a:lnTo>
                    <a:lnTo>
                      <a:pt x="43" y="84"/>
                    </a:lnTo>
                    <a:lnTo>
                      <a:pt x="6" y="84"/>
                    </a:lnTo>
                    <a:lnTo>
                      <a:pt x="0" y="127"/>
                    </a:lnTo>
                    <a:lnTo>
                      <a:pt x="33" y="162"/>
                    </a:lnTo>
                    <a:lnTo>
                      <a:pt x="73" y="165"/>
                    </a:lnTo>
                    <a:lnTo>
                      <a:pt x="88" y="153"/>
                    </a:lnTo>
                    <a:lnTo>
                      <a:pt x="108" y="168"/>
                    </a:lnTo>
                    <a:lnTo>
                      <a:pt x="124" y="162"/>
                    </a:lnTo>
                    <a:lnTo>
                      <a:pt x="171" y="208"/>
                    </a:lnTo>
                    <a:lnTo>
                      <a:pt x="150" y="255"/>
                    </a:lnTo>
                    <a:lnTo>
                      <a:pt x="178" y="312"/>
                    </a:lnTo>
                    <a:lnTo>
                      <a:pt x="147" y="298"/>
                    </a:lnTo>
                    <a:lnTo>
                      <a:pt x="127" y="306"/>
                    </a:lnTo>
                    <a:lnTo>
                      <a:pt x="127" y="355"/>
                    </a:lnTo>
                    <a:lnTo>
                      <a:pt x="169" y="418"/>
                    </a:lnTo>
                    <a:lnTo>
                      <a:pt x="166" y="441"/>
                    </a:lnTo>
                    <a:lnTo>
                      <a:pt x="175" y="468"/>
                    </a:lnTo>
                    <a:lnTo>
                      <a:pt x="163" y="493"/>
                    </a:lnTo>
                    <a:lnTo>
                      <a:pt x="163" y="520"/>
                    </a:lnTo>
                    <a:lnTo>
                      <a:pt x="237" y="541"/>
                    </a:lnTo>
                    <a:lnTo>
                      <a:pt x="246" y="525"/>
                    </a:lnTo>
                    <a:lnTo>
                      <a:pt x="238" y="462"/>
                    </a:lnTo>
                    <a:lnTo>
                      <a:pt x="261" y="451"/>
                    </a:lnTo>
                    <a:lnTo>
                      <a:pt x="276" y="484"/>
                    </a:lnTo>
                    <a:lnTo>
                      <a:pt x="318" y="507"/>
                    </a:lnTo>
                    <a:lnTo>
                      <a:pt x="324" y="552"/>
                    </a:lnTo>
                    <a:lnTo>
                      <a:pt x="390" y="559"/>
                    </a:lnTo>
                    <a:lnTo>
                      <a:pt x="417" y="525"/>
                    </a:lnTo>
                    <a:lnTo>
                      <a:pt x="448" y="519"/>
                    </a:lnTo>
                    <a:lnTo>
                      <a:pt x="466" y="493"/>
                    </a:lnTo>
                    <a:lnTo>
                      <a:pt x="447" y="442"/>
                    </a:lnTo>
                    <a:lnTo>
                      <a:pt x="429" y="418"/>
                    </a:lnTo>
                    <a:lnTo>
                      <a:pt x="448" y="313"/>
                    </a:lnTo>
                    <a:lnTo>
                      <a:pt x="387" y="283"/>
                    </a:lnTo>
                    <a:lnTo>
                      <a:pt x="370" y="291"/>
                    </a:lnTo>
                    <a:lnTo>
                      <a:pt x="363" y="261"/>
                    </a:lnTo>
                    <a:lnTo>
                      <a:pt x="372" y="223"/>
                    </a:lnTo>
                    <a:lnTo>
                      <a:pt x="352" y="196"/>
                    </a:lnTo>
                    <a:lnTo>
                      <a:pt x="322" y="187"/>
                    </a:lnTo>
                    <a:lnTo>
                      <a:pt x="321" y="135"/>
                    </a:lnTo>
                    <a:lnTo>
                      <a:pt x="333" y="123"/>
                    </a:lnTo>
                    <a:lnTo>
                      <a:pt x="367" y="127"/>
                    </a:lnTo>
                    <a:lnTo>
                      <a:pt x="375" y="82"/>
                    </a:lnTo>
                    <a:lnTo>
                      <a:pt x="334" y="0"/>
                    </a:lnTo>
                    <a:lnTo>
                      <a:pt x="226" y="49"/>
                    </a:lnTo>
                    <a:lnTo>
                      <a:pt x="202" y="42"/>
                    </a:lnTo>
                    <a:lnTo>
                      <a:pt x="198" y="84"/>
                    </a:lnTo>
                    <a:lnTo>
                      <a:pt x="172" y="105"/>
                    </a:lnTo>
                    <a:lnTo>
                      <a:pt x="129" y="88"/>
                    </a:lnTo>
                    <a:lnTo>
                      <a:pt x="78" y="51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0" name="Freeform 102"/>
              <p:cNvSpPr>
                <a:spLocks/>
              </p:cNvSpPr>
              <p:nvPr/>
            </p:nvSpPr>
            <p:spPr bwMode="auto">
              <a:xfrm>
                <a:off x="-1907" y="3066"/>
                <a:ext cx="557" cy="445"/>
              </a:xfrm>
              <a:custGeom>
                <a:avLst/>
                <a:gdLst>
                  <a:gd name="T0" fmla="*/ 36 w 557"/>
                  <a:gd name="T1" fmla="*/ 418 h 445"/>
                  <a:gd name="T2" fmla="*/ 81 w 557"/>
                  <a:gd name="T3" fmla="*/ 426 h 445"/>
                  <a:gd name="T4" fmla="*/ 116 w 557"/>
                  <a:gd name="T5" fmla="*/ 399 h 445"/>
                  <a:gd name="T6" fmla="*/ 123 w 557"/>
                  <a:gd name="T7" fmla="*/ 358 h 445"/>
                  <a:gd name="T8" fmla="*/ 209 w 557"/>
                  <a:gd name="T9" fmla="*/ 364 h 445"/>
                  <a:gd name="T10" fmla="*/ 269 w 557"/>
                  <a:gd name="T11" fmla="*/ 396 h 445"/>
                  <a:gd name="T12" fmla="*/ 296 w 557"/>
                  <a:gd name="T13" fmla="*/ 433 h 445"/>
                  <a:gd name="T14" fmla="*/ 333 w 557"/>
                  <a:gd name="T15" fmla="*/ 439 h 445"/>
                  <a:gd name="T16" fmla="*/ 366 w 557"/>
                  <a:gd name="T17" fmla="*/ 420 h 445"/>
                  <a:gd name="T18" fmla="*/ 395 w 557"/>
                  <a:gd name="T19" fmla="*/ 423 h 445"/>
                  <a:gd name="T20" fmla="*/ 393 w 557"/>
                  <a:gd name="T21" fmla="*/ 442 h 445"/>
                  <a:gd name="T22" fmla="*/ 419 w 557"/>
                  <a:gd name="T23" fmla="*/ 445 h 445"/>
                  <a:gd name="T24" fmla="*/ 432 w 557"/>
                  <a:gd name="T25" fmla="*/ 421 h 445"/>
                  <a:gd name="T26" fmla="*/ 486 w 557"/>
                  <a:gd name="T27" fmla="*/ 426 h 445"/>
                  <a:gd name="T28" fmla="*/ 512 w 557"/>
                  <a:gd name="T29" fmla="*/ 391 h 445"/>
                  <a:gd name="T30" fmla="*/ 516 w 557"/>
                  <a:gd name="T31" fmla="*/ 297 h 445"/>
                  <a:gd name="T32" fmla="*/ 540 w 557"/>
                  <a:gd name="T33" fmla="*/ 274 h 445"/>
                  <a:gd name="T34" fmla="*/ 549 w 557"/>
                  <a:gd name="T35" fmla="*/ 219 h 445"/>
                  <a:gd name="T36" fmla="*/ 530 w 557"/>
                  <a:gd name="T37" fmla="*/ 207 h 445"/>
                  <a:gd name="T38" fmla="*/ 536 w 557"/>
                  <a:gd name="T39" fmla="*/ 165 h 445"/>
                  <a:gd name="T40" fmla="*/ 557 w 557"/>
                  <a:gd name="T41" fmla="*/ 154 h 445"/>
                  <a:gd name="T42" fmla="*/ 554 w 557"/>
                  <a:gd name="T43" fmla="*/ 120 h 445"/>
                  <a:gd name="T44" fmla="*/ 506 w 557"/>
                  <a:gd name="T45" fmla="*/ 64 h 445"/>
                  <a:gd name="T46" fmla="*/ 471 w 557"/>
                  <a:gd name="T47" fmla="*/ 61 h 445"/>
                  <a:gd name="T48" fmla="*/ 459 w 557"/>
                  <a:gd name="T49" fmla="*/ 39 h 445"/>
                  <a:gd name="T50" fmla="*/ 401 w 557"/>
                  <a:gd name="T51" fmla="*/ 0 h 445"/>
                  <a:gd name="T52" fmla="*/ 387 w 557"/>
                  <a:gd name="T53" fmla="*/ 6 h 445"/>
                  <a:gd name="T54" fmla="*/ 378 w 557"/>
                  <a:gd name="T55" fmla="*/ 28 h 445"/>
                  <a:gd name="T56" fmla="*/ 362 w 557"/>
                  <a:gd name="T57" fmla="*/ 19 h 445"/>
                  <a:gd name="T58" fmla="*/ 324 w 557"/>
                  <a:gd name="T59" fmla="*/ 45 h 445"/>
                  <a:gd name="T60" fmla="*/ 323 w 557"/>
                  <a:gd name="T61" fmla="*/ 82 h 445"/>
                  <a:gd name="T62" fmla="*/ 275 w 557"/>
                  <a:gd name="T63" fmla="*/ 130 h 445"/>
                  <a:gd name="T64" fmla="*/ 272 w 557"/>
                  <a:gd name="T65" fmla="*/ 202 h 445"/>
                  <a:gd name="T66" fmla="*/ 242 w 557"/>
                  <a:gd name="T67" fmla="*/ 201 h 445"/>
                  <a:gd name="T68" fmla="*/ 194 w 557"/>
                  <a:gd name="T69" fmla="*/ 222 h 445"/>
                  <a:gd name="T70" fmla="*/ 197 w 557"/>
                  <a:gd name="T71" fmla="*/ 249 h 445"/>
                  <a:gd name="T72" fmla="*/ 149 w 557"/>
                  <a:gd name="T73" fmla="*/ 241 h 445"/>
                  <a:gd name="T74" fmla="*/ 128 w 557"/>
                  <a:gd name="T75" fmla="*/ 262 h 445"/>
                  <a:gd name="T76" fmla="*/ 107 w 557"/>
                  <a:gd name="T77" fmla="*/ 247 h 445"/>
                  <a:gd name="T78" fmla="*/ 102 w 557"/>
                  <a:gd name="T79" fmla="*/ 208 h 445"/>
                  <a:gd name="T80" fmla="*/ 44 w 557"/>
                  <a:gd name="T81" fmla="*/ 186 h 445"/>
                  <a:gd name="T82" fmla="*/ 23 w 557"/>
                  <a:gd name="T83" fmla="*/ 201 h 445"/>
                  <a:gd name="T84" fmla="*/ 29 w 557"/>
                  <a:gd name="T85" fmla="*/ 223 h 445"/>
                  <a:gd name="T86" fmla="*/ 18 w 557"/>
                  <a:gd name="T87" fmla="*/ 241 h 445"/>
                  <a:gd name="T88" fmla="*/ 0 w 557"/>
                  <a:gd name="T89" fmla="*/ 346 h 445"/>
                  <a:gd name="T90" fmla="*/ 20 w 557"/>
                  <a:gd name="T91" fmla="*/ 369 h 445"/>
                  <a:gd name="T92" fmla="*/ 36 w 557"/>
                  <a:gd name="T93" fmla="*/ 418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7" h="445">
                    <a:moveTo>
                      <a:pt x="36" y="418"/>
                    </a:moveTo>
                    <a:lnTo>
                      <a:pt x="81" y="426"/>
                    </a:lnTo>
                    <a:lnTo>
                      <a:pt x="116" y="399"/>
                    </a:lnTo>
                    <a:lnTo>
                      <a:pt x="123" y="358"/>
                    </a:lnTo>
                    <a:lnTo>
                      <a:pt x="209" y="364"/>
                    </a:lnTo>
                    <a:lnTo>
                      <a:pt x="269" y="396"/>
                    </a:lnTo>
                    <a:lnTo>
                      <a:pt x="296" y="433"/>
                    </a:lnTo>
                    <a:lnTo>
                      <a:pt x="333" y="439"/>
                    </a:lnTo>
                    <a:lnTo>
                      <a:pt x="366" y="420"/>
                    </a:lnTo>
                    <a:lnTo>
                      <a:pt x="395" y="423"/>
                    </a:lnTo>
                    <a:lnTo>
                      <a:pt x="393" y="442"/>
                    </a:lnTo>
                    <a:lnTo>
                      <a:pt x="419" y="445"/>
                    </a:lnTo>
                    <a:lnTo>
                      <a:pt x="432" y="421"/>
                    </a:lnTo>
                    <a:lnTo>
                      <a:pt x="486" y="426"/>
                    </a:lnTo>
                    <a:lnTo>
                      <a:pt x="512" y="391"/>
                    </a:lnTo>
                    <a:lnTo>
                      <a:pt x="516" y="297"/>
                    </a:lnTo>
                    <a:lnTo>
                      <a:pt x="540" y="274"/>
                    </a:lnTo>
                    <a:lnTo>
                      <a:pt x="549" y="219"/>
                    </a:lnTo>
                    <a:lnTo>
                      <a:pt x="530" y="207"/>
                    </a:lnTo>
                    <a:lnTo>
                      <a:pt x="536" y="165"/>
                    </a:lnTo>
                    <a:lnTo>
                      <a:pt x="557" y="154"/>
                    </a:lnTo>
                    <a:lnTo>
                      <a:pt x="554" y="120"/>
                    </a:lnTo>
                    <a:lnTo>
                      <a:pt x="506" y="64"/>
                    </a:lnTo>
                    <a:lnTo>
                      <a:pt x="471" y="61"/>
                    </a:lnTo>
                    <a:lnTo>
                      <a:pt x="459" y="39"/>
                    </a:lnTo>
                    <a:lnTo>
                      <a:pt x="401" y="0"/>
                    </a:lnTo>
                    <a:lnTo>
                      <a:pt x="387" y="6"/>
                    </a:lnTo>
                    <a:lnTo>
                      <a:pt x="378" y="28"/>
                    </a:lnTo>
                    <a:lnTo>
                      <a:pt x="362" y="19"/>
                    </a:lnTo>
                    <a:lnTo>
                      <a:pt x="324" y="45"/>
                    </a:lnTo>
                    <a:lnTo>
                      <a:pt x="323" y="82"/>
                    </a:lnTo>
                    <a:lnTo>
                      <a:pt x="275" y="130"/>
                    </a:lnTo>
                    <a:lnTo>
                      <a:pt x="272" y="202"/>
                    </a:lnTo>
                    <a:lnTo>
                      <a:pt x="242" y="201"/>
                    </a:lnTo>
                    <a:lnTo>
                      <a:pt x="194" y="222"/>
                    </a:lnTo>
                    <a:lnTo>
                      <a:pt x="197" y="249"/>
                    </a:lnTo>
                    <a:lnTo>
                      <a:pt x="149" y="241"/>
                    </a:lnTo>
                    <a:lnTo>
                      <a:pt x="128" y="262"/>
                    </a:lnTo>
                    <a:lnTo>
                      <a:pt x="107" y="247"/>
                    </a:lnTo>
                    <a:lnTo>
                      <a:pt x="102" y="208"/>
                    </a:lnTo>
                    <a:lnTo>
                      <a:pt x="44" y="186"/>
                    </a:lnTo>
                    <a:lnTo>
                      <a:pt x="23" y="201"/>
                    </a:lnTo>
                    <a:lnTo>
                      <a:pt x="29" y="223"/>
                    </a:lnTo>
                    <a:lnTo>
                      <a:pt x="18" y="241"/>
                    </a:lnTo>
                    <a:lnTo>
                      <a:pt x="0" y="346"/>
                    </a:lnTo>
                    <a:lnTo>
                      <a:pt x="20" y="369"/>
                    </a:lnTo>
                    <a:lnTo>
                      <a:pt x="36" y="418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" name="Freeform 103"/>
              <p:cNvSpPr>
                <a:spLocks/>
              </p:cNvSpPr>
              <p:nvPr/>
            </p:nvSpPr>
            <p:spPr bwMode="auto">
              <a:xfrm>
                <a:off x="-2013" y="2665"/>
                <a:ext cx="466" cy="662"/>
              </a:xfrm>
              <a:custGeom>
                <a:avLst/>
                <a:gdLst>
                  <a:gd name="T0" fmla="*/ 87 w 466"/>
                  <a:gd name="T1" fmla="*/ 71 h 662"/>
                  <a:gd name="T2" fmla="*/ 96 w 466"/>
                  <a:gd name="T3" fmla="*/ 8 h 662"/>
                  <a:gd name="T4" fmla="*/ 123 w 466"/>
                  <a:gd name="T5" fmla="*/ 0 h 662"/>
                  <a:gd name="T6" fmla="*/ 172 w 466"/>
                  <a:gd name="T7" fmla="*/ 53 h 662"/>
                  <a:gd name="T8" fmla="*/ 214 w 466"/>
                  <a:gd name="T9" fmla="*/ 50 h 662"/>
                  <a:gd name="T10" fmla="*/ 256 w 466"/>
                  <a:gd name="T11" fmla="*/ 12 h 662"/>
                  <a:gd name="T12" fmla="*/ 325 w 466"/>
                  <a:gd name="T13" fmla="*/ 21 h 662"/>
                  <a:gd name="T14" fmla="*/ 334 w 466"/>
                  <a:gd name="T15" fmla="*/ 137 h 662"/>
                  <a:gd name="T16" fmla="*/ 306 w 466"/>
                  <a:gd name="T17" fmla="*/ 162 h 662"/>
                  <a:gd name="T18" fmla="*/ 274 w 466"/>
                  <a:gd name="T19" fmla="*/ 170 h 662"/>
                  <a:gd name="T20" fmla="*/ 259 w 466"/>
                  <a:gd name="T21" fmla="*/ 264 h 662"/>
                  <a:gd name="T22" fmla="*/ 220 w 466"/>
                  <a:gd name="T23" fmla="*/ 290 h 662"/>
                  <a:gd name="T24" fmla="*/ 220 w 466"/>
                  <a:gd name="T25" fmla="*/ 332 h 662"/>
                  <a:gd name="T26" fmla="*/ 250 w 466"/>
                  <a:gd name="T27" fmla="*/ 387 h 662"/>
                  <a:gd name="T28" fmla="*/ 282 w 466"/>
                  <a:gd name="T29" fmla="*/ 393 h 662"/>
                  <a:gd name="T30" fmla="*/ 297 w 466"/>
                  <a:gd name="T31" fmla="*/ 362 h 662"/>
                  <a:gd name="T32" fmla="*/ 325 w 466"/>
                  <a:gd name="T33" fmla="*/ 362 h 662"/>
                  <a:gd name="T34" fmla="*/ 336 w 466"/>
                  <a:gd name="T35" fmla="*/ 417 h 662"/>
                  <a:gd name="T36" fmla="*/ 372 w 466"/>
                  <a:gd name="T37" fmla="*/ 419 h 662"/>
                  <a:gd name="T38" fmla="*/ 372 w 466"/>
                  <a:gd name="T39" fmla="*/ 380 h 662"/>
                  <a:gd name="T40" fmla="*/ 415 w 466"/>
                  <a:gd name="T41" fmla="*/ 368 h 662"/>
                  <a:gd name="T42" fmla="*/ 427 w 466"/>
                  <a:gd name="T43" fmla="*/ 387 h 662"/>
                  <a:gd name="T44" fmla="*/ 427 w 466"/>
                  <a:gd name="T45" fmla="*/ 414 h 662"/>
                  <a:gd name="T46" fmla="*/ 442 w 466"/>
                  <a:gd name="T47" fmla="*/ 416 h 662"/>
                  <a:gd name="T48" fmla="*/ 466 w 466"/>
                  <a:gd name="T49" fmla="*/ 420 h 662"/>
                  <a:gd name="T50" fmla="*/ 429 w 466"/>
                  <a:gd name="T51" fmla="*/ 449 h 662"/>
                  <a:gd name="T52" fmla="*/ 429 w 466"/>
                  <a:gd name="T53" fmla="*/ 485 h 662"/>
                  <a:gd name="T54" fmla="*/ 381 w 466"/>
                  <a:gd name="T55" fmla="*/ 528 h 662"/>
                  <a:gd name="T56" fmla="*/ 378 w 466"/>
                  <a:gd name="T57" fmla="*/ 605 h 662"/>
                  <a:gd name="T58" fmla="*/ 348 w 466"/>
                  <a:gd name="T59" fmla="*/ 600 h 662"/>
                  <a:gd name="T60" fmla="*/ 300 w 466"/>
                  <a:gd name="T61" fmla="*/ 623 h 662"/>
                  <a:gd name="T62" fmla="*/ 301 w 466"/>
                  <a:gd name="T63" fmla="*/ 650 h 662"/>
                  <a:gd name="T64" fmla="*/ 256 w 466"/>
                  <a:gd name="T65" fmla="*/ 644 h 662"/>
                  <a:gd name="T66" fmla="*/ 232 w 466"/>
                  <a:gd name="T67" fmla="*/ 662 h 662"/>
                  <a:gd name="T68" fmla="*/ 211 w 466"/>
                  <a:gd name="T69" fmla="*/ 648 h 662"/>
                  <a:gd name="T70" fmla="*/ 207 w 466"/>
                  <a:gd name="T71" fmla="*/ 608 h 662"/>
                  <a:gd name="T72" fmla="*/ 148 w 466"/>
                  <a:gd name="T73" fmla="*/ 587 h 662"/>
                  <a:gd name="T74" fmla="*/ 129 w 466"/>
                  <a:gd name="T75" fmla="*/ 602 h 662"/>
                  <a:gd name="T76" fmla="*/ 133 w 466"/>
                  <a:gd name="T77" fmla="*/ 624 h 662"/>
                  <a:gd name="T78" fmla="*/ 123 w 466"/>
                  <a:gd name="T79" fmla="*/ 642 h 662"/>
                  <a:gd name="T80" fmla="*/ 69 w 466"/>
                  <a:gd name="T81" fmla="*/ 612 h 662"/>
                  <a:gd name="T82" fmla="*/ 48 w 466"/>
                  <a:gd name="T83" fmla="*/ 620 h 662"/>
                  <a:gd name="T84" fmla="*/ 42 w 466"/>
                  <a:gd name="T85" fmla="*/ 588 h 662"/>
                  <a:gd name="T86" fmla="*/ 52 w 466"/>
                  <a:gd name="T87" fmla="*/ 551 h 662"/>
                  <a:gd name="T88" fmla="*/ 31 w 466"/>
                  <a:gd name="T89" fmla="*/ 524 h 662"/>
                  <a:gd name="T90" fmla="*/ 0 w 466"/>
                  <a:gd name="T91" fmla="*/ 515 h 662"/>
                  <a:gd name="T92" fmla="*/ 0 w 466"/>
                  <a:gd name="T93" fmla="*/ 462 h 662"/>
                  <a:gd name="T94" fmla="*/ 12 w 466"/>
                  <a:gd name="T95" fmla="*/ 453 h 662"/>
                  <a:gd name="T96" fmla="*/ 45 w 466"/>
                  <a:gd name="T97" fmla="*/ 453 h 662"/>
                  <a:gd name="T98" fmla="*/ 55 w 466"/>
                  <a:gd name="T99" fmla="*/ 410 h 662"/>
                  <a:gd name="T100" fmla="*/ 10 w 466"/>
                  <a:gd name="T101" fmla="*/ 323 h 662"/>
                  <a:gd name="T102" fmla="*/ 22 w 466"/>
                  <a:gd name="T103" fmla="*/ 246 h 662"/>
                  <a:gd name="T104" fmla="*/ 52 w 466"/>
                  <a:gd name="T105" fmla="*/ 194 h 662"/>
                  <a:gd name="T106" fmla="*/ 108 w 466"/>
                  <a:gd name="T107" fmla="*/ 186 h 662"/>
                  <a:gd name="T108" fmla="*/ 87 w 466"/>
                  <a:gd name="T109" fmla="*/ 71 h 6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6" h="662">
                    <a:moveTo>
                      <a:pt x="87" y="71"/>
                    </a:moveTo>
                    <a:lnTo>
                      <a:pt x="96" y="8"/>
                    </a:lnTo>
                    <a:lnTo>
                      <a:pt x="123" y="0"/>
                    </a:lnTo>
                    <a:lnTo>
                      <a:pt x="172" y="53"/>
                    </a:lnTo>
                    <a:lnTo>
                      <a:pt x="214" y="50"/>
                    </a:lnTo>
                    <a:lnTo>
                      <a:pt x="256" y="12"/>
                    </a:lnTo>
                    <a:lnTo>
                      <a:pt x="325" y="21"/>
                    </a:lnTo>
                    <a:lnTo>
                      <a:pt x="334" y="137"/>
                    </a:lnTo>
                    <a:lnTo>
                      <a:pt x="306" y="162"/>
                    </a:lnTo>
                    <a:lnTo>
                      <a:pt x="274" y="170"/>
                    </a:lnTo>
                    <a:lnTo>
                      <a:pt x="259" y="264"/>
                    </a:lnTo>
                    <a:lnTo>
                      <a:pt x="220" y="290"/>
                    </a:lnTo>
                    <a:lnTo>
                      <a:pt x="220" y="332"/>
                    </a:lnTo>
                    <a:lnTo>
                      <a:pt x="250" y="387"/>
                    </a:lnTo>
                    <a:lnTo>
                      <a:pt x="282" y="393"/>
                    </a:lnTo>
                    <a:lnTo>
                      <a:pt x="297" y="362"/>
                    </a:lnTo>
                    <a:lnTo>
                      <a:pt x="325" y="362"/>
                    </a:lnTo>
                    <a:lnTo>
                      <a:pt x="336" y="417"/>
                    </a:lnTo>
                    <a:lnTo>
                      <a:pt x="372" y="419"/>
                    </a:lnTo>
                    <a:lnTo>
                      <a:pt x="372" y="380"/>
                    </a:lnTo>
                    <a:lnTo>
                      <a:pt x="415" y="368"/>
                    </a:lnTo>
                    <a:lnTo>
                      <a:pt x="427" y="387"/>
                    </a:lnTo>
                    <a:lnTo>
                      <a:pt x="427" y="414"/>
                    </a:lnTo>
                    <a:lnTo>
                      <a:pt x="442" y="416"/>
                    </a:lnTo>
                    <a:lnTo>
                      <a:pt x="466" y="420"/>
                    </a:lnTo>
                    <a:lnTo>
                      <a:pt x="429" y="449"/>
                    </a:lnTo>
                    <a:lnTo>
                      <a:pt x="429" y="485"/>
                    </a:lnTo>
                    <a:lnTo>
                      <a:pt x="381" y="528"/>
                    </a:lnTo>
                    <a:lnTo>
                      <a:pt x="378" y="605"/>
                    </a:lnTo>
                    <a:lnTo>
                      <a:pt x="348" y="600"/>
                    </a:lnTo>
                    <a:lnTo>
                      <a:pt x="300" y="623"/>
                    </a:lnTo>
                    <a:lnTo>
                      <a:pt x="301" y="650"/>
                    </a:lnTo>
                    <a:lnTo>
                      <a:pt x="256" y="644"/>
                    </a:lnTo>
                    <a:lnTo>
                      <a:pt x="232" y="662"/>
                    </a:lnTo>
                    <a:lnTo>
                      <a:pt x="211" y="648"/>
                    </a:lnTo>
                    <a:lnTo>
                      <a:pt x="207" y="608"/>
                    </a:lnTo>
                    <a:lnTo>
                      <a:pt x="148" y="587"/>
                    </a:lnTo>
                    <a:lnTo>
                      <a:pt x="129" y="602"/>
                    </a:lnTo>
                    <a:lnTo>
                      <a:pt x="133" y="624"/>
                    </a:lnTo>
                    <a:lnTo>
                      <a:pt x="123" y="642"/>
                    </a:lnTo>
                    <a:lnTo>
                      <a:pt x="69" y="612"/>
                    </a:lnTo>
                    <a:lnTo>
                      <a:pt x="48" y="620"/>
                    </a:lnTo>
                    <a:lnTo>
                      <a:pt x="42" y="588"/>
                    </a:lnTo>
                    <a:lnTo>
                      <a:pt x="52" y="551"/>
                    </a:lnTo>
                    <a:lnTo>
                      <a:pt x="31" y="524"/>
                    </a:lnTo>
                    <a:lnTo>
                      <a:pt x="0" y="515"/>
                    </a:lnTo>
                    <a:lnTo>
                      <a:pt x="0" y="462"/>
                    </a:lnTo>
                    <a:lnTo>
                      <a:pt x="12" y="453"/>
                    </a:lnTo>
                    <a:lnTo>
                      <a:pt x="45" y="453"/>
                    </a:lnTo>
                    <a:lnTo>
                      <a:pt x="55" y="410"/>
                    </a:lnTo>
                    <a:lnTo>
                      <a:pt x="10" y="323"/>
                    </a:lnTo>
                    <a:lnTo>
                      <a:pt x="22" y="246"/>
                    </a:lnTo>
                    <a:lnTo>
                      <a:pt x="52" y="194"/>
                    </a:lnTo>
                    <a:lnTo>
                      <a:pt x="108" y="186"/>
                    </a:lnTo>
                    <a:lnTo>
                      <a:pt x="87" y="71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" name="Freeform 104"/>
              <p:cNvSpPr>
                <a:spLocks/>
              </p:cNvSpPr>
              <p:nvPr/>
            </p:nvSpPr>
            <p:spPr bwMode="auto">
              <a:xfrm>
                <a:off x="-1794" y="2565"/>
                <a:ext cx="559" cy="634"/>
              </a:xfrm>
              <a:custGeom>
                <a:avLst/>
                <a:gdLst>
                  <a:gd name="T0" fmla="*/ 439 w 559"/>
                  <a:gd name="T1" fmla="*/ 619 h 634"/>
                  <a:gd name="T2" fmla="*/ 507 w 559"/>
                  <a:gd name="T3" fmla="*/ 634 h 634"/>
                  <a:gd name="T4" fmla="*/ 552 w 559"/>
                  <a:gd name="T5" fmla="*/ 621 h 634"/>
                  <a:gd name="T6" fmla="*/ 559 w 559"/>
                  <a:gd name="T7" fmla="*/ 570 h 634"/>
                  <a:gd name="T8" fmla="*/ 528 w 559"/>
                  <a:gd name="T9" fmla="*/ 552 h 634"/>
                  <a:gd name="T10" fmla="*/ 525 w 559"/>
                  <a:gd name="T11" fmla="*/ 517 h 634"/>
                  <a:gd name="T12" fmla="*/ 499 w 559"/>
                  <a:gd name="T13" fmla="*/ 480 h 634"/>
                  <a:gd name="T14" fmla="*/ 523 w 559"/>
                  <a:gd name="T15" fmla="*/ 442 h 634"/>
                  <a:gd name="T16" fmla="*/ 519 w 559"/>
                  <a:gd name="T17" fmla="*/ 408 h 634"/>
                  <a:gd name="T18" fmla="*/ 495 w 559"/>
                  <a:gd name="T19" fmla="*/ 396 h 634"/>
                  <a:gd name="T20" fmla="*/ 514 w 559"/>
                  <a:gd name="T21" fmla="*/ 346 h 634"/>
                  <a:gd name="T22" fmla="*/ 523 w 559"/>
                  <a:gd name="T23" fmla="*/ 289 h 634"/>
                  <a:gd name="T24" fmla="*/ 490 w 559"/>
                  <a:gd name="T25" fmla="*/ 225 h 634"/>
                  <a:gd name="T26" fmla="*/ 348 w 559"/>
                  <a:gd name="T27" fmla="*/ 118 h 634"/>
                  <a:gd name="T28" fmla="*/ 328 w 559"/>
                  <a:gd name="T29" fmla="*/ 30 h 634"/>
                  <a:gd name="T30" fmla="*/ 277 w 559"/>
                  <a:gd name="T31" fmla="*/ 0 h 634"/>
                  <a:gd name="T32" fmla="*/ 262 w 559"/>
                  <a:gd name="T33" fmla="*/ 10 h 634"/>
                  <a:gd name="T34" fmla="*/ 237 w 559"/>
                  <a:gd name="T35" fmla="*/ 90 h 634"/>
                  <a:gd name="T36" fmla="*/ 223 w 559"/>
                  <a:gd name="T37" fmla="*/ 85 h 634"/>
                  <a:gd name="T38" fmla="*/ 217 w 559"/>
                  <a:gd name="T39" fmla="*/ 37 h 634"/>
                  <a:gd name="T40" fmla="*/ 189 w 559"/>
                  <a:gd name="T41" fmla="*/ 33 h 634"/>
                  <a:gd name="T42" fmla="*/ 150 w 559"/>
                  <a:gd name="T43" fmla="*/ 55 h 634"/>
                  <a:gd name="T44" fmla="*/ 150 w 559"/>
                  <a:gd name="T45" fmla="*/ 115 h 634"/>
                  <a:gd name="T46" fmla="*/ 103 w 559"/>
                  <a:gd name="T47" fmla="*/ 120 h 634"/>
                  <a:gd name="T48" fmla="*/ 117 w 559"/>
                  <a:gd name="T49" fmla="*/ 235 h 634"/>
                  <a:gd name="T50" fmla="*/ 82 w 559"/>
                  <a:gd name="T51" fmla="*/ 264 h 634"/>
                  <a:gd name="T52" fmla="*/ 54 w 559"/>
                  <a:gd name="T53" fmla="*/ 270 h 634"/>
                  <a:gd name="T54" fmla="*/ 39 w 559"/>
                  <a:gd name="T55" fmla="*/ 364 h 634"/>
                  <a:gd name="T56" fmla="*/ 0 w 559"/>
                  <a:gd name="T57" fmla="*/ 390 h 634"/>
                  <a:gd name="T58" fmla="*/ 1 w 559"/>
                  <a:gd name="T59" fmla="*/ 438 h 634"/>
                  <a:gd name="T60" fmla="*/ 27 w 559"/>
                  <a:gd name="T61" fmla="*/ 487 h 634"/>
                  <a:gd name="T62" fmla="*/ 61 w 559"/>
                  <a:gd name="T63" fmla="*/ 493 h 634"/>
                  <a:gd name="T64" fmla="*/ 81 w 559"/>
                  <a:gd name="T65" fmla="*/ 460 h 634"/>
                  <a:gd name="T66" fmla="*/ 102 w 559"/>
                  <a:gd name="T67" fmla="*/ 462 h 634"/>
                  <a:gd name="T68" fmla="*/ 117 w 559"/>
                  <a:gd name="T69" fmla="*/ 519 h 634"/>
                  <a:gd name="T70" fmla="*/ 153 w 559"/>
                  <a:gd name="T71" fmla="*/ 520 h 634"/>
                  <a:gd name="T72" fmla="*/ 153 w 559"/>
                  <a:gd name="T73" fmla="*/ 481 h 634"/>
                  <a:gd name="T74" fmla="*/ 196 w 559"/>
                  <a:gd name="T75" fmla="*/ 469 h 634"/>
                  <a:gd name="T76" fmla="*/ 208 w 559"/>
                  <a:gd name="T77" fmla="*/ 489 h 634"/>
                  <a:gd name="T78" fmla="*/ 208 w 559"/>
                  <a:gd name="T79" fmla="*/ 514 h 634"/>
                  <a:gd name="T80" fmla="*/ 247 w 559"/>
                  <a:gd name="T81" fmla="*/ 519 h 634"/>
                  <a:gd name="T82" fmla="*/ 265 w 559"/>
                  <a:gd name="T83" fmla="*/ 526 h 634"/>
                  <a:gd name="T84" fmla="*/ 273 w 559"/>
                  <a:gd name="T85" fmla="*/ 504 h 634"/>
                  <a:gd name="T86" fmla="*/ 288 w 559"/>
                  <a:gd name="T87" fmla="*/ 499 h 634"/>
                  <a:gd name="T88" fmla="*/ 349 w 559"/>
                  <a:gd name="T89" fmla="*/ 541 h 634"/>
                  <a:gd name="T90" fmla="*/ 358 w 559"/>
                  <a:gd name="T91" fmla="*/ 562 h 634"/>
                  <a:gd name="T92" fmla="*/ 394 w 559"/>
                  <a:gd name="T93" fmla="*/ 564 h 634"/>
                  <a:gd name="T94" fmla="*/ 439 w 559"/>
                  <a:gd name="T95" fmla="*/ 619 h 6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59" h="634">
                    <a:moveTo>
                      <a:pt x="439" y="619"/>
                    </a:moveTo>
                    <a:lnTo>
                      <a:pt x="507" y="634"/>
                    </a:lnTo>
                    <a:lnTo>
                      <a:pt x="552" y="621"/>
                    </a:lnTo>
                    <a:lnTo>
                      <a:pt x="559" y="570"/>
                    </a:lnTo>
                    <a:lnTo>
                      <a:pt x="528" y="552"/>
                    </a:lnTo>
                    <a:lnTo>
                      <a:pt x="525" y="517"/>
                    </a:lnTo>
                    <a:lnTo>
                      <a:pt x="499" y="480"/>
                    </a:lnTo>
                    <a:lnTo>
                      <a:pt x="523" y="442"/>
                    </a:lnTo>
                    <a:lnTo>
                      <a:pt x="519" y="408"/>
                    </a:lnTo>
                    <a:lnTo>
                      <a:pt x="495" y="396"/>
                    </a:lnTo>
                    <a:lnTo>
                      <a:pt x="514" y="346"/>
                    </a:lnTo>
                    <a:lnTo>
                      <a:pt x="523" y="289"/>
                    </a:lnTo>
                    <a:lnTo>
                      <a:pt x="490" y="225"/>
                    </a:lnTo>
                    <a:lnTo>
                      <a:pt x="348" y="118"/>
                    </a:lnTo>
                    <a:lnTo>
                      <a:pt x="328" y="30"/>
                    </a:lnTo>
                    <a:lnTo>
                      <a:pt x="277" y="0"/>
                    </a:lnTo>
                    <a:lnTo>
                      <a:pt x="262" y="10"/>
                    </a:lnTo>
                    <a:lnTo>
                      <a:pt x="237" y="90"/>
                    </a:lnTo>
                    <a:lnTo>
                      <a:pt x="223" y="85"/>
                    </a:lnTo>
                    <a:lnTo>
                      <a:pt x="217" y="37"/>
                    </a:lnTo>
                    <a:lnTo>
                      <a:pt x="189" y="33"/>
                    </a:lnTo>
                    <a:lnTo>
                      <a:pt x="150" y="55"/>
                    </a:lnTo>
                    <a:lnTo>
                      <a:pt x="150" y="115"/>
                    </a:lnTo>
                    <a:lnTo>
                      <a:pt x="103" y="120"/>
                    </a:lnTo>
                    <a:lnTo>
                      <a:pt x="117" y="235"/>
                    </a:lnTo>
                    <a:lnTo>
                      <a:pt x="82" y="264"/>
                    </a:lnTo>
                    <a:lnTo>
                      <a:pt x="54" y="270"/>
                    </a:lnTo>
                    <a:lnTo>
                      <a:pt x="39" y="364"/>
                    </a:lnTo>
                    <a:lnTo>
                      <a:pt x="0" y="390"/>
                    </a:lnTo>
                    <a:lnTo>
                      <a:pt x="1" y="438"/>
                    </a:lnTo>
                    <a:lnTo>
                      <a:pt x="27" y="487"/>
                    </a:lnTo>
                    <a:lnTo>
                      <a:pt x="61" y="493"/>
                    </a:lnTo>
                    <a:lnTo>
                      <a:pt x="81" y="460"/>
                    </a:lnTo>
                    <a:lnTo>
                      <a:pt x="102" y="462"/>
                    </a:lnTo>
                    <a:lnTo>
                      <a:pt x="117" y="519"/>
                    </a:lnTo>
                    <a:lnTo>
                      <a:pt x="153" y="520"/>
                    </a:lnTo>
                    <a:lnTo>
                      <a:pt x="153" y="481"/>
                    </a:lnTo>
                    <a:lnTo>
                      <a:pt x="196" y="469"/>
                    </a:lnTo>
                    <a:lnTo>
                      <a:pt x="208" y="489"/>
                    </a:lnTo>
                    <a:lnTo>
                      <a:pt x="208" y="514"/>
                    </a:lnTo>
                    <a:lnTo>
                      <a:pt x="247" y="519"/>
                    </a:lnTo>
                    <a:lnTo>
                      <a:pt x="265" y="526"/>
                    </a:lnTo>
                    <a:lnTo>
                      <a:pt x="273" y="504"/>
                    </a:lnTo>
                    <a:lnTo>
                      <a:pt x="288" y="499"/>
                    </a:lnTo>
                    <a:lnTo>
                      <a:pt x="349" y="541"/>
                    </a:lnTo>
                    <a:lnTo>
                      <a:pt x="358" y="562"/>
                    </a:lnTo>
                    <a:lnTo>
                      <a:pt x="394" y="564"/>
                    </a:lnTo>
                    <a:lnTo>
                      <a:pt x="439" y="619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3" name="Freeform 105"/>
              <p:cNvSpPr>
                <a:spLocks/>
              </p:cNvSpPr>
              <p:nvPr/>
            </p:nvSpPr>
            <p:spPr bwMode="auto">
              <a:xfrm>
                <a:off x="-1584" y="2148"/>
                <a:ext cx="418" cy="643"/>
              </a:xfrm>
              <a:custGeom>
                <a:avLst/>
                <a:gdLst>
                  <a:gd name="T0" fmla="*/ 282 w 418"/>
                  <a:gd name="T1" fmla="*/ 643 h 643"/>
                  <a:gd name="T2" fmla="*/ 322 w 418"/>
                  <a:gd name="T3" fmla="*/ 633 h 643"/>
                  <a:gd name="T4" fmla="*/ 366 w 418"/>
                  <a:gd name="T5" fmla="*/ 574 h 643"/>
                  <a:gd name="T6" fmla="*/ 378 w 418"/>
                  <a:gd name="T7" fmla="*/ 481 h 643"/>
                  <a:gd name="T8" fmla="*/ 372 w 418"/>
                  <a:gd name="T9" fmla="*/ 283 h 643"/>
                  <a:gd name="T10" fmla="*/ 357 w 418"/>
                  <a:gd name="T11" fmla="*/ 219 h 643"/>
                  <a:gd name="T12" fmla="*/ 394 w 418"/>
                  <a:gd name="T13" fmla="*/ 184 h 643"/>
                  <a:gd name="T14" fmla="*/ 390 w 418"/>
                  <a:gd name="T15" fmla="*/ 142 h 643"/>
                  <a:gd name="T16" fmla="*/ 403 w 418"/>
                  <a:gd name="T17" fmla="*/ 112 h 643"/>
                  <a:gd name="T18" fmla="*/ 403 w 418"/>
                  <a:gd name="T19" fmla="*/ 73 h 643"/>
                  <a:gd name="T20" fmla="*/ 418 w 418"/>
                  <a:gd name="T21" fmla="*/ 48 h 643"/>
                  <a:gd name="T22" fmla="*/ 417 w 418"/>
                  <a:gd name="T23" fmla="*/ 0 h 643"/>
                  <a:gd name="T24" fmla="*/ 328 w 418"/>
                  <a:gd name="T25" fmla="*/ 3 h 643"/>
                  <a:gd name="T26" fmla="*/ 318 w 418"/>
                  <a:gd name="T27" fmla="*/ 52 h 643"/>
                  <a:gd name="T28" fmla="*/ 297 w 418"/>
                  <a:gd name="T29" fmla="*/ 52 h 643"/>
                  <a:gd name="T30" fmla="*/ 219 w 418"/>
                  <a:gd name="T31" fmla="*/ 177 h 643"/>
                  <a:gd name="T32" fmla="*/ 112 w 418"/>
                  <a:gd name="T33" fmla="*/ 183 h 643"/>
                  <a:gd name="T34" fmla="*/ 57 w 418"/>
                  <a:gd name="T35" fmla="*/ 162 h 643"/>
                  <a:gd name="T36" fmla="*/ 33 w 418"/>
                  <a:gd name="T37" fmla="*/ 195 h 643"/>
                  <a:gd name="T38" fmla="*/ 48 w 418"/>
                  <a:gd name="T39" fmla="*/ 225 h 643"/>
                  <a:gd name="T40" fmla="*/ 79 w 418"/>
                  <a:gd name="T41" fmla="*/ 273 h 643"/>
                  <a:gd name="T42" fmla="*/ 78 w 418"/>
                  <a:gd name="T43" fmla="*/ 321 h 643"/>
                  <a:gd name="T44" fmla="*/ 46 w 418"/>
                  <a:gd name="T45" fmla="*/ 336 h 643"/>
                  <a:gd name="T46" fmla="*/ 15 w 418"/>
                  <a:gd name="T47" fmla="*/ 325 h 643"/>
                  <a:gd name="T48" fmla="*/ 0 w 418"/>
                  <a:gd name="T49" fmla="*/ 351 h 643"/>
                  <a:gd name="T50" fmla="*/ 51 w 418"/>
                  <a:gd name="T51" fmla="*/ 426 h 643"/>
                  <a:gd name="T52" fmla="*/ 66 w 418"/>
                  <a:gd name="T53" fmla="*/ 417 h 643"/>
                  <a:gd name="T54" fmla="*/ 118 w 418"/>
                  <a:gd name="T55" fmla="*/ 448 h 643"/>
                  <a:gd name="T56" fmla="*/ 136 w 418"/>
                  <a:gd name="T57" fmla="*/ 535 h 643"/>
                  <a:gd name="T58" fmla="*/ 282 w 418"/>
                  <a:gd name="T59" fmla="*/ 643 h 6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18" h="643">
                    <a:moveTo>
                      <a:pt x="282" y="643"/>
                    </a:moveTo>
                    <a:lnTo>
                      <a:pt x="322" y="633"/>
                    </a:lnTo>
                    <a:lnTo>
                      <a:pt x="366" y="574"/>
                    </a:lnTo>
                    <a:lnTo>
                      <a:pt x="378" y="481"/>
                    </a:lnTo>
                    <a:lnTo>
                      <a:pt x="372" y="283"/>
                    </a:lnTo>
                    <a:lnTo>
                      <a:pt x="357" y="219"/>
                    </a:lnTo>
                    <a:lnTo>
                      <a:pt x="394" y="184"/>
                    </a:lnTo>
                    <a:lnTo>
                      <a:pt x="390" y="142"/>
                    </a:lnTo>
                    <a:lnTo>
                      <a:pt x="403" y="112"/>
                    </a:lnTo>
                    <a:lnTo>
                      <a:pt x="403" y="73"/>
                    </a:lnTo>
                    <a:lnTo>
                      <a:pt x="418" y="48"/>
                    </a:lnTo>
                    <a:lnTo>
                      <a:pt x="417" y="0"/>
                    </a:lnTo>
                    <a:lnTo>
                      <a:pt x="328" y="3"/>
                    </a:lnTo>
                    <a:lnTo>
                      <a:pt x="318" y="52"/>
                    </a:lnTo>
                    <a:lnTo>
                      <a:pt x="297" y="52"/>
                    </a:lnTo>
                    <a:lnTo>
                      <a:pt x="219" y="177"/>
                    </a:lnTo>
                    <a:lnTo>
                      <a:pt x="112" y="183"/>
                    </a:lnTo>
                    <a:lnTo>
                      <a:pt x="57" y="162"/>
                    </a:lnTo>
                    <a:lnTo>
                      <a:pt x="33" y="195"/>
                    </a:lnTo>
                    <a:lnTo>
                      <a:pt x="48" y="225"/>
                    </a:lnTo>
                    <a:lnTo>
                      <a:pt x="79" y="273"/>
                    </a:lnTo>
                    <a:lnTo>
                      <a:pt x="78" y="321"/>
                    </a:lnTo>
                    <a:lnTo>
                      <a:pt x="46" y="336"/>
                    </a:lnTo>
                    <a:lnTo>
                      <a:pt x="15" y="325"/>
                    </a:lnTo>
                    <a:lnTo>
                      <a:pt x="0" y="351"/>
                    </a:lnTo>
                    <a:lnTo>
                      <a:pt x="51" y="426"/>
                    </a:lnTo>
                    <a:lnTo>
                      <a:pt x="66" y="417"/>
                    </a:lnTo>
                    <a:lnTo>
                      <a:pt x="118" y="448"/>
                    </a:lnTo>
                    <a:lnTo>
                      <a:pt x="136" y="535"/>
                    </a:lnTo>
                    <a:lnTo>
                      <a:pt x="282" y="643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4" name="Freeform 106"/>
              <p:cNvSpPr>
                <a:spLocks/>
              </p:cNvSpPr>
              <p:nvPr/>
            </p:nvSpPr>
            <p:spPr bwMode="auto">
              <a:xfrm>
                <a:off x="-2006" y="2293"/>
                <a:ext cx="503" cy="441"/>
              </a:xfrm>
              <a:custGeom>
                <a:avLst/>
                <a:gdLst>
                  <a:gd name="T0" fmla="*/ 0 w 503"/>
                  <a:gd name="T1" fmla="*/ 417 h 441"/>
                  <a:gd name="T2" fmla="*/ 80 w 503"/>
                  <a:gd name="T3" fmla="*/ 441 h 441"/>
                  <a:gd name="T4" fmla="*/ 87 w 503"/>
                  <a:gd name="T5" fmla="*/ 381 h 441"/>
                  <a:gd name="T6" fmla="*/ 116 w 503"/>
                  <a:gd name="T7" fmla="*/ 372 h 441"/>
                  <a:gd name="T8" fmla="*/ 164 w 503"/>
                  <a:gd name="T9" fmla="*/ 425 h 441"/>
                  <a:gd name="T10" fmla="*/ 206 w 503"/>
                  <a:gd name="T11" fmla="*/ 423 h 441"/>
                  <a:gd name="T12" fmla="*/ 251 w 503"/>
                  <a:gd name="T13" fmla="*/ 384 h 441"/>
                  <a:gd name="T14" fmla="*/ 312 w 503"/>
                  <a:gd name="T15" fmla="*/ 392 h 441"/>
                  <a:gd name="T16" fmla="*/ 363 w 503"/>
                  <a:gd name="T17" fmla="*/ 386 h 441"/>
                  <a:gd name="T18" fmla="*/ 362 w 503"/>
                  <a:gd name="T19" fmla="*/ 327 h 441"/>
                  <a:gd name="T20" fmla="*/ 399 w 503"/>
                  <a:gd name="T21" fmla="*/ 305 h 441"/>
                  <a:gd name="T22" fmla="*/ 428 w 503"/>
                  <a:gd name="T23" fmla="*/ 309 h 441"/>
                  <a:gd name="T24" fmla="*/ 435 w 503"/>
                  <a:gd name="T25" fmla="*/ 359 h 441"/>
                  <a:gd name="T26" fmla="*/ 449 w 503"/>
                  <a:gd name="T27" fmla="*/ 360 h 441"/>
                  <a:gd name="T28" fmla="*/ 474 w 503"/>
                  <a:gd name="T29" fmla="*/ 281 h 441"/>
                  <a:gd name="T30" fmla="*/ 425 w 503"/>
                  <a:gd name="T31" fmla="*/ 209 h 441"/>
                  <a:gd name="T32" fmla="*/ 437 w 503"/>
                  <a:gd name="T33" fmla="*/ 183 h 441"/>
                  <a:gd name="T34" fmla="*/ 470 w 503"/>
                  <a:gd name="T35" fmla="*/ 191 h 441"/>
                  <a:gd name="T36" fmla="*/ 501 w 503"/>
                  <a:gd name="T37" fmla="*/ 176 h 441"/>
                  <a:gd name="T38" fmla="*/ 503 w 503"/>
                  <a:gd name="T39" fmla="*/ 129 h 441"/>
                  <a:gd name="T40" fmla="*/ 477 w 503"/>
                  <a:gd name="T41" fmla="*/ 93 h 441"/>
                  <a:gd name="T42" fmla="*/ 456 w 503"/>
                  <a:gd name="T43" fmla="*/ 54 h 441"/>
                  <a:gd name="T44" fmla="*/ 362 w 503"/>
                  <a:gd name="T45" fmla="*/ 80 h 441"/>
                  <a:gd name="T46" fmla="*/ 353 w 503"/>
                  <a:gd name="T47" fmla="*/ 108 h 441"/>
                  <a:gd name="T48" fmla="*/ 327 w 503"/>
                  <a:gd name="T49" fmla="*/ 123 h 441"/>
                  <a:gd name="T50" fmla="*/ 308 w 503"/>
                  <a:gd name="T51" fmla="*/ 101 h 441"/>
                  <a:gd name="T52" fmla="*/ 288 w 503"/>
                  <a:gd name="T53" fmla="*/ 105 h 441"/>
                  <a:gd name="T54" fmla="*/ 287 w 503"/>
                  <a:gd name="T55" fmla="*/ 126 h 441"/>
                  <a:gd name="T56" fmla="*/ 257 w 503"/>
                  <a:gd name="T57" fmla="*/ 140 h 441"/>
                  <a:gd name="T58" fmla="*/ 209 w 503"/>
                  <a:gd name="T59" fmla="*/ 122 h 441"/>
                  <a:gd name="T60" fmla="*/ 200 w 503"/>
                  <a:gd name="T61" fmla="*/ 84 h 441"/>
                  <a:gd name="T62" fmla="*/ 221 w 503"/>
                  <a:gd name="T63" fmla="*/ 69 h 441"/>
                  <a:gd name="T64" fmla="*/ 186 w 503"/>
                  <a:gd name="T65" fmla="*/ 0 h 441"/>
                  <a:gd name="T66" fmla="*/ 144 w 503"/>
                  <a:gd name="T67" fmla="*/ 6 h 441"/>
                  <a:gd name="T68" fmla="*/ 6 w 503"/>
                  <a:gd name="T69" fmla="*/ 182 h 441"/>
                  <a:gd name="T70" fmla="*/ 6 w 503"/>
                  <a:gd name="T71" fmla="*/ 215 h 441"/>
                  <a:gd name="T72" fmla="*/ 17 w 503"/>
                  <a:gd name="T73" fmla="*/ 374 h 441"/>
                  <a:gd name="T74" fmla="*/ 0 w 503"/>
                  <a:gd name="T75" fmla="*/ 417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03" h="441">
                    <a:moveTo>
                      <a:pt x="0" y="417"/>
                    </a:moveTo>
                    <a:lnTo>
                      <a:pt x="80" y="441"/>
                    </a:lnTo>
                    <a:lnTo>
                      <a:pt x="87" y="381"/>
                    </a:lnTo>
                    <a:lnTo>
                      <a:pt x="116" y="372"/>
                    </a:lnTo>
                    <a:lnTo>
                      <a:pt x="164" y="425"/>
                    </a:lnTo>
                    <a:lnTo>
                      <a:pt x="206" y="423"/>
                    </a:lnTo>
                    <a:lnTo>
                      <a:pt x="251" y="384"/>
                    </a:lnTo>
                    <a:lnTo>
                      <a:pt x="312" y="392"/>
                    </a:lnTo>
                    <a:lnTo>
                      <a:pt x="363" y="386"/>
                    </a:lnTo>
                    <a:lnTo>
                      <a:pt x="362" y="327"/>
                    </a:lnTo>
                    <a:lnTo>
                      <a:pt x="399" y="305"/>
                    </a:lnTo>
                    <a:lnTo>
                      <a:pt x="428" y="309"/>
                    </a:lnTo>
                    <a:lnTo>
                      <a:pt x="435" y="359"/>
                    </a:lnTo>
                    <a:lnTo>
                      <a:pt x="449" y="360"/>
                    </a:lnTo>
                    <a:lnTo>
                      <a:pt x="474" y="281"/>
                    </a:lnTo>
                    <a:lnTo>
                      <a:pt x="425" y="209"/>
                    </a:lnTo>
                    <a:lnTo>
                      <a:pt x="437" y="183"/>
                    </a:lnTo>
                    <a:lnTo>
                      <a:pt x="470" y="191"/>
                    </a:lnTo>
                    <a:lnTo>
                      <a:pt x="501" y="176"/>
                    </a:lnTo>
                    <a:lnTo>
                      <a:pt x="503" y="129"/>
                    </a:lnTo>
                    <a:lnTo>
                      <a:pt x="477" y="93"/>
                    </a:lnTo>
                    <a:lnTo>
                      <a:pt x="456" y="54"/>
                    </a:lnTo>
                    <a:lnTo>
                      <a:pt x="362" y="80"/>
                    </a:lnTo>
                    <a:lnTo>
                      <a:pt x="353" y="108"/>
                    </a:lnTo>
                    <a:lnTo>
                      <a:pt x="327" y="123"/>
                    </a:lnTo>
                    <a:lnTo>
                      <a:pt x="308" y="101"/>
                    </a:lnTo>
                    <a:lnTo>
                      <a:pt x="288" y="105"/>
                    </a:lnTo>
                    <a:lnTo>
                      <a:pt x="287" y="126"/>
                    </a:lnTo>
                    <a:lnTo>
                      <a:pt x="257" y="140"/>
                    </a:lnTo>
                    <a:lnTo>
                      <a:pt x="209" y="122"/>
                    </a:lnTo>
                    <a:lnTo>
                      <a:pt x="200" y="84"/>
                    </a:lnTo>
                    <a:lnTo>
                      <a:pt x="221" y="69"/>
                    </a:lnTo>
                    <a:lnTo>
                      <a:pt x="186" y="0"/>
                    </a:lnTo>
                    <a:lnTo>
                      <a:pt x="144" y="6"/>
                    </a:lnTo>
                    <a:lnTo>
                      <a:pt x="6" y="182"/>
                    </a:lnTo>
                    <a:lnTo>
                      <a:pt x="6" y="215"/>
                    </a:lnTo>
                    <a:lnTo>
                      <a:pt x="17" y="374"/>
                    </a:lnTo>
                    <a:lnTo>
                      <a:pt x="0" y="417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5" name="Freeform 107"/>
              <p:cNvSpPr>
                <a:spLocks/>
              </p:cNvSpPr>
              <p:nvPr/>
            </p:nvSpPr>
            <p:spPr bwMode="auto">
              <a:xfrm>
                <a:off x="-2471" y="2353"/>
                <a:ext cx="480" cy="369"/>
              </a:xfrm>
              <a:custGeom>
                <a:avLst/>
                <a:gdLst>
                  <a:gd name="T0" fmla="*/ 78 w 480"/>
                  <a:gd name="T1" fmla="*/ 3 h 369"/>
                  <a:gd name="T2" fmla="*/ 125 w 480"/>
                  <a:gd name="T3" fmla="*/ 0 h 369"/>
                  <a:gd name="T4" fmla="*/ 143 w 480"/>
                  <a:gd name="T5" fmla="*/ 53 h 369"/>
                  <a:gd name="T6" fmla="*/ 174 w 480"/>
                  <a:gd name="T7" fmla="*/ 74 h 369"/>
                  <a:gd name="T8" fmla="*/ 171 w 480"/>
                  <a:gd name="T9" fmla="*/ 116 h 369"/>
                  <a:gd name="T10" fmla="*/ 189 w 480"/>
                  <a:gd name="T11" fmla="*/ 119 h 369"/>
                  <a:gd name="T12" fmla="*/ 218 w 480"/>
                  <a:gd name="T13" fmla="*/ 107 h 369"/>
                  <a:gd name="T14" fmla="*/ 257 w 480"/>
                  <a:gd name="T15" fmla="*/ 120 h 369"/>
                  <a:gd name="T16" fmla="*/ 293 w 480"/>
                  <a:gd name="T17" fmla="*/ 203 h 369"/>
                  <a:gd name="T18" fmla="*/ 335 w 480"/>
                  <a:gd name="T19" fmla="*/ 200 h 369"/>
                  <a:gd name="T20" fmla="*/ 345 w 480"/>
                  <a:gd name="T21" fmla="*/ 131 h 369"/>
                  <a:gd name="T22" fmla="*/ 471 w 480"/>
                  <a:gd name="T23" fmla="*/ 155 h 369"/>
                  <a:gd name="T24" fmla="*/ 480 w 480"/>
                  <a:gd name="T25" fmla="*/ 312 h 369"/>
                  <a:gd name="T26" fmla="*/ 464 w 480"/>
                  <a:gd name="T27" fmla="*/ 356 h 369"/>
                  <a:gd name="T28" fmla="*/ 441 w 480"/>
                  <a:gd name="T29" fmla="*/ 365 h 369"/>
                  <a:gd name="T30" fmla="*/ 398 w 480"/>
                  <a:gd name="T31" fmla="*/ 302 h 369"/>
                  <a:gd name="T32" fmla="*/ 338 w 480"/>
                  <a:gd name="T33" fmla="*/ 284 h 369"/>
                  <a:gd name="T34" fmla="*/ 285 w 480"/>
                  <a:gd name="T35" fmla="*/ 315 h 369"/>
                  <a:gd name="T36" fmla="*/ 281 w 480"/>
                  <a:gd name="T37" fmla="*/ 342 h 369"/>
                  <a:gd name="T38" fmla="*/ 179 w 480"/>
                  <a:gd name="T39" fmla="*/ 350 h 369"/>
                  <a:gd name="T40" fmla="*/ 125 w 480"/>
                  <a:gd name="T41" fmla="*/ 369 h 369"/>
                  <a:gd name="T42" fmla="*/ 125 w 480"/>
                  <a:gd name="T43" fmla="*/ 344 h 369"/>
                  <a:gd name="T44" fmla="*/ 99 w 480"/>
                  <a:gd name="T45" fmla="*/ 306 h 369"/>
                  <a:gd name="T46" fmla="*/ 60 w 480"/>
                  <a:gd name="T47" fmla="*/ 303 h 369"/>
                  <a:gd name="T48" fmla="*/ 48 w 480"/>
                  <a:gd name="T49" fmla="*/ 323 h 369"/>
                  <a:gd name="T50" fmla="*/ 24 w 480"/>
                  <a:gd name="T51" fmla="*/ 321 h 369"/>
                  <a:gd name="T52" fmla="*/ 8 w 480"/>
                  <a:gd name="T53" fmla="*/ 273 h 369"/>
                  <a:gd name="T54" fmla="*/ 0 w 480"/>
                  <a:gd name="T55" fmla="*/ 224 h 369"/>
                  <a:gd name="T56" fmla="*/ 30 w 480"/>
                  <a:gd name="T57" fmla="*/ 200 h 369"/>
                  <a:gd name="T58" fmla="*/ 50 w 480"/>
                  <a:gd name="T59" fmla="*/ 114 h 369"/>
                  <a:gd name="T60" fmla="*/ 18 w 480"/>
                  <a:gd name="T61" fmla="*/ 99 h 369"/>
                  <a:gd name="T62" fmla="*/ 78 w 480"/>
                  <a:gd name="T63" fmla="*/ 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80" h="369">
                    <a:moveTo>
                      <a:pt x="78" y="3"/>
                    </a:moveTo>
                    <a:lnTo>
                      <a:pt x="125" y="0"/>
                    </a:lnTo>
                    <a:lnTo>
                      <a:pt x="143" y="53"/>
                    </a:lnTo>
                    <a:lnTo>
                      <a:pt x="174" y="74"/>
                    </a:lnTo>
                    <a:lnTo>
                      <a:pt x="171" y="116"/>
                    </a:lnTo>
                    <a:lnTo>
                      <a:pt x="189" y="119"/>
                    </a:lnTo>
                    <a:lnTo>
                      <a:pt x="218" y="107"/>
                    </a:lnTo>
                    <a:lnTo>
                      <a:pt x="257" y="120"/>
                    </a:lnTo>
                    <a:lnTo>
                      <a:pt x="293" y="203"/>
                    </a:lnTo>
                    <a:lnTo>
                      <a:pt x="335" y="200"/>
                    </a:lnTo>
                    <a:lnTo>
                      <a:pt x="345" y="131"/>
                    </a:lnTo>
                    <a:lnTo>
                      <a:pt x="471" y="155"/>
                    </a:lnTo>
                    <a:lnTo>
                      <a:pt x="480" y="312"/>
                    </a:lnTo>
                    <a:lnTo>
                      <a:pt x="464" y="356"/>
                    </a:lnTo>
                    <a:lnTo>
                      <a:pt x="441" y="365"/>
                    </a:lnTo>
                    <a:lnTo>
                      <a:pt x="398" y="302"/>
                    </a:lnTo>
                    <a:lnTo>
                      <a:pt x="338" y="284"/>
                    </a:lnTo>
                    <a:lnTo>
                      <a:pt x="285" y="315"/>
                    </a:lnTo>
                    <a:lnTo>
                      <a:pt x="281" y="342"/>
                    </a:lnTo>
                    <a:lnTo>
                      <a:pt x="179" y="350"/>
                    </a:lnTo>
                    <a:lnTo>
                      <a:pt x="125" y="369"/>
                    </a:lnTo>
                    <a:lnTo>
                      <a:pt x="125" y="344"/>
                    </a:lnTo>
                    <a:lnTo>
                      <a:pt x="99" y="306"/>
                    </a:lnTo>
                    <a:lnTo>
                      <a:pt x="60" y="303"/>
                    </a:lnTo>
                    <a:lnTo>
                      <a:pt x="48" y="323"/>
                    </a:lnTo>
                    <a:lnTo>
                      <a:pt x="24" y="321"/>
                    </a:lnTo>
                    <a:lnTo>
                      <a:pt x="8" y="273"/>
                    </a:lnTo>
                    <a:lnTo>
                      <a:pt x="0" y="224"/>
                    </a:lnTo>
                    <a:lnTo>
                      <a:pt x="30" y="200"/>
                    </a:lnTo>
                    <a:lnTo>
                      <a:pt x="50" y="114"/>
                    </a:lnTo>
                    <a:lnTo>
                      <a:pt x="18" y="99"/>
                    </a:lnTo>
                    <a:lnTo>
                      <a:pt x="78" y="3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6" name="Freeform 108"/>
              <p:cNvSpPr>
                <a:spLocks/>
              </p:cNvSpPr>
              <p:nvPr/>
            </p:nvSpPr>
            <p:spPr bwMode="auto">
              <a:xfrm>
                <a:off x="-2303" y="2115"/>
                <a:ext cx="455" cy="441"/>
              </a:xfrm>
              <a:custGeom>
                <a:avLst/>
                <a:gdLst>
                  <a:gd name="T0" fmla="*/ 5 w 455"/>
                  <a:gd name="T1" fmla="*/ 310 h 441"/>
                  <a:gd name="T2" fmla="*/ 0 w 455"/>
                  <a:gd name="T3" fmla="*/ 354 h 441"/>
                  <a:gd name="T4" fmla="*/ 23 w 455"/>
                  <a:gd name="T5" fmla="*/ 358 h 441"/>
                  <a:gd name="T6" fmla="*/ 47 w 455"/>
                  <a:gd name="T7" fmla="*/ 346 h 441"/>
                  <a:gd name="T8" fmla="*/ 90 w 455"/>
                  <a:gd name="T9" fmla="*/ 358 h 441"/>
                  <a:gd name="T10" fmla="*/ 125 w 455"/>
                  <a:gd name="T11" fmla="*/ 441 h 441"/>
                  <a:gd name="T12" fmla="*/ 167 w 455"/>
                  <a:gd name="T13" fmla="*/ 436 h 441"/>
                  <a:gd name="T14" fmla="*/ 177 w 455"/>
                  <a:gd name="T15" fmla="*/ 367 h 441"/>
                  <a:gd name="T16" fmla="*/ 303 w 455"/>
                  <a:gd name="T17" fmla="*/ 394 h 441"/>
                  <a:gd name="T18" fmla="*/ 302 w 455"/>
                  <a:gd name="T19" fmla="*/ 363 h 441"/>
                  <a:gd name="T20" fmla="*/ 441 w 455"/>
                  <a:gd name="T21" fmla="*/ 184 h 441"/>
                  <a:gd name="T22" fmla="*/ 435 w 455"/>
                  <a:gd name="T23" fmla="*/ 121 h 441"/>
                  <a:gd name="T24" fmla="*/ 455 w 455"/>
                  <a:gd name="T25" fmla="*/ 88 h 441"/>
                  <a:gd name="T26" fmla="*/ 434 w 455"/>
                  <a:gd name="T27" fmla="*/ 69 h 441"/>
                  <a:gd name="T28" fmla="*/ 365 w 455"/>
                  <a:gd name="T29" fmla="*/ 69 h 441"/>
                  <a:gd name="T30" fmla="*/ 363 w 455"/>
                  <a:gd name="T31" fmla="*/ 43 h 441"/>
                  <a:gd name="T32" fmla="*/ 402 w 455"/>
                  <a:gd name="T33" fmla="*/ 13 h 441"/>
                  <a:gd name="T34" fmla="*/ 368 w 455"/>
                  <a:gd name="T35" fmla="*/ 0 h 441"/>
                  <a:gd name="T36" fmla="*/ 231 w 455"/>
                  <a:gd name="T37" fmla="*/ 10 h 441"/>
                  <a:gd name="T38" fmla="*/ 242 w 455"/>
                  <a:gd name="T39" fmla="*/ 58 h 441"/>
                  <a:gd name="T40" fmla="*/ 128 w 455"/>
                  <a:gd name="T41" fmla="*/ 48 h 441"/>
                  <a:gd name="T42" fmla="*/ 95 w 455"/>
                  <a:gd name="T43" fmla="*/ 84 h 441"/>
                  <a:gd name="T44" fmla="*/ 59 w 455"/>
                  <a:gd name="T45" fmla="*/ 64 h 441"/>
                  <a:gd name="T46" fmla="*/ 32 w 455"/>
                  <a:gd name="T47" fmla="*/ 109 h 441"/>
                  <a:gd name="T48" fmla="*/ 33 w 455"/>
                  <a:gd name="T49" fmla="*/ 183 h 441"/>
                  <a:gd name="T50" fmla="*/ 0 w 455"/>
                  <a:gd name="T51" fmla="*/ 268 h 441"/>
                  <a:gd name="T52" fmla="*/ 5 w 455"/>
                  <a:gd name="T53" fmla="*/ 31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55" h="441">
                    <a:moveTo>
                      <a:pt x="5" y="310"/>
                    </a:moveTo>
                    <a:lnTo>
                      <a:pt x="0" y="354"/>
                    </a:lnTo>
                    <a:lnTo>
                      <a:pt x="23" y="358"/>
                    </a:lnTo>
                    <a:lnTo>
                      <a:pt x="47" y="346"/>
                    </a:lnTo>
                    <a:lnTo>
                      <a:pt x="90" y="358"/>
                    </a:lnTo>
                    <a:lnTo>
                      <a:pt x="125" y="441"/>
                    </a:lnTo>
                    <a:lnTo>
                      <a:pt x="167" y="436"/>
                    </a:lnTo>
                    <a:lnTo>
                      <a:pt x="177" y="367"/>
                    </a:lnTo>
                    <a:lnTo>
                      <a:pt x="303" y="394"/>
                    </a:lnTo>
                    <a:lnTo>
                      <a:pt x="302" y="363"/>
                    </a:lnTo>
                    <a:lnTo>
                      <a:pt x="441" y="184"/>
                    </a:lnTo>
                    <a:lnTo>
                      <a:pt x="435" y="121"/>
                    </a:lnTo>
                    <a:lnTo>
                      <a:pt x="455" y="88"/>
                    </a:lnTo>
                    <a:lnTo>
                      <a:pt x="434" y="69"/>
                    </a:lnTo>
                    <a:lnTo>
                      <a:pt x="365" y="69"/>
                    </a:lnTo>
                    <a:lnTo>
                      <a:pt x="363" y="43"/>
                    </a:lnTo>
                    <a:lnTo>
                      <a:pt x="402" y="13"/>
                    </a:lnTo>
                    <a:lnTo>
                      <a:pt x="368" y="0"/>
                    </a:lnTo>
                    <a:lnTo>
                      <a:pt x="231" y="10"/>
                    </a:lnTo>
                    <a:lnTo>
                      <a:pt x="242" y="58"/>
                    </a:lnTo>
                    <a:lnTo>
                      <a:pt x="128" y="48"/>
                    </a:lnTo>
                    <a:lnTo>
                      <a:pt x="95" y="84"/>
                    </a:lnTo>
                    <a:lnTo>
                      <a:pt x="59" y="64"/>
                    </a:lnTo>
                    <a:lnTo>
                      <a:pt x="32" y="109"/>
                    </a:lnTo>
                    <a:lnTo>
                      <a:pt x="33" y="183"/>
                    </a:lnTo>
                    <a:lnTo>
                      <a:pt x="0" y="268"/>
                    </a:lnTo>
                    <a:lnTo>
                      <a:pt x="5" y="310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7" name="Freeform 109"/>
              <p:cNvSpPr>
                <a:spLocks/>
              </p:cNvSpPr>
              <p:nvPr/>
            </p:nvSpPr>
            <p:spPr bwMode="auto">
              <a:xfrm>
                <a:off x="-2507" y="1998"/>
                <a:ext cx="321" cy="427"/>
              </a:xfrm>
              <a:custGeom>
                <a:avLst/>
                <a:gdLst>
                  <a:gd name="T0" fmla="*/ 204 w 321"/>
                  <a:gd name="T1" fmla="*/ 384 h 427"/>
                  <a:gd name="T2" fmla="*/ 209 w 321"/>
                  <a:gd name="T3" fmla="*/ 427 h 427"/>
                  <a:gd name="T4" fmla="*/ 176 w 321"/>
                  <a:gd name="T5" fmla="*/ 406 h 427"/>
                  <a:gd name="T6" fmla="*/ 159 w 321"/>
                  <a:gd name="T7" fmla="*/ 355 h 427"/>
                  <a:gd name="T8" fmla="*/ 114 w 321"/>
                  <a:gd name="T9" fmla="*/ 357 h 427"/>
                  <a:gd name="T10" fmla="*/ 101 w 321"/>
                  <a:gd name="T11" fmla="*/ 328 h 427"/>
                  <a:gd name="T12" fmla="*/ 59 w 321"/>
                  <a:gd name="T13" fmla="*/ 331 h 427"/>
                  <a:gd name="T14" fmla="*/ 56 w 321"/>
                  <a:gd name="T15" fmla="*/ 369 h 427"/>
                  <a:gd name="T16" fmla="*/ 24 w 321"/>
                  <a:gd name="T17" fmla="*/ 328 h 427"/>
                  <a:gd name="T18" fmla="*/ 65 w 321"/>
                  <a:gd name="T19" fmla="*/ 280 h 427"/>
                  <a:gd name="T20" fmla="*/ 65 w 321"/>
                  <a:gd name="T21" fmla="*/ 247 h 427"/>
                  <a:gd name="T22" fmla="*/ 15 w 321"/>
                  <a:gd name="T23" fmla="*/ 231 h 427"/>
                  <a:gd name="T24" fmla="*/ 2 w 321"/>
                  <a:gd name="T25" fmla="*/ 204 h 427"/>
                  <a:gd name="T26" fmla="*/ 30 w 321"/>
                  <a:gd name="T27" fmla="*/ 174 h 427"/>
                  <a:gd name="T28" fmla="*/ 0 w 321"/>
                  <a:gd name="T29" fmla="*/ 165 h 427"/>
                  <a:gd name="T30" fmla="*/ 0 w 321"/>
                  <a:gd name="T31" fmla="*/ 138 h 427"/>
                  <a:gd name="T32" fmla="*/ 11 w 321"/>
                  <a:gd name="T33" fmla="*/ 108 h 427"/>
                  <a:gd name="T34" fmla="*/ 2 w 321"/>
                  <a:gd name="T35" fmla="*/ 81 h 427"/>
                  <a:gd name="T36" fmla="*/ 12 w 321"/>
                  <a:gd name="T37" fmla="*/ 72 h 427"/>
                  <a:gd name="T38" fmla="*/ 45 w 321"/>
                  <a:gd name="T39" fmla="*/ 87 h 427"/>
                  <a:gd name="T40" fmla="*/ 56 w 321"/>
                  <a:gd name="T41" fmla="*/ 64 h 427"/>
                  <a:gd name="T42" fmla="*/ 9 w 321"/>
                  <a:gd name="T43" fmla="*/ 30 h 427"/>
                  <a:gd name="T44" fmla="*/ 41 w 321"/>
                  <a:gd name="T45" fmla="*/ 0 h 427"/>
                  <a:gd name="T46" fmla="*/ 90 w 321"/>
                  <a:gd name="T47" fmla="*/ 33 h 427"/>
                  <a:gd name="T48" fmla="*/ 98 w 321"/>
                  <a:gd name="T49" fmla="*/ 91 h 427"/>
                  <a:gd name="T50" fmla="*/ 162 w 321"/>
                  <a:gd name="T51" fmla="*/ 96 h 427"/>
                  <a:gd name="T52" fmla="*/ 192 w 321"/>
                  <a:gd name="T53" fmla="*/ 54 h 427"/>
                  <a:gd name="T54" fmla="*/ 236 w 321"/>
                  <a:gd name="T55" fmla="*/ 61 h 427"/>
                  <a:gd name="T56" fmla="*/ 282 w 321"/>
                  <a:gd name="T57" fmla="*/ 40 h 427"/>
                  <a:gd name="T58" fmla="*/ 321 w 321"/>
                  <a:gd name="T59" fmla="*/ 85 h 427"/>
                  <a:gd name="T60" fmla="*/ 296 w 321"/>
                  <a:gd name="T61" fmla="*/ 133 h 427"/>
                  <a:gd name="T62" fmla="*/ 299 w 321"/>
                  <a:gd name="T63" fmla="*/ 202 h 427"/>
                  <a:gd name="T64" fmla="*/ 263 w 321"/>
                  <a:gd name="T65" fmla="*/ 180 h 427"/>
                  <a:gd name="T66" fmla="*/ 236 w 321"/>
                  <a:gd name="T67" fmla="*/ 225 h 427"/>
                  <a:gd name="T68" fmla="*/ 236 w 321"/>
                  <a:gd name="T69" fmla="*/ 298 h 427"/>
                  <a:gd name="T70" fmla="*/ 204 w 321"/>
                  <a:gd name="T71" fmla="*/ 384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21" h="427">
                    <a:moveTo>
                      <a:pt x="204" y="384"/>
                    </a:moveTo>
                    <a:lnTo>
                      <a:pt x="209" y="427"/>
                    </a:lnTo>
                    <a:lnTo>
                      <a:pt x="176" y="406"/>
                    </a:lnTo>
                    <a:lnTo>
                      <a:pt x="159" y="355"/>
                    </a:lnTo>
                    <a:lnTo>
                      <a:pt x="114" y="357"/>
                    </a:lnTo>
                    <a:lnTo>
                      <a:pt x="101" y="328"/>
                    </a:lnTo>
                    <a:lnTo>
                      <a:pt x="59" y="331"/>
                    </a:lnTo>
                    <a:lnTo>
                      <a:pt x="56" y="369"/>
                    </a:lnTo>
                    <a:lnTo>
                      <a:pt x="24" y="328"/>
                    </a:lnTo>
                    <a:lnTo>
                      <a:pt x="65" y="280"/>
                    </a:lnTo>
                    <a:lnTo>
                      <a:pt x="65" y="247"/>
                    </a:lnTo>
                    <a:lnTo>
                      <a:pt x="15" y="231"/>
                    </a:lnTo>
                    <a:lnTo>
                      <a:pt x="2" y="204"/>
                    </a:lnTo>
                    <a:lnTo>
                      <a:pt x="30" y="174"/>
                    </a:lnTo>
                    <a:lnTo>
                      <a:pt x="0" y="165"/>
                    </a:lnTo>
                    <a:lnTo>
                      <a:pt x="0" y="138"/>
                    </a:lnTo>
                    <a:lnTo>
                      <a:pt x="11" y="108"/>
                    </a:lnTo>
                    <a:lnTo>
                      <a:pt x="2" y="81"/>
                    </a:lnTo>
                    <a:lnTo>
                      <a:pt x="12" y="72"/>
                    </a:lnTo>
                    <a:lnTo>
                      <a:pt x="45" y="87"/>
                    </a:lnTo>
                    <a:lnTo>
                      <a:pt x="56" y="64"/>
                    </a:lnTo>
                    <a:lnTo>
                      <a:pt x="9" y="30"/>
                    </a:lnTo>
                    <a:lnTo>
                      <a:pt x="41" y="0"/>
                    </a:lnTo>
                    <a:lnTo>
                      <a:pt x="90" y="33"/>
                    </a:lnTo>
                    <a:lnTo>
                      <a:pt x="98" y="91"/>
                    </a:lnTo>
                    <a:lnTo>
                      <a:pt x="162" y="96"/>
                    </a:lnTo>
                    <a:lnTo>
                      <a:pt x="192" y="54"/>
                    </a:lnTo>
                    <a:lnTo>
                      <a:pt x="236" y="61"/>
                    </a:lnTo>
                    <a:lnTo>
                      <a:pt x="282" y="40"/>
                    </a:lnTo>
                    <a:lnTo>
                      <a:pt x="321" y="85"/>
                    </a:lnTo>
                    <a:lnTo>
                      <a:pt x="296" y="133"/>
                    </a:lnTo>
                    <a:lnTo>
                      <a:pt x="299" y="202"/>
                    </a:lnTo>
                    <a:lnTo>
                      <a:pt x="263" y="180"/>
                    </a:lnTo>
                    <a:lnTo>
                      <a:pt x="236" y="225"/>
                    </a:lnTo>
                    <a:lnTo>
                      <a:pt x="236" y="298"/>
                    </a:lnTo>
                    <a:lnTo>
                      <a:pt x="204" y="384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8" name="Freeform 110"/>
              <p:cNvSpPr>
                <a:spLocks/>
              </p:cNvSpPr>
              <p:nvPr/>
            </p:nvSpPr>
            <p:spPr bwMode="auto">
              <a:xfrm>
                <a:off x="-2468" y="1788"/>
                <a:ext cx="362" cy="309"/>
              </a:xfrm>
              <a:custGeom>
                <a:avLst/>
                <a:gdLst>
                  <a:gd name="T0" fmla="*/ 65 w 362"/>
                  <a:gd name="T1" fmla="*/ 0 h 309"/>
                  <a:gd name="T2" fmla="*/ 140 w 362"/>
                  <a:gd name="T3" fmla="*/ 15 h 309"/>
                  <a:gd name="T4" fmla="*/ 153 w 362"/>
                  <a:gd name="T5" fmla="*/ 31 h 309"/>
                  <a:gd name="T6" fmla="*/ 182 w 362"/>
                  <a:gd name="T7" fmla="*/ 25 h 309"/>
                  <a:gd name="T8" fmla="*/ 189 w 362"/>
                  <a:gd name="T9" fmla="*/ 4 h 309"/>
                  <a:gd name="T10" fmla="*/ 246 w 362"/>
                  <a:gd name="T11" fmla="*/ 12 h 309"/>
                  <a:gd name="T12" fmla="*/ 269 w 362"/>
                  <a:gd name="T13" fmla="*/ 60 h 309"/>
                  <a:gd name="T14" fmla="*/ 267 w 362"/>
                  <a:gd name="T15" fmla="*/ 91 h 309"/>
                  <a:gd name="T16" fmla="*/ 294 w 362"/>
                  <a:gd name="T17" fmla="*/ 103 h 309"/>
                  <a:gd name="T18" fmla="*/ 342 w 362"/>
                  <a:gd name="T19" fmla="*/ 94 h 309"/>
                  <a:gd name="T20" fmla="*/ 362 w 362"/>
                  <a:gd name="T21" fmla="*/ 130 h 309"/>
                  <a:gd name="T22" fmla="*/ 330 w 362"/>
                  <a:gd name="T23" fmla="*/ 174 h 309"/>
                  <a:gd name="T24" fmla="*/ 327 w 362"/>
                  <a:gd name="T25" fmla="*/ 208 h 309"/>
                  <a:gd name="T26" fmla="*/ 306 w 362"/>
                  <a:gd name="T27" fmla="*/ 229 h 309"/>
                  <a:gd name="T28" fmla="*/ 270 w 362"/>
                  <a:gd name="T29" fmla="*/ 220 h 309"/>
                  <a:gd name="T30" fmla="*/ 242 w 362"/>
                  <a:gd name="T31" fmla="*/ 250 h 309"/>
                  <a:gd name="T32" fmla="*/ 194 w 362"/>
                  <a:gd name="T33" fmla="*/ 273 h 309"/>
                  <a:gd name="T34" fmla="*/ 153 w 362"/>
                  <a:gd name="T35" fmla="*/ 264 h 309"/>
                  <a:gd name="T36" fmla="*/ 119 w 362"/>
                  <a:gd name="T37" fmla="*/ 309 h 309"/>
                  <a:gd name="T38" fmla="*/ 59 w 362"/>
                  <a:gd name="T39" fmla="*/ 303 h 309"/>
                  <a:gd name="T40" fmla="*/ 50 w 362"/>
                  <a:gd name="T41" fmla="*/ 243 h 309"/>
                  <a:gd name="T42" fmla="*/ 0 w 362"/>
                  <a:gd name="T43" fmla="*/ 210 h 309"/>
                  <a:gd name="T44" fmla="*/ 15 w 362"/>
                  <a:gd name="T45" fmla="*/ 156 h 309"/>
                  <a:gd name="T46" fmla="*/ 38 w 362"/>
                  <a:gd name="T47" fmla="*/ 163 h 309"/>
                  <a:gd name="T48" fmla="*/ 57 w 362"/>
                  <a:gd name="T49" fmla="*/ 153 h 309"/>
                  <a:gd name="T50" fmla="*/ 39 w 362"/>
                  <a:gd name="T51" fmla="*/ 142 h 309"/>
                  <a:gd name="T52" fmla="*/ 35 w 362"/>
                  <a:gd name="T53" fmla="*/ 124 h 309"/>
                  <a:gd name="T54" fmla="*/ 71 w 362"/>
                  <a:gd name="T55" fmla="*/ 124 h 309"/>
                  <a:gd name="T56" fmla="*/ 83 w 362"/>
                  <a:gd name="T57" fmla="*/ 102 h 309"/>
                  <a:gd name="T58" fmla="*/ 74 w 362"/>
                  <a:gd name="T59" fmla="*/ 88 h 309"/>
                  <a:gd name="T60" fmla="*/ 78 w 362"/>
                  <a:gd name="T61" fmla="*/ 63 h 309"/>
                  <a:gd name="T62" fmla="*/ 60 w 362"/>
                  <a:gd name="T63" fmla="*/ 19 h 309"/>
                  <a:gd name="T64" fmla="*/ 65 w 362"/>
                  <a:gd name="T65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62" h="309">
                    <a:moveTo>
                      <a:pt x="65" y="0"/>
                    </a:moveTo>
                    <a:lnTo>
                      <a:pt x="140" y="15"/>
                    </a:lnTo>
                    <a:lnTo>
                      <a:pt x="153" y="31"/>
                    </a:lnTo>
                    <a:lnTo>
                      <a:pt x="182" y="25"/>
                    </a:lnTo>
                    <a:lnTo>
                      <a:pt x="189" y="4"/>
                    </a:lnTo>
                    <a:lnTo>
                      <a:pt x="246" y="12"/>
                    </a:lnTo>
                    <a:lnTo>
                      <a:pt x="269" y="60"/>
                    </a:lnTo>
                    <a:lnTo>
                      <a:pt x="267" y="91"/>
                    </a:lnTo>
                    <a:lnTo>
                      <a:pt x="294" y="103"/>
                    </a:lnTo>
                    <a:lnTo>
                      <a:pt x="342" y="94"/>
                    </a:lnTo>
                    <a:lnTo>
                      <a:pt x="362" y="130"/>
                    </a:lnTo>
                    <a:lnTo>
                      <a:pt x="330" y="174"/>
                    </a:lnTo>
                    <a:lnTo>
                      <a:pt x="327" y="208"/>
                    </a:lnTo>
                    <a:lnTo>
                      <a:pt x="306" y="229"/>
                    </a:lnTo>
                    <a:lnTo>
                      <a:pt x="270" y="220"/>
                    </a:lnTo>
                    <a:lnTo>
                      <a:pt x="242" y="250"/>
                    </a:lnTo>
                    <a:lnTo>
                      <a:pt x="194" y="273"/>
                    </a:lnTo>
                    <a:lnTo>
                      <a:pt x="153" y="264"/>
                    </a:lnTo>
                    <a:lnTo>
                      <a:pt x="119" y="309"/>
                    </a:lnTo>
                    <a:lnTo>
                      <a:pt x="59" y="303"/>
                    </a:lnTo>
                    <a:lnTo>
                      <a:pt x="50" y="243"/>
                    </a:lnTo>
                    <a:lnTo>
                      <a:pt x="0" y="210"/>
                    </a:lnTo>
                    <a:lnTo>
                      <a:pt x="15" y="156"/>
                    </a:lnTo>
                    <a:lnTo>
                      <a:pt x="38" y="163"/>
                    </a:lnTo>
                    <a:lnTo>
                      <a:pt x="57" y="153"/>
                    </a:lnTo>
                    <a:lnTo>
                      <a:pt x="39" y="142"/>
                    </a:lnTo>
                    <a:lnTo>
                      <a:pt x="35" y="124"/>
                    </a:lnTo>
                    <a:lnTo>
                      <a:pt x="71" y="124"/>
                    </a:lnTo>
                    <a:lnTo>
                      <a:pt x="83" y="102"/>
                    </a:lnTo>
                    <a:lnTo>
                      <a:pt x="74" y="88"/>
                    </a:lnTo>
                    <a:lnTo>
                      <a:pt x="78" y="63"/>
                    </a:lnTo>
                    <a:lnTo>
                      <a:pt x="60" y="19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9" name="Freeform 111"/>
              <p:cNvSpPr>
                <a:spLocks/>
              </p:cNvSpPr>
              <p:nvPr/>
            </p:nvSpPr>
            <p:spPr bwMode="auto">
              <a:xfrm>
                <a:off x="-2403" y="1615"/>
                <a:ext cx="357" cy="276"/>
              </a:xfrm>
              <a:custGeom>
                <a:avLst/>
                <a:gdLst>
                  <a:gd name="T0" fmla="*/ 6 w 357"/>
                  <a:gd name="T1" fmla="*/ 147 h 276"/>
                  <a:gd name="T2" fmla="*/ 0 w 357"/>
                  <a:gd name="T3" fmla="*/ 174 h 276"/>
                  <a:gd name="T4" fmla="*/ 72 w 357"/>
                  <a:gd name="T5" fmla="*/ 188 h 276"/>
                  <a:gd name="T6" fmla="*/ 90 w 357"/>
                  <a:gd name="T7" fmla="*/ 204 h 276"/>
                  <a:gd name="T8" fmla="*/ 117 w 357"/>
                  <a:gd name="T9" fmla="*/ 198 h 276"/>
                  <a:gd name="T10" fmla="*/ 124 w 357"/>
                  <a:gd name="T11" fmla="*/ 177 h 276"/>
                  <a:gd name="T12" fmla="*/ 178 w 357"/>
                  <a:gd name="T13" fmla="*/ 186 h 276"/>
                  <a:gd name="T14" fmla="*/ 204 w 357"/>
                  <a:gd name="T15" fmla="*/ 233 h 276"/>
                  <a:gd name="T16" fmla="*/ 201 w 357"/>
                  <a:gd name="T17" fmla="*/ 263 h 276"/>
                  <a:gd name="T18" fmla="*/ 228 w 357"/>
                  <a:gd name="T19" fmla="*/ 276 h 276"/>
                  <a:gd name="T20" fmla="*/ 271 w 357"/>
                  <a:gd name="T21" fmla="*/ 269 h 276"/>
                  <a:gd name="T22" fmla="*/ 336 w 357"/>
                  <a:gd name="T23" fmla="*/ 225 h 276"/>
                  <a:gd name="T24" fmla="*/ 357 w 357"/>
                  <a:gd name="T25" fmla="*/ 114 h 276"/>
                  <a:gd name="T26" fmla="*/ 343 w 357"/>
                  <a:gd name="T27" fmla="*/ 89 h 276"/>
                  <a:gd name="T28" fmla="*/ 316 w 357"/>
                  <a:gd name="T29" fmla="*/ 96 h 276"/>
                  <a:gd name="T30" fmla="*/ 307 w 357"/>
                  <a:gd name="T31" fmla="*/ 80 h 276"/>
                  <a:gd name="T32" fmla="*/ 313 w 357"/>
                  <a:gd name="T33" fmla="*/ 59 h 276"/>
                  <a:gd name="T34" fmla="*/ 252 w 357"/>
                  <a:gd name="T35" fmla="*/ 11 h 276"/>
                  <a:gd name="T36" fmla="*/ 228 w 357"/>
                  <a:gd name="T37" fmla="*/ 0 h 276"/>
                  <a:gd name="T38" fmla="*/ 208 w 357"/>
                  <a:gd name="T39" fmla="*/ 8 h 276"/>
                  <a:gd name="T40" fmla="*/ 210 w 357"/>
                  <a:gd name="T41" fmla="*/ 32 h 276"/>
                  <a:gd name="T42" fmla="*/ 186 w 357"/>
                  <a:gd name="T43" fmla="*/ 44 h 276"/>
                  <a:gd name="T44" fmla="*/ 159 w 357"/>
                  <a:gd name="T45" fmla="*/ 75 h 276"/>
                  <a:gd name="T46" fmla="*/ 121 w 357"/>
                  <a:gd name="T47" fmla="*/ 65 h 276"/>
                  <a:gd name="T48" fmla="*/ 109 w 357"/>
                  <a:gd name="T49" fmla="*/ 83 h 276"/>
                  <a:gd name="T50" fmla="*/ 66 w 357"/>
                  <a:gd name="T51" fmla="*/ 96 h 276"/>
                  <a:gd name="T52" fmla="*/ 36 w 357"/>
                  <a:gd name="T53" fmla="*/ 147 h 276"/>
                  <a:gd name="T54" fmla="*/ 6 w 357"/>
                  <a:gd name="T55" fmla="*/ 14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57" h="276">
                    <a:moveTo>
                      <a:pt x="6" y="147"/>
                    </a:moveTo>
                    <a:lnTo>
                      <a:pt x="0" y="174"/>
                    </a:lnTo>
                    <a:lnTo>
                      <a:pt x="72" y="188"/>
                    </a:lnTo>
                    <a:lnTo>
                      <a:pt x="90" y="204"/>
                    </a:lnTo>
                    <a:lnTo>
                      <a:pt x="117" y="198"/>
                    </a:lnTo>
                    <a:lnTo>
                      <a:pt x="124" y="177"/>
                    </a:lnTo>
                    <a:lnTo>
                      <a:pt x="178" y="186"/>
                    </a:lnTo>
                    <a:lnTo>
                      <a:pt x="204" y="233"/>
                    </a:lnTo>
                    <a:lnTo>
                      <a:pt x="201" y="263"/>
                    </a:lnTo>
                    <a:lnTo>
                      <a:pt x="228" y="276"/>
                    </a:lnTo>
                    <a:lnTo>
                      <a:pt x="271" y="269"/>
                    </a:lnTo>
                    <a:lnTo>
                      <a:pt x="336" y="225"/>
                    </a:lnTo>
                    <a:lnTo>
                      <a:pt x="357" y="114"/>
                    </a:lnTo>
                    <a:lnTo>
                      <a:pt x="343" y="89"/>
                    </a:lnTo>
                    <a:lnTo>
                      <a:pt x="316" y="96"/>
                    </a:lnTo>
                    <a:lnTo>
                      <a:pt x="307" y="80"/>
                    </a:lnTo>
                    <a:lnTo>
                      <a:pt x="313" y="59"/>
                    </a:lnTo>
                    <a:lnTo>
                      <a:pt x="252" y="11"/>
                    </a:lnTo>
                    <a:lnTo>
                      <a:pt x="228" y="0"/>
                    </a:lnTo>
                    <a:lnTo>
                      <a:pt x="208" y="8"/>
                    </a:lnTo>
                    <a:lnTo>
                      <a:pt x="210" y="32"/>
                    </a:lnTo>
                    <a:lnTo>
                      <a:pt x="186" y="44"/>
                    </a:lnTo>
                    <a:lnTo>
                      <a:pt x="159" y="75"/>
                    </a:lnTo>
                    <a:lnTo>
                      <a:pt x="121" y="65"/>
                    </a:lnTo>
                    <a:lnTo>
                      <a:pt x="109" y="83"/>
                    </a:lnTo>
                    <a:lnTo>
                      <a:pt x="66" y="96"/>
                    </a:lnTo>
                    <a:lnTo>
                      <a:pt x="36" y="147"/>
                    </a:lnTo>
                    <a:lnTo>
                      <a:pt x="6" y="147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0" name="Freeform 112"/>
              <p:cNvSpPr>
                <a:spLocks/>
              </p:cNvSpPr>
              <p:nvPr/>
            </p:nvSpPr>
            <p:spPr bwMode="auto">
              <a:xfrm>
                <a:off x="-2225" y="1728"/>
                <a:ext cx="410" cy="472"/>
              </a:xfrm>
              <a:custGeom>
                <a:avLst/>
                <a:gdLst>
                  <a:gd name="T0" fmla="*/ 323 w 410"/>
                  <a:gd name="T1" fmla="*/ 402 h 472"/>
                  <a:gd name="T2" fmla="*/ 356 w 410"/>
                  <a:gd name="T3" fmla="*/ 409 h 472"/>
                  <a:gd name="T4" fmla="*/ 381 w 410"/>
                  <a:gd name="T5" fmla="*/ 394 h 472"/>
                  <a:gd name="T6" fmla="*/ 378 w 410"/>
                  <a:gd name="T7" fmla="*/ 222 h 472"/>
                  <a:gd name="T8" fmla="*/ 410 w 410"/>
                  <a:gd name="T9" fmla="*/ 169 h 472"/>
                  <a:gd name="T10" fmla="*/ 372 w 410"/>
                  <a:gd name="T11" fmla="*/ 139 h 472"/>
                  <a:gd name="T12" fmla="*/ 332 w 410"/>
                  <a:gd name="T13" fmla="*/ 148 h 472"/>
                  <a:gd name="T14" fmla="*/ 273 w 410"/>
                  <a:gd name="T15" fmla="*/ 120 h 472"/>
                  <a:gd name="T16" fmla="*/ 215 w 410"/>
                  <a:gd name="T17" fmla="*/ 124 h 472"/>
                  <a:gd name="T18" fmla="*/ 216 w 410"/>
                  <a:gd name="T19" fmla="*/ 15 h 472"/>
                  <a:gd name="T20" fmla="*/ 177 w 410"/>
                  <a:gd name="T21" fmla="*/ 0 h 472"/>
                  <a:gd name="T22" fmla="*/ 161 w 410"/>
                  <a:gd name="T23" fmla="*/ 109 h 472"/>
                  <a:gd name="T24" fmla="*/ 98 w 410"/>
                  <a:gd name="T25" fmla="*/ 154 h 472"/>
                  <a:gd name="T26" fmla="*/ 119 w 410"/>
                  <a:gd name="T27" fmla="*/ 190 h 472"/>
                  <a:gd name="T28" fmla="*/ 87 w 410"/>
                  <a:gd name="T29" fmla="*/ 235 h 472"/>
                  <a:gd name="T30" fmla="*/ 84 w 410"/>
                  <a:gd name="T31" fmla="*/ 268 h 472"/>
                  <a:gd name="T32" fmla="*/ 63 w 410"/>
                  <a:gd name="T33" fmla="*/ 289 h 472"/>
                  <a:gd name="T34" fmla="*/ 24 w 410"/>
                  <a:gd name="T35" fmla="*/ 279 h 472"/>
                  <a:gd name="T36" fmla="*/ 0 w 410"/>
                  <a:gd name="T37" fmla="*/ 309 h 472"/>
                  <a:gd name="T38" fmla="*/ 39 w 410"/>
                  <a:gd name="T39" fmla="*/ 355 h 472"/>
                  <a:gd name="T40" fmla="*/ 15 w 410"/>
                  <a:gd name="T41" fmla="*/ 402 h 472"/>
                  <a:gd name="T42" fmla="*/ 17 w 410"/>
                  <a:gd name="T43" fmla="*/ 472 h 472"/>
                  <a:gd name="T44" fmla="*/ 47 w 410"/>
                  <a:gd name="T45" fmla="*/ 436 h 472"/>
                  <a:gd name="T46" fmla="*/ 164 w 410"/>
                  <a:gd name="T47" fmla="*/ 445 h 472"/>
                  <a:gd name="T48" fmla="*/ 153 w 410"/>
                  <a:gd name="T49" fmla="*/ 397 h 472"/>
                  <a:gd name="T50" fmla="*/ 293 w 410"/>
                  <a:gd name="T51" fmla="*/ 387 h 472"/>
                  <a:gd name="T52" fmla="*/ 323 w 410"/>
                  <a:gd name="T53" fmla="*/ 402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10" h="472">
                    <a:moveTo>
                      <a:pt x="323" y="402"/>
                    </a:moveTo>
                    <a:lnTo>
                      <a:pt x="356" y="409"/>
                    </a:lnTo>
                    <a:lnTo>
                      <a:pt x="381" y="394"/>
                    </a:lnTo>
                    <a:lnTo>
                      <a:pt x="378" y="222"/>
                    </a:lnTo>
                    <a:lnTo>
                      <a:pt x="410" y="169"/>
                    </a:lnTo>
                    <a:lnTo>
                      <a:pt x="372" y="139"/>
                    </a:lnTo>
                    <a:lnTo>
                      <a:pt x="332" y="148"/>
                    </a:lnTo>
                    <a:lnTo>
                      <a:pt x="273" y="120"/>
                    </a:lnTo>
                    <a:lnTo>
                      <a:pt x="215" y="124"/>
                    </a:lnTo>
                    <a:lnTo>
                      <a:pt x="216" y="15"/>
                    </a:lnTo>
                    <a:lnTo>
                      <a:pt x="177" y="0"/>
                    </a:lnTo>
                    <a:lnTo>
                      <a:pt x="161" y="109"/>
                    </a:lnTo>
                    <a:lnTo>
                      <a:pt x="98" y="154"/>
                    </a:lnTo>
                    <a:lnTo>
                      <a:pt x="119" y="190"/>
                    </a:lnTo>
                    <a:lnTo>
                      <a:pt x="87" y="235"/>
                    </a:lnTo>
                    <a:lnTo>
                      <a:pt x="84" y="268"/>
                    </a:lnTo>
                    <a:lnTo>
                      <a:pt x="63" y="289"/>
                    </a:lnTo>
                    <a:lnTo>
                      <a:pt x="24" y="279"/>
                    </a:lnTo>
                    <a:lnTo>
                      <a:pt x="0" y="309"/>
                    </a:lnTo>
                    <a:lnTo>
                      <a:pt x="39" y="355"/>
                    </a:lnTo>
                    <a:lnTo>
                      <a:pt x="15" y="402"/>
                    </a:lnTo>
                    <a:lnTo>
                      <a:pt x="17" y="472"/>
                    </a:lnTo>
                    <a:lnTo>
                      <a:pt x="47" y="436"/>
                    </a:lnTo>
                    <a:lnTo>
                      <a:pt x="164" y="445"/>
                    </a:lnTo>
                    <a:lnTo>
                      <a:pt x="153" y="397"/>
                    </a:lnTo>
                    <a:lnTo>
                      <a:pt x="293" y="387"/>
                    </a:lnTo>
                    <a:lnTo>
                      <a:pt x="323" y="402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1" name="Freeform 113"/>
              <p:cNvSpPr>
                <a:spLocks/>
              </p:cNvSpPr>
              <p:nvPr/>
            </p:nvSpPr>
            <p:spPr bwMode="auto">
              <a:xfrm>
                <a:off x="-1319" y="1554"/>
                <a:ext cx="563" cy="597"/>
              </a:xfrm>
              <a:custGeom>
                <a:avLst/>
                <a:gdLst>
                  <a:gd name="T0" fmla="*/ 152 w 563"/>
                  <a:gd name="T1" fmla="*/ 595 h 597"/>
                  <a:gd name="T2" fmla="*/ 210 w 563"/>
                  <a:gd name="T3" fmla="*/ 594 h 597"/>
                  <a:gd name="T4" fmla="*/ 242 w 563"/>
                  <a:gd name="T5" fmla="*/ 580 h 597"/>
                  <a:gd name="T6" fmla="*/ 270 w 563"/>
                  <a:gd name="T7" fmla="*/ 537 h 597"/>
                  <a:gd name="T8" fmla="*/ 270 w 563"/>
                  <a:gd name="T9" fmla="*/ 513 h 597"/>
                  <a:gd name="T10" fmla="*/ 290 w 563"/>
                  <a:gd name="T11" fmla="*/ 513 h 597"/>
                  <a:gd name="T12" fmla="*/ 314 w 563"/>
                  <a:gd name="T13" fmla="*/ 468 h 597"/>
                  <a:gd name="T14" fmla="*/ 363 w 563"/>
                  <a:gd name="T15" fmla="*/ 468 h 597"/>
                  <a:gd name="T16" fmla="*/ 392 w 563"/>
                  <a:gd name="T17" fmla="*/ 502 h 597"/>
                  <a:gd name="T18" fmla="*/ 434 w 563"/>
                  <a:gd name="T19" fmla="*/ 502 h 597"/>
                  <a:gd name="T20" fmla="*/ 444 w 563"/>
                  <a:gd name="T21" fmla="*/ 493 h 597"/>
                  <a:gd name="T22" fmla="*/ 444 w 563"/>
                  <a:gd name="T23" fmla="*/ 471 h 597"/>
                  <a:gd name="T24" fmla="*/ 468 w 563"/>
                  <a:gd name="T25" fmla="*/ 451 h 597"/>
                  <a:gd name="T26" fmla="*/ 477 w 563"/>
                  <a:gd name="T27" fmla="*/ 414 h 597"/>
                  <a:gd name="T28" fmla="*/ 450 w 563"/>
                  <a:gd name="T29" fmla="*/ 376 h 597"/>
                  <a:gd name="T30" fmla="*/ 462 w 563"/>
                  <a:gd name="T31" fmla="*/ 360 h 597"/>
                  <a:gd name="T32" fmla="*/ 459 w 563"/>
                  <a:gd name="T33" fmla="*/ 282 h 597"/>
                  <a:gd name="T34" fmla="*/ 435 w 563"/>
                  <a:gd name="T35" fmla="*/ 276 h 597"/>
                  <a:gd name="T36" fmla="*/ 450 w 563"/>
                  <a:gd name="T37" fmla="*/ 246 h 597"/>
                  <a:gd name="T38" fmla="*/ 488 w 563"/>
                  <a:gd name="T39" fmla="*/ 238 h 597"/>
                  <a:gd name="T40" fmla="*/ 513 w 563"/>
                  <a:gd name="T41" fmla="*/ 199 h 597"/>
                  <a:gd name="T42" fmla="*/ 521 w 563"/>
                  <a:gd name="T43" fmla="*/ 153 h 597"/>
                  <a:gd name="T44" fmla="*/ 545 w 563"/>
                  <a:gd name="T45" fmla="*/ 102 h 597"/>
                  <a:gd name="T46" fmla="*/ 543 w 563"/>
                  <a:gd name="T47" fmla="*/ 75 h 597"/>
                  <a:gd name="T48" fmla="*/ 563 w 563"/>
                  <a:gd name="T49" fmla="*/ 67 h 597"/>
                  <a:gd name="T50" fmla="*/ 552 w 563"/>
                  <a:gd name="T51" fmla="*/ 31 h 597"/>
                  <a:gd name="T52" fmla="*/ 509 w 563"/>
                  <a:gd name="T53" fmla="*/ 30 h 597"/>
                  <a:gd name="T54" fmla="*/ 482 w 563"/>
                  <a:gd name="T55" fmla="*/ 6 h 597"/>
                  <a:gd name="T56" fmla="*/ 438 w 563"/>
                  <a:gd name="T57" fmla="*/ 0 h 597"/>
                  <a:gd name="T58" fmla="*/ 414 w 563"/>
                  <a:gd name="T59" fmla="*/ 24 h 597"/>
                  <a:gd name="T60" fmla="*/ 410 w 563"/>
                  <a:gd name="T61" fmla="*/ 37 h 597"/>
                  <a:gd name="T62" fmla="*/ 390 w 563"/>
                  <a:gd name="T63" fmla="*/ 39 h 597"/>
                  <a:gd name="T64" fmla="*/ 380 w 563"/>
                  <a:gd name="T65" fmla="*/ 54 h 597"/>
                  <a:gd name="T66" fmla="*/ 378 w 563"/>
                  <a:gd name="T67" fmla="*/ 76 h 597"/>
                  <a:gd name="T68" fmla="*/ 354 w 563"/>
                  <a:gd name="T69" fmla="*/ 84 h 597"/>
                  <a:gd name="T70" fmla="*/ 338 w 563"/>
                  <a:gd name="T71" fmla="*/ 117 h 597"/>
                  <a:gd name="T72" fmla="*/ 299 w 563"/>
                  <a:gd name="T73" fmla="*/ 133 h 597"/>
                  <a:gd name="T74" fmla="*/ 299 w 563"/>
                  <a:gd name="T75" fmla="*/ 162 h 597"/>
                  <a:gd name="T76" fmla="*/ 282 w 563"/>
                  <a:gd name="T77" fmla="*/ 169 h 597"/>
                  <a:gd name="T78" fmla="*/ 222 w 563"/>
                  <a:gd name="T79" fmla="*/ 151 h 597"/>
                  <a:gd name="T80" fmla="*/ 201 w 563"/>
                  <a:gd name="T81" fmla="*/ 159 h 597"/>
                  <a:gd name="T82" fmla="*/ 168 w 563"/>
                  <a:gd name="T83" fmla="*/ 204 h 597"/>
                  <a:gd name="T84" fmla="*/ 156 w 563"/>
                  <a:gd name="T85" fmla="*/ 259 h 597"/>
                  <a:gd name="T86" fmla="*/ 189 w 563"/>
                  <a:gd name="T87" fmla="*/ 286 h 597"/>
                  <a:gd name="T88" fmla="*/ 159 w 563"/>
                  <a:gd name="T89" fmla="*/ 349 h 597"/>
                  <a:gd name="T90" fmla="*/ 83 w 563"/>
                  <a:gd name="T91" fmla="*/ 424 h 597"/>
                  <a:gd name="T92" fmla="*/ 0 w 563"/>
                  <a:gd name="T93" fmla="*/ 523 h 597"/>
                  <a:gd name="T94" fmla="*/ 24 w 563"/>
                  <a:gd name="T95" fmla="*/ 585 h 597"/>
                  <a:gd name="T96" fmla="*/ 63 w 563"/>
                  <a:gd name="T97" fmla="*/ 597 h 597"/>
                  <a:gd name="T98" fmla="*/ 152 w 563"/>
                  <a:gd name="T99" fmla="*/ 595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3" h="597">
                    <a:moveTo>
                      <a:pt x="152" y="595"/>
                    </a:moveTo>
                    <a:lnTo>
                      <a:pt x="210" y="594"/>
                    </a:lnTo>
                    <a:lnTo>
                      <a:pt x="242" y="580"/>
                    </a:lnTo>
                    <a:lnTo>
                      <a:pt x="270" y="537"/>
                    </a:lnTo>
                    <a:lnTo>
                      <a:pt x="270" y="513"/>
                    </a:lnTo>
                    <a:lnTo>
                      <a:pt x="290" y="513"/>
                    </a:lnTo>
                    <a:lnTo>
                      <a:pt x="314" y="468"/>
                    </a:lnTo>
                    <a:lnTo>
                      <a:pt x="363" y="468"/>
                    </a:lnTo>
                    <a:lnTo>
                      <a:pt x="392" y="502"/>
                    </a:lnTo>
                    <a:lnTo>
                      <a:pt x="434" y="502"/>
                    </a:lnTo>
                    <a:lnTo>
                      <a:pt x="444" y="493"/>
                    </a:lnTo>
                    <a:lnTo>
                      <a:pt x="444" y="471"/>
                    </a:lnTo>
                    <a:lnTo>
                      <a:pt x="468" y="451"/>
                    </a:lnTo>
                    <a:lnTo>
                      <a:pt x="477" y="414"/>
                    </a:lnTo>
                    <a:lnTo>
                      <a:pt x="450" y="376"/>
                    </a:lnTo>
                    <a:lnTo>
                      <a:pt x="462" y="360"/>
                    </a:lnTo>
                    <a:lnTo>
                      <a:pt x="459" y="282"/>
                    </a:lnTo>
                    <a:lnTo>
                      <a:pt x="435" y="276"/>
                    </a:lnTo>
                    <a:lnTo>
                      <a:pt x="450" y="246"/>
                    </a:lnTo>
                    <a:lnTo>
                      <a:pt x="488" y="238"/>
                    </a:lnTo>
                    <a:lnTo>
                      <a:pt x="513" y="199"/>
                    </a:lnTo>
                    <a:lnTo>
                      <a:pt x="521" y="153"/>
                    </a:lnTo>
                    <a:lnTo>
                      <a:pt x="545" y="102"/>
                    </a:lnTo>
                    <a:lnTo>
                      <a:pt x="543" y="75"/>
                    </a:lnTo>
                    <a:lnTo>
                      <a:pt x="563" y="67"/>
                    </a:lnTo>
                    <a:lnTo>
                      <a:pt x="552" y="31"/>
                    </a:lnTo>
                    <a:lnTo>
                      <a:pt x="509" y="30"/>
                    </a:lnTo>
                    <a:lnTo>
                      <a:pt x="482" y="6"/>
                    </a:lnTo>
                    <a:lnTo>
                      <a:pt x="438" y="0"/>
                    </a:lnTo>
                    <a:lnTo>
                      <a:pt x="414" y="24"/>
                    </a:lnTo>
                    <a:lnTo>
                      <a:pt x="410" y="37"/>
                    </a:lnTo>
                    <a:lnTo>
                      <a:pt x="390" y="39"/>
                    </a:lnTo>
                    <a:lnTo>
                      <a:pt x="380" y="54"/>
                    </a:lnTo>
                    <a:lnTo>
                      <a:pt x="378" y="76"/>
                    </a:lnTo>
                    <a:lnTo>
                      <a:pt x="354" y="84"/>
                    </a:lnTo>
                    <a:lnTo>
                      <a:pt x="338" y="117"/>
                    </a:lnTo>
                    <a:lnTo>
                      <a:pt x="299" y="133"/>
                    </a:lnTo>
                    <a:lnTo>
                      <a:pt x="299" y="162"/>
                    </a:lnTo>
                    <a:lnTo>
                      <a:pt x="282" y="169"/>
                    </a:lnTo>
                    <a:lnTo>
                      <a:pt x="222" y="151"/>
                    </a:lnTo>
                    <a:lnTo>
                      <a:pt x="201" y="159"/>
                    </a:lnTo>
                    <a:lnTo>
                      <a:pt x="168" y="204"/>
                    </a:lnTo>
                    <a:lnTo>
                      <a:pt x="156" y="259"/>
                    </a:lnTo>
                    <a:lnTo>
                      <a:pt x="189" y="286"/>
                    </a:lnTo>
                    <a:lnTo>
                      <a:pt x="159" y="349"/>
                    </a:lnTo>
                    <a:lnTo>
                      <a:pt x="83" y="424"/>
                    </a:lnTo>
                    <a:lnTo>
                      <a:pt x="0" y="523"/>
                    </a:lnTo>
                    <a:lnTo>
                      <a:pt x="24" y="585"/>
                    </a:lnTo>
                    <a:lnTo>
                      <a:pt x="63" y="597"/>
                    </a:lnTo>
                    <a:lnTo>
                      <a:pt x="152" y="595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2" name="Freeform 114"/>
              <p:cNvSpPr>
                <a:spLocks/>
              </p:cNvSpPr>
              <p:nvPr/>
            </p:nvSpPr>
            <p:spPr bwMode="auto">
              <a:xfrm>
                <a:off x="-1941" y="1588"/>
                <a:ext cx="810" cy="845"/>
              </a:xfrm>
              <a:custGeom>
                <a:avLst/>
                <a:gdLst>
                  <a:gd name="T0" fmla="*/ 778 w 810"/>
                  <a:gd name="T1" fmla="*/ 225 h 845"/>
                  <a:gd name="T2" fmla="*/ 781 w 810"/>
                  <a:gd name="T3" fmla="*/ 315 h 845"/>
                  <a:gd name="T4" fmla="*/ 622 w 810"/>
                  <a:gd name="T5" fmla="*/ 488 h 845"/>
                  <a:gd name="T6" fmla="*/ 685 w 810"/>
                  <a:gd name="T7" fmla="*/ 561 h 845"/>
                  <a:gd name="T8" fmla="*/ 652 w 810"/>
                  <a:gd name="T9" fmla="*/ 612 h 845"/>
                  <a:gd name="T10" fmla="*/ 466 w 810"/>
                  <a:gd name="T11" fmla="*/ 744 h 845"/>
                  <a:gd name="T12" fmla="*/ 390 w 810"/>
                  <a:gd name="T13" fmla="*/ 756 h 845"/>
                  <a:gd name="T14" fmla="*/ 288 w 810"/>
                  <a:gd name="T15" fmla="*/ 815 h 845"/>
                  <a:gd name="T16" fmla="*/ 243 w 810"/>
                  <a:gd name="T17" fmla="*/ 806 h 845"/>
                  <a:gd name="T18" fmla="*/ 222 w 810"/>
                  <a:gd name="T19" fmla="*/ 834 h 845"/>
                  <a:gd name="T20" fmla="*/ 144 w 810"/>
                  <a:gd name="T21" fmla="*/ 827 h 845"/>
                  <a:gd name="T22" fmla="*/ 156 w 810"/>
                  <a:gd name="T23" fmla="*/ 773 h 845"/>
                  <a:gd name="T24" fmla="*/ 78 w 810"/>
                  <a:gd name="T25" fmla="*/ 711 h 845"/>
                  <a:gd name="T26" fmla="*/ 91 w 810"/>
                  <a:gd name="T27" fmla="*/ 617 h 845"/>
                  <a:gd name="T28" fmla="*/ 1 w 810"/>
                  <a:gd name="T29" fmla="*/ 594 h 845"/>
                  <a:gd name="T30" fmla="*/ 37 w 810"/>
                  <a:gd name="T31" fmla="*/ 543 h 845"/>
                  <a:gd name="T32" fmla="*/ 96 w 810"/>
                  <a:gd name="T33" fmla="*/ 534 h 845"/>
                  <a:gd name="T34" fmla="*/ 121 w 810"/>
                  <a:gd name="T35" fmla="*/ 314 h 845"/>
                  <a:gd name="T36" fmla="*/ 121 w 810"/>
                  <a:gd name="T37" fmla="*/ 248 h 845"/>
                  <a:gd name="T38" fmla="*/ 172 w 810"/>
                  <a:gd name="T39" fmla="*/ 84 h 845"/>
                  <a:gd name="T40" fmla="*/ 249 w 810"/>
                  <a:gd name="T41" fmla="*/ 0 h 845"/>
                  <a:gd name="T42" fmla="*/ 286 w 810"/>
                  <a:gd name="T43" fmla="*/ 24 h 845"/>
                  <a:gd name="T44" fmla="*/ 319 w 810"/>
                  <a:gd name="T45" fmla="*/ 47 h 845"/>
                  <a:gd name="T46" fmla="*/ 370 w 810"/>
                  <a:gd name="T47" fmla="*/ 111 h 845"/>
                  <a:gd name="T48" fmla="*/ 408 w 810"/>
                  <a:gd name="T49" fmla="*/ 180 h 845"/>
                  <a:gd name="T50" fmla="*/ 483 w 810"/>
                  <a:gd name="T51" fmla="*/ 198 h 845"/>
                  <a:gd name="T52" fmla="*/ 561 w 810"/>
                  <a:gd name="T53" fmla="*/ 164 h 845"/>
                  <a:gd name="T54" fmla="*/ 609 w 810"/>
                  <a:gd name="T55" fmla="*/ 152 h 845"/>
                  <a:gd name="T56" fmla="*/ 696 w 810"/>
                  <a:gd name="T57" fmla="*/ 210 h 845"/>
                  <a:gd name="T58" fmla="*/ 717 w 810"/>
                  <a:gd name="T59" fmla="*/ 176 h 845"/>
                  <a:gd name="T60" fmla="*/ 721 w 810"/>
                  <a:gd name="T61" fmla="*/ 143 h 845"/>
                  <a:gd name="T62" fmla="*/ 804 w 810"/>
                  <a:gd name="T63" fmla="*/ 147 h 8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10" h="845">
                    <a:moveTo>
                      <a:pt x="790" y="164"/>
                    </a:moveTo>
                    <a:lnTo>
                      <a:pt x="778" y="225"/>
                    </a:lnTo>
                    <a:lnTo>
                      <a:pt x="810" y="252"/>
                    </a:lnTo>
                    <a:lnTo>
                      <a:pt x="781" y="315"/>
                    </a:lnTo>
                    <a:lnTo>
                      <a:pt x="703" y="390"/>
                    </a:lnTo>
                    <a:lnTo>
                      <a:pt x="622" y="488"/>
                    </a:lnTo>
                    <a:lnTo>
                      <a:pt x="646" y="551"/>
                    </a:lnTo>
                    <a:lnTo>
                      <a:pt x="685" y="561"/>
                    </a:lnTo>
                    <a:lnTo>
                      <a:pt x="673" y="611"/>
                    </a:lnTo>
                    <a:lnTo>
                      <a:pt x="652" y="612"/>
                    </a:lnTo>
                    <a:lnTo>
                      <a:pt x="574" y="738"/>
                    </a:lnTo>
                    <a:lnTo>
                      <a:pt x="466" y="744"/>
                    </a:lnTo>
                    <a:lnTo>
                      <a:pt x="415" y="722"/>
                    </a:lnTo>
                    <a:lnTo>
                      <a:pt x="390" y="756"/>
                    </a:lnTo>
                    <a:lnTo>
                      <a:pt x="295" y="785"/>
                    </a:lnTo>
                    <a:lnTo>
                      <a:pt x="288" y="815"/>
                    </a:lnTo>
                    <a:lnTo>
                      <a:pt x="259" y="828"/>
                    </a:lnTo>
                    <a:lnTo>
                      <a:pt x="243" y="806"/>
                    </a:lnTo>
                    <a:lnTo>
                      <a:pt x="222" y="812"/>
                    </a:lnTo>
                    <a:lnTo>
                      <a:pt x="222" y="834"/>
                    </a:lnTo>
                    <a:lnTo>
                      <a:pt x="193" y="845"/>
                    </a:lnTo>
                    <a:lnTo>
                      <a:pt x="144" y="827"/>
                    </a:lnTo>
                    <a:lnTo>
                      <a:pt x="135" y="786"/>
                    </a:lnTo>
                    <a:lnTo>
                      <a:pt x="156" y="773"/>
                    </a:lnTo>
                    <a:lnTo>
                      <a:pt x="121" y="705"/>
                    </a:lnTo>
                    <a:lnTo>
                      <a:pt x="78" y="711"/>
                    </a:lnTo>
                    <a:lnTo>
                      <a:pt x="73" y="648"/>
                    </a:lnTo>
                    <a:lnTo>
                      <a:pt x="91" y="617"/>
                    </a:lnTo>
                    <a:lnTo>
                      <a:pt x="70" y="594"/>
                    </a:lnTo>
                    <a:lnTo>
                      <a:pt x="1" y="594"/>
                    </a:lnTo>
                    <a:lnTo>
                      <a:pt x="0" y="569"/>
                    </a:lnTo>
                    <a:lnTo>
                      <a:pt x="37" y="543"/>
                    </a:lnTo>
                    <a:lnTo>
                      <a:pt x="72" y="549"/>
                    </a:lnTo>
                    <a:lnTo>
                      <a:pt x="96" y="534"/>
                    </a:lnTo>
                    <a:lnTo>
                      <a:pt x="93" y="368"/>
                    </a:lnTo>
                    <a:lnTo>
                      <a:pt x="121" y="314"/>
                    </a:lnTo>
                    <a:lnTo>
                      <a:pt x="136" y="285"/>
                    </a:lnTo>
                    <a:lnTo>
                      <a:pt x="121" y="248"/>
                    </a:lnTo>
                    <a:lnTo>
                      <a:pt x="160" y="201"/>
                    </a:lnTo>
                    <a:lnTo>
                      <a:pt x="172" y="84"/>
                    </a:lnTo>
                    <a:lnTo>
                      <a:pt x="226" y="41"/>
                    </a:lnTo>
                    <a:lnTo>
                      <a:pt x="249" y="0"/>
                    </a:lnTo>
                    <a:lnTo>
                      <a:pt x="261" y="26"/>
                    </a:lnTo>
                    <a:lnTo>
                      <a:pt x="286" y="24"/>
                    </a:lnTo>
                    <a:lnTo>
                      <a:pt x="300" y="47"/>
                    </a:lnTo>
                    <a:lnTo>
                      <a:pt x="319" y="47"/>
                    </a:lnTo>
                    <a:lnTo>
                      <a:pt x="327" y="83"/>
                    </a:lnTo>
                    <a:lnTo>
                      <a:pt x="370" y="111"/>
                    </a:lnTo>
                    <a:lnTo>
                      <a:pt x="378" y="170"/>
                    </a:lnTo>
                    <a:lnTo>
                      <a:pt x="408" y="180"/>
                    </a:lnTo>
                    <a:lnTo>
                      <a:pt x="433" y="227"/>
                    </a:lnTo>
                    <a:lnTo>
                      <a:pt x="483" y="198"/>
                    </a:lnTo>
                    <a:lnTo>
                      <a:pt x="525" y="167"/>
                    </a:lnTo>
                    <a:lnTo>
                      <a:pt x="561" y="164"/>
                    </a:lnTo>
                    <a:lnTo>
                      <a:pt x="591" y="149"/>
                    </a:lnTo>
                    <a:lnTo>
                      <a:pt x="609" y="152"/>
                    </a:lnTo>
                    <a:lnTo>
                      <a:pt x="675" y="209"/>
                    </a:lnTo>
                    <a:lnTo>
                      <a:pt x="696" y="210"/>
                    </a:lnTo>
                    <a:lnTo>
                      <a:pt x="699" y="185"/>
                    </a:lnTo>
                    <a:lnTo>
                      <a:pt x="717" y="176"/>
                    </a:lnTo>
                    <a:lnTo>
                      <a:pt x="714" y="152"/>
                    </a:lnTo>
                    <a:lnTo>
                      <a:pt x="721" y="143"/>
                    </a:lnTo>
                    <a:lnTo>
                      <a:pt x="750" y="159"/>
                    </a:lnTo>
                    <a:lnTo>
                      <a:pt x="804" y="147"/>
                    </a:lnTo>
                    <a:lnTo>
                      <a:pt x="790" y="164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3" name="Freeform 115"/>
              <p:cNvSpPr>
                <a:spLocks/>
              </p:cNvSpPr>
              <p:nvPr/>
            </p:nvSpPr>
            <p:spPr bwMode="auto">
              <a:xfrm>
                <a:off x="-2049" y="1527"/>
                <a:ext cx="357" cy="370"/>
              </a:xfrm>
              <a:custGeom>
                <a:avLst/>
                <a:gdLst>
                  <a:gd name="T0" fmla="*/ 357 w 357"/>
                  <a:gd name="T1" fmla="*/ 61 h 370"/>
                  <a:gd name="T2" fmla="*/ 334 w 357"/>
                  <a:gd name="T3" fmla="*/ 102 h 370"/>
                  <a:gd name="T4" fmla="*/ 279 w 357"/>
                  <a:gd name="T5" fmla="*/ 145 h 370"/>
                  <a:gd name="T6" fmla="*/ 267 w 357"/>
                  <a:gd name="T7" fmla="*/ 262 h 370"/>
                  <a:gd name="T8" fmla="*/ 229 w 357"/>
                  <a:gd name="T9" fmla="*/ 307 h 370"/>
                  <a:gd name="T10" fmla="*/ 241 w 357"/>
                  <a:gd name="T11" fmla="*/ 346 h 370"/>
                  <a:gd name="T12" fmla="*/ 235 w 357"/>
                  <a:gd name="T13" fmla="*/ 370 h 370"/>
                  <a:gd name="T14" fmla="*/ 196 w 357"/>
                  <a:gd name="T15" fmla="*/ 340 h 370"/>
                  <a:gd name="T16" fmla="*/ 159 w 357"/>
                  <a:gd name="T17" fmla="*/ 349 h 370"/>
                  <a:gd name="T18" fmla="*/ 99 w 357"/>
                  <a:gd name="T19" fmla="*/ 321 h 370"/>
                  <a:gd name="T20" fmla="*/ 37 w 357"/>
                  <a:gd name="T21" fmla="*/ 325 h 370"/>
                  <a:gd name="T22" fmla="*/ 39 w 357"/>
                  <a:gd name="T23" fmla="*/ 214 h 370"/>
                  <a:gd name="T24" fmla="*/ 0 w 357"/>
                  <a:gd name="T25" fmla="*/ 202 h 370"/>
                  <a:gd name="T26" fmla="*/ 3 w 357"/>
                  <a:gd name="T27" fmla="*/ 165 h 370"/>
                  <a:gd name="T28" fmla="*/ 42 w 357"/>
                  <a:gd name="T29" fmla="*/ 142 h 370"/>
                  <a:gd name="T30" fmla="*/ 73 w 357"/>
                  <a:gd name="T31" fmla="*/ 84 h 370"/>
                  <a:gd name="T32" fmla="*/ 150 w 357"/>
                  <a:gd name="T33" fmla="*/ 3 h 370"/>
                  <a:gd name="T34" fmla="*/ 184 w 357"/>
                  <a:gd name="T35" fmla="*/ 18 h 370"/>
                  <a:gd name="T36" fmla="*/ 193 w 357"/>
                  <a:gd name="T37" fmla="*/ 79 h 370"/>
                  <a:gd name="T38" fmla="*/ 246 w 357"/>
                  <a:gd name="T39" fmla="*/ 61 h 370"/>
                  <a:gd name="T40" fmla="*/ 247 w 357"/>
                  <a:gd name="T41" fmla="*/ 6 h 370"/>
                  <a:gd name="T42" fmla="*/ 291 w 357"/>
                  <a:gd name="T43" fmla="*/ 0 h 370"/>
                  <a:gd name="T44" fmla="*/ 327 w 357"/>
                  <a:gd name="T45" fmla="*/ 49 h 370"/>
                  <a:gd name="T46" fmla="*/ 357 w 357"/>
                  <a:gd name="T47" fmla="*/ 61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57" h="370">
                    <a:moveTo>
                      <a:pt x="357" y="61"/>
                    </a:moveTo>
                    <a:lnTo>
                      <a:pt x="334" y="102"/>
                    </a:lnTo>
                    <a:lnTo>
                      <a:pt x="279" y="145"/>
                    </a:lnTo>
                    <a:lnTo>
                      <a:pt x="267" y="262"/>
                    </a:lnTo>
                    <a:lnTo>
                      <a:pt x="229" y="307"/>
                    </a:lnTo>
                    <a:lnTo>
                      <a:pt x="241" y="346"/>
                    </a:lnTo>
                    <a:lnTo>
                      <a:pt x="235" y="370"/>
                    </a:lnTo>
                    <a:lnTo>
                      <a:pt x="196" y="340"/>
                    </a:lnTo>
                    <a:lnTo>
                      <a:pt x="159" y="349"/>
                    </a:lnTo>
                    <a:lnTo>
                      <a:pt x="99" y="321"/>
                    </a:lnTo>
                    <a:lnTo>
                      <a:pt x="37" y="325"/>
                    </a:lnTo>
                    <a:lnTo>
                      <a:pt x="39" y="214"/>
                    </a:lnTo>
                    <a:lnTo>
                      <a:pt x="0" y="202"/>
                    </a:lnTo>
                    <a:lnTo>
                      <a:pt x="3" y="165"/>
                    </a:lnTo>
                    <a:lnTo>
                      <a:pt x="42" y="142"/>
                    </a:lnTo>
                    <a:lnTo>
                      <a:pt x="73" y="84"/>
                    </a:lnTo>
                    <a:lnTo>
                      <a:pt x="150" y="3"/>
                    </a:lnTo>
                    <a:lnTo>
                      <a:pt x="184" y="18"/>
                    </a:lnTo>
                    <a:lnTo>
                      <a:pt x="193" y="79"/>
                    </a:lnTo>
                    <a:lnTo>
                      <a:pt x="246" y="61"/>
                    </a:lnTo>
                    <a:lnTo>
                      <a:pt x="247" y="6"/>
                    </a:lnTo>
                    <a:lnTo>
                      <a:pt x="291" y="0"/>
                    </a:lnTo>
                    <a:lnTo>
                      <a:pt x="327" y="49"/>
                    </a:lnTo>
                    <a:lnTo>
                      <a:pt x="357" y="61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" name="Freeform 116"/>
              <p:cNvSpPr>
                <a:spLocks/>
              </p:cNvSpPr>
              <p:nvPr/>
            </p:nvSpPr>
            <p:spPr bwMode="auto">
              <a:xfrm>
                <a:off x="-1638" y="1114"/>
                <a:ext cx="492" cy="396"/>
              </a:xfrm>
              <a:custGeom>
                <a:avLst/>
                <a:gdLst>
                  <a:gd name="T0" fmla="*/ 0 w 492"/>
                  <a:gd name="T1" fmla="*/ 122 h 396"/>
                  <a:gd name="T2" fmla="*/ 27 w 492"/>
                  <a:gd name="T3" fmla="*/ 116 h 396"/>
                  <a:gd name="T4" fmla="*/ 63 w 492"/>
                  <a:gd name="T5" fmla="*/ 144 h 396"/>
                  <a:gd name="T6" fmla="*/ 192 w 492"/>
                  <a:gd name="T7" fmla="*/ 170 h 396"/>
                  <a:gd name="T8" fmla="*/ 231 w 492"/>
                  <a:gd name="T9" fmla="*/ 218 h 396"/>
                  <a:gd name="T10" fmla="*/ 211 w 492"/>
                  <a:gd name="T11" fmla="*/ 234 h 396"/>
                  <a:gd name="T12" fmla="*/ 192 w 492"/>
                  <a:gd name="T13" fmla="*/ 233 h 396"/>
                  <a:gd name="T14" fmla="*/ 175 w 492"/>
                  <a:gd name="T15" fmla="*/ 245 h 396"/>
                  <a:gd name="T16" fmla="*/ 169 w 492"/>
                  <a:gd name="T17" fmla="*/ 273 h 396"/>
                  <a:gd name="T18" fmla="*/ 186 w 492"/>
                  <a:gd name="T19" fmla="*/ 299 h 396"/>
                  <a:gd name="T20" fmla="*/ 187 w 492"/>
                  <a:gd name="T21" fmla="*/ 330 h 396"/>
                  <a:gd name="T22" fmla="*/ 168 w 492"/>
                  <a:gd name="T23" fmla="*/ 357 h 396"/>
                  <a:gd name="T24" fmla="*/ 195 w 492"/>
                  <a:gd name="T25" fmla="*/ 396 h 396"/>
                  <a:gd name="T26" fmla="*/ 234 w 492"/>
                  <a:gd name="T27" fmla="*/ 390 h 396"/>
                  <a:gd name="T28" fmla="*/ 226 w 492"/>
                  <a:gd name="T29" fmla="*/ 329 h 396"/>
                  <a:gd name="T30" fmla="*/ 243 w 492"/>
                  <a:gd name="T31" fmla="*/ 321 h 396"/>
                  <a:gd name="T32" fmla="*/ 258 w 492"/>
                  <a:gd name="T33" fmla="*/ 300 h 396"/>
                  <a:gd name="T34" fmla="*/ 246 w 492"/>
                  <a:gd name="T35" fmla="*/ 275 h 396"/>
                  <a:gd name="T36" fmla="*/ 265 w 492"/>
                  <a:gd name="T37" fmla="*/ 254 h 396"/>
                  <a:gd name="T38" fmla="*/ 304 w 492"/>
                  <a:gd name="T39" fmla="*/ 269 h 396"/>
                  <a:gd name="T40" fmla="*/ 309 w 492"/>
                  <a:gd name="T41" fmla="*/ 302 h 396"/>
                  <a:gd name="T42" fmla="*/ 328 w 492"/>
                  <a:gd name="T43" fmla="*/ 320 h 396"/>
                  <a:gd name="T44" fmla="*/ 322 w 492"/>
                  <a:gd name="T45" fmla="*/ 359 h 396"/>
                  <a:gd name="T46" fmla="*/ 343 w 492"/>
                  <a:gd name="T47" fmla="*/ 372 h 396"/>
                  <a:gd name="T48" fmla="*/ 355 w 492"/>
                  <a:gd name="T49" fmla="*/ 362 h 396"/>
                  <a:gd name="T50" fmla="*/ 372 w 492"/>
                  <a:gd name="T51" fmla="*/ 372 h 396"/>
                  <a:gd name="T52" fmla="*/ 394 w 492"/>
                  <a:gd name="T53" fmla="*/ 387 h 396"/>
                  <a:gd name="T54" fmla="*/ 451 w 492"/>
                  <a:gd name="T55" fmla="*/ 386 h 396"/>
                  <a:gd name="T56" fmla="*/ 492 w 492"/>
                  <a:gd name="T57" fmla="*/ 354 h 396"/>
                  <a:gd name="T58" fmla="*/ 492 w 492"/>
                  <a:gd name="T59" fmla="*/ 333 h 396"/>
                  <a:gd name="T60" fmla="*/ 468 w 492"/>
                  <a:gd name="T61" fmla="*/ 323 h 396"/>
                  <a:gd name="T62" fmla="*/ 472 w 492"/>
                  <a:gd name="T63" fmla="*/ 288 h 396"/>
                  <a:gd name="T64" fmla="*/ 457 w 492"/>
                  <a:gd name="T65" fmla="*/ 281 h 396"/>
                  <a:gd name="T66" fmla="*/ 397 w 492"/>
                  <a:gd name="T67" fmla="*/ 246 h 396"/>
                  <a:gd name="T68" fmla="*/ 402 w 492"/>
                  <a:gd name="T69" fmla="*/ 210 h 396"/>
                  <a:gd name="T70" fmla="*/ 343 w 492"/>
                  <a:gd name="T71" fmla="*/ 155 h 396"/>
                  <a:gd name="T72" fmla="*/ 357 w 492"/>
                  <a:gd name="T73" fmla="*/ 126 h 396"/>
                  <a:gd name="T74" fmla="*/ 345 w 492"/>
                  <a:gd name="T75" fmla="*/ 83 h 396"/>
                  <a:gd name="T76" fmla="*/ 289 w 492"/>
                  <a:gd name="T77" fmla="*/ 92 h 396"/>
                  <a:gd name="T78" fmla="*/ 267 w 492"/>
                  <a:gd name="T79" fmla="*/ 44 h 396"/>
                  <a:gd name="T80" fmla="*/ 91 w 492"/>
                  <a:gd name="T81" fmla="*/ 0 h 396"/>
                  <a:gd name="T82" fmla="*/ 49 w 492"/>
                  <a:gd name="T83" fmla="*/ 35 h 396"/>
                  <a:gd name="T84" fmla="*/ 16 w 492"/>
                  <a:gd name="T85" fmla="*/ 38 h 396"/>
                  <a:gd name="T86" fmla="*/ 7 w 492"/>
                  <a:gd name="T87" fmla="*/ 69 h 396"/>
                  <a:gd name="T88" fmla="*/ 0 w 492"/>
                  <a:gd name="T89" fmla="*/ 122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2" h="396">
                    <a:moveTo>
                      <a:pt x="0" y="122"/>
                    </a:moveTo>
                    <a:lnTo>
                      <a:pt x="27" y="116"/>
                    </a:lnTo>
                    <a:lnTo>
                      <a:pt x="63" y="144"/>
                    </a:lnTo>
                    <a:lnTo>
                      <a:pt x="192" y="170"/>
                    </a:lnTo>
                    <a:lnTo>
                      <a:pt x="231" y="218"/>
                    </a:lnTo>
                    <a:lnTo>
                      <a:pt x="211" y="234"/>
                    </a:lnTo>
                    <a:lnTo>
                      <a:pt x="192" y="233"/>
                    </a:lnTo>
                    <a:lnTo>
                      <a:pt x="175" y="245"/>
                    </a:lnTo>
                    <a:lnTo>
                      <a:pt x="169" y="273"/>
                    </a:lnTo>
                    <a:lnTo>
                      <a:pt x="186" y="299"/>
                    </a:lnTo>
                    <a:lnTo>
                      <a:pt x="187" y="330"/>
                    </a:lnTo>
                    <a:lnTo>
                      <a:pt x="168" y="357"/>
                    </a:lnTo>
                    <a:lnTo>
                      <a:pt x="195" y="396"/>
                    </a:lnTo>
                    <a:lnTo>
                      <a:pt x="234" y="390"/>
                    </a:lnTo>
                    <a:lnTo>
                      <a:pt x="226" y="329"/>
                    </a:lnTo>
                    <a:lnTo>
                      <a:pt x="243" y="321"/>
                    </a:lnTo>
                    <a:lnTo>
                      <a:pt x="258" y="300"/>
                    </a:lnTo>
                    <a:lnTo>
                      <a:pt x="246" y="275"/>
                    </a:lnTo>
                    <a:lnTo>
                      <a:pt x="265" y="254"/>
                    </a:lnTo>
                    <a:lnTo>
                      <a:pt x="304" y="269"/>
                    </a:lnTo>
                    <a:lnTo>
                      <a:pt x="309" y="302"/>
                    </a:lnTo>
                    <a:lnTo>
                      <a:pt x="328" y="320"/>
                    </a:lnTo>
                    <a:lnTo>
                      <a:pt x="322" y="359"/>
                    </a:lnTo>
                    <a:lnTo>
                      <a:pt x="343" y="372"/>
                    </a:lnTo>
                    <a:lnTo>
                      <a:pt x="355" y="362"/>
                    </a:lnTo>
                    <a:lnTo>
                      <a:pt x="372" y="372"/>
                    </a:lnTo>
                    <a:lnTo>
                      <a:pt x="394" y="387"/>
                    </a:lnTo>
                    <a:lnTo>
                      <a:pt x="451" y="386"/>
                    </a:lnTo>
                    <a:lnTo>
                      <a:pt x="492" y="354"/>
                    </a:lnTo>
                    <a:lnTo>
                      <a:pt x="492" y="333"/>
                    </a:lnTo>
                    <a:lnTo>
                      <a:pt x="468" y="323"/>
                    </a:lnTo>
                    <a:lnTo>
                      <a:pt x="472" y="288"/>
                    </a:lnTo>
                    <a:lnTo>
                      <a:pt x="457" y="281"/>
                    </a:lnTo>
                    <a:lnTo>
                      <a:pt x="397" y="246"/>
                    </a:lnTo>
                    <a:lnTo>
                      <a:pt x="402" y="210"/>
                    </a:lnTo>
                    <a:lnTo>
                      <a:pt x="343" y="155"/>
                    </a:lnTo>
                    <a:lnTo>
                      <a:pt x="357" y="126"/>
                    </a:lnTo>
                    <a:lnTo>
                      <a:pt x="345" y="83"/>
                    </a:lnTo>
                    <a:lnTo>
                      <a:pt x="289" y="92"/>
                    </a:lnTo>
                    <a:lnTo>
                      <a:pt x="267" y="44"/>
                    </a:lnTo>
                    <a:lnTo>
                      <a:pt x="91" y="0"/>
                    </a:lnTo>
                    <a:lnTo>
                      <a:pt x="49" y="35"/>
                    </a:lnTo>
                    <a:lnTo>
                      <a:pt x="16" y="38"/>
                    </a:lnTo>
                    <a:lnTo>
                      <a:pt x="7" y="69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5" name="Freeform 117"/>
              <p:cNvSpPr>
                <a:spLocks/>
              </p:cNvSpPr>
              <p:nvPr/>
            </p:nvSpPr>
            <p:spPr bwMode="auto">
              <a:xfrm>
                <a:off x="-1319" y="1050"/>
                <a:ext cx="312" cy="345"/>
              </a:xfrm>
              <a:custGeom>
                <a:avLst/>
                <a:gdLst>
                  <a:gd name="T0" fmla="*/ 26 w 312"/>
                  <a:gd name="T1" fmla="*/ 147 h 345"/>
                  <a:gd name="T2" fmla="*/ 38 w 312"/>
                  <a:gd name="T3" fmla="*/ 190 h 345"/>
                  <a:gd name="T4" fmla="*/ 23 w 312"/>
                  <a:gd name="T5" fmla="*/ 219 h 345"/>
                  <a:gd name="T6" fmla="*/ 81 w 312"/>
                  <a:gd name="T7" fmla="*/ 277 h 345"/>
                  <a:gd name="T8" fmla="*/ 77 w 312"/>
                  <a:gd name="T9" fmla="*/ 309 h 345"/>
                  <a:gd name="T10" fmla="*/ 135 w 312"/>
                  <a:gd name="T11" fmla="*/ 345 h 345"/>
                  <a:gd name="T12" fmla="*/ 155 w 312"/>
                  <a:gd name="T13" fmla="*/ 328 h 345"/>
                  <a:gd name="T14" fmla="*/ 150 w 312"/>
                  <a:gd name="T15" fmla="*/ 285 h 345"/>
                  <a:gd name="T16" fmla="*/ 125 w 312"/>
                  <a:gd name="T17" fmla="*/ 261 h 345"/>
                  <a:gd name="T18" fmla="*/ 135 w 312"/>
                  <a:gd name="T19" fmla="*/ 253 h 345"/>
                  <a:gd name="T20" fmla="*/ 204 w 312"/>
                  <a:gd name="T21" fmla="*/ 268 h 345"/>
                  <a:gd name="T22" fmla="*/ 224 w 312"/>
                  <a:gd name="T23" fmla="*/ 288 h 345"/>
                  <a:gd name="T24" fmla="*/ 243 w 312"/>
                  <a:gd name="T25" fmla="*/ 285 h 345"/>
                  <a:gd name="T26" fmla="*/ 248 w 312"/>
                  <a:gd name="T27" fmla="*/ 250 h 345"/>
                  <a:gd name="T28" fmla="*/ 293 w 312"/>
                  <a:gd name="T29" fmla="*/ 249 h 345"/>
                  <a:gd name="T30" fmla="*/ 305 w 312"/>
                  <a:gd name="T31" fmla="*/ 225 h 345"/>
                  <a:gd name="T32" fmla="*/ 294 w 312"/>
                  <a:gd name="T33" fmla="*/ 211 h 345"/>
                  <a:gd name="T34" fmla="*/ 312 w 312"/>
                  <a:gd name="T35" fmla="*/ 189 h 345"/>
                  <a:gd name="T36" fmla="*/ 312 w 312"/>
                  <a:gd name="T37" fmla="*/ 159 h 345"/>
                  <a:gd name="T38" fmla="*/ 251 w 312"/>
                  <a:gd name="T39" fmla="*/ 145 h 345"/>
                  <a:gd name="T40" fmla="*/ 224 w 312"/>
                  <a:gd name="T41" fmla="*/ 120 h 345"/>
                  <a:gd name="T42" fmla="*/ 191 w 312"/>
                  <a:gd name="T43" fmla="*/ 120 h 345"/>
                  <a:gd name="T44" fmla="*/ 177 w 312"/>
                  <a:gd name="T45" fmla="*/ 52 h 345"/>
                  <a:gd name="T46" fmla="*/ 99 w 312"/>
                  <a:gd name="T47" fmla="*/ 4 h 345"/>
                  <a:gd name="T48" fmla="*/ 42 w 312"/>
                  <a:gd name="T49" fmla="*/ 3 h 345"/>
                  <a:gd name="T50" fmla="*/ 6 w 312"/>
                  <a:gd name="T51" fmla="*/ 0 h 345"/>
                  <a:gd name="T52" fmla="*/ 0 w 312"/>
                  <a:gd name="T53" fmla="*/ 19 h 345"/>
                  <a:gd name="T54" fmla="*/ 44 w 312"/>
                  <a:gd name="T55" fmla="*/ 96 h 345"/>
                  <a:gd name="T56" fmla="*/ 26 w 312"/>
                  <a:gd name="T57" fmla="*/ 147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12" h="345">
                    <a:moveTo>
                      <a:pt x="26" y="147"/>
                    </a:moveTo>
                    <a:lnTo>
                      <a:pt x="38" y="190"/>
                    </a:lnTo>
                    <a:lnTo>
                      <a:pt x="23" y="219"/>
                    </a:lnTo>
                    <a:lnTo>
                      <a:pt x="81" y="277"/>
                    </a:lnTo>
                    <a:lnTo>
                      <a:pt x="77" y="309"/>
                    </a:lnTo>
                    <a:lnTo>
                      <a:pt x="135" y="345"/>
                    </a:lnTo>
                    <a:lnTo>
                      <a:pt x="155" y="328"/>
                    </a:lnTo>
                    <a:lnTo>
                      <a:pt x="150" y="285"/>
                    </a:lnTo>
                    <a:lnTo>
                      <a:pt x="125" y="261"/>
                    </a:lnTo>
                    <a:lnTo>
                      <a:pt x="135" y="253"/>
                    </a:lnTo>
                    <a:lnTo>
                      <a:pt x="204" y="268"/>
                    </a:lnTo>
                    <a:lnTo>
                      <a:pt x="224" y="288"/>
                    </a:lnTo>
                    <a:lnTo>
                      <a:pt x="243" y="285"/>
                    </a:lnTo>
                    <a:lnTo>
                      <a:pt x="248" y="250"/>
                    </a:lnTo>
                    <a:lnTo>
                      <a:pt x="293" y="249"/>
                    </a:lnTo>
                    <a:lnTo>
                      <a:pt x="305" y="225"/>
                    </a:lnTo>
                    <a:lnTo>
                      <a:pt x="294" y="211"/>
                    </a:lnTo>
                    <a:lnTo>
                      <a:pt x="312" y="189"/>
                    </a:lnTo>
                    <a:lnTo>
                      <a:pt x="312" y="159"/>
                    </a:lnTo>
                    <a:lnTo>
                      <a:pt x="251" y="145"/>
                    </a:lnTo>
                    <a:lnTo>
                      <a:pt x="224" y="120"/>
                    </a:lnTo>
                    <a:lnTo>
                      <a:pt x="191" y="120"/>
                    </a:lnTo>
                    <a:lnTo>
                      <a:pt x="177" y="52"/>
                    </a:lnTo>
                    <a:lnTo>
                      <a:pt x="99" y="4"/>
                    </a:lnTo>
                    <a:lnTo>
                      <a:pt x="42" y="3"/>
                    </a:lnTo>
                    <a:lnTo>
                      <a:pt x="6" y="0"/>
                    </a:lnTo>
                    <a:lnTo>
                      <a:pt x="0" y="19"/>
                    </a:lnTo>
                    <a:lnTo>
                      <a:pt x="44" y="96"/>
                    </a:lnTo>
                    <a:lnTo>
                      <a:pt x="26" y="147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6" name="Freeform 118"/>
              <p:cNvSpPr>
                <a:spLocks/>
              </p:cNvSpPr>
              <p:nvPr/>
            </p:nvSpPr>
            <p:spPr bwMode="auto">
              <a:xfrm>
                <a:off x="-1268" y="745"/>
                <a:ext cx="438" cy="470"/>
              </a:xfrm>
              <a:custGeom>
                <a:avLst/>
                <a:gdLst>
                  <a:gd name="T0" fmla="*/ 261 w 438"/>
                  <a:gd name="T1" fmla="*/ 464 h 470"/>
                  <a:gd name="T2" fmla="*/ 311 w 438"/>
                  <a:gd name="T3" fmla="*/ 470 h 470"/>
                  <a:gd name="T4" fmla="*/ 327 w 438"/>
                  <a:gd name="T5" fmla="*/ 461 h 470"/>
                  <a:gd name="T6" fmla="*/ 374 w 438"/>
                  <a:gd name="T7" fmla="*/ 467 h 470"/>
                  <a:gd name="T8" fmla="*/ 386 w 438"/>
                  <a:gd name="T9" fmla="*/ 441 h 470"/>
                  <a:gd name="T10" fmla="*/ 419 w 438"/>
                  <a:gd name="T11" fmla="*/ 438 h 470"/>
                  <a:gd name="T12" fmla="*/ 438 w 438"/>
                  <a:gd name="T13" fmla="*/ 420 h 470"/>
                  <a:gd name="T14" fmla="*/ 432 w 438"/>
                  <a:gd name="T15" fmla="*/ 381 h 470"/>
                  <a:gd name="T16" fmla="*/ 383 w 438"/>
                  <a:gd name="T17" fmla="*/ 383 h 470"/>
                  <a:gd name="T18" fmla="*/ 368 w 438"/>
                  <a:gd name="T19" fmla="*/ 344 h 470"/>
                  <a:gd name="T20" fmla="*/ 347 w 438"/>
                  <a:gd name="T21" fmla="*/ 342 h 470"/>
                  <a:gd name="T22" fmla="*/ 321 w 438"/>
                  <a:gd name="T23" fmla="*/ 368 h 470"/>
                  <a:gd name="T24" fmla="*/ 324 w 438"/>
                  <a:gd name="T25" fmla="*/ 323 h 470"/>
                  <a:gd name="T26" fmla="*/ 347 w 438"/>
                  <a:gd name="T27" fmla="*/ 272 h 470"/>
                  <a:gd name="T28" fmla="*/ 332 w 438"/>
                  <a:gd name="T29" fmla="*/ 255 h 470"/>
                  <a:gd name="T30" fmla="*/ 308 w 438"/>
                  <a:gd name="T31" fmla="*/ 251 h 470"/>
                  <a:gd name="T32" fmla="*/ 308 w 438"/>
                  <a:gd name="T33" fmla="*/ 210 h 470"/>
                  <a:gd name="T34" fmla="*/ 329 w 438"/>
                  <a:gd name="T35" fmla="*/ 185 h 470"/>
                  <a:gd name="T36" fmla="*/ 332 w 438"/>
                  <a:gd name="T37" fmla="*/ 162 h 470"/>
                  <a:gd name="T38" fmla="*/ 320 w 438"/>
                  <a:gd name="T39" fmla="*/ 140 h 470"/>
                  <a:gd name="T40" fmla="*/ 323 w 438"/>
                  <a:gd name="T41" fmla="*/ 117 h 470"/>
                  <a:gd name="T42" fmla="*/ 360 w 438"/>
                  <a:gd name="T43" fmla="*/ 95 h 470"/>
                  <a:gd name="T44" fmla="*/ 369 w 438"/>
                  <a:gd name="T45" fmla="*/ 45 h 470"/>
                  <a:gd name="T46" fmla="*/ 356 w 438"/>
                  <a:gd name="T47" fmla="*/ 30 h 470"/>
                  <a:gd name="T48" fmla="*/ 326 w 438"/>
                  <a:gd name="T49" fmla="*/ 35 h 470"/>
                  <a:gd name="T50" fmla="*/ 318 w 438"/>
                  <a:gd name="T51" fmla="*/ 23 h 470"/>
                  <a:gd name="T52" fmla="*/ 297 w 438"/>
                  <a:gd name="T53" fmla="*/ 29 h 470"/>
                  <a:gd name="T54" fmla="*/ 287 w 438"/>
                  <a:gd name="T55" fmla="*/ 5 h 470"/>
                  <a:gd name="T56" fmla="*/ 221 w 438"/>
                  <a:gd name="T57" fmla="*/ 0 h 470"/>
                  <a:gd name="T58" fmla="*/ 198 w 438"/>
                  <a:gd name="T59" fmla="*/ 23 h 470"/>
                  <a:gd name="T60" fmla="*/ 204 w 438"/>
                  <a:gd name="T61" fmla="*/ 39 h 470"/>
                  <a:gd name="T62" fmla="*/ 180 w 438"/>
                  <a:gd name="T63" fmla="*/ 74 h 470"/>
                  <a:gd name="T64" fmla="*/ 168 w 438"/>
                  <a:gd name="T65" fmla="*/ 44 h 470"/>
                  <a:gd name="T66" fmla="*/ 144 w 438"/>
                  <a:gd name="T67" fmla="*/ 27 h 470"/>
                  <a:gd name="T68" fmla="*/ 72 w 438"/>
                  <a:gd name="T69" fmla="*/ 83 h 470"/>
                  <a:gd name="T70" fmla="*/ 48 w 438"/>
                  <a:gd name="T71" fmla="*/ 90 h 470"/>
                  <a:gd name="T72" fmla="*/ 0 w 438"/>
                  <a:gd name="T73" fmla="*/ 173 h 470"/>
                  <a:gd name="T74" fmla="*/ 11 w 438"/>
                  <a:gd name="T75" fmla="*/ 231 h 470"/>
                  <a:gd name="T76" fmla="*/ 8 w 438"/>
                  <a:gd name="T77" fmla="*/ 308 h 470"/>
                  <a:gd name="T78" fmla="*/ 47 w 438"/>
                  <a:gd name="T79" fmla="*/ 308 h 470"/>
                  <a:gd name="T80" fmla="*/ 123 w 438"/>
                  <a:gd name="T81" fmla="*/ 357 h 470"/>
                  <a:gd name="T82" fmla="*/ 138 w 438"/>
                  <a:gd name="T83" fmla="*/ 425 h 470"/>
                  <a:gd name="T84" fmla="*/ 174 w 438"/>
                  <a:gd name="T85" fmla="*/ 426 h 470"/>
                  <a:gd name="T86" fmla="*/ 201 w 438"/>
                  <a:gd name="T87" fmla="*/ 450 h 470"/>
                  <a:gd name="T88" fmla="*/ 261 w 438"/>
                  <a:gd name="T89" fmla="*/ 464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38" h="470">
                    <a:moveTo>
                      <a:pt x="261" y="464"/>
                    </a:moveTo>
                    <a:lnTo>
                      <a:pt x="311" y="470"/>
                    </a:lnTo>
                    <a:lnTo>
                      <a:pt x="327" y="461"/>
                    </a:lnTo>
                    <a:lnTo>
                      <a:pt x="374" y="467"/>
                    </a:lnTo>
                    <a:lnTo>
                      <a:pt x="386" y="441"/>
                    </a:lnTo>
                    <a:lnTo>
                      <a:pt x="419" y="438"/>
                    </a:lnTo>
                    <a:lnTo>
                      <a:pt x="438" y="420"/>
                    </a:lnTo>
                    <a:lnTo>
                      <a:pt x="432" y="381"/>
                    </a:lnTo>
                    <a:lnTo>
                      <a:pt x="383" y="383"/>
                    </a:lnTo>
                    <a:lnTo>
                      <a:pt x="368" y="344"/>
                    </a:lnTo>
                    <a:lnTo>
                      <a:pt x="347" y="342"/>
                    </a:lnTo>
                    <a:lnTo>
                      <a:pt x="321" y="368"/>
                    </a:lnTo>
                    <a:lnTo>
                      <a:pt x="324" y="323"/>
                    </a:lnTo>
                    <a:lnTo>
                      <a:pt x="347" y="272"/>
                    </a:lnTo>
                    <a:lnTo>
                      <a:pt x="332" y="255"/>
                    </a:lnTo>
                    <a:lnTo>
                      <a:pt x="308" y="251"/>
                    </a:lnTo>
                    <a:lnTo>
                      <a:pt x="308" y="210"/>
                    </a:lnTo>
                    <a:lnTo>
                      <a:pt x="329" y="185"/>
                    </a:lnTo>
                    <a:lnTo>
                      <a:pt x="332" y="162"/>
                    </a:lnTo>
                    <a:lnTo>
                      <a:pt x="320" y="140"/>
                    </a:lnTo>
                    <a:lnTo>
                      <a:pt x="323" y="117"/>
                    </a:lnTo>
                    <a:lnTo>
                      <a:pt x="360" y="95"/>
                    </a:lnTo>
                    <a:lnTo>
                      <a:pt x="369" y="45"/>
                    </a:lnTo>
                    <a:lnTo>
                      <a:pt x="356" y="30"/>
                    </a:lnTo>
                    <a:lnTo>
                      <a:pt x="326" y="35"/>
                    </a:lnTo>
                    <a:lnTo>
                      <a:pt x="318" y="23"/>
                    </a:lnTo>
                    <a:lnTo>
                      <a:pt x="297" y="29"/>
                    </a:lnTo>
                    <a:lnTo>
                      <a:pt x="287" y="5"/>
                    </a:lnTo>
                    <a:lnTo>
                      <a:pt x="221" y="0"/>
                    </a:lnTo>
                    <a:lnTo>
                      <a:pt x="198" y="23"/>
                    </a:lnTo>
                    <a:lnTo>
                      <a:pt x="204" y="39"/>
                    </a:lnTo>
                    <a:lnTo>
                      <a:pt x="180" y="74"/>
                    </a:lnTo>
                    <a:lnTo>
                      <a:pt x="168" y="44"/>
                    </a:lnTo>
                    <a:lnTo>
                      <a:pt x="144" y="27"/>
                    </a:lnTo>
                    <a:lnTo>
                      <a:pt x="72" y="83"/>
                    </a:lnTo>
                    <a:lnTo>
                      <a:pt x="48" y="90"/>
                    </a:lnTo>
                    <a:lnTo>
                      <a:pt x="0" y="173"/>
                    </a:lnTo>
                    <a:lnTo>
                      <a:pt x="11" y="231"/>
                    </a:lnTo>
                    <a:lnTo>
                      <a:pt x="8" y="308"/>
                    </a:lnTo>
                    <a:lnTo>
                      <a:pt x="47" y="308"/>
                    </a:lnTo>
                    <a:lnTo>
                      <a:pt x="123" y="357"/>
                    </a:lnTo>
                    <a:lnTo>
                      <a:pt x="138" y="425"/>
                    </a:lnTo>
                    <a:lnTo>
                      <a:pt x="174" y="426"/>
                    </a:lnTo>
                    <a:lnTo>
                      <a:pt x="201" y="450"/>
                    </a:lnTo>
                    <a:lnTo>
                      <a:pt x="261" y="464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7" name="Freeform 119"/>
              <p:cNvSpPr>
                <a:spLocks/>
              </p:cNvSpPr>
              <p:nvPr/>
            </p:nvSpPr>
            <p:spPr bwMode="auto">
              <a:xfrm>
                <a:off x="-1428" y="711"/>
                <a:ext cx="304" cy="355"/>
              </a:xfrm>
              <a:custGeom>
                <a:avLst/>
                <a:gdLst>
                  <a:gd name="T0" fmla="*/ 304 w 304"/>
                  <a:gd name="T1" fmla="*/ 61 h 355"/>
                  <a:gd name="T2" fmla="*/ 276 w 304"/>
                  <a:gd name="T3" fmla="*/ 40 h 355"/>
                  <a:gd name="T4" fmla="*/ 253 w 304"/>
                  <a:gd name="T5" fmla="*/ 42 h 355"/>
                  <a:gd name="T6" fmla="*/ 247 w 304"/>
                  <a:gd name="T7" fmla="*/ 13 h 355"/>
                  <a:gd name="T8" fmla="*/ 211 w 304"/>
                  <a:gd name="T9" fmla="*/ 0 h 355"/>
                  <a:gd name="T10" fmla="*/ 180 w 304"/>
                  <a:gd name="T11" fmla="*/ 7 h 355"/>
                  <a:gd name="T12" fmla="*/ 159 w 304"/>
                  <a:gd name="T13" fmla="*/ 52 h 355"/>
                  <a:gd name="T14" fmla="*/ 73 w 304"/>
                  <a:gd name="T15" fmla="*/ 45 h 355"/>
                  <a:gd name="T16" fmla="*/ 73 w 304"/>
                  <a:gd name="T17" fmla="*/ 27 h 355"/>
                  <a:gd name="T18" fmla="*/ 63 w 304"/>
                  <a:gd name="T19" fmla="*/ 21 h 355"/>
                  <a:gd name="T20" fmla="*/ 40 w 304"/>
                  <a:gd name="T21" fmla="*/ 31 h 355"/>
                  <a:gd name="T22" fmla="*/ 22 w 304"/>
                  <a:gd name="T23" fmla="*/ 22 h 355"/>
                  <a:gd name="T24" fmla="*/ 12 w 304"/>
                  <a:gd name="T25" fmla="*/ 55 h 355"/>
                  <a:gd name="T26" fmla="*/ 37 w 304"/>
                  <a:gd name="T27" fmla="*/ 105 h 355"/>
                  <a:gd name="T28" fmla="*/ 0 w 304"/>
                  <a:gd name="T29" fmla="*/ 121 h 355"/>
                  <a:gd name="T30" fmla="*/ 28 w 304"/>
                  <a:gd name="T31" fmla="*/ 217 h 355"/>
                  <a:gd name="T32" fmla="*/ 79 w 304"/>
                  <a:gd name="T33" fmla="*/ 232 h 355"/>
                  <a:gd name="T34" fmla="*/ 85 w 304"/>
                  <a:gd name="T35" fmla="*/ 258 h 355"/>
                  <a:gd name="T36" fmla="*/ 46 w 304"/>
                  <a:gd name="T37" fmla="*/ 288 h 355"/>
                  <a:gd name="T38" fmla="*/ 45 w 304"/>
                  <a:gd name="T39" fmla="*/ 321 h 355"/>
                  <a:gd name="T40" fmla="*/ 78 w 304"/>
                  <a:gd name="T41" fmla="*/ 349 h 355"/>
                  <a:gd name="T42" fmla="*/ 108 w 304"/>
                  <a:gd name="T43" fmla="*/ 355 h 355"/>
                  <a:gd name="T44" fmla="*/ 114 w 304"/>
                  <a:gd name="T45" fmla="*/ 339 h 355"/>
                  <a:gd name="T46" fmla="*/ 166 w 304"/>
                  <a:gd name="T47" fmla="*/ 342 h 355"/>
                  <a:gd name="T48" fmla="*/ 171 w 304"/>
                  <a:gd name="T49" fmla="*/ 264 h 355"/>
                  <a:gd name="T50" fmla="*/ 159 w 304"/>
                  <a:gd name="T51" fmla="*/ 205 h 355"/>
                  <a:gd name="T52" fmla="*/ 207 w 304"/>
                  <a:gd name="T53" fmla="*/ 123 h 355"/>
                  <a:gd name="T54" fmla="*/ 232 w 304"/>
                  <a:gd name="T55" fmla="*/ 115 h 355"/>
                  <a:gd name="T56" fmla="*/ 304 w 304"/>
                  <a:gd name="T57" fmla="*/ 61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04" h="355">
                    <a:moveTo>
                      <a:pt x="304" y="61"/>
                    </a:moveTo>
                    <a:lnTo>
                      <a:pt x="276" y="40"/>
                    </a:lnTo>
                    <a:lnTo>
                      <a:pt x="253" y="42"/>
                    </a:lnTo>
                    <a:lnTo>
                      <a:pt x="247" y="13"/>
                    </a:lnTo>
                    <a:lnTo>
                      <a:pt x="211" y="0"/>
                    </a:lnTo>
                    <a:lnTo>
                      <a:pt x="180" y="7"/>
                    </a:lnTo>
                    <a:lnTo>
                      <a:pt x="159" y="52"/>
                    </a:lnTo>
                    <a:lnTo>
                      <a:pt x="73" y="45"/>
                    </a:lnTo>
                    <a:lnTo>
                      <a:pt x="73" y="27"/>
                    </a:lnTo>
                    <a:lnTo>
                      <a:pt x="63" y="21"/>
                    </a:lnTo>
                    <a:lnTo>
                      <a:pt x="40" y="31"/>
                    </a:lnTo>
                    <a:lnTo>
                      <a:pt x="22" y="22"/>
                    </a:lnTo>
                    <a:lnTo>
                      <a:pt x="12" y="55"/>
                    </a:lnTo>
                    <a:lnTo>
                      <a:pt x="37" y="105"/>
                    </a:lnTo>
                    <a:lnTo>
                      <a:pt x="0" y="121"/>
                    </a:lnTo>
                    <a:lnTo>
                      <a:pt x="28" y="217"/>
                    </a:lnTo>
                    <a:lnTo>
                      <a:pt x="79" y="232"/>
                    </a:lnTo>
                    <a:lnTo>
                      <a:pt x="85" y="258"/>
                    </a:lnTo>
                    <a:lnTo>
                      <a:pt x="46" y="288"/>
                    </a:lnTo>
                    <a:lnTo>
                      <a:pt x="45" y="321"/>
                    </a:lnTo>
                    <a:lnTo>
                      <a:pt x="78" y="349"/>
                    </a:lnTo>
                    <a:lnTo>
                      <a:pt x="108" y="355"/>
                    </a:lnTo>
                    <a:lnTo>
                      <a:pt x="114" y="339"/>
                    </a:lnTo>
                    <a:lnTo>
                      <a:pt x="166" y="342"/>
                    </a:lnTo>
                    <a:lnTo>
                      <a:pt x="171" y="264"/>
                    </a:lnTo>
                    <a:lnTo>
                      <a:pt x="159" y="205"/>
                    </a:lnTo>
                    <a:lnTo>
                      <a:pt x="207" y="123"/>
                    </a:lnTo>
                    <a:lnTo>
                      <a:pt x="232" y="115"/>
                    </a:lnTo>
                    <a:lnTo>
                      <a:pt x="304" y="61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8" name="Freeform 120"/>
              <p:cNvSpPr>
                <a:spLocks/>
              </p:cNvSpPr>
              <p:nvPr/>
            </p:nvSpPr>
            <p:spPr bwMode="auto">
              <a:xfrm>
                <a:off x="-2315" y="1023"/>
                <a:ext cx="594" cy="697"/>
              </a:xfrm>
              <a:custGeom>
                <a:avLst/>
                <a:gdLst>
                  <a:gd name="T0" fmla="*/ 563 w 594"/>
                  <a:gd name="T1" fmla="*/ 465 h 697"/>
                  <a:gd name="T2" fmla="*/ 594 w 594"/>
                  <a:gd name="T3" fmla="*/ 402 h 697"/>
                  <a:gd name="T4" fmla="*/ 587 w 594"/>
                  <a:gd name="T5" fmla="*/ 370 h 697"/>
                  <a:gd name="T6" fmla="*/ 569 w 594"/>
                  <a:gd name="T7" fmla="*/ 324 h 697"/>
                  <a:gd name="T8" fmla="*/ 485 w 594"/>
                  <a:gd name="T9" fmla="*/ 306 h 697"/>
                  <a:gd name="T10" fmla="*/ 435 w 594"/>
                  <a:gd name="T11" fmla="*/ 358 h 697"/>
                  <a:gd name="T12" fmla="*/ 377 w 594"/>
                  <a:gd name="T13" fmla="*/ 378 h 697"/>
                  <a:gd name="T14" fmla="*/ 308 w 594"/>
                  <a:gd name="T15" fmla="*/ 367 h 697"/>
                  <a:gd name="T16" fmla="*/ 269 w 594"/>
                  <a:gd name="T17" fmla="*/ 330 h 697"/>
                  <a:gd name="T18" fmla="*/ 360 w 594"/>
                  <a:gd name="T19" fmla="*/ 189 h 697"/>
                  <a:gd name="T20" fmla="*/ 410 w 594"/>
                  <a:gd name="T21" fmla="*/ 142 h 697"/>
                  <a:gd name="T22" fmla="*/ 384 w 594"/>
                  <a:gd name="T23" fmla="*/ 36 h 697"/>
                  <a:gd name="T24" fmla="*/ 281 w 594"/>
                  <a:gd name="T25" fmla="*/ 15 h 697"/>
                  <a:gd name="T26" fmla="*/ 272 w 594"/>
                  <a:gd name="T27" fmla="*/ 106 h 697"/>
                  <a:gd name="T28" fmla="*/ 122 w 594"/>
                  <a:gd name="T29" fmla="*/ 202 h 697"/>
                  <a:gd name="T30" fmla="*/ 77 w 594"/>
                  <a:gd name="T31" fmla="*/ 177 h 697"/>
                  <a:gd name="T32" fmla="*/ 48 w 594"/>
                  <a:gd name="T33" fmla="*/ 222 h 697"/>
                  <a:gd name="T34" fmla="*/ 63 w 594"/>
                  <a:gd name="T35" fmla="*/ 310 h 697"/>
                  <a:gd name="T36" fmla="*/ 107 w 594"/>
                  <a:gd name="T37" fmla="*/ 357 h 697"/>
                  <a:gd name="T38" fmla="*/ 180 w 594"/>
                  <a:gd name="T39" fmla="*/ 384 h 697"/>
                  <a:gd name="T40" fmla="*/ 249 w 594"/>
                  <a:gd name="T41" fmla="*/ 387 h 697"/>
                  <a:gd name="T42" fmla="*/ 225 w 594"/>
                  <a:gd name="T43" fmla="*/ 430 h 697"/>
                  <a:gd name="T44" fmla="*/ 246 w 594"/>
                  <a:gd name="T45" fmla="*/ 453 h 697"/>
                  <a:gd name="T46" fmla="*/ 242 w 594"/>
                  <a:gd name="T47" fmla="*/ 493 h 697"/>
                  <a:gd name="T48" fmla="*/ 194 w 594"/>
                  <a:gd name="T49" fmla="*/ 544 h 697"/>
                  <a:gd name="T50" fmla="*/ 224 w 594"/>
                  <a:gd name="T51" fmla="*/ 649 h 697"/>
                  <a:gd name="T52" fmla="*/ 231 w 594"/>
                  <a:gd name="T53" fmla="*/ 687 h 697"/>
                  <a:gd name="T54" fmla="*/ 266 w 594"/>
                  <a:gd name="T55" fmla="*/ 697 h 697"/>
                  <a:gd name="T56" fmla="*/ 312 w 594"/>
                  <a:gd name="T57" fmla="*/ 642 h 697"/>
                  <a:gd name="T58" fmla="*/ 416 w 594"/>
                  <a:gd name="T59" fmla="*/ 508 h 697"/>
                  <a:gd name="T60" fmla="*/ 458 w 594"/>
                  <a:gd name="T61" fmla="*/ 582 h 697"/>
                  <a:gd name="T62" fmla="*/ 513 w 594"/>
                  <a:gd name="T63" fmla="*/ 511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94" h="697">
                    <a:moveTo>
                      <a:pt x="557" y="504"/>
                    </a:moveTo>
                    <a:lnTo>
                      <a:pt x="563" y="465"/>
                    </a:lnTo>
                    <a:lnTo>
                      <a:pt x="594" y="450"/>
                    </a:lnTo>
                    <a:lnTo>
                      <a:pt x="594" y="402"/>
                    </a:lnTo>
                    <a:lnTo>
                      <a:pt x="573" y="396"/>
                    </a:lnTo>
                    <a:lnTo>
                      <a:pt x="587" y="370"/>
                    </a:lnTo>
                    <a:lnTo>
                      <a:pt x="563" y="345"/>
                    </a:lnTo>
                    <a:lnTo>
                      <a:pt x="569" y="324"/>
                    </a:lnTo>
                    <a:lnTo>
                      <a:pt x="540" y="289"/>
                    </a:lnTo>
                    <a:lnTo>
                      <a:pt x="485" y="306"/>
                    </a:lnTo>
                    <a:lnTo>
                      <a:pt x="482" y="351"/>
                    </a:lnTo>
                    <a:lnTo>
                      <a:pt x="435" y="358"/>
                    </a:lnTo>
                    <a:lnTo>
                      <a:pt x="422" y="384"/>
                    </a:lnTo>
                    <a:lnTo>
                      <a:pt x="377" y="378"/>
                    </a:lnTo>
                    <a:lnTo>
                      <a:pt x="350" y="396"/>
                    </a:lnTo>
                    <a:lnTo>
                      <a:pt x="308" y="367"/>
                    </a:lnTo>
                    <a:lnTo>
                      <a:pt x="287" y="366"/>
                    </a:lnTo>
                    <a:lnTo>
                      <a:pt x="269" y="330"/>
                    </a:lnTo>
                    <a:lnTo>
                      <a:pt x="369" y="232"/>
                    </a:lnTo>
                    <a:lnTo>
                      <a:pt x="360" y="189"/>
                    </a:lnTo>
                    <a:lnTo>
                      <a:pt x="398" y="183"/>
                    </a:lnTo>
                    <a:lnTo>
                      <a:pt x="410" y="142"/>
                    </a:lnTo>
                    <a:lnTo>
                      <a:pt x="354" y="102"/>
                    </a:lnTo>
                    <a:lnTo>
                      <a:pt x="384" y="36"/>
                    </a:lnTo>
                    <a:lnTo>
                      <a:pt x="348" y="0"/>
                    </a:lnTo>
                    <a:lnTo>
                      <a:pt x="281" y="15"/>
                    </a:lnTo>
                    <a:lnTo>
                      <a:pt x="266" y="57"/>
                    </a:lnTo>
                    <a:lnTo>
                      <a:pt x="272" y="106"/>
                    </a:lnTo>
                    <a:lnTo>
                      <a:pt x="144" y="159"/>
                    </a:lnTo>
                    <a:lnTo>
                      <a:pt x="122" y="202"/>
                    </a:lnTo>
                    <a:lnTo>
                      <a:pt x="95" y="201"/>
                    </a:lnTo>
                    <a:lnTo>
                      <a:pt x="77" y="177"/>
                    </a:lnTo>
                    <a:lnTo>
                      <a:pt x="0" y="205"/>
                    </a:lnTo>
                    <a:lnTo>
                      <a:pt x="48" y="222"/>
                    </a:lnTo>
                    <a:lnTo>
                      <a:pt x="42" y="283"/>
                    </a:lnTo>
                    <a:lnTo>
                      <a:pt x="63" y="310"/>
                    </a:lnTo>
                    <a:lnTo>
                      <a:pt x="95" y="313"/>
                    </a:lnTo>
                    <a:lnTo>
                      <a:pt x="107" y="357"/>
                    </a:lnTo>
                    <a:lnTo>
                      <a:pt x="129" y="375"/>
                    </a:lnTo>
                    <a:lnTo>
                      <a:pt x="180" y="384"/>
                    </a:lnTo>
                    <a:lnTo>
                      <a:pt x="224" y="370"/>
                    </a:lnTo>
                    <a:lnTo>
                      <a:pt x="249" y="387"/>
                    </a:lnTo>
                    <a:lnTo>
                      <a:pt x="246" y="427"/>
                    </a:lnTo>
                    <a:lnTo>
                      <a:pt x="225" y="430"/>
                    </a:lnTo>
                    <a:lnTo>
                      <a:pt x="233" y="448"/>
                    </a:lnTo>
                    <a:lnTo>
                      <a:pt x="246" y="453"/>
                    </a:lnTo>
                    <a:lnTo>
                      <a:pt x="255" y="478"/>
                    </a:lnTo>
                    <a:lnTo>
                      <a:pt x="242" y="493"/>
                    </a:lnTo>
                    <a:lnTo>
                      <a:pt x="222" y="549"/>
                    </a:lnTo>
                    <a:lnTo>
                      <a:pt x="194" y="544"/>
                    </a:lnTo>
                    <a:lnTo>
                      <a:pt x="165" y="603"/>
                    </a:lnTo>
                    <a:lnTo>
                      <a:pt x="224" y="649"/>
                    </a:lnTo>
                    <a:lnTo>
                      <a:pt x="218" y="672"/>
                    </a:lnTo>
                    <a:lnTo>
                      <a:pt x="231" y="687"/>
                    </a:lnTo>
                    <a:lnTo>
                      <a:pt x="252" y="681"/>
                    </a:lnTo>
                    <a:lnTo>
                      <a:pt x="266" y="697"/>
                    </a:lnTo>
                    <a:lnTo>
                      <a:pt x="272" y="667"/>
                    </a:lnTo>
                    <a:lnTo>
                      <a:pt x="312" y="642"/>
                    </a:lnTo>
                    <a:lnTo>
                      <a:pt x="335" y="591"/>
                    </a:lnTo>
                    <a:lnTo>
                      <a:pt x="416" y="508"/>
                    </a:lnTo>
                    <a:lnTo>
                      <a:pt x="450" y="523"/>
                    </a:lnTo>
                    <a:lnTo>
                      <a:pt x="458" y="582"/>
                    </a:lnTo>
                    <a:lnTo>
                      <a:pt x="510" y="564"/>
                    </a:lnTo>
                    <a:lnTo>
                      <a:pt x="513" y="511"/>
                    </a:lnTo>
                    <a:lnTo>
                      <a:pt x="557" y="504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9" name="Freeform 121"/>
              <p:cNvSpPr>
                <a:spLocks/>
              </p:cNvSpPr>
              <p:nvPr/>
            </p:nvSpPr>
            <p:spPr bwMode="auto">
              <a:xfrm>
                <a:off x="-2046" y="1041"/>
                <a:ext cx="418" cy="378"/>
              </a:xfrm>
              <a:custGeom>
                <a:avLst/>
                <a:gdLst>
                  <a:gd name="T0" fmla="*/ 418 w 418"/>
                  <a:gd name="T1" fmla="*/ 133 h 378"/>
                  <a:gd name="T2" fmla="*/ 372 w 418"/>
                  <a:gd name="T3" fmla="*/ 97 h 378"/>
                  <a:gd name="T4" fmla="*/ 378 w 418"/>
                  <a:gd name="T5" fmla="*/ 36 h 378"/>
                  <a:gd name="T6" fmla="*/ 321 w 418"/>
                  <a:gd name="T7" fmla="*/ 0 h 378"/>
                  <a:gd name="T8" fmla="*/ 262 w 418"/>
                  <a:gd name="T9" fmla="*/ 60 h 378"/>
                  <a:gd name="T10" fmla="*/ 112 w 418"/>
                  <a:gd name="T11" fmla="*/ 16 h 378"/>
                  <a:gd name="T12" fmla="*/ 84 w 418"/>
                  <a:gd name="T13" fmla="*/ 85 h 378"/>
                  <a:gd name="T14" fmla="*/ 139 w 418"/>
                  <a:gd name="T15" fmla="*/ 124 h 378"/>
                  <a:gd name="T16" fmla="*/ 127 w 418"/>
                  <a:gd name="T17" fmla="*/ 165 h 378"/>
                  <a:gd name="T18" fmla="*/ 91 w 418"/>
                  <a:gd name="T19" fmla="*/ 169 h 378"/>
                  <a:gd name="T20" fmla="*/ 100 w 418"/>
                  <a:gd name="T21" fmla="*/ 213 h 378"/>
                  <a:gd name="T22" fmla="*/ 0 w 418"/>
                  <a:gd name="T23" fmla="*/ 312 h 378"/>
                  <a:gd name="T24" fmla="*/ 18 w 418"/>
                  <a:gd name="T25" fmla="*/ 349 h 378"/>
                  <a:gd name="T26" fmla="*/ 42 w 418"/>
                  <a:gd name="T27" fmla="*/ 352 h 378"/>
                  <a:gd name="T28" fmla="*/ 82 w 418"/>
                  <a:gd name="T29" fmla="*/ 378 h 378"/>
                  <a:gd name="T30" fmla="*/ 111 w 418"/>
                  <a:gd name="T31" fmla="*/ 358 h 378"/>
                  <a:gd name="T32" fmla="*/ 150 w 418"/>
                  <a:gd name="T33" fmla="*/ 366 h 378"/>
                  <a:gd name="T34" fmla="*/ 166 w 418"/>
                  <a:gd name="T35" fmla="*/ 339 h 378"/>
                  <a:gd name="T36" fmla="*/ 213 w 418"/>
                  <a:gd name="T37" fmla="*/ 334 h 378"/>
                  <a:gd name="T38" fmla="*/ 216 w 418"/>
                  <a:gd name="T39" fmla="*/ 288 h 378"/>
                  <a:gd name="T40" fmla="*/ 268 w 418"/>
                  <a:gd name="T41" fmla="*/ 271 h 378"/>
                  <a:gd name="T42" fmla="*/ 300 w 418"/>
                  <a:gd name="T43" fmla="*/ 304 h 378"/>
                  <a:gd name="T44" fmla="*/ 345 w 418"/>
                  <a:gd name="T45" fmla="*/ 282 h 378"/>
                  <a:gd name="T46" fmla="*/ 336 w 418"/>
                  <a:gd name="T47" fmla="*/ 249 h 378"/>
                  <a:gd name="T48" fmla="*/ 363 w 418"/>
                  <a:gd name="T49" fmla="*/ 225 h 378"/>
                  <a:gd name="T50" fmla="*/ 375 w 418"/>
                  <a:gd name="T51" fmla="*/ 241 h 378"/>
                  <a:gd name="T52" fmla="*/ 409 w 418"/>
                  <a:gd name="T53" fmla="*/ 190 h 378"/>
                  <a:gd name="T54" fmla="*/ 414 w 418"/>
                  <a:gd name="T55" fmla="*/ 144 h 378"/>
                  <a:gd name="T56" fmla="*/ 418 w 418"/>
                  <a:gd name="T57" fmla="*/ 133 h 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18" h="378">
                    <a:moveTo>
                      <a:pt x="418" y="133"/>
                    </a:moveTo>
                    <a:lnTo>
                      <a:pt x="372" y="97"/>
                    </a:lnTo>
                    <a:lnTo>
                      <a:pt x="378" y="36"/>
                    </a:lnTo>
                    <a:lnTo>
                      <a:pt x="321" y="0"/>
                    </a:lnTo>
                    <a:lnTo>
                      <a:pt x="262" y="60"/>
                    </a:lnTo>
                    <a:lnTo>
                      <a:pt x="112" y="16"/>
                    </a:lnTo>
                    <a:lnTo>
                      <a:pt x="84" y="85"/>
                    </a:lnTo>
                    <a:lnTo>
                      <a:pt x="139" y="124"/>
                    </a:lnTo>
                    <a:lnTo>
                      <a:pt x="127" y="165"/>
                    </a:lnTo>
                    <a:lnTo>
                      <a:pt x="91" y="169"/>
                    </a:lnTo>
                    <a:lnTo>
                      <a:pt x="100" y="213"/>
                    </a:lnTo>
                    <a:lnTo>
                      <a:pt x="0" y="312"/>
                    </a:lnTo>
                    <a:lnTo>
                      <a:pt x="18" y="349"/>
                    </a:lnTo>
                    <a:lnTo>
                      <a:pt x="42" y="352"/>
                    </a:lnTo>
                    <a:lnTo>
                      <a:pt x="82" y="378"/>
                    </a:lnTo>
                    <a:lnTo>
                      <a:pt x="111" y="358"/>
                    </a:lnTo>
                    <a:lnTo>
                      <a:pt x="150" y="366"/>
                    </a:lnTo>
                    <a:lnTo>
                      <a:pt x="166" y="339"/>
                    </a:lnTo>
                    <a:lnTo>
                      <a:pt x="213" y="334"/>
                    </a:lnTo>
                    <a:lnTo>
                      <a:pt x="216" y="288"/>
                    </a:lnTo>
                    <a:lnTo>
                      <a:pt x="268" y="271"/>
                    </a:lnTo>
                    <a:lnTo>
                      <a:pt x="300" y="304"/>
                    </a:lnTo>
                    <a:lnTo>
                      <a:pt x="345" y="282"/>
                    </a:lnTo>
                    <a:lnTo>
                      <a:pt x="336" y="249"/>
                    </a:lnTo>
                    <a:lnTo>
                      <a:pt x="363" y="225"/>
                    </a:lnTo>
                    <a:lnTo>
                      <a:pt x="375" y="241"/>
                    </a:lnTo>
                    <a:lnTo>
                      <a:pt x="409" y="190"/>
                    </a:lnTo>
                    <a:lnTo>
                      <a:pt x="414" y="144"/>
                    </a:lnTo>
                    <a:lnTo>
                      <a:pt x="418" y="133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0" name="Freeform 122"/>
              <p:cNvSpPr>
                <a:spLocks/>
              </p:cNvSpPr>
              <p:nvPr/>
            </p:nvSpPr>
            <p:spPr bwMode="auto">
              <a:xfrm>
                <a:off x="-1691" y="711"/>
                <a:ext cx="414" cy="495"/>
              </a:xfrm>
              <a:custGeom>
                <a:avLst/>
                <a:gdLst>
                  <a:gd name="T0" fmla="*/ 134 w 414"/>
                  <a:gd name="T1" fmla="*/ 0 h 495"/>
                  <a:gd name="T2" fmla="*/ 153 w 414"/>
                  <a:gd name="T3" fmla="*/ 28 h 495"/>
                  <a:gd name="T4" fmla="*/ 183 w 414"/>
                  <a:gd name="T5" fmla="*/ 30 h 495"/>
                  <a:gd name="T6" fmla="*/ 216 w 414"/>
                  <a:gd name="T7" fmla="*/ 0 h 495"/>
                  <a:gd name="T8" fmla="*/ 285 w 414"/>
                  <a:gd name="T9" fmla="*/ 12 h 495"/>
                  <a:gd name="T10" fmla="*/ 275 w 414"/>
                  <a:gd name="T11" fmla="*/ 52 h 495"/>
                  <a:gd name="T12" fmla="*/ 300 w 414"/>
                  <a:gd name="T13" fmla="*/ 105 h 495"/>
                  <a:gd name="T14" fmla="*/ 266 w 414"/>
                  <a:gd name="T15" fmla="*/ 118 h 495"/>
                  <a:gd name="T16" fmla="*/ 290 w 414"/>
                  <a:gd name="T17" fmla="*/ 214 h 495"/>
                  <a:gd name="T18" fmla="*/ 344 w 414"/>
                  <a:gd name="T19" fmla="*/ 232 h 495"/>
                  <a:gd name="T20" fmla="*/ 348 w 414"/>
                  <a:gd name="T21" fmla="*/ 256 h 495"/>
                  <a:gd name="T22" fmla="*/ 308 w 414"/>
                  <a:gd name="T23" fmla="*/ 288 h 495"/>
                  <a:gd name="T24" fmla="*/ 308 w 414"/>
                  <a:gd name="T25" fmla="*/ 316 h 495"/>
                  <a:gd name="T26" fmla="*/ 342 w 414"/>
                  <a:gd name="T27" fmla="*/ 349 h 495"/>
                  <a:gd name="T28" fmla="*/ 372 w 414"/>
                  <a:gd name="T29" fmla="*/ 354 h 495"/>
                  <a:gd name="T30" fmla="*/ 414 w 414"/>
                  <a:gd name="T31" fmla="*/ 432 h 495"/>
                  <a:gd name="T32" fmla="*/ 399 w 414"/>
                  <a:gd name="T33" fmla="*/ 486 h 495"/>
                  <a:gd name="T34" fmla="*/ 341 w 414"/>
                  <a:gd name="T35" fmla="*/ 495 h 495"/>
                  <a:gd name="T36" fmla="*/ 318 w 414"/>
                  <a:gd name="T37" fmla="*/ 448 h 495"/>
                  <a:gd name="T38" fmla="*/ 144 w 414"/>
                  <a:gd name="T39" fmla="*/ 402 h 495"/>
                  <a:gd name="T40" fmla="*/ 104 w 414"/>
                  <a:gd name="T41" fmla="*/ 436 h 495"/>
                  <a:gd name="T42" fmla="*/ 69 w 414"/>
                  <a:gd name="T43" fmla="*/ 441 h 495"/>
                  <a:gd name="T44" fmla="*/ 60 w 414"/>
                  <a:gd name="T45" fmla="*/ 463 h 495"/>
                  <a:gd name="T46" fmla="*/ 15 w 414"/>
                  <a:gd name="T47" fmla="*/ 427 h 495"/>
                  <a:gd name="T48" fmla="*/ 21 w 414"/>
                  <a:gd name="T49" fmla="*/ 364 h 495"/>
                  <a:gd name="T50" fmla="*/ 0 w 414"/>
                  <a:gd name="T51" fmla="*/ 349 h 495"/>
                  <a:gd name="T52" fmla="*/ 66 w 414"/>
                  <a:gd name="T53" fmla="*/ 252 h 495"/>
                  <a:gd name="T54" fmla="*/ 101 w 414"/>
                  <a:gd name="T55" fmla="*/ 252 h 495"/>
                  <a:gd name="T56" fmla="*/ 119 w 414"/>
                  <a:gd name="T57" fmla="*/ 190 h 495"/>
                  <a:gd name="T58" fmla="*/ 150 w 414"/>
                  <a:gd name="T59" fmla="*/ 177 h 495"/>
                  <a:gd name="T60" fmla="*/ 177 w 414"/>
                  <a:gd name="T61" fmla="*/ 105 h 495"/>
                  <a:gd name="T62" fmla="*/ 119 w 414"/>
                  <a:gd name="T63" fmla="*/ 78 h 495"/>
                  <a:gd name="T64" fmla="*/ 134 w 414"/>
                  <a:gd name="T65" fmla="*/ 0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14" h="495">
                    <a:moveTo>
                      <a:pt x="134" y="0"/>
                    </a:moveTo>
                    <a:lnTo>
                      <a:pt x="153" y="28"/>
                    </a:lnTo>
                    <a:lnTo>
                      <a:pt x="183" y="30"/>
                    </a:lnTo>
                    <a:lnTo>
                      <a:pt x="216" y="0"/>
                    </a:lnTo>
                    <a:lnTo>
                      <a:pt x="285" y="12"/>
                    </a:lnTo>
                    <a:lnTo>
                      <a:pt x="275" y="52"/>
                    </a:lnTo>
                    <a:lnTo>
                      <a:pt x="300" y="105"/>
                    </a:lnTo>
                    <a:lnTo>
                      <a:pt x="266" y="118"/>
                    </a:lnTo>
                    <a:lnTo>
                      <a:pt x="290" y="214"/>
                    </a:lnTo>
                    <a:lnTo>
                      <a:pt x="344" y="232"/>
                    </a:lnTo>
                    <a:lnTo>
                      <a:pt x="348" y="256"/>
                    </a:lnTo>
                    <a:lnTo>
                      <a:pt x="308" y="288"/>
                    </a:lnTo>
                    <a:lnTo>
                      <a:pt x="308" y="316"/>
                    </a:lnTo>
                    <a:lnTo>
                      <a:pt x="342" y="349"/>
                    </a:lnTo>
                    <a:lnTo>
                      <a:pt x="372" y="354"/>
                    </a:lnTo>
                    <a:lnTo>
                      <a:pt x="414" y="432"/>
                    </a:lnTo>
                    <a:lnTo>
                      <a:pt x="399" y="486"/>
                    </a:lnTo>
                    <a:lnTo>
                      <a:pt x="341" y="495"/>
                    </a:lnTo>
                    <a:lnTo>
                      <a:pt x="318" y="448"/>
                    </a:lnTo>
                    <a:lnTo>
                      <a:pt x="144" y="402"/>
                    </a:lnTo>
                    <a:lnTo>
                      <a:pt x="104" y="436"/>
                    </a:lnTo>
                    <a:lnTo>
                      <a:pt x="69" y="441"/>
                    </a:lnTo>
                    <a:lnTo>
                      <a:pt x="60" y="463"/>
                    </a:lnTo>
                    <a:lnTo>
                      <a:pt x="15" y="427"/>
                    </a:lnTo>
                    <a:lnTo>
                      <a:pt x="21" y="364"/>
                    </a:lnTo>
                    <a:lnTo>
                      <a:pt x="0" y="349"/>
                    </a:lnTo>
                    <a:lnTo>
                      <a:pt x="66" y="252"/>
                    </a:lnTo>
                    <a:lnTo>
                      <a:pt x="101" y="252"/>
                    </a:lnTo>
                    <a:lnTo>
                      <a:pt x="119" y="190"/>
                    </a:lnTo>
                    <a:lnTo>
                      <a:pt x="150" y="177"/>
                    </a:lnTo>
                    <a:lnTo>
                      <a:pt x="177" y="105"/>
                    </a:lnTo>
                    <a:lnTo>
                      <a:pt x="119" y="78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1" name="Freeform 123"/>
              <p:cNvSpPr>
                <a:spLocks/>
              </p:cNvSpPr>
              <p:nvPr/>
            </p:nvSpPr>
            <p:spPr bwMode="auto">
              <a:xfrm>
                <a:off x="-2225" y="643"/>
                <a:ext cx="713" cy="459"/>
              </a:xfrm>
              <a:custGeom>
                <a:avLst/>
                <a:gdLst>
                  <a:gd name="T0" fmla="*/ 618 w 713"/>
                  <a:gd name="T1" fmla="*/ 134 h 459"/>
                  <a:gd name="T2" fmla="*/ 654 w 713"/>
                  <a:gd name="T3" fmla="*/ 146 h 459"/>
                  <a:gd name="T4" fmla="*/ 713 w 713"/>
                  <a:gd name="T5" fmla="*/ 171 h 459"/>
                  <a:gd name="T6" fmla="*/ 683 w 713"/>
                  <a:gd name="T7" fmla="*/ 245 h 459"/>
                  <a:gd name="T8" fmla="*/ 653 w 713"/>
                  <a:gd name="T9" fmla="*/ 257 h 459"/>
                  <a:gd name="T10" fmla="*/ 635 w 713"/>
                  <a:gd name="T11" fmla="*/ 320 h 459"/>
                  <a:gd name="T12" fmla="*/ 599 w 713"/>
                  <a:gd name="T13" fmla="*/ 320 h 459"/>
                  <a:gd name="T14" fmla="*/ 533 w 713"/>
                  <a:gd name="T15" fmla="*/ 417 h 459"/>
                  <a:gd name="T16" fmla="*/ 500 w 713"/>
                  <a:gd name="T17" fmla="*/ 399 h 459"/>
                  <a:gd name="T18" fmla="*/ 441 w 713"/>
                  <a:gd name="T19" fmla="*/ 459 h 459"/>
                  <a:gd name="T20" fmla="*/ 290 w 713"/>
                  <a:gd name="T21" fmla="*/ 414 h 459"/>
                  <a:gd name="T22" fmla="*/ 258 w 713"/>
                  <a:gd name="T23" fmla="*/ 380 h 459"/>
                  <a:gd name="T24" fmla="*/ 200 w 713"/>
                  <a:gd name="T25" fmla="*/ 392 h 459"/>
                  <a:gd name="T26" fmla="*/ 179 w 713"/>
                  <a:gd name="T27" fmla="*/ 338 h 459"/>
                  <a:gd name="T28" fmla="*/ 206 w 713"/>
                  <a:gd name="T29" fmla="*/ 291 h 459"/>
                  <a:gd name="T30" fmla="*/ 209 w 713"/>
                  <a:gd name="T31" fmla="*/ 255 h 459"/>
                  <a:gd name="T32" fmla="*/ 176 w 713"/>
                  <a:gd name="T33" fmla="*/ 240 h 459"/>
                  <a:gd name="T34" fmla="*/ 132 w 713"/>
                  <a:gd name="T35" fmla="*/ 279 h 459"/>
                  <a:gd name="T36" fmla="*/ 128 w 713"/>
                  <a:gd name="T37" fmla="*/ 302 h 459"/>
                  <a:gd name="T38" fmla="*/ 110 w 713"/>
                  <a:gd name="T39" fmla="*/ 297 h 459"/>
                  <a:gd name="T40" fmla="*/ 92 w 713"/>
                  <a:gd name="T41" fmla="*/ 269 h 459"/>
                  <a:gd name="T42" fmla="*/ 54 w 713"/>
                  <a:gd name="T43" fmla="*/ 290 h 459"/>
                  <a:gd name="T44" fmla="*/ 26 w 713"/>
                  <a:gd name="T45" fmla="*/ 270 h 459"/>
                  <a:gd name="T46" fmla="*/ 45 w 713"/>
                  <a:gd name="T47" fmla="*/ 239 h 459"/>
                  <a:gd name="T48" fmla="*/ 24 w 713"/>
                  <a:gd name="T49" fmla="*/ 198 h 459"/>
                  <a:gd name="T50" fmla="*/ 33 w 713"/>
                  <a:gd name="T51" fmla="*/ 177 h 459"/>
                  <a:gd name="T52" fmla="*/ 32 w 713"/>
                  <a:gd name="T53" fmla="*/ 140 h 459"/>
                  <a:gd name="T54" fmla="*/ 8 w 713"/>
                  <a:gd name="T55" fmla="*/ 134 h 459"/>
                  <a:gd name="T56" fmla="*/ 0 w 713"/>
                  <a:gd name="T57" fmla="*/ 92 h 459"/>
                  <a:gd name="T58" fmla="*/ 12 w 713"/>
                  <a:gd name="T59" fmla="*/ 75 h 459"/>
                  <a:gd name="T60" fmla="*/ 21 w 713"/>
                  <a:gd name="T61" fmla="*/ 29 h 459"/>
                  <a:gd name="T62" fmla="*/ 81 w 713"/>
                  <a:gd name="T63" fmla="*/ 23 h 459"/>
                  <a:gd name="T64" fmla="*/ 104 w 713"/>
                  <a:gd name="T65" fmla="*/ 0 h 459"/>
                  <a:gd name="T66" fmla="*/ 152 w 713"/>
                  <a:gd name="T67" fmla="*/ 17 h 459"/>
                  <a:gd name="T68" fmla="*/ 219 w 713"/>
                  <a:gd name="T69" fmla="*/ 78 h 459"/>
                  <a:gd name="T70" fmla="*/ 206 w 713"/>
                  <a:gd name="T71" fmla="*/ 114 h 459"/>
                  <a:gd name="T72" fmla="*/ 254 w 713"/>
                  <a:gd name="T73" fmla="*/ 186 h 459"/>
                  <a:gd name="T74" fmla="*/ 344 w 713"/>
                  <a:gd name="T75" fmla="*/ 185 h 459"/>
                  <a:gd name="T76" fmla="*/ 375 w 713"/>
                  <a:gd name="T77" fmla="*/ 162 h 459"/>
                  <a:gd name="T78" fmla="*/ 441 w 713"/>
                  <a:gd name="T79" fmla="*/ 174 h 459"/>
                  <a:gd name="T80" fmla="*/ 434 w 713"/>
                  <a:gd name="T81" fmla="*/ 218 h 459"/>
                  <a:gd name="T82" fmla="*/ 452 w 713"/>
                  <a:gd name="T83" fmla="*/ 225 h 459"/>
                  <a:gd name="T84" fmla="*/ 477 w 713"/>
                  <a:gd name="T85" fmla="*/ 182 h 459"/>
                  <a:gd name="T86" fmla="*/ 501 w 713"/>
                  <a:gd name="T87" fmla="*/ 191 h 459"/>
                  <a:gd name="T88" fmla="*/ 525 w 713"/>
                  <a:gd name="T89" fmla="*/ 182 h 459"/>
                  <a:gd name="T90" fmla="*/ 521 w 713"/>
                  <a:gd name="T91" fmla="*/ 149 h 459"/>
                  <a:gd name="T92" fmla="*/ 557 w 713"/>
                  <a:gd name="T93" fmla="*/ 128 h 459"/>
                  <a:gd name="T94" fmla="*/ 569 w 713"/>
                  <a:gd name="T95" fmla="*/ 158 h 459"/>
                  <a:gd name="T96" fmla="*/ 600 w 713"/>
                  <a:gd name="T97" fmla="*/ 161 h 459"/>
                  <a:gd name="T98" fmla="*/ 618 w 713"/>
                  <a:gd name="T99" fmla="*/ 134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13" h="459">
                    <a:moveTo>
                      <a:pt x="618" y="134"/>
                    </a:moveTo>
                    <a:lnTo>
                      <a:pt x="654" y="146"/>
                    </a:lnTo>
                    <a:lnTo>
                      <a:pt x="713" y="171"/>
                    </a:lnTo>
                    <a:lnTo>
                      <a:pt x="683" y="245"/>
                    </a:lnTo>
                    <a:lnTo>
                      <a:pt x="653" y="257"/>
                    </a:lnTo>
                    <a:lnTo>
                      <a:pt x="635" y="320"/>
                    </a:lnTo>
                    <a:lnTo>
                      <a:pt x="599" y="320"/>
                    </a:lnTo>
                    <a:lnTo>
                      <a:pt x="533" y="417"/>
                    </a:lnTo>
                    <a:lnTo>
                      <a:pt x="500" y="399"/>
                    </a:lnTo>
                    <a:lnTo>
                      <a:pt x="441" y="459"/>
                    </a:lnTo>
                    <a:lnTo>
                      <a:pt x="290" y="414"/>
                    </a:lnTo>
                    <a:lnTo>
                      <a:pt x="258" y="380"/>
                    </a:lnTo>
                    <a:lnTo>
                      <a:pt x="200" y="392"/>
                    </a:lnTo>
                    <a:lnTo>
                      <a:pt x="179" y="338"/>
                    </a:lnTo>
                    <a:lnTo>
                      <a:pt x="206" y="291"/>
                    </a:lnTo>
                    <a:lnTo>
                      <a:pt x="209" y="255"/>
                    </a:lnTo>
                    <a:lnTo>
                      <a:pt x="176" y="240"/>
                    </a:lnTo>
                    <a:lnTo>
                      <a:pt x="132" y="279"/>
                    </a:lnTo>
                    <a:lnTo>
                      <a:pt x="128" y="302"/>
                    </a:lnTo>
                    <a:lnTo>
                      <a:pt x="110" y="297"/>
                    </a:lnTo>
                    <a:lnTo>
                      <a:pt x="92" y="269"/>
                    </a:lnTo>
                    <a:lnTo>
                      <a:pt x="54" y="290"/>
                    </a:lnTo>
                    <a:lnTo>
                      <a:pt x="26" y="270"/>
                    </a:lnTo>
                    <a:lnTo>
                      <a:pt x="45" y="239"/>
                    </a:lnTo>
                    <a:lnTo>
                      <a:pt x="24" y="198"/>
                    </a:lnTo>
                    <a:lnTo>
                      <a:pt x="33" y="177"/>
                    </a:lnTo>
                    <a:lnTo>
                      <a:pt x="32" y="140"/>
                    </a:lnTo>
                    <a:lnTo>
                      <a:pt x="8" y="134"/>
                    </a:lnTo>
                    <a:lnTo>
                      <a:pt x="0" y="92"/>
                    </a:lnTo>
                    <a:lnTo>
                      <a:pt x="12" y="75"/>
                    </a:lnTo>
                    <a:lnTo>
                      <a:pt x="21" y="29"/>
                    </a:lnTo>
                    <a:lnTo>
                      <a:pt x="81" y="23"/>
                    </a:lnTo>
                    <a:lnTo>
                      <a:pt x="104" y="0"/>
                    </a:lnTo>
                    <a:lnTo>
                      <a:pt x="152" y="17"/>
                    </a:lnTo>
                    <a:lnTo>
                      <a:pt x="219" y="78"/>
                    </a:lnTo>
                    <a:lnTo>
                      <a:pt x="206" y="114"/>
                    </a:lnTo>
                    <a:lnTo>
                      <a:pt x="254" y="186"/>
                    </a:lnTo>
                    <a:lnTo>
                      <a:pt x="344" y="185"/>
                    </a:lnTo>
                    <a:lnTo>
                      <a:pt x="375" y="162"/>
                    </a:lnTo>
                    <a:lnTo>
                      <a:pt x="441" y="174"/>
                    </a:lnTo>
                    <a:lnTo>
                      <a:pt x="434" y="218"/>
                    </a:lnTo>
                    <a:lnTo>
                      <a:pt x="452" y="225"/>
                    </a:lnTo>
                    <a:lnTo>
                      <a:pt x="477" y="182"/>
                    </a:lnTo>
                    <a:lnTo>
                      <a:pt x="501" y="191"/>
                    </a:lnTo>
                    <a:lnTo>
                      <a:pt x="525" y="182"/>
                    </a:lnTo>
                    <a:lnTo>
                      <a:pt x="521" y="149"/>
                    </a:lnTo>
                    <a:lnTo>
                      <a:pt x="557" y="128"/>
                    </a:lnTo>
                    <a:lnTo>
                      <a:pt x="569" y="158"/>
                    </a:lnTo>
                    <a:lnTo>
                      <a:pt x="600" y="161"/>
                    </a:lnTo>
                    <a:lnTo>
                      <a:pt x="618" y="134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" name="Freeform 124"/>
              <p:cNvSpPr>
                <a:spLocks/>
              </p:cNvSpPr>
              <p:nvPr/>
            </p:nvSpPr>
            <p:spPr bwMode="auto">
              <a:xfrm>
                <a:off x="-2355" y="874"/>
                <a:ext cx="337" cy="306"/>
              </a:xfrm>
              <a:custGeom>
                <a:avLst/>
                <a:gdLst>
                  <a:gd name="T0" fmla="*/ 0 w 337"/>
                  <a:gd name="T1" fmla="*/ 75 h 306"/>
                  <a:gd name="T2" fmla="*/ 19 w 337"/>
                  <a:gd name="T3" fmla="*/ 50 h 306"/>
                  <a:gd name="T4" fmla="*/ 54 w 337"/>
                  <a:gd name="T5" fmla="*/ 45 h 306"/>
                  <a:gd name="T6" fmla="*/ 99 w 337"/>
                  <a:gd name="T7" fmla="*/ 0 h 306"/>
                  <a:gd name="T8" fmla="*/ 112 w 337"/>
                  <a:gd name="T9" fmla="*/ 26 h 306"/>
                  <a:gd name="T10" fmla="*/ 156 w 337"/>
                  <a:gd name="T11" fmla="*/ 38 h 306"/>
                  <a:gd name="T12" fmla="*/ 184 w 337"/>
                  <a:gd name="T13" fmla="*/ 59 h 306"/>
                  <a:gd name="T14" fmla="*/ 220 w 337"/>
                  <a:gd name="T15" fmla="*/ 38 h 306"/>
                  <a:gd name="T16" fmla="*/ 240 w 337"/>
                  <a:gd name="T17" fmla="*/ 65 h 306"/>
                  <a:gd name="T18" fmla="*/ 258 w 337"/>
                  <a:gd name="T19" fmla="*/ 69 h 306"/>
                  <a:gd name="T20" fmla="*/ 262 w 337"/>
                  <a:gd name="T21" fmla="*/ 47 h 306"/>
                  <a:gd name="T22" fmla="*/ 306 w 337"/>
                  <a:gd name="T23" fmla="*/ 11 h 306"/>
                  <a:gd name="T24" fmla="*/ 337 w 337"/>
                  <a:gd name="T25" fmla="*/ 23 h 306"/>
                  <a:gd name="T26" fmla="*/ 334 w 337"/>
                  <a:gd name="T27" fmla="*/ 63 h 306"/>
                  <a:gd name="T28" fmla="*/ 307 w 337"/>
                  <a:gd name="T29" fmla="*/ 105 h 306"/>
                  <a:gd name="T30" fmla="*/ 328 w 337"/>
                  <a:gd name="T31" fmla="*/ 159 h 306"/>
                  <a:gd name="T32" fmla="*/ 319 w 337"/>
                  <a:gd name="T33" fmla="*/ 164 h 306"/>
                  <a:gd name="T34" fmla="*/ 306 w 337"/>
                  <a:gd name="T35" fmla="*/ 209 h 306"/>
                  <a:gd name="T36" fmla="*/ 310 w 337"/>
                  <a:gd name="T37" fmla="*/ 255 h 306"/>
                  <a:gd name="T38" fmla="*/ 187 w 337"/>
                  <a:gd name="T39" fmla="*/ 306 h 306"/>
                  <a:gd name="T40" fmla="*/ 202 w 337"/>
                  <a:gd name="T41" fmla="*/ 254 h 306"/>
                  <a:gd name="T42" fmla="*/ 154 w 337"/>
                  <a:gd name="T43" fmla="*/ 203 h 306"/>
                  <a:gd name="T44" fmla="*/ 118 w 337"/>
                  <a:gd name="T45" fmla="*/ 200 h 306"/>
                  <a:gd name="T46" fmla="*/ 97 w 337"/>
                  <a:gd name="T47" fmla="*/ 164 h 306"/>
                  <a:gd name="T48" fmla="*/ 106 w 337"/>
                  <a:gd name="T49" fmla="*/ 122 h 306"/>
                  <a:gd name="T50" fmla="*/ 82 w 337"/>
                  <a:gd name="T51" fmla="*/ 131 h 306"/>
                  <a:gd name="T52" fmla="*/ 0 w 337"/>
                  <a:gd name="T53" fmla="*/ 75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37" h="306">
                    <a:moveTo>
                      <a:pt x="0" y="75"/>
                    </a:moveTo>
                    <a:lnTo>
                      <a:pt x="19" y="50"/>
                    </a:lnTo>
                    <a:lnTo>
                      <a:pt x="54" y="45"/>
                    </a:lnTo>
                    <a:lnTo>
                      <a:pt x="99" y="0"/>
                    </a:lnTo>
                    <a:lnTo>
                      <a:pt x="112" y="26"/>
                    </a:lnTo>
                    <a:lnTo>
                      <a:pt x="156" y="38"/>
                    </a:lnTo>
                    <a:lnTo>
                      <a:pt x="184" y="59"/>
                    </a:lnTo>
                    <a:lnTo>
                      <a:pt x="220" y="38"/>
                    </a:lnTo>
                    <a:lnTo>
                      <a:pt x="240" y="65"/>
                    </a:lnTo>
                    <a:lnTo>
                      <a:pt x="258" y="69"/>
                    </a:lnTo>
                    <a:lnTo>
                      <a:pt x="262" y="47"/>
                    </a:lnTo>
                    <a:lnTo>
                      <a:pt x="306" y="11"/>
                    </a:lnTo>
                    <a:lnTo>
                      <a:pt x="337" y="23"/>
                    </a:lnTo>
                    <a:lnTo>
                      <a:pt x="334" y="63"/>
                    </a:lnTo>
                    <a:lnTo>
                      <a:pt x="307" y="105"/>
                    </a:lnTo>
                    <a:lnTo>
                      <a:pt x="328" y="159"/>
                    </a:lnTo>
                    <a:lnTo>
                      <a:pt x="319" y="164"/>
                    </a:lnTo>
                    <a:lnTo>
                      <a:pt x="306" y="209"/>
                    </a:lnTo>
                    <a:lnTo>
                      <a:pt x="310" y="255"/>
                    </a:lnTo>
                    <a:lnTo>
                      <a:pt x="187" y="306"/>
                    </a:lnTo>
                    <a:lnTo>
                      <a:pt x="202" y="254"/>
                    </a:lnTo>
                    <a:lnTo>
                      <a:pt x="154" y="203"/>
                    </a:lnTo>
                    <a:lnTo>
                      <a:pt x="118" y="200"/>
                    </a:lnTo>
                    <a:lnTo>
                      <a:pt x="97" y="164"/>
                    </a:lnTo>
                    <a:lnTo>
                      <a:pt x="106" y="122"/>
                    </a:lnTo>
                    <a:lnTo>
                      <a:pt x="82" y="131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006699"/>
              </a:solidFill>
              <a:ln w="6350" cmpd="sng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33" name="Group 120"/>
            <p:cNvGrpSpPr>
              <a:grpSpLocks/>
            </p:cNvGrpSpPr>
            <p:nvPr/>
          </p:nvGrpSpPr>
          <p:grpSpPr bwMode="auto">
            <a:xfrm rot="-1443567">
              <a:off x="634" y="360"/>
              <a:ext cx="2506" cy="3511"/>
              <a:chOff x="6502" y="4448"/>
              <a:chExt cx="2506" cy="3511"/>
            </a:xfrm>
          </p:grpSpPr>
          <p:sp>
            <p:nvSpPr>
              <p:cNvPr id="41" name="Freeform 30"/>
              <p:cNvSpPr>
                <a:spLocks/>
              </p:cNvSpPr>
              <p:nvPr/>
            </p:nvSpPr>
            <p:spPr bwMode="auto">
              <a:xfrm rot="1757058">
                <a:off x="7043" y="4448"/>
                <a:ext cx="980" cy="1046"/>
              </a:xfrm>
              <a:custGeom>
                <a:avLst/>
                <a:gdLst>
                  <a:gd name="T0" fmla="*/ 32 w 1091"/>
                  <a:gd name="T1" fmla="*/ 75 h 1164"/>
                  <a:gd name="T2" fmla="*/ 47 w 1091"/>
                  <a:gd name="T3" fmla="*/ 82 h 1164"/>
                  <a:gd name="T4" fmla="*/ 64 w 1091"/>
                  <a:gd name="T5" fmla="*/ 80 h 1164"/>
                  <a:gd name="T6" fmla="*/ 67 w 1091"/>
                  <a:gd name="T7" fmla="*/ 69 h 1164"/>
                  <a:gd name="T8" fmla="*/ 75 w 1091"/>
                  <a:gd name="T9" fmla="*/ 56 h 1164"/>
                  <a:gd name="T10" fmla="*/ 72 w 1091"/>
                  <a:gd name="T11" fmla="*/ 42 h 1164"/>
                  <a:gd name="T12" fmla="*/ 74 w 1091"/>
                  <a:gd name="T13" fmla="*/ 32 h 1164"/>
                  <a:gd name="T14" fmla="*/ 76 w 1091"/>
                  <a:gd name="T15" fmla="*/ 25 h 1164"/>
                  <a:gd name="T16" fmla="*/ 82 w 1091"/>
                  <a:gd name="T17" fmla="*/ 14 h 1164"/>
                  <a:gd name="T18" fmla="*/ 79 w 1091"/>
                  <a:gd name="T19" fmla="*/ 16 h 1164"/>
                  <a:gd name="T20" fmla="*/ 76 w 1091"/>
                  <a:gd name="T21" fmla="*/ 14 h 1164"/>
                  <a:gd name="T22" fmla="*/ 75 w 1091"/>
                  <a:gd name="T23" fmla="*/ 11 h 1164"/>
                  <a:gd name="T24" fmla="*/ 67 w 1091"/>
                  <a:gd name="T25" fmla="*/ 9 h 1164"/>
                  <a:gd name="T26" fmla="*/ 60 w 1091"/>
                  <a:gd name="T27" fmla="*/ 11 h 1164"/>
                  <a:gd name="T28" fmla="*/ 58 w 1091"/>
                  <a:gd name="T29" fmla="*/ 13 h 1164"/>
                  <a:gd name="T30" fmla="*/ 51 w 1091"/>
                  <a:gd name="T31" fmla="*/ 11 h 1164"/>
                  <a:gd name="T32" fmla="*/ 47 w 1091"/>
                  <a:gd name="T33" fmla="*/ 12 h 1164"/>
                  <a:gd name="T34" fmla="*/ 43 w 1091"/>
                  <a:gd name="T35" fmla="*/ 10 h 1164"/>
                  <a:gd name="T36" fmla="*/ 40 w 1091"/>
                  <a:gd name="T37" fmla="*/ 8 h 1164"/>
                  <a:gd name="T38" fmla="*/ 40 w 1091"/>
                  <a:gd name="T39" fmla="*/ 4 h 1164"/>
                  <a:gd name="T40" fmla="*/ 39 w 1091"/>
                  <a:gd name="T41" fmla="*/ 4 h 1164"/>
                  <a:gd name="T42" fmla="*/ 36 w 1091"/>
                  <a:gd name="T43" fmla="*/ 4 h 1164"/>
                  <a:gd name="T44" fmla="*/ 31 w 1091"/>
                  <a:gd name="T45" fmla="*/ 5 h 1164"/>
                  <a:gd name="T46" fmla="*/ 26 w 1091"/>
                  <a:gd name="T47" fmla="*/ 10 h 1164"/>
                  <a:gd name="T48" fmla="*/ 21 w 1091"/>
                  <a:gd name="T49" fmla="*/ 18 h 1164"/>
                  <a:gd name="T50" fmla="*/ 19 w 1091"/>
                  <a:gd name="T51" fmla="*/ 20 h 1164"/>
                  <a:gd name="T52" fmla="*/ 15 w 1091"/>
                  <a:gd name="T53" fmla="*/ 25 h 1164"/>
                  <a:gd name="T54" fmla="*/ 9 w 1091"/>
                  <a:gd name="T55" fmla="*/ 26 h 1164"/>
                  <a:gd name="T56" fmla="*/ 6 w 1091"/>
                  <a:gd name="T57" fmla="*/ 29 h 1164"/>
                  <a:gd name="T58" fmla="*/ 12 w 1091"/>
                  <a:gd name="T59" fmla="*/ 36 h 1164"/>
                  <a:gd name="T60" fmla="*/ 15 w 1091"/>
                  <a:gd name="T61" fmla="*/ 42 h 1164"/>
                  <a:gd name="T62" fmla="*/ 20 w 1091"/>
                  <a:gd name="T63" fmla="*/ 48 h 1164"/>
                  <a:gd name="T64" fmla="*/ 13 w 1091"/>
                  <a:gd name="T65" fmla="*/ 52 h 1164"/>
                  <a:gd name="T66" fmla="*/ 11 w 1091"/>
                  <a:gd name="T67" fmla="*/ 54 h 1164"/>
                  <a:gd name="T68" fmla="*/ 9 w 1091"/>
                  <a:gd name="T69" fmla="*/ 60 h 1164"/>
                  <a:gd name="T70" fmla="*/ 4 w 1091"/>
                  <a:gd name="T71" fmla="*/ 62 h 1164"/>
                  <a:gd name="T72" fmla="*/ 0 w 1091"/>
                  <a:gd name="T73" fmla="*/ 66 h 1164"/>
                  <a:gd name="T74" fmla="*/ 17 w 1091"/>
                  <a:gd name="T75" fmla="*/ 67 h 1164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1091"/>
                  <a:gd name="T115" fmla="*/ 0 h 1164"/>
                  <a:gd name="T116" fmla="*/ 1091 w 1091"/>
                  <a:gd name="T117" fmla="*/ 1164 h 1164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1091" h="1164">
                    <a:moveTo>
                      <a:pt x="297" y="984"/>
                    </a:moveTo>
                    <a:lnTo>
                      <a:pt x="426" y="993"/>
                    </a:lnTo>
                    <a:lnTo>
                      <a:pt x="510" y="1079"/>
                    </a:lnTo>
                    <a:lnTo>
                      <a:pt x="635" y="1088"/>
                    </a:lnTo>
                    <a:lnTo>
                      <a:pt x="725" y="1164"/>
                    </a:lnTo>
                    <a:lnTo>
                      <a:pt x="855" y="1058"/>
                    </a:lnTo>
                    <a:lnTo>
                      <a:pt x="930" y="1038"/>
                    </a:lnTo>
                    <a:lnTo>
                      <a:pt x="900" y="924"/>
                    </a:lnTo>
                    <a:lnTo>
                      <a:pt x="954" y="873"/>
                    </a:lnTo>
                    <a:lnTo>
                      <a:pt x="995" y="750"/>
                    </a:lnTo>
                    <a:lnTo>
                      <a:pt x="984" y="614"/>
                    </a:lnTo>
                    <a:lnTo>
                      <a:pt x="963" y="554"/>
                    </a:lnTo>
                    <a:lnTo>
                      <a:pt x="963" y="500"/>
                    </a:lnTo>
                    <a:lnTo>
                      <a:pt x="984" y="428"/>
                    </a:lnTo>
                    <a:lnTo>
                      <a:pt x="1020" y="393"/>
                    </a:lnTo>
                    <a:lnTo>
                      <a:pt x="1029" y="326"/>
                    </a:lnTo>
                    <a:lnTo>
                      <a:pt x="1082" y="257"/>
                    </a:lnTo>
                    <a:lnTo>
                      <a:pt x="1091" y="189"/>
                    </a:lnTo>
                    <a:lnTo>
                      <a:pt x="1056" y="197"/>
                    </a:lnTo>
                    <a:lnTo>
                      <a:pt x="1055" y="215"/>
                    </a:lnTo>
                    <a:lnTo>
                      <a:pt x="1038" y="216"/>
                    </a:lnTo>
                    <a:lnTo>
                      <a:pt x="1035" y="189"/>
                    </a:lnTo>
                    <a:lnTo>
                      <a:pt x="1013" y="170"/>
                    </a:lnTo>
                    <a:lnTo>
                      <a:pt x="1013" y="143"/>
                    </a:lnTo>
                    <a:lnTo>
                      <a:pt x="1007" y="123"/>
                    </a:lnTo>
                    <a:lnTo>
                      <a:pt x="909" y="122"/>
                    </a:lnTo>
                    <a:lnTo>
                      <a:pt x="854" y="144"/>
                    </a:lnTo>
                    <a:lnTo>
                      <a:pt x="822" y="149"/>
                    </a:lnTo>
                    <a:lnTo>
                      <a:pt x="810" y="174"/>
                    </a:lnTo>
                    <a:lnTo>
                      <a:pt x="779" y="174"/>
                    </a:lnTo>
                    <a:lnTo>
                      <a:pt x="758" y="140"/>
                    </a:lnTo>
                    <a:lnTo>
                      <a:pt x="686" y="140"/>
                    </a:lnTo>
                    <a:lnTo>
                      <a:pt x="678" y="153"/>
                    </a:lnTo>
                    <a:lnTo>
                      <a:pt x="633" y="153"/>
                    </a:lnTo>
                    <a:lnTo>
                      <a:pt x="606" y="125"/>
                    </a:lnTo>
                    <a:lnTo>
                      <a:pt x="573" y="123"/>
                    </a:lnTo>
                    <a:lnTo>
                      <a:pt x="563" y="99"/>
                    </a:lnTo>
                    <a:lnTo>
                      <a:pt x="546" y="102"/>
                    </a:lnTo>
                    <a:lnTo>
                      <a:pt x="533" y="86"/>
                    </a:lnTo>
                    <a:lnTo>
                      <a:pt x="531" y="65"/>
                    </a:lnTo>
                    <a:lnTo>
                      <a:pt x="515" y="56"/>
                    </a:lnTo>
                    <a:lnTo>
                      <a:pt x="513" y="41"/>
                    </a:lnTo>
                    <a:lnTo>
                      <a:pt x="495" y="32"/>
                    </a:lnTo>
                    <a:lnTo>
                      <a:pt x="486" y="8"/>
                    </a:lnTo>
                    <a:lnTo>
                      <a:pt x="465" y="0"/>
                    </a:lnTo>
                    <a:lnTo>
                      <a:pt x="405" y="78"/>
                    </a:lnTo>
                    <a:lnTo>
                      <a:pt x="399" y="129"/>
                    </a:lnTo>
                    <a:lnTo>
                      <a:pt x="354" y="135"/>
                    </a:lnTo>
                    <a:lnTo>
                      <a:pt x="351" y="228"/>
                    </a:lnTo>
                    <a:lnTo>
                      <a:pt x="284" y="234"/>
                    </a:lnTo>
                    <a:lnTo>
                      <a:pt x="284" y="252"/>
                    </a:lnTo>
                    <a:lnTo>
                      <a:pt x="258" y="261"/>
                    </a:lnTo>
                    <a:lnTo>
                      <a:pt x="216" y="309"/>
                    </a:lnTo>
                    <a:lnTo>
                      <a:pt x="210" y="336"/>
                    </a:lnTo>
                    <a:lnTo>
                      <a:pt x="150" y="327"/>
                    </a:lnTo>
                    <a:lnTo>
                      <a:pt x="117" y="339"/>
                    </a:lnTo>
                    <a:lnTo>
                      <a:pt x="111" y="369"/>
                    </a:lnTo>
                    <a:lnTo>
                      <a:pt x="87" y="393"/>
                    </a:lnTo>
                    <a:lnTo>
                      <a:pt x="90" y="420"/>
                    </a:lnTo>
                    <a:lnTo>
                      <a:pt x="153" y="492"/>
                    </a:lnTo>
                    <a:lnTo>
                      <a:pt x="156" y="513"/>
                    </a:lnTo>
                    <a:lnTo>
                      <a:pt x="210" y="554"/>
                    </a:lnTo>
                    <a:lnTo>
                      <a:pt x="267" y="579"/>
                    </a:lnTo>
                    <a:lnTo>
                      <a:pt x="261" y="624"/>
                    </a:lnTo>
                    <a:lnTo>
                      <a:pt x="195" y="660"/>
                    </a:lnTo>
                    <a:lnTo>
                      <a:pt x="177" y="687"/>
                    </a:lnTo>
                    <a:lnTo>
                      <a:pt x="150" y="705"/>
                    </a:lnTo>
                    <a:lnTo>
                      <a:pt x="149" y="728"/>
                    </a:lnTo>
                    <a:lnTo>
                      <a:pt x="126" y="759"/>
                    </a:lnTo>
                    <a:lnTo>
                      <a:pt x="114" y="795"/>
                    </a:lnTo>
                    <a:lnTo>
                      <a:pt x="57" y="807"/>
                    </a:lnTo>
                    <a:lnTo>
                      <a:pt x="39" y="834"/>
                    </a:lnTo>
                    <a:lnTo>
                      <a:pt x="12" y="852"/>
                    </a:lnTo>
                    <a:lnTo>
                      <a:pt x="0" y="879"/>
                    </a:lnTo>
                    <a:lnTo>
                      <a:pt x="126" y="921"/>
                    </a:lnTo>
                    <a:lnTo>
                      <a:pt x="222" y="915"/>
                    </a:lnTo>
                    <a:lnTo>
                      <a:pt x="297" y="984"/>
                    </a:lnTo>
                    <a:close/>
                  </a:path>
                </a:pathLst>
              </a:custGeom>
              <a:solidFill>
                <a:srgbClr val="00FFFF">
                  <a:alpha val="12157"/>
                </a:srgbClr>
              </a:solidFill>
              <a:ln w="25400">
                <a:solidFill>
                  <a:srgbClr val="003366">
                    <a:alpha val="2196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42" name="Freeform 31"/>
              <p:cNvSpPr>
                <a:spLocks/>
              </p:cNvSpPr>
              <p:nvPr/>
            </p:nvSpPr>
            <p:spPr bwMode="auto">
              <a:xfrm rot="1757058">
                <a:off x="7128" y="5874"/>
                <a:ext cx="1283" cy="2085"/>
              </a:xfrm>
              <a:custGeom>
                <a:avLst/>
                <a:gdLst>
                  <a:gd name="T0" fmla="*/ 4 w 1429"/>
                  <a:gd name="T1" fmla="*/ 146 h 2321"/>
                  <a:gd name="T2" fmla="*/ 4 w 1429"/>
                  <a:gd name="T3" fmla="*/ 154 h 2321"/>
                  <a:gd name="T4" fmla="*/ 4 w 1429"/>
                  <a:gd name="T5" fmla="*/ 163 h 2321"/>
                  <a:gd name="T6" fmla="*/ 4 w 1429"/>
                  <a:gd name="T7" fmla="*/ 170 h 2321"/>
                  <a:gd name="T8" fmla="*/ 11 w 1429"/>
                  <a:gd name="T9" fmla="*/ 170 h 2321"/>
                  <a:gd name="T10" fmla="*/ 13 w 1429"/>
                  <a:gd name="T11" fmla="*/ 168 h 2321"/>
                  <a:gd name="T12" fmla="*/ 22 w 1429"/>
                  <a:gd name="T13" fmla="*/ 173 h 2321"/>
                  <a:gd name="T14" fmla="*/ 28 w 1429"/>
                  <a:gd name="T15" fmla="*/ 167 h 2321"/>
                  <a:gd name="T16" fmla="*/ 35 w 1429"/>
                  <a:gd name="T17" fmla="*/ 161 h 2321"/>
                  <a:gd name="T18" fmla="*/ 48 w 1429"/>
                  <a:gd name="T19" fmla="*/ 166 h 2321"/>
                  <a:gd name="T20" fmla="*/ 58 w 1429"/>
                  <a:gd name="T21" fmla="*/ 163 h 2321"/>
                  <a:gd name="T22" fmla="*/ 60 w 1429"/>
                  <a:gd name="T23" fmla="*/ 164 h 2321"/>
                  <a:gd name="T24" fmla="*/ 67 w 1429"/>
                  <a:gd name="T25" fmla="*/ 153 h 2321"/>
                  <a:gd name="T26" fmla="*/ 67 w 1429"/>
                  <a:gd name="T27" fmla="*/ 146 h 2321"/>
                  <a:gd name="T28" fmla="*/ 67 w 1429"/>
                  <a:gd name="T29" fmla="*/ 139 h 2321"/>
                  <a:gd name="T30" fmla="*/ 76 w 1429"/>
                  <a:gd name="T31" fmla="*/ 134 h 2321"/>
                  <a:gd name="T32" fmla="*/ 72 w 1429"/>
                  <a:gd name="T33" fmla="*/ 125 h 2321"/>
                  <a:gd name="T34" fmla="*/ 72 w 1429"/>
                  <a:gd name="T35" fmla="*/ 119 h 2321"/>
                  <a:gd name="T36" fmla="*/ 72 w 1429"/>
                  <a:gd name="T37" fmla="*/ 110 h 2321"/>
                  <a:gd name="T38" fmla="*/ 75 w 1429"/>
                  <a:gd name="T39" fmla="*/ 102 h 2321"/>
                  <a:gd name="T40" fmla="*/ 75 w 1429"/>
                  <a:gd name="T41" fmla="*/ 85 h 2321"/>
                  <a:gd name="T42" fmla="*/ 75 w 1429"/>
                  <a:gd name="T43" fmla="*/ 67 h 2321"/>
                  <a:gd name="T44" fmla="*/ 75 w 1429"/>
                  <a:gd name="T45" fmla="*/ 56 h 2321"/>
                  <a:gd name="T46" fmla="*/ 81 w 1429"/>
                  <a:gd name="T47" fmla="*/ 51 h 2321"/>
                  <a:gd name="T48" fmla="*/ 84 w 1429"/>
                  <a:gd name="T49" fmla="*/ 44 h 2321"/>
                  <a:gd name="T50" fmla="*/ 92 w 1429"/>
                  <a:gd name="T51" fmla="*/ 40 h 2321"/>
                  <a:gd name="T52" fmla="*/ 99 w 1429"/>
                  <a:gd name="T53" fmla="*/ 40 h 2321"/>
                  <a:gd name="T54" fmla="*/ 101 w 1429"/>
                  <a:gd name="T55" fmla="*/ 34 h 2321"/>
                  <a:gd name="T56" fmla="*/ 99 w 1429"/>
                  <a:gd name="T57" fmla="*/ 29 h 2321"/>
                  <a:gd name="T58" fmla="*/ 96 w 1429"/>
                  <a:gd name="T59" fmla="*/ 22 h 2321"/>
                  <a:gd name="T60" fmla="*/ 102 w 1429"/>
                  <a:gd name="T61" fmla="*/ 16 h 2321"/>
                  <a:gd name="T62" fmla="*/ 104 w 1429"/>
                  <a:gd name="T63" fmla="*/ 8 h 2321"/>
                  <a:gd name="T64" fmla="*/ 105 w 1429"/>
                  <a:gd name="T65" fmla="*/ 4 h 2321"/>
                  <a:gd name="T66" fmla="*/ 94 w 1429"/>
                  <a:gd name="T67" fmla="*/ 0 h 2321"/>
                  <a:gd name="T68" fmla="*/ 90 w 1429"/>
                  <a:gd name="T69" fmla="*/ 4 h 2321"/>
                  <a:gd name="T70" fmla="*/ 89 w 1429"/>
                  <a:gd name="T71" fmla="*/ 8 h 2321"/>
                  <a:gd name="T72" fmla="*/ 83 w 1429"/>
                  <a:gd name="T73" fmla="*/ 13 h 2321"/>
                  <a:gd name="T74" fmla="*/ 75 w 1429"/>
                  <a:gd name="T75" fmla="*/ 14 h 2321"/>
                  <a:gd name="T76" fmla="*/ 67 w 1429"/>
                  <a:gd name="T77" fmla="*/ 17 h 2321"/>
                  <a:gd name="T78" fmla="*/ 67 w 1429"/>
                  <a:gd name="T79" fmla="*/ 21 h 2321"/>
                  <a:gd name="T80" fmla="*/ 59 w 1429"/>
                  <a:gd name="T81" fmla="*/ 19 h 2321"/>
                  <a:gd name="T82" fmla="*/ 52 w 1429"/>
                  <a:gd name="T83" fmla="*/ 20 h 2321"/>
                  <a:gd name="T84" fmla="*/ 43 w 1429"/>
                  <a:gd name="T85" fmla="*/ 23 h 2321"/>
                  <a:gd name="T86" fmla="*/ 35 w 1429"/>
                  <a:gd name="T87" fmla="*/ 15 h 2321"/>
                  <a:gd name="T88" fmla="*/ 25 w 1429"/>
                  <a:gd name="T89" fmla="*/ 29 h 2321"/>
                  <a:gd name="T90" fmla="*/ 7 w 1429"/>
                  <a:gd name="T91" fmla="*/ 40 h 2321"/>
                  <a:gd name="T92" fmla="*/ 17 w 1429"/>
                  <a:gd name="T93" fmla="*/ 85 h 2321"/>
                  <a:gd name="T94" fmla="*/ 31 w 1429"/>
                  <a:gd name="T95" fmla="*/ 110 h 2321"/>
                  <a:gd name="T96" fmla="*/ 13 w 1429"/>
                  <a:gd name="T97" fmla="*/ 131 h 232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429"/>
                  <a:gd name="T148" fmla="*/ 0 h 2321"/>
                  <a:gd name="T149" fmla="*/ 1429 w 1429"/>
                  <a:gd name="T150" fmla="*/ 2321 h 232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429" h="2321">
                    <a:moveTo>
                      <a:pt x="127" y="1832"/>
                    </a:moveTo>
                    <a:lnTo>
                      <a:pt x="91" y="1920"/>
                    </a:lnTo>
                    <a:lnTo>
                      <a:pt x="37" y="1968"/>
                    </a:lnTo>
                    <a:lnTo>
                      <a:pt x="19" y="2016"/>
                    </a:lnTo>
                    <a:lnTo>
                      <a:pt x="51" y="2075"/>
                    </a:lnTo>
                    <a:lnTo>
                      <a:pt x="15" y="2069"/>
                    </a:lnTo>
                    <a:lnTo>
                      <a:pt x="0" y="2079"/>
                    </a:lnTo>
                    <a:lnTo>
                      <a:pt x="3" y="2133"/>
                    </a:lnTo>
                    <a:lnTo>
                      <a:pt x="51" y="2190"/>
                    </a:lnTo>
                    <a:lnTo>
                      <a:pt x="54" y="2220"/>
                    </a:lnTo>
                    <a:lnTo>
                      <a:pt x="69" y="2252"/>
                    </a:lnTo>
                    <a:lnTo>
                      <a:pt x="57" y="2282"/>
                    </a:lnTo>
                    <a:lnTo>
                      <a:pt x="58" y="2310"/>
                    </a:lnTo>
                    <a:lnTo>
                      <a:pt x="135" y="2318"/>
                    </a:lnTo>
                    <a:lnTo>
                      <a:pt x="145" y="2298"/>
                    </a:lnTo>
                    <a:lnTo>
                      <a:pt x="136" y="2226"/>
                    </a:lnTo>
                    <a:lnTo>
                      <a:pt x="154" y="2223"/>
                    </a:lnTo>
                    <a:lnTo>
                      <a:pt x="175" y="2255"/>
                    </a:lnTo>
                    <a:lnTo>
                      <a:pt x="217" y="2274"/>
                    </a:lnTo>
                    <a:lnTo>
                      <a:pt x="229" y="2321"/>
                    </a:lnTo>
                    <a:lnTo>
                      <a:pt x="300" y="2321"/>
                    </a:lnTo>
                    <a:lnTo>
                      <a:pt x="321" y="2291"/>
                    </a:lnTo>
                    <a:lnTo>
                      <a:pt x="367" y="2267"/>
                    </a:lnTo>
                    <a:lnTo>
                      <a:pt x="384" y="2243"/>
                    </a:lnTo>
                    <a:lnTo>
                      <a:pt x="435" y="2238"/>
                    </a:lnTo>
                    <a:lnTo>
                      <a:pt x="468" y="2208"/>
                    </a:lnTo>
                    <a:lnTo>
                      <a:pt x="474" y="2159"/>
                    </a:lnTo>
                    <a:lnTo>
                      <a:pt x="562" y="2166"/>
                    </a:lnTo>
                    <a:lnTo>
                      <a:pt x="633" y="2190"/>
                    </a:lnTo>
                    <a:lnTo>
                      <a:pt x="657" y="2226"/>
                    </a:lnTo>
                    <a:lnTo>
                      <a:pt x="714" y="2232"/>
                    </a:lnTo>
                    <a:lnTo>
                      <a:pt x="744" y="2207"/>
                    </a:lnTo>
                    <a:lnTo>
                      <a:pt x="781" y="2204"/>
                    </a:lnTo>
                    <a:lnTo>
                      <a:pt x="777" y="2229"/>
                    </a:lnTo>
                    <a:lnTo>
                      <a:pt x="808" y="2231"/>
                    </a:lnTo>
                    <a:lnTo>
                      <a:pt x="819" y="2211"/>
                    </a:lnTo>
                    <a:lnTo>
                      <a:pt x="888" y="2210"/>
                    </a:lnTo>
                    <a:lnTo>
                      <a:pt x="906" y="2166"/>
                    </a:lnTo>
                    <a:lnTo>
                      <a:pt x="903" y="2061"/>
                    </a:lnTo>
                    <a:lnTo>
                      <a:pt x="927" y="2034"/>
                    </a:lnTo>
                    <a:lnTo>
                      <a:pt x="931" y="1968"/>
                    </a:lnTo>
                    <a:lnTo>
                      <a:pt x="909" y="1952"/>
                    </a:lnTo>
                    <a:lnTo>
                      <a:pt x="906" y="1929"/>
                    </a:lnTo>
                    <a:lnTo>
                      <a:pt x="933" y="1905"/>
                    </a:lnTo>
                    <a:lnTo>
                      <a:pt x="933" y="1863"/>
                    </a:lnTo>
                    <a:lnTo>
                      <a:pt x="1006" y="1863"/>
                    </a:lnTo>
                    <a:lnTo>
                      <a:pt x="1045" y="1847"/>
                    </a:lnTo>
                    <a:lnTo>
                      <a:pt x="1047" y="1799"/>
                    </a:lnTo>
                    <a:lnTo>
                      <a:pt x="1011" y="1770"/>
                    </a:lnTo>
                    <a:lnTo>
                      <a:pt x="1008" y="1743"/>
                    </a:lnTo>
                    <a:lnTo>
                      <a:pt x="972" y="1689"/>
                    </a:lnTo>
                    <a:lnTo>
                      <a:pt x="991" y="1659"/>
                    </a:lnTo>
                    <a:lnTo>
                      <a:pt x="990" y="1622"/>
                    </a:lnTo>
                    <a:lnTo>
                      <a:pt x="961" y="1601"/>
                    </a:lnTo>
                    <a:lnTo>
                      <a:pt x="978" y="1550"/>
                    </a:lnTo>
                    <a:lnTo>
                      <a:pt x="978" y="1488"/>
                    </a:lnTo>
                    <a:lnTo>
                      <a:pt x="961" y="1473"/>
                    </a:lnTo>
                    <a:lnTo>
                      <a:pt x="949" y="1423"/>
                    </a:lnTo>
                    <a:lnTo>
                      <a:pt x="985" y="1403"/>
                    </a:lnTo>
                    <a:lnTo>
                      <a:pt x="1006" y="1377"/>
                    </a:lnTo>
                    <a:lnTo>
                      <a:pt x="1024" y="1338"/>
                    </a:lnTo>
                    <a:lnTo>
                      <a:pt x="1025" y="1227"/>
                    </a:lnTo>
                    <a:lnTo>
                      <a:pt x="1017" y="1158"/>
                    </a:lnTo>
                    <a:lnTo>
                      <a:pt x="1002" y="1014"/>
                    </a:lnTo>
                    <a:lnTo>
                      <a:pt x="981" y="933"/>
                    </a:lnTo>
                    <a:lnTo>
                      <a:pt x="1018" y="897"/>
                    </a:lnTo>
                    <a:lnTo>
                      <a:pt x="1011" y="842"/>
                    </a:lnTo>
                    <a:lnTo>
                      <a:pt x="1023" y="813"/>
                    </a:lnTo>
                    <a:lnTo>
                      <a:pt x="1017" y="758"/>
                    </a:lnTo>
                    <a:lnTo>
                      <a:pt x="1033" y="738"/>
                    </a:lnTo>
                    <a:lnTo>
                      <a:pt x="1027" y="692"/>
                    </a:lnTo>
                    <a:lnTo>
                      <a:pt x="1095" y="687"/>
                    </a:lnTo>
                    <a:lnTo>
                      <a:pt x="1128" y="663"/>
                    </a:lnTo>
                    <a:lnTo>
                      <a:pt x="1152" y="621"/>
                    </a:lnTo>
                    <a:lnTo>
                      <a:pt x="1153" y="587"/>
                    </a:lnTo>
                    <a:lnTo>
                      <a:pt x="1173" y="585"/>
                    </a:lnTo>
                    <a:lnTo>
                      <a:pt x="1195" y="536"/>
                    </a:lnTo>
                    <a:lnTo>
                      <a:pt x="1246" y="531"/>
                    </a:lnTo>
                    <a:lnTo>
                      <a:pt x="1284" y="566"/>
                    </a:lnTo>
                    <a:lnTo>
                      <a:pt x="1327" y="563"/>
                    </a:lnTo>
                    <a:lnTo>
                      <a:pt x="1344" y="551"/>
                    </a:lnTo>
                    <a:lnTo>
                      <a:pt x="1342" y="519"/>
                    </a:lnTo>
                    <a:lnTo>
                      <a:pt x="1369" y="495"/>
                    </a:lnTo>
                    <a:lnTo>
                      <a:pt x="1374" y="455"/>
                    </a:lnTo>
                    <a:lnTo>
                      <a:pt x="1351" y="420"/>
                    </a:lnTo>
                    <a:lnTo>
                      <a:pt x="1335" y="410"/>
                    </a:lnTo>
                    <a:lnTo>
                      <a:pt x="1347" y="396"/>
                    </a:lnTo>
                    <a:lnTo>
                      <a:pt x="1341" y="348"/>
                    </a:lnTo>
                    <a:lnTo>
                      <a:pt x="1336" y="306"/>
                    </a:lnTo>
                    <a:lnTo>
                      <a:pt x="1305" y="303"/>
                    </a:lnTo>
                    <a:lnTo>
                      <a:pt x="1317" y="270"/>
                    </a:lnTo>
                    <a:lnTo>
                      <a:pt x="1360" y="260"/>
                    </a:lnTo>
                    <a:lnTo>
                      <a:pt x="1386" y="215"/>
                    </a:lnTo>
                    <a:lnTo>
                      <a:pt x="1390" y="158"/>
                    </a:lnTo>
                    <a:lnTo>
                      <a:pt x="1402" y="131"/>
                    </a:lnTo>
                    <a:lnTo>
                      <a:pt x="1411" y="102"/>
                    </a:lnTo>
                    <a:lnTo>
                      <a:pt x="1407" y="60"/>
                    </a:lnTo>
                    <a:lnTo>
                      <a:pt x="1429" y="62"/>
                    </a:lnTo>
                    <a:lnTo>
                      <a:pt x="1420" y="29"/>
                    </a:lnTo>
                    <a:lnTo>
                      <a:pt x="1366" y="30"/>
                    </a:lnTo>
                    <a:lnTo>
                      <a:pt x="1332" y="2"/>
                    </a:lnTo>
                    <a:lnTo>
                      <a:pt x="1281" y="0"/>
                    </a:lnTo>
                    <a:lnTo>
                      <a:pt x="1258" y="24"/>
                    </a:lnTo>
                    <a:lnTo>
                      <a:pt x="1255" y="36"/>
                    </a:lnTo>
                    <a:lnTo>
                      <a:pt x="1230" y="44"/>
                    </a:lnTo>
                    <a:lnTo>
                      <a:pt x="1222" y="53"/>
                    </a:lnTo>
                    <a:lnTo>
                      <a:pt x="1221" y="86"/>
                    </a:lnTo>
                    <a:lnTo>
                      <a:pt x="1197" y="99"/>
                    </a:lnTo>
                    <a:lnTo>
                      <a:pt x="1182" y="135"/>
                    </a:lnTo>
                    <a:lnTo>
                      <a:pt x="1141" y="159"/>
                    </a:lnTo>
                    <a:lnTo>
                      <a:pt x="1143" y="185"/>
                    </a:lnTo>
                    <a:lnTo>
                      <a:pt x="1126" y="197"/>
                    </a:lnTo>
                    <a:lnTo>
                      <a:pt x="1054" y="186"/>
                    </a:lnTo>
                    <a:lnTo>
                      <a:pt x="1033" y="197"/>
                    </a:lnTo>
                    <a:lnTo>
                      <a:pt x="1026" y="222"/>
                    </a:lnTo>
                    <a:lnTo>
                      <a:pt x="952" y="240"/>
                    </a:lnTo>
                    <a:lnTo>
                      <a:pt x="925" y="233"/>
                    </a:lnTo>
                    <a:lnTo>
                      <a:pt x="918" y="242"/>
                    </a:lnTo>
                    <a:lnTo>
                      <a:pt x="924" y="260"/>
                    </a:lnTo>
                    <a:lnTo>
                      <a:pt x="903" y="275"/>
                    </a:lnTo>
                    <a:lnTo>
                      <a:pt x="903" y="300"/>
                    </a:lnTo>
                    <a:lnTo>
                      <a:pt x="883" y="302"/>
                    </a:lnTo>
                    <a:lnTo>
                      <a:pt x="792" y="246"/>
                    </a:lnTo>
                    <a:lnTo>
                      <a:pt x="774" y="248"/>
                    </a:lnTo>
                    <a:lnTo>
                      <a:pt x="745" y="264"/>
                    </a:lnTo>
                    <a:lnTo>
                      <a:pt x="706" y="272"/>
                    </a:lnTo>
                    <a:lnTo>
                      <a:pt x="652" y="323"/>
                    </a:lnTo>
                    <a:lnTo>
                      <a:pt x="613" y="347"/>
                    </a:lnTo>
                    <a:lnTo>
                      <a:pt x="582" y="305"/>
                    </a:lnTo>
                    <a:lnTo>
                      <a:pt x="544" y="287"/>
                    </a:lnTo>
                    <a:lnTo>
                      <a:pt x="537" y="231"/>
                    </a:lnTo>
                    <a:lnTo>
                      <a:pt x="481" y="198"/>
                    </a:lnTo>
                    <a:lnTo>
                      <a:pt x="472" y="164"/>
                    </a:lnTo>
                    <a:lnTo>
                      <a:pt x="418" y="275"/>
                    </a:lnTo>
                    <a:lnTo>
                      <a:pt x="348" y="393"/>
                    </a:lnTo>
                    <a:lnTo>
                      <a:pt x="265" y="485"/>
                    </a:lnTo>
                    <a:lnTo>
                      <a:pt x="174" y="504"/>
                    </a:lnTo>
                    <a:lnTo>
                      <a:pt x="96" y="524"/>
                    </a:lnTo>
                    <a:lnTo>
                      <a:pt x="141" y="651"/>
                    </a:lnTo>
                    <a:lnTo>
                      <a:pt x="178" y="1022"/>
                    </a:lnTo>
                    <a:lnTo>
                      <a:pt x="234" y="1139"/>
                    </a:lnTo>
                    <a:lnTo>
                      <a:pt x="336" y="1292"/>
                    </a:lnTo>
                    <a:lnTo>
                      <a:pt x="394" y="1346"/>
                    </a:lnTo>
                    <a:lnTo>
                      <a:pt x="409" y="1481"/>
                    </a:lnTo>
                    <a:lnTo>
                      <a:pt x="373" y="1616"/>
                    </a:lnTo>
                    <a:lnTo>
                      <a:pt x="286" y="1701"/>
                    </a:lnTo>
                    <a:lnTo>
                      <a:pt x="171" y="1751"/>
                    </a:lnTo>
                    <a:lnTo>
                      <a:pt x="127" y="1832"/>
                    </a:lnTo>
                    <a:close/>
                  </a:path>
                </a:pathLst>
              </a:custGeom>
              <a:solidFill>
                <a:srgbClr val="00FFFF">
                  <a:alpha val="12157"/>
                </a:srgbClr>
              </a:solidFill>
              <a:ln w="25400">
                <a:solidFill>
                  <a:srgbClr val="003366">
                    <a:alpha val="2196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43" name="Freeform 32"/>
              <p:cNvSpPr>
                <a:spLocks/>
              </p:cNvSpPr>
              <p:nvPr/>
            </p:nvSpPr>
            <p:spPr bwMode="auto">
              <a:xfrm rot="1757058">
                <a:off x="8580" y="5436"/>
                <a:ext cx="428" cy="594"/>
              </a:xfrm>
              <a:custGeom>
                <a:avLst/>
                <a:gdLst>
                  <a:gd name="T0" fmla="*/ 4 w 477"/>
                  <a:gd name="T1" fmla="*/ 29 h 661"/>
                  <a:gd name="T2" fmla="*/ 4 w 477"/>
                  <a:gd name="T3" fmla="*/ 20 h 661"/>
                  <a:gd name="T4" fmla="*/ 4 w 477"/>
                  <a:gd name="T5" fmla="*/ 14 h 661"/>
                  <a:gd name="T6" fmla="*/ 6 w 477"/>
                  <a:gd name="T7" fmla="*/ 10 h 661"/>
                  <a:gd name="T8" fmla="*/ 11 w 477"/>
                  <a:gd name="T9" fmla="*/ 4 h 661"/>
                  <a:gd name="T10" fmla="*/ 11 w 477"/>
                  <a:gd name="T11" fmla="*/ 6 h 661"/>
                  <a:gd name="T12" fmla="*/ 12 w 477"/>
                  <a:gd name="T13" fmla="*/ 5 h 661"/>
                  <a:gd name="T14" fmla="*/ 13 w 477"/>
                  <a:gd name="T15" fmla="*/ 4 h 661"/>
                  <a:gd name="T16" fmla="*/ 13 w 477"/>
                  <a:gd name="T17" fmla="*/ 4 h 661"/>
                  <a:gd name="T18" fmla="*/ 14 w 477"/>
                  <a:gd name="T19" fmla="*/ 0 h 661"/>
                  <a:gd name="T20" fmla="*/ 20 w 477"/>
                  <a:gd name="T21" fmla="*/ 4 h 661"/>
                  <a:gd name="T22" fmla="*/ 20 w 477"/>
                  <a:gd name="T23" fmla="*/ 4 h 661"/>
                  <a:gd name="T24" fmla="*/ 22 w 477"/>
                  <a:gd name="T25" fmla="*/ 4 h 661"/>
                  <a:gd name="T26" fmla="*/ 22 w 477"/>
                  <a:gd name="T27" fmla="*/ 4 h 661"/>
                  <a:gd name="T28" fmla="*/ 25 w 477"/>
                  <a:gd name="T29" fmla="*/ 4 h 661"/>
                  <a:gd name="T30" fmla="*/ 25 w 477"/>
                  <a:gd name="T31" fmla="*/ 4 h 661"/>
                  <a:gd name="T32" fmla="*/ 25 w 477"/>
                  <a:gd name="T33" fmla="*/ 6 h 661"/>
                  <a:gd name="T34" fmla="*/ 24 w 477"/>
                  <a:gd name="T35" fmla="*/ 8 h 661"/>
                  <a:gd name="T36" fmla="*/ 22 w 477"/>
                  <a:gd name="T37" fmla="*/ 9 h 661"/>
                  <a:gd name="T38" fmla="*/ 22 w 477"/>
                  <a:gd name="T39" fmla="*/ 11 h 661"/>
                  <a:gd name="T40" fmla="*/ 23 w 477"/>
                  <a:gd name="T41" fmla="*/ 12 h 661"/>
                  <a:gd name="T42" fmla="*/ 22 w 477"/>
                  <a:gd name="T43" fmla="*/ 14 h 661"/>
                  <a:gd name="T44" fmla="*/ 22 w 477"/>
                  <a:gd name="T45" fmla="*/ 16 h 661"/>
                  <a:gd name="T46" fmla="*/ 22 w 477"/>
                  <a:gd name="T47" fmla="*/ 20 h 661"/>
                  <a:gd name="T48" fmla="*/ 24 w 477"/>
                  <a:gd name="T49" fmla="*/ 21 h 661"/>
                  <a:gd name="T50" fmla="*/ 25 w 477"/>
                  <a:gd name="T51" fmla="*/ 22 h 661"/>
                  <a:gd name="T52" fmla="*/ 25 w 477"/>
                  <a:gd name="T53" fmla="*/ 24 h 661"/>
                  <a:gd name="T54" fmla="*/ 25 w 477"/>
                  <a:gd name="T55" fmla="*/ 29 h 661"/>
                  <a:gd name="T56" fmla="*/ 27 w 477"/>
                  <a:gd name="T57" fmla="*/ 28 h 661"/>
                  <a:gd name="T58" fmla="*/ 28 w 477"/>
                  <a:gd name="T59" fmla="*/ 28 h 661"/>
                  <a:gd name="T60" fmla="*/ 29 w 477"/>
                  <a:gd name="T61" fmla="*/ 30 h 661"/>
                  <a:gd name="T62" fmla="*/ 34 w 477"/>
                  <a:gd name="T63" fmla="*/ 29 h 661"/>
                  <a:gd name="T64" fmla="*/ 35 w 477"/>
                  <a:gd name="T65" fmla="*/ 31 h 661"/>
                  <a:gd name="T66" fmla="*/ 35 w 477"/>
                  <a:gd name="T67" fmla="*/ 32 h 661"/>
                  <a:gd name="T68" fmla="*/ 33 w 477"/>
                  <a:gd name="T69" fmla="*/ 36 h 661"/>
                  <a:gd name="T70" fmla="*/ 31 w 477"/>
                  <a:gd name="T71" fmla="*/ 36 h 661"/>
                  <a:gd name="T72" fmla="*/ 29 w 477"/>
                  <a:gd name="T73" fmla="*/ 39 h 661"/>
                  <a:gd name="T74" fmla="*/ 26 w 477"/>
                  <a:gd name="T75" fmla="*/ 38 h 661"/>
                  <a:gd name="T76" fmla="*/ 25 w 477"/>
                  <a:gd name="T77" fmla="*/ 40 h 661"/>
                  <a:gd name="T78" fmla="*/ 22 w 477"/>
                  <a:gd name="T79" fmla="*/ 39 h 661"/>
                  <a:gd name="T80" fmla="*/ 22 w 477"/>
                  <a:gd name="T81" fmla="*/ 40 h 661"/>
                  <a:gd name="T82" fmla="*/ 20 w 477"/>
                  <a:gd name="T83" fmla="*/ 42 h 661"/>
                  <a:gd name="T84" fmla="*/ 22 w 477"/>
                  <a:gd name="T85" fmla="*/ 44 h 661"/>
                  <a:gd name="T86" fmla="*/ 20 w 477"/>
                  <a:gd name="T87" fmla="*/ 45 h 661"/>
                  <a:gd name="T88" fmla="*/ 18 w 477"/>
                  <a:gd name="T89" fmla="*/ 47 h 661"/>
                  <a:gd name="T90" fmla="*/ 16 w 477"/>
                  <a:gd name="T91" fmla="*/ 48 h 661"/>
                  <a:gd name="T92" fmla="*/ 16 w 477"/>
                  <a:gd name="T93" fmla="*/ 49 h 661"/>
                  <a:gd name="T94" fmla="*/ 14 w 477"/>
                  <a:gd name="T95" fmla="*/ 49 h 661"/>
                  <a:gd name="T96" fmla="*/ 13 w 477"/>
                  <a:gd name="T97" fmla="*/ 49 h 661"/>
                  <a:gd name="T98" fmla="*/ 8 w 477"/>
                  <a:gd name="T99" fmla="*/ 49 h 661"/>
                  <a:gd name="T100" fmla="*/ 6 w 477"/>
                  <a:gd name="T101" fmla="*/ 49 h 661"/>
                  <a:gd name="T102" fmla="*/ 4 w 477"/>
                  <a:gd name="T103" fmla="*/ 44 h 661"/>
                  <a:gd name="T104" fmla="*/ 0 w 477"/>
                  <a:gd name="T105" fmla="*/ 36 h 661"/>
                  <a:gd name="T106" fmla="*/ 4 w 477"/>
                  <a:gd name="T107" fmla="*/ 29 h 66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7"/>
                  <a:gd name="T163" fmla="*/ 0 h 661"/>
                  <a:gd name="T164" fmla="*/ 477 w 477"/>
                  <a:gd name="T165" fmla="*/ 661 h 66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7" h="661">
                    <a:moveTo>
                      <a:pt x="12" y="397"/>
                    </a:moveTo>
                    <a:lnTo>
                      <a:pt x="18" y="271"/>
                    </a:lnTo>
                    <a:lnTo>
                      <a:pt x="66" y="193"/>
                    </a:lnTo>
                    <a:lnTo>
                      <a:pt x="84" y="130"/>
                    </a:lnTo>
                    <a:lnTo>
                      <a:pt x="138" y="52"/>
                    </a:lnTo>
                    <a:lnTo>
                      <a:pt x="140" y="81"/>
                    </a:lnTo>
                    <a:lnTo>
                      <a:pt x="153" y="78"/>
                    </a:lnTo>
                    <a:lnTo>
                      <a:pt x="174" y="39"/>
                    </a:lnTo>
                    <a:lnTo>
                      <a:pt x="171" y="25"/>
                    </a:lnTo>
                    <a:lnTo>
                      <a:pt x="194" y="0"/>
                    </a:lnTo>
                    <a:lnTo>
                      <a:pt x="270" y="4"/>
                    </a:lnTo>
                    <a:lnTo>
                      <a:pt x="279" y="21"/>
                    </a:lnTo>
                    <a:lnTo>
                      <a:pt x="296" y="9"/>
                    </a:lnTo>
                    <a:lnTo>
                      <a:pt x="315" y="25"/>
                    </a:lnTo>
                    <a:lnTo>
                      <a:pt x="338" y="22"/>
                    </a:lnTo>
                    <a:lnTo>
                      <a:pt x="351" y="37"/>
                    </a:lnTo>
                    <a:lnTo>
                      <a:pt x="348" y="82"/>
                    </a:lnTo>
                    <a:lnTo>
                      <a:pt x="327" y="106"/>
                    </a:lnTo>
                    <a:lnTo>
                      <a:pt x="312" y="115"/>
                    </a:lnTo>
                    <a:lnTo>
                      <a:pt x="311" y="142"/>
                    </a:lnTo>
                    <a:lnTo>
                      <a:pt x="323" y="165"/>
                    </a:lnTo>
                    <a:lnTo>
                      <a:pt x="320" y="192"/>
                    </a:lnTo>
                    <a:lnTo>
                      <a:pt x="306" y="216"/>
                    </a:lnTo>
                    <a:lnTo>
                      <a:pt x="309" y="268"/>
                    </a:lnTo>
                    <a:lnTo>
                      <a:pt x="329" y="273"/>
                    </a:lnTo>
                    <a:lnTo>
                      <a:pt x="350" y="291"/>
                    </a:lnTo>
                    <a:lnTo>
                      <a:pt x="335" y="324"/>
                    </a:lnTo>
                    <a:lnTo>
                      <a:pt x="336" y="391"/>
                    </a:lnTo>
                    <a:lnTo>
                      <a:pt x="365" y="363"/>
                    </a:lnTo>
                    <a:lnTo>
                      <a:pt x="389" y="361"/>
                    </a:lnTo>
                    <a:lnTo>
                      <a:pt x="402" y="399"/>
                    </a:lnTo>
                    <a:lnTo>
                      <a:pt x="464" y="393"/>
                    </a:lnTo>
                    <a:lnTo>
                      <a:pt x="477" y="412"/>
                    </a:lnTo>
                    <a:lnTo>
                      <a:pt x="477" y="442"/>
                    </a:lnTo>
                    <a:lnTo>
                      <a:pt x="456" y="469"/>
                    </a:lnTo>
                    <a:lnTo>
                      <a:pt x="426" y="478"/>
                    </a:lnTo>
                    <a:lnTo>
                      <a:pt x="402" y="504"/>
                    </a:lnTo>
                    <a:lnTo>
                      <a:pt x="359" y="502"/>
                    </a:lnTo>
                    <a:lnTo>
                      <a:pt x="344" y="517"/>
                    </a:lnTo>
                    <a:lnTo>
                      <a:pt x="296" y="511"/>
                    </a:lnTo>
                    <a:lnTo>
                      <a:pt x="293" y="538"/>
                    </a:lnTo>
                    <a:lnTo>
                      <a:pt x="278" y="555"/>
                    </a:lnTo>
                    <a:lnTo>
                      <a:pt x="294" y="576"/>
                    </a:lnTo>
                    <a:lnTo>
                      <a:pt x="287" y="610"/>
                    </a:lnTo>
                    <a:lnTo>
                      <a:pt x="245" y="618"/>
                    </a:lnTo>
                    <a:lnTo>
                      <a:pt x="222" y="625"/>
                    </a:lnTo>
                    <a:lnTo>
                      <a:pt x="222" y="652"/>
                    </a:lnTo>
                    <a:lnTo>
                      <a:pt x="192" y="661"/>
                    </a:lnTo>
                    <a:lnTo>
                      <a:pt x="174" y="648"/>
                    </a:lnTo>
                    <a:lnTo>
                      <a:pt x="102" y="643"/>
                    </a:lnTo>
                    <a:lnTo>
                      <a:pt x="84" y="658"/>
                    </a:lnTo>
                    <a:lnTo>
                      <a:pt x="6" y="577"/>
                    </a:lnTo>
                    <a:lnTo>
                      <a:pt x="0" y="487"/>
                    </a:lnTo>
                    <a:lnTo>
                      <a:pt x="12" y="397"/>
                    </a:lnTo>
                    <a:close/>
                  </a:path>
                </a:pathLst>
              </a:custGeom>
              <a:solidFill>
                <a:srgbClr val="00FFFF">
                  <a:alpha val="12157"/>
                </a:srgbClr>
              </a:solidFill>
              <a:ln w="25400">
                <a:solidFill>
                  <a:srgbClr val="003366">
                    <a:alpha val="2196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44" name="Freeform 33"/>
              <p:cNvSpPr>
                <a:spLocks/>
              </p:cNvSpPr>
              <p:nvPr/>
            </p:nvSpPr>
            <p:spPr bwMode="auto">
              <a:xfrm rot="1757058">
                <a:off x="8114" y="5225"/>
                <a:ext cx="609" cy="804"/>
              </a:xfrm>
              <a:custGeom>
                <a:avLst/>
                <a:gdLst>
                  <a:gd name="T0" fmla="*/ 12 w 679"/>
                  <a:gd name="T1" fmla="*/ 4 h 895"/>
                  <a:gd name="T2" fmla="*/ 14 w 679"/>
                  <a:gd name="T3" fmla="*/ 4 h 895"/>
                  <a:gd name="T4" fmla="*/ 22 w 679"/>
                  <a:gd name="T5" fmla="*/ 4 h 895"/>
                  <a:gd name="T6" fmla="*/ 25 w 679"/>
                  <a:gd name="T7" fmla="*/ 4 h 895"/>
                  <a:gd name="T8" fmla="*/ 27 w 679"/>
                  <a:gd name="T9" fmla="*/ 4 h 895"/>
                  <a:gd name="T10" fmla="*/ 35 w 679"/>
                  <a:gd name="T11" fmla="*/ 4 h 895"/>
                  <a:gd name="T12" fmla="*/ 41 w 679"/>
                  <a:gd name="T13" fmla="*/ 4 h 895"/>
                  <a:gd name="T14" fmla="*/ 43 w 679"/>
                  <a:gd name="T15" fmla="*/ 4 h 895"/>
                  <a:gd name="T16" fmla="*/ 46 w 679"/>
                  <a:gd name="T17" fmla="*/ 4 h 895"/>
                  <a:gd name="T18" fmla="*/ 43 w 679"/>
                  <a:gd name="T19" fmla="*/ 11 h 895"/>
                  <a:gd name="T20" fmla="*/ 39 w 679"/>
                  <a:gd name="T21" fmla="*/ 21 h 895"/>
                  <a:gd name="T22" fmla="*/ 38 w 679"/>
                  <a:gd name="T23" fmla="*/ 39 h 895"/>
                  <a:gd name="T24" fmla="*/ 43 w 679"/>
                  <a:gd name="T25" fmla="*/ 49 h 895"/>
                  <a:gd name="T26" fmla="*/ 46 w 679"/>
                  <a:gd name="T27" fmla="*/ 54 h 895"/>
                  <a:gd name="T28" fmla="*/ 47 w 679"/>
                  <a:gd name="T29" fmla="*/ 57 h 895"/>
                  <a:gd name="T30" fmla="*/ 48 w 679"/>
                  <a:gd name="T31" fmla="*/ 60 h 895"/>
                  <a:gd name="T32" fmla="*/ 46 w 679"/>
                  <a:gd name="T33" fmla="*/ 65 h 895"/>
                  <a:gd name="T34" fmla="*/ 39 w 679"/>
                  <a:gd name="T35" fmla="*/ 65 h 895"/>
                  <a:gd name="T36" fmla="*/ 37 w 679"/>
                  <a:gd name="T37" fmla="*/ 65 h 895"/>
                  <a:gd name="T38" fmla="*/ 35 w 679"/>
                  <a:gd name="T39" fmla="*/ 60 h 895"/>
                  <a:gd name="T40" fmla="*/ 33 w 679"/>
                  <a:gd name="T41" fmla="*/ 55 h 895"/>
                  <a:gd name="T42" fmla="*/ 30 w 679"/>
                  <a:gd name="T43" fmla="*/ 56 h 895"/>
                  <a:gd name="T44" fmla="*/ 28 w 679"/>
                  <a:gd name="T45" fmla="*/ 59 h 895"/>
                  <a:gd name="T46" fmla="*/ 28 w 679"/>
                  <a:gd name="T47" fmla="*/ 60 h 895"/>
                  <a:gd name="T48" fmla="*/ 25 w 679"/>
                  <a:gd name="T49" fmla="*/ 67 h 895"/>
                  <a:gd name="T50" fmla="*/ 24 w 679"/>
                  <a:gd name="T51" fmla="*/ 61 h 895"/>
                  <a:gd name="T52" fmla="*/ 22 w 679"/>
                  <a:gd name="T53" fmla="*/ 56 h 895"/>
                  <a:gd name="T54" fmla="*/ 24 w 679"/>
                  <a:gd name="T55" fmla="*/ 54 h 895"/>
                  <a:gd name="T56" fmla="*/ 27 w 679"/>
                  <a:gd name="T57" fmla="*/ 52 h 895"/>
                  <a:gd name="T58" fmla="*/ 12 w 679"/>
                  <a:gd name="T59" fmla="*/ 48 h 895"/>
                  <a:gd name="T60" fmla="*/ 8 w 679"/>
                  <a:gd name="T61" fmla="*/ 47 h 895"/>
                  <a:gd name="T62" fmla="*/ 4 w 679"/>
                  <a:gd name="T63" fmla="*/ 41 h 895"/>
                  <a:gd name="T64" fmla="*/ 4 w 679"/>
                  <a:gd name="T65" fmla="*/ 28 h 895"/>
                  <a:gd name="T66" fmla="*/ 6 w 679"/>
                  <a:gd name="T67" fmla="*/ 13 h 895"/>
                  <a:gd name="T68" fmla="*/ 11 w 679"/>
                  <a:gd name="T69" fmla="*/ 4 h 89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679"/>
                  <a:gd name="T106" fmla="*/ 0 h 895"/>
                  <a:gd name="T107" fmla="*/ 679 w 679"/>
                  <a:gd name="T108" fmla="*/ 895 h 895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679" h="895">
                    <a:moveTo>
                      <a:pt x="142" y="40"/>
                    </a:moveTo>
                    <a:lnTo>
                      <a:pt x="154" y="34"/>
                    </a:lnTo>
                    <a:lnTo>
                      <a:pt x="163" y="51"/>
                    </a:lnTo>
                    <a:lnTo>
                      <a:pt x="198" y="54"/>
                    </a:lnTo>
                    <a:lnTo>
                      <a:pt x="231" y="24"/>
                    </a:lnTo>
                    <a:lnTo>
                      <a:pt x="312" y="27"/>
                    </a:lnTo>
                    <a:lnTo>
                      <a:pt x="333" y="42"/>
                    </a:lnTo>
                    <a:lnTo>
                      <a:pt x="348" y="33"/>
                    </a:lnTo>
                    <a:lnTo>
                      <a:pt x="366" y="34"/>
                    </a:lnTo>
                    <a:lnTo>
                      <a:pt x="369" y="48"/>
                    </a:lnTo>
                    <a:lnTo>
                      <a:pt x="469" y="46"/>
                    </a:lnTo>
                    <a:lnTo>
                      <a:pt x="489" y="9"/>
                    </a:lnTo>
                    <a:lnTo>
                      <a:pt x="522" y="0"/>
                    </a:lnTo>
                    <a:lnTo>
                      <a:pt x="565" y="10"/>
                    </a:lnTo>
                    <a:lnTo>
                      <a:pt x="577" y="31"/>
                    </a:lnTo>
                    <a:lnTo>
                      <a:pt x="600" y="36"/>
                    </a:lnTo>
                    <a:lnTo>
                      <a:pt x="630" y="51"/>
                    </a:lnTo>
                    <a:lnTo>
                      <a:pt x="634" y="63"/>
                    </a:lnTo>
                    <a:lnTo>
                      <a:pt x="661" y="67"/>
                    </a:lnTo>
                    <a:lnTo>
                      <a:pt x="607" y="144"/>
                    </a:lnTo>
                    <a:lnTo>
                      <a:pt x="589" y="214"/>
                    </a:lnTo>
                    <a:lnTo>
                      <a:pt x="541" y="286"/>
                    </a:lnTo>
                    <a:lnTo>
                      <a:pt x="538" y="414"/>
                    </a:lnTo>
                    <a:lnTo>
                      <a:pt x="523" y="513"/>
                    </a:lnTo>
                    <a:lnTo>
                      <a:pt x="529" y="594"/>
                    </a:lnTo>
                    <a:lnTo>
                      <a:pt x="616" y="673"/>
                    </a:lnTo>
                    <a:lnTo>
                      <a:pt x="633" y="691"/>
                    </a:lnTo>
                    <a:lnTo>
                      <a:pt x="634" y="730"/>
                    </a:lnTo>
                    <a:lnTo>
                      <a:pt x="622" y="739"/>
                    </a:lnTo>
                    <a:lnTo>
                      <a:pt x="652" y="766"/>
                    </a:lnTo>
                    <a:lnTo>
                      <a:pt x="652" y="789"/>
                    </a:lnTo>
                    <a:lnTo>
                      <a:pt x="679" y="808"/>
                    </a:lnTo>
                    <a:lnTo>
                      <a:pt x="675" y="825"/>
                    </a:lnTo>
                    <a:lnTo>
                      <a:pt x="633" y="864"/>
                    </a:lnTo>
                    <a:lnTo>
                      <a:pt x="583" y="876"/>
                    </a:lnTo>
                    <a:lnTo>
                      <a:pt x="540" y="865"/>
                    </a:lnTo>
                    <a:lnTo>
                      <a:pt x="517" y="841"/>
                    </a:lnTo>
                    <a:lnTo>
                      <a:pt x="505" y="858"/>
                    </a:lnTo>
                    <a:lnTo>
                      <a:pt x="489" y="849"/>
                    </a:lnTo>
                    <a:lnTo>
                      <a:pt x="489" y="799"/>
                    </a:lnTo>
                    <a:lnTo>
                      <a:pt x="471" y="786"/>
                    </a:lnTo>
                    <a:lnTo>
                      <a:pt x="460" y="748"/>
                    </a:lnTo>
                    <a:lnTo>
                      <a:pt x="414" y="735"/>
                    </a:lnTo>
                    <a:lnTo>
                      <a:pt x="409" y="759"/>
                    </a:lnTo>
                    <a:lnTo>
                      <a:pt x="391" y="766"/>
                    </a:lnTo>
                    <a:lnTo>
                      <a:pt x="399" y="790"/>
                    </a:lnTo>
                    <a:lnTo>
                      <a:pt x="393" y="813"/>
                    </a:lnTo>
                    <a:lnTo>
                      <a:pt x="381" y="820"/>
                    </a:lnTo>
                    <a:lnTo>
                      <a:pt x="385" y="888"/>
                    </a:lnTo>
                    <a:lnTo>
                      <a:pt x="351" y="895"/>
                    </a:lnTo>
                    <a:lnTo>
                      <a:pt x="318" y="858"/>
                    </a:lnTo>
                    <a:lnTo>
                      <a:pt x="336" y="826"/>
                    </a:lnTo>
                    <a:lnTo>
                      <a:pt x="331" y="793"/>
                    </a:lnTo>
                    <a:lnTo>
                      <a:pt x="312" y="760"/>
                    </a:lnTo>
                    <a:lnTo>
                      <a:pt x="313" y="733"/>
                    </a:lnTo>
                    <a:lnTo>
                      <a:pt x="331" y="717"/>
                    </a:lnTo>
                    <a:lnTo>
                      <a:pt x="352" y="715"/>
                    </a:lnTo>
                    <a:lnTo>
                      <a:pt x="373" y="697"/>
                    </a:lnTo>
                    <a:lnTo>
                      <a:pt x="327" y="651"/>
                    </a:lnTo>
                    <a:lnTo>
                      <a:pt x="168" y="636"/>
                    </a:lnTo>
                    <a:lnTo>
                      <a:pt x="135" y="619"/>
                    </a:lnTo>
                    <a:lnTo>
                      <a:pt x="106" y="624"/>
                    </a:lnTo>
                    <a:lnTo>
                      <a:pt x="70" y="667"/>
                    </a:lnTo>
                    <a:lnTo>
                      <a:pt x="37" y="556"/>
                    </a:lnTo>
                    <a:lnTo>
                      <a:pt x="0" y="447"/>
                    </a:lnTo>
                    <a:lnTo>
                      <a:pt x="7" y="367"/>
                    </a:lnTo>
                    <a:lnTo>
                      <a:pt x="57" y="240"/>
                    </a:lnTo>
                    <a:lnTo>
                      <a:pt x="87" y="175"/>
                    </a:lnTo>
                    <a:lnTo>
                      <a:pt x="121" y="109"/>
                    </a:lnTo>
                    <a:lnTo>
                      <a:pt x="142" y="40"/>
                    </a:lnTo>
                    <a:close/>
                  </a:path>
                </a:pathLst>
              </a:custGeom>
              <a:solidFill>
                <a:srgbClr val="00FFFF">
                  <a:alpha val="12157"/>
                </a:srgbClr>
              </a:solidFill>
              <a:ln w="25400">
                <a:solidFill>
                  <a:srgbClr val="003366">
                    <a:alpha val="21960"/>
                  </a:srgb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 rot="1757058">
                <a:off x="7741" y="4872"/>
                <a:ext cx="602" cy="903"/>
              </a:xfrm>
              <a:custGeom>
                <a:avLst/>
                <a:gdLst>
                  <a:gd name="T0" fmla="*/ 49 w 670"/>
                  <a:gd name="T1" fmla="*/ 13 h 1006"/>
                  <a:gd name="T2" fmla="*/ 49 w 670"/>
                  <a:gd name="T3" fmla="*/ 4 h 1006"/>
                  <a:gd name="T4" fmla="*/ 48 w 670"/>
                  <a:gd name="T5" fmla="*/ 4 h 1006"/>
                  <a:gd name="T6" fmla="*/ 45 w 670"/>
                  <a:gd name="T7" fmla="*/ 4 h 1006"/>
                  <a:gd name="T8" fmla="*/ 44 w 670"/>
                  <a:gd name="T9" fmla="*/ 4 h 1006"/>
                  <a:gd name="T10" fmla="*/ 43 w 670"/>
                  <a:gd name="T11" fmla="*/ 7 h 1006"/>
                  <a:gd name="T12" fmla="*/ 43 w 670"/>
                  <a:gd name="T13" fmla="*/ 9 h 1006"/>
                  <a:gd name="T14" fmla="*/ 40 w 670"/>
                  <a:gd name="T15" fmla="*/ 11 h 1006"/>
                  <a:gd name="T16" fmla="*/ 39 w 670"/>
                  <a:gd name="T17" fmla="*/ 12 h 1006"/>
                  <a:gd name="T18" fmla="*/ 31 w 670"/>
                  <a:gd name="T19" fmla="*/ 12 h 1006"/>
                  <a:gd name="T20" fmla="*/ 28 w 670"/>
                  <a:gd name="T21" fmla="*/ 9 h 1006"/>
                  <a:gd name="T22" fmla="*/ 26 w 670"/>
                  <a:gd name="T23" fmla="*/ 7 h 1006"/>
                  <a:gd name="T24" fmla="*/ 26 w 670"/>
                  <a:gd name="T25" fmla="*/ 5 h 1006"/>
                  <a:gd name="T26" fmla="*/ 25 w 670"/>
                  <a:gd name="T27" fmla="*/ 4 h 1006"/>
                  <a:gd name="T28" fmla="*/ 23 w 670"/>
                  <a:gd name="T29" fmla="*/ 4 h 1006"/>
                  <a:gd name="T30" fmla="*/ 22 w 670"/>
                  <a:gd name="T31" fmla="*/ 4 h 1006"/>
                  <a:gd name="T32" fmla="*/ 23 w 670"/>
                  <a:gd name="T33" fmla="*/ 4 h 1006"/>
                  <a:gd name="T34" fmla="*/ 22 w 670"/>
                  <a:gd name="T35" fmla="*/ 4 h 1006"/>
                  <a:gd name="T36" fmla="*/ 21 w 670"/>
                  <a:gd name="T37" fmla="*/ 4 h 1006"/>
                  <a:gd name="T38" fmla="*/ 19 w 670"/>
                  <a:gd name="T39" fmla="*/ 4 h 1006"/>
                  <a:gd name="T40" fmla="*/ 17 w 670"/>
                  <a:gd name="T41" fmla="*/ 0 h 1006"/>
                  <a:gd name="T42" fmla="*/ 15 w 670"/>
                  <a:gd name="T43" fmla="*/ 4 h 1006"/>
                  <a:gd name="T44" fmla="*/ 16 w 670"/>
                  <a:gd name="T45" fmla="*/ 4 h 1006"/>
                  <a:gd name="T46" fmla="*/ 14 w 670"/>
                  <a:gd name="T47" fmla="*/ 4 h 1006"/>
                  <a:gd name="T48" fmla="*/ 13 w 670"/>
                  <a:gd name="T49" fmla="*/ 9 h 1006"/>
                  <a:gd name="T50" fmla="*/ 10 w 670"/>
                  <a:gd name="T51" fmla="*/ 13 h 1006"/>
                  <a:gd name="T52" fmla="*/ 10 w 670"/>
                  <a:gd name="T53" fmla="*/ 18 h 1006"/>
                  <a:gd name="T54" fmla="*/ 6 w 670"/>
                  <a:gd name="T55" fmla="*/ 20 h 1006"/>
                  <a:gd name="T56" fmla="*/ 4 w 670"/>
                  <a:gd name="T57" fmla="*/ 25 h 1006"/>
                  <a:gd name="T58" fmla="*/ 4 w 670"/>
                  <a:gd name="T59" fmla="*/ 31 h 1006"/>
                  <a:gd name="T60" fmla="*/ 6 w 670"/>
                  <a:gd name="T61" fmla="*/ 35 h 1006"/>
                  <a:gd name="T62" fmla="*/ 7 w 670"/>
                  <a:gd name="T63" fmla="*/ 43 h 1006"/>
                  <a:gd name="T64" fmla="*/ 4 w 670"/>
                  <a:gd name="T65" fmla="*/ 54 h 1006"/>
                  <a:gd name="T66" fmla="*/ 0 w 670"/>
                  <a:gd name="T67" fmla="*/ 58 h 1006"/>
                  <a:gd name="T68" fmla="*/ 4 w 670"/>
                  <a:gd name="T69" fmla="*/ 67 h 1006"/>
                  <a:gd name="T70" fmla="*/ 10 w 670"/>
                  <a:gd name="T71" fmla="*/ 68 h 1006"/>
                  <a:gd name="T72" fmla="*/ 15 w 670"/>
                  <a:gd name="T73" fmla="*/ 67 h 1006"/>
                  <a:gd name="T74" fmla="*/ 43 w 670"/>
                  <a:gd name="T75" fmla="*/ 74 h 1006"/>
                  <a:gd name="T76" fmla="*/ 43 w 670"/>
                  <a:gd name="T77" fmla="*/ 72 h 1006"/>
                  <a:gd name="T78" fmla="*/ 40 w 670"/>
                  <a:gd name="T79" fmla="*/ 72 h 1006"/>
                  <a:gd name="T80" fmla="*/ 40 w 670"/>
                  <a:gd name="T81" fmla="*/ 67 h 1006"/>
                  <a:gd name="T82" fmla="*/ 40 w 670"/>
                  <a:gd name="T83" fmla="*/ 67 h 1006"/>
                  <a:gd name="T84" fmla="*/ 40 w 670"/>
                  <a:gd name="T85" fmla="*/ 65 h 1006"/>
                  <a:gd name="T86" fmla="*/ 43 w 670"/>
                  <a:gd name="T87" fmla="*/ 65 h 1006"/>
                  <a:gd name="T88" fmla="*/ 43 w 670"/>
                  <a:gd name="T89" fmla="*/ 60 h 1006"/>
                  <a:gd name="T90" fmla="*/ 44 w 670"/>
                  <a:gd name="T91" fmla="*/ 59 h 1006"/>
                  <a:gd name="T92" fmla="*/ 44 w 670"/>
                  <a:gd name="T93" fmla="*/ 58 h 1006"/>
                  <a:gd name="T94" fmla="*/ 40 w 670"/>
                  <a:gd name="T95" fmla="*/ 43 h 1006"/>
                  <a:gd name="T96" fmla="*/ 40 w 670"/>
                  <a:gd name="T97" fmla="*/ 39 h 1006"/>
                  <a:gd name="T98" fmla="*/ 44 w 670"/>
                  <a:gd name="T99" fmla="*/ 28 h 1006"/>
                  <a:gd name="T100" fmla="*/ 49 w 670"/>
                  <a:gd name="T101" fmla="*/ 18 h 1006"/>
                  <a:gd name="T102" fmla="*/ 49 w 670"/>
                  <a:gd name="T103" fmla="*/ 13 h 100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670"/>
                  <a:gd name="T157" fmla="*/ 0 h 1006"/>
                  <a:gd name="T158" fmla="*/ 670 w 670"/>
                  <a:gd name="T159" fmla="*/ 1006 h 100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670" h="1006">
                    <a:moveTo>
                      <a:pt x="670" y="180"/>
                    </a:moveTo>
                    <a:lnTo>
                      <a:pt x="670" y="52"/>
                    </a:lnTo>
                    <a:lnTo>
                      <a:pt x="624" y="52"/>
                    </a:lnTo>
                    <a:lnTo>
                      <a:pt x="606" y="60"/>
                    </a:lnTo>
                    <a:lnTo>
                      <a:pt x="576" y="60"/>
                    </a:lnTo>
                    <a:lnTo>
                      <a:pt x="566" y="92"/>
                    </a:lnTo>
                    <a:lnTo>
                      <a:pt x="564" y="116"/>
                    </a:lnTo>
                    <a:lnTo>
                      <a:pt x="542" y="142"/>
                    </a:lnTo>
                    <a:lnTo>
                      <a:pt x="504" y="160"/>
                    </a:lnTo>
                    <a:lnTo>
                      <a:pt x="418" y="154"/>
                    </a:lnTo>
                    <a:lnTo>
                      <a:pt x="364" y="112"/>
                    </a:lnTo>
                    <a:lnTo>
                      <a:pt x="354" y="90"/>
                    </a:lnTo>
                    <a:lnTo>
                      <a:pt x="340" y="76"/>
                    </a:lnTo>
                    <a:lnTo>
                      <a:pt x="338" y="56"/>
                    </a:lnTo>
                    <a:lnTo>
                      <a:pt x="310" y="56"/>
                    </a:lnTo>
                    <a:lnTo>
                      <a:pt x="304" y="36"/>
                    </a:lnTo>
                    <a:lnTo>
                      <a:pt x="308" y="22"/>
                    </a:lnTo>
                    <a:lnTo>
                      <a:pt x="290" y="18"/>
                    </a:lnTo>
                    <a:lnTo>
                      <a:pt x="274" y="4"/>
                    </a:lnTo>
                    <a:lnTo>
                      <a:pt x="252" y="8"/>
                    </a:lnTo>
                    <a:lnTo>
                      <a:pt x="230" y="0"/>
                    </a:lnTo>
                    <a:lnTo>
                      <a:pt x="208" y="14"/>
                    </a:lnTo>
                    <a:lnTo>
                      <a:pt x="212" y="54"/>
                    </a:lnTo>
                    <a:lnTo>
                      <a:pt x="192" y="42"/>
                    </a:lnTo>
                    <a:lnTo>
                      <a:pt x="182" y="116"/>
                    </a:lnTo>
                    <a:lnTo>
                      <a:pt x="132" y="182"/>
                    </a:lnTo>
                    <a:lnTo>
                      <a:pt x="124" y="250"/>
                    </a:lnTo>
                    <a:lnTo>
                      <a:pt x="86" y="288"/>
                    </a:lnTo>
                    <a:lnTo>
                      <a:pt x="66" y="356"/>
                    </a:lnTo>
                    <a:lnTo>
                      <a:pt x="68" y="412"/>
                    </a:lnTo>
                    <a:lnTo>
                      <a:pt x="86" y="468"/>
                    </a:lnTo>
                    <a:lnTo>
                      <a:pt x="96" y="608"/>
                    </a:lnTo>
                    <a:lnTo>
                      <a:pt x="56" y="730"/>
                    </a:lnTo>
                    <a:lnTo>
                      <a:pt x="0" y="780"/>
                    </a:lnTo>
                    <a:lnTo>
                      <a:pt x="40" y="916"/>
                    </a:lnTo>
                    <a:lnTo>
                      <a:pt x="128" y="950"/>
                    </a:lnTo>
                    <a:lnTo>
                      <a:pt x="204" y="906"/>
                    </a:lnTo>
                    <a:lnTo>
                      <a:pt x="568" y="1006"/>
                    </a:lnTo>
                    <a:lnTo>
                      <a:pt x="568" y="982"/>
                    </a:lnTo>
                    <a:lnTo>
                      <a:pt x="542" y="972"/>
                    </a:lnTo>
                    <a:lnTo>
                      <a:pt x="542" y="942"/>
                    </a:lnTo>
                    <a:lnTo>
                      <a:pt x="522" y="916"/>
                    </a:lnTo>
                    <a:lnTo>
                      <a:pt x="530" y="886"/>
                    </a:lnTo>
                    <a:lnTo>
                      <a:pt x="572" y="866"/>
                    </a:lnTo>
                    <a:lnTo>
                      <a:pt x="568" y="824"/>
                    </a:lnTo>
                    <a:lnTo>
                      <a:pt x="584" y="802"/>
                    </a:lnTo>
                    <a:lnTo>
                      <a:pt x="594" y="790"/>
                    </a:lnTo>
                    <a:lnTo>
                      <a:pt x="528" y="592"/>
                    </a:lnTo>
                    <a:lnTo>
                      <a:pt x="532" y="520"/>
                    </a:lnTo>
                    <a:lnTo>
                      <a:pt x="582" y="384"/>
                    </a:lnTo>
                    <a:lnTo>
                      <a:pt x="646" y="256"/>
                    </a:lnTo>
                    <a:lnTo>
                      <a:pt x="670" y="180"/>
                    </a:lnTo>
                    <a:close/>
                  </a:path>
                </a:pathLst>
              </a:custGeom>
              <a:solidFill>
                <a:srgbClr val="00FFFF">
                  <a:alpha val="12157"/>
                </a:srgbClr>
              </a:solidFill>
              <a:ln w="25400">
                <a:solidFill>
                  <a:srgbClr val="003366">
                    <a:alpha val="2196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46" name="Freeform 35"/>
              <p:cNvSpPr>
                <a:spLocks/>
              </p:cNvSpPr>
              <p:nvPr/>
            </p:nvSpPr>
            <p:spPr bwMode="auto">
              <a:xfrm rot="1757058">
                <a:off x="7189" y="5538"/>
                <a:ext cx="834" cy="739"/>
              </a:xfrm>
              <a:custGeom>
                <a:avLst/>
                <a:gdLst>
                  <a:gd name="T0" fmla="*/ 59 w 929"/>
                  <a:gd name="T1" fmla="*/ 9 h 823"/>
                  <a:gd name="T2" fmla="*/ 59 w 929"/>
                  <a:gd name="T3" fmla="*/ 10 h 823"/>
                  <a:gd name="T4" fmla="*/ 57 w 929"/>
                  <a:gd name="T5" fmla="*/ 12 h 823"/>
                  <a:gd name="T6" fmla="*/ 56 w 929"/>
                  <a:gd name="T7" fmla="*/ 14 h 823"/>
                  <a:gd name="T8" fmla="*/ 59 w 929"/>
                  <a:gd name="T9" fmla="*/ 18 h 823"/>
                  <a:gd name="T10" fmla="*/ 60 w 929"/>
                  <a:gd name="T11" fmla="*/ 18 h 823"/>
                  <a:gd name="T12" fmla="*/ 63 w 929"/>
                  <a:gd name="T13" fmla="*/ 20 h 823"/>
                  <a:gd name="T14" fmla="*/ 66 w 929"/>
                  <a:gd name="T15" fmla="*/ 20 h 823"/>
                  <a:gd name="T16" fmla="*/ 67 w 929"/>
                  <a:gd name="T17" fmla="*/ 22 h 823"/>
                  <a:gd name="T18" fmla="*/ 67 w 929"/>
                  <a:gd name="T19" fmla="*/ 22 h 823"/>
                  <a:gd name="T20" fmla="*/ 65 w 929"/>
                  <a:gd name="T21" fmla="*/ 31 h 823"/>
                  <a:gd name="T22" fmla="*/ 59 w 929"/>
                  <a:gd name="T23" fmla="*/ 39 h 823"/>
                  <a:gd name="T24" fmla="*/ 53 w 929"/>
                  <a:gd name="T25" fmla="*/ 47 h 823"/>
                  <a:gd name="T26" fmla="*/ 40 w 929"/>
                  <a:gd name="T27" fmla="*/ 48 h 823"/>
                  <a:gd name="T28" fmla="*/ 31 w 929"/>
                  <a:gd name="T29" fmla="*/ 53 h 823"/>
                  <a:gd name="T30" fmla="*/ 28 w 929"/>
                  <a:gd name="T31" fmla="*/ 58 h 823"/>
                  <a:gd name="T32" fmla="*/ 21 w 929"/>
                  <a:gd name="T33" fmla="*/ 60 h 823"/>
                  <a:gd name="T34" fmla="*/ 18 w 929"/>
                  <a:gd name="T35" fmla="*/ 60 h 823"/>
                  <a:gd name="T36" fmla="*/ 8 w 929"/>
                  <a:gd name="T37" fmla="*/ 60 h 823"/>
                  <a:gd name="T38" fmla="*/ 5 w 929"/>
                  <a:gd name="T39" fmla="*/ 56 h 823"/>
                  <a:gd name="T40" fmla="*/ 4 w 929"/>
                  <a:gd name="T41" fmla="*/ 47 h 823"/>
                  <a:gd name="T42" fmla="*/ 0 w 929"/>
                  <a:gd name="T43" fmla="*/ 35 h 823"/>
                  <a:gd name="T44" fmla="*/ 7 w 929"/>
                  <a:gd name="T45" fmla="*/ 28 h 823"/>
                  <a:gd name="T46" fmla="*/ 4 w 929"/>
                  <a:gd name="T47" fmla="*/ 10 h 823"/>
                  <a:gd name="T48" fmla="*/ 14 w 929"/>
                  <a:gd name="T49" fmla="*/ 4 h 823"/>
                  <a:gd name="T50" fmla="*/ 20 w 929"/>
                  <a:gd name="T51" fmla="*/ 0 h 823"/>
                  <a:gd name="T52" fmla="*/ 20 w 929"/>
                  <a:gd name="T53" fmla="*/ 4 h 823"/>
                  <a:gd name="T54" fmla="*/ 26 w 929"/>
                  <a:gd name="T55" fmla="*/ 4 h 823"/>
                  <a:gd name="T56" fmla="*/ 31 w 929"/>
                  <a:gd name="T57" fmla="*/ 4 h 823"/>
                  <a:gd name="T58" fmla="*/ 59 w 929"/>
                  <a:gd name="T59" fmla="*/ 9 h 823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29"/>
                  <a:gd name="T91" fmla="*/ 0 h 823"/>
                  <a:gd name="T92" fmla="*/ 929 w 929"/>
                  <a:gd name="T93" fmla="*/ 823 h 823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29" h="823">
                    <a:moveTo>
                      <a:pt x="806" y="112"/>
                    </a:moveTo>
                    <a:lnTo>
                      <a:pt x="810" y="132"/>
                    </a:lnTo>
                    <a:lnTo>
                      <a:pt x="773" y="159"/>
                    </a:lnTo>
                    <a:lnTo>
                      <a:pt x="767" y="192"/>
                    </a:lnTo>
                    <a:lnTo>
                      <a:pt x="804" y="244"/>
                    </a:lnTo>
                    <a:lnTo>
                      <a:pt x="840" y="250"/>
                    </a:lnTo>
                    <a:lnTo>
                      <a:pt x="858" y="283"/>
                    </a:lnTo>
                    <a:lnTo>
                      <a:pt x="887" y="280"/>
                    </a:lnTo>
                    <a:lnTo>
                      <a:pt x="906" y="301"/>
                    </a:lnTo>
                    <a:lnTo>
                      <a:pt x="929" y="303"/>
                    </a:lnTo>
                    <a:lnTo>
                      <a:pt x="879" y="411"/>
                    </a:lnTo>
                    <a:lnTo>
                      <a:pt x="806" y="532"/>
                    </a:lnTo>
                    <a:lnTo>
                      <a:pt x="723" y="624"/>
                    </a:lnTo>
                    <a:lnTo>
                      <a:pt x="551" y="666"/>
                    </a:lnTo>
                    <a:lnTo>
                      <a:pt x="417" y="715"/>
                    </a:lnTo>
                    <a:lnTo>
                      <a:pt x="369" y="778"/>
                    </a:lnTo>
                    <a:lnTo>
                      <a:pt x="290" y="816"/>
                    </a:lnTo>
                    <a:lnTo>
                      <a:pt x="240" y="813"/>
                    </a:lnTo>
                    <a:lnTo>
                      <a:pt x="108" y="823"/>
                    </a:lnTo>
                    <a:lnTo>
                      <a:pt x="75" y="766"/>
                    </a:lnTo>
                    <a:lnTo>
                      <a:pt x="50" y="633"/>
                    </a:lnTo>
                    <a:lnTo>
                      <a:pt x="0" y="468"/>
                    </a:lnTo>
                    <a:lnTo>
                      <a:pt x="90" y="373"/>
                    </a:lnTo>
                    <a:lnTo>
                      <a:pt x="62" y="127"/>
                    </a:lnTo>
                    <a:lnTo>
                      <a:pt x="194" y="18"/>
                    </a:lnTo>
                    <a:lnTo>
                      <a:pt x="263" y="0"/>
                    </a:lnTo>
                    <a:lnTo>
                      <a:pt x="273" y="22"/>
                    </a:lnTo>
                    <a:lnTo>
                      <a:pt x="360" y="58"/>
                    </a:lnTo>
                    <a:lnTo>
                      <a:pt x="441" y="12"/>
                    </a:lnTo>
                    <a:lnTo>
                      <a:pt x="806" y="112"/>
                    </a:lnTo>
                    <a:close/>
                  </a:path>
                </a:pathLst>
              </a:custGeom>
              <a:solidFill>
                <a:srgbClr val="00FFFF">
                  <a:alpha val="12157"/>
                </a:srgbClr>
              </a:solidFill>
              <a:ln w="25400">
                <a:solidFill>
                  <a:srgbClr val="003366">
                    <a:alpha val="2196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47" name="Freeform 36"/>
              <p:cNvSpPr>
                <a:spLocks/>
              </p:cNvSpPr>
              <p:nvPr/>
            </p:nvSpPr>
            <p:spPr bwMode="auto">
              <a:xfrm rot="1757058">
                <a:off x="6594" y="5967"/>
                <a:ext cx="959" cy="1291"/>
              </a:xfrm>
              <a:custGeom>
                <a:avLst/>
                <a:gdLst>
                  <a:gd name="T0" fmla="*/ 4 w 1068"/>
                  <a:gd name="T1" fmla="*/ 48 h 1438"/>
                  <a:gd name="T2" fmla="*/ 2 w 1068"/>
                  <a:gd name="T3" fmla="*/ 50 h 1438"/>
                  <a:gd name="T4" fmla="*/ 4 w 1068"/>
                  <a:gd name="T5" fmla="*/ 56 h 1438"/>
                  <a:gd name="T6" fmla="*/ 5 w 1068"/>
                  <a:gd name="T7" fmla="*/ 60 h 1438"/>
                  <a:gd name="T8" fmla="*/ 4 w 1068"/>
                  <a:gd name="T9" fmla="*/ 65 h 1438"/>
                  <a:gd name="T10" fmla="*/ 6 w 1068"/>
                  <a:gd name="T11" fmla="*/ 67 h 1438"/>
                  <a:gd name="T12" fmla="*/ 11 w 1068"/>
                  <a:gd name="T13" fmla="*/ 66 h 1438"/>
                  <a:gd name="T14" fmla="*/ 11 w 1068"/>
                  <a:gd name="T15" fmla="*/ 69 h 1438"/>
                  <a:gd name="T16" fmla="*/ 8 w 1068"/>
                  <a:gd name="T17" fmla="*/ 72 h 1438"/>
                  <a:gd name="T18" fmla="*/ 8 w 1068"/>
                  <a:gd name="T19" fmla="*/ 75 h 1438"/>
                  <a:gd name="T20" fmla="*/ 12 w 1068"/>
                  <a:gd name="T21" fmla="*/ 78 h 1438"/>
                  <a:gd name="T22" fmla="*/ 15 w 1068"/>
                  <a:gd name="T23" fmla="*/ 83 h 1438"/>
                  <a:gd name="T24" fmla="*/ 18 w 1068"/>
                  <a:gd name="T25" fmla="*/ 89 h 1438"/>
                  <a:gd name="T26" fmla="*/ 28 w 1068"/>
                  <a:gd name="T27" fmla="*/ 87 h 1438"/>
                  <a:gd name="T28" fmla="*/ 31 w 1068"/>
                  <a:gd name="T29" fmla="*/ 83 h 1438"/>
                  <a:gd name="T30" fmla="*/ 35 w 1068"/>
                  <a:gd name="T31" fmla="*/ 80 h 1438"/>
                  <a:gd name="T32" fmla="*/ 39 w 1068"/>
                  <a:gd name="T33" fmla="*/ 82 h 1438"/>
                  <a:gd name="T34" fmla="*/ 43 w 1068"/>
                  <a:gd name="T35" fmla="*/ 83 h 1438"/>
                  <a:gd name="T36" fmla="*/ 43 w 1068"/>
                  <a:gd name="T37" fmla="*/ 89 h 1438"/>
                  <a:gd name="T38" fmla="*/ 43 w 1068"/>
                  <a:gd name="T39" fmla="*/ 91 h 1438"/>
                  <a:gd name="T40" fmla="*/ 42 w 1068"/>
                  <a:gd name="T41" fmla="*/ 94 h 1438"/>
                  <a:gd name="T42" fmla="*/ 37 w 1068"/>
                  <a:gd name="T43" fmla="*/ 96 h 1438"/>
                  <a:gd name="T44" fmla="*/ 39 w 1068"/>
                  <a:gd name="T45" fmla="*/ 102 h 1438"/>
                  <a:gd name="T46" fmla="*/ 43 w 1068"/>
                  <a:gd name="T47" fmla="*/ 101 h 1438"/>
                  <a:gd name="T48" fmla="*/ 47 w 1068"/>
                  <a:gd name="T49" fmla="*/ 101 h 1438"/>
                  <a:gd name="T50" fmla="*/ 52 w 1068"/>
                  <a:gd name="T51" fmla="*/ 105 h 1438"/>
                  <a:gd name="T52" fmla="*/ 58 w 1068"/>
                  <a:gd name="T53" fmla="*/ 96 h 1438"/>
                  <a:gd name="T54" fmla="*/ 69 w 1068"/>
                  <a:gd name="T55" fmla="*/ 86 h 1438"/>
                  <a:gd name="T56" fmla="*/ 79 w 1068"/>
                  <a:gd name="T57" fmla="*/ 72 h 1438"/>
                  <a:gd name="T58" fmla="*/ 74 w 1068"/>
                  <a:gd name="T59" fmla="*/ 56 h 1438"/>
                  <a:gd name="T60" fmla="*/ 60 w 1068"/>
                  <a:gd name="T61" fmla="*/ 36 h 1438"/>
                  <a:gd name="T62" fmla="*/ 55 w 1068"/>
                  <a:gd name="T63" fmla="*/ 0 h 1438"/>
                  <a:gd name="T64" fmla="*/ 43 w 1068"/>
                  <a:gd name="T65" fmla="*/ 9 h 1438"/>
                  <a:gd name="T66" fmla="*/ 31 w 1068"/>
                  <a:gd name="T67" fmla="*/ 11 h 1438"/>
                  <a:gd name="T68" fmla="*/ 20 w 1068"/>
                  <a:gd name="T69" fmla="*/ 7 h 1438"/>
                  <a:gd name="T70" fmla="*/ 18 w 1068"/>
                  <a:gd name="T71" fmla="*/ 18 h 1438"/>
                  <a:gd name="T72" fmla="*/ 17 w 1068"/>
                  <a:gd name="T73" fmla="*/ 35 h 143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068"/>
                  <a:gd name="T112" fmla="*/ 0 h 1438"/>
                  <a:gd name="T113" fmla="*/ 1068 w 1068"/>
                  <a:gd name="T114" fmla="*/ 1438 h 143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068" h="1438">
                    <a:moveTo>
                      <a:pt x="4" y="618"/>
                    </a:moveTo>
                    <a:lnTo>
                      <a:pt x="6" y="646"/>
                    </a:lnTo>
                    <a:lnTo>
                      <a:pt x="0" y="658"/>
                    </a:lnTo>
                    <a:lnTo>
                      <a:pt x="2" y="686"/>
                    </a:lnTo>
                    <a:lnTo>
                      <a:pt x="18" y="710"/>
                    </a:lnTo>
                    <a:lnTo>
                      <a:pt x="34" y="762"/>
                    </a:lnTo>
                    <a:lnTo>
                      <a:pt x="54" y="806"/>
                    </a:lnTo>
                    <a:lnTo>
                      <a:pt x="78" y="842"/>
                    </a:lnTo>
                    <a:lnTo>
                      <a:pt x="80" y="866"/>
                    </a:lnTo>
                    <a:lnTo>
                      <a:pt x="70" y="876"/>
                    </a:lnTo>
                    <a:lnTo>
                      <a:pt x="74" y="894"/>
                    </a:lnTo>
                    <a:lnTo>
                      <a:pt x="86" y="908"/>
                    </a:lnTo>
                    <a:lnTo>
                      <a:pt x="112" y="912"/>
                    </a:lnTo>
                    <a:lnTo>
                      <a:pt x="140" y="890"/>
                    </a:lnTo>
                    <a:lnTo>
                      <a:pt x="180" y="894"/>
                    </a:lnTo>
                    <a:lnTo>
                      <a:pt x="146" y="950"/>
                    </a:lnTo>
                    <a:lnTo>
                      <a:pt x="114" y="950"/>
                    </a:lnTo>
                    <a:lnTo>
                      <a:pt x="104" y="962"/>
                    </a:lnTo>
                    <a:lnTo>
                      <a:pt x="94" y="992"/>
                    </a:lnTo>
                    <a:lnTo>
                      <a:pt x="106" y="1014"/>
                    </a:lnTo>
                    <a:lnTo>
                      <a:pt x="122" y="1020"/>
                    </a:lnTo>
                    <a:lnTo>
                      <a:pt x="160" y="1064"/>
                    </a:lnTo>
                    <a:lnTo>
                      <a:pt x="214" y="1106"/>
                    </a:lnTo>
                    <a:lnTo>
                      <a:pt x="210" y="1124"/>
                    </a:lnTo>
                    <a:lnTo>
                      <a:pt x="216" y="1184"/>
                    </a:lnTo>
                    <a:lnTo>
                      <a:pt x="236" y="1212"/>
                    </a:lnTo>
                    <a:lnTo>
                      <a:pt x="338" y="1212"/>
                    </a:lnTo>
                    <a:lnTo>
                      <a:pt x="392" y="1188"/>
                    </a:lnTo>
                    <a:lnTo>
                      <a:pt x="388" y="1148"/>
                    </a:lnTo>
                    <a:lnTo>
                      <a:pt x="424" y="1136"/>
                    </a:lnTo>
                    <a:lnTo>
                      <a:pt x="482" y="1094"/>
                    </a:lnTo>
                    <a:lnTo>
                      <a:pt x="486" y="1074"/>
                    </a:lnTo>
                    <a:lnTo>
                      <a:pt x="508" y="1080"/>
                    </a:lnTo>
                    <a:lnTo>
                      <a:pt x="536" y="1112"/>
                    </a:lnTo>
                    <a:lnTo>
                      <a:pt x="606" y="1098"/>
                    </a:lnTo>
                    <a:lnTo>
                      <a:pt x="572" y="1122"/>
                    </a:lnTo>
                    <a:lnTo>
                      <a:pt x="560" y="1156"/>
                    </a:lnTo>
                    <a:lnTo>
                      <a:pt x="586" y="1194"/>
                    </a:lnTo>
                    <a:lnTo>
                      <a:pt x="582" y="1214"/>
                    </a:lnTo>
                    <a:lnTo>
                      <a:pt x="598" y="1240"/>
                    </a:lnTo>
                    <a:lnTo>
                      <a:pt x="588" y="1270"/>
                    </a:lnTo>
                    <a:lnTo>
                      <a:pt x="564" y="1280"/>
                    </a:lnTo>
                    <a:lnTo>
                      <a:pt x="536" y="1310"/>
                    </a:lnTo>
                    <a:lnTo>
                      <a:pt x="500" y="1316"/>
                    </a:lnTo>
                    <a:lnTo>
                      <a:pt x="498" y="1364"/>
                    </a:lnTo>
                    <a:lnTo>
                      <a:pt x="528" y="1390"/>
                    </a:lnTo>
                    <a:lnTo>
                      <a:pt x="572" y="1390"/>
                    </a:lnTo>
                    <a:lnTo>
                      <a:pt x="590" y="1378"/>
                    </a:lnTo>
                    <a:lnTo>
                      <a:pt x="612" y="1390"/>
                    </a:lnTo>
                    <a:lnTo>
                      <a:pt x="628" y="1384"/>
                    </a:lnTo>
                    <a:lnTo>
                      <a:pt x="656" y="1400"/>
                    </a:lnTo>
                    <a:lnTo>
                      <a:pt x="698" y="1438"/>
                    </a:lnTo>
                    <a:lnTo>
                      <a:pt x="752" y="1396"/>
                    </a:lnTo>
                    <a:lnTo>
                      <a:pt x="784" y="1306"/>
                    </a:lnTo>
                    <a:lnTo>
                      <a:pt x="830" y="1228"/>
                    </a:lnTo>
                    <a:lnTo>
                      <a:pt x="946" y="1174"/>
                    </a:lnTo>
                    <a:lnTo>
                      <a:pt x="1032" y="1092"/>
                    </a:lnTo>
                    <a:lnTo>
                      <a:pt x="1068" y="962"/>
                    </a:lnTo>
                    <a:lnTo>
                      <a:pt x="1054" y="820"/>
                    </a:lnTo>
                    <a:lnTo>
                      <a:pt x="994" y="766"/>
                    </a:lnTo>
                    <a:lnTo>
                      <a:pt x="892" y="608"/>
                    </a:lnTo>
                    <a:lnTo>
                      <a:pt x="836" y="494"/>
                    </a:lnTo>
                    <a:lnTo>
                      <a:pt x="804" y="132"/>
                    </a:lnTo>
                    <a:lnTo>
                      <a:pt x="758" y="0"/>
                    </a:lnTo>
                    <a:lnTo>
                      <a:pt x="628" y="44"/>
                    </a:lnTo>
                    <a:lnTo>
                      <a:pt x="572" y="112"/>
                    </a:lnTo>
                    <a:lnTo>
                      <a:pt x="500" y="144"/>
                    </a:lnTo>
                    <a:lnTo>
                      <a:pt x="430" y="144"/>
                    </a:lnTo>
                    <a:lnTo>
                      <a:pt x="312" y="160"/>
                    </a:lnTo>
                    <a:lnTo>
                      <a:pt x="274" y="98"/>
                    </a:lnTo>
                    <a:lnTo>
                      <a:pt x="226" y="122"/>
                    </a:lnTo>
                    <a:lnTo>
                      <a:pt x="242" y="244"/>
                    </a:lnTo>
                    <a:lnTo>
                      <a:pt x="214" y="264"/>
                    </a:lnTo>
                    <a:lnTo>
                      <a:pt x="230" y="464"/>
                    </a:lnTo>
                    <a:lnTo>
                      <a:pt x="4" y="618"/>
                    </a:lnTo>
                    <a:close/>
                  </a:path>
                </a:pathLst>
              </a:custGeom>
              <a:solidFill>
                <a:srgbClr val="00FFFF">
                  <a:alpha val="12157"/>
                </a:srgbClr>
              </a:solidFill>
              <a:ln w="25400">
                <a:solidFill>
                  <a:srgbClr val="003366">
                    <a:alpha val="2196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48" name="Freeform 37"/>
              <p:cNvSpPr>
                <a:spLocks/>
              </p:cNvSpPr>
              <p:nvPr/>
            </p:nvSpPr>
            <p:spPr bwMode="auto">
              <a:xfrm rot="1757058">
                <a:off x="6502" y="5198"/>
                <a:ext cx="747" cy="1121"/>
              </a:xfrm>
              <a:custGeom>
                <a:avLst/>
                <a:gdLst>
                  <a:gd name="T0" fmla="*/ 0 w 831"/>
                  <a:gd name="T1" fmla="*/ 54 h 1248"/>
                  <a:gd name="T2" fmla="*/ 7 w 831"/>
                  <a:gd name="T3" fmla="*/ 49 h 1248"/>
                  <a:gd name="T4" fmla="*/ 16 w 831"/>
                  <a:gd name="T5" fmla="*/ 47 h 1248"/>
                  <a:gd name="T6" fmla="*/ 26 w 831"/>
                  <a:gd name="T7" fmla="*/ 26 h 1248"/>
                  <a:gd name="T8" fmla="*/ 29 w 831"/>
                  <a:gd name="T9" fmla="*/ 26 h 1248"/>
                  <a:gd name="T10" fmla="*/ 36 w 831"/>
                  <a:gd name="T11" fmla="*/ 17 h 1248"/>
                  <a:gd name="T12" fmla="*/ 43 w 831"/>
                  <a:gd name="T13" fmla="*/ 11 h 1248"/>
                  <a:gd name="T14" fmla="*/ 44 w 831"/>
                  <a:gd name="T15" fmla="*/ 0 h 1248"/>
                  <a:gd name="T16" fmla="*/ 54 w 831"/>
                  <a:gd name="T17" fmla="*/ 4 h 1248"/>
                  <a:gd name="T18" fmla="*/ 61 w 831"/>
                  <a:gd name="T19" fmla="*/ 6 h 1248"/>
                  <a:gd name="T20" fmla="*/ 63 w 831"/>
                  <a:gd name="T21" fmla="*/ 24 h 1248"/>
                  <a:gd name="T22" fmla="*/ 55 w 831"/>
                  <a:gd name="T23" fmla="*/ 32 h 1248"/>
                  <a:gd name="T24" fmla="*/ 60 w 831"/>
                  <a:gd name="T25" fmla="*/ 44 h 1248"/>
                  <a:gd name="T26" fmla="*/ 61 w 831"/>
                  <a:gd name="T27" fmla="*/ 54 h 1248"/>
                  <a:gd name="T28" fmla="*/ 57 w 831"/>
                  <a:gd name="T29" fmla="*/ 55 h 1248"/>
                  <a:gd name="T30" fmla="*/ 60 w 831"/>
                  <a:gd name="T31" fmla="*/ 65 h 1248"/>
                  <a:gd name="T32" fmla="*/ 57 w 831"/>
                  <a:gd name="T33" fmla="*/ 67 h 1248"/>
                  <a:gd name="T34" fmla="*/ 59 w 831"/>
                  <a:gd name="T35" fmla="*/ 81 h 1248"/>
                  <a:gd name="T36" fmla="*/ 40 w 831"/>
                  <a:gd name="T37" fmla="*/ 93 h 1248"/>
                  <a:gd name="T38" fmla="*/ 40 w 831"/>
                  <a:gd name="T39" fmla="*/ 92 h 1248"/>
                  <a:gd name="T40" fmla="*/ 37 w 831"/>
                  <a:gd name="T41" fmla="*/ 92 h 1248"/>
                  <a:gd name="T42" fmla="*/ 36 w 831"/>
                  <a:gd name="T43" fmla="*/ 93 h 1248"/>
                  <a:gd name="T44" fmla="*/ 32 w 831"/>
                  <a:gd name="T45" fmla="*/ 93 h 1248"/>
                  <a:gd name="T46" fmla="*/ 31 w 831"/>
                  <a:gd name="T47" fmla="*/ 90 h 1248"/>
                  <a:gd name="T48" fmla="*/ 29 w 831"/>
                  <a:gd name="T49" fmla="*/ 89 h 1248"/>
                  <a:gd name="T50" fmla="*/ 29 w 831"/>
                  <a:gd name="T51" fmla="*/ 85 h 1248"/>
                  <a:gd name="T52" fmla="*/ 24 w 831"/>
                  <a:gd name="T53" fmla="*/ 84 h 1248"/>
                  <a:gd name="T54" fmla="*/ 23 w 831"/>
                  <a:gd name="T55" fmla="*/ 85 h 1248"/>
                  <a:gd name="T56" fmla="*/ 20 w 831"/>
                  <a:gd name="T57" fmla="*/ 85 h 1248"/>
                  <a:gd name="T58" fmla="*/ 19 w 831"/>
                  <a:gd name="T59" fmla="*/ 83 h 1248"/>
                  <a:gd name="T60" fmla="*/ 17 w 831"/>
                  <a:gd name="T61" fmla="*/ 83 h 1248"/>
                  <a:gd name="T62" fmla="*/ 15 w 831"/>
                  <a:gd name="T63" fmla="*/ 81 h 1248"/>
                  <a:gd name="T64" fmla="*/ 14 w 831"/>
                  <a:gd name="T65" fmla="*/ 76 h 1248"/>
                  <a:gd name="T66" fmla="*/ 11 w 831"/>
                  <a:gd name="T67" fmla="*/ 73 h 1248"/>
                  <a:gd name="T68" fmla="*/ 11 w 831"/>
                  <a:gd name="T69" fmla="*/ 72 h 1248"/>
                  <a:gd name="T70" fmla="*/ 9 w 831"/>
                  <a:gd name="T71" fmla="*/ 67 h 1248"/>
                  <a:gd name="T72" fmla="*/ 5 w 831"/>
                  <a:gd name="T73" fmla="*/ 67 h 1248"/>
                  <a:gd name="T74" fmla="*/ 4 w 831"/>
                  <a:gd name="T75" fmla="*/ 61 h 1248"/>
                  <a:gd name="T76" fmla="*/ 4 w 831"/>
                  <a:gd name="T77" fmla="*/ 58 h 1248"/>
                  <a:gd name="T78" fmla="*/ 0 w 831"/>
                  <a:gd name="T79" fmla="*/ 54 h 1248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831"/>
                  <a:gd name="T121" fmla="*/ 0 h 1248"/>
                  <a:gd name="T122" fmla="*/ 831 w 831"/>
                  <a:gd name="T123" fmla="*/ 1248 h 1248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831" h="1248">
                    <a:moveTo>
                      <a:pt x="0" y="725"/>
                    </a:moveTo>
                    <a:lnTo>
                      <a:pt x="93" y="663"/>
                    </a:lnTo>
                    <a:lnTo>
                      <a:pt x="213" y="627"/>
                    </a:lnTo>
                    <a:lnTo>
                      <a:pt x="339" y="351"/>
                    </a:lnTo>
                    <a:lnTo>
                      <a:pt x="393" y="351"/>
                    </a:lnTo>
                    <a:lnTo>
                      <a:pt x="474" y="228"/>
                    </a:lnTo>
                    <a:lnTo>
                      <a:pt x="561" y="138"/>
                    </a:lnTo>
                    <a:lnTo>
                      <a:pt x="585" y="0"/>
                    </a:lnTo>
                    <a:lnTo>
                      <a:pt x="711" y="6"/>
                    </a:lnTo>
                    <a:lnTo>
                      <a:pt x="801" y="84"/>
                    </a:lnTo>
                    <a:lnTo>
                      <a:pt x="831" y="324"/>
                    </a:lnTo>
                    <a:lnTo>
                      <a:pt x="738" y="423"/>
                    </a:lnTo>
                    <a:lnTo>
                      <a:pt x="786" y="582"/>
                    </a:lnTo>
                    <a:lnTo>
                      <a:pt x="810" y="726"/>
                    </a:lnTo>
                    <a:lnTo>
                      <a:pt x="762" y="750"/>
                    </a:lnTo>
                    <a:lnTo>
                      <a:pt x="777" y="870"/>
                    </a:lnTo>
                    <a:lnTo>
                      <a:pt x="753" y="891"/>
                    </a:lnTo>
                    <a:lnTo>
                      <a:pt x="768" y="1089"/>
                    </a:lnTo>
                    <a:lnTo>
                      <a:pt x="540" y="1244"/>
                    </a:lnTo>
                    <a:lnTo>
                      <a:pt x="524" y="1230"/>
                    </a:lnTo>
                    <a:lnTo>
                      <a:pt x="492" y="1239"/>
                    </a:lnTo>
                    <a:lnTo>
                      <a:pt x="456" y="1248"/>
                    </a:lnTo>
                    <a:lnTo>
                      <a:pt x="417" y="1245"/>
                    </a:lnTo>
                    <a:lnTo>
                      <a:pt x="408" y="1215"/>
                    </a:lnTo>
                    <a:lnTo>
                      <a:pt x="387" y="1196"/>
                    </a:lnTo>
                    <a:lnTo>
                      <a:pt x="392" y="1158"/>
                    </a:lnTo>
                    <a:lnTo>
                      <a:pt x="324" y="1118"/>
                    </a:lnTo>
                    <a:lnTo>
                      <a:pt x="303" y="1142"/>
                    </a:lnTo>
                    <a:lnTo>
                      <a:pt x="260" y="1140"/>
                    </a:lnTo>
                    <a:lnTo>
                      <a:pt x="243" y="1113"/>
                    </a:lnTo>
                    <a:lnTo>
                      <a:pt x="218" y="1107"/>
                    </a:lnTo>
                    <a:lnTo>
                      <a:pt x="201" y="1091"/>
                    </a:lnTo>
                    <a:lnTo>
                      <a:pt x="192" y="1043"/>
                    </a:lnTo>
                    <a:lnTo>
                      <a:pt x="144" y="977"/>
                    </a:lnTo>
                    <a:lnTo>
                      <a:pt x="146" y="959"/>
                    </a:lnTo>
                    <a:lnTo>
                      <a:pt x="113" y="909"/>
                    </a:lnTo>
                    <a:lnTo>
                      <a:pt x="77" y="900"/>
                    </a:lnTo>
                    <a:lnTo>
                      <a:pt x="26" y="846"/>
                    </a:lnTo>
                    <a:lnTo>
                      <a:pt x="29" y="774"/>
                    </a:lnTo>
                    <a:lnTo>
                      <a:pt x="0" y="725"/>
                    </a:lnTo>
                    <a:close/>
                  </a:path>
                </a:pathLst>
              </a:custGeom>
              <a:solidFill>
                <a:srgbClr val="00FFFF">
                  <a:alpha val="12157"/>
                </a:srgbClr>
              </a:solidFill>
              <a:ln w="25400">
                <a:solidFill>
                  <a:srgbClr val="003366">
                    <a:alpha val="2196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  <p:sp>
            <p:nvSpPr>
              <p:cNvPr id="49" name="Freeform 38"/>
              <p:cNvSpPr>
                <a:spLocks/>
              </p:cNvSpPr>
              <p:nvPr/>
            </p:nvSpPr>
            <p:spPr bwMode="auto">
              <a:xfrm rot="1757058">
                <a:off x="6600" y="4971"/>
                <a:ext cx="611" cy="848"/>
              </a:xfrm>
              <a:custGeom>
                <a:avLst/>
                <a:gdLst>
                  <a:gd name="T0" fmla="*/ 50 w 680"/>
                  <a:gd name="T1" fmla="*/ 16 h 944"/>
                  <a:gd name="T2" fmla="*/ 44 w 680"/>
                  <a:gd name="T3" fmla="*/ 10 h 944"/>
                  <a:gd name="T4" fmla="*/ 36 w 680"/>
                  <a:gd name="T5" fmla="*/ 9 h 944"/>
                  <a:gd name="T6" fmla="*/ 29 w 680"/>
                  <a:gd name="T7" fmla="*/ 4 h 944"/>
                  <a:gd name="T8" fmla="*/ 22 w 680"/>
                  <a:gd name="T9" fmla="*/ 4 h 944"/>
                  <a:gd name="T10" fmla="*/ 13 w 680"/>
                  <a:gd name="T11" fmla="*/ 4 h 944"/>
                  <a:gd name="T12" fmla="*/ 11 w 680"/>
                  <a:gd name="T13" fmla="*/ 0 h 944"/>
                  <a:gd name="T14" fmla="*/ 9 w 680"/>
                  <a:gd name="T15" fmla="*/ 0 h 944"/>
                  <a:gd name="T16" fmla="*/ 6 w 680"/>
                  <a:gd name="T17" fmla="*/ 4 h 944"/>
                  <a:gd name="T18" fmla="*/ 2 w 680"/>
                  <a:gd name="T19" fmla="*/ 4 h 944"/>
                  <a:gd name="T20" fmla="*/ 0 w 680"/>
                  <a:gd name="T21" fmla="*/ 7 h 944"/>
                  <a:gd name="T22" fmla="*/ 4 w 680"/>
                  <a:gd name="T23" fmla="*/ 11 h 944"/>
                  <a:gd name="T24" fmla="*/ 8 w 680"/>
                  <a:gd name="T25" fmla="*/ 14 h 944"/>
                  <a:gd name="T26" fmla="*/ 11 w 680"/>
                  <a:gd name="T27" fmla="*/ 20 h 944"/>
                  <a:gd name="T28" fmla="*/ 11 w 680"/>
                  <a:gd name="T29" fmla="*/ 26 h 944"/>
                  <a:gd name="T30" fmla="*/ 8 w 680"/>
                  <a:gd name="T31" fmla="*/ 28 h 944"/>
                  <a:gd name="T32" fmla="*/ 5 w 680"/>
                  <a:gd name="T33" fmla="*/ 29 h 944"/>
                  <a:gd name="T34" fmla="*/ 5 w 680"/>
                  <a:gd name="T35" fmla="*/ 34 h 944"/>
                  <a:gd name="T36" fmla="*/ 4 w 680"/>
                  <a:gd name="T37" fmla="*/ 34 h 944"/>
                  <a:gd name="T38" fmla="*/ 4 w 680"/>
                  <a:gd name="T39" fmla="*/ 42 h 944"/>
                  <a:gd name="T40" fmla="*/ 4 w 680"/>
                  <a:gd name="T41" fmla="*/ 41 h 944"/>
                  <a:gd name="T42" fmla="*/ 4 w 680"/>
                  <a:gd name="T43" fmla="*/ 47 h 944"/>
                  <a:gd name="T44" fmla="*/ 4 w 680"/>
                  <a:gd name="T45" fmla="*/ 55 h 944"/>
                  <a:gd name="T46" fmla="*/ 5 w 680"/>
                  <a:gd name="T47" fmla="*/ 58 h 944"/>
                  <a:gd name="T48" fmla="*/ 5 w 680"/>
                  <a:gd name="T49" fmla="*/ 65 h 944"/>
                  <a:gd name="T50" fmla="*/ 6 w 680"/>
                  <a:gd name="T51" fmla="*/ 67 h 944"/>
                  <a:gd name="T52" fmla="*/ 7 w 680"/>
                  <a:gd name="T53" fmla="*/ 69 h 944"/>
                  <a:gd name="T54" fmla="*/ 13 w 680"/>
                  <a:gd name="T55" fmla="*/ 66 h 944"/>
                  <a:gd name="T56" fmla="*/ 23 w 680"/>
                  <a:gd name="T57" fmla="*/ 61 h 944"/>
                  <a:gd name="T58" fmla="*/ 32 w 680"/>
                  <a:gd name="T59" fmla="*/ 42 h 944"/>
                  <a:gd name="T60" fmla="*/ 36 w 680"/>
                  <a:gd name="T61" fmla="*/ 42 h 944"/>
                  <a:gd name="T62" fmla="*/ 43 w 680"/>
                  <a:gd name="T63" fmla="*/ 32 h 944"/>
                  <a:gd name="T64" fmla="*/ 49 w 680"/>
                  <a:gd name="T65" fmla="*/ 28 h 944"/>
                  <a:gd name="T66" fmla="*/ 50 w 680"/>
                  <a:gd name="T67" fmla="*/ 16 h 94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80"/>
                  <a:gd name="T103" fmla="*/ 0 h 944"/>
                  <a:gd name="T104" fmla="*/ 680 w 680"/>
                  <a:gd name="T105" fmla="*/ 944 h 94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80" h="944">
                    <a:moveTo>
                      <a:pt x="680" y="214"/>
                    </a:moveTo>
                    <a:lnTo>
                      <a:pt x="596" y="130"/>
                    </a:lnTo>
                    <a:lnTo>
                      <a:pt x="466" y="120"/>
                    </a:lnTo>
                    <a:lnTo>
                      <a:pt x="396" y="52"/>
                    </a:lnTo>
                    <a:lnTo>
                      <a:pt x="296" y="60"/>
                    </a:lnTo>
                    <a:lnTo>
                      <a:pt x="178" y="16"/>
                    </a:lnTo>
                    <a:lnTo>
                      <a:pt x="146" y="0"/>
                    </a:lnTo>
                    <a:lnTo>
                      <a:pt x="114" y="0"/>
                    </a:lnTo>
                    <a:lnTo>
                      <a:pt x="82" y="28"/>
                    </a:lnTo>
                    <a:lnTo>
                      <a:pt x="2" y="56"/>
                    </a:lnTo>
                    <a:lnTo>
                      <a:pt x="0" y="94"/>
                    </a:lnTo>
                    <a:lnTo>
                      <a:pt x="30" y="152"/>
                    </a:lnTo>
                    <a:lnTo>
                      <a:pt x="102" y="198"/>
                    </a:lnTo>
                    <a:lnTo>
                      <a:pt x="150" y="268"/>
                    </a:lnTo>
                    <a:lnTo>
                      <a:pt x="150" y="356"/>
                    </a:lnTo>
                    <a:lnTo>
                      <a:pt x="104" y="376"/>
                    </a:lnTo>
                    <a:lnTo>
                      <a:pt x="76" y="378"/>
                    </a:lnTo>
                    <a:lnTo>
                      <a:pt x="78" y="450"/>
                    </a:lnTo>
                    <a:lnTo>
                      <a:pt x="14" y="454"/>
                    </a:lnTo>
                    <a:lnTo>
                      <a:pt x="18" y="560"/>
                    </a:lnTo>
                    <a:lnTo>
                      <a:pt x="56" y="556"/>
                    </a:lnTo>
                    <a:lnTo>
                      <a:pt x="50" y="632"/>
                    </a:lnTo>
                    <a:lnTo>
                      <a:pt x="60" y="742"/>
                    </a:lnTo>
                    <a:lnTo>
                      <a:pt x="74" y="782"/>
                    </a:lnTo>
                    <a:lnTo>
                      <a:pt x="72" y="864"/>
                    </a:lnTo>
                    <a:lnTo>
                      <a:pt x="86" y="906"/>
                    </a:lnTo>
                    <a:lnTo>
                      <a:pt x="92" y="944"/>
                    </a:lnTo>
                    <a:lnTo>
                      <a:pt x="180" y="884"/>
                    </a:lnTo>
                    <a:lnTo>
                      <a:pt x="306" y="840"/>
                    </a:lnTo>
                    <a:lnTo>
                      <a:pt x="430" y="570"/>
                    </a:lnTo>
                    <a:lnTo>
                      <a:pt x="480" y="568"/>
                    </a:lnTo>
                    <a:lnTo>
                      <a:pt x="572" y="432"/>
                    </a:lnTo>
                    <a:lnTo>
                      <a:pt x="648" y="364"/>
                    </a:lnTo>
                    <a:lnTo>
                      <a:pt x="680" y="214"/>
                    </a:lnTo>
                    <a:close/>
                  </a:path>
                </a:pathLst>
              </a:custGeom>
              <a:solidFill>
                <a:srgbClr val="00FFFF">
                  <a:alpha val="12157"/>
                </a:srgbClr>
              </a:solidFill>
              <a:ln w="25400">
                <a:solidFill>
                  <a:srgbClr val="003366">
                    <a:alpha val="21960"/>
                  </a:srgbClr>
                </a:solidFill>
                <a:round/>
                <a:headEnd/>
                <a:tailEnd/>
              </a:ln>
            </p:spPr>
            <p:txBody>
              <a:bodyPr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 sz="1800"/>
              </a:p>
            </p:txBody>
          </p:sp>
        </p:grpSp>
        <p:sp>
          <p:nvSpPr>
            <p:cNvPr id="36" name="Freeform 12"/>
            <p:cNvSpPr>
              <a:spLocks/>
            </p:cNvSpPr>
            <p:nvPr/>
          </p:nvSpPr>
          <p:spPr bwMode="auto">
            <a:xfrm rot="313491">
              <a:off x="430" y="608"/>
              <a:ext cx="2457" cy="3139"/>
            </a:xfrm>
            <a:custGeom>
              <a:avLst/>
              <a:gdLst>
                <a:gd name="T0" fmla="*/ 634 w 2722"/>
                <a:gd name="T1" fmla="*/ 2087 h 3507"/>
                <a:gd name="T2" fmla="*/ 619 w 2722"/>
                <a:gd name="T3" fmla="*/ 2189 h 3507"/>
                <a:gd name="T4" fmla="*/ 830 w 2722"/>
                <a:gd name="T5" fmla="*/ 2301 h 3507"/>
                <a:gd name="T6" fmla="*/ 978 w 2722"/>
                <a:gd name="T7" fmla="*/ 2276 h 3507"/>
                <a:gd name="T8" fmla="*/ 951 w 2722"/>
                <a:gd name="T9" fmla="*/ 2423 h 3507"/>
                <a:gd name="T10" fmla="*/ 1034 w 2722"/>
                <a:gd name="T11" fmla="*/ 2485 h 3507"/>
                <a:gd name="T12" fmla="*/ 1095 w 2722"/>
                <a:gd name="T13" fmla="*/ 2705 h 3507"/>
                <a:gd name="T14" fmla="*/ 1164 w 2722"/>
                <a:gd name="T15" fmla="*/ 2734 h 3507"/>
                <a:gd name="T16" fmla="*/ 1352 w 2722"/>
                <a:gd name="T17" fmla="*/ 2767 h 3507"/>
                <a:gd name="T18" fmla="*/ 1589 w 2722"/>
                <a:gd name="T19" fmla="*/ 2734 h 3507"/>
                <a:gd name="T20" fmla="*/ 1777 w 2722"/>
                <a:gd name="T21" fmla="*/ 2721 h 3507"/>
                <a:gd name="T22" fmla="*/ 1813 w 2722"/>
                <a:gd name="T23" fmla="*/ 2477 h 3507"/>
                <a:gd name="T24" fmla="*/ 1845 w 2722"/>
                <a:gd name="T25" fmla="*/ 2303 h 3507"/>
                <a:gd name="T26" fmla="*/ 1827 w 2722"/>
                <a:gd name="T27" fmla="*/ 2090 h 3507"/>
                <a:gd name="T28" fmla="*/ 1853 w 2722"/>
                <a:gd name="T29" fmla="*/ 1698 h 3507"/>
                <a:gd name="T30" fmla="*/ 1946 w 2722"/>
                <a:gd name="T31" fmla="*/ 1500 h 3507"/>
                <a:gd name="T32" fmla="*/ 2100 w 2722"/>
                <a:gd name="T33" fmla="*/ 1403 h 3507"/>
                <a:gd name="T34" fmla="*/ 2141 w 2722"/>
                <a:gd name="T35" fmla="*/ 1279 h 3507"/>
                <a:gd name="T36" fmla="*/ 2183 w 2722"/>
                <a:gd name="T37" fmla="*/ 1122 h 3507"/>
                <a:gd name="T38" fmla="*/ 2166 w 2722"/>
                <a:gd name="T39" fmla="*/ 974 h 3507"/>
                <a:gd name="T40" fmla="*/ 2048 w 2722"/>
                <a:gd name="T41" fmla="*/ 1019 h 3507"/>
                <a:gd name="T42" fmla="*/ 1896 w 2722"/>
                <a:gd name="T43" fmla="*/ 1108 h 3507"/>
                <a:gd name="T44" fmla="*/ 1789 w 2722"/>
                <a:gd name="T45" fmla="*/ 1190 h 3507"/>
                <a:gd name="T46" fmla="*/ 1553 w 2722"/>
                <a:gd name="T47" fmla="*/ 1228 h 3507"/>
                <a:gd name="T48" fmla="*/ 1375 w 2722"/>
                <a:gd name="T49" fmla="*/ 1060 h 3507"/>
                <a:gd name="T50" fmla="*/ 1312 w 2722"/>
                <a:gd name="T51" fmla="*/ 899 h 3507"/>
                <a:gd name="T52" fmla="*/ 1370 w 2722"/>
                <a:gd name="T53" fmla="*/ 765 h 3507"/>
                <a:gd name="T54" fmla="*/ 1573 w 2722"/>
                <a:gd name="T55" fmla="*/ 804 h 3507"/>
                <a:gd name="T56" fmla="*/ 1620 w 2722"/>
                <a:gd name="T57" fmla="*/ 943 h 3507"/>
                <a:gd name="T58" fmla="*/ 1677 w 2722"/>
                <a:gd name="T59" fmla="*/ 834 h 3507"/>
                <a:gd name="T60" fmla="*/ 1779 w 2722"/>
                <a:gd name="T61" fmla="*/ 937 h 3507"/>
                <a:gd name="T62" fmla="*/ 1822 w 2722"/>
                <a:gd name="T63" fmla="*/ 813 h 3507"/>
                <a:gd name="T64" fmla="*/ 1913 w 2722"/>
                <a:gd name="T65" fmla="*/ 745 h 3507"/>
                <a:gd name="T66" fmla="*/ 2023 w 2722"/>
                <a:gd name="T67" fmla="*/ 646 h 3507"/>
                <a:gd name="T68" fmla="*/ 2063 w 2722"/>
                <a:gd name="T69" fmla="*/ 563 h 3507"/>
                <a:gd name="T70" fmla="*/ 1980 w 2722"/>
                <a:gd name="T71" fmla="*/ 455 h 3507"/>
                <a:gd name="T72" fmla="*/ 2014 w 2722"/>
                <a:gd name="T73" fmla="*/ 310 h 3507"/>
                <a:gd name="T74" fmla="*/ 1887 w 2722"/>
                <a:gd name="T75" fmla="*/ 243 h 3507"/>
                <a:gd name="T76" fmla="*/ 1794 w 2722"/>
                <a:gd name="T77" fmla="*/ 260 h 3507"/>
                <a:gd name="T78" fmla="*/ 1605 w 2722"/>
                <a:gd name="T79" fmla="*/ 256 h 3507"/>
                <a:gd name="T80" fmla="*/ 1430 w 2722"/>
                <a:gd name="T81" fmla="*/ 260 h 3507"/>
                <a:gd name="T82" fmla="*/ 1327 w 2722"/>
                <a:gd name="T83" fmla="*/ 228 h 3507"/>
                <a:gd name="T84" fmla="*/ 1129 w 2722"/>
                <a:gd name="T85" fmla="*/ 166 h 3507"/>
                <a:gd name="T86" fmla="*/ 1048 w 2722"/>
                <a:gd name="T87" fmla="*/ 132 h 3507"/>
                <a:gd name="T88" fmla="*/ 970 w 2722"/>
                <a:gd name="T89" fmla="*/ 138 h 3507"/>
                <a:gd name="T90" fmla="*/ 777 w 2722"/>
                <a:gd name="T91" fmla="*/ 141 h 3507"/>
                <a:gd name="T92" fmla="*/ 603 w 2722"/>
                <a:gd name="T93" fmla="*/ 78 h 3507"/>
                <a:gd name="T94" fmla="*/ 544 w 2722"/>
                <a:gd name="T95" fmla="*/ 5 h 3507"/>
                <a:gd name="T96" fmla="*/ 376 w 2722"/>
                <a:gd name="T97" fmla="*/ 200 h 3507"/>
                <a:gd name="T98" fmla="*/ 214 w 2722"/>
                <a:gd name="T99" fmla="*/ 313 h 3507"/>
                <a:gd name="T100" fmla="*/ 300 w 2722"/>
                <a:gd name="T101" fmla="*/ 526 h 3507"/>
                <a:gd name="T102" fmla="*/ 173 w 2722"/>
                <a:gd name="T103" fmla="*/ 668 h 3507"/>
                <a:gd name="T104" fmla="*/ 0 w 2722"/>
                <a:gd name="T105" fmla="*/ 769 h 3507"/>
                <a:gd name="T106" fmla="*/ 59 w 2722"/>
                <a:gd name="T107" fmla="*/ 1053 h 3507"/>
                <a:gd name="T108" fmla="*/ 107 w 2722"/>
                <a:gd name="T109" fmla="*/ 1495 h 3507"/>
                <a:gd name="T110" fmla="*/ 242 w 2722"/>
                <a:gd name="T111" fmla="*/ 1744 h 3507"/>
                <a:gd name="T112" fmla="*/ 413 w 2722"/>
                <a:gd name="T113" fmla="*/ 1864 h 350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22"/>
                <a:gd name="T172" fmla="*/ 0 h 3507"/>
                <a:gd name="T173" fmla="*/ 2722 w 2722"/>
                <a:gd name="T174" fmla="*/ 3507 h 350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22" h="3507">
                  <a:moveTo>
                    <a:pt x="654" y="2445"/>
                  </a:moveTo>
                  <a:lnTo>
                    <a:pt x="687" y="2523"/>
                  </a:lnTo>
                  <a:lnTo>
                    <a:pt x="714" y="2553"/>
                  </a:lnTo>
                  <a:lnTo>
                    <a:pt x="702" y="2589"/>
                  </a:lnTo>
                  <a:lnTo>
                    <a:pt x="714" y="2623"/>
                  </a:lnTo>
                  <a:lnTo>
                    <a:pt x="747" y="2626"/>
                  </a:lnTo>
                  <a:lnTo>
                    <a:pt x="778" y="2605"/>
                  </a:lnTo>
                  <a:lnTo>
                    <a:pt x="810" y="2608"/>
                  </a:lnTo>
                  <a:lnTo>
                    <a:pt x="783" y="2655"/>
                  </a:lnTo>
                  <a:lnTo>
                    <a:pt x="745" y="2655"/>
                  </a:lnTo>
                  <a:lnTo>
                    <a:pt x="733" y="2671"/>
                  </a:lnTo>
                  <a:lnTo>
                    <a:pt x="733" y="2706"/>
                  </a:lnTo>
                  <a:lnTo>
                    <a:pt x="739" y="2728"/>
                  </a:lnTo>
                  <a:lnTo>
                    <a:pt x="760" y="2733"/>
                  </a:lnTo>
                  <a:lnTo>
                    <a:pt x="793" y="2775"/>
                  </a:lnTo>
                  <a:lnTo>
                    <a:pt x="844" y="2812"/>
                  </a:lnTo>
                  <a:lnTo>
                    <a:pt x="846" y="2896"/>
                  </a:lnTo>
                  <a:lnTo>
                    <a:pt x="871" y="2923"/>
                  </a:lnTo>
                  <a:lnTo>
                    <a:pt x="978" y="2925"/>
                  </a:lnTo>
                  <a:lnTo>
                    <a:pt x="1017" y="2904"/>
                  </a:lnTo>
                  <a:lnTo>
                    <a:pt x="1018" y="2872"/>
                  </a:lnTo>
                  <a:lnTo>
                    <a:pt x="1051" y="2857"/>
                  </a:lnTo>
                  <a:lnTo>
                    <a:pt x="1105" y="2812"/>
                  </a:lnTo>
                  <a:lnTo>
                    <a:pt x="1116" y="2793"/>
                  </a:lnTo>
                  <a:lnTo>
                    <a:pt x="1146" y="2799"/>
                  </a:lnTo>
                  <a:lnTo>
                    <a:pt x="1164" y="2830"/>
                  </a:lnTo>
                  <a:lnTo>
                    <a:pt x="1237" y="2809"/>
                  </a:lnTo>
                  <a:lnTo>
                    <a:pt x="1201" y="2841"/>
                  </a:lnTo>
                  <a:lnTo>
                    <a:pt x="1194" y="2871"/>
                  </a:lnTo>
                  <a:lnTo>
                    <a:pt x="1222" y="2908"/>
                  </a:lnTo>
                  <a:lnTo>
                    <a:pt x="1215" y="2926"/>
                  </a:lnTo>
                  <a:lnTo>
                    <a:pt x="1227" y="2950"/>
                  </a:lnTo>
                  <a:lnTo>
                    <a:pt x="1218" y="2985"/>
                  </a:lnTo>
                  <a:lnTo>
                    <a:pt x="1192" y="2997"/>
                  </a:lnTo>
                  <a:lnTo>
                    <a:pt x="1168" y="3024"/>
                  </a:lnTo>
                  <a:lnTo>
                    <a:pt x="1135" y="3031"/>
                  </a:lnTo>
                  <a:lnTo>
                    <a:pt x="1134" y="3081"/>
                  </a:lnTo>
                  <a:lnTo>
                    <a:pt x="1165" y="3108"/>
                  </a:lnTo>
                  <a:lnTo>
                    <a:pt x="1203" y="3108"/>
                  </a:lnTo>
                  <a:lnTo>
                    <a:pt x="1222" y="3091"/>
                  </a:lnTo>
                  <a:lnTo>
                    <a:pt x="1237" y="3100"/>
                  </a:lnTo>
                  <a:lnTo>
                    <a:pt x="1269" y="3102"/>
                  </a:lnTo>
                  <a:lnTo>
                    <a:pt x="1330" y="3154"/>
                  </a:lnTo>
                  <a:lnTo>
                    <a:pt x="1312" y="3202"/>
                  </a:lnTo>
                  <a:lnTo>
                    <a:pt x="1344" y="3261"/>
                  </a:lnTo>
                  <a:lnTo>
                    <a:pt x="1308" y="3255"/>
                  </a:lnTo>
                  <a:lnTo>
                    <a:pt x="1293" y="3265"/>
                  </a:lnTo>
                  <a:lnTo>
                    <a:pt x="1296" y="3319"/>
                  </a:lnTo>
                  <a:lnTo>
                    <a:pt x="1344" y="3376"/>
                  </a:lnTo>
                  <a:lnTo>
                    <a:pt x="1347" y="3406"/>
                  </a:lnTo>
                  <a:lnTo>
                    <a:pt x="1362" y="3438"/>
                  </a:lnTo>
                  <a:lnTo>
                    <a:pt x="1350" y="3468"/>
                  </a:lnTo>
                  <a:lnTo>
                    <a:pt x="1351" y="3496"/>
                  </a:lnTo>
                  <a:lnTo>
                    <a:pt x="1428" y="3504"/>
                  </a:lnTo>
                  <a:lnTo>
                    <a:pt x="1438" y="3484"/>
                  </a:lnTo>
                  <a:lnTo>
                    <a:pt x="1429" y="3412"/>
                  </a:lnTo>
                  <a:lnTo>
                    <a:pt x="1447" y="3409"/>
                  </a:lnTo>
                  <a:lnTo>
                    <a:pt x="1468" y="3441"/>
                  </a:lnTo>
                  <a:lnTo>
                    <a:pt x="1510" y="3460"/>
                  </a:lnTo>
                  <a:lnTo>
                    <a:pt x="1522" y="3507"/>
                  </a:lnTo>
                  <a:lnTo>
                    <a:pt x="1593" y="3507"/>
                  </a:lnTo>
                  <a:lnTo>
                    <a:pt x="1614" y="3477"/>
                  </a:lnTo>
                  <a:lnTo>
                    <a:pt x="1660" y="3453"/>
                  </a:lnTo>
                  <a:lnTo>
                    <a:pt x="1677" y="3429"/>
                  </a:lnTo>
                  <a:lnTo>
                    <a:pt x="1728" y="3424"/>
                  </a:lnTo>
                  <a:lnTo>
                    <a:pt x="1761" y="3394"/>
                  </a:lnTo>
                  <a:lnTo>
                    <a:pt x="1767" y="3345"/>
                  </a:lnTo>
                  <a:lnTo>
                    <a:pt x="1855" y="3352"/>
                  </a:lnTo>
                  <a:lnTo>
                    <a:pt x="1926" y="3376"/>
                  </a:lnTo>
                  <a:lnTo>
                    <a:pt x="1950" y="3412"/>
                  </a:lnTo>
                  <a:lnTo>
                    <a:pt x="2007" y="3418"/>
                  </a:lnTo>
                  <a:lnTo>
                    <a:pt x="2037" y="3393"/>
                  </a:lnTo>
                  <a:lnTo>
                    <a:pt x="2074" y="3390"/>
                  </a:lnTo>
                  <a:lnTo>
                    <a:pt x="2070" y="3415"/>
                  </a:lnTo>
                  <a:lnTo>
                    <a:pt x="2101" y="3417"/>
                  </a:lnTo>
                  <a:lnTo>
                    <a:pt x="2112" y="3397"/>
                  </a:lnTo>
                  <a:lnTo>
                    <a:pt x="2181" y="3396"/>
                  </a:lnTo>
                  <a:lnTo>
                    <a:pt x="2199" y="3352"/>
                  </a:lnTo>
                  <a:lnTo>
                    <a:pt x="2196" y="3247"/>
                  </a:lnTo>
                  <a:lnTo>
                    <a:pt x="2220" y="3220"/>
                  </a:lnTo>
                  <a:lnTo>
                    <a:pt x="2224" y="3154"/>
                  </a:lnTo>
                  <a:lnTo>
                    <a:pt x="2202" y="3138"/>
                  </a:lnTo>
                  <a:lnTo>
                    <a:pt x="2199" y="3115"/>
                  </a:lnTo>
                  <a:lnTo>
                    <a:pt x="2226" y="3091"/>
                  </a:lnTo>
                  <a:lnTo>
                    <a:pt x="2226" y="3049"/>
                  </a:lnTo>
                  <a:lnTo>
                    <a:pt x="2299" y="3049"/>
                  </a:lnTo>
                  <a:lnTo>
                    <a:pt x="2338" y="3033"/>
                  </a:lnTo>
                  <a:lnTo>
                    <a:pt x="2340" y="2985"/>
                  </a:lnTo>
                  <a:lnTo>
                    <a:pt x="2304" y="2956"/>
                  </a:lnTo>
                  <a:lnTo>
                    <a:pt x="2301" y="2929"/>
                  </a:lnTo>
                  <a:lnTo>
                    <a:pt x="2265" y="2875"/>
                  </a:lnTo>
                  <a:lnTo>
                    <a:pt x="2284" y="2845"/>
                  </a:lnTo>
                  <a:lnTo>
                    <a:pt x="2283" y="2808"/>
                  </a:lnTo>
                  <a:lnTo>
                    <a:pt x="2254" y="2787"/>
                  </a:lnTo>
                  <a:lnTo>
                    <a:pt x="2271" y="2736"/>
                  </a:lnTo>
                  <a:lnTo>
                    <a:pt x="2271" y="2674"/>
                  </a:lnTo>
                  <a:lnTo>
                    <a:pt x="2254" y="2659"/>
                  </a:lnTo>
                  <a:lnTo>
                    <a:pt x="2242" y="2609"/>
                  </a:lnTo>
                  <a:lnTo>
                    <a:pt x="2278" y="2589"/>
                  </a:lnTo>
                  <a:lnTo>
                    <a:pt x="2299" y="2563"/>
                  </a:lnTo>
                  <a:lnTo>
                    <a:pt x="2317" y="2524"/>
                  </a:lnTo>
                  <a:lnTo>
                    <a:pt x="2318" y="2413"/>
                  </a:lnTo>
                  <a:lnTo>
                    <a:pt x="2310" y="2344"/>
                  </a:lnTo>
                  <a:lnTo>
                    <a:pt x="2295" y="2200"/>
                  </a:lnTo>
                  <a:lnTo>
                    <a:pt x="2274" y="2119"/>
                  </a:lnTo>
                  <a:lnTo>
                    <a:pt x="2311" y="2083"/>
                  </a:lnTo>
                  <a:lnTo>
                    <a:pt x="2304" y="2028"/>
                  </a:lnTo>
                  <a:lnTo>
                    <a:pt x="2316" y="1999"/>
                  </a:lnTo>
                  <a:lnTo>
                    <a:pt x="2310" y="1944"/>
                  </a:lnTo>
                  <a:lnTo>
                    <a:pt x="2326" y="1924"/>
                  </a:lnTo>
                  <a:lnTo>
                    <a:pt x="2320" y="1878"/>
                  </a:lnTo>
                  <a:lnTo>
                    <a:pt x="2388" y="1873"/>
                  </a:lnTo>
                  <a:lnTo>
                    <a:pt x="2421" y="1849"/>
                  </a:lnTo>
                  <a:lnTo>
                    <a:pt x="2445" y="1807"/>
                  </a:lnTo>
                  <a:lnTo>
                    <a:pt x="2446" y="1773"/>
                  </a:lnTo>
                  <a:lnTo>
                    <a:pt x="2466" y="1771"/>
                  </a:lnTo>
                  <a:lnTo>
                    <a:pt x="2488" y="1722"/>
                  </a:lnTo>
                  <a:lnTo>
                    <a:pt x="2539" y="1717"/>
                  </a:lnTo>
                  <a:lnTo>
                    <a:pt x="2577" y="1752"/>
                  </a:lnTo>
                  <a:lnTo>
                    <a:pt x="2620" y="1749"/>
                  </a:lnTo>
                  <a:lnTo>
                    <a:pt x="2637" y="1737"/>
                  </a:lnTo>
                  <a:lnTo>
                    <a:pt x="2635" y="1705"/>
                  </a:lnTo>
                  <a:lnTo>
                    <a:pt x="2662" y="1681"/>
                  </a:lnTo>
                  <a:lnTo>
                    <a:pt x="2667" y="1641"/>
                  </a:lnTo>
                  <a:lnTo>
                    <a:pt x="2644" y="1606"/>
                  </a:lnTo>
                  <a:lnTo>
                    <a:pt x="2628" y="1596"/>
                  </a:lnTo>
                  <a:lnTo>
                    <a:pt x="2640" y="1582"/>
                  </a:lnTo>
                  <a:lnTo>
                    <a:pt x="2634" y="1534"/>
                  </a:lnTo>
                  <a:lnTo>
                    <a:pt x="2629" y="1492"/>
                  </a:lnTo>
                  <a:lnTo>
                    <a:pt x="2598" y="1489"/>
                  </a:lnTo>
                  <a:lnTo>
                    <a:pt x="2610" y="1456"/>
                  </a:lnTo>
                  <a:lnTo>
                    <a:pt x="2653" y="1446"/>
                  </a:lnTo>
                  <a:lnTo>
                    <a:pt x="2679" y="1401"/>
                  </a:lnTo>
                  <a:lnTo>
                    <a:pt x="2683" y="1344"/>
                  </a:lnTo>
                  <a:lnTo>
                    <a:pt x="2695" y="1317"/>
                  </a:lnTo>
                  <a:lnTo>
                    <a:pt x="2704" y="1288"/>
                  </a:lnTo>
                  <a:lnTo>
                    <a:pt x="2700" y="1246"/>
                  </a:lnTo>
                  <a:lnTo>
                    <a:pt x="2722" y="1248"/>
                  </a:lnTo>
                  <a:lnTo>
                    <a:pt x="2713" y="1215"/>
                  </a:lnTo>
                  <a:lnTo>
                    <a:pt x="2659" y="1216"/>
                  </a:lnTo>
                  <a:lnTo>
                    <a:pt x="2625" y="1188"/>
                  </a:lnTo>
                  <a:lnTo>
                    <a:pt x="2574" y="1186"/>
                  </a:lnTo>
                  <a:lnTo>
                    <a:pt x="2551" y="1210"/>
                  </a:lnTo>
                  <a:lnTo>
                    <a:pt x="2548" y="1222"/>
                  </a:lnTo>
                  <a:lnTo>
                    <a:pt x="2523" y="1230"/>
                  </a:lnTo>
                  <a:lnTo>
                    <a:pt x="2515" y="1239"/>
                  </a:lnTo>
                  <a:lnTo>
                    <a:pt x="2514" y="1272"/>
                  </a:lnTo>
                  <a:lnTo>
                    <a:pt x="2490" y="1285"/>
                  </a:lnTo>
                  <a:lnTo>
                    <a:pt x="2475" y="1321"/>
                  </a:lnTo>
                  <a:lnTo>
                    <a:pt x="2434" y="1345"/>
                  </a:lnTo>
                  <a:lnTo>
                    <a:pt x="2436" y="1371"/>
                  </a:lnTo>
                  <a:lnTo>
                    <a:pt x="2419" y="1383"/>
                  </a:lnTo>
                  <a:lnTo>
                    <a:pt x="2347" y="1372"/>
                  </a:lnTo>
                  <a:lnTo>
                    <a:pt x="2326" y="1383"/>
                  </a:lnTo>
                  <a:lnTo>
                    <a:pt x="2319" y="1408"/>
                  </a:lnTo>
                  <a:lnTo>
                    <a:pt x="2245" y="1426"/>
                  </a:lnTo>
                  <a:lnTo>
                    <a:pt x="2218" y="1419"/>
                  </a:lnTo>
                  <a:lnTo>
                    <a:pt x="2211" y="1428"/>
                  </a:lnTo>
                  <a:lnTo>
                    <a:pt x="2217" y="1446"/>
                  </a:lnTo>
                  <a:lnTo>
                    <a:pt x="2196" y="1461"/>
                  </a:lnTo>
                  <a:lnTo>
                    <a:pt x="2196" y="1486"/>
                  </a:lnTo>
                  <a:lnTo>
                    <a:pt x="2176" y="1488"/>
                  </a:lnTo>
                  <a:lnTo>
                    <a:pt x="2085" y="1432"/>
                  </a:lnTo>
                  <a:lnTo>
                    <a:pt x="2067" y="1434"/>
                  </a:lnTo>
                  <a:lnTo>
                    <a:pt x="2038" y="1450"/>
                  </a:lnTo>
                  <a:lnTo>
                    <a:pt x="1999" y="1458"/>
                  </a:lnTo>
                  <a:lnTo>
                    <a:pt x="1945" y="1509"/>
                  </a:lnTo>
                  <a:lnTo>
                    <a:pt x="1906" y="1533"/>
                  </a:lnTo>
                  <a:lnTo>
                    <a:pt x="1875" y="1491"/>
                  </a:lnTo>
                  <a:lnTo>
                    <a:pt x="1837" y="1473"/>
                  </a:lnTo>
                  <a:lnTo>
                    <a:pt x="1830" y="1417"/>
                  </a:lnTo>
                  <a:lnTo>
                    <a:pt x="1774" y="1384"/>
                  </a:lnTo>
                  <a:lnTo>
                    <a:pt x="1765" y="1350"/>
                  </a:lnTo>
                  <a:lnTo>
                    <a:pt x="1723" y="1324"/>
                  </a:lnTo>
                  <a:lnTo>
                    <a:pt x="1687" y="1323"/>
                  </a:lnTo>
                  <a:lnTo>
                    <a:pt x="1678" y="1297"/>
                  </a:lnTo>
                  <a:lnTo>
                    <a:pt x="1641" y="1288"/>
                  </a:lnTo>
                  <a:lnTo>
                    <a:pt x="1602" y="1242"/>
                  </a:lnTo>
                  <a:lnTo>
                    <a:pt x="1606" y="1207"/>
                  </a:lnTo>
                  <a:lnTo>
                    <a:pt x="1644" y="1183"/>
                  </a:lnTo>
                  <a:lnTo>
                    <a:pt x="1636" y="1132"/>
                  </a:lnTo>
                  <a:lnTo>
                    <a:pt x="1611" y="1122"/>
                  </a:lnTo>
                  <a:lnTo>
                    <a:pt x="1622" y="1093"/>
                  </a:lnTo>
                  <a:lnTo>
                    <a:pt x="1595" y="1065"/>
                  </a:lnTo>
                  <a:lnTo>
                    <a:pt x="1601" y="1030"/>
                  </a:lnTo>
                  <a:lnTo>
                    <a:pt x="1646" y="1012"/>
                  </a:lnTo>
                  <a:lnTo>
                    <a:pt x="1634" y="976"/>
                  </a:lnTo>
                  <a:lnTo>
                    <a:pt x="1644" y="949"/>
                  </a:lnTo>
                  <a:lnTo>
                    <a:pt x="1682" y="955"/>
                  </a:lnTo>
                  <a:lnTo>
                    <a:pt x="1703" y="918"/>
                  </a:lnTo>
                  <a:lnTo>
                    <a:pt x="1733" y="907"/>
                  </a:lnTo>
                  <a:lnTo>
                    <a:pt x="1769" y="928"/>
                  </a:lnTo>
                  <a:lnTo>
                    <a:pt x="1923" y="942"/>
                  </a:lnTo>
                  <a:lnTo>
                    <a:pt x="1971" y="985"/>
                  </a:lnTo>
                  <a:lnTo>
                    <a:pt x="1955" y="1006"/>
                  </a:lnTo>
                  <a:lnTo>
                    <a:pt x="1931" y="1003"/>
                  </a:lnTo>
                  <a:lnTo>
                    <a:pt x="1913" y="1026"/>
                  </a:lnTo>
                  <a:lnTo>
                    <a:pt x="1913" y="1053"/>
                  </a:lnTo>
                  <a:lnTo>
                    <a:pt x="1931" y="1083"/>
                  </a:lnTo>
                  <a:lnTo>
                    <a:pt x="1937" y="1117"/>
                  </a:lnTo>
                  <a:lnTo>
                    <a:pt x="1919" y="1155"/>
                  </a:lnTo>
                  <a:lnTo>
                    <a:pt x="1952" y="1188"/>
                  </a:lnTo>
                  <a:lnTo>
                    <a:pt x="1989" y="1177"/>
                  </a:lnTo>
                  <a:lnTo>
                    <a:pt x="1976" y="1114"/>
                  </a:lnTo>
                  <a:lnTo>
                    <a:pt x="1994" y="1102"/>
                  </a:lnTo>
                  <a:lnTo>
                    <a:pt x="2004" y="1083"/>
                  </a:lnTo>
                  <a:lnTo>
                    <a:pt x="1994" y="1059"/>
                  </a:lnTo>
                  <a:lnTo>
                    <a:pt x="2009" y="1047"/>
                  </a:lnTo>
                  <a:lnTo>
                    <a:pt x="2019" y="1027"/>
                  </a:lnTo>
                  <a:lnTo>
                    <a:pt x="2058" y="1041"/>
                  </a:lnTo>
                  <a:lnTo>
                    <a:pt x="2070" y="1077"/>
                  </a:lnTo>
                  <a:lnTo>
                    <a:pt x="2088" y="1089"/>
                  </a:lnTo>
                  <a:lnTo>
                    <a:pt x="2088" y="1140"/>
                  </a:lnTo>
                  <a:lnTo>
                    <a:pt x="2111" y="1155"/>
                  </a:lnTo>
                  <a:lnTo>
                    <a:pt x="2120" y="1131"/>
                  </a:lnTo>
                  <a:lnTo>
                    <a:pt x="2141" y="1155"/>
                  </a:lnTo>
                  <a:lnTo>
                    <a:pt x="2184" y="1170"/>
                  </a:lnTo>
                  <a:lnTo>
                    <a:pt x="2240" y="1155"/>
                  </a:lnTo>
                  <a:lnTo>
                    <a:pt x="2276" y="1122"/>
                  </a:lnTo>
                  <a:lnTo>
                    <a:pt x="2283" y="1098"/>
                  </a:lnTo>
                  <a:lnTo>
                    <a:pt x="2249" y="1081"/>
                  </a:lnTo>
                  <a:lnTo>
                    <a:pt x="2250" y="1051"/>
                  </a:lnTo>
                  <a:lnTo>
                    <a:pt x="2223" y="1030"/>
                  </a:lnTo>
                  <a:lnTo>
                    <a:pt x="2237" y="1015"/>
                  </a:lnTo>
                  <a:lnTo>
                    <a:pt x="2234" y="978"/>
                  </a:lnTo>
                  <a:lnTo>
                    <a:pt x="2216" y="963"/>
                  </a:lnTo>
                  <a:lnTo>
                    <a:pt x="2225" y="949"/>
                  </a:lnTo>
                  <a:lnTo>
                    <a:pt x="2297" y="954"/>
                  </a:lnTo>
                  <a:lnTo>
                    <a:pt x="2313" y="969"/>
                  </a:lnTo>
                  <a:lnTo>
                    <a:pt x="2349" y="958"/>
                  </a:lnTo>
                  <a:lnTo>
                    <a:pt x="2348" y="930"/>
                  </a:lnTo>
                  <a:lnTo>
                    <a:pt x="2412" y="915"/>
                  </a:lnTo>
                  <a:lnTo>
                    <a:pt x="2420" y="882"/>
                  </a:lnTo>
                  <a:lnTo>
                    <a:pt x="2405" y="859"/>
                  </a:lnTo>
                  <a:lnTo>
                    <a:pt x="2423" y="838"/>
                  </a:lnTo>
                  <a:lnTo>
                    <a:pt x="2424" y="813"/>
                  </a:lnTo>
                  <a:lnTo>
                    <a:pt x="2465" y="823"/>
                  </a:lnTo>
                  <a:lnTo>
                    <a:pt x="2483" y="807"/>
                  </a:lnTo>
                  <a:lnTo>
                    <a:pt x="2528" y="810"/>
                  </a:lnTo>
                  <a:lnTo>
                    <a:pt x="2549" y="784"/>
                  </a:lnTo>
                  <a:lnTo>
                    <a:pt x="2579" y="771"/>
                  </a:lnTo>
                  <a:lnTo>
                    <a:pt x="2604" y="750"/>
                  </a:lnTo>
                  <a:lnTo>
                    <a:pt x="2606" y="724"/>
                  </a:lnTo>
                  <a:lnTo>
                    <a:pt x="2594" y="696"/>
                  </a:lnTo>
                  <a:lnTo>
                    <a:pt x="2531" y="703"/>
                  </a:lnTo>
                  <a:lnTo>
                    <a:pt x="2517" y="666"/>
                  </a:lnTo>
                  <a:lnTo>
                    <a:pt x="2490" y="663"/>
                  </a:lnTo>
                  <a:lnTo>
                    <a:pt x="2460" y="700"/>
                  </a:lnTo>
                  <a:lnTo>
                    <a:pt x="2459" y="631"/>
                  </a:lnTo>
                  <a:lnTo>
                    <a:pt x="2474" y="594"/>
                  </a:lnTo>
                  <a:lnTo>
                    <a:pt x="2453" y="574"/>
                  </a:lnTo>
                  <a:lnTo>
                    <a:pt x="2430" y="568"/>
                  </a:lnTo>
                  <a:lnTo>
                    <a:pt x="2430" y="523"/>
                  </a:lnTo>
                  <a:lnTo>
                    <a:pt x="2447" y="499"/>
                  </a:lnTo>
                  <a:lnTo>
                    <a:pt x="2448" y="471"/>
                  </a:lnTo>
                  <a:lnTo>
                    <a:pt x="2433" y="448"/>
                  </a:lnTo>
                  <a:lnTo>
                    <a:pt x="2435" y="424"/>
                  </a:lnTo>
                  <a:lnTo>
                    <a:pt x="2450" y="415"/>
                  </a:lnTo>
                  <a:lnTo>
                    <a:pt x="2472" y="387"/>
                  </a:lnTo>
                  <a:lnTo>
                    <a:pt x="2478" y="342"/>
                  </a:lnTo>
                  <a:lnTo>
                    <a:pt x="2465" y="324"/>
                  </a:lnTo>
                  <a:lnTo>
                    <a:pt x="2436" y="331"/>
                  </a:lnTo>
                  <a:lnTo>
                    <a:pt x="2421" y="309"/>
                  </a:lnTo>
                  <a:lnTo>
                    <a:pt x="2396" y="324"/>
                  </a:lnTo>
                  <a:lnTo>
                    <a:pt x="2388" y="306"/>
                  </a:lnTo>
                  <a:lnTo>
                    <a:pt x="2315" y="304"/>
                  </a:lnTo>
                  <a:lnTo>
                    <a:pt x="2294" y="325"/>
                  </a:lnTo>
                  <a:lnTo>
                    <a:pt x="2297" y="352"/>
                  </a:lnTo>
                  <a:lnTo>
                    <a:pt x="2267" y="391"/>
                  </a:lnTo>
                  <a:lnTo>
                    <a:pt x="2267" y="354"/>
                  </a:lnTo>
                  <a:lnTo>
                    <a:pt x="2232" y="355"/>
                  </a:lnTo>
                  <a:lnTo>
                    <a:pt x="2237" y="340"/>
                  </a:lnTo>
                  <a:lnTo>
                    <a:pt x="2201" y="324"/>
                  </a:lnTo>
                  <a:lnTo>
                    <a:pt x="2178" y="324"/>
                  </a:lnTo>
                  <a:lnTo>
                    <a:pt x="2171" y="300"/>
                  </a:lnTo>
                  <a:lnTo>
                    <a:pt x="2123" y="291"/>
                  </a:lnTo>
                  <a:lnTo>
                    <a:pt x="2088" y="297"/>
                  </a:lnTo>
                  <a:lnTo>
                    <a:pt x="2073" y="339"/>
                  </a:lnTo>
                  <a:lnTo>
                    <a:pt x="1973" y="339"/>
                  </a:lnTo>
                  <a:lnTo>
                    <a:pt x="1970" y="319"/>
                  </a:lnTo>
                  <a:lnTo>
                    <a:pt x="1952" y="319"/>
                  </a:lnTo>
                  <a:lnTo>
                    <a:pt x="1929" y="334"/>
                  </a:lnTo>
                  <a:lnTo>
                    <a:pt x="1911" y="313"/>
                  </a:lnTo>
                  <a:lnTo>
                    <a:pt x="1833" y="310"/>
                  </a:lnTo>
                  <a:lnTo>
                    <a:pt x="1805" y="345"/>
                  </a:lnTo>
                  <a:lnTo>
                    <a:pt x="1764" y="343"/>
                  </a:lnTo>
                  <a:lnTo>
                    <a:pt x="1755" y="324"/>
                  </a:lnTo>
                  <a:lnTo>
                    <a:pt x="1740" y="334"/>
                  </a:lnTo>
                  <a:lnTo>
                    <a:pt x="1743" y="201"/>
                  </a:lnTo>
                  <a:lnTo>
                    <a:pt x="1700" y="193"/>
                  </a:lnTo>
                  <a:lnTo>
                    <a:pt x="1689" y="211"/>
                  </a:lnTo>
                  <a:lnTo>
                    <a:pt x="1655" y="211"/>
                  </a:lnTo>
                  <a:lnTo>
                    <a:pt x="1638" y="240"/>
                  </a:lnTo>
                  <a:lnTo>
                    <a:pt x="1629" y="285"/>
                  </a:lnTo>
                  <a:lnTo>
                    <a:pt x="1584" y="312"/>
                  </a:lnTo>
                  <a:lnTo>
                    <a:pt x="1491" y="300"/>
                  </a:lnTo>
                  <a:lnTo>
                    <a:pt x="1431" y="258"/>
                  </a:lnTo>
                  <a:lnTo>
                    <a:pt x="1428" y="240"/>
                  </a:lnTo>
                  <a:lnTo>
                    <a:pt x="1415" y="229"/>
                  </a:lnTo>
                  <a:lnTo>
                    <a:pt x="1415" y="207"/>
                  </a:lnTo>
                  <a:lnTo>
                    <a:pt x="1386" y="208"/>
                  </a:lnTo>
                  <a:lnTo>
                    <a:pt x="1379" y="193"/>
                  </a:lnTo>
                  <a:lnTo>
                    <a:pt x="1386" y="169"/>
                  </a:lnTo>
                  <a:lnTo>
                    <a:pt x="1364" y="168"/>
                  </a:lnTo>
                  <a:lnTo>
                    <a:pt x="1355" y="148"/>
                  </a:lnTo>
                  <a:lnTo>
                    <a:pt x="1331" y="160"/>
                  </a:lnTo>
                  <a:lnTo>
                    <a:pt x="1313" y="151"/>
                  </a:lnTo>
                  <a:lnTo>
                    <a:pt x="1286" y="165"/>
                  </a:lnTo>
                  <a:lnTo>
                    <a:pt x="1289" y="210"/>
                  </a:lnTo>
                  <a:lnTo>
                    <a:pt x="1268" y="187"/>
                  </a:lnTo>
                  <a:lnTo>
                    <a:pt x="1235" y="196"/>
                  </a:lnTo>
                  <a:lnTo>
                    <a:pt x="1235" y="220"/>
                  </a:lnTo>
                  <a:lnTo>
                    <a:pt x="1215" y="219"/>
                  </a:lnTo>
                  <a:lnTo>
                    <a:pt x="1212" y="184"/>
                  </a:lnTo>
                  <a:lnTo>
                    <a:pt x="1191" y="172"/>
                  </a:lnTo>
                  <a:lnTo>
                    <a:pt x="1188" y="147"/>
                  </a:lnTo>
                  <a:lnTo>
                    <a:pt x="1181" y="124"/>
                  </a:lnTo>
                  <a:lnTo>
                    <a:pt x="1083" y="120"/>
                  </a:lnTo>
                  <a:lnTo>
                    <a:pt x="1025" y="147"/>
                  </a:lnTo>
                  <a:lnTo>
                    <a:pt x="996" y="147"/>
                  </a:lnTo>
                  <a:lnTo>
                    <a:pt x="989" y="175"/>
                  </a:lnTo>
                  <a:lnTo>
                    <a:pt x="954" y="177"/>
                  </a:lnTo>
                  <a:lnTo>
                    <a:pt x="939" y="138"/>
                  </a:lnTo>
                  <a:lnTo>
                    <a:pt x="869" y="136"/>
                  </a:lnTo>
                  <a:lnTo>
                    <a:pt x="852" y="157"/>
                  </a:lnTo>
                  <a:lnTo>
                    <a:pt x="810" y="156"/>
                  </a:lnTo>
                  <a:lnTo>
                    <a:pt x="788" y="126"/>
                  </a:lnTo>
                  <a:lnTo>
                    <a:pt x="749" y="123"/>
                  </a:lnTo>
                  <a:lnTo>
                    <a:pt x="740" y="97"/>
                  </a:lnTo>
                  <a:lnTo>
                    <a:pt x="723" y="103"/>
                  </a:lnTo>
                  <a:lnTo>
                    <a:pt x="708" y="87"/>
                  </a:lnTo>
                  <a:lnTo>
                    <a:pt x="711" y="61"/>
                  </a:lnTo>
                  <a:lnTo>
                    <a:pt x="692" y="60"/>
                  </a:lnTo>
                  <a:lnTo>
                    <a:pt x="693" y="42"/>
                  </a:lnTo>
                  <a:lnTo>
                    <a:pt x="671" y="33"/>
                  </a:lnTo>
                  <a:lnTo>
                    <a:pt x="668" y="7"/>
                  </a:lnTo>
                  <a:lnTo>
                    <a:pt x="639" y="0"/>
                  </a:lnTo>
                  <a:lnTo>
                    <a:pt x="579" y="75"/>
                  </a:lnTo>
                  <a:lnTo>
                    <a:pt x="575" y="129"/>
                  </a:lnTo>
                  <a:lnTo>
                    <a:pt x="530" y="132"/>
                  </a:lnTo>
                  <a:lnTo>
                    <a:pt x="528" y="225"/>
                  </a:lnTo>
                  <a:lnTo>
                    <a:pt x="464" y="229"/>
                  </a:lnTo>
                  <a:lnTo>
                    <a:pt x="461" y="250"/>
                  </a:lnTo>
                  <a:lnTo>
                    <a:pt x="428" y="259"/>
                  </a:lnTo>
                  <a:lnTo>
                    <a:pt x="395" y="307"/>
                  </a:lnTo>
                  <a:lnTo>
                    <a:pt x="387" y="334"/>
                  </a:lnTo>
                  <a:lnTo>
                    <a:pt x="324" y="322"/>
                  </a:lnTo>
                  <a:lnTo>
                    <a:pt x="290" y="336"/>
                  </a:lnTo>
                  <a:lnTo>
                    <a:pt x="290" y="372"/>
                  </a:lnTo>
                  <a:lnTo>
                    <a:pt x="263" y="391"/>
                  </a:lnTo>
                  <a:lnTo>
                    <a:pt x="264" y="424"/>
                  </a:lnTo>
                  <a:lnTo>
                    <a:pt x="329" y="489"/>
                  </a:lnTo>
                  <a:lnTo>
                    <a:pt x="327" y="514"/>
                  </a:lnTo>
                  <a:lnTo>
                    <a:pt x="378" y="556"/>
                  </a:lnTo>
                  <a:lnTo>
                    <a:pt x="440" y="576"/>
                  </a:lnTo>
                  <a:lnTo>
                    <a:pt x="438" y="622"/>
                  </a:lnTo>
                  <a:lnTo>
                    <a:pt x="368" y="657"/>
                  </a:lnTo>
                  <a:lnTo>
                    <a:pt x="353" y="687"/>
                  </a:lnTo>
                  <a:lnTo>
                    <a:pt x="327" y="703"/>
                  </a:lnTo>
                  <a:lnTo>
                    <a:pt x="324" y="730"/>
                  </a:lnTo>
                  <a:lnTo>
                    <a:pt x="299" y="759"/>
                  </a:lnTo>
                  <a:lnTo>
                    <a:pt x="290" y="792"/>
                  </a:lnTo>
                  <a:lnTo>
                    <a:pt x="231" y="804"/>
                  </a:lnTo>
                  <a:lnTo>
                    <a:pt x="213" y="834"/>
                  </a:lnTo>
                  <a:lnTo>
                    <a:pt x="188" y="853"/>
                  </a:lnTo>
                  <a:lnTo>
                    <a:pt x="177" y="880"/>
                  </a:lnTo>
                  <a:lnTo>
                    <a:pt x="146" y="861"/>
                  </a:lnTo>
                  <a:lnTo>
                    <a:pt x="111" y="861"/>
                  </a:lnTo>
                  <a:lnTo>
                    <a:pt x="62" y="895"/>
                  </a:lnTo>
                  <a:lnTo>
                    <a:pt x="3" y="912"/>
                  </a:lnTo>
                  <a:lnTo>
                    <a:pt x="0" y="960"/>
                  </a:lnTo>
                  <a:lnTo>
                    <a:pt x="32" y="1023"/>
                  </a:lnTo>
                  <a:lnTo>
                    <a:pt x="99" y="1059"/>
                  </a:lnTo>
                  <a:lnTo>
                    <a:pt x="153" y="1134"/>
                  </a:lnTo>
                  <a:lnTo>
                    <a:pt x="150" y="1219"/>
                  </a:lnTo>
                  <a:lnTo>
                    <a:pt x="93" y="1236"/>
                  </a:lnTo>
                  <a:lnTo>
                    <a:pt x="71" y="1239"/>
                  </a:lnTo>
                  <a:lnTo>
                    <a:pt x="72" y="1314"/>
                  </a:lnTo>
                  <a:lnTo>
                    <a:pt x="47" y="1375"/>
                  </a:lnTo>
                  <a:lnTo>
                    <a:pt x="68" y="1608"/>
                  </a:lnTo>
                  <a:lnTo>
                    <a:pt x="78" y="1647"/>
                  </a:lnTo>
                  <a:lnTo>
                    <a:pt x="72" y="1732"/>
                  </a:lnTo>
                  <a:lnTo>
                    <a:pt x="96" y="1776"/>
                  </a:lnTo>
                  <a:lnTo>
                    <a:pt x="96" y="1806"/>
                  </a:lnTo>
                  <a:lnTo>
                    <a:pt x="131" y="1866"/>
                  </a:lnTo>
                  <a:lnTo>
                    <a:pt x="128" y="1924"/>
                  </a:lnTo>
                  <a:lnTo>
                    <a:pt x="191" y="1986"/>
                  </a:lnTo>
                  <a:lnTo>
                    <a:pt x="222" y="1992"/>
                  </a:lnTo>
                  <a:lnTo>
                    <a:pt x="245" y="2023"/>
                  </a:lnTo>
                  <a:lnTo>
                    <a:pt x="240" y="2058"/>
                  </a:lnTo>
                  <a:lnTo>
                    <a:pt x="282" y="2110"/>
                  </a:lnTo>
                  <a:lnTo>
                    <a:pt x="297" y="2176"/>
                  </a:lnTo>
                  <a:lnTo>
                    <a:pt x="356" y="2217"/>
                  </a:lnTo>
                  <a:lnTo>
                    <a:pt x="387" y="2223"/>
                  </a:lnTo>
                  <a:lnTo>
                    <a:pt x="414" y="2199"/>
                  </a:lnTo>
                  <a:lnTo>
                    <a:pt x="485" y="2241"/>
                  </a:lnTo>
                  <a:lnTo>
                    <a:pt x="485" y="2277"/>
                  </a:lnTo>
                  <a:lnTo>
                    <a:pt x="510" y="2299"/>
                  </a:lnTo>
                  <a:lnTo>
                    <a:pt x="507" y="2326"/>
                  </a:lnTo>
                  <a:lnTo>
                    <a:pt x="551" y="2335"/>
                  </a:lnTo>
                  <a:lnTo>
                    <a:pt x="605" y="2314"/>
                  </a:lnTo>
                  <a:lnTo>
                    <a:pt x="638" y="2325"/>
                  </a:lnTo>
                  <a:lnTo>
                    <a:pt x="642" y="2356"/>
                  </a:lnTo>
                  <a:lnTo>
                    <a:pt x="632" y="2400"/>
                  </a:lnTo>
                  <a:lnTo>
                    <a:pt x="654" y="2445"/>
                  </a:lnTo>
                  <a:close/>
                </a:path>
              </a:pathLst>
            </a:custGeom>
            <a:noFill/>
            <a:ln w="38100">
              <a:solidFill>
                <a:srgbClr val="003366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33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44802" dir="9884693" algn="ctr" rotWithShape="0">
                      <a:srgbClr val="333333">
                        <a:alpha val="17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ru-RU" sz="1800">
                <a:latin typeface="Arial" charset="0"/>
              </a:endParaRPr>
            </a:p>
          </p:txBody>
        </p:sp>
        <p:grpSp>
          <p:nvGrpSpPr>
            <p:cNvPr id="37" name="Group 426"/>
            <p:cNvGrpSpPr>
              <a:grpSpLocks/>
            </p:cNvGrpSpPr>
            <p:nvPr/>
          </p:nvGrpSpPr>
          <p:grpSpPr bwMode="auto">
            <a:xfrm>
              <a:off x="1473" y="1629"/>
              <a:ext cx="84" cy="84"/>
              <a:chOff x="-3864" y="5016"/>
              <a:chExt cx="182" cy="182"/>
            </a:xfrm>
          </p:grpSpPr>
          <p:sp>
            <p:nvSpPr>
              <p:cNvPr id="39" name="Oval 427"/>
              <p:cNvSpPr>
                <a:spLocks noChangeArrowheads="1"/>
              </p:cNvSpPr>
              <p:nvPr/>
            </p:nvSpPr>
            <p:spPr bwMode="auto">
              <a:xfrm>
                <a:off x="-3864" y="5016"/>
                <a:ext cx="182" cy="182"/>
              </a:xfrm>
              <a:prstGeom prst="ellipse">
                <a:avLst/>
              </a:prstGeom>
              <a:noFill/>
              <a:ln w="1905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40" name="Oval 428"/>
              <p:cNvSpPr>
                <a:spLocks noChangeArrowheads="1"/>
              </p:cNvSpPr>
              <p:nvPr/>
            </p:nvSpPr>
            <p:spPr bwMode="auto">
              <a:xfrm>
                <a:off x="-3842" y="5038"/>
                <a:ext cx="138" cy="1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8" name="Text Box 568"/>
            <p:cNvSpPr txBox="1">
              <a:spLocks noChangeArrowheads="1"/>
            </p:cNvSpPr>
            <p:nvPr/>
          </p:nvSpPr>
          <p:spPr bwMode="auto">
            <a:xfrm>
              <a:off x="1625" y="1548"/>
              <a:ext cx="224" cy="15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>
                  <a:solidFill>
                    <a:schemeClr val="bg1"/>
                  </a:solidFill>
                  <a:latin typeface="Impact" panose="020B0806030902050204" pitchFamily="34" charset="0"/>
                </a:rPr>
                <a:t>УФА</a:t>
              </a:r>
            </a:p>
          </p:txBody>
        </p:sp>
      </p:grpSp>
      <p:grpSp>
        <p:nvGrpSpPr>
          <p:cNvPr id="103" name="Group 136"/>
          <p:cNvGrpSpPr>
            <a:grpSpLocks/>
          </p:cNvGrpSpPr>
          <p:nvPr/>
        </p:nvGrpSpPr>
        <p:grpSpPr bwMode="auto">
          <a:xfrm>
            <a:off x="725487" y="1616559"/>
            <a:ext cx="3787775" cy="1246187"/>
            <a:chOff x="-5494" y="1599"/>
            <a:chExt cx="2386" cy="785"/>
          </a:xfrm>
        </p:grpSpPr>
        <p:sp>
          <p:nvSpPr>
            <p:cNvPr id="104" name="Freeform 137"/>
            <p:cNvSpPr>
              <a:spLocks/>
            </p:cNvSpPr>
            <p:nvPr/>
          </p:nvSpPr>
          <p:spPr bwMode="auto">
            <a:xfrm>
              <a:off x="-5494" y="2052"/>
              <a:ext cx="2386" cy="332"/>
            </a:xfrm>
            <a:custGeom>
              <a:avLst/>
              <a:gdLst>
                <a:gd name="T0" fmla="*/ 0 w 2386"/>
                <a:gd name="T1" fmla="*/ 326 h 332"/>
                <a:gd name="T2" fmla="*/ 126 w 2386"/>
                <a:gd name="T3" fmla="*/ 332 h 332"/>
                <a:gd name="T4" fmla="*/ 218 w 2386"/>
                <a:gd name="T5" fmla="*/ 250 h 332"/>
                <a:gd name="T6" fmla="*/ 384 w 2386"/>
                <a:gd name="T7" fmla="*/ 202 h 332"/>
                <a:gd name="T8" fmla="*/ 594 w 2386"/>
                <a:gd name="T9" fmla="*/ 44 h 332"/>
                <a:gd name="T10" fmla="*/ 760 w 2386"/>
                <a:gd name="T11" fmla="*/ 27 h 332"/>
                <a:gd name="T12" fmla="*/ 1168 w 2386"/>
                <a:gd name="T13" fmla="*/ 64 h 332"/>
                <a:gd name="T14" fmla="*/ 1612 w 2386"/>
                <a:gd name="T15" fmla="*/ 39 h 332"/>
                <a:gd name="T16" fmla="*/ 2114 w 2386"/>
                <a:gd name="T17" fmla="*/ 0 h 332"/>
                <a:gd name="T18" fmla="*/ 2386 w 2386"/>
                <a:gd name="T19" fmla="*/ 21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6" h="332">
                  <a:moveTo>
                    <a:pt x="0" y="326"/>
                  </a:moveTo>
                  <a:lnTo>
                    <a:pt x="126" y="332"/>
                  </a:lnTo>
                  <a:lnTo>
                    <a:pt x="218" y="250"/>
                  </a:lnTo>
                  <a:lnTo>
                    <a:pt x="384" y="202"/>
                  </a:lnTo>
                  <a:lnTo>
                    <a:pt x="594" y="44"/>
                  </a:lnTo>
                  <a:lnTo>
                    <a:pt x="760" y="27"/>
                  </a:lnTo>
                  <a:lnTo>
                    <a:pt x="1168" y="64"/>
                  </a:lnTo>
                  <a:lnTo>
                    <a:pt x="1612" y="39"/>
                  </a:lnTo>
                  <a:lnTo>
                    <a:pt x="2114" y="0"/>
                  </a:lnTo>
                  <a:lnTo>
                    <a:pt x="2386" y="21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5" name="Freeform 138"/>
            <p:cNvSpPr>
              <a:spLocks/>
            </p:cNvSpPr>
            <p:nvPr/>
          </p:nvSpPr>
          <p:spPr bwMode="auto">
            <a:xfrm>
              <a:off x="-5488" y="1622"/>
              <a:ext cx="1462" cy="744"/>
            </a:xfrm>
            <a:custGeom>
              <a:avLst/>
              <a:gdLst>
                <a:gd name="T0" fmla="*/ 0 w 1462"/>
                <a:gd name="T1" fmla="*/ 736 h 744"/>
                <a:gd name="T2" fmla="*/ 106 w 1462"/>
                <a:gd name="T3" fmla="*/ 744 h 744"/>
                <a:gd name="T4" fmla="*/ 208 w 1462"/>
                <a:gd name="T5" fmla="*/ 662 h 744"/>
                <a:gd name="T6" fmla="*/ 374 w 1462"/>
                <a:gd name="T7" fmla="*/ 610 h 744"/>
                <a:gd name="T8" fmla="*/ 578 w 1462"/>
                <a:gd name="T9" fmla="*/ 458 h 744"/>
                <a:gd name="T10" fmla="*/ 744 w 1462"/>
                <a:gd name="T11" fmla="*/ 440 h 744"/>
                <a:gd name="T12" fmla="*/ 1159 w 1462"/>
                <a:gd name="T13" fmla="*/ 474 h 744"/>
                <a:gd name="T14" fmla="*/ 1177 w 1462"/>
                <a:gd name="T15" fmla="*/ 321 h 744"/>
                <a:gd name="T16" fmla="*/ 1298 w 1462"/>
                <a:gd name="T17" fmla="*/ 163 h 744"/>
                <a:gd name="T18" fmla="*/ 1462 w 1462"/>
                <a:gd name="T19" fmla="*/ 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62" h="744">
                  <a:moveTo>
                    <a:pt x="0" y="736"/>
                  </a:moveTo>
                  <a:lnTo>
                    <a:pt x="106" y="744"/>
                  </a:lnTo>
                  <a:lnTo>
                    <a:pt x="208" y="662"/>
                  </a:lnTo>
                  <a:lnTo>
                    <a:pt x="374" y="610"/>
                  </a:lnTo>
                  <a:lnTo>
                    <a:pt x="578" y="458"/>
                  </a:lnTo>
                  <a:lnTo>
                    <a:pt x="744" y="440"/>
                  </a:lnTo>
                  <a:lnTo>
                    <a:pt x="1159" y="474"/>
                  </a:lnTo>
                  <a:lnTo>
                    <a:pt x="1177" y="321"/>
                  </a:lnTo>
                  <a:lnTo>
                    <a:pt x="1298" y="163"/>
                  </a:lnTo>
                  <a:lnTo>
                    <a:pt x="1462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6" name="Freeform 139"/>
            <p:cNvSpPr>
              <a:spLocks/>
            </p:cNvSpPr>
            <p:nvPr/>
          </p:nvSpPr>
          <p:spPr bwMode="auto">
            <a:xfrm>
              <a:off x="-5482" y="1616"/>
              <a:ext cx="1435" cy="726"/>
            </a:xfrm>
            <a:custGeom>
              <a:avLst/>
              <a:gdLst>
                <a:gd name="T0" fmla="*/ 0 w 1435"/>
                <a:gd name="T1" fmla="*/ 722 h 726"/>
                <a:gd name="T2" fmla="*/ 102 w 1435"/>
                <a:gd name="T3" fmla="*/ 726 h 726"/>
                <a:gd name="T4" fmla="*/ 198 w 1435"/>
                <a:gd name="T5" fmla="*/ 646 h 726"/>
                <a:gd name="T6" fmla="*/ 366 w 1435"/>
                <a:gd name="T7" fmla="*/ 594 h 726"/>
                <a:gd name="T8" fmla="*/ 570 w 1435"/>
                <a:gd name="T9" fmla="*/ 446 h 726"/>
                <a:gd name="T10" fmla="*/ 740 w 1435"/>
                <a:gd name="T11" fmla="*/ 428 h 726"/>
                <a:gd name="T12" fmla="*/ 1136 w 1435"/>
                <a:gd name="T13" fmla="*/ 460 h 726"/>
                <a:gd name="T14" fmla="*/ 1151 w 1435"/>
                <a:gd name="T15" fmla="*/ 320 h 726"/>
                <a:gd name="T16" fmla="*/ 1277 w 1435"/>
                <a:gd name="T17" fmla="*/ 156 h 726"/>
                <a:gd name="T18" fmla="*/ 1435 w 1435"/>
                <a:gd name="T19" fmla="*/ 0 h 7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35" h="726">
                  <a:moveTo>
                    <a:pt x="0" y="722"/>
                  </a:moveTo>
                  <a:lnTo>
                    <a:pt x="102" y="726"/>
                  </a:lnTo>
                  <a:lnTo>
                    <a:pt x="198" y="646"/>
                  </a:lnTo>
                  <a:lnTo>
                    <a:pt x="366" y="594"/>
                  </a:lnTo>
                  <a:lnTo>
                    <a:pt x="570" y="446"/>
                  </a:lnTo>
                  <a:lnTo>
                    <a:pt x="740" y="428"/>
                  </a:lnTo>
                  <a:lnTo>
                    <a:pt x="1136" y="460"/>
                  </a:lnTo>
                  <a:lnTo>
                    <a:pt x="1151" y="320"/>
                  </a:lnTo>
                  <a:lnTo>
                    <a:pt x="1277" y="156"/>
                  </a:lnTo>
                  <a:lnTo>
                    <a:pt x="1435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7" name="Freeform 140"/>
            <p:cNvSpPr>
              <a:spLocks/>
            </p:cNvSpPr>
            <p:nvPr/>
          </p:nvSpPr>
          <p:spPr bwMode="auto">
            <a:xfrm>
              <a:off x="-4368" y="1607"/>
              <a:ext cx="304" cy="469"/>
            </a:xfrm>
            <a:custGeom>
              <a:avLst/>
              <a:gdLst>
                <a:gd name="T0" fmla="*/ 0 w 304"/>
                <a:gd name="T1" fmla="*/ 469 h 469"/>
                <a:gd name="T2" fmla="*/ 16 w 304"/>
                <a:gd name="T3" fmla="*/ 329 h 469"/>
                <a:gd name="T4" fmla="*/ 133 w 304"/>
                <a:gd name="T5" fmla="*/ 166 h 469"/>
                <a:gd name="T6" fmla="*/ 304 w 304"/>
                <a:gd name="T7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4" h="469">
                  <a:moveTo>
                    <a:pt x="0" y="469"/>
                  </a:moveTo>
                  <a:lnTo>
                    <a:pt x="16" y="329"/>
                  </a:lnTo>
                  <a:lnTo>
                    <a:pt x="133" y="166"/>
                  </a:lnTo>
                  <a:lnTo>
                    <a:pt x="304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8" name="Freeform 141"/>
            <p:cNvSpPr>
              <a:spLocks/>
            </p:cNvSpPr>
            <p:nvPr/>
          </p:nvSpPr>
          <p:spPr bwMode="auto">
            <a:xfrm>
              <a:off x="-4388" y="1599"/>
              <a:ext cx="308" cy="471"/>
            </a:xfrm>
            <a:custGeom>
              <a:avLst/>
              <a:gdLst>
                <a:gd name="T0" fmla="*/ 0 w 308"/>
                <a:gd name="T1" fmla="*/ 471 h 471"/>
                <a:gd name="T2" fmla="*/ 18 w 308"/>
                <a:gd name="T3" fmla="*/ 329 h 471"/>
                <a:gd name="T4" fmla="*/ 140 w 308"/>
                <a:gd name="T5" fmla="*/ 161 h 471"/>
                <a:gd name="T6" fmla="*/ 308 w 308"/>
                <a:gd name="T7" fmla="*/ 0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8" h="471">
                  <a:moveTo>
                    <a:pt x="0" y="471"/>
                  </a:moveTo>
                  <a:lnTo>
                    <a:pt x="18" y="329"/>
                  </a:lnTo>
                  <a:lnTo>
                    <a:pt x="140" y="161"/>
                  </a:lnTo>
                  <a:lnTo>
                    <a:pt x="308" y="0"/>
                  </a:lnTo>
                </a:path>
              </a:pathLst>
            </a:cu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9" name="Group 142"/>
          <p:cNvGrpSpPr>
            <a:grpSpLocks/>
          </p:cNvGrpSpPr>
          <p:nvPr/>
        </p:nvGrpSpPr>
        <p:grpSpPr bwMode="auto">
          <a:xfrm>
            <a:off x="871537" y="1419709"/>
            <a:ext cx="2898775" cy="3549650"/>
            <a:chOff x="-6824" y="2447"/>
            <a:chExt cx="1826" cy="2236"/>
          </a:xfrm>
        </p:grpSpPr>
        <p:sp>
          <p:nvSpPr>
            <p:cNvPr id="110" name="Freeform 143"/>
            <p:cNvSpPr>
              <a:spLocks/>
            </p:cNvSpPr>
            <p:nvPr/>
          </p:nvSpPr>
          <p:spPr bwMode="auto">
            <a:xfrm>
              <a:off x="-6240" y="3080"/>
              <a:ext cx="495" cy="1603"/>
            </a:xfrm>
            <a:custGeom>
              <a:avLst/>
              <a:gdLst>
                <a:gd name="T0" fmla="*/ 495 w 495"/>
                <a:gd name="T1" fmla="*/ 0 h 1603"/>
                <a:gd name="T2" fmla="*/ 495 w 495"/>
                <a:gd name="T3" fmla="*/ 16 h 1603"/>
                <a:gd name="T4" fmla="*/ 441 w 495"/>
                <a:gd name="T5" fmla="*/ 64 h 1603"/>
                <a:gd name="T6" fmla="*/ 375 w 495"/>
                <a:gd name="T7" fmla="*/ 240 h 1603"/>
                <a:gd name="T8" fmla="*/ 397 w 495"/>
                <a:gd name="T9" fmla="*/ 351 h 1603"/>
                <a:gd name="T10" fmla="*/ 390 w 495"/>
                <a:gd name="T11" fmla="*/ 390 h 1603"/>
                <a:gd name="T12" fmla="*/ 346 w 495"/>
                <a:gd name="T13" fmla="*/ 441 h 1603"/>
                <a:gd name="T14" fmla="*/ 333 w 495"/>
                <a:gd name="T15" fmla="*/ 523 h 1603"/>
                <a:gd name="T16" fmla="*/ 241 w 495"/>
                <a:gd name="T17" fmla="*/ 603 h 1603"/>
                <a:gd name="T18" fmla="*/ 174 w 495"/>
                <a:gd name="T19" fmla="*/ 822 h 1603"/>
                <a:gd name="T20" fmla="*/ 171 w 495"/>
                <a:gd name="T21" fmla="*/ 858 h 1603"/>
                <a:gd name="T22" fmla="*/ 67 w 495"/>
                <a:gd name="T23" fmla="*/ 916 h 1603"/>
                <a:gd name="T24" fmla="*/ 54 w 495"/>
                <a:gd name="T25" fmla="*/ 969 h 1603"/>
                <a:gd name="T26" fmla="*/ 78 w 495"/>
                <a:gd name="T27" fmla="*/ 1174 h 1603"/>
                <a:gd name="T28" fmla="*/ 27 w 495"/>
                <a:gd name="T29" fmla="*/ 1387 h 1603"/>
                <a:gd name="T30" fmla="*/ 36 w 495"/>
                <a:gd name="T31" fmla="*/ 1500 h 1603"/>
                <a:gd name="T32" fmla="*/ 0 w 495"/>
                <a:gd name="T33" fmla="*/ 1573 h 1603"/>
                <a:gd name="T34" fmla="*/ 0 w 495"/>
                <a:gd name="T35" fmla="*/ 1603 h 1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5" h="1603">
                  <a:moveTo>
                    <a:pt x="495" y="0"/>
                  </a:moveTo>
                  <a:lnTo>
                    <a:pt x="495" y="16"/>
                  </a:lnTo>
                  <a:lnTo>
                    <a:pt x="441" y="64"/>
                  </a:lnTo>
                  <a:lnTo>
                    <a:pt x="375" y="240"/>
                  </a:lnTo>
                  <a:lnTo>
                    <a:pt x="397" y="351"/>
                  </a:lnTo>
                  <a:lnTo>
                    <a:pt x="390" y="390"/>
                  </a:lnTo>
                  <a:lnTo>
                    <a:pt x="346" y="441"/>
                  </a:lnTo>
                  <a:lnTo>
                    <a:pt x="333" y="523"/>
                  </a:lnTo>
                  <a:lnTo>
                    <a:pt x="241" y="603"/>
                  </a:lnTo>
                  <a:lnTo>
                    <a:pt x="174" y="822"/>
                  </a:lnTo>
                  <a:lnTo>
                    <a:pt x="171" y="858"/>
                  </a:lnTo>
                  <a:lnTo>
                    <a:pt x="67" y="916"/>
                  </a:lnTo>
                  <a:lnTo>
                    <a:pt x="54" y="969"/>
                  </a:lnTo>
                  <a:lnTo>
                    <a:pt x="78" y="1174"/>
                  </a:lnTo>
                  <a:lnTo>
                    <a:pt x="27" y="1387"/>
                  </a:lnTo>
                  <a:lnTo>
                    <a:pt x="36" y="1500"/>
                  </a:lnTo>
                  <a:lnTo>
                    <a:pt x="0" y="1573"/>
                  </a:lnTo>
                  <a:lnTo>
                    <a:pt x="0" y="1603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" name="Freeform 144"/>
            <p:cNvSpPr>
              <a:spLocks/>
            </p:cNvSpPr>
            <p:nvPr/>
          </p:nvSpPr>
          <p:spPr bwMode="auto">
            <a:xfrm>
              <a:off x="-6351" y="2447"/>
              <a:ext cx="312" cy="610"/>
            </a:xfrm>
            <a:custGeom>
              <a:avLst/>
              <a:gdLst>
                <a:gd name="T0" fmla="*/ 292 w 312"/>
                <a:gd name="T1" fmla="*/ 610 h 610"/>
                <a:gd name="T2" fmla="*/ 291 w 312"/>
                <a:gd name="T3" fmla="*/ 522 h 610"/>
                <a:gd name="T4" fmla="*/ 312 w 312"/>
                <a:gd name="T5" fmla="*/ 396 h 610"/>
                <a:gd name="T6" fmla="*/ 285 w 312"/>
                <a:gd name="T7" fmla="*/ 316 h 610"/>
                <a:gd name="T8" fmla="*/ 247 w 312"/>
                <a:gd name="T9" fmla="*/ 304 h 610"/>
                <a:gd name="T10" fmla="*/ 232 w 312"/>
                <a:gd name="T11" fmla="*/ 280 h 610"/>
                <a:gd name="T12" fmla="*/ 216 w 312"/>
                <a:gd name="T13" fmla="*/ 267 h 610"/>
                <a:gd name="T14" fmla="*/ 207 w 312"/>
                <a:gd name="T15" fmla="*/ 210 h 610"/>
                <a:gd name="T16" fmla="*/ 160 w 312"/>
                <a:gd name="T17" fmla="*/ 172 h 610"/>
                <a:gd name="T18" fmla="*/ 126 w 312"/>
                <a:gd name="T19" fmla="*/ 168 h 610"/>
                <a:gd name="T20" fmla="*/ 0 w 312"/>
                <a:gd name="T2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610">
                  <a:moveTo>
                    <a:pt x="292" y="610"/>
                  </a:moveTo>
                  <a:lnTo>
                    <a:pt x="291" y="522"/>
                  </a:lnTo>
                  <a:lnTo>
                    <a:pt x="312" y="396"/>
                  </a:lnTo>
                  <a:lnTo>
                    <a:pt x="285" y="316"/>
                  </a:lnTo>
                  <a:lnTo>
                    <a:pt x="247" y="304"/>
                  </a:lnTo>
                  <a:lnTo>
                    <a:pt x="232" y="280"/>
                  </a:lnTo>
                  <a:lnTo>
                    <a:pt x="216" y="267"/>
                  </a:lnTo>
                  <a:lnTo>
                    <a:pt x="207" y="210"/>
                  </a:lnTo>
                  <a:lnTo>
                    <a:pt x="160" y="172"/>
                  </a:lnTo>
                  <a:lnTo>
                    <a:pt x="126" y="168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" name="Freeform 145"/>
            <p:cNvSpPr>
              <a:spLocks/>
            </p:cNvSpPr>
            <p:nvPr/>
          </p:nvSpPr>
          <p:spPr bwMode="auto">
            <a:xfrm>
              <a:off x="-6218" y="3339"/>
              <a:ext cx="276" cy="1322"/>
            </a:xfrm>
            <a:custGeom>
              <a:avLst/>
              <a:gdLst>
                <a:gd name="T0" fmla="*/ 276 w 276"/>
                <a:gd name="T1" fmla="*/ 0 h 1322"/>
                <a:gd name="T2" fmla="*/ 165 w 276"/>
                <a:gd name="T3" fmla="*/ 72 h 1322"/>
                <a:gd name="T4" fmla="*/ 126 w 276"/>
                <a:gd name="T5" fmla="*/ 147 h 1322"/>
                <a:gd name="T6" fmla="*/ 141 w 276"/>
                <a:gd name="T7" fmla="*/ 234 h 1322"/>
                <a:gd name="T8" fmla="*/ 116 w 276"/>
                <a:gd name="T9" fmla="*/ 435 h 1322"/>
                <a:gd name="T10" fmla="*/ 131 w 276"/>
                <a:gd name="T11" fmla="*/ 687 h 1322"/>
                <a:gd name="T12" fmla="*/ 147 w 276"/>
                <a:gd name="T13" fmla="*/ 749 h 1322"/>
                <a:gd name="T14" fmla="*/ 110 w 276"/>
                <a:gd name="T15" fmla="*/ 824 h 1322"/>
                <a:gd name="T16" fmla="*/ 54 w 276"/>
                <a:gd name="T17" fmla="*/ 1215 h 1322"/>
                <a:gd name="T18" fmla="*/ 0 w 276"/>
                <a:gd name="T19" fmla="*/ 1322 h 1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6" h="1322">
                  <a:moveTo>
                    <a:pt x="276" y="0"/>
                  </a:moveTo>
                  <a:lnTo>
                    <a:pt x="165" y="72"/>
                  </a:lnTo>
                  <a:lnTo>
                    <a:pt x="126" y="147"/>
                  </a:lnTo>
                  <a:lnTo>
                    <a:pt x="141" y="234"/>
                  </a:lnTo>
                  <a:lnTo>
                    <a:pt x="116" y="435"/>
                  </a:lnTo>
                  <a:lnTo>
                    <a:pt x="131" y="687"/>
                  </a:lnTo>
                  <a:lnTo>
                    <a:pt x="147" y="749"/>
                  </a:lnTo>
                  <a:lnTo>
                    <a:pt x="110" y="824"/>
                  </a:lnTo>
                  <a:lnTo>
                    <a:pt x="54" y="1215"/>
                  </a:lnTo>
                  <a:lnTo>
                    <a:pt x="0" y="1322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3" name="Freeform 146"/>
            <p:cNvSpPr>
              <a:spLocks/>
            </p:cNvSpPr>
            <p:nvPr/>
          </p:nvSpPr>
          <p:spPr bwMode="auto">
            <a:xfrm>
              <a:off x="-6824" y="3414"/>
              <a:ext cx="660" cy="845"/>
            </a:xfrm>
            <a:custGeom>
              <a:avLst/>
              <a:gdLst>
                <a:gd name="T0" fmla="*/ 660 w 660"/>
                <a:gd name="T1" fmla="*/ 845 h 845"/>
                <a:gd name="T2" fmla="*/ 618 w 660"/>
                <a:gd name="T3" fmla="*/ 845 h 845"/>
                <a:gd name="T4" fmla="*/ 512 w 660"/>
                <a:gd name="T5" fmla="*/ 729 h 845"/>
                <a:gd name="T6" fmla="*/ 111 w 660"/>
                <a:gd name="T7" fmla="*/ 618 h 845"/>
                <a:gd name="T8" fmla="*/ 120 w 660"/>
                <a:gd name="T9" fmla="*/ 510 h 845"/>
                <a:gd name="T10" fmla="*/ 72 w 660"/>
                <a:gd name="T11" fmla="*/ 435 h 845"/>
                <a:gd name="T12" fmla="*/ 39 w 660"/>
                <a:gd name="T13" fmla="*/ 296 h 845"/>
                <a:gd name="T14" fmla="*/ 59 w 660"/>
                <a:gd name="T15" fmla="*/ 117 h 845"/>
                <a:gd name="T16" fmla="*/ 36 w 660"/>
                <a:gd name="T17" fmla="*/ 72 h 845"/>
                <a:gd name="T18" fmla="*/ 11 w 660"/>
                <a:gd name="T19" fmla="*/ 41 h 845"/>
                <a:gd name="T20" fmla="*/ 0 w 660"/>
                <a:gd name="T21" fmla="*/ 0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0" h="845">
                  <a:moveTo>
                    <a:pt x="660" y="845"/>
                  </a:moveTo>
                  <a:lnTo>
                    <a:pt x="618" y="845"/>
                  </a:lnTo>
                  <a:lnTo>
                    <a:pt x="512" y="729"/>
                  </a:lnTo>
                  <a:lnTo>
                    <a:pt x="111" y="618"/>
                  </a:lnTo>
                  <a:lnTo>
                    <a:pt x="120" y="510"/>
                  </a:lnTo>
                  <a:lnTo>
                    <a:pt x="72" y="435"/>
                  </a:lnTo>
                  <a:lnTo>
                    <a:pt x="39" y="296"/>
                  </a:lnTo>
                  <a:lnTo>
                    <a:pt x="59" y="117"/>
                  </a:lnTo>
                  <a:lnTo>
                    <a:pt x="36" y="72"/>
                  </a:lnTo>
                  <a:lnTo>
                    <a:pt x="11" y="41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4" name="Freeform 147"/>
            <p:cNvSpPr>
              <a:spLocks/>
            </p:cNvSpPr>
            <p:nvPr/>
          </p:nvSpPr>
          <p:spPr bwMode="auto">
            <a:xfrm>
              <a:off x="-6810" y="3375"/>
              <a:ext cx="853" cy="122"/>
            </a:xfrm>
            <a:custGeom>
              <a:avLst/>
              <a:gdLst>
                <a:gd name="T0" fmla="*/ 0 w 853"/>
                <a:gd name="T1" fmla="*/ 42 h 122"/>
                <a:gd name="T2" fmla="*/ 7 w 853"/>
                <a:gd name="T3" fmla="*/ 74 h 122"/>
                <a:gd name="T4" fmla="*/ 37 w 853"/>
                <a:gd name="T5" fmla="*/ 101 h 122"/>
                <a:gd name="T6" fmla="*/ 204 w 853"/>
                <a:gd name="T7" fmla="*/ 122 h 122"/>
                <a:gd name="T8" fmla="*/ 267 w 853"/>
                <a:gd name="T9" fmla="*/ 74 h 122"/>
                <a:gd name="T10" fmla="*/ 349 w 853"/>
                <a:gd name="T11" fmla="*/ 80 h 122"/>
                <a:gd name="T12" fmla="*/ 411 w 853"/>
                <a:gd name="T13" fmla="*/ 0 h 122"/>
                <a:gd name="T14" fmla="*/ 730 w 853"/>
                <a:gd name="T15" fmla="*/ 11 h 122"/>
                <a:gd name="T16" fmla="*/ 753 w 853"/>
                <a:gd name="T17" fmla="*/ 23 h 122"/>
                <a:gd name="T18" fmla="*/ 853 w 853"/>
                <a:gd name="T19" fmla="*/ 29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53" h="122">
                  <a:moveTo>
                    <a:pt x="0" y="42"/>
                  </a:moveTo>
                  <a:lnTo>
                    <a:pt x="7" y="74"/>
                  </a:lnTo>
                  <a:lnTo>
                    <a:pt x="37" y="101"/>
                  </a:lnTo>
                  <a:lnTo>
                    <a:pt x="204" y="122"/>
                  </a:lnTo>
                  <a:lnTo>
                    <a:pt x="267" y="74"/>
                  </a:lnTo>
                  <a:lnTo>
                    <a:pt x="349" y="80"/>
                  </a:lnTo>
                  <a:lnTo>
                    <a:pt x="411" y="0"/>
                  </a:lnTo>
                  <a:lnTo>
                    <a:pt x="730" y="11"/>
                  </a:lnTo>
                  <a:lnTo>
                    <a:pt x="753" y="23"/>
                  </a:lnTo>
                  <a:lnTo>
                    <a:pt x="853" y="29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5" name="Freeform 148"/>
            <p:cNvSpPr>
              <a:spLocks/>
            </p:cNvSpPr>
            <p:nvPr/>
          </p:nvSpPr>
          <p:spPr bwMode="auto">
            <a:xfrm>
              <a:off x="-6123" y="4199"/>
              <a:ext cx="1116" cy="246"/>
            </a:xfrm>
            <a:custGeom>
              <a:avLst/>
              <a:gdLst>
                <a:gd name="T0" fmla="*/ 0 w 1116"/>
                <a:gd name="T1" fmla="*/ 67 h 246"/>
                <a:gd name="T2" fmla="*/ 22 w 1116"/>
                <a:gd name="T3" fmla="*/ 45 h 246"/>
                <a:gd name="T4" fmla="*/ 52 w 1116"/>
                <a:gd name="T5" fmla="*/ 49 h 246"/>
                <a:gd name="T6" fmla="*/ 129 w 1116"/>
                <a:gd name="T7" fmla="*/ 36 h 246"/>
                <a:gd name="T8" fmla="*/ 202 w 1116"/>
                <a:gd name="T9" fmla="*/ 42 h 246"/>
                <a:gd name="T10" fmla="*/ 309 w 1116"/>
                <a:gd name="T11" fmla="*/ 0 h 246"/>
                <a:gd name="T12" fmla="*/ 405 w 1116"/>
                <a:gd name="T13" fmla="*/ 10 h 246"/>
                <a:gd name="T14" fmla="*/ 549 w 1116"/>
                <a:gd name="T15" fmla="*/ 88 h 246"/>
                <a:gd name="T16" fmla="*/ 661 w 1116"/>
                <a:gd name="T17" fmla="*/ 105 h 246"/>
                <a:gd name="T18" fmla="*/ 703 w 1116"/>
                <a:gd name="T19" fmla="*/ 88 h 246"/>
                <a:gd name="T20" fmla="*/ 801 w 1116"/>
                <a:gd name="T21" fmla="*/ 84 h 246"/>
                <a:gd name="T22" fmla="*/ 883 w 1116"/>
                <a:gd name="T23" fmla="*/ 123 h 246"/>
                <a:gd name="T24" fmla="*/ 874 w 1116"/>
                <a:gd name="T25" fmla="*/ 216 h 246"/>
                <a:gd name="T26" fmla="*/ 925 w 1116"/>
                <a:gd name="T27" fmla="*/ 222 h 246"/>
                <a:gd name="T28" fmla="*/ 970 w 1116"/>
                <a:gd name="T29" fmla="*/ 199 h 246"/>
                <a:gd name="T30" fmla="*/ 1012 w 1116"/>
                <a:gd name="T31" fmla="*/ 246 h 246"/>
                <a:gd name="T32" fmla="*/ 1116 w 1116"/>
                <a:gd name="T33" fmla="*/ 222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16" h="246">
                  <a:moveTo>
                    <a:pt x="0" y="67"/>
                  </a:moveTo>
                  <a:lnTo>
                    <a:pt x="22" y="45"/>
                  </a:lnTo>
                  <a:lnTo>
                    <a:pt x="52" y="49"/>
                  </a:lnTo>
                  <a:lnTo>
                    <a:pt x="129" y="36"/>
                  </a:lnTo>
                  <a:lnTo>
                    <a:pt x="202" y="42"/>
                  </a:lnTo>
                  <a:lnTo>
                    <a:pt x="309" y="0"/>
                  </a:lnTo>
                  <a:lnTo>
                    <a:pt x="405" y="10"/>
                  </a:lnTo>
                  <a:lnTo>
                    <a:pt x="549" y="88"/>
                  </a:lnTo>
                  <a:lnTo>
                    <a:pt x="661" y="105"/>
                  </a:lnTo>
                  <a:lnTo>
                    <a:pt x="703" y="88"/>
                  </a:lnTo>
                  <a:lnTo>
                    <a:pt x="801" y="84"/>
                  </a:lnTo>
                  <a:lnTo>
                    <a:pt x="883" y="123"/>
                  </a:lnTo>
                  <a:lnTo>
                    <a:pt x="874" y="216"/>
                  </a:lnTo>
                  <a:lnTo>
                    <a:pt x="925" y="222"/>
                  </a:lnTo>
                  <a:lnTo>
                    <a:pt x="970" y="199"/>
                  </a:lnTo>
                  <a:lnTo>
                    <a:pt x="1012" y="246"/>
                  </a:lnTo>
                  <a:lnTo>
                    <a:pt x="1116" y="222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6" name="Freeform 149"/>
            <p:cNvSpPr>
              <a:spLocks/>
            </p:cNvSpPr>
            <p:nvPr/>
          </p:nvSpPr>
          <p:spPr bwMode="auto">
            <a:xfrm>
              <a:off x="-6075" y="4070"/>
              <a:ext cx="1077" cy="390"/>
            </a:xfrm>
            <a:custGeom>
              <a:avLst/>
              <a:gdLst>
                <a:gd name="T0" fmla="*/ 0 w 1077"/>
                <a:gd name="T1" fmla="*/ 0 h 390"/>
                <a:gd name="T2" fmla="*/ 75 w 1077"/>
                <a:gd name="T3" fmla="*/ 31 h 390"/>
                <a:gd name="T4" fmla="*/ 87 w 1077"/>
                <a:gd name="T5" fmla="*/ 48 h 390"/>
                <a:gd name="T6" fmla="*/ 144 w 1077"/>
                <a:gd name="T7" fmla="*/ 67 h 390"/>
                <a:gd name="T8" fmla="*/ 253 w 1077"/>
                <a:gd name="T9" fmla="*/ 145 h 390"/>
                <a:gd name="T10" fmla="*/ 351 w 1077"/>
                <a:gd name="T11" fmla="*/ 153 h 390"/>
                <a:gd name="T12" fmla="*/ 504 w 1077"/>
                <a:gd name="T13" fmla="*/ 234 h 390"/>
                <a:gd name="T14" fmla="*/ 615 w 1077"/>
                <a:gd name="T15" fmla="*/ 247 h 390"/>
                <a:gd name="T16" fmla="*/ 658 w 1077"/>
                <a:gd name="T17" fmla="*/ 231 h 390"/>
                <a:gd name="T18" fmla="*/ 753 w 1077"/>
                <a:gd name="T19" fmla="*/ 226 h 390"/>
                <a:gd name="T20" fmla="*/ 817 w 1077"/>
                <a:gd name="T21" fmla="*/ 259 h 390"/>
                <a:gd name="T22" fmla="*/ 810 w 1077"/>
                <a:gd name="T23" fmla="*/ 358 h 390"/>
                <a:gd name="T24" fmla="*/ 880 w 1077"/>
                <a:gd name="T25" fmla="*/ 366 h 390"/>
                <a:gd name="T26" fmla="*/ 921 w 1077"/>
                <a:gd name="T27" fmla="*/ 345 h 390"/>
                <a:gd name="T28" fmla="*/ 960 w 1077"/>
                <a:gd name="T29" fmla="*/ 390 h 390"/>
                <a:gd name="T30" fmla="*/ 1077 w 1077"/>
                <a:gd name="T31" fmla="*/ 36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77" h="390">
                  <a:moveTo>
                    <a:pt x="0" y="0"/>
                  </a:moveTo>
                  <a:lnTo>
                    <a:pt x="75" y="31"/>
                  </a:lnTo>
                  <a:lnTo>
                    <a:pt x="87" y="48"/>
                  </a:lnTo>
                  <a:lnTo>
                    <a:pt x="144" y="67"/>
                  </a:lnTo>
                  <a:lnTo>
                    <a:pt x="253" y="145"/>
                  </a:lnTo>
                  <a:lnTo>
                    <a:pt x="351" y="153"/>
                  </a:lnTo>
                  <a:lnTo>
                    <a:pt x="504" y="234"/>
                  </a:lnTo>
                  <a:lnTo>
                    <a:pt x="615" y="247"/>
                  </a:lnTo>
                  <a:lnTo>
                    <a:pt x="658" y="231"/>
                  </a:lnTo>
                  <a:lnTo>
                    <a:pt x="753" y="226"/>
                  </a:lnTo>
                  <a:lnTo>
                    <a:pt x="817" y="259"/>
                  </a:lnTo>
                  <a:lnTo>
                    <a:pt x="810" y="358"/>
                  </a:lnTo>
                  <a:lnTo>
                    <a:pt x="880" y="366"/>
                  </a:lnTo>
                  <a:lnTo>
                    <a:pt x="921" y="345"/>
                  </a:lnTo>
                  <a:lnTo>
                    <a:pt x="960" y="390"/>
                  </a:lnTo>
                  <a:lnTo>
                    <a:pt x="1077" y="361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7" name="Freeform 150"/>
            <p:cNvSpPr>
              <a:spLocks/>
            </p:cNvSpPr>
            <p:nvPr/>
          </p:nvSpPr>
          <p:spPr bwMode="auto">
            <a:xfrm>
              <a:off x="-5426" y="4014"/>
              <a:ext cx="240" cy="290"/>
            </a:xfrm>
            <a:custGeom>
              <a:avLst/>
              <a:gdLst>
                <a:gd name="T0" fmla="*/ 0 w 240"/>
                <a:gd name="T1" fmla="*/ 290 h 290"/>
                <a:gd name="T2" fmla="*/ 29 w 240"/>
                <a:gd name="T3" fmla="*/ 134 h 290"/>
                <a:gd name="T4" fmla="*/ 83 w 240"/>
                <a:gd name="T5" fmla="*/ 63 h 290"/>
                <a:gd name="T6" fmla="*/ 149 w 240"/>
                <a:gd name="T7" fmla="*/ 20 h 290"/>
                <a:gd name="T8" fmla="*/ 222 w 240"/>
                <a:gd name="T9" fmla="*/ 0 h 290"/>
                <a:gd name="T10" fmla="*/ 240 w 240"/>
                <a:gd name="T11" fmla="*/ 1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0" h="290">
                  <a:moveTo>
                    <a:pt x="0" y="290"/>
                  </a:moveTo>
                  <a:lnTo>
                    <a:pt x="29" y="134"/>
                  </a:lnTo>
                  <a:lnTo>
                    <a:pt x="83" y="63"/>
                  </a:lnTo>
                  <a:lnTo>
                    <a:pt x="149" y="20"/>
                  </a:lnTo>
                  <a:lnTo>
                    <a:pt x="222" y="0"/>
                  </a:lnTo>
                  <a:lnTo>
                    <a:pt x="240" y="17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8" name="Freeform 151"/>
            <p:cNvSpPr>
              <a:spLocks/>
            </p:cNvSpPr>
            <p:nvPr/>
          </p:nvSpPr>
          <p:spPr bwMode="auto">
            <a:xfrm>
              <a:off x="-5435" y="4004"/>
              <a:ext cx="250" cy="286"/>
            </a:xfrm>
            <a:custGeom>
              <a:avLst/>
              <a:gdLst>
                <a:gd name="T0" fmla="*/ 0 w 250"/>
                <a:gd name="T1" fmla="*/ 286 h 286"/>
                <a:gd name="T2" fmla="*/ 29 w 250"/>
                <a:gd name="T3" fmla="*/ 139 h 286"/>
                <a:gd name="T4" fmla="*/ 88 w 250"/>
                <a:gd name="T5" fmla="*/ 63 h 286"/>
                <a:gd name="T6" fmla="*/ 155 w 250"/>
                <a:gd name="T7" fmla="*/ 19 h 286"/>
                <a:gd name="T8" fmla="*/ 233 w 250"/>
                <a:gd name="T9" fmla="*/ 0 h 286"/>
                <a:gd name="T10" fmla="*/ 250 w 250"/>
                <a:gd name="T11" fmla="*/ 13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0" h="286">
                  <a:moveTo>
                    <a:pt x="0" y="286"/>
                  </a:moveTo>
                  <a:lnTo>
                    <a:pt x="29" y="139"/>
                  </a:lnTo>
                  <a:lnTo>
                    <a:pt x="88" y="63"/>
                  </a:lnTo>
                  <a:lnTo>
                    <a:pt x="155" y="19"/>
                  </a:lnTo>
                  <a:lnTo>
                    <a:pt x="233" y="0"/>
                  </a:lnTo>
                  <a:lnTo>
                    <a:pt x="250" y="13"/>
                  </a:ln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2" name="Group 572"/>
          <p:cNvGrpSpPr>
            <a:grpSpLocks/>
          </p:cNvGrpSpPr>
          <p:nvPr/>
        </p:nvGrpSpPr>
        <p:grpSpPr bwMode="auto">
          <a:xfrm>
            <a:off x="1768475" y="4918559"/>
            <a:ext cx="769937" cy="338137"/>
            <a:chOff x="1193" y="2941"/>
            <a:chExt cx="485" cy="213"/>
          </a:xfrm>
        </p:grpSpPr>
        <p:sp>
          <p:nvSpPr>
            <p:cNvPr id="123" name="Oval 420"/>
            <p:cNvSpPr>
              <a:spLocks noChangeArrowheads="1"/>
            </p:cNvSpPr>
            <p:nvPr/>
          </p:nvSpPr>
          <p:spPr bwMode="auto">
            <a:xfrm>
              <a:off x="1193" y="2941"/>
              <a:ext cx="68" cy="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108509" dir="12033363" algn="ctr" rotWithShape="0">
                      <a:srgbClr val="080808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4" name="Text Box 571"/>
            <p:cNvSpPr txBox="1">
              <a:spLocks noChangeArrowheads="1"/>
            </p:cNvSpPr>
            <p:nvPr/>
          </p:nvSpPr>
          <p:spPr bwMode="auto">
            <a:xfrm>
              <a:off x="1262" y="3000"/>
              <a:ext cx="416" cy="154"/>
            </a:xfrm>
            <a:prstGeom prst="rect">
              <a:avLst/>
            </a:prstGeom>
            <a:noFill/>
            <a:ln>
              <a:noFill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1600" dirty="0">
                  <a:solidFill>
                    <a:schemeClr val="bg1"/>
                  </a:solidFill>
                  <a:latin typeface="Impact" panose="020B0806030902050204" pitchFamily="34" charset="0"/>
                </a:rPr>
                <a:t>КМКПХГ</a:t>
              </a:r>
            </a:p>
          </p:txBody>
        </p:sp>
      </p:grpSp>
      <p:grpSp>
        <p:nvGrpSpPr>
          <p:cNvPr id="125" name="Group 574"/>
          <p:cNvGrpSpPr>
            <a:grpSpLocks/>
          </p:cNvGrpSpPr>
          <p:nvPr/>
        </p:nvGrpSpPr>
        <p:grpSpPr bwMode="auto">
          <a:xfrm>
            <a:off x="893762" y="2291246"/>
            <a:ext cx="3251200" cy="1096963"/>
            <a:chOff x="642" y="1286"/>
            <a:chExt cx="2048" cy="691"/>
          </a:xfrm>
        </p:grpSpPr>
        <p:grpSp>
          <p:nvGrpSpPr>
            <p:cNvPr id="126" name="Group 570"/>
            <p:cNvGrpSpPr>
              <a:grpSpLocks/>
            </p:cNvGrpSpPr>
            <p:nvPr/>
          </p:nvGrpSpPr>
          <p:grpSpPr bwMode="auto">
            <a:xfrm>
              <a:off x="642" y="1286"/>
              <a:ext cx="2048" cy="347"/>
              <a:chOff x="642" y="1286"/>
              <a:chExt cx="2048" cy="347"/>
            </a:xfrm>
          </p:grpSpPr>
          <p:sp>
            <p:nvSpPr>
              <p:cNvPr id="128" name="Oval 421"/>
              <p:cNvSpPr>
                <a:spLocks noChangeArrowheads="1"/>
              </p:cNvSpPr>
              <p:nvPr/>
            </p:nvSpPr>
            <p:spPr bwMode="auto">
              <a:xfrm>
                <a:off x="1638" y="1314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8509" dir="12033363" algn="ctr" rotWithShape="0">
                        <a:srgbClr val="080808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9" name="Oval 422"/>
              <p:cNvSpPr>
                <a:spLocks noChangeArrowheads="1"/>
              </p:cNvSpPr>
              <p:nvPr/>
            </p:nvSpPr>
            <p:spPr bwMode="auto">
              <a:xfrm>
                <a:off x="2190" y="1317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8509" dir="12033363" algn="ctr" rotWithShape="0">
                        <a:srgbClr val="080808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0" name="Oval 423"/>
              <p:cNvSpPr>
                <a:spLocks noChangeArrowheads="1"/>
              </p:cNvSpPr>
              <p:nvPr/>
            </p:nvSpPr>
            <p:spPr bwMode="auto">
              <a:xfrm>
                <a:off x="2622" y="1286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8509" dir="12033363" algn="ctr" rotWithShape="0">
                        <a:srgbClr val="080808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1" name="Oval 424"/>
              <p:cNvSpPr>
                <a:spLocks noChangeArrowheads="1"/>
              </p:cNvSpPr>
              <p:nvPr/>
            </p:nvSpPr>
            <p:spPr bwMode="auto">
              <a:xfrm>
                <a:off x="1161" y="1297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8509" dir="12033363" algn="ctr" rotWithShape="0">
                        <a:srgbClr val="080808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2" name="Oval 425"/>
              <p:cNvSpPr>
                <a:spLocks noChangeArrowheads="1"/>
              </p:cNvSpPr>
              <p:nvPr/>
            </p:nvSpPr>
            <p:spPr bwMode="auto">
              <a:xfrm>
                <a:off x="642" y="1565"/>
                <a:ext cx="68" cy="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108509" dir="12033363" algn="ctr" rotWithShape="0">
                        <a:srgbClr val="080808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27" name="Oval 573"/>
            <p:cNvSpPr>
              <a:spLocks noChangeArrowheads="1"/>
            </p:cNvSpPr>
            <p:nvPr/>
          </p:nvSpPr>
          <p:spPr bwMode="auto">
            <a:xfrm>
              <a:off x="1458" y="1909"/>
              <a:ext cx="68" cy="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33" name="Group 580"/>
          <p:cNvGrpSpPr>
            <a:grpSpLocks/>
          </p:cNvGrpSpPr>
          <p:nvPr/>
        </p:nvGrpSpPr>
        <p:grpSpPr bwMode="auto">
          <a:xfrm>
            <a:off x="712787" y="1387959"/>
            <a:ext cx="3402013" cy="4767262"/>
            <a:chOff x="528" y="717"/>
            <a:chExt cx="2143" cy="3003"/>
          </a:xfrm>
        </p:grpSpPr>
        <p:grpSp>
          <p:nvGrpSpPr>
            <p:cNvPr id="134" name="Group 152"/>
            <p:cNvGrpSpPr>
              <a:grpSpLocks/>
            </p:cNvGrpSpPr>
            <p:nvPr/>
          </p:nvGrpSpPr>
          <p:grpSpPr bwMode="auto">
            <a:xfrm>
              <a:off x="528" y="717"/>
              <a:ext cx="2143" cy="2666"/>
              <a:chOff x="-5502" y="1455"/>
              <a:chExt cx="2143" cy="2666"/>
            </a:xfrm>
          </p:grpSpPr>
          <p:grpSp>
            <p:nvGrpSpPr>
              <p:cNvPr id="137" name="Group 153"/>
              <p:cNvGrpSpPr>
                <a:grpSpLocks/>
              </p:cNvGrpSpPr>
              <p:nvPr/>
            </p:nvGrpSpPr>
            <p:grpSpPr bwMode="auto">
              <a:xfrm>
                <a:off x="-5502" y="1455"/>
                <a:ext cx="2143" cy="2666"/>
                <a:chOff x="-5502" y="1455"/>
                <a:chExt cx="2143" cy="2666"/>
              </a:xfrm>
            </p:grpSpPr>
            <p:sp>
              <p:nvSpPr>
                <p:cNvPr id="139" name="Freeform 154"/>
                <p:cNvSpPr>
                  <a:spLocks/>
                </p:cNvSpPr>
                <p:nvPr/>
              </p:nvSpPr>
              <p:spPr bwMode="auto">
                <a:xfrm>
                  <a:off x="-5366" y="2051"/>
                  <a:ext cx="41" cy="321"/>
                </a:xfrm>
                <a:custGeom>
                  <a:avLst/>
                  <a:gdLst>
                    <a:gd name="T0" fmla="*/ 0 w 41"/>
                    <a:gd name="T1" fmla="*/ 321 h 321"/>
                    <a:gd name="T2" fmla="*/ 14 w 41"/>
                    <a:gd name="T3" fmla="*/ 214 h 321"/>
                    <a:gd name="T4" fmla="*/ 12 w 41"/>
                    <a:gd name="T5" fmla="*/ 121 h 321"/>
                    <a:gd name="T6" fmla="*/ 41 w 41"/>
                    <a:gd name="T7" fmla="*/ 0 h 3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1" h="321">
                      <a:moveTo>
                        <a:pt x="0" y="321"/>
                      </a:moveTo>
                      <a:lnTo>
                        <a:pt x="14" y="214"/>
                      </a:lnTo>
                      <a:lnTo>
                        <a:pt x="12" y="121"/>
                      </a:lnTo>
                      <a:lnTo>
                        <a:pt x="41" y="0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0" name="Freeform 155"/>
                <p:cNvSpPr>
                  <a:spLocks/>
                </p:cNvSpPr>
                <p:nvPr/>
              </p:nvSpPr>
              <p:spPr bwMode="auto">
                <a:xfrm>
                  <a:off x="-3780" y="2879"/>
                  <a:ext cx="421" cy="174"/>
                </a:xfrm>
                <a:custGeom>
                  <a:avLst/>
                  <a:gdLst>
                    <a:gd name="T0" fmla="*/ 0 w 421"/>
                    <a:gd name="T1" fmla="*/ 153 h 174"/>
                    <a:gd name="T2" fmla="*/ 39 w 421"/>
                    <a:gd name="T3" fmla="*/ 139 h 174"/>
                    <a:gd name="T4" fmla="*/ 147 w 421"/>
                    <a:gd name="T5" fmla="*/ 138 h 174"/>
                    <a:gd name="T6" fmla="*/ 181 w 421"/>
                    <a:gd name="T7" fmla="*/ 174 h 174"/>
                    <a:gd name="T8" fmla="*/ 343 w 421"/>
                    <a:gd name="T9" fmla="*/ 85 h 174"/>
                    <a:gd name="T10" fmla="*/ 421 w 421"/>
                    <a:gd name="T11" fmla="*/ 0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21" h="174">
                      <a:moveTo>
                        <a:pt x="0" y="153"/>
                      </a:moveTo>
                      <a:lnTo>
                        <a:pt x="39" y="139"/>
                      </a:lnTo>
                      <a:lnTo>
                        <a:pt x="147" y="138"/>
                      </a:lnTo>
                      <a:lnTo>
                        <a:pt x="181" y="174"/>
                      </a:lnTo>
                      <a:lnTo>
                        <a:pt x="343" y="85"/>
                      </a:lnTo>
                      <a:lnTo>
                        <a:pt x="421" y="0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1" name="Freeform 156"/>
                <p:cNvSpPr>
                  <a:spLocks/>
                </p:cNvSpPr>
                <p:nvPr/>
              </p:nvSpPr>
              <p:spPr bwMode="auto">
                <a:xfrm>
                  <a:off x="-3816" y="3479"/>
                  <a:ext cx="165" cy="436"/>
                </a:xfrm>
                <a:custGeom>
                  <a:avLst/>
                  <a:gdLst>
                    <a:gd name="T0" fmla="*/ 165 w 165"/>
                    <a:gd name="T1" fmla="*/ 0 h 436"/>
                    <a:gd name="T2" fmla="*/ 150 w 165"/>
                    <a:gd name="T3" fmla="*/ 304 h 436"/>
                    <a:gd name="T4" fmla="*/ 61 w 165"/>
                    <a:gd name="T5" fmla="*/ 399 h 436"/>
                    <a:gd name="T6" fmla="*/ 0 w 165"/>
                    <a:gd name="T7" fmla="*/ 436 h 4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5" h="436">
                      <a:moveTo>
                        <a:pt x="165" y="0"/>
                      </a:moveTo>
                      <a:lnTo>
                        <a:pt x="150" y="304"/>
                      </a:lnTo>
                      <a:lnTo>
                        <a:pt x="61" y="399"/>
                      </a:lnTo>
                      <a:lnTo>
                        <a:pt x="0" y="436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2" name="Freeform 157"/>
                <p:cNvSpPr>
                  <a:spLocks/>
                </p:cNvSpPr>
                <p:nvPr/>
              </p:nvSpPr>
              <p:spPr bwMode="auto">
                <a:xfrm>
                  <a:off x="-4182" y="3852"/>
                  <a:ext cx="430" cy="269"/>
                </a:xfrm>
                <a:custGeom>
                  <a:avLst/>
                  <a:gdLst>
                    <a:gd name="T0" fmla="*/ 430 w 430"/>
                    <a:gd name="T1" fmla="*/ 21 h 269"/>
                    <a:gd name="T2" fmla="*/ 406 w 430"/>
                    <a:gd name="T3" fmla="*/ 0 h 269"/>
                    <a:gd name="T4" fmla="*/ 0 w 430"/>
                    <a:gd name="T5" fmla="*/ 269 h 2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0" h="269">
                      <a:moveTo>
                        <a:pt x="430" y="21"/>
                      </a:moveTo>
                      <a:lnTo>
                        <a:pt x="406" y="0"/>
                      </a:lnTo>
                      <a:lnTo>
                        <a:pt x="0" y="269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3" name="Line 158"/>
                <p:cNvSpPr>
                  <a:spLocks noChangeShapeType="1"/>
                </p:cNvSpPr>
                <p:nvPr/>
              </p:nvSpPr>
              <p:spPr bwMode="auto">
                <a:xfrm>
                  <a:off x="-4185" y="3312"/>
                  <a:ext cx="31" cy="231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4" name="Freeform 159"/>
                <p:cNvSpPr>
                  <a:spLocks/>
                </p:cNvSpPr>
                <p:nvPr/>
              </p:nvSpPr>
              <p:spPr bwMode="auto">
                <a:xfrm>
                  <a:off x="-4890" y="3680"/>
                  <a:ext cx="102" cy="256"/>
                </a:xfrm>
                <a:custGeom>
                  <a:avLst/>
                  <a:gdLst>
                    <a:gd name="T0" fmla="*/ 0 w 102"/>
                    <a:gd name="T1" fmla="*/ 256 h 256"/>
                    <a:gd name="T2" fmla="*/ 87 w 102"/>
                    <a:gd name="T3" fmla="*/ 204 h 256"/>
                    <a:gd name="T4" fmla="*/ 102 w 102"/>
                    <a:gd name="T5" fmla="*/ 0 h 2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2" h="256">
                      <a:moveTo>
                        <a:pt x="0" y="256"/>
                      </a:moveTo>
                      <a:lnTo>
                        <a:pt x="87" y="204"/>
                      </a:lnTo>
                      <a:lnTo>
                        <a:pt x="102" y="0"/>
                      </a:lnTo>
                    </a:path>
                  </a:pathLst>
                </a:custGeom>
                <a:noFill/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5" name="Freeform 160"/>
                <p:cNvSpPr>
                  <a:spLocks/>
                </p:cNvSpPr>
                <p:nvPr/>
              </p:nvSpPr>
              <p:spPr bwMode="auto">
                <a:xfrm>
                  <a:off x="-5034" y="1455"/>
                  <a:ext cx="219" cy="63"/>
                </a:xfrm>
                <a:custGeom>
                  <a:avLst/>
                  <a:gdLst>
                    <a:gd name="T0" fmla="*/ 0 w 219"/>
                    <a:gd name="T1" fmla="*/ 63 h 63"/>
                    <a:gd name="T2" fmla="*/ 111 w 219"/>
                    <a:gd name="T3" fmla="*/ 29 h 63"/>
                    <a:gd name="T4" fmla="*/ 193 w 219"/>
                    <a:gd name="T5" fmla="*/ 11 h 63"/>
                    <a:gd name="T6" fmla="*/ 219 w 219"/>
                    <a:gd name="T7" fmla="*/ 0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9" h="63">
                      <a:moveTo>
                        <a:pt x="0" y="63"/>
                      </a:moveTo>
                      <a:lnTo>
                        <a:pt x="111" y="29"/>
                      </a:lnTo>
                      <a:lnTo>
                        <a:pt x="193" y="11"/>
                      </a:lnTo>
                      <a:lnTo>
                        <a:pt x="219" y="0"/>
                      </a:ln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6" name="Freeform 161"/>
                <p:cNvSpPr>
                  <a:spLocks/>
                </p:cNvSpPr>
                <p:nvPr/>
              </p:nvSpPr>
              <p:spPr bwMode="auto">
                <a:xfrm>
                  <a:off x="-5056" y="1514"/>
                  <a:ext cx="43" cy="102"/>
                </a:xfrm>
                <a:custGeom>
                  <a:avLst/>
                  <a:gdLst>
                    <a:gd name="T0" fmla="*/ 43 w 43"/>
                    <a:gd name="T1" fmla="*/ 0 h 102"/>
                    <a:gd name="T2" fmla="*/ 0 w 43"/>
                    <a:gd name="T3" fmla="*/ 102 h 1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43" h="102">
                      <a:moveTo>
                        <a:pt x="43" y="0"/>
                      </a:moveTo>
                      <a:lnTo>
                        <a:pt x="0" y="102"/>
                      </a:ln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7" name="Line 162"/>
                <p:cNvSpPr>
                  <a:spLocks noChangeShapeType="1"/>
                </p:cNvSpPr>
                <p:nvPr/>
              </p:nvSpPr>
              <p:spPr bwMode="auto">
                <a:xfrm>
                  <a:off x="-5050" y="1606"/>
                  <a:ext cx="57" cy="9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8" name="Freeform 163"/>
                <p:cNvSpPr>
                  <a:spLocks/>
                </p:cNvSpPr>
                <p:nvPr/>
              </p:nvSpPr>
              <p:spPr bwMode="auto">
                <a:xfrm>
                  <a:off x="-4887" y="1739"/>
                  <a:ext cx="204" cy="96"/>
                </a:xfrm>
                <a:custGeom>
                  <a:avLst/>
                  <a:gdLst>
                    <a:gd name="T0" fmla="*/ 204 w 204"/>
                    <a:gd name="T1" fmla="*/ 0 h 96"/>
                    <a:gd name="T2" fmla="*/ 172 w 204"/>
                    <a:gd name="T3" fmla="*/ 33 h 96"/>
                    <a:gd name="T4" fmla="*/ 18 w 204"/>
                    <a:gd name="T5" fmla="*/ 94 h 96"/>
                    <a:gd name="T6" fmla="*/ 0 w 204"/>
                    <a:gd name="T7" fmla="*/ 96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4" h="96">
                      <a:moveTo>
                        <a:pt x="204" y="0"/>
                      </a:moveTo>
                      <a:lnTo>
                        <a:pt x="172" y="33"/>
                      </a:lnTo>
                      <a:lnTo>
                        <a:pt x="18" y="94"/>
                      </a:lnTo>
                      <a:lnTo>
                        <a:pt x="0" y="96"/>
                      </a:ln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49" name="Freeform 164"/>
                <p:cNvSpPr>
                  <a:spLocks/>
                </p:cNvSpPr>
                <p:nvPr/>
              </p:nvSpPr>
              <p:spPr bwMode="auto">
                <a:xfrm>
                  <a:off x="-4689" y="1676"/>
                  <a:ext cx="204" cy="90"/>
                </a:xfrm>
                <a:custGeom>
                  <a:avLst/>
                  <a:gdLst>
                    <a:gd name="T0" fmla="*/ 0 w 204"/>
                    <a:gd name="T1" fmla="*/ 90 h 90"/>
                    <a:gd name="T2" fmla="*/ 82 w 204"/>
                    <a:gd name="T3" fmla="*/ 70 h 90"/>
                    <a:gd name="T4" fmla="*/ 204 w 204"/>
                    <a:gd name="T5" fmla="*/ 0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4" h="90">
                      <a:moveTo>
                        <a:pt x="0" y="90"/>
                      </a:moveTo>
                      <a:lnTo>
                        <a:pt x="82" y="70"/>
                      </a:lnTo>
                      <a:lnTo>
                        <a:pt x="204" y="0"/>
                      </a:lnTo>
                    </a:path>
                  </a:pathLst>
                </a:cu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0" name="Line 165"/>
                <p:cNvSpPr>
                  <a:spLocks noChangeShapeType="1"/>
                </p:cNvSpPr>
                <p:nvPr/>
              </p:nvSpPr>
              <p:spPr bwMode="auto">
                <a:xfrm flipV="1">
                  <a:off x="-4508" y="1499"/>
                  <a:ext cx="18" cy="190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1" name="Line 166"/>
                <p:cNvSpPr>
                  <a:spLocks noChangeShapeType="1"/>
                </p:cNvSpPr>
                <p:nvPr/>
              </p:nvSpPr>
              <p:spPr bwMode="auto">
                <a:xfrm flipH="1">
                  <a:off x="-4869" y="1589"/>
                  <a:ext cx="25" cy="30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2" name="Line 167"/>
                <p:cNvSpPr>
                  <a:spLocks noChangeShapeType="1"/>
                </p:cNvSpPr>
                <p:nvPr/>
              </p:nvSpPr>
              <p:spPr bwMode="auto">
                <a:xfrm flipV="1">
                  <a:off x="-4812" y="1617"/>
                  <a:ext cx="27" cy="12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" name="Line 168"/>
                <p:cNvSpPr>
                  <a:spLocks noChangeShapeType="1"/>
                </p:cNvSpPr>
                <p:nvPr/>
              </p:nvSpPr>
              <p:spPr bwMode="auto">
                <a:xfrm>
                  <a:off x="-4824" y="1815"/>
                  <a:ext cx="10" cy="1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4" name="Line 169"/>
                <p:cNvSpPr>
                  <a:spLocks noChangeShapeType="1"/>
                </p:cNvSpPr>
                <p:nvPr/>
              </p:nvSpPr>
              <p:spPr bwMode="auto">
                <a:xfrm flipH="1" flipV="1">
                  <a:off x="-4530" y="1569"/>
                  <a:ext cx="29" cy="19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5" name="Line 170"/>
                <p:cNvSpPr>
                  <a:spLocks noChangeShapeType="1"/>
                </p:cNvSpPr>
                <p:nvPr/>
              </p:nvSpPr>
              <p:spPr bwMode="auto">
                <a:xfrm flipH="1" flipV="1">
                  <a:off x="-4244" y="1661"/>
                  <a:ext cx="62" cy="85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6" name="Line 171"/>
                <p:cNvSpPr>
                  <a:spLocks noChangeShapeType="1"/>
                </p:cNvSpPr>
                <p:nvPr/>
              </p:nvSpPr>
              <p:spPr bwMode="auto">
                <a:xfrm flipH="1" flipV="1">
                  <a:off x="-4356" y="1853"/>
                  <a:ext cx="39" cy="29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7" name="Line 172"/>
                <p:cNvSpPr>
                  <a:spLocks noChangeShapeType="1"/>
                </p:cNvSpPr>
                <p:nvPr/>
              </p:nvSpPr>
              <p:spPr bwMode="auto">
                <a:xfrm>
                  <a:off x="-4207" y="1784"/>
                  <a:ext cx="109" cy="9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8" name="Freeform 173"/>
                <p:cNvSpPr>
                  <a:spLocks/>
                </p:cNvSpPr>
                <p:nvPr/>
              </p:nvSpPr>
              <p:spPr bwMode="auto">
                <a:xfrm>
                  <a:off x="-4638" y="1974"/>
                  <a:ext cx="126" cy="23"/>
                </a:xfrm>
                <a:custGeom>
                  <a:avLst/>
                  <a:gdLst>
                    <a:gd name="T0" fmla="*/ 0 w 126"/>
                    <a:gd name="T1" fmla="*/ 23 h 23"/>
                    <a:gd name="T2" fmla="*/ 111 w 126"/>
                    <a:gd name="T3" fmla="*/ 15 h 23"/>
                    <a:gd name="T4" fmla="*/ 126 w 126"/>
                    <a:gd name="T5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6" h="23">
                      <a:moveTo>
                        <a:pt x="0" y="23"/>
                      </a:moveTo>
                      <a:lnTo>
                        <a:pt x="111" y="15"/>
                      </a:lnTo>
                      <a:lnTo>
                        <a:pt x="126" y="0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9" name="Line 174"/>
                <p:cNvSpPr>
                  <a:spLocks noChangeShapeType="1"/>
                </p:cNvSpPr>
                <p:nvPr/>
              </p:nvSpPr>
              <p:spPr bwMode="auto">
                <a:xfrm flipH="1" flipV="1">
                  <a:off x="-4671" y="1929"/>
                  <a:ext cx="40" cy="24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0" name="Freeform 175"/>
                <p:cNvSpPr>
                  <a:spLocks/>
                </p:cNvSpPr>
                <p:nvPr/>
              </p:nvSpPr>
              <p:spPr bwMode="auto">
                <a:xfrm>
                  <a:off x="-4253" y="1866"/>
                  <a:ext cx="54" cy="9"/>
                </a:xfrm>
                <a:custGeom>
                  <a:avLst/>
                  <a:gdLst>
                    <a:gd name="T0" fmla="*/ 0 w 54"/>
                    <a:gd name="T1" fmla="*/ 0 h 9"/>
                    <a:gd name="T2" fmla="*/ 18 w 54"/>
                    <a:gd name="T3" fmla="*/ 9 h 9"/>
                    <a:gd name="T4" fmla="*/ 54 w 54"/>
                    <a:gd name="T5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4" h="9">
                      <a:moveTo>
                        <a:pt x="0" y="0"/>
                      </a:moveTo>
                      <a:lnTo>
                        <a:pt x="18" y="9"/>
                      </a:lnTo>
                      <a:lnTo>
                        <a:pt x="54" y="0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1" name="Line 176"/>
                <p:cNvSpPr>
                  <a:spLocks noChangeShapeType="1"/>
                </p:cNvSpPr>
                <p:nvPr/>
              </p:nvSpPr>
              <p:spPr bwMode="auto">
                <a:xfrm flipH="1" flipV="1">
                  <a:off x="-4803" y="1980"/>
                  <a:ext cx="14" cy="69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2" name="Line 177"/>
                <p:cNvSpPr>
                  <a:spLocks noChangeShapeType="1"/>
                </p:cNvSpPr>
                <p:nvPr/>
              </p:nvSpPr>
              <p:spPr bwMode="auto">
                <a:xfrm flipH="1" flipV="1">
                  <a:off x="-4707" y="1993"/>
                  <a:ext cx="19" cy="60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3" name="Freeform 178"/>
                <p:cNvSpPr>
                  <a:spLocks/>
                </p:cNvSpPr>
                <p:nvPr/>
              </p:nvSpPr>
              <p:spPr bwMode="auto">
                <a:xfrm>
                  <a:off x="-4893" y="1950"/>
                  <a:ext cx="141" cy="249"/>
                </a:xfrm>
                <a:custGeom>
                  <a:avLst/>
                  <a:gdLst>
                    <a:gd name="T0" fmla="*/ 0 w 141"/>
                    <a:gd name="T1" fmla="*/ 0 h 249"/>
                    <a:gd name="T2" fmla="*/ 24 w 141"/>
                    <a:gd name="T3" fmla="*/ 29 h 249"/>
                    <a:gd name="T4" fmla="*/ 85 w 141"/>
                    <a:gd name="T5" fmla="*/ 191 h 249"/>
                    <a:gd name="T6" fmla="*/ 141 w 141"/>
                    <a:gd name="T7" fmla="*/ 249 h 2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1" h="249">
                      <a:moveTo>
                        <a:pt x="0" y="0"/>
                      </a:moveTo>
                      <a:lnTo>
                        <a:pt x="24" y="29"/>
                      </a:lnTo>
                      <a:lnTo>
                        <a:pt x="85" y="191"/>
                      </a:lnTo>
                      <a:lnTo>
                        <a:pt x="141" y="249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4" name="Line 179"/>
                <p:cNvSpPr>
                  <a:spLocks noChangeShapeType="1"/>
                </p:cNvSpPr>
                <p:nvPr/>
              </p:nvSpPr>
              <p:spPr bwMode="auto">
                <a:xfrm flipH="1">
                  <a:off x="-4373" y="2106"/>
                  <a:ext cx="24" cy="30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5" name="Freeform 180"/>
                <p:cNvSpPr>
                  <a:spLocks/>
                </p:cNvSpPr>
                <p:nvPr/>
              </p:nvSpPr>
              <p:spPr bwMode="auto">
                <a:xfrm>
                  <a:off x="-5076" y="1938"/>
                  <a:ext cx="207" cy="42"/>
                </a:xfrm>
                <a:custGeom>
                  <a:avLst/>
                  <a:gdLst>
                    <a:gd name="T0" fmla="*/ 207 w 207"/>
                    <a:gd name="T1" fmla="*/ 42 h 42"/>
                    <a:gd name="T2" fmla="*/ 123 w 207"/>
                    <a:gd name="T3" fmla="*/ 14 h 42"/>
                    <a:gd name="T4" fmla="*/ 0 w 207"/>
                    <a:gd name="T5" fmla="*/ 0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7" h="42">
                      <a:moveTo>
                        <a:pt x="207" y="42"/>
                      </a:moveTo>
                      <a:lnTo>
                        <a:pt x="123" y="14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6" name="Line 181"/>
                <p:cNvSpPr>
                  <a:spLocks noChangeShapeType="1"/>
                </p:cNvSpPr>
                <p:nvPr/>
              </p:nvSpPr>
              <p:spPr bwMode="auto">
                <a:xfrm flipH="1" flipV="1">
                  <a:off x="-4663" y="1995"/>
                  <a:ext cx="13" cy="55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7" name="Freeform 182"/>
                <p:cNvSpPr>
                  <a:spLocks/>
                </p:cNvSpPr>
                <p:nvPr/>
              </p:nvSpPr>
              <p:spPr bwMode="auto">
                <a:xfrm>
                  <a:off x="-5009" y="1955"/>
                  <a:ext cx="62" cy="37"/>
                </a:xfrm>
                <a:custGeom>
                  <a:avLst/>
                  <a:gdLst>
                    <a:gd name="T0" fmla="*/ 62 w 62"/>
                    <a:gd name="T1" fmla="*/ 0 h 37"/>
                    <a:gd name="T2" fmla="*/ 44 w 62"/>
                    <a:gd name="T3" fmla="*/ 36 h 37"/>
                    <a:gd name="T4" fmla="*/ 0 w 62"/>
                    <a:gd name="T5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2" h="37">
                      <a:moveTo>
                        <a:pt x="62" y="0"/>
                      </a:moveTo>
                      <a:lnTo>
                        <a:pt x="44" y="36"/>
                      </a:lnTo>
                      <a:lnTo>
                        <a:pt x="0" y="37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8" name="Freeform 183"/>
                <p:cNvSpPr>
                  <a:spLocks/>
                </p:cNvSpPr>
                <p:nvPr/>
              </p:nvSpPr>
              <p:spPr bwMode="auto">
                <a:xfrm>
                  <a:off x="-5003" y="1908"/>
                  <a:ext cx="47" cy="44"/>
                </a:xfrm>
                <a:custGeom>
                  <a:avLst/>
                  <a:gdLst>
                    <a:gd name="T0" fmla="*/ 0 w 47"/>
                    <a:gd name="T1" fmla="*/ 0 h 44"/>
                    <a:gd name="T2" fmla="*/ 47 w 47"/>
                    <a:gd name="T3" fmla="*/ 17 h 44"/>
                    <a:gd name="T4" fmla="*/ 45 w 47"/>
                    <a:gd name="T5" fmla="*/ 44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" h="44">
                      <a:moveTo>
                        <a:pt x="0" y="0"/>
                      </a:moveTo>
                      <a:lnTo>
                        <a:pt x="47" y="17"/>
                      </a:lnTo>
                      <a:lnTo>
                        <a:pt x="45" y="44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69" name="Line 184"/>
                <p:cNvSpPr>
                  <a:spLocks noChangeShapeType="1"/>
                </p:cNvSpPr>
                <p:nvPr/>
              </p:nvSpPr>
              <p:spPr bwMode="auto">
                <a:xfrm>
                  <a:off x="-3815" y="2084"/>
                  <a:ext cx="60" cy="168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0" name="Freeform 185"/>
                <p:cNvSpPr>
                  <a:spLocks/>
                </p:cNvSpPr>
                <p:nvPr/>
              </p:nvSpPr>
              <p:spPr bwMode="auto">
                <a:xfrm>
                  <a:off x="-3782" y="2162"/>
                  <a:ext cx="71" cy="60"/>
                </a:xfrm>
                <a:custGeom>
                  <a:avLst/>
                  <a:gdLst>
                    <a:gd name="T0" fmla="*/ 0 w 71"/>
                    <a:gd name="T1" fmla="*/ 12 h 60"/>
                    <a:gd name="T2" fmla="*/ 50 w 71"/>
                    <a:gd name="T3" fmla="*/ 0 h 60"/>
                    <a:gd name="T4" fmla="*/ 71 w 71"/>
                    <a:gd name="T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1" h="60">
                      <a:moveTo>
                        <a:pt x="0" y="12"/>
                      </a:moveTo>
                      <a:lnTo>
                        <a:pt x="50" y="0"/>
                      </a:lnTo>
                      <a:lnTo>
                        <a:pt x="71" y="60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1" name="Line 186"/>
                <p:cNvSpPr>
                  <a:spLocks noChangeShapeType="1"/>
                </p:cNvSpPr>
                <p:nvPr/>
              </p:nvSpPr>
              <p:spPr bwMode="auto">
                <a:xfrm flipV="1">
                  <a:off x="-3723" y="2036"/>
                  <a:ext cx="7" cy="39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2" name="Freeform 187"/>
                <p:cNvSpPr>
                  <a:spLocks/>
                </p:cNvSpPr>
                <p:nvPr/>
              </p:nvSpPr>
              <p:spPr bwMode="auto">
                <a:xfrm>
                  <a:off x="-3678" y="1811"/>
                  <a:ext cx="93" cy="327"/>
                </a:xfrm>
                <a:custGeom>
                  <a:avLst/>
                  <a:gdLst>
                    <a:gd name="T0" fmla="*/ 0 w 93"/>
                    <a:gd name="T1" fmla="*/ 0 h 327"/>
                    <a:gd name="T2" fmla="*/ 46 w 93"/>
                    <a:gd name="T3" fmla="*/ 165 h 327"/>
                    <a:gd name="T4" fmla="*/ 93 w 93"/>
                    <a:gd name="T5" fmla="*/ 255 h 327"/>
                    <a:gd name="T6" fmla="*/ 85 w 93"/>
                    <a:gd name="T7" fmla="*/ 327 h 3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3" h="327">
                      <a:moveTo>
                        <a:pt x="0" y="0"/>
                      </a:moveTo>
                      <a:lnTo>
                        <a:pt x="46" y="165"/>
                      </a:lnTo>
                      <a:lnTo>
                        <a:pt x="93" y="255"/>
                      </a:lnTo>
                      <a:lnTo>
                        <a:pt x="85" y="327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3" name="Line 188"/>
                <p:cNvSpPr>
                  <a:spLocks noChangeShapeType="1"/>
                </p:cNvSpPr>
                <p:nvPr/>
              </p:nvSpPr>
              <p:spPr bwMode="auto">
                <a:xfrm flipH="1" flipV="1">
                  <a:off x="-3459" y="1979"/>
                  <a:ext cx="12" cy="72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4" name="Line 189"/>
                <p:cNvSpPr>
                  <a:spLocks noChangeShapeType="1"/>
                </p:cNvSpPr>
                <p:nvPr/>
              </p:nvSpPr>
              <p:spPr bwMode="auto">
                <a:xfrm flipH="1">
                  <a:off x="-3703" y="1862"/>
                  <a:ext cx="39" cy="10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5" name="Freeform 190"/>
                <p:cNvSpPr>
                  <a:spLocks/>
                </p:cNvSpPr>
                <p:nvPr/>
              </p:nvSpPr>
              <p:spPr bwMode="auto">
                <a:xfrm>
                  <a:off x="-4281" y="2067"/>
                  <a:ext cx="27" cy="134"/>
                </a:xfrm>
                <a:custGeom>
                  <a:avLst/>
                  <a:gdLst>
                    <a:gd name="T0" fmla="*/ 24 w 27"/>
                    <a:gd name="T1" fmla="*/ 0 h 134"/>
                    <a:gd name="T2" fmla="*/ 27 w 27"/>
                    <a:gd name="T3" fmla="*/ 80 h 134"/>
                    <a:gd name="T4" fmla="*/ 0 w 27"/>
                    <a:gd name="T5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" h="134">
                      <a:moveTo>
                        <a:pt x="24" y="0"/>
                      </a:moveTo>
                      <a:lnTo>
                        <a:pt x="27" y="80"/>
                      </a:lnTo>
                      <a:lnTo>
                        <a:pt x="0" y="134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6" name="Line 191"/>
                <p:cNvSpPr>
                  <a:spLocks noChangeShapeType="1"/>
                </p:cNvSpPr>
                <p:nvPr/>
              </p:nvSpPr>
              <p:spPr bwMode="auto">
                <a:xfrm>
                  <a:off x="-5327" y="2051"/>
                  <a:ext cx="29" cy="9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7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-4842" y="2138"/>
                  <a:ext cx="31" cy="19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8" name="Line 193"/>
                <p:cNvSpPr>
                  <a:spLocks noChangeShapeType="1"/>
                </p:cNvSpPr>
                <p:nvPr/>
              </p:nvSpPr>
              <p:spPr bwMode="auto">
                <a:xfrm flipH="1" flipV="1">
                  <a:off x="-5049" y="2113"/>
                  <a:ext cx="35" cy="50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79" name="Line 194"/>
                <p:cNvSpPr>
                  <a:spLocks noChangeShapeType="1"/>
                </p:cNvSpPr>
                <p:nvPr/>
              </p:nvSpPr>
              <p:spPr bwMode="auto">
                <a:xfrm flipH="1" flipV="1">
                  <a:off x="-5173" y="2181"/>
                  <a:ext cx="15" cy="3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0" name="Freeform 195"/>
                <p:cNvSpPr>
                  <a:spLocks/>
                </p:cNvSpPr>
                <p:nvPr/>
              </p:nvSpPr>
              <p:spPr bwMode="auto">
                <a:xfrm>
                  <a:off x="-5363" y="2342"/>
                  <a:ext cx="29" cy="55"/>
                </a:xfrm>
                <a:custGeom>
                  <a:avLst/>
                  <a:gdLst>
                    <a:gd name="T0" fmla="*/ 0 w 29"/>
                    <a:gd name="T1" fmla="*/ 0 h 55"/>
                    <a:gd name="T2" fmla="*/ 29 w 29"/>
                    <a:gd name="T3" fmla="*/ 4 h 55"/>
                    <a:gd name="T4" fmla="*/ 26 w 29"/>
                    <a:gd name="T5" fmla="*/ 55 h 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9" h="55">
                      <a:moveTo>
                        <a:pt x="0" y="0"/>
                      </a:moveTo>
                      <a:lnTo>
                        <a:pt x="29" y="4"/>
                      </a:lnTo>
                      <a:lnTo>
                        <a:pt x="26" y="55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1" name="Line 196"/>
                <p:cNvSpPr>
                  <a:spLocks noChangeShapeType="1"/>
                </p:cNvSpPr>
                <p:nvPr/>
              </p:nvSpPr>
              <p:spPr bwMode="auto">
                <a:xfrm flipH="1" flipV="1">
                  <a:off x="-5227" y="2200"/>
                  <a:ext cx="24" cy="5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2" name="Freeform 197"/>
                <p:cNvSpPr>
                  <a:spLocks/>
                </p:cNvSpPr>
                <p:nvPr/>
              </p:nvSpPr>
              <p:spPr bwMode="auto">
                <a:xfrm>
                  <a:off x="-4530" y="2330"/>
                  <a:ext cx="91" cy="40"/>
                </a:xfrm>
                <a:custGeom>
                  <a:avLst/>
                  <a:gdLst>
                    <a:gd name="T0" fmla="*/ 3 w 91"/>
                    <a:gd name="T1" fmla="*/ 40 h 40"/>
                    <a:gd name="T2" fmla="*/ 0 w 91"/>
                    <a:gd name="T3" fmla="*/ 19 h 40"/>
                    <a:gd name="T4" fmla="*/ 36 w 91"/>
                    <a:gd name="T5" fmla="*/ 0 h 40"/>
                    <a:gd name="T6" fmla="*/ 91 w 91"/>
                    <a:gd name="T7" fmla="*/ 4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1" h="40">
                      <a:moveTo>
                        <a:pt x="3" y="40"/>
                      </a:moveTo>
                      <a:lnTo>
                        <a:pt x="0" y="19"/>
                      </a:lnTo>
                      <a:lnTo>
                        <a:pt x="36" y="0"/>
                      </a:lnTo>
                      <a:lnTo>
                        <a:pt x="91" y="4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3" name="Line 198"/>
                <p:cNvSpPr>
                  <a:spLocks noChangeShapeType="1"/>
                </p:cNvSpPr>
                <p:nvPr/>
              </p:nvSpPr>
              <p:spPr bwMode="auto">
                <a:xfrm>
                  <a:off x="-4550" y="2306"/>
                  <a:ext cx="11" cy="73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4" name="Line 199"/>
                <p:cNvSpPr>
                  <a:spLocks noChangeShapeType="1"/>
                </p:cNvSpPr>
                <p:nvPr/>
              </p:nvSpPr>
              <p:spPr bwMode="auto">
                <a:xfrm flipH="1" flipV="1">
                  <a:off x="-5402" y="2163"/>
                  <a:ext cx="47" cy="5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5" name="Line 200"/>
                <p:cNvSpPr>
                  <a:spLocks noChangeShapeType="1"/>
                </p:cNvSpPr>
                <p:nvPr/>
              </p:nvSpPr>
              <p:spPr bwMode="auto">
                <a:xfrm flipH="1" flipV="1">
                  <a:off x="-5382" y="2259"/>
                  <a:ext cx="28" cy="5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6" name="Line 201"/>
                <p:cNvSpPr>
                  <a:spLocks noChangeShapeType="1"/>
                </p:cNvSpPr>
                <p:nvPr/>
              </p:nvSpPr>
              <p:spPr bwMode="auto">
                <a:xfrm flipH="1" flipV="1">
                  <a:off x="-4452" y="2283"/>
                  <a:ext cx="24" cy="30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7" name="Line 202"/>
                <p:cNvSpPr>
                  <a:spLocks noChangeShapeType="1"/>
                </p:cNvSpPr>
                <p:nvPr/>
              </p:nvSpPr>
              <p:spPr bwMode="auto">
                <a:xfrm flipH="1">
                  <a:off x="-5414" y="2498"/>
                  <a:ext cx="35" cy="1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8" name="Freeform 203"/>
                <p:cNvSpPr>
                  <a:spLocks/>
                </p:cNvSpPr>
                <p:nvPr/>
              </p:nvSpPr>
              <p:spPr bwMode="auto">
                <a:xfrm>
                  <a:off x="-5348" y="2588"/>
                  <a:ext cx="29" cy="1"/>
                </a:xfrm>
                <a:custGeom>
                  <a:avLst/>
                  <a:gdLst>
                    <a:gd name="T0" fmla="*/ 0 w 29"/>
                    <a:gd name="T1" fmla="*/ 0 h 1"/>
                    <a:gd name="T2" fmla="*/ 29 w 29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29" h="1">
                      <a:moveTo>
                        <a:pt x="0" y="0"/>
                      </a:moveTo>
                      <a:cubicBezTo>
                        <a:pt x="10" y="0"/>
                        <a:pt x="19" y="0"/>
                        <a:pt x="29" y="0"/>
                      </a:cubicBez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89" name="Line 204"/>
                <p:cNvSpPr>
                  <a:spLocks noChangeShapeType="1"/>
                </p:cNvSpPr>
                <p:nvPr/>
              </p:nvSpPr>
              <p:spPr bwMode="auto">
                <a:xfrm flipV="1">
                  <a:off x="-5244" y="2472"/>
                  <a:ext cx="4" cy="45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0" name="Freeform 205"/>
                <p:cNvSpPr>
                  <a:spLocks/>
                </p:cNvSpPr>
                <p:nvPr/>
              </p:nvSpPr>
              <p:spPr bwMode="auto">
                <a:xfrm>
                  <a:off x="-5364" y="2729"/>
                  <a:ext cx="72" cy="21"/>
                </a:xfrm>
                <a:custGeom>
                  <a:avLst/>
                  <a:gdLst>
                    <a:gd name="T0" fmla="*/ 0 w 72"/>
                    <a:gd name="T1" fmla="*/ 13 h 21"/>
                    <a:gd name="T2" fmla="*/ 54 w 72"/>
                    <a:gd name="T3" fmla="*/ 0 h 21"/>
                    <a:gd name="T4" fmla="*/ 72 w 72"/>
                    <a:gd name="T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" h="21">
                      <a:moveTo>
                        <a:pt x="0" y="13"/>
                      </a:moveTo>
                      <a:lnTo>
                        <a:pt x="54" y="0"/>
                      </a:lnTo>
                      <a:lnTo>
                        <a:pt x="72" y="21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1" name="Line 206"/>
                <p:cNvSpPr>
                  <a:spLocks noChangeShapeType="1"/>
                </p:cNvSpPr>
                <p:nvPr/>
              </p:nvSpPr>
              <p:spPr bwMode="auto">
                <a:xfrm flipH="1">
                  <a:off x="-5430" y="2727"/>
                  <a:ext cx="67" cy="2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2" name="Line 207"/>
                <p:cNvSpPr>
                  <a:spLocks noChangeShapeType="1"/>
                </p:cNvSpPr>
                <p:nvPr/>
              </p:nvSpPr>
              <p:spPr bwMode="auto">
                <a:xfrm flipH="1">
                  <a:off x="-5382" y="2838"/>
                  <a:ext cx="42" cy="23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3" name="Line 208"/>
                <p:cNvSpPr>
                  <a:spLocks noChangeShapeType="1"/>
                </p:cNvSpPr>
                <p:nvPr/>
              </p:nvSpPr>
              <p:spPr bwMode="auto">
                <a:xfrm>
                  <a:off x="-5327" y="2885"/>
                  <a:ext cx="53" cy="13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4" name="Line 209"/>
                <p:cNvSpPr>
                  <a:spLocks noChangeShapeType="1"/>
                </p:cNvSpPr>
                <p:nvPr/>
              </p:nvSpPr>
              <p:spPr bwMode="auto">
                <a:xfrm flipH="1">
                  <a:off x="-5273" y="3065"/>
                  <a:ext cx="3" cy="3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5" name="Freeform 210"/>
                <p:cNvSpPr>
                  <a:spLocks/>
                </p:cNvSpPr>
                <p:nvPr/>
              </p:nvSpPr>
              <p:spPr bwMode="auto">
                <a:xfrm>
                  <a:off x="-5502" y="2432"/>
                  <a:ext cx="66" cy="58"/>
                </a:xfrm>
                <a:custGeom>
                  <a:avLst/>
                  <a:gdLst>
                    <a:gd name="T0" fmla="*/ 0 w 66"/>
                    <a:gd name="T1" fmla="*/ 0 h 58"/>
                    <a:gd name="T2" fmla="*/ 66 w 66"/>
                    <a:gd name="T3" fmla="*/ 30 h 58"/>
                    <a:gd name="T4" fmla="*/ 48 w 66"/>
                    <a:gd name="T5" fmla="*/ 58 h 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6" h="58">
                      <a:moveTo>
                        <a:pt x="0" y="0"/>
                      </a:moveTo>
                      <a:lnTo>
                        <a:pt x="66" y="30"/>
                      </a:lnTo>
                      <a:lnTo>
                        <a:pt x="48" y="58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6" name="Line 211"/>
                <p:cNvSpPr>
                  <a:spLocks noChangeShapeType="1"/>
                </p:cNvSpPr>
                <p:nvPr/>
              </p:nvSpPr>
              <p:spPr bwMode="auto">
                <a:xfrm flipH="1">
                  <a:off x="-5109" y="2445"/>
                  <a:ext cx="12" cy="32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7" name="Line 212"/>
                <p:cNvSpPr>
                  <a:spLocks noChangeShapeType="1"/>
                </p:cNvSpPr>
                <p:nvPr/>
              </p:nvSpPr>
              <p:spPr bwMode="auto">
                <a:xfrm flipH="1">
                  <a:off x="-4911" y="2403"/>
                  <a:ext cx="4" cy="44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8" name="Freeform 213"/>
                <p:cNvSpPr>
                  <a:spLocks/>
                </p:cNvSpPr>
                <p:nvPr/>
              </p:nvSpPr>
              <p:spPr bwMode="auto">
                <a:xfrm>
                  <a:off x="-4791" y="2409"/>
                  <a:ext cx="48" cy="153"/>
                </a:xfrm>
                <a:custGeom>
                  <a:avLst/>
                  <a:gdLst>
                    <a:gd name="T0" fmla="*/ 48 w 48"/>
                    <a:gd name="T1" fmla="*/ 0 h 153"/>
                    <a:gd name="T2" fmla="*/ 46 w 48"/>
                    <a:gd name="T3" fmla="*/ 38 h 153"/>
                    <a:gd name="T4" fmla="*/ 0 w 48"/>
                    <a:gd name="T5" fmla="*/ 90 h 153"/>
                    <a:gd name="T6" fmla="*/ 0 w 48"/>
                    <a:gd name="T7" fmla="*/ 153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8" h="153">
                      <a:moveTo>
                        <a:pt x="48" y="0"/>
                      </a:moveTo>
                      <a:lnTo>
                        <a:pt x="46" y="38"/>
                      </a:lnTo>
                      <a:lnTo>
                        <a:pt x="0" y="90"/>
                      </a:lnTo>
                      <a:lnTo>
                        <a:pt x="0" y="153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99" name="Line 214"/>
                <p:cNvSpPr>
                  <a:spLocks noChangeShapeType="1"/>
                </p:cNvSpPr>
                <p:nvPr/>
              </p:nvSpPr>
              <p:spPr bwMode="auto">
                <a:xfrm>
                  <a:off x="-4762" y="2466"/>
                  <a:ext cx="31" cy="1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0" name="Line 215"/>
                <p:cNvSpPr>
                  <a:spLocks noChangeShapeType="1"/>
                </p:cNvSpPr>
                <p:nvPr/>
              </p:nvSpPr>
              <p:spPr bwMode="auto">
                <a:xfrm>
                  <a:off x="-4789" y="2500"/>
                  <a:ext cx="31" cy="1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1" name="Freeform 216"/>
                <p:cNvSpPr>
                  <a:spLocks/>
                </p:cNvSpPr>
                <p:nvPr/>
              </p:nvSpPr>
              <p:spPr bwMode="auto">
                <a:xfrm>
                  <a:off x="-4923" y="2754"/>
                  <a:ext cx="267" cy="150"/>
                </a:xfrm>
                <a:custGeom>
                  <a:avLst/>
                  <a:gdLst>
                    <a:gd name="T0" fmla="*/ 0 w 267"/>
                    <a:gd name="T1" fmla="*/ 0 h 150"/>
                    <a:gd name="T2" fmla="*/ 42 w 267"/>
                    <a:gd name="T3" fmla="*/ 11 h 150"/>
                    <a:gd name="T4" fmla="*/ 250 w 267"/>
                    <a:gd name="T5" fmla="*/ 141 h 150"/>
                    <a:gd name="T6" fmla="*/ 267 w 267"/>
                    <a:gd name="T7" fmla="*/ 150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7" h="150">
                      <a:moveTo>
                        <a:pt x="0" y="0"/>
                      </a:moveTo>
                      <a:lnTo>
                        <a:pt x="42" y="11"/>
                      </a:lnTo>
                      <a:lnTo>
                        <a:pt x="250" y="141"/>
                      </a:lnTo>
                      <a:lnTo>
                        <a:pt x="267" y="150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2" name="Line 217"/>
                <p:cNvSpPr>
                  <a:spLocks noChangeShapeType="1"/>
                </p:cNvSpPr>
                <p:nvPr/>
              </p:nvSpPr>
              <p:spPr bwMode="auto">
                <a:xfrm>
                  <a:off x="-4671" y="2515"/>
                  <a:ext cx="37" cy="1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3" name="Line 218"/>
                <p:cNvSpPr>
                  <a:spLocks noChangeShapeType="1"/>
                </p:cNvSpPr>
                <p:nvPr/>
              </p:nvSpPr>
              <p:spPr bwMode="auto">
                <a:xfrm>
                  <a:off x="-4658" y="2571"/>
                  <a:ext cx="37" cy="1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4" name="Freeform 219"/>
                <p:cNvSpPr>
                  <a:spLocks/>
                </p:cNvSpPr>
                <p:nvPr/>
              </p:nvSpPr>
              <p:spPr bwMode="auto">
                <a:xfrm>
                  <a:off x="-4653" y="2390"/>
                  <a:ext cx="22" cy="25"/>
                </a:xfrm>
                <a:custGeom>
                  <a:avLst/>
                  <a:gdLst>
                    <a:gd name="T0" fmla="*/ 0 w 22"/>
                    <a:gd name="T1" fmla="*/ 25 h 25"/>
                    <a:gd name="T2" fmla="*/ 0 w 22"/>
                    <a:gd name="T3" fmla="*/ 0 h 25"/>
                    <a:gd name="T4" fmla="*/ 22 w 22"/>
                    <a:gd name="T5" fmla="*/ 0 h 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2" h="25">
                      <a:moveTo>
                        <a:pt x="0" y="25"/>
                      </a:moveTo>
                      <a:lnTo>
                        <a:pt x="0" y="0"/>
                      </a:lnTo>
                      <a:lnTo>
                        <a:pt x="22" y="0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5" name="Line 220"/>
                <p:cNvSpPr>
                  <a:spLocks noChangeShapeType="1"/>
                </p:cNvSpPr>
                <p:nvPr/>
              </p:nvSpPr>
              <p:spPr bwMode="auto">
                <a:xfrm>
                  <a:off x="-4619" y="2429"/>
                  <a:ext cx="24" cy="28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6" name="Line 221"/>
                <p:cNvSpPr>
                  <a:spLocks noChangeShapeType="1"/>
                </p:cNvSpPr>
                <p:nvPr/>
              </p:nvSpPr>
              <p:spPr bwMode="auto">
                <a:xfrm flipH="1">
                  <a:off x="-4464" y="2439"/>
                  <a:ext cx="40" cy="2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7" name="Freeform 222"/>
                <p:cNvSpPr>
                  <a:spLocks/>
                </p:cNvSpPr>
                <p:nvPr/>
              </p:nvSpPr>
              <p:spPr bwMode="auto">
                <a:xfrm>
                  <a:off x="-4427" y="2453"/>
                  <a:ext cx="26" cy="31"/>
                </a:xfrm>
                <a:custGeom>
                  <a:avLst/>
                  <a:gdLst>
                    <a:gd name="T0" fmla="*/ 0 w 26"/>
                    <a:gd name="T1" fmla="*/ 30 h 31"/>
                    <a:gd name="T2" fmla="*/ 23 w 26"/>
                    <a:gd name="T3" fmla="*/ 31 h 31"/>
                    <a:gd name="T4" fmla="*/ 26 w 26"/>
                    <a:gd name="T5" fmla="*/ 0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6" h="31">
                      <a:moveTo>
                        <a:pt x="0" y="30"/>
                      </a:moveTo>
                      <a:lnTo>
                        <a:pt x="23" y="31"/>
                      </a:lnTo>
                      <a:lnTo>
                        <a:pt x="26" y="0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8" name="Line 223"/>
                <p:cNvSpPr>
                  <a:spLocks noChangeShapeType="1"/>
                </p:cNvSpPr>
                <p:nvPr/>
              </p:nvSpPr>
              <p:spPr bwMode="auto">
                <a:xfrm>
                  <a:off x="-4487" y="2505"/>
                  <a:ext cx="66" cy="6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09" name="Line 224"/>
                <p:cNvSpPr>
                  <a:spLocks noChangeShapeType="1"/>
                </p:cNvSpPr>
                <p:nvPr/>
              </p:nvSpPr>
              <p:spPr bwMode="auto">
                <a:xfrm flipH="1">
                  <a:off x="-5119" y="3109"/>
                  <a:ext cx="3" cy="3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0" name="Line 225"/>
                <p:cNvSpPr>
                  <a:spLocks noChangeShapeType="1"/>
                </p:cNvSpPr>
                <p:nvPr/>
              </p:nvSpPr>
              <p:spPr bwMode="auto">
                <a:xfrm flipH="1">
                  <a:off x="-4920" y="3171"/>
                  <a:ext cx="28" cy="63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1" name="Line 226"/>
                <p:cNvSpPr>
                  <a:spLocks noChangeShapeType="1"/>
                </p:cNvSpPr>
                <p:nvPr/>
              </p:nvSpPr>
              <p:spPr bwMode="auto">
                <a:xfrm flipH="1">
                  <a:off x="-4881" y="2766"/>
                  <a:ext cx="1" cy="45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2" name="Line 227"/>
                <p:cNvSpPr>
                  <a:spLocks noChangeShapeType="1"/>
                </p:cNvSpPr>
                <p:nvPr/>
              </p:nvSpPr>
              <p:spPr bwMode="auto">
                <a:xfrm>
                  <a:off x="-4515" y="2659"/>
                  <a:ext cx="99" cy="73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3" name="Line 228"/>
                <p:cNvSpPr>
                  <a:spLocks noChangeShapeType="1"/>
                </p:cNvSpPr>
                <p:nvPr/>
              </p:nvSpPr>
              <p:spPr bwMode="auto">
                <a:xfrm flipH="1" flipV="1">
                  <a:off x="-4535" y="2597"/>
                  <a:ext cx="48" cy="28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4" name="Freeform 229"/>
                <p:cNvSpPr>
                  <a:spLocks/>
                </p:cNvSpPr>
                <p:nvPr/>
              </p:nvSpPr>
              <p:spPr bwMode="auto">
                <a:xfrm>
                  <a:off x="-4468" y="2670"/>
                  <a:ext cx="166" cy="46"/>
                </a:xfrm>
                <a:custGeom>
                  <a:avLst/>
                  <a:gdLst>
                    <a:gd name="T0" fmla="*/ 0 w 166"/>
                    <a:gd name="T1" fmla="*/ 22 h 46"/>
                    <a:gd name="T2" fmla="*/ 22 w 166"/>
                    <a:gd name="T3" fmla="*/ 0 h 46"/>
                    <a:gd name="T4" fmla="*/ 94 w 166"/>
                    <a:gd name="T5" fmla="*/ 42 h 46"/>
                    <a:gd name="T6" fmla="*/ 166 w 166"/>
                    <a:gd name="T7" fmla="*/ 46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66" h="46">
                      <a:moveTo>
                        <a:pt x="0" y="22"/>
                      </a:moveTo>
                      <a:lnTo>
                        <a:pt x="22" y="0"/>
                      </a:lnTo>
                      <a:lnTo>
                        <a:pt x="94" y="42"/>
                      </a:lnTo>
                      <a:lnTo>
                        <a:pt x="166" y="46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5" name="Freeform 230"/>
                <p:cNvSpPr>
                  <a:spLocks/>
                </p:cNvSpPr>
                <p:nvPr/>
              </p:nvSpPr>
              <p:spPr bwMode="auto">
                <a:xfrm>
                  <a:off x="-4500" y="2642"/>
                  <a:ext cx="46" cy="20"/>
                </a:xfrm>
                <a:custGeom>
                  <a:avLst/>
                  <a:gdLst>
                    <a:gd name="T0" fmla="*/ 0 w 46"/>
                    <a:gd name="T1" fmla="*/ 0 h 20"/>
                    <a:gd name="T2" fmla="*/ 27 w 46"/>
                    <a:gd name="T3" fmla="*/ 20 h 20"/>
                    <a:gd name="T4" fmla="*/ 46 w 46"/>
                    <a:gd name="T5" fmla="*/ 3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20">
                      <a:moveTo>
                        <a:pt x="0" y="0"/>
                      </a:moveTo>
                      <a:lnTo>
                        <a:pt x="27" y="20"/>
                      </a:lnTo>
                      <a:lnTo>
                        <a:pt x="46" y="3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6" name="Freeform 231"/>
                <p:cNvSpPr>
                  <a:spLocks/>
                </p:cNvSpPr>
                <p:nvPr/>
              </p:nvSpPr>
              <p:spPr bwMode="auto">
                <a:xfrm>
                  <a:off x="-4670" y="2715"/>
                  <a:ext cx="23" cy="27"/>
                </a:xfrm>
                <a:custGeom>
                  <a:avLst/>
                  <a:gdLst>
                    <a:gd name="T0" fmla="*/ 0 w 23"/>
                    <a:gd name="T1" fmla="*/ 0 h 27"/>
                    <a:gd name="T2" fmla="*/ 23 w 23"/>
                    <a:gd name="T3" fmla="*/ 0 h 27"/>
                    <a:gd name="T4" fmla="*/ 23 w 23"/>
                    <a:gd name="T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3" h="27">
                      <a:moveTo>
                        <a:pt x="0" y="0"/>
                      </a:moveTo>
                      <a:cubicBezTo>
                        <a:pt x="8" y="0"/>
                        <a:pt x="15" y="0"/>
                        <a:pt x="23" y="0"/>
                      </a:cubicBezTo>
                      <a:lnTo>
                        <a:pt x="23" y="27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7" name="Freeform 232"/>
                <p:cNvSpPr>
                  <a:spLocks/>
                </p:cNvSpPr>
                <p:nvPr/>
              </p:nvSpPr>
              <p:spPr bwMode="auto">
                <a:xfrm>
                  <a:off x="-4631" y="2894"/>
                  <a:ext cx="45" cy="56"/>
                </a:xfrm>
                <a:custGeom>
                  <a:avLst/>
                  <a:gdLst>
                    <a:gd name="T0" fmla="*/ 0 w 45"/>
                    <a:gd name="T1" fmla="*/ 0 h 56"/>
                    <a:gd name="T2" fmla="*/ 28 w 45"/>
                    <a:gd name="T3" fmla="*/ 6 h 56"/>
                    <a:gd name="T4" fmla="*/ 45 w 45"/>
                    <a:gd name="T5" fmla="*/ 56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5" h="56">
                      <a:moveTo>
                        <a:pt x="0" y="0"/>
                      </a:moveTo>
                      <a:lnTo>
                        <a:pt x="28" y="6"/>
                      </a:lnTo>
                      <a:lnTo>
                        <a:pt x="45" y="56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8" name="Line 233"/>
                <p:cNvSpPr>
                  <a:spLocks noChangeShapeType="1"/>
                </p:cNvSpPr>
                <p:nvPr/>
              </p:nvSpPr>
              <p:spPr bwMode="auto">
                <a:xfrm flipH="1" flipV="1">
                  <a:off x="-4722" y="2826"/>
                  <a:ext cx="6" cy="42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19" name="Line 234"/>
                <p:cNvSpPr>
                  <a:spLocks noChangeShapeType="1"/>
                </p:cNvSpPr>
                <p:nvPr/>
              </p:nvSpPr>
              <p:spPr bwMode="auto">
                <a:xfrm>
                  <a:off x="-4622" y="2856"/>
                  <a:ext cx="41" cy="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0" name="Line 235"/>
                <p:cNvSpPr>
                  <a:spLocks noChangeShapeType="1"/>
                </p:cNvSpPr>
                <p:nvPr/>
              </p:nvSpPr>
              <p:spPr bwMode="auto">
                <a:xfrm flipH="1">
                  <a:off x="-4710" y="2778"/>
                  <a:ext cx="31" cy="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1" name="Line 236"/>
                <p:cNvSpPr>
                  <a:spLocks noChangeShapeType="1"/>
                </p:cNvSpPr>
                <p:nvPr/>
              </p:nvSpPr>
              <p:spPr bwMode="auto">
                <a:xfrm flipH="1" flipV="1">
                  <a:off x="-4745" y="2957"/>
                  <a:ext cx="27" cy="48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2" name="Line 237"/>
                <p:cNvSpPr>
                  <a:spLocks noChangeShapeType="1"/>
                </p:cNvSpPr>
                <p:nvPr/>
              </p:nvSpPr>
              <p:spPr bwMode="auto">
                <a:xfrm flipH="1">
                  <a:off x="-4812" y="3093"/>
                  <a:ext cx="49" cy="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3" name="Line 238"/>
                <p:cNvSpPr>
                  <a:spLocks noChangeShapeType="1"/>
                </p:cNvSpPr>
                <p:nvPr/>
              </p:nvSpPr>
              <p:spPr bwMode="auto">
                <a:xfrm flipV="1">
                  <a:off x="-4760" y="3107"/>
                  <a:ext cx="50" cy="1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4" name="Freeform 239"/>
                <p:cNvSpPr>
                  <a:spLocks/>
                </p:cNvSpPr>
                <p:nvPr/>
              </p:nvSpPr>
              <p:spPr bwMode="auto">
                <a:xfrm>
                  <a:off x="-4668" y="3020"/>
                  <a:ext cx="75" cy="27"/>
                </a:xfrm>
                <a:custGeom>
                  <a:avLst/>
                  <a:gdLst>
                    <a:gd name="T0" fmla="*/ 0 w 75"/>
                    <a:gd name="T1" fmla="*/ 0 h 27"/>
                    <a:gd name="T2" fmla="*/ 55 w 75"/>
                    <a:gd name="T3" fmla="*/ 6 h 27"/>
                    <a:gd name="T4" fmla="*/ 75 w 75"/>
                    <a:gd name="T5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5" h="27">
                      <a:moveTo>
                        <a:pt x="0" y="0"/>
                      </a:moveTo>
                      <a:lnTo>
                        <a:pt x="55" y="6"/>
                      </a:lnTo>
                      <a:lnTo>
                        <a:pt x="75" y="27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5" name="Line 240"/>
                <p:cNvSpPr>
                  <a:spLocks noChangeShapeType="1"/>
                </p:cNvSpPr>
                <p:nvPr/>
              </p:nvSpPr>
              <p:spPr bwMode="auto">
                <a:xfrm>
                  <a:off x="-4664" y="3060"/>
                  <a:ext cx="38" cy="14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6" name="Line 241"/>
                <p:cNvSpPr>
                  <a:spLocks noChangeShapeType="1"/>
                </p:cNvSpPr>
                <p:nvPr/>
              </p:nvSpPr>
              <p:spPr bwMode="auto">
                <a:xfrm flipH="1" flipV="1">
                  <a:off x="-4705" y="3132"/>
                  <a:ext cx="42" cy="9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7" name="Line 242"/>
                <p:cNvSpPr>
                  <a:spLocks noChangeShapeType="1"/>
                </p:cNvSpPr>
                <p:nvPr/>
              </p:nvSpPr>
              <p:spPr bwMode="auto">
                <a:xfrm>
                  <a:off x="-4715" y="3195"/>
                  <a:ext cx="27" cy="5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8" name="Freeform 243"/>
                <p:cNvSpPr>
                  <a:spLocks/>
                </p:cNvSpPr>
                <p:nvPr/>
              </p:nvSpPr>
              <p:spPr bwMode="auto">
                <a:xfrm>
                  <a:off x="-4584" y="3111"/>
                  <a:ext cx="46" cy="63"/>
                </a:xfrm>
                <a:custGeom>
                  <a:avLst/>
                  <a:gdLst>
                    <a:gd name="T0" fmla="*/ 46 w 46"/>
                    <a:gd name="T1" fmla="*/ 8 h 63"/>
                    <a:gd name="T2" fmla="*/ 25 w 46"/>
                    <a:gd name="T3" fmla="*/ 0 h 63"/>
                    <a:gd name="T4" fmla="*/ 0 w 46"/>
                    <a:gd name="T5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6" h="63">
                      <a:moveTo>
                        <a:pt x="46" y="8"/>
                      </a:moveTo>
                      <a:lnTo>
                        <a:pt x="25" y="0"/>
                      </a:lnTo>
                      <a:lnTo>
                        <a:pt x="0" y="63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29" name="Freeform 244"/>
                <p:cNvSpPr>
                  <a:spLocks/>
                </p:cNvSpPr>
                <p:nvPr/>
              </p:nvSpPr>
              <p:spPr bwMode="auto">
                <a:xfrm>
                  <a:off x="-4511" y="3032"/>
                  <a:ext cx="53" cy="229"/>
                </a:xfrm>
                <a:custGeom>
                  <a:avLst/>
                  <a:gdLst>
                    <a:gd name="T0" fmla="*/ 26 w 53"/>
                    <a:gd name="T1" fmla="*/ 229 h 229"/>
                    <a:gd name="T2" fmla="*/ 0 w 53"/>
                    <a:gd name="T3" fmla="*/ 196 h 229"/>
                    <a:gd name="T4" fmla="*/ 2 w 53"/>
                    <a:gd name="T5" fmla="*/ 114 h 229"/>
                    <a:gd name="T6" fmla="*/ 53 w 53"/>
                    <a:gd name="T7" fmla="*/ 0 h 2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3" h="229">
                      <a:moveTo>
                        <a:pt x="26" y="229"/>
                      </a:moveTo>
                      <a:lnTo>
                        <a:pt x="0" y="196"/>
                      </a:lnTo>
                      <a:lnTo>
                        <a:pt x="2" y="114"/>
                      </a:lnTo>
                      <a:lnTo>
                        <a:pt x="53" y="0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0" name="Line 245"/>
                <p:cNvSpPr>
                  <a:spLocks noChangeShapeType="1"/>
                </p:cNvSpPr>
                <p:nvPr/>
              </p:nvSpPr>
              <p:spPr bwMode="auto">
                <a:xfrm flipH="1" flipV="1">
                  <a:off x="-3941" y="2972"/>
                  <a:ext cx="80" cy="79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1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-3900" y="2997"/>
                  <a:ext cx="20" cy="13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2" name="Line 247"/>
                <p:cNvSpPr>
                  <a:spLocks noChangeShapeType="1"/>
                </p:cNvSpPr>
                <p:nvPr/>
              </p:nvSpPr>
              <p:spPr bwMode="auto">
                <a:xfrm flipV="1">
                  <a:off x="-3653" y="2984"/>
                  <a:ext cx="2" cy="33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3" name="Line 248"/>
                <p:cNvSpPr>
                  <a:spLocks noChangeShapeType="1"/>
                </p:cNvSpPr>
                <p:nvPr/>
              </p:nvSpPr>
              <p:spPr bwMode="auto">
                <a:xfrm>
                  <a:off x="-3812" y="3050"/>
                  <a:ext cx="1" cy="4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4" name="Line 249"/>
                <p:cNvSpPr>
                  <a:spLocks noChangeShapeType="1"/>
                </p:cNvSpPr>
                <p:nvPr/>
              </p:nvSpPr>
              <p:spPr bwMode="auto">
                <a:xfrm>
                  <a:off x="-3849" y="3061"/>
                  <a:ext cx="1" cy="4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5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-3615" y="3015"/>
                  <a:ext cx="27" cy="20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6" name="Line 251"/>
                <p:cNvSpPr>
                  <a:spLocks noChangeShapeType="1"/>
                </p:cNvSpPr>
                <p:nvPr/>
              </p:nvSpPr>
              <p:spPr bwMode="auto">
                <a:xfrm>
                  <a:off x="-3950" y="3143"/>
                  <a:ext cx="42" cy="25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7" name="Line 252"/>
                <p:cNvSpPr>
                  <a:spLocks noChangeShapeType="1"/>
                </p:cNvSpPr>
                <p:nvPr/>
              </p:nvSpPr>
              <p:spPr bwMode="auto">
                <a:xfrm flipH="1" flipV="1">
                  <a:off x="-4038" y="3233"/>
                  <a:ext cx="39" cy="9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8" name="Line 253"/>
                <p:cNvSpPr>
                  <a:spLocks noChangeShapeType="1"/>
                </p:cNvSpPr>
                <p:nvPr/>
              </p:nvSpPr>
              <p:spPr bwMode="auto">
                <a:xfrm>
                  <a:off x="-3824" y="3404"/>
                  <a:ext cx="38" cy="0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39" name="Line 254"/>
                <p:cNvSpPr>
                  <a:spLocks noChangeShapeType="1"/>
                </p:cNvSpPr>
                <p:nvPr/>
              </p:nvSpPr>
              <p:spPr bwMode="auto">
                <a:xfrm flipH="1">
                  <a:off x="-3746" y="3449"/>
                  <a:ext cx="2" cy="5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0" name="Line 255"/>
                <p:cNvSpPr>
                  <a:spLocks noChangeShapeType="1"/>
                </p:cNvSpPr>
                <p:nvPr/>
              </p:nvSpPr>
              <p:spPr bwMode="auto">
                <a:xfrm flipH="1">
                  <a:off x="-3683" y="3472"/>
                  <a:ext cx="2" cy="5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1" name="Line 256"/>
                <p:cNvSpPr>
                  <a:spLocks noChangeShapeType="1"/>
                </p:cNvSpPr>
                <p:nvPr/>
              </p:nvSpPr>
              <p:spPr bwMode="auto">
                <a:xfrm flipH="1">
                  <a:off x="-3616" y="3414"/>
                  <a:ext cx="2" cy="5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2" name="Line 257"/>
                <p:cNvSpPr>
                  <a:spLocks noChangeShapeType="1"/>
                </p:cNvSpPr>
                <p:nvPr/>
              </p:nvSpPr>
              <p:spPr bwMode="auto">
                <a:xfrm flipH="1">
                  <a:off x="-4334" y="3177"/>
                  <a:ext cx="2" cy="5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3" name="Line 258"/>
                <p:cNvSpPr>
                  <a:spLocks noChangeShapeType="1"/>
                </p:cNvSpPr>
                <p:nvPr/>
              </p:nvSpPr>
              <p:spPr bwMode="auto">
                <a:xfrm flipH="1">
                  <a:off x="-4086" y="3290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4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-4584" y="3227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5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-4627" y="3234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6" name="Line 261"/>
                <p:cNvSpPr>
                  <a:spLocks noChangeShapeType="1"/>
                </p:cNvSpPr>
                <p:nvPr/>
              </p:nvSpPr>
              <p:spPr bwMode="auto">
                <a:xfrm flipH="1">
                  <a:off x="-4664" y="3235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7" name="Line 262"/>
                <p:cNvSpPr>
                  <a:spLocks noChangeShapeType="1"/>
                </p:cNvSpPr>
                <p:nvPr/>
              </p:nvSpPr>
              <p:spPr bwMode="auto">
                <a:xfrm flipH="1">
                  <a:off x="-4616" y="3272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8" name="Line 263"/>
                <p:cNvSpPr>
                  <a:spLocks noChangeShapeType="1"/>
                </p:cNvSpPr>
                <p:nvPr/>
              </p:nvSpPr>
              <p:spPr bwMode="auto">
                <a:xfrm flipH="1">
                  <a:off x="-4565" y="3262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49" name="Line 264"/>
                <p:cNvSpPr>
                  <a:spLocks noChangeShapeType="1"/>
                </p:cNvSpPr>
                <p:nvPr/>
              </p:nvSpPr>
              <p:spPr bwMode="auto">
                <a:xfrm flipH="1" flipV="1">
                  <a:off x="-4506" y="3146"/>
                  <a:ext cx="38" cy="1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0" name="Line 265"/>
                <p:cNvSpPr>
                  <a:spLocks noChangeShapeType="1"/>
                </p:cNvSpPr>
                <p:nvPr/>
              </p:nvSpPr>
              <p:spPr bwMode="auto">
                <a:xfrm flipH="1">
                  <a:off x="-4502" y="3223"/>
                  <a:ext cx="17" cy="11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1" name="Line 266"/>
                <p:cNvSpPr>
                  <a:spLocks noChangeShapeType="1"/>
                </p:cNvSpPr>
                <p:nvPr/>
              </p:nvSpPr>
              <p:spPr bwMode="auto">
                <a:xfrm>
                  <a:off x="-4700" y="3293"/>
                  <a:ext cx="32" cy="6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2" name="Line 267"/>
                <p:cNvSpPr>
                  <a:spLocks noChangeShapeType="1"/>
                </p:cNvSpPr>
                <p:nvPr/>
              </p:nvSpPr>
              <p:spPr bwMode="auto">
                <a:xfrm>
                  <a:off x="-4704" y="3322"/>
                  <a:ext cx="47" cy="9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3" name="Line 268"/>
                <p:cNvSpPr>
                  <a:spLocks noChangeShapeType="1"/>
                </p:cNvSpPr>
                <p:nvPr/>
              </p:nvSpPr>
              <p:spPr bwMode="auto">
                <a:xfrm flipH="1">
                  <a:off x="-4694" y="3327"/>
                  <a:ext cx="5" cy="42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4" name="Line 269"/>
                <p:cNvSpPr>
                  <a:spLocks noChangeShapeType="1"/>
                </p:cNvSpPr>
                <p:nvPr/>
              </p:nvSpPr>
              <p:spPr bwMode="auto">
                <a:xfrm>
                  <a:off x="-4716" y="3400"/>
                  <a:ext cx="47" cy="3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5" name="Line 270"/>
                <p:cNvSpPr>
                  <a:spLocks noChangeShapeType="1"/>
                </p:cNvSpPr>
                <p:nvPr/>
              </p:nvSpPr>
              <p:spPr bwMode="auto">
                <a:xfrm>
                  <a:off x="-4876" y="3487"/>
                  <a:ext cx="81" cy="5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6" name="Freeform 271"/>
                <p:cNvSpPr>
                  <a:spLocks/>
                </p:cNvSpPr>
                <p:nvPr/>
              </p:nvSpPr>
              <p:spPr bwMode="auto">
                <a:xfrm>
                  <a:off x="-4958" y="3428"/>
                  <a:ext cx="102" cy="60"/>
                </a:xfrm>
                <a:custGeom>
                  <a:avLst/>
                  <a:gdLst>
                    <a:gd name="T0" fmla="*/ 0 w 102"/>
                    <a:gd name="T1" fmla="*/ 0 h 60"/>
                    <a:gd name="T2" fmla="*/ 98 w 102"/>
                    <a:gd name="T3" fmla="*/ 27 h 60"/>
                    <a:gd name="T4" fmla="*/ 102 w 102"/>
                    <a:gd name="T5" fmla="*/ 60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02" h="60">
                      <a:moveTo>
                        <a:pt x="0" y="0"/>
                      </a:moveTo>
                      <a:lnTo>
                        <a:pt x="98" y="27"/>
                      </a:lnTo>
                      <a:lnTo>
                        <a:pt x="102" y="60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7" name="Line 272"/>
                <p:cNvSpPr>
                  <a:spLocks noChangeShapeType="1"/>
                </p:cNvSpPr>
                <p:nvPr/>
              </p:nvSpPr>
              <p:spPr bwMode="auto">
                <a:xfrm>
                  <a:off x="-4823" y="3537"/>
                  <a:ext cx="35" cy="2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8" name="Line 273"/>
                <p:cNvSpPr>
                  <a:spLocks noChangeShapeType="1"/>
                </p:cNvSpPr>
                <p:nvPr/>
              </p:nvSpPr>
              <p:spPr bwMode="auto">
                <a:xfrm>
                  <a:off x="-4830" y="3755"/>
                  <a:ext cx="35" cy="2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59" name="Line 274"/>
                <p:cNvSpPr>
                  <a:spLocks noChangeShapeType="1"/>
                </p:cNvSpPr>
                <p:nvPr/>
              </p:nvSpPr>
              <p:spPr bwMode="auto">
                <a:xfrm>
                  <a:off x="-4835" y="3811"/>
                  <a:ext cx="35" cy="2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0" name="Freeform 275"/>
                <p:cNvSpPr>
                  <a:spLocks/>
                </p:cNvSpPr>
                <p:nvPr/>
              </p:nvSpPr>
              <p:spPr bwMode="auto">
                <a:xfrm>
                  <a:off x="-4767" y="3629"/>
                  <a:ext cx="217" cy="75"/>
                </a:xfrm>
                <a:custGeom>
                  <a:avLst/>
                  <a:gdLst>
                    <a:gd name="T0" fmla="*/ 0 w 217"/>
                    <a:gd name="T1" fmla="*/ 0 h 75"/>
                    <a:gd name="T2" fmla="*/ 43 w 217"/>
                    <a:gd name="T3" fmla="*/ 67 h 75"/>
                    <a:gd name="T4" fmla="*/ 123 w 217"/>
                    <a:gd name="T5" fmla="*/ 75 h 75"/>
                    <a:gd name="T6" fmla="*/ 196 w 217"/>
                    <a:gd name="T7" fmla="*/ 58 h 75"/>
                    <a:gd name="T8" fmla="*/ 217 w 217"/>
                    <a:gd name="T9" fmla="*/ 2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75">
                      <a:moveTo>
                        <a:pt x="0" y="0"/>
                      </a:moveTo>
                      <a:lnTo>
                        <a:pt x="43" y="67"/>
                      </a:lnTo>
                      <a:lnTo>
                        <a:pt x="123" y="75"/>
                      </a:lnTo>
                      <a:lnTo>
                        <a:pt x="196" y="58"/>
                      </a:lnTo>
                      <a:lnTo>
                        <a:pt x="217" y="28"/>
                      </a:lnTo>
                    </a:path>
                  </a:pathLst>
                </a:custGeom>
                <a:noFill/>
                <a:ln w="6350" cmpd="sng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1" name="Line 276"/>
                <p:cNvSpPr>
                  <a:spLocks noChangeShapeType="1"/>
                </p:cNvSpPr>
                <p:nvPr/>
              </p:nvSpPr>
              <p:spPr bwMode="auto">
                <a:xfrm>
                  <a:off x="-4791" y="3678"/>
                  <a:ext cx="25" cy="12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2" name="Line 277"/>
                <p:cNvSpPr>
                  <a:spLocks noChangeShapeType="1"/>
                </p:cNvSpPr>
                <p:nvPr/>
              </p:nvSpPr>
              <p:spPr bwMode="auto">
                <a:xfrm>
                  <a:off x="-4742" y="3584"/>
                  <a:ext cx="25" cy="12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3" name="Line 278"/>
                <p:cNvSpPr>
                  <a:spLocks noChangeShapeType="1"/>
                </p:cNvSpPr>
                <p:nvPr/>
              </p:nvSpPr>
              <p:spPr bwMode="auto">
                <a:xfrm flipH="1">
                  <a:off x="-4627" y="3664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4" name="Line 279"/>
                <p:cNvSpPr>
                  <a:spLocks noChangeShapeType="1"/>
                </p:cNvSpPr>
                <p:nvPr/>
              </p:nvSpPr>
              <p:spPr bwMode="auto">
                <a:xfrm flipH="1">
                  <a:off x="-4701" y="3660"/>
                  <a:ext cx="1" cy="37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265" name="Line 280"/>
                <p:cNvSpPr>
                  <a:spLocks noChangeShapeType="1"/>
                </p:cNvSpPr>
                <p:nvPr/>
              </p:nvSpPr>
              <p:spPr bwMode="auto">
                <a:xfrm flipH="1">
                  <a:off x="-3709" y="3828"/>
                  <a:ext cx="0" cy="33"/>
                </a:xfrm>
                <a:prstGeom prst="line">
                  <a:avLst/>
                </a:prstGeom>
                <a:noFill/>
                <a:ln w="635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38" name="Line 281"/>
              <p:cNvSpPr>
                <a:spLocks noChangeShapeType="1"/>
              </p:cNvSpPr>
              <p:nvPr/>
            </p:nvSpPr>
            <p:spPr bwMode="auto">
              <a:xfrm flipH="1">
                <a:off x="-4709" y="2414"/>
                <a:ext cx="2" cy="20"/>
              </a:xfrm>
              <a:prstGeom prst="line">
                <a:avLst/>
              </a:pr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108509" dir="12033363" algn="ctr" rotWithShape="0">
                        <a:srgbClr val="080808">
                          <a:alpha val="50000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35" name="Freeform 575"/>
            <p:cNvSpPr>
              <a:spLocks/>
            </p:cNvSpPr>
            <p:nvPr/>
          </p:nvSpPr>
          <p:spPr bwMode="auto">
            <a:xfrm>
              <a:off x="2112" y="3538"/>
              <a:ext cx="101" cy="182"/>
            </a:xfrm>
            <a:custGeom>
              <a:avLst/>
              <a:gdLst>
                <a:gd name="T0" fmla="*/ 101 w 101"/>
                <a:gd name="T1" fmla="*/ 182 h 182"/>
                <a:gd name="T2" fmla="*/ 58 w 101"/>
                <a:gd name="T3" fmla="*/ 43 h 182"/>
                <a:gd name="T4" fmla="*/ 0 w 101"/>
                <a:gd name="T5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82">
                  <a:moveTo>
                    <a:pt x="101" y="182"/>
                  </a:moveTo>
                  <a:lnTo>
                    <a:pt x="58" y="43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6" name="Freeform 576"/>
            <p:cNvSpPr>
              <a:spLocks/>
            </p:cNvSpPr>
            <p:nvPr/>
          </p:nvSpPr>
          <p:spPr bwMode="auto">
            <a:xfrm>
              <a:off x="1510" y="3363"/>
              <a:ext cx="101" cy="139"/>
            </a:xfrm>
            <a:custGeom>
              <a:avLst/>
              <a:gdLst>
                <a:gd name="T0" fmla="*/ 101 w 101"/>
                <a:gd name="T1" fmla="*/ 0 h 139"/>
                <a:gd name="T2" fmla="*/ 79 w 101"/>
                <a:gd name="T3" fmla="*/ 64 h 139"/>
                <a:gd name="T4" fmla="*/ 0 w 101"/>
                <a:gd name="T5" fmla="*/ 139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39">
                  <a:moveTo>
                    <a:pt x="101" y="0"/>
                  </a:moveTo>
                  <a:lnTo>
                    <a:pt x="79" y="64"/>
                  </a:lnTo>
                  <a:lnTo>
                    <a:pt x="0" y="139"/>
                  </a:lnTo>
                </a:path>
              </a:pathLst>
            </a:cu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266" name="Group 579"/>
          <p:cNvGrpSpPr>
            <a:grpSpLocks/>
          </p:cNvGrpSpPr>
          <p:nvPr/>
        </p:nvGrpSpPr>
        <p:grpSpPr bwMode="auto">
          <a:xfrm>
            <a:off x="782637" y="1368909"/>
            <a:ext cx="3348038" cy="4503737"/>
            <a:chOff x="572" y="705"/>
            <a:chExt cx="2109" cy="2837"/>
          </a:xfrm>
        </p:grpSpPr>
        <p:grpSp>
          <p:nvGrpSpPr>
            <p:cNvPr id="267" name="Group 429"/>
            <p:cNvGrpSpPr>
              <a:grpSpLocks/>
            </p:cNvGrpSpPr>
            <p:nvPr/>
          </p:nvGrpSpPr>
          <p:grpSpPr bwMode="auto">
            <a:xfrm>
              <a:off x="572" y="705"/>
              <a:ext cx="2109" cy="2688"/>
              <a:chOff x="-5458" y="1443"/>
              <a:chExt cx="2109" cy="2688"/>
            </a:xfrm>
          </p:grpSpPr>
          <p:grpSp>
            <p:nvGrpSpPr>
              <p:cNvPr id="270" name="Group 430"/>
              <p:cNvGrpSpPr>
                <a:grpSpLocks/>
              </p:cNvGrpSpPr>
              <p:nvPr/>
            </p:nvGrpSpPr>
            <p:grpSpPr bwMode="auto">
              <a:xfrm>
                <a:off x="-5458" y="1443"/>
                <a:ext cx="2109" cy="2688"/>
                <a:chOff x="-5459" y="1443"/>
                <a:chExt cx="2109" cy="2688"/>
              </a:xfrm>
            </p:grpSpPr>
            <p:sp>
              <p:nvSpPr>
                <p:cNvPr id="272" name="Oval 431"/>
                <p:cNvSpPr>
                  <a:spLocks noChangeArrowheads="1"/>
                </p:cNvSpPr>
                <p:nvPr/>
              </p:nvSpPr>
              <p:spPr bwMode="auto">
                <a:xfrm>
                  <a:off x="-5092" y="192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3" name="Oval 432"/>
                <p:cNvSpPr>
                  <a:spLocks noChangeArrowheads="1"/>
                </p:cNvSpPr>
                <p:nvPr/>
              </p:nvSpPr>
              <p:spPr bwMode="auto">
                <a:xfrm>
                  <a:off x="-5021" y="1982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4" name="Oval 433"/>
                <p:cNvSpPr>
                  <a:spLocks noChangeArrowheads="1"/>
                </p:cNvSpPr>
                <p:nvPr/>
              </p:nvSpPr>
              <p:spPr bwMode="auto">
                <a:xfrm>
                  <a:off x="-5015" y="189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5" name="Oval 434"/>
                <p:cNvSpPr>
                  <a:spLocks noChangeArrowheads="1"/>
                </p:cNvSpPr>
                <p:nvPr/>
              </p:nvSpPr>
              <p:spPr bwMode="auto">
                <a:xfrm>
                  <a:off x="-5004" y="1693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6" name="Oval 435"/>
                <p:cNvSpPr>
                  <a:spLocks noChangeArrowheads="1"/>
                </p:cNvSpPr>
                <p:nvPr/>
              </p:nvSpPr>
              <p:spPr bwMode="auto">
                <a:xfrm>
                  <a:off x="-5069" y="161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7" name="Oval 436"/>
                <p:cNvSpPr>
                  <a:spLocks noChangeArrowheads="1"/>
                </p:cNvSpPr>
                <p:nvPr/>
              </p:nvSpPr>
              <p:spPr bwMode="auto">
                <a:xfrm>
                  <a:off x="-5051" y="150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8" name="Oval 437"/>
                <p:cNvSpPr>
                  <a:spLocks noChangeArrowheads="1"/>
                </p:cNvSpPr>
                <p:nvPr/>
              </p:nvSpPr>
              <p:spPr bwMode="auto">
                <a:xfrm>
                  <a:off x="-4943" y="145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79" name="Oval 438"/>
                <p:cNvSpPr>
                  <a:spLocks noChangeArrowheads="1"/>
                </p:cNvSpPr>
                <p:nvPr/>
              </p:nvSpPr>
              <p:spPr bwMode="auto">
                <a:xfrm>
                  <a:off x="-4884" y="1612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0" name="Oval 439"/>
                <p:cNvSpPr>
                  <a:spLocks noChangeArrowheads="1"/>
                </p:cNvSpPr>
                <p:nvPr/>
              </p:nvSpPr>
              <p:spPr bwMode="auto">
                <a:xfrm>
                  <a:off x="-4822" y="1443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1" name="Oval 440"/>
                <p:cNvSpPr>
                  <a:spLocks noChangeArrowheads="1"/>
                </p:cNvSpPr>
                <p:nvPr/>
              </p:nvSpPr>
              <p:spPr bwMode="auto">
                <a:xfrm>
                  <a:off x="-4788" y="160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2" name="Oval 441"/>
                <p:cNvSpPr>
                  <a:spLocks noChangeArrowheads="1"/>
                </p:cNvSpPr>
                <p:nvPr/>
              </p:nvSpPr>
              <p:spPr bwMode="auto">
                <a:xfrm>
                  <a:off x="-4905" y="182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3" name="Oval 442"/>
                <p:cNvSpPr>
                  <a:spLocks noChangeArrowheads="1"/>
                </p:cNvSpPr>
                <p:nvPr/>
              </p:nvSpPr>
              <p:spPr bwMode="auto">
                <a:xfrm>
                  <a:off x="-4820" y="182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4" name="Oval 443"/>
                <p:cNvSpPr>
                  <a:spLocks noChangeArrowheads="1"/>
                </p:cNvSpPr>
                <p:nvPr/>
              </p:nvSpPr>
              <p:spPr bwMode="auto">
                <a:xfrm>
                  <a:off x="-4690" y="172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5" name="Oval 444"/>
                <p:cNvSpPr>
                  <a:spLocks noChangeArrowheads="1"/>
                </p:cNvSpPr>
                <p:nvPr/>
              </p:nvSpPr>
              <p:spPr bwMode="auto">
                <a:xfrm>
                  <a:off x="-4490" y="1663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6" name="Oval 445"/>
                <p:cNvSpPr>
                  <a:spLocks noChangeArrowheads="1"/>
                </p:cNvSpPr>
                <p:nvPr/>
              </p:nvSpPr>
              <p:spPr bwMode="auto">
                <a:xfrm>
                  <a:off x="-4543" y="1558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7" name="Oval 446"/>
                <p:cNvSpPr>
                  <a:spLocks noChangeArrowheads="1"/>
                </p:cNvSpPr>
                <p:nvPr/>
              </p:nvSpPr>
              <p:spPr bwMode="auto">
                <a:xfrm>
                  <a:off x="-4500" y="1485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8" name="Oval 447"/>
                <p:cNvSpPr>
                  <a:spLocks noChangeArrowheads="1"/>
                </p:cNvSpPr>
                <p:nvPr/>
              </p:nvSpPr>
              <p:spPr bwMode="auto">
                <a:xfrm>
                  <a:off x="-4685" y="1918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89" name="Oval 448"/>
                <p:cNvSpPr>
                  <a:spLocks noChangeArrowheads="1"/>
                </p:cNvSpPr>
                <p:nvPr/>
              </p:nvSpPr>
              <p:spPr bwMode="auto">
                <a:xfrm>
                  <a:off x="-4903" y="193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0" name="Oval 449"/>
                <p:cNvSpPr>
                  <a:spLocks noChangeArrowheads="1"/>
                </p:cNvSpPr>
                <p:nvPr/>
              </p:nvSpPr>
              <p:spPr bwMode="auto">
                <a:xfrm>
                  <a:off x="-4814" y="197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1" name="Oval 450"/>
                <p:cNvSpPr>
                  <a:spLocks noChangeArrowheads="1"/>
                </p:cNvSpPr>
                <p:nvPr/>
              </p:nvSpPr>
              <p:spPr bwMode="auto">
                <a:xfrm>
                  <a:off x="-4524" y="196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2" name="Oval 451"/>
                <p:cNvSpPr>
                  <a:spLocks noChangeArrowheads="1"/>
                </p:cNvSpPr>
                <p:nvPr/>
              </p:nvSpPr>
              <p:spPr bwMode="auto">
                <a:xfrm>
                  <a:off x="-4721" y="198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3" name="Oval 452"/>
                <p:cNvSpPr>
                  <a:spLocks noChangeArrowheads="1"/>
                </p:cNvSpPr>
                <p:nvPr/>
              </p:nvSpPr>
              <p:spPr bwMode="auto">
                <a:xfrm>
                  <a:off x="-4672" y="1982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4" name="Oval 453"/>
                <p:cNvSpPr>
                  <a:spLocks noChangeArrowheads="1"/>
                </p:cNvSpPr>
                <p:nvPr/>
              </p:nvSpPr>
              <p:spPr bwMode="auto">
                <a:xfrm>
                  <a:off x="-5059" y="210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5" name="Oval 454"/>
                <p:cNvSpPr>
                  <a:spLocks noChangeArrowheads="1"/>
                </p:cNvSpPr>
                <p:nvPr/>
              </p:nvSpPr>
              <p:spPr bwMode="auto">
                <a:xfrm>
                  <a:off x="-5187" y="217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6" name="Oval 455"/>
                <p:cNvSpPr>
                  <a:spLocks noChangeArrowheads="1"/>
                </p:cNvSpPr>
                <p:nvPr/>
              </p:nvSpPr>
              <p:spPr bwMode="auto">
                <a:xfrm>
                  <a:off x="-5237" y="219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7" name="Oval 456"/>
                <p:cNvSpPr>
                  <a:spLocks noChangeArrowheads="1"/>
                </p:cNvSpPr>
                <p:nvPr/>
              </p:nvSpPr>
              <p:spPr bwMode="auto">
                <a:xfrm>
                  <a:off x="-5306" y="205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8" name="Oval 457"/>
                <p:cNvSpPr>
                  <a:spLocks noChangeArrowheads="1"/>
                </p:cNvSpPr>
                <p:nvPr/>
              </p:nvSpPr>
              <p:spPr bwMode="auto">
                <a:xfrm>
                  <a:off x="-5412" y="2155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99" name="Oval 458"/>
                <p:cNvSpPr>
                  <a:spLocks noChangeArrowheads="1"/>
                </p:cNvSpPr>
                <p:nvPr/>
              </p:nvSpPr>
              <p:spPr bwMode="auto">
                <a:xfrm>
                  <a:off x="-5395" y="225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0" name="Oval 459"/>
                <p:cNvSpPr>
                  <a:spLocks noChangeArrowheads="1"/>
                </p:cNvSpPr>
                <p:nvPr/>
              </p:nvSpPr>
              <p:spPr bwMode="auto">
                <a:xfrm>
                  <a:off x="-4854" y="215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1" name="Oval 460"/>
                <p:cNvSpPr>
                  <a:spLocks noChangeArrowheads="1"/>
                </p:cNvSpPr>
                <p:nvPr/>
              </p:nvSpPr>
              <p:spPr bwMode="auto">
                <a:xfrm>
                  <a:off x="-4764" y="219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2" name="Oval 461"/>
                <p:cNvSpPr>
                  <a:spLocks noChangeArrowheads="1"/>
                </p:cNvSpPr>
                <p:nvPr/>
              </p:nvSpPr>
              <p:spPr bwMode="auto">
                <a:xfrm>
                  <a:off x="-5347" y="2392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3" name="Oval 462"/>
                <p:cNvSpPr>
                  <a:spLocks noChangeArrowheads="1"/>
                </p:cNvSpPr>
                <p:nvPr/>
              </p:nvSpPr>
              <p:spPr bwMode="auto">
                <a:xfrm>
                  <a:off x="-5459" y="247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4" name="Oval 463"/>
                <p:cNvSpPr>
                  <a:spLocks noChangeArrowheads="1"/>
                </p:cNvSpPr>
                <p:nvPr/>
              </p:nvSpPr>
              <p:spPr bwMode="auto">
                <a:xfrm>
                  <a:off x="-5409" y="2424"/>
                  <a:ext cx="32" cy="32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5" name="Oval 464"/>
                <p:cNvSpPr>
                  <a:spLocks noChangeArrowheads="1"/>
                </p:cNvSpPr>
                <p:nvPr/>
              </p:nvSpPr>
              <p:spPr bwMode="auto">
                <a:xfrm>
                  <a:off x="-5422" y="2503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6" name="Oval 465"/>
                <p:cNvSpPr>
                  <a:spLocks noChangeArrowheads="1"/>
                </p:cNvSpPr>
                <p:nvPr/>
              </p:nvSpPr>
              <p:spPr bwMode="auto">
                <a:xfrm>
                  <a:off x="-5327" y="2578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7" name="Oval 466"/>
                <p:cNvSpPr>
                  <a:spLocks noChangeArrowheads="1"/>
                </p:cNvSpPr>
                <p:nvPr/>
              </p:nvSpPr>
              <p:spPr bwMode="auto">
                <a:xfrm>
                  <a:off x="-5441" y="272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8" name="Oval 467"/>
                <p:cNvSpPr>
                  <a:spLocks noChangeArrowheads="1"/>
                </p:cNvSpPr>
                <p:nvPr/>
              </p:nvSpPr>
              <p:spPr bwMode="auto">
                <a:xfrm>
                  <a:off x="-5389" y="285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09" name="Oval 468"/>
                <p:cNvSpPr>
                  <a:spLocks noChangeArrowheads="1"/>
                </p:cNvSpPr>
                <p:nvPr/>
              </p:nvSpPr>
              <p:spPr bwMode="auto">
                <a:xfrm>
                  <a:off x="-5283" y="288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0" name="Oval 469"/>
                <p:cNvSpPr>
                  <a:spLocks noChangeArrowheads="1"/>
                </p:cNvSpPr>
                <p:nvPr/>
              </p:nvSpPr>
              <p:spPr bwMode="auto">
                <a:xfrm>
                  <a:off x="-5299" y="274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1" name="Oval 470"/>
                <p:cNvSpPr>
                  <a:spLocks noChangeArrowheads="1"/>
                </p:cNvSpPr>
                <p:nvPr/>
              </p:nvSpPr>
              <p:spPr bwMode="auto">
                <a:xfrm>
                  <a:off x="-5251" y="246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2" name="Oval 471"/>
                <p:cNvSpPr>
                  <a:spLocks noChangeArrowheads="1"/>
                </p:cNvSpPr>
                <p:nvPr/>
              </p:nvSpPr>
              <p:spPr bwMode="auto">
                <a:xfrm>
                  <a:off x="-5107" y="243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3" name="Oval 472"/>
                <p:cNvSpPr>
                  <a:spLocks noChangeArrowheads="1"/>
                </p:cNvSpPr>
                <p:nvPr/>
              </p:nvSpPr>
              <p:spPr bwMode="auto">
                <a:xfrm>
                  <a:off x="-5285" y="309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4" name="Oval 473"/>
                <p:cNvSpPr>
                  <a:spLocks noChangeArrowheads="1"/>
                </p:cNvSpPr>
                <p:nvPr/>
              </p:nvSpPr>
              <p:spPr bwMode="auto">
                <a:xfrm>
                  <a:off x="-5130" y="313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5" name="Oval 474"/>
                <p:cNvSpPr>
                  <a:spLocks noChangeArrowheads="1"/>
                </p:cNvSpPr>
                <p:nvPr/>
              </p:nvSpPr>
              <p:spPr bwMode="auto">
                <a:xfrm>
                  <a:off x="-4933" y="3223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6" name="Oval 475"/>
                <p:cNvSpPr>
                  <a:spLocks noChangeArrowheads="1"/>
                </p:cNvSpPr>
                <p:nvPr/>
              </p:nvSpPr>
              <p:spPr bwMode="auto">
                <a:xfrm>
                  <a:off x="-4968" y="341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7" name="Oval 476"/>
                <p:cNvSpPr>
                  <a:spLocks noChangeArrowheads="1"/>
                </p:cNvSpPr>
                <p:nvPr/>
              </p:nvSpPr>
              <p:spPr bwMode="auto">
                <a:xfrm>
                  <a:off x="-4890" y="347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8" name="Oval 477"/>
                <p:cNvSpPr>
                  <a:spLocks noChangeArrowheads="1"/>
                </p:cNvSpPr>
                <p:nvPr/>
              </p:nvSpPr>
              <p:spPr bwMode="auto">
                <a:xfrm>
                  <a:off x="-4833" y="352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19" name="Oval 478"/>
                <p:cNvSpPr>
                  <a:spLocks noChangeArrowheads="1"/>
                </p:cNvSpPr>
                <p:nvPr/>
              </p:nvSpPr>
              <p:spPr bwMode="auto">
                <a:xfrm>
                  <a:off x="-4839" y="3748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0" name="Oval 479"/>
                <p:cNvSpPr>
                  <a:spLocks noChangeArrowheads="1"/>
                </p:cNvSpPr>
                <p:nvPr/>
              </p:nvSpPr>
              <p:spPr bwMode="auto">
                <a:xfrm>
                  <a:off x="-4848" y="3803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1" name="Oval 480"/>
                <p:cNvSpPr>
                  <a:spLocks noChangeArrowheads="1"/>
                </p:cNvSpPr>
                <p:nvPr/>
              </p:nvSpPr>
              <p:spPr bwMode="auto">
                <a:xfrm>
                  <a:off x="-4777" y="3682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2" name="Oval 481"/>
                <p:cNvSpPr>
                  <a:spLocks noChangeArrowheads="1"/>
                </p:cNvSpPr>
                <p:nvPr/>
              </p:nvSpPr>
              <p:spPr bwMode="auto">
                <a:xfrm>
                  <a:off x="-4726" y="359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3" name="Oval 482"/>
                <p:cNvSpPr>
                  <a:spLocks noChangeArrowheads="1"/>
                </p:cNvSpPr>
                <p:nvPr/>
              </p:nvSpPr>
              <p:spPr bwMode="auto">
                <a:xfrm>
                  <a:off x="-4710" y="3655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4" name="Oval 483"/>
                <p:cNvSpPr>
                  <a:spLocks noChangeArrowheads="1"/>
                </p:cNvSpPr>
                <p:nvPr/>
              </p:nvSpPr>
              <p:spPr bwMode="auto">
                <a:xfrm>
                  <a:off x="-4636" y="365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5" name="Oval 484"/>
                <p:cNvSpPr>
                  <a:spLocks noChangeArrowheads="1"/>
                </p:cNvSpPr>
                <p:nvPr/>
              </p:nvSpPr>
              <p:spPr bwMode="auto">
                <a:xfrm>
                  <a:off x="-4564" y="365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6" name="Oval 485"/>
                <p:cNvSpPr>
                  <a:spLocks noChangeArrowheads="1"/>
                </p:cNvSpPr>
                <p:nvPr/>
              </p:nvSpPr>
              <p:spPr bwMode="auto">
                <a:xfrm>
                  <a:off x="-4680" y="339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7" name="Oval 486"/>
                <p:cNvSpPr>
                  <a:spLocks noChangeArrowheads="1"/>
                </p:cNvSpPr>
                <p:nvPr/>
              </p:nvSpPr>
              <p:spPr bwMode="auto">
                <a:xfrm>
                  <a:off x="-4704" y="336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8" name="Oval 487"/>
                <p:cNvSpPr>
                  <a:spLocks noChangeArrowheads="1"/>
                </p:cNvSpPr>
                <p:nvPr/>
              </p:nvSpPr>
              <p:spPr bwMode="auto">
                <a:xfrm>
                  <a:off x="-4676" y="3322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29" name="Oval 488"/>
                <p:cNvSpPr>
                  <a:spLocks noChangeArrowheads="1"/>
                </p:cNvSpPr>
                <p:nvPr/>
              </p:nvSpPr>
              <p:spPr bwMode="auto">
                <a:xfrm>
                  <a:off x="-4678" y="329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0" name="Oval 489"/>
                <p:cNvSpPr>
                  <a:spLocks noChangeArrowheads="1"/>
                </p:cNvSpPr>
                <p:nvPr/>
              </p:nvSpPr>
              <p:spPr bwMode="auto">
                <a:xfrm>
                  <a:off x="-4674" y="322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1" name="Oval 490"/>
                <p:cNvSpPr>
                  <a:spLocks noChangeArrowheads="1"/>
                </p:cNvSpPr>
                <p:nvPr/>
              </p:nvSpPr>
              <p:spPr bwMode="auto">
                <a:xfrm>
                  <a:off x="-4637" y="3228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2" name="Oval 491"/>
                <p:cNvSpPr>
                  <a:spLocks noChangeArrowheads="1"/>
                </p:cNvSpPr>
                <p:nvPr/>
              </p:nvSpPr>
              <p:spPr bwMode="auto">
                <a:xfrm>
                  <a:off x="-4594" y="321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3" name="Oval 492"/>
                <p:cNvSpPr>
                  <a:spLocks noChangeArrowheads="1"/>
                </p:cNvSpPr>
                <p:nvPr/>
              </p:nvSpPr>
              <p:spPr bwMode="auto">
                <a:xfrm>
                  <a:off x="-4626" y="329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4" name="Oval 493"/>
                <p:cNvSpPr>
                  <a:spLocks noChangeArrowheads="1"/>
                </p:cNvSpPr>
                <p:nvPr/>
              </p:nvSpPr>
              <p:spPr bwMode="auto">
                <a:xfrm>
                  <a:off x="-4577" y="328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5" name="Oval 494"/>
                <p:cNvSpPr>
                  <a:spLocks noChangeArrowheads="1"/>
                </p:cNvSpPr>
                <p:nvPr/>
              </p:nvSpPr>
              <p:spPr bwMode="auto">
                <a:xfrm>
                  <a:off x="-4593" y="3163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6" name="Oval 495"/>
                <p:cNvSpPr>
                  <a:spLocks noChangeArrowheads="1"/>
                </p:cNvSpPr>
                <p:nvPr/>
              </p:nvSpPr>
              <p:spPr bwMode="auto">
                <a:xfrm>
                  <a:off x="-4546" y="310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7" name="Oval 496"/>
                <p:cNvSpPr>
                  <a:spLocks noChangeArrowheads="1"/>
                </p:cNvSpPr>
                <p:nvPr/>
              </p:nvSpPr>
              <p:spPr bwMode="auto">
                <a:xfrm>
                  <a:off x="-4468" y="3022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8" name="Oval 497"/>
                <p:cNvSpPr>
                  <a:spLocks noChangeArrowheads="1"/>
                </p:cNvSpPr>
                <p:nvPr/>
              </p:nvSpPr>
              <p:spPr bwMode="auto">
                <a:xfrm>
                  <a:off x="-4482" y="315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9" name="Oval 498"/>
                <p:cNvSpPr>
                  <a:spLocks noChangeArrowheads="1"/>
                </p:cNvSpPr>
                <p:nvPr/>
              </p:nvSpPr>
              <p:spPr bwMode="auto">
                <a:xfrm>
                  <a:off x="-4495" y="321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0" name="Oval 499"/>
                <p:cNvSpPr>
                  <a:spLocks noChangeArrowheads="1"/>
                </p:cNvSpPr>
                <p:nvPr/>
              </p:nvSpPr>
              <p:spPr bwMode="auto">
                <a:xfrm>
                  <a:off x="-4343" y="3168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1" name="Oval 500"/>
                <p:cNvSpPr>
                  <a:spLocks noChangeArrowheads="1"/>
                </p:cNvSpPr>
                <p:nvPr/>
              </p:nvSpPr>
              <p:spPr bwMode="auto">
                <a:xfrm>
                  <a:off x="-4165" y="3535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2" name="Oval 501"/>
                <p:cNvSpPr>
                  <a:spLocks noChangeArrowheads="1"/>
                </p:cNvSpPr>
                <p:nvPr/>
              </p:nvSpPr>
              <p:spPr bwMode="auto">
                <a:xfrm>
                  <a:off x="-4194" y="411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3" name="Oval 502"/>
                <p:cNvSpPr>
                  <a:spLocks noChangeArrowheads="1"/>
                </p:cNvSpPr>
                <p:nvPr/>
              </p:nvSpPr>
              <p:spPr bwMode="auto">
                <a:xfrm>
                  <a:off x="-3997" y="3983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4" name="Oval 503"/>
                <p:cNvSpPr>
                  <a:spLocks noChangeArrowheads="1"/>
                </p:cNvSpPr>
                <p:nvPr/>
              </p:nvSpPr>
              <p:spPr bwMode="auto">
                <a:xfrm>
                  <a:off x="-3824" y="390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5" name="Oval 504"/>
                <p:cNvSpPr>
                  <a:spLocks noChangeArrowheads="1"/>
                </p:cNvSpPr>
                <p:nvPr/>
              </p:nvSpPr>
              <p:spPr bwMode="auto">
                <a:xfrm>
                  <a:off x="-3720" y="3858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6" name="Oval 505"/>
                <p:cNvSpPr>
                  <a:spLocks noChangeArrowheads="1"/>
                </p:cNvSpPr>
                <p:nvPr/>
              </p:nvSpPr>
              <p:spPr bwMode="auto">
                <a:xfrm>
                  <a:off x="-3796" y="3395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7" name="Oval 506"/>
                <p:cNvSpPr>
                  <a:spLocks noChangeArrowheads="1"/>
                </p:cNvSpPr>
                <p:nvPr/>
              </p:nvSpPr>
              <p:spPr bwMode="auto">
                <a:xfrm>
                  <a:off x="-3756" y="349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8" name="Oval 507"/>
                <p:cNvSpPr>
                  <a:spLocks noChangeArrowheads="1"/>
                </p:cNvSpPr>
                <p:nvPr/>
              </p:nvSpPr>
              <p:spPr bwMode="auto">
                <a:xfrm>
                  <a:off x="-3693" y="351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49" name="Oval 508"/>
                <p:cNvSpPr>
                  <a:spLocks noChangeArrowheads="1"/>
                </p:cNvSpPr>
                <p:nvPr/>
              </p:nvSpPr>
              <p:spPr bwMode="auto">
                <a:xfrm>
                  <a:off x="-3624" y="3412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0" name="Oval 509"/>
                <p:cNvSpPr>
                  <a:spLocks noChangeArrowheads="1"/>
                </p:cNvSpPr>
                <p:nvPr/>
              </p:nvSpPr>
              <p:spPr bwMode="auto">
                <a:xfrm>
                  <a:off x="-3953" y="2962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1" name="Oval 510"/>
                <p:cNvSpPr>
                  <a:spLocks noChangeArrowheads="1"/>
                </p:cNvSpPr>
                <p:nvPr/>
              </p:nvSpPr>
              <p:spPr bwMode="auto">
                <a:xfrm>
                  <a:off x="-3887" y="298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2" name="Oval 511"/>
                <p:cNvSpPr>
                  <a:spLocks noChangeArrowheads="1"/>
                </p:cNvSpPr>
                <p:nvPr/>
              </p:nvSpPr>
              <p:spPr bwMode="auto">
                <a:xfrm>
                  <a:off x="-3858" y="309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3" name="Oval 512"/>
                <p:cNvSpPr>
                  <a:spLocks noChangeArrowheads="1"/>
                </p:cNvSpPr>
                <p:nvPr/>
              </p:nvSpPr>
              <p:spPr bwMode="auto">
                <a:xfrm>
                  <a:off x="-3821" y="3085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4" name="Oval 513"/>
                <p:cNvSpPr>
                  <a:spLocks noChangeArrowheads="1"/>
                </p:cNvSpPr>
                <p:nvPr/>
              </p:nvSpPr>
              <p:spPr bwMode="auto">
                <a:xfrm>
                  <a:off x="-3771" y="3045"/>
                  <a:ext cx="29" cy="29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5" name="Oval 514"/>
                <p:cNvSpPr>
                  <a:spLocks noChangeArrowheads="1"/>
                </p:cNvSpPr>
                <p:nvPr/>
              </p:nvSpPr>
              <p:spPr bwMode="auto">
                <a:xfrm>
                  <a:off x="-3663" y="297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6" name="Oval 515"/>
                <p:cNvSpPr>
                  <a:spLocks noChangeArrowheads="1"/>
                </p:cNvSpPr>
                <p:nvPr/>
              </p:nvSpPr>
              <p:spPr bwMode="auto">
                <a:xfrm>
                  <a:off x="-3598" y="300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7" name="Oval 516"/>
                <p:cNvSpPr>
                  <a:spLocks noChangeArrowheads="1"/>
                </p:cNvSpPr>
                <p:nvPr/>
              </p:nvSpPr>
              <p:spPr bwMode="auto">
                <a:xfrm>
                  <a:off x="-3370" y="287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8" name="Oval 517"/>
                <p:cNvSpPr>
                  <a:spLocks noChangeArrowheads="1"/>
                </p:cNvSpPr>
                <p:nvPr/>
              </p:nvSpPr>
              <p:spPr bwMode="auto">
                <a:xfrm>
                  <a:off x="-4095" y="328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59" name="Oval 518"/>
                <p:cNvSpPr>
                  <a:spLocks noChangeArrowheads="1"/>
                </p:cNvSpPr>
                <p:nvPr/>
              </p:nvSpPr>
              <p:spPr bwMode="auto">
                <a:xfrm>
                  <a:off x="-4046" y="3225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0" name="Oval 519"/>
                <p:cNvSpPr>
                  <a:spLocks noChangeArrowheads="1"/>
                </p:cNvSpPr>
                <p:nvPr/>
              </p:nvSpPr>
              <p:spPr bwMode="auto">
                <a:xfrm>
                  <a:off x="-3917" y="316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1" name="Oval 520"/>
                <p:cNvSpPr>
                  <a:spLocks noChangeArrowheads="1"/>
                </p:cNvSpPr>
                <p:nvPr/>
              </p:nvSpPr>
              <p:spPr bwMode="auto">
                <a:xfrm>
                  <a:off x="-4822" y="309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2" name="Oval 521"/>
                <p:cNvSpPr>
                  <a:spLocks noChangeArrowheads="1"/>
                </p:cNvSpPr>
                <p:nvPr/>
              </p:nvSpPr>
              <p:spPr bwMode="auto">
                <a:xfrm>
                  <a:off x="-4723" y="318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3" name="Oval 522"/>
                <p:cNvSpPr>
                  <a:spLocks noChangeArrowheads="1"/>
                </p:cNvSpPr>
                <p:nvPr/>
              </p:nvSpPr>
              <p:spPr bwMode="auto">
                <a:xfrm>
                  <a:off x="-4708" y="3125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4" name="Oval 523"/>
                <p:cNvSpPr>
                  <a:spLocks noChangeArrowheads="1"/>
                </p:cNvSpPr>
                <p:nvPr/>
              </p:nvSpPr>
              <p:spPr bwMode="auto">
                <a:xfrm>
                  <a:off x="-4723" y="309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5" name="Oval 524"/>
                <p:cNvSpPr>
                  <a:spLocks noChangeArrowheads="1"/>
                </p:cNvSpPr>
                <p:nvPr/>
              </p:nvSpPr>
              <p:spPr bwMode="auto">
                <a:xfrm>
                  <a:off x="-4638" y="3063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6" name="Oval 525"/>
                <p:cNvSpPr>
                  <a:spLocks noChangeArrowheads="1"/>
                </p:cNvSpPr>
                <p:nvPr/>
              </p:nvSpPr>
              <p:spPr bwMode="auto">
                <a:xfrm>
                  <a:off x="-4602" y="304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7" name="Oval 526"/>
                <p:cNvSpPr>
                  <a:spLocks noChangeArrowheads="1"/>
                </p:cNvSpPr>
                <p:nvPr/>
              </p:nvSpPr>
              <p:spPr bwMode="auto">
                <a:xfrm>
                  <a:off x="-4755" y="294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8" name="Oval 527"/>
                <p:cNvSpPr>
                  <a:spLocks noChangeArrowheads="1"/>
                </p:cNvSpPr>
                <p:nvPr/>
              </p:nvSpPr>
              <p:spPr bwMode="auto">
                <a:xfrm>
                  <a:off x="-4597" y="293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69" name="Oval 528"/>
                <p:cNvSpPr>
                  <a:spLocks noChangeArrowheads="1"/>
                </p:cNvSpPr>
                <p:nvPr/>
              </p:nvSpPr>
              <p:spPr bwMode="auto">
                <a:xfrm>
                  <a:off x="-4595" y="2853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0" name="Oval 529"/>
                <p:cNvSpPr>
                  <a:spLocks noChangeArrowheads="1"/>
                </p:cNvSpPr>
                <p:nvPr/>
              </p:nvSpPr>
              <p:spPr bwMode="auto">
                <a:xfrm>
                  <a:off x="-4666" y="289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1" name="Oval 530"/>
                <p:cNvSpPr>
                  <a:spLocks noChangeArrowheads="1"/>
                </p:cNvSpPr>
                <p:nvPr/>
              </p:nvSpPr>
              <p:spPr bwMode="auto">
                <a:xfrm>
                  <a:off x="-4890" y="280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2" name="Oval 531"/>
                <p:cNvSpPr>
                  <a:spLocks noChangeArrowheads="1"/>
                </p:cNvSpPr>
                <p:nvPr/>
              </p:nvSpPr>
              <p:spPr bwMode="auto">
                <a:xfrm>
                  <a:off x="-4932" y="274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3" name="Oval 532"/>
                <p:cNvSpPr>
                  <a:spLocks noChangeArrowheads="1"/>
                </p:cNvSpPr>
                <p:nvPr/>
              </p:nvSpPr>
              <p:spPr bwMode="auto">
                <a:xfrm>
                  <a:off x="-4729" y="281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4" name="Oval 533"/>
                <p:cNvSpPr>
                  <a:spLocks noChangeArrowheads="1"/>
                </p:cNvSpPr>
                <p:nvPr/>
              </p:nvSpPr>
              <p:spPr bwMode="auto">
                <a:xfrm>
                  <a:off x="-4720" y="277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5" name="Oval 534"/>
                <p:cNvSpPr>
                  <a:spLocks noChangeArrowheads="1"/>
                </p:cNvSpPr>
                <p:nvPr/>
              </p:nvSpPr>
              <p:spPr bwMode="auto">
                <a:xfrm>
                  <a:off x="-4658" y="273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6" name="Oval 535"/>
                <p:cNvSpPr>
                  <a:spLocks noChangeArrowheads="1"/>
                </p:cNvSpPr>
                <p:nvPr/>
              </p:nvSpPr>
              <p:spPr bwMode="auto">
                <a:xfrm>
                  <a:off x="-4920" y="2433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7" name="Oval 536"/>
                <p:cNvSpPr>
                  <a:spLocks noChangeArrowheads="1"/>
                </p:cNvSpPr>
                <p:nvPr/>
              </p:nvSpPr>
              <p:spPr bwMode="auto">
                <a:xfrm>
                  <a:off x="-4801" y="255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8" name="Oval 537"/>
                <p:cNvSpPr>
                  <a:spLocks noChangeArrowheads="1"/>
                </p:cNvSpPr>
                <p:nvPr/>
              </p:nvSpPr>
              <p:spPr bwMode="auto">
                <a:xfrm>
                  <a:off x="-4769" y="2508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79" name="Oval 538"/>
                <p:cNvSpPr>
                  <a:spLocks noChangeArrowheads="1"/>
                </p:cNvSpPr>
                <p:nvPr/>
              </p:nvSpPr>
              <p:spPr bwMode="auto">
                <a:xfrm>
                  <a:off x="-4741" y="247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0" name="Oval 539"/>
                <p:cNvSpPr>
                  <a:spLocks noChangeArrowheads="1"/>
                </p:cNvSpPr>
                <p:nvPr/>
              </p:nvSpPr>
              <p:spPr bwMode="auto">
                <a:xfrm>
                  <a:off x="-4718" y="243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1" name="Oval 540"/>
                <p:cNvSpPr>
                  <a:spLocks noChangeArrowheads="1"/>
                </p:cNvSpPr>
                <p:nvPr/>
              </p:nvSpPr>
              <p:spPr bwMode="auto">
                <a:xfrm>
                  <a:off x="-4645" y="250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2" name="Oval 541"/>
                <p:cNvSpPr>
                  <a:spLocks noChangeArrowheads="1"/>
                </p:cNvSpPr>
                <p:nvPr/>
              </p:nvSpPr>
              <p:spPr bwMode="auto">
                <a:xfrm>
                  <a:off x="-4629" y="2562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3" name="Oval 542"/>
                <p:cNvSpPr>
                  <a:spLocks noChangeArrowheads="1"/>
                </p:cNvSpPr>
                <p:nvPr/>
              </p:nvSpPr>
              <p:spPr bwMode="auto">
                <a:xfrm>
                  <a:off x="-4495" y="249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4" name="Oval 543"/>
                <p:cNvSpPr>
                  <a:spLocks noChangeArrowheads="1"/>
                </p:cNvSpPr>
                <p:nvPr/>
              </p:nvSpPr>
              <p:spPr bwMode="auto">
                <a:xfrm>
                  <a:off x="-4431" y="256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5" name="Oval 544"/>
                <p:cNvSpPr>
                  <a:spLocks noChangeArrowheads="1"/>
                </p:cNvSpPr>
                <p:nvPr/>
              </p:nvSpPr>
              <p:spPr bwMode="auto">
                <a:xfrm>
                  <a:off x="-4538" y="258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6" name="Oval 545"/>
                <p:cNvSpPr>
                  <a:spLocks noChangeArrowheads="1"/>
                </p:cNvSpPr>
                <p:nvPr/>
              </p:nvSpPr>
              <p:spPr bwMode="auto">
                <a:xfrm>
                  <a:off x="-4429" y="272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7" name="Oval 546"/>
                <p:cNvSpPr>
                  <a:spLocks noChangeArrowheads="1"/>
                </p:cNvSpPr>
                <p:nvPr/>
              </p:nvSpPr>
              <p:spPr bwMode="auto">
                <a:xfrm>
                  <a:off x="-4311" y="270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8" name="Oval 547"/>
                <p:cNvSpPr>
                  <a:spLocks noChangeArrowheads="1"/>
                </p:cNvSpPr>
                <p:nvPr/>
              </p:nvSpPr>
              <p:spPr bwMode="auto">
                <a:xfrm>
                  <a:off x="-4410" y="244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89" name="Oval 548"/>
                <p:cNvSpPr>
                  <a:spLocks noChangeArrowheads="1"/>
                </p:cNvSpPr>
                <p:nvPr/>
              </p:nvSpPr>
              <p:spPr bwMode="auto">
                <a:xfrm>
                  <a:off x="-4642" y="238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0" name="Oval 549"/>
                <p:cNvSpPr>
                  <a:spLocks noChangeArrowheads="1"/>
                </p:cNvSpPr>
                <p:nvPr/>
              </p:nvSpPr>
              <p:spPr bwMode="auto">
                <a:xfrm>
                  <a:off x="-4562" y="2288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1" name="Oval 550"/>
                <p:cNvSpPr>
                  <a:spLocks noChangeArrowheads="1"/>
                </p:cNvSpPr>
                <p:nvPr/>
              </p:nvSpPr>
              <p:spPr bwMode="auto">
                <a:xfrm>
                  <a:off x="-4604" y="245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2" name="Oval 551"/>
                <p:cNvSpPr>
                  <a:spLocks noChangeArrowheads="1"/>
                </p:cNvSpPr>
                <p:nvPr/>
              </p:nvSpPr>
              <p:spPr bwMode="auto">
                <a:xfrm>
                  <a:off x="-4471" y="2432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3" name="Oval 552"/>
                <p:cNvSpPr>
                  <a:spLocks noChangeArrowheads="1"/>
                </p:cNvSpPr>
                <p:nvPr/>
              </p:nvSpPr>
              <p:spPr bwMode="auto">
                <a:xfrm>
                  <a:off x="-4465" y="2273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4" name="Oval 553"/>
                <p:cNvSpPr>
                  <a:spLocks noChangeArrowheads="1"/>
                </p:cNvSpPr>
                <p:nvPr/>
              </p:nvSpPr>
              <p:spPr bwMode="auto">
                <a:xfrm>
                  <a:off x="-4382" y="2126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5" name="Oval 554"/>
                <p:cNvSpPr>
                  <a:spLocks noChangeArrowheads="1"/>
                </p:cNvSpPr>
                <p:nvPr/>
              </p:nvSpPr>
              <p:spPr bwMode="auto">
                <a:xfrm>
                  <a:off x="-4290" y="219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6" name="Oval 555"/>
                <p:cNvSpPr>
                  <a:spLocks noChangeArrowheads="1"/>
                </p:cNvSpPr>
                <p:nvPr/>
              </p:nvSpPr>
              <p:spPr bwMode="auto">
                <a:xfrm>
                  <a:off x="-4267" y="205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7" name="Oval 556"/>
                <p:cNvSpPr>
                  <a:spLocks noChangeArrowheads="1"/>
                </p:cNvSpPr>
                <p:nvPr/>
              </p:nvSpPr>
              <p:spPr bwMode="auto">
                <a:xfrm>
                  <a:off x="-4361" y="1849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8" name="Oval 557"/>
                <p:cNvSpPr>
                  <a:spLocks noChangeArrowheads="1"/>
                </p:cNvSpPr>
                <p:nvPr/>
              </p:nvSpPr>
              <p:spPr bwMode="auto">
                <a:xfrm>
                  <a:off x="-4213" y="1847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99" name="Oval 558"/>
                <p:cNvSpPr>
                  <a:spLocks noChangeArrowheads="1"/>
                </p:cNvSpPr>
                <p:nvPr/>
              </p:nvSpPr>
              <p:spPr bwMode="auto">
                <a:xfrm>
                  <a:off x="-4107" y="1785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0" name="Oval 559"/>
                <p:cNvSpPr>
                  <a:spLocks noChangeArrowheads="1"/>
                </p:cNvSpPr>
                <p:nvPr/>
              </p:nvSpPr>
              <p:spPr bwMode="auto">
                <a:xfrm>
                  <a:off x="-4246" y="1658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1" name="Oval 560"/>
                <p:cNvSpPr>
                  <a:spLocks noChangeArrowheads="1"/>
                </p:cNvSpPr>
                <p:nvPr/>
              </p:nvSpPr>
              <p:spPr bwMode="auto">
                <a:xfrm>
                  <a:off x="-3766" y="224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2" name="Oval 561"/>
                <p:cNvSpPr>
                  <a:spLocks noChangeArrowheads="1"/>
                </p:cNvSpPr>
                <p:nvPr/>
              </p:nvSpPr>
              <p:spPr bwMode="auto">
                <a:xfrm>
                  <a:off x="-3717" y="221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3" name="Oval 562"/>
                <p:cNvSpPr>
                  <a:spLocks noChangeArrowheads="1"/>
                </p:cNvSpPr>
                <p:nvPr/>
              </p:nvSpPr>
              <p:spPr bwMode="auto">
                <a:xfrm>
                  <a:off x="-3605" y="2128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4" name="Oval 563"/>
                <p:cNvSpPr>
                  <a:spLocks noChangeArrowheads="1"/>
                </p:cNvSpPr>
                <p:nvPr/>
              </p:nvSpPr>
              <p:spPr bwMode="auto">
                <a:xfrm>
                  <a:off x="-3724" y="2024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5" name="Oval 564"/>
                <p:cNvSpPr>
                  <a:spLocks noChangeArrowheads="1"/>
                </p:cNvSpPr>
                <p:nvPr/>
              </p:nvSpPr>
              <p:spPr bwMode="auto">
                <a:xfrm>
                  <a:off x="-3470" y="1971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6" name="Oval 565"/>
                <p:cNvSpPr>
                  <a:spLocks noChangeArrowheads="1"/>
                </p:cNvSpPr>
                <p:nvPr/>
              </p:nvSpPr>
              <p:spPr bwMode="auto">
                <a:xfrm>
                  <a:off x="-3708" y="186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07" name="Oval 566"/>
                <p:cNvSpPr>
                  <a:spLocks noChangeArrowheads="1"/>
                </p:cNvSpPr>
                <p:nvPr/>
              </p:nvSpPr>
              <p:spPr bwMode="auto">
                <a:xfrm>
                  <a:off x="-3686" y="1800"/>
                  <a:ext cx="20" cy="20"/>
                </a:xfrm>
                <a:prstGeom prst="ellipse">
                  <a:avLst/>
                </a:prstGeom>
                <a:solidFill>
                  <a:schemeClr val="bg1"/>
                </a:solidFill>
                <a:ln w="12700">
                  <a:solidFill>
                    <a:schemeClr val="bg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108509" dir="12033363" algn="ctr" rotWithShape="0">
                          <a:srgbClr val="080808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271" name="Oval 567"/>
              <p:cNvSpPr>
                <a:spLocks noChangeArrowheads="1"/>
              </p:cNvSpPr>
              <p:nvPr/>
            </p:nvSpPr>
            <p:spPr bwMode="auto">
              <a:xfrm>
                <a:off x="-4459" y="2631"/>
                <a:ext cx="20" cy="20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53882" dir="13500000" algn="ct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268" name="Oval 577"/>
            <p:cNvSpPr>
              <a:spLocks noChangeArrowheads="1"/>
            </p:cNvSpPr>
            <p:nvPr/>
          </p:nvSpPr>
          <p:spPr bwMode="auto">
            <a:xfrm>
              <a:off x="1599" y="3351"/>
              <a:ext cx="20" cy="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69" name="Oval 578"/>
            <p:cNvSpPr>
              <a:spLocks noChangeArrowheads="1"/>
            </p:cNvSpPr>
            <p:nvPr/>
          </p:nvSpPr>
          <p:spPr bwMode="auto">
            <a:xfrm>
              <a:off x="2097" y="3522"/>
              <a:ext cx="20" cy="20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53882" dir="13500000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408" name="Group 131"/>
          <p:cNvGrpSpPr>
            <a:grpSpLocks/>
          </p:cNvGrpSpPr>
          <p:nvPr/>
        </p:nvGrpSpPr>
        <p:grpSpPr bwMode="auto">
          <a:xfrm>
            <a:off x="4697212" y="4904280"/>
            <a:ext cx="3646487" cy="495299"/>
            <a:chOff x="3047" y="1826"/>
            <a:chExt cx="2297" cy="312"/>
          </a:xfrm>
        </p:grpSpPr>
        <p:sp>
          <p:nvSpPr>
            <p:cNvPr id="409" name="Text Box 76"/>
            <p:cNvSpPr txBox="1">
              <a:spLocks noChangeArrowheads="1"/>
            </p:cNvSpPr>
            <p:nvPr/>
          </p:nvSpPr>
          <p:spPr bwMode="auto">
            <a:xfrm>
              <a:off x="3047" y="1826"/>
              <a:ext cx="581" cy="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</a:pPr>
              <a:r>
                <a:rPr lang="ru-RU" altLang="ru-RU" sz="3200" b="1" dirty="0" smtClean="0">
                  <a:solidFill>
                    <a:srgbClr val="006699"/>
                  </a:solidFill>
                  <a:latin typeface="Impact" panose="020B0806030902050204" pitchFamily="34" charset="0"/>
                </a:rPr>
                <a:t>146</a:t>
              </a:r>
              <a:endParaRPr lang="ru-RU" altLang="ru-RU" sz="3200" dirty="0">
                <a:solidFill>
                  <a:srgbClr val="006699"/>
                </a:solidFill>
              </a:endParaRPr>
            </a:p>
          </p:txBody>
        </p:sp>
        <p:sp>
          <p:nvSpPr>
            <p:cNvPr id="410" name="Text Box 79"/>
            <p:cNvSpPr txBox="1">
              <a:spLocks noChangeArrowheads="1"/>
            </p:cNvSpPr>
            <p:nvPr/>
          </p:nvSpPr>
          <p:spPr bwMode="auto">
            <a:xfrm>
              <a:off x="3635" y="1871"/>
              <a:ext cx="170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ru-RU" altLang="ru-RU" sz="1600" dirty="0">
                  <a:solidFill>
                    <a:srgbClr val="15232D"/>
                  </a:solidFill>
                </a:rPr>
                <a:t>газораспределительных</a:t>
              </a:r>
            </a:p>
            <a:p>
              <a:pPr eaLnBrk="1" hangingPunct="1">
                <a:lnSpc>
                  <a:spcPct val="70000"/>
                </a:lnSpc>
              </a:pPr>
              <a:r>
                <a:rPr lang="ru-RU" altLang="ru-RU" sz="1600" dirty="0">
                  <a:solidFill>
                    <a:srgbClr val="15232D"/>
                  </a:solidFill>
                </a:rPr>
                <a:t>станций</a:t>
              </a:r>
            </a:p>
          </p:txBody>
        </p:sp>
      </p:grpSp>
      <p:grpSp>
        <p:nvGrpSpPr>
          <p:cNvPr id="411" name="Group 132"/>
          <p:cNvGrpSpPr>
            <a:grpSpLocks/>
          </p:cNvGrpSpPr>
          <p:nvPr/>
        </p:nvGrpSpPr>
        <p:grpSpPr bwMode="auto">
          <a:xfrm>
            <a:off x="5033522" y="5443777"/>
            <a:ext cx="3943350" cy="490538"/>
            <a:chOff x="3264" y="2280"/>
            <a:chExt cx="2484" cy="309"/>
          </a:xfrm>
        </p:grpSpPr>
        <p:sp>
          <p:nvSpPr>
            <p:cNvPr id="412" name="Text Box 76"/>
            <p:cNvSpPr txBox="1">
              <a:spLocks noChangeArrowheads="1"/>
            </p:cNvSpPr>
            <p:nvPr/>
          </p:nvSpPr>
          <p:spPr bwMode="auto">
            <a:xfrm>
              <a:off x="3264" y="2280"/>
              <a:ext cx="364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</a:pPr>
              <a:r>
                <a:rPr lang="ru-RU" altLang="ru-RU" sz="3200" b="1" dirty="0" smtClean="0">
                  <a:solidFill>
                    <a:srgbClr val="006699"/>
                  </a:solidFill>
                  <a:latin typeface="Impact" panose="020B0806030902050204" pitchFamily="34" charset="0"/>
                </a:rPr>
                <a:t>15</a:t>
              </a:r>
              <a:endParaRPr lang="ru-RU" altLang="ru-RU" sz="3200" b="1" baseline="30000" dirty="0">
                <a:solidFill>
                  <a:srgbClr val="00669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13" name="Text Box 79"/>
            <p:cNvSpPr txBox="1">
              <a:spLocks noChangeArrowheads="1"/>
            </p:cNvSpPr>
            <p:nvPr/>
          </p:nvSpPr>
          <p:spPr bwMode="auto">
            <a:xfrm>
              <a:off x="3635" y="2325"/>
              <a:ext cx="2113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ru-RU" altLang="ru-RU" sz="1600" dirty="0">
                  <a:solidFill>
                    <a:srgbClr val="15232D"/>
                  </a:solidFill>
                </a:rPr>
                <a:t>млрд.м</a:t>
              </a:r>
              <a:r>
                <a:rPr lang="ru-RU" altLang="ru-RU" sz="1600" baseline="30000" dirty="0">
                  <a:solidFill>
                    <a:srgbClr val="15232D"/>
                  </a:solidFill>
                </a:rPr>
                <a:t>3 </a:t>
              </a:r>
              <a:r>
                <a:rPr lang="ru-RU" altLang="ru-RU" sz="1600" dirty="0">
                  <a:solidFill>
                    <a:srgbClr val="15232D"/>
                  </a:solidFill>
                </a:rPr>
                <a:t>поставка газа</a:t>
              </a:r>
            </a:p>
            <a:p>
              <a:pPr eaLnBrk="1" hangingPunct="1">
                <a:lnSpc>
                  <a:spcPct val="70000"/>
                </a:lnSpc>
              </a:pPr>
              <a:r>
                <a:rPr lang="ru-RU" altLang="ru-RU" sz="1600" dirty="0">
                  <a:solidFill>
                    <a:srgbClr val="15232D"/>
                  </a:solidFill>
                </a:rPr>
                <a:t>в Республику Башкортостан</a:t>
              </a:r>
            </a:p>
          </p:txBody>
        </p:sp>
      </p:grpSp>
      <p:grpSp>
        <p:nvGrpSpPr>
          <p:cNvPr id="417" name="Group 129"/>
          <p:cNvGrpSpPr>
            <a:grpSpLocks/>
          </p:cNvGrpSpPr>
          <p:nvPr/>
        </p:nvGrpSpPr>
        <p:grpSpPr bwMode="auto">
          <a:xfrm>
            <a:off x="4443061" y="1862489"/>
            <a:ext cx="3408363" cy="517526"/>
            <a:chOff x="2912" y="908"/>
            <a:chExt cx="2147" cy="326"/>
          </a:xfrm>
        </p:grpSpPr>
        <p:sp>
          <p:nvSpPr>
            <p:cNvPr id="418" name="Text Box 74"/>
            <p:cNvSpPr txBox="1">
              <a:spLocks noChangeArrowheads="1"/>
            </p:cNvSpPr>
            <p:nvPr/>
          </p:nvSpPr>
          <p:spPr bwMode="auto">
            <a:xfrm>
              <a:off x="2912" y="918"/>
              <a:ext cx="716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2000" tIns="72000" rIns="72000" bIns="72000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eaLnBrk="1" hangingPunct="1">
                <a:lnSpc>
                  <a:spcPct val="70000"/>
                </a:lnSpc>
              </a:pPr>
              <a:r>
                <a:rPr lang="ru-RU" altLang="ru-RU" sz="3200" b="1" dirty="0" smtClean="0">
                  <a:solidFill>
                    <a:srgbClr val="006699"/>
                  </a:solidFill>
                  <a:latin typeface="Impact" panose="020B0806030902050204" pitchFamily="34" charset="0"/>
                </a:rPr>
                <a:t>143</a:t>
              </a:r>
              <a:endParaRPr lang="ru-RU" altLang="ru-RU" sz="3200" b="1" dirty="0">
                <a:solidFill>
                  <a:srgbClr val="00669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19" name="Text Box 77"/>
            <p:cNvSpPr txBox="1">
              <a:spLocks noChangeArrowheads="1"/>
            </p:cNvSpPr>
            <p:nvPr/>
          </p:nvSpPr>
          <p:spPr bwMode="auto">
            <a:xfrm>
              <a:off x="3635" y="908"/>
              <a:ext cx="14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>
              <a:spAutoFit/>
            </a:bodyPr>
            <a:lstStyle>
              <a:lvl1pPr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70000"/>
                </a:lnSpc>
              </a:pPr>
              <a:r>
                <a:rPr lang="ru-RU" altLang="ru-RU" sz="1600" dirty="0" smtClean="0">
                  <a:solidFill>
                    <a:srgbClr val="15232D"/>
                  </a:solidFill>
                </a:rPr>
                <a:t>тысячи км</a:t>
              </a:r>
              <a:r>
                <a:rPr lang="ru-RU" altLang="ru-RU" sz="1600" baseline="30000" dirty="0" smtClean="0">
                  <a:solidFill>
                    <a:srgbClr val="15232D"/>
                  </a:solidFill>
                </a:rPr>
                <a:t>2</a:t>
              </a:r>
              <a:r>
                <a:rPr lang="ru-RU" altLang="ru-RU" sz="1600" dirty="0" smtClean="0">
                  <a:solidFill>
                    <a:srgbClr val="15232D"/>
                  </a:solidFill>
                </a:rPr>
                <a:t> площадь Республики Башкортостан</a:t>
              </a:r>
              <a:endParaRPr lang="ru-RU" altLang="ru-RU" sz="1600" dirty="0">
                <a:solidFill>
                  <a:srgbClr val="15232D"/>
                </a:solidFill>
              </a:endParaRPr>
            </a:p>
          </p:txBody>
        </p:sp>
      </p:grp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0622" y="6503988"/>
            <a:ext cx="2133600" cy="365125"/>
          </a:xfrm>
        </p:spPr>
        <p:txBody>
          <a:bodyPr/>
          <a:lstStyle/>
          <a:p>
            <a:pPr>
              <a:defRPr/>
            </a:pPr>
            <a:fld id="{83B71AF1-0A88-4F01-86A7-587B4F8CAE98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36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4723 0.03218 L -0.04167 -0.0550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" y="-437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1800000">
                                      <p:cBhvr>
                                        <p:cTn id="2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2"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5" presetClass="emph" presetSubtype="0" repeatCount="6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14195" y="585761"/>
            <a:ext cx="56578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ЗАКОНАДАТЕЛЬНАЯ БАЗА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0622" y="65039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3</a:t>
            </a:r>
          </a:p>
        </p:txBody>
      </p:sp>
      <p:grpSp>
        <p:nvGrpSpPr>
          <p:cNvPr id="19" name="Группа 18"/>
          <p:cNvGrpSpPr/>
          <p:nvPr/>
        </p:nvGrpSpPr>
        <p:grpSpPr>
          <a:xfrm>
            <a:off x="4691270" y="1057126"/>
            <a:ext cx="4222951" cy="5536577"/>
            <a:chOff x="4691270" y="1057126"/>
            <a:chExt cx="4222951" cy="5536577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4691270" y="1057126"/>
              <a:ext cx="4222951" cy="5536577"/>
            </a:xfrm>
            <a:prstGeom prst="round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641" name="Группа 640"/>
            <p:cNvGrpSpPr/>
            <p:nvPr/>
          </p:nvGrpSpPr>
          <p:grpSpPr>
            <a:xfrm>
              <a:off x="4834391" y="1057348"/>
              <a:ext cx="4025286" cy="5447645"/>
              <a:chOff x="1916349" y="1354812"/>
              <a:chExt cx="6997872" cy="4633342"/>
            </a:xfrm>
          </p:grpSpPr>
          <p:sp>
            <p:nvSpPr>
              <p:cNvPr id="642" name="TextBox 641"/>
              <p:cNvSpPr txBox="1"/>
              <p:nvPr/>
            </p:nvSpPr>
            <p:spPr>
              <a:xfrm>
                <a:off x="1916349" y="1354812"/>
                <a:ext cx="6997872" cy="4633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1200" dirty="0">
                    <a:latin typeface="Arial Narrow" panose="020B0606020202030204" pitchFamily="34" charset="0"/>
                  </a:rPr>
                  <a:t>V. Об особенностях определения технической возможности</a:t>
                </a:r>
              </a:p>
              <a:p>
                <a:pPr algn="ctr"/>
                <a:r>
                  <a:rPr lang="ru-RU" sz="1200" dirty="0">
                    <a:latin typeface="Arial Narrow" panose="020B0606020202030204" pitchFamily="34" charset="0"/>
                  </a:rPr>
                  <a:t>подключения (технологического присоединения) заявителя</a:t>
                </a:r>
              </a:p>
              <a:p>
                <a:pPr algn="ctr"/>
                <a:r>
                  <a:rPr lang="ru-RU" sz="1200" dirty="0">
                    <a:latin typeface="Arial Narrow" panose="020B0606020202030204" pitchFamily="34" charset="0"/>
                  </a:rPr>
                  <a:t>с максимальным часовым расходом газа свыше </a:t>
                </a:r>
                <a:r>
                  <a:rPr lang="ru-RU" sz="12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300</a:t>
                </a:r>
                <a:r>
                  <a:rPr lang="ru-RU" sz="1200" dirty="0">
                    <a:latin typeface="Arial Narrow" panose="020B0606020202030204" pitchFamily="34" charset="0"/>
                  </a:rPr>
                  <a:t> куб. метров</a:t>
                </a:r>
              </a:p>
              <a:p>
                <a:pPr algn="just"/>
                <a:r>
                  <a:rPr lang="ru-RU" sz="1200" dirty="0">
                    <a:latin typeface="Arial Narrow" panose="020B0606020202030204" pitchFamily="34" charset="0"/>
                  </a:rPr>
                  <a:t> </a:t>
                </a:r>
              </a:p>
              <a:p>
                <a:pPr algn="just"/>
                <a:r>
                  <a:rPr lang="ru-RU" sz="1200" dirty="0">
                    <a:latin typeface="Arial Narrow" panose="020B0606020202030204" pitchFamily="34" charset="0"/>
                  </a:rPr>
                  <a:t>56. Для заявителей с максимальным часовым расходом газа свыше </a:t>
                </a:r>
                <a:r>
                  <a:rPr lang="ru-RU" sz="1200" b="1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300</a:t>
                </a:r>
                <a:r>
                  <a:rPr lang="ru-RU" sz="1200" dirty="0">
                    <a:latin typeface="Arial Narrow" panose="020B0606020202030204" pitchFamily="34" charset="0"/>
                  </a:rPr>
                  <a:t> куб. метров техническая возможность подключения (технологического присоединения) </a:t>
                </a:r>
                <a:r>
                  <a:rPr lang="ru-RU" sz="12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означает</a:t>
                </a:r>
                <a:r>
                  <a:rPr lang="ru-RU" sz="1200" dirty="0">
                    <a:latin typeface="Arial Narrow" panose="020B0606020202030204" pitchFamily="34" charset="0"/>
                  </a:rPr>
                  <a:t> </a:t>
                </a:r>
                <a:r>
                  <a:rPr lang="ru-RU" sz="12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возможность транспортировки </a:t>
                </a:r>
                <a:r>
                  <a:rPr lang="ru-RU" sz="1200" dirty="0">
                    <a:latin typeface="Arial Narrow" panose="020B0606020202030204" pitchFamily="34" charset="0"/>
                  </a:rPr>
                  <a:t>заявленного объема газа </a:t>
                </a:r>
                <a:r>
                  <a:rPr lang="ru-RU" sz="12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не только по сети газораспределения</a:t>
                </a:r>
                <a:r>
                  <a:rPr lang="ru-RU" sz="1200" dirty="0">
                    <a:latin typeface="Arial Narrow" panose="020B0606020202030204" pitchFamily="34" charset="0"/>
                  </a:rPr>
                  <a:t> исполнителя, </a:t>
                </a:r>
                <a:r>
                  <a:rPr lang="ru-RU" sz="12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но и по газотранспортной системе</a:t>
                </a:r>
                <a:r>
                  <a:rPr lang="ru-RU" sz="1200" dirty="0">
                    <a:latin typeface="Arial Narrow" panose="020B0606020202030204" pitchFamily="34" charset="0"/>
                  </a:rPr>
                  <a:t> и сети газораспределения (при наличии), которые технологически связаны с сетью газораспределения исполнителя</a:t>
                </a:r>
                <a:r>
                  <a:rPr lang="ru-RU" sz="1200" dirty="0" smtClean="0">
                    <a:latin typeface="Arial Narrow" panose="020B0606020202030204" pitchFamily="34" charset="0"/>
                  </a:rPr>
                  <a:t>.</a:t>
                </a:r>
              </a:p>
              <a:p>
                <a:pPr algn="just"/>
                <a:endParaRPr lang="ru-RU" sz="1200" dirty="0">
                  <a:latin typeface="Arial Narrow" panose="020B0606020202030204" pitchFamily="34" charset="0"/>
                </a:endParaRPr>
              </a:p>
              <a:p>
                <a:pPr algn="just"/>
                <a:r>
                  <a:rPr lang="ru-RU" sz="1200" dirty="0">
                    <a:latin typeface="Arial Narrow" panose="020B0606020202030204" pitchFamily="34" charset="0"/>
                  </a:rPr>
                  <a:t>57. В случае, указанном в </a:t>
                </a:r>
                <a:r>
                  <a:rPr lang="ru-RU" sz="1200" dirty="0">
                    <a:latin typeface="Arial Narrow" panose="020B0606020202030204" pitchFamily="34" charset="0"/>
                    <a:hlinkClick r:id="rId4" action="ppaction://hlinkfile"/>
                  </a:rPr>
                  <a:t>пункте 56</a:t>
                </a:r>
                <a:r>
                  <a:rPr lang="ru-RU" sz="1200" dirty="0">
                    <a:latin typeface="Arial Narrow" panose="020B0606020202030204" pitchFamily="34" charset="0"/>
                  </a:rPr>
                  <a:t> настоящих Правил, </a:t>
                </a:r>
                <a:r>
                  <a:rPr lang="ru-RU" sz="12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заявитель</a:t>
                </a:r>
                <a:r>
                  <a:rPr lang="ru-RU" sz="1200" dirty="0">
                    <a:latin typeface="Arial Narrow" panose="020B0606020202030204" pitchFamily="34" charset="0"/>
                  </a:rPr>
                  <a:t> </a:t>
                </a:r>
                <a:r>
                  <a:rPr lang="ru-RU" sz="12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направляет</a:t>
                </a:r>
                <a:r>
                  <a:rPr lang="ru-RU" sz="1200" dirty="0">
                    <a:latin typeface="Arial Narrow" panose="020B0606020202030204" pitchFamily="34" charset="0"/>
                  </a:rPr>
                  <a:t> </a:t>
                </a:r>
                <a:r>
                  <a:rPr lang="ru-RU" sz="12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обращение</a:t>
                </a:r>
                <a:r>
                  <a:rPr lang="ru-RU" sz="1200" dirty="0">
                    <a:latin typeface="Arial Narrow" panose="020B0606020202030204" pitchFamily="34" charset="0"/>
                  </a:rPr>
                  <a:t> об определении технической возможности подключения (технологического присоединения) с приложением сведений и документов, указанных в </a:t>
                </a:r>
                <a:r>
                  <a:rPr lang="ru-RU" sz="1200" dirty="0">
                    <a:latin typeface="Arial Narrow" panose="020B0606020202030204" pitchFamily="34" charset="0"/>
                    <a:hlinkClick r:id="rId5" action="ppaction://hlinkfile"/>
                  </a:rPr>
                  <a:t>пунктах 7</a:t>
                </a:r>
                <a:r>
                  <a:rPr lang="ru-RU" sz="1200" dirty="0">
                    <a:latin typeface="Arial Narrow" panose="020B0606020202030204" pitchFamily="34" charset="0"/>
                  </a:rPr>
                  <a:t> и </a:t>
                </a:r>
                <a:r>
                  <a:rPr lang="ru-RU" sz="1200" dirty="0">
                    <a:latin typeface="Arial Narrow" panose="020B0606020202030204" pitchFamily="34" charset="0"/>
                    <a:hlinkClick r:id="rId6" action="ppaction://hlinkfile"/>
                  </a:rPr>
                  <a:t>8</a:t>
                </a:r>
                <a:r>
                  <a:rPr lang="ru-RU" sz="1200" dirty="0">
                    <a:latin typeface="Arial Narrow" panose="020B0606020202030204" pitchFamily="34" charset="0"/>
                  </a:rPr>
                  <a:t> настоящих Правил, </a:t>
                </a:r>
                <a:r>
                  <a:rPr lang="ru-RU" sz="12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в газотранспортную организацию и газораспределительную организацию</a:t>
                </a:r>
                <a:r>
                  <a:rPr lang="ru-RU" sz="1200" dirty="0">
                    <a:latin typeface="Arial Narrow" panose="020B0606020202030204" pitchFamily="34" charset="0"/>
                  </a:rPr>
                  <a:t>, газотранспортная система и сеть газораспределения которых технологически связаны с сетью газораспределения исполнителя</a:t>
                </a:r>
                <a:r>
                  <a:rPr lang="ru-RU" sz="1200" dirty="0" smtClean="0">
                    <a:latin typeface="Arial Narrow" panose="020B0606020202030204" pitchFamily="34" charset="0"/>
                  </a:rPr>
                  <a:t>.</a:t>
                </a:r>
              </a:p>
              <a:p>
                <a:pPr algn="just"/>
                <a:endParaRPr lang="ru-RU" sz="1200" dirty="0">
                  <a:latin typeface="Arial Narrow" panose="020B0606020202030204" pitchFamily="34" charset="0"/>
                </a:endParaRPr>
              </a:p>
              <a:p>
                <a:pPr algn="just"/>
                <a:r>
                  <a:rPr lang="ru-RU" sz="1200" dirty="0">
                    <a:latin typeface="Arial Narrow" panose="020B0606020202030204" pitchFamily="34" charset="0"/>
                  </a:rPr>
                  <a:t>58. </a:t>
                </a:r>
                <a:r>
                  <a:rPr lang="ru-RU" sz="12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Газотранспортная организация и газораспределительная организация</a:t>
                </a:r>
                <a:r>
                  <a:rPr lang="ru-RU" sz="1200" dirty="0">
                    <a:latin typeface="Arial Narrow" panose="020B0606020202030204" pitchFamily="34" charset="0"/>
                  </a:rPr>
                  <a:t>, сеть газораспределения которой технологически связана с сетью газораспределения исполнителя, </a:t>
                </a:r>
                <a:r>
                  <a:rPr lang="ru-RU" sz="1200" dirty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при поступлении обращений от заявителя должны направить ему заключения</a:t>
                </a:r>
                <a:r>
                  <a:rPr lang="ru-RU" sz="1200" dirty="0">
                    <a:latin typeface="Arial Narrow" panose="020B0606020202030204" pitchFamily="34" charset="0"/>
                  </a:rPr>
                  <a:t> о наличии или об отсутствии технической возможности подключения (технологического присоединения) в течение 14 рабочих дней</a:t>
                </a:r>
                <a:r>
                  <a:rPr lang="ru-RU" sz="1200" dirty="0" smtClean="0">
                    <a:latin typeface="Arial Narrow" panose="020B0606020202030204" pitchFamily="34" charset="0"/>
                  </a:rPr>
                  <a:t>.</a:t>
                </a:r>
                <a:endParaRPr lang="ru-RU" sz="1200" dirty="0">
                  <a:latin typeface="Arial Narrow" panose="020B0606020202030204" pitchFamily="34" charset="0"/>
                </a:endParaRPr>
              </a:p>
            </p:txBody>
          </p:sp>
          <p:cxnSp>
            <p:nvCxnSpPr>
              <p:cNvPr id="644" name="Прямая соединительная линия 643"/>
              <p:cNvCxnSpPr/>
              <p:nvPr/>
            </p:nvCxnSpPr>
            <p:spPr>
              <a:xfrm>
                <a:off x="2063163" y="3336007"/>
                <a:ext cx="6704241" cy="2136"/>
              </a:xfrm>
              <a:prstGeom prst="line">
                <a:avLst/>
              </a:prstGeom>
              <a:ln w="38100">
                <a:gradFill>
                  <a:gsLst>
                    <a:gs pos="53000">
                      <a:schemeClr val="accent1"/>
                    </a:gs>
                    <a:gs pos="100000">
                      <a:schemeClr val="bg1"/>
                    </a:gs>
                  </a:gsLst>
                  <a:lin ang="0" scaled="0"/>
                </a:gra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50" name="Прямая соединительная линия 649"/>
            <p:cNvCxnSpPr/>
            <p:nvPr/>
          </p:nvCxnSpPr>
          <p:spPr>
            <a:xfrm>
              <a:off x="4918841" y="5049883"/>
              <a:ext cx="3856385" cy="2511"/>
            </a:xfrm>
            <a:prstGeom prst="line">
              <a:avLst/>
            </a:prstGeom>
            <a:ln w="38100">
              <a:gradFill>
                <a:gsLst>
                  <a:gs pos="53000">
                    <a:schemeClr val="accent1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65" y="1057126"/>
            <a:ext cx="3925502" cy="555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93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Номер слайда 3"/>
          <p:cNvSpPr txBox="1">
            <a:spLocks/>
          </p:cNvSpPr>
          <p:nvPr/>
        </p:nvSpPr>
        <p:spPr>
          <a:xfrm>
            <a:off x="6780622" y="6503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1462" name="TextBox 1461"/>
          <p:cNvSpPr txBox="1">
            <a:spLocks noChangeArrowheads="1"/>
          </p:cNvSpPr>
          <p:nvPr/>
        </p:nvSpPr>
        <p:spPr bwMode="auto">
          <a:xfrm>
            <a:off x="2122141" y="581254"/>
            <a:ext cx="65932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ПОРЯДОК ВЫДАЧИ ТУ НА ПОДКЛЮЧЕНИЕ К СЕТЯМ ГРО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12800" y="1043244"/>
            <a:ext cx="9356030" cy="5656673"/>
            <a:chOff x="-112800" y="1043244"/>
            <a:chExt cx="9356030" cy="5656673"/>
          </a:xfrm>
        </p:grpSpPr>
        <p:sp>
          <p:nvSpPr>
            <p:cNvPr id="261" name="Text Box 19"/>
            <p:cNvSpPr txBox="1">
              <a:spLocks noChangeArrowheads="1"/>
            </p:cNvSpPr>
            <p:nvPr/>
          </p:nvSpPr>
          <p:spPr bwMode="auto">
            <a:xfrm>
              <a:off x="2921108" y="1048979"/>
              <a:ext cx="22794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Газораспределительная организация (ГРО)</a:t>
              </a:r>
              <a:endParaRPr lang="ru-RU" altLang="ru-RU" sz="14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262" name="Полилиния 261"/>
            <p:cNvSpPr/>
            <p:nvPr/>
          </p:nvSpPr>
          <p:spPr>
            <a:xfrm rot="16200000">
              <a:off x="4993445" y="1647309"/>
              <a:ext cx="299788" cy="709346"/>
            </a:xfrm>
            <a:custGeom>
              <a:avLst/>
              <a:gdLst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304322 w 431800"/>
                <a:gd name="connsiteY3" fmla="*/ 0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196372 w 431800"/>
                <a:gd name="connsiteY3" fmla="*/ 9525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1462 h 390525"/>
                <a:gd name="connsiteX1" fmla="*/ 127478 w 431800"/>
                <a:gd name="connsiteY1" fmla="*/ 191462 h 390525"/>
                <a:gd name="connsiteX2" fmla="*/ 175103 w 431800"/>
                <a:gd name="connsiteY2" fmla="*/ 0 h 390525"/>
                <a:gd name="connsiteX3" fmla="*/ 196372 w 431800"/>
                <a:gd name="connsiteY3" fmla="*/ 6350 h 390525"/>
                <a:gd name="connsiteX4" fmla="*/ 304322 w 431800"/>
                <a:gd name="connsiteY4" fmla="*/ 191462 h 390525"/>
                <a:gd name="connsiteX5" fmla="*/ 431800 w 431800"/>
                <a:gd name="connsiteY5" fmla="*/ 191462 h 390525"/>
                <a:gd name="connsiteX6" fmla="*/ 215900 w 431800"/>
                <a:gd name="connsiteY6" fmla="*/ 390525 h 390525"/>
                <a:gd name="connsiteX7" fmla="*/ 0 w 431800"/>
                <a:gd name="connsiteY7" fmla="*/ 191462 h 390525"/>
                <a:gd name="connsiteX0" fmla="*/ 0 w 431800"/>
                <a:gd name="connsiteY0" fmla="*/ 185112 h 384175"/>
                <a:gd name="connsiteX1" fmla="*/ 127478 w 431800"/>
                <a:gd name="connsiteY1" fmla="*/ 185112 h 384175"/>
                <a:gd name="connsiteX2" fmla="*/ 196372 w 431800"/>
                <a:gd name="connsiteY2" fmla="*/ 0 h 384175"/>
                <a:gd name="connsiteX3" fmla="*/ 304322 w 431800"/>
                <a:gd name="connsiteY3" fmla="*/ 185112 h 384175"/>
                <a:gd name="connsiteX4" fmla="*/ 431800 w 431800"/>
                <a:gd name="connsiteY4" fmla="*/ 185112 h 384175"/>
                <a:gd name="connsiteX5" fmla="*/ 215900 w 431800"/>
                <a:gd name="connsiteY5" fmla="*/ 384175 h 384175"/>
                <a:gd name="connsiteX6" fmla="*/ 0 w 431800"/>
                <a:gd name="connsiteY6" fmla="*/ 185112 h 384175"/>
                <a:gd name="connsiteX0" fmla="*/ 0 w 431800"/>
                <a:gd name="connsiteY0" fmla="*/ 242262 h 441325"/>
                <a:gd name="connsiteX1" fmla="*/ 127478 w 431800"/>
                <a:gd name="connsiteY1" fmla="*/ 242262 h 441325"/>
                <a:gd name="connsiteX2" fmla="*/ 196372 w 431800"/>
                <a:gd name="connsiteY2" fmla="*/ 0 h 441325"/>
                <a:gd name="connsiteX3" fmla="*/ 304322 w 431800"/>
                <a:gd name="connsiteY3" fmla="*/ 242262 h 441325"/>
                <a:gd name="connsiteX4" fmla="*/ 431800 w 431800"/>
                <a:gd name="connsiteY4" fmla="*/ 242262 h 441325"/>
                <a:gd name="connsiteX5" fmla="*/ 215900 w 431800"/>
                <a:gd name="connsiteY5" fmla="*/ 441325 h 441325"/>
                <a:gd name="connsiteX6" fmla="*/ 0 w 431800"/>
                <a:gd name="connsiteY6" fmla="*/ 242262 h 44132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585162 h 784225"/>
                <a:gd name="connsiteX1" fmla="*/ 127478 w 431800"/>
                <a:gd name="connsiteY1" fmla="*/ 585162 h 784225"/>
                <a:gd name="connsiteX2" fmla="*/ 177800 w 431800"/>
                <a:gd name="connsiteY2" fmla="*/ 0 h 784225"/>
                <a:gd name="connsiteX3" fmla="*/ 304322 w 431800"/>
                <a:gd name="connsiteY3" fmla="*/ 585162 h 784225"/>
                <a:gd name="connsiteX4" fmla="*/ 431800 w 431800"/>
                <a:gd name="connsiteY4" fmla="*/ 585162 h 784225"/>
                <a:gd name="connsiteX5" fmla="*/ 215900 w 431800"/>
                <a:gd name="connsiteY5" fmla="*/ 784225 h 784225"/>
                <a:gd name="connsiteX6" fmla="*/ 0 w 431800"/>
                <a:gd name="connsiteY6" fmla="*/ 585162 h 784225"/>
                <a:gd name="connsiteX0" fmla="*/ 0 w 431800"/>
                <a:gd name="connsiteY0" fmla="*/ 608022 h 807085"/>
                <a:gd name="connsiteX1" fmla="*/ 127478 w 431800"/>
                <a:gd name="connsiteY1" fmla="*/ 608022 h 807085"/>
                <a:gd name="connsiteX2" fmla="*/ 223520 w 431800"/>
                <a:gd name="connsiteY2" fmla="*/ 0 h 807085"/>
                <a:gd name="connsiteX3" fmla="*/ 304322 w 431800"/>
                <a:gd name="connsiteY3" fmla="*/ 608022 h 807085"/>
                <a:gd name="connsiteX4" fmla="*/ 431800 w 431800"/>
                <a:gd name="connsiteY4" fmla="*/ 608022 h 807085"/>
                <a:gd name="connsiteX5" fmla="*/ 215900 w 431800"/>
                <a:gd name="connsiteY5" fmla="*/ 807085 h 807085"/>
                <a:gd name="connsiteX6" fmla="*/ 0 w 431800"/>
                <a:gd name="connsiteY6" fmla="*/ 608022 h 807085"/>
                <a:gd name="connsiteX0" fmla="*/ 0 w 431800"/>
                <a:gd name="connsiteY0" fmla="*/ 676602 h 875665"/>
                <a:gd name="connsiteX1" fmla="*/ 127478 w 431800"/>
                <a:gd name="connsiteY1" fmla="*/ 676602 h 875665"/>
                <a:gd name="connsiteX2" fmla="*/ 215900 w 431800"/>
                <a:gd name="connsiteY2" fmla="*/ 0 h 875665"/>
                <a:gd name="connsiteX3" fmla="*/ 304322 w 431800"/>
                <a:gd name="connsiteY3" fmla="*/ 676602 h 875665"/>
                <a:gd name="connsiteX4" fmla="*/ 431800 w 431800"/>
                <a:gd name="connsiteY4" fmla="*/ 676602 h 875665"/>
                <a:gd name="connsiteX5" fmla="*/ 215900 w 431800"/>
                <a:gd name="connsiteY5" fmla="*/ 875665 h 875665"/>
                <a:gd name="connsiteX6" fmla="*/ 0 w 431800"/>
                <a:gd name="connsiteY6" fmla="*/ 676602 h 87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875665">
                  <a:moveTo>
                    <a:pt x="0" y="676602"/>
                  </a:moveTo>
                  <a:lnTo>
                    <a:pt x="127478" y="676602"/>
                  </a:lnTo>
                  <a:lnTo>
                    <a:pt x="215900" y="0"/>
                  </a:lnTo>
                  <a:lnTo>
                    <a:pt x="304322" y="676602"/>
                  </a:lnTo>
                  <a:lnTo>
                    <a:pt x="431800" y="676602"/>
                  </a:lnTo>
                  <a:lnTo>
                    <a:pt x="215900" y="875665"/>
                  </a:lnTo>
                  <a:lnTo>
                    <a:pt x="0" y="676602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4999">
                  <a:srgbClr val="00B9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00024" y="1572569"/>
              <a:ext cx="863784" cy="940521"/>
            </a:xfrm>
            <a:prstGeom prst="rect">
              <a:avLst/>
            </a:prstGeom>
          </p:spPr>
        </p:pic>
        <p:sp>
          <p:nvSpPr>
            <p:cNvPr id="264" name="Полилиния 263"/>
            <p:cNvSpPr/>
            <p:nvPr/>
          </p:nvSpPr>
          <p:spPr>
            <a:xfrm rot="13572526">
              <a:off x="3066732" y="2683174"/>
              <a:ext cx="299788" cy="709347"/>
            </a:xfrm>
            <a:custGeom>
              <a:avLst/>
              <a:gdLst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304322 w 431800"/>
                <a:gd name="connsiteY3" fmla="*/ 0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196372 w 431800"/>
                <a:gd name="connsiteY3" fmla="*/ 9525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1462 h 390525"/>
                <a:gd name="connsiteX1" fmla="*/ 127478 w 431800"/>
                <a:gd name="connsiteY1" fmla="*/ 191462 h 390525"/>
                <a:gd name="connsiteX2" fmla="*/ 175103 w 431800"/>
                <a:gd name="connsiteY2" fmla="*/ 0 h 390525"/>
                <a:gd name="connsiteX3" fmla="*/ 196372 w 431800"/>
                <a:gd name="connsiteY3" fmla="*/ 6350 h 390525"/>
                <a:gd name="connsiteX4" fmla="*/ 304322 w 431800"/>
                <a:gd name="connsiteY4" fmla="*/ 191462 h 390525"/>
                <a:gd name="connsiteX5" fmla="*/ 431800 w 431800"/>
                <a:gd name="connsiteY5" fmla="*/ 191462 h 390525"/>
                <a:gd name="connsiteX6" fmla="*/ 215900 w 431800"/>
                <a:gd name="connsiteY6" fmla="*/ 390525 h 390525"/>
                <a:gd name="connsiteX7" fmla="*/ 0 w 431800"/>
                <a:gd name="connsiteY7" fmla="*/ 191462 h 390525"/>
                <a:gd name="connsiteX0" fmla="*/ 0 w 431800"/>
                <a:gd name="connsiteY0" fmla="*/ 185112 h 384175"/>
                <a:gd name="connsiteX1" fmla="*/ 127478 w 431800"/>
                <a:gd name="connsiteY1" fmla="*/ 185112 h 384175"/>
                <a:gd name="connsiteX2" fmla="*/ 196372 w 431800"/>
                <a:gd name="connsiteY2" fmla="*/ 0 h 384175"/>
                <a:gd name="connsiteX3" fmla="*/ 304322 w 431800"/>
                <a:gd name="connsiteY3" fmla="*/ 185112 h 384175"/>
                <a:gd name="connsiteX4" fmla="*/ 431800 w 431800"/>
                <a:gd name="connsiteY4" fmla="*/ 185112 h 384175"/>
                <a:gd name="connsiteX5" fmla="*/ 215900 w 431800"/>
                <a:gd name="connsiteY5" fmla="*/ 384175 h 384175"/>
                <a:gd name="connsiteX6" fmla="*/ 0 w 431800"/>
                <a:gd name="connsiteY6" fmla="*/ 185112 h 384175"/>
                <a:gd name="connsiteX0" fmla="*/ 0 w 431800"/>
                <a:gd name="connsiteY0" fmla="*/ 242262 h 441325"/>
                <a:gd name="connsiteX1" fmla="*/ 127478 w 431800"/>
                <a:gd name="connsiteY1" fmla="*/ 242262 h 441325"/>
                <a:gd name="connsiteX2" fmla="*/ 196372 w 431800"/>
                <a:gd name="connsiteY2" fmla="*/ 0 h 441325"/>
                <a:gd name="connsiteX3" fmla="*/ 304322 w 431800"/>
                <a:gd name="connsiteY3" fmla="*/ 242262 h 441325"/>
                <a:gd name="connsiteX4" fmla="*/ 431800 w 431800"/>
                <a:gd name="connsiteY4" fmla="*/ 242262 h 441325"/>
                <a:gd name="connsiteX5" fmla="*/ 215900 w 431800"/>
                <a:gd name="connsiteY5" fmla="*/ 441325 h 441325"/>
                <a:gd name="connsiteX6" fmla="*/ 0 w 431800"/>
                <a:gd name="connsiteY6" fmla="*/ 242262 h 44132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585162 h 784225"/>
                <a:gd name="connsiteX1" fmla="*/ 127478 w 431800"/>
                <a:gd name="connsiteY1" fmla="*/ 585162 h 784225"/>
                <a:gd name="connsiteX2" fmla="*/ 177800 w 431800"/>
                <a:gd name="connsiteY2" fmla="*/ 0 h 784225"/>
                <a:gd name="connsiteX3" fmla="*/ 304322 w 431800"/>
                <a:gd name="connsiteY3" fmla="*/ 585162 h 784225"/>
                <a:gd name="connsiteX4" fmla="*/ 431800 w 431800"/>
                <a:gd name="connsiteY4" fmla="*/ 585162 h 784225"/>
                <a:gd name="connsiteX5" fmla="*/ 215900 w 431800"/>
                <a:gd name="connsiteY5" fmla="*/ 784225 h 784225"/>
                <a:gd name="connsiteX6" fmla="*/ 0 w 431800"/>
                <a:gd name="connsiteY6" fmla="*/ 585162 h 784225"/>
                <a:gd name="connsiteX0" fmla="*/ 0 w 431800"/>
                <a:gd name="connsiteY0" fmla="*/ 608022 h 807085"/>
                <a:gd name="connsiteX1" fmla="*/ 127478 w 431800"/>
                <a:gd name="connsiteY1" fmla="*/ 608022 h 807085"/>
                <a:gd name="connsiteX2" fmla="*/ 223520 w 431800"/>
                <a:gd name="connsiteY2" fmla="*/ 0 h 807085"/>
                <a:gd name="connsiteX3" fmla="*/ 304322 w 431800"/>
                <a:gd name="connsiteY3" fmla="*/ 608022 h 807085"/>
                <a:gd name="connsiteX4" fmla="*/ 431800 w 431800"/>
                <a:gd name="connsiteY4" fmla="*/ 608022 h 807085"/>
                <a:gd name="connsiteX5" fmla="*/ 215900 w 431800"/>
                <a:gd name="connsiteY5" fmla="*/ 807085 h 807085"/>
                <a:gd name="connsiteX6" fmla="*/ 0 w 431800"/>
                <a:gd name="connsiteY6" fmla="*/ 608022 h 807085"/>
                <a:gd name="connsiteX0" fmla="*/ 0 w 431800"/>
                <a:gd name="connsiteY0" fmla="*/ 676602 h 875665"/>
                <a:gd name="connsiteX1" fmla="*/ 127478 w 431800"/>
                <a:gd name="connsiteY1" fmla="*/ 676602 h 875665"/>
                <a:gd name="connsiteX2" fmla="*/ 215900 w 431800"/>
                <a:gd name="connsiteY2" fmla="*/ 0 h 875665"/>
                <a:gd name="connsiteX3" fmla="*/ 304322 w 431800"/>
                <a:gd name="connsiteY3" fmla="*/ 676602 h 875665"/>
                <a:gd name="connsiteX4" fmla="*/ 431800 w 431800"/>
                <a:gd name="connsiteY4" fmla="*/ 676602 h 875665"/>
                <a:gd name="connsiteX5" fmla="*/ 215900 w 431800"/>
                <a:gd name="connsiteY5" fmla="*/ 875665 h 875665"/>
                <a:gd name="connsiteX6" fmla="*/ 0 w 431800"/>
                <a:gd name="connsiteY6" fmla="*/ 676602 h 87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875665">
                  <a:moveTo>
                    <a:pt x="0" y="676602"/>
                  </a:moveTo>
                  <a:lnTo>
                    <a:pt x="127478" y="676602"/>
                  </a:lnTo>
                  <a:lnTo>
                    <a:pt x="215900" y="0"/>
                  </a:lnTo>
                  <a:lnTo>
                    <a:pt x="304322" y="676602"/>
                  </a:lnTo>
                  <a:lnTo>
                    <a:pt x="431800" y="676602"/>
                  </a:lnTo>
                  <a:lnTo>
                    <a:pt x="215900" y="875665"/>
                  </a:lnTo>
                  <a:lnTo>
                    <a:pt x="0" y="676602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4999">
                  <a:srgbClr val="00B9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34" name="Text Box 19"/>
            <p:cNvSpPr txBox="1">
              <a:spLocks noChangeArrowheads="1"/>
            </p:cNvSpPr>
            <p:nvPr/>
          </p:nvSpPr>
          <p:spPr bwMode="auto">
            <a:xfrm>
              <a:off x="4987818" y="1043244"/>
              <a:ext cx="21441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Выдача ТУ на подключение к сетям ГРО</a:t>
              </a:r>
              <a:endParaRPr lang="ru-RU" altLang="ru-RU" sz="14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79" name="Text Box 19"/>
            <p:cNvSpPr txBox="1">
              <a:spLocks noChangeArrowheads="1"/>
            </p:cNvSpPr>
            <p:nvPr/>
          </p:nvSpPr>
          <p:spPr bwMode="auto">
            <a:xfrm>
              <a:off x="2914809" y="5195642"/>
              <a:ext cx="22794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Газотранспортная организация (ГТО)</a:t>
              </a:r>
              <a:endParaRPr lang="ru-RU" altLang="ru-RU" sz="14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980" name="Полилиния 979"/>
            <p:cNvSpPr/>
            <p:nvPr/>
          </p:nvSpPr>
          <p:spPr>
            <a:xfrm rot="16200000">
              <a:off x="4976969" y="5787746"/>
              <a:ext cx="299788" cy="709346"/>
            </a:xfrm>
            <a:custGeom>
              <a:avLst/>
              <a:gdLst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304322 w 431800"/>
                <a:gd name="connsiteY3" fmla="*/ 0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196372 w 431800"/>
                <a:gd name="connsiteY3" fmla="*/ 9525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1462 h 390525"/>
                <a:gd name="connsiteX1" fmla="*/ 127478 w 431800"/>
                <a:gd name="connsiteY1" fmla="*/ 191462 h 390525"/>
                <a:gd name="connsiteX2" fmla="*/ 175103 w 431800"/>
                <a:gd name="connsiteY2" fmla="*/ 0 h 390525"/>
                <a:gd name="connsiteX3" fmla="*/ 196372 w 431800"/>
                <a:gd name="connsiteY3" fmla="*/ 6350 h 390525"/>
                <a:gd name="connsiteX4" fmla="*/ 304322 w 431800"/>
                <a:gd name="connsiteY4" fmla="*/ 191462 h 390525"/>
                <a:gd name="connsiteX5" fmla="*/ 431800 w 431800"/>
                <a:gd name="connsiteY5" fmla="*/ 191462 h 390525"/>
                <a:gd name="connsiteX6" fmla="*/ 215900 w 431800"/>
                <a:gd name="connsiteY6" fmla="*/ 390525 h 390525"/>
                <a:gd name="connsiteX7" fmla="*/ 0 w 431800"/>
                <a:gd name="connsiteY7" fmla="*/ 191462 h 390525"/>
                <a:gd name="connsiteX0" fmla="*/ 0 w 431800"/>
                <a:gd name="connsiteY0" fmla="*/ 185112 h 384175"/>
                <a:gd name="connsiteX1" fmla="*/ 127478 w 431800"/>
                <a:gd name="connsiteY1" fmla="*/ 185112 h 384175"/>
                <a:gd name="connsiteX2" fmla="*/ 196372 w 431800"/>
                <a:gd name="connsiteY2" fmla="*/ 0 h 384175"/>
                <a:gd name="connsiteX3" fmla="*/ 304322 w 431800"/>
                <a:gd name="connsiteY3" fmla="*/ 185112 h 384175"/>
                <a:gd name="connsiteX4" fmla="*/ 431800 w 431800"/>
                <a:gd name="connsiteY4" fmla="*/ 185112 h 384175"/>
                <a:gd name="connsiteX5" fmla="*/ 215900 w 431800"/>
                <a:gd name="connsiteY5" fmla="*/ 384175 h 384175"/>
                <a:gd name="connsiteX6" fmla="*/ 0 w 431800"/>
                <a:gd name="connsiteY6" fmla="*/ 185112 h 384175"/>
                <a:gd name="connsiteX0" fmla="*/ 0 w 431800"/>
                <a:gd name="connsiteY0" fmla="*/ 242262 h 441325"/>
                <a:gd name="connsiteX1" fmla="*/ 127478 w 431800"/>
                <a:gd name="connsiteY1" fmla="*/ 242262 h 441325"/>
                <a:gd name="connsiteX2" fmla="*/ 196372 w 431800"/>
                <a:gd name="connsiteY2" fmla="*/ 0 h 441325"/>
                <a:gd name="connsiteX3" fmla="*/ 304322 w 431800"/>
                <a:gd name="connsiteY3" fmla="*/ 242262 h 441325"/>
                <a:gd name="connsiteX4" fmla="*/ 431800 w 431800"/>
                <a:gd name="connsiteY4" fmla="*/ 242262 h 441325"/>
                <a:gd name="connsiteX5" fmla="*/ 215900 w 431800"/>
                <a:gd name="connsiteY5" fmla="*/ 441325 h 441325"/>
                <a:gd name="connsiteX6" fmla="*/ 0 w 431800"/>
                <a:gd name="connsiteY6" fmla="*/ 242262 h 44132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585162 h 784225"/>
                <a:gd name="connsiteX1" fmla="*/ 127478 w 431800"/>
                <a:gd name="connsiteY1" fmla="*/ 585162 h 784225"/>
                <a:gd name="connsiteX2" fmla="*/ 177800 w 431800"/>
                <a:gd name="connsiteY2" fmla="*/ 0 h 784225"/>
                <a:gd name="connsiteX3" fmla="*/ 304322 w 431800"/>
                <a:gd name="connsiteY3" fmla="*/ 585162 h 784225"/>
                <a:gd name="connsiteX4" fmla="*/ 431800 w 431800"/>
                <a:gd name="connsiteY4" fmla="*/ 585162 h 784225"/>
                <a:gd name="connsiteX5" fmla="*/ 215900 w 431800"/>
                <a:gd name="connsiteY5" fmla="*/ 784225 h 784225"/>
                <a:gd name="connsiteX6" fmla="*/ 0 w 431800"/>
                <a:gd name="connsiteY6" fmla="*/ 585162 h 784225"/>
                <a:gd name="connsiteX0" fmla="*/ 0 w 431800"/>
                <a:gd name="connsiteY0" fmla="*/ 608022 h 807085"/>
                <a:gd name="connsiteX1" fmla="*/ 127478 w 431800"/>
                <a:gd name="connsiteY1" fmla="*/ 608022 h 807085"/>
                <a:gd name="connsiteX2" fmla="*/ 223520 w 431800"/>
                <a:gd name="connsiteY2" fmla="*/ 0 h 807085"/>
                <a:gd name="connsiteX3" fmla="*/ 304322 w 431800"/>
                <a:gd name="connsiteY3" fmla="*/ 608022 h 807085"/>
                <a:gd name="connsiteX4" fmla="*/ 431800 w 431800"/>
                <a:gd name="connsiteY4" fmla="*/ 608022 h 807085"/>
                <a:gd name="connsiteX5" fmla="*/ 215900 w 431800"/>
                <a:gd name="connsiteY5" fmla="*/ 807085 h 807085"/>
                <a:gd name="connsiteX6" fmla="*/ 0 w 431800"/>
                <a:gd name="connsiteY6" fmla="*/ 608022 h 807085"/>
                <a:gd name="connsiteX0" fmla="*/ 0 w 431800"/>
                <a:gd name="connsiteY0" fmla="*/ 676602 h 875665"/>
                <a:gd name="connsiteX1" fmla="*/ 127478 w 431800"/>
                <a:gd name="connsiteY1" fmla="*/ 676602 h 875665"/>
                <a:gd name="connsiteX2" fmla="*/ 215900 w 431800"/>
                <a:gd name="connsiteY2" fmla="*/ 0 h 875665"/>
                <a:gd name="connsiteX3" fmla="*/ 304322 w 431800"/>
                <a:gd name="connsiteY3" fmla="*/ 676602 h 875665"/>
                <a:gd name="connsiteX4" fmla="*/ 431800 w 431800"/>
                <a:gd name="connsiteY4" fmla="*/ 676602 h 875665"/>
                <a:gd name="connsiteX5" fmla="*/ 215900 w 431800"/>
                <a:gd name="connsiteY5" fmla="*/ 875665 h 875665"/>
                <a:gd name="connsiteX6" fmla="*/ 0 w 431800"/>
                <a:gd name="connsiteY6" fmla="*/ 676602 h 87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875665">
                  <a:moveTo>
                    <a:pt x="0" y="676602"/>
                  </a:moveTo>
                  <a:lnTo>
                    <a:pt x="127478" y="676602"/>
                  </a:lnTo>
                  <a:lnTo>
                    <a:pt x="215900" y="0"/>
                  </a:lnTo>
                  <a:lnTo>
                    <a:pt x="304322" y="676602"/>
                  </a:lnTo>
                  <a:lnTo>
                    <a:pt x="431800" y="676602"/>
                  </a:lnTo>
                  <a:lnTo>
                    <a:pt x="215900" y="875665"/>
                  </a:lnTo>
                  <a:lnTo>
                    <a:pt x="0" y="676602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4999">
                  <a:srgbClr val="00B9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981" name="Рисунок 98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0416" y="5739600"/>
              <a:ext cx="881965" cy="960317"/>
            </a:xfrm>
            <a:prstGeom prst="rect">
              <a:avLst/>
            </a:prstGeom>
          </p:spPr>
        </p:pic>
        <p:sp>
          <p:nvSpPr>
            <p:cNvPr id="982" name="Полилиния 981"/>
            <p:cNvSpPr/>
            <p:nvPr/>
          </p:nvSpPr>
          <p:spPr>
            <a:xfrm rot="18769449">
              <a:off x="3061510" y="4568032"/>
              <a:ext cx="299788" cy="709347"/>
            </a:xfrm>
            <a:custGeom>
              <a:avLst/>
              <a:gdLst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304322 w 431800"/>
                <a:gd name="connsiteY3" fmla="*/ 0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196372 w 431800"/>
                <a:gd name="connsiteY3" fmla="*/ 9525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1462 h 390525"/>
                <a:gd name="connsiteX1" fmla="*/ 127478 w 431800"/>
                <a:gd name="connsiteY1" fmla="*/ 191462 h 390525"/>
                <a:gd name="connsiteX2" fmla="*/ 175103 w 431800"/>
                <a:gd name="connsiteY2" fmla="*/ 0 h 390525"/>
                <a:gd name="connsiteX3" fmla="*/ 196372 w 431800"/>
                <a:gd name="connsiteY3" fmla="*/ 6350 h 390525"/>
                <a:gd name="connsiteX4" fmla="*/ 304322 w 431800"/>
                <a:gd name="connsiteY4" fmla="*/ 191462 h 390525"/>
                <a:gd name="connsiteX5" fmla="*/ 431800 w 431800"/>
                <a:gd name="connsiteY5" fmla="*/ 191462 h 390525"/>
                <a:gd name="connsiteX6" fmla="*/ 215900 w 431800"/>
                <a:gd name="connsiteY6" fmla="*/ 390525 h 390525"/>
                <a:gd name="connsiteX7" fmla="*/ 0 w 431800"/>
                <a:gd name="connsiteY7" fmla="*/ 191462 h 390525"/>
                <a:gd name="connsiteX0" fmla="*/ 0 w 431800"/>
                <a:gd name="connsiteY0" fmla="*/ 185112 h 384175"/>
                <a:gd name="connsiteX1" fmla="*/ 127478 w 431800"/>
                <a:gd name="connsiteY1" fmla="*/ 185112 h 384175"/>
                <a:gd name="connsiteX2" fmla="*/ 196372 w 431800"/>
                <a:gd name="connsiteY2" fmla="*/ 0 h 384175"/>
                <a:gd name="connsiteX3" fmla="*/ 304322 w 431800"/>
                <a:gd name="connsiteY3" fmla="*/ 185112 h 384175"/>
                <a:gd name="connsiteX4" fmla="*/ 431800 w 431800"/>
                <a:gd name="connsiteY4" fmla="*/ 185112 h 384175"/>
                <a:gd name="connsiteX5" fmla="*/ 215900 w 431800"/>
                <a:gd name="connsiteY5" fmla="*/ 384175 h 384175"/>
                <a:gd name="connsiteX6" fmla="*/ 0 w 431800"/>
                <a:gd name="connsiteY6" fmla="*/ 185112 h 384175"/>
                <a:gd name="connsiteX0" fmla="*/ 0 w 431800"/>
                <a:gd name="connsiteY0" fmla="*/ 242262 h 441325"/>
                <a:gd name="connsiteX1" fmla="*/ 127478 w 431800"/>
                <a:gd name="connsiteY1" fmla="*/ 242262 h 441325"/>
                <a:gd name="connsiteX2" fmla="*/ 196372 w 431800"/>
                <a:gd name="connsiteY2" fmla="*/ 0 h 441325"/>
                <a:gd name="connsiteX3" fmla="*/ 304322 w 431800"/>
                <a:gd name="connsiteY3" fmla="*/ 242262 h 441325"/>
                <a:gd name="connsiteX4" fmla="*/ 431800 w 431800"/>
                <a:gd name="connsiteY4" fmla="*/ 242262 h 441325"/>
                <a:gd name="connsiteX5" fmla="*/ 215900 w 431800"/>
                <a:gd name="connsiteY5" fmla="*/ 441325 h 441325"/>
                <a:gd name="connsiteX6" fmla="*/ 0 w 431800"/>
                <a:gd name="connsiteY6" fmla="*/ 242262 h 44132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585162 h 784225"/>
                <a:gd name="connsiteX1" fmla="*/ 127478 w 431800"/>
                <a:gd name="connsiteY1" fmla="*/ 585162 h 784225"/>
                <a:gd name="connsiteX2" fmla="*/ 177800 w 431800"/>
                <a:gd name="connsiteY2" fmla="*/ 0 h 784225"/>
                <a:gd name="connsiteX3" fmla="*/ 304322 w 431800"/>
                <a:gd name="connsiteY3" fmla="*/ 585162 h 784225"/>
                <a:gd name="connsiteX4" fmla="*/ 431800 w 431800"/>
                <a:gd name="connsiteY4" fmla="*/ 585162 h 784225"/>
                <a:gd name="connsiteX5" fmla="*/ 215900 w 431800"/>
                <a:gd name="connsiteY5" fmla="*/ 784225 h 784225"/>
                <a:gd name="connsiteX6" fmla="*/ 0 w 431800"/>
                <a:gd name="connsiteY6" fmla="*/ 585162 h 784225"/>
                <a:gd name="connsiteX0" fmla="*/ 0 w 431800"/>
                <a:gd name="connsiteY0" fmla="*/ 608022 h 807085"/>
                <a:gd name="connsiteX1" fmla="*/ 127478 w 431800"/>
                <a:gd name="connsiteY1" fmla="*/ 608022 h 807085"/>
                <a:gd name="connsiteX2" fmla="*/ 223520 w 431800"/>
                <a:gd name="connsiteY2" fmla="*/ 0 h 807085"/>
                <a:gd name="connsiteX3" fmla="*/ 304322 w 431800"/>
                <a:gd name="connsiteY3" fmla="*/ 608022 h 807085"/>
                <a:gd name="connsiteX4" fmla="*/ 431800 w 431800"/>
                <a:gd name="connsiteY4" fmla="*/ 608022 h 807085"/>
                <a:gd name="connsiteX5" fmla="*/ 215900 w 431800"/>
                <a:gd name="connsiteY5" fmla="*/ 807085 h 807085"/>
                <a:gd name="connsiteX6" fmla="*/ 0 w 431800"/>
                <a:gd name="connsiteY6" fmla="*/ 608022 h 807085"/>
                <a:gd name="connsiteX0" fmla="*/ 0 w 431800"/>
                <a:gd name="connsiteY0" fmla="*/ 676602 h 875665"/>
                <a:gd name="connsiteX1" fmla="*/ 127478 w 431800"/>
                <a:gd name="connsiteY1" fmla="*/ 676602 h 875665"/>
                <a:gd name="connsiteX2" fmla="*/ 215900 w 431800"/>
                <a:gd name="connsiteY2" fmla="*/ 0 h 875665"/>
                <a:gd name="connsiteX3" fmla="*/ 304322 w 431800"/>
                <a:gd name="connsiteY3" fmla="*/ 676602 h 875665"/>
                <a:gd name="connsiteX4" fmla="*/ 431800 w 431800"/>
                <a:gd name="connsiteY4" fmla="*/ 676602 h 875665"/>
                <a:gd name="connsiteX5" fmla="*/ 215900 w 431800"/>
                <a:gd name="connsiteY5" fmla="*/ 875665 h 875665"/>
                <a:gd name="connsiteX6" fmla="*/ 0 w 431800"/>
                <a:gd name="connsiteY6" fmla="*/ 676602 h 87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875665">
                  <a:moveTo>
                    <a:pt x="0" y="676602"/>
                  </a:moveTo>
                  <a:lnTo>
                    <a:pt x="127478" y="676602"/>
                  </a:lnTo>
                  <a:lnTo>
                    <a:pt x="215900" y="0"/>
                  </a:lnTo>
                  <a:lnTo>
                    <a:pt x="304322" y="676602"/>
                  </a:lnTo>
                  <a:lnTo>
                    <a:pt x="431800" y="676602"/>
                  </a:lnTo>
                  <a:lnTo>
                    <a:pt x="215900" y="875665"/>
                  </a:lnTo>
                  <a:lnTo>
                    <a:pt x="0" y="676602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4999">
                  <a:srgbClr val="00B9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2" name="Группа 1"/>
            <p:cNvGrpSpPr/>
            <p:nvPr/>
          </p:nvGrpSpPr>
          <p:grpSpPr>
            <a:xfrm>
              <a:off x="-112800" y="2814378"/>
              <a:ext cx="1318528" cy="1975989"/>
              <a:chOff x="925384" y="3088068"/>
              <a:chExt cx="1327053" cy="1624922"/>
            </a:xfrm>
          </p:grpSpPr>
          <p:sp>
            <p:nvSpPr>
              <p:cNvPr id="978" name="Text Box 19"/>
              <p:cNvSpPr txBox="1">
                <a:spLocks noChangeArrowheads="1"/>
              </p:cNvSpPr>
              <p:nvPr/>
            </p:nvSpPr>
            <p:spPr bwMode="auto">
              <a:xfrm>
                <a:off x="925384" y="3088068"/>
                <a:ext cx="132705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4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Заявитель</a:t>
                </a:r>
                <a:endParaRPr lang="ru-RU" altLang="ru-RU" sz="1400" b="1" dirty="0">
                  <a:solidFill>
                    <a:srgbClr val="003366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983" name="Gruppieren 657"/>
              <p:cNvGrpSpPr>
                <a:grpSpLocks/>
              </p:cNvGrpSpPr>
              <p:nvPr/>
            </p:nvGrpSpPr>
            <p:grpSpPr bwMode="auto">
              <a:xfrm>
                <a:off x="1395882" y="3460115"/>
                <a:ext cx="379081" cy="1252875"/>
                <a:chOff x="2594034" y="3404083"/>
                <a:chExt cx="640871" cy="2344543"/>
              </a:xfrm>
            </p:grpSpPr>
            <p:sp>
              <p:nvSpPr>
                <p:cNvPr id="1150" name="Freeform 81"/>
                <p:cNvSpPr>
                  <a:spLocks/>
                </p:cNvSpPr>
                <p:nvPr/>
              </p:nvSpPr>
              <p:spPr bwMode="auto">
                <a:xfrm>
                  <a:off x="2680779" y="5484401"/>
                  <a:ext cx="377861" cy="201595"/>
                </a:xfrm>
                <a:custGeom>
                  <a:avLst/>
                  <a:gdLst>
                    <a:gd name="T0" fmla="*/ 2147483646 w 922"/>
                    <a:gd name="T1" fmla="*/ 2147483646 h 492"/>
                    <a:gd name="T2" fmla="*/ 2147483646 w 922"/>
                    <a:gd name="T3" fmla="*/ 2147483646 h 492"/>
                    <a:gd name="T4" fmla="*/ 2147483646 w 922"/>
                    <a:gd name="T5" fmla="*/ 2147483646 h 492"/>
                    <a:gd name="T6" fmla="*/ 2147483646 w 922"/>
                    <a:gd name="T7" fmla="*/ 2147483646 h 492"/>
                    <a:gd name="T8" fmla="*/ 2147483646 w 922"/>
                    <a:gd name="T9" fmla="*/ 2147483646 h 492"/>
                    <a:gd name="T10" fmla="*/ 2147483646 w 922"/>
                    <a:gd name="T11" fmla="*/ 2147483646 h 492"/>
                    <a:gd name="T12" fmla="*/ 2147483646 w 922"/>
                    <a:gd name="T13" fmla="*/ 2147483646 h 492"/>
                    <a:gd name="T14" fmla="*/ 2147483646 w 922"/>
                    <a:gd name="T15" fmla="*/ 2147483646 h 492"/>
                    <a:gd name="T16" fmla="*/ 2147483646 w 922"/>
                    <a:gd name="T17" fmla="*/ 2147483646 h 492"/>
                    <a:gd name="T18" fmla="*/ 2147483646 w 922"/>
                    <a:gd name="T19" fmla="*/ 2147483646 h 492"/>
                    <a:gd name="T20" fmla="*/ 2147483646 w 922"/>
                    <a:gd name="T21" fmla="*/ 2147483646 h 4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2"/>
                    <a:gd name="T34" fmla="*/ 0 h 492"/>
                    <a:gd name="T35" fmla="*/ 922 w 922"/>
                    <a:gd name="T36" fmla="*/ 492 h 49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2" h="492">
                      <a:moveTo>
                        <a:pt x="429" y="101"/>
                      </a:moveTo>
                      <a:cubicBezTo>
                        <a:pt x="402" y="122"/>
                        <a:pt x="363" y="146"/>
                        <a:pt x="355" y="179"/>
                      </a:cubicBezTo>
                      <a:cubicBezTo>
                        <a:pt x="335" y="183"/>
                        <a:pt x="296" y="222"/>
                        <a:pt x="276" y="240"/>
                      </a:cubicBezTo>
                      <a:cubicBezTo>
                        <a:pt x="247" y="266"/>
                        <a:pt x="226" y="294"/>
                        <a:pt x="188" y="309"/>
                      </a:cubicBezTo>
                      <a:cubicBezTo>
                        <a:pt x="149" y="324"/>
                        <a:pt x="0" y="364"/>
                        <a:pt x="14" y="421"/>
                      </a:cubicBezTo>
                      <a:cubicBezTo>
                        <a:pt x="42" y="435"/>
                        <a:pt x="50" y="466"/>
                        <a:pt x="76" y="477"/>
                      </a:cubicBezTo>
                      <a:cubicBezTo>
                        <a:pt x="92" y="484"/>
                        <a:pt x="143" y="489"/>
                        <a:pt x="159" y="490"/>
                      </a:cubicBezTo>
                      <a:cubicBezTo>
                        <a:pt x="216" y="492"/>
                        <a:pt x="263" y="467"/>
                        <a:pt x="323" y="467"/>
                      </a:cubicBezTo>
                      <a:cubicBezTo>
                        <a:pt x="396" y="467"/>
                        <a:pt x="411" y="447"/>
                        <a:pt x="470" y="412"/>
                      </a:cubicBezTo>
                      <a:cubicBezTo>
                        <a:pt x="539" y="371"/>
                        <a:pt x="622" y="392"/>
                        <a:pt x="699" y="376"/>
                      </a:cubicBezTo>
                      <a:cubicBezTo>
                        <a:pt x="922" y="224"/>
                        <a:pt x="494" y="0"/>
                        <a:pt x="452" y="112"/>
                      </a:cubicBezTo>
                    </a:path>
                  </a:pathLst>
                </a:custGeom>
                <a:solidFill>
                  <a:srgbClr val="0B0C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1" name="Freeform 82"/>
                <p:cNvSpPr>
                  <a:spLocks/>
                </p:cNvSpPr>
                <p:nvPr/>
              </p:nvSpPr>
              <p:spPr bwMode="auto">
                <a:xfrm>
                  <a:off x="3005899" y="5501229"/>
                  <a:ext cx="229006" cy="247397"/>
                </a:xfrm>
                <a:custGeom>
                  <a:avLst/>
                  <a:gdLst>
                    <a:gd name="T0" fmla="*/ 2147483646 w 559"/>
                    <a:gd name="T1" fmla="*/ 2147483646 h 604"/>
                    <a:gd name="T2" fmla="*/ 2147483646 w 559"/>
                    <a:gd name="T3" fmla="*/ 2147483646 h 604"/>
                    <a:gd name="T4" fmla="*/ 2147483646 w 559"/>
                    <a:gd name="T5" fmla="*/ 2147483646 h 604"/>
                    <a:gd name="T6" fmla="*/ 2147483646 w 559"/>
                    <a:gd name="T7" fmla="*/ 2147483646 h 604"/>
                    <a:gd name="T8" fmla="*/ 2147483646 w 559"/>
                    <a:gd name="T9" fmla="*/ 2147483646 h 604"/>
                    <a:gd name="T10" fmla="*/ 2147483646 w 559"/>
                    <a:gd name="T11" fmla="*/ 2147483646 h 604"/>
                    <a:gd name="T12" fmla="*/ 2147483646 w 559"/>
                    <a:gd name="T13" fmla="*/ 2147483646 h 604"/>
                    <a:gd name="T14" fmla="*/ 2147483646 w 559"/>
                    <a:gd name="T15" fmla="*/ 2147483646 h 604"/>
                    <a:gd name="T16" fmla="*/ 2147483646 w 559"/>
                    <a:gd name="T17" fmla="*/ 2147483646 h 604"/>
                    <a:gd name="T18" fmla="*/ 2147483646 w 559"/>
                    <a:gd name="T19" fmla="*/ 2147483646 h 6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9"/>
                    <a:gd name="T31" fmla="*/ 0 h 604"/>
                    <a:gd name="T32" fmla="*/ 559 w 559"/>
                    <a:gd name="T33" fmla="*/ 604 h 6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9" h="604">
                      <a:moveTo>
                        <a:pt x="36" y="184"/>
                      </a:moveTo>
                      <a:cubicBezTo>
                        <a:pt x="36" y="271"/>
                        <a:pt x="0" y="373"/>
                        <a:pt x="99" y="402"/>
                      </a:cubicBezTo>
                      <a:cubicBezTo>
                        <a:pt x="122" y="409"/>
                        <a:pt x="136" y="401"/>
                        <a:pt x="156" y="413"/>
                      </a:cubicBezTo>
                      <a:cubicBezTo>
                        <a:pt x="190" y="435"/>
                        <a:pt x="167" y="433"/>
                        <a:pt x="183" y="465"/>
                      </a:cubicBezTo>
                      <a:cubicBezTo>
                        <a:pt x="202" y="505"/>
                        <a:pt x="221" y="523"/>
                        <a:pt x="261" y="538"/>
                      </a:cubicBezTo>
                      <a:cubicBezTo>
                        <a:pt x="323" y="562"/>
                        <a:pt x="501" y="604"/>
                        <a:pt x="532" y="527"/>
                      </a:cubicBezTo>
                      <a:cubicBezTo>
                        <a:pt x="559" y="459"/>
                        <a:pt x="449" y="364"/>
                        <a:pt x="409" y="317"/>
                      </a:cubicBezTo>
                      <a:cubicBezTo>
                        <a:pt x="375" y="277"/>
                        <a:pt x="361" y="259"/>
                        <a:pt x="341" y="212"/>
                      </a:cubicBezTo>
                      <a:cubicBezTo>
                        <a:pt x="323" y="171"/>
                        <a:pt x="292" y="106"/>
                        <a:pt x="257" y="77"/>
                      </a:cubicBezTo>
                      <a:cubicBezTo>
                        <a:pt x="168" y="0"/>
                        <a:pt x="73" y="105"/>
                        <a:pt x="48" y="184"/>
                      </a:cubicBezTo>
                    </a:path>
                  </a:pathLst>
                </a:custGeom>
                <a:solidFill>
                  <a:srgbClr val="000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2" name="Freeform 83"/>
                <p:cNvSpPr>
                  <a:spLocks/>
                </p:cNvSpPr>
                <p:nvPr/>
              </p:nvSpPr>
              <p:spPr bwMode="auto">
                <a:xfrm>
                  <a:off x="2830500" y="5565074"/>
                  <a:ext cx="41811" cy="43026"/>
                </a:xfrm>
                <a:custGeom>
                  <a:avLst/>
                  <a:gdLst>
                    <a:gd name="T0" fmla="*/ 2147483646 w 102"/>
                    <a:gd name="T1" fmla="*/ 2147483646 h 105"/>
                    <a:gd name="T2" fmla="*/ 2147483646 w 102"/>
                    <a:gd name="T3" fmla="*/ 2147483646 h 105"/>
                    <a:gd name="T4" fmla="*/ 2147483646 w 102"/>
                    <a:gd name="T5" fmla="*/ 2147483646 h 105"/>
                    <a:gd name="T6" fmla="*/ 2147483646 w 102"/>
                    <a:gd name="T7" fmla="*/ 2147483646 h 105"/>
                    <a:gd name="T8" fmla="*/ 2147483646 w 102"/>
                    <a:gd name="T9" fmla="*/ 2147483646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05"/>
                    <a:gd name="T17" fmla="*/ 102 w 102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05">
                      <a:moveTo>
                        <a:pt x="31" y="41"/>
                      </a:moveTo>
                      <a:cubicBezTo>
                        <a:pt x="12" y="42"/>
                        <a:pt x="0" y="55"/>
                        <a:pt x="2" y="74"/>
                      </a:cubicBezTo>
                      <a:cubicBezTo>
                        <a:pt x="10" y="72"/>
                        <a:pt x="22" y="77"/>
                        <a:pt x="30" y="76"/>
                      </a:cubicBezTo>
                      <a:cubicBezTo>
                        <a:pt x="30" y="80"/>
                        <a:pt x="31" y="86"/>
                        <a:pt x="31" y="91"/>
                      </a:cubicBezTo>
                      <a:cubicBezTo>
                        <a:pt x="102" y="105"/>
                        <a:pt x="90" y="0"/>
                        <a:pt x="31" y="45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3" name="Freeform 84"/>
                <p:cNvSpPr>
                  <a:spLocks/>
                </p:cNvSpPr>
                <p:nvPr/>
              </p:nvSpPr>
              <p:spPr bwMode="auto">
                <a:xfrm>
                  <a:off x="2836573" y="5585545"/>
                  <a:ext cx="142609" cy="54129"/>
                </a:xfrm>
                <a:custGeom>
                  <a:avLst/>
                  <a:gdLst>
                    <a:gd name="T0" fmla="*/ 2147483646 w 348"/>
                    <a:gd name="T1" fmla="*/ 2147483646 h 132"/>
                    <a:gd name="T2" fmla="*/ 2147483646 w 348"/>
                    <a:gd name="T3" fmla="*/ 2147483646 h 132"/>
                    <a:gd name="T4" fmla="*/ 0 w 348"/>
                    <a:gd name="T5" fmla="*/ 2147483646 h 132"/>
                    <a:gd name="T6" fmla="*/ 2147483646 w 348"/>
                    <a:gd name="T7" fmla="*/ 2147483646 h 132"/>
                    <a:gd name="T8" fmla="*/ 2147483646 w 348"/>
                    <a:gd name="T9" fmla="*/ 2147483646 h 132"/>
                    <a:gd name="T10" fmla="*/ 2147483646 w 348"/>
                    <a:gd name="T11" fmla="*/ 2147483646 h 132"/>
                    <a:gd name="T12" fmla="*/ 2147483646 w 348"/>
                    <a:gd name="T13" fmla="*/ 2147483646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8"/>
                    <a:gd name="T22" fmla="*/ 0 h 132"/>
                    <a:gd name="T23" fmla="*/ 348 w 348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8" h="132">
                      <a:moveTo>
                        <a:pt x="315" y="16"/>
                      </a:moveTo>
                      <a:cubicBezTo>
                        <a:pt x="238" y="16"/>
                        <a:pt x="205" y="34"/>
                        <a:pt x="146" y="79"/>
                      </a:cubicBezTo>
                      <a:cubicBezTo>
                        <a:pt x="99" y="115"/>
                        <a:pt x="61" y="132"/>
                        <a:pt x="0" y="131"/>
                      </a:cubicBezTo>
                      <a:cubicBezTo>
                        <a:pt x="58" y="101"/>
                        <a:pt x="117" y="75"/>
                        <a:pt x="167" y="32"/>
                      </a:cubicBezTo>
                      <a:cubicBezTo>
                        <a:pt x="196" y="8"/>
                        <a:pt x="212" y="9"/>
                        <a:pt x="252" y="4"/>
                      </a:cubicBezTo>
                      <a:cubicBezTo>
                        <a:pt x="264" y="2"/>
                        <a:pt x="348" y="0"/>
                        <a:pt x="299" y="26"/>
                      </a:cubicBezTo>
                      <a:cubicBezTo>
                        <a:pt x="301" y="29"/>
                        <a:pt x="305" y="33"/>
                        <a:pt x="307" y="38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4" name="Freeform 85"/>
                <p:cNvSpPr>
                  <a:spLocks/>
                </p:cNvSpPr>
                <p:nvPr/>
              </p:nvSpPr>
              <p:spPr bwMode="auto">
                <a:xfrm>
                  <a:off x="3126300" y="5604109"/>
                  <a:ext cx="103747" cy="99583"/>
                </a:xfrm>
                <a:custGeom>
                  <a:avLst/>
                  <a:gdLst>
                    <a:gd name="T0" fmla="*/ 2147483646 w 253"/>
                    <a:gd name="T1" fmla="*/ 2147483646 h 243"/>
                    <a:gd name="T2" fmla="*/ 2147483646 w 253"/>
                    <a:gd name="T3" fmla="*/ 2147483646 h 243"/>
                    <a:gd name="T4" fmla="*/ 2147483646 w 253"/>
                    <a:gd name="T5" fmla="*/ 2147483646 h 243"/>
                    <a:gd name="T6" fmla="*/ 2147483646 w 253"/>
                    <a:gd name="T7" fmla="*/ 2147483646 h 243"/>
                    <a:gd name="T8" fmla="*/ 2147483646 w 253"/>
                    <a:gd name="T9" fmla="*/ 2147483646 h 243"/>
                    <a:gd name="T10" fmla="*/ 2147483646 w 253"/>
                    <a:gd name="T11" fmla="*/ 2147483646 h 243"/>
                    <a:gd name="T12" fmla="*/ 2147483646 w 253"/>
                    <a:gd name="T13" fmla="*/ 2147483646 h 243"/>
                    <a:gd name="T14" fmla="*/ 2147483646 w 253"/>
                    <a:gd name="T15" fmla="*/ 2147483646 h 2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3"/>
                    <a:gd name="T25" fmla="*/ 0 h 243"/>
                    <a:gd name="T26" fmla="*/ 253 w 253"/>
                    <a:gd name="T27" fmla="*/ 243 h 2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3" h="243">
                      <a:moveTo>
                        <a:pt x="35" y="35"/>
                      </a:moveTo>
                      <a:cubicBezTo>
                        <a:pt x="52" y="54"/>
                        <a:pt x="67" y="81"/>
                        <a:pt x="68" y="106"/>
                      </a:cubicBezTo>
                      <a:cubicBezTo>
                        <a:pt x="50" y="105"/>
                        <a:pt x="0" y="104"/>
                        <a:pt x="10" y="135"/>
                      </a:cubicBezTo>
                      <a:cubicBezTo>
                        <a:pt x="15" y="150"/>
                        <a:pt x="61" y="156"/>
                        <a:pt x="72" y="162"/>
                      </a:cubicBezTo>
                      <a:cubicBezTo>
                        <a:pt x="102" y="180"/>
                        <a:pt x="143" y="243"/>
                        <a:pt x="187" y="220"/>
                      </a:cubicBezTo>
                      <a:cubicBezTo>
                        <a:pt x="253" y="185"/>
                        <a:pt x="156" y="138"/>
                        <a:pt x="135" y="124"/>
                      </a:cubicBezTo>
                      <a:cubicBezTo>
                        <a:pt x="96" y="98"/>
                        <a:pt x="79" y="53"/>
                        <a:pt x="55" y="10"/>
                      </a:cubicBezTo>
                      <a:cubicBezTo>
                        <a:pt x="40" y="5"/>
                        <a:pt x="21" y="0"/>
                        <a:pt x="14" y="14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5" name="Freeform 86"/>
                <p:cNvSpPr>
                  <a:spLocks/>
                </p:cNvSpPr>
                <p:nvPr/>
              </p:nvSpPr>
              <p:spPr bwMode="auto">
                <a:xfrm>
                  <a:off x="3022207" y="5607752"/>
                  <a:ext cx="88480" cy="100451"/>
                </a:xfrm>
                <a:custGeom>
                  <a:avLst/>
                  <a:gdLst>
                    <a:gd name="T0" fmla="*/ 2147483646 w 216"/>
                    <a:gd name="T1" fmla="*/ 2147483646 h 245"/>
                    <a:gd name="T2" fmla="*/ 2147483646 w 216"/>
                    <a:gd name="T3" fmla="*/ 2147483646 h 245"/>
                    <a:gd name="T4" fmla="*/ 2147483646 w 216"/>
                    <a:gd name="T5" fmla="*/ 2147483646 h 245"/>
                    <a:gd name="T6" fmla="*/ 2147483646 w 216"/>
                    <a:gd name="T7" fmla="*/ 0 h 2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"/>
                    <a:gd name="T13" fmla="*/ 0 h 245"/>
                    <a:gd name="T14" fmla="*/ 216 w 216"/>
                    <a:gd name="T15" fmla="*/ 245 h 2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" h="245">
                      <a:moveTo>
                        <a:pt x="36" y="13"/>
                      </a:moveTo>
                      <a:cubicBezTo>
                        <a:pt x="156" y="33"/>
                        <a:pt x="104" y="200"/>
                        <a:pt x="216" y="237"/>
                      </a:cubicBezTo>
                      <a:cubicBezTo>
                        <a:pt x="163" y="245"/>
                        <a:pt x="127" y="165"/>
                        <a:pt x="108" y="130"/>
                      </a:cubicBezTo>
                      <a:cubicBezTo>
                        <a:pt x="94" y="104"/>
                        <a:pt x="0" y="23"/>
                        <a:pt x="27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6" name="Freeform 87"/>
                <p:cNvSpPr>
                  <a:spLocks/>
                </p:cNvSpPr>
                <p:nvPr/>
              </p:nvSpPr>
              <p:spPr bwMode="auto">
                <a:xfrm>
                  <a:off x="3172969" y="5700396"/>
                  <a:ext cx="19778" cy="14226"/>
                </a:xfrm>
                <a:custGeom>
                  <a:avLst/>
                  <a:gdLst>
                    <a:gd name="T0" fmla="*/ 2147483646 w 48"/>
                    <a:gd name="T1" fmla="*/ 2147483646 h 35"/>
                    <a:gd name="T2" fmla="*/ 2147483646 w 48"/>
                    <a:gd name="T3" fmla="*/ 2147483646 h 35"/>
                    <a:gd name="T4" fmla="*/ 2147483646 w 48"/>
                    <a:gd name="T5" fmla="*/ 2147483646 h 35"/>
                    <a:gd name="T6" fmla="*/ 2147483646 w 48"/>
                    <a:gd name="T7" fmla="*/ 2147483646 h 35"/>
                    <a:gd name="T8" fmla="*/ 2147483646 w 48"/>
                    <a:gd name="T9" fmla="*/ 2147483646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5"/>
                    <a:gd name="T17" fmla="*/ 48 w 4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5">
                      <a:moveTo>
                        <a:pt x="31" y="2"/>
                      </a:moveTo>
                      <a:cubicBezTo>
                        <a:pt x="22" y="0"/>
                        <a:pt x="10" y="2"/>
                        <a:pt x="2" y="3"/>
                      </a:cubicBezTo>
                      <a:cubicBezTo>
                        <a:pt x="0" y="27"/>
                        <a:pt x="21" y="35"/>
                        <a:pt x="43" y="31"/>
                      </a:cubicBezTo>
                      <a:cubicBezTo>
                        <a:pt x="47" y="24"/>
                        <a:pt x="48" y="16"/>
                        <a:pt x="47" y="7"/>
                      </a:cubicBezTo>
                      <a:cubicBezTo>
                        <a:pt x="40" y="9"/>
                        <a:pt x="38" y="4"/>
                        <a:pt x="35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7" name="Freeform 88"/>
                <p:cNvSpPr>
                  <a:spLocks/>
                </p:cNvSpPr>
                <p:nvPr/>
              </p:nvSpPr>
              <p:spPr bwMode="auto">
                <a:xfrm>
                  <a:off x="3084142" y="5587280"/>
                  <a:ext cx="30708" cy="36086"/>
                </a:xfrm>
                <a:custGeom>
                  <a:avLst/>
                  <a:gdLst>
                    <a:gd name="T0" fmla="*/ 2147483646 w 75"/>
                    <a:gd name="T1" fmla="*/ 2147483646 h 88"/>
                    <a:gd name="T2" fmla="*/ 2147483646 w 75"/>
                    <a:gd name="T3" fmla="*/ 2147483646 h 88"/>
                    <a:gd name="T4" fmla="*/ 2147483646 w 75"/>
                    <a:gd name="T5" fmla="*/ 2147483646 h 88"/>
                    <a:gd name="T6" fmla="*/ 2147483646 w 75"/>
                    <a:gd name="T7" fmla="*/ 2147483646 h 88"/>
                    <a:gd name="T8" fmla="*/ 2147483646 w 75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88"/>
                    <a:gd name="T17" fmla="*/ 75 w 75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88">
                      <a:moveTo>
                        <a:pt x="62" y="4"/>
                      </a:moveTo>
                      <a:cubicBezTo>
                        <a:pt x="56" y="3"/>
                        <a:pt x="48" y="4"/>
                        <a:pt x="41" y="5"/>
                      </a:cubicBezTo>
                      <a:cubicBezTo>
                        <a:pt x="46" y="28"/>
                        <a:pt x="0" y="86"/>
                        <a:pt x="53" y="88"/>
                      </a:cubicBezTo>
                      <a:cubicBezTo>
                        <a:pt x="56" y="71"/>
                        <a:pt x="53" y="53"/>
                        <a:pt x="50" y="38"/>
                      </a:cubicBezTo>
                      <a:cubicBezTo>
                        <a:pt x="72" y="33"/>
                        <a:pt x="75" y="13"/>
                        <a:pt x="58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8" name="Freeform 89"/>
                <p:cNvSpPr>
                  <a:spLocks/>
                </p:cNvSpPr>
                <p:nvPr/>
              </p:nvSpPr>
              <p:spPr bwMode="auto">
                <a:xfrm>
                  <a:off x="2705761" y="5541826"/>
                  <a:ext cx="145211" cy="105308"/>
                </a:xfrm>
                <a:custGeom>
                  <a:avLst/>
                  <a:gdLst>
                    <a:gd name="T0" fmla="*/ 2147483646 w 354"/>
                    <a:gd name="T1" fmla="*/ 2147483646 h 257"/>
                    <a:gd name="T2" fmla="*/ 2147483646 w 354"/>
                    <a:gd name="T3" fmla="*/ 2147483646 h 257"/>
                    <a:gd name="T4" fmla="*/ 2147483646 w 354"/>
                    <a:gd name="T5" fmla="*/ 2147483646 h 257"/>
                    <a:gd name="T6" fmla="*/ 2147483646 w 354"/>
                    <a:gd name="T7" fmla="*/ 2147483646 h 257"/>
                    <a:gd name="T8" fmla="*/ 2147483646 w 354"/>
                    <a:gd name="T9" fmla="*/ 2147483646 h 257"/>
                    <a:gd name="T10" fmla="*/ 2147483646 w 354"/>
                    <a:gd name="T11" fmla="*/ 2147483646 h 257"/>
                    <a:gd name="T12" fmla="*/ 2147483646 w 354"/>
                    <a:gd name="T13" fmla="*/ 2147483646 h 257"/>
                    <a:gd name="T14" fmla="*/ 2147483646 w 354"/>
                    <a:gd name="T15" fmla="*/ 2147483646 h 257"/>
                    <a:gd name="T16" fmla="*/ 2147483646 w 354"/>
                    <a:gd name="T17" fmla="*/ 2147483646 h 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4"/>
                    <a:gd name="T28" fmla="*/ 0 h 257"/>
                    <a:gd name="T29" fmla="*/ 354 w 354"/>
                    <a:gd name="T30" fmla="*/ 257 h 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4" h="257">
                      <a:moveTo>
                        <a:pt x="39" y="233"/>
                      </a:moveTo>
                      <a:cubicBezTo>
                        <a:pt x="93" y="233"/>
                        <a:pt x="133" y="229"/>
                        <a:pt x="179" y="201"/>
                      </a:cubicBezTo>
                      <a:cubicBezTo>
                        <a:pt x="210" y="182"/>
                        <a:pt x="274" y="175"/>
                        <a:pt x="271" y="132"/>
                      </a:cubicBezTo>
                      <a:cubicBezTo>
                        <a:pt x="267" y="131"/>
                        <a:pt x="263" y="132"/>
                        <a:pt x="259" y="131"/>
                      </a:cubicBezTo>
                      <a:cubicBezTo>
                        <a:pt x="257" y="108"/>
                        <a:pt x="354" y="52"/>
                        <a:pt x="329" y="23"/>
                      </a:cubicBezTo>
                      <a:cubicBezTo>
                        <a:pt x="310" y="0"/>
                        <a:pt x="240" y="96"/>
                        <a:pt x="230" y="112"/>
                      </a:cubicBezTo>
                      <a:cubicBezTo>
                        <a:pt x="199" y="158"/>
                        <a:pt x="149" y="179"/>
                        <a:pt x="98" y="195"/>
                      </a:cubicBezTo>
                      <a:cubicBezTo>
                        <a:pt x="80" y="201"/>
                        <a:pt x="40" y="205"/>
                        <a:pt x="27" y="217"/>
                      </a:cubicBezTo>
                      <a:cubicBezTo>
                        <a:pt x="0" y="241"/>
                        <a:pt x="21" y="257"/>
                        <a:pt x="52" y="24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59" name="Freeform 90"/>
                <p:cNvSpPr>
                  <a:spLocks/>
                </p:cNvSpPr>
                <p:nvPr/>
              </p:nvSpPr>
              <p:spPr bwMode="auto">
                <a:xfrm>
                  <a:off x="2684075" y="4293913"/>
                  <a:ext cx="482822" cy="1316268"/>
                </a:xfrm>
                <a:custGeom>
                  <a:avLst/>
                  <a:gdLst>
                    <a:gd name="T0" fmla="*/ 2147483646 w 1178"/>
                    <a:gd name="T1" fmla="*/ 2147483646 h 3212"/>
                    <a:gd name="T2" fmla="*/ 2147483646 w 1178"/>
                    <a:gd name="T3" fmla="*/ 2147483646 h 3212"/>
                    <a:gd name="T4" fmla="*/ 2147483646 w 1178"/>
                    <a:gd name="T5" fmla="*/ 2147483646 h 3212"/>
                    <a:gd name="T6" fmla="*/ 2147483646 w 1178"/>
                    <a:gd name="T7" fmla="*/ 2147483646 h 3212"/>
                    <a:gd name="T8" fmla="*/ 2147483646 w 1178"/>
                    <a:gd name="T9" fmla="*/ 2147483646 h 3212"/>
                    <a:gd name="T10" fmla="*/ 2147483646 w 1178"/>
                    <a:gd name="T11" fmla="*/ 2147483646 h 3212"/>
                    <a:gd name="T12" fmla="*/ 2147483646 w 1178"/>
                    <a:gd name="T13" fmla="*/ 2147483646 h 3212"/>
                    <a:gd name="T14" fmla="*/ 2147483646 w 1178"/>
                    <a:gd name="T15" fmla="*/ 2147483646 h 3212"/>
                    <a:gd name="T16" fmla="*/ 2147483646 w 1178"/>
                    <a:gd name="T17" fmla="*/ 2147483646 h 3212"/>
                    <a:gd name="T18" fmla="*/ 2147483646 w 1178"/>
                    <a:gd name="T19" fmla="*/ 2147483646 h 3212"/>
                    <a:gd name="T20" fmla="*/ 2147483646 w 1178"/>
                    <a:gd name="T21" fmla="*/ 2147483646 h 3212"/>
                    <a:gd name="T22" fmla="*/ 2147483646 w 1178"/>
                    <a:gd name="T23" fmla="*/ 2147483646 h 3212"/>
                    <a:gd name="T24" fmla="*/ 2147483646 w 1178"/>
                    <a:gd name="T25" fmla="*/ 2147483646 h 3212"/>
                    <a:gd name="T26" fmla="*/ 2147483646 w 1178"/>
                    <a:gd name="T27" fmla="*/ 2147483646 h 3212"/>
                    <a:gd name="T28" fmla="*/ 2147483646 w 1178"/>
                    <a:gd name="T29" fmla="*/ 2147483646 h 3212"/>
                    <a:gd name="T30" fmla="*/ 2147483646 w 1178"/>
                    <a:gd name="T31" fmla="*/ 2147483646 h 3212"/>
                    <a:gd name="T32" fmla="*/ 2147483646 w 1178"/>
                    <a:gd name="T33" fmla="*/ 2147483646 h 3212"/>
                    <a:gd name="T34" fmla="*/ 2147483646 w 1178"/>
                    <a:gd name="T35" fmla="*/ 2147483646 h 3212"/>
                    <a:gd name="T36" fmla="*/ 2147483646 w 1178"/>
                    <a:gd name="T37" fmla="*/ 2147483646 h 3212"/>
                    <a:gd name="T38" fmla="*/ 2147483646 w 1178"/>
                    <a:gd name="T39" fmla="*/ 2147483646 h 3212"/>
                    <a:gd name="T40" fmla="*/ 2147483646 w 1178"/>
                    <a:gd name="T41" fmla="*/ 2147483646 h 3212"/>
                    <a:gd name="T42" fmla="*/ 2147483646 w 1178"/>
                    <a:gd name="T43" fmla="*/ 2147483646 h 3212"/>
                    <a:gd name="T44" fmla="*/ 2147483646 w 1178"/>
                    <a:gd name="T45" fmla="*/ 2147483646 h 3212"/>
                    <a:gd name="T46" fmla="*/ 2147483646 w 1178"/>
                    <a:gd name="T47" fmla="*/ 2147483646 h 3212"/>
                    <a:gd name="T48" fmla="*/ 2147483646 w 1178"/>
                    <a:gd name="T49" fmla="*/ 2147483646 h 3212"/>
                    <a:gd name="T50" fmla="*/ 2147483646 w 1178"/>
                    <a:gd name="T51" fmla="*/ 2147483646 h 3212"/>
                    <a:gd name="T52" fmla="*/ 2147483646 w 1178"/>
                    <a:gd name="T53" fmla="*/ 2147483646 h 3212"/>
                    <a:gd name="T54" fmla="*/ 2147483646 w 1178"/>
                    <a:gd name="T55" fmla="*/ 2147483646 h 3212"/>
                    <a:gd name="T56" fmla="*/ 2147483646 w 1178"/>
                    <a:gd name="T57" fmla="*/ 2147483646 h 3212"/>
                    <a:gd name="T58" fmla="*/ 2147483646 w 1178"/>
                    <a:gd name="T59" fmla="*/ 2147483646 h 3212"/>
                    <a:gd name="T60" fmla="*/ 2147483646 w 1178"/>
                    <a:gd name="T61" fmla="*/ 2147483646 h 3212"/>
                    <a:gd name="T62" fmla="*/ 2147483646 w 1178"/>
                    <a:gd name="T63" fmla="*/ 2147483646 h 3212"/>
                    <a:gd name="T64" fmla="*/ 2147483646 w 1178"/>
                    <a:gd name="T65" fmla="*/ 2147483646 h 3212"/>
                    <a:gd name="T66" fmla="*/ 2147483646 w 1178"/>
                    <a:gd name="T67" fmla="*/ 2147483646 h 3212"/>
                    <a:gd name="T68" fmla="*/ 2147483646 w 1178"/>
                    <a:gd name="T69" fmla="*/ 2147483646 h 3212"/>
                    <a:gd name="T70" fmla="*/ 2147483646 w 1178"/>
                    <a:gd name="T71" fmla="*/ 2147483646 h 3212"/>
                    <a:gd name="T72" fmla="*/ 2147483646 w 1178"/>
                    <a:gd name="T73" fmla="*/ 2147483646 h 3212"/>
                    <a:gd name="T74" fmla="*/ 2147483646 w 1178"/>
                    <a:gd name="T75" fmla="*/ 2147483646 h 3212"/>
                    <a:gd name="T76" fmla="*/ 2147483646 w 1178"/>
                    <a:gd name="T77" fmla="*/ 2147483646 h 3212"/>
                    <a:gd name="T78" fmla="*/ 2147483646 w 1178"/>
                    <a:gd name="T79" fmla="*/ 2147483646 h 3212"/>
                    <a:gd name="T80" fmla="*/ 2147483646 w 1178"/>
                    <a:gd name="T81" fmla="*/ 2147483646 h 3212"/>
                    <a:gd name="T82" fmla="*/ 2147483646 w 1178"/>
                    <a:gd name="T83" fmla="*/ 2147483646 h 3212"/>
                    <a:gd name="T84" fmla="*/ 2147483646 w 1178"/>
                    <a:gd name="T85" fmla="*/ 2147483646 h 3212"/>
                    <a:gd name="T86" fmla="*/ 2147483646 w 1178"/>
                    <a:gd name="T87" fmla="*/ 2147483646 h 3212"/>
                    <a:gd name="T88" fmla="*/ 2147483646 w 1178"/>
                    <a:gd name="T89" fmla="*/ 2147483646 h 3212"/>
                    <a:gd name="T90" fmla="*/ 2147483646 w 1178"/>
                    <a:gd name="T91" fmla="*/ 2147483646 h 3212"/>
                    <a:gd name="T92" fmla="*/ 2147483646 w 1178"/>
                    <a:gd name="T93" fmla="*/ 2147483646 h 3212"/>
                    <a:gd name="T94" fmla="*/ 2147483646 w 1178"/>
                    <a:gd name="T95" fmla="*/ 2147483646 h 3212"/>
                    <a:gd name="T96" fmla="*/ 2147483646 w 1178"/>
                    <a:gd name="T97" fmla="*/ 2147483646 h 32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78"/>
                    <a:gd name="T148" fmla="*/ 0 h 3212"/>
                    <a:gd name="T149" fmla="*/ 1178 w 1178"/>
                    <a:gd name="T150" fmla="*/ 3212 h 32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78" h="3212">
                      <a:moveTo>
                        <a:pt x="55" y="151"/>
                      </a:moveTo>
                      <a:cubicBezTo>
                        <a:pt x="49" y="196"/>
                        <a:pt x="81" y="231"/>
                        <a:pt x="78" y="281"/>
                      </a:cubicBezTo>
                      <a:cubicBezTo>
                        <a:pt x="75" y="326"/>
                        <a:pt x="52" y="346"/>
                        <a:pt x="37" y="382"/>
                      </a:cubicBezTo>
                      <a:cubicBezTo>
                        <a:pt x="0" y="468"/>
                        <a:pt x="24" y="594"/>
                        <a:pt x="33" y="686"/>
                      </a:cubicBezTo>
                      <a:cubicBezTo>
                        <a:pt x="45" y="819"/>
                        <a:pt x="58" y="950"/>
                        <a:pt x="72" y="1082"/>
                      </a:cubicBezTo>
                      <a:cubicBezTo>
                        <a:pt x="86" y="1213"/>
                        <a:pt x="107" y="1338"/>
                        <a:pt x="100" y="1473"/>
                      </a:cubicBezTo>
                      <a:cubicBezTo>
                        <a:pt x="90" y="1687"/>
                        <a:pt x="167" y="1885"/>
                        <a:pt x="203" y="2087"/>
                      </a:cubicBezTo>
                      <a:cubicBezTo>
                        <a:pt x="221" y="2184"/>
                        <a:pt x="253" y="2275"/>
                        <a:pt x="268" y="2377"/>
                      </a:cubicBezTo>
                      <a:cubicBezTo>
                        <a:pt x="282" y="2471"/>
                        <a:pt x="342" y="2574"/>
                        <a:pt x="331" y="2676"/>
                      </a:cubicBezTo>
                      <a:cubicBezTo>
                        <a:pt x="330" y="2688"/>
                        <a:pt x="331" y="2700"/>
                        <a:pt x="331" y="2712"/>
                      </a:cubicBezTo>
                      <a:cubicBezTo>
                        <a:pt x="268" y="2741"/>
                        <a:pt x="351" y="2832"/>
                        <a:pt x="360" y="2865"/>
                      </a:cubicBezTo>
                      <a:cubicBezTo>
                        <a:pt x="375" y="2925"/>
                        <a:pt x="339" y="2982"/>
                        <a:pt x="398" y="3028"/>
                      </a:cubicBezTo>
                      <a:cubicBezTo>
                        <a:pt x="420" y="3045"/>
                        <a:pt x="440" y="3037"/>
                        <a:pt x="465" y="3046"/>
                      </a:cubicBezTo>
                      <a:cubicBezTo>
                        <a:pt x="487" y="3054"/>
                        <a:pt x="527" y="3085"/>
                        <a:pt x="551" y="3097"/>
                      </a:cubicBezTo>
                      <a:cubicBezTo>
                        <a:pt x="609" y="3126"/>
                        <a:pt x="681" y="3156"/>
                        <a:pt x="746" y="3164"/>
                      </a:cubicBezTo>
                      <a:cubicBezTo>
                        <a:pt x="725" y="3072"/>
                        <a:pt x="773" y="2987"/>
                        <a:pt x="765" y="2895"/>
                      </a:cubicBezTo>
                      <a:cubicBezTo>
                        <a:pt x="757" y="2795"/>
                        <a:pt x="726" y="2690"/>
                        <a:pt x="699" y="2595"/>
                      </a:cubicBezTo>
                      <a:cubicBezTo>
                        <a:pt x="673" y="2503"/>
                        <a:pt x="654" y="2417"/>
                        <a:pt x="664" y="2318"/>
                      </a:cubicBezTo>
                      <a:cubicBezTo>
                        <a:pt x="673" y="2225"/>
                        <a:pt x="695" y="2102"/>
                        <a:pt x="668" y="2009"/>
                      </a:cubicBezTo>
                      <a:cubicBezTo>
                        <a:pt x="650" y="1949"/>
                        <a:pt x="625" y="1893"/>
                        <a:pt x="635" y="1824"/>
                      </a:cubicBezTo>
                      <a:cubicBezTo>
                        <a:pt x="646" y="1757"/>
                        <a:pt x="672" y="1710"/>
                        <a:pt x="658" y="1638"/>
                      </a:cubicBezTo>
                      <a:cubicBezTo>
                        <a:pt x="645" y="1572"/>
                        <a:pt x="613" y="1532"/>
                        <a:pt x="613" y="1458"/>
                      </a:cubicBezTo>
                      <a:cubicBezTo>
                        <a:pt x="613" y="1392"/>
                        <a:pt x="610" y="1326"/>
                        <a:pt x="614" y="1261"/>
                      </a:cubicBezTo>
                      <a:cubicBezTo>
                        <a:pt x="645" y="1296"/>
                        <a:pt x="669" y="1309"/>
                        <a:pt x="681" y="1356"/>
                      </a:cubicBezTo>
                      <a:cubicBezTo>
                        <a:pt x="693" y="1402"/>
                        <a:pt x="692" y="1455"/>
                        <a:pt x="699" y="1501"/>
                      </a:cubicBezTo>
                      <a:cubicBezTo>
                        <a:pt x="712" y="1593"/>
                        <a:pt x="742" y="1668"/>
                        <a:pt x="742" y="1767"/>
                      </a:cubicBezTo>
                      <a:cubicBezTo>
                        <a:pt x="742" y="1887"/>
                        <a:pt x="727" y="1996"/>
                        <a:pt x="709" y="2110"/>
                      </a:cubicBezTo>
                      <a:cubicBezTo>
                        <a:pt x="692" y="2218"/>
                        <a:pt x="720" y="2327"/>
                        <a:pt x="720" y="2437"/>
                      </a:cubicBezTo>
                      <a:cubicBezTo>
                        <a:pt x="720" y="2509"/>
                        <a:pt x="719" y="2585"/>
                        <a:pt x="708" y="2657"/>
                      </a:cubicBezTo>
                      <a:cubicBezTo>
                        <a:pt x="698" y="2726"/>
                        <a:pt x="676" y="2784"/>
                        <a:pt x="681" y="2858"/>
                      </a:cubicBezTo>
                      <a:cubicBezTo>
                        <a:pt x="685" y="2936"/>
                        <a:pt x="733" y="2993"/>
                        <a:pt x="761" y="3062"/>
                      </a:cubicBezTo>
                      <a:cubicBezTo>
                        <a:pt x="779" y="3106"/>
                        <a:pt x="832" y="3212"/>
                        <a:pt x="888" y="3206"/>
                      </a:cubicBezTo>
                      <a:cubicBezTo>
                        <a:pt x="920" y="3108"/>
                        <a:pt x="1051" y="3169"/>
                        <a:pt x="1108" y="3109"/>
                      </a:cubicBezTo>
                      <a:cubicBezTo>
                        <a:pt x="1178" y="3035"/>
                        <a:pt x="1133" y="2934"/>
                        <a:pt x="1125" y="2843"/>
                      </a:cubicBezTo>
                      <a:cubicBezTo>
                        <a:pt x="1123" y="2817"/>
                        <a:pt x="1129" y="2790"/>
                        <a:pt x="1125" y="2765"/>
                      </a:cubicBezTo>
                      <a:cubicBezTo>
                        <a:pt x="1122" y="2744"/>
                        <a:pt x="1107" y="2723"/>
                        <a:pt x="1108" y="2702"/>
                      </a:cubicBezTo>
                      <a:cubicBezTo>
                        <a:pt x="1111" y="2665"/>
                        <a:pt x="1139" y="2616"/>
                        <a:pt x="1148" y="2578"/>
                      </a:cubicBezTo>
                      <a:cubicBezTo>
                        <a:pt x="1175" y="2463"/>
                        <a:pt x="1153" y="2350"/>
                        <a:pt x="1148" y="2229"/>
                      </a:cubicBezTo>
                      <a:cubicBezTo>
                        <a:pt x="1145" y="2175"/>
                        <a:pt x="1151" y="2124"/>
                        <a:pt x="1153" y="2071"/>
                      </a:cubicBezTo>
                      <a:cubicBezTo>
                        <a:pt x="1156" y="2014"/>
                        <a:pt x="1131" y="1968"/>
                        <a:pt x="1125" y="1914"/>
                      </a:cubicBezTo>
                      <a:cubicBezTo>
                        <a:pt x="1112" y="1802"/>
                        <a:pt x="1143" y="1694"/>
                        <a:pt x="1148" y="1587"/>
                      </a:cubicBezTo>
                      <a:cubicBezTo>
                        <a:pt x="1153" y="1484"/>
                        <a:pt x="1137" y="1386"/>
                        <a:pt x="1142" y="1282"/>
                      </a:cubicBezTo>
                      <a:cubicBezTo>
                        <a:pt x="1145" y="1218"/>
                        <a:pt x="1154" y="1157"/>
                        <a:pt x="1153" y="1092"/>
                      </a:cubicBezTo>
                      <a:cubicBezTo>
                        <a:pt x="1153" y="1028"/>
                        <a:pt x="1131" y="969"/>
                        <a:pt x="1125" y="911"/>
                      </a:cubicBezTo>
                      <a:cubicBezTo>
                        <a:pt x="1114" y="786"/>
                        <a:pt x="1151" y="664"/>
                        <a:pt x="1107" y="541"/>
                      </a:cubicBezTo>
                      <a:cubicBezTo>
                        <a:pt x="1063" y="418"/>
                        <a:pt x="1051" y="297"/>
                        <a:pt x="1024" y="168"/>
                      </a:cubicBezTo>
                      <a:cubicBezTo>
                        <a:pt x="1000" y="52"/>
                        <a:pt x="839" y="26"/>
                        <a:pt x="731" y="17"/>
                      </a:cubicBezTo>
                      <a:cubicBezTo>
                        <a:pt x="534" y="0"/>
                        <a:pt x="335" y="29"/>
                        <a:pt x="152" y="79"/>
                      </a:cubicBezTo>
                      <a:cubicBezTo>
                        <a:pt x="146" y="114"/>
                        <a:pt x="107" y="143"/>
                        <a:pt x="72" y="151"/>
                      </a:cubicBezTo>
                    </a:path>
                  </a:pathLst>
                </a:custGeom>
                <a:solidFill>
                  <a:srgbClr val="585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0" name="Freeform 91"/>
                <p:cNvSpPr>
                  <a:spLocks/>
                </p:cNvSpPr>
                <p:nvPr/>
              </p:nvSpPr>
              <p:spPr bwMode="auto">
                <a:xfrm>
                  <a:off x="2792333" y="3577052"/>
                  <a:ext cx="210270" cy="289381"/>
                </a:xfrm>
                <a:custGeom>
                  <a:avLst/>
                  <a:gdLst>
                    <a:gd name="T0" fmla="*/ 2147483646 w 513"/>
                    <a:gd name="T1" fmla="*/ 2147483646 h 706"/>
                    <a:gd name="T2" fmla="*/ 2147483646 w 513"/>
                    <a:gd name="T3" fmla="*/ 2147483646 h 706"/>
                    <a:gd name="T4" fmla="*/ 2147483646 w 513"/>
                    <a:gd name="T5" fmla="*/ 2147483646 h 706"/>
                    <a:gd name="T6" fmla="*/ 2147483646 w 513"/>
                    <a:gd name="T7" fmla="*/ 2147483646 h 706"/>
                    <a:gd name="T8" fmla="*/ 2147483646 w 513"/>
                    <a:gd name="T9" fmla="*/ 2147483646 h 706"/>
                    <a:gd name="T10" fmla="*/ 2147483646 w 513"/>
                    <a:gd name="T11" fmla="*/ 2147483646 h 70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13"/>
                    <a:gd name="T19" fmla="*/ 0 h 706"/>
                    <a:gd name="T20" fmla="*/ 513 w 513"/>
                    <a:gd name="T21" fmla="*/ 706 h 70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13" h="706">
                      <a:moveTo>
                        <a:pt x="122" y="205"/>
                      </a:moveTo>
                      <a:cubicBezTo>
                        <a:pt x="137" y="280"/>
                        <a:pt x="146" y="354"/>
                        <a:pt x="141" y="437"/>
                      </a:cubicBezTo>
                      <a:cubicBezTo>
                        <a:pt x="0" y="522"/>
                        <a:pt x="74" y="660"/>
                        <a:pt x="214" y="683"/>
                      </a:cubicBezTo>
                      <a:cubicBezTo>
                        <a:pt x="351" y="706"/>
                        <a:pt x="455" y="646"/>
                        <a:pt x="488" y="510"/>
                      </a:cubicBezTo>
                      <a:cubicBezTo>
                        <a:pt x="513" y="407"/>
                        <a:pt x="455" y="214"/>
                        <a:pt x="407" y="124"/>
                      </a:cubicBezTo>
                      <a:cubicBezTo>
                        <a:pt x="342" y="0"/>
                        <a:pt x="146" y="43"/>
                        <a:pt x="143" y="184"/>
                      </a:cubicBezTo>
                    </a:path>
                  </a:pathLst>
                </a:custGeom>
                <a:solidFill>
                  <a:srgbClr val="F4D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1" name="Freeform 92"/>
                <p:cNvSpPr>
                  <a:spLocks/>
                </p:cNvSpPr>
                <p:nvPr/>
              </p:nvSpPr>
              <p:spPr bwMode="auto">
                <a:xfrm>
                  <a:off x="2972242" y="3689821"/>
                  <a:ext cx="17176" cy="28279"/>
                </a:xfrm>
                <a:custGeom>
                  <a:avLst/>
                  <a:gdLst>
                    <a:gd name="T0" fmla="*/ 2147483646 w 42"/>
                    <a:gd name="T1" fmla="*/ 2147483646 h 69"/>
                    <a:gd name="T2" fmla="*/ 2147483646 w 42"/>
                    <a:gd name="T3" fmla="*/ 2147483646 h 69"/>
                    <a:gd name="T4" fmla="*/ 2147483646 w 42"/>
                    <a:gd name="T5" fmla="*/ 2147483646 h 69"/>
                    <a:gd name="T6" fmla="*/ 2147483646 w 42"/>
                    <a:gd name="T7" fmla="*/ 2147483646 h 69"/>
                    <a:gd name="T8" fmla="*/ 2147483646 w 42"/>
                    <a:gd name="T9" fmla="*/ 2147483646 h 69"/>
                    <a:gd name="T10" fmla="*/ 2147483646 w 42"/>
                    <a:gd name="T11" fmla="*/ 2147483646 h 69"/>
                    <a:gd name="T12" fmla="*/ 2147483646 w 42"/>
                    <a:gd name="T13" fmla="*/ 2147483646 h 6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69"/>
                    <a:gd name="T23" fmla="*/ 42 w 42"/>
                    <a:gd name="T24" fmla="*/ 69 h 6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69">
                      <a:moveTo>
                        <a:pt x="20" y="45"/>
                      </a:moveTo>
                      <a:cubicBezTo>
                        <a:pt x="26" y="51"/>
                        <a:pt x="34" y="66"/>
                        <a:pt x="42" y="69"/>
                      </a:cubicBezTo>
                      <a:cubicBezTo>
                        <a:pt x="42" y="59"/>
                        <a:pt x="39" y="51"/>
                        <a:pt x="37" y="42"/>
                      </a:cubicBezTo>
                      <a:cubicBezTo>
                        <a:pt x="34" y="29"/>
                        <a:pt x="30" y="22"/>
                        <a:pt x="26" y="12"/>
                      </a:cubicBezTo>
                      <a:cubicBezTo>
                        <a:pt x="22" y="5"/>
                        <a:pt x="22" y="0"/>
                        <a:pt x="14" y="4"/>
                      </a:cubicBezTo>
                      <a:cubicBezTo>
                        <a:pt x="11" y="5"/>
                        <a:pt x="6" y="14"/>
                        <a:pt x="5" y="17"/>
                      </a:cubicBezTo>
                      <a:cubicBezTo>
                        <a:pt x="0" y="32"/>
                        <a:pt x="16" y="37"/>
                        <a:pt x="18" y="45"/>
                      </a:cubicBezTo>
                    </a:path>
                  </a:pathLst>
                </a:custGeom>
                <a:solidFill>
                  <a:srgbClr val="E2CE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2" name="Freeform 93"/>
                <p:cNvSpPr>
                  <a:spLocks/>
                </p:cNvSpPr>
                <p:nvPr/>
              </p:nvSpPr>
              <p:spPr bwMode="auto">
                <a:xfrm>
                  <a:off x="2843512" y="3693117"/>
                  <a:ext cx="141741" cy="83969"/>
                </a:xfrm>
                <a:custGeom>
                  <a:avLst/>
                  <a:gdLst>
                    <a:gd name="T0" fmla="*/ 0 w 346"/>
                    <a:gd name="T1" fmla="*/ 0 h 205"/>
                    <a:gd name="T2" fmla="*/ 2147483646 w 346"/>
                    <a:gd name="T3" fmla="*/ 2147483646 h 205"/>
                    <a:gd name="T4" fmla="*/ 2147483646 w 346"/>
                    <a:gd name="T5" fmla="*/ 2147483646 h 205"/>
                    <a:gd name="T6" fmla="*/ 2147483646 w 346"/>
                    <a:gd name="T7" fmla="*/ 2147483646 h 205"/>
                    <a:gd name="T8" fmla="*/ 2147483646 w 346"/>
                    <a:gd name="T9" fmla="*/ 2147483646 h 205"/>
                    <a:gd name="T10" fmla="*/ 2147483646 w 346"/>
                    <a:gd name="T11" fmla="*/ 2147483646 h 2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6"/>
                    <a:gd name="T19" fmla="*/ 0 h 205"/>
                    <a:gd name="T20" fmla="*/ 346 w 346"/>
                    <a:gd name="T21" fmla="*/ 205 h 2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6" h="205">
                      <a:moveTo>
                        <a:pt x="0" y="0"/>
                      </a:moveTo>
                      <a:cubicBezTo>
                        <a:pt x="7" y="19"/>
                        <a:pt x="13" y="29"/>
                        <a:pt x="23" y="45"/>
                      </a:cubicBezTo>
                      <a:cubicBezTo>
                        <a:pt x="33" y="62"/>
                        <a:pt x="33" y="82"/>
                        <a:pt x="45" y="97"/>
                      </a:cubicBezTo>
                      <a:cubicBezTo>
                        <a:pt x="70" y="127"/>
                        <a:pt x="87" y="157"/>
                        <a:pt x="125" y="177"/>
                      </a:cubicBezTo>
                      <a:cubicBezTo>
                        <a:pt x="150" y="191"/>
                        <a:pt x="216" y="205"/>
                        <a:pt x="246" y="190"/>
                      </a:cubicBezTo>
                      <a:cubicBezTo>
                        <a:pt x="303" y="163"/>
                        <a:pt x="346" y="38"/>
                        <a:pt x="346" y="14"/>
                      </a:cubicBezTo>
                    </a:path>
                  </a:pathLst>
                </a:custGeom>
                <a:solidFill>
                  <a:srgbClr val="E2CE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3" name="Freeform 94"/>
                <p:cNvSpPr>
                  <a:spLocks/>
                </p:cNvSpPr>
                <p:nvPr/>
              </p:nvSpPr>
              <p:spPr bwMode="auto">
                <a:xfrm>
                  <a:off x="2792333" y="3413104"/>
                  <a:ext cx="223802" cy="350103"/>
                </a:xfrm>
                <a:custGeom>
                  <a:avLst/>
                  <a:gdLst>
                    <a:gd name="T0" fmla="*/ 2147483646 w 546"/>
                    <a:gd name="T1" fmla="*/ 2147483646 h 854"/>
                    <a:gd name="T2" fmla="*/ 2147483646 w 546"/>
                    <a:gd name="T3" fmla="*/ 2147483646 h 854"/>
                    <a:gd name="T4" fmla="*/ 2147483646 w 546"/>
                    <a:gd name="T5" fmla="*/ 2147483646 h 854"/>
                    <a:gd name="T6" fmla="*/ 2147483646 w 546"/>
                    <a:gd name="T7" fmla="*/ 2147483646 h 854"/>
                    <a:gd name="T8" fmla="*/ 2147483646 w 546"/>
                    <a:gd name="T9" fmla="*/ 2147483646 h 854"/>
                    <a:gd name="T10" fmla="*/ 2147483646 w 546"/>
                    <a:gd name="T11" fmla="*/ 2147483646 h 854"/>
                    <a:gd name="T12" fmla="*/ 2147483646 w 546"/>
                    <a:gd name="T13" fmla="*/ 2147483646 h 854"/>
                    <a:gd name="T14" fmla="*/ 2147483646 w 546"/>
                    <a:gd name="T15" fmla="*/ 2147483646 h 854"/>
                    <a:gd name="T16" fmla="*/ 2147483646 w 546"/>
                    <a:gd name="T17" fmla="*/ 2147483646 h 854"/>
                    <a:gd name="T18" fmla="*/ 2147483646 w 546"/>
                    <a:gd name="T19" fmla="*/ 2147483646 h 854"/>
                    <a:gd name="T20" fmla="*/ 2147483646 w 546"/>
                    <a:gd name="T21" fmla="*/ 2147483646 h 854"/>
                    <a:gd name="T22" fmla="*/ 2147483646 w 546"/>
                    <a:gd name="T23" fmla="*/ 2147483646 h 854"/>
                    <a:gd name="T24" fmla="*/ 2147483646 w 546"/>
                    <a:gd name="T25" fmla="*/ 2147483646 h 854"/>
                    <a:gd name="T26" fmla="*/ 2147483646 w 546"/>
                    <a:gd name="T27" fmla="*/ 2147483646 h 854"/>
                    <a:gd name="T28" fmla="*/ 2147483646 w 546"/>
                    <a:gd name="T29" fmla="*/ 2147483646 h 854"/>
                    <a:gd name="T30" fmla="*/ 2147483646 w 546"/>
                    <a:gd name="T31" fmla="*/ 2147483646 h 8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46"/>
                    <a:gd name="T49" fmla="*/ 0 h 854"/>
                    <a:gd name="T50" fmla="*/ 546 w 546"/>
                    <a:gd name="T51" fmla="*/ 854 h 85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46" h="854">
                      <a:moveTo>
                        <a:pt x="48" y="367"/>
                      </a:moveTo>
                      <a:cubicBezTo>
                        <a:pt x="6" y="358"/>
                        <a:pt x="2" y="391"/>
                        <a:pt x="1" y="422"/>
                      </a:cubicBezTo>
                      <a:cubicBezTo>
                        <a:pt x="0" y="467"/>
                        <a:pt x="17" y="469"/>
                        <a:pt x="43" y="495"/>
                      </a:cubicBezTo>
                      <a:cubicBezTo>
                        <a:pt x="51" y="503"/>
                        <a:pt x="54" y="517"/>
                        <a:pt x="63" y="525"/>
                      </a:cubicBezTo>
                      <a:cubicBezTo>
                        <a:pt x="75" y="534"/>
                        <a:pt x="67" y="564"/>
                        <a:pt x="76" y="578"/>
                      </a:cubicBezTo>
                      <a:cubicBezTo>
                        <a:pt x="92" y="600"/>
                        <a:pt x="122" y="686"/>
                        <a:pt x="132" y="702"/>
                      </a:cubicBezTo>
                      <a:cubicBezTo>
                        <a:pt x="142" y="719"/>
                        <a:pt x="159" y="731"/>
                        <a:pt x="171" y="746"/>
                      </a:cubicBezTo>
                      <a:cubicBezTo>
                        <a:pt x="196" y="777"/>
                        <a:pt x="213" y="806"/>
                        <a:pt x="251" y="827"/>
                      </a:cubicBezTo>
                      <a:cubicBezTo>
                        <a:pt x="277" y="840"/>
                        <a:pt x="342" y="854"/>
                        <a:pt x="372" y="840"/>
                      </a:cubicBezTo>
                      <a:cubicBezTo>
                        <a:pt x="400" y="826"/>
                        <a:pt x="464" y="716"/>
                        <a:pt x="473" y="692"/>
                      </a:cubicBezTo>
                      <a:cubicBezTo>
                        <a:pt x="485" y="660"/>
                        <a:pt x="498" y="628"/>
                        <a:pt x="511" y="599"/>
                      </a:cubicBezTo>
                      <a:cubicBezTo>
                        <a:pt x="537" y="542"/>
                        <a:pt x="521" y="470"/>
                        <a:pt x="529" y="410"/>
                      </a:cubicBezTo>
                      <a:cubicBezTo>
                        <a:pt x="546" y="285"/>
                        <a:pt x="466" y="132"/>
                        <a:pt x="372" y="60"/>
                      </a:cubicBezTo>
                      <a:cubicBezTo>
                        <a:pt x="294" y="0"/>
                        <a:pt x="170" y="12"/>
                        <a:pt x="112" y="89"/>
                      </a:cubicBezTo>
                      <a:cubicBezTo>
                        <a:pt x="88" y="120"/>
                        <a:pt x="55" y="179"/>
                        <a:pt x="40" y="216"/>
                      </a:cubicBezTo>
                      <a:cubicBezTo>
                        <a:pt x="28" y="248"/>
                        <a:pt x="1" y="298"/>
                        <a:pt x="48" y="367"/>
                      </a:cubicBezTo>
                    </a:path>
                  </a:pathLst>
                </a:custGeom>
                <a:solidFill>
                  <a:srgbClr val="F4D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4" name="Freeform 95"/>
                <p:cNvSpPr>
                  <a:spLocks/>
                </p:cNvSpPr>
                <p:nvPr/>
              </p:nvSpPr>
              <p:spPr bwMode="auto">
                <a:xfrm>
                  <a:off x="2594034" y="3715151"/>
                  <a:ext cx="621960" cy="695174"/>
                </a:xfrm>
                <a:custGeom>
                  <a:avLst/>
                  <a:gdLst>
                    <a:gd name="T0" fmla="*/ 2147483646 w 1518"/>
                    <a:gd name="T1" fmla="*/ 2147483646 h 1696"/>
                    <a:gd name="T2" fmla="*/ 2147483646 w 1518"/>
                    <a:gd name="T3" fmla="*/ 2147483646 h 1696"/>
                    <a:gd name="T4" fmla="*/ 2147483646 w 1518"/>
                    <a:gd name="T5" fmla="*/ 2147483646 h 1696"/>
                    <a:gd name="T6" fmla="*/ 2147483646 w 1518"/>
                    <a:gd name="T7" fmla="*/ 2147483646 h 1696"/>
                    <a:gd name="T8" fmla="*/ 2147483646 w 1518"/>
                    <a:gd name="T9" fmla="*/ 2147483646 h 1696"/>
                    <a:gd name="T10" fmla="*/ 2147483646 w 1518"/>
                    <a:gd name="T11" fmla="*/ 2147483646 h 1696"/>
                    <a:gd name="T12" fmla="*/ 2147483646 w 1518"/>
                    <a:gd name="T13" fmla="*/ 2147483646 h 1696"/>
                    <a:gd name="T14" fmla="*/ 2147483646 w 1518"/>
                    <a:gd name="T15" fmla="*/ 2147483646 h 1696"/>
                    <a:gd name="T16" fmla="*/ 2147483646 w 1518"/>
                    <a:gd name="T17" fmla="*/ 2147483646 h 1696"/>
                    <a:gd name="T18" fmla="*/ 2147483646 w 1518"/>
                    <a:gd name="T19" fmla="*/ 2147483646 h 1696"/>
                    <a:gd name="T20" fmla="*/ 2147483646 w 1518"/>
                    <a:gd name="T21" fmla="*/ 2147483646 h 1696"/>
                    <a:gd name="T22" fmla="*/ 2147483646 w 1518"/>
                    <a:gd name="T23" fmla="*/ 2147483646 h 1696"/>
                    <a:gd name="T24" fmla="*/ 2147483646 w 1518"/>
                    <a:gd name="T25" fmla="*/ 2147483646 h 1696"/>
                    <a:gd name="T26" fmla="*/ 2147483646 w 1518"/>
                    <a:gd name="T27" fmla="*/ 2147483646 h 1696"/>
                    <a:gd name="T28" fmla="*/ 2147483646 w 1518"/>
                    <a:gd name="T29" fmla="*/ 2147483646 h 1696"/>
                    <a:gd name="T30" fmla="*/ 2147483646 w 1518"/>
                    <a:gd name="T31" fmla="*/ 2147483646 h 1696"/>
                    <a:gd name="T32" fmla="*/ 2147483646 w 1518"/>
                    <a:gd name="T33" fmla="*/ 2147483646 h 1696"/>
                    <a:gd name="T34" fmla="*/ 2147483646 w 1518"/>
                    <a:gd name="T35" fmla="*/ 2147483646 h 1696"/>
                    <a:gd name="T36" fmla="*/ 2147483646 w 1518"/>
                    <a:gd name="T37" fmla="*/ 2147483646 h 1696"/>
                    <a:gd name="T38" fmla="*/ 2147483646 w 1518"/>
                    <a:gd name="T39" fmla="*/ 2147483646 h 1696"/>
                    <a:gd name="T40" fmla="*/ 2147483646 w 1518"/>
                    <a:gd name="T41" fmla="*/ 2147483646 h 1696"/>
                    <a:gd name="T42" fmla="*/ 2147483646 w 1518"/>
                    <a:gd name="T43" fmla="*/ 2147483646 h 1696"/>
                    <a:gd name="T44" fmla="*/ 2147483646 w 1518"/>
                    <a:gd name="T45" fmla="*/ 2147483646 h 169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18"/>
                    <a:gd name="T70" fmla="*/ 0 h 1696"/>
                    <a:gd name="T71" fmla="*/ 1518 w 1518"/>
                    <a:gd name="T72" fmla="*/ 1696 h 169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18" h="1696">
                      <a:moveTo>
                        <a:pt x="568" y="110"/>
                      </a:moveTo>
                      <a:cubicBezTo>
                        <a:pt x="491" y="130"/>
                        <a:pt x="436" y="199"/>
                        <a:pt x="365" y="239"/>
                      </a:cubicBezTo>
                      <a:cubicBezTo>
                        <a:pt x="303" y="273"/>
                        <a:pt x="246" y="311"/>
                        <a:pt x="185" y="357"/>
                      </a:cubicBezTo>
                      <a:cubicBezTo>
                        <a:pt x="127" y="401"/>
                        <a:pt x="49" y="492"/>
                        <a:pt x="67" y="567"/>
                      </a:cubicBezTo>
                      <a:cubicBezTo>
                        <a:pt x="79" y="619"/>
                        <a:pt x="85" y="626"/>
                        <a:pt x="74" y="680"/>
                      </a:cubicBezTo>
                      <a:cubicBezTo>
                        <a:pt x="65" y="726"/>
                        <a:pt x="69" y="773"/>
                        <a:pt x="62" y="820"/>
                      </a:cubicBezTo>
                      <a:cubicBezTo>
                        <a:pt x="52" y="884"/>
                        <a:pt x="11" y="945"/>
                        <a:pt x="5" y="1011"/>
                      </a:cubicBezTo>
                      <a:cubicBezTo>
                        <a:pt x="0" y="1079"/>
                        <a:pt x="9" y="1168"/>
                        <a:pt x="16" y="1237"/>
                      </a:cubicBezTo>
                      <a:cubicBezTo>
                        <a:pt x="22" y="1288"/>
                        <a:pt x="46" y="1388"/>
                        <a:pt x="101" y="1406"/>
                      </a:cubicBezTo>
                      <a:cubicBezTo>
                        <a:pt x="173" y="1429"/>
                        <a:pt x="202" y="1362"/>
                        <a:pt x="264" y="1417"/>
                      </a:cubicBezTo>
                      <a:cubicBezTo>
                        <a:pt x="255" y="1448"/>
                        <a:pt x="169" y="1479"/>
                        <a:pt x="276" y="1591"/>
                      </a:cubicBezTo>
                      <a:cubicBezTo>
                        <a:pt x="319" y="1637"/>
                        <a:pt x="670" y="1696"/>
                        <a:pt x="731" y="1681"/>
                      </a:cubicBezTo>
                      <a:cubicBezTo>
                        <a:pt x="804" y="1663"/>
                        <a:pt x="915" y="1665"/>
                        <a:pt x="968" y="1655"/>
                      </a:cubicBezTo>
                      <a:cubicBezTo>
                        <a:pt x="1014" y="1646"/>
                        <a:pt x="1154" y="1630"/>
                        <a:pt x="1154" y="1631"/>
                      </a:cubicBezTo>
                      <a:cubicBezTo>
                        <a:pt x="1151" y="1611"/>
                        <a:pt x="1278" y="1590"/>
                        <a:pt x="1283" y="1569"/>
                      </a:cubicBezTo>
                      <a:cubicBezTo>
                        <a:pt x="1362" y="1451"/>
                        <a:pt x="1355" y="1386"/>
                        <a:pt x="1447" y="1147"/>
                      </a:cubicBezTo>
                      <a:cubicBezTo>
                        <a:pt x="1509" y="985"/>
                        <a:pt x="1518" y="806"/>
                        <a:pt x="1509" y="617"/>
                      </a:cubicBezTo>
                      <a:cubicBezTo>
                        <a:pt x="1505" y="543"/>
                        <a:pt x="1492" y="476"/>
                        <a:pt x="1492" y="398"/>
                      </a:cubicBezTo>
                      <a:cubicBezTo>
                        <a:pt x="1492" y="311"/>
                        <a:pt x="1485" y="256"/>
                        <a:pt x="1417" y="202"/>
                      </a:cubicBezTo>
                      <a:cubicBezTo>
                        <a:pt x="1308" y="115"/>
                        <a:pt x="1156" y="67"/>
                        <a:pt x="1014" y="53"/>
                      </a:cubicBezTo>
                      <a:cubicBezTo>
                        <a:pt x="988" y="0"/>
                        <a:pt x="813" y="250"/>
                        <a:pt x="745" y="222"/>
                      </a:cubicBezTo>
                      <a:cubicBezTo>
                        <a:pt x="667" y="189"/>
                        <a:pt x="574" y="100"/>
                        <a:pt x="608" y="70"/>
                      </a:cubicBezTo>
                      <a:cubicBezTo>
                        <a:pt x="588" y="98"/>
                        <a:pt x="551" y="100"/>
                        <a:pt x="535" y="133"/>
                      </a:cubicBezTo>
                    </a:path>
                  </a:pathLst>
                </a:custGeom>
                <a:solidFill>
                  <a:srgbClr val="DAE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5" name="Freeform 96"/>
                <p:cNvSpPr>
                  <a:spLocks/>
                </p:cNvSpPr>
                <p:nvPr/>
              </p:nvSpPr>
              <p:spPr bwMode="auto">
                <a:xfrm>
                  <a:off x="2953852" y="3737010"/>
                  <a:ext cx="146599" cy="93685"/>
                </a:xfrm>
                <a:custGeom>
                  <a:avLst/>
                  <a:gdLst>
                    <a:gd name="T0" fmla="*/ 2147483646 w 358"/>
                    <a:gd name="T1" fmla="*/ 0 h 229"/>
                    <a:gd name="T2" fmla="*/ 2147483646 w 358"/>
                    <a:gd name="T3" fmla="*/ 2147483646 h 229"/>
                    <a:gd name="T4" fmla="*/ 2147483646 w 358"/>
                    <a:gd name="T5" fmla="*/ 2147483646 h 229"/>
                    <a:gd name="T6" fmla="*/ 2147483646 w 358"/>
                    <a:gd name="T7" fmla="*/ 2147483646 h 229"/>
                    <a:gd name="T8" fmla="*/ 2147483646 w 358"/>
                    <a:gd name="T9" fmla="*/ 2147483646 h 229"/>
                    <a:gd name="T10" fmla="*/ 2147483646 w 358"/>
                    <a:gd name="T11" fmla="*/ 2147483646 h 229"/>
                    <a:gd name="T12" fmla="*/ 2147483646 w 358"/>
                    <a:gd name="T13" fmla="*/ 2147483646 h 229"/>
                    <a:gd name="T14" fmla="*/ 2147483646 w 358"/>
                    <a:gd name="T15" fmla="*/ 2147483646 h 2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8"/>
                    <a:gd name="T25" fmla="*/ 0 h 229"/>
                    <a:gd name="T26" fmla="*/ 358 w 358"/>
                    <a:gd name="T27" fmla="*/ 229 h 2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8" h="229">
                      <a:moveTo>
                        <a:pt x="97" y="0"/>
                      </a:moveTo>
                      <a:cubicBezTo>
                        <a:pt x="155" y="28"/>
                        <a:pt x="241" y="50"/>
                        <a:pt x="303" y="60"/>
                      </a:cubicBezTo>
                      <a:cubicBezTo>
                        <a:pt x="315" y="77"/>
                        <a:pt x="339" y="97"/>
                        <a:pt x="358" y="106"/>
                      </a:cubicBezTo>
                      <a:cubicBezTo>
                        <a:pt x="309" y="97"/>
                        <a:pt x="254" y="70"/>
                        <a:pt x="203" y="76"/>
                      </a:cubicBezTo>
                      <a:cubicBezTo>
                        <a:pt x="136" y="84"/>
                        <a:pt x="190" y="147"/>
                        <a:pt x="136" y="173"/>
                      </a:cubicBezTo>
                      <a:cubicBezTo>
                        <a:pt x="106" y="119"/>
                        <a:pt x="62" y="229"/>
                        <a:pt x="21" y="223"/>
                      </a:cubicBezTo>
                      <a:cubicBezTo>
                        <a:pt x="0" y="173"/>
                        <a:pt x="31" y="144"/>
                        <a:pt x="58" y="105"/>
                      </a:cubicBezTo>
                      <a:cubicBezTo>
                        <a:pt x="76" y="79"/>
                        <a:pt x="92" y="8"/>
                        <a:pt x="131" y="13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6" name="Freeform 97"/>
                <p:cNvSpPr>
                  <a:spLocks/>
                </p:cNvSpPr>
                <p:nvPr/>
              </p:nvSpPr>
              <p:spPr bwMode="auto">
                <a:xfrm>
                  <a:off x="2881680" y="4084858"/>
                  <a:ext cx="42678" cy="92991"/>
                </a:xfrm>
                <a:custGeom>
                  <a:avLst/>
                  <a:gdLst>
                    <a:gd name="T0" fmla="*/ 2147483646 w 104"/>
                    <a:gd name="T1" fmla="*/ 2147483646 h 227"/>
                    <a:gd name="T2" fmla="*/ 2147483646 w 104"/>
                    <a:gd name="T3" fmla="*/ 2147483646 h 227"/>
                    <a:gd name="T4" fmla="*/ 2147483646 w 104"/>
                    <a:gd name="T5" fmla="*/ 2147483646 h 227"/>
                    <a:gd name="T6" fmla="*/ 2147483646 w 104"/>
                    <a:gd name="T7" fmla="*/ 2147483646 h 227"/>
                    <a:gd name="T8" fmla="*/ 2147483646 w 104"/>
                    <a:gd name="T9" fmla="*/ 0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227"/>
                    <a:gd name="T17" fmla="*/ 104 w 104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227">
                      <a:moveTo>
                        <a:pt x="79" y="17"/>
                      </a:moveTo>
                      <a:cubicBezTo>
                        <a:pt x="44" y="66"/>
                        <a:pt x="6" y="63"/>
                        <a:pt x="3" y="131"/>
                      </a:cubicBezTo>
                      <a:cubicBezTo>
                        <a:pt x="0" y="185"/>
                        <a:pt x="11" y="194"/>
                        <a:pt x="45" y="227"/>
                      </a:cubicBezTo>
                      <a:cubicBezTo>
                        <a:pt x="42" y="170"/>
                        <a:pt x="3" y="39"/>
                        <a:pt x="99" y="21"/>
                      </a:cubicBezTo>
                      <a:cubicBezTo>
                        <a:pt x="104" y="6"/>
                        <a:pt x="97" y="5"/>
                        <a:pt x="87" y="0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7" name="Freeform 98"/>
                <p:cNvSpPr>
                  <a:spLocks/>
                </p:cNvSpPr>
                <p:nvPr/>
              </p:nvSpPr>
              <p:spPr bwMode="auto">
                <a:xfrm>
                  <a:off x="2630467" y="3977467"/>
                  <a:ext cx="80673" cy="53782"/>
                </a:xfrm>
                <a:custGeom>
                  <a:avLst/>
                  <a:gdLst>
                    <a:gd name="T0" fmla="*/ 2147483646 w 197"/>
                    <a:gd name="T1" fmla="*/ 0 h 131"/>
                    <a:gd name="T2" fmla="*/ 2147483646 w 197"/>
                    <a:gd name="T3" fmla="*/ 2147483646 h 131"/>
                    <a:gd name="T4" fmla="*/ 2147483646 w 197"/>
                    <a:gd name="T5" fmla="*/ 2147483646 h 131"/>
                    <a:gd name="T6" fmla="*/ 2147483646 w 197"/>
                    <a:gd name="T7" fmla="*/ 2147483646 h 131"/>
                    <a:gd name="T8" fmla="*/ 2147483646 w 197"/>
                    <a:gd name="T9" fmla="*/ 2147483646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7"/>
                    <a:gd name="T16" fmla="*/ 0 h 131"/>
                    <a:gd name="T17" fmla="*/ 197 w 197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7" h="131">
                      <a:moveTo>
                        <a:pt x="12" y="0"/>
                      </a:moveTo>
                      <a:cubicBezTo>
                        <a:pt x="72" y="19"/>
                        <a:pt x="176" y="59"/>
                        <a:pt x="197" y="131"/>
                      </a:cubicBezTo>
                      <a:cubicBezTo>
                        <a:pt x="156" y="116"/>
                        <a:pt x="123" y="90"/>
                        <a:pt x="84" y="73"/>
                      </a:cubicBezTo>
                      <a:cubicBezTo>
                        <a:pt x="54" y="61"/>
                        <a:pt x="0" y="51"/>
                        <a:pt x="12" y="5"/>
                      </a:cubicBezTo>
                      <a:cubicBezTo>
                        <a:pt x="21" y="4"/>
                        <a:pt x="33" y="2"/>
                        <a:pt x="41" y="5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8" name="Freeform 99"/>
                <p:cNvSpPr>
                  <a:spLocks/>
                </p:cNvSpPr>
                <p:nvPr/>
              </p:nvSpPr>
              <p:spPr bwMode="auto">
                <a:xfrm>
                  <a:off x="2710272" y="4359839"/>
                  <a:ext cx="413946" cy="90215"/>
                </a:xfrm>
                <a:custGeom>
                  <a:avLst/>
                  <a:gdLst>
                    <a:gd name="T0" fmla="*/ 2147483646 w 1010"/>
                    <a:gd name="T1" fmla="*/ 2147483646 h 220"/>
                    <a:gd name="T2" fmla="*/ 2147483646 w 1010"/>
                    <a:gd name="T3" fmla="*/ 2147483646 h 220"/>
                    <a:gd name="T4" fmla="*/ 2147483646 w 1010"/>
                    <a:gd name="T5" fmla="*/ 2147483646 h 220"/>
                    <a:gd name="T6" fmla="*/ 2147483646 w 1010"/>
                    <a:gd name="T7" fmla="*/ 2147483646 h 220"/>
                    <a:gd name="T8" fmla="*/ 2147483646 w 1010"/>
                    <a:gd name="T9" fmla="*/ 2147483646 h 220"/>
                    <a:gd name="T10" fmla="*/ 2147483646 w 1010"/>
                    <a:gd name="T11" fmla="*/ 2147483646 h 220"/>
                    <a:gd name="T12" fmla="*/ 2147483646 w 1010"/>
                    <a:gd name="T13" fmla="*/ 2147483646 h 220"/>
                    <a:gd name="T14" fmla="*/ 2147483646 w 1010"/>
                    <a:gd name="T15" fmla="*/ 2147483646 h 220"/>
                    <a:gd name="T16" fmla="*/ 2147483646 w 1010"/>
                    <a:gd name="T17" fmla="*/ 2147483646 h 220"/>
                    <a:gd name="T18" fmla="*/ 2147483646 w 1010"/>
                    <a:gd name="T19" fmla="*/ 2147483646 h 220"/>
                    <a:gd name="T20" fmla="*/ 2147483646 w 1010"/>
                    <a:gd name="T21" fmla="*/ 2147483646 h 220"/>
                    <a:gd name="T22" fmla="*/ 2147483646 w 1010"/>
                    <a:gd name="T23" fmla="*/ 2147483646 h 220"/>
                    <a:gd name="T24" fmla="*/ 2147483646 w 1010"/>
                    <a:gd name="T25" fmla="*/ 2147483646 h 220"/>
                    <a:gd name="T26" fmla="*/ 2147483646 w 1010"/>
                    <a:gd name="T27" fmla="*/ 2147483646 h 2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10"/>
                    <a:gd name="T43" fmla="*/ 0 h 220"/>
                    <a:gd name="T44" fmla="*/ 1010 w 1010"/>
                    <a:gd name="T45" fmla="*/ 220 h 2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10" h="220">
                      <a:moveTo>
                        <a:pt x="37" y="13"/>
                      </a:moveTo>
                      <a:cubicBezTo>
                        <a:pt x="73" y="16"/>
                        <a:pt x="98" y="32"/>
                        <a:pt x="132" y="45"/>
                      </a:cubicBezTo>
                      <a:cubicBezTo>
                        <a:pt x="171" y="59"/>
                        <a:pt x="206" y="60"/>
                        <a:pt x="245" y="69"/>
                      </a:cubicBezTo>
                      <a:cubicBezTo>
                        <a:pt x="317" y="84"/>
                        <a:pt x="391" y="82"/>
                        <a:pt x="470" y="86"/>
                      </a:cubicBezTo>
                      <a:cubicBezTo>
                        <a:pt x="563" y="90"/>
                        <a:pt x="652" y="100"/>
                        <a:pt x="735" y="69"/>
                      </a:cubicBezTo>
                      <a:cubicBezTo>
                        <a:pt x="797" y="46"/>
                        <a:pt x="909" y="0"/>
                        <a:pt x="976" y="37"/>
                      </a:cubicBezTo>
                      <a:cubicBezTo>
                        <a:pt x="975" y="87"/>
                        <a:pt x="1010" y="114"/>
                        <a:pt x="986" y="148"/>
                      </a:cubicBezTo>
                      <a:cubicBezTo>
                        <a:pt x="970" y="172"/>
                        <a:pt x="869" y="180"/>
                        <a:pt x="842" y="187"/>
                      </a:cubicBezTo>
                      <a:cubicBezTo>
                        <a:pt x="756" y="211"/>
                        <a:pt x="672" y="215"/>
                        <a:pt x="577" y="215"/>
                      </a:cubicBezTo>
                      <a:cubicBezTo>
                        <a:pt x="485" y="215"/>
                        <a:pt x="395" y="220"/>
                        <a:pt x="311" y="194"/>
                      </a:cubicBezTo>
                      <a:cubicBezTo>
                        <a:pt x="267" y="180"/>
                        <a:pt x="226" y="169"/>
                        <a:pt x="183" y="159"/>
                      </a:cubicBezTo>
                      <a:cubicBezTo>
                        <a:pt x="140" y="150"/>
                        <a:pt x="67" y="141"/>
                        <a:pt x="29" y="121"/>
                      </a:cubicBezTo>
                      <a:cubicBezTo>
                        <a:pt x="18" y="115"/>
                        <a:pt x="26" y="124"/>
                        <a:pt x="14" y="120"/>
                      </a:cubicBezTo>
                      <a:cubicBezTo>
                        <a:pt x="9" y="91"/>
                        <a:pt x="0" y="52"/>
                        <a:pt x="3" y="24"/>
                      </a:cubicBezTo>
                    </a:path>
                  </a:pathLst>
                </a:custGeom>
                <a:solidFill>
                  <a:srgbClr val="0B0C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69" name="Freeform 100"/>
                <p:cNvSpPr>
                  <a:spLocks/>
                </p:cNvSpPr>
                <p:nvPr/>
              </p:nvSpPr>
              <p:spPr bwMode="auto">
                <a:xfrm>
                  <a:off x="2822693" y="4381525"/>
                  <a:ext cx="96634" cy="69743"/>
                </a:xfrm>
                <a:custGeom>
                  <a:avLst/>
                  <a:gdLst>
                    <a:gd name="T0" fmla="*/ 2147483646 w 236"/>
                    <a:gd name="T1" fmla="*/ 2147483646 h 170"/>
                    <a:gd name="T2" fmla="*/ 2147483646 w 236"/>
                    <a:gd name="T3" fmla="*/ 2147483646 h 170"/>
                    <a:gd name="T4" fmla="*/ 2147483646 w 236"/>
                    <a:gd name="T5" fmla="*/ 2147483646 h 170"/>
                    <a:gd name="T6" fmla="*/ 2147483646 w 236"/>
                    <a:gd name="T7" fmla="*/ 2147483646 h 170"/>
                    <a:gd name="T8" fmla="*/ 2147483646 w 236"/>
                    <a:gd name="T9" fmla="*/ 2147483646 h 170"/>
                    <a:gd name="T10" fmla="*/ 2147483646 w 236"/>
                    <a:gd name="T11" fmla="*/ 2147483646 h 170"/>
                    <a:gd name="T12" fmla="*/ 2147483646 w 236"/>
                    <a:gd name="T13" fmla="*/ 2147483646 h 170"/>
                    <a:gd name="T14" fmla="*/ 2147483646 w 236"/>
                    <a:gd name="T15" fmla="*/ 2147483646 h 170"/>
                    <a:gd name="T16" fmla="*/ 2147483646 w 236"/>
                    <a:gd name="T17" fmla="*/ 2147483646 h 170"/>
                    <a:gd name="T18" fmla="*/ 2147483646 w 236"/>
                    <a:gd name="T19" fmla="*/ 2147483646 h 170"/>
                    <a:gd name="T20" fmla="*/ 2147483646 w 236"/>
                    <a:gd name="T21" fmla="*/ 2147483646 h 170"/>
                    <a:gd name="T22" fmla="*/ 2147483646 w 236"/>
                    <a:gd name="T23" fmla="*/ 2147483646 h 1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6"/>
                    <a:gd name="T37" fmla="*/ 0 h 170"/>
                    <a:gd name="T38" fmla="*/ 236 w 236"/>
                    <a:gd name="T39" fmla="*/ 170 h 17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6" h="170">
                      <a:moveTo>
                        <a:pt x="32" y="131"/>
                      </a:moveTo>
                      <a:cubicBezTo>
                        <a:pt x="61" y="144"/>
                        <a:pt x="154" y="156"/>
                        <a:pt x="170" y="141"/>
                      </a:cubicBezTo>
                      <a:cubicBezTo>
                        <a:pt x="171" y="124"/>
                        <a:pt x="186" y="58"/>
                        <a:pt x="184" y="39"/>
                      </a:cubicBezTo>
                      <a:cubicBezTo>
                        <a:pt x="164" y="29"/>
                        <a:pt x="137" y="52"/>
                        <a:pt x="137" y="26"/>
                      </a:cubicBezTo>
                      <a:cubicBezTo>
                        <a:pt x="137" y="2"/>
                        <a:pt x="198" y="20"/>
                        <a:pt x="206" y="20"/>
                      </a:cubicBezTo>
                      <a:cubicBezTo>
                        <a:pt x="236" y="20"/>
                        <a:pt x="202" y="124"/>
                        <a:pt x="198" y="152"/>
                      </a:cubicBezTo>
                      <a:cubicBezTo>
                        <a:pt x="195" y="170"/>
                        <a:pt x="180" y="166"/>
                        <a:pt x="156" y="168"/>
                      </a:cubicBezTo>
                      <a:cubicBezTo>
                        <a:pt x="123" y="169"/>
                        <a:pt x="46" y="162"/>
                        <a:pt x="13" y="151"/>
                      </a:cubicBezTo>
                      <a:cubicBezTo>
                        <a:pt x="0" y="147"/>
                        <a:pt x="2" y="88"/>
                        <a:pt x="12" y="40"/>
                      </a:cubicBezTo>
                      <a:cubicBezTo>
                        <a:pt x="20" y="0"/>
                        <a:pt x="123" y="20"/>
                        <a:pt x="156" y="13"/>
                      </a:cubicBezTo>
                      <a:cubicBezTo>
                        <a:pt x="172" y="10"/>
                        <a:pt x="143" y="23"/>
                        <a:pt x="141" y="37"/>
                      </a:cubicBezTo>
                      <a:cubicBezTo>
                        <a:pt x="124" y="38"/>
                        <a:pt x="30" y="30"/>
                        <a:pt x="37" y="61"/>
                      </a:cubicBezTo>
                    </a:path>
                  </a:pathLst>
                </a:custGeom>
                <a:solidFill>
                  <a:srgbClr val="DBDC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0" name="Freeform 101"/>
                <p:cNvSpPr>
                  <a:spLocks/>
                </p:cNvSpPr>
                <p:nvPr/>
              </p:nvSpPr>
              <p:spPr bwMode="auto">
                <a:xfrm>
                  <a:off x="2773422" y="3404083"/>
                  <a:ext cx="253642" cy="228313"/>
                </a:xfrm>
                <a:custGeom>
                  <a:avLst/>
                  <a:gdLst>
                    <a:gd name="T0" fmla="*/ 2147483646 w 619"/>
                    <a:gd name="T1" fmla="*/ 2147483646 h 557"/>
                    <a:gd name="T2" fmla="*/ 2147483646 w 619"/>
                    <a:gd name="T3" fmla="*/ 2147483646 h 557"/>
                    <a:gd name="T4" fmla="*/ 2147483646 w 619"/>
                    <a:gd name="T5" fmla="*/ 2147483646 h 557"/>
                    <a:gd name="T6" fmla="*/ 2147483646 w 619"/>
                    <a:gd name="T7" fmla="*/ 2147483646 h 557"/>
                    <a:gd name="T8" fmla="*/ 2147483646 w 619"/>
                    <a:gd name="T9" fmla="*/ 2147483646 h 557"/>
                    <a:gd name="T10" fmla="*/ 2147483646 w 619"/>
                    <a:gd name="T11" fmla="*/ 2147483646 h 557"/>
                    <a:gd name="T12" fmla="*/ 2147483646 w 619"/>
                    <a:gd name="T13" fmla="*/ 2147483646 h 557"/>
                    <a:gd name="T14" fmla="*/ 2147483646 w 619"/>
                    <a:gd name="T15" fmla="*/ 2147483646 h 557"/>
                    <a:gd name="T16" fmla="*/ 2147483646 w 619"/>
                    <a:gd name="T17" fmla="*/ 2147483646 h 557"/>
                    <a:gd name="T18" fmla="*/ 2147483646 w 619"/>
                    <a:gd name="T19" fmla="*/ 2147483646 h 557"/>
                    <a:gd name="T20" fmla="*/ 2147483646 w 619"/>
                    <a:gd name="T21" fmla="*/ 2147483646 h 557"/>
                    <a:gd name="T22" fmla="*/ 2147483646 w 619"/>
                    <a:gd name="T23" fmla="*/ 2147483646 h 557"/>
                    <a:gd name="T24" fmla="*/ 2147483646 w 619"/>
                    <a:gd name="T25" fmla="*/ 2147483646 h 557"/>
                    <a:gd name="T26" fmla="*/ 2147483646 w 619"/>
                    <a:gd name="T27" fmla="*/ 2147483646 h 557"/>
                    <a:gd name="T28" fmla="*/ 2147483646 w 619"/>
                    <a:gd name="T29" fmla="*/ 2147483646 h 557"/>
                    <a:gd name="T30" fmla="*/ 2147483646 w 619"/>
                    <a:gd name="T31" fmla="*/ 2147483646 h 557"/>
                    <a:gd name="T32" fmla="*/ 2147483646 w 619"/>
                    <a:gd name="T33" fmla="*/ 2147483646 h 557"/>
                    <a:gd name="T34" fmla="*/ 2147483646 w 619"/>
                    <a:gd name="T35" fmla="*/ 2147483646 h 557"/>
                    <a:gd name="T36" fmla="*/ 2147483646 w 619"/>
                    <a:gd name="T37" fmla="*/ 2147483646 h 557"/>
                    <a:gd name="T38" fmla="*/ 2147483646 w 619"/>
                    <a:gd name="T39" fmla="*/ 2147483646 h 557"/>
                    <a:gd name="T40" fmla="*/ 2147483646 w 619"/>
                    <a:gd name="T41" fmla="*/ 2147483646 h 557"/>
                    <a:gd name="T42" fmla="*/ 2147483646 w 619"/>
                    <a:gd name="T43" fmla="*/ 2147483646 h 557"/>
                    <a:gd name="T44" fmla="*/ 2147483646 w 619"/>
                    <a:gd name="T45" fmla="*/ 2147483646 h 557"/>
                    <a:gd name="T46" fmla="*/ 2147483646 w 619"/>
                    <a:gd name="T47" fmla="*/ 2147483646 h 557"/>
                    <a:gd name="T48" fmla="*/ 2147483646 w 619"/>
                    <a:gd name="T49" fmla="*/ 2147483646 h 557"/>
                    <a:gd name="T50" fmla="*/ 2147483646 w 619"/>
                    <a:gd name="T51" fmla="*/ 2147483646 h 557"/>
                    <a:gd name="T52" fmla="*/ 2147483646 w 619"/>
                    <a:gd name="T53" fmla="*/ 2147483646 h 557"/>
                    <a:gd name="T54" fmla="*/ 2147483646 w 619"/>
                    <a:gd name="T55" fmla="*/ 2147483646 h 557"/>
                    <a:gd name="T56" fmla="*/ 2147483646 w 619"/>
                    <a:gd name="T57" fmla="*/ 2147483646 h 557"/>
                    <a:gd name="T58" fmla="*/ 2147483646 w 619"/>
                    <a:gd name="T59" fmla="*/ 2147483646 h 55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19"/>
                    <a:gd name="T91" fmla="*/ 0 h 557"/>
                    <a:gd name="T92" fmla="*/ 619 w 619"/>
                    <a:gd name="T93" fmla="*/ 557 h 55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19" h="557">
                      <a:moveTo>
                        <a:pt x="111" y="540"/>
                      </a:moveTo>
                      <a:cubicBezTo>
                        <a:pt x="85" y="549"/>
                        <a:pt x="102" y="543"/>
                        <a:pt x="94" y="541"/>
                      </a:cubicBezTo>
                      <a:cubicBezTo>
                        <a:pt x="82" y="499"/>
                        <a:pt x="79" y="474"/>
                        <a:pt x="81" y="432"/>
                      </a:cubicBezTo>
                      <a:cubicBezTo>
                        <a:pt x="82" y="415"/>
                        <a:pt x="95" y="378"/>
                        <a:pt x="67" y="390"/>
                      </a:cubicBezTo>
                      <a:cubicBezTo>
                        <a:pt x="56" y="395"/>
                        <a:pt x="44" y="366"/>
                        <a:pt x="33" y="348"/>
                      </a:cubicBezTo>
                      <a:cubicBezTo>
                        <a:pt x="0" y="293"/>
                        <a:pt x="48" y="189"/>
                        <a:pt x="81" y="145"/>
                      </a:cubicBezTo>
                      <a:cubicBezTo>
                        <a:pt x="71" y="147"/>
                        <a:pt x="58" y="142"/>
                        <a:pt x="48" y="144"/>
                      </a:cubicBezTo>
                      <a:cubicBezTo>
                        <a:pt x="52" y="107"/>
                        <a:pt x="97" y="82"/>
                        <a:pt x="131" y="76"/>
                      </a:cubicBezTo>
                      <a:cubicBezTo>
                        <a:pt x="125" y="71"/>
                        <a:pt x="121" y="61"/>
                        <a:pt x="115" y="57"/>
                      </a:cubicBezTo>
                      <a:cubicBezTo>
                        <a:pt x="142" y="51"/>
                        <a:pt x="168" y="47"/>
                        <a:pt x="190" y="34"/>
                      </a:cubicBezTo>
                      <a:cubicBezTo>
                        <a:pt x="220" y="15"/>
                        <a:pt x="222" y="1"/>
                        <a:pt x="263" y="1"/>
                      </a:cubicBezTo>
                      <a:cubicBezTo>
                        <a:pt x="327" y="0"/>
                        <a:pt x="377" y="13"/>
                        <a:pt x="426" y="51"/>
                      </a:cubicBezTo>
                      <a:cubicBezTo>
                        <a:pt x="426" y="44"/>
                        <a:pt x="429" y="34"/>
                        <a:pt x="428" y="27"/>
                      </a:cubicBezTo>
                      <a:cubicBezTo>
                        <a:pt x="443" y="40"/>
                        <a:pt x="453" y="63"/>
                        <a:pt x="469" y="77"/>
                      </a:cubicBezTo>
                      <a:cubicBezTo>
                        <a:pt x="489" y="96"/>
                        <a:pt x="509" y="94"/>
                        <a:pt x="530" y="110"/>
                      </a:cubicBezTo>
                      <a:cubicBezTo>
                        <a:pt x="558" y="130"/>
                        <a:pt x="581" y="197"/>
                        <a:pt x="596" y="229"/>
                      </a:cubicBezTo>
                      <a:cubicBezTo>
                        <a:pt x="617" y="274"/>
                        <a:pt x="619" y="337"/>
                        <a:pt x="608" y="388"/>
                      </a:cubicBezTo>
                      <a:cubicBezTo>
                        <a:pt x="599" y="429"/>
                        <a:pt x="611" y="534"/>
                        <a:pt x="572" y="557"/>
                      </a:cubicBezTo>
                      <a:cubicBezTo>
                        <a:pt x="575" y="530"/>
                        <a:pt x="547" y="490"/>
                        <a:pt x="546" y="457"/>
                      </a:cubicBezTo>
                      <a:cubicBezTo>
                        <a:pt x="544" y="409"/>
                        <a:pt x="556" y="362"/>
                        <a:pt x="550" y="313"/>
                      </a:cubicBezTo>
                      <a:cubicBezTo>
                        <a:pt x="545" y="273"/>
                        <a:pt x="525" y="227"/>
                        <a:pt x="482" y="216"/>
                      </a:cubicBezTo>
                      <a:cubicBezTo>
                        <a:pt x="438" y="205"/>
                        <a:pt x="391" y="230"/>
                        <a:pt x="348" y="216"/>
                      </a:cubicBezTo>
                      <a:cubicBezTo>
                        <a:pt x="343" y="205"/>
                        <a:pt x="333" y="200"/>
                        <a:pt x="327" y="191"/>
                      </a:cubicBezTo>
                      <a:cubicBezTo>
                        <a:pt x="328" y="206"/>
                        <a:pt x="326" y="217"/>
                        <a:pt x="334" y="228"/>
                      </a:cubicBezTo>
                      <a:cubicBezTo>
                        <a:pt x="306" y="232"/>
                        <a:pt x="273" y="204"/>
                        <a:pt x="250" y="188"/>
                      </a:cubicBezTo>
                      <a:cubicBezTo>
                        <a:pt x="267" y="225"/>
                        <a:pt x="201" y="212"/>
                        <a:pt x="179" y="230"/>
                      </a:cubicBezTo>
                      <a:cubicBezTo>
                        <a:pt x="152" y="252"/>
                        <a:pt x="134" y="290"/>
                        <a:pt x="127" y="322"/>
                      </a:cubicBezTo>
                      <a:cubicBezTo>
                        <a:pt x="124" y="339"/>
                        <a:pt x="130" y="360"/>
                        <a:pt x="123" y="377"/>
                      </a:cubicBezTo>
                      <a:cubicBezTo>
                        <a:pt x="116" y="396"/>
                        <a:pt x="116" y="408"/>
                        <a:pt x="111" y="426"/>
                      </a:cubicBezTo>
                      <a:cubicBezTo>
                        <a:pt x="102" y="466"/>
                        <a:pt x="123" y="521"/>
                        <a:pt x="111" y="54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1" name="Freeform 102"/>
                <p:cNvSpPr>
                  <a:spLocks/>
                </p:cNvSpPr>
                <p:nvPr/>
              </p:nvSpPr>
              <p:spPr bwMode="auto">
                <a:xfrm>
                  <a:off x="2696913" y="4221394"/>
                  <a:ext cx="463911" cy="133067"/>
                </a:xfrm>
                <a:custGeom>
                  <a:avLst/>
                  <a:gdLst>
                    <a:gd name="T0" fmla="*/ 2147483646 w 1132"/>
                    <a:gd name="T1" fmla="*/ 2147483646 h 325"/>
                    <a:gd name="T2" fmla="*/ 2147483646 w 1132"/>
                    <a:gd name="T3" fmla="*/ 2147483646 h 325"/>
                    <a:gd name="T4" fmla="*/ 2147483646 w 1132"/>
                    <a:gd name="T5" fmla="*/ 2147483646 h 325"/>
                    <a:gd name="T6" fmla="*/ 2147483646 w 1132"/>
                    <a:gd name="T7" fmla="*/ 2147483646 h 325"/>
                    <a:gd name="T8" fmla="*/ 2147483646 w 1132"/>
                    <a:gd name="T9" fmla="*/ 2147483646 h 325"/>
                    <a:gd name="T10" fmla="*/ 2147483646 w 1132"/>
                    <a:gd name="T11" fmla="*/ 2147483646 h 325"/>
                    <a:gd name="T12" fmla="*/ 2147483646 w 1132"/>
                    <a:gd name="T13" fmla="*/ 2147483646 h 325"/>
                    <a:gd name="T14" fmla="*/ 2147483646 w 1132"/>
                    <a:gd name="T15" fmla="*/ 2147483646 h 325"/>
                    <a:gd name="T16" fmla="*/ 2147483646 w 1132"/>
                    <a:gd name="T17" fmla="*/ 2147483646 h 325"/>
                    <a:gd name="T18" fmla="*/ 2147483646 w 1132"/>
                    <a:gd name="T19" fmla="*/ 2147483646 h 325"/>
                    <a:gd name="T20" fmla="*/ 2147483646 w 1132"/>
                    <a:gd name="T21" fmla="*/ 2147483646 h 325"/>
                    <a:gd name="T22" fmla="*/ 2147483646 w 1132"/>
                    <a:gd name="T23" fmla="*/ 2147483646 h 325"/>
                    <a:gd name="T24" fmla="*/ 2147483646 w 1132"/>
                    <a:gd name="T25" fmla="*/ 2147483646 h 325"/>
                    <a:gd name="T26" fmla="*/ 2147483646 w 1132"/>
                    <a:gd name="T27" fmla="*/ 2147483646 h 325"/>
                    <a:gd name="T28" fmla="*/ 2147483646 w 1132"/>
                    <a:gd name="T29" fmla="*/ 2147483646 h 325"/>
                    <a:gd name="T30" fmla="*/ 2147483646 w 1132"/>
                    <a:gd name="T31" fmla="*/ 2147483646 h 325"/>
                    <a:gd name="T32" fmla="*/ 2147483646 w 1132"/>
                    <a:gd name="T33" fmla="*/ 2147483646 h 325"/>
                    <a:gd name="T34" fmla="*/ 2147483646 w 1132"/>
                    <a:gd name="T35" fmla="*/ 2147483646 h 325"/>
                    <a:gd name="T36" fmla="*/ 2147483646 w 1132"/>
                    <a:gd name="T37" fmla="*/ 2147483646 h 325"/>
                    <a:gd name="T38" fmla="*/ 2147483646 w 1132"/>
                    <a:gd name="T39" fmla="*/ 2147483646 h 32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32"/>
                    <a:gd name="T61" fmla="*/ 0 h 325"/>
                    <a:gd name="T62" fmla="*/ 1132 w 1132"/>
                    <a:gd name="T63" fmla="*/ 325 h 32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32" h="325">
                      <a:moveTo>
                        <a:pt x="638" y="9"/>
                      </a:moveTo>
                      <a:cubicBezTo>
                        <a:pt x="608" y="0"/>
                        <a:pt x="87" y="112"/>
                        <a:pt x="47" y="123"/>
                      </a:cubicBezTo>
                      <a:cubicBezTo>
                        <a:pt x="1" y="135"/>
                        <a:pt x="0" y="143"/>
                        <a:pt x="2" y="190"/>
                      </a:cubicBezTo>
                      <a:cubicBezTo>
                        <a:pt x="27" y="195"/>
                        <a:pt x="45" y="213"/>
                        <a:pt x="70" y="218"/>
                      </a:cubicBezTo>
                      <a:cubicBezTo>
                        <a:pt x="93" y="222"/>
                        <a:pt x="120" y="221"/>
                        <a:pt x="146" y="221"/>
                      </a:cubicBezTo>
                      <a:cubicBezTo>
                        <a:pt x="172" y="221"/>
                        <a:pt x="185" y="215"/>
                        <a:pt x="208" y="208"/>
                      </a:cubicBezTo>
                      <a:cubicBezTo>
                        <a:pt x="230" y="201"/>
                        <a:pt x="254" y="205"/>
                        <a:pt x="275" y="196"/>
                      </a:cubicBezTo>
                      <a:cubicBezTo>
                        <a:pt x="291" y="189"/>
                        <a:pt x="304" y="174"/>
                        <a:pt x="319" y="164"/>
                      </a:cubicBezTo>
                      <a:cubicBezTo>
                        <a:pt x="348" y="144"/>
                        <a:pt x="372" y="145"/>
                        <a:pt x="408" y="142"/>
                      </a:cubicBezTo>
                      <a:cubicBezTo>
                        <a:pt x="462" y="139"/>
                        <a:pt x="503" y="113"/>
                        <a:pt x="552" y="92"/>
                      </a:cubicBezTo>
                      <a:cubicBezTo>
                        <a:pt x="576" y="82"/>
                        <a:pt x="598" y="73"/>
                        <a:pt x="630" y="77"/>
                      </a:cubicBezTo>
                      <a:cubicBezTo>
                        <a:pt x="667" y="83"/>
                        <a:pt x="672" y="100"/>
                        <a:pt x="645" y="122"/>
                      </a:cubicBezTo>
                      <a:cubicBezTo>
                        <a:pt x="695" y="127"/>
                        <a:pt x="744" y="83"/>
                        <a:pt x="794" y="120"/>
                      </a:cubicBezTo>
                      <a:cubicBezTo>
                        <a:pt x="850" y="162"/>
                        <a:pt x="786" y="184"/>
                        <a:pt x="785" y="229"/>
                      </a:cubicBezTo>
                      <a:cubicBezTo>
                        <a:pt x="815" y="220"/>
                        <a:pt x="835" y="204"/>
                        <a:pt x="869" y="199"/>
                      </a:cubicBezTo>
                      <a:cubicBezTo>
                        <a:pt x="898" y="195"/>
                        <a:pt x="958" y="201"/>
                        <a:pt x="943" y="241"/>
                      </a:cubicBezTo>
                      <a:cubicBezTo>
                        <a:pt x="987" y="214"/>
                        <a:pt x="1045" y="292"/>
                        <a:pt x="1008" y="325"/>
                      </a:cubicBezTo>
                      <a:cubicBezTo>
                        <a:pt x="1040" y="304"/>
                        <a:pt x="1072" y="267"/>
                        <a:pt x="1077" y="230"/>
                      </a:cubicBezTo>
                      <a:cubicBezTo>
                        <a:pt x="1080" y="207"/>
                        <a:pt x="1132" y="121"/>
                        <a:pt x="1107" y="121"/>
                      </a:cubicBezTo>
                      <a:cubicBezTo>
                        <a:pt x="931" y="121"/>
                        <a:pt x="680" y="24"/>
                        <a:pt x="661" y="15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2" name="Freeform 103"/>
                <p:cNvSpPr>
                  <a:spLocks/>
                </p:cNvSpPr>
                <p:nvPr/>
              </p:nvSpPr>
              <p:spPr bwMode="auto">
                <a:xfrm>
                  <a:off x="3124739" y="4040271"/>
                  <a:ext cx="77029" cy="213393"/>
                </a:xfrm>
                <a:custGeom>
                  <a:avLst/>
                  <a:gdLst>
                    <a:gd name="T0" fmla="*/ 0 w 188"/>
                    <a:gd name="T1" fmla="*/ 2147483646 h 521"/>
                    <a:gd name="T2" fmla="*/ 2147483646 w 188"/>
                    <a:gd name="T3" fmla="*/ 2147483646 h 521"/>
                    <a:gd name="T4" fmla="*/ 2147483646 w 188"/>
                    <a:gd name="T5" fmla="*/ 2147483646 h 521"/>
                    <a:gd name="T6" fmla="*/ 2147483646 w 188"/>
                    <a:gd name="T7" fmla="*/ 0 h 521"/>
                    <a:gd name="T8" fmla="*/ 2147483646 w 188"/>
                    <a:gd name="T9" fmla="*/ 2147483646 h 521"/>
                    <a:gd name="T10" fmla="*/ 2147483646 w 188"/>
                    <a:gd name="T11" fmla="*/ 2147483646 h 521"/>
                    <a:gd name="T12" fmla="*/ 2147483646 w 188"/>
                    <a:gd name="T13" fmla="*/ 2147483646 h 521"/>
                    <a:gd name="T14" fmla="*/ 2147483646 w 188"/>
                    <a:gd name="T15" fmla="*/ 2147483646 h 521"/>
                    <a:gd name="T16" fmla="*/ 2147483646 w 188"/>
                    <a:gd name="T17" fmla="*/ 2147483646 h 521"/>
                    <a:gd name="T18" fmla="*/ 2147483646 w 188"/>
                    <a:gd name="T19" fmla="*/ 2147483646 h 521"/>
                    <a:gd name="T20" fmla="*/ 2147483646 w 188"/>
                    <a:gd name="T21" fmla="*/ 2147483646 h 521"/>
                    <a:gd name="T22" fmla="*/ 2147483646 w 188"/>
                    <a:gd name="T23" fmla="*/ 2147483646 h 521"/>
                    <a:gd name="T24" fmla="*/ 2147483646 w 188"/>
                    <a:gd name="T25" fmla="*/ 2147483646 h 5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8"/>
                    <a:gd name="T40" fmla="*/ 0 h 521"/>
                    <a:gd name="T41" fmla="*/ 188 w 188"/>
                    <a:gd name="T42" fmla="*/ 521 h 5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8" h="521">
                      <a:moveTo>
                        <a:pt x="0" y="387"/>
                      </a:moveTo>
                      <a:cubicBezTo>
                        <a:pt x="3" y="405"/>
                        <a:pt x="5" y="416"/>
                        <a:pt x="27" y="416"/>
                      </a:cubicBezTo>
                      <a:cubicBezTo>
                        <a:pt x="65" y="521"/>
                        <a:pt x="154" y="307"/>
                        <a:pt x="159" y="275"/>
                      </a:cubicBezTo>
                      <a:cubicBezTo>
                        <a:pt x="172" y="182"/>
                        <a:pt x="185" y="98"/>
                        <a:pt x="185" y="0"/>
                      </a:cubicBezTo>
                      <a:cubicBezTo>
                        <a:pt x="188" y="10"/>
                        <a:pt x="185" y="22"/>
                        <a:pt x="184" y="32"/>
                      </a:cubicBezTo>
                      <a:cubicBezTo>
                        <a:pt x="152" y="49"/>
                        <a:pt x="115" y="43"/>
                        <a:pt x="79" y="45"/>
                      </a:cubicBezTo>
                      <a:cubicBezTo>
                        <a:pt x="72" y="81"/>
                        <a:pt x="114" y="101"/>
                        <a:pt x="145" y="101"/>
                      </a:cubicBezTo>
                      <a:cubicBezTo>
                        <a:pt x="156" y="149"/>
                        <a:pt x="126" y="176"/>
                        <a:pt x="79" y="167"/>
                      </a:cubicBezTo>
                      <a:cubicBezTo>
                        <a:pt x="78" y="160"/>
                        <a:pt x="78" y="154"/>
                        <a:pt x="78" y="147"/>
                      </a:cubicBezTo>
                      <a:cubicBezTo>
                        <a:pt x="84" y="180"/>
                        <a:pt x="120" y="198"/>
                        <a:pt x="123" y="229"/>
                      </a:cubicBezTo>
                      <a:cubicBezTo>
                        <a:pt x="86" y="236"/>
                        <a:pt x="82" y="201"/>
                        <a:pt x="45" y="208"/>
                      </a:cubicBezTo>
                      <a:cubicBezTo>
                        <a:pt x="72" y="270"/>
                        <a:pt x="99" y="239"/>
                        <a:pt x="57" y="310"/>
                      </a:cubicBezTo>
                      <a:cubicBezTo>
                        <a:pt x="37" y="345"/>
                        <a:pt x="24" y="373"/>
                        <a:pt x="39" y="415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3" name="Freeform 104"/>
                <p:cNvSpPr>
                  <a:spLocks/>
                </p:cNvSpPr>
                <p:nvPr/>
              </p:nvSpPr>
              <p:spPr bwMode="auto">
                <a:xfrm>
                  <a:off x="2607566" y="4249673"/>
                  <a:ext cx="78244" cy="49965"/>
                </a:xfrm>
                <a:custGeom>
                  <a:avLst/>
                  <a:gdLst>
                    <a:gd name="T0" fmla="*/ 0 w 191"/>
                    <a:gd name="T1" fmla="*/ 2147483646 h 122"/>
                    <a:gd name="T2" fmla="*/ 2147483646 w 191"/>
                    <a:gd name="T3" fmla="*/ 2147483646 h 122"/>
                    <a:gd name="T4" fmla="*/ 0 w 191"/>
                    <a:gd name="T5" fmla="*/ 0 h 122"/>
                    <a:gd name="T6" fmla="*/ 0 60000 65536"/>
                    <a:gd name="T7" fmla="*/ 0 60000 65536"/>
                    <a:gd name="T8" fmla="*/ 0 60000 65536"/>
                    <a:gd name="T9" fmla="*/ 0 w 191"/>
                    <a:gd name="T10" fmla="*/ 0 h 122"/>
                    <a:gd name="T11" fmla="*/ 191 w 191"/>
                    <a:gd name="T12" fmla="*/ 122 h 1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1" h="122">
                      <a:moveTo>
                        <a:pt x="0" y="6"/>
                      </a:moveTo>
                      <a:cubicBezTo>
                        <a:pt x="46" y="112"/>
                        <a:pt x="71" y="122"/>
                        <a:pt x="191" y="83"/>
                      </a:cubicBezTo>
                      <a:cubicBezTo>
                        <a:pt x="131" y="41"/>
                        <a:pt x="34" y="99"/>
                        <a:pt x="0" y="0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4" name="Freeform 105"/>
                <p:cNvSpPr>
                  <a:spLocks/>
                </p:cNvSpPr>
                <p:nvPr/>
              </p:nvSpPr>
              <p:spPr bwMode="auto">
                <a:xfrm>
                  <a:off x="3104267" y="3814734"/>
                  <a:ext cx="121269" cy="176266"/>
                </a:xfrm>
                <a:custGeom>
                  <a:avLst/>
                  <a:gdLst>
                    <a:gd name="T0" fmla="*/ 2147483646 w 296"/>
                    <a:gd name="T1" fmla="*/ 2147483646 h 430"/>
                    <a:gd name="T2" fmla="*/ 2147483646 w 296"/>
                    <a:gd name="T3" fmla="*/ 2147483646 h 430"/>
                    <a:gd name="T4" fmla="*/ 2147483646 w 296"/>
                    <a:gd name="T5" fmla="*/ 2147483646 h 430"/>
                    <a:gd name="T6" fmla="*/ 2147483646 w 296"/>
                    <a:gd name="T7" fmla="*/ 2147483646 h 430"/>
                    <a:gd name="T8" fmla="*/ 2147483646 w 296"/>
                    <a:gd name="T9" fmla="*/ 2147483646 h 430"/>
                    <a:gd name="T10" fmla="*/ 2147483646 w 296"/>
                    <a:gd name="T11" fmla="*/ 2147483646 h 430"/>
                    <a:gd name="T12" fmla="*/ 2147483646 w 296"/>
                    <a:gd name="T13" fmla="*/ 2147483646 h 430"/>
                    <a:gd name="T14" fmla="*/ 0 w 296"/>
                    <a:gd name="T15" fmla="*/ 2147483646 h 430"/>
                    <a:gd name="T16" fmla="*/ 2147483646 w 296"/>
                    <a:gd name="T17" fmla="*/ 2147483646 h 430"/>
                    <a:gd name="T18" fmla="*/ 2147483646 w 296"/>
                    <a:gd name="T19" fmla="*/ 2147483646 h 430"/>
                    <a:gd name="T20" fmla="*/ 2147483646 w 296"/>
                    <a:gd name="T21" fmla="*/ 2147483646 h 4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6"/>
                    <a:gd name="T34" fmla="*/ 0 h 430"/>
                    <a:gd name="T35" fmla="*/ 296 w 296"/>
                    <a:gd name="T36" fmla="*/ 430 h 4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6" h="430">
                      <a:moveTo>
                        <a:pt x="241" y="346"/>
                      </a:moveTo>
                      <a:cubicBezTo>
                        <a:pt x="189" y="354"/>
                        <a:pt x="151" y="409"/>
                        <a:pt x="101" y="430"/>
                      </a:cubicBezTo>
                      <a:cubicBezTo>
                        <a:pt x="111" y="403"/>
                        <a:pt x="157" y="381"/>
                        <a:pt x="180" y="359"/>
                      </a:cubicBezTo>
                      <a:cubicBezTo>
                        <a:pt x="218" y="323"/>
                        <a:pt x="217" y="308"/>
                        <a:pt x="223" y="257"/>
                      </a:cubicBezTo>
                      <a:cubicBezTo>
                        <a:pt x="184" y="250"/>
                        <a:pt x="168" y="297"/>
                        <a:pt x="140" y="316"/>
                      </a:cubicBezTo>
                      <a:cubicBezTo>
                        <a:pt x="111" y="337"/>
                        <a:pt x="72" y="351"/>
                        <a:pt x="39" y="356"/>
                      </a:cubicBezTo>
                      <a:cubicBezTo>
                        <a:pt x="74" y="291"/>
                        <a:pt x="247" y="304"/>
                        <a:pt x="207" y="194"/>
                      </a:cubicBezTo>
                      <a:cubicBezTo>
                        <a:pt x="179" y="117"/>
                        <a:pt x="51" y="243"/>
                        <a:pt x="0" y="272"/>
                      </a:cubicBezTo>
                      <a:cubicBezTo>
                        <a:pt x="44" y="228"/>
                        <a:pt x="97" y="189"/>
                        <a:pt x="151" y="156"/>
                      </a:cubicBezTo>
                      <a:cubicBezTo>
                        <a:pt x="234" y="106"/>
                        <a:pt x="185" y="93"/>
                        <a:pt x="169" y="20"/>
                      </a:cubicBezTo>
                      <a:cubicBezTo>
                        <a:pt x="266" y="0"/>
                        <a:pt x="296" y="307"/>
                        <a:pt x="235" y="352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5" name="Freeform 106"/>
                <p:cNvSpPr>
                  <a:spLocks/>
                </p:cNvSpPr>
                <p:nvPr/>
              </p:nvSpPr>
              <p:spPr bwMode="auto">
                <a:xfrm>
                  <a:off x="2773943" y="4151651"/>
                  <a:ext cx="209402" cy="107737"/>
                </a:xfrm>
                <a:custGeom>
                  <a:avLst/>
                  <a:gdLst>
                    <a:gd name="T0" fmla="*/ 2147483646 w 511"/>
                    <a:gd name="T1" fmla="*/ 2147483646 h 263"/>
                    <a:gd name="T2" fmla="*/ 2147483646 w 511"/>
                    <a:gd name="T3" fmla="*/ 2147483646 h 263"/>
                    <a:gd name="T4" fmla="*/ 2147483646 w 511"/>
                    <a:gd name="T5" fmla="*/ 2147483646 h 263"/>
                    <a:gd name="T6" fmla="*/ 2147483646 w 511"/>
                    <a:gd name="T7" fmla="*/ 2147483646 h 263"/>
                    <a:gd name="T8" fmla="*/ 2147483646 w 511"/>
                    <a:gd name="T9" fmla="*/ 2147483646 h 263"/>
                    <a:gd name="T10" fmla="*/ 0 w 511"/>
                    <a:gd name="T11" fmla="*/ 2147483646 h 2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11"/>
                    <a:gd name="T19" fmla="*/ 0 h 263"/>
                    <a:gd name="T20" fmla="*/ 511 w 511"/>
                    <a:gd name="T21" fmla="*/ 263 h 2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11" h="263">
                      <a:moveTo>
                        <a:pt x="45" y="8"/>
                      </a:moveTo>
                      <a:cubicBezTo>
                        <a:pt x="120" y="0"/>
                        <a:pt x="186" y="70"/>
                        <a:pt x="249" y="97"/>
                      </a:cubicBezTo>
                      <a:cubicBezTo>
                        <a:pt x="327" y="130"/>
                        <a:pt x="427" y="177"/>
                        <a:pt x="511" y="195"/>
                      </a:cubicBezTo>
                      <a:cubicBezTo>
                        <a:pt x="494" y="263"/>
                        <a:pt x="420" y="190"/>
                        <a:pt x="394" y="176"/>
                      </a:cubicBezTo>
                      <a:cubicBezTo>
                        <a:pt x="349" y="152"/>
                        <a:pt x="299" y="136"/>
                        <a:pt x="252" y="117"/>
                      </a:cubicBezTo>
                      <a:cubicBezTo>
                        <a:pt x="166" y="82"/>
                        <a:pt x="61" y="69"/>
                        <a:pt x="0" y="3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6" name="Freeform 107"/>
                <p:cNvSpPr>
                  <a:spLocks/>
                </p:cNvSpPr>
                <p:nvPr/>
              </p:nvSpPr>
              <p:spPr bwMode="auto">
                <a:xfrm>
                  <a:off x="2832409" y="3784026"/>
                  <a:ext cx="175919" cy="85704"/>
                </a:xfrm>
                <a:custGeom>
                  <a:avLst/>
                  <a:gdLst>
                    <a:gd name="T0" fmla="*/ 2147483646 w 429"/>
                    <a:gd name="T1" fmla="*/ 2147483646 h 209"/>
                    <a:gd name="T2" fmla="*/ 2147483646 w 429"/>
                    <a:gd name="T3" fmla="*/ 2147483646 h 209"/>
                    <a:gd name="T4" fmla="*/ 2147483646 w 429"/>
                    <a:gd name="T5" fmla="*/ 2147483646 h 209"/>
                    <a:gd name="T6" fmla="*/ 2147483646 w 429"/>
                    <a:gd name="T7" fmla="*/ 2147483646 h 209"/>
                    <a:gd name="T8" fmla="*/ 2147483646 w 429"/>
                    <a:gd name="T9" fmla="*/ 2147483646 h 209"/>
                    <a:gd name="T10" fmla="*/ 2147483646 w 429"/>
                    <a:gd name="T11" fmla="*/ 2147483646 h 209"/>
                    <a:gd name="T12" fmla="*/ 2147483646 w 429"/>
                    <a:gd name="T13" fmla="*/ 2147483646 h 209"/>
                    <a:gd name="T14" fmla="*/ 2147483646 w 429"/>
                    <a:gd name="T15" fmla="*/ 2147483646 h 209"/>
                    <a:gd name="T16" fmla="*/ 2147483646 w 429"/>
                    <a:gd name="T17" fmla="*/ 2147483646 h 209"/>
                    <a:gd name="T18" fmla="*/ 2147483646 w 429"/>
                    <a:gd name="T19" fmla="*/ 2147483646 h 209"/>
                    <a:gd name="T20" fmla="*/ 2147483646 w 429"/>
                    <a:gd name="T21" fmla="*/ 2147483646 h 209"/>
                    <a:gd name="T22" fmla="*/ 2147483646 w 429"/>
                    <a:gd name="T23" fmla="*/ 2147483646 h 209"/>
                    <a:gd name="T24" fmla="*/ 2147483646 w 429"/>
                    <a:gd name="T25" fmla="*/ 2147483646 h 20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29"/>
                    <a:gd name="T40" fmla="*/ 0 h 209"/>
                    <a:gd name="T41" fmla="*/ 429 w 429"/>
                    <a:gd name="T42" fmla="*/ 209 h 20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29" h="209">
                      <a:moveTo>
                        <a:pt x="51" y="147"/>
                      </a:moveTo>
                      <a:cubicBezTo>
                        <a:pt x="51" y="168"/>
                        <a:pt x="52" y="189"/>
                        <a:pt x="46" y="209"/>
                      </a:cubicBezTo>
                      <a:cubicBezTo>
                        <a:pt x="56" y="199"/>
                        <a:pt x="91" y="163"/>
                        <a:pt x="103" y="160"/>
                      </a:cubicBezTo>
                      <a:cubicBezTo>
                        <a:pt x="123" y="156"/>
                        <a:pt x="152" y="177"/>
                        <a:pt x="178" y="177"/>
                      </a:cubicBezTo>
                      <a:cubicBezTo>
                        <a:pt x="193" y="177"/>
                        <a:pt x="206" y="175"/>
                        <a:pt x="220" y="172"/>
                      </a:cubicBezTo>
                      <a:cubicBezTo>
                        <a:pt x="224" y="172"/>
                        <a:pt x="260" y="161"/>
                        <a:pt x="254" y="161"/>
                      </a:cubicBezTo>
                      <a:cubicBezTo>
                        <a:pt x="281" y="162"/>
                        <a:pt x="280" y="184"/>
                        <a:pt x="309" y="192"/>
                      </a:cubicBezTo>
                      <a:cubicBezTo>
                        <a:pt x="308" y="169"/>
                        <a:pt x="308" y="145"/>
                        <a:pt x="309" y="122"/>
                      </a:cubicBezTo>
                      <a:cubicBezTo>
                        <a:pt x="341" y="127"/>
                        <a:pt x="429" y="56"/>
                        <a:pt x="394" y="23"/>
                      </a:cubicBezTo>
                      <a:cubicBezTo>
                        <a:pt x="369" y="0"/>
                        <a:pt x="289" y="64"/>
                        <a:pt x="262" y="71"/>
                      </a:cubicBezTo>
                      <a:cubicBezTo>
                        <a:pt x="212" y="84"/>
                        <a:pt x="153" y="86"/>
                        <a:pt x="106" y="63"/>
                      </a:cubicBezTo>
                      <a:cubicBezTo>
                        <a:pt x="86" y="53"/>
                        <a:pt x="32" y="18"/>
                        <a:pt x="14" y="54"/>
                      </a:cubicBezTo>
                      <a:cubicBezTo>
                        <a:pt x="0" y="81"/>
                        <a:pt x="33" y="99"/>
                        <a:pt x="47" y="109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7" name="Freeform 108"/>
                <p:cNvSpPr>
                  <a:spLocks/>
                </p:cNvSpPr>
                <p:nvPr/>
              </p:nvSpPr>
              <p:spPr bwMode="auto">
                <a:xfrm>
                  <a:off x="2857044" y="3841104"/>
                  <a:ext cx="83969" cy="253642"/>
                </a:xfrm>
                <a:custGeom>
                  <a:avLst/>
                  <a:gdLst>
                    <a:gd name="T0" fmla="*/ 2147483646 w 205"/>
                    <a:gd name="T1" fmla="*/ 2147483646 h 619"/>
                    <a:gd name="T2" fmla="*/ 2147483646 w 205"/>
                    <a:gd name="T3" fmla="*/ 2147483646 h 619"/>
                    <a:gd name="T4" fmla="*/ 2147483646 w 205"/>
                    <a:gd name="T5" fmla="*/ 2147483646 h 619"/>
                    <a:gd name="T6" fmla="*/ 2147483646 w 205"/>
                    <a:gd name="T7" fmla="*/ 2147483646 h 619"/>
                    <a:gd name="T8" fmla="*/ 2147483646 w 205"/>
                    <a:gd name="T9" fmla="*/ 2147483646 h 619"/>
                    <a:gd name="T10" fmla="*/ 2147483646 w 205"/>
                    <a:gd name="T11" fmla="*/ 2147483646 h 619"/>
                    <a:gd name="T12" fmla="*/ 2147483646 w 205"/>
                    <a:gd name="T13" fmla="*/ 2147483646 h 619"/>
                    <a:gd name="T14" fmla="*/ 2147483646 w 205"/>
                    <a:gd name="T15" fmla="*/ 0 h 6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5"/>
                    <a:gd name="T25" fmla="*/ 0 h 619"/>
                    <a:gd name="T26" fmla="*/ 205 w 205"/>
                    <a:gd name="T27" fmla="*/ 619 h 6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5" h="619">
                      <a:moveTo>
                        <a:pt x="181" y="8"/>
                      </a:moveTo>
                      <a:cubicBezTo>
                        <a:pt x="205" y="54"/>
                        <a:pt x="155" y="85"/>
                        <a:pt x="160" y="135"/>
                      </a:cubicBezTo>
                      <a:cubicBezTo>
                        <a:pt x="164" y="182"/>
                        <a:pt x="179" y="232"/>
                        <a:pt x="184" y="283"/>
                      </a:cubicBezTo>
                      <a:cubicBezTo>
                        <a:pt x="194" y="382"/>
                        <a:pt x="205" y="514"/>
                        <a:pt x="177" y="607"/>
                      </a:cubicBezTo>
                      <a:cubicBezTo>
                        <a:pt x="200" y="619"/>
                        <a:pt x="122" y="584"/>
                        <a:pt x="89" y="578"/>
                      </a:cubicBezTo>
                      <a:cubicBezTo>
                        <a:pt x="0" y="563"/>
                        <a:pt x="72" y="442"/>
                        <a:pt x="80" y="359"/>
                      </a:cubicBezTo>
                      <a:cubicBezTo>
                        <a:pt x="86" y="286"/>
                        <a:pt x="78" y="214"/>
                        <a:pt x="89" y="142"/>
                      </a:cubicBezTo>
                      <a:cubicBezTo>
                        <a:pt x="96" y="92"/>
                        <a:pt x="103" y="15"/>
                        <a:pt x="160" y="0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8" name="Freeform 109"/>
                <p:cNvSpPr>
                  <a:spLocks/>
                </p:cNvSpPr>
                <p:nvPr/>
              </p:nvSpPr>
              <p:spPr bwMode="auto">
                <a:xfrm>
                  <a:off x="2834144" y="4245856"/>
                  <a:ext cx="104441" cy="132893"/>
                </a:xfrm>
                <a:custGeom>
                  <a:avLst/>
                  <a:gdLst>
                    <a:gd name="T0" fmla="*/ 2147483646 w 255"/>
                    <a:gd name="T1" fmla="*/ 2147483646 h 324"/>
                    <a:gd name="T2" fmla="*/ 2147483646 w 255"/>
                    <a:gd name="T3" fmla="*/ 2147483646 h 324"/>
                    <a:gd name="T4" fmla="*/ 2147483646 w 255"/>
                    <a:gd name="T5" fmla="*/ 2147483646 h 324"/>
                    <a:gd name="T6" fmla="*/ 2147483646 w 255"/>
                    <a:gd name="T7" fmla="*/ 2147483646 h 324"/>
                    <a:gd name="T8" fmla="*/ 2147483646 w 255"/>
                    <a:gd name="T9" fmla="*/ 2147483646 h 324"/>
                    <a:gd name="T10" fmla="*/ 2147483646 w 255"/>
                    <a:gd name="T11" fmla="*/ 2147483646 h 324"/>
                    <a:gd name="T12" fmla="*/ 0 w 255"/>
                    <a:gd name="T13" fmla="*/ 2147483646 h 3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5"/>
                    <a:gd name="T22" fmla="*/ 0 h 324"/>
                    <a:gd name="T23" fmla="*/ 255 w 255"/>
                    <a:gd name="T24" fmla="*/ 324 h 3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5" h="324">
                      <a:moveTo>
                        <a:pt x="26" y="291"/>
                      </a:moveTo>
                      <a:cubicBezTo>
                        <a:pt x="22" y="301"/>
                        <a:pt x="23" y="314"/>
                        <a:pt x="22" y="324"/>
                      </a:cubicBezTo>
                      <a:cubicBezTo>
                        <a:pt x="74" y="321"/>
                        <a:pt x="165" y="255"/>
                        <a:pt x="203" y="218"/>
                      </a:cubicBezTo>
                      <a:cubicBezTo>
                        <a:pt x="237" y="187"/>
                        <a:pt x="239" y="163"/>
                        <a:pt x="241" y="118"/>
                      </a:cubicBezTo>
                      <a:cubicBezTo>
                        <a:pt x="243" y="81"/>
                        <a:pt x="255" y="36"/>
                        <a:pt x="249" y="1"/>
                      </a:cubicBezTo>
                      <a:cubicBezTo>
                        <a:pt x="195" y="0"/>
                        <a:pt x="144" y="111"/>
                        <a:pt x="119" y="151"/>
                      </a:cubicBezTo>
                      <a:cubicBezTo>
                        <a:pt x="83" y="207"/>
                        <a:pt x="30" y="254"/>
                        <a:pt x="0" y="308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79" name="Freeform 110"/>
                <p:cNvSpPr>
                  <a:spLocks/>
                </p:cNvSpPr>
                <p:nvPr/>
              </p:nvSpPr>
              <p:spPr bwMode="auto">
                <a:xfrm>
                  <a:off x="2952117" y="3954913"/>
                  <a:ext cx="62803" cy="139312"/>
                </a:xfrm>
                <a:custGeom>
                  <a:avLst/>
                  <a:gdLst>
                    <a:gd name="T0" fmla="*/ 2147483646 w 153"/>
                    <a:gd name="T1" fmla="*/ 2147483646 h 340"/>
                    <a:gd name="T2" fmla="*/ 2147483646 w 153"/>
                    <a:gd name="T3" fmla="*/ 2147483646 h 340"/>
                    <a:gd name="T4" fmla="*/ 2147483646 w 153"/>
                    <a:gd name="T5" fmla="*/ 2147483646 h 340"/>
                    <a:gd name="T6" fmla="*/ 2147483646 w 153"/>
                    <a:gd name="T7" fmla="*/ 0 h 340"/>
                    <a:gd name="T8" fmla="*/ 2147483646 w 153"/>
                    <a:gd name="T9" fmla="*/ 2147483646 h 340"/>
                    <a:gd name="T10" fmla="*/ 2147483646 w 153"/>
                    <a:gd name="T11" fmla="*/ 2147483646 h 3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3"/>
                    <a:gd name="T19" fmla="*/ 0 h 340"/>
                    <a:gd name="T20" fmla="*/ 153 w 153"/>
                    <a:gd name="T21" fmla="*/ 340 h 3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3" h="340">
                      <a:moveTo>
                        <a:pt x="101" y="300"/>
                      </a:moveTo>
                      <a:cubicBezTo>
                        <a:pt x="98" y="233"/>
                        <a:pt x="153" y="169"/>
                        <a:pt x="152" y="103"/>
                      </a:cubicBezTo>
                      <a:cubicBezTo>
                        <a:pt x="119" y="151"/>
                        <a:pt x="76" y="194"/>
                        <a:pt x="59" y="250"/>
                      </a:cubicBezTo>
                      <a:cubicBezTo>
                        <a:pt x="59" y="196"/>
                        <a:pt x="68" y="55"/>
                        <a:pt x="84" y="0"/>
                      </a:cubicBezTo>
                      <a:cubicBezTo>
                        <a:pt x="43" y="50"/>
                        <a:pt x="0" y="290"/>
                        <a:pt x="5" y="332"/>
                      </a:cubicBezTo>
                      <a:cubicBezTo>
                        <a:pt x="52" y="340"/>
                        <a:pt x="44" y="336"/>
                        <a:pt x="93" y="334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0" name="Freeform 111"/>
                <p:cNvSpPr>
                  <a:spLocks/>
                </p:cNvSpPr>
                <p:nvPr/>
              </p:nvSpPr>
              <p:spPr bwMode="auto">
                <a:xfrm>
                  <a:off x="2818183" y="3798773"/>
                  <a:ext cx="137577" cy="294759"/>
                </a:xfrm>
                <a:custGeom>
                  <a:avLst/>
                  <a:gdLst>
                    <a:gd name="T0" fmla="*/ 2147483646 w 336"/>
                    <a:gd name="T1" fmla="*/ 2147483646 h 719"/>
                    <a:gd name="T2" fmla="*/ 2147483646 w 336"/>
                    <a:gd name="T3" fmla="*/ 2147483646 h 719"/>
                    <a:gd name="T4" fmla="*/ 2147483646 w 336"/>
                    <a:gd name="T5" fmla="*/ 2147483646 h 719"/>
                    <a:gd name="T6" fmla="*/ 2147483646 w 336"/>
                    <a:gd name="T7" fmla="*/ 2147483646 h 719"/>
                    <a:gd name="T8" fmla="*/ 2147483646 w 336"/>
                    <a:gd name="T9" fmla="*/ 2147483646 h 719"/>
                    <a:gd name="T10" fmla="*/ 2147483646 w 336"/>
                    <a:gd name="T11" fmla="*/ 2147483646 h 719"/>
                    <a:gd name="T12" fmla="*/ 2147483646 w 336"/>
                    <a:gd name="T13" fmla="*/ 2147483646 h 719"/>
                    <a:gd name="T14" fmla="*/ 2147483646 w 336"/>
                    <a:gd name="T15" fmla="*/ 2147483646 h 719"/>
                    <a:gd name="T16" fmla="*/ 2147483646 w 336"/>
                    <a:gd name="T17" fmla="*/ 2147483646 h 719"/>
                    <a:gd name="T18" fmla="*/ 2147483646 w 336"/>
                    <a:gd name="T19" fmla="*/ 2147483646 h 719"/>
                    <a:gd name="T20" fmla="*/ 2147483646 w 336"/>
                    <a:gd name="T21" fmla="*/ 2147483646 h 7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719"/>
                    <a:gd name="T35" fmla="*/ 336 w 336"/>
                    <a:gd name="T36" fmla="*/ 719 h 7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719">
                      <a:moveTo>
                        <a:pt x="173" y="120"/>
                      </a:moveTo>
                      <a:cubicBezTo>
                        <a:pt x="153" y="99"/>
                        <a:pt x="142" y="70"/>
                        <a:pt x="146" y="37"/>
                      </a:cubicBezTo>
                      <a:cubicBezTo>
                        <a:pt x="218" y="0"/>
                        <a:pt x="336" y="3"/>
                        <a:pt x="287" y="110"/>
                      </a:cubicBezTo>
                      <a:cubicBezTo>
                        <a:pt x="268" y="154"/>
                        <a:pt x="242" y="168"/>
                        <a:pt x="246" y="222"/>
                      </a:cubicBezTo>
                      <a:cubicBezTo>
                        <a:pt x="249" y="265"/>
                        <a:pt x="263" y="304"/>
                        <a:pt x="263" y="351"/>
                      </a:cubicBezTo>
                      <a:cubicBezTo>
                        <a:pt x="263" y="452"/>
                        <a:pt x="269" y="550"/>
                        <a:pt x="269" y="650"/>
                      </a:cubicBezTo>
                      <a:cubicBezTo>
                        <a:pt x="269" y="716"/>
                        <a:pt x="265" y="719"/>
                        <a:pt x="207" y="701"/>
                      </a:cubicBezTo>
                      <a:cubicBezTo>
                        <a:pt x="168" y="688"/>
                        <a:pt x="130" y="681"/>
                        <a:pt x="89" y="672"/>
                      </a:cubicBezTo>
                      <a:cubicBezTo>
                        <a:pt x="61" y="666"/>
                        <a:pt x="34" y="663"/>
                        <a:pt x="5" y="660"/>
                      </a:cubicBezTo>
                      <a:cubicBezTo>
                        <a:pt x="0" y="563"/>
                        <a:pt x="10" y="449"/>
                        <a:pt x="44" y="362"/>
                      </a:cubicBezTo>
                      <a:cubicBezTo>
                        <a:pt x="72" y="289"/>
                        <a:pt x="189" y="204"/>
                        <a:pt x="173" y="120"/>
                      </a:cubicBezTo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1" name="Freeform 112"/>
                <p:cNvSpPr>
                  <a:spLocks/>
                </p:cNvSpPr>
                <p:nvPr/>
              </p:nvSpPr>
              <p:spPr bwMode="auto">
                <a:xfrm>
                  <a:off x="2784873" y="4228681"/>
                  <a:ext cx="146425" cy="149201"/>
                </a:xfrm>
                <a:custGeom>
                  <a:avLst/>
                  <a:gdLst>
                    <a:gd name="T0" fmla="*/ 2147483646 w 357"/>
                    <a:gd name="T1" fmla="*/ 2147483646 h 364"/>
                    <a:gd name="T2" fmla="*/ 2147483646 w 357"/>
                    <a:gd name="T3" fmla="*/ 2147483646 h 364"/>
                    <a:gd name="T4" fmla="*/ 2147483646 w 357"/>
                    <a:gd name="T5" fmla="*/ 2147483646 h 364"/>
                    <a:gd name="T6" fmla="*/ 2147483646 w 357"/>
                    <a:gd name="T7" fmla="*/ 2147483646 h 364"/>
                    <a:gd name="T8" fmla="*/ 2147483646 w 357"/>
                    <a:gd name="T9" fmla="*/ 0 h 364"/>
                    <a:gd name="T10" fmla="*/ 2147483646 w 357"/>
                    <a:gd name="T11" fmla="*/ 2147483646 h 3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7"/>
                    <a:gd name="T19" fmla="*/ 0 h 364"/>
                    <a:gd name="T20" fmla="*/ 357 w 357"/>
                    <a:gd name="T21" fmla="*/ 364 h 3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7" h="364">
                      <a:moveTo>
                        <a:pt x="66" y="53"/>
                      </a:moveTo>
                      <a:cubicBezTo>
                        <a:pt x="73" y="113"/>
                        <a:pt x="0" y="234"/>
                        <a:pt x="28" y="270"/>
                      </a:cubicBezTo>
                      <a:cubicBezTo>
                        <a:pt x="56" y="307"/>
                        <a:pt x="103" y="349"/>
                        <a:pt x="121" y="364"/>
                      </a:cubicBezTo>
                      <a:cubicBezTo>
                        <a:pt x="121" y="364"/>
                        <a:pt x="302" y="256"/>
                        <a:pt x="323" y="227"/>
                      </a:cubicBezTo>
                      <a:cubicBezTo>
                        <a:pt x="357" y="182"/>
                        <a:pt x="346" y="58"/>
                        <a:pt x="343" y="0"/>
                      </a:cubicBezTo>
                      <a:cubicBezTo>
                        <a:pt x="241" y="17"/>
                        <a:pt x="183" y="36"/>
                        <a:pt x="66" y="53"/>
                      </a:cubicBezTo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2" name="Freeform 113"/>
                <p:cNvSpPr>
                  <a:spLocks/>
                </p:cNvSpPr>
                <p:nvPr/>
              </p:nvSpPr>
              <p:spPr bwMode="auto">
                <a:xfrm>
                  <a:off x="2825122" y="3735275"/>
                  <a:ext cx="69222" cy="133240"/>
                </a:xfrm>
                <a:custGeom>
                  <a:avLst/>
                  <a:gdLst>
                    <a:gd name="T0" fmla="*/ 2147483646 w 169"/>
                    <a:gd name="T1" fmla="*/ 0 h 325"/>
                    <a:gd name="T2" fmla="*/ 2147483646 w 169"/>
                    <a:gd name="T3" fmla="*/ 2147483646 h 325"/>
                    <a:gd name="T4" fmla="*/ 2147483646 w 169"/>
                    <a:gd name="T5" fmla="*/ 2147483646 h 325"/>
                    <a:gd name="T6" fmla="*/ 2147483646 w 169"/>
                    <a:gd name="T7" fmla="*/ 2147483646 h 325"/>
                    <a:gd name="T8" fmla="*/ 2147483646 w 169"/>
                    <a:gd name="T9" fmla="*/ 0 h 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325"/>
                    <a:gd name="T17" fmla="*/ 169 w 169"/>
                    <a:gd name="T18" fmla="*/ 325 h 3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325">
                      <a:moveTo>
                        <a:pt x="62" y="0"/>
                      </a:moveTo>
                      <a:cubicBezTo>
                        <a:pt x="66" y="35"/>
                        <a:pt x="73" y="58"/>
                        <a:pt x="95" y="84"/>
                      </a:cubicBezTo>
                      <a:cubicBezTo>
                        <a:pt x="105" y="97"/>
                        <a:pt x="169" y="155"/>
                        <a:pt x="167" y="164"/>
                      </a:cubicBezTo>
                      <a:cubicBezTo>
                        <a:pt x="161" y="183"/>
                        <a:pt x="63" y="289"/>
                        <a:pt x="42" y="325"/>
                      </a:cubicBezTo>
                      <a:cubicBezTo>
                        <a:pt x="0" y="295"/>
                        <a:pt x="10" y="21"/>
                        <a:pt x="62" y="0"/>
                      </a:cubicBezTo>
                    </a:path>
                  </a:pathLst>
                </a:custGeom>
                <a:solidFill>
                  <a:srgbClr val="E4EF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3" name="Freeform 114"/>
                <p:cNvSpPr>
                  <a:spLocks/>
                </p:cNvSpPr>
                <p:nvPr/>
              </p:nvSpPr>
              <p:spPr bwMode="auto">
                <a:xfrm>
                  <a:off x="2905448" y="3717579"/>
                  <a:ext cx="112248" cy="130464"/>
                </a:xfrm>
                <a:custGeom>
                  <a:avLst/>
                  <a:gdLst>
                    <a:gd name="T0" fmla="*/ 0 w 274"/>
                    <a:gd name="T1" fmla="*/ 2147483646 h 318"/>
                    <a:gd name="T2" fmla="*/ 2147483646 w 274"/>
                    <a:gd name="T3" fmla="*/ 2147483646 h 318"/>
                    <a:gd name="T4" fmla="*/ 2147483646 w 274"/>
                    <a:gd name="T5" fmla="*/ 2147483646 h 318"/>
                    <a:gd name="T6" fmla="*/ 2147483646 w 274"/>
                    <a:gd name="T7" fmla="*/ 0 h 318"/>
                    <a:gd name="T8" fmla="*/ 0 w 274"/>
                    <a:gd name="T9" fmla="*/ 2147483646 h 3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18"/>
                    <a:gd name="T17" fmla="*/ 274 w 274"/>
                    <a:gd name="T18" fmla="*/ 318 h 3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18">
                      <a:moveTo>
                        <a:pt x="0" y="206"/>
                      </a:moveTo>
                      <a:cubicBezTo>
                        <a:pt x="43" y="235"/>
                        <a:pt x="108" y="288"/>
                        <a:pt x="152" y="318"/>
                      </a:cubicBezTo>
                      <a:cubicBezTo>
                        <a:pt x="181" y="255"/>
                        <a:pt x="222" y="196"/>
                        <a:pt x="246" y="132"/>
                      </a:cubicBezTo>
                      <a:cubicBezTo>
                        <a:pt x="273" y="61"/>
                        <a:pt x="274" y="51"/>
                        <a:pt x="206" y="0"/>
                      </a:cubicBezTo>
                      <a:cubicBezTo>
                        <a:pt x="166" y="79"/>
                        <a:pt x="89" y="176"/>
                        <a:pt x="0" y="206"/>
                      </a:cubicBezTo>
                    </a:path>
                  </a:pathLst>
                </a:custGeom>
                <a:solidFill>
                  <a:srgbClr val="E4EF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4" name="Freeform 115"/>
                <p:cNvSpPr>
                  <a:spLocks/>
                </p:cNvSpPr>
                <p:nvPr/>
              </p:nvSpPr>
              <p:spPr bwMode="auto">
                <a:xfrm>
                  <a:off x="2723110" y="3926635"/>
                  <a:ext cx="35218" cy="202116"/>
                </a:xfrm>
                <a:custGeom>
                  <a:avLst/>
                  <a:gdLst>
                    <a:gd name="T0" fmla="*/ 2147483646 w 86"/>
                    <a:gd name="T1" fmla="*/ 2147483646 h 493"/>
                    <a:gd name="T2" fmla="*/ 2147483646 w 86"/>
                    <a:gd name="T3" fmla="*/ 2147483646 h 493"/>
                    <a:gd name="T4" fmla="*/ 2147483646 w 86"/>
                    <a:gd name="T5" fmla="*/ 2147483646 h 493"/>
                    <a:gd name="T6" fmla="*/ 2147483646 w 86"/>
                    <a:gd name="T7" fmla="*/ 0 h 493"/>
                    <a:gd name="T8" fmla="*/ 2147483646 w 86"/>
                    <a:gd name="T9" fmla="*/ 2147483646 h 493"/>
                    <a:gd name="T10" fmla="*/ 2147483646 w 86"/>
                    <a:gd name="T11" fmla="*/ 2147483646 h 493"/>
                    <a:gd name="T12" fmla="*/ 2147483646 w 86"/>
                    <a:gd name="T13" fmla="*/ 2147483646 h 4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93"/>
                    <a:gd name="T23" fmla="*/ 86 w 86"/>
                    <a:gd name="T24" fmla="*/ 493 h 49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93">
                      <a:moveTo>
                        <a:pt x="84" y="355"/>
                      </a:moveTo>
                      <a:cubicBezTo>
                        <a:pt x="86" y="322"/>
                        <a:pt x="68" y="310"/>
                        <a:pt x="62" y="283"/>
                      </a:cubicBezTo>
                      <a:cubicBezTo>
                        <a:pt x="57" y="259"/>
                        <a:pt x="58" y="217"/>
                        <a:pt x="56" y="186"/>
                      </a:cubicBezTo>
                      <a:cubicBezTo>
                        <a:pt x="54" y="132"/>
                        <a:pt x="72" y="37"/>
                        <a:pt x="39" y="0"/>
                      </a:cubicBezTo>
                      <a:cubicBezTo>
                        <a:pt x="6" y="91"/>
                        <a:pt x="23" y="203"/>
                        <a:pt x="28" y="298"/>
                      </a:cubicBezTo>
                      <a:cubicBezTo>
                        <a:pt x="30" y="331"/>
                        <a:pt x="0" y="422"/>
                        <a:pt x="22" y="446"/>
                      </a:cubicBezTo>
                      <a:cubicBezTo>
                        <a:pt x="64" y="493"/>
                        <a:pt x="83" y="381"/>
                        <a:pt x="79" y="349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5" name="Freeform 116"/>
                <p:cNvSpPr>
                  <a:spLocks/>
                </p:cNvSpPr>
                <p:nvPr/>
              </p:nvSpPr>
              <p:spPr bwMode="auto">
                <a:xfrm>
                  <a:off x="3023074" y="3874241"/>
                  <a:ext cx="81193" cy="192921"/>
                </a:xfrm>
                <a:custGeom>
                  <a:avLst/>
                  <a:gdLst>
                    <a:gd name="T0" fmla="*/ 2147483646 w 198"/>
                    <a:gd name="T1" fmla="*/ 2147483646 h 471"/>
                    <a:gd name="T2" fmla="*/ 2147483646 w 198"/>
                    <a:gd name="T3" fmla="*/ 2147483646 h 471"/>
                    <a:gd name="T4" fmla="*/ 2147483646 w 198"/>
                    <a:gd name="T5" fmla="*/ 0 h 471"/>
                    <a:gd name="T6" fmla="*/ 2147483646 w 198"/>
                    <a:gd name="T7" fmla="*/ 2147483646 h 471"/>
                    <a:gd name="T8" fmla="*/ 2147483646 w 198"/>
                    <a:gd name="T9" fmla="*/ 2147483646 h 471"/>
                    <a:gd name="T10" fmla="*/ 2147483646 w 198"/>
                    <a:gd name="T11" fmla="*/ 2147483646 h 4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8"/>
                    <a:gd name="T19" fmla="*/ 0 h 471"/>
                    <a:gd name="T20" fmla="*/ 198 w 198"/>
                    <a:gd name="T21" fmla="*/ 471 h 4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8" h="471">
                      <a:moveTo>
                        <a:pt x="51" y="415"/>
                      </a:moveTo>
                      <a:cubicBezTo>
                        <a:pt x="95" y="346"/>
                        <a:pt x="66" y="265"/>
                        <a:pt x="101" y="195"/>
                      </a:cubicBezTo>
                      <a:cubicBezTo>
                        <a:pt x="135" y="128"/>
                        <a:pt x="176" y="73"/>
                        <a:pt x="198" y="0"/>
                      </a:cubicBezTo>
                      <a:cubicBezTo>
                        <a:pt x="139" y="59"/>
                        <a:pt x="110" y="125"/>
                        <a:pt x="84" y="201"/>
                      </a:cubicBezTo>
                      <a:cubicBezTo>
                        <a:pt x="64" y="262"/>
                        <a:pt x="0" y="357"/>
                        <a:pt x="12" y="420"/>
                      </a:cubicBezTo>
                      <a:cubicBezTo>
                        <a:pt x="34" y="430"/>
                        <a:pt x="65" y="471"/>
                        <a:pt x="73" y="426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6" name="Freeform 117"/>
                <p:cNvSpPr>
                  <a:spLocks/>
                </p:cNvSpPr>
                <p:nvPr/>
              </p:nvSpPr>
              <p:spPr bwMode="auto">
                <a:xfrm>
                  <a:off x="2707149" y="4062304"/>
                  <a:ext cx="100798" cy="93858"/>
                </a:xfrm>
                <a:custGeom>
                  <a:avLst/>
                  <a:gdLst>
                    <a:gd name="T0" fmla="*/ 2147483646 w 246"/>
                    <a:gd name="T1" fmla="*/ 2147483646 h 229"/>
                    <a:gd name="T2" fmla="*/ 2147483646 w 246"/>
                    <a:gd name="T3" fmla="*/ 2147483646 h 229"/>
                    <a:gd name="T4" fmla="*/ 2147483646 w 246"/>
                    <a:gd name="T5" fmla="*/ 2147483646 h 229"/>
                    <a:gd name="T6" fmla="*/ 2147483646 w 246"/>
                    <a:gd name="T7" fmla="*/ 2147483646 h 229"/>
                    <a:gd name="T8" fmla="*/ 2147483646 w 246"/>
                    <a:gd name="T9" fmla="*/ 2147483646 h 229"/>
                    <a:gd name="T10" fmla="*/ 2147483646 w 246"/>
                    <a:gd name="T11" fmla="*/ 2147483646 h 2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6"/>
                    <a:gd name="T19" fmla="*/ 0 h 229"/>
                    <a:gd name="T20" fmla="*/ 246 w 246"/>
                    <a:gd name="T21" fmla="*/ 229 h 2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6" h="229">
                      <a:moveTo>
                        <a:pt x="191" y="226"/>
                      </a:moveTo>
                      <a:cubicBezTo>
                        <a:pt x="186" y="181"/>
                        <a:pt x="206" y="61"/>
                        <a:pt x="246" y="45"/>
                      </a:cubicBezTo>
                      <a:cubicBezTo>
                        <a:pt x="243" y="3"/>
                        <a:pt x="105" y="0"/>
                        <a:pt x="94" y="51"/>
                      </a:cubicBezTo>
                      <a:cubicBezTo>
                        <a:pt x="29" y="52"/>
                        <a:pt x="54" y="92"/>
                        <a:pt x="55" y="135"/>
                      </a:cubicBezTo>
                      <a:cubicBezTo>
                        <a:pt x="0" y="149"/>
                        <a:pt x="26" y="194"/>
                        <a:pt x="60" y="211"/>
                      </a:cubicBezTo>
                      <a:cubicBezTo>
                        <a:pt x="97" y="229"/>
                        <a:pt x="153" y="221"/>
                        <a:pt x="197" y="221"/>
                      </a:cubicBezTo>
                    </a:path>
                  </a:pathLst>
                </a:custGeom>
                <a:solidFill>
                  <a:srgbClr val="F4D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7" name="Freeform 118"/>
                <p:cNvSpPr>
                  <a:spLocks/>
                </p:cNvSpPr>
                <p:nvPr/>
              </p:nvSpPr>
              <p:spPr bwMode="auto">
                <a:xfrm>
                  <a:off x="2974670" y="4043914"/>
                  <a:ext cx="70957" cy="49098"/>
                </a:xfrm>
                <a:custGeom>
                  <a:avLst/>
                  <a:gdLst>
                    <a:gd name="T0" fmla="*/ 2147483646 w 173"/>
                    <a:gd name="T1" fmla="*/ 2147483646 h 120"/>
                    <a:gd name="T2" fmla="*/ 2147483646 w 173"/>
                    <a:gd name="T3" fmla="*/ 2147483646 h 120"/>
                    <a:gd name="T4" fmla="*/ 2147483646 w 173"/>
                    <a:gd name="T5" fmla="*/ 2147483646 h 120"/>
                    <a:gd name="T6" fmla="*/ 2147483646 w 173"/>
                    <a:gd name="T7" fmla="*/ 2147483646 h 120"/>
                    <a:gd name="T8" fmla="*/ 0 w 173"/>
                    <a:gd name="T9" fmla="*/ 2147483646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3"/>
                    <a:gd name="T16" fmla="*/ 0 h 120"/>
                    <a:gd name="T17" fmla="*/ 173 w 173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3" h="120">
                      <a:moveTo>
                        <a:pt x="17" y="119"/>
                      </a:moveTo>
                      <a:cubicBezTo>
                        <a:pt x="67" y="120"/>
                        <a:pt x="119" y="104"/>
                        <a:pt x="173" y="102"/>
                      </a:cubicBezTo>
                      <a:cubicBezTo>
                        <a:pt x="170" y="72"/>
                        <a:pt x="171" y="37"/>
                        <a:pt x="162" y="7"/>
                      </a:cubicBezTo>
                      <a:cubicBezTo>
                        <a:pt x="108" y="3"/>
                        <a:pt x="110" y="0"/>
                        <a:pt x="74" y="36"/>
                      </a:cubicBezTo>
                      <a:cubicBezTo>
                        <a:pt x="53" y="57"/>
                        <a:pt x="19" y="88"/>
                        <a:pt x="0" y="114"/>
                      </a:cubicBezTo>
                    </a:path>
                  </a:pathLst>
                </a:custGeom>
                <a:solidFill>
                  <a:srgbClr val="F4D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8" name="Freeform 119"/>
                <p:cNvSpPr>
                  <a:spLocks/>
                </p:cNvSpPr>
                <p:nvPr/>
              </p:nvSpPr>
              <p:spPr bwMode="auto">
                <a:xfrm>
                  <a:off x="2711140" y="4120596"/>
                  <a:ext cx="81193" cy="38862"/>
                </a:xfrm>
                <a:custGeom>
                  <a:avLst/>
                  <a:gdLst>
                    <a:gd name="T0" fmla="*/ 2147483646 w 198"/>
                    <a:gd name="T1" fmla="*/ 0 h 95"/>
                    <a:gd name="T2" fmla="*/ 2147483646 w 198"/>
                    <a:gd name="T3" fmla="*/ 2147483646 h 95"/>
                    <a:gd name="T4" fmla="*/ 2147483646 w 198"/>
                    <a:gd name="T5" fmla="*/ 2147483646 h 95"/>
                    <a:gd name="T6" fmla="*/ 2147483646 w 198"/>
                    <a:gd name="T7" fmla="*/ 2147483646 h 95"/>
                    <a:gd name="T8" fmla="*/ 2147483646 w 198"/>
                    <a:gd name="T9" fmla="*/ 2147483646 h 95"/>
                    <a:gd name="T10" fmla="*/ 2147483646 w 198"/>
                    <a:gd name="T11" fmla="*/ 2147483646 h 95"/>
                    <a:gd name="T12" fmla="*/ 2147483646 w 198"/>
                    <a:gd name="T13" fmla="*/ 0 h 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8"/>
                    <a:gd name="T22" fmla="*/ 0 h 95"/>
                    <a:gd name="T23" fmla="*/ 198 w 198"/>
                    <a:gd name="T24" fmla="*/ 95 h 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8" h="95">
                      <a:moveTo>
                        <a:pt x="27" y="0"/>
                      </a:moveTo>
                      <a:cubicBezTo>
                        <a:pt x="14" y="38"/>
                        <a:pt x="64" y="59"/>
                        <a:pt x="95" y="65"/>
                      </a:cubicBezTo>
                      <a:cubicBezTo>
                        <a:pt x="111" y="67"/>
                        <a:pt x="147" y="70"/>
                        <a:pt x="162" y="65"/>
                      </a:cubicBezTo>
                      <a:cubicBezTo>
                        <a:pt x="179" y="58"/>
                        <a:pt x="180" y="41"/>
                        <a:pt x="183" y="26"/>
                      </a:cubicBezTo>
                      <a:cubicBezTo>
                        <a:pt x="185" y="52"/>
                        <a:pt x="198" y="77"/>
                        <a:pt x="177" y="86"/>
                      </a:cubicBezTo>
                      <a:cubicBezTo>
                        <a:pt x="157" y="95"/>
                        <a:pt x="55" y="79"/>
                        <a:pt x="32" y="59"/>
                      </a:cubicBezTo>
                      <a:cubicBezTo>
                        <a:pt x="18" y="45"/>
                        <a:pt x="0" y="16"/>
                        <a:pt x="27" y="0"/>
                      </a:cubicBezTo>
                    </a:path>
                  </a:pathLst>
                </a:custGeom>
                <a:solidFill>
                  <a:srgbClr val="E2CE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89" name="Freeform 120"/>
                <p:cNvSpPr>
                  <a:spLocks/>
                </p:cNvSpPr>
                <p:nvPr/>
              </p:nvSpPr>
              <p:spPr bwMode="auto">
                <a:xfrm>
                  <a:off x="2983692" y="4050507"/>
                  <a:ext cx="63497" cy="48751"/>
                </a:xfrm>
                <a:custGeom>
                  <a:avLst/>
                  <a:gdLst>
                    <a:gd name="T0" fmla="*/ 2147483646 w 155"/>
                    <a:gd name="T1" fmla="*/ 0 h 119"/>
                    <a:gd name="T2" fmla="*/ 2147483646 w 155"/>
                    <a:gd name="T3" fmla="*/ 2147483646 h 119"/>
                    <a:gd name="T4" fmla="*/ 0 w 155"/>
                    <a:gd name="T5" fmla="*/ 2147483646 h 119"/>
                    <a:gd name="T6" fmla="*/ 2147483646 w 155"/>
                    <a:gd name="T7" fmla="*/ 2147483646 h 119"/>
                    <a:gd name="T8" fmla="*/ 2147483646 w 155"/>
                    <a:gd name="T9" fmla="*/ 2147483646 h 119"/>
                    <a:gd name="T10" fmla="*/ 2147483646 w 155"/>
                    <a:gd name="T11" fmla="*/ 2147483646 h 119"/>
                    <a:gd name="T12" fmla="*/ 2147483646 w 155"/>
                    <a:gd name="T13" fmla="*/ 0 h 1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"/>
                    <a:gd name="T22" fmla="*/ 0 h 119"/>
                    <a:gd name="T23" fmla="*/ 155 w 155"/>
                    <a:gd name="T24" fmla="*/ 119 h 1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" h="119">
                      <a:moveTo>
                        <a:pt x="134" y="0"/>
                      </a:moveTo>
                      <a:cubicBezTo>
                        <a:pt x="134" y="41"/>
                        <a:pt x="139" y="64"/>
                        <a:pt x="97" y="79"/>
                      </a:cubicBezTo>
                      <a:cubicBezTo>
                        <a:pt x="68" y="88"/>
                        <a:pt x="23" y="82"/>
                        <a:pt x="0" y="106"/>
                      </a:cubicBezTo>
                      <a:cubicBezTo>
                        <a:pt x="16" y="119"/>
                        <a:pt x="48" y="113"/>
                        <a:pt x="66" y="107"/>
                      </a:cubicBezTo>
                      <a:cubicBezTo>
                        <a:pt x="88" y="101"/>
                        <a:pt x="102" y="99"/>
                        <a:pt x="125" y="95"/>
                      </a:cubicBezTo>
                      <a:cubicBezTo>
                        <a:pt x="155" y="91"/>
                        <a:pt x="154" y="85"/>
                        <a:pt x="151" y="56"/>
                      </a:cubicBezTo>
                      <a:cubicBezTo>
                        <a:pt x="149" y="37"/>
                        <a:pt x="149" y="13"/>
                        <a:pt x="139" y="0"/>
                      </a:cubicBezTo>
                    </a:path>
                  </a:pathLst>
                </a:custGeom>
                <a:solidFill>
                  <a:srgbClr val="E2CE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0" name="Freeform 121"/>
                <p:cNvSpPr>
                  <a:spLocks/>
                </p:cNvSpPr>
                <p:nvPr/>
              </p:nvSpPr>
              <p:spPr bwMode="auto">
                <a:xfrm>
                  <a:off x="2811243" y="4228681"/>
                  <a:ext cx="114330" cy="35219"/>
                </a:xfrm>
                <a:custGeom>
                  <a:avLst/>
                  <a:gdLst>
                    <a:gd name="T0" fmla="*/ 2147483646 w 279"/>
                    <a:gd name="T1" fmla="*/ 2147483646 h 86"/>
                    <a:gd name="T2" fmla="*/ 0 w 279"/>
                    <a:gd name="T3" fmla="*/ 2147483646 h 86"/>
                    <a:gd name="T4" fmla="*/ 2147483646 w 279"/>
                    <a:gd name="T5" fmla="*/ 2147483646 h 86"/>
                    <a:gd name="T6" fmla="*/ 2147483646 w 279"/>
                    <a:gd name="T7" fmla="*/ 2147483646 h 86"/>
                    <a:gd name="T8" fmla="*/ 2147483646 w 279"/>
                    <a:gd name="T9" fmla="*/ 2147483646 h 86"/>
                    <a:gd name="T10" fmla="*/ 2147483646 w 279"/>
                    <a:gd name="T11" fmla="*/ 2147483646 h 86"/>
                    <a:gd name="T12" fmla="*/ 0 w 279"/>
                    <a:gd name="T13" fmla="*/ 2147483646 h 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9"/>
                    <a:gd name="T22" fmla="*/ 0 h 86"/>
                    <a:gd name="T23" fmla="*/ 279 w 279"/>
                    <a:gd name="T24" fmla="*/ 86 h 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9" h="86">
                      <a:moveTo>
                        <a:pt x="3" y="53"/>
                      </a:moveTo>
                      <a:cubicBezTo>
                        <a:pt x="4" y="64"/>
                        <a:pt x="2" y="75"/>
                        <a:pt x="0" y="84"/>
                      </a:cubicBezTo>
                      <a:cubicBezTo>
                        <a:pt x="53" y="86"/>
                        <a:pt x="113" y="82"/>
                        <a:pt x="160" y="64"/>
                      </a:cubicBezTo>
                      <a:cubicBezTo>
                        <a:pt x="187" y="53"/>
                        <a:pt x="208" y="55"/>
                        <a:pt x="239" y="50"/>
                      </a:cubicBezTo>
                      <a:cubicBezTo>
                        <a:pt x="274" y="45"/>
                        <a:pt x="279" y="39"/>
                        <a:pt x="278" y="3"/>
                      </a:cubicBezTo>
                      <a:cubicBezTo>
                        <a:pt x="229" y="0"/>
                        <a:pt x="186" y="13"/>
                        <a:pt x="141" y="22"/>
                      </a:cubicBezTo>
                      <a:cubicBezTo>
                        <a:pt x="95" y="32"/>
                        <a:pt x="46" y="37"/>
                        <a:pt x="0" y="48"/>
                      </a:cubicBezTo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1" name="Freeform 122"/>
                <p:cNvSpPr>
                  <a:spLocks/>
                </p:cNvSpPr>
                <p:nvPr/>
              </p:nvSpPr>
              <p:spPr bwMode="auto">
                <a:xfrm>
                  <a:off x="2831715" y="4688949"/>
                  <a:ext cx="232650" cy="370054"/>
                </a:xfrm>
                <a:custGeom>
                  <a:avLst/>
                  <a:gdLst>
                    <a:gd name="T0" fmla="*/ 2147483646 w 568"/>
                    <a:gd name="T1" fmla="*/ 2147483646 h 903"/>
                    <a:gd name="T2" fmla="*/ 2147483646 w 568"/>
                    <a:gd name="T3" fmla="*/ 2147483646 h 903"/>
                    <a:gd name="T4" fmla="*/ 2147483646 w 568"/>
                    <a:gd name="T5" fmla="*/ 2147483646 h 903"/>
                    <a:gd name="T6" fmla="*/ 2147483646 w 568"/>
                    <a:gd name="T7" fmla="*/ 2147483646 h 903"/>
                    <a:gd name="T8" fmla="*/ 2147483646 w 568"/>
                    <a:gd name="T9" fmla="*/ 2147483646 h 903"/>
                    <a:gd name="T10" fmla="*/ 2147483646 w 568"/>
                    <a:gd name="T11" fmla="*/ 2147483646 h 903"/>
                    <a:gd name="T12" fmla="*/ 2147483646 w 568"/>
                    <a:gd name="T13" fmla="*/ 2147483646 h 903"/>
                    <a:gd name="T14" fmla="*/ 2147483646 w 568"/>
                    <a:gd name="T15" fmla="*/ 2147483646 h 903"/>
                    <a:gd name="T16" fmla="*/ 2147483646 w 568"/>
                    <a:gd name="T17" fmla="*/ 2147483646 h 903"/>
                    <a:gd name="T18" fmla="*/ 2147483646 w 568"/>
                    <a:gd name="T19" fmla="*/ 2147483646 h 903"/>
                    <a:gd name="T20" fmla="*/ 2147483646 w 568"/>
                    <a:gd name="T21" fmla="*/ 2147483646 h 903"/>
                    <a:gd name="T22" fmla="*/ 2147483646 w 568"/>
                    <a:gd name="T23" fmla="*/ 2147483646 h 903"/>
                    <a:gd name="T24" fmla="*/ 2147483646 w 568"/>
                    <a:gd name="T25" fmla="*/ 2147483646 h 903"/>
                    <a:gd name="T26" fmla="*/ 2147483646 w 568"/>
                    <a:gd name="T27" fmla="*/ 2147483646 h 903"/>
                    <a:gd name="T28" fmla="*/ 2147483646 w 568"/>
                    <a:gd name="T29" fmla="*/ 2147483646 h 903"/>
                    <a:gd name="T30" fmla="*/ 2147483646 w 568"/>
                    <a:gd name="T31" fmla="*/ 2147483646 h 903"/>
                    <a:gd name="T32" fmla="*/ 2147483646 w 568"/>
                    <a:gd name="T33" fmla="*/ 2147483646 h 903"/>
                    <a:gd name="T34" fmla="*/ 2147483646 w 568"/>
                    <a:gd name="T35" fmla="*/ 2147483646 h 903"/>
                    <a:gd name="T36" fmla="*/ 2147483646 w 568"/>
                    <a:gd name="T37" fmla="*/ 2147483646 h 903"/>
                    <a:gd name="T38" fmla="*/ 2147483646 w 568"/>
                    <a:gd name="T39" fmla="*/ 2147483646 h 903"/>
                    <a:gd name="T40" fmla="*/ 2147483646 w 568"/>
                    <a:gd name="T41" fmla="*/ 2147483646 h 903"/>
                    <a:gd name="T42" fmla="*/ 2147483646 w 568"/>
                    <a:gd name="T43" fmla="*/ 2147483646 h 903"/>
                    <a:gd name="T44" fmla="*/ 2147483646 w 568"/>
                    <a:gd name="T45" fmla="*/ 2147483646 h 903"/>
                    <a:gd name="T46" fmla="*/ 2147483646 w 568"/>
                    <a:gd name="T47" fmla="*/ 2147483646 h 903"/>
                    <a:gd name="T48" fmla="*/ 2147483646 w 568"/>
                    <a:gd name="T49" fmla="*/ 2147483646 h 903"/>
                    <a:gd name="T50" fmla="*/ 2147483646 w 568"/>
                    <a:gd name="T51" fmla="*/ 2147483646 h 903"/>
                    <a:gd name="T52" fmla="*/ 2147483646 w 568"/>
                    <a:gd name="T53" fmla="*/ 2147483646 h 903"/>
                    <a:gd name="T54" fmla="*/ 2147483646 w 568"/>
                    <a:gd name="T55" fmla="*/ 0 h 903"/>
                    <a:gd name="T56" fmla="*/ 2147483646 w 568"/>
                    <a:gd name="T57" fmla="*/ 2147483646 h 90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68"/>
                    <a:gd name="T88" fmla="*/ 0 h 903"/>
                    <a:gd name="T89" fmla="*/ 568 w 568"/>
                    <a:gd name="T90" fmla="*/ 903 h 90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68" h="903">
                      <a:moveTo>
                        <a:pt x="133" y="38"/>
                      </a:moveTo>
                      <a:cubicBezTo>
                        <a:pt x="146" y="122"/>
                        <a:pt x="232" y="241"/>
                        <a:pt x="301" y="292"/>
                      </a:cubicBezTo>
                      <a:cubicBezTo>
                        <a:pt x="401" y="367"/>
                        <a:pt x="496" y="440"/>
                        <a:pt x="568" y="540"/>
                      </a:cubicBezTo>
                      <a:cubicBezTo>
                        <a:pt x="537" y="529"/>
                        <a:pt x="530" y="512"/>
                        <a:pt x="508" y="490"/>
                      </a:cubicBezTo>
                      <a:cubicBezTo>
                        <a:pt x="486" y="467"/>
                        <a:pt x="454" y="454"/>
                        <a:pt x="430" y="429"/>
                      </a:cubicBezTo>
                      <a:cubicBezTo>
                        <a:pt x="415" y="414"/>
                        <a:pt x="325" y="293"/>
                        <a:pt x="319" y="372"/>
                      </a:cubicBezTo>
                      <a:cubicBezTo>
                        <a:pt x="316" y="408"/>
                        <a:pt x="352" y="428"/>
                        <a:pt x="373" y="448"/>
                      </a:cubicBezTo>
                      <a:cubicBezTo>
                        <a:pt x="394" y="468"/>
                        <a:pt x="400" y="487"/>
                        <a:pt x="415" y="515"/>
                      </a:cubicBezTo>
                      <a:cubicBezTo>
                        <a:pt x="439" y="560"/>
                        <a:pt x="478" y="604"/>
                        <a:pt x="513" y="648"/>
                      </a:cubicBezTo>
                      <a:cubicBezTo>
                        <a:pt x="464" y="628"/>
                        <a:pt x="411" y="567"/>
                        <a:pt x="375" y="524"/>
                      </a:cubicBezTo>
                      <a:cubicBezTo>
                        <a:pt x="370" y="573"/>
                        <a:pt x="407" y="615"/>
                        <a:pt x="430" y="653"/>
                      </a:cubicBezTo>
                      <a:cubicBezTo>
                        <a:pt x="452" y="690"/>
                        <a:pt x="456" y="733"/>
                        <a:pt x="478" y="768"/>
                      </a:cubicBezTo>
                      <a:cubicBezTo>
                        <a:pt x="430" y="762"/>
                        <a:pt x="407" y="682"/>
                        <a:pt x="388" y="646"/>
                      </a:cubicBezTo>
                      <a:cubicBezTo>
                        <a:pt x="365" y="606"/>
                        <a:pt x="341" y="586"/>
                        <a:pt x="332" y="541"/>
                      </a:cubicBezTo>
                      <a:cubicBezTo>
                        <a:pt x="313" y="451"/>
                        <a:pt x="310" y="365"/>
                        <a:pt x="252" y="296"/>
                      </a:cubicBezTo>
                      <a:cubicBezTo>
                        <a:pt x="268" y="402"/>
                        <a:pt x="308" y="535"/>
                        <a:pt x="257" y="642"/>
                      </a:cubicBezTo>
                      <a:cubicBezTo>
                        <a:pt x="242" y="672"/>
                        <a:pt x="229" y="692"/>
                        <a:pt x="208" y="718"/>
                      </a:cubicBezTo>
                      <a:cubicBezTo>
                        <a:pt x="189" y="742"/>
                        <a:pt x="189" y="756"/>
                        <a:pt x="175" y="781"/>
                      </a:cubicBezTo>
                      <a:cubicBezTo>
                        <a:pt x="156" y="818"/>
                        <a:pt x="83" y="902"/>
                        <a:pt x="41" y="903"/>
                      </a:cubicBezTo>
                      <a:cubicBezTo>
                        <a:pt x="55" y="863"/>
                        <a:pt x="107" y="862"/>
                        <a:pt x="99" y="803"/>
                      </a:cubicBezTo>
                      <a:cubicBezTo>
                        <a:pt x="61" y="803"/>
                        <a:pt x="17" y="776"/>
                        <a:pt x="10" y="736"/>
                      </a:cubicBezTo>
                      <a:cubicBezTo>
                        <a:pt x="0" y="684"/>
                        <a:pt x="63" y="680"/>
                        <a:pt x="87" y="642"/>
                      </a:cubicBezTo>
                      <a:cubicBezTo>
                        <a:pt x="115" y="596"/>
                        <a:pt x="88" y="545"/>
                        <a:pt x="71" y="498"/>
                      </a:cubicBezTo>
                      <a:cubicBezTo>
                        <a:pt x="51" y="445"/>
                        <a:pt x="50" y="392"/>
                        <a:pt x="54" y="334"/>
                      </a:cubicBezTo>
                      <a:cubicBezTo>
                        <a:pt x="95" y="325"/>
                        <a:pt x="87" y="460"/>
                        <a:pt x="112" y="489"/>
                      </a:cubicBezTo>
                      <a:cubicBezTo>
                        <a:pt x="166" y="551"/>
                        <a:pt x="167" y="403"/>
                        <a:pt x="167" y="363"/>
                      </a:cubicBezTo>
                      <a:cubicBezTo>
                        <a:pt x="168" y="296"/>
                        <a:pt x="170" y="232"/>
                        <a:pt x="151" y="172"/>
                      </a:cubicBezTo>
                      <a:cubicBezTo>
                        <a:pt x="134" y="120"/>
                        <a:pt x="115" y="56"/>
                        <a:pt x="117" y="0"/>
                      </a:cubicBezTo>
                      <a:cubicBezTo>
                        <a:pt x="121" y="11"/>
                        <a:pt x="126" y="29"/>
                        <a:pt x="129" y="42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2" name="Freeform 123"/>
                <p:cNvSpPr>
                  <a:spLocks/>
                </p:cNvSpPr>
                <p:nvPr/>
              </p:nvSpPr>
              <p:spPr bwMode="auto">
                <a:xfrm>
                  <a:off x="2829286" y="5435650"/>
                  <a:ext cx="93337" cy="71651"/>
                </a:xfrm>
                <a:custGeom>
                  <a:avLst/>
                  <a:gdLst>
                    <a:gd name="T0" fmla="*/ 2147483646 w 228"/>
                    <a:gd name="T1" fmla="*/ 2147483646 h 175"/>
                    <a:gd name="T2" fmla="*/ 2147483646 w 228"/>
                    <a:gd name="T3" fmla="*/ 2147483646 h 175"/>
                    <a:gd name="T4" fmla="*/ 0 w 228"/>
                    <a:gd name="T5" fmla="*/ 0 h 175"/>
                    <a:gd name="T6" fmla="*/ 2147483646 w 228"/>
                    <a:gd name="T7" fmla="*/ 2147483646 h 175"/>
                    <a:gd name="T8" fmla="*/ 2147483646 w 228"/>
                    <a:gd name="T9" fmla="*/ 2147483646 h 175"/>
                    <a:gd name="T10" fmla="*/ 2147483646 w 228"/>
                    <a:gd name="T11" fmla="*/ 2147483646 h 175"/>
                    <a:gd name="T12" fmla="*/ 2147483646 w 228"/>
                    <a:gd name="T13" fmla="*/ 2147483646 h 1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8"/>
                    <a:gd name="T22" fmla="*/ 0 h 175"/>
                    <a:gd name="T23" fmla="*/ 228 w 228"/>
                    <a:gd name="T24" fmla="*/ 175 h 1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8" h="175">
                      <a:moveTo>
                        <a:pt x="228" y="175"/>
                      </a:moveTo>
                      <a:cubicBezTo>
                        <a:pt x="209" y="136"/>
                        <a:pt x="165" y="105"/>
                        <a:pt x="130" y="75"/>
                      </a:cubicBezTo>
                      <a:cubicBezTo>
                        <a:pt x="90" y="42"/>
                        <a:pt x="34" y="30"/>
                        <a:pt x="0" y="0"/>
                      </a:cubicBezTo>
                      <a:cubicBezTo>
                        <a:pt x="4" y="32"/>
                        <a:pt x="37" y="32"/>
                        <a:pt x="54" y="54"/>
                      </a:cubicBezTo>
                      <a:cubicBezTo>
                        <a:pt x="72" y="77"/>
                        <a:pt x="70" y="113"/>
                        <a:pt x="60" y="137"/>
                      </a:cubicBezTo>
                      <a:cubicBezTo>
                        <a:pt x="90" y="149"/>
                        <a:pt x="120" y="134"/>
                        <a:pt x="152" y="137"/>
                      </a:cubicBezTo>
                      <a:cubicBezTo>
                        <a:pt x="180" y="141"/>
                        <a:pt x="203" y="157"/>
                        <a:pt x="228" y="167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3" name="Freeform 124"/>
                <p:cNvSpPr>
                  <a:spLocks/>
                </p:cNvSpPr>
                <p:nvPr/>
              </p:nvSpPr>
              <p:spPr bwMode="auto">
                <a:xfrm>
                  <a:off x="3007460" y="5488391"/>
                  <a:ext cx="142956" cy="62456"/>
                </a:xfrm>
                <a:custGeom>
                  <a:avLst/>
                  <a:gdLst>
                    <a:gd name="T0" fmla="*/ 2147483646 w 349"/>
                    <a:gd name="T1" fmla="*/ 2147483646 h 152"/>
                    <a:gd name="T2" fmla="*/ 2147483646 w 349"/>
                    <a:gd name="T3" fmla="*/ 0 h 152"/>
                    <a:gd name="T4" fmla="*/ 2147483646 w 349"/>
                    <a:gd name="T5" fmla="*/ 2147483646 h 152"/>
                    <a:gd name="T6" fmla="*/ 2147483646 w 349"/>
                    <a:gd name="T7" fmla="*/ 2147483646 h 152"/>
                    <a:gd name="T8" fmla="*/ 2147483646 w 349"/>
                    <a:gd name="T9" fmla="*/ 2147483646 h 152"/>
                    <a:gd name="T10" fmla="*/ 2147483646 w 349"/>
                    <a:gd name="T11" fmla="*/ 2147483646 h 152"/>
                    <a:gd name="T12" fmla="*/ 2147483646 w 349"/>
                    <a:gd name="T13" fmla="*/ 2147483646 h 152"/>
                    <a:gd name="T14" fmla="*/ 0 w 349"/>
                    <a:gd name="T15" fmla="*/ 2147483646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49"/>
                    <a:gd name="T25" fmla="*/ 0 h 152"/>
                    <a:gd name="T26" fmla="*/ 349 w 349"/>
                    <a:gd name="T27" fmla="*/ 152 h 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49" h="152">
                      <a:moveTo>
                        <a:pt x="42" y="122"/>
                      </a:moveTo>
                      <a:cubicBezTo>
                        <a:pt x="99" y="79"/>
                        <a:pt x="159" y="0"/>
                        <a:pt x="232" y="0"/>
                      </a:cubicBezTo>
                      <a:cubicBezTo>
                        <a:pt x="263" y="0"/>
                        <a:pt x="304" y="17"/>
                        <a:pt x="324" y="43"/>
                      </a:cubicBezTo>
                      <a:cubicBezTo>
                        <a:pt x="344" y="70"/>
                        <a:pt x="349" y="138"/>
                        <a:pt x="309" y="147"/>
                      </a:cubicBezTo>
                      <a:cubicBezTo>
                        <a:pt x="303" y="117"/>
                        <a:pt x="295" y="86"/>
                        <a:pt x="271" y="66"/>
                      </a:cubicBezTo>
                      <a:cubicBezTo>
                        <a:pt x="239" y="41"/>
                        <a:pt x="220" y="47"/>
                        <a:pt x="186" y="56"/>
                      </a:cubicBezTo>
                      <a:cubicBezTo>
                        <a:pt x="152" y="65"/>
                        <a:pt x="122" y="71"/>
                        <a:pt x="93" y="89"/>
                      </a:cubicBezTo>
                      <a:cubicBezTo>
                        <a:pt x="62" y="107"/>
                        <a:pt x="34" y="141"/>
                        <a:pt x="0" y="152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4" name="Freeform 125"/>
                <p:cNvSpPr>
                  <a:spLocks/>
                </p:cNvSpPr>
                <p:nvPr/>
              </p:nvSpPr>
              <p:spPr bwMode="auto">
                <a:xfrm>
                  <a:off x="2743582" y="4855326"/>
                  <a:ext cx="228659" cy="541289"/>
                </a:xfrm>
                <a:custGeom>
                  <a:avLst/>
                  <a:gdLst>
                    <a:gd name="T0" fmla="*/ 2147483646 w 558"/>
                    <a:gd name="T1" fmla="*/ 2147483646 h 1321"/>
                    <a:gd name="T2" fmla="*/ 2147483646 w 558"/>
                    <a:gd name="T3" fmla="*/ 2147483646 h 1321"/>
                    <a:gd name="T4" fmla="*/ 2147483646 w 558"/>
                    <a:gd name="T5" fmla="*/ 2147483646 h 1321"/>
                    <a:gd name="T6" fmla="*/ 2147483646 w 558"/>
                    <a:gd name="T7" fmla="*/ 2147483646 h 1321"/>
                    <a:gd name="T8" fmla="*/ 2147483646 w 558"/>
                    <a:gd name="T9" fmla="*/ 2147483646 h 1321"/>
                    <a:gd name="T10" fmla="*/ 2147483646 w 558"/>
                    <a:gd name="T11" fmla="*/ 2147483646 h 1321"/>
                    <a:gd name="T12" fmla="*/ 2147483646 w 558"/>
                    <a:gd name="T13" fmla="*/ 2147483646 h 1321"/>
                    <a:gd name="T14" fmla="*/ 2147483646 w 558"/>
                    <a:gd name="T15" fmla="*/ 2147483646 h 1321"/>
                    <a:gd name="T16" fmla="*/ 2147483646 w 558"/>
                    <a:gd name="T17" fmla="*/ 2147483646 h 1321"/>
                    <a:gd name="T18" fmla="*/ 2147483646 w 558"/>
                    <a:gd name="T19" fmla="*/ 0 h 1321"/>
                    <a:gd name="T20" fmla="*/ 2147483646 w 558"/>
                    <a:gd name="T21" fmla="*/ 2147483646 h 1321"/>
                    <a:gd name="T22" fmla="*/ 2147483646 w 558"/>
                    <a:gd name="T23" fmla="*/ 2147483646 h 1321"/>
                    <a:gd name="T24" fmla="*/ 2147483646 w 558"/>
                    <a:gd name="T25" fmla="*/ 2147483646 h 1321"/>
                    <a:gd name="T26" fmla="*/ 2147483646 w 558"/>
                    <a:gd name="T27" fmla="*/ 2147483646 h 1321"/>
                    <a:gd name="T28" fmla="*/ 2147483646 w 558"/>
                    <a:gd name="T29" fmla="*/ 2147483646 h 1321"/>
                    <a:gd name="T30" fmla="*/ 2147483646 w 558"/>
                    <a:gd name="T31" fmla="*/ 2147483646 h 1321"/>
                    <a:gd name="T32" fmla="*/ 2147483646 w 558"/>
                    <a:gd name="T33" fmla="*/ 2147483646 h 13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8"/>
                    <a:gd name="T52" fmla="*/ 0 h 1321"/>
                    <a:gd name="T53" fmla="*/ 558 w 558"/>
                    <a:gd name="T54" fmla="*/ 1321 h 13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8" h="1321">
                      <a:moveTo>
                        <a:pt x="542" y="1169"/>
                      </a:moveTo>
                      <a:cubicBezTo>
                        <a:pt x="558" y="1191"/>
                        <a:pt x="555" y="1242"/>
                        <a:pt x="541" y="1266"/>
                      </a:cubicBezTo>
                      <a:cubicBezTo>
                        <a:pt x="530" y="1287"/>
                        <a:pt x="479" y="1321"/>
                        <a:pt x="455" y="1312"/>
                      </a:cubicBezTo>
                      <a:cubicBezTo>
                        <a:pt x="444" y="1308"/>
                        <a:pt x="405" y="1254"/>
                        <a:pt x="398" y="1245"/>
                      </a:cubicBezTo>
                      <a:cubicBezTo>
                        <a:pt x="377" y="1220"/>
                        <a:pt x="353" y="1189"/>
                        <a:pt x="336" y="1160"/>
                      </a:cubicBezTo>
                      <a:cubicBezTo>
                        <a:pt x="303" y="1104"/>
                        <a:pt x="260" y="1050"/>
                        <a:pt x="233" y="990"/>
                      </a:cubicBezTo>
                      <a:cubicBezTo>
                        <a:pt x="205" y="927"/>
                        <a:pt x="177" y="855"/>
                        <a:pt x="155" y="793"/>
                      </a:cubicBezTo>
                      <a:cubicBezTo>
                        <a:pt x="111" y="667"/>
                        <a:pt x="41" y="541"/>
                        <a:pt x="27" y="404"/>
                      </a:cubicBezTo>
                      <a:cubicBezTo>
                        <a:pt x="20" y="326"/>
                        <a:pt x="43" y="261"/>
                        <a:pt x="23" y="185"/>
                      </a:cubicBezTo>
                      <a:cubicBezTo>
                        <a:pt x="6" y="123"/>
                        <a:pt x="0" y="66"/>
                        <a:pt x="6" y="0"/>
                      </a:cubicBezTo>
                      <a:cubicBezTo>
                        <a:pt x="6" y="58"/>
                        <a:pt x="11" y="114"/>
                        <a:pt x="10" y="170"/>
                      </a:cubicBezTo>
                      <a:cubicBezTo>
                        <a:pt x="10" y="236"/>
                        <a:pt x="29" y="286"/>
                        <a:pt x="44" y="346"/>
                      </a:cubicBezTo>
                      <a:cubicBezTo>
                        <a:pt x="65" y="427"/>
                        <a:pt x="79" y="511"/>
                        <a:pt x="106" y="591"/>
                      </a:cubicBezTo>
                      <a:cubicBezTo>
                        <a:pt x="157" y="739"/>
                        <a:pt x="225" y="885"/>
                        <a:pt x="276" y="1025"/>
                      </a:cubicBezTo>
                      <a:cubicBezTo>
                        <a:pt x="306" y="1106"/>
                        <a:pt x="317" y="1165"/>
                        <a:pt x="386" y="1213"/>
                      </a:cubicBezTo>
                      <a:cubicBezTo>
                        <a:pt x="412" y="1230"/>
                        <a:pt x="449" y="1254"/>
                        <a:pt x="482" y="1240"/>
                      </a:cubicBezTo>
                      <a:cubicBezTo>
                        <a:pt x="523" y="1224"/>
                        <a:pt x="518" y="1182"/>
                        <a:pt x="530" y="1148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5" name="Freeform 126"/>
                <p:cNvSpPr>
                  <a:spLocks/>
                </p:cNvSpPr>
                <p:nvPr/>
              </p:nvSpPr>
              <p:spPr bwMode="auto">
                <a:xfrm>
                  <a:off x="2856697" y="5396615"/>
                  <a:ext cx="93337" cy="75815"/>
                </a:xfrm>
                <a:custGeom>
                  <a:avLst/>
                  <a:gdLst>
                    <a:gd name="T0" fmla="*/ 2147483646 w 228"/>
                    <a:gd name="T1" fmla="*/ 2147483646 h 185"/>
                    <a:gd name="T2" fmla="*/ 2147483646 w 228"/>
                    <a:gd name="T3" fmla="*/ 2147483646 h 185"/>
                    <a:gd name="T4" fmla="*/ 0 w 228"/>
                    <a:gd name="T5" fmla="*/ 0 h 185"/>
                    <a:gd name="T6" fmla="*/ 0 60000 65536"/>
                    <a:gd name="T7" fmla="*/ 0 60000 65536"/>
                    <a:gd name="T8" fmla="*/ 0 60000 65536"/>
                    <a:gd name="T9" fmla="*/ 0 w 228"/>
                    <a:gd name="T10" fmla="*/ 0 h 185"/>
                    <a:gd name="T11" fmla="*/ 228 w 228"/>
                    <a:gd name="T12" fmla="*/ 185 h 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8" h="185">
                      <a:moveTo>
                        <a:pt x="13" y="30"/>
                      </a:moveTo>
                      <a:cubicBezTo>
                        <a:pt x="80" y="65"/>
                        <a:pt x="145" y="185"/>
                        <a:pt x="228" y="181"/>
                      </a:cubicBezTo>
                      <a:cubicBezTo>
                        <a:pt x="216" y="68"/>
                        <a:pt x="79" y="39"/>
                        <a:pt x="0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6" name="Freeform 127"/>
                <p:cNvSpPr>
                  <a:spLocks/>
                </p:cNvSpPr>
                <p:nvPr/>
              </p:nvSpPr>
              <p:spPr bwMode="auto">
                <a:xfrm>
                  <a:off x="2900070" y="4692246"/>
                  <a:ext cx="143823" cy="70784"/>
                </a:xfrm>
                <a:custGeom>
                  <a:avLst/>
                  <a:gdLst>
                    <a:gd name="T0" fmla="*/ 2147483646 w 351"/>
                    <a:gd name="T1" fmla="*/ 0 h 173"/>
                    <a:gd name="T2" fmla="*/ 2147483646 w 351"/>
                    <a:gd name="T3" fmla="*/ 2147483646 h 173"/>
                    <a:gd name="T4" fmla="*/ 2147483646 w 351"/>
                    <a:gd name="T5" fmla="*/ 2147483646 h 173"/>
                    <a:gd name="T6" fmla="*/ 0 w 351"/>
                    <a:gd name="T7" fmla="*/ 0 h 1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1"/>
                    <a:gd name="T13" fmla="*/ 0 h 173"/>
                    <a:gd name="T14" fmla="*/ 351 w 351"/>
                    <a:gd name="T15" fmla="*/ 173 h 1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1" h="173">
                      <a:moveTo>
                        <a:pt x="4" y="0"/>
                      </a:moveTo>
                      <a:cubicBezTo>
                        <a:pt x="61" y="17"/>
                        <a:pt x="98" y="62"/>
                        <a:pt x="156" y="77"/>
                      </a:cubicBezTo>
                      <a:cubicBezTo>
                        <a:pt x="212" y="92"/>
                        <a:pt x="304" y="90"/>
                        <a:pt x="351" y="123"/>
                      </a:cubicBezTo>
                      <a:cubicBezTo>
                        <a:pt x="231" y="173"/>
                        <a:pt x="90" y="60"/>
                        <a:pt x="0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7" name="Freeform 128"/>
                <p:cNvSpPr>
                  <a:spLocks/>
                </p:cNvSpPr>
                <p:nvPr/>
              </p:nvSpPr>
              <p:spPr bwMode="auto">
                <a:xfrm>
                  <a:off x="3019431" y="5360529"/>
                  <a:ext cx="48230" cy="68529"/>
                </a:xfrm>
                <a:custGeom>
                  <a:avLst/>
                  <a:gdLst>
                    <a:gd name="T0" fmla="*/ 2147483646 w 118"/>
                    <a:gd name="T1" fmla="*/ 2147483646 h 167"/>
                    <a:gd name="T2" fmla="*/ 2147483646 w 118"/>
                    <a:gd name="T3" fmla="*/ 2147483646 h 167"/>
                    <a:gd name="T4" fmla="*/ 2147483646 w 118"/>
                    <a:gd name="T5" fmla="*/ 2147483646 h 167"/>
                    <a:gd name="T6" fmla="*/ 2147483646 w 118"/>
                    <a:gd name="T7" fmla="*/ 2147483646 h 167"/>
                    <a:gd name="T8" fmla="*/ 0 w 118"/>
                    <a:gd name="T9" fmla="*/ 2147483646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"/>
                    <a:gd name="T16" fmla="*/ 0 h 167"/>
                    <a:gd name="T17" fmla="*/ 118 w 118"/>
                    <a:gd name="T18" fmla="*/ 167 h 1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" h="167">
                      <a:moveTo>
                        <a:pt x="5" y="71"/>
                      </a:moveTo>
                      <a:cubicBezTo>
                        <a:pt x="22" y="46"/>
                        <a:pt x="63" y="0"/>
                        <a:pt x="97" y="4"/>
                      </a:cubicBezTo>
                      <a:cubicBezTo>
                        <a:pt x="118" y="70"/>
                        <a:pt x="64" y="119"/>
                        <a:pt x="25" y="167"/>
                      </a:cubicBezTo>
                      <a:cubicBezTo>
                        <a:pt x="38" y="136"/>
                        <a:pt x="85" y="96"/>
                        <a:pt x="46" y="64"/>
                      </a:cubicBezTo>
                      <a:cubicBezTo>
                        <a:pt x="27" y="58"/>
                        <a:pt x="9" y="63"/>
                        <a:pt x="0" y="8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8" name="Freeform 129"/>
                <p:cNvSpPr>
                  <a:spLocks/>
                </p:cNvSpPr>
                <p:nvPr/>
              </p:nvSpPr>
              <p:spPr bwMode="auto">
                <a:xfrm>
                  <a:off x="3123004" y="5113132"/>
                  <a:ext cx="33310" cy="244968"/>
                </a:xfrm>
                <a:custGeom>
                  <a:avLst/>
                  <a:gdLst>
                    <a:gd name="T0" fmla="*/ 2147483646 w 81"/>
                    <a:gd name="T1" fmla="*/ 2147483646 h 598"/>
                    <a:gd name="T2" fmla="*/ 2147483646 w 81"/>
                    <a:gd name="T3" fmla="*/ 2147483646 h 598"/>
                    <a:gd name="T4" fmla="*/ 2147483646 w 81"/>
                    <a:gd name="T5" fmla="*/ 2147483646 h 598"/>
                    <a:gd name="T6" fmla="*/ 2147483646 w 81"/>
                    <a:gd name="T7" fmla="*/ 2147483646 h 598"/>
                    <a:gd name="T8" fmla="*/ 2147483646 w 81"/>
                    <a:gd name="T9" fmla="*/ 2147483646 h 598"/>
                    <a:gd name="T10" fmla="*/ 2147483646 w 81"/>
                    <a:gd name="T11" fmla="*/ 0 h 5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"/>
                    <a:gd name="T19" fmla="*/ 0 h 598"/>
                    <a:gd name="T20" fmla="*/ 81 w 81"/>
                    <a:gd name="T21" fmla="*/ 598 h 5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" h="598">
                      <a:moveTo>
                        <a:pt x="26" y="17"/>
                      </a:moveTo>
                      <a:cubicBezTo>
                        <a:pt x="26" y="112"/>
                        <a:pt x="0" y="198"/>
                        <a:pt x="5" y="295"/>
                      </a:cubicBezTo>
                      <a:cubicBezTo>
                        <a:pt x="8" y="348"/>
                        <a:pt x="4" y="406"/>
                        <a:pt x="9" y="460"/>
                      </a:cubicBezTo>
                      <a:cubicBezTo>
                        <a:pt x="13" y="505"/>
                        <a:pt x="31" y="551"/>
                        <a:pt x="18" y="598"/>
                      </a:cubicBezTo>
                      <a:cubicBezTo>
                        <a:pt x="81" y="529"/>
                        <a:pt x="65" y="399"/>
                        <a:pt x="64" y="309"/>
                      </a:cubicBezTo>
                      <a:cubicBezTo>
                        <a:pt x="63" y="204"/>
                        <a:pt x="15" y="103"/>
                        <a:pt x="26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199" name="Freeform 130"/>
                <p:cNvSpPr>
                  <a:spLocks/>
                </p:cNvSpPr>
                <p:nvPr/>
              </p:nvSpPr>
              <p:spPr bwMode="auto">
                <a:xfrm>
                  <a:off x="3094378" y="4663099"/>
                  <a:ext cx="54823" cy="385668"/>
                </a:xfrm>
                <a:custGeom>
                  <a:avLst/>
                  <a:gdLst>
                    <a:gd name="T0" fmla="*/ 2147483646 w 134"/>
                    <a:gd name="T1" fmla="*/ 2147483646 h 941"/>
                    <a:gd name="T2" fmla="*/ 0 w 134"/>
                    <a:gd name="T3" fmla="*/ 2147483646 h 941"/>
                    <a:gd name="T4" fmla="*/ 2147483646 w 134"/>
                    <a:gd name="T5" fmla="*/ 2147483646 h 941"/>
                    <a:gd name="T6" fmla="*/ 2147483646 w 134"/>
                    <a:gd name="T7" fmla="*/ 2147483646 h 941"/>
                    <a:gd name="T8" fmla="*/ 2147483646 w 134"/>
                    <a:gd name="T9" fmla="*/ 2147483646 h 941"/>
                    <a:gd name="T10" fmla="*/ 2147483646 w 134"/>
                    <a:gd name="T11" fmla="*/ 2147483646 h 941"/>
                    <a:gd name="T12" fmla="*/ 2147483646 w 134"/>
                    <a:gd name="T13" fmla="*/ 2147483646 h 941"/>
                    <a:gd name="T14" fmla="*/ 2147483646 w 134"/>
                    <a:gd name="T15" fmla="*/ 2147483646 h 941"/>
                    <a:gd name="T16" fmla="*/ 2147483646 w 134"/>
                    <a:gd name="T17" fmla="*/ 2147483646 h 941"/>
                    <a:gd name="T18" fmla="*/ 2147483646 w 134"/>
                    <a:gd name="T19" fmla="*/ 0 h 9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4"/>
                    <a:gd name="T31" fmla="*/ 0 h 941"/>
                    <a:gd name="T32" fmla="*/ 134 w 134"/>
                    <a:gd name="T33" fmla="*/ 941 h 9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4" h="941">
                      <a:moveTo>
                        <a:pt x="134" y="67"/>
                      </a:moveTo>
                      <a:cubicBezTo>
                        <a:pt x="99" y="118"/>
                        <a:pt x="41" y="139"/>
                        <a:pt x="0" y="182"/>
                      </a:cubicBezTo>
                      <a:cubicBezTo>
                        <a:pt x="74" y="171"/>
                        <a:pt x="105" y="277"/>
                        <a:pt x="104" y="333"/>
                      </a:cubicBezTo>
                      <a:cubicBezTo>
                        <a:pt x="104" y="412"/>
                        <a:pt x="83" y="473"/>
                        <a:pt x="66" y="544"/>
                      </a:cubicBezTo>
                      <a:cubicBezTo>
                        <a:pt x="49" y="619"/>
                        <a:pt x="82" y="689"/>
                        <a:pt x="92" y="760"/>
                      </a:cubicBezTo>
                      <a:cubicBezTo>
                        <a:pt x="96" y="789"/>
                        <a:pt x="103" y="828"/>
                        <a:pt x="100" y="857"/>
                      </a:cubicBezTo>
                      <a:cubicBezTo>
                        <a:pt x="96" y="902"/>
                        <a:pt x="66" y="902"/>
                        <a:pt x="46" y="941"/>
                      </a:cubicBezTo>
                      <a:cubicBezTo>
                        <a:pt x="123" y="926"/>
                        <a:pt x="133" y="817"/>
                        <a:pt x="130" y="751"/>
                      </a:cubicBezTo>
                      <a:cubicBezTo>
                        <a:pt x="126" y="669"/>
                        <a:pt x="126" y="582"/>
                        <a:pt x="126" y="498"/>
                      </a:cubicBezTo>
                      <a:cubicBezTo>
                        <a:pt x="126" y="332"/>
                        <a:pt x="126" y="166"/>
                        <a:pt x="126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0" name="Freeform 131"/>
                <p:cNvSpPr>
                  <a:spLocks/>
                </p:cNvSpPr>
                <p:nvPr/>
              </p:nvSpPr>
              <p:spPr bwMode="auto">
                <a:xfrm>
                  <a:off x="3038688" y="4425765"/>
                  <a:ext cx="114330" cy="198472"/>
                </a:xfrm>
                <a:custGeom>
                  <a:avLst/>
                  <a:gdLst>
                    <a:gd name="T0" fmla="*/ 2147483646 w 279"/>
                    <a:gd name="T1" fmla="*/ 2147483646 h 484"/>
                    <a:gd name="T2" fmla="*/ 2147483646 w 279"/>
                    <a:gd name="T3" fmla="*/ 2147483646 h 484"/>
                    <a:gd name="T4" fmla="*/ 0 w 279"/>
                    <a:gd name="T5" fmla="*/ 2147483646 h 484"/>
                    <a:gd name="T6" fmla="*/ 2147483646 w 279"/>
                    <a:gd name="T7" fmla="*/ 2147483646 h 484"/>
                    <a:gd name="T8" fmla="*/ 2147483646 w 279"/>
                    <a:gd name="T9" fmla="*/ 2147483646 h 484"/>
                    <a:gd name="T10" fmla="*/ 2147483646 w 279"/>
                    <a:gd name="T11" fmla="*/ 2147483646 h 484"/>
                    <a:gd name="T12" fmla="*/ 2147483646 w 279"/>
                    <a:gd name="T13" fmla="*/ 2147483646 h 484"/>
                    <a:gd name="T14" fmla="*/ 2147483646 w 279"/>
                    <a:gd name="T15" fmla="*/ 2147483646 h 484"/>
                    <a:gd name="T16" fmla="*/ 2147483646 w 279"/>
                    <a:gd name="T17" fmla="*/ 2147483646 h 484"/>
                    <a:gd name="T18" fmla="*/ 2147483646 w 279"/>
                    <a:gd name="T19" fmla="*/ 2147483646 h 484"/>
                    <a:gd name="T20" fmla="*/ 2147483646 w 279"/>
                    <a:gd name="T21" fmla="*/ 2147483646 h 484"/>
                    <a:gd name="T22" fmla="*/ 2147483646 w 279"/>
                    <a:gd name="T23" fmla="*/ 2147483646 h 484"/>
                    <a:gd name="T24" fmla="*/ 2147483646 w 279"/>
                    <a:gd name="T25" fmla="*/ 2147483646 h 484"/>
                    <a:gd name="T26" fmla="*/ 2147483646 w 279"/>
                    <a:gd name="T27" fmla="*/ 0 h 4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79"/>
                    <a:gd name="T43" fmla="*/ 0 h 484"/>
                    <a:gd name="T44" fmla="*/ 279 w 279"/>
                    <a:gd name="T45" fmla="*/ 484 h 48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79" h="484">
                      <a:moveTo>
                        <a:pt x="160" y="42"/>
                      </a:moveTo>
                      <a:cubicBezTo>
                        <a:pt x="137" y="59"/>
                        <a:pt x="123" y="82"/>
                        <a:pt x="98" y="97"/>
                      </a:cubicBezTo>
                      <a:cubicBezTo>
                        <a:pt x="67" y="115"/>
                        <a:pt x="23" y="110"/>
                        <a:pt x="0" y="135"/>
                      </a:cubicBezTo>
                      <a:cubicBezTo>
                        <a:pt x="27" y="146"/>
                        <a:pt x="84" y="151"/>
                        <a:pt x="113" y="136"/>
                      </a:cubicBezTo>
                      <a:cubicBezTo>
                        <a:pt x="109" y="175"/>
                        <a:pt x="67" y="217"/>
                        <a:pt x="38" y="244"/>
                      </a:cubicBezTo>
                      <a:cubicBezTo>
                        <a:pt x="71" y="268"/>
                        <a:pt x="117" y="259"/>
                        <a:pt x="152" y="244"/>
                      </a:cubicBezTo>
                      <a:cubicBezTo>
                        <a:pt x="168" y="277"/>
                        <a:pt x="184" y="320"/>
                        <a:pt x="173" y="358"/>
                      </a:cubicBezTo>
                      <a:cubicBezTo>
                        <a:pt x="163" y="391"/>
                        <a:pt x="129" y="404"/>
                        <a:pt x="106" y="430"/>
                      </a:cubicBezTo>
                      <a:cubicBezTo>
                        <a:pt x="142" y="433"/>
                        <a:pt x="162" y="428"/>
                        <a:pt x="186" y="448"/>
                      </a:cubicBezTo>
                      <a:cubicBezTo>
                        <a:pt x="197" y="457"/>
                        <a:pt x="188" y="467"/>
                        <a:pt x="207" y="477"/>
                      </a:cubicBezTo>
                      <a:cubicBezTo>
                        <a:pt x="220" y="484"/>
                        <a:pt x="242" y="483"/>
                        <a:pt x="257" y="481"/>
                      </a:cubicBezTo>
                      <a:cubicBezTo>
                        <a:pt x="279" y="401"/>
                        <a:pt x="265" y="309"/>
                        <a:pt x="236" y="233"/>
                      </a:cubicBezTo>
                      <a:cubicBezTo>
                        <a:pt x="223" y="198"/>
                        <a:pt x="203" y="165"/>
                        <a:pt x="194" y="131"/>
                      </a:cubicBezTo>
                      <a:cubicBezTo>
                        <a:pt x="183" y="88"/>
                        <a:pt x="190" y="41"/>
                        <a:pt x="173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1" name="Freeform 132"/>
                <p:cNvSpPr>
                  <a:spLocks/>
                </p:cNvSpPr>
                <p:nvPr/>
              </p:nvSpPr>
              <p:spPr bwMode="auto">
                <a:xfrm>
                  <a:off x="2806212" y="4462372"/>
                  <a:ext cx="75468" cy="215821"/>
                </a:xfrm>
                <a:custGeom>
                  <a:avLst/>
                  <a:gdLst>
                    <a:gd name="T0" fmla="*/ 2147483646 w 184"/>
                    <a:gd name="T1" fmla="*/ 2147483646 h 527"/>
                    <a:gd name="T2" fmla="*/ 2147483646 w 184"/>
                    <a:gd name="T3" fmla="*/ 2147483646 h 527"/>
                    <a:gd name="T4" fmla="*/ 2147483646 w 184"/>
                    <a:gd name="T5" fmla="*/ 2147483646 h 527"/>
                    <a:gd name="T6" fmla="*/ 2147483646 w 184"/>
                    <a:gd name="T7" fmla="*/ 2147483646 h 527"/>
                    <a:gd name="T8" fmla="*/ 2147483646 w 184"/>
                    <a:gd name="T9" fmla="*/ 2147483646 h 527"/>
                    <a:gd name="T10" fmla="*/ 0 w 184"/>
                    <a:gd name="T11" fmla="*/ 2147483646 h 527"/>
                    <a:gd name="T12" fmla="*/ 2147483646 w 184"/>
                    <a:gd name="T13" fmla="*/ 2147483646 h 527"/>
                    <a:gd name="T14" fmla="*/ 2147483646 w 184"/>
                    <a:gd name="T15" fmla="*/ 2147483646 h 527"/>
                    <a:gd name="T16" fmla="*/ 2147483646 w 184"/>
                    <a:gd name="T17" fmla="*/ 2147483646 h 527"/>
                    <a:gd name="T18" fmla="*/ 2147483646 w 184"/>
                    <a:gd name="T19" fmla="*/ 2147483646 h 527"/>
                    <a:gd name="T20" fmla="*/ 2147483646 w 184"/>
                    <a:gd name="T21" fmla="*/ 0 h 5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4"/>
                    <a:gd name="T34" fmla="*/ 0 h 527"/>
                    <a:gd name="T35" fmla="*/ 184 w 184"/>
                    <a:gd name="T36" fmla="*/ 527 h 5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4" h="527">
                      <a:moveTo>
                        <a:pt x="153" y="21"/>
                      </a:moveTo>
                      <a:cubicBezTo>
                        <a:pt x="184" y="90"/>
                        <a:pt x="153" y="230"/>
                        <a:pt x="149" y="307"/>
                      </a:cubicBezTo>
                      <a:cubicBezTo>
                        <a:pt x="147" y="346"/>
                        <a:pt x="141" y="385"/>
                        <a:pt x="148" y="423"/>
                      </a:cubicBezTo>
                      <a:cubicBezTo>
                        <a:pt x="156" y="460"/>
                        <a:pt x="180" y="487"/>
                        <a:pt x="173" y="527"/>
                      </a:cubicBezTo>
                      <a:cubicBezTo>
                        <a:pt x="136" y="491"/>
                        <a:pt x="143" y="384"/>
                        <a:pt x="127" y="334"/>
                      </a:cubicBezTo>
                      <a:cubicBezTo>
                        <a:pt x="112" y="284"/>
                        <a:pt x="51" y="241"/>
                        <a:pt x="0" y="219"/>
                      </a:cubicBezTo>
                      <a:cubicBezTo>
                        <a:pt x="34" y="218"/>
                        <a:pt x="84" y="248"/>
                        <a:pt x="111" y="219"/>
                      </a:cubicBezTo>
                      <a:cubicBezTo>
                        <a:pt x="121" y="208"/>
                        <a:pt x="131" y="174"/>
                        <a:pt x="128" y="159"/>
                      </a:cubicBezTo>
                      <a:cubicBezTo>
                        <a:pt x="120" y="128"/>
                        <a:pt x="97" y="140"/>
                        <a:pt x="76" y="118"/>
                      </a:cubicBezTo>
                      <a:cubicBezTo>
                        <a:pt x="93" y="93"/>
                        <a:pt x="125" y="108"/>
                        <a:pt x="146" y="89"/>
                      </a:cubicBezTo>
                      <a:cubicBezTo>
                        <a:pt x="165" y="70"/>
                        <a:pt x="168" y="25"/>
                        <a:pt x="166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2" name="Freeform 133"/>
                <p:cNvSpPr>
                  <a:spLocks/>
                </p:cNvSpPr>
                <p:nvPr/>
              </p:nvSpPr>
              <p:spPr bwMode="auto">
                <a:xfrm>
                  <a:off x="2687892" y="4445023"/>
                  <a:ext cx="52741" cy="55343"/>
                </a:xfrm>
                <a:custGeom>
                  <a:avLst/>
                  <a:gdLst>
                    <a:gd name="T0" fmla="*/ 2147483646 w 129"/>
                    <a:gd name="T1" fmla="*/ 0 h 135"/>
                    <a:gd name="T2" fmla="*/ 2147483646 w 129"/>
                    <a:gd name="T3" fmla="*/ 2147483646 h 135"/>
                    <a:gd name="T4" fmla="*/ 2147483646 w 129"/>
                    <a:gd name="T5" fmla="*/ 2147483646 h 135"/>
                    <a:gd name="T6" fmla="*/ 2147483646 w 129"/>
                    <a:gd name="T7" fmla="*/ 2147483646 h 135"/>
                    <a:gd name="T8" fmla="*/ 2147483646 w 129"/>
                    <a:gd name="T9" fmla="*/ 2147483646 h 135"/>
                    <a:gd name="T10" fmla="*/ 2147483646 w 129"/>
                    <a:gd name="T11" fmla="*/ 2147483646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9"/>
                    <a:gd name="T19" fmla="*/ 0 h 135"/>
                    <a:gd name="T20" fmla="*/ 129 w 129"/>
                    <a:gd name="T21" fmla="*/ 135 h 1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9" h="135">
                      <a:moveTo>
                        <a:pt x="53" y="0"/>
                      </a:moveTo>
                      <a:cubicBezTo>
                        <a:pt x="72" y="15"/>
                        <a:pt x="106" y="33"/>
                        <a:pt x="129" y="34"/>
                      </a:cubicBezTo>
                      <a:cubicBezTo>
                        <a:pt x="125" y="56"/>
                        <a:pt x="88" y="55"/>
                        <a:pt x="67" y="59"/>
                      </a:cubicBezTo>
                      <a:cubicBezTo>
                        <a:pt x="59" y="85"/>
                        <a:pt x="72" y="107"/>
                        <a:pt x="101" y="105"/>
                      </a:cubicBezTo>
                      <a:cubicBezTo>
                        <a:pt x="76" y="109"/>
                        <a:pt x="36" y="135"/>
                        <a:pt x="8" y="130"/>
                      </a:cubicBezTo>
                      <a:cubicBezTo>
                        <a:pt x="0" y="92"/>
                        <a:pt x="19" y="27"/>
                        <a:pt x="49" y="4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3" name="Freeform 134"/>
                <p:cNvSpPr>
                  <a:spLocks/>
                </p:cNvSpPr>
                <p:nvPr/>
              </p:nvSpPr>
              <p:spPr bwMode="auto">
                <a:xfrm>
                  <a:off x="2943963" y="5446754"/>
                  <a:ext cx="56558" cy="145038"/>
                </a:xfrm>
                <a:custGeom>
                  <a:avLst/>
                  <a:gdLst>
                    <a:gd name="T0" fmla="*/ 2147483646 w 138"/>
                    <a:gd name="T1" fmla="*/ 2147483646 h 354"/>
                    <a:gd name="T2" fmla="*/ 2147483646 w 138"/>
                    <a:gd name="T3" fmla="*/ 0 h 354"/>
                    <a:gd name="T4" fmla="*/ 2147483646 w 138"/>
                    <a:gd name="T5" fmla="*/ 2147483646 h 354"/>
                    <a:gd name="T6" fmla="*/ 2147483646 w 138"/>
                    <a:gd name="T7" fmla="*/ 2147483646 h 354"/>
                    <a:gd name="T8" fmla="*/ 2147483646 w 138"/>
                    <a:gd name="T9" fmla="*/ 2147483646 h 354"/>
                    <a:gd name="T10" fmla="*/ 2147483646 w 138"/>
                    <a:gd name="T11" fmla="*/ 2147483646 h 354"/>
                    <a:gd name="T12" fmla="*/ 2147483646 w 138"/>
                    <a:gd name="T13" fmla="*/ 2147483646 h 354"/>
                    <a:gd name="T14" fmla="*/ 2147483646 w 138"/>
                    <a:gd name="T15" fmla="*/ 2147483646 h 3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8"/>
                    <a:gd name="T25" fmla="*/ 0 h 354"/>
                    <a:gd name="T26" fmla="*/ 138 w 138"/>
                    <a:gd name="T27" fmla="*/ 354 h 3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8" h="354">
                      <a:moveTo>
                        <a:pt x="113" y="220"/>
                      </a:moveTo>
                      <a:cubicBezTo>
                        <a:pt x="84" y="153"/>
                        <a:pt x="83" y="76"/>
                        <a:pt x="83" y="0"/>
                      </a:cubicBezTo>
                      <a:cubicBezTo>
                        <a:pt x="71" y="48"/>
                        <a:pt x="22" y="132"/>
                        <a:pt x="29" y="190"/>
                      </a:cubicBezTo>
                      <a:cubicBezTo>
                        <a:pt x="67" y="202"/>
                        <a:pt x="68" y="259"/>
                        <a:pt x="20" y="250"/>
                      </a:cubicBezTo>
                      <a:cubicBezTo>
                        <a:pt x="18" y="269"/>
                        <a:pt x="25" y="283"/>
                        <a:pt x="27" y="300"/>
                      </a:cubicBezTo>
                      <a:cubicBezTo>
                        <a:pt x="20" y="301"/>
                        <a:pt x="16" y="305"/>
                        <a:pt x="8" y="305"/>
                      </a:cubicBezTo>
                      <a:cubicBezTo>
                        <a:pt x="0" y="345"/>
                        <a:pt x="83" y="354"/>
                        <a:pt x="112" y="351"/>
                      </a:cubicBezTo>
                      <a:cubicBezTo>
                        <a:pt x="114" y="306"/>
                        <a:pt x="138" y="244"/>
                        <a:pt x="121" y="203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4" name="Freeform 135"/>
                <p:cNvSpPr>
                  <a:spLocks/>
                </p:cNvSpPr>
                <p:nvPr/>
              </p:nvSpPr>
              <p:spPr bwMode="auto">
                <a:xfrm>
                  <a:off x="2950902" y="5338149"/>
                  <a:ext cx="52394" cy="157355"/>
                </a:xfrm>
                <a:custGeom>
                  <a:avLst/>
                  <a:gdLst>
                    <a:gd name="T0" fmla="*/ 2147483646 w 128"/>
                    <a:gd name="T1" fmla="*/ 2147483646 h 384"/>
                    <a:gd name="T2" fmla="*/ 2147483646 w 128"/>
                    <a:gd name="T3" fmla="*/ 2147483646 h 384"/>
                    <a:gd name="T4" fmla="*/ 2147483646 w 128"/>
                    <a:gd name="T5" fmla="*/ 2147483646 h 384"/>
                    <a:gd name="T6" fmla="*/ 2147483646 w 128"/>
                    <a:gd name="T7" fmla="*/ 2147483646 h 384"/>
                    <a:gd name="T8" fmla="*/ 2147483646 w 128"/>
                    <a:gd name="T9" fmla="*/ 0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384"/>
                    <a:gd name="T17" fmla="*/ 128 w 12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384">
                      <a:moveTo>
                        <a:pt x="24" y="4"/>
                      </a:moveTo>
                      <a:cubicBezTo>
                        <a:pt x="0" y="68"/>
                        <a:pt x="31" y="173"/>
                        <a:pt x="44" y="237"/>
                      </a:cubicBezTo>
                      <a:cubicBezTo>
                        <a:pt x="49" y="263"/>
                        <a:pt x="60" y="384"/>
                        <a:pt x="104" y="313"/>
                      </a:cubicBezTo>
                      <a:cubicBezTo>
                        <a:pt x="128" y="274"/>
                        <a:pt x="104" y="160"/>
                        <a:pt x="87" y="122"/>
                      </a:cubicBezTo>
                      <a:cubicBezTo>
                        <a:pt x="67" y="76"/>
                        <a:pt x="36" y="50"/>
                        <a:pt x="28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5" name="Freeform 136"/>
                <p:cNvSpPr>
                  <a:spLocks/>
                </p:cNvSpPr>
                <p:nvPr/>
              </p:nvSpPr>
              <p:spPr bwMode="auto">
                <a:xfrm>
                  <a:off x="2737337" y="4223823"/>
                  <a:ext cx="114330" cy="34004"/>
                </a:xfrm>
                <a:custGeom>
                  <a:avLst/>
                  <a:gdLst>
                    <a:gd name="T0" fmla="*/ 2147483646 w 279"/>
                    <a:gd name="T1" fmla="*/ 2147483646 h 83"/>
                    <a:gd name="T2" fmla="*/ 2147483646 w 279"/>
                    <a:gd name="T3" fmla="*/ 2147483646 h 83"/>
                    <a:gd name="T4" fmla="*/ 0 w 279"/>
                    <a:gd name="T5" fmla="*/ 2147483646 h 83"/>
                    <a:gd name="T6" fmla="*/ 2147483646 w 279"/>
                    <a:gd name="T7" fmla="*/ 2147483646 h 83"/>
                    <a:gd name="T8" fmla="*/ 2147483646 w 279"/>
                    <a:gd name="T9" fmla="*/ 2147483646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9"/>
                    <a:gd name="T16" fmla="*/ 0 h 83"/>
                    <a:gd name="T17" fmla="*/ 279 w 279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9" h="83">
                      <a:moveTo>
                        <a:pt x="258" y="20"/>
                      </a:moveTo>
                      <a:cubicBezTo>
                        <a:pt x="206" y="20"/>
                        <a:pt x="162" y="0"/>
                        <a:pt x="110" y="7"/>
                      </a:cubicBezTo>
                      <a:cubicBezTo>
                        <a:pt x="77" y="12"/>
                        <a:pt x="7" y="47"/>
                        <a:pt x="0" y="83"/>
                      </a:cubicBezTo>
                      <a:cubicBezTo>
                        <a:pt x="44" y="75"/>
                        <a:pt x="78" y="45"/>
                        <a:pt x="122" y="41"/>
                      </a:cubicBezTo>
                      <a:cubicBezTo>
                        <a:pt x="168" y="37"/>
                        <a:pt x="243" y="51"/>
                        <a:pt x="279" y="20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6" name="Freeform 137"/>
                <p:cNvSpPr>
                  <a:spLocks/>
                </p:cNvSpPr>
                <p:nvPr/>
              </p:nvSpPr>
              <p:spPr bwMode="auto">
                <a:xfrm>
                  <a:off x="2659613" y="4201616"/>
                  <a:ext cx="65579" cy="49618"/>
                </a:xfrm>
                <a:custGeom>
                  <a:avLst/>
                  <a:gdLst>
                    <a:gd name="T0" fmla="*/ 2147483646 w 160"/>
                    <a:gd name="T1" fmla="*/ 2147483646 h 121"/>
                    <a:gd name="T2" fmla="*/ 2147483646 w 160"/>
                    <a:gd name="T3" fmla="*/ 0 h 121"/>
                    <a:gd name="T4" fmla="*/ 0 w 160"/>
                    <a:gd name="T5" fmla="*/ 2147483646 h 121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21"/>
                    <a:gd name="T11" fmla="*/ 160 w 160"/>
                    <a:gd name="T12" fmla="*/ 121 h 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21">
                      <a:moveTo>
                        <a:pt x="4" y="116"/>
                      </a:moveTo>
                      <a:cubicBezTo>
                        <a:pt x="36" y="75"/>
                        <a:pt x="109" y="19"/>
                        <a:pt x="160" y="0"/>
                      </a:cubicBezTo>
                      <a:cubicBezTo>
                        <a:pt x="136" y="36"/>
                        <a:pt x="44" y="115"/>
                        <a:pt x="0" y="121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7" name="Freeform 138"/>
                <p:cNvSpPr>
                  <a:spLocks/>
                </p:cNvSpPr>
                <p:nvPr/>
              </p:nvSpPr>
              <p:spPr bwMode="auto">
                <a:xfrm>
                  <a:off x="2611209" y="4095440"/>
                  <a:ext cx="103226" cy="81540"/>
                </a:xfrm>
                <a:custGeom>
                  <a:avLst/>
                  <a:gdLst>
                    <a:gd name="T0" fmla="*/ 2147483646 w 252"/>
                    <a:gd name="T1" fmla="*/ 2147483646 h 199"/>
                    <a:gd name="T2" fmla="*/ 2147483646 w 252"/>
                    <a:gd name="T3" fmla="*/ 0 h 199"/>
                    <a:gd name="T4" fmla="*/ 2147483646 w 252"/>
                    <a:gd name="T5" fmla="*/ 2147483646 h 199"/>
                    <a:gd name="T6" fmla="*/ 0 w 252"/>
                    <a:gd name="T7" fmla="*/ 2147483646 h 199"/>
                    <a:gd name="T8" fmla="*/ 2147483646 w 252"/>
                    <a:gd name="T9" fmla="*/ 2147483646 h 199"/>
                    <a:gd name="T10" fmla="*/ 2147483646 w 252"/>
                    <a:gd name="T11" fmla="*/ 2147483646 h 199"/>
                    <a:gd name="T12" fmla="*/ 2147483646 w 252"/>
                    <a:gd name="T13" fmla="*/ 2147483646 h 1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"/>
                    <a:gd name="T22" fmla="*/ 0 h 199"/>
                    <a:gd name="T23" fmla="*/ 252 w 252"/>
                    <a:gd name="T24" fmla="*/ 199 h 1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" h="199">
                      <a:moveTo>
                        <a:pt x="207" y="101"/>
                      </a:moveTo>
                      <a:cubicBezTo>
                        <a:pt x="131" y="101"/>
                        <a:pt x="92" y="34"/>
                        <a:pt x="30" y="0"/>
                      </a:cubicBezTo>
                      <a:cubicBezTo>
                        <a:pt x="40" y="43"/>
                        <a:pt x="84" y="73"/>
                        <a:pt x="101" y="114"/>
                      </a:cubicBezTo>
                      <a:cubicBezTo>
                        <a:pt x="70" y="130"/>
                        <a:pt x="38" y="157"/>
                        <a:pt x="0" y="152"/>
                      </a:cubicBezTo>
                      <a:cubicBezTo>
                        <a:pt x="11" y="199"/>
                        <a:pt x="102" y="157"/>
                        <a:pt x="126" y="138"/>
                      </a:cubicBezTo>
                      <a:cubicBezTo>
                        <a:pt x="175" y="100"/>
                        <a:pt x="199" y="115"/>
                        <a:pt x="252" y="126"/>
                      </a:cubicBezTo>
                      <a:cubicBezTo>
                        <a:pt x="250" y="111"/>
                        <a:pt x="236" y="100"/>
                        <a:pt x="223" y="92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8" name="Freeform 139"/>
                <p:cNvSpPr>
                  <a:spLocks/>
                </p:cNvSpPr>
                <p:nvPr/>
              </p:nvSpPr>
              <p:spPr bwMode="auto">
                <a:xfrm>
                  <a:off x="2650939" y="3906510"/>
                  <a:ext cx="54476" cy="54129"/>
                </a:xfrm>
                <a:custGeom>
                  <a:avLst/>
                  <a:gdLst>
                    <a:gd name="T0" fmla="*/ 0 w 133"/>
                    <a:gd name="T1" fmla="*/ 2147483646 h 132"/>
                    <a:gd name="T2" fmla="*/ 2147483646 w 133"/>
                    <a:gd name="T3" fmla="*/ 2147483646 h 132"/>
                    <a:gd name="T4" fmla="*/ 2147483646 w 133"/>
                    <a:gd name="T5" fmla="*/ 2147483646 h 132"/>
                    <a:gd name="T6" fmla="*/ 2147483646 w 133"/>
                    <a:gd name="T7" fmla="*/ 0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3"/>
                    <a:gd name="T13" fmla="*/ 0 h 132"/>
                    <a:gd name="T14" fmla="*/ 133 w 133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3" h="132">
                      <a:moveTo>
                        <a:pt x="0" y="13"/>
                      </a:moveTo>
                      <a:cubicBezTo>
                        <a:pt x="26" y="71"/>
                        <a:pt x="52" y="132"/>
                        <a:pt x="126" y="126"/>
                      </a:cubicBezTo>
                      <a:cubicBezTo>
                        <a:pt x="133" y="95"/>
                        <a:pt x="87" y="89"/>
                        <a:pt x="66" y="77"/>
                      </a:cubicBezTo>
                      <a:cubicBezTo>
                        <a:pt x="34" y="59"/>
                        <a:pt x="12" y="43"/>
                        <a:pt x="12" y="0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09" name="Freeform 140"/>
                <p:cNvSpPr>
                  <a:spLocks/>
                </p:cNvSpPr>
                <p:nvPr/>
              </p:nvSpPr>
              <p:spPr bwMode="auto">
                <a:xfrm>
                  <a:off x="2685290" y="4294260"/>
                  <a:ext cx="33310" cy="65579"/>
                </a:xfrm>
                <a:custGeom>
                  <a:avLst/>
                  <a:gdLst>
                    <a:gd name="T0" fmla="*/ 2147483646 w 81"/>
                    <a:gd name="T1" fmla="*/ 2147483646 h 160"/>
                    <a:gd name="T2" fmla="*/ 2147483646 w 81"/>
                    <a:gd name="T3" fmla="*/ 2147483646 h 160"/>
                    <a:gd name="T4" fmla="*/ 2147483646 w 81"/>
                    <a:gd name="T5" fmla="*/ 2147483646 h 160"/>
                    <a:gd name="T6" fmla="*/ 2147483646 w 81"/>
                    <a:gd name="T7" fmla="*/ 2147483646 h 1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160"/>
                    <a:gd name="T14" fmla="*/ 81 w 81"/>
                    <a:gd name="T15" fmla="*/ 160 h 1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160">
                      <a:moveTo>
                        <a:pt x="72" y="55"/>
                      </a:moveTo>
                      <a:cubicBezTo>
                        <a:pt x="61" y="108"/>
                        <a:pt x="27" y="104"/>
                        <a:pt x="76" y="151"/>
                      </a:cubicBezTo>
                      <a:cubicBezTo>
                        <a:pt x="37" y="160"/>
                        <a:pt x="0" y="117"/>
                        <a:pt x="4" y="80"/>
                      </a:cubicBezTo>
                      <a:cubicBezTo>
                        <a:pt x="10" y="31"/>
                        <a:pt x="81" y="0"/>
                        <a:pt x="68" y="68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0" name="Freeform 141"/>
                <p:cNvSpPr>
                  <a:spLocks/>
                </p:cNvSpPr>
                <p:nvPr/>
              </p:nvSpPr>
              <p:spPr bwMode="auto">
                <a:xfrm>
                  <a:off x="2888620" y="3843880"/>
                  <a:ext cx="46322" cy="18910"/>
                </a:xfrm>
                <a:custGeom>
                  <a:avLst/>
                  <a:gdLst>
                    <a:gd name="T0" fmla="*/ 2147483646 w 113"/>
                    <a:gd name="T1" fmla="*/ 2147483646 h 46"/>
                    <a:gd name="T2" fmla="*/ 2147483646 w 113"/>
                    <a:gd name="T3" fmla="*/ 0 h 46"/>
                    <a:gd name="T4" fmla="*/ 2147483646 w 113"/>
                    <a:gd name="T5" fmla="*/ 2147483646 h 46"/>
                    <a:gd name="T6" fmla="*/ 2147483646 w 113"/>
                    <a:gd name="T7" fmla="*/ 2147483646 h 46"/>
                    <a:gd name="T8" fmla="*/ 2147483646 w 113"/>
                    <a:gd name="T9" fmla="*/ 2147483646 h 46"/>
                    <a:gd name="T10" fmla="*/ 2147483646 w 113"/>
                    <a:gd name="T11" fmla="*/ 2147483646 h 46"/>
                    <a:gd name="T12" fmla="*/ 0 w 113"/>
                    <a:gd name="T13" fmla="*/ 2147483646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3"/>
                    <a:gd name="T22" fmla="*/ 0 h 46"/>
                    <a:gd name="T23" fmla="*/ 113 w 113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3" h="46">
                      <a:moveTo>
                        <a:pt x="5" y="13"/>
                      </a:moveTo>
                      <a:cubicBezTo>
                        <a:pt x="41" y="29"/>
                        <a:pt x="80" y="18"/>
                        <a:pt x="113" y="0"/>
                      </a:cubicBezTo>
                      <a:cubicBezTo>
                        <a:pt x="107" y="10"/>
                        <a:pt x="102" y="26"/>
                        <a:pt x="92" y="32"/>
                      </a:cubicBezTo>
                      <a:cubicBezTo>
                        <a:pt x="84" y="37"/>
                        <a:pt x="66" y="46"/>
                        <a:pt x="56" y="45"/>
                      </a:cubicBezTo>
                      <a:cubicBezTo>
                        <a:pt x="50" y="45"/>
                        <a:pt x="47" y="42"/>
                        <a:pt x="42" y="40"/>
                      </a:cubicBezTo>
                      <a:cubicBezTo>
                        <a:pt x="35" y="38"/>
                        <a:pt x="27" y="39"/>
                        <a:pt x="20" y="37"/>
                      </a:cubicBezTo>
                      <a:cubicBezTo>
                        <a:pt x="11" y="34"/>
                        <a:pt x="3" y="21"/>
                        <a:pt x="0" y="12"/>
                      </a:cubicBezTo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1" name="Freeform 142"/>
                <p:cNvSpPr>
                  <a:spLocks/>
                </p:cNvSpPr>
                <p:nvPr/>
              </p:nvSpPr>
              <p:spPr bwMode="auto">
                <a:xfrm>
                  <a:off x="2880812" y="4329999"/>
                  <a:ext cx="207320" cy="67141"/>
                </a:xfrm>
                <a:custGeom>
                  <a:avLst/>
                  <a:gdLst>
                    <a:gd name="T0" fmla="*/ 2147483646 w 506"/>
                    <a:gd name="T1" fmla="*/ 0 h 164"/>
                    <a:gd name="T2" fmla="*/ 2147483646 w 506"/>
                    <a:gd name="T3" fmla="*/ 2147483646 h 164"/>
                    <a:gd name="T4" fmla="*/ 2147483646 w 506"/>
                    <a:gd name="T5" fmla="*/ 2147483646 h 164"/>
                    <a:gd name="T6" fmla="*/ 2147483646 w 506"/>
                    <a:gd name="T7" fmla="*/ 2147483646 h 164"/>
                    <a:gd name="T8" fmla="*/ 2147483646 w 506"/>
                    <a:gd name="T9" fmla="*/ 2147483646 h 1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"/>
                    <a:gd name="T16" fmla="*/ 0 h 164"/>
                    <a:gd name="T17" fmla="*/ 506 w 506"/>
                    <a:gd name="T18" fmla="*/ 164 h 1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" h="164">
                      <a:moveTo>
                        <a:pt x="433" y="0"/>
                      </a:moveTo>
                      <a:cubicBezTo>
                        <a:pt x="506" y="50"/>
                        <a:pt x="358" y="108"/>
                        <a:pt x="331" y="121"/>
                      </a:cubicBezTo>
                      <a:cubicBezTo>
                        <a:pt x="253" y="160"/>
                        <a:pt x="212" y="126"/>
                        <a:pt x="135" y="122"/>
                      </a:cubicBezTo>
                      <a:cubicBezTo>
                        <a:pt x="91" y="119"/>
                        <a:pt x="0" y="164"/>
                        <a:pt x="17" y="73"/>
                      </a:cubicBezTo>
                      <a:cubicBezTo>
                        <a:pt x="48" y="50"/>
                        <a:pt x="76" y="69"/>
                        <a:pt x="95" y="95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2" name="Freeform 143"/>
                <p:cNvSpPr>
                  <a:spLocks/>
                </p:cNvSpPr>
                <p:nvPr/>
              </p:nvSpPr>
              <p:spPr bwMode="auto">
                <a:xfrm>
                  <a:off x="2926787" y="4339714"/>
                  <a:ext cx="64712" cy="22207"/>
                </a:xfrm>
                <a:custGeom>
                  <a:avLst/>
                  <a:gdLst>
                    <a:gd name="T0" fmla="*/ 0 w 158"/>
                    <a:gd name="T1" fmla="*/ 2147483646 h 54"/>
                    <a:gd name="T2" fmla="*/ 2147483646 w 158"/>
                    <a:gd name="T3" fmla="*/ 0 h 54"/>
                    <a:gd name="T4" fmla="*/ 2147483646 w 158"/>
                    <a:gd name="T5" fmla="*/ 2147483646 h 54"/>
                    <a:gd name="T6" fmla="*/ 2147483646 w 158"/>
                    <a:gd name="T7" fmla="*/ 2147483646 h 54"/>
                    <a:gd name="T8" fmla="*/ 2147483646 w 158"/>
                    <a:gd name="T9" fmla="*/ 2147483646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54"/>
                    <a:gd name="T17" fmla="*/ 158 w 158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54">
                      <a:moveTo>
                        <a:pt x="0" y="54"/>
                      </a:moveTo>
                      <a:cubicBezTo>
                        <a:pt x="44" y="50"/>
                        <a:pt x="68" y="17"/>
                        <a:pt x="106" y="0"/>
                      </a:cubicBezTo>
                      <a:cubicBezTo>
                        <a:pt x="100" y="16"/>
                        <a:pt x="103" y="28"/>
                        <a:pt x="90" y="42"/>
                      </a:cubicBezTo>
                      <a:cubicBezTo>
                        <a:pt x="115" y="37"/>
                        <a:pt x="136" y="19"/>
                        <a:pt x="156" y="5"/>
                      </a:cubicBezTo>
                      <a:cubicBezTo>
                        <a:pt x="157" y="11"/>
                        <a:pt x="158" y="18"/>
                        <a:pt x="158" y="25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3" name="Freeform 144"/>
                <p:cNvSpPr>
                  <a:spLocks/>
                </p:cNvSpPr>
                <p:nvPr/>
              </p:nvSpPr>
              <p:spPr bwMode="auto">
                <a:xfrm>
                  <a:off x="2971374" y="3442598"/>
                  <a:ext cx="19778" cy="53435"/>
                </a:xfrm>
                <a:custGeom>
                  <a:avLst/>
                  <a:gdLst>
                    <a:gd name="T0" fmla="*/ 2147483646 w 48"/>
                    <a:gd name="T1" fmla="*/ 0 h 130"/>
                    <a:gd name="T2" fmla="*/ 2147483646 w 48"/>
                    <a:gd name="T3" fmla="*/ 2147483646 h 130"/>
                    <a:gd name="T4" fmla="*/ 2147483646 w 48"/>
                    <a:gd name="T5" fmla="*/ 2147483646 h 130"/>
                    <a:gd name="T6" fmla="*/ 2147483646 w 48"/>
                    <a:gd name="T7" fmla="*/ 2147483646 h 130"/>
                    <a:gd name="T8" fmla="*/ 2147483646 w 48"/>
                    <a:gd name="T9" fmla="*/ 2147483646 h 130"/>
                    <a:gd name="T10" fmla="*/ 2147483646 w 48"/>
                    <a:gd name="T11" fmla="*/ 2147483646 h 130"/>
                    <a:gd name="T12" fmla="*/ 2147483646 w 48"/>
                    <a:gd name="T13" fmla="*/ 2147483646 h 130"/>
                    <a:gd name="T14" fmla="*/ 2147483646 w 48"/>
                    <a:gd name="T15" fmla="*/ 2147483646 h 130"/>
                    <a:gd name="T16" fmla="*/ 2147483646 w 48"/>
                    <a:gd name="T17" fmla="*/ 2147483646 h 130"/>
                    <a:gd name="T18" fmla="*/ 2147483646 w 48"/>
                    <a:gd name="T19" fmla="*/ 2147483646 h 130"/>
                    <a:gd name="T20" fmla="*/ 2147483646 w 48"/>
                    <a:gd name="T21" fmla="*/ 2147483646 h 130"/>
                    <a:gd name="T22" fmla="*/ 2147483646 w 48"/>
                    <a:gd name="T23" fmla="*/ 2147483646 h 130"/>
                    <a:gd name="T24" fmla="*/ 2147483646 w 48"/>
                    <a:gd name="T25" fmla="*/ 2147483646 h 130"/>
                    <a:gd name="T26" fmla="*/ 2147483646 w 48"/>
                    <a:gd name="T27" fmla="*/ 2147483646 h 130"/>
                    <a:gd name="T28" fmla="*/ 2147483646 w 48"/>
                    <a:gd name="T29" fmla="*/ 2147483646 h 130"/>
                    <a:gd name="T30" fmla="*/ 2147483646 w 48"/>
                    <a:gd name="T31" fmla="*/ 2147483646 h 130"/>
                    <a:gd name="T32" fmla="*/ 2147483646 w 48"/>
                    <a:gd name="T33" fmla="*/ 2147483646 h 130"/>
                    <a:gd name="T34" fmla="*/ 2147483646 w 48"/>
                    <a:gd name="T35" fmla="*/ 2147483646 h 130"/>
                    <a:gd name="T36" fmla="*/ 2147483646 w 48"/>
                    <a:gd name="T37" fmla="*/ 2147483646 h 130"/>
                    <a:gd name="T38" fmla="*/ 2147483646 w 48"/>
                    <a:gd name="T39" fmla="*/ 2147483646 h 130"/>
                    <a:gd name="T40" fmla="*/ 2147483646 w 48"/>
                    <a:gd name="T41" fmla="*/ 2147483646 h 130"/>
                    <a:gd name="T42" fmla="*/ 2147483646 w 48"/>
                    <a:gd name="T43" fmla="*/ 0 h 1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"/>
                    <a:gd name="T67" fmla="*/ 0 h 130"/>
                    <a:gd name="T68" fmla="*/ 48 w 48"/>
                    <a:gd name="T69" fmla="*/ 130 h 13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" h="130">
                      <a:moveTo>
                        <a:pt x="12" y="0"/>
                      </a:moveTo>
                      <a:cubicBezTo>
                        <a:pt x="22" y="7"/>
                        <a:pt x="21" y="18"/>
                        <a:pt x="21" y="30"/>
                      </a:cubicBezTo>
                      <a:cubicBezTo>
                        <a:pt x="19" y="29"/>
                        <a:pt x="17" y="28"/>
                        <a:pt x="15" y="26"/>
                      </a:cubicBezTo>
                      <a:cubicBezTo>
                        <a:pt x="14" y="30"/>
                        <a:pt x="20" y="66"/>
                        <a:pt x="6" y="53"/>
                      </a:cubicBezTo>
                      <a:cubicBezTo>
                        <a:pt x="6" y="61"/>
                        <a:pt x="8" y="68"/>
                        <a:pt x="12" y="75"/>
                      </a:cubicBezTo>
                      <a:cubicBezTo>
                        <a:pt x="9" y="76"/>
                        <a:pt x="7" y="74"/>
                        <a:pt x="4" y="72"/>
                      </a:cubicBezTo>
                      <a:cubicBezTo>
                        <a:pt x="3" y="84"/>
                        <a:pt x="5" y="97"/>
                        <a:pt x="7" y="108"/>
                      </a:cubicBezTo>
                      <a:cubicBezTo>
                        <a:pt x="6" y="107"/>
                        <a:pt x="5" y="107"/>
                        <a:pt x="3" y="105"/>
                      </a:cubicBezTo>
                      <a:cubicBezTo>
                        <a:pt x="3" y="113"/>
                        <a:pt x="0" y="115"/>
                        <a:pt x="1" y="122"/>
                      </a:cubicBezTo>
                      <a:cubicBezTo>
                        <a:pt x="5" y="124"/>
                        <a:pt x="11" y="127"/>
                        <a:pt x="16" y="130"/>
                      </a:cubicBezTo>
                      <a:cubicBezTo>
                        <a:pt x="16" y="125"/>
                        <a:pt x="16" y="120"/>
                        <a:pt x="16" y="114"/>
                      </a:cubicBezTo>
                      <a:cubicBezTo>
                        <a:pt x="19" y="116"/>
                        <a:pt x="22" y="119"/>
                        <a:pt x="26" y="121"/>
                      </a:cubicBezTo>
                      <a:cubicBezTo>
                        <a:pt x="26" y="114"/>
                        <a:pt x="27" y="107"/>
                        <a:pt x="27" y="100"/>
                      </a:cubicBezTo>
                      <a:cubicBezTo>
                        <a:pt x="30" y="101"/>
                        <a:pt x="32" y="103"/>
                        <a:pt x="34" y="105"/>
                      </a:cubicBezTo>
                      <a:cubicBezTo>
                        <a:pt x="39" y="97"/>
                        <a:pt x="35" y="78"/>
                        <a:pt x="34" y="69"/>
                      </a:cubicBezTo>
                      <a:cubicBezTo>
                        <a:pt x="35" y="73"/>
                        <a:pt x="44" y="76"/>
                        <a:pt x="48" y="78"/>
                      </a:cubicBezTo>
                      <a:cubicBezTo>
                        <a:pt x="48" y="68"/>
                        <a:pt x="40" y="59"/>
                        <a:pt x="39" y="48"/>
                      </a:cubicBezTo>
                      <a:cubicBezTo>
                        <a:pt x="46" y="47"/>
                        <a:pt x="38" y="28"/>
                        <a:pt x="37" y="23"/>
                      </a:cubicBezTo>
                      <a:cubicBezTo>
                        <a:pt x="38" y="23"/>
                        <a:pt x="40" y="23"/>
                        <a:pt x="42" y="23"/>
                      </a:cubicBezTo>
                      <a:cubicBezTo>
                        <a:pt x="42" y="23"/>
                        <a:pt x="40" y="14"/>
                        <a:pt x="40" y="13"/>
                      </a:cubicBezTo>
                      <a:cubicBezTo>
                        <a:pt x="38" y="11"/>
                        <a:pt x="36" y="9"/>
                        <a:pt x="33" y="8"/>
                      </a:cubicBezTo>
                      <a:cubicBezTo>
                        <a:pt x="28" y="5"/>
                        <a:pt x="17" y="1"/>
                        <a:pt x="12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4" name="Freeform 145"/>
                <p:cNvSpPr>
                  <a:spLocks/>
                </p:cNvSpPr>
                <p:nvPr/>
              </p:nvSpPr>
              <p:spPr bwMode="auto">
                <a:xfrm>
                  <a:off x="3006593" y="3473826"/>
                  <a:ext cx="20125" cy="158570"/>
                </a:xfrm>
                <a:custGeom>
                  <a:avLst/>
                  <a:gdLst>
                    <a:gd name="T0" fmla="*/ 2147483646 w 49"/>
                    <a:gd name="T1" fmla="*/ 0 h 387"/>
                    <a:gd name="T2" fmla="*/ 2147483646 w 49"/>
                    <a:gd name="T3" fmla="*/ 2147483646 h 387"/>
                    <a:gd name="T4" fmla="*/ 2147483646 w 49"/>
                    <a:gd name="T5" fmla="*/ 2147483646 h 387"/>
                    <a:gd name="T6" fmla="*/ 2147483646 w 49"/>
                    <a:gd name="T7" fmla="*/ 2147483646 h 387"/>
                    <a:gd name="T8" fmla="*/ 2147483646 w 49"/>
                    <a:gd name="T9" fmla="*/ 2147483646 h 387"/>
                    <a:gd name="T10" fmla="*/ 2147483646 w 49"/>
                    <a:gd name="T11" fmla="*/ 2147483646 h 387"/>
                    <a:gd name="T12" fmla="*/ 2147483646 w 49"/>
                    <a:gd name="T13" fmla="*/ 2147483646 h 387"/>
                    <a:gd name="T14" fmla="*/ 2147483646 w 49"/>
                    <a:gd name="T15" fmla="*/ 2147483646 h 387"/>
                    <a:gd name="T16" fmla="*/ 2147483646 w 49"/>
                    <a:gd name="T17" fmla="*/ 2147483646 h 387"/>
                    <a:gd name="T18" fmla="*/ 2147483646 w 49"/>
                    <a:gd name="T19" fmla="*/ 2147483646 h 387"/>
                    <a:gd name="T20" fmla="*/ 2147483646 w 49"/>
                    <a:gd name="T21" fmla="*/ 2147483646 h 387"/>
                    <a:gd name="T22" fmla="*/ 2147483646 w 49"/>
                    <a:gd name="T23" fmla="*/ 2147483646 h 387"/>
                    <a:gd name="T24" fmla="*/ 2147483646 w 49"/>
                    <a:gd name="T25" fmla="*/ 2147483646 h 387"/>
                    <a:gd name="T26" fmla="*/ 2147483646 w 49"/>
                    <a:gd name="T27" fmla="*/ 2147483646 h 387"/>
                    <a:gd name="T28" fmla="*/ 2147483646 w 49"/>
                    <a:gd name="T29" fmla="*/ 2147483646 h 387"/>
                    <a:gd name="T30" fmla="*/ 2147483646 w 49"/>
                    <a:gd name="T31" fmla="*/ 2147483646 h 387"/>
                    <a:gd name="T32" fmla="*/ 2147483646 w 49"/>
                    <a:gd name="T33" fmla="*/ 2147483646 h 387"/>
                    <a:gd name="T34" fmla="*/ 2147483646 w 49"/>
                    <a:gd name="T35" fmla="*/ 2147483646 h 387"/>
                    <a:gd name="T36" fmla="*/ 2147483646 w 49"/>
                    <a:gd name="T37" fmla="*/ 2147483646 h 387"/>
                    <a:gd name="T38" fmla="*/ 2147483646 w 49"/>
                    <a:gd name="T39" fmla="*/ 2147483646 h 387"/>
                    <a:gd name="T40" fmla="*/ 2147483646 w 49"/>
                    <a:gd name="T41" fmla="*/ 2147483646 h 387"/>
                    <a:gd name="T42" fmla="*/ 2147483646 w 49"/>
                    <a:gd name="T43" fmla="*/ 0 h 38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"/>
                    <a:gd name="T67" fmla="*/ 0 h 387"/>
                    <a:gd name="T68" fmla="*/ 49 w 49"/>
                    <a:gd name="T69" fmla="*/ 387 h 38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" h="387">
                      <a:moveTo>
                        <a:pt x="1" y="0"/>
                      </a:moveTo>
                      <a:cubicBezTo>
                        <a:pt x="0" y="12"/>
                        <a:pt x="8" y="27"/>
                        <a:pt x="9" y="38"/>
                      </a:cubicBezTo>
                      <a:cubicBezTo>
                        <a:pt x="11" y="50"/>
                        <a:pt x="18" y="62"/>
                        <a:pt x="22" y="74"/>
                      </a:cubicBezTo>
                      <a:cubicBezTo>
                        <a:pt x="33" y="104"/>
                        <a:pt x="38" y="143"/>
                        <a:pt x="32" y="176"/>
                      </a:cubicBezTo>
                      <a:cubicBezTo>
                        <a:pt x="31" y="171"/>
                        <a:pt x="26" y="168"/>
                        <a:pt x="26" y="162"/>
                      </a:cubicBezTo>
                      <a:cubicBezTo>
                        <a:pt x="27" y="171"/>
                        <a:pt x="25" y="180"/>
                        <a:pt x="25" y="188"/>
                      </a:cubicBezTo>
                      <a:cubicBezTo>
                        <a:pt x="25" y="199"/>
                        <a:pt x="27" y="212"/>
                        <a:pt x="25" y="222"/>
                      </a:cubicBezTo>
                      <a:cubicBezTo>
                        <a:pt x="23" y="231"/>
                        <a:pt x="16" y="241"/>
                        <a:pt x="15" y="250"/>
                      </a:cubicBezTo>
                      <a:cubicBezTo>
                        <a:pt x="14" y="258"/>
                        <a:pt x="17" y="266"/>
                        <a:pt x="19" y="273"/>
                      </a:cubicBezTo>
                      <a:cubicBezTo>
                        <a:pt x="19" y="267"/>
                        <a:pt x="16" y="258"/>
                        <a:pt x="14" y="252"/>
                      </a:cubicBezTo>
                      <a:cubicBezTo>
                        <a:pt x="2" y="276"/>
                        <a:pt x="11" y="303"/>
                        <a:pt x="11" y="328"/>
                      </a:cubicBezTo>
                      <a:cubicBezTo>
                        <a:pt x="11" y="340"/>
                        <a:pt x="10" y="351"/>
                        <a:pt x="8" y="362"/>
                      </a:cubicBezTo>
                      <a:cubicBezTo>
                        <a:pt x="7" y="370"/>
                        <a:pt x="6" y="380"/>
                        <a:pt x="2" y="387"/>
                      </a:cubicBezTo>
                      <a:cubicBezTo>
                        <a:pt x="7" y="378"/>
                        <a:pt x="17" y="373"/>
                        <a:pt x="21" y="363"/>
                      </a:cubicBezTo>
                      <a:cubicBezTo>
                        <a:pt x="26" y="351"/>
                        <a:pt x="29" y="340"/>
                        <a:pt x="31" y="328"/>
                      </a:cubicBezTo>
                      <a:cubicBezTo>
                        <a:pt x="33" y="314"/>
                        <a:pt x="32" y="299"/>
                        <a:pt x="34" y="285"/>
                      </a:cubicBezTo>
                      <a:cubicBezTo>
                        <a:pt x="35" y="270"/>
                        <a:pt x="38" y="256"/>
                        <a:pt x="38" y="241"/>
                      </a:cubicBezTo>
                      <a:cubicBezTo>
                        <a:pt x="39" y="226"/>
                        <a:pt x="41" y="210"/>
                        <a:pt x="45" y="196"/>
                      </a:cubicBezTo>
                      <a:cubicBezTo>
                        <a:pt x="49" y="182"/>
                        <a:pt x="46" y="172"/>
                        <a:pt x="46" y="157"/>
                      </a:cubicBezTo>
                      <a:cubicBezTo>
                        <a:pt x="46" y="143"/>
                        <a:pt x="46" y="131"/>
                        <a:pt x="43" y="117"/>
                      </a:cubicBezTo>
                      <a:cubicBezTo>
                        <a:pt x="42" y="106"/>
                        <a:pt x="40" y="92"/>
                        <a:pt x="36" y="81"/>
                      </a:cubicBezTo>
                      <a:cubicBezTo>
                        <a:pt x="30" y="67"/>
                        <a:pt x="9" y="10"/>
                        <a:pt x="1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5" name="Freeform 146"/>
                <p:cNvSpPr>
                  <a:spLocks/>
                </p:cNvSpPr>
                <p:nvPr/>
              </p:nvSpPr>
              <p:spPr bwMode="auto">
                <a:xfrm>
                  <a:off x="2780882" y="3505054"/>
                  <a:ext cx="24115" cy="60895"/>
                </a:xfrm>
                <a:custGeom>
                  <a:avLst/>
                  <a:gdLst>
                    <a:gd name="T0" fmla="*/ 2147483646 w 59"/>
                    <a:gd name="T1" fmla="*/ 2147483646 h 149"/>
                    <a:gd name="T2" fmla="*/ 2147483646 w 59"/>
                    <a:gd name="T3" fmla="*/ 2147483646 h 149"/>
                    <a:gd name="T4" fmla="*/ 2147483646 w 59"/>
                    <a:gd name="T5" fmla="*/ 2147483646 h 149"/>
                    <a:gd name="T6" fmla="*/ 2147483646 w 59"/>
                    <a:gd name="T7" fmla="*/ 2147483646 h 149"/>
                    <a:gd name="T8" fmla="*/ 2147483646 w 59"/>
                    <a:gd name="T9" fmla="*/ 2147483646 h 149"/>
                    <a:gd name="T10" fmla="*/ 2147483646 w 59"/>
                    <a:gd name="T11" fmla="*/ 2147483646 h 149"/>
                    <a:gd name="T12" fmla="*/ 2147483646 w 59"/>
                    <a:gd name="T13" fmla="*/ 0 h 149"/>
                    <a:gd name="T14" fmla="*/ 2147483646 w 59"/>
                    <a:gd name="T15" fmla="*/ 2147483646 h 149"/>
                    <a:gd name="T16" fmla="*/ 2147483646 w 59"/>
                    <a:gd name="T17" fmla="*/ 2147483646 h 149"/>
                    <a:gd name="T18" fmla="*/ 2147483646 w 59"/>
                    <a:gd name="T19" fmla="*/ 2147483646 h 149"/>
                    <a:gd name="T20" fmla="*/ 2147483646 w 59"/>
                    <a:gd name="T21" fmla="*/ 2147483646 h 149"/>
                    <a:gd name="T22" fmla="*/ 2147483646 w 59"/>
                    <a:gd name="T23" fmla="*/ 2147483646 h 149"/>
                    <a:gd name="T24" fmla="*/ 2147483646 w 59"/>
                    <a:gd name="T25" fmla="*/ 2147483646 h 149"/>
                    <a:gd name="T26" fmla="*/ 2147483646 w 59"/>
                    <a:gd name="T27" fmla="*/ 2147483646 h 149"/>
                    <a:gd name="T28" fmla="*/ 2147483646 w 59"/>
                    <a:gd name="T29" fmla="*/ 2147483646 h 149"/>
                    <a:gd name="T30" fmla="*/ 2147483646 w 59"/>
                    <a:gd name="T31" fmla="*/ 2147483646 h 1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"/>
                    <a:gd name="T49" fmla="*/ 0 h 149"/>
                    <a:gd name="T50" fmla="*/ 59 w 59"/>
                    <a:gd name="T51" fmla="*/ 149 h 14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" h="149">
                      <a:moveTo>
                        <a:pt x="59" y="142"/>
                      </a:moveTo>
                      <a:cubicBezTo>
                        <a:pt x="57" y="132"/>
                        <a:pt x="50" y="124"/>
                        <a:pt x="50" y="113"/>
                      </a:cubicBezTo>
                      <a:cubicBezTo>
                        <a:pt x="49" y="101"/>
                        <a:pt x="52" y="90"/>
                        <a:pt x="54" y="79"/>
                      </a:cubicBezTo>
                      <a:cubicBezTo>
                        <a:pt x="46" y="78"/>
                        <a:pt x="38" y="90"/>
                        <a:pt x="39" y="97"/>
                      </a:cubicBezTo>
                      <a:cubicBezTo>
                        <a:pt x="34" y="86"/>
                        <a:pt x="31" y="73"/>
                        <a:pt x="38" y="63"/>
                      </a:cubicBezTo>
                      <a:cubicBezTo>
                        <a:pt x="29" y="59"/>
                        <a:pt x="23" y="68"/>
                        <a:pt x="18" y="73"/>
                      </a:cubicBezTo>
                      <a:cubicBezTo>
                        <a:pt x="11" y="49"/>
                        <a:pt x="16" y="24"/>
                        <a:pt x="21" y="0"/>
                      </a:cubicBezTo>
                      <a:cubicBezTo>
                        <a:pt x="9" y="4"/>
                        <a:pt x="3" y="23"/>
                        <a:pt x="2" y="34"/>
                      </a:cubicBezTo>
                      <a:cubicBezTo>
                        <a:pt x="1" y="46"/>
                        <a:pt x="0" y="61"/>
                        <a:pt x="1" y="72"/>
                      </a:cubicBezTo>
                      <a:cubicBezTo>
                        <a:pt x="3" y="85"/>
                        <a:pt x="7" y="95"/>
                        <a:pt x="14" y="106"/>
                      </a:cubicBezTo>
                      <a:cubicBezTo>
                        <a:pt x="17" y="111"/>
                        <a:pt x="20" y="117"/>
                        <a:pt x="22" y="122"/>
                      </a:cubicBezTo>
                      <a:cubicBezTo>
                        <a:pt x="25" y="127"/>
                        <a:pt x="26" y="135"/>
                        <a:pt x="29" y="140"/>
                      </a:cubicBezTo>
                      <a:cubicBezTo>
                        <a:pt x="31" y="144"/>
                        <a:pt x="34" y="146"/>
                        <a:pt x="38" y="147"/>
                      </a:cubicBezTo>
                      <a:cubicBezTo>
                        <a:pt x="38" y="148"/>
                        <a:pt x="38" y="148"/>
                        <a:pt x="38" y="149"/>
                      </a:cubicBezTo>
                      <a:cubicBezTo>
                        <a:pt x="43" y="149"/>
                        <a:pt x="45" y="146"/>
                        <a:pt x="49" y="144"/>
                      </a:cubicBezTo>
                      <a:cubicBezTo>
                        <a:pt x="52" y="143"/>
                        <a:pt x="57" y="142"/>
                        <a:pt x="59" y="14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6" name="Freeform 147"/>
                <p:cNvSpPr>
                  <a:spLocks/>
                </p:cNvSpPr>
                <p:nvPr/>
              </p:nvSpPr>
              <p:spPr bwMode="auto">
                <a:xfrm>
                  <a:off x="2793547" y="3447109"/>
                  <a:ext cx="30708" cy="19257"/>
                </a:xfrm>
                <a:custGeom>
                  <a:avLst/>
                  <a:gdLst>
                    <a:gd name="T0" fmla="*/ 0 w 75"/>
                    <a:gd name="T1" fmla="*/ 2147483646 h 47"/>
                    <a:gd name="T2" fmla="*/ 2147483646 w 75"/>
                    <a:gd name="T3" fmla="*/ 2147483646 h 47"/>
                    <a:gd name="T4" fmla="*/ 2147483646 w 75"/>
                    <a:gd name="T5" fmla="*/ 2147483646 h 47"/>
                    <a:gd name="T6" fmla="*/ 2147483646 w 75"/>
                    <a:gd name="T7" fmla="*/ 2147483646 h 47"/>
                    <a:gd name="T8" fmla="*/ 0 w 75"/>
                    <a:gd name="T9" fmla="*/ 214748364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47"/>
                    <a:gd name="T17" fmla="*/ 75 w 75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47">
                      <a:moveTo>
                        <a:pt x="0" y="38"/>
                      </a:moveTo>
                      <a:cubicBezTo>
                        <a:pt x="20" y="17"/>
                        <a:pt x="45" y="0"/>
                        <a:pt x="75" y="1"/>
                      </a:cubicBezTo>
                      <a:cubicBezTo>
                        <a:pt x="75" y="7"/>
                        <a:pt x="62" y="15"/>
                        <a:pt x="58" y="18"/>
                      </a:cubicBezTo>
                      <a:cubicBezTo>
                        <a:pt x="52" y="23"/>
                        <a:pt x="46" y="28"/>
                        <a:pt x="40" y="34"/>
                      </a:cubicBezTo>
                      <a:cubicBezTo>
                        <a:pt x="27" y="47"/>
                        <a:pt x="16" y="38"/>
                        <a:pt x="0" y="38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7" name="Freeform 148"/>
                <p:cNvSpPr>
                  <a:spLocks/>
                </p:cNvSpPr>
                <p:nvPr/>
              </p:nvSpPr>
              <p:spPr bwMode="auto">
                <a:xfrm>
                  <a:off x="2821479" y="3423340"/>
                  <a:ext cx="32269" cy="12838"/>
                </a:xfrm>
                <a:custGeom>
                  <a:avLst/>
                  <a:gdLst>
                    <a:gd name="T0" fmla="*/ 0 w 79"/>
                    <a:gd name="T1" fmla="*/ 2147483646 h 31"/>
                    <a:gd name="T2" fmla="*/ 2147483646 w 79"/>
                    <a:gd name="T3" fmla="*/ 2147483646 h 31"/>
                    <a:gd name="T4" fmla="*/ 2147483646 w 79"/>
                    <a:gd name="T5" fmla="*/ 0 h 31"/>
                    <a:gd name="T6" fmla="*/ 2147483646 w 79"/>
                    <a:gd name="T7" fmla="*/ 2147483646 h 31"/>
                    <a:gd name="T8" fmla="*/ 2147483646 w 79"/>
                    <a:gd name="T9" fmla="*/ 2147483646 h 31"/>
                    <a:gd name="T10" fmla="*/ 2147483646 w 79"/>
                    <a:gd name="T11" fmla="*/ 2147483646 h 31"/>
                    <a:gd name="T12" fmla="*/ 0 w 79"/>
                    <a:gd name="T13" fmla="*/ 2147483646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9"/>
                    <a:gd name="T22" fmla="*/ 0 h 31"/>
                    <a:gd name="T23" fmla="*/ 79 w 79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9" h="31">
                      <a:moveTo>
                        <a:pt x="0" y="10"/>
                      </a:moveTo>
                      <a:cubicBezTo>
                        <a:pt x="5" y="19"/>
                        <a:pt x="31" y="17"/>
                        <a:pt x="39" y="16"/>
                      </a:cubicBezTo>
                      <a:cubicBezTo>
                        <a:pt x="53" y="13"/>
                        <a:pt x="66" y="4"/>
                        <a:pt x="79" y="0"/>
                      </a:cubicBezTo>
                      <a:cubicBezTo>
                        <a:pt x="77" y="5"/>
                        <a:pt x="61" y="11"/>
                        <a:pt x="55" y="14"/>
                      </a:cubicBezTo>
                      <a:cubicBezTo>
                        <a:pt x="51" y="17"/>
                        <a:pt x="46" y="18"/>
                        <a:pt x="41" y="20"/>
                      </a:cubicBezTo>
                      <a:cubicBezTo>
                        <a:pt x="33" y="24"/>
                        <a:pt x="23" y="31"/>
                        <a:pt x="13" y="29"/>
                      </a:cubicBezTo>
                      <a:cubicBezTo>
                        <a:pt x="10" y="22"/>
                        <a:pt x="7" y="14"/>
                        <a:pt x="0" y="1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218" name="Freeform 149"/>
                <p:cNvSpPr>
                  <a:spLocks/>
                </p:cNvSpPr>
                <p:nvPr/>
              </p:nvSpPr>
              <p:spPr bwMode="auto">
                <a:xfrm>
                  <a:off x="2792680" y="3445200"/>
                  <a:ext cx="71304" cy="77030"/>
                </a:xfrm>
                <a:custGeom>
                  <a:avLst/>
                  <a:gdLst>
                    <a:gd name="T0" fmla="*/ 2147483646 w 174"/>
                    <a:gd name="T1" fmla="*/ 2147483646 h 188"/>
                    <a:gd name="T2" fmla="*/ 2147483646 w 174"/>
                    <a:gd name="T3" fmla="*/ 2147483646 h 188"/>
                    <a:gd name="T4" fmla="*/ 2147483646 w 174"/>
                    <a:gd name="T5" fmla="*/ 2147483646 h 188"/>
                    <a:gd name="T6" fmla="*/ 2147483646 w 174"/>
                    <a:gd name="T7" fmla="*/ 2147483646 h 188"/>
                    <a:gd name="T8" fmla="*/ 2147483646 w 174"/>
                    <a:gd name="T9" fmla="*/ 2147483646 h 188"/>
                    <a:gd name="T10" fmla="*/ 0 w 174"/>
                    <a:gd name="T11" fmla="*/ 2147483646 h 188"/>
                    <a:gd name="T12" fmla="*/ 2147483646 w 174"/>
                    <a:gd name="T13" fmla="*/ 2147483646 h 188"/>
                    <a:gd name="T14" fmla="*/ 2147483646 w 174"/>
                    <a:gd name="T15" fmla="*/ 2147483646 h 188"/>
                    <a:gd name="T16" fmla="*/ 2147483646 w 174"/>
                    <a:gd name="T17" fmla="*/ 2147483646 h 1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4"/>
                    <a:gd name="T28" fmla="*/ 0 h 188"/>
                    <a:gd name="T29" fmla="*/ 174 w 174"/>
                    <a:gd name="T30" fmla="*/ 188 h 18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4" h="188">
                      <a:moveTo>
                        <a:pt x="42" y="93"/>
                      </a:moveTo>
                      <a:cubicBezTo>
                        <a:pt x="64" y="80"/>
                        <a:pt x="71" y="52"/>
                        <a:pt x="94" y="38"/>
                      </a:cubicBezTo>
                      <a:cubicBezTo>
                        <a:pt x="120" y="21"/>
                        <a:pt x="148" y="30"/>
                        <a:pt x="174" y="20"/>
                      </a:cubicBezTo>
                      <a:cubicBezTo>
                        <a:pt x="164" y="5"/>
                        <a:pt x="134" y="6"/>
                        <a:pt x="117" y="11"/>
                      </a:cubicBezTo>
                      <a:cubicBezTo>
                        <a:pt x="128" y="11"/>
                        <a:pt x="140" y="9"/>
                        <a:pt x="152" y="7"/>
                      </a:cubicBezTo>
                      <a:cubicBezTo>
                        <a:pt x="65" y="0"/>
                        <a:pt x="0" y="79"/>
                        <a:pt x="0" y="160"/>
                      </a:cubicBezTo>
                      <a:cubicBezTo>
                        <a:pt x="2" y="148"/>
                        <a:pt x="3" y="151"/>
                        <a:pt x="11" y="142"/>
                      </a:cubicBezTo>
                      <a:cubicBezTo>
                        <a:pt x="12" y="158"/>
                        <a:pt x="4" y="174"/>
                        <a:pt x="14" y="188"/>
                      </a:cubicBezTo>
                      <a:cubicBezTo>
                        <a:pt x="24" y="154"/>
                        <a:pt x="39" y="86"/>
                        <a:pt x="76" y="74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985" name="Text Box 19"/>
            <p:cNvSpPr txBox="1">
              <a:spLocks noChangeArrowheads="1"/>
            </p:cNvSpPr>
            <p:nvPr/>
          </p:nvSpPr>
          <p:spPr bwMode="auto">
            <a:xfrm>
              <a:off x="5006256" y="5226461"/>
              <a:ext cx="21441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Выдача заключения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о ТВП газа с ГРС</a:t>
              </a:r>
              <a:endParaRPr lang="ru-RU" altLang="ru-RU" sz="14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22" name="Text Box 19"/>
            <p:cNvSpPr txBox="1">
              <a:spLocks noChangeArrowheads="1"/>
            </p:cNvSpPr>
            <p:nvPr/>
          </p:nvSpPr>
          <p:spPr bwMode="auto">
            <a:xfrm>
              <a:off x="5476314" y="3067443"/>
              <a:ext cx="13154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Межрегионгаз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(МРГ)</a:t>
              </a:r>
              <a:endParaRPr lang="ru-RU" altLang="ru-RU" sz="14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223" name="Полилиния 1222"/>
            <p:cNvSpPr/>
            <p:nvPr/>
          </p:nvSpPr>
          <p:spPr>
            <a:xfrm rot="16200000">
              <a:off x="1021656" y="3591477"/>
              <a:ext cx="299788" cy="709346"/>
            </a:xfrm>
            <a:custGeom>
              <a:avLst/>
              <a:gdLst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304322 w 431800"/>
                <a:gd name="connsiteY3" fmla="*/ 0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196372 w 431800"/>
                <a:gd name="connsiteY3" fmla="*/ 9525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1462 h 390525"/>
                <a:gd name="connsiteX1" fmla="*/ 127478 w 431800"/>
                <a:gd name="connsiteY1" fmla="*/ 191462 h 390525"/>
                <a:gd name="connsiteX2" fmla="*/ 175103 w 431800"/>
                <a:gd name="connsiteY2" fmla="*/ 0 h 390525"/>
                <a:gd name="connsiteX3" fmla="*/ 196372 w 431800"/>
                <a:gd name="connsiteY3" fmla="*/ 6350 h 390525"/>
                <a:gd name="connsiteX4" fmla="*/ 304322 w 431800"/>
                <a:gd name="connsiteY4" fmla="*/ 191462 h 390525"/>
                <a:gd name="connsiteX5" fmla="*/ 431800 w 431800"/>
                <a:gd name="connsiteY5" fmla="*/ 191462 h 390525"/>
                <a:gd name="connsiteX6" fmla="*/ 215900 w 431800"/>
                <a:gd name="connsiteY6" fmla="*/ 390525 h 390525"/>
                <a:gd name="connsiteX7" fmla="*/ 0 w 431800"/>
                <a:gd name="connsiteY7" fmla="*/ 191462 h 390525"/>
                <a:gd name="connsiteX0" fmla="*/ 0 w 431800"/>
                <a:gd name="connsiteY0" fmla="*/ 185112 h 384175"/>
                <a:gd name="connsiteX1" fmla="*/ 127478 w 431800"/>
                <a:gd name="connsiteY1" fmla="*/ 185112 h 384175"/>
                <a:gd name="connsiteX2" fmla="*/ 196372 w 431800"/>
                <a:gd name="connsiteY2" fmla="*/ 0 h 384175"/>
                <a:gd name="connsiteX3" fmla="*/ 304322 w 431800"/>
                <a:gd name="connsiteY3" fmla="*/ 185112 h 384175"/>
                <a:gd name="connsiteX4" fmla="*/ 431800 w 431800"/>
                <a:gd name="connsiteY4" fmla="*/ 185112 h 384175"/>
                <a:gd name="connsiteX5" fmla="*/ 215900 w 431800"/>
                <a:gd name="connsiteY5" fmla="*/ 384175 h 384175"/>
                <a:gd name="connsiteX6" fmla="*/ 0 w 431800"/>
                <a:gd name="connsiteY6" fmla="*/ 185112 h 384175"/>
                <a:gd name="connsiteX0" fmla="*/ 0 w 431800"/>
                <a:gd name="connsiteY0" fmla="*/ 242262 h 441325"/>
                <a:gd name="connsiteX1" fmla="*/ 127478 w 431800"/>
                <a:gd name="connsiteY1" fmla="*/ 242262 h 441325"/>
                <a:gd name="connsiteX2" fmla="*/ 196372 w 431800"/>
                <a:gd name="connsiteY2" fmla="*/ 0 h 441325"/>
                <a:gd name="connsiteX3" fmla="*/ 304322 w 431800"/>
                <a:gd name="connsiteY3" fmla="*/ 242262 h 441325"/>
                <a:gd name="connsiteX4" fmla="*/ 431800 w 431800"/>
                <a:gd name="connsiteY4" fmla="*/ 242262 h 441325"/>
                <a:gd name="connsiteX5" fmla="*/ 215900 w 431800"/>
                <a:gd name="connsiteY5" fmla="*/ 441325 h 441325"/>
                <a:gd name="connsiteX6" fmla="*/ 0 w 431800"/>
                <a:gd name="connsiteY6" fmla="*/ 242262 h 44132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585162 h 784225"/>
                <a:gd name="connsiteX1" fmla="*/ 127478 w 431800"/>
                <a:gd name="connsiteY1" fmla="*/ 585162 h 784225"/>
                <a:gd name="connsiteX2" fmla="*/ 177800 w 431800"/>
                <a:gd name="connsiteY2" fmla="*/ 0 h 784225"/>
                <a:gd name="connsiteX3" fmla="*/ 304322 w 431800"/>
                <a:gd name="connsiteY3" fmla="*/ 585162 h 784225"/>
                <a:gd name="connsiteX4" fmla="*/ 431800 w 431800"/>
                <a:gd name="connsiteY4" fmla="*/ 585162 h 784225"/>
                <a:gd name="connsiteX5" fmla="*/ 215900 w 431800"/>
                <a:gd name="connsiteY5" fmla="*/ 784225 h 784225"/>
                <a:gd name="connsiteX6" fmla="*/ 0 w 431800"/>
                <a:gd name="connsiteY6" fmla="*/ 585162 h 784225"/>
                <a:gd name="connsiteX0" fmla="*/ 0 w 431800"/>
                <a:gd name="connsiteY0" fmla="*/ 608022 h 807085"/>
                <a:gd name="connsiteX1" fmla="*/ 127478 w 431800"/>
                <a:gd name="connsiteY1" fmla="*/ 608022 h 807085"/>
                <a:gd name="connsiteX2" fmla="*/ 223520 w 431800"/>
                <a:gd name="connsiteY2" fmla="*/ 0 h 807085"/>
                <a:gd name="connsiteX3" fmla="*/ 304322 w 431800"/>
                <a:gd name="connsiteY3" fmla="*/ 608022 h 807085"/>
                <a:gd name="connsiteX4" fmla="*/ 431800 w 431800"/>
                <a:gd name="connsiteY4" fmla="*/ 608022 h 807085"/>
                <a:gd name="connsiteX5" fmla="*/ 215900 w 431800"/>
                <a:gd name="connsiteY5" fmla="*/ 807085 h 807085"/>
                <a:gd name="connsiteX6" fmla="*/ 0 w 431800"/>
                <a:gd name="connsiteY6" fmla="*/ 608022 h 807085"/>
                <a:gd name="connsiteX0" fmla="*/ 0 w 431800"/>
                <a:gd name="connsiteY0" fmla="*/ 676602 h 875665"/>
                <a:gd name="connsiteX1" fmla="*/ 127478 w 431800"/>
                <a:gd name="connsiteY1" fmla="*/ 676602 h 875665"/>
                <a:gd name="connsiteX2" fmla="*/ 215900 w 431800"/>
                <a:gd name="connsiteY2" fmla="*/ 0 h 875665"/>
                <a:gd name="connsiteX3" fmla="*/ 304322 w 431800"/>
                <a:gd name="connsiteY3" fmla="*/ 676602 h 875665"/>
                <a:gd name="connsiteX4" fmla="*/ 431800 w 431800"/>
                <a:gd name="connsiteY4" fmla="*/ 676602 h 875665"/>
                <a:gd name="connsiteX5" fmla="*/ 215900 w 431800"/>
                <a:gd name="connsiteY5" fmla="*/ 875665 h 875665"/>
                <a:gd name="connsiteX6" fmla="*/ 0 w 431800"/>
                <a:gd name="connsiteY6" fmla="*/ 676602 h 87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875665">
                  <a:moveTo>
                    <a:pt x="0" y="676602"/>
                  </a:moveTo>
                  <a:lnTo>
                    <a:pt x="127478" y="676602"/>
                  </a:lnTo>
                  <a:lnTo>
                    <a:pt x="215900" y="0"/>
                  </a:lnTo>
                  <a:lnTo>
                    <a:pt x="304322" y="676602"/>
                  </a:lnTo>
                  <a:lnTo>
                    <a:pt x="431800" y="676602"/>
                  </a:lnTo>
                  <a:lnTo>
                    <a:pt x="215900" y="875665"/>
                  </a:lnTo>
                  <a:lnTo>
                    <a:pt x="0" y="676602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4999">
                  <a:srgbClr val="00B9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224" name="Рисунок 12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34712" y="3561057"/>
              <a:ext cx="1004930" cy="1094208"/>
            </a:xfrm>
            <a:prstGeom prst="rect">
              <a:avLst/>
            </a:prstGeom>
          </p:spPr>
        </p:pic>
        <p:sp>
          <p:nvSpPr>
            <p:cNvPr id="1228" name="Text Box 19"/>
            <p:cNvSpPr txBox="1">
              <a:spLocks noChangeArrowheads="1"/>
            </p:cNvSpPr>
            <p:nvPr/>
          </p:nvSpPr>
          <p:spPr bwMode="auto">
            <a:xfrm>
              <a:off x="7099049" y="3010957"/>
              <a:ext cx="214418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Заключение договора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на поставку газа</a:t>
              </a:r>
              <a:endParaRPr lang="ru-RU" altLang="ru-RU" sz="14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740" name="Text Box 19"/>
            <p:cNvSpPr txBox="1">
              <a:spLocks noChangeArrowheads="1"/>
            </p:cNvSpPr>
            <p:nvPr/>
          </p:nvSpPr>
          <p:spPr bwMode="auto">
            <a:xfrm>
              <a:off x="1020899" y="1798718"/>
              <a:ext cx="2279413" cy="13849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Правила подключения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 </a:t>
              </a: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(технологического присоединения) объектов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капитального строительства к сетям газораспределения</a:t>
              </a: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35814" y="3292828"/>
              <a:ext cx="1123265" cy="1503630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3428" y="1575687"/>
              <a:ext cx="1028868" cy="944985"/>
            </a:xfrm>
            <a:prstGeom prst="rect">
              <a:avLst/>
            </a:prstGeom>
          </p:spPr>
        </p:pic>
        <p:pic>
          <p:nvPicPr>
            <p:cNvPr id="744" name="Рисунок 74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0071" y="5736315"/>
              <a:ext cx="1016563" cy="950235"/>
            </a:xfrm>
            <a:prstGeom prst="rect">
              <a:avLst/>
            </a:prstGeom>
          </p:spPr>
        </p:pic>
        <p:pic>
          <p:nvPicPr>
            <p:cNvPr id="748" name="Рисунок 74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5769" y="3628748"/>
              <a:ext cx="1016563" cy="950236"/>
            </a:xfrm>
            <a:prstGeom prst="rect">
              <a:avLst/>
            </a:prstGeom>
          </p:spPr>
        </p:pic>
        <p:sp>
          <p:nvSpPr>
            <p:cNvPr id="749" name="Полилиния 748"/>
            <p:cNvSpPr/>
            <p:nvPr/>
          </p:nvSpPr>
          <p:spPr>
            <a:xfrm rot="16200000">
              <a:off x="7059808" y="3645328"/>
              <a:ext cx="299788" cy="709346"/>
            </a:xfrm>
            <a:custGeom>
              <a:avLst/>
              <a:gdLst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304322 w 431800"/>
                <a:gd name="connsiteY3" fmla="*/ 0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196372 w 431800"/>
                <a:gd name="connsiteY3" fmla="*/ 9525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1462 h 390525"/>
                <a:gd name="connsiteX1" fmla="*/ 127478 w 431800"/>
                <a:gd name="connsiteY1" fmla="*/ 191462 h 390525"/>
                <a:gd name="connsiteX2" fmla="*/ 175103 w 431800"/>
                <a:gd name="connsiteY2" fmla="*/ 0 h 390525"/>
                <a:gd name="connsiteX3" fmla="*/ 196372 w 431800"/>
                <a:gd name="connsiteY3" fmla="*/ 6350 h 390525"/>
                <a:gd name="connsiteX4" fmla="*/ 304322 w 431800"/>
                <a:gd name="connsiteY4" fmla="*/ 191462 h 390525"/>
                <a:gd name="connsiteX5" fmla="*/ 431800 w 431800"/>
                <a:gd name="connsiteY5" fmla="*/ 191462 h 390525"/>
                <a:gd name="connsiteX6" fmla="*/ 215900 w 431800"/>
                <a:gd name="connsiteY6" fmla="*/ 390525 h 390525"/>
                <a:gd name="connsiteX7" fmla="*/ 0 w 431800"/>
                <a:gd name="connsiteY7" fmla="*/ 191462 h 390525"/>
                <a:gd name="connsiteX0" fmla="*/ 0 w 431800"/>
                <a:gd name="connsiteY0" fmla="*/ 185112 h 384175"/>
                <a:gd name="connsiteX1" fmla="*/ 127478 w 431800"/>
                <a:gd name="connsiteY1" fmla="*/ 185112 h 384175"/>
                <a:gd name="connsiteX2" fmla="*/ 196372 w 431800"/>
                <a:gd name="connsiteY2" fmla="*/ 0 h 384175"/>
                <a:gd name="connsiteX3" fmla="*/ 304322 w 431800"/>
                <a:gd name="connsiteY3" fmla="*/ 185112 h 384175"/>
                <a:gd name="connsiteX4" fmla="*/ 431800 w 431800"/>
                <a:gd name="connsiteY4" fmla="*/ 185112 h 384175"/>
                <a:gd name="connsiteX5" fmla="*/ 215900 w 431800"/>
                <a:gd name="connsiteY5" fmla="*/ 384175 h 384175"/>
                <a:gd name="connsiteX6" fmla="*/ 0 w 431800"/>
                <a:gd name="connsiteY6" fmla="*/ 185112 h 384175"/>
                <a:gd name="connsiteX0" fmla="*/ 0 w 431800"/>
                <a:gd name="connsiteY0" fmla="*/ 242262 h 441325"/>
                <a:gd name="connsiteX1" fmla="*/ 127478 w 431800"/>
                <a:gd name="connsiteY1" fmla="*/ 242262 h 441325"/>
                <a:gd name="connsiteX2" fmla="*/ 196372 w 431800"/>
                <a:gd name="connsiteY2" fmla="*/ 0 h 441325"/>
                <a:gd name="connsiteX3" fmla="*/ 304322 w 431800"/>
                <a:gd name="connsiteY3" fmla="*/ 242262 h 441325"/>
                <a:gd name="connsiteX4" fmla="*/ 431800 w 431800"/>
                <a:gd name="connsiteY4" fmla="*/ 242262 h 441325"/>
                <a:gd name="connsiteX5" fmla="*/ 215900 w 431800"/>
                <a:gd name="connsiteY5" fmla="*/ 441325 h 441325"/>
                <a:gd name="connsiteX6" fmla="*/ 0 w 431800"/>
                <a:gd name="connsiteY6" fmla="*/ 242262 h 44132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585162 h 784225"/>
                <a:gd name="connsiteX1" fmla="*/ 127478 w 431800"/>
                <a:gd name="connsiteY1" fmla="*/ 585162 h 784225"/>
                <a:gd name="connsiteX2" fmla="*/ 177800 w 431800"/>
                <a:gd name="connsiteY2" fmla="*/ 0 h 784225"/>
                <a:gd name="connsiteX3" fmla="*/ 304322 w 431800"/>
                <a:gd name="connsiteY3" fmla="*/ 585162 h 784225"/>
                <a:gd name="connsiteX4" fmla="*/ 431800 w 431800"/>
                <a:gd name="connsiteY4" fmla="*/ 585162 h 784225"/>
                <a:gd name="connsiteX5" fmla="*/ 215900 w 431800"/>
                <a:gd name="connsiteY5" fmla="*/ 784225 h 784225"/>
                <a:gd name="connsiteX6" fmla="*/ 0 w 431800"/>
                <a:gd name="connsiteY6" fmla="*/ 585162 h 784225"/>
                <a:gd name="connsiteX0" fmla="*/ 0 w 431800"/>
                <a:gd name="connsiteY0" fmla="*/ 608022 h 807085"/>
                <a:gd name="connsiteX1" fmla="*/ 127478 w 431800"/>
                <a:gd name="connsiteY1" fmla="*/ 608022 h 807085"/>
                <a:gd name="connsiteX2" fmla="*/ 223520 w 431800"/>
                <a:gd name="connsiteY2" fmla="*/ 0 h 807085"/>
                <a:gd name="connsiteX3" fmla="*/ 304322 w 431800"/>
                <a:gd name="connsiteY3" fmla="*/ 608022 h 807085"/>
                <a:gd name="connsiteX4" fmla="*/ 431800 w 431800"/>
                <a:gd name="connsiteY4" fmla="*/ 608022 h 807085"/>
                <a:gd name="connsiteX5" fmla="*/ 215900 w 431800"/>
                <a:gd name="connsiteY5" fmla="*/ 807085 h 807085"/>
                <a:gd name="connsiteX6" fmla="*/ 0 w 431800"/>
                <a:gd name="connsiteY6" fmla="*/ 608022 h 807085"/>
                <a:gd name="connsiteX0" fmla="*/ 0 w 431800"/>
                <a:gd name="connsiteY0" fmla="*/ 676602 h 875665"/>
                <a:gd name="connsiteX1" fmla="*/ 127478 w 431800"/>
                <a:gd name="connsiteY1" fmla="*/ 676602 h 875665"/>
                <a:gd name="connsiteX2" fmla="*/ 215900 w 431800"/>
                <a:gd name="connsiteY2" fmla="*/ 0 h 875665"/>
                <a:gd name="connsiteX3" fmla="*/ 304322 w 431800"/>
                <a:gd name="connsiteY3" fmla="*/ 676602 h 875665"/>
                <a:gd name="connsiteX4" fmla="*/ 431800 w 431800"/>
                <a:gd name="connsiteY4" fmla="*/ 676602 h 875665"/>
                <a:gd name="connsiteX5" fmla="*/ 215900 w 431800"/>
                <a:gd name="connsiteY5" fmla="*/ 875665 h 875665"/>
                <a:gd name="connsiteX6" fmla="*/ 0 w 431800"/>
                <a:gd name="connsiteY6" fmla="*/ 676602 h 87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875665">
                  <a:moveTo>
                    <a:pt x="0" y="676602"/>
                  </a:moveTo>
                  <a:lnTo>
                    <a:pt x="127478" y="676602"/>
                  </a:lnTo>
                  <a:lnTo>
                    <a:pt x="215900" y="0"/>
                  </a:lnTo>
                  <a:lnTo>
                    <a:pt x="304322" y="676602"/>
                  </a:lnTo>
                  <a:lnTo>
                    <a:pt x="431800" y="676602"/>
                  </a:lnTo>
                  <a:lnTo>
                    <a:pt x="215900" y="875665"/>
                  </a:lnTo>
                  <a:lnTo>
                    <a:pt x="0" y="676602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4999">
                  <a:srgbClr val="00B9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50" name="Полилиния 749"/>
            <p:cNvSpPr/>
            <p:nvPr/>
          </p:nvSpPr>
          <p:spPr>
            <a:xfrm>
              <a:off x="6020953" y="2549382"/>
              <a:ext cx="299788" cy="599856"/>
            </a:xfrm>
            <a:custGeom>
              <a:avLst/>
              <a:gdLst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304322 w 431800"/>
                <a:gd name="connsiteY3" fmla="*/ 0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196372 w 431800"/>
                <a:gd name="connsiteY3" fmla="*/ 9525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1462 h 390525"/>
                <a:gd name="connsiteX1" fmla="*/ 127478 w 431800"/>
                <a:gd name="connsiteY1" fmla="*/ 191462 h 390525"/>
                <a:gd name="connsiteX2" fmla="*/ 175103 w 431800"/>
                <a:gd name="connsiteY2" fmla="*/ 0 h 390525"/>
                <a:gd name="connsiteX3" fmla="*/ 196372 w 431800"/>
                <a:gd name="connsiteY3" fmla="*/ 6350 h 390525"/>
                <a:gd name="connsiteX4" fmla="*/ 304322 w 431800"/>
                <a:gd name="connsiteY4" fmla="*/ 191462 h 390525"/>
                <a:gd name="connsiteX5" fmla="*/ 431800 w 431800"/>
                <a:gd name="connsiteY5" fmla="*/ 191462 h 390525"/>
                <a:gd name="connsiteX6" fmla="*/ 215900 w 431800"/>
                <a:gd name="connsiteY6" fmla="*/ 390525 h 390525"/>
                <a:gd name="connsiteX7" fmla="*/ 0 w 431800"/>
                <a:gd name="connsiteY7" fmla="*/ 191462 h 390525"/>
                <a:gd name="connsiteX0" fmla="*/ 0 w 431800"/>
                <a:gd name="connsiteY0" fmla="*/ 185112 h 384175"/>
                <a:gd name="connsiteX1" fmla="*/ 127478 w 431800"/>
                <a:gd name="connsiteY1" fmla="*/ 185112 h 384175"/>
                <a:gd name="connsiteX2" fmla="*/ 196372 w 431800"/>
                <a:gd name="connsiteY2" fmla="*/ 0 h 384175"/>
                <a:gd name="connsiteX3" fmla="*/ 304322 w 431800"/>
                <a:gd name="connsiteY3" fmla="*/ 185112 h 384175"/>
                <a:gd name="connsiteX4" fmla="*/ 431800 w 431800"/>
                <a:gd name="connsiteY4" fmla="*/ 185112 h 384175"/>
                <a:gd name="connsiteX5" fmla="*/ 215900 w 431800"/>
                <a:gd name="connsiteY5" fmla="*/ 384175 h 384175"/>
                <a:gd name="connsiteX6" fmla="*/ 0 w 431800"/>
                <a:gd name="connsiteY6" fmla="*/ 185112 h 384175"/>
                <a:gd name="connsiteX0" fmla="*/ 0 w 431800"/>
                <a:gd name="connsiteY0" fmla="*/ 242262 h 441325"/>
                <a:gd name="connsiteX1" fmla="*/ 127478 w 431800"/>
                <a:gd name="connsiteY1" fmla="*/ 242262 h 441325"/>
                <a:gd name="connsiteX2" fmla="*/ 196372 w 431800"/>
                <a:gd name="connsiteY2" fmla="*/ 0 h 441325"/>
                <a:gd name="connsiteX3" fmla="*/ 304322 w 431800"/>
                <a:gd name="connsiteY3" fmla="*/ 242262 h 441325"/>
                <a:gd name="connsiteX4" fmla="*/ 431800 w 431800"/>
                <a:gd name="connsiteY4" fmla="*/ 242262 h 441325"/>
                <a:gd name="connsiteX5" fmla="*/ 215900 w 431800"/>
                <a:gd name="connsiteY5" fmla="*/ 441325 h 441325"/>
                <a:gd name="connsiteX6" fmla="*/ 0 w 431800"/>
                <a:gd name="connsiteY6" fmla="*/ 242262 h 44132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585162 h 784225"/>
                <a:gd name="connsiteX1" fmla="*/ 127478 w 431800"/>
                <a:gd name="connsiteY1" fmla="*/ 585162 h 784225"/>
                <a:gd name="connsiteX2" fmla="*/ 177800 w 431800"/>
                <a:gd name="connsiteY2" fmla="*/ 0 h 784225"/>
                <a:gd name="connsiteX3" fmla="*/ 304322 w 431800"/>
                <a:gd name="connsiteY3" fmla="*/ 585162 h 784225"/>
                <a:gd name="connsiteX4" fmla="*/ 431800 w 431800"/>
                <a:gd name="connsiteY4" fmla="*/ 585162 h 784225"/>
                <a:gd name="connsiteX5" fmla="*/ 215900 w 431800"/>
                <a:gd name="connsiteY5" fmla="*/ 784225 h 784225"/>
                <a:gd name="connsiteX6" fmla="*/ 0 w 431800"/>
                <a:gd name="connsiteY6" fmla="*/ 585162 h 784225"/>
                <a:gd name="connsiteX0" fmla="*/ 0 w 431800"/>
                <a:gd name="connsiteY0" fmla="*/ 608022 h 807085"/>
                <a:gd name="connsiteX1" fmla="*/ 127478 w 431800"/>
                <a:gd name="connsiteY1" fmla="*/ 608022 h 807085"/>
                <a:gd name="connsiteX2" fmla="*/ 223520 w 431800"/>
                <a:gd name="connsiteY2" fmla="*/ 0 h 807085"/>
                <a:gd name="connsiteX3" fmla="*/ 304322 w 431800"/>
                <a:gd name="connsiteY3" fmla="*/ 608022 h 807085"/>
                <a:gd name="connsiteX4" fmla="*/ 431800 w 431800"/>
                <a:gd name="connsiteY4" fmla="*/ 608022 h 807085"/>
                <a:gd name="connsiteX5" fmla="*/ 215900 w 431800"/>
                <a:gd name="connsiteY5" fmla="*/ 807085 h 807085"/>
                <a:gd name="connsiteX6" fmla="*/ 0 w 431800"/>
                <a:gd name="connsiteY6" fmla="*/ 608022 h 807085"/>
                <a:gd name="connsiteX0" fmla="*/ 0 w 431800"/>
                <a:gd name="connsiteY0" fmla="*/ 676602 h 875665"/>
                <a:gd name="connsiteX1" fmla="*/ 127478 w 431800"/>
                <a:gd name="connsiteY1" fmla="*/ 676602 h 875665"/>
                <a:gd name="connsiteX2" fmla="*/ 215900 w 431800"/>
                <a:gd name="connsiteY2" fmla="*/ 0 h 875665"/>
                <a:gd name="connsiteX3" fmla="*/ 304322 w 431800"/>
                <a:gd name="connsiteY3" fmla="*/ 676602 h 875665"/>
                <a:gd name="connsiteX4" fmla="*/ 431800 w 431800"/>
                <a:gd name="connsiteY4" fmla="*/ 676602 h 875665"/>
                <a:gd name="connsiteX5" fmla="*/ 215900 w 431800"/>
                <a:gd name="connsiteY5" fmla="*/ 875665 h 875665"/>
                <a:gd name="connsiteX6" fmla="*/ 0 w 431800"/>
                <a:gd name="connsiteY6" fmla="*/ 676602 h 87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875665">
                  <a:moveTo>
                    <a:pt x="0" y="676602"/>
                  </a:moveTo>
                  <a:lnTo>
                    <a:pt x="127478" y="676602"/>
                  </a:lnTo>
                  <a:lnTo>
                    <a:pt x="215900" y="0"/>
                  </a:lnTo>
                  <a:lnTo>
                    <a:pt x="304322" y="676602"/>
                  </a:lnTo>
                  <a:lnTo>
                    <a:pt x="431800" y="676602"/>
                  </a:lnTo>
                  <a:lnTo>
                    <a:pt x="215900" y="875665"/>
                  </a:lnTo>
                  <a:lnTo>
                    <a:pt x="0" y="676602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4999">
                  <a:srgbClr val="00B9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751" name="Полилиния 750"/>
            <p:cNvSpPr/>
            <p:nvPr/>
          </p:nvSpPr>
          <p:spPr>
            <a:xfrm rot="10800000">
              <a:off x="6027556" y="4681771"/>
              <a:ext cx="299788" cy="599856"/>
            </a:xfrm>
            <a:custGeom>
              <a:avLst/>
              <a:gdLst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304322 w 431800"/>
                <a:gd name="connsiteY3" fmla="*/ 0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196372 w 431800"/>
                <a:gd name="connsiteY3" fmla="*/ 9525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1462 h 390525"/>
                <a:gd name="connsiteX1" fmla="*/ 127478 w 431800"/>
                <a:gd name="connsiteY1" fmla="*/ 191462 h 390525"/>
                <a:gd name="connsiteX2" fmla="*/ 175103 w 431800"/>
                <a:gd name="connsiteY2" fmla="*/ 0 h 390525"/>
                <a:gd name="connsiteX3" fmla="*/ 196372 w 431800"/>
                <a:gd name="connsiteY3" fmla="*/ 6350 h 390525"/>
                <a:gd name="connsiteX4" fmla="*/ 304322 w 431800"/>
                <a:gd name="connsiteY4" fmla="*/ 191462 h 390525"/>
                <a:gd name="connsiteX5" fmla="*/ 431800 w 431800"/>
                <a:gd name="connsiteY5" fmla="*/ 191462 h 390525"/>
                <a:gd name="connsiteX6" fmla="*/ 215900 w 431800"/>
                <a:gd name="connsiteY6" fmla="*/ 390525 h 390525"/>
                <a:gd name="connsiteX7" fmla="*/ 0 w 431800"/>
                <a:gd name="connsiteY7" fmla="*/ 191462 h 390525"/>
                <a:gd name="connsiteX0" fmla="*/ 0 w 431800"/>
                <a:gd name="connsiteY0" fmla="*/ 185112 h 384175"/>
                <a:gd name="connsiteX1" fmla="*/ 127478 w 431800"/>
                <a:gd name="connsiteY1" fmla="*/ 185112 h 384175"/>
                <a:gd name="connsiteX2" fmla="*/ 196372 w 431800"/>
                <a:gd name="connsiteY2" fmla="*/ 0 h 384175"/>
                <a:gd name="connsiteX3" fmla="*/ 304322 w 431800"/>
                <a:gd name="connsiteY3" fmla="*/ 185112 h 384175"/>
                <a:gd name="connsiteX4" fmla="*/ 431800 w 431800"/>
                <a:gd name="connsiteY4" fmla="*/ 185112 h 384175"/>
                <a:gd name="connsiteX5" fmla="*/ 215900 w 431800"/>
                <a:gd name="connsiteY5" fmla="*/ 384175 h 384175"/>
                <a:gd name="connsiteX6" fmla="*/ 0 w 431800"/>
                <a:gd name="connsiteY6" fmla="*/ 185112 h 384175"/>
                <a:gd name="connsiteX0" fmla="*/ 0 w 431800"/>
                <a:gd name="connsiteY0" fmla="*/ 242262 h 441325"/>
                <a:gd name="connsiteX1" fmla="*/ 127478 w 431800"/>
                <a:gd name="connsiteY1" fmla="*/ 242262 h 441325"/>
                <a:gd name="connsiteX2" fmla="*/ 196372 w 431800"/>
                <a:gd name="connsiteY2" fmla="*/ 0 h 441325"/>
                <a:gd name="connsiteX3" fmla="*/ 304322 w 431800"/>
                <a:gd name="connsiteY3" fmla="*/ 242262 h 441325"/>
                <a:gd name="connsiteX4" fmla="*/ 431800 w 431800"/>
                <a:gd name="connsiteY4" fmla="*/ 242262 h 441325"/>
                <a:gd name="connsiteX5" fmla="*/ 215900 w 431800"/>
                <a:gd name="connsiteY5" fmla="*/ 441325 h 441325"/>
                <a:gd name="connsiteX6" fmla="*/ 0 w 431800"/>
                <a:gd name="connsiteY6" fmla="*/ 242262 h 44132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585162 h 784225"/>
                <a:gd name="connsiteX1" fmla="*/ 127478 w 431800"/>
                <a:gd name="connsiteY1" fmla="*/ 585162 h 784225"/>
                <a:gd name="connsiteX2" fmla="*/ 177800 w 431800"/>
                <a:gd name="connsiteY2" fmla="*/ 0 h 784225"/>
                <a:gd name="connsiteX3" fmla="*/ 304322 w 431800"/>
                <a:gd name="connsiteY3" fmla="*/ 585162 h 784225"/>
                <a:gd name="connsiteX4" fmla="*/ 431800 w 431800"/>
                <a:gd name="connsiteY4" fmla="*/ 585162 h 784225"/>
                <a:gd name="connsiteX5" fmla="*/ 215900 w 431800"/>
                <a:gd name="connsiteY5" fmla="*/ 784225 h 784225"/>
                <a:gd name="connsiteX6" fmla="*/ 0 w 431800"/>
                <a:gd name="connsiteY6" fmla="*/ 585162 h 784225"/>
                <a:gd name="connsiteX0" fmla="*/ 0 w 431800"/>
                <a:gd name="connsiteY0" fmla="*/ 608022 h 807085"/>
                <a:gd name="connsiteX1" fmla="*/ 127478 w 431800"/>
                <a:gd name="connsiteY1" fmla="*/ 608022 h 807085"/>
                <a:gd name="connsiteX2" fmla="*/ 223520 w 431800"/>
                <a:gd name="connsiteY2" fmla="*/ 0 h 807085"/>
                <a:gd name="connsiteX3" fmla="*/ 304322 w 431800"/>
                <a:gd name="connsiteY3" fmla="*/ 608022 h 807085"/>
                <a:gd name="connsiteX4" fmla="*/ 431800 w 431800"/>
                <a:gd name="connsiteY4" fmla="*/ 608022 h 807085"/>
                <a:gd name="connsiteX5" fmla="*/ 215900 w 431800"/>
                <a:gd name="connsiteY5" fmla="*/ 807085 h 807085"/>
                <a:gd name="connsiteX6" fmla="*/ 0 w 431800"/>
                <a:gd name="connsiteY6" fmla="*/ 608022 h 807085"/>
                <a:gd name="connsiteX0" fmla="*/ 0 w 431800"/>
                <a:gd name="connsiteY0" fmla="*/ 676602 h 875665"/>
                <a:gd name="connsiteX1" fmla="*/ 127478 w 431800"/>
                <a:gd name="connsiteY1" fmla="*/ 676602 h 875665"/>
                <a:gd name="connsiteX2" fmla="*/ 215900 w 431800"/>
                <a:gd name="connsiteY2" fmla="*/ 0 h 875665"/>
                <a:gd name="connsiteX3" fmla="*/ 304322 w 431800"/>
                <a:gd name="connsiteY3" fmla="*/ 676602 h 875665"/>
                <a:gd name="connsiteX4" fmla="*/ 431800 w 431800"/>
                <a:gd name="connsiteY4" fmla="*/ 676602 h 875665"/>
                <a:gd name="connsiteX5" fmla="*/ 215900 w 431800"/>
                <a:gd name="connsiteY5" fmla="*/ 875665 h 875665"/>
                <a:gd name="connsiteX6" fmla="*/ 0 w 431800"/>
                <a:gd name="connsiteY6" fmla="*/ 676602 h 87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875665">
                  <a:moveTo>
                    <a:pt x="0" y="676602"/>
                  </a:moveTo>
                  <a:lnTo>
                    <a:pt x="127478" y="676602"/>
                  </a:lnTo>
                  <a:lnTo>
                    <a:pt x="215900" y="0"/>
                  </a:lnTo>
                  <a:lnTo>
                    <a:pt x="304322" y="676602"/>
                  </a:lnTo>
                  <a:lnTo>
                    <a:pt x="431800" y="676602"/>
                  </a:lnTo>
                  <a:lnTo>
                    <a:pt x="215900" y="875665"/>
                  </a:lnTo>
                  <a:lnTo>
                    <a:pt x="0" y="676602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4999">
                  <a:srgbClr val="00B9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15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Номер слайда 3"/>
          <p:cNvSpPr txBox="1">
            <a:spLocks/>
          </p:cNvSpPr>
          <p:nvPr/>
        </p:nvSpPr>
        <p:spPr>
          <a:xfrm>
            <a:off x="6780622" y="6503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2272" name="Text Box 19"/>
          <p:cNvSpPr txBox="1">
            <a:spLocks noChangeArrowheads="1"/>
          </p:cNvSpPr>
          <p:nvPr/>
        </p:nvSpPr>
        <p:spPr bwMode="auto">
          <a:xfrm>
            <a:off x="1174625" y="4297850"/>
            <a:ext cx="13270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8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1316" name="TextBox 1315"/>
          <p:cNvSpPr txBox="1">
            <a:spLocks noChangeArrowheads="1"/>
          </p:cNvSpPr>
          <p:nvPr/>
        </p:nvSpPr>
        <p:spPr bwMode="auto">
          <a:xfrm>
            <a:off x="2122141" y="581254"/>
            <a:ext cx="65932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ПОРЯДОК ВЫДАЧИ ТУ НА ПОДКЛЮЧЕНИЕ К СЕТЯМ ГРО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17" name="Text Box 19"/>
          <p:cNvSpPr txBox="1">
            <a:spLocks noChangeArrowheads="1"/>
          </p:cNvSpPr>
          <p:nvPr/>
        </p:nvSpPr>
        <p:spPr bwMode="auto">
          <a:xfrm>
            <a:off x="7437326" y="3497874"/>
            <a:ext cx="5618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ГРС-2</a:t>
            </a:r>
            <a:endParaRPr lang="ru-RU" altLang="ru-RU" sz="1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36838" y="1123322"/>
            <a:ext cx="8331355" cy="5535176"/>
            <a:chOff x="536838" y="942086"/>
            <a:chExt cx="8331355" cy="5535176"/>
          </a:xfrm>
        </p:grpSpPr>
        <p:grpSp>
          <p:nvGrpSpPr>
            <p:cNvPr id="1317" name="Группа 1316"/>
            <p:cNvGrpSpPr/>
            <p:nvPr/>
          </p:nvGrpSpPr>
          <p:grpSpPr>
            <a:xfrm>
              <a:off x="4078995" y="1067116"/>
              <a:ext cx="986010" cy="1364468"/>
              <a:chOff x="925384" y="3088068"/>
              <a:chExt cx="1327053" cy="1624922"/>
            </a:xfrm>
          </p:grpSpPr>
          <p:sp>
            <p:nvSpPr>
              <p:cNvPr id="1318" name="Text Box 19"/>
              <p:cNvSpPr txBox="1">
                <a:spLocks noChangeArrowheads="1"/>
              </p:cNvSpPr>
              <p:nvPr/>
            </p:nvSpPr>
            <p:spPr bwMode="auto">
              <a:xfrm>
                <a:off x="925384" y="3088068"/>
                <a:ext cx="1327053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ru-RU" altLang="ru-RU" sz="14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Заявитель</a:t>
                </a:r>
                <a:endParaRPr lang="ru-RU" altLang="ru-RU" sz="1400" b="1" dirty="0">
                  <a:solidFill>
                    <a:srgbClr val="003366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1319" name="Gruppieren 657"/>
              <p:cNvGrpSpPr>
                <a:grpSpLocks/>
              </p:cNvGrpSpPr>
              <p:nvPr/>
            </p:nvGrpSpPr>
            <p:grpSpPr bwMode="auto">
              <a:xfrm>
                <a:off x="1395882" y="3460115"/>
                <a:ext cx="379081" cy="1252875"/>
                <a:chOff x="2594034" y="3404083"/>
                <a:chExt cx="640871" cy="2344543"/>
              </a:xfrm>
            </p:grpSpPr>
            <p:sp>
              <p:nvSpPr>
                <p:cNvPr id="1320" name="Freeform 81"/>
                <p:cNvSpPr>
                  <a:spLocks/>
                </p:cNvSpPr>
                <p:nvPr/>
              </p:nvSpPr>
              <p:spPr bwMode="auto">
                <a:xfrm>
                  <a:off x="2680779" y="5484401"/>
                  <a:ext cx="377861" cy="201595"/>
                </a:xfrm>
                <a:custGeom>
                  <a:avLst/>
                  <a:gdLst>
                    <a:gd name="T0" fmla="*/ 2147483646 w 922"/>
                    <a:gd name="T1" fmla="*/ 2147483646 h 492"/>
                    <a:gd name="T2" fmla="*/ 2147483646 w 922"/>
                    <a:gd name="T3" fmla="*/ 2147483646 h 492"/>
                    <a:gd name="T4" fmla="*/ 2147483646 w 922"/>
                    <a:gd name="T5" fmla="*/ 2147483646 h 492"/>
                    <a:gd name="T6" fmla="*/ 2147483646 w 922"/>
                    <a:gd name="T7" fmla="*/ 2147483646 h 492"/>
                    <a:gd name="T8" fmla="*/ 2147483646 w 922"/>
                    <a:gd name="T9" fmla="*/ 2147483646 h 492"/>
                    <a:gd name="T10" fmla="*/ 2147483646 w 922"/>
                    <a:gd name="T11" fmla="*/ 2147483646 h 492"/>
                    <a:gd name="T12" fmla="*/ 2147483646 w 922"/>
                    <a:gd name="T13" fmla="*/ 2147483646 h 492"/>
                    <a:gd name="T14" fmla="*/ 2147483646 w 922"/>
                    <a:gd name="T15" fmla="*/ 2147483646 h 492"/>
                    <a:gd name="T16" fmla="*/ 2147483646 w 922"/>
                    <a:gd name="T17" fmla="*/ 2147483646 h 492"/>
                    <a:gd name="T18" fmla="*/ 2147483646 w 922"/>
                    <a:gd name="T19" fmla="*/ 2147483646 h 492"/>
                    <a:gd name="T20" fmla="*/ 2147483646 w 922"/>
                    <a:gd name="T21" fmla="*/ 2147483646 h 4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922"/>
                    <a:gd name="T34" fmla="*/ 0 h 492"/>
                    <a:gd name="T35" fmla="*/ 922 w 922"/>
                    <a:gd name="T36" fmla="*/ 492 h 492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922" h="492">
                      <a:moveTo>
                        <a:pt x="429" y="101"/>
                      </a:moveTo>
                      <a:cubicBezTo>
                        <a:pt x="402" y="122"/>
                        <a:pt x="363" y="146"/>
                        <a:pt x="355" y="179"/>
                      </a:cubicBezTo>
                      <a:cubicBezTo>
                        <a:pt x="335" y="183"/>
                        <a:pt x="296" y="222"/>
                        <a:pt x="276" y="240"/>
                      </a:cubicBezTo>
                      <a:cubicBezTo>
                        <a:pt x="247" y="266"/>
                        <a:pt x="226" y="294"/>
                        <a:pt x="188" y="309"/>
                      </a:cubicBezTo>
                      <a:cubicBezTo>
                        <a:pt x="149" y="324"/>
                        <a:pt x="0" y="364"/>
                        <a:pt x="14" y="421"/>
                      </a:cubicBezTo>
                      <a:cubicBezTo>
                        <a:pt x="42" y="435"/>
                        <a:pt x="50" y="466"/>
                        <a:pt x="76" y="477"/>
                      </a:cubicBezTo>
                      <a:cubicBezTo>
                        <a:pt x="92" y="484"/>
                        <a:pt x="143" y="489"/>
                        <a:pt x="159" y="490"/>
                      </a:cubicBezTo>
                      <a:cubicBezTo>
                        <a:pt x="216" y="492"/>
                        <a:pt x="263" y="467"/>
                        <a:pt x="323" y="467"/>
                      </a:cubicBezTo>
                      <a:cubicBezTo>
                        <a:pt x="396" y="467"/>
                        <a:pt x="411" y="447"/>
                        <a:pt x="470" y="412"/>
                      </a:cubicBezTo>
                      <a:cubicBezTo>
                        <a:pt x="539" y="371"/>
                        <a:pt x="622" y="392"/>
                        <a:pt x="699" y="376"/>
                      </a:cubicBezTo>
                      <a:cubicBezTo>
                        <a:pt x="922" y="224"/>
                        <a:pt x="494" y="0"/>
                        <a:pt x="452" y="112"/>
                      </a:cubicBezTo>
                    </a:path>
                  </a:pathLst>
                </a:custGeom>
                <a:solidFill>
                  <a:srgbClr val="0B0C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1" name="Freeform 82"/>
                <p:cNvSpPr>
                  <a:spLocks/>
                </p:cNvSpPr>
                <p:nvPr/>
              </p:nvSpPr>
              <p:spPr bwMode="auto">
                <a:xfrm>
                  <a:off x="3005899" y="5501229"/>
                  <a:ext cx="229006" cy="247397"/>
                </a:xfrm>
                <a:custGeom>
                  <a:avLst/>
                  <a:gdLst>
                    <a:gd name="T0" fmla="*/ 2147483646 w 559"/>
                    <a:gd name="T1" fmla="*/ 2147483646 h 604"/>
                    <a:gd name="T2" fmla="*/ 2147483646 w 559"/>
                    <a:gd name="T3" fmla="*/ 2147483646 h 604"/>
                    <a:gd name="T4" fmla="*/ 2147483646 w 559"/>
                    <a:gd name="T5" fmla="*/ 2147483646 h 604"/>
                    <a:gd name="T6" fmla="*/ 2147483646 w 559"/>
                    <a:gd name="T7" fmla="*/ 2147483646 h 604"/>
                    <a:gd name="T8" fmla="*/ 2147483646 w 559"/>
                    <a:gd name="T9" fmla="*/ 2147483646 h 604"/>
                    <a:gd name="T10" fmla="*/ 2147483646 w 559"/>
                    <a:gd name="T11" fmla="*/ 2147483646 h 604"/>
                    <a:gd name="T12" fmla="*/ 2147483646 w 559"/>
                    <a:gd name="T13" fmla="*/ 2147483646 h 604"/>
                    <a:gd name="T14" fmla="*/ 2147483646 w 559"/>
                    <a:gd name="T15" fmla="*/ 2147483646 h 604"/>
                    <a:gd name="T16" fmla="*/ 2147483646 w 559"/>
                    <a:gd name="T17" fmla="*/ 2147483646 h 604"/>
                    <a:gd name="T18" fmla="*/ 2147483646 w 559"/>
                    <a:gd name="T19" fmla="*/ 2147483646 h 604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559"/>
                    <a:gd name="T31" fmla="*/ 0 h 604"/>
                    <a:gd name="T32" fmla="*/ 559 w 559"/>
                    <a:gd name="T33" fmla="*/ 604 h 604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559" h="604">
                      <a:moveTo>
                        <a:pt x="36" y="184"/>
                      </a:moveTo>
                      <a:cubicBezTo>
                        <a:pt x="36" y="271"/>
                        <a:pt x="0" y="373"/>
                        <a:pt x="99" y="402"/>
                      </a:cubicBezTo>
                      <a:cubicBezTo>
                        <a:pt x="122" y="409"/>
                        <a:pt x="136" y="401"/>
                        <a:pt x="156" y="413"/>
                      </a:cubicBezTo>
                      <a:cubicBezTo>
                        <a:pt x="190" y="435"/>
                        <a:pt x="167" y="433"/>
                        <a:pt x="183" y="465"/>
                      </a:cubicBezTo>
                      <a:cubicBezTo>
                        <a:pt x="202" y="505"/>
                        <a:pt x="221" y="523"/>
                        <a:pt x="261" y="538"/>
                      </a:cubicBezTo>
                      <a:cubicBezTo>
                        <a:pt x="323" y="562"/>
                        <a:pt x="501" y="604"/>
                        <a:pt x="532" y="527"/>
                      </a:cubicBezTo>
                      <a:cubicBezTo>
                        <a:pt x="559" y="459"/>
                        <a:pt x="449" y="364"/>
                        <a:pt x="409" y="317"/>
                      </a:cubicBezTo>
                      <a:cubicBezTo>
                        <a:pt x="375" y="277"/>
                        <a:pt x="361" y="259"/>
                        <a:pt x="341" y="212"/>
                      </a:cubicBezTo>
                      <a:cubicBezTo>
                        <a:pt x="323" y="171"/>
                        <a:pt x="292" y="106"/>
                        <a:pt x="257" y="77"/>
                      </a:cubicBezTo>
                      <a:cubicBezTo>
                        <a:pt x="168" y="0"/>
                        <a:pt x="73" y="105"/>
                        <a:pt x="48" y="184"/>
                      </a:cubicBezTo>
                    </a:path>
                  </a:pathLst>
                </a:custGeom>
                <a:solidFill>
                  <a:srgbClr val="00040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2" name="Freeform 83"/>
                <p:cNvSpPr>
                  <a:spLocks/>
                </p:cNvSpPr>
                <p:nvPr/>
              </p:nvSpPr>
              <p:spPr bwMode="auto">
                <a:xfrm>
                  <a:off x="2830500" y="5565074"/>
                  <a:ext cx="41811" cy="43026"/>
                </a:xfrm>
                <a:custGeom>
                  <a:avLst/>
                  <a:gdLst>
                    <a:gd name="T0" fmla="*/ 2147483646 w 102"/>
                    <a:gd name="T1" fmla="*/ 2147483646 h 105"/>
                    <a:gd name="T2" fmla="*/ 2147483646 w 102"/>
                    <a:gd name="T3" fmla="*/ 2147483646 h 105"/>
                    <a:gd name="T4" fmla="*/ 2147483646 w 102"/>
                    <a:gd name="T5" fmla="*/ 2147483646 h 105"/>
                    <a:gd name="T6" fmla="*/ 2147483646 w 102"/>
                    <a:gd name="T7" fmla="*/ 2147483646 h 105"/>
                    <a:gd name="T8" fmla="*/ 2147483646 w 102"/>
                    <a:gd name="T9" fmla="*/ 2147483646 h 10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2"/>
                    <a:gd name="T16" fmla="*/ 0 h 105"/>
                    <a:gd name="T17" fmla="*/ 102 w 102"/>
                    <a:gd name="T18" fmla="*/ 105 h 10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2" h="105">
                      <a:moveTo>
                        <a:pt x="31" y="41"/>
                      </a:moveTo>
                      <a:cubicBezTo>
                        <a:pt x="12" y="42"/>
                        <a:pt x="0" y="55"/>
                        <a:pt x="2" y="74"/>
                      </a:cubicBezTo>
                      <a:cubicBezTo>
                        <a:pt x="10" y="72"/>
                        <a:pt x="22" y="77"/>
                        <a:pt x="30" y="76"/>
                      </a:cubicBezTo>
                      <a:cubicBezTo>
                        <a:pt x="30" y="80"/>
                        <a:pt x="31" y="86"/>
                        <a:pt x="31" y="91"/>
                      </a:cubicBezTo>
                      <a:cubicBezTo>
                        <a:pt x="102" y="105"/>
                        <a:pt x="90" y="0"/>
                        <a:pt x="31" y="45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3" name="Freeform 84"/>
                <p:cNvSpPr>
                  <a:spLocks/>
                </p:cNvSpPr>
                <p:nvPr/>
              </p:nvSpPr>
              <p:spPr bwMode="auto">
                <a:xfrm>
                  <a:off x="2836573" y="5585545"/>
                  <a:ext cx="142609" cy="54129"/>
                </a:xfrm>
                <a:custGeom>
                  <a:avLst/>
                  <a:gdLst>
                    <a:gd name="T0" fmla="*/ 2147483646 w 348"/>
                    <a:gd name="T1" fmla="*/ 2147483646 h 132"/>
                    <a:gd name="T2" fmla="*/ 2147483646 w 348"/>
                    <a:gd name="T3" fmla="*/ 2147483646 h 132"/>
                    <a:gd name="T4" fmla="*/ 0 w 348"/>
                    <a:gd name="T5" fmla="*/ 2147483646 h 132"/>
                    <a:gd name="T6" fmla="*/ 2147483646 w 348"/>
                    <a:gd name="T7" fmla="*/ 2147483646 h 132"/>
                    <a:gd name="T8" fmla="*/ 2147483646 w 348"/>
                    <a:gd name="T9" fmla="*/ 2147483646 h 132"/>
                    <a:gd name="T10" fmla="*/ 2147483646 w 348"/>
                    <a:gd name="T11" fmla="*/ 2147483646 h 132"/>
                    <a:gd name="T12" fmla="*/ 2147483646 w 348"/>
                    <a:gd name="T13" fmla="*/ 2147483646 h 132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48"/>
                    <a:gd name="T22" fmla="*/ 0 h 132"/>
                    <a:gd name="T23" fmla="*/ 348 w 348"/>
                    <a:gd name="T24" fmla="*/ 132 h 132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48" h="132">
                      <a:moveTo>
                        <a:pt x="315" y="16"/>
                      </a:moveTo>
                      <a:cubicBezTo>
                        <a:pt x="238" y="16"/>
                        <a:pt x="205" y="34"/>
                        <a:pt x="146" y="79"/>
                      </a:cubicBezTo>
                      <a:cubicBezTo>
                        <a:pt x="99" y="115"/>
                        <a:pt x="61" y="132"/>
                        <a:pt x="0" y="131"/>
                      </a:cubicBezTo>
                      <a:cubicBezTo>
                        <a:pt x="58" y="101"/>
                        <a:pt x="117" y="75"/>
                        <a:pt x="167" y="32"/>
                      </a:cubicBezTo>
                      <a:cubicBezTo>
                        <a:pt x="196" y="8"/>
                        <a:pt x="212" y="9"/>
                        <a:pt x="252" y="4"/>
                      </a:cubicBezTo>
                      <a:cubicBezTo>
                        <a:pt x="264" y="2"/>
                        <a:pt x="348" y="0"/>
                        <a:pt x="299" y="26"/>
                      </a:cubicBezTo>
                      <a:cubicBezTo>
                        <a:pt x="301" y="29"/>
                        <a:pt x="305" y="33"/>
                        <a:pt x="307" y="38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4" name="Freeform 85"/>
                <p:cNvSpPr>
                  <a:spLocks/>
                </p:cNvSpPr>
                <p:nvPr/>
              </p:nvSpPr>
              <p:spPr bwMode="auto">
                <a:xfrm>
                  <a:off x="3126300" y="5604109"/>
                  <a:ext cx="103747" cy="99583"/>
                </a:xfrm>
                <a:custGeom>
                  <a:avLst/>
                  <a:gdLst>
                    <a:gd name="T0" fmla="*/ 2147483646 w 253"/>
                    <a:gd name="T1" fmla="*/ 2147483646 h 243"/>
                    <a:gd name="T2" fmla="*/ 2147483646 w 253"/>
                    <a:gd name="T3" fmla="*/ 2147483646 h 243"/>
                    <a:gd name="T4" fmla="*/ 2147483646 w 253"/>
                    <a:gd name="T5" fmla="*/ 2147483646 h 243"/>
                    <a:gd name="T6" fmla="*/ 2147483646 w 253"/>
                    <a:gd name="T7" fmla="*/ 2147483646 h 243"/>
                    <a:gd name="T8" fmla="*/ 2147483646 w 253"/>
                    <a:gd name="T9" fmla="*/ 2147483646 h 243"/>
                    <a:gd name="T10" fmla="*/ 2147483646 w 253"/>
                    <a:gd name="T11" fmla="*/ 2147483646 h 243"/>
                    <a:gd name="T12" fmla="*/ 2147483646 w 253"/>
                    <a:gd name="T13" fmla="*/ 2147483646 h 243"/>
                    <a:gd name="T14" fmla="*/ 2147483646 w 253"/>
                    <a:gd name="T15" fmla="*/ 2147483646 h 24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53"/>
                    <a:gd name="T25" fmla="*/ 0 h 243"/>
                    <a:gd name="T26" fmla="*/ 253 w 253"/>
                    <a:gd name="T27" fmla="*/ 243 h 243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53" h="243">
                      <a:moveTo>
                        <a:pt x="35" y="35"/>
                      </a:moveTo>
                      <a:cubicBezTo>
                        <a:pt x="52" y="54"/>
                        <a:pt x="67" y="81"/>
                        <a:pt x="68" y="106"/>
                      </a:cubicBezTo>
                      <a:cubicBezTo>
                        <a:pt x="50" y="105"/>
                        <a:pt x="0" y="104"/>
                        <a:pt x="10" y="135"/>
                      </a:cubicBezTo>
                      <a:cubicBezTo>
                        <a:pt x="15" y="150"/>
                        <a:pt x="61" y="156"/>
                        <a:pt x="72" y="162"/>
                      </a:cubicBezTo>
                      <a:cubicBezTo>
                        <a:pt x="102" y="180"/>
                        <a:pt x="143" y="243"/>
                        <a:pt x="187" y="220"/>
                      </a:cubicBezTo>
                      <a:cubicBezTo>
                        <a:pt x="253" y="185"/>
                        <a:pt x="156" y="138"/>
                        <a:pt x="135" y="124"/>
                      </a:cubicBezTo>
                      <a:cubicBezTo>
                        <a:pt x="96" y="98"/>
                        <a:pt x="79" y="53"/>
                        <a:pt x="55" y="10"/>
                      </a:cubicBezTo>
                      <a:cubicBezTo>
                        <a:pt x="40" y="5"/>
                        <a:pt x="21" y="0"/>
                        <a:pt x="14" y="14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5" name="Freeform 86"/>
                <p:cNvSpPr>
                  <a:spLocks/>
                </p:cNvSpPr>
                <p:nvPr/>
              </p:nvSpPr>
              <p:spPr bwMode="auto">
                <a:xfrm>
                  <a:off x="3022207" y="5607752"/>
                  <a:ext cx="88480" cy="100451"/>
                </a:xfrm>
                <a:custGeom>
                  <a:avLst/>
                  <a:gdLst>
                    <a:gd name="T0" fmla="*/ 2147483646 w 216"/>
                    <a:gd name="T1" fmla="*/ 2147483646 h 245"/>
                    <a:gd name="T2" fmla="*/ 2147483646 w 216"/>
                    <a:gd name="T3" fmla="*/ 2147483646 h 245"/>
                    <a:gd name="T4" fmla="*/ 2147483646 w 216"/>
                    <a:gd name="T5" fmla="*/ 2147483646 h 245"/>
                    <a:gd name="T6" fmla="*/ 2147483646 w 216"/>
                    <a:gd name="T7" fmla="*/ 0 h 245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"/>
                    <a:gd name="T13" fmla="*/ 0 h 245"/>
                    <a:gd name="T14" fmla="*/ 216 w 216"/>
                    <a:gd name="T15" fmla="*/ 245 h 245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" h="245">
                      <a:moveTo>
                        <a:pt x="36" y="13"/>
                      </a:moveTo>
                      <a:cubicBezTo>
                        <a:pt x="156" y="33"/>
                        <a:pt x="104" y="200"/>
                        <a:pt x="216" y="237"/>
                      </a:cubicBezTo>
                      <a:cubicBezTo>
                        <a:pt x="163" y="245"/>
                        <a:pt x="127" y="165"/>
                        <a:pt x="108" y="130"/>
                      </a:cubicBezTo>
                      <a:cubicBezTo>
                        <a:pt x="94" y="104"/>
                        <a:pt x="0" y="23"/>
                        <a:pt x="27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6" name="Freeform 87"/>
                <p:cNvSpPr>
                  <a:spLocks/>
                </p:cNvSpPr>
                <p:nvPr/>
              </p:nvSpPr>
              <p:spPr bwMode="auto">
                <a:xfrm>
                  <a:off x="3172969" y="5700396"/>
                  <a:ext cx="19778" cy="14226"/>
                </a:xfrm>
                <a:custGeom>
                  <a:avLst/>
                  <a:gdLst>
                    <a:gd name="T0" fmla="*/ 2147483646 w 48"/>
                    <a:gd name="T1" fmla="*/ 2147483646 h 35"/>
                    <a:gd name="T2" fmla="*/ 2147483646 w 48"/>
                    <a:gd name="T3" fmla="*/ 2147483646 h 35"/>
                    <a:gd name="T4" fmla="*/ 2147483646 w 48"/>
                    <a:gd name="T5" fmla="*/ 2147483646 h 35"/>
                    <a:gd name="T6" fmla="*/ 2147483646 w 48"/>
                    <a:gd name="T7" fmla="*/ 2147483646 h 35"/>
                    <a:gd name="T8" fmla="*/ 2147483646 w 48"/>
                    <a:gd name="T9" fmla="*/ 2147483646 h 3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8"/>
                    <a:gd name="T16" fmla="*/ 0 h 35"/>
                    <a:gd name="T17" fmla="*/ 48 w 48"/>
                    <a:gd name="T18" fmla="*/ 35 h 3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8" h="35">
                      <a:moveTo>
                        <a:pt x="31" y="2"/>
                      </a:moveTo>
                      <a:cubicBezTo>
                        <a:pt x="22" y="0"/>
                        <a:pt x="10" y="2"/>
                        <a:pt x="2" y="3"/>
                      </a:cubicBezTo>
                      <a:cubicBezTo>
                        <a:pt x="0" y="27"/>
                        <a:pt x="21" y="35"/>
                        <a:pt x="43" y="31"/>
                      </a:cubicBezTo>
                      <a:cubicBezTo>
                        <a:pt x="47" y="24"/>
                        <a:pt x="48" y="16"/>
                        <a:pt x="47" y="7"/>
                      </a:cubicBezTo>
                      <a:cubicBezTo>
                        <a:pt x="40" y="9"/>
                        <a:pt x="38" y="4"/>
                        <a:pt x="35" y="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7" name="Freeform 88"/>
                <p:cNvSpPr>
                  <a:spLocks/>
                </p:cNvSpPr>
                <p:nvPr/>
              </p:nvSpPr>
              <p:spPr bwMode="auto">
                <a:xfrm>
                  <a:off x="3084142" y="5587280"/>
                  <a:ext cx="30708" cy="36086"/>
                </a:xfrm>
                <a:custGeom>
                  <a:avLst/>
                  <a:gdLst>
                    <a:gd name="T0" fmla="*/ 2147483646 w 75"/>
                    <a:gd name="T1" fmla="*/ 2147483646 h 88"/>
                    <a:gd name="T2" fmla="*/ 2147483646 w 75"/>
                    <a:gd name="T3" fmla="*/ 2147483646 h 88"/>
                    <a:gd name="T4" fmla="*/ 2147483646 w 75"/>
                    <a:gd name="T5" fmla="*/ 2147483646 h 88"/>
                    <a:gd name="T6" fmla="*/ 2147483646 w 75"/>
                    <a:gd name="T7" fmla="*/ 2147483646 h 88"/>
                    <a:gd name="T8" fmla="*/ 2147483646 w 75"/>
                    <a:gd name="T9" fmla="*/ 0 h 8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88"/>
                    <a:gd name="T17" fmla="*/ 75 w 75"/>
                    <a:gd name="T18" fmla="*/ 88 h 8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88">
                      <a:moveTo>
                        <a:pt x="62" y="4"/>
                      </a:moveTo>
                      <a:cubicBezTo>
                        <a:pt x="56" y="3"/>
                        <a:pt x="48" y="4"/>
                        <a:pt x="41" y="5"/>
                      </a:cubicBezTo>
                      <a:cubicBezTo>
                        <a:pt x="46" y="28"/>
                        <a:pt x="0" y="86"/>
                        <a:pt x="53" y="88"/>
                      </a:cubicBezTo>
                      <a:cubicBezTo>
                        <a:pt x="56" y="71"/>
                        <a:pt x="53" y="53"/>
                        <a:pt x="50" y="38"/>
                      </a:cubicBezTo>
                      <a:cubicBezTo>
                        <a:pt x="72" y="33"/>
                        <a:pt x="75" y="13"/>
                        <a:pt x="58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8" name="Freeform 89"/>
                <p:cNvSpPr>
                  <a:spLocks/>
                </p:cNvSpPr>
                <p:nvPr/>
              </p:nvSpPr>
              <p:spPr bwMode="auto">
                <a:xfrm>
                  <a:off x="2705761" y="5541826"/>
                  <a:ext cx="145211" cy="105308"/>
                </a:xfrm>
                <a:custGeom>
                  <a:avLst/>
                  <a:gdLst>
                    <a:gd name="T0" fmla="*/ 2147483646 w 354"/>
                    <a:gd name="T1" fmla="*/ 2147483646 h 257"/>
                    <a:gd name="T2" fmla="*/ 2147483646 w 354"/>
                    <a:gd name="T3" fmla="*/ 2147483646 h 257"/>
                    <a:gd name="T4" fmla="*/ 2147483646 w 354"/>
                    <a:gd name="T5" fmla="*/ 2147483646 h 257"/>
                    <a:gd name="T6" fmla="*/ 2147483646 w 354"/>
                    <a:gd name="T7" fmla="*/ 2147483646 h 257"/>
                    <a:gd name="T8" fmla="*/ 2147483646 w 354"/>
                    <a:gd name="T9" fmla="*/ 2147483646 h 257"/>
                    <a:gd name="T10" fmla="*/ 2147483646 w 354"/>
                    <a:gd name="T11" fmla="*/ 2147483646 h 257"/>
                    <a:gd name="T12" fmla="*/ 2147483646 w 354"/>
                    <a:gd name="T13" fmla="*/ 2147483646 h 257"/>
                    <a:gd name="T14" fmla="*/ 2147483646 w 354"/>
                    <a:gd name="T15" fmla="*/ 2147483646 h 257"/>
                    <a:gd name="T16" fmla="*/ 2147483646 w 354"/>
                    <a:gd name="T17" fmla="*/ 2147483646 h 257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354"/>
                    <a:gd name="T28" fmla="*/ 0 h 257"/>
                    <a:gd name="T29" fmla="*/ 354 w 354"/>
                    <a:gd name="T30" fmla="*/ 257 h 257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354" h="257">
                      <a:moveTo>
                        <a:pt x="39" y="233"/>
                      </a:moveTo>
                      <a:cubicBezTo>
                        <a:pt x="93" y="233"/>
                        <a:pt x="133" y="229"/>
                        <a:pt x="179" y="201"/>
                      </a:cubicBezTo>
                      <a:cubicBezTo>
                        <a:pt x="210" y="182"/>
                        <a:pt x="274" y="175"/>
                        <a:pt x="271" y="132"/>
                      </a:cubicBezTo>
                      <a:cubicBezTo>
                        <a:pt x="267" y="131"/>
                        <a:pt x="263" y="132"/>
                        <a:pt x="259" y="131"/>
                      </a:cubicBezTo>
                      <a:cubicBezTo>
                        <a:pt x="257" y="108"/>
                        <a:pt x="354" y="52"/>
                        <a:pt x="329" y="23"/>
                      </a:cubicBezTo>
                      <a:cubicBezTo>
                        <a:pt x="310" y="0"/>
                        <a:pt x="240" y="96"/>
                        <a:pt x="230" y="112"/>
                      </a:cubicBezTo>
                      <a:cubicBezTo>
                        <a:pt x="199" y="158"/>
                        <a:pt x="149" y="179"/>
                        <a:pt x="98" y="195"/>
                      </a:cubicBezTo>
                      <a:cubicBezTo>
                        <a:pt x="80" y="201"/>
                        <a:pt x="40" y="205"/>
                        <a:pt x="27" y="217"/>
                      </a:cubicBezTo>
                      <a:cubicBezTo>
                        <a:pt x="0" y="241"/>
                        <a:pt x="21" y="257"/>
                        <a:pt x="52" y="24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29" name="Freeform 90"/>
                <p:cNvSpPr>
                  <a:spLocks/>
                </p:cNvSpPr>
                <p:nvPr/>
              </p:nvSpPr>
              <p:spPr bwMode="auto">
                <a:xfrm>
                  <a:off x="2684075" y="4293913"/>
                  <a:ext cx="482822" cy="1316268"/>
                </a:xfrm>
                <a:custGeom>
                  <a:avLst/>
                  <a:gdLst>
                    <a:gd name="T0" fmla="*/ 2147483646 w 1178"/>
                    <a:gd name="T1" fmla="*/ 2147483646 h 3212"/>
                    <a:gd name="T2" fmla="*/ 2147483646 w 1178"/>
                    <a:gd name="T3" fmla="*/ 2147483646 h 3212"/>
                    <a:gd name="T4" fmla="*/ 2147483646 w 1178"/>
                    <a:gd name="T5" fmla="*/ 2147483646 h 3212"/>
                    <a:gd name="T6" fmla="*/ 2147483646 w 1178"/>
                    <a:gd name="T7" fmla="*/ 2147483646 h 3212"/>
                    <a:gd name="T8" fmla="*/ 2147483646 w 1178"/>
                    <a:gd name="T9" fmla="*/ 2147483646 h 3212"/>
                    <a:gd name="T10" fmla="*/ 2147483646 w 1178"/>
                    <a:gd name="T11" fmla="*/ 2147483646 h 3212"/>
                    <a:gd name="T12" fmla="*/ 2147483646 w 1178"/>
                    <a:gd name="T13" fmla="*/ 2147483646 h 3212"/>
                    <a:gd name="T14" fmla="*/ 2147483646 w 1178"/>
                    <a:gd name="T15" fmla="*/ 2147483646 h 3212"/>
                    <a:gd name="T16" fmla="*/ 2147483646 w 1178"/>
                    <a:gd name="T17" fmla="*/ 2147483646 h 3212"/>
                    <a:gd name="T18" fmla="*/ 2147483646 w 1178"/>
                    <a:gd name="T19" fmla="*/ 2147483646 h 3212"/>
                    <a:gd name="T20" fmla="*/ 2147483646 w 1178"/>
                    <a:gd name="T21" fmla="*/ 2147483646 h 3212"/>
                    <a:gd name="T22" fmla="*/ 2147483646 w 1178"/>
                    <a:gd name="T23" fmla="*/ 2147483646 h 3212"/>
                    <a:gd name="T24" fmla="*/ 2147483646 w 1178"/>
                    <a:gd name="T25" fmla="*/ 2147483646 h 3212"/>
                    <a:gd name="T26" fmla="*/ 2147483646 w 1178"/>
                    <a:gd name="T27" fmla="*/ 2147483646 h 3212"/>
                    <a:gd name="T28" fmla="*/ 2147483646 w 1178"/>
                    <a:gd name="T29" fmla="*/ 2147483646 h 3212"/>
                    <a:gd name="T30" fmla="*/ 2147483646 w 1178"/>
                    <a:gd name="T31" fmla="*/ 2147483646 h 3212"/>
                    <a:gd name="T32" fmla="*/ 2147483646 w 1178"/>
                    <a:gd name="T33" fmla="*/ 2147483646 h 3212"/>
                    <a:gd name="T34" fmla="*/ 2147483646 w 1178"/>
                    <a:gd name="T35" fmla="*/ 2147483646 h 3212"/>
                    <a:gd name="T36" fmla="*/ 2147483646 w 1178"/>
                    <a:gd name="T37" fmla="*/ 2147483646 h 3212"/>
                    <a:gd name="T38" fmla="*/ 2147483646 w 1178"/>
                    <a:gd name="T39" fmla="*/ 2147483646 h 3212"/>
                    <a:gd name="T40" fmla="*/ 2147483646 w 1178"/>
                    <a:gd name="T41" fmla="*/ 2147483646 h 3212"/>
                    <a:gd name="T42" fmla="*/ 2147483646 w 1178"/>
                    <a:gd name="T43" fmla="*/ 2147483646 h 3212"/>
                    <a:gd name="T44" fmla="*/ 2147483646 w 1178"/>
                    <a:gd name="T45" fmla="*/ 2147483646 h 3212"/>
                    <a:gd name="T46" fmla="*/ 2147483646 w 1178"/>
                    <a:gd name="T47" fmla="*/ 2147483646 h 3212"/>
                    <a:gd name="T48" fmla="*/ 2147483646 w 1178"/>
                    <a:gd name="T49" fmla="*/ 2147483646 h 3212"/>
                    <a:gd name="T50" fmla="*/ 2147483646 w 1178"/>
                    <a:gd name="T51" fmla="*/ 2147483646 h 3212"/>
                    <a:gd name="T52" fmla="*/ 2147483646 w 1178"/>
                    <a:gd name="T53" fmla="*/ 2147483646 h 3212"/>
                    <a:gd name="T54" fmla="*/ 2147483646 w 1178"/>
                    <a:gd name="T55" fmla="*/ 2147483646 h 3212"/>
                    <a:gd name="T56" fmla="*/ 2147483646 w 1178"/>
                    <a:gd name="T57" fmla="*/ 2147483646 h 3212"/>
                    <a:gd name="T58" fmla="*/ 2147483646 w 1178"/>
                    <a:gd name="T59" fmla="*/ 2147483646 h 3212"/>
                    <a:gd name="T60" fmla="*/ 2147483646 w 1178"/>
                    <a:gd name="T61" fmla="*/ 2147483646 h 3212"/>
                    <a:gd name="T62" fmla="*/ 2147483646 w 1178"/>
                    <a:gd name="T63" fmla="*/ 2147483646 h 3212"/>
                    <a:gd name="T64" fmla="*/ 2147483646 w 1178"/>
                    <a:gd name="T65" fmla="*/ 2147483646 h 3212"/>
                    <a:gd name="T66" fmla="*/ 2147483646 w 1178"/>
                    <a:gd name="T67" fmla="*/ 2147483646 h 3212"/>
                    <a:gd name="T68" fmla="*/ 2147483646 w 1178"/>
                    <a:gd name="T69" fmla="*/ 2147483646 h 3212"/>
                    <a:gd name="T70" fmla="*/ 2147483646 w 1178"/>
                    <a:gd name="T71" fmla="*/ 2147483646 h 3212"/>
                    <a:gd name="T72" fmla="*/ 2147483646 w 1178"/>
                    <a:gd name="T73" fmla="*/ 2147483646 h 3212"/>
                    <a:gd name="T74" fmla="*/ 2147483646 w 1178"/>
                    <a:gd name="T75" fmla="*/ 2147483646 h 3212"/>
                    <a:gd name="T76" fmla="*/ 2147483646 w 1178"/>
                    <a:gd name="T77" fmla="*/ 2147483646 h 3212"/>
                    <a:gd name="T78" fmla="*/ 2147483646 w 1178"/>
                    <a:gd name="T79" fmla="*/ 2147483646 h 3212"/>
                    <a:gd name="T80" fmla="*/ 2147483646 w 1178"/>
                    <a:gd name="T81" fmla="*/ 2147483646 h 3212"/>
                    <a:gd name="T82" fmla="*/ 2147483646 w 1178"/>
                    <a:gd name="T83" fmla="*/ 2147483646 h 3212"/>
                    <a:gd name="T84" fmla="*/ 2147483646 w 1178"/>
                    <a:gd name="T85" fmla="*/ 2147483646 h 3212"/>
                    <a:gd name="T86" fmla="*/ 2147483646 w 1178"/>
                    <a:gd name="T87" fmla="*/ 2147483646 h 3212"/>
                    <a:gd name="T88" fmla="*/ 2147483646 w 1178"/>
                    <a:gd name="T89" fmla="*/ 2147483646 h 3212"/>
                    <a:gd name="T90" fmla="*/ 2147483646 w 1178"/>
                    <a:gd name="T91" fmla="*/ 2147483646 h 3212"/>
                    <a:gd name="T92" fmla="*/ 2147483646 w 1178"/>
                    <a:gd name="T93" fmla="*/ 2147483646 h 3212"/>
                    <a:gd name="T94" fmla="*/ 2147483646 w 1178"/>
                    <a:gd name="T95" fmla="*/ 2147483646 h 3212"/>
                    <a:gd name="T96" fmla="*/ 2147483646 w 1178"/>
                    <a:gd name="T97" fmla="*/ 2147483646 h 32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78"/>
                    <a:gd name="T148" fmla="*/ 0 h 3212"/>
                    <a:gd name="T149" fmla="*/ 1178 w 1178"/>
                    <a:gd name="T150" fmla="*/ 3212 h 32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78" h="3212">
                      <a:moveTo>
                        <a:pt x="55" y="151"/>
                      </a:moveTo>
                      <a:cubicBezTo>
                        <a:pt x="49" y="196"/>
                        <a:pt x="81" y="231"/>
                        <a:pt x="78" y="281"/>
                      </a:cubicBezTo>
                      <a:cubicBezTo>
                        <a:pt x="75" y="326"/>
                        <a:pt x="52" y="346"/>
                        <a:pt x="37" y="382"/>
                      </a:cubicBezTo>
                      <a:cubicBezTo>
                        <a:pt x="0" y="468"/>
                        <a:pt x="24" y="594"/>
                        <a:pt x="33" y="686"/>
                      </a:cubicBezTo>
                      <a:cubicBezTo>
                        <a:pt x="45" y="819"/>
                        <a:pt x="58" y="950"/>
                        <a:pt x="72" y="1082"/>
                      </a:cubicBezTo>
                      <a:cubicBezTo>
                        <a:pt x="86" y="1213"/>
                        <a:pt x="107" y="1338"/>
                        <a:pt x="100" y="1473"/>
                      </a:cubicBezTo>
                      <a:cubicBezTo>
                        <a:pt x="90" y="1687"/>
                        <a:pt x="167" y="1885"/>
                        <a:pt x="203" y="2087"/>
                      </a:cubicBezTo>
                      <a:cubicBezTo>
                        <a:pt x="221" y="2184"/>
                        <a:pt x="253" y="2275"/>
                        <a:pt x="268" y="2377"/>
                      </a:cubicBezTo>
                      <a:cubicBezTo>
                        <a:pt x="282" y="2471"/>
                        <a:pt x="342" y="2574"/>
                        <a:pt x="331" y="2676"/>
                      </a:cubicBezTo>
                      <a:cubicBezTo>
                        <a:pt x="330" y="2688"/>
                        <a:pt x="331" y="2700"/>
                        <a:pt x="331" y="2712"/>
                      </a:cubicBezTo>
                      <a:cubicBezTo>
                        <a:pt x="268" y="2741"/>
                        <a:pt x="351" y="2832"/>
                        <a:pt x="360" y="2865"/>
                      </a:cubicBezTo>
                      <a:cubicBezTo>
                        <a:pt x="375" y="2925"/>
                        <a:pt x="339" y="2982"/>
                        <a:pt x="398" y="3028"/>
                      </a:cubicBezTo>
                      <a:cubicBezTo>
                        <a:pt x="420" y="3045"/>
                        <a:pt x="440" y="3037"/>
                        <a:pt x="465" y="3046"/>
                      </a:cubicBezTo>
                      <a:cubicBezTo>
                        <a:pt x="487" y="3054"/>
                        <a:pt x="527" y="3085"/>
                        <a:pt x="551" y="3097"/>
                      </a:cubicBezTo>
                      <a:cubicBezTo>
                        <a:pt x="609" y="3126"/>
                        <a:pt x="681" y="3156"/>
                        <a:pt x="746" y="3164"/>
                      </a:cubicBezTo>
                      <a:cubicBezTo>
                        <a:pt x="725" y="3072"/>
                        <a:pt x="773" y="2987"/>
                        <a:pt x="765" y="2895"/>
                      </a:cubicBezTo>
                      <a:cubicBezTo>
                        <a:pt x="757" y="2795"/>
                        <a:pt x="726" y="2690"/>
                        <a:pt x="699" y="2595"/>
                      </a:cubicBezTo>
                      <a:cubicBezTo>
                        <a:pt x="673" y="2503"/>
                        <a:pt x="654" y="2417"/>
                        <a:pt x="664" y="2318"/>
                      </a:cubicBezTo>
                      <a:cubicBezTo>
                        <a:pt x="673" y="2225"/>
                        <a:pt x="695" y="2102"/>
                        <a:pt x="668" y="2009"/>
                      </a:cubicBezTo>
                      <a:cubicBezTo>
                        <a:pt x="650" y="1949"/>
                        <a:pt x="625" y="1893"/>
                        <a:pt x="635" y="1824"/>
                      </a:cubicBezTo>
                      <a:cubicBezTo>
                        <a:pt x="646" y="1757"/>
                        <a:pt x="672" y="1710"/>
                        <a:pt x="658" y="1638"/>
                      </a:cubicBezTo>
                      <a:cubicBezTo>
                        <a:pt x="645" y="1572"/>
                        <a:pt x="613" y="1532"/>
                        <a:pt x="613" y="1458"/>
                      </a:cubicBezTo>
                      <a:cubicBezTo>
                        <a:pt x="613" y="1392"/>
                        <a:pt x="610" y="1326"/>
                        <a:pt x="614" y="1261"/>
                      </a:cubicBezTo>
                      <a:cubicBezTo>
                        <a:pt x="645" y="1296"/>
                        <a:pt x="669" y="1309"/>
                        <a:pt x="681" y="1356"/>
                      </a:cubicBezTo>
                      <a:cubicBezTo>
                        <a:pt x="693" y="1402"/>
                        <a:pt x="692" y="1455"/>
                        <a:pt x="699" y="1501"/>
                      </a:cubicBezTo>
                      <a:cubicBezTo>
                        <a:pt x="712" y="1593"/>
                        <a:pt x="742" y="1668"/>
                        <a:pt x="742" y="1767"/>
                      </a:cubicBezTo>
                      <a:cubicBezTo>
                        <a:pt x="742" y="1887"/>
                        <a:pt x="727" y="1996"/>
                        <a:pt x="709" y="2110"/>
                      </a:cubicBezTo>
                      <a:cubicBezTo>
                        <a:pt x="692" y="2218"/>
                        <a:pt x="720" y="2327"/>
                        <a:pt x="720" y="2437"/>
                      </a:cubicBezTo>
                      <a:cubicBezTo>
                        <a:pt x="720" y="2509"/>
                        <a:pt x="719" y="2585"/>
                        <a:pt x="708" y="2657"/>
                      </a:cubicBezTo>
                      <a:cubicBezTo>
                        <a:pt x="698" y="2726"/>
                        <a:pt x="676" y="2784"/>
                        <a:pt x="681" y="2858"/>
                      </a:cubicBezTo>
                      <a:cubicBezTo>
                        <a:pt x="685" y="2936"/>
                        <a:pt x="733" y="2993"/>
                        <a:pt x="761" y="3062"/>
                      </a:cubicBezTo>
                      <a:cubicBezTo>
                        <a:pt x="779" y="3106"/>
                        <a:pt x="832" y="3212"/>
                        <a:pt x="888" y="3206"/>
                      </a:cubicBezTo>
                      <a:cubicBezTo>
                        <a:pt x="920" y="3108"/>
                        <a:pt x="1051" y="3169"/>
                        <a:pt x="1108" y="3109"/>
                      </a:cubicBezTo>
                      <a:cubicBezTo>
                        <a:pt x="1178" y="3035"/>
                        <a:pt x="1133" y="2934"/>
                        <a:pt x="1125" y="2843"/>
                      </a:cubicBezTo>
                      <a:cubicBezTo>
                        <a:pt x="1123" y="2817"/>
                        <a:pt x="1129" y="2790"/>
                        <a:pt x="1125" y="2765"/>
                      </a:cubicBezTo>
                      <a:cubicBezTo>
                        <a:pt x="1122" y="2744"/>
                        <a:pt x="1107" y="2723"/>
                        <a:pt x="1108" y="2702"/>
                      </a:cubicBezTo>
                      <a:cubicBezTo>
                        <a:pt x="1111" y="2665"/>
                        <a:pt x="1139" y="2616"/>
                        <a:pt x="1148" y="2578"/>
                      </a:cubicBezTo>
                      <a:cubicBezTo>
                        <a:pt x="1175" y="2463"/>
                        <a:pt x="1153" y="2350"/>
                        <a:pt x="1148" y="2229"/>
                      </a:cubicBezTo>
                      <a:cubicBezTo>
                        <a:pt x="1145" y="2175"/>
                        <a:pt x="1151" y="2124"/>
                        <a:pt x="1153" y="2071"/>
                      </a:cubicBezTo>
                      <a:cubicBezTo>
                        <a:pt x="1156" y="2014"/>
                        <a:pt x="1131" y="1968"/>
                        <a:pt x="1125" y="1914"/>
                      </a:cubicBezTo>
                      <a:cubicBezTo>
                        <a:pt x="1112" y="1802"/>
                        <a:pt x="1143" y="1694"/>
                        <a:pt x="1148" y="1587"/>
                      </a:cubicBezTo>
                      <a:cubicBezTo>
                        <a:pt x="1153" y="1484"/>
                        <a:pt x="1137" y="1386"/>
                        <a:pt x="1142" y="1282"/>
                      </a:cubicBezTo>
                      <a:cubicBezTo>
                        <a:pt x="1145" y="1218"/>
                        <a:pt x="1154" y="1157"/>
                        <a:pt x="1153" y="1092"/>
                      </a:cubicBezTo>
                      <a:cubicBezTo>
                        <a:pt x="1153" y="1028"/>
                        <a:pt x="1131" y="969"/>
                        <a:pt x="1125" y="911"/>
                      </a:cubicBezTo>
                      <a:cubicBezTo>
                        <a:pt x="1114" y="786"/>
                        <a:pt x="1151" y="664"/>
                        <a:pt x="1107" y="541"/>
                      </a:cubicBezTo>
                      <a:cubicBezTo>
                        <a:pt x="1063" y="418"/>
                        <a:pt x="1051" y="297"/>
                        <a:pt x="1024" y="168"/>
                      </a:cubicBezTo>
                      <a:cubicBezTo>
                        <a:pt x="1000" y="52"/>
                        <a:pt x="839" y="26"/>
                        <a:pt x="731" y="17"/>
                      </a:cubicBezTo>
                      <a:cubicBezTo>
                        <a:pt x="534" y="0"/>
                        <a:pt x="335" y="29"/>
                        <a:pt x="152" y="79"/>
                      </a:cubicBezTo>
                      <a:cubicBezTo>
                        <a:pt x="146" y="114"/>
                        <a:pt x="107" y="143"/>
                        <a:pt x="72" y="151"/>
                      </a:cubicBezTo>
                    </a:path>
                  </a:pathLst>
                </a:custGeom>
                <a:solidFill>
                  <a:srgbClr val="585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0" name="Freeform 91"/>
                <p:cNvSpPr>
                  <a:spLocks/>
                </p:cNvSpPr>
                <p:nvPr/>
              </p:nvSpPr>
              <p:spPr bwMode="auto">
                <a:xfrm>
                  <a:off x="2792333" y="3577052"/>
                  <a:ext cx="210270" cy="289381"/>
                </a:xfrm>
                <a:custGeom>
                  <a:avLst/>
                  <a:gdLst>
                    <a:gd name="T0" fmla="*/ 2147483646 w 513"/>
                    <a:gd name="T1" fmla="*/ 2147483646 h 706"/>
                    <a:gd name="T2" fmla="*/ 2147483646 w 513"/>
                    <a:gd name="T3" fmla="*/ 2147483646 h 706"/>
                    <a:gd name="T4" fmla="*/ 2147483646 w 513"/>
                    <a:gd name="T5" fmla="*/ 2147483646 h 706"/>
                    <a:gd name="T6" fmla="*/ 2147483646 w 513"/>
                    <a:gd name="T7" fmla="*/ 2147483646 h 706"/>
                    <a:gd name="T8" fmla="*/ 2147483646 w 513"/>
                    <a:gd name="T9" fmla="*/ 2147483646 h 706"/>
                    <a:gd name="T10" fmla="*/ 2147483646 w 513"/>
                    <a:gd name="T11" fmla="*/ 2147483646 h 70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13"/>
                    <a:gd name="T19" fmla="*/ 0 h 706"/>
                    <a:gd name="T20" fmla="*/ 513 w 513"/>
                    <a:gd name="T21" fmla="*/ 706 h 70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13" h="706">
                      <a:moveTo>
                        <a:pt x="122" y="205"/>
                      </a:moveTo>
                      <a:cubicBezTo>
                        <a:pt x="137" y="280"/>
                        <a:pt x="146" y="354"/>
                        <a:pt x="141" y="437"/>
                      </a:cubicBezTo>
                      <a:cubicBezTo>
                        <a:pt x="0" y="522"/>
                        <a:pt x="74" y="660"/>
                        <a:pt x="214" y="683"/>
                      </a:cubicBezTo>
                      <a:cubicBezTo>
                        <a:pt x="351" y="706"/>
                        <a:pt x="455" y="646"/>
                        <a:pt x="488" y="510"/>
                      </a:cubicBezTo>
                      <a:cubicBezTo>
                        <a:pt x="513" y="407"/>
                        <a:pt x="455" y="214"/>
                        <a:pt x="407" y="124"/>
                      </a:cubicBezTo>
                      <a:cubicBezTo>
                        <a:pt x="342" y="0"/>
                        <a:pt x="146" y="43"/>
                        <a:pt x="143" y="184"/>
                      </a:cubicBezTo>
                    </a:path>
                  </a:pathLst>
                </a:custGeom>
                <a:solidFill>
                  <a:srgbClr val="F4D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1" name="Freeform 92"/>
                <p:cNvSpPr>
                  <a:spLocks/>
                </p:cNvSpPr>
                <p:nvPr/>
              </p:nvSpPr>
              <p:spPr bwMode="auto">
                <a:xfrm>
                  <a:off x="2972242" y="3689821"/>
                  <a:ext cx="17176" cy="28279"/>
                </a:xfrm>
                <a:custGeom>
                  <a:avLst/>
                  <a:gdLst>
                    <a:gd name="T0" fmla="*/ 2147483646 w 42"/>
                    <a:gd name="T1" fmla="*/ 2147483646 h 69"/>
                    <a:gd name="T2" fmla="*/ 2147483646 w 42"/>
                    <a:gd name="T3" fmla="*/ 2147483646 h 69"/>
                    <a:gd name="T4" fmla="*/ 2147483646 w 42"/>
                    <a:gd name="T5" fmla="*/ 2147483646 h 69"/>
                    <a:gd name="T6" fmla="*/ 2147483646 w 42"/>
                    <a:gd name="T7" fmla="*/ 2147483646 h 69"/>
                    <a:gd name="T8" fmla="*/ 2147483646 w 42"/>
                    <a:gd name="T9" fmla="*/ 2147483646 h 69"/>
                    <a:gd name="T10" fmla="*/ 2147483646 w 42"/>
                    <a:gd name="T11" fmla="*/ 2147483646 h 69"/>
                    <a:gd name="T12" fmla="*/ 2147483646 w 42"/>
                    <a:gd name="T13" fmla="*/ 2147483646 h 6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2"/>
                    <a:gd name="T22" fmla="*/ 0 h 69"/>
                    <a:gd name="T23" fmla="*/ 42 w 42"/>
                    <a:gd name="T24" fmla="*/ 69 h 6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2" h="69">
                      <a:moveTo>
                        <a:pt x="20" y="45"/>
                      </a:moveTo>
                      <a:cubicBezTo>
                        <a:pt x="26" y="51"/>
                        <a:pt x="34" y="66"/>
                        <a:pt x="42" y="69"/>
                      </a:cubicBezTo>
                      <a:cubicBezTo>
                        <a:pt x="42" y="59"/>
                        <a:pt x="39" y="51"/>
                        <a:pt x="37" y="42"/>
                      </a:cubicBezTo>
                      <a:cubicBezTo>
                        <a:pt x="34" y="29"/>
                        <a:pt x="30" y="22"/>
                        <a:pt x="26" y="12"/>
                      </a:cubicBezTo>
                      <a:cubicBezTo>
                        <a:pt x="22" y="5"/>
                        <a:pt x="22" y="0"/>
                        <a:pt x="14" y="4"/>
                      </a:cubicBezTo>
                      <a:cubicBezTo>
                        <a:pt x="11" y="5"/>
                        <a:pt x="6" y="14"/>
                        <a:pt x="5" y="17"/>
                      </a:cubicBezTo>
                      <a:cubicBezTo>
                        <a:pt x="0" y="32"/>
                        <a:pt x="16" y="37"/>
                        <a:pt x="18" y="45"/>
                      </a:cubicBezTo>
                    </a:path>
                  </a:pathLst>
                </a:custGeom>
                <a:solidFill>
                  <a:srgbClr val="E2CE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2" name="Freeform 93"/>
                <p:cNvSpPr>
                  <a:spLocks/>
                </p:cNvSpPr>
                <p:nvPr/>
              </p:nvSpPr>
              <p:spPr bwMode="auto">
                <a:xfrm>
                  <a:off x="2843512" y="3693117"/>
                  <a:ext cx="141741" cy="83969"/>
                </a:xfrm>
                <a:custGeom>
                  <a:avLst/>
                  <a:gdLst>
                    <a:gd name="T0" fmla="*/ 0 w 346"/>
                    <a:gd name="T1" fmla="*/ 0 h 205"/>
                    <a:gd name="T2" fmla="*/ 2147483646 w 346"/>
                    <a:gd name="T3" fmla="*/ 2147483646 h 205"/>
                    <a:gd name="T4" fmla="*/ 2147483646 w 346"/>
                    <a:gd name="T5" fmla="*/ 2147483646 h 205"/>
                    <a:gd name="T6" fmla="*/ 2147483646 w 346"/>
                    <a:gd name="T7" fmla="*/ 2147483646 h 205"/>
                    <a:gd name="T8" fmla="*/ 2147483646 w 346"/>
                    <a:gd name="T9" fmla="*/ 2147483646 h 205"/>
                    <a:gd name="T10" fmla="*/ 2147483646 w 346"/>
                    <a:gd name="T11" fmla="*/ 2147483646 h 20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46"/>
                    <a:gd name="T19" fmla="*/ 0 h 205"/>
                    <a:gd name="T20" fmla="*/ 346 w 346"/>
                    <a:gd name="T21" fmla="*/ 205 h 20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46" h="205">
                      <a:moveTo>
                        <a:pt x="0" y="0"/>
                      </a:moveTo>
                      <a:cubicBezTo>
                        <a:pt x="7" y="19"/>
                        <a:pt x="13" y="29"/>
                        <a:pt x="23" y="45"/>
                      </a:cubicBezTo>
                      <a:cubicBezTo>
                        <a:pt x="33" y="62"/>
                        <a:pt x="33" y="82"/>
                        <a:pt x="45" y="97"/>
                      </a:cubicBezTo>
                      <a:cubicBezTo>
                        <a:pt x="70" y="127"/>
                        <a:pt x="87" y="157"/>
                        <a:pt x="125" y="177"/>
                      </a:cubicBezTo>
                      <a:cubicBezTo>
                        <a:pt x="150" y="191"/>
                        <a:pt x="216" y="205"/>
                        <a:pt x="246" y="190"/>
                      </a:cubicBezTo>
                      <a:cubicBezTo>
                        <a:pt x="303" y="163"/>
                        <a:pt x="346" y="38"/>
                        <a:pt x="346" y="14"/>
                      </a:cubicBezTo>
                    </a:path>
                  </a:pathLst>
                </a:custGeom>
                <a:solidFill>
                  <a:srgbClr val="E2CE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3" name="Freeform 94"/>
                <p:cNvSpPr>
                  <a:spLocks/>
                </p:cNvSpPr>
                <p:nvPr/>
              </p:nvSpPr>
              <p:spPr bwMode="auto">
                <a:xfrm>
                  <a:off x="2792333" y="3413104"/>
                  <a:ext cx="223802" cy="350103"/>
                </a:xfrm>
                <a:custGeom>
                  <a:avLst/>
                  <a:gdLst>
                    <a:gd name="T0" fmla="*/ 2147483646 w 546"/>
                    <a:gd name="T1" fmla="*/ 2147483646 h 854"/>
                    <a:gd name="T2" fmla="*/ 2147483646 w 546"/>
                    <a:gd name="T3" fmla="*/ 2147483646 h 854"/>
                    <a:gd name="T4" fmla="*/ 2147483646 w 546"/>
                    <a:gd name="T5" fmla="*/ 2147483646 h 854"/>
                    <a:gd name="T6" fmla="*/ 2147483646 w 546"/>
                    <a:gd name="T7" fmla="*/ 2147483646 h 854"/>
                    <a:gd name="T8" fmla="*/ 2147483646 w 546"/>
                    <a:gd name="T9" fmla="*/ 2147483646 h 854"/>
                    <a:gd name="T10" fmla="*/ 2147483646 w 546"/>
                    <a:gd name="T11" fmla="*/ 2147483646 h 854"/>
                    <a:gd name="T12" fmla="*/ 2147483646 w 546"/>
                    <a:gd name="T13" fmla="*/ 2147483646 h 854"/>
                    <a:gd name="T14" fmla="*/ 2147483646 w 546"/>
                    <a:gd name="T15" fmla="*/ 2147483646 h 854"/>
                    <a:gd name="T16" fmla="*/ 2147483646 w 546"/>
                    <a:gd name="T17" fmla="*/ 2147483646 h 854"/>
                    <a:gd name="T18" fmla="*/ 2147483646 w 546"/>
                    <a:gd name="T19" fmla="*/ 2147483646 h 854"/>
                    <a:gd name="T20" fmla="*/ 2147483646 w 546"/>
                    <a:gd name="T21" fmla="*/ 2147483646 h 854"/>
                    <a:gd name="T22" fmla="*/ 2147483646 w 546"/>
                    <a:gd name="T23" fmla="*/ 2147483646 h 854"/>
                    <a:gd name="T24" fmla="*/ 2147483646 w 546"/>
                    <a:gd name="T25" fmla="*/ 2147483646 h 854"/>
                    <a:gd name="T26" fmla="*/ 2147483646 w 546"/>
                    <a:gd name="T27" fmla="*/ 2147483646 h 854"/>
                    <a:gd name="T28" fmla="*/ 2147483646 w 546"/>
                    <a:gd name="T29" fmla="*/ 2147483646 h 854"/>
                    <a:gd name="T30" fmla="*/ 2147483646 w 546"/>
                    <a:gd name="T31" fmla="*/ 2147483646 h 8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46"/>
                    <a:gd name="T49" fmla="*/ 0 h 854"/>
                    <a:gd name="T50" fmla="*/ 546 w 546"/>
                    <a:gd name="T51" fmla="*/ 854 h 85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46" h="854">
                      <a:moveTo>
                        <a:pt x="48" y="367"/>
                      </a:moveTo>
                      <a:cubicBezTo>
                        <a:pt x="6" y="358"/>
                        <a:pt x="2" y="391"/>
                        <a:pt x="1" y="422"/>
                      </a:cubicBezTo>
                      <a:cubicBezTo>
                        <a:pt x="0" y="467"/>
                        <a:pt x="17" y="469"/>
                        <a:pt x="43" y="495"/>
                      </a:cubicBezTo>
                      <a:cubicBezTo>
                        <a:pt x="51" y="503"/>
                        <a:pt x="54" y="517"/>
                        <a:pt x="63" y="525"/>
                      </a:cubicBezTo>
                      <a:cubicBezTo>
                        <a:pt x="75" y="534"/>
                        <a:pt x="67" y="564"/>
                        <a:pt x="76" y="578"/>
                      </a:cubicBezTo>
                      <a:cubicBezTo>
                        <a:pt x="92" y="600"/>
                        <a:pt x="122" y="686"/>
                        <a:pt x="132" y="702"/>
                      </a:cubicBezTo>
                      <a:cubicBezTo>
                        <a:pt x="142" y="719"/>
                        <a:pt x="159" y="731"/>
                        <a:pt x="171" y="746"/>
                      </a:cubicBezTo>
                      <a:cubicBezTo>
                        <a:pt x="196" y="777"/>
                        <a:pt x="213" y="806"/>
                        <a:pt x="251" y="827"/>
                      </a:cubicBezTo>
                      <a:cubicBezTo>
                        <a:pt x="277" y="840"/>
                        <a:pt x="342" y="854"/>
                        <a:pt x="372" y="840"/>
                      </a:cubicBezTo>
                      <a:cubicBezTo>
                        <a:pt x="400" y="826"/>
                        <a:pt x="464" y="716"/>
                        <a:pt x="473" y="692"/>
                      </a:cubicBezTo>
                      <a:cubicBezTo>
                        <a:pt x="485" y="660"/>
                        <a:pt x="498" y="628"/>
                        <a:pt x="511" y="599"/>
                      </a:cubicBezTo>
                      <a:cubicBezTo>
                        <a:pt x="537" y="542"/>
                        <a:pt x="521" y="470"/>
                        <a:pt x="529" y="410"/>
                      </a:cubicBezTo>
                      <a:cubicBezTo>
                        <a:pt x="546" y="285"/>
                        <a:pt x="466" y="132"/>
                        <a:pt x="372" y="60"/>
                      </a:cubicBezTo>
                      <a:cubicBezTo>
                        <a:pt x="294" y="0"/>
                        <a:pt x="170" y="12"/>
                        <a:pt x="112" y="89"/>
                      </a:cubicBezTo>
                      <a:cubicBezTo>
                        <a:pt x="88" y="120"/>
                        <a:pt x="55" y="179"/>
                        <a:pt x="40" y="216"/>
                      </a:cubicBezTo>
                      <a:cubicBezTo>
                        <a:pt x="28" y="248"/>
                        <a:pt x="1" y="298"/>
                        <a:pt x="48" y="367"/>
                      </a:cubicBezTo>
                    </a:path>
                  </a:pathLst>
                </a:custGeom>
                <a:solidFill>
                  <a:srgbClr val="F4D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4" name="Freeform 95"/>
                <p:cNvSpPr>
                  <a:spLocks/>
                </p:cNvSpPr>
                <p:nvPr/>
              </p:nvSpPr>
              <p:spPr bwMode="auto">
                <a:xfrm>
                  <a:off x="2594034" y="3715151"/>
                  <a:ext cx="621960" cy="695174"/>
                </a:xfrm>
                <a:custGeom>
                  <a:avLst/>
                  <a:gdLst>
                    <a:gd name="T0" fmla="*/ 2147483646 w 1518"/>
                    <a:gd name="T1" fmla="*/ 2147483646 h 1696"/>
                    <a:gd name="T2" fmla="*/ 2147483646 w 1518"/>
                    <a:gd name="T3" fmla="*/ 2147483646 h 1696"/>
                    <a:gd name="T4" fmla="*/ 2147483646 w 1518"/>
                    <a:gd name="T5" fmla="*/ 2147483646 h 1696"/>
                    <a:gd name="T6" fmla="*/ 2147483646 w 1518"/>
                    <a:gd name="T7" fmla="*/ 2147483646 h 1696"/>
                    <a:gd name="T8" fmla="*/ 2147483646 w 1518"/>
                    <a:gd name="T9" fmla="*/ 2147483646 h 1696"/>
                    <a:gd name="T10" fmla="*/ 2147483646 w 1518"/>
                    <a:gd name="T11" fmla="*/ 2147483646 h 1696"/>
                    <a:gd name="T12" fmla="*/ 2147483646 w 1518"/>
                    <a:gd name="T13" fmla="*/ 2147483646 h 1696"/>
                    <a:gd name="T14" fmla="*/ 2147483646 w 1518"/>
                    <a:gd name="T15" fmla="*/ 2147483646 h 1696"/>
                    <a:gd name="T16" fmla="*/ 2147483646 w 1518"/>
                    <a:gd name="T17" fmla="*/ 2147483646 h 1696"/>
                    <a:gd name="T18" fmla="*/ 2147483646 w 1518"/>
                    <a:gd name="T19" fmla="*/ 2147483646 h 1696"/>
                    <a:gd name="T20" fmla="*/ 2147483646 w 1518"/>
                    <a:gd name="T21" fmla="*/ 2147483646 h 1696"/>
                    <a:gd name="T22" fmla="*/ 2147483646 w 1518"/>
                    <a:gd name="T23" fmla="*/ 2147483646 h 1696"/>
                    <a:gd name="T24" fmla="*/ 2147483646 w 1518"/>
                    <a:gd name="T25" fmla="*/ 2147483646 h 1696"/>
                    <a:gd name="T26" fmla="*/ 2147483646 w 1518"/>
                    <a:gd name="T27" fmla="*/ 2147483646 h 1696"/>
                    <a:gd name="T28" fmla="*/ 2147483646 w 1518"/>
                    <a:gd name="T29" fmla="*/ 2147483646 h 1696"/>
                    <a:gd name="T30" fmla="*/ 2147483646 w 1518"/>
                    <a:gd name="T31" fmla="*/ 2147483646 h 1696"/>
                    <a:gd name="T32" fmla="*/ 2147483646 w 1518"/>
                    <a:gd name="T33" fmla="*/ 2147483646 h 1696"/>
                    <a:gd name="T34" fmla="*/ 2147483646 w 1518"/>
                    <a:gd name="T35" fmla="*/ 2147483646 h 1696"/>
                    <a:gd name="T36" fmla="*/ 2147483646 w 1518"/>
                    <a:gd name="T37" fmla="*/ 2147483646 h 1696"/>
                    <a:gd name="T38" fmla="*/ 2147483646 w 1518"/>
                    <a:gd name="T39" fmla="*/ 2147483646 h 1696"/>
                    <a:gd name="T40" fmla="*/ 2147483646 w 1518"/>
                    <a:gd name="T41" fmla="*/ 2147483646 h 1696"/>
                    <a:gd name="T42" fmla="*/ 2147483646 w 1518"/>
                    <a:gd name="T43" fmla="*/ 2147483646 h 1696"/>
                    <a:gd name="T44" fmla="*/ 2147483646 w 1518"/>
                    <a:gd name="T45" fmla="*/ 2147483646 h 169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1518"/>
                    <a:gd name="T70" fmla="*/ 0 h 1696"/>
                    <a:gd name="T71" fmla="*/ 1518 w 1518"/>
                    <a:gd name="T72" fmla="*/ 1696 h 169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1518" h="1696">
                      <a:moveTo>
                        <a:pt x="568" y="110"/>
                      </a:moveTo>
                      <a:cubicBezTo>
                        <a:pt x="491" y="130"/>
                        <a:pt x="436" y="199"/>
                        <a:pt x="365" y="239"/>
                      </a:cubicBezTo>
                      <a:cubicBezTo>
                        <a:pt x="303" y="273"/>
                        <a:pt x="246" y="311"/>
                        <a:pt x="185" y="357"/>
                      </a:cubicBezTo>
                      <a:cubicBezTo>
                        <a:pt x="127" y="401"/>
                        <a:pt x="49" y="492"/>
                        <a:pt x="67" y="567"/>
                      </a:cubicBezTo>
                      <a:cubicBezTo>
                        <a:pt x="79" y="619"/>
                        <a:pt x="85" y="626"/>
                        <a:pt x="74" y="680"/>
                      </a:cubicBezTo>
                      <a:cubicBezTo>
                        <a:pt x="65" y="726"/>
                        <a:pt x="69" y="773"/>
                        <a:pt x="62" y="820"/>
                      </a:cubicBezTo>
                      <a:cubicBezTo>
                        <a:pt x="52" y="884"/>
                        <a:pt x="11" y="945"/>
                        <a:pt x="5" y="1011"/>
                      </a:cubicBezTo>
                      <a:cubicBezTo>
                        <a:pt x="0" y="1079"/>
                        <a:pt x="9" y="1168"/>
                        <a:pt x="16" y="1237"/>
                      </a:cubicBezTo>
                      <a:cubicBezTo>
                        <a:pt x="22" y="1288"/>
                        <a:pt x="46" y="1388"/>
                        <a:pt x="101" y="1406"/>
                      </a:cubicBezTo>
                      <a:cubicBezTo>
                        <a:pt x="173" y="1429"/>
                        <a:pt x="202" y="1362"/>
                        <a:pt x="264" y="1417"/>
                      </a:cubicBezTo>
                      <a:cubicBezTo>
                        <a:pt x="255" y="1448"/>
                        <a:pt x="169" y="1479"/>
                        <a:pt x="276" y="1591"/>
                      </a:cubicBezTo>
                      <a:cubicBezTo>
                        <a:pt x="319" y="1637"/>
                        <a:pt x="670" y="1696"/>
                        <a:pt x="731" y="1681"/>
                      </a:cubicBezTo>
                      <a:cubicBezTo>
                        <a:pt x="804" y="1663"/>
                        <a:pt x="915" y="1665"/>
                        <a:pt x="968" y="1655"/>
                      </a:cubicBezTo>
                      <a:cubicBezTo>
                        <a:pt x="1014" y="1646"/>
                        <a:pt x="1154" y="1630"/>
                        <a:pt x="1154" y="1631"/>
                      </a:cubicBezTo>
                      <a:cubicBezTo>
                        <a:pt x="1151" y="1611"/>
                        <a:pt x="1278" y="1590"/>
                        <a:pt x="1283" y="1569"/>
                      </a:cubicBezTo>
                      <a:cubicBezTo>
                        <a:pt x="1362" y="1451"/>
                        <a:pt x="1355" y="1386"/>
                        <a:pt x="1447" y="1147"/>
                      </a:cubicBezTo>
                      <a:cubicBezTo>
                        <a:pt x="1509" y="985"/>
                        <a:pt x="1518" y="806"/>
                        <a:pt x="1509" y="617"/>
                      </a:cubicBezTo>
                      <a:cubicBezTo>
                        <a:pt x="1505" y="543"/>
                        <a:pt x="1492" y="476"/>
                        <a:pt x="1492" y="398"/>
                      </a:cubicBezTo>
                      <a:cubicBezTo>
                        <a:pt x="1492" y="311"/>
                        <a:pt x="1485" y="256"/>
                        <a:pt x="1417" y="202"/>
                      </a:cubicBezTo>
                      <a:cubicBezTo>
                        <a:pt x="1308" y="115"/>
                        <a:pt x="1156" y="67"/>
                        <a:pt x="1014" y="53"/>
                      </a:cubicBezTo>
                      <a:cubicBezTo>
                        <a:pt x="988" y="0"/>
                        <a:pt x="813" y="250"/>
                        <a:pt x="745" y="222"/>
                      </a:cubicBezTo>
                      <a:cubicBezTo>
                        <a:pt x="667" y="189"/>
                        <a:pt x="574" y="100"/>
                        <a:pt x="608" y="70"/>
                      </a:cubicBezTo>
                      <a:cubicBezTo>
                        <a:pt x="588" y="98"/>
                        <a:pt x="551" y="100"/>
                        <a:pt x="535" y="133"/>
                      </a:cubicBezTo>
                    </a:path>
                  </a:pathLst>
                </a:custGeom>
                <a:solidFill>
                  <a:srgbClr val="DAE3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5" name="Freeform 96"/>
                <p:cNvSpPr>
                  <a:spLocks/>
                </p:cNvSpPr>
                <p:nvPr/>
              </p:nvSpPr>
              <p:spPr bwMode="auto">
                <a:xfrm>
                  <a:off x="2953852" y="3737010"/>
                  <a:ext cx="146599" cy="93685"/>
                </a:xfrm>
                <a:custGeom>
                  <a:avLst/>
                  <a:gdLst>
                    <a:gd name="T0" fmla="*/ 2147483646 w 358"/>
                    <a:gd name="T1" fmla="*/ 0 h 229"/>
                    <a:gd name="T2" fmla="*/ 2147483646 w 358"/>
                    <a:gd name="T3" fmla="*/ 2147483646 h 229"/>
                    <a:gd name="T4" fmla="*/ 2147483646 w 358"/>
                    <a:gd name="T5" fmla="*/ 2147483646 h 229"/>
                    <a:gd name="T6" fmla="*/ 2147483646 w 358"/>
                    <a:gd name="T7" fmla="*/ 2147483646 h 229"/>
                    <a:gd name="T8" fmla="*/ 2147483646 w 358"/>
                    <a:gd name="T9" fmla="*/ 2147483646 h 229"/>
                    <a:gd name="T10" fmla="*/ 2147483646 w 358"/>
                    <a:gd name="T11" fmla="*/ 2147483646 h 229"/>
                    <a:gd name="T12" fmla="*/ 2147483646 w 358"/>
                    <a:gd name="T13" fmla="*/ 2147483646 h 229"/>
                    <a:gd name="T14" fmla="*/ 2147483646 w 358"/>
                    <a:gd name="T15" fmla="*/ 2147483646 h 22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58"/>
                    <a:gd name="T25" fmla="*/ 0 h 229"/>
                    <a:gd name="T26" fmla="*/ 358 w 358"/>
                    <a:gd name="T27" fmla="*/ 229 h 22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58" h="229">
                      <a:moveTo>
                        <a:pt x="97" y="0"/>
                      </a:moveTo>
                      <a:cubicBezTo>
                        <a:pt x="155" y="28"/>
                        <a:pt x="241" y="50"/>
                        <a:pt x="303" y="60"/>
                      </a:cubicBezTo>
                      <a:cubicBezTo>
                        <a:pt x="315" y="77"/>
                        <a:pt x="339" y="97"/>
                        <a:pt x="358" y="106"/>
                      </a:cubicBezTo>
                      <a:cubicBezTo>
                        <a:pt x="309" y="97"/>
                        <a:pt x="254" y="70"/>
                        <a:pt x="203" y="76"/>
                      </a:cubicBezTo>
                      <a:cubicBezTo>
                        <a:pt x="136" y="84"/>
                        <a:pt x="190" y="147"/>
                        <a:pt x="136" y="173"/>
                      </a:cubicBezTo>
                      <a:cubicBezTo>
                        <a:pt x="106" y="119"/>
                        <a:pt x="62" y="229"/>
                        <a:pt x="21" y="223"/>
                      </a:cubicBezTo>
                      <a:cubicBezTo>
                        <a:pt x="0" y="173"/>
                        <a:pt x="31" y="144"/>
                        <a:pt x="58" y="105"/>
                      </a:cubicBezTo>
                      <a:cubicBezTo>
                        <a:pt x="76" y="79"/>
                        <a:pt x="92" y="8"/>
                        <a:pt x="131" y="13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6" name="Freeform 97"/>
                <p:cNvSpPr>
                  <a:spLocks/>
                </p:cNvSpPr>
                <p:nvPr/>
              </p:nvSpPr>
              <p:spPr bwMode="auto">
                <a:xfrm>
                  <a:off x="2881680" y="4084858"/>
                  <a:ext cx="42678" cy="92991"/>
                </a:xfrm>
                <a:custGeom>
                  <a:avLst/>
                  <a:gdLst>
                    <a:gd name="T0" fmla="*/ 2147483646 w 104"/>
                    <a:gd name="T1" fmla="*/ 2147483646 h 227"/>
                    <a:gd name="T2" fmla="*/ 2147483646 w 104"/>
                    <a:gd name="T3" fmla="*/ 2147483646 h 227"/>
                    <a:gd name="T4" fmla="*/ 2147483646 w 104"/>
                    <a:gd name="T5" fmla="*/ 2147483646 h 227"/>
                    <a:gd name="T6" fmla="*/ 2147483646 w 104"/>
                    <a:gd name="T7" fmla="*/ 2147483646 h 227"/>
                    <a:gd name="T8" fmla="*/ 2147483646 w 104"/>
                    <a:gd name="T9" fmla="*/ 0 h 2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04"/>
                    <a:gd name="T16" fmla="*/ 0 h 227"/>
                    <a:gd name="T17" fmla="*/ 104 w 104"/>
                    <a:gd name="T18" fmla="*/ 227 h 22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04" h="227">
                      <a:moveTo>
                        <a:pt x="79" y="17"/>
                      </a:moveTo>
                      <a:cubicBezTo>
                        <a:pt x="44" y="66"/>
                        <a:pt x="6" y="63"/>
                        <a:pt x="3" y="131"/>
                      </a:cubicBezTo>
                      <a:cubicBezTo>
                        <a:pt x="0" y="185"/>
                        <a:pt x="11" y="194"/>
                        <a:pt x="45" y="227"/>
                      </a:cubicBezTo>
                      <a:cubicBezTo>
                        <a:pt x="42" y="170"/>
                        <a:pt x="3" y="39"/>
                        <a:pt x="99" y="21"/>
                      </a:cubicBezTo>
                      <a:cubicBezTo>
                        <a:pt x="104" y="6"/>
                        <a:pt x="97" y="5"/>
                        <a:pt x="87" y="0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7" name="Freeform 98"/>
                <p:cNvSpPr>
                  <a:spLocks/>
                </p:cNvSpPr>
                <p:nvPr/>
              </p:nvSpPr>
              <p:spPr bwMode="auto">
                <a:xfrm>
                  <a:off x="2630467" y="3977467"/>
                  <a:ext cx="80673" cy="53782"/>
                </a:xfrm>
                <a:custGeom>
                  <a:avLst/>
                  <a:gdLst>
                    <a:gd name="T0" fmla="*/ 2147483646 w 197"/>
                    <a:gd name="T1" fmla="*/ 0 h 131"/>
                    <a:gd name="T2" fmla="*/ 2147483646 w 197"/>
                    <a:gd name="T3" fmla="*/ 2147483646 h 131"/>
                    <a:gd name="T4" fmla="*/ 2147483646 w 197"/>
                    <a:gd name="T5" fmla="*/ 2147483646 h 131"/>
                    <a:gd name="T6" fmla="*/ 2147483646 w 197"/>
                    <a:gd name="T7" fmla="*/ 2147483646 h 131"/>
                    <a:gd name="T8" fmla="*/ 2147483646 w 197"/>
                    <a:gd name="T9" fmla="*/ 2147483646 h 13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7"/>
                    <a:gd name="T16" fmla="*/ 0 h 131"/>
                    <a:gd name="T17" fmla="*/ 197 w 197"/>
                    <a:gd name="T18" fmla="*/ 131 h 131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7" h="131">
                      <a:moveTo>
                        <a:pt x="12" y="0"/>
                      </a:moveTo>
                      <a:cubicBezTo>
                        <a:pt x="72" y="19"/>
                        <a:pt x="176" y="59"/>
                        <a:pt x="197" y="131"/>
                      </a:cubicBezTo>
                      <a:cubicBezTo>
                        <a:pt x="156" y="116"/>
                        <a:pt x="123" y="90"/>
                        <a:pt x="84" y="73"/>
                      </a:cubicBezTo>
                      <a:cubicBezTo>
                        <a:pt x="54" y="61"/>
                        <a:pt x="0" y="51"/>
                        <a:pt x="12" y="5"/>
                      </a:cubicBezTo>
                      <a:cubicBezTo>
                        <a:pt x="21" y="4"/>
                        <a:pt x="33" y="2"/>
                        <a:pt x="41" y="5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8" name="Freeform 99"/>
                <p:cNvSpPr>
                  <a:spLocks/>
                </p:cNvSpPr>
                <p:nvPr/>
              </p:nvSpPr>
              <p:spPr bwMode="auto">
                <a:xfrm>
                  <a:off x="2710272" y="4359839"/>
                  <a:ext cx="413946" cy="90215"/>
                </a:xfrm>
                <a:custGeom>
                  <a:avLst/>
                  <a:gdLst>
                    <a:gd name="T0" fmla="*/ 2147483646 w 1010"/>
                    <a:gd name="T1" fmla="*/ 2147483646 h 220"/>
                    <a:gd name="T2" fmla="*/ 2147483646 w 1010"/>
                    <a:gd name="T3" fmla="*/ 2147483646 h 220"/>
                    <a:gd name="T4" fmla="*/ 2147483646 w 1010"/>
                    <a:gd name="T5" fmla="*/ 2147483646 h 220"/>
                    <a:gd name="T6" fmla="*/ 2147483646 w 1010"/>
                    <a:gd name="T7" fmla="*/ 2147483646 h 220"/>
                    <a:gd name="T8" fmla="*/ 2147483646 w 1010"/>
                    <a:gd name="T9" fmla="*/ 2147483646 h 220"/>
                    <a:gd name="T10" fmla="*/ 2147483646 w 1010"/>
                    <a:gd name="T11" fmla="*/ 2147483646 h 220"/>
                    <a:gd name="T12" fmla="*/ 2147483646 w 1010"/>
                    <a:gd name="T13" fmla="*/ 2147483646 h 220"/>
                    <a:gd name="T14" fmla="*/ 2147483646 w 1010"/>
                    <a:gd name="T15" fmla="*/ 2147483646 h 220"/>
                    <a:gd name="T16" fmla="*/ 2147483646 w 1010"/>
                    <a:gd name="T17" fmla="*/ 2147483646 h 220"/>
                    <a:gd name="T18" fmla="*/ 2147483646 w 1010"/>
                    <a:gd name="T19" fmla="*/ 2147483646 h 220"/>
                    <a:gd name="T20" fmla="*/ 2147483646 w 1010"/>
                    <a:gd name="T21" fmla="*/ 2147483646 h 220"/>
                    <a:gd name="T22" fmla="*/ 2147483646 w 1010"/>
                    <a:gd name="T23" fmla="*/ 2147483646 h 220"/>
                    <a:gd name="T24" fmla="*/ 2147483646 w 1010"/>
                    <a:gd name="T25" fmla="*/ 2147483646 h 220"/>
                    <a:gd name="T26" fmla="*/ 2147483646 w 1010"/>
                    <a:gd name="T27" fmla="*/ 2147483646 h 220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1010"/>
                    <a:gd name="T43" fmla="*/ 0 h 220"/>
                    <a:gd name="T44" fmla="*/ 1010 w 1010"/>
                    <a:gd name="T45" fmla="*/ 220 h 220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1010" h="220">
                      <a:moveTo>
                        <a:pt x="37" y="13"/>
                      </a:moveTo>
                      <a:cubicBezTo>
                        <a:pt x="73" y="16"/>
                        <a:pt x="98" y="32"/>
                        <a:pt x="132" y="45"/>
                      </a:cubicBezTo>
                      <a:cubicBezTo>
                        <a:pt x="171" y="59"/>
                        <a:pt x="206" y="60"/>
                        <a:pt x="245" y="69"/>
                      </a:cubicBezTo>
                      <a:cubicBezTo>
                        <a:pt x="317" y="84"/>
                        <a:pt x="391" y="82"/>
                        <a:pt x="470" y="86"/>
                      </a:cubicBezTo>
                      <a:cubicBezTo>
                        <a:pt x="563" y="90"/>
                        <a:pt x="652" y="100"/>
                        <a:pt x="735" y="69"/>
                      </a:cubicBezTo>
                      <a:cubicBezTo>
                        <a:pt x="797" y="46"/>
                        <a:pt x="909" y="0"/>
                        <a:pt x="976" y="37"/>
                      </a:cubicBezTo>
                      <a:cubicBezTo>
                        <a:pt x="975" y="87"/>
                        <a:pt x="1010" y="114"/>
                        <a:pt x="986" y="148"/>
                      </a:cubicBezTo>
                      <a:cubicBezTo>
                        <a:pt x="970" y="172"/>
                        <a:pt x="869" y="180"/>
                        <a:pt x="842" y="187"/>
                      </a:cubicBezTo>
                      <a:cubicBezTo>
                        <a:pt x="756" y="211"/>
                        <a:pt x="672" y="215"/>
                        <a:pt x="577" y="215"/>
                      </a:cubicBezTo>
                      <a:cubicBezTo>
                        <a:pt x="485" y="215"/>
                        <a:pt x="395" y="220"/>
                        <a:pt x="311" y="194"/>
                      </a:cubicBezTo>
                      <a:cubicBezTo>
                        <a:pt x="267" y="180"/>
                        <a:pt x="226" y="169"/>
                        <a:pt x="183" y="159"/>
                      </a:cubicBezTo>
                      <a:cubicBezTo>
                        <a:pt x="140" y="150"/>
                        <a:pt x="67" y="141"/>
                        <a:pt x="29" y="121"/>
                      </a:cubicBezTo>
                      <a:cubicBezTo>
                        <a:pt x="18" y="115"/>
                        <a:pt x="26" y="124"/>
                        <a:pt x="14" y="120"/>
                      </a:cubicBezTo>
                      <a:cubicBezTo>
                        <a:pt x="9" y="91"/>
                        <a:pt x="0" y="52"/>
                        <a:pt x="3" y="24"/>
                      </a:cubicBezTo>
                    </a:path>
                  </a:pathLst>
                </a:custGeom>
                <a:solidFill>
                  <a:srgbClr val="0B0C0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39" name="Freeform 100"/>
                <p:cNvSpPr>
                  <a:spLocks/>
                </p:cNvSpPr>
                <p:nvPr/>
              </p:nvSpPr>
              <p:spPr bwMode="auto">
                <a:xfrm>
                  <a:off x="2822693" y="4381525"/>
                  <a:ext cx="96634" cy="69743"/>
                </a:xfrm>
                <a:custGeom>
                  <a:avLst/>
                  <a:gdLst>
                    <a:gd name="T0" fmla="*/ 2147483646 w 236"/>
                    <a:gd name="T1" fmla="*/ 2147483646 h 170"/>
                    <a:gd name="T2" fmla="*/ 2147483646 w 236"/>
                    <a:gd name="T3" fmla="*/ 2147483646 h 170"/>
                    <a:gd name="T4" fmla="*/ 2147483646 w 236"/>
                    <a:gd name="T5" fmla="*/ 2147483646 h 170"/>
                    <a:gd name="T6" fmla="*/ 2147483646 w 236"/>
                    <a:gd name="T7" fmla="*/ 2147483646 h 170"/>
                    <a:gd name="T8" fmla="*/ 2147483646 w 236"/>
                    <a:gd name="T9" fmla="*/ 2147483646 h 170"/>
                    <a:gd name="T10" fmla="*/ 2147483646 w 236"/>
                    <a:gd name="T11" fmla="*/ 2147483646 h 170"/>
                    <a:gd name="T12" fmla="*/ 2147483646 w 236"/>
                    <a:gd name="T13" fmla="*/ 2147483646 h 170"/>
                    <a:gd name="T14" fmla="*/ 2147483646 w 236"/>
                    <a:gd name="T15" fmla="*/ 2147483646 h 170"/>
                    <a:gd name="T16" fmla="*/ 2147483646 w 236"/>
                    <a:gd name="T17" fmla="*/ 2147483646 h 170"/>
                    <a:gd name="T18" fmla="*/ 2147483646 w 236"/>
                    <a:gd name="T19" fmla="*/ 2147483646 h 170"/>
                    <a:gd name="T20" fmla="*/ 2147483646 w 236"/>
                    <a:gd name="T21" fmla="*/ 2147483646 h 170"/>
                    <a:gd name="T22" fmla="*/ 2147483646 w 236"/>
                    <a:gd name="T23" fmla="*/ 2147483646 h 170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236"/>
                    <a:gd name="T37" fmla="*/ 0 h 170"/>
                    <a:gd name="T38" fmla="*/ 236 w 236"/>
                    <a:gd name="T39" fmla="*/ 170 h 170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236" h="170">
                      <a:moveTo>
                        <a:pt x="32" y="131"/>
                      </a:moveTo>
                      <a:cubicBezTo>
                        <a:pt x="61" y="144"/>
                        <a:pt x="154" y="156"/>
                        <a:pt x="170" y="141"/>
                      </a:cubicBezTo>
                      <a:cubicBezTo>
                        <a:pt x="171" y="124"/>
                        <a:pt x="186" y="58"/>
                        <a:pt x="184" y="39"/>
                      </a:cubicBezTo>
                      <a:cubicBezTo>
                        <a:pt x="164" y="29"/>
                        <a:pt x="137" y="52"/>
                        <a:pt x="137" y="26"/>
                      </a:cubicBezTo>
                      <a:cubicBezTo>
                        <a:pt x="137" y="2"/>
                        <a:pt x="198" y="20"/>
                        <a:pt x="206" y="20"/>
                      </a:cubicBezTo>
                      <a:cubicBezTo>
                        <a:pt x="236" y="20"/>
                        <a:pt x="202" y="124"/>
                        <a:pt x="198" y="152"/>
                      </a:cubicBezTo>
                      <a:cubicBezTo>
                        <a:pt x="195" y="170"/>
                        <a:pt x="180" y="166"/>
                        <a:pt x="156" y="168"/>
                      </a:cubicBezTo>
                      <a:cubicBezTo>
                        <a:pt x="123" y="169"/>
                        <a:pt x="46" y="162"/>
                        <a:pt x="13" y="151"/>
                      </a:cubicBezTo>
                      <a:cubicBezTo>
                        <a:pt x="0" y="147"/>
                        <a:pt x="2" y="88"/>
                        <a:pt x="12" y="40"/>
                      </a:cubicBezTo>
                      <a:cubicBezTo>
                        <a:pt x="20" y="0"/>
                        <a:pt x="123" y="20"/>
                        <a:pt x="156" y="13"/>
                      </a:cubicBezTo>
                      <a:cubicBezTo>
                        <a:pt x="172" y="10"/>
                        <a:pt x="143" y="23"/>
                        <a:pt x="141" y="37"/>
                      </a:cubicBezTo>
                      <a:cubicBezTo>
                        <a:pt x="124" y="38"/>
                        <a:pt x="30" y="30"/>
                        <a:pt x="37" y="61"/>
                      </a:cubicBezTo>
                    </a:path>
                  </a:pathLst>
                </a:custGeom>
                <a:solidFill>
                  <a:srgbClr val="DBDCD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0" name="Freeform 101"/>
                <p:cNvSpPr>
                  <a:spLocks/>
                </p:cNvSpPr>
                <p:nvPr/>
              </p:nvSpPr>
              <p:spPr bwMode="auto">
                <a:xfrm>
                  <a:off x="2773422" y="3404083"/>
                  <a:ext cx="253642" cy="228313"/>
                </a:xfrm>
                <a:custGeom>
                  <a:avLst/>
                  <a:gdLst>
                    <a:gd name="T0" fmla="*/ 2147483646 w 619"/>
                    <a:gd name="T1" fmla="*/ 2147483646 h 557"/>
                    <a:gd name="T2" fmla="*/ 2147483646 w 619"/>
                    <a:gd name="T3" fmla="*/ 2147483646 h 557"/>
                    <a:gd name="T4" fmla="*/ 2147483646 w 619"/>
                    <a:gd name="T5" fmla="*/ 2147483646 h 557"/>
                    <a:gd name="T6" fmla="*/ 2147483646 w 619"/>
                    <a:gd name="T7" fmla="*/ 2147483646 h 557"/>
                    <a:gd name="T8" fmla="*/ 2147483646 w 619"/>
                    <a:gd name="T9" fmla="*/ 2147483646 h 557"/>
                    <a:gd name="T10" fmla="*/ 2147483646 w 619"/>
                    <a:gd name="T11" fmla="*/ 2147483646 h 557"/>
                    <a:gd name="T12" fmla="*/ 2147483646 w 619"/>
                    <a:gd name="T13" fmla="*/ 2147483646 h 557"/>
                    <a:gd name="T14" fmla="*/ 2147483646 w 619"/>
                    <a:gd name="T15" fmla="*/ 2147483646 h 557"/>
                    <a:gd name="T16" fmla="*/ 2147483646 w 619"/>
                    <a:gd name="T17" fmla="*/ 2147483646 h 557"/>
                    <a:gd name="T18" fmla="*/ 2147483646 w 619"/>
                    <a:gd name="T19" fmla="*/ 2147483646 h 557"/>
                    <a:gd name="T20" fmla="*/ 2147483646 w 619"/>
                    <a:gd name="T21" fmla="*/ 2147483646 h 557"/>
                    <a:gd name="T22" fmla="*/ 2147483646 w 619"/>
                    <a:gd name="T23" fmla="*/ 2147483646 h 557"/>
                    <a:gd name="T24" fmla="*/ 2147483646 w 619"/>
                    <a:gd name="T25" fmla="*/ 2147483646 h 557"/>
                    <a:gd name="T26" fmla="*/ 2147483646 w 619"/>
                    <a:gd name="T27" fmla="*/ 2147483646 h 557"/>
                    <a:gd name="T28" fmla="*/ 2147483646 w 619"/>
                    <a:gd name="T29" fmla="*/ 2147483646 h 557"/>
                    <a:gd name="T30" fmla="*/ 2147483646 w 619"/>
                    <a:gd name="T31" fmla="*/ 2147483646 h 557"/>
                    <a:gd name="T32" fmla="*/ 2147483646 w 619"/>
                    <a:gd name="T33" fmla="*/ 2147483646 h 557"/>
                    <a:gd name="T34" fmla="*/ 2147483646 w 619"/>
                    <a:gd name="T35" fmla="*/ 2147483646 h 557"/>
                    <a:gd name="T36" fmla="*/ 2147483646 w 619"/>
                    <a:gd name="T37" fmla="*/ 2147483646 h 557"/>
                    <a:gd name="T38" fmla="*/ 2147483646 w 619"/>
                    <a:gd name="T39" fmla="*/ 2147483646 h 557"/>
                    <a:gd name="T40" fmla="*/ 2147483646 w 619"/>
                    <a:gd name="T41" fmla="*/ 2147483646 h 557"/>
                    <a:gd name="T42" fmla="*/ 2147483646 w 619"/>
                    <a:gd name="T43" fmla="*/ 2147483646 h 557"/>
                    <a:gd name="T44" fmla="*/ 2147483646 w 619"/>
                    <a:gd name="T45" fmla="*/ 2147483646 h 557"/>
                    <a:gd name="T46" fmla="*/ 2147483646 w 619"/>
                    <a:gd name="T47" fmla="*/ 2147483646 h 557"/>
                    <a:gd name="T48" fmla="*/ 2147483646 w 619"/>
                    <a:gd name="T49" fmla="*/ 2147483646 h 557"/>
                    <a:gd name="T50" fmla="*/ 2147483646 w 619"/>
                    <a:gd name="T51" fmla="*/ 2147483646 h 557"/>
                    <a:gd name="T52" fmla="*/ 2147483646 w 619"/>
                    <a:gd name="T53" fmla="*/ 2147483646 h 557"/>
                    <a:gd name="T54" fmla="*/ 2147483646 w 619"/>
                    <a:gd name="T55" fmla="*/ 2147483646 h 557"/>
                    <a:gd name="T56" fmla="*/ 2147483646 w 619"/>
                    <a:gd name="T57" fmla="*/ 2147483646 h 557"/>
                    <a:gd name="T58" fmla="*/ 2147483646 w 619"/>
                    <a:gd name="T59" fmla="*/ 2147483646 h 557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619"/>
                    <a:gd name="T91" fmla="*/ 0 h 557"/>
                    <a:gd name="T92" fmla="*/ 619 w 619"/>
                    <a:gd name="T93" fmla="*/ 557 h 557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619" h="557">
                      <a:moveTo>
                        <a:pt x="111" y="540"/>
                      </a:moveTo>
                      <a:cubicBezTo>
                        <a:pt x="85" y="549"/>
                        <a:pt x="102" y="543"/>
                        <a:pt x="94" y="541"/>
                      </a:cubicBezTo>
                      <a:cubicBezTo>
                        <a:pt x="82" y="499"/>
                        <a:pt x="79" y="474"/>
                        <a:pt x="81" y="432"/>
                      </a:cubicBezTo>
                      <a:cubicBezTo>
                        <a:pt x="82" y="415"/>
                        <a:pt x="95" y="378"/>
                        <a:pt x="67" y="390"/>
                      </a:cubicBezTo>
                      <a:cubicBezTo>
                        <a:pt x="56" y="395"/>
                        <a:pt x="44" y="366"/>
                        <a:pt x="33" y="348"/>
                      </a:cubicBezTo>
                      <a:cubicBezTo>
                        <a:pt x="0" y="293"/>
                        <a:pt x="48" y="189"/>
                        <a:pt x="81" y="145"/>
                      </a:cubicBezTo>
                      <a:cubicBezTo>
                        <a:pt x="71" y="147"/>
                        <a:pt x="58" y="142"/>
                        <a:pt x="48" y="144"/>
                      </a:cubicBezTo>
                      <a:cubicBezTo>
                        <a:pt x="52" y="107"/>
                        <a:pt x="97" y="82"/>
                        <a:pt x="131" y="76"/>
                      </a:cubicBezTo>
                      <a:cubicBezTo>
                        <a:pt x="125" y="71"/>
                        <a:pt x="121" y="61"/>
                        <a:pt x="115" y="57"/>
                      </a:cubicBezTo>
                      <a:cubicBezTo>
                        <a:pt x="142" y="51"/>
                        <a:pt x="168" y="47"/>
                        <a:pt x="190" y="34"/>
                      </a:cubicBezTo>
                      <a:cubicBezTo>
                        <a:pt x="220" y="15"/>
                        <a:pt x="222" y="1"/>
                        <a:pt x="263" y="1"/>
                      </a:cubicBezTo>
                      <a:cubicBezTo>
                        <a:pt x="327" y="0"/>
                        <a:pt x="377" y="13"/>
                        <a:pt x="426" y="51"/>
                      </a:cubicBezTo>
                      <a:cubicBezTo>
                        <a:pt x="426" y="44"/>
                        <a:pt x="429" y="34"/>
                        <a:pt x="428" y="27"/>
                      </a:cubicBezTo>
                      <a:cubicBezTo>
                        <a:pt x="443" y="40"/>
                        <a:pt x="453" y="63"/>
                        <a:pt x="469" y="77"/>
                      </a:cubicBezTo>
                      <a:cubicBezTo>
                        <a:pt x="489" y="96"/>
                        <a:pt x="509" y="94"/>
                        <a:pt x="530" y="110"/>
                      </a:cubicBezTo>
                      <a:cubicBezTo>
                        <a:pt x="558" y="130"/>
                        <a:pt x="581" y="197"/>
                        <a:pt x="596" y="229"/>
                      </a:cubicBezTo>
                      <a:cubicBezTo>
                        <a:pt x="617" y="274"/>
                        <a:pt x="619" y="337"/>
                        <a:pt x="608" y="388"/>
                      </a:cubicBezTo>
                      <a:cubicBezTo>
                        <a:pt x="599" y="429"/>
                        <a:pt x="611" y="534"/>
                        <a:pt x="572" y="557"/>
                      </a:cubicBezTo>
                      <a:cubicBezTo>
                        <a:pt x="575" y="530"/>
                        <a:pt x="547" y="490"/>
                        <a:pt x="546" y="457"/>
                      </a:cubicBezTo>
                      <a:cubicBezTo>
                        <a:pt x="544" y="409"/>
                        <a:pt x="556" y="362"/>
                        <a:pt x="550" y="313"/>
                      </a:cubicBezTo>
                      <a:cubicBezTo>
                        <a:pt x="545" y="273"/>
                        <a:pt x="525" y="227"/>
                        <a:pt x="482" y="216"/>
                      </a:cubicBezTo>
                      <a:cubicBezTo>
                        <a:pt x="438" y="205"/>
                        <a:pt x="391" y="230"/>
                        <a:pt x="348" y="216"/>
                      </a:cubicBezTo>
                      <a:cubicBezTo>
                        <a:pt x="343" y="205"/>
                        <a:pt x="333" y="200"/>
                        <a:pt x="327" y="191"/>
                      </a:cubicBezTo>
                      <a:cubicBezTo>
                        <a:pt x="328" y="206"/>
                        <a:pt x="326" y="217"/>
                        <a:pt x="334" y="228"/>
                      </a:cubicBezTo>
                      <a:cubicBezTo>
                        <a:pt x="306" y="232"/>
                        <a:pt x="273" y="204"/>
                        <a:pt x="250" y="188"/>
                      </a:cubicBezTo>
                      <a:cubicBezTo>
                        <a:pt x="267" y="225"/>
                        <a:pt x="201" y="212"/>
                        <a:pt x="179" y="230"/>
                      </a:cubicBezTo>
                      <a:cubicBezTo>
                        <a:pt x="152" y="252"/>
                        <a:pt x="134" y="290"/>
                        <a:pt x="127" y="322"/>
                      </a:cubicBezTo>
                      <a:cubicBezTo>
                        <a:pt x="124" y="339"/>
                        <a:pt x="130" y="360"/>
                        <a:pt x="123" y="377"/>
                      </a:cubicBezTo>
                      <a:cubicBezTo>
                        <a:pt x="116" y="396"/>
                        <a:pt x="116" y="408"/>
                        <a:pt x="111" y="426"/>
                      </a:cubicBezTo>
                      <a:cubicBezTo>
                        <a:pt x="102" y="466"/>
                        <a:pt x="123" y="521"/>
                        <a:pt x="111" y="540"/>
                      </a:cubicBez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1" name="Freeform 102"/>
                <p:cNvSpPr>
                  <a:spLocks/>
                </p:cNvSpPr>
                <p:nvPr/>
              </p:nvSpPr>
              <p:spPr bwMode="auto">
                <a:xfrm>
                  <a:off x="2696913" y="4221394"/>
                  <a:ext cx="463911" cy="133067"/>
                </a:xfrm>
                <a:custGeom>
                  <a:avLst/>
                  <a:gdLst>
                    <a:gd name="T0" fmla="*/ 2147483646 w 1132"/>
                    <a:gd name="T1" fmla="*/ 2147483646 h 325"/>
                    <a:gd name="T2" fmla="*/ 2147483646 w 1132"/>
                    <a:gd name="T3" fmla="*/ 2147483646 h 325"/>
                    <a:gd name="T4" fmla="*/ 2147483646 w 1132"/>
                    <a:gd name="T5" fmla="*/ 2147483646 h 325"/>
                    <a:gd name="T6" fmla="*/ 2147483646 w 1132"/>
                    <a:gd name="T7" fmla="*/ 2147483646 h 325"/>
                    <a:gd name="T8" fmla="*/ 2147483646 w 1132"/>
                    <a:gd name="T9" fmla="*/ 2147483646 h 325"/>
                    <a:gd name="T10" fmla="*/ 2147483646 w 1132"/>
                    <a:gd name="T11" fmla="*/ 2147483646 h 325"/>
                    <a:gd name="T12" fmla="*/ 2147483646 w 1132"/>
                    <a:gd name="T13" fmla="*/ 2147483646 h 325"/>
                    <a:gd name="T14" fmla="*/ 2147483646 w 1132"/>
                    <a:gd name="T15" fmla="*/ 2147483646 h 325"/>
                    <a:gd name="T16" fmla="*/ 2147483646 w 1132"/>
                    <a:gd name="T17" fmla="*/ 2147483646 h 325"/>
                    <a:gd name="T18" fmla="*/ 2147483646 w 1132"/>
                    <a:gd name="T19" fmla="*/ 2147483646 h 325"/>
                    <a:gd name="T20" fmla="*/ 2147483646 w 1132"/>
                    <a:gd name="T21" fmla="*/ 2147483646 h 325"/>
                    <a:gd name="T22" fmla="*/ 2147483646 w 1132"/>
                    <a:gd name="T23" fmla="*/ 2147483646 h 325"/>
                    <a:gd name="T24" fmla="*/ 2147483646 w 1132"/>
                    <a:gd name="T25" fmla="*/ 2147483646 h 325"/>
                    <a:gd name="T26" fmla="*/ 2147483646 w 1132"/>
                    <a:gd name="T27" fmla="*/ 2147483646 h 325"/>
                    <a:gd name="T28" fmla="*/ 2147483646 w 1132"/>
                    <a:gd name="T29" fmla="*/ 2147483646 h 325"/>
                    <a:gd name="T30" fmla="*/ 2147483646 w 1132"/>
                    <a:gd name="T31" fmla="*/ 2147483646 h 325"/>
                    <a:gd name="T32" fmla="*/ 2147483646 w 1132"/>
                    <a:gd name="T33" fmla="*/ 2147483646 h 325"/>
                    <a:gd name="T34" fmla="*/ 2147483646 w 1132"/>
                    <a:gd name="T35" fmla="*/ 2147483646 h 325"/>
                    <a:gd name="T36" fmla="*/ 2147483646 w 1132"/>
                    <a:gd name="T37" fmla="*/ 2147483646 h 325"/>
                    <a:gd name="T38" fmla="*/ 2147483646 w 1132"/>
                    <a:gd name="T39" fmla="*/ 2147483646 h 32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132"/>
                    <a:gd name="T61" fmla="*/ 0 h 325"/>
                    <a:gd name="T62" fmla="*/ 1132 w 1132"/>
                    <a:gd name="T63" fmla="*/ 325 h 32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132" h="325">
                      <a:moveTo>
                        <a:pt x="638" y="9"/>
                      </a:moveTo>
                      <a:cubicBezTo>
                        <a:pt x="608" y="0"/>
                        <a:pt x="87" y="112"/>
                        <a:pt x="47" y="123"/>
                      </a:cubicBezTo>
                      <a:cubicBezTo>
                        <a:pt x="1" y="135"/>
                        <a:pt x="0" y="143"/>
                        <a:pt x="2" y="190"/>
                      </a:cubicBezTo>
                      <a:cubicBezTo>
                        <a:pt x="27" y="195"/>
                        <a:pt x="45" y="213"/>
                        <a:pt x="70" y="218"/>
                      </a:cubicBezTo>
                      <a:cubicBezTo>
                        <a:pt x="93" y="222"/>
                        <a:pt x="120" y="221"/>
                        <a:pt x="146" y="221"/>
                      </a:cubicBezTo>
                      <a:cubicBezTo>
                        <a:pt x="172" y="221"/>
                        <a:pt x="185" y="215"/>
                        <a:pt x="208" y="208"/>
                      </a:cubicBezTo>
                      <a:cubicBezTo>
                        <a:pt x="230" y="201"/>
                        <a:pt x="254" y="205"/>
                        <a:pt x="275" y="196"/>
                      </a:cubicBezTo>
                      <a:cubicBezTo>
                        <a:pt x="291" y="189"/>
                        <a:pt x="304" y="174"/>
                        <a:pt x="319" y="164"/>
                      </a:cubicBezTo>
                      <a:cubicBezTo>
                        <a:pt x="348" y="144"/>
                        <a:pt x="372" y="145"/>
                        <a:pt x="408" y="142"/>
                      </a:cubicBezTo>
                      <a:cubicBezTo>
                        <a:pt x="462" y="139"/>
                        <a:pt x="503" y="113"/>
                        <a:pt x="552" y="92"/>
                      </a:cubicBezTo>
                      <a:cubicBezTo>
                        <a:pt x="576" y="82"/>
                        <a:pt x="598" y="73"/>
                        <a:pt x="630" y="77"/>
                      </a:cubicBezTo>
                      <a:cubicBezTo>
                        <a:pt x="667" y="83"/>
                        <a:pt x="672" y="100"/>
                        <a:pt x="645" y="122"/>
                      </a:cubicBezTo>
                      <a:cubicBezTo>
                        <a:pt x="695" y="127"/>
                        <a:pt x="744" y="83"/>
                        <a:pt x="794" y="120"/>
                      </a:cubicBezTo>
                      <a:cubicBezTo>
                        <a:pt x="850" y="162"/>
                        <a:pt x="786" y="184"/>
                        <a:pt x="785" y="229"/>
                      </a:cubicBezTo>
                      <a:cubicBezTo>
                        <a:pt x="815" y="220"/>
                        <a:pt x="835" y="204"/>
                        <a:pt x="869" y="199"/>
                      </a:cubicBezTo>
                      <a:cubicBezTo>
                        <a:pt x="898" y="195"/>
                        <a:pt x="958" y="201"/>
                        <a:pt x="943" y="241"/>
                      </a:cubicBezTo>
                      <a:cubicBezTo>
                        <a:pt x="987" y="214"/>
                        <a:pt x="1045" y="292"/>
                        <a:pt x="1008" y="325"/>
                      </a:cubicBezTo>
                      <a:cubicBezTo>
                        <a:pt x="1040" y="304"/>
                        <a:pt x="1072" y="267"/>
                        <a:pt x="1077" y="230"/>
                      </a:cubicBezTo>
                      <a:cubicBezTo>
                        <a:pt x="1080" y="207"/>
                        <a:pt x="1132" y="121"/>
                        <a:pt x="1107" y="121"/>
                      </a:cubicBezTo>
                      <a:cubicBezTo>
                        <a:pt x="931" y="121"/>
                        <a:pt x="680" y="24"/>
                        <a:pt x="661" y="15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2" name="Freeform 103"/>
                <p:cNvSpPr>
                  <a:spLocks/>
                </p:cNvSpPr>
                <p:nvPr/>
              </p:nvSpPr>
              <p:spPr bwMode="auto">
                <a:xfrm>
                  <a:off x="3124739" y="4040271"/>
                  <a:ext cx="77029" cy="213393"/>
                </a:xfrm>
                <a:custGeom>
                  <a:avLst/>
                  <a:gdLst>
                    <a:gd name="T0" fmla="*/ 0 w 188"/>
                    <a:gd name="T1" fmla="*/ 2147483646 h 521"/>
                    <a:gd name="T2" fmla="*/ 2147483646 w 188"/>
                    <a:gd name="T3" fmla="*/ 2147483646 h 521"/>
                    <a:gd name="T4" fmla="*/ 2147483646 w 188"/>
                    <a:gd name="T5" fmla="*/ 2147483646 h 521"/>
                    <a:gd name="T6" fmla="*/ 2147483646 w 188"/>
                    <a:gd name="T7" fmla="*/ 0 h 521"/>
                    <a:gd name="T8" fmla="*/ 2147483646 w 188"/>
                    <a:gd name="T9" fmla="*/ 2147483646 h 521"/>
                    <a:gd name="T10" fmla="*/ 2147483646 w 188"/>
                    <a:gd name="T11" fmla="*/ 2147483646 h 521"/>
                    <a:gd name="T12" fmla="*/ 2147483646 w 188"/>
                    <a:gd name="T13" fmla="*/ 2147483646 h 521"/>
                    <a:gd name="T14" fmla="*/ 2147483646 w 188"/>
                    <a:gd name="T15" fmla="*/ 2147483646 h 521"/>
                    <a:gd name="T16" fmla="*/ 2147483646 w 188"/>
                    <a:gd name="T17" fmla="*/ 2147483646 h 521"/>
                    <a:gd name="T18" fmla="*/ 2147483646 w 188"/>
                    <a:gd name="T19" fmla="*/ 2147483646 h 521"/>
                    <a:gd name="T20" fmla="*/ 2147483646 w 188"/>
                    <a:gd name="T21" fmla="*/ 2147483646 h 521"/>
                    <a:gd name="T22" fmla="*/ 2147483646 w 188"/>
                    <a:gd name="T23" fmla="*/ 2147483646 h 521"/>
                    <a:gd name="T24" fmla="*/ 2147483646 w 188"/>
                    <a:gd name="T25" fmla="*/ 2147483646 h 521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88"/>
                    <a:gd name="T40" fmla="*/ 0 h 521"/>
                    <a:gd name="T41" fmla="*/ 188 w 188"/>
                    <a:gd name="T42" fmla="*/ 521 h 521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88" h="521">
                      <a:moveTo>
                        <a:pt x="0" y="387"/>
                      </a:moveTo>
                      <a:cubicBezTo>
                        <a:pt x="3" y="405"/>
                        <a:pt x="5" y="416"/>
                        <a:pt x="27" y="416"/>
                      </a:cubicBezTo>
                      <a:cubicBezTo>
                        <a:pt x="65" y="521"/>
                        <a:pt x="154" y="307"/>
                        <a:pt x="159" y="275"/>
                      </a:cubicBezTo>
                      <a:cubicBezTo>
                        <a:pt x="172" y="182"/>
                        <a:pt x="185" y="98"/>
                        <a:pt x="185" y="0"/>
                      </a:cubicBezTo>
                      <a:cubicBezTo>
                        <a:pt x="188" y="10"/>
                        <a:pt x="185" y="22"/>
                        <a:pt x="184" y="32"/>
                      </a:cubicBezTo>
                      <a:cubicBezTo>
                        <a:pt x="152" y="49"/>
                        <a:pt x="115" y="43"/>
                        <a:pt x="79" y="45"/>
                      </a:cubicBezTo>
                      <a:cubicBezTo>
                        <a:pt x="72" y="81"/>
                        <a:pt x="114" y="101"/>
                        <a:pt x="145" y="101"/>
                      </a:cubicBezTo>
                      <a:cubicBezTo>
                        <a:pt x="156" y="149"/>
                        <a:pt x="126" y="176"/>
                        <a:pt x="79" y="167"/>
                      </a:cubicBezTo>
                      <a:cubicBezTo>
                        <a:pt x="78" y="160"/>
                        <a:pt x="78" y="154"/>
                        <a:pt x="78" y="147"/>
                      </a:cubicBezTo>
                      <a:cubicBezTo>
                        <a:pt x="84" y="180"/>
                        <a:pt x="120" y="198"/>
                        <a:pt x="123" y="229"/>
                      </a:cubicBezTo>
                      <a:cubicBezTo>
                        <a:pt x="86" y="236"/>
                        <a:pt x="82" y="201"/>
                        <a:pt x="45" y="208"/>
                      </a:cubicBezTo>
                      <a:cubicBezTo>
                        <a:pt x="72" y="270"/>
                        <a:pt x="99" y="239"/>
                        <a:pt x="57" y="310"/>
                      </a:cubicBezTo>
                      <a:cubicBezTo>
                        <a:pt x="37" y="345"/>
                        <a:pt x="24" y="373"/>
                        <a:pt x="39" y="415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3" name="Freeform 104"/>
                <p:cNvSpPr>
                  <a:spLocks/>
                </p:cNvSpPr>
                <p:nvPr/>
              </p:nvSpPr>
              <p:spPr bwMode="auto">
                <a:xfrm>
                  <a:off x="2607566" y="4249673"/>
                  <a:ext cx="78244" cy="49965"/>
                </a:xfrm>
                <a:custGeom>
                  <a:avLst/>
                  <a:gdLst>
                    <a:gd name="T0" fmla="*/ 0 w 191"/>
                    <a:gd name="T1" fmla="*/ 2147483646 h 122"/>
                    <a:gd name="T2" fmla="*/ 2147483646 w 191"/>
                    <a:gd name="T3" fmla="*/ 2147483646 h 122"/>
                    <a:gd name="T4" fmla="*/ 0 w 191"/>
                    <a:gd name="T5" fmla="*/ 0 h 122"/>
                    <a:gd name="T6" fmla="*/ 0 60000 65536"/>
                    <a:gd name="T7" fmla="*/ 0 60000 65536"/>
                    <a:gd name="T8" fmla="*/ 0 60000 65536"/>
                    <a:gd name="T9" fmla="*/ 0 w 191"/>
                    <a:gd name="T10" fmla="*/ 0 h 122"/>
                    <a:gd name="T11" fmla="*/ 191 w 191"/>
                    <a:gd name="T12" fmla="*/ 122 h 12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91" h="122">
                      <a:moveTo>
                        <a:pt x="0" y="6"/>
                      </a:moveTo>
                      <a:cubicBezTo>
                        <a:pt x="46" y="112"/>
                        <a:pt x="71" y="122"/>
                        <a:pt x="191" y="83"/>
                      </a:cubicBezTo>
                      <a:cubicBezTo>
                        <a:pt x="131" y="41"/>
                        <a:pt x="34" y="99"/>
                        <a:pt x="0" y="0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4" name="Freeform 105"/>
                <p:cNvSpPr>
                  <a:spLocks/>
                </p:cNvSpPr>
                <p:nvPr/>
              </p:nvSpPr>
              <p:spPr bwMode="auto">
                <a:xfrm>
                  <a:off x="3104267" y="3814734"/>
                  <a:ext cx="121269" cy="176266"/>
                </a:xfrm>
                <a:custGeom>
                  <a:avLst/>
                  <a:gdLst>
                    <a:gd name="T0" fmla="*/ 2147483646 w 296"/>
                    <a:gd name="T1" fmla="*/ 2147483646 h 430"/>
                    <a:gd name="T2" fmla="*/ 2147483646 w 296"/>
                    <a:gd name="T3" fmla="*/ 2147483646 h 430"/>
                    <a:gd name="T4" fmla="*/ 2147483646 w 296"/>
                    <a:gd name="T5" fmla="*/ 2147483646 h 430"/>
                    <a:gd name="T6" fmla="*/ 2147483646 w 296"/>
                    <a:gd name="T7" fmla="*/ 2147483646 h 430"/>
                    <a:gd name="T8" fmla="*/ 2147483646 w 296"/>
                    <a:gd name="T9" fmla="*/ 2147483646 h 430"/>
                    <a:gd name="T10" fmla="*/ 2147483646 w 296"/>
                    <a:gd name="T11" fmla="*/ 2147483646 h 430"/>
                    <a:gd name="T12" fmla="*/ 2147483646 w 296"/>
                    <a:gd name="T13" fmla="*/ 2147483646 h 430"/>
                    <a:gd name="T14" fmla="*/ 0 w 296"/>
                    <a:gd name="T15" fmla="*/ 2147483646 h 430"/>
                    <a:gd name="T16" fmla="*/ 2147483646 w 296"/>
                    <a:gd name="T17" fmla="*/ 2147483646 h 430"/>
                    <a:gd name="T18" fmla="*/ 2147483646 w 296"/>
                    <a:gd name="T19" fmla="*/ 2147483646 h 430"/>
                    <a:gd name="T20" fmla="*/ 2147483646 w 296"/>
                    <a:gd name="T21" fmla="*/ 2147483646 h 43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296"/>
                    <a:gd name="T34" fmla="*/ 0 h 430"/>
                    <a:gd name="T35" fmla="*/ 296 w 296"/>
                    <a:gd name="T36" fmla="*/ 430 h 430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296" h="430">
                      <a:moveTo>
                        <a:pt x="241" y="346"/>
                      </a:moveTo>
                      <a:cubicBezTo>
                        <a:pt x="189" y="354"/>
                        <a:pt x="151" y="409"/>
                        <a:pt x="101" y="430"/>
                      </a:cubicBezTo>
                      <a:cubicBezTo>
                        <a:pt x="111" y="403"/>
                        <a:pt x="157" y="381"/>
                        <a:pt x="180" y="359"/>
                      </a:cubicBezTo>
                      <a:cubicBezTo>
                        <a:pt x="218" y="323"/>
                        <a:pt x="217" y="308"/>
                        <a:pt x="223" y="257"/>
                      </a:cubicBezTo>
                      <a:cubicBezTo>
                        <a:pt x="184" y="250"/>
                        <a:pt x="168" y="297"/>
                        <a:pt x="140" y="316"/>
                      </a:cubicBezTo>
                      <a:cubicBezTo>
                        <a:pt x="111" y="337"/>
                        <a:pt x="72" y="351"/>
                        <a:pt x="39" y="356"/>
                      </a:cubicBezTo>
                      <a:cubicBezTo>
                        <a:pt x="74" y="291"/>
                        <a:pt x="247" y="304"/>
                        <a:pt x="207" y="194"/>
                      </a:cubicBezTo>
                      <a:cubicBezTo>
                        <a:pt x="179" y="117"/>
                        <a:pt x="51" y="243"/>
                        <a:pt x="0" y="272"/>
                      </a:cubicBezTo>
                      <a:cubicBezTo>
                        <a:pt x="44" y="228"/>
                        <a:pt x="97" y="189"/>
                        <a:pt x="151" y="156"/>
                      </a:cubicBezTo>
                      <a:cubicBezTo>
                        <a:pt x="234" y="106"/>
                        <a:pt x="185" y="93"/>
                        <a:pt x="169" y="20"/>
                      </a:cubicBezTo>
                      <a:cubicBezTo>
                        <a:pt x="266" y="0"/>
                        <a:pt x="296" y="307"/>
                        <a:pt x="235" y="352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5" name="Freeform 106"/>
                <p:cNvSpPr>
                  <a:spLocks/>
                </p:cNvSpPr>
                <p:nvPr/>
              </p:nvSpPr>
              <p:spPr bwMode="auto">
                <a:xfrm>
                  <a:off x="2773943" y="4151651"/>
                  <a:ext cx="209402" cy="107737"/>
                </a:xfrm>
                <a:custGeom>
                  <a:avLst/>
                  <a:gdLst>
                    <a:gd name="T0" fmla="*/ 2147483646 w 511"/>
                    <a:gd name="T1" fmla="*/ 2147483646 h 263"/>
                    <a:gd name="T2" fmla="*/ 2147483646 w 511"/>
                    <a:gd name="T3" fmla="*/ 2147483646 h 263"/>
                    <a:gd name="T4" fmla="*/ 2147483646 w 511"/>
                    <a:gd name="T5" fmla="*/ 2147483646 h 263"/>
                    <a:gd name="T6" fmla="*/ 2147483646 w 511"/>
                    <a:gd name="T7" fmla="*/ 2147483646 h 263"/>
                    <a:gd name="T8" fmla="*/ 2147483646 w 511"/>
                    <a:gd name="T9" fmla="*/ 2147483646 h 263"/>
                    <a:gd name="T10" fmla="*/ 0 w 511"/>
                    <a:gd name="T11" fmla="*/ 2147483646 h 26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11"/>
                    <a:gd name="T19" fmla="*/ 0 h 263"/>
                    <a:gd name="T20" fmla="*/ 511 w 511"/>
                    <a:gd name="T21" fmla="*/ 263 h 26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11" h="263">
                      <a:moveTo>
                        <a:pt x="45" y="8"/>
                      </a:moveTo>
                      <a:cubicBezTo>
                        <a:pt x="120" y="0"/>
                        <a:pt x="186" y="70"/>
                        <a:pt x="249" y="97"/>
                      </a:cubicBezTo>
                      <a:cubicBezTo>
                        <a:pt x="327" y="130"/>
                        <a:pt x="427" y="177"/>
                        <a:pt x="511" y="195"/>
                      </a:cubicBezTo>
                      <a:cubicBezTo>
                        <a:pt x="494" y="263"/>
                        <a:pt x="420" y="190"/>
                        <a:pt x="394" y="176"/>
                      </a:cubicBezTo>
                      <a:cubicBezTo>
                        <a:pt x="349" y="152"/>
                        <a:pt x="299" y="136"/>
                        <a:pt x="252" y="117"/>
                      </a:cubicBezTo>
                      <a:cubicBezTo>
                        <a:pt x="166" y="82"/>
                        <a:pt x="61" y="69"/>
                        <a:pt x="0" y="3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6" name="Freeform 107"/>
                <p:cNvSpPr>
                  <a:spLocks/>
                </p:cNvSpPr>
                <p:nvPr/>
              </p:nvSpPr>
              <p:spPr bwMode="auto">
                <a:xfrm>
                  <a:off x="2832409" y="3784026"/>
                  <a:ext cx="175919" cy="85704"/>
                </a:xfrm>
                <a:custGeom>
                  <a:avLst/>
                  <a:gdLst>
                    <a:gd name="T0" fmla="*/ 2147483646 w 429"/>
                    <a:gd name="T1" fmla="*/ 2147483646 h 209"/>
                    <a:gd name="T2" fmla="*/ 2147483646 w 429"/>
                    <a:gd name="T3" fmla="*/ 2147483646 h 209"/>
                    <a:gd name="T4" fmla="*/ 2147483646 w 429"/>
                    <a:gd name="T5" fmla="*/ 2147483646 h 209"/>
                    <a:gd name="T6" fmla="*/ 2147483646 w 429"/>
                    <a:gd name="T7" fmla="*/ 2147483646 h 209"/>
                    <a:gd name="T8" fmla="*/ 2147483646 w 429"/>
                    <a:gd name="T9" fmla="*/ 2147483646 h 209"/>
                    <a:gd name="T10" fmla="*/ 2147483646 w 429"/>
                    <a:gd name="T11" fmla="*/ 2147483646 h 209"/>
                    <a:gd name="T12" fmla="*/ 2147483646 w 429"/>
                    <a:gd name="T13" fmla="*/ 2147483646 h 209"/>
                    <a:gd name="T14" fmla="*/ 2147483646 w 429"/>
                    <a:gd name="T15" fmla="*/ 2147483646 h 209"/>
                    <a:gd name="T16" fmla="*/ 2147483646 w 429"/>
                    <a:gd name="T17" fmla="*/ 2147483646 h 209"/>
                    <a:gd name="T18" fmla="*/ 2147483646 w 429"/>
                    <a:gd name="T19" fmla="*/ 2147483646 h 209"/>
                    <a:gd name="T20" fmla="*/ 2147483646 w 429"/>
                    <a:gd name="T21" fmla="*/ 2147483646 h 209"/>
                    <a:gd name="T22" fmla="*/ 2147483646 w 429"/>
                    <a:gd name="T23" fmla="*/ 2147483646 h 209"/>
                    <a:gd name="T24" fmla="*/ 2147483646 w 429"/>
                    <a:gd name="T25" fmla="*/ 2147483646 h 20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429"/>
                    <a:gd name="T40" fmla="*/ 0 h 209"/>
                    <a:gd name="T41" fmla="*/ 429 w 429"/>
                    <a:gd name="T42" fmla="*/ 209 h 209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429" h="209">
                      <a:moveTo>
                        <a:pt x="51" y="147"/>
                      </a:moveTo>
                      <a:cubicBezTo>
                        <a:pt x="51" y="168"/>
                        <a:pt x="52" y="189"/>
                        <a:pt x="46" y="209"/>
                      </a:cubicBezTo>
                      <a:cubicBezTo>
                        <a:pt x="56" y="199"/>
                        <a:pt x="91" y="163"/>
                        <a:pt x="103" y="160"/>
                      </a:cubicBezTo>
                      <a:cubicBezTo>
                        <a:pt x="123" y="156"/>
                        <a:pt x="152" y="177"/>
                        <a:pt x="178" y="177"/>
                      </a:cubicBezTo>
                      <a:cubicBezTo>
                        <a:pt x="193" y="177"/>
                        <a:pt x="206" y="175"/>
                        <a:pt x="220" y="172"/>
                      </a:cubicBezTo>
                      <a:cubicBezTo>
                        <a:pt x="224" y="172"/>
                        <a:pt x="260" y="161"/>
                        <a:pt x="254" y="161"/>
                      </a:cubicBezTo>
                      <a:cubicBezTo>
                        <a:pt x="281" y="162"/>
                        <a:pt x="280" y="184"/>
                        <a:pt x="309" y="192"/>
                      </a:cubicBezTo>
                      <a:cubicBezTo>
                        <a:pt x="308" y="169"/>
                        <a:pt x="308" y="145"/>
                        <a:pt x="309" y="122"/>
                      </a:cubicBezTo>
                      <a:cubicBezTo>
                        <a:pt x="341" y="127"/>
                        <a:pt x="429" y="56"/>
                        <a:pt x="394" y="23"/>
                      </a:cubicBezTo>
                      <a:cubicBezTo>
                        <a:pt x="369" y="0"/>
                        <a:pt x="289" y="64"/>
                        <a:pt x="262" y="71"/>
                      </a:cubicBezTo>
                      <a:cubicBezTo>
                        <a:pt x="212" y="84"/>
                        <a:pt x="153" y="86"/>
                        <a:pt x="106" y="63"/>
                      </a:cubicBezTo>
                      <a:cubicBezTo>
                        <a:pt x="86" y="53"/>
                        <a:pt x="32" y="18"/>
                        <a:pt x="14" y="54"/>
                      </a:cubicBezTo>
                      <a:cubicBezTo>
                        <a:pt x="0" y="81"/>
                        <a:pt x="33" y="99"/>
                        <a:pt x="47" y="109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7" name="Freeform 108"/>
                <p:cNvSpPr>
                  <a:spLocks/>
                </p:cNvSpPr>
                <p:nvPr/>
              </p:nvSpPr>
              <p:spPr bwMode="auto">
                <a:xfrm>
                  <a:off x="2857044" y="3841104"/>
                  <a:ext cx="83969" cy="253642"/>
                </a:xfrm>
                <a:custGeom>
                  <a:avLst/>
                  <a:gdLst>
                    <a:gd name="T0" fmla="*/ 2147483646 w 205"/>
                    <a:gd name="T1" fmla="*/ 2147483646 h 619"/>
                    <a:gd name="T2" fmla="*/ 2147483646 w 205"/>
                    <a:gd name="T3" fmla="*/ 2147483646 h 619"/>
                    <a:gd name="T4" fmla="*/ 2147483646 w 205"/>
                    <a:gd name="T5" fmla="*/ 2147483646 h 619"/>
                    <a:gd name="T6" fmla="*/ 2147483646 w 205"/>
                    <a:gd name="T7" fmla="*/ 2147483646 h 619"/>
                    <a:gd name="T8" fmla="*/ 2147483646 w 205"/>
                    <a:gd name="T9" fmla="*/ 2147483646 h 619"/>
                    <a:gd name="T10" fmla="*/ 2147483646 w 205"/>
                    <a:gd name="T11" fmla="*/ 2147483646 h 619"/>
                    <a:gd name="T12" fmla="*/ 2147483646 w 205"/>
                    <a:gd name="T13" fmla="*/ 2147483646 h 619"/>
                    <a:gd name="T14" fmla="*/ 2147483646 w 205"/>
                    <a:gd name="T15" fmla="*/ 0 h 61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05"/>
                    <a:gd name="T25" fmla="*/ 0 h 619"/>
                    <a:gd name="T26" fmla="*/ 205 w 205"/>
                    <a:gd name="T27" fmla="*/ 619 h 61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05" h="619">
                      <a:moveTo>
                        <a:pt x="181" y="8"/>
                      </a:moveTo>
                      <a:cubicBezTo>
                        <a:pt x="205" y="54"/>
                        <a:pt x="155" y="85"/>
                        <a:pt x="160" y="135"/>
                      </a:cubicBezTo>
                      <a:cubicBezTo>
                        <a:pt x="164" y="182"/>
                        <a:pt x="179" y="232"/>
                        <a:pt x="184" y="283"/>
                      </a:cubicBezTo>
                      <a:cubicBezTo>
                        <a:pt x="194" y="382"/>
                        <a:pt x="205" y="514"/>
                        <a:pt x="177" y="607"/>
                      </a:cubicBezTo>
                      <a:cubicBezTo>
                        <a:pt x="200" y="619"/>
                        <a:pt x="122" y="584"/>
                        <a:pt x="89" y="578"/>
                      </a:cubicBezTo>
                      <a:cubicBezTo>
                        <a:pt x="0" y="563"/>
                        <a:pt x="72" y="442"/>
                        <a:pt x="80" y="359"/>
                      </a:cubicBezTo>
                      <a:cubicBezTo>
                        <a:pt x="86" y="286"/>
                        <a:pt x="78" y="214"/>
                        <a:pt x="89" y="142"/>
                      </a:cubicBezTo>
                      <a:cubicBezTo>
                        <a:pt x="96" y="92"/>
                        <a:pt x="103" y="15"/>
                        <a:pt x="160" y="0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8" name="Freeform 109"/>
                <p:cNvSpPr>
                  <a:spLocks/>
                </p:cNvSpPr>
                <p:nvPr/>
              </p:nvSpPr>
              <p:spPr bwMode="auto">
                <a:xfrm>
                  <a:off x="2834144" y="4245856"/>
                  <a:ext cx="104441" cy="132893"/>
                </a:xfrm>
                <a:custGeom>
                  <a:avLst/>
                  <a:gdLst>
                    <a:gd name="T0" fmla="*/ 2147483646 w 255"/>
                    <a:gd name="T1" fmla="*/ 2147483646 h 324"/>
                    <a:gd name="T2" fmla="*/ 2147483646 w 255"/>
                    <a:gd name="T3" fmla="*/ 2147483646 h 324"/>
                    <a:gd name="T4" fmla="*/ 2147483646 w 255"/>
                    <a:gd name="T5" fmla="*/ 2147483646 h 324"/>
                    <a:gd name="T6" fmla="*/ 2147483646 w 255"/>
                    <a:gd name="T7" fmla="*/ 2147483646 h 324"/>
                    <a:gd name="T8" fmla="*/ 2147483646 w 255"/>
                    <a:gd name="T9" fmla="*/ 2147483646 h 324"/>
                    <a:gd name="T10" fmla="*/ 2147483646 w 255"/>
                    <a:gd name="T11" fmla="*/ 2147483646 h 324"/>
                    <a:gd name="T12" fmla="*/ 0 w 255"/>
                    <a:gd name="T13" fmla="*/ 2147483646 h 3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5"/>
                    <a:gd name="T22" fmla="*/ 0 h 324"/>
                    <a:gd name="T23" fmla="*/ 255 w 255"/>
                    <a:gd name="T24" fmla="*/ 324 h 3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5" h="324">
                      <a:moveTo>
                        <a:pt x="26" y="291"/>
                      </a:moveTo>
                      <a:cubicBezTo>
                        <a:pt x="22" y="301"/>
                        <a:pt x="23" y="314"/>
                        <a:pt x="22" y="324"/>
                      </a:cubicBezTo>
                      <a:cubicBezTo>
                        <a:pt x="74" y="321"/>
                        <a:pt x="165" y="255"/>
                        <a:pt x="203" y="218"/>
                      </a:cubicBezTo>
                      <a:cubicBezTo>
                        <a:pt x="237" y="187"/>
                        <a:pt x="239" y="163"/>
                        <a:pt x="241" y="118"/>
                      </a:cubicBezTo>
                      <a:cubicBezTo>
                        <a:pt x="243" y="81"/>
                        <a:pt x="255" y="36"/>
                        <a:pt x="249" y="1"/>
                      </a:cubicBezTo>
                      <a:cubicBezTo>
                        <a:pt x="195" y="0"/>
                        <a:pt x="144" y="111"/>
                        <a:pt x="119" y="151"/>
                      </a:cubicBezTo>
                      <a:cubicBezTo>
                        <a:pt x="83" y="207"/>
                        <a:pt x="30" y="254"/>
                        <a:pt x="0" y="308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49" name="Freeform 110"/>
                <p:cNvSpPr>
                  <a:spLocks/>
                </p:cNvSpPr>
                <p:nvPr/>
              </p:nvSpPr>
              <p:spPr bwMode="auto">
                <a:xfrm>
                  <a:off x="2952117" y="3954913"/>
                  <a:ext cx="62803" cy="139312"/>
                </a:xfrm>
                <a:custGeom>
                  <a:avLst/>
                  <a:gdLst>
                    <a:gd name="T0" fmla="*/ 2147483646 w 153"/>
                    <a:gd name="T1" fmla="*/ 2147483646 h 340"/>
                    <a:gd name="T2" fmla="*/ 2147483646 w 153"/>
                    <a:gd name="T3" fmla="*/ 2147483646 h 340"/>
                    <a:gd name="T4" fmla="*/ 2147483646 w 153"/>
                    <a:gd name="T5" fmla="*/ 2147483646 h 340"/>
                    <a:gd name="T6" fmla="*/ 2147483646 w 153"/>
                    <a:gd name="T7" fmla="*/ 0 h 340"/>
                    <a:gd name="T8" fmla="*/ 2147483646 w 153"/>
                    <a:gd name="T9" fmla="*/ 2147483646 h 340"/>
                    <a:gd name="T10" fmla="*/ 2147483646 w 153"/>
                    <a:gd name="T11" fmla="*/ 2147483646 h 34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3"/>
                    <a:gd name="T19" fmla="*/ 0 h 340"/>
                    <a:gd name="T20" fmla="*/ 153 w 153"/>
                    <a:gd name="T21" fmla="*/ 340 h 34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3" h="340">
                      <a:moveTo>
                        <a:pt x="101" y="300"/>
                      </a:moveTo>
                      <a:cubicBezTo>
                        <a:pt x="98" y="233"/>
                        <a:pt x="153" y="169"/>
                        <a:pt x="152" y="103"/>
                      </a:cubicBezTo>
                      <a:cubicBezTo>
                        <a:pt x="119" y="151"/>
                        <a:pt x="76" y="194"/>
                        <a:pt x="59" y="250"/>
                      </a:cubicBezTo>
                      <a:cubicBezTo>
                        <a:pt x="59" y="196"/>
                        <a:pt x="68" y="55"/>
                        <a:pt x="84" y="0"/>
                      </a:cubicBezTo>
                      <a:cubicBezTo>
                        <a:pt x="43" y="50"/>
                        <a:pt x="0" y="290"/>
                        <a:pt x="5" y="332"/>
                      </a:cubicBezTo>
                      <a:cubicBezTo>
                        <a:pt x="52" y="340"/>
                        <a:pt x="44" y="336"/>
                        <a:pt x="93" y="334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0" name="Freeform 111"/>
                <p:cNvSpPr>
                  <a:spLocks/>
                </p:cNvSpPr>
                <p:nvPr/>
              </p:nvSpPr>
              <p:spPr bwMode="auto">
                <a:xfrm>
                  <a:off x="2818183" y="3798773"/>
                  <a:ext cx="137577" cy="294759"/>
                </a:xfrm>
                <a:custGeom>
                  <a:avLst/>
                  <a:gdLst>
                    <a:gd name="T0" fmla="*/ 2147483646 w 336"/>
                    <a:gd name="T1" fmla="*/ 2147483646 h 719"/>
                    <a:gd name="T2" fmla="*/ 2147483646 w 336"/>
                    <a:gd name="T3" fmla="*/ 2147483646 h 719"/>
                    <a:gd name="T4" fmla="*/ 2147483646 w 336"/>
                    <a:gd name="T5" fmla="*/ 2147483646 h 719"/>
                    <a:gd name="T6" fmla="*/ 2147483646 w 336"/>
                    <a:gd name="T7" fmla="*/ 2147483646 h 719"/>
                    <a:gd name="T8" fmla="*/ 2147483646 w 336"/>
                    <a:gd name="T9" fmla="*/ 2147483646 h 719"/>
                    <a:gd name="T10" fmla="*/ 2147483646 w 336"/>
                    <a:gd name="T11" fmla="*/ 2147483646 h 719"/>
                    <a:gd name="T12" fmla="*/ 2147483646 w 336"/>
                    <a:gd name="T13" fmla="*/ 2147483646 h 719"/>
                    <a:gd name="T14" fmla="*/ 2147483646 w 336"/>
                    <a:gd name="T15" fmla="*/ 2147483646 h 719"/>
                    <a:gd name="T16" fmla="*/ 2147483646 w 336"/>
                    <a:gd name="T17" fmla="*/ 2147483646 h 719"/>
                    <a:gd name="T18" fmla="*/ 2147483646 w 336"/>
                    <a:gd name="T19" fmla="*/ 2147483646 h 719"/>
                    <a:gd name="T20" fmla="*/ 2147483646 w 336"/>
                    <a:gd name="T21" fmla="*/ 2147483646 h 7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336"/>
                    <a:gd name="T34" fmla="*/ 0 h 719"/>
                    <a:gd name="T35" fmla="*/ 336 w 336"/>
                    <a:gd name="T36" fmla="*/ 719 h 719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336" h="719">
                      <a:moveTo>
                        <a:pt x="173" y="120"/>
                      </a:moveTo>
                      <a:cubicBezTo>
                        <a:pt x="153" y="99"/>
                        <a:pt x="142" y="70"/>
                        <a:pt x="146" y="37"/>
                      </a:cubicBezTo>
                      <a:cubicBezTo>
                        <a:pt x="218" y="0"/>
                        <a:pt x="336" y="3"/>
                        <a:pt x="287" y="110"/>
                      </a:cubicBezTo>
                      <a:cubicBezTo>
                        <a:pt x="268" y="154"/>
                        <a:pt x="242" y="168"/>
                        <a:pt x="246" y="222"/>
                      </a:cubicBezTo>
                      <a:cubicBezTo>
                        <a:pt x="249" y="265"/>
                        <a:pt x="263" y="304"/>
                        <a:pt x="263" y="351"/>
                      </a:cubicBezTo>
                      <a:cubicBezTo>
                        <a:pt x="263" y="452"/>
                        <a:pt x="269" y="550"/>
                        <a:pt x="269" y="650"/>
                      </a:cubicBezTo>
                      <a:cubicBezTo>
                        <a:pt x="269" y="716"/>
                        <a:pt x="265" y="719"/>
                        <a:pt x="207" y="701"/>
                      </a:cubicBezTo>
                      <a:cubicBezTo>
                        <a:pt x="168" y="688"/>
                        <a:pt x="130" y="681"/>
                        <a:pt x="89" y="672"/>
                      </a:cubicBezTo>
                      <a:cubicBezTo>
                        <a:pt x="61" y="666"/>
                        <a:pt x="34" y="663"/>
                        <a:pt x="5" y="660"/>
                      </a:cubicBezTo>
                      <a:cubicBezTo>
                        <a:pt x="0" y="563"/>
                        <a:pt x="10" y="449"/>
                        <a:pt x="44" y="362"/>
                      </a:cubicBezTo>
                      <a:cubicBezTo>
                        <a:pt x="72" y="289"/>
                        <a:pt x="189" y="204"/>
                        <a:pt x="173" y="120"/>
                      </a:cubicBezTo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1" name="Freeform 112"/>
                <p:cNvSpPr>
                  <a:spLocks/>
                </p:cNvSpPr>
                <p:nvPr/>
              </p:nvSpPr>
              <p:spPr bwMode="auto">
                <a:xfrm>
                  <a:off x="2784873" y="4228681"/>
                  <a:ext cx="146425" cy="149201"/>
                </a:xfrm>
                <a:custGeom>
                  <a:avLst/>
                  <a:gdLst>
                    <a:gd name="T0" fmla="*/ 2147483646 w 357"/>
                    <a:gd name="T1" fmla="*/ 2147483646 h 364"/>
                    <a:gd name="T2" fmla="*/ 2147483646 w 357"/>
                    <a:gd name="T3" fmla="*/ 2147483646 h 364"/>
                    <a:gd name="T4" fmla="*/ 2147483646 w 357"/>
                    <a:gd name="T5" fmla="*/ 2147483646 h 364"/>
                    <a:gd name="T6" fmla="*/ 2147483646 w 357"/>
                    <a:gd name="T7" fmla="*/ 2147483646 h 364"/>
                    <a:gd name="T8" fmla="*/ 2147483646 w 357"/>
                    <a:gd name="T9" fmla="*/ 0 h 364"/>
                    <a:gd name="T10" fmla="*/ 2147483646 w 357"/>
                    <a:gd name="T11" fmla="*/ 2147483646 h 36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7"/>
                    <a:gd name="T19" fmla="*/ 0 h 364"/>
                    <a:gd name="T20" fmla="*/ 357 w 357"/>
                    <a:gd name="T21" fmla="*/ 364 h 36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7" h="364">
                      <a:moveTo>
                        <a:pt x="66" y="53"/>
                      </a:moveTo>
                      <a:cubicBezTo>
                        <a:pt x="73" y="113"/>
                        <a:pt x="0" y="234"/>
                        <a:pt x="28" y="270"/>
                      </a:cubicBezTo>
                      <a:cubicBezTo>
                        <a:pt x="56" y="307"/>
                        <a:pt x="103" y="349"/>
                        <a:pt x="121" y="364"/>
                      </a:cubicBezTo>
                      <a:cubicBezTo>
                        <a:pt x="121" y="364"/>
                        <a:pt x="302" y="256"/>
                        <a:pt x="323" y="227"/>
                      </a:cubicBezTo>
                      <a:cubicBezTo>
                        <a:pt x="357" y="182"/>
                        <a:pt x="346" y="58"/>
                        <a:pt x="343" y="0"/>
                      </a:cubicBezTo>
                      <a:cubicBezTo>
                        <a:pt x="241" y="17"/>
                        <a:pt x="183" y="36"/>
                        <a:pt x="66" y="53"/>
                      </a:cubicBezTo>
                    </a:path>
                  </a:pathLst>
                </a:custGeom>
                <a:solidFill>
                  <a:srgbClr val="0070C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2" name="Freeform 113"/>
                <p:cNvSpPr>
                  <a:spLocks/>
                </p:cNvSpPr>
                <p:nvPr/>
              </p:nvSpPr>
              <p:spPr bwMode="auto">
                <a:xfrm>
                  <a:off x="2825122" y="3735275"/>
                  <a:ext cx="69222" cy="133240"/>
                </a:xfrm>
                <a:custGeom>
                  <a:avLst/>
                  <a:gdLst>
                    <a:gd name="T0" fmla="*/ 2147483646 w 169"/>
                    <a:gd name="T1" fmla="*/ 0 h 325"/>
                    <a:gd name="T2" fmla="*/ 2147483646 w 169"/>
                    <a:gd name="T3" fmla="*/ 2147483646 h 325"/>
                    <a:gd name="T4" fmla="*/ 2147483646 w 169"/>
                    <a:gd name="T5" fmla="*/ 2147483646 h 325"/>
                    <a:gd name="T6" fmla="*/ 2147483646 w 169"/>
                    <a:gd name="T7" fmla="*/ 2147483646 h 325"/>
                    <a:gd name="T8" fmla="*/ 2147483646 w 169"/>
                    <a:gd name="T9" fmla="*/ 0 h 32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69"/>
                    <a:gd name="T16" fmla="*/ 0 h 325"/>
                    <a:gd name="T17" fmla="*/ 169 w 169"/>
                    <a:gd name="T18" fmla="*/ 325 h 325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69" h="325">
                      <a:moveTo>
                        <a:pt x="62" y="0"/>
                      </a:moveTo>
                      <a:cubicBezTo>
                        <a:pt x="66" y="35"/>
                        <a:pt x="73" y="58"/>
                        <a:pt x="95" y="84"/>
                      </a:cubicBezTo>
                      <a:cubicBezTo>
                        <a:pt x="105" y="97"/>
                        <a:pt x="169" y="155"/>
                        <a:pt x="167" y="164"/>
                      </a:cubicBezTo>
                      <a:cubicBezTo>
                        <a:pt x="161" y="183"/>
                        <a:pt x="63" y="289"/>
                        <a:pt x="42" y="325"/>
                      </a:cubicBezTo>
                      <a:cubicBezTo>
                        <a:pt x="0" y="295"/>
                        <a:pt x="10" y="21"/>
                        <a:pt x="62" y="0"/>
                      </a:cubicBezTo>
                    </a:path>
                  </a:pathLst>
                </a:custGeom>
                <a:solidFill>
                  <a:srgbClr val="E4EF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3" name="Freeform 114"/>
                <p:cNvSpPr>
                  <a:spLocks/>
                </p:cNvSpPr>
                <p:nvPr/>
              </p:nvSpPr>
              <p:spPr bwMode="auto">
                <a:xfrm>
                  <a:off x="2905448" y="3717579"/>
                  <a:ext cx="112248" cy="130464"/>
                </a:xfrm>
                <a:custGeom>
                  <a:avLst/>
                  <a:gdLst>
                    <a:gd name="T0" fmla="*/ 0 w 274"/>
                    <a:gd name="T1" fmla="*/ 2147483646 h 318"/>
                    <a:gd name="T2" fmla="*/ 2147483646 w 274"/>
                    <a:gd name="T3" fmla="*/ 2147483646 h 318"/>
                    <a:gd name="T4" fmla="*/ 2147483646 w 274"/>
                    <a:gd name="T5" fmla="*/ 2147483646 h 318"/>
                    <a:gd name="T6" fmla="*/ 2147483646 w 274"/>
                    <a:gd name="T7" fmla="*/ 0 h 318"/>
                    <a:gd name="T8" fmla="*/ 0 w 274"/>
                    <a:gd name="T9" fmla="*/ 2147483646 h 31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4"/>
                    <a:gd name="T16" fmla="*/ 0 h 318"/>
                    <a:gd name="T17" fmla="*/ 274 w 274"/>
                    <a:gd name="T18" fmla="*/ 318 h 31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4" h="318">
                      <a:moveTo>
                        <a:pt x="0" y="206"/>
                      </a:moveTo>
                      <a:cubicBezTo>
                        <a:pt x="43" y="235"/>
                        <a:pt x="108" y="288"/>
                        <a:pt x="152" y="318"/>
                      </a:cubicBezTo>
                      <a:cubicBezTo>
                        <a:pt x="181" y="255"/>
                        <a:pt x="222" y="196"/>
                        <a:pt x="246" y="132"/>
                      </a:cubicBezTo>
                      <a:cubicBezTo>
                        <a:pt x="273" y="61"/>
                        <a:pt x="274" y="51"/>
                        <a:pt x="206" y="0"/>
                      </a:cubicBezTo>
                      <a:cubicBezTo>
                        <a:pt x="166" y="79"/>
                        <a:pt x="89" y="176"/>
                        <a:pt x="0" y="206"/>
                      </a:cubicBezTo>
                    </a:path>
                  </a:pathLst>
                </a:custGeom>
                <a:solidFill>
                  <a:srgbClr val="E4EFF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4" name="Freeform 115"/>
                <p:cNvSpPr>
                  <a:spLocks/>
                </p:cNvSpPr>
                <p:nvPr/>
              </p:nvSpPr>
              <p:spPr bwMode="auto">
                <a:xfrm>
                  <a:off x="2723110" y="3926635"/>
                  <a:ext cx="35218" cy="202116"/>
                </a:xfrm>
                <a:custGeom>
                  <a:avLst/>
                  <a:gdLst>
                    <a:gd name="T0" fmla="*/ 2147483646 w 86"/>
                    <a:gd name="T1" fmla="*/ 2147483646 h 493"/>
                    <a:gd name="T2" fmla="*/ 2147483646 w 86"/>
                    <a:gd name="T3" fmla="*/ 2147483646 h 493"/>
                    <a:gd name="T4" fmla="*/ 2147483646 w 86"/>
                    <a:gd name="T5" fmla="*/ 2147483646 h 493"/>
                    <a:gd name="T6" fmla="*/ 2147483646 w 86"/>
                    <a:gd name="T7" fmla="*/ 0 h 493"/>
                    <a:gd name="T8" fmla="*/ 2147483646 w 86"/>
                    <a:gd name="T9" fmla="*/ 2147483646 h 493"/>
                    <a:gd name="T10" fmla="*/ 2147483646 w 86"/>
                    <a:gd name="T11" fmla="*/ 2147483646 h 493"/>
                    <a:gd name="T12" fmla="*/ 2147483646 w 86"/>
                    <a:gd name="T13" fmla="*/ 2147483646 h 493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86"/>
                    <a:gd name="T22" fmla="*/ 0 h 493"/>
                    <a:gd name="T23" fmla="*/ 86 w 86"/>
                    <a:gd name="T24" fmla="*/ 493 h 493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86" h="493">
                      <a:moveTo>
                        <a:pt x="84" y="355"/>
                      </a:moveTo>
                      <a:cubicBezTo>
                        <a:pt x="86" y="322"/>
                        <a:pt x="68" y="310"/>
                        <a:pt x="62" y="283"/>
                      </a:cubicBezTo>
                      <a:cubicBezTo>
                        <a:pt x="57" y="259"/>
                        <a:pt x="58" y="217"/>
                        <a:pt x="56" y="186"/>
                      </a:cubicBezTo>
                      <a:cubicBezTo>
                        <a:pt x="54" y="132"/>
                        <a:pt x="72" y="37"/>
                        <a:pt x="39" y="0"/>
                      </a:cubicBezTo>
                      <a:cubicBezTo>
                        <a:pt x="6" y="91"/>
                        <a:pt x="23" y="203"/>
                        <a:pt x="28" y="298"/>
                      </a:cubicBezTo>
                      <a:cubicBezTo>
                        <a:pt x="30" y="331"/>
                        <a:pt x="0" y="422"/>
                        <a:pt x="22" y="446"/>
                      </a:cubicBezTo>
                      <a:cubicBezTo>
                        <a:pt x="64" y="493"/>
                        <a:pt x="83" y="381"/>
                        <a:pt x="79" y="349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5" name="Freeform 116"/>
                <p:cNvSpPr>
                  <a:spLocks/>
                </p:cNvSpPr>
                <p:nvPr/>
              </p:nvSpPr>
              <p:spPr bwMode="auto">
                <a:xfrm>
                  <a:off x="3023074" y="3874241"/>
                  <a:ext cx="81193" cy="192921"/>
                </a:xfrm>
                <a:custGeom>
                  <a:avLst/>
                  <a:gdLst>
                    <a:gd name="T0" fmla="*/ 2147483646 w 198"/>
                    <a:gd name="T1" fmla="*/ 2147483646 h 471"/>
                    <a:gd name="T2" fmla="*/ 2147483646 w 198"/>
                    <a:gd name="T3" fmla="*/ 2147483646 h 471"/>
                    <a:gd name="T4" fmla="*/ 2147483646 w 198"/>
                    <a:gd name="T5" fmla="*/ 0 h 471"/>
                    <a:gd name="T6" fmla="*/ 2147483646 w 198"/>
                    <a:gd name="T7" fmla="*/ 2147483646 h 471"/>
                    <a:gd name="T8" fmla="*/ 2147483646 w 198"/>
                    <a:gd name="T9" fmla="*/ 2147483646 h 471"/>
                    <a:gd name="T10" fmla="*/ 2147483646 w 198"/>
                    <a:gd name="T11" fmla="*/ 2147483646 h 4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98"/>
                    <a:gd name="T19" fmla="*/ 0 h 471"/>
                    <a:gd name="T20" fmla="*/ 198 w 198"/>
                    <a:gd name="T21" fmla="*/ 471 h 4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98" h="471">
                      <a:moveTo>
                        <a:pt x="51" y="415"/>
                      </a:moveTo>
                      <a:cubicBezTo>
                        <a:pt x="95" y="346"/>
                        <a:pt x="66" y="265"/>
                        <a:pt x="101" y="195"/>
                      </a:cubicBezTo>
                      <a:cubicBezTo>
                        <a:pt x="135" y="128"/>
                        <a:pt x="176" y="73"/>
                        <a:pt x="198" y="0"/>
                      </a:cubicBezTo>
                      <a:cubicBezTo>
                        <a:pt x="139" y="59"/>
                        <a:pt x="110" y="125"/>
                        <a:pt x="84" y="201"/>
                      </a:cubicBezTo>
                      <a:cubicBezTo>
                        <a:pt x="64" y="262"/>
                        <a:pt x="0" y="357"/>
                        <a:pt x="12" y="420"/>
                      </a:cubicBezTo>
                      <a:cubicBezTo>
                        <a:pt x="34" y="430"/>
                        <a:pt x="65" y="471"/>
                        <a:pt x="73" y="426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6" name="Freeform 117"/>
                <p:cNvSpPr>
                  <a:spLocks/>
                </p:cNvSpPr>
                <p:nvPr/>
              </p:nvSpPr>
              <p:spPr bwMode="auto">
                <a:xfrm>
                  <a:off x="2707149" y="4062304"/>
                  <a:ext cx="100798" cy="93858"/>
                </a:xfrm>
                <a:custGeom>
                  <a:avLst/>
                  <a:gdLst>
                    <a:gd name="T0" fmla="*/ 2147483646 w 246"/>
                    <a:gd name="T1" fmla="*/ 2147483646 h 229"/>
                    <a:gd name="T2" fmla="*/ 2147483646 w 246"/>
                    <a:gd name="T3" fmla="*/ 2147483646 h 229"/>
                    <a:gd name="T4" fmla="*/ 2147483646 w 246"/>
                    <a:gd name="T5" fmla="*/ 2147483646 h 229"/>
                    <a:gd name="T6" fmla="*/ 2147483646 w 246"/>
                    <a:gd name="T7" fmla="*/ 2147483646 h 229"/>
                    <a:gd name="T8" fmla="*/ 2147483646 w 246"/>
                    <a:gd name="T9" fmla="*/ 2147483646 h 229"/>
                    <a:gd name="T10" fmla="*/ 2147483646 w 246"/>
                    <a:gd name="T11" fmla="*/ 2147483646 h 22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46"/>
                    <a:gd name="T19" fmla="*/ 0 h 229"/>
                    <a:gd name="T20" fmla="*/ 246 w 246"/>
                    <a:gd name="T21" fmla="*/ 229 h 22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46" h="229">
                      <a:moveTo>
                        <a:pt x="191" y="226"/>
                      </a:moveTo>
                      <a:cubicBezTo>
                        <a:pt x="186" y="181"/>
                        <a:pt x="206" y="61"/>
                        <a:pt x="246" y="45"/>
                      </a:cubicBezTo>
                      <a:cubicBezTo>
                        <a:pt x="243" y="3"/>
                        <a:pt x="105" y="0"/>
                        <a:pt x="94" y="51"/>
                      </a:cubicBezTo>
                      <a:cubicBezTo>
                        <a:pt x="29" y="52"/>
                        <a:pt x="54" y="92"/>
                        <a:pt x="55" y="135"/>
                      </a:cubicBezTo>
                      <a:cubicBezTo>
                        <a:pt x="0" y="149"/>
                        <a:pt x="26" y="194"/>
                        <a:pt x="60" y="211"/>
                      </a:cubicBezTo>
                      <a:cubicBezTo>
                        <a:pt x="97" y="229"/>
                        <a:pt x="153" y="221"/>
                        <a:pt x="197" y="221"/>
                      </a:cubicBezTo>
                    </a:path>
                  </a:pathLst>
                </a:custGeom>
                <a:solidFill>
                  <a:srgbClr val="F4D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7" name="Freeform 118"/>
                <p:cNvSpPr>
                  <a:spLocks/>
                </p:cNvSpPr>
                <p:nvPr/>
              </p:nvSpPr>
              <p:spPr bwMode="auto">
                <a:xfrm>
                  <a:off x="2974670" y="4043914"/>
                  <a:ext cx="70957" cy="49098"/>
                </a:xfrm>
                <a:custGeom>
                  <a:avLst/>
                  <a:gdLst>
                    <a:gd name="T0" fmla="*/ 2147483646 w 173"/>
                    <a:gd name="T1" fmla="*/ 2147483646 h 120"/>
                    <a:gd name="T2" fmla="*/ 2147483646 w 173"/>
                    <a:gd name="T3" fmla="*/ 2147483646 h 120"/>
                    <a:gd name="T4" fmla="*/ 2147483646 w 173"/>
                    <a:gd name="T5" fmla="*/ 2147483646 h 120"/>
                    <a:gd name="T6" fmla="*/ 2147483646 w 173"/>
                    <a:gd name="T7" fmla="*/ 2147483646 h 120"/>
                    <a:gd name="T8" fmla="*/ 0 w 173"/>
                    <a:gd name="T9" fmla="*/ 2147483646 h 12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3"/>
                    <a:gd name="T16" fmla="*/ 0 h 120"/>
                    <a:gd name="T17" fmla="*/ 173 w 173"/>
                    <a:gd name="T18" fmla="*/ 120 h 12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3" h="120">
                      <a:moveTo>
                        <a:pt x="17" y="119"/>
                      </a:moveTo>
                      <a:cubicBezTo>
                        <a:pt x="67" y="120"/>
                        <a:pt x="119" y="104"/>
                        <a:pt x="173" y="102"/>
                      </a:cubicBezTo>
                      <a:cubicBezTo>
                        <a:pt x="170" y="72"/>
                        <a:pt x="171" y="37"/>
                        <a:pt x="162" y="7"/>
                      </a:cubicBezTo>
                      <a:cubicBezTo>
                        <a:pt x="108" y="3"/>
                        <a:pt x="110" y="0"/>
                        <a:pt x="74" y="36"/>
                      </a:cubicBezTo>
                      <a:cubicBezTo>
                        <a:pt x="53" y="57"/>
                        <a:pt x="19" y="88"/>
                        <a:pt x="0" y="114"/>
                      </a:cubicBezTo>
                    </a:path>
                  </a:pathLst>
                </a:custGeom>
                <a:solidFill>
                  <a:srgbClr val="F4DDC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8" name="Freeform 119"/>
                <p:cNvSpPr>
                  <a:spLocks/>
                </p:cNvSpPr>
                <p:nvPr/>
              </p:nvSpPr>
              <p:spPr bwMode="auto">
                <a:xfrm>
                  <a:off x="2711140" y="4120596"/>
                  <a:ext cx="81193" cy="38862"/>
                </a:xfrm>
                <a:custGeom>
                  <a:avLst/>
                  <a:gdLst>
                    <a:gd name="T0" fmla="*/ 2147483646 w 198"/>
                    <a:gd name="T1" fmla="*/ 0 h 95"/>
                    <a:gd name="T2" fmla="*/ 2147483646 w 198"/>
                    <a:gd name="T3" fmla="*/ 2147483646 h 95"/>
                    <a:gd name="T4" fmla="*/ 2147483646 w 198"/>
                    <a:gd name="T5" fmla="*/ 2147483646 h 95"/>
                    <a:gd name="T6" fmla="*/ 2147483646 w 198"/>
                    <a:gd name="T7" fmla="*/ 2147483646 h 95"/>
                    <a:gd name="T8" fmla="*/ 2147483646 w 198"/>
                    <a:gd name="T9" fmla="*/ 2147483646 h 95"/>
                    <a:gd name="T10" fmla="*/ 2147483646 w 198"/>
                    <a:gd name="T11" fmla="*/ 2147483646 h 95"/>
                    <a:gd name="T12" fmla="*/ 2147483646 w 198"/>
                    <a:gd name="T13" fmla="*/ 0 h 9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98"/>
                    <a:gd name="T22" fmla="*/ 0 h 95"/>
                    <a:gd name="T23" fmla="*/ 198 w 198"/>
                    <a:gd name="T24" fmla="*/ 95 h 9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98" h="95">
                      <a:moveTo>
                        <a:pt x="27" y="0"/>
                      </a:moveTo>
                      <a:cubicBezTo>
                        <a:pt x="14" y="38"/>
                        <a:pt x="64" y="59"/>
                        <a:pt x="95" y="65"/>
                      </a:cubicBezTo>
                      <a:cubicBezTo>
                        <a:pt x="111" y="67"/>
                        <a:pt x="147" y="70"/>
                        <a:pt x="162" y="65"/>
                      </a:cubicBezTo>
                      <a:cubicBezTo>
                        <a:pt x="179" y="58"/>
                        <a:pt x="180" y="41"/>
                        <a:pt x="183" y="26"/>
                      </a:cubicBezTo>
                      <a:cubicBezTo>
                        <a:pt x="185" y="52"/>
                        <a:pt x="198" y="77"/>
                        <a:pt x="177" y="86"/>
                      </a:cubicBezTo>
                      <a:cubicBezTo>
                        <a:pt x="157" y="95"/>
                        <a:pt x="55" y="79"/>
                        <a:pt x="32" y="59"/>
                      </a:cubicBezTo>
                      <a:cubicBezTo>
                        <a:pt x="18" y="45"/>
                        <a:pt x="0" y="16"/>
                        <a:pt x="27" y="0"/>
                      </a:cubicBezTo>
                    </a:path>
                  </a:pathLst>
                </a:custGeom>
                <a:solidFill>
                  <a:srgbClr val="E2CE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59" name="Freeform 120"/>
                <p:cNvSpPr>
                  <a:spLocks/>
                </p:cNvSpPr>
                <p:nvPr/>
              </p:nvSpPr>
              <p:spPr bwMode="auto">
                <a:xfrm>
                  <a:off x="2983692" y="4050507"/>
                  <a:ext cx="63497" cy="48751"/>
                </a:xfrm>
                <a:custGeom>
                  <a:avLst/>
                  <a:gdLst>
                    <a:gd name="T0" fmla="*/ 2147483646 w 155"/>
                    <a:gd name="T1" fmla="*/ 0 h 119"/>
                    <a:gd name="T2" fmla="*/ 2147483646 w 155"/>
                    <a:gd name="T3" fmla="*/ 2147483646 h 119"/>
                    <a:gd name="T4" fmla="*/ 0 w 155"/>
                    <a:gd name="T5" fmla="*/ 2147483646 h 119"/>
                    <a:gd name="T6" fmla="*/ 2147483646 w 155"/>
                    <a:gd name="T7" fmla="*/ 2147483646 h 119"/>
                    <a:gd name="T8" fmla="*/ 2147483646 w 155"/>
                    <a:gd name="T9" fmla="*/ 2147483646 h 119"/>
                    <a:gd name="T10" fmla="*/ 2147483646 w 155"/>
                    <a:gd name="T11" fmla="*/ 2147483646 h 119"/>
                    <a:gd name="T12" fmla="*/ 2147483646 w 155"/>
                    <a:gd name="T13" fmla="*/ 0 h 11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5"/>
                    <a:gd name="T22" fmla="*/ 0 h 119"/>
                    <a:gd name="T23" fmla="*/ 155 w 155"/>
                    <a:gd name="T24" fmla="*/ 119 h 11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5" h="119">
                      <a:moveTo>
                        <a:pt x="134" y="0"/>
                      </a:moveTo>
                      <a:cubicBezTo>
                        <a:pt x="134" y="41"/>
                        <a:pt x="139" y="64"/>
                        <a:pt x="97" y="79"/>
                      </a:cubicBezTo>
                      <a:cubicBezTo>
                        <a:pt x="68" y="88"/>
                        <a:pt x="23" y="82"/>
                        <a:pt x="0" y="106"/>
                      </a:cubicBezTo>
                      <a:cubicBezTo>
                        <a:pt x="16" y="119"/>
                        <a:pt x="48" y="113"/>
                        <a:pt x="66" y="107"/>
                      </a:cubicBezTo>
                      <a:cubicBezTo>
                        <a:pt x="88" y="101"/>
                        <a:pt x="102" y="99"/>
                        <a:pt x="125" y="95"/>
                      </a:cubicBezTo>
                      <a:cubicBezTo>
                        <a:pt x="155" y="91"/>
                        <a:pt x="154" y="85"/>
                        <a:pt x="151" y="56"/>
                      </a:cubicBezTo>
                      <a:cubicBezTo>
                        <a:pt x="149" y="37"/>
                        <a:pt x="149" y="13"/>
                        <a:pt x="139" y="0"/>
                      </a:cubicBezTo>
                    </a:path>
                  </a:pathLst>
                </a:custGeom>
                <a:solidFill>
                  <a:srgbClr val="E2CEC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0" name="Freeform 121"/>
                <p:cNvSpPr>
                  <a:spLocks/>
                </p:cNvSpPr>
                <p:nvPr/>
              </p:nvSpPr>
              <p:spPr bwMode="auto">
                <a:xfrm>
                  <a:off x="2811243" y="4228681"/>
                  <a:ext cx="114330" cy="35219"/>
                </a:xfrm>
                <a:custGeom>
                  <a:avLst/>
                  <a:gdLst>
                    <a:gd name="T0" fmla="*/ 2147483646 w 279"/>
                    <a:gd name="T1" fmla="*/ 2147483646 h 86"/>
                    <a:gd name="T2" fmla="*/ 0 w 279"/>
                    <a:gd name="T3" fmla="*/ 2147483646 h 86"/>
                    <a:gd name="T4" fmla="*/ 2147483646 w 279"/>
                    <a:gd name="T5" fmla="*/ 2147483646 h 86"/>
                    <a:gd name="T6" fmla="*/ 2147483646 w 279"/>
                    <a:gd name="T7" fmla="*/ 2147483646 h 86"/>
                    <a:gd name="T8" fmla="*/ 2147483646 w 279"/>
                    <a:gd name="T9" fmla="*/ 2147483646 h 86"/>
                    <a:gd name="T10" fmla="*/ 2147483646 w 279"/>
                    <a:gd name="T11" fmla="*/ 2147483646 h 86"/>
                    <a:gd name="T12" fmla="*/ 0 w 279"/>
                    <a:gd name="T13" fmla="*/ 2147483646 h 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79"/>
                    <a:gd name="T22" fmla="*/ 0 h 86"/>
                    <a:gd name="T23" fmla="*/ 279 w 279"/>
                    <a:gd name="T24" fmla="*/ 86 h 8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79" h="86">
                      <a:moveTo>
                        <a:pt x="3" y="53"/>
                      </a:moveTo>
                      <a:cubicBezTo>
                        <a:pt x="4" y="64"/>
                        <a:pt x="2" y="75"/>
                        <a:pt x="0" y="84"/>
                      </a:cubicBezTo>
                      <a:cubicBezTo>
                        <a:pt x="53" y="86"/>
                        <a:pt x="113" y="82"/>
                        <a:pt x="160" y="64"/>
                      </a:cubicBezTo>
                      <a:cubicBezTo>
                        <a:pt x="187" y="53"/>
                        <a:pt x="208" y="55"/>
                        <a:pt x="239" y="50"/>
                      </a:cubicBezTo>
                      <a:cubicBezTo>
                        <a:pt x="274" y="45"/>
                        <a:pt x="279" y="39"/>
                        <a:pt x="278" y="3"/>
                      </a:cubicBezTo>
                      <a:cubicBezTo>
                        <a:pt x="229" y="0"/>
                        <a:pt x="186" y="13"/>
                        <a:pt x="141" y="22"/>
                      </a:cubicBezTo>
                      <a:cubicBezTo>
                        <a:pt x="95" y="32"/>
                        <a:pt x="46" y="37"/>
                        <a:pt x="0" y="48"/>
                      </a:cubicBezTo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1" name="Freeform 122"/>
                <p:cNvSpPr>
                  <a:spLocks/>
                </p:cNvSpPr>
                <p:nvPr/>
              </p:nvSpPr>
              <p:spPr bwMode="auto">
                <a:xfrm>
                  <a:off x="2831715" y="4688949"/>
                  <a:ext cx="232650" cy="370054"/>
                </a:xfrm>
                <a:custGeom>
                  <a:avLst/>
                  <a:gdLst>
                    <a:gd name="T0" fmla="*/ 2147483646 w 568"/>
                    <a:gd name="T1" fmla="*/ 2147483646 h 903"/>
                    <a:gd name="T2" fmla="*/ 2147483646 w 568"/>
                    <a:gd name="T3" fmla="*/ 2147483646 h 903"/>
                    <a:gd name="T4" fmla="*/ 2147483646 w 568"/>
                    <a:gd name="T5" fmla="*/ 2147483646 h 903"/>
                    <a:gd name="T6" fmla="*/ 2147483646 w 568"/>
                    <a:gd name="T7" fmla="*/ 2147483646 h 903"/>
                    <a:gd name="T8" fmla="*/ 2147483646 w 568"/>
                    <a:gd name="T9" fmla="*/ 2147483646 h 903"/>
                    <a:gd name="T10" fmla="*/ 2147483646 w 568"/>
                    <a:gd name="T11" fmla="*/ 2147483646 h 903"/>
                    <a:gd name="T12" fmla="*/ 2147483646 w 568"/>
                    <a:gd name="T13" fmla="*/ 2147483646 h 903"/>
                    <a:gd name="T14" fmla="*/ 2147483646 w 568"/>
                    <a:gd name="T15" fmla="*/ 2147483646 h 903"/>
                    <a:gd name="T16" fmla="*/ 2147483646 w 568"/>
                    <a:gd name="T17" fmla="*/ 2147483646 h 903"/>
                    <a:gd name="T18" fmla="*/ 2147483646 w 568"/>
                    <a:gd name="T19" fmla="*/ 2147483646 h 903"/>
                    <a:gd name="T20" fmla="*/ 2147483646 w 568"/>
                    <a:gd name="T21" fmla="*/ 2147483646 h 903"/>
                    <a:gd name="T22" fmla="*/ 2147483646 w 568"/>
                    <a:gd name="T23" fmla="*/ 2147483646 h 903"/>
                    <a:gd name="T24" fmla="*/ 2147483646 w 568"/>
                    <a:gd name="T25" fmla="*/ 2147483646 h 903"/>
                    <a:gd name="T26" fmla="*/ 2147483646 w 568"/>
                    <a:gd name="T27" fmla="*/ 2147483646 h 903"/>
                    <a:gd name="T28" fmla="*/ 2147483646 w 568"/>
                    <a:gd name="T29" fmla="*/ 2147483646 h 903"/>
                    <a:gd name="T30" fmla="*/ 2147483646 w 568"/>
                    <a:gd name="T31" fmla="*/ 2147483646 h 903"/>
                    <a:gd name="T32" fmla="*/ 2147483646 w 568"/>
                    <a:gd name="T33" fmla="*/ 2147483646 h 903"/>
                    <a:gd name="T34" fmla="*/ 2147483646 w 568"/>
                    <a:gd name="T35" fmla="*/ 2147483646 h 903"/>
                    <a:gd name="T36" fmla="*/ 2147483646 w 568"/>
                    <a:gd name="T37" fmla="*/ 2147483646 h 903"/>
                    <a:gd name="T38" fmla="*/ 2147483646 w 568"/>
                    <a:gd name="T39" fmla="*/ 2147483646 h 903"/>
                    <a:gd name="T40" fmla="*/ 2147483646 w 568"/>
                    <a:gd name="T41" fmla="*/ 2147483646 h 903"/>
                    <a:gd name="T42" fmla="*/ 2147483646 w 568"/>
                    <a:gd name="T43" fmla="*/ 2147483646 h 903"/>
                    <a:gd name="T44" fmla="*/ 2147483646 w 568"/>
                    <a:gd name="T45" fmla="*/ 2147483646 h 903"/>
                    <a:gd name="T46" fmla="*/ 2147483646 w 568"/>
                    <a:gd name="T47" fmla="*/ 2147483646 h 903"/>
                    <a:gd name="T48" fmla="*/ 2147483646 w 568"/>
                    <a:gd name="T49" fmla="*/ 2147483646 h 903"/>
                    <a:gd name="T50" fmla="*/ 2147483646 w 568"/>
                    <a:gd name="T51" fmla="*/ 2147483646 h 903"/>
                    <a:gd name="T52" fmla="*/ 2147483646 w 568"/>
                    <a:gd name="T53" fmla="*/ 2147483646 h 903"/>
                    <a:gd name="T54" fmla="*/ 2147483646 w 568"/>
                    <a:gd name="T55" fmla="*/ 0 h 903"/>
                    <a:gd name="T56" fmla="*/ 2147483646 w 568"/>
                    <a:gd name="T57" fmla="*/ 2147483646 h 90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568"/>
                    <a:gd name="T88" fmla="*/ 0 h 903"/>
                    <a:gd name="T89" fmla="*/ 568 w 568"/>
                    <a:gd name="T90" fmla="*/ 903 h 90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568" h="903">
                      <a:moveTo>
                        <a:pt x="133" y="38"/>
                      </a:moveTo>
                      <a:cubicBezTo>
                        <a:pt x="146" y="122"/>
                        <a:pt x="232" y="241"/>
                        <a:pt x="301" y="292"/>
                      </a:cubicBezTo>
                      <a:cubicBezTo>
                        <a:pt x="401" y="367"/>
                        <a:pt x="496" y="440"/>
                        <a:pt x="568" y="540"/>
                      </a:cubicBezTo>
                      <a:cubicBezTo>
                        <a:pt x="537" y="529"/>
                        <a:pt x="530" y="512"/>
                        <a:pt x="508" y="490"/>
                      </a:cubicBezTo>
                      <a:cubicBezTo>
                        <a:pt x="486" y="467"/>
                        <a:pt x="454" y="454"/>
                        <a:pt x="430" y="429"/>
                      </a:cubicBezTo>
                      <a:cubicBezTo>
                        <a:pt x="415" y="414"/>
                        <a:pt x="325" y="293"/>
                        <a:pt x="319" y="372"/>
                      </a:cubicBezTo>
                      <a:cubicBezTo>
                        <a:pt x="316" y="408"/>
                        <a:pt x="352" y="428"/>
                        <a:pt x="373" y="448"/>
                      </a:cubicBezTo>
                      <a:cubicBezTo>
                        <a:pt x="394" y="468"/>
                        <a:pt x="400" y="487"/>
                        <a:pt x="415" y="515"/>
                      </a:cubicBezTo>
                      <a:cubicBezTo>
                        <a:pt x="439" y="560"/>
                        <a:pt x="478" y="604"/>
                        <a:pt x="513" y="648"/>
                      </a:cubicBezTo>
                      <a:cubicBezTo>
                        <a:pt x="464" y="628"/>
                        <a:pt x="411" y="567"/>
                        <a:pt x="375" y="524"/>
                      </a:cubicBezTo>
                      <a:cubicBezTo>
                        <a:pt x="370" y="573"/>
                        <a:pt x="407" y="615"/>
                        <a:pt x="430" y="653"/>
                      </a:cubicBezTo>
                      <a:cubicBezTo>
                        <a:pt x="452" y="690"/>
                        <a:pt x="456" y="733"/>
                        <a:pt x="478" y="768"/>
                      </a:cubicBezTo>
                      <a:cubicBezTo>
                        <a:pt x="430" y="762"/>
                        <a:pt x="407" y="682"/>
                        <a:pt x="388" y="646"/>
                      </a:cubicBezTo>
                      <a:cubicBezTo>
                        <a:pt x="365" y="606"/>
                        <a:pt x="341" y="586"/>
                        <a:pt x="332" y="541"/>
                      </a:cubicBezTo>
                      <a:cubicBezTo>
                        <a:pt x="313" y="451"/>
                        <a:pt x="310" y="365"/>
                        <a:pt x="252" y="296"/>
                      </a:cubicBezTo>
                      <a:cubicBezTo>
                        <a:pt x="268" y="402"/>
                        <a:pt x="308" y="535"/>
                        <a:pt x="257" y="642"/>
                      </a:cubicBezTo>
                      <a:cubicBezTo>
                        <a:pt x="242" y="672"/>
                        <a:pt x="229" y="692"/>
                        <a:pt x="208" y="718"/>
                      </a:cubicBezTo>
                      <a:cubicBezTo>
                        <a:pt x="189" y="742"/>
                        <a:pt x="189" y="756"/>
                        <a:pt x="175" y="781"/>
                      </a:cubicBezTo>
                      <a:cubicBezTo>
                        <a:pt x="156" y="818"/>
                        <a:pt x="83" y="902"/>
                        <a:pt x="41" y="903"/>
                      </a:cubicBezTo>
                      <a:cubicBezTo>
                        <a:pt x="55" y="863"/>
                        <a:pt x="107" y="862"/>
                        <a:pt x="99" y="803"/>
                      </a:cubicBezTo>
                      <a:cubicBezTo>
                        <a:pt x="61" y="803"/>
                        <a:pt x="17" y="776"/>
                        <a:pt x="10" y="736"/>
                      </a:cubicBezTo>
                      <a:cubicBezTo>
                        <a:pt x="0" y="684"/>
                        <a:pt x="63" y="680"/>
                        <a:pt x="87" y="642"/>
                      </a:cubicBezTo>
                      <a:cubicBezTo>
                        <a:pt x="115" y="596"/>
                        <a:pt x="88" y="545"/>
                        <a:pt x="71" y="498"/>
                      </a:cubicBezTo>
                      <a:cubicBezTo>
                        <a:pt x="51" y="445"/>
                        <a:pt x="50" y="392"/>
                        <a:pt x="54" y="334"/>
                      </a:cubicBezTo>
                      <a:cubicBezTo>
                        <a:pt x="95" y="325"/>
                        <a:pt x="87" y="460"/>
                        <a:pt x="112" y="489"/>
                      </a:cubicBezTo>
                      <a:cubicBezTo>
                        <a:pt x="166" y="551"/>
                        <a:pt x="167" y="403"/>
                        <a:pt x="167" y="363"/>
                      </a:cubicBezTo>
                      <a:cubicBezTo>
                        <a:pt x="168" y="296"/>
                        <a:pt x="170" y="232"/>
                        <a:pt x="151" y="172"/>
                      </a:cubicBezTo>
                      <a:cubicBezTo>
                        <a:pt x="134" y="120"/>
                        <a:pt x="115" y="56"/>
                        <a:pt x="117" y="0"/>
                      </a:cubicBezTo>
                      <a:cubicBezTo>
                        <a:pt x="121" y="11"/>
                        <a:pt x="126" y="29"/>
                        <a:pt x="129" y="42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2" name="Freeform 123"/>
                <p:cNvSpPr>
                  <a:spLocks/>
                </p:cNvSpPr>
                <p:nvPr/>
              </p:nvSpPr>
              <p:spPr bwMode="auto">
                <a:xfrm>
                  <a:off x="2829286" y="5435650"/>
                  <a:ext cx="93337" cy="71651"/>
                </a:xfrm>
                <a:custGeom>
                  <a:avLst/>
                  <a:gdLst>
                    <a:gd name="T0" fmla="*/ 2147483646 w 228"/>
                    <a:gd name="T1" fmla="*/ 2147483646 h 175"/>
                    <a:gd name="T2" fmla="*/ 2147483646 w 228"/>
                    <a:gd name="T3" fmla="*/ 2147483646 h 175"/>
                    <a:gd name="T4" fmla="*/ 0 w 228"/>
                    <a:gd name="T5" fmla="*/ 0 h 175"/>
                    <a:gd name="T6" fmla="*/ 2147483646 w 228"/>
                    <a:gd name="T7" fmla="*/ 2147483646 h 175"/>
                    <a:gd name="T8" fmla="*/ 2147483646 w 228"/>
                    <a:gd name="T9" fmla="*/ 2147483646 h 175"/>
                    <a:gd name="T10" fmla="*/ 2147483646 w 228"/>
                    <a:gd name="T11" fmla="*/ 2147483646 h 175"/>
                    <a:gd name="T12" fmla="*/ 2147483646 w 228"/>
                    <a:gd name="T13" fmla="*/ 2147483646 h 17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28"/>
                    <a:gd name="T22" fmla="*/ 0 h 175"/>
                    <a:gd name="T23" fmla="*/ 228 w 228"/>
                    <a:gd name="T24" fmla="*/ 175 h 17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28" h="175">
                      <a:moveTo>
                        <a:pt x="228" y="175"/>
                      </a:moveTo>
                      <a:cubicBezTo>
                        <a:pt x="209" y="136"/>
                        <a:pt x="165" y="105"/>
                        <a:pt x="130" y="75"/>
                      </a:cubicBezTo>
                      <a:cubicBezTo>
                        <a:pt x="90" y="42"/>
                        <a:pt x="34" y="30"/>
                        <a:pt x="0" y="0"/>
                      </a:cubicBezTo>
                      <a:cubicBezTo>
                        <a:pt x="4" y="32"/>
                        <a:pt x="37" y="32"/>
                        <a:pt x="54" y="54"/>
                      </a:cubicBezTo>
                      <a:cubicBezTo>
                        <a:pt x="72" y="77"/>
                        <a:pt x="70" y="113"/>
                        <a:pt x="60" y="137"/>
                      </a:cubicBezTo>
                      <a:cubicBezTo>
                        <a:pt x="90" y="149"/>
                        <a:pt x="120" y="134"/>
                        <a:pt x="152" y="137"/>
                      </a:cubicBezTo>
                      <a:cubicBezTo>
                        <a:pt x="180" y="141"/>
                        <a:pt x="203" y="157"/>
                        <a:pt x="228" y="167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3" name="Freeform 124"/>
                <p:cNvSpPr>
                  <a:spLocks/>
                </p:cNvSpPr>
                <p:nvPr/>
              </p:nvSpPr>
              <p:spPr bwMode="auto">
                <a:xfrm>
                  <a:off x="3007460" y="5488391"/>
                  <a:ext cx="142956" cy="62456"/>
                </a:xfrm>
                <a:custGeom>
                  <a:avLst/>
                  <a:gdLst>
                    <a:gd name="T0" fmla="*/ 2147483646 w 349"/>
                    <a:gd name="T1" fmla="*/ 2147483646 h 152"/>
                    <a:gd name="T2" fmla="*/ 2147483646 w 349"/>
                    <a:gd name="T3" fmla="*/ 0 h 152"/>
                    <a:gd name="T4" fmla="*/ 2147483646 w 349"/>
                    <a:gd name="T5" fmla="*/ 2147483646 h 152"/>
                    <a:gd name="T6" fmla="*/ 2147483646 w 349"/>
                    <a:gd name="T7" fmla="*/ 2147483646 h 152"/>
                    <a:gd name="T8" fmla="*/ 2147483646 w 349"/>
                    <a:gd name="T9" fmla="*/ 2147483646 h 152"/>
                    <a:gd name="T10" fmla="*/ 2147483646 w 349"/>
                    <a:gd name="T11" fmla="*/ 2147483646 h 152"/>
                    <a:gd name="T12" fmla="*/ 2147483646 w 349"/>
                    <a:gd name="T13" fmla="*/ 2147483646 h 152"/>
                    <a:gd name="T14" fmla="*/ 0 w 349"/>
                    <a:gd name="T15" fmla="*/ 2147483646 h 15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49"/>
                    <a:gd name="T25" fmla="*/ 0 h 152"/>
                    <a:gd name="T26" fmla="*/ 349 w 349"/>
                    <a:gd name="T27" fmla="*/ 152 h 15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49" h="152">
                      <a:moveTo>
                        <a:pt x="42" y="122"/>
                      </a:moveTo>
                      <a:cubicBezTo>
                        <a:pt x="99" y="79"/>
                        <a:pt x="159" y="0"/>
                        <a:pt x="232" y="0"/>
                      </a:cubicBezTo>
                      <a:cubicBezTo>
                        <a:pt x="263" y="0"/>
                        <a:pt x="304" y="17"/>
                        <a:pt x="324" y="43"/>
                      </a:cubicBezTo>
                      <a:cubicBezTo>
                        <a:pt x="344" y="70"/>
                        <a:pt x="349" y="138"/>
                        <a:pt x="309" y="147"/>
                      </a:cubicBezTo>
                      <a:cubicBezTo>
                        <a:pt x="303" y="117"/>
                        <a:pt x="295" y="86"/>
                        <a:pt x="271" y="66"/>
                      </a:cubicBezTo>
                      <a:cubicBezTo>
                        <a:pt x="239" y="41"/>
                        <a:pt x="220" y="47"/>
                        <a:pt x="186" y="56"/>
                      </a:cubicBezTo>
                      <a:cubicBezTo>
                        <a:pt x="152" y="65"/>
                        <a:pt x="122" y="71"/>
                        <a:pt x="93" y="89"/>
                      </a:cubicBezTo>
                      <a:cubicBezTo>
                        <a:pt x="62" y="107"/>
                        <a:pt x="34" y="141"/>
                        <a:pt x="0" y="152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4" name="Freeform 125"/>
                <p:cNvSpPr>
                  <a:spLocks/>
                </p:cNvSpPr>
                <p:nvPr/>
              </p:nvSpPr>
              <p:spPr bwMode="auto">
                <a:xfrm>
                  <a:off x="2743582" y="4855326"/>
                  <a:ext cx="228659" cy="541289"/>
                </a:xfrm>
                <a:custGeom>
                  <a:avLst/>
                  <a:gdLst>
                    <a:gd name="T0" fmla="*/ 2147483646 w 558"/>
                    <a:gd name="T1" fmla="*/ 2147483646 h 1321"/>
                    <a:gd name="T2" fmla="*/ 2147483646 w 558"/>
                    <a:gd name="T3" fmla="*/ 2147483646 h 1321"/>
                    <a:gd name="T4" fmla="*/ 2147483646 w 558"/>
                    <a:gd name="T5" fmla="*/ 2147483646 h 1321"/>
                    <a:gd name="T6" fmla="*/ 2147483646 w 558"/>
                    <a:gd name="T7" fmla="*/ 2147483646 h 1321"/>
                    <a:gd name="T8" fmla="*/ 2147483646 w 558"/>
                    <a:gd name="T9" fmla="*/ 2147483646 h 1321"/>
                    <a:gd name="T10" fmla="*/ 2147483646 w 558"/>
                    <a:gd name="T11" fmla="*/ 2147483646 h 1321"/>
                    <a:gd name="T12" fmla="*/ 2147483646 w 558"/>
                    <a:gd name="T13" fmla="*/ 2147483646 h 1321"/>
                    <a:gd name="T14" fmla="*/ 2147483646 w 558"/>
                    <a:gd name="T15" fmla="*/ 2147483646 h 1321"/>
                    <a:gd name="T16" fmla="*/ 2147483646 w 558"/>
                    <a:gd name="T17" fmla="*/ 2147483646 h 1321"/>
                    <a:gd name="T18" fmla="*/ 2147483646 w 558"/>
                    <a:gd name="T19" fmla="*/ 0 h 1321"/>
                    <a:gd name="T20" fmla="*/ 2147483646 w 558"/>
                    <a:gd name="T21" fmla="*/ 2147483646 h 1321"/>
                    <a:gd name="T22" fmla="*/ 2147483646 w 558"/>
                    <a:gd name="T23" fmla="*/ 2147483646 h 1321"/>
                    <a:gd name="T24" fmla="*/ 2147483646 w 558"/>
                    <a:gd name="T25" fmla="*/ 2147483646 h 1321"/>
                    <a:gd name="T26" fmla="*/ 2147483646 w 558"/>
                    <a:gd name="T27" fmla="*/ 2147483646 h 1321"/>
                    <a:gd name="T28" fmla="*/ 2147483646 w 558"/>
                    <a:gd name="T29" fmla="*/ 2147483646 h 1321"/>
                    <a:gd name="T30" fmla="*/ 2147483646 w 558"/>
                    <a:gd name="T31" fmla="*/ 2147483646 h 1321"/>
                    <a:gd name="T32" fmla="*/ 2147483646 w 558"/>
                    <a:gd name="T33" fmla="*/ 2147483646 h 132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558"/>
                    <a:gd name="T52" fmla="*/ 0 h 1321"/>
                    <a:gd name="T53" fmla="*/ 558 w 558"/>
                    <a:gd name="T54" fmla="*/ 1321 h 1321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558" h="1321">
                      <a:moveTo>
                        <a:pt x="542" y="1169"/>
                      </a:moveTo>
                      <a:cubicBezTo>
                        <a:pt x="558" y="1191"/>
                        <a:pt x="555" y="1242"/>
                        <a:pt x="541" y="1266"/>
                      </a:cubicBezTo>
                      <a:cubicBezTo>
                        <a:pt x="530" y="1287"/>
                        <a:pt x="479" y="1321"/>
                        <a:pt x="455" y="1312"/>
                      </a:cubicBezTo>
                      <a:cubicBezTo>
                        <a:pt x="444" y="1308"/>
                        <a:pt x="405" y="1254"/>
                        <a:pt x="398" y="1245"/>
                      </a:cubicBezTo>
                      <a:cubicBezTo>
                        <a:pt x="377" y="1220"/>
                        <a:pt x="353" y="1189"/>
                        <a:pt x="336" y="1160"/>
                      </a:cubicBezTo>
                      <a:cubicBezTo>
                        <a:pt x="303" y="1104"/>
                        <a:pt x="260" y="1050"/>
                        <a:pt x="233" y="990"/>
                      </a:cubicBezTo>
                      <a:cubicBezTo>
                        <a:pt x="205" y="927"/>
                        <a:pt x="177" y="855"/>
                        <a:pt x="155" y="793"/>
                      </a:cubicBezTo>
                      <a:cubicBezTo>
                        <a:pt x="111" y="667"/>
                        <a:pt x="41" y="541"/>
                        <a:pt x="27" y="404"/>
                      </a:cubicBezTo>
                      <a:cubicBezTo>
                        <a:pt x="20" y="326"/>
                        <a:pt x="43" y="261"/>
                        <a:pt x="23" y="185"/>
                      </a:cubicBezTo>
                      <a:cubicBezTo>
                        <a:pt x="6" y="123"/>
                        <a:pt x="0" y="66"/>
                        <a:pt x="6" y="0"/>
                      </a:cubicBezTo>
                      <a:cubicBezTo>
                        <a:pt x="6" y="58"/>
                        <a:pt x="11" y="114"/>
                        <a:pt x="10" y="170"/>
                      </a:cubicBezTo>
                      <a:cubicBezTo>
                        <a:pt x="10" y="236"/>
                        <a:pt x="29" y="286"/>
                        <a:pt x="44" y="346"/>
                      </a:cubicBezTo>
                      <a:cubicBezTo>
                        <a:pt x="65" y="427"/>
                        <a:pt x="79" y="511"/>
                        <a:pt x="106" y="591"/>
                      </a:cubicBezTo>
                      <a:cubicBezTo>
                        <a:pt x="157" y="739"/>
                        <a:pt x="225" y="885"/>
                        <a:pt x="276" y="1025"/>
                      </a:cubicBezTo>
                      <a:cubicBezTo>
                        <a:pt x="306" y="1106"/>
                        <a:pt x="317" y="1165"/>
                        <a:pt x="386" y="1213"/>
                      </a:cubicBezTo>
                      <a:cubicBezTo>
                        <a:pt x="412" y="1230"/>
                        <a:pt x="449" y="1254"/>
                        <a:pt x="482" y="1240"/>
                      </a:cubicBezTo>
                      <a:cubicBezTo>
                        <a:pt x="523" y="1224"/>
                        <a:pt x="518" y="1182"/>
                        <a:pt x="530" y="1148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5" name="Freeform 126"/>
                <p:cNvSpPr>
                  <a:spLocks/>
                </p:cNvSpPr>
                <p:nvPr/>
              </p:nvSpPr>
              <p:spPr bwMode="auto">
                <a:xfrm>
                  <a:off x="2856697" y="5396615"/>
                  <a:ext cx="93337" cy="75815"/>
                </a:xfrm>
                <a:custGeom>
                  <a:avLst/>
                  <a:gdLst>
                    <a:gd name="T0" fmla="*/ 2147483646 w 228"/>
                    <a:gd name="T1" fmla="*/ 2147483646 h 185"/>
                    <a:gd name="T2" fmla="*/ 2147483646 w 228"/>
                    <a:gd name="T3" fmla="*/ 2147483646 h 185"/>
                    <a:gd name="T4" fmla="*/ 0 w 228"/>
                    <a:gd name="T5" fmla="*/ 0 h 185"/>
                    <a:gd name="T6" fmla="*/ 0 60000 65536"/>
                    <a:gd name="T7" fmla="*/ 0 60000 65536"/>
                    <a:gd name="T8" fmla="*/ 0 60000 65536"/>
                    <a:gd name="T9" fmla="*/ 0 w 228"/>
                    <a:gd name="T10" fmla="*/ 0 h 185"/>
                    <a:gd name="T11" fmla="*/ 228 w 228"/>
                    <a:gd name="T12" fmla="*/ 185 h 18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28" h="185">
                      <a:moveTo>
                        <a:pt x="13" y="30"/>
                      </a:moveTo>
                      <a:cubicBezTo>
                        <a:pt x="80" y="65"/>
                        <a:pt x="145" y="185"/>
                        <a:pt x="228" y="181"/>
                      </a:cubicBezTo>
                      <a:cubicBezTo>
                        <a:pt x="216" y="68"/>
                        <a:pt x="79" y="39"/>
                        <a:pt x="0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6" name="Freeform 127"/>
                <p:cNvSpPr>
                  <a:spLocks/>
                </p:cNvSpPr>
                <p:nvPr/>
              </p:nvSpPr>
              <p:spPr bwMode="auto">
                <a:xfrm>
                  <a:off x="2900070" y="4692246"/>
                  <a:ext cx="143823" cy="70784"/>
                </a:xfrm>
                <a:custGeom>
                  <a:avLst/>
                  <a:gdLst>
                    <a:gd name="T0" fmla="*/ 2147483646 w 351"/>
                    <a:gd name="T1" fmla="*/ 0 h 173"/>
                    <a:gd name="T2" fmla="*/ 2147483646 w 351"/>
                    <a:gd name="T3" fmla="*/ 2147483646 h 173"/>
                    <a:gd name="T4" fmla="*/ 2147483646 w 351"/>
                    <a:gd name="T5" fmla="*/ 2147483646 h 173"/>
                    <a:gd name="T6" fmla="*/ 0 w 351"/>
                    <a:gd name="T7" fmla="*/ 0 h 173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351"/>
                    <a:gd name="T13" fmla="*/ 0 h 173"/>
                    <a:gd name="T14" fmla="*/ 351 w 351"/>
                    <a:gd name="T15" fmla="*/ 173 h 173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351" h="173">
                      <a:moveTo>
                        <a:pt x="4" y="0"/>
                      </a:moveTo>
                      <a:cubicBezTo>
                        <a:pt x="61" y="17"/>
                        <a:pt x="98" y="62"/>
                        <a:pt x="156" y="77"/>
                      </a:cubicBezTo>
                      <a:cubicBezTo>
                        <a:pt x="212" y="92"/>
                        <a:pt x="304" y="90"/>
                        <a:pt x="351" y="123"/>
                      </a:cubicBezTo>
                      <a:cubicBezTo>
                        <a:pt x="231" y="173"/>
                        <a:pt x="90" y="60"/>
                        <a:pt x="0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7" name="Freeform 128"/>
                <p:cNvSpPr>
                  <a:spLocks/>
                </p:cNvSpPr>
                <p:nvPr/>
              </p:nvSpPr>
              <p:spPr bwMode="auto">
                <a:xfrm>
                  <a:off x="3019431" y="5360529"/>
                  <a:ext cx="48230" cy="68529"/>
                </a:xfrm>
                <a:custGeom>
                  <a:avLst/>
                  <a:gdLst>
                    <a:gd name="T0" fmla="*/ 2147483646 w 118"/>
                    <a:gd name="T1" fmla="*/ 2147483646 h 167"/>
                    <a:gd name="T2" fmla="*/ 2147483646 w 118"/>
                    <a:gd name="T3" fmla="*/ 2147483646 h 167"/>
                    <a:gd name="T4" fmla="*/ 2147483646 w 118"/>
                    <a:gd name="T5" fmla="*/ 2147483646 h 167"/>
                    <a:gd name="T6" fmla="*/ 2147483646 w 118"/>
                    <a:gd name="T7" fmla="*/ 2147483646 h 167"/>
                    <a:gd name="T8" fmla="*/ 0 w 118"/>
                    <a:gd name="T9" fmla="*/ 2147483646 h 16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8"/>
                    <a:gd name="T16" fmla="*/ 0 h 167"/>
                    <a:gd name="T17" fmla="*/ 118 w 118"/>
                    <a:gd name="T18" fmla="*/ 167 h 16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8" h="167">
                      <a:moveTo>
                        <a:pt x="5" y="71"/>
                      </a:moveTo>
                      <a:cubicBezTo>
                        <a:pt x="22" y="46"/>
                        <a:pt x="63" y="0"/>
                        <a:pt x="97" y="4"/>
                      </a:cubicBezTo>
                      <a:cubicBezTo>
                        <a:pt x="118" y="70"/>
                        <a:pt x="64" y="119"/>
                        <a:pt x="25" y="167"/>
                      </a:cubicBezTo>
                      <a:cubicBezTo>
                        <a:pt x="38" y="136"/>
                        <a:pt x="85" y="96"/>
                        <a:pt x="46" y="64"/>
                      </a:cubicBezTo>
                      <a:cubicBezTo>
                        <a:pt x="27" y="58"/>
                        <a:pt x="9" y="63"/>
                        <a:pt x="0" y="8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8" name="Freeform 129"/>
                <p:cNvSpPr>
                  <a:spLocks/>
                </p:cNvSpPr>
                <p:nvPr/>
              </p:nvSpPr>
              <p:spPr bwMode="auto">
                <a:xfrm>
                  <a:off x="3123004" y="5113132"/>
                  <a:ext cx="33310" cy="244968"/>
                </a:xfrm>
                <a:custGeom>
                  <a:avLst/>
                  <a:gdLst>
                    <a:gd name="T0" fmla="*/ 2147483646 w 81"/>
                    <a:gd name="T1" fmla="*/ 2147483646 h 598"/>
                    <a:gd name="T2" fmla="*/ 2147483646 w 81"/>
                    <a:gd name="T3" fmla="*/ 2147483646 h 598"/>
                    <a:gd name="T4" fmla="*/ 2147483646 w 81"/>
                    <a:gd name="T5" fmla="*/ 2147483646 h 598"/>
                    <a:gd name="T6" fmla="*/ 2147483646 w 81"/>
                    <a:gd name="T7" fmla="*/ 2147483646 h 598"/>
                    <a:gd name="T8" fmla="*/ 2147483646 w 81"/>
                    <a:gd name="T9" fmla="*/ 2147483646 h 598"/>
                    <a:gd name="T10" fmla="*/ 2147483646 w 81"/>
                    <a:gd name="T11" fmla="*/ 0 h 5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1"/>
                    <a:gd name="T19" fmla="*/ 0 h 598"/>
                    <a:gd name="T20" fmla="*/ 81 w 81"/>
                    <a:gd name="T21" fmla="*/ 598 h 59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1" h="598">
                      <a:moveTo>
                        <a:pt x="26" y="17"/>
                      </a:moveTo>
                      <a:cubicBezTo>
                        <a:pt x="26" y="112"/>
                        <a:pt x="0" y="198"/>
                        <a:pt x="5" y="295"/>
                      </a:cubicBezTo>
                      <a:cubicBezTo>
                        <a:pt x="8" y="348"/>
                        <a:pt x="4" y="406"/>
                        <a:pt x="9" y="460"/>
                      </a:cubicBezTo>
                      <a:cubicBezTo>
                        <a:pt x="13" y="505"/>
                        <a:pt x="31" y="551"/>
                        <a:pt x="18" y="598"/>
                      </a:cubicBezTo>
                      <a:cubicBezTo>
                        <a:pt x="81" y="529"/>
                        <a:pt x="65" y="399"/>
                        <a:pt x="64" y="309"/>
                      </a:cubicBezTo>
                      <a:cubicBezTo>
                        <a:pt x="63" y="204"/>
                        <a:pt x="15" y="103"/>
                        <a:pt x="26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69" name="Freeform 130"/>
                <p:cNvSpPr>
                  <a:spLocks/>
                </p:cNvSpPr>
                <p:nvPr/>
              </p:nvSpPr>
              <p:spPr bwMode="auto">
                <a:xfrm>
                  <a:off x="3094378" y="4663099"/>
                  <a:ext cx="54823" cy="385668"/>
                </a:xfrm>
                <a:custGeom>
                  <a:avLst/>
                  <a:gdLst>
                    <a:gd name="T0" fmla="*/ 2147483646 w 134"/>
                    <a:gd name="T1" fmla="*/ 2147483646 h 941"/>
                    <a:gd name="T2" fmla="*/ 0 w 134"/>
                    <a:gd name="T3" fmla="*/ 2147483646 h 941"/>
                    <a:gd name="T4" fmla="*/ 2147483646 w 134"/>
                    <a:gd name="T5" fmla="*/ 2147483646 h 941"/>
                    <a:gd name="T6" fmla="*/ 2147483646 w 134"/>
                    <a:gd name="T7" fmla="*/ 2147483646 h 941"/>
                    <a:gd name="T8" fmla="*/ 2147483646 w 134"/>
                    <a:gd name="T9" fmla="*/ 2147483646 h 941"/>
                    <a:gd name="T10" fmla="*/ 2147483646 w 134"/>
                    <a:gd name="T11" fmla="*/ 2147483646 h 941"/>
                    <a:gd name="T12" fmla="*/ 2147483646 w 134"/>
                    <a:gd name="T13" fmla="*/ 2147483646 h 941"/>
                    <a:gd name="T14" fmla="*/ 2147483646 w 134"/>
                    <a:gd name="T15" fmla="*/ 2147483646 h 941"/>
                    <a:gd name="T16" fmla="*/ 2147483646 w 134"/>
                    <a:gd name="T17" fmla="*/ 2147483646 h 941"/>
                    <a:gd name="T18" fmla="*/ 2147483646 w 134"/>
                    <a:gd name="T19" fmla="*/ 0 h 941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134"/>
                    <a:gd name="T31" fmla="*/ 0 h 941"/>
                    <a:gd name="T32" fmla="*/ 134 w 134"/>
                    <a:gd name="T33" fmla="*/ 941 h 941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134" h="941">
                      <a:moveTo>
                        <a:pt x="134" y="67"/>
                      </a:moveTo>
                      <a:cubicBezTo>
                        <a:pt x="99" y="118"/>
                        <a:pt x="41" y="139"/>
                        <a:pt x="0" y="182"/>
                      </a:cubicBezTo>
                      <a:cubicBezTo>
                        <a:pt x="74" y="171"/>
                        <a:pt x="105" y="277"/>
                        <a:pt x="104" y="333"/>
                      </a:cubicBezTo>
                      <a:cubicBezTo>
                        <a:pt x="104" y="412"/>
                        <a:pt x="83" y="473"/>
                        <a:pt x="66" y="544"/>
                      </a:cubicBezTo>
                      <a:cubicBezTo>
                        <a:pt x="49" y="619"/>
                        <a:pt x="82" y="689"/>
                        <a:pt x="92" y="760"/>
                      </a:cubicBezTo>
                      <a:cubicBezTo>
                        <a:pt x="96" y="789"/>
                        <a:pt x="103" y="828"/>
                        <a:pt x="100" y="857"/>
                      </a:cubicBezTo>
                      <a:cubicBezTo>
                        <a:pt x="96" y="902"/>
                        <a:pt x="66" y="902"/>
                        <a:pt x="46" y="941"/>
                      </a:cubicBezTo>
                      <a:cubicBezTo>
                        <a:pt x="123" y="926"/>
                        <a:pt x="133" y="817"/>
                        <a:pt x="130" y="751"/>
                      </a:cubicBezTo>
                      <a:cubicBezTo>
                        <a:pt x="126" y="669"/>
                        <a:pt x="126" y="582"/>
                        <a:pt x="126" y="498"/>
                      </a:cubicBezTo>
                      <a:cubicBezTo>
                        <a:pt x="126" y="332"/>
                        <a:pt x="126" y="166"/>
                        <a:pt x="126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0" name="Freeform 131"/>
                <p:cNvSpPr>
                  <a:spLocks/>
                </p:cNvSpPr>
                <p:nvPr/>
              </p:nvSpPr>
              <p:spPr bwMode="auto">
                <a:xfrm>
                  <a:off x="3038688" y="4425765"/>
                  <a:ext cx="114330" cy="198472"/>
                </a:xfrm>
                <a:custGeom>
                  <a:avLst/>
                  <a:gdLst>
                    <a:gd name="T0" fmla="*/ 2147483646 w 279"/>
                    <a:gd name="T1" fmla="*/ 2147483646 h 484"/>
                    <a:gd name="T2" fmla="*/ 2147483646 w 279"/>
                    <a:gd name="T3" fmla="*/ 2147483646 h 484"/>
                    <a:gd name="T4" fmla="*/ 0 w 279"/>
                    <a:gd name="T5" fmla="*/ 2147483646 h 484"/>
                    <a:gd name="T6" fmla="*/ 2147483646 w 279"/>
                    <a:gd name="T7" fmla="*/ 2147483646 h 484"/>
                    <a:gd name="T8" fmla="*/ 2147483646 w 279"/>
                    <a:gd name="T9" fmla="*/ 2147483646 h 484"/>
                    <a:gd name="T10" fmla="*/ 2147483646 w 279"/>
                    <a:gd name="T11" fmla="*/ 2147483646 h 484"/>
                    <a:gd name="T12" fmla="*/ 2147483646 w 279"/>
                    <a:gd name="T13" fmla="*/ 2147483646 h 484"/>
                    <a:gd name="T14" fmla="*/ 2147483646 w 279"/>
                    <a:gd name="T15" fmla="*/ 2147483646 h 484"/>
                    <a:gd name="T16" fmla="*/ 2147483646 w 279"/>
                    <a:gd name="T17" fmla="*/ 2147483646 h 484"/>
                    <a:gd name="T18" fmla="*/ 2147483646 w 279"/>
                    <a:gd name="T19" fmla="*/ 2147483646 h 484"/>
                    <a:gd name="T20" fmla="*/ 2147483646 w 279"/>
                    <a:gd name="T21" fmla="*/ 2147483646 h 484"/>
                    <a:gd name="T22" fmla="*/ 2147483646 w 279"/>
                    <a:gd name="T23" fmla="*/ 2147483646 h 484"/>
                    <a:gd name="T24" fmla="*/ 2147483646 w 279"/>
                    <a:gd name="T25" fmla="*/ 2147483646 h 484"/>
                    <a:gd name="T26" fmla="*/ 2147483646 w 279"/>
                    <a:gd name="T27" fmla="*/ 0 h 48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79"/>
                    <a:gd name="T43" fmla="*/ 0 h 484"/>
                    <a:gd name="T44" fmla="*/ 279 w 279"/>
                    <a:gd name="T45" fmla="*/ 484 h 484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79" h="484">
                      <a:moveTo>
                        <a:pt x="160" y="42"/>
                      </a:moveTo>
                      <a:cubicBezTo>
                        <a:pt x="137" y="59"/>
                        <a:pt x="123" y="82"/>
                        <a:pt x="98" y="97"/>
                      </a:cubicBezTo>
                      <a:cubicBezTo>
                        <a:pt x="67" y="115"/>
                        <a:pt x="23" y="110"/>
                        <a:pt x="0" y="135"/>
                      </a:cubicBezTo>
                      <a:cubicBezTo>
                        <a:pt x="27" y="146"/>
                        <a:pt x="84" y="151"/>
                        <a:pt x="113" y="136"/>
                      </a:cubicBezTo>
                      <a:cubicBezTo>
                        <a:pt x="109" y="175"/>
                        <a:pt x="67" y="217"/>
                        <a:pt x="38" y="244"/>
                      </a:cubicBezTo>
                      <a:cubicBezTo>
                        <a:pt x="71" y="268"/>
                        <a:pt x="117" y="259"/>
                        <a:pt x="152" y="244"/>
                      </a:cubicBezTo>
                      <a:cubicBezTo>
                        <a:pt x="168" y="277"/>
                        <a:pt x="184" y="320"/>
                        <a:pt x="173" y="358"/>
                      </a:cubicBezTo>
                      <a:cubicBezTo>
                        <a:pt x="163" y="391"/>
                        <a:pt x="129" y="404"/>
                        <a:pt x="106" y="430"/>
                      </a:cubicBezTo>
                      <a:cubicBezTo>
                        <a:pt x="142" y="433"/>
                        <a:pt x="162" y="428"/>
                        <a:pt x="186" y="448"/>
                      </a:cubicBezTo>
                      <a:cubicBezTo>
                        <a:pt x="197" y="457"/>
                        <a:pt x="188" y="467"/>
                        <a:pt x="207" y="477"/>
                      </a:cubicBezTo>
                      <a:cubicBezTo>
                        <a:pt x="220" y="484"/>
                        <a:pt x="242" y="483"/>
                        <a:pt x="257" y="481"/>
                      </a:cubicBezTo>
                      <a:cubicBezTo>
                        <a:pt x="279" y="401"/>
                        <a:pt x="265" y="309"/>
                        <a:pt x="236" y="233"/>
                      </a:cubicBezTo>
                      <a:cubicBezTo>
                        <a:pt x="223" y="198"/>
                        <a:pt x="203" y="165"/>
                        <a:pt x="194" y="131"/>
                      </a:cubicBezTo>
                      <a:cubicBezTo>
                        <a:pt x="183" y="88"/>
                        <a:pt x="190" y="41"/>
                        <a:pt x="173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1" name="Freeform 132"/>
                <p:cNvSpPr>
                  <a:spLocks/>
                </p:cNvSpPr>
                <p:nvPr/>
              </p:nvSpPr>
              <p:spPr bwMode="auto">
                <a:xfrm>
                  <a:off x="2806212" y="4462372"/>
                  <a:ext cx="75468" cy="215821"/>
                </a:xfrm>
                <a:custGeom>
                  <a:avLst/>
                  <a:gdLst>
                    <a:gd name="T0" fmla="*/ 2147483646 w 184"/>
                    <a:gd name="T1" fmla="*/ 2147483646 h 527"/>
                    <a:gd name="T2" fmla="*/ 2147483646 w 184"/>
                    <a:gd name="T3" fmla="*/ 2147483646 h 527"/>
                    <a:gd name="T4" fmla="*/ 2147483646 w 184"/>
                    <a:gd name="T5" fmla="*/ 2147483646 h 527"/>
                    <a:gd name="T6" fmla="*/ 2147483646 w 184"/>
                    <a:gd name="T7" fmla="*/ 2147483646 h 527"/>
                    <a:gd name="T8" fmla="*/ 2147483646 w 184"/>
                    <a:gd name="T9" fmla="*/ 2147483646 h 527"/>
                    <a:gd name="T10" fmla="*/ 0 w 184"/>
                    <a:gd name="T11" fmla="*/ 2147483646 h 527"/>
                    <a:gd name="T12" fmla="*/ 2147483646 w 184"/>
                    <a:gd name="T13" fmla="*/ 2147483646 h 527"/>
                    <a:gd name="T14" fmla="*/ 2147483646 w 184"/>
                    <a:gd name="T15" fmla="*/ 2147483646 h 527"/>
                    <a:gd name="T16" fmla="*/ 2147483646 w 184"/>
                    <a:gd name="T17" fmla="*/ 2147483646 h 527"/>
                    <a:gd name="T18" fmla="*/ 2147483646 w 184"/>
                    <a:gd name="T19" fmla="*/ 2147483646 h 527"/>
                    <a:gd name="T20" fmla="*/ 2147483646 w 184"/>
                    <a:gd name="T21" fmla="*/ 0 h 52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84"/>
                    <a:gd name="T34" fmla="*/ 0 h 527"/>
                    <a:gd name="T35" fmla="*/ 184 w 184"/>
                    <a:gd name="T36" fmla="*/ 527 h 527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84" h="527">
                      <a:moveTo>
                        <a:pt x="153" y="21"/>
                      </a:moveTo>
                      <a:cubicBezTo>
                        <a:pt x="184" y="90"/>
                        <a:pt x="153" y="230"/>
                        <a:pt x="149" y="307"/>
                      </a:cubicBezTo>
                      <a:cubicBezTo>
                        <a:pt x="147" y="346"/>
                        <a:pt x="141" y="385"/>
                        <a:pt x="148" y="423"/>
                      </a:cubicBezTo>
                      <a:cubicBezTo>
                        <a:pt x="156" y="460"/>
                        <a:pt x="180" y="487"/>
                        <a:pt x="173" y="527"/>
                      </a:cubicBezTo>
                      <a:cubicBezTo>
                        <a:pt x="136" y="491"/>
                        <a:pt x="143" y="384"/>
                        <a:pt x="127" y="334"/>
                      </a:cubicBezTo>
                      <a:cubicBezTo>
                        <a:pt x="112" y="284"/>
                        <a:pt x="51" y="241"/>
                        <a:pt x="0" y="219"/>
                      </a:cubicBezTo>
                      <a:cubicBezTo>
                        <a:pt x="34" y="218"/>
                        <a:pt x="84" y="248"/>
                        <a:pt x="111" y="219"/>
                      </a:cubicBezTo>
                      <a:cubicBezTo>
                        <a:pt x="121" y="208"/>
                        <a:pt x="131" y="174"/>
                        <a:pt x="128" y="159"/>
                      </a:cubicBezTo>
                      <a:cubicBezTo>
                        <a:pt x="120" y="128"/>
                        <a:pt x="97" y="140"/>
                        <a:pt x="76" y="118"/>
                      </a:cubicBezTo>
                      <a:cubicBezTo>
                        <a:pt x="93" y="93"/>
                        <a:pt x="125" y="108"/>
                        <a:pt x="146" y="89"/>
                      </a:cubicBezTo>
                      <a:cubicBezTo>
                        <a:pt x="165" y="70"/>
                        <a:pt x="168" y="25"/>
                        <a:pt x="166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2" name="Freeform 133"/>
                <p:cNvSpPr>
                  <a:spLocks/>
                </p:cNvSpPr>
                <p:nvPr/>
              </p:nvSpPr>
              <p:spPr bwMode="auto">
                <a:xfrm>
                  <a:off x="2687892" y="4445023"/>
                  <a:ext cx="52741" cy="55343"/>
                </a:xfrm>
                <a:custGeom>
                  <a:avLst/>
                  <a:gdLst>
                    <a:gd name="T0" fmla="*/ 2147483646 w 129"/>
                    <a:gd name="T1" fmla="*/ 0 h 135"/>
                    <a:gd name="T2" fmla="*/ 2147483646 w 129"/>
                    <a:gd name="T3" fmla="*/ 2147483646 h 135"/>
                    <a:gd name="T4" fmla="*/ 2147483646 w 129"/>
                    <a:gd name="T5" fmla="*/ 2147483646 h 135"/>
                    <a:gd name="T6" fmla="*/ 2147483646 w 129"/>
                    <a:gd name="T7" fmla="*/ 2147483646 h 135"/>
                    <a:gd name="T8" fmla="*/ 2147483646 w 129"/>
                    <a:gd name="T9" fmla="*/ 2147483646 h 135"/>
                    <a:gd name="T10" fmla="*/ 2147483646 w 129"/>
                    <a:gd name="T11" fmla="*/ 2147483646 h 13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9"/>
                    <a:gd name="T19" fmla="*/ 0 h 135"/>
                    <a:gd name="T20" fmla="*/ 129 w 129"/>
                    <a:gd name="T21" fmla="*/ 135 h 13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9" h="135">
                      <a:moveTo>
                        <a:pt x="53" y="0"/>
                      </a:moveTo>
                      <a:cubicBezTo>
                        <a:pt x="72" y="15"/>
                        <a:pt x="106" y="33"/>
                        <a:pt x="129" y="34"/>
                      </a:cubicBezTo>
                      <a:cubicBezTo>
                        <a:pt x="125" y="56"/>
                        <a:pt x="88" y="55"/>
                        <a:pt x="67" y="59"/>
                      </a:cubicBezTo>
                      <a:cubicBezTo>
                        <a:pt x="59" y="85"/>
                        <a:pt x="72" y="107"/>
                        <a:pt x="101" y="105"/>
                      </a:cubicBezTo>
                      <a:cubicBezTo>
                        <a:pt x="76" y="109"/>
                        <a:pt x="36" y="135"/>
                        <a:pt x="8" y="130"/>
                      </a:cubicBezTo>
                      <a:cubicBezTo>
                        <a:pt x="0" y="92"/>
                        <a:pt x="19" y="27"/>
                        <a:pt x="49" y="4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3" name="Freeform 134"/>
                <p:cNvSpPr>
                  <a:spLocks/>
                </p:cNvSpPr>
                <p:nvPr/>
              </p:nvSpPr>
              <p:spPr bwMode="auto">
                <a:xfrm>
                  <a:off x="2943963" y="5446754"/>
                  <a:ext cx="56558" cy="145038"/>
                </a:xfrm>
                <a:custGeom>
                  <a:avLst/>
                  <a:gdLst>
                    <a:gd name="T0" fmla="*/ 2147483646 w 138"/>
                    <a:gd name="T1" fmla="*/ 2147483646 h 354"/>
                    <a:gd name="T2" fmla="*/ 2147483646 w 138"/>
                    <a:gd name="T3" fmla="*/ 0 h 354"/>
                    <a:gd name="T4" fmla="*/ 2147483646 w 138"/>
                    <a:gd name="T5" fmla="*/ 2147483646 h 354"/>
                    <a:gd name="T6" fmla="*/ 2147483646 w 138"/>
                    <a:gd name="T7" fmla="*/ 2147483646 h 354"/>
                    <a:gd name="T8" fmla="*/ 2147483646 w 138"/>
                    <a:gd name="T9" fmla="*/ 2147483646 h 354"/>
                    <a:gd name="T10" fmla="*/ 2147483646 w 138"/>
                    <a:gd name="T11" fmla="*/ 2147483646 h 354"/>
                    <a:gd name="T12" fmla="*/ 2147483646 w 138"/>
                    <a:gd name="T13" fmla="*/ 2147483646 h 354"/>
                    <a:gd name="T14" fmla="*/ 2147483646 w 138"/>
                    <a:gd name="T15" fmla="*/ 2147483646 h 35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8"/>
                    <a:gd name="T25" fmla="*/ 0 h 354"/>
                    <a:gd name="T26" fmla="*/ 138 w 138"/>
                    <a:gd name="T27" fmla="*/ 354 h 35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8" h="354">
                      <a:moveTo>
                        <a:pt x="113" y="220"/>
                      </a:moveTo>
                      <a:cubicBezTo>
                        <a:pt x="84" y="153"/>
                        <a:pt x="83" y="76"/>
                        <a:pt x="83" y="0"/>
                      </a:cubicBezTo>
                      <a:cubicBezTo>
                        <a:pt x="71" y="48"/>
                        <a:pt x="22" y="132"/>
                        <a:pt x="29" y="190"/>
                      </a:cubicBezTo>
                      <a:cubicBezTo>
                        <a:pt x="67" y="202"/>
                        <a:pt x="68" y="259"/>
                        <a:pt x="20" y="250"/>
                      </a:cubicBezTo>
                      <a:cubicBezTo>
                        <a:pt x="18" y="269"/>
                        <a:pt x="25" y="283"/>
                        <a:pt x="27" y="300"/>
                      </a:cubicBezTo>
                      <a:cubicBezTo>
                        <a:pt x="20" y="301"/>
                        <a:pt x="16" y="305"/>
                        <a:pt x="8" y="305"/>
                      </a:cubicBezTo>
                      <a:cubicBezTo>
                        <a:pt x="0" y="345"/>
                        <a:pt x="83" y="354"/>
                        <a:pt x="112" y="351"/>
                      </a:cubicBezTo>
                      <a:cubicBezTo>
                        <a:pt x="114" y="306"/>
                        <a:pt x="138" y="244"/>
                        <a:pt x="121" y="203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4" name="Freeform 135"/>
                <p:cNvSpPr>
                  <a:spLocks/>
                </p:cNvSpPr>
                <p:nvPr/>
              </p:nvSpPr>
              <p:spPr bwMode="auto">
                <a:xfrm>
                  <a:off x="2950902" y="5338149"/>
                  <a:ext cx="52394" cy="157355"/>
                </a:xfrm>
                <a:custGeom>
                  <a:avLst/>
                  <a:gdLst>
                    <a:gd name="T0" fmla="*/ 2147483646 w 128"/>
                    <a:gd name="T1" fmla="*/ 2147483646 h 384"/>
                    <a:gd name="T2" fmla="*/ 2147483646 w 128"/>
                    <a:gd name="T3" fmla="*/ 2147483646 h 384"/>
                    <a:gd name="T4" fmla="*/ 2147483646 w 128"/>
                    <a:gd name="T5" fmla="*/ 2147483646 h 384"/>
                    <a:gd name="T6" fmla="*/ 2147483646 w 128"/>
                    <a:gd name="T7" fmla="*/ 2147483646 h 384"/>
                    <a:gd name="T8" fmla="*/ 2147483646 w 128"/>
                    <a:gd name="T9" fmla="*/ 0 h 38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28"/>
                    <a:gd name="T16" fmla="*/ 0 h 384"/>
                    <a:gd name="T17" fmla="*/ 128 w 128"/>
                    <a:gd name="T18" fmla="*/ 384 h 38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28" h="384">
                      <a:moveTo>
                        <a:pt x="24" y="4"/>
                      </a:moveTo>
                      <a:cubicBezTo>
                        <a:pt x="0" y="68"/>
                        <a:pt x="31" y="173"/>
                        <a:pt x="44" y="237"/>
                      </a:cubicBezTo>
                      <a:cubicBezTo>
                        <a:pt x="49" y="263"/>
                        <a:pt x="60" y="384"/>
                        <a:pt x="104" y="313"/>
                      </a:cubicBezTo>
                      <a:cubicBezTo>
                        <a:pt x="128" y="274"/>
                        <a:pt x="104" y="160"/>
                        <a:pt x="87" y="122"/>
                      </a:cubicBezTo>
                      <a:cubicBezTo>
                        <a:pt x="67" y="76"/>
                        <a:pt x="36" y="50"/>
                        <a:pt x="28" y="0"/>
                      </a:cubicBezTo>
                    </a:path>
                  </a:pathLst>
                </a:custGeom>
                <a:solidFill>
                  <a:srgbClr val="3B3E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5" name="Freeform 136"/>
                <p:cNvSpPr>
                  <a:spLocks/>
                </p:cNvSpPr>
                <p:nvPr/>
              </p:nvSpPr>
              <p:spPr bwMode="auto">
                <a:xfrm>
                  <a:off x="2737337" y="4223823"/>
                  <a:ext cx="114330" cy="34004"/>
                </a:xfrm>
                <a:custGeom>
                  <a:avLst/>
                  <a:gdLst>
                    <a:gd name="T0" fmla="*/ 2147483646 w 279"/>
                    <a:gd name="T1" fmla="*/ 2147483646 h 83"/>
                    <a:gd name="T2" fmla="*/ 2147483646 w 279"/>
                    <a:gd name="T3" fmla="*/ 2147483646 h 83"/>
                    <a:gd name="T4" fmla="*/ 0 w 279"/>
                    <a:gd name="T5" fmla="*/ 2147483646 h 83"/>
                    <a:gd name="T6" fmla="*/ 2147483646 w 279"/>
                    <a:gd name="T7" fmla="*/ 2147483646 h 83"/>
                    <a:gd name="T8" fmla="*/ 2147483646 w 279"/>
                    <a:gd name="T9" fmla="*/ 2147483646 h 8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9"/>
                    <a:gd name="T16" fmla="*/ 0 h 83"/>
                    <a:gd name="T17" fmla="*/ 279 w 279"/>
                    <a:gd name="T18" fmla="*/ 83 h 8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9" h="83">
                      <a:moveTo>
                        <a:pt x="258" y="20"/>
                      </a:moveTo>
                      <a:cubicBezTo>
                        <a:pt x="206" y="20"/>
                        <a:pt x="162" y="0"/>
                        <a:pt x="110" y="7"/>
                      </a:cubicBezTo>
                      <a:cubicBezTo>
                        <a:pt x="77" y="12"/>
                        <a:pt x="7" y="47"/>
                        <a:pt x="0" y="83"/>
                      </a:cubicBezTo>
                      <a:cubicBezTo>
                        <a:pt x="44" y="75"/>
                        <a:pt x="78" y="45"/>
                        <a:pt x="122" y="41"/>
                      </a:cubicBezTo>
                      <a:cubicBezTo>
                        <a:pt x="168" y="37"/>
                        <a:pt x="243" y="51"/>
                        <a:pt x="279" y="20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6" name="Freeform 137"/>
                <p:cNvSpPr>
                  <a:spLocks/>
                </p:cNvSpPr>
                <p:nvPr/>
              </p:nvSpPr>
              <p:spPr bwMode="auto">
                <a:xfrm>
                  <a:off x="2659613" y="4201616"/>
                  <a:ext cx="65579" cy="49618"/>
                </a:xfrm>
                <a:custGeom>
                  <a:avLst/>
                  <a:gdLst>
                    <a:gd name="T0" fmla="*/ 2147483646 w 160"/>
                    <a:gd name="T1" fmla="*/ 2147483646 h 121"/>
                    <a:gd name="T2" fmla="*/ 2147483646 w 160"/>
                    <a:gd name="T3" fmla="*/ 0 h 121"/>
                    <a:gd name="T4" fmla="*/ 0 w 160"/>
                    <a:gd name="T5" fmla="*/ 2147483646 h 121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121"/>
                    <a:gd name="T11" fmla="*/ 160 w 160"/>
                    <a:gd name="T12" fmla="*/ 121 h 12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121">
                      <a:moveTo>
                        <a:pt x="4" y="116"/>
                      </a:moveTo>
                      <a:cubicBezTo>
                        <a:pt x="36" y="75"/>
                        <a:pt x="109" y="19"/>
                        <a:pt x="160" y="0"/>
                      </a:cubicBezTo>
                      <a:cubicBezTo>
                        <a:pt x="136" y="36"/>
                        <a:pt x="44" y="115"/>
                        <a:pt x="0" y="121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7" name="Freeform 138"/>
                <p:cNvSpPr>
                  <a:spLocks/>
                </p:cNvSpPr>
                <p:nvPr/>
              </p:nvSpPr>
              <p:spPr bwMode="auto">
                <a:xfrm>
                  <a:off x="2611209" y="4095440"/>
                  <a:ext cx="103226" cy="81540"/>
                </a:xfrm>
                <a:custGeom>
                  <a:avLst/>
                  <a:gdLst>
                    <a:gd name="T0" fmla="*/ 2147483646 w 252"/>
                    <a:gd name="T1" fmla="*/ 2147483646 h 199"/>
                    <a:gd name="T2" fmla="*/ 2147483646 w 252"/>
                    <a:gd name="T3" fmla="*/ 0 h 199"/>
                    <a:gd name="T4" fmla="*/ 2147483646 w 252"/>
                    <a:gd name="T5" fmla="*/ 2147483646 h 199"/>
                    <a:gd name="T6" fmla="*/ 0 w 252"/>
                    <a:gd name="T7" fmla="*/ 2147483646 h 199"/>
                    <a:gd name="T8" fmla="*/ 2147483646 w 252"/>
                    <a:gd name="T9" fmla="*/ 2147483646 h 199"/>
                    <a:gd name="T10" fmla="*/ 2147483646 w 252"/>
                    <a:gd name="T11" fmla="*/ 2147483646 h 199"/>
                    <a:gd name="T12" fmla="*/ 2147483646 w 252"/>
                    <a:gd name="T13" fmla="*/ 2147483646 h 19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52"/>
                    <a:gd name="T22" fmla="*/ 0 h 199"/>
                    <a:gd name="T23" fmla="*/ 252 w 252"/>
                    <a:gd name="T24" fmla="*/ 199 h 19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52" h="199">
                      <a:moveTo>
                        <a:pt x="207" y="101"/>
                      </a:moveTo>
                      <a:cubicBezTo>
                        <a:pt x="131" y="101"/>
                        <a:pt x="92" y="34"/>
                        <a:pt x="30" y="0"/>
                      </a:cubicBezTo>
                      <a:cubicBezTo>
                        <a:pt x="40" y="43"/>
                        <a:pt x="84" y="73"/>
                        <a:pt x="101" y="114"/>
                      </a:cubicBezTo>
                      <a:cubicBezTo>
                        <a:pt x="70" y="130"/>
                        <a:pt x="38" y="157"/>
                        <a:pt x="0" y="152"/>
                      </a:cubicBezTo>
                      <a:cubicBezTo>
                        <a:pt x="11" y="199"/>
                        <a:pt x="102" y="157"/>
                        <a:pt x="126" y="138"/>
                      </a:cubicBezTo>
                      <a:cubicBezTo>
                        <a:pt x="175" y="100"/>
                        <a:pt x="199" y="115"/>
                        <a:pt x="252" y="126"/>
                      </a:cubicBezTo>
                      <a:cubicBezTo>
                        <a:pt x="250" y="111"/>
                        <a:pt x="236" y="100"/>
                        <a:pt x="223" y="92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8" name="Freeform 139"/>
                <p:cNvSpPr>
                  <a:spLocks/>
                </p:cNvSpPr>
                <p:nvPr/>
              </p:nvSpPr>
              <p:spPr bwMode="auto">
                <a:xfrm>
                  <a:off x="2650939" y="3906510"/>
                  <a:ext cx="54476" cy="54129"/>
                </a:xfrm>
                <a:custGeom>
                  <a:avLst/>
                  <a:gdLst>
                    <a:gd name="T0" fmla="*/ 0 w 133"/>
                    <a:gd name="T1" fmla="*/ 2147483646 h 132"/>
                    <a:gd name="T2" fmla="*/ 2147483646 w 133"/>
                    <a:gd name="T3" fmla="*/ 2147483646 h 132"/>
                    <a:gd name="T4" fmla="*/ 2147483646 w 133"/>
                    <a:gd name="T5" fmla="*/ 2147483646 h 132"/>
                    <a:gd name="T6" fmla="*/ 2147483646 w 133"/>
                    <a:gd name="T7" fmla="*/ 0 h 132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33"/>
                    <a:gd name="T13" fmla="*/ 0 h 132"/>
                    <a:gd name="T14" fmla="*/ 133 w 133"/>
                    <a:gd name="T15" fmla="*/ 132 h 132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33" h="132">
                      <a:moveTo>
                        <a:pt x="0" y="13"/>
                      </a:moveTo>
                      <a:cubicBezTo>
                        <a:pt x="26" y="71"/>
                        <a:pt x="52" y="132"/>
                        <a:pt x="126" y="126"/>
                      </a:cubicBezTo>
                      <a:cubicBezTo>
                        <a:pt x="133" y="95"/>
                        <a:pt x="87" y="89"/>
                        <a:pt x="66" y="77"/>
                      </a:cubicBezTo>
                      <a:cubicBezTo>
                        <a:pt x="34" y="59"/>
                        <a:pt x="12" y="43"/>
                        <a:pt x="12" y="0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79" name="Freeform 140"/>
                <p:cNvSpPr>
                  <a:spLocks/>
                </p:cNvSpPr>
                <p:nvPr/>
              </p:nvSpPr>
              <p:spPr bwMode="auto">
                <a:xfrm>
                  <a:off x="2685290" y="4294260"/>
                  <a:ext cx="33310" cy="65579"/>
                </a:xfrm>
                <a:custGeom>
                  <a:avLst/>
                  <a:gdLst>
                    <a:gd name="T0" fmla="*/ 2147483646 w 81"/>
                    <a:gd name="T1" fmla="*/ 2147483646 h 160"/>
                    <a:gd name="T2" fmla="*/ 2147483646 w 81"/>
                    <a:gd name="T3" fmla="*/ 2147483646 h 160"/>
                    <a:gd name="T4" fmla="*/ 2147483646 w 81"/>
                    <a:gd name="T5" fmla="*/ 2147483646 h 160"/>
                    <a:gd name="T6" fmla="*/ 2147483646 w 81"/>
                    <a:gd name="T7" fmla="*/ 2147483646 h 16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81"/>
                    <a:gd name="T13" fmla="*/ 0 h 160"/>
                    <a:gd name="T14" fmla="*/ 81 w 81"/>
                    <a:gd name="T15" fmla="*/ 160 h 16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81" h="160">
                      <a:moveTo>
                        <a:pt x="72" y="55"/>
                      </a:moveTo>
                      <a:cubicBezTo>
                        <a:pt x="61" y="108"/>
                        <a:pt x="27" y="104"/>
                        <a:pt x="76" y="151"/>
                      </a:cubicBezTo>
                      <a:cubicBezTo>
                        <a:pt x="37" y="160"/>
                        <a:pt x="0" y="117"/>
                        <a:pt x="4" y="80"/>
                      </a:cubicBezTo>
                      <a:cubicBezTo>
                        <a:pt x="10" y="31"/>
                        <a:pt x="81" y="0"/>
                        <a:pt x="68" y="68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0" name="Freeform 141"/>
                <p:cNvSpPr>
                  <a:spLocks/>
                </p:cNvSpPr>
                <p:nvPr/>
              </p:nvSpPr>
              <p:spPr bwMode="auto">
                <a:xfrm>
                  <a:off x="2888620" y="3843880"/>
                  <a:ext cx="46322" cy="18910"/>
                </a:xfrm>
                <a:custGeom>
                  <a:avLst/>
                  <a:gdLst>
                    <a:gd name="T0" fmla="*/ 2147483646 w 113"/>
                    <a:gd name="T1" fmla="*/ 2147483646 h 46"/>
                    <a:gd name="T2" fmla="*/ 2147483646 w 113"/>
                    <a:gd name="T3" fmla="*/ 0 h 46"/>
                    <a:gd name="T4" fmla="*/ 2147483646 w 113"/>
                    <a:gd name="T5" fmla="*/ 2147483646 h 46"/>
                    <a:gd name="T6" fmla="*/ 2147483646 w 113"/>
                    <a:gd name="T7" fmla="*/ 2147483646 h 46"/>
                    <a:gd name="T8" fmla="*/ 2147483646 w 113"/>
                    <a:gd name="T9" fmla="*/ 2147483646 h 46"/>
                    <a:gd name="T10" fmla="*/ 2147483646 w 113"/>
                    <a:gd name="T11" fmla="*/ 2147483646 h 46"/>
                    <a:gd name="T12" fmla="*/ 0 w 113"/>
                    <a:gd name="T13" fmla="*/ 2147483646 h 4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3"/>
                    <a:gd name="T22" fmla="*/ 0 h 46"/>
                    <a:gd name="T23" fmla="*/ 113 w 113"/>
                    <a:gd name="T24" fmla="*/ 46 h 4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3" h="46">
                      <a:moveTo>
                        <a:pt x="5" y="13"/>
                      </a:moveTo>
                      <a:cubicBezTo>
                        <a:pt x="41" y="29"/>
                        <a:pt x="80" y="18"/>
                        <a:pt x="113" y="0"/>
                      </a:cubicBezTo>
                      <a:cubicBezTo>
                        <a:pt x="107" y="10"/>
                        <a:pt x="102" y="26"/>
                        <a:pt x="92" y="32"/>
                      </a:cubicBezTo>
                      <a:cubicBezTo>
                        <a:pt x="84" y="37"/>
                        <a:pt x="66" y="46"/>
                        <a:pt x="56" y="45"/>
                      </a:cubicBezTo>
                      <a:cubicBezTo>
                        <a:pt x="50" y="45"/>
                        <a:pt x="47" y="42"/>
                        <a:pt x="42" y="40"/>
                      </a:cubicBezTo>
                      <a:cubicBezTo>
                        <a:pt x="35" y="38"/>
                        <a:pt x="27" y="39"/>
                        <a:pt x="20" y="37"/>
                      </a:cubicBezTo>
                      <a:cubicBezTo>
                        <a:pt x="11" y="34"/>
                        <a:pt x="3" y="21"/>
                        <a:pt x="0" y="12"/>
                      </a:cubicBezTo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1" name="Freeform 142"/>
                <p:cNvSpPr>
                  <a:spLocks/>
                </p:cNvSpPr>
                <p:nvPr/>
              </p:nvSpPr>
              <p:spPr bwMode="auto">
                <a:xfrm>
                  <a:off x="2880812" y="4329999"/>
                  <a:ext cx="207320" cy="67141"/>
                </a:xfrm>
                <a:custGeom>
                  <a:avLst/>
                  <a:gdLst>
                    <a:gd name="T0" fmla="*/ 2147483646 w 506"/>
                    <a:gd name="T1" fmla="*/ 0 h 164"/>
                    <a:gd name="T2" fmla="*/ 2147483646 w 506"/>
                    <a:gd name="T3" fmla="*/ 2147483646 h 164"/>
                    <a:gd name="T4" fmla="*/ 2147483646 w 506"/>
                    <a:gd name="T5" fmla="*/ 2147483646 h 164"/>
                    <a:gd name="T6" fmla="*/ 2147483646 w 506"/>
                    <a:gd name="T7" fmla="*/ 2147483646 h 164"/>
                    <a:gd name="T8" fmla="*/ 2147483646 w 506"/>
                    <a:gd name="T9" fmla="*/ 2147483646 h 1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06"/>
                    <a:gd name="T16" fmla="*/ 0 h 164"/>
                    <a:gd name="T17" fmla="*/ 506 w 506"/>
                    <a:gd name="T18" fmla="*/ 164 h 1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06" h="164">
                      <a:moveTo>
                        <a:pt x="433" y="0"/>
                      </a:moveTo>
                      <a:cubicBezTo>
                        <a:pt x="506" y="50"/>
                        <a:pt x="358" y="108"/>
                        <a:pt x="331" y="121"/>
                      </a:cubicBezTo>
                      <a:cubicBezTo>
                        <a:pt x="253" y="160"/>
                        <a:pt x="212" y="126"/>
                        <a:pt x="135" y="122"/>
                      </a:cubicBezTo>
                      <a:cubicBezTo>
                        <a:pt x="91" y="119"/>
                        <a:pt x="0" y="164"/>
                        <a:pt x="17" y="73"/>
                      </a:cubicBezTo>
                      <a:cubicBezTo>
                        <a:pt x="48" y="50"/>
                        <a:pt x="76" y="69"/>
                        <a:pt x="95" y="95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2" name="Freeform 143"/>
                <p:cNvSpPr>
                  <a:spLocks/>
                </p:cNvSpPr>
                <p:nvPr/>
              </p:nvSpPr>
              <p:spPr bwMode="auto">
                <a:xfrm>
                  <a:off x="2926787" y="4339714"/>
                  <a:ext cx="64712" cy="22207"/>
                </a:xfrm>
                <a:custGeom>
                  <a:avLst/>
                  <a:gdLst>
                    <a:gd name="T0" fmla="*/ 0 w 158"/>
                    <a:gd name="T1" fmla="*/ 2147483646 h 54"/>
                    <a:gd name="T2" fmla="*/ 2147483646 w 158"/>
                    <a:gd name="T3" fmla="*/ 0 h 54"/>
                    <a:gd name="T4" fmla="*/ 2147483646 w 158"/>
                    <a:gd name="T5" fmla="*/ 2147483646 h 54"/>
                    <a:gd name="T6" fmla="*/ 2147483646 w 158"/>
                    <a:gd name="T7" fmla="*/ 2147483646 h 54"/>
                    <a:gd name="T8" fmla="*/ 2147483646 w 158"/>
                    <a:gd name="T9" fmla="*/ 2147483646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58"/>
                    <a:gd name="T16" fmla="*/ 0 h 54"/>
                    <a:gd name="T17" fmla="*/ 158 w 158"/>
                    <a:gd name="T18" fmla="*/ 54 h 5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58" h="54">
                      <a:moveTo>
                        <a:pt x="0" y="54"/>
                      </a:moveTo>
                      <a:cubicBezTo>
                        <a:pt x="44" y="50"/>
                        <a:pt x="68" y="17"/>
                        <a:pt x="106" y="0"/>
                      </a:cubicBezTo>
                      <a:cubicBezTo>
                        <a:pt x="100" y="16"/>
                        <a:pt x="103" y="28"/>
                        <a:pt x="90" y="42"/>
                      </a:cubicBezTo>
                      <a:cubicBezTo>
                        <a:pt x="115" y="37"/>
                        <a:pt x="136" y="19"/>
                        <a:pt x="156" y="5"/>
                      </a:cubicBezTo>
                      <a:cubicBezTo>
                        <a:pt x="157" y="11"/>
                        <a:pt x="158" y="18"/>
                        <a:pt x="158" y="25"/>
                      </a:cubicBezTo>
                    </a:path>
                  </a:pathLst>
                </a:custGeom>
                <a:solidFill>
                  <a:srgbClr val="C3D3D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3" name="Freeform 144"/>
                <p:cNvSpPr>
                  <a:spLocks/>
                </p:cNvSpPr>
                <p:nvPr/>
              </p:nvSpPr>
              <p:spPr bwMode="auto">
                <a:xfrm>
                  <a:off x="2971374" y="3442598"/>
                  <a:ext cx="19778" cy="53435"/>
                </a:xfrm>
                <a:custGeom>
                  <a:avLst/>
                  <a:gdLst>
                    <a:gd name="T0" fmla="*/ 2147483646 w 48"/>
                    <a:gd name="T1" fmla="*/ 0 h 130"/>
                    <a:gd name="T2" fmla="*/ 2147483646 w 48"/>
                    <a:gd name="T3" fmla="*/ 2147483646 h 130"/>
                    <a:gd name="T4" fmla="*/ 2147483646 w 48"/>
                    <a:gd name="T5" fmla="*/ 2147483646 h 130"/>
                    <a:gd name="T6" fmla="*/ 2147483646 w 48"/>
                    <a:gd name="T7" fmla="*/ 2147483646 h 130"/>
                    <a:gd name="T8" fmla="*/ 2147483646 w 48"/>
                    <a:gd name="T9" fmla="*/ 2147483646 h 130"/>
                    <a:gd name="T10" fmla="*/ 2147483646 w 48"/>
                    <a:gd name="T11" fmla="*/ 2147483646 h 130"/>
                    <a:gd name="T12" fmla="*/ 2147483646 w 48"/>
                    <a:gd name="T13" fmla="*/ 2147483646 h 130"/>
                    <a:gd name="T14" fmla="*/ 2147483646 w 48"/>
                    <a:gd name="T15" fmla="*/ 2147483646 h 130"/>
                    <a:gd name="T16" fmla="*/ 2147483646 w 48"/>
                    <a:gd name="T17" fmla="*/ 2147483646 h 130"/>
                    <a:gd name="T18" fmla="*/ 2147483646 w 48"/>
                    <a:gd name="T19" fmla="*/ 2147483646 h 130"/>
                    <a:gd name="T20" fmla="*/ 2147483646 w 48"/>
                    <a:gd name="T21" fmla="*/ 2147483646 h 130"/>
                    <a:gd name="T22" fmla="*/ 2147483646 w 48"/>
                    <a:gd name="T23" fmla="*/ 2147483646 h 130"/>
                    <a:gd name="T24" fmla="*/ 2147483646 w 48"/>
                    <a:gd name="T25" fmla="*/ 2147483646 h 130"/>
                    <a:gd name="T26" fmla="*/ 2147483646 w 48"/>
                    <a:gd name="T27" fmla="*/ 2147483646 h 130"/>
                    <a:gd name="T28" fmla="*/ 2147483646 w 48"/>
                    <a:gd name="T29" fmla="*/ 2147483646 h 130"/>
                    <a:gd name="T30" fmla="*/ 2147483646 w 48"/>
                    <a:gd name="T31" fmla="*/ 2147483646 h 130"/>
                    <a:gd name="T32" fmla="*/ 2147483646 w 48"/>
                    <a:gd name="T33" fmla="*/ 2147483646 h 130"/>
                    <a:gd name="T34" fmla="*/ 2147483646 w 48"/>
                    <a:gd name="T35" fmla="*/ 2147483646 h 130"/>
                    <a:gd name="T36" fmla="*/ 2147483646 w 48"/>
                    <a:gd name="T37" fmla="*/ 2147483646 h 130"/>
                    <a:gd name="T38" fmla="*/ 2147483646 w 48"/>
                    <a:gd name="T39" fmla="*/ 2147483646 h 130"/>
                    <a:gd name="T40" fmla="*/ 2147483646 w 48"/>
                    <a:gd name="T41" fmla="*/ 2147483646 h 130"/>
                    <a:gd name="T42" fmla="*/ 2147483646 w 48"/>
                    <a:gd name="T43" fmla="*/ 0 h 1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8"/>
                    <a:gd name="T67" fmla="*/ 0 h 130"/>
                    <a:gd name="T68" fmla="*/ 48 w 48"/>
                    <a:gd name="T69" fmla="*/ 130 h 130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8" h="130">
                      <a:moveTo>
                        <a:pt x="12" y="0"/>
                      </a:moveTo>
                      <a:cubicBezTo>
                        <a:pt x="22" y="7"/>
                        <a:pt x="21" y="18"/>
                        <a:pt x="21" y="30"/>
                      </a:cubicBezTo>
                      <a:cubicBezTo>
                        <a:pt x="19" y="29"/>
                        <a:pt x="17" y="28"/>
                        <a:pt x="15" y="26"/>
                      </a:cubicBezTo>
                      <a:cubicBezTo>
                        <a:pt x="14" y="30"/>
                        <a:pt x="20" y="66"/>
                        <a:pt x="6" y="53"/>
                      </a:cubicBezTo>
                      <a:cubicBezTo>
                        <a:pt x="6" y="61"/>
                        <a:pt x="8" y="68"/>
                        <a:pt x="12" y="75"/>
                      </a:cubicBezTo>
                      <a:cubicBezTo>
                        <a:pt x="9" y="76"/>
                        <a:pt x="7" y="74"/>
                        <a:pt x="4" y="72"/>
                      </a:cubicBezTo>
                      <a:cubicBezTo>
                        <a:pt x="3" y="84"/>
                        <a:pt x="5" y="97"/>
                        <a:pt x="7" y="108"/>
                      </a:cubicBezTo>
                      <a:cubicBezTo>
                        <a:pt x="6" y="107"/>
                        <a:pt x="5" y="107"/>
                        <a:pt x="3" y="105"/>
                      </a:cubicBezTo>
                      <a:cubicBezTo>
                        <a:pt x="3" y="113"/>
                        <a:pt x="0" y="115"/>
                        <a:pt x="1" y="122"/>
                      </a:cubicBezTo>
                      <a:cubicBezTo>
                        <a:pt x="5" y="124"/>
                        <a:pt x="11" y="127"/>
                        <a:pt x="16" y="130"/>
                      </a:cubicBezTo>
                      <a:cubicBezTo>
                        <a:pt x="16" y="125"/>
                        <a:pt x="16" y="120"/>
                        <a:pt x="16" y="114"/>
                      </a:cubicBezTo>
                      <a:cubicBezTo>
                        <a:pt x="19" y="116"/>
                        <a:pt x="22" y="119"/>
                        <a:pt x="26" y="121"/>
                      </a:cubicBezTo>
                      <a:cubicBezTo>
                        <a:pt x="26" y="114"/>
                        <a:pt x="27" y="107"/>
                        <a:pt x="27" y="100"/>
                      </a:cubicBezTo>
                      <a:cubicBezTo>
                        <a:pt x="30" y="101"/>
                        <a:pt x="32" y="103"/>
                        <a:pt x="34" y="105"/>
                      </a:cubicBezTo>
                      <a:cubicBezTo>
                        <a:pt x="39" y="97"/>
                        <a:pt x="35" y="78"/>
                        <a:pt x="34" y="69"/>
                      </a:cubicBezTo>
                      <a:cubicBezTo>
                        <a:pt x="35" y="73"/>
                        <a:pt x="44" y="76"/>
                        <a:pt x="48" y="78"/>
                      </a:cubicBezTo>
                      <a:cubicBezTo>
                        <a:pt x="48" y="68"/>
                        <a:pt x="40" y="59"/>
                        <a:pt x="39" y="48"/>
                      </a:cubicBezTo>
                      <a:cubicBezTo>
                        <a:pt x="46" y="47"/>
                        <a:pt x="38" y="28"/>
                        <a:pt x="37" y="23"/>
                      </a:cubicBezTo>
                      <a:cubicBezTo>
                        <a:pt x="38" y="23"/>
                        <a:pt x="40" y="23"/>
                        <a:pt x="42" y="23"/>
                      </a:cubicBezTo>
                      <a:cubicBezTo>
                        <a:pt x="42" y="23"/>
                        <a:pt x="40" y="14"/>
                        <a:pt x="40" y="13"/>
                      </a:cubicBezTo>
                      <a:cubicBezTo>
                        <a:pt x="38" y="11"/>
                        <a:pt x="36" y="9"/>
                        <a:pt x="33" y="8"/>
                      </a:cubicBezTo>
                      <a:cubicBezTo>
                        <a:pt x="28" y="5"/>
                        <a:pt x="17" y="1"/>
                        <a:pt x="12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4" name="Freeform 145"/>
                <p:cNvSpPr>
                  <a:spLocks/>
                </p:cNvSpPr>
                <p:nvPr/>
              </p:nvSpPr>
              <p:spPr bwMode="auto">
                <a:xfrm>
                  <a:off x="3006593" y="3473826"/>
                  <a:ext cx="20125" cy="158570"/>
                </a:xfrm>
                <a:custGeom>
                  <a:avLst/>
                  <a:gdLst>
                    <a:gd name="T0" fmla="*/ 2147483646 w 49"/>
                    <a:gd name="T1" fmla="*/ 0 h 387"/>
                    <a:gd name="T2" fmla="*/ 2147483646 w 49"/>
                    <a:gd name="T3" fmla="*/ 2147483646 h 387"/>
                    <a:gd name="T4" fmla="*/ 2147483646 w 49"/>
                    <a:gd name="T5" fmla="*/ 2147483646 h 387"/>
                    <a:gd name="T6" fmla="*/ 2147483646 w 49"/>
                    <a:gd name="T7" fmla="*/ 2147483646 h 387"/>
                    <a:gd name="T8" fmla="*/ 2147483646 w 49"/>
                    <a:gd name="T9" fmla="*/ 2147483646 h 387"/>
                    <a:gd name="T10" fmla="*/ 2147483646 w 49"/>
                    <a:gd name="T11" fmla="*/ 2147483646 h 387"/>
                    <a:gd name="T12" fmla="*/ 2147483646 w 49"/>
                    <a:gd name="T13" fmla="*/ 2147483646 h 387"/>
                    <a:gd name="T14" fmla="*/ 2147483646 w 49"/>
                    <a:gd name="T15" fmla="*/ 2147483646 h 387"/>
                    <a:gd name="T16" fmla="*/ 2147483646 w 49"/>
                    <a:gd name="T17" fmla="*/ 2147483646 h 387"/>
                    <a:gd name="T18" fmla="*/ 2147483646 w 49"/>
                    <a:gd name="T19" fmla="*/ 2147483646 h 387"/>
                    <a:gd name="T20" fmla="*/ 2147483646 w 49"/>
                    <a:gd name="T21" fmla="*/ 2147483646 h 387"/>
                    <a:gd name="T22" fmla="*/ 2147483646 w 49"/>
                    <a:gd name="T23" fmla="*/ 2147483646 h 387"/>
                    <a:gd name="T24" fmla="*/ 2147483646 w 49"/>
                    <a:gd name="T25" fmla="*/ 2147483646 h 387"/>
                    <a:gd name="T26" fmla="*/ 2147483646 w 49"/>
                    <a:gd name="T27" fmla="*/ 2147483646 h 387"/>
                    <a:gd name="T28" fmla="*/ 2147483646 w 49"/>
                    <a:gd name="T29" fmla="*/ 2147483646 h 387"/>
                    <a:gd name="T30" fmla="*/ 2147483646 w 49"/>
                    <a:gd name="T31" fmla="*/ 2147483646 h 387"/>
                    <a:gd name="T32" fmla="*/ 2147483646 w 49"/>
                    <a:gd name="T33" fmla="*/ 2147483646 h 387"/>
                    <a:gd name="T34" fmla="*/ 2147483646 w 49"/>
                    <a:gd name="T35" fmla="*/ 2147483646 h 387"/>
                    <a:gd name="T36" fmla="*/ 2147483646 w 49"/>
                    <a:gd name="T37" fmla="*/ 2147483646 h 387"/>
                    <a:gd name="T38" fmla="*/ 2147483646 w 49"/>
                    <a:gd name="T39" fmla="*/ 2147483646 h 387"/>
                    <a:gd name="T40" fmla="*/ 2147483646 w 49"/>
                    <a:gd name="T41" fmla="*/ 2147483646 h 387"/>
                    <a:gd name="T42" fmla="*/ 2147483646 w 49"/>
                    <a:gd name="T43" fmla="*/ 0 h 38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49"/>
                    <a:gd name="T67" fmla="*/ 0 h 387"/>
                    <a:gd name="T68" fmla="*/ 49 w 49"/>
                    <a:gd name="T69" fmla="*/ 387 h 38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49" h="387">
                      <a:moveTo>
                        <a:pt x="1" y="0"/>
                      </a:moveTo>
                      <a:cubicBezTo>
                        <a:pt x="0" y="12"/>
                        <a:pt x="8" y="27"/>
                        <a:pt x="9" y="38"/>
                      </a:cubicBezTo>
                      <a:cubicBezTo>
                        <a:pt x="11" y="50"/>
                        <a:pt x="18" y="62"/>
                        <a:pt x="22" y="74"/>
                      </a:cubicBezTo>
                      <a:cubicBezTo>
                        <a:pt x="33" y="104"/>
                        <a:pt x="38" y="143"/>
                        <a:pt x="32" y="176"/>
                      </a:cubicBezTo>
                      <a:cubicBezTo>
                        <a:pt x="31" y="171"/>
                        <a:pt x="26" y="168"/>
                        <a:pt x="26" y="162"/>
                      </a:cubicBezTo>
                      <a:cubicBezTo>
                        <a:pt x="27" y="171"/>
                        <a:pt x="25" y="180"/>
                        <a:pt x="25" y="188"/>
                      </a:cubicBezTo>
                      <a:cubicBezTo>
                        <a:pt x="25" y="199"/>
                        <a:pt x="27" y="212"/>
                        <a:pt x="25" y="222"/>
                      </a:cubicBezTo>
                      <a:cubicBezTo>
                        <a:pt x="23" y="231"/>
                        <a:pt x="16" y="241"/>
                        <a:pt x="15" y="250"/>
                      </a:cubicBezTo>
                      <a:cubicBezTo>
                        <a:pt x="14" y="258"/>
                        <a:pt x="17" y="266"/>
                        <a:pt x="19" y="273"/>
                      </a:cubicBezTo>
                      <a:cubicBezTo>
                        <a:pt x="19" y="267"/>
                        <a:pt x="16" y="258"/>
                        <a:pt x="14" y="252"/>
                      </a:cubicBezTo>
                      <a:cubicBezTo>
                        <a:pt x="2" y="276"/>
                        <a:pt x="11" y="303"/>
                        <a:pt x="11" y="328"/>
                      </a:cubicBezTo>
                      <a:cubicBezTo>
                        <a:pt x="11" y="340"/>
                        <a:pt x="10" y="351"/>
                        <a:pt x="8" y="362"/>
                      </a:cubicBezTo>
                      <a:cubicBezTo>
                        <a:pt x="7" y="370"/>
                        <a:pt x="6" y="380"/>
                        <a:pt x="2" y="387"/>
                      </a:cubicBezTo>
                      <a:cubicBezTo>
                        <a:pt x="7" y="378"/>
                        <a:pt x="17" y="373"/>
                        <a:pt x="21" y="363"/>
                      </a:cubicBezTo>
                      <a:cubicBezTo>
                        <a:pt x="26" y="351"/>
                        <a:pt x="29" y="340"/>
                        <a:pt x="31" y="328"/>
                      </a:cubicBezTo>
                      <a:cubicBezTo>
                        <a:pt x="33" y="314"/>
                        <a:pt x="32" y="299"/>
                        <a:pt x="34" y="285"/>
                      </a:cubicBezTo>
                      <a:cubicBezTo>
                        <a:pt x="35" y="270"/>
                        <a:pt x="38" y="256"/>
                        <a:pt x="38" y="241"/>
                      </a:cubicBezTo>
                      <a:cubicBezTo>
                        <a:pt x="39" y="226"/>
                        <a:pt x="41" y="210"/>
                        <a:pt x="45" y="196"/>
                      </a:cubicBezTo>
                      <a:cubicBezTo>
                        <a:pt x="49" y="182"/>
                        <a:pt x="46" y="172"/>
                        <a:pt x="46" y="157"/>
                      </a:cubicBezTo>
                      <a:cubicBezTo>
                        <a:pt x="46" y="143"/>
                        <a:pt x="46" y="131"/>
                        <a:pt x="43" y="117"/>
                      </a:cubicBezTo>
                      <a:cubicBezTo>
                        <a:pt x="42" y="106"/>
                        <a:pt x="40" y="92"/>
                        <a:pt x="36" y="81"/>
                      </a:cubicBezTo>
                      <a:cubicBezTo>
                        <a:pt x="30" y="67"/>
                        <a:pt x="9" y="10"/>
                        <a:pt x="1" y="0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5" name="Freeform 146"/>
                <p:cNvSpPr>
                  <a:spLocks/>
                </p:cNvSpPr>
                <p:nvPr/>
              </p:nvSpPr>
              <p:spPr bwMode="auto">
                <a:xfrm>
                  <a:off x="2780882" y="3505054"/>
                  <a:ext cx="24115" cy="60895"/>
                </a:xfrm>
                <a:custGeom>
                  <a:avLst/>
                  <a:gdLst>
                    <a:gd name="T0" fmla="*/ 2147483646 w 59"/>
                    <a:gd name="T1" fmla="*/ 2147483646 h 149"/>
                    <a:gd name="T2" fmla="*/ 2147483646 w 59"/>
                    <a:gd name="T3" fmla="*/ 2147483646 h 149"/>
                    <a:gd name="T4" fmla="*/ 2147483646 w 59"/>
                    <a:gd name="T5" fmla="*/ 2147483646 h 149"/>
                    <a:gd name="T6" fmla="*/ 2147483646 w 59"/>
                    <a:gd name="T7" fmla="*/ 2147483646 h 149"/>
                    <a:gd name="T8" fmla="*/ 2147483646 w 59"/>
                    <a:gd name="T9" fmla="*/ 2147483646 h 149"/>
                    <a:gd name="T10" fmla="*/ 2147483646 w 59"/>
                    <a:gd name="T11" fmla="*/ 2147483646 h 149"/>
                    <a:gd name="T12" fmla="*/ 2147483646 w 59"/>
                    <a:gd name="T13" fmla="*/ 0 h 149"/>
                    <a:gd name="T14" fmla="*/ 2147483646 w 59"/>
                    <a:gd name="T15" fmla="*/ 2147483646 h 149"/>
                    <a:gd name="T16" fmla="*/ 2147483646 w 59"/>
                    <a:gd name="T17" fmla="*/ 2147483646 h 149"/>
                    <a:gd name="T18" fmla="*/ 2147483646 w 59"/>
                    <a:gd name="T19" fmla="*/ 2147483646 h 149"/>
                    <a:gd name="T20" fmla="*/ 2147483646 w 59"/>
                    <a:gd name="T21" fmla="*/ 2147483646 h 149"/>
                    <a:gd name="T22" fmla="*/ 2147483646 w 59"/>
                    <a:gd name="T23" fmla="*/ 2147483646 h 149"/>
                    <a:gd name="T24" fmla="*/ 2147483646 w 59"/>
                    <a:gd name="T25" fmla="*/ 2147483646 h 149"/>
                    <a:gd name="T26" fmla="*/ 2147483646 w 59"/>
                    <a:gd name="T27" fmla="*/ 2147483646 h 149"/>
                    <a:gd name="T28" fmla="*/ 2147483646 w 59"/>
                    <a:gd name="T29" fmla="*/ 2147483646 h 149"/>
                    <a:gd name="T30" fmla="*/ 2147483646 w 59"/>
                    <a:gd name="T31" fmla="*/ 2147483646 h 149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"/>
                    <a:gd name="T49" fmla="*/ 0 h 149"/>
                    <a:gd name="T50" fmla="*/ 59 w 59"/>
                    <a:gd name="T51" fmla="*/ 149 h 149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" h="149">
                      <a:moveTo>
                        <a:pt x="59" y="142"/>
                      </a:moveTo>
                      <a:cubicBezTo>
                        <a:pt x="57" y="132"/>
                        <a:pt x="50" y="124"/>
                        <a:pt x="50" y="113"/>
                      </a:cubicBezTo>
                      <a:cubicBezTo>
                        <a:pt x="49" y="101"/>
                        <a:pt x="52" y="90"/>
                        <a:pt x="54" y="79"/>
                      </a:cubicBezTo>
                      <a:cubicBezTo>
                        <a:pt x="46" y="78"/>
                        <a:pt x="38" y="90"/>
                        <a:pt x="39" y="97"/>
                      </a:cubicBezTo>
                      <a:cubicBezTo>
                        <a:pt x="34" y="86"/>
                        <a:pt x="31" y="73"/>
                        <a:pt x="38" y="63"/>
                      </a:cubicBezTo>
                      <a:cubicBezTo>
                        <a:pt x="29" y="59"/>
                        <a:pt x="23" y="68"/>
                        <a:pt x="18" y="73"/>
                      </a:cubicBezTo>
                      <a:cubicBezTo>
                        <a:pt x="11" y="49"/>
                        <a:pt x="16" y="24"/>
                        <a:pt x="21" y="0"/>
                      </a:cubicBezTo>
                      <a:cubicBezTo>
                        <a:pt x="9" y="4"/>
                        <a:pt x="3" y="23"/>
                        <a:pt x="2" y="34"/>
                      </a:cubicBezTo>
                      <a:cubicBezTo>
                        <a:pt x="1" y="46"/>
                        <a:pt x="0" y="61"/>
                        <a:pt x="1" y="72"/>
                      </a:cubicBezTo>
                      <a:cubicBezTo>
                        <a:pt x="3" y="85"/>
                        <a:pt x="7" y="95"/>
                        <a:pt x="14" y="106"/>
                      </a:cubicBezTo>
                      <a:cubicBezTo>
                        <a:pt x="17" y="111"/>
                        <a:pt x="20" y="117"/>
                        <a:pt x="22" y="122"/>
                      </a:cubicBezTo>
                      <a:cubicBezTo>
                        <a:pt x="25" y="127"/>
                        <a:pt x="26" y="135"/>
                        <a:pt x="29" y="140"/>
                      </a:cubicBezTo>
                      <a:cubicBezTo>
                        <a:pt x="31" y="144"/>
                        <a:pt x="34" y="146"/>
                        <a:pt x="38" y="147"/>
                      </a:cubicBezTo>
                      <a:cubicBezTo>
                        <a:pt x="38" y="148"/>
                        <a:pt x="38" y="148"/>
                        <a:pt x="38" y="149"/>
                      </a:cubicBezTo>
                      <a:cubicBezTo>
                        <a:pt x="43" y="149"/>
                        <a:pt x="45" y="146"/>
                        <a:pt x="49" y="144"/>
                      </a:cubicBezTo>
                      <a:cubicBezTo>
                        <a:pt x="52" y="143"/>
                        <a:pt x="57" y="142"/>
                        <a:pt x="59" y="142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6" name="Freeform 147"/>
                <p:cNvSpPr>
                  <a:spLocks/>
                </p:cNvSpPr>
                <p:nvPr/>
              </p:nvSpPr>
              <p:spPr bwMode="auto">
                <a:xfrm>
                  <a:off x="2793547" y="3447109"/>
                  <a:ext cx="30708" cy="19257"/>
                </a:xfrm>
                <a:custGeom>
                  <a:avLst/>
                  <a:gdLst>
                    <a:gd name="T0" fmla="*/ 0 w 75"/>
                    <a:gd name="T1" fmla="*/ 2147483646 h 47"/>
                    <a:gd name="T2" fmla="*/ 2147483646 w 75"/>
                    <a:gd name="T3" fmla="*/ 2147483646 h 47"/>
                    <a:gd name="T4" fmla="*/ 2147483646 w 75"/>
                    <a:gd name="T5" fmla="*/ 2147483646 h 47"/>
                    <a:gd name="T6" fmla="*/ 2147483646 w 75"/>
                    <a:gd name="T7" fmla="*/ 2147483646 h 47"/>
                    <a:gd name="T8" fmla="*/ 0 w 75"/>
                    <a:gd name="T9" fmla="*/ 2147483646 h 4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5"/>
                    <a:gd name="T16" fmla="*/ 0 h 47"/>
                    <a:gd name="T17" fmla="*/ 75 w 75"/>
                    <a:gd name="T18" fmla="*/ 47 h 4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5" h="47">
                      <a:moveTo>
                        <a:pt x="0" y="38"/>
                      </a:moveTo>
                      <a:cubicBezTo>
                        <a:pt x="20" y="17"/>
                        <a:pt x="45" y="0"/>
                        <a:pt x="75" y="1"/>
                      </a:cubicBezTo>
                      <a:cubicBezTo>
                        <a:pt x="75" y="7"/>
                        <a:pt x="62" y="15"/>
                        <a:pt x="58" y="18"/>
                      </a:cubicBezTo>
                      <a:cubicBezTo>
                        <a:pt x="52" y="23"/>
                        <a:pt x="46" y="28"/>
                        <a:pt x="40" y="34"/>
                      </a:cubicBezTo>
                      <a:cubicBezTo>
                        <a:pt x="27" y="47"/>
                        <a:pt x="16" y="38"/>
                        <a:pt x="0" y="38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7" name="Freeform 148"/>
                <p:cNvSpPr>
                  <a:spLocks/>
                </p:cNvSpPr>
                <p:nvPr/>
              </p:nvSpPr>
              <p:spPr bwMode="auto">
                <a:xfrm>
                  <a:off x="2821479" y="3423340"/>
                  <a:ext cx="32269" cy="12838"/>
                </a:xfrm>
                <a:custGeom>
                  <a:avLst/>
                  <a:gdLst>
                    <a:gd name="T0" fmla="*/ 0 w 79"/>
                    <a:gd name="T1" fmla="*/ 2147483646 h 31"/>
                    <a:gd name="T2" fmla="*/ 2147483646 w 79"/>
                    <a:gd name="T3" fmla="*/ 2147483646 h 31"/>
                    <a:gd name="T4" fmla="*/ 2147483646 w 79"/>
                    <a:gd name="T5" fmla="*/ 0 h 31"/>
                    <a:gd name="T6" fmla="*/ 2147483646 w 79"/>
                    <a:gd name="T7" fmla="*/ 2147483646 h 31"/>
                    <a:gd name="T8" fmla="*/ 2147483646 w 79"/>
                    <a:gd name="T9" fmla="*/ 2147483646 h 31"/>
                    <a:gd name="T10" fmla="*/ 2147483646 w 79"/>
                    <a:gd name="T11" fmla="*/ 2147483646 h 31"/>
                    <a:gd name="T12" fmla="*/ 0 w 79"/>
                    <a:gd name="T13" fmla="*/ 2147483646 h 3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9"/>
                    <a:gd name="T22" fmla="*/ 0 h 31"/>
                    <a:gd name="T23" fmla="*/ 79 w 79"/>
                    <a:gd name="T24" fmla="*/ 31 h 3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9" h="31">
                      <a:moveTo>
                        <a:pt x="0" y="10"/>
                      </a:moveTo>
                      <a:cubicBezTo>
                        <a:pt x="5" y="19"/>
                        <a:pt x="31" y="17"/>
                        <a:pt x="39" y="16"/>
                      </a:cubicBezTo>
                      <a:cubicBezTo>
                        <a:pt x="53" y="13"/>
                        <a:pt x="66" y="4"/>
                        <a:pt x="79" y="0"/>
                      </a:cubicBezTo>
                      <a:cubicBezTo>
                        <a:pt x="77" y="5"/>
                        <a:pt x="61" y="11"/>
                        <a:pt x="55" y="14"/>
                      </a:cubicBezTo>
                      <a:cubicBezTo>
                        <a:pt x="51" y="17"/>
                        <a:pt x="46" y="18"/>
                        <a:pt x="41" y="20"/>
                      </a:cubicBezTo>
                      <a:cubicBezTo>
                        <a:pt x="33" y="24"/>
                        <a:pt x="23" y="31"/>
                        <a:pt x="13" y="29"/>
                      </a:cubicBezTo>
                      <a:cubicBezTo>
                        <a:pt x="10" y="22"/>
                        <a:pt x="7" y="14"/>
                        <a:pt x="0" y="11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388" name="Freeform 149"/>
                <p:cNvSpPr>
                  <a:spLocks/>
                </p:cNvSpPr>
                <p:nvPr/>
              </p:nvSpPr>
              <p:spPr bwMode="auto">
                <a:xfrm>
                  <a:off x="2792680" y="3445200"/>
                  <a:ext cx="71304" cy="77030"/>
                </a:xfrm>
                <a:custGeom>
                  <a:avLst/>
                  <a:gdLst>
                    <a:gd name="T0" fmla="*/ 2147483646 w 174"/>
                    <a:gd name="T1" fmla="*/ 2147483646 h 188"/>
                    <a:gd name="T2" fmla="*/ 2147483646 w 174"/>
                    <a:gd name="T3" fmla="*/ 2147483646 h 188"/>
                    <a:gd name="T4" fmla="*/ 2147483646 w 174"/>
                    <a:gd name="T5" fmla="*/ 2147483646 h 188"/>
                    <a:gd name="T6" fmla="*/ 2147483646 w 174"/>
                    <a:gd name="T7" fmla="*/ 2147483646 h 188"/>
                    <a:gd name="T8" fmla="*/ 2147483646 w 174"/>
                    <a:gd name="T9" fmla="*/ 2147483646 h 188"/>
                    <a:gd name="T10" fmla="*/ 0 w 174"/>
                    <a:gd name="T11" fmla="*/ 2147483646 h 188"/>
                    <a:gd name="T12" fmla="*/ 2147483646 w 174"/>
                    <a:gd name="T13" fmla="*/ 2147483646 h 188"/>
                    <a:gd name="T14" fmla="*/ 2147483646 w 174"/>
                    <a:gd name="T15" fmla="*/ 2147483646 h 188"/>
                    <a:gd name="T16" fmla="*/ 2147483646 w 174"/>
                    <a:gd name="T17" fmla="*/ 2147483646 h 18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174"/>
                    <a:gd name="T28" fmla="*/ 0 h 188"/>
                    <a:gd name="T29" fmla="*/ 174 w 174"/>
                    <a:gd name="T30" fmla="*/ 188 h 188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174" h="188">
                      <a:moveTo>
                        <a:pt x="42" y="93"/>
                      </a:moveTo>
                      <a:cubicBezTo>
                        <a:pt x="64" y="80"/>
                        <a:pt x="71" y="52"/>
                        <a:pt x="94" y="38"/>
                      </a:cubicBezTo>
                      <a:cubicBezTo>
                        <a:pt x="120" y="21"/>
                        <a:pt x="148" y="30"/>
                        <a:pt x="174" y="20"/>
                      </a:cubicBezTo>
                      <a:cubicBezTo>
                        <a:pt x="164" y="5"/>
                        <a:pt x="134" y="6"/>
                        <a:pt x="117" y="11"/>
                      </a:cubicBezTo>
                      <a:cubicBezTo>
                        <a:pt x="128" y="11"/>
                        <a:pt x="140" y="9"/>
                        <a:pt x="152" y="7"/>
                      </a:cubicBezTo>
                      <a:cubicBezTo>
                        <a:pt x="65" y="0"/>
                        <a:pt x="0" y="79"/>
                        <a:pt x="0" y="160"/>
                      </a:cubicBezTo>
                      <a:cubicBezTo>
                        <a:pt x="2" y="148"/>
                        <a:pt x="3" y="151"/>
                        <a:pt x="11" y="142"/>
                      </a:cubicBezTo>
                      <a:cubicBezTo>
                        <a:pt x="12" y="158"/>
                        <a:pt x="4" y="174"/>
                        <a:pt x="14" y="188"/>
                      </a:cubicBezTo>
                      <a:cubicBezTo>
                        <a:pt x="24" y="154"/>
                        <a:pt x="39" y="86"/>
                        <a:pt x="76" y="74"/>
                      </a:cubicBezTo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" name="Группа 7"/>
            <p:cNvGrpSpPr/>
            <p:nvPr/>
          </p:nvGrpSpPr>
          <p:grpSpPr>
            <a:xfrm>
              <a:off x="5230189" y="1546905"/>
              <a:ext cx="1327053" cy="585101"/>
              <a:chOff x="2585951" y="3113687"/>
              <a:chExt cx="1327053" cy="585101"/>
            </a:xfrm>
          </p:grpSpPr>
          <p:sp>
            <p:nvSpPr>
              <p:cNvPr id="1390" name="Text Box 19"/>
              <p:cNvSpPr txBox="1">
                <a:spLocks noChangeArrowheads="1"/>
              </p:cNvSpPr>
              <p:nvPr/>
            </p:nvSpPr>
            <p:spPr bwMode="auto">
              <a:xfrm>
                <a:off x="2585951" y="3113687"/>
                <a:ext cx="132705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Обращение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000" b="1" dirty="0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2 </a:t>
                </a:r>
                <a:r>
                  <a:rPr lang="ru-RU" altLang="ru-RU" sz="10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000 </a:t>
                </a: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м3/ч</a:t>
                </a:r>
                <a:endParaRPr lang="ru-RU" altLang="ru-RU" sz="1000" b="1" dirty="0">
                  <a:solidFill>
                    <a:srgbClr val="003366"/>
                  </a:solidFill>
                  <a:latin typeface="Arial Narrow" panose="020B0606020202030204" pitchFamily="34" charset="0"/>
                </a:endParaRPr>
              </a:p>
            </p:txBody>
          </p:sp>
          <p:sp>
            <p:nvSpPr>
              <p:cNvPr id="1396" name="Полилиния 1395"/>
              <p:cNvSpPr/>
              <p:nvPr/>
            </p:nvSpPr>
            <p:spPr>
              <a:xfrm rot="16200000">
                <a:off x="3126205" y="3249772"/>
                <a:ext cx="246547" cy="651486"/>
              </a:xfrm>
              <a:custGeom>
                <a:avLst/>
                <a:gdLst>
                  <a:gd name="connsiteX0" fmla="*/ 0 w 431800"/>
                  <a:gd name="connsiteY0" fmla="*/ 194637 h 393700"/>
                  <a:gd name="connsiteX1" fmla="*/ 127478 w 431800"/>
                  <a:gd name="connsiteY1" fmla="*/ 194637 h 393700"/>
                  <a:gd name="connsiteX2" fmla="*/ 127478 w 431800"/>
                  <a:gd name="connsiteY2" fmla="*/ 0 h 393700"/>
                  <a:gd name="connsiteX3" fmla="*/ 304322 w 431800"/>
                  <a:gd name="connsiteY3" fmla="*/ 0 h 393700"/>
                  <a:gd name="connsiteX4" fmla="*/ 304322 w 431800"/>
                  <a:gd name="connsiteY4" fmla="*/ 194637 h 393700"/>
                  <a:gd name="connsiteX5" fmla="*/ 431800 w 431800"/>
                  <a:gd name="connsiteY5" fmla="*/ 194637 h 393700"/>
                  <a:gd name="connsiteX6" fmla="*/ 215900 w 431800"/>
                  <a:gd name="connsiteY6" fmla="*/ 393700 h 393700"/>
                  <a:gd name="connsiteX7" fmla="*/ 0 w 431800"/>
                  <a:gd name="connsiteY7" fmla="*/ 194637 h 393700"/>
                  <a:gd name="connsiteX0" fmla="*/ 0 w 431800"/>
                  <a:gd name="connsiteY0" fmla="*/ 194637 h 393700"/>
                  <a:gd name="connsiteX1" fmla="*/ 127478 w 431800"/>
                  <a:gd name="connsiteY1" fmla="*/ 194637 h 393700"/>
                  <a:gd name="connsiteX2" fmla="*/ 127478 w 431800"/>
                  <a:gd name="connsiteY2" fmla="*/ 0 h 393700"/>
                  <a:gd name="connsiteX3" fmla="*/ 196372 w 431800"/>
                  <a:gd name="connsiteY3" fmla="*/ 9525 h 393700"/>
                  <a:gd name="connsiteX4" fmla="*/ 304322 w 431800"/>
                  <a:gd name="connsiteY4" fmla="*/ 194637 h 393700"/>
                  <a:gd name="connsiteX5" fmla="*/ 431800 w 431800"/>
                  <a:gd name="connsiteY5" fmla="*/ 194637 h 393700"/>
                  <a:gd name="connsiteX6" fmla="*/ 215900 w 431800"/>
                  <a:gd name="connsiteY6" fmla="*/ 393700 h 393700"/>
                  <a:gd name="connsiteX7" fmla="*/ 0 w 431800"/>
                  <a:gd name="connsiteY7" fmla="*/ 194637 h 393700"/>
                  <a:gd name="connsiteX0" fmla="*/ 0 w 431800"/>
                  <a:gd name="connsiteY0" fmla="*/ 191462 h 390525"/>
                  <a:gd name="connsiteX1" fmla="*/ 127478 w 431800"/>
                  <a:gd name="connsiteY1" fmla="*/ 191462 h 390525"/>
                  <a:gd name="connsiteX2" fmla="*/ 175103 w 431800"/>
                  <a:gd name="connsiteY2" fmla="*/ 0 h 390525"/>
                  <a:gd name="connsiteX3" fmla="*/ 196372 w 431800"/>
                  <a:gd name="connsiteY3" fmla="*/ 6350 h 390525"/>
                  <a:gd name="connsiteX4" fmla="*/ 304322 w 431800"/>
                  <a:gd name="connsiteY4" fmla="*/ 191462 h 390525"/>
                  <a:gd name="connsiteX5" fmla="*/ 431800 w 431800"/>
                  <a:gd name="connsiteY5" fmla="*/ 191462 h 390525"/>
                  <a:gd name="connsiteX6" fmla="*/ 215900 w 431800"/>
                  <a:gd name="connsiteY6" fmla="*/ 390525 h 390525"/>
                  <a:gd name="connsiteX7" fmla="*/ 0 w 431800"/>
                  <a:gd name="connsiteY7" fmla="*/ 191462 h 390525"/>
                  <a:gd name="connsiteX0" fmla="*/ 0 w 431800"/>
                  <a:gd name="connsiteY0" fmla="*/ 185112 h 384175"/>
                  <a:gd name="connsiteX1" fmla="*/ 127478 w 431800"/>
                  <a:gd name="connsiteY1" fmla="*/ 185112 h 384175"/>
                  <a:gd name="connsiteX2" fmla="*/ 196372 w 431800"/>
                  <a:gd name="connsiteY2" fmla="*/ 0 h 384175"/>
                  <a:gd name="connsiteX3" fmla="*/ 304322 w 431800"/>
                  <a:gd name="connsiteY3" fmla="*/ 185112 h 384175"/>
                  <a:gd name="connsiteX4" fmla="*/ 431800 w 431800"/>
                  <a:gd name="connsiteY4" fmla="*/ 185112 h 384175"/>
                  <a:gd name="connsiteX5" fmla="*/ 215900 w 431800"/>
                  <a:gd name="connsiteY5" fmla="*/ 384175 h 384175"/>
                  <a:gd name="connsiteX6" fmla="*/ 0 w 431800"/>
                  <a:gd name="connsiteY6" fmla="*/ 185112 h 384175"/>
                  <a:gd name="connsiteX0" fmla="*/ 0 w 431800"/>
                  <a:gd name="connsiteY0" fmla="*/ 242262 h 441325"/>
                  <a:gd name="connsiteX1" fmla="*/ 127478 w 431800"/>
                  <a:gd name="connsiteY1" fmla="*/ 242262 h 441325"/>
                  <a:gd name="connsiteX2" fmla="*/ 196372 w 431800"/>
                  <a:gd name="connsiteY2" fmla="*/ 0 h 441325"/>
                  <a:gd name="connsiteX3" fmla="*/ 304322 w 431800"/>
                  <a:gd name="connsiteY3" fmla="*/ 242262 h 441325"/>
                  <a:gd name="connsiteX4" fmla="*/ 431800 w 431800"/>
                  <a:gd name="connsiteY4" fmla="*/ 242262 h 441325"/>
                  <a:gd name="connsiteX5" fmla="*/ 215900 w 431800"/>
                  <a:gd name="connsiteY5" fmla="*/ 441325 h 441325"/>
                  <a:gd name="connsiteX6" fmla="*/ 0 w 431800"/>
                  <a:gd name="connsiteY6" fmla="*/ 242262 h 441325"/>
                  <a:gd name="connsiteX0" fmla="*/ 0 w 431800"/>
                  <a:gd name="connsiteY0" fmla="*/ 714702 h 913765"/>
                  <a:gd name="connsiteX1" fmla="*/ 127478 w 431800"/>
                  <a:gd name="connsiteY1" fmla="*/ 714702 h 913765"/>
                  <a:gd name="connsiteX2" fmla="*/ 177800 w 431800"/>
                  <a:gd name="connsiteY2" fmla="*/ 0 h 913765"/>
                  <a:gd name="connsiteX3" fmla="*/ 304322 w 431800"/>
                  <a:gd name="connsiteY3" fmla="*/ 714702 h 913765"/>
                  <a:gd name="connsiteX4" fmla="*/ 431800 w 431800"/>
                  <a:gd name="connsiteY4" fmla="*/ 714702 h 913765"/>
                  <a:gd name="connsiteX5" fmla="*/ 215900 w 431800"/>
                  <a:gd name="connsiteY5" fmla="*/ 913765 h 913765"/>
                  <a:gd name="connsiteX6" fmla="*/ 0 w 431800"/>
                  <a:gd name="connsiteY6" fmla="*/ 714702 h 913765"/>
                  <a:gd name="connsiteX0" fmla="*/ 0 w 431800"/>
                  <a:gd name="connsiteY0" fmla="*/ 714702 h 913765"/>
                  <a:gd name="connsiteX1" fmla="*/ 127478 w 431800"/>
                  <a:gd name="connsiteY1" fmla="*/ 714702 h 913765"/>
                  <a:gd name="connsiteX2" fmla="*/ 177800 w 431800"/>
                  <a:gd name="connsiteY2" fmla="*/ 0 h 913765"/>
                  <a:gd name="connsiteX3" fmla="*/ 304322 w 431800"/>
                  <a:gd name="connsiteY3" fmla="*/ 714702 h 913765"/>
                  <a:gd name="connsiteX4" fmla="*/ 431800 w 431800"/>
                  <a:gd name="connsiteY4" fmla="*/ 714702 h 913765"/>
                  <a:gd name="connsiteX5" fmla="*/ 215900 w 431800"/>
                  <a:gd name="connsiteY5" fmla="*/ 913765 h 913765"/>
                  <a:gd name="connsiteX6" fmla="*/ 0 w 431800"/>
                  <a:gd name="connsiteY6" fmla="*/ 714702 h 913765"/>
                  <a:gd name="connsiteX0" fmla="*/ 0 w 431800"/>
                  <a:gd name="connsiteY0" fmla="*/ 585162 h 784225"/>
                  <a:gd name="connsiteX1" fmla="*/ 127478 w 431800"/>
                  <a:gd name="connsiteY1" fmla="*/ 585162 h 784225"/>
                  <a:gd name="connsiteX2" fmla="*/ 177800 w 431800"/>
                  <a:gd name="connsiteY2" fmla="*/ 0 h 784225"/>
                  <a:gd name="connsiteX3" fmla="*/ 304322 w 431800"/>
                  <a:gd name="connsiteY3" fmla="*/ 585162 h 784225"/>
                  <a:gd name="connsiteX4" fmla="*/ 431800 w 431800"/>
                  <a:gd name="connsiteY4" fmla="*/ 585162 h 784225"/>
                  <a:gd name="connsiteX5" fmla="*/ 215900 w 431800"/>
                  <a:gd name="connsiteY5" fmla="*/ 784225 h 784225"/>
                  <a:gd name="connsiteX6" fmla="*/ 0 w 431800"/>
                  <a:gd name="connsiteY6" fmla="*/ 585162 h 784225"/>
                  <a:gd name="connsiteX0" fmla="*/ 0 w 431800"/>
                  <a:gd name="connsiteY0" fmla="*/ 608022 h 807085"/>
                  <a:gd name="connsiteX1" fmla="*/ 127478 w 431800"/>
                  <a:gd name="connsiteY1" fmla="*/ 608022 h 807085"/>
                  <a:gd name="connsiteX2" fmla="*/ 223520 w 431800"/>
                  <a:gd name="connsiteY2" fmla="*/ 0 h 807085"/>
                  <a:gd name="connsiteX3" fmla="*/ 304322 w 431800"/>
                  <a:gd name="connsiteY3" fmla="*/ 608022 h 807085"/>
                  <a:gd name="connsiteX4" fmla="*/ 431800 w 431800"/>
                  <a:gd name="connsiteY4" fmla="*/ 608022 h 807085"/>
                  <a:gd name="connsiteX5" fmla="*/ 215900 w 431800"/>
                  <a:gd name="connsiteY5" fmla="*/ 807085 h 807085"/>
                  <a:gd name="connsiteX6" fmla="*/ 0 w 431800"/>
                  <a:gd name="connsiteY6" fmla="*/ 608022 h 807085"/>
                  <a:gd name="connsiteX0" fmla="*/ 0 w 431800"/>
                  <a:gd name="connsiteY0" fmla="*/ 676602 h 875665"/>
                  <a:gd name="connsiteX1" fmla="*/ 127478 w 431800"/>
                  <a:gd name="connsiteY1" fmla="*/ 676602 h 875665"/>
                  <a:gd name="connsiteX2" fmla="*/ 215900 w 431800"/>
                  <a:gd name="connsiteY2" fmla="*/ 0 h 875665"/>
                  <a:gd name="connsiteX3" fmla="*/ 304322 w 431800"/>
                  <a:gd name="connsiteY3" fmla="*/ 676602 h 875665"/>
                  <a:gd name="connsiteX4" fmla="*/ 431800 w 431800"/>
                  <a:gd name="connsiteY4" fmla="*/ 676602 h 875665"/>
                  <a:gd name="connsiteX5" fmla="*/ 215900 w 431800"/>
                  <a:gd name="connsiteY5" fmla="*/ 875665 h 875665"/>
                  <a:gd name="connsiteX6" fmla="*/ 0 w 431800"/>
                  <a:gd name="connsiteY6" fmla="*/ 676602 h 875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800" h="875665">
                    <a:moveTo>
                      <a:pt x="0" y="676602"/>
                    </a:moveTo>
                    <a:lnTo>
                      <a:pt x="127478" y="676602"/>
                    </a:lnTo>
                    <a:lnTo>
                      <a:pt x="215900" y="0"/>
                    </a:lnTo>
                    <a:lnTo>
                      <a:pt x="304322" y="676602"/>
                    </a:lnTo>
                    <a:lnTo>
                      <a:pt x="431800" y="676602"/>
                    </a:lnTo>
                    <a:lnTo>
                      <a:pt x="215900" y="875665"/>
                    </a:lnTo>
                    <a:lnTo>
                      <a:pt x="0" y="676602"/>
                    </a:lnTo>
                    <a:close/>
                  </a:path>
                </a:pathLst>
              </a:custGeom>
              <a:gradFill>
                <a:gsLst>
                  <a:gs pos="0">
                    <a:srgbClr val="0070C0"/>
                  </a:gs>
                  <a:gs pos="64999">
                    <a:srgbClr val="00B9FA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Группа 8"/>
            <p:cNvGrpSpPr/>
            <p:nvPr/>
          </p:nvGrpSpPr>
          <p:grpSpPr>
            <a:xfrm>
              <a:off x="2591258" y="1535146"/>
              <a:ext cx="1327053" cy="586880"/>
              <a:chOff x="3836915" y="4545129"/>
              <a:chExt cx="1327053" cy="586880"/>
            </a:xfrm>
          </p:grpSpPr>
          <p:sp>
            <p:nvSpPr>
              <p:cNvPr id="1397" name="Полилиния 1396"/>
              <p:cNvSpPr/>
              <p:nvPr/>
            </p:nvSpPr>
            <p:spPr>
              <a:xfrm rot="5400000">
                <a:off x="4412357" y="4682993"/>
                <a:ext cx="246547" cy="651486"/>
              </a:xfrm>
              <a:custGeom>
                <a:avLst/>
                <a:gdLst>
                  <a:gd name="connsiteX0" fmla="*/ 0 w 431800"/>
                  <a:gd name="connsiteY0" fmla="*/ 194637 h 393700"/>
                  <a:gd name="connsiteX1" fmla="*/ 127478 w 431800"/>
                  <a:gd name="connsiteY1" fmla="*/ 194637 h 393700"/>
                  <a:gd name="connsiteX2" fmla="*/ 127478 w 431800"/>
                  <a:gd name="connsiteY2" fmla="*/ 0 h 393700"/>
                  <a:gd name="connsiteX3" fmla="*/ 304322 w 431800"/>
                  <a:gd name="connsiteY3" fmla="*/ 0 h 393700"/>
                  <a:gd name="connsiteX4" fmla="*/ 304322 w 431800"/>
                  <a:gd name="connsiteY4" fmla="*/ 194637 h 393700"/>
                  <a:gd name="connsiteX5" fmla="*/ 431800 w 431800"/>
                  <a:gd name="connsiteY5" fmla="*/ 194637 h 393700"/>
                  <a:gd name="connsiteX6" fmla="*/ 215900 w 431800"/>
                  <a:gd name="connsiteY6" fmla="*/ 393700 h 393700"/>
                  <a:gd name="connsiteX7" fmla="*/ 0 w 431800"/>
                  <a:gd name="connsiteY7" fmla="*/ 194637 h 393700"/>
                  <a:gd name="connsiteX0" fmla="*/ 0 w 431800"/>
                  <a:gd name="connsiteY0" fmla="*/ 194637 h 393700"/>
                  <a:gd name="connsiteX1" fmla="*/ 127478 w 431800"/>
                  <a:gd name="connsiteY1" fmla="*/ 194637 h 393700"/>
                  <a:gd name="connsiteX2" fmla="*/ 127478 w 431800"/>
                  <a:gd name="connsiteY2" fmla="*/ 0 h 393700"/>
                  <a:gd name="connsiteX3" fmla="*/ 196372 w 431800"/>
                  <a:gd name="connsiteY3" fmla="*/ 9525 h 393700"/>
                  <a:gd name="connsiteX4" fmla="*/ 304322 w 431800"/>
                  <a:gd name="connsiteY4" fmla="*/ 194637 h 393700"/>
                  <a:gd name="connsiteX5" fmla="*/ 431800 w 431800"/>
                  <a:gd name="connsiteY5" fmla="*/ 194637 h 393700"/>
                  <a:gd name="connsiteX6" fmla="*/ 215900 w 431800"/>
                  <a:gd name="connsiteY6" fmla="*/ 393700 h 393700"/>
                  <a:gd name="connsiteX7" fmla="*/ 0 w 431800"/>
                  <a:gd name="connsiteY7" fmla="*/ 194637 h 393700"/>
                  <a:gd name="connsiteX0" fmla="*/ 0 w 431800"/>
                  <a:gd name="connsiteY0" fmla="*/ 191462 h 390525"/>
                  <a:gd name="connsiteX1" fmla="*/ 127478 w 431800"/>
                  <a:gd name="connsiteY1" fmla="*/ 191462 h 390525"/>
                  <a:gd name="connsiteX2" fmla="*/ 175103 w 431800"/>
                  <a:gd name="connsiteY2" fmla="*/ 0 h 390525"/>
                  <a:gd name="connsiteX3" fmla="*/ 196372 w 431800"/>
                  <a:gd name="connsiteY3" fmla="*/ 6350 h 390525"/>
                  <a:gd name="connsiteX4" fmla="*/ 304322 w 431800"/>
                  <a:gd name="connsiteY4" fmla="*/ 191462 h 390525"/>
                  <a:gd name="connsiteX5" fmla="*/ 431800 w 431800"/>
                  <a:gd name="connsiteY5" fmla="*/ 191462 h 390525"/>
                  <a:gd name="connsiteX6" fmla="*/ 215900 w 431800"/>
                  <a:gd name="connsiteY6" fmla="*/ 390525 h 390525"/>
                  <a:gd name="connsiteX7" fmla="*/ 0 w 431800"/>
                  <a:gd name="connsiteY7" fmla="*/ 191462 h 390525"/>
                  <a:gd name="connsiteX0" fmla="*/ 0 w 431800"/>
                  <a:gd name="connsiteY0" fmla="*/ 185112 h 384175"/>
                  <a:gd name="connsiteX1" fmla="*/ 127478 w 431800"/>
                  <a:gd name="connsiteY1" fmla="*/ 185112 h 384175"/>
                  <a:gd name="connsiteX2" fmla="*/ 196372 w 431800"/>
                  <a:gd name="connsiteY2" fmla="*/ 0 h 384175"/>
                  <a:gd name="connsiteX3" fmla="*/ 304322 w 431800"/>
                  <a:gd name="connsiteY3" fmla="*/ 185112 h 384175"/>
                  <a:gd name="connsiteX4" fmla="*/ 431800 w 431800"/>
                  <a:gd name="connsiteY4" fmla="*/ 185112 h 384175"/>
                  <a:gd name="connsiteX5" fmla="*/ 215900 w 431800"/>
                  <a:gd name="connsiteY5" fmla="*/ 384175 h 384175"/>
                  <a:gd name="connsiteX6" fmla="*/ 0 w 431800"/>
                  <a:gd name="connsiteY6" fmla="*/ 185112 h 384175"/>
                  <a:gd name="connsiteX0" fmla="*/ 0 w 431800"/>
                  <a:gd name="connsiteY0" fmla="*/ 242262 h 441325"/>
                  <a:gd name="connsiteX1" fmla="*/ 127478 w 431800"/>
                  <a:gd name="connsiteY1" fmla="*/ 242262 h 441325"/>
                  <a:gd name="connsiteX2" fmla="*/ 196372 w 431800"/>
                  <a:gd name="connsiteY2" fmla="*/ 0 h 441325"/>
                  <a:gd name="connsiteX3" fmla="*/ 304322 w 431800"/>
                  <a:gd name="connsiteY3" fmla="*/ 242262 h 441325"/>
                  <a:gd name="connsiteX4" fmla="*/ 431800 w 431800"/>
                  <a:gd name="connsiteY4" fmla="*/ 242262 h 441325"/>
                  <a:gd name="connsiteX5" fmla="*/ 215900 w 431800"/>
                  <a:gd name="connsiteY5" fmla="*/ 441325 h 441325"/>
                  <a:gd name="connsiteX6" fmla="*/ 0 w 431800"/>
                  <a:gd name="connsiteY6" fmla="*/ 242262 h 441325"/>
                  <a:gd name="connsiteX0" fmla="*/ 0 w 431800"/>
                  <a:gd name="connsiteY0" fmla="*/ 714702 h 913765"/>
                  <a:gd name="connsiteX1" fmla="*/ 127478 w 431800"/>
                  <a:gd name="connsiteY1" fmla="*/ 714702 h 913765"/>
                  <a:gd name="connsiteX2" fmla="*/ 177800 w 431800"/>
                  <a:gd name="connsiteY2" fmla="*/ 0 h 913765"/>
                  <a:gd name="connsiteX3" fmla="*/ 304322 w 431800"/>
                  <a:gd name="connsiteY3" fmla="*/ 714702 h 913765"/>
                  <a:gd name="connsiteX4" fmla="*/ 431800 w 431800"/>
                  <a:gd name="connsiteY4" fmla="*/ 714702 h 913765"/>
                  <a:gd name="connsiteX5" fmla="*/ 215900 w 431800"/>
                  <a:gd name="connsiteY5" fmla="*/ 913765 h 913765"/>
                  <a:gd name="connsiteX6" fmla="*/ 0 w 431800"/>
                  <a:gd name="connsiteY6" fmla="*/ 714702 h 913765"/>
                  <a:gd name="connsiteX0" fmla="*/ 0 w 431800"/>
                  <a:gd name="connsiteY0" fmla="*/ 714702 h 913765"/>
                  <a:gd name="connsiteX1" fmla="*/ 127478 w 431800"/>
                  <a:gd name="connsiteY1" fmla="*/ 714702 h 913765"/>
                  <a:gd name="connsiteX2" fmla="*/ 177800 w 431800"/>
                  <a:gd name="connsiteY2" fmla="*/ 0 h 913765"/>
                  <a:gd name="connsiteX3" fmla="*/ 304322 w 431800"/>
                  <a:gd name="connsiteY3" fmla="*/ 714702 h 913765"/>
                  <a:gd name="connsiteX4" fmla="*/ 431800 w 431800"/>
                  <a:gd name="connsiteY4" fmla="*/ 714702 h 913765"/>
                  <a:gd name="connsiteX5" fmla="*/ 215900 w 431800"/>
                  <a:gd name="connsiteY5" fmla="*/ 913765 h 913765"/>
                  <a:gd name="connsiteX6" fmla="*/ 0 w 431800"/>
                  <a:gd name="connsiteY6" fmla="*/ 714702 h 913765"/>
                  <a:gd name="connsiteX0" fmla="*/ 0 w 431800"/>
                  <a:gd name="connsiteY0" fmla="*/ 585162 h 784225"/>
                  <a:gd name="connsiteX1" fmla="*/ 127478 w 431800"/>
                  <a:gd name="connsiteY1" fmla="*/ 585162 h 784225"/>
                  <a:gd name="connsiteX2" fmla="*/ 177800 w 431800"/>
                  <a:gd name="connsiteY2" fmla="*/ 0 h 784225"/>
                  <a:gd name="connsiteX3" fmla="*/ 304322 w 431800"/>
                  <a:gd name="connsiteY3" fmla="*/ 585162 h 784225"/>
                  <a:gd name="connsiteX4" fmla="*/ 431800 w 431800"/>
                  <a:gd name="connsiteY4" fmla="*/ 585162 h 784225"/>
                  <a:gd name="connsiteX5" fmla="*/ 215900 w 431800"/>
                  <a:gd name="connsiteY5" fmla="*/ 784225 h 784225"/>
                  <a:gd name="connsiteX6" fmla="*/ 0 w 431800"/>
                  <a:gd name="connsiteY6" fmla="*/ 585162 h 784225"/>
                  <a:gd name="connsiteX0" fmla="*/ 0 w 431800"/>
                  <a:gd name="connsiteY0" fmla="*/ 608022 h 807085"/>
                  <a:gd name="connsiteX1" fmla="*/ 127478 w 431800"/>
                  <a:gd name="connsiteY1" fmla="*/ 608022 h 807085"/>
                  <a:gd name="connsiteX2" fmla="*/ 223520 w 431800"/>
                  <a:gd name="connsiteY2" fmla="*/ 0 h 807085"/>
                  <a:gd name="connsiteX3" fmla="*/ 304322 w 431800"/>
                  <a:gd name="connsiteY3" fmla="*/ 608022 h 807085"/>
                  <a:gd name="connsiteX4" fmla="*/ 431800 w 431800"/>
                  <a:gd name="connsiteY4" fmla="*/ 608022 h 807085"/>
                  <a:gd name="connsiteX5" fmla="*/ 215900 w 431800"/>
                  <a:gd name="connsiteY5" fmla="*/ 807085 h 807085"/>
                  <a:gd name="connsiteX6" fmla="*/ 0 w 431800"/>
                  <a:gd name="connsiteY6" fmla="*/ 608022 h 807085"/>
                  <a:gd name="connsiteX0" fmla="*/ 0 w 431800"/>
                  <a:gd name="connsiteY0" fmla="*/ 676602 h 875665"/>
                  <a:gd name="connsiteX1" fmla="*/ 127478 w 431800"/>
                  <a:gd name="connsiteY1" fmla="*/ 676602 h 875665"/>
                  <a:gd name="connsiteX2" fmla="*/ 215900 w 431800"/>
                  <a:gd name="connsiteY2" fmla="*/ 0 h 875665"/>
                  <a:gd name="connsiteX3" fmla="*/ 304322 w 431800"/>
                  <a:gd name="connsiteY3" fmla="*/ 676602 h 875665"/>
                  <a:gd name="connsiteX4" fmla="*/ 431800 w 431800"/>
                  <a:gd name="connsiteY4" fmla="*/ 676602 h 875665"/>
                  <a:gd name="connsiteX5" fmla="*/ 215900 w 431800"/>
                  <a:gd name="connsiteY5" fmla="*/ 875665 h 875665"/>
                  <a:gd name="connsiteX6" fmla="*/ 0 w 431800"/>
                  <a:gd name="connsiteY6" fmla="*/ 676602 h 875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31800" h="875665">
                    <a:moveTo>
                      <a:pt x="0" y="676602"/>
                    </a:moveTo>
                    <a:lnTo>
                      <a:pt x="127478" y="676602"/>
                    </a:lnTo>
                    <a:lnTo>
                      <a:pt x="215900" y="0"/>
                    </a:lnTo>
                    <a:lnTo>
                      <a:pt x="304322" y="676602"/>
                    </a:lnTo>
                    <a:lnTo>
                      <a:pt x="431800" y="676602"/>
                    </a:lnTo>
                    <a:lnTo>
                      <a:pt x="215900" y="875665"/>
                    </a:lnTo>
                    <a:lnTo>
                      <a:pt x="0" y="676602"/>
                    </a:lnTo>
                    <a:close/>
                  </a:path>
                </a:pathLst>
              </a:custGeom>
              <a:gradFill>
                <a:gsLst>
                  <a:gs pos="0">
                    <a:srgbClr val="0070C0"/>
                  </a:gs>
                  <a:gs pos="64999">
                    <a:srgbClr val="00B9FA"/>
                  </a:gs>
                </a:gsLst>
                <a:lin ang="54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buClr>
                    <a:srgbClr val="000000"/>
                  </a:buClr>
                  <a:buSzPct val="100000"/>
                  <a:buFont typeface="Arial" charset="0"/>
                  <a:buNone/>
                  <a:defRPr/>
                </a:pPr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403" name="Text Box 19"/>
              <p:cNvSpPr txBox="1">
                <a:spLocks noChangeArrowheads="1"/>
              </p:cNvSpPr>
              <p:nvPr/>
            </p:nvSpPr>
            <p:spPr bwMode="auto">
              <a:xfrm>
                <a:off x="3836915" y="4545129"/>
                <a:ext cx="1327053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Обращение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000" b="1" dirty="0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2 </a:t>
                </a:r>
                <a:r>
                  <a:rPr lang="ru-RU" altLang="ru-RU" sz="1000" b="1" dirty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000 </a:t>
                </a: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м3/ч</a:t>
                </a:r>
                <a:endParaRPr lang="ru-RU" altLang="ru-RU" sz="1000" b="1" dirty="0">
                  <a:solidFill>
                    <a:srgbClr val="003366"/>
                  </a:solidFill>
                  <a:latin typeface="Arial Narrow" panose="020B0606020202030204" pitchFamily="34" charset="0"/>
                </a:endParaRPr>
              </a:p>
            </p:txBody>
          </p:sp>
        </p:grpSp>
        <p:sp>
          <p:nvSpPr>
            <p:cNvPr id="1406" name="Text Box 19"/>
            <p:cNvSpPr txBox="1">
              <a:spLocks noChangeArrowheads="1"/>
            </p:cNvSpPr>
            <p:nvPr/>
          </p:nvSpPr>
          <p:spPr bwMode="auto">
            <a:xfrm>
              <a:off x="536838" y="942086"/>
              <a:ext cx="22794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Газораспределительная организация (ГРО)</a:t>
              </a:r>
              <a:endParaRPr lang="ru-RU" altLang="ru-RU" sz="14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08" name="Text Box 19"/>
            <p:cNvSpPr txBox="1">
              <a:spLocks noChangeArrowheads="1"/>
            </p:cNvSpPr>
            <p:nvPr/>
          </p:nvSpPr>
          <p:spPr bwMode="auto">
            <a:xfrm>
              <a:off x="6588780" y="948312"/>
              <a:ext cx="227941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Газотранспортная организация (ГТО)</a:t>
              </a:r>
              <a:endParaRPr lang="ru-RU" altLang="ru-RU" sz="14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410" name="Полилиния 1409"/>
            <p:cNvSpPr/>
            <p:nvPr/>
          </p:nvSpPr>
          <p:spPr>
            <a:xfrm>
              <a:off x="1589443" y="2462132"/>
              <a:ext cx="246547" cy="651486"/>
            </a:xfrm>
            <a:custGeom>
              <a:avLst/>
              <a:gdLst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304322 w 431800"/>
                <a:gd name="connsiteY3" fmla="*/ 0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196372 w 431800"/>
                <a:gd name="connsiteY3" fmla="*/ 9525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1462 h 390525"/>
                <a:gd name="connsiteX1" fmla="*/ 127478 w 431800"/>
                <a:gd name="connsiteY1" fmla="*/ 191462 h 390525"/>
                <a:gd name="connsiteX2" fmla="*/ 175103 w 431800"/>
                <a:gd name="connsiteY2" fmla="*/ 0 h 390525"/>
                <a:gd name="connsiteX3" fmla="*/ 196372 w 431800"/>
                <a:gd name="connsiteY3" fmla="*/ 6350 h 390525"/>
                <a:gd name="connsiteX4" fmla="*/ 304322 w 431800"/>
                <a:gd name="connsiteY4" fmla="*/ 191462 h 390525"/>
                <a:gd name="connsiteX5" fmla="*/ 431800 w 431800"/>
                <a:gd name="connsiteY5" fmla="*/ 191462 h 390525"/>
                <a:gd name="connsiteX6" fmla="*/ 215900 w 431800"/>
                <a:gd name="connsiteY6" fmla="*/ 390525 h 390525"/>
                <a:gd name="connsiteX7" fmla="*/ 0 w 431800"/>
                <a:gd name="connsiteY7" fmla="*/ 191462 h 390525"/>
                <a:gd name="connsiteX0" fmla="*/ 0 w 431800"/>
                <a:gd name="connsiteY0" fmla="*/ 185112 h 384175"/>
                <a:gd name="connsiteX1" fmla="*/ 127478 w 431800"/>
                <a:gd name="connsiteY1" fmla="*/ 185112 h 384175"/>
                <a:gd name="connsiteX2" fmla="*/ 196372 w 431800"/>
                <a:gd name="connsiteY2" fmla="*/ 0 h 384175"/>
                <a:gd name="connsiteX3" fmla="*/ 304322 w 431800"/>
                <a:gd name="connsiteY3" fmla="*/ 185112 h 384175"/>
                <a:gd name="connsiteX4" fmla="*/ 431800 w 431800"/>
                <a:gd name="connsiteY4" fmla="*/ 185112 h 384175"/>
                <a:gd name="connsiteX5" fmla="*/ 215900 w 431800"/>
                <a:gd name="connsiteY5" fmla="*/ 384175 h 384175"/>
                <a:gd name="connsiteX6" fmla="*/ 0 w 431800"/>
                <a:gd name="connsiteY6" fmla="*/ 185112 h 384175"/>
                <a:gd name="connsiteX0" fmla="*/ 0 w 431800"/>
                <a:gd name="connsiteY0" fmla="*/ 242262 h 441325"/>
                <a:gd name="connsiteX1" fmla="*/ 127478 w 431800"/>
                <a:gd name="connsiteY1" fmla="*/ 242262 h 441325"/>
                <a:gd name="connsiteX2" fmla="*/ 196372 w 431800"/>
                <a:gd name="connsiteY2" fmla="*/ 0 h 441325"/>
                <a:gd name="connsiteX3" fmla="*/ 304322 w 431800"/>
                <a:gd name="connsiteY3" fmla="*/ 242262 h 441325"/>
                <a:gd name="connsiteX4" fmla="*/ 431800 w 431800"/>
                <a:gd name="connsiteY4" fmla="*/ 242262 h 441325"/>
                <a:gd name="connsiteX5" fmla="*/ 215900 w 431800"/>
                <a:gd name="connsiteY5" fmla="*/ 441325 h 441325"/>
                <a:gd name="connsiteX6" fmla="*/ 0 w 431800"/>
                <a:gd name="connsiteY6" fmla="*/ 242262 h 44132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585162 h 784225"/>
                <a:gd name="connsiteX1" fmla="*/ 127478 w 431800"/>
                <a:gd name="connsiteY1" fmla="*/ 585162 h 784225"/>
                <a:gd name="connsiteX2" fmla="*/ 177800 w 431800"/>
                <a:gd name="connsiteY2" fmla="*/ 0 h 784225"/>
                <a:gd name="connsiteX3" fmla="*/ 304322 w 431800"/>
                <a:gd name="connsiteY3" fmla="*/ 585162 h 784225"/>
                <a:gd name="connsiteX4" fmla="*/ 431800 w 431800"/>
                <a:gd name="connsiteY4" fmla="*/ 585162 h 784225"/>
                <a:gd name="connsiteX5" fmla="*/ 215900 w 431800"/>
                <a:gd name="connsiteY5" fmla="*/ 784225 h 784225"/>
                <a:gd name="connsiteX6" fmla="*/ 0 w 431800"/>
                <a:gd name="connsiteY6" fmla="*/ 585162 h 784225"/>
                <a:gd name="connsiteX0" fmla="*/ 0 w 431800"/>
                <a:gd name="connsiteY0" fmla="*/ 608022 h 807085"/>
                <a:gd name="connsiteX1" fmla="*/ 127478 w 431800"/>
                <a:gd name="connsiteY1" fmla="*/ 608022 h 807085"/>
                <a:gd name="connsiteX2" fmla="*/ 223520 w 431800"/>
                <a:gd name="connsiteY2" fmla="*/ 0 h 807085"/>
                <a:gd name="connsiteX3" fmla="*/ 304322 w 431800"/>
                <a:gd name="connsiteY3" fmla="*/ 608022 h 807085"/>
                <a:gd name="connsiteX4" fmla="*/ 431800 w 431800"/>
                <a:gd name="connsiteY4" fmla="*/ 608022 h 807085"/>
                <a:gd name="connsiteX5" fmla="*/ 215900 w 431800"/>
                <a:gd name="connsiteY5" fmla="*/ 807085 h 807085"/>
                <a:gd name="connsiteX6" fmla="*/ 0 w 431800"/>
                <a:gd name="connsiteY6" fmla="*/ 608022 h 807085"/>
                <a:gd name="connsiteX0" fmla="*/ 0 w 431800"/>
                <a:gd name="connsiteY0" fmla="*/ 676602 h 875665"/>
                <a:gd name="connsiteX1" fmla="*/ 127478 w 431800"/>
                <a:gd name="connsiteY1" fmla="*/ 676602 h 875665"/>
                <a:gd name="connsiteX2" fmla="*/ 215900 w 431800"/>
                <a:gd name="connsiteY2" fmla="*/ 0 h 875665"/>
                <a:gd name="connsiteX3" fmla="*/ 304322 w 431800"/>
                <a:gd name="connsiteY3" fmla="*/ 676602 h 875665"/>
                <a:gd name="connsiteX4" fmla="*/ 431800 w 431800"/>
                <a:gd name="connsiteY4" fmla="*/ 676602 h 875665"/>
                <a:gd name="connsiteX5" fmla="*/ 215900 w 431800"/>
                <a:gd name="connsiteY5" fmla="*/ 875665 h 875665"/>
                <a:gd name="connsiteX6" fmla="*/ 0 w 431800"/>
                <a:gd name="connsiteY6" fmla="*/ 676602 h 87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875665">
                  <a:moveTo>
                    <a:pt x="0" y="676602"/>
                  </a:moveTo>
                  <a:lnTo>
                    <a:pt x="127478" y="676602"/>
                  </a:lnTo>
                  <a:lnTo>
                    <a:pt x="215900" y="0"/>
                  </a:lnTo>
                  <a:lnTo>
                    <a:pt x="304322" y="676602"/>
                  </a:lnTo>
                  <a:lnTo>
                    <a:pt x="431800" y="676602"/>
                  </a:lnTo>
                  <a:lnTo>
                    <a:pt x="215900" y="875665"/>
                  </a:lnTo>
                  <a:lnTo>
                    <a:pt x="0" y="676602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4999">
                  <a:srgbClr val="00B9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11" name="Полилиния 1410"/>
            <p:cNvSpPr/>
            <p:nvPr/>
          </p:nvSpPr>
          <p:spPr>
            <a:xfrm>
              <a:off x="7605212" y="2459019"/>
              <a:ext cx="246547" cy="651486"/>
            </a:xfrm>
            <a:custGeom>
              <a:avLst/>
              <a:gdLst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304322 w 431800"/>
                <a:gd name="connsiteY3" fmla="*/ 0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196372 w 431800"/>
                <a:gd name="connsiteY3" fmla="*/ 9525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1462 h 390525"/>
                <a:gd name="connsiteX1" fmla="*/ 127478 w 431800"/>
                <a:gd name="connsiteY1" fmla="*/ 191462 h 390525"/>
                <a:gd name="connsiteX2" fmla="*/ 175103 w 431800"/>
                <a:gd name="connsiteY2" fmla="*/ 0 h 390525"/>
                <a:gd name="connsiteX3" fmla="*/ 196372 w 431800"/>
                <a:gd name="connsiteY3" fmla="*/ 6350 h 390525"/>
                <a:gd name="connsiteX4" fmla="*/ 304322 w 431800"/>
                <a:gd name="connsiteY4" fmla="*/ 191462 h 390525"/>
                <a:gd name="connsiteX5" fmla="*/ 431800 w 431800"/>
                <a:gd name="connsiteY5" fmla="*/ 191462 h 390525"/>
                <a:gd name="connsiteX6" fmla="*/ 215900 w 431800"/>
                <a:gd name="connsiteY6" fmla="*/ 390525 h 390525"/>
                <a:gd name="connsiteX7" fmla="*/ 0 w 431800"/>
                <a:gd name="connsiteY7" fmla="*/ 191462 h 390525"/>
                <a:gd name="connsiteX0" fmla="*/ 0 w 431800"/>
                <a:gd name="connsiteY0" fmla="*/ 185112 h 384175"/>
                <a:gd name="connsiteX1" fmla="*/ 127478 w 431800"/>
                <a:gd name="connsiteY1" fmla="*/ 185112 h 384175"/>
                <a:gd name="connsiteX2" fmla="*/ 196372 w 431800"/>
                <a:gd name="connsiteY2" fmla="*/ 0 h 384175"/>
                <a:gd name="connsiteX3" fmla="*/ 304322 w 431800"/>
                <a:gd name="connsiteY3" fmla="*/ 185112 h 384175"/>
                <a:gd name="connsiteX4" fmla="*/ 431800 w 431800"/>
                <a:gd name="connsiteY4" fmla="*/ 185112 h 384175"/>
                <a:gd name="connsiteX5" fmla="*/ 215900 w 431800"/>
                <a:gd name="connsiteY5" fmla="*/ 384175 h 384175"/>
                <a:gd name="connsiteX6" fmla="*/ 0 w 431800"/>
                <a:gd name="connsiteY6" fmla="*/ 185112 h 384175"/>
                <a:gd name="connsiteX0" fmla="*/ 0 w 431800"/>
                <a:gd name="connsiteY0" fmla="*/ 242262 h 441325"/>
                <a:gd name="connsiteX1" fmla="*/ 127478 w 431800"/>
                <a:gd name="connsiteY1" fmla="*/ 242262 h 441325"/>
                <a:gd name="connsiteX2" fmla="*/ 196372 w 431800"/>
                <a:gd name="connsiteY2" fmla="*/ 0 h 441325"/>
                <a:gd name="connsiteX3" fmla="*/ 304322 w 431800"/>
                <a:gd name="connsiteY3" fmla="*/ 242262 h 441325"/>
                <a:gd name="connsiteX4" fmla="*/ 431800 w 431800"/>
                <a:gd name="connsiteY4" fmla="*/ 242262 h 441325"/>
                <a:gd name="connsiteX5" fmla="*/ 215900 w 431800"/>
                <a:gd name="connsiteY5" fmla="*/ 441325 h 441325"/>
                <a:gd name="connsiteX6" fmla="*/ 0 w 431800"/>
                <a:gd name="connsiteY6" fmla="*/ 242262 h 44132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585162 h 784225"/>
                <a:gd name="connsiteX1" fmla="*/ 127478 w 431800"/>
                <a:gd name="connsiteY1" fmla="*/ 585162 h 784225"/>
                <a:gd name="connsiteX2" fmla="*/ 177800 w 431800"/>
                <a:gd name="connsiteY2" fmla="*/ 0 h 784225"/>
                <a:gd name="connsiteX3" fmla="*/ 304322 w 431800"/>
                <a:gd name="connsiteY3" fmla="*/ 585162 h 784225"/>
                <a:gd name="connsiteX4" fmla="*/ 431800 w 431800"/>
                <a:gd name="connsiteY4" fmla="*/ 585162 h 784225"/>
                <a:gd name="connsiteX5" fmla="*/ 215900 w 431800"/>
                <a:gd name="connsiteY5" fmla="*/ 784225 h 784225"/>
                <a:gd name="connsiteX6" fmla="*/ 0 w 431800"/>
                <a:gd name="connsiteY6" fmla="*/ 585162 h 784225"/>
                <a:gd name="connsiteX0" fmla="*/ 0 w 431800"/>
                <a:gd name="connsiteY0" fmla="*/ 608022 h 807085"/>
                <a:gd name="connsiteX1" fmla="*/ 127478 w 431800"/>
                <a:gd name="connsiteY1" fmla="*/ 608022 h 807085"/>
                <a:gd name="connsiteX2" fmla="*/ 223520 w 431800"/>
                <a:gd name="connsiteY2" fmla="*/ 0 h 807085"/>
                <a:gd name="connsiteX3" fmla="*/ 304322 w 431800"/>
                <a:gd name="connsiteY3" fmla="*/ 608022 h 807085"/>
                <a:gd name="connsiteX4" fmla="*/ 431800 w 431800"/>
                <a:gd name="connsiteY4" fmla="*/ 608022 h 807085"/>
                <a:gd name="connsiteX5" fmla="*/ 215900 w 431800"/>
                <a:gd name="connsiteY5" fmla="*/ 807085 h 807085"/>
                <a:gd name="connsiteX6" fmla="*/ 0 w 431800"/>
                <a:gd name="connsiteY6" fmla="*/ 608022 h 807085"/>
                <a:gd name="connsiteX0" fmla="*/ 0 w 431800"/>
                <a:gd name="connsiteY0" fmla="*/ 676602 h 875665"/>
                <a:gd name="connsiteX1" fmla="*/ 127478 w 431800"/>
                <a:gd name="connsiteY1" fmla="*/ 676602 h 875665"/>
                <a:gd name="connsiteX2" fmla="*/ 215900 w 431800"/>
                <a:gd name="connsiteY2" fmla="*/ 0 h 875665"/>
                <a:gd name="connsiteX3" fmla="*/ 304322 w 431800"/>
                <a:gd name="connsiteY3" fmla="*/ 676602 h 875665"/>
                <a:gd name="connsiteX4" fmla="*/ 431800 w 431800"/>
                <a:gd name="connsiteY4" fmla="*/ 676602 h 875665"/>
                <a:gd name="connsiteX5" fmla="*/ 215900 w 431800"/>
                <a:gd name="connsiteY5" fmla="*/ 875665 h 875665"/>
                <a:gd name="connsiteX6" fmla="*/ 0 w 431800"/>
                <a:gd name="connsiteY6" fmla="*/ 676602 h 87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875665">
                  <a:moveTo>
                    <a:pt x="0" y="676602"/>
                  </a:moveTo>
                  <a:lnTo>
                    <a:pt x="127478" y="676602"/>
                  </a:lnTo>
                  <a:lnTo>
                    <a:pt x="215900" y="0"/>
                  </a:lnTo>
                  <a:lnTo>
                    <a:pt x="304322" y="676602"/>
                  </a:lnTo>
                  <a:lnTo>
                    <a:pt x="431800" y="676602"/>
                  </a:lnTo>
                  <a:lnTo>
                    <a:pt x="215900" y="875665"/>
                  </a:lnTo>
                  <a:lnTo>
                    <a:pt x="0" y="676602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4999">
                  <a:srgbClr val="00B9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949003" y="3224265"/>
              <a:ext cx="1503529" cy="1729869"/>
              <a:chOff x="949003" y="3306645"/>
              <a:chExt cx="1503529" cy="1729869"/>
            </a:xfrm>
          </p:grpSpPr>
          <p:sp>
            <p:nvSpPr>
              <p:cNvPr id="1413" name="Text Box 19"/>
              <p:cNvSpPr txBox="1">
                <a:spLocks noChangeArrowheads="1"/>
              </p:cNvSpPr>
              <p:nvPr/>
            </p:nvSpPr>
            <p:spPr bwMode="auto">
              <a:xfrm>
                <a:off x="949003" y="4020851"/>
                <a:ext cx="1503529" cy="1015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Q</a:t>
                </a: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проект = 10 000 м3/ч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Q</a:t>
                </a: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факт = 9 500</a:t>
                </a:r>
                <a:r>
                  <a:rPr lang="ru-RU" altLang="ru-RU" sz="1000" b="1" dirty="0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м3/ч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Q</a:t>
                </a:r>
                <a:r>
                  <a:rPr lang="ru-RU" altLang="ru-RU" sz="1000" b="1" dirty="0" err="1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перспект</a:t>
                </a: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 = </a:t>
                </a:r>
                <a:r>
                  <a:rPr lang="ru-RU" altLang="ru-RU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12 000 </a:t>
                </a: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м3/ч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None/>
                </a:pPr>
                <a:r>
                  <a:rPr lang="ru-RU" altLang="ru-RU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Перспективная загрузка превышает проектную производительность</a:t>
                </a:r>
                <a:endParaRPr lang="ru-RU" altLang="ru-RU" sz="1000" b="1" dirty="0">
                  <a:solidFill>
                    <a:srgbClr val="FF0000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11" name="Группа 10"/>
              <p:cNvGrpSpPr/>
              <p:nvPr/>
            </p:nvGrpSpPr>
            <p:grpSpPr>
              <a:xfrm>
                <a:off x="1275454" y="3306645"/>
                <a:ext cx="865342" cy="646659"/>
                <a:chOff x="1196071" y="3336853"/>
                <a:chExt cx="865342" cy="646659"/>
              </a:xfrm>
            </p:grpSpPr>
            <p:sp>
              <p:nvSpPr>
                <p:cNvPr id="1412" name="Равнобедренный треугольник 1411"/>
                <p:cNvSpPr/>
                <p:nvPr/>
              </p:nvSpPr>
              <p:spPr>
                <a:xfrm>
                  <a:off x="1196071" y="3336853"/>
                  <a:ext cx="865342" cy="646659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14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45750" y="3624787"/>
                  <a:ext cx="56180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ru-RU" altLang="ru-RU" sz="1200" b="1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ГРС-1</a:t>
                  </a:r>
                  <a:endParaRPr lang="ru-RU" altLang="ru-RU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</p:grpSp>
        <p:sp>
          <p:nvSpPr>
            <p:cNvPr id="1418" name="Полилиния 1417"/>
            <p:cNvSpPr/>
            <p:nvPr/>
          </p:nvSpPr>
          <p:spPr>
            <a:xfrm rot="5400000">
              <a:off x="6356113" y="3594627"/>
              <a:ext cx="246547" cy="651486"/>
            </a:xfrm>
            <a:custGeom>
              <a:avLst/>
              <a:gdLst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304322 w 431800"/>
                <a:gd name="connsiteY3" fmla="*/ 0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196372 w 431800"/>
                <a:gd name="connsiteY3" fmla="*/ 9525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1462 h 390525"/>
                <a:gd name="connsiteX1" fmla="*/ 127478 w 431800"/>
                <a:gd name="connsiteY1" fmla="*/ 191462 h 390525"/>
                <a:gd name="connsiteX2" fmla="*/ 175103 w 431800"/>
                <a:gd name="connsiteY2" fmla="*/ 0 h 390525"/>
                <a:gd name="connsiteX3" fmla="*/ 196372 w 431800"/>
                <a:gd name="connsiteY3" fmla="*/ 6350 h 390525"/>
                <a:gd name="connsiteX4" fmla="*/ 304322 w 431800"/>
                <a:gd name="connsiteY4" fmla="*/ 191462 h 390525"/>
                <a:gd name="connsiteX5" fmla="*/ 431800 w 431800"/>
                <a:gd name="connsiteY5" fmla="*/ 191462 h 390525"/>
                <a:gd name="connsiteX6" fmla="*/ 215900 w 431800"/>
                <a:gd name="connsiteY6" fmla="*/ 390525 h 390525"/>
                <a:gd name="connsiteX7" fmla="*/ 0 w 431800"/>
                <a:gd name="connsiteY7" fmla="*/ 191462 h 390525"/>
                <a:gd name="connsiteX0" fmla="*/ 0 w 431800"/>
                <a:gd name="connsiteY0" fmla="*/ 185112 h 384175"/>
                <a:gd name="connsiteX1" fmla="*/ 127478 w 431800"/>
                <a:gd name="connsiteY1" fmla="*/ 185112 h 384175"/>
                <a:gd name="connsiteX2" fmla="*/ 196372 w 431800"/>
                <a:gd name="connsiteY2" fmla="*/ 0 h 384175"/>
                <a:gd name="connsiteX3" fmla="*/ 304322 w 431800"/>
                <a:gd name="connsiteY3" fmla="*/ 185112 h 384175"/>
                <a:gd name="connsiteX4" fmla="*/ 431800 w 431800"/>
                <a:gd name="connsiteY4" fmla="*/ 185112 h 384175"/>
                <a:gd name="connsiteX5" fmla="*/ 215900 w 431800"/>
                <a:gd name="connsiteY5" fmla="*/ 384175 h 384175"/>
                <a:gd name="connsiteX6" fmla="*/ 0 w 431800"/>
                <a:gd name="connsiteY6" fmla="*/ 185112 h 384175"/>
                <a:gd name="connsiteX0" fmla="*/ 0 w 431800"/>
                <a:gd name="connsiteY0" fmla="*/ 242262 h 441325"/>
                <a:gd name="connsiteX1" fmla="*/ 127478 w 431800"/>
                <a:gd name="connsiteY1" fmla="*/ 242262 h 441325"/>
                <a:gd name="connsiteX2" fmla="*/ 196372 w 431800"/>
                <a:gd name="connsiteY2" fmla="*/ 0 h 441325"/>
                <a:gd name="connsiteX3" fmla="*/ 304322 w 431800"/>
                <a:gd name="connsiteY3" fmla="*/ 242262 h 441325"/>
                <a:gd name="connsiteX4" fmla="*/ 431800 w 431800"/>
                <a:gd name="connsiteY4" fmla="*/ 242262 h 441325"/>
                <a:gd name="connsiteX5" fmla="*/ 215900 w 431800"/>
                <a:gd name="connsiteY5" fmla="*/ 441325 h 441325"/>
                <a:gd name="connsiteX6" fmla="*/ 0 w 431800"/>
                <a:gd name="connsiteY6" fmla="*/ 242262 h 44132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585162 h 784225"/>
                <a:gd name="connsiteX1" fmla="*/ 127478 w 431800"/>
                <a:gd name="connsiteY1" fmla="*/ 585162 h 784225"/>
                <a:gd name="connsiteX2" fmla="*/ 177800 w 431800"/>
                <a:gd name="connsiteY2" fmla="*/ 0 h 784225"/>
                <a:gd name="connsiteX3" fmla="*/ 304322 w 431800"/>
                <a:gd name="connsiteY3" fmla="*/ 585162 h 784225"/>
                <a:gd name="connsiteX4" fmla="*/ 431800 w 431800"/>
                <a:gd name="connsiteY4" fmla="*/ 585162 h 784225"/>
                <a:gd name="connsiteX5" fmla="*/ 215900 w 431800"/>
                <a:gd name="connsiteY5" fmla="*/ 784225 h 784225"/>
                <a:gd name="connsiteX6" fmla="*/ 0 w 431800"/>
                <a:gd name="connsiteY6" fmla="*/ 585162 h 784225"/>
                <a:gd name="connsiteX0" fmla="*/ 0 w 431800"/>
                <a:gd name="connsiteY0" fmla="*/ 608022 h 807085"/>
                <a:gd name="connsiteX1" fmla="*/ 127478 w 431800"/>
                <a:gd name="connsiteY1" fmla="*/ 608022 h 807085"/>
                <a:gd name="connsiteX2" fmla="*/ 223520 w 431800"/>
                <a:gd name="connsiteY2" fmla="*/ 0 h 807085"/>
                <a:gd name="connsiteX3" fmla="*/ 304322 w 431800"/>
                <a:gd name="connsiteY3" fmla="*/ 608022 h 807085"/>
                <a:gd name="connsiteX4" fmla="*/ 431800 w 431800"/>
                <a:gd name="connsiteY4" fmla="*/ 608022 h 807085"/>
                <a:gd name="connsiteX5" fmla="*/ 215900 w 431800"/>
                <a:gd name="connsiteY5" fmla="*/ 807085 h 807085"/>
                <a:gd name="connsiteX6" fmla="*/ 0 w 431800"/>
                <a:gd name="connsiteY6" fmla="*/ 608022 h 807085"/>
                <a:gd name="connsiteX0" fmla="*/ 0 w 431800"/>
                <a:gd name="connsiteY0" fmla="*/ 676602 h 875665"/>
                <a:gd name="connsiteX1" fmla="*/ 127478 w 431800"/>
                <a:gd name="connsiteY1" fmla="*/ 676602 h 875665"/>
                <a:gd name="connsiteX2" fmla="*/ 215900 w 431800"/>
                <a:gd name="connsiteY2" fmla="*/ 0 h 875665"/>
                <a:gd name="connsiteX3" fmla="*/ 304322 w 431800"/>
                <a:gd name="connsiteY3" fmla="*/ 676602 h 875665"/>
                <a:gd name="connsiteX4" fmla="*/ 431800 w 431800"/>
                <a:gd name="connsiteY4" fmla="*/ 676602 h 875665"/>
                <a:gd name="connsiteX5" fmla="*/ 215900 w 431800"/>
                <a:gd name="connsiteY5" fmla="*/ 875665 h 875665"/>
                <a:gd name="connsiteX6" fmla="*/ 0 w 431800"/>
                <a:gd name="connsiteY6" fmla="*/ 676602 h 87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875665">
                  <a:moveTo>
                    <a:pt x="0" y="676602"/>
                  </a:moveTo>
                  <a:lnTo>
                    <a:pt x="127478" y="676602"/>
                  </a:lnTo>
                  <a:lnTo>
                    <a:pt x="215900" y="0"/>
                  </a:lnTo>
                  <a:lnTo>
                    <a:pt x="304322" y="676602"/>
                  </a:lnTo>
                  <a:lnTo>
                    <a:pt x="431800" y="676602"/>
                  </a:lnTo>
                  <a:lnTo>
                    <a:pt x="215900" y="875665"/>
                  </a:lnTo>
                  <a:lnTo>
                    <a:pt x="0" y="676602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4999">
                  <a:srgbClr val="00B9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419" name="Полилиния 1418"/>
            <p:cNvSpPr/>
            <p:nvPr/>
          </p:nvSpPr>
          <p:spPr>
            <a:xfrm rot="16200000">
              <a:off x="2545103" y="3594626"/>
              <a:ext cx="246547" cy="651486"/>
            </a:xfrm>
            <a:custGeom>
              <a:avLst/>
              <a:gdLst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304322 w 431800"/>
                <a:gd name="connsiteY3" fmla="*/ 0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4637 h 393700"/>
                <a:gd name="connsiteX1" fmla="*/ 127478 w 431800"/>
                <a:gd name="connsiteY1" fmla="*/ 194637 h 393700"/>
                <a:gd name="connsiteX2" fmla="*/ 127478 w 431800"/>
                <a:gd name="connsiteY2" fmla="*/ 0 h 393700"/>
                <a:gd name="connsiteX3" fmla="*/ 196372 w 431800"/>
                <a:gd name="connsiteY3" fmla="*/ 9525 h 393700"/>
                <a:gd name="connsiteX4" fmla="*/ 304322 w 431800"/>
                <a:gd name="connsiteY4" fmla="*/ 194637 h 393700"/>
                <a:gd name="connsiteX5" fmla="*/ 431800 w 431800"/>
                <a:gd name="connsiteY5" fmla="*/ 194637 h 393700"/>
                <a:gd name="connsiteX6" fmla="*/ 215900 w 431800"/>
                <a:gd name="connsiteY6" fmla="*/ 393700 h 393700"/>
                <a:gd name="connsiteX7" fmla="*/ 0 w 431800"/>
                <a:gd name="connsiteY7" fmla="*/ 194637 h 393700"/>
                <a:gd name="connsiteX0" fmla="*/ 0 w 431800"/>
                <a:gd name="connsiteY0" fmla="*/ 191462 h 390525"/>
                <a:gd name="connsiteX1" fmla="*/ 127478 w 431800"/>
                <a:gd name="connsiteY1" fmla="*/ 191462 h 390525"/>
                <a:gd name="connsiteX2" fmla="*/ 175103 w 431800"/>
                <a:gd name="connsiteY2" fmla="*/ 0 h 390525"/>
                <a:gd name="connsiteX3" fmla="*/ 196372 w 431800"/>
                <a:gd name="connsiteY3" fmla="*/ 6350 h 390525"/>
                <a:gd name="connsiteX4" fmla="*/ 304322 w 431800"/>
                <a:gd name="connsiteY4" fmla="*/ 191462 h 390525"/>
                <a:gd name="connsiteX5" fmla="*/ 431800 w 431800"/>
                <a:gd name="connsiteY5" fmla="*/ 191462 h 390525"/>
                <a:gd name="connsiteX6" fmla="*/ 215900 w 431800"/>
                <a:gd name="connsiteY6" fmla="*/ 390525 h 390525"/>
                <a:gd name="connsiteX7" fmla="*/ 0 w 431800"/>
                <a:gd name="connsiteY7" fmla="*/ 191462 h 390525"/>
                <a:gd name="connsiteX0" fmla="*/ 0 w 431800"/>
                <a:gd name="connsiteY0" fmla="*/ 185112 h 384175"/>
                <a:gd name="connsiteX1" fmla="*/ 127478 w 431800"/>
                <a:gd name="connsiteY1" fmla="*/ 185112 h 384175"/>
                <a:gd name="connsiteX2" fmla="*/ 196372 w 431800"/>
                <a:gd name="connsiteY2" fmla="*/ 0 h 384175"/>
                <a:gd name="connsiteX3" fmla="*/ 304322 w 431800"/>
                <a:gd name="connsiteY3" fmla="*/ 185112 h 384175"/>
                <a:gd name="connsiteX4" fmla="*/ 431800 w 431800"/>
                <a:gd name="connsiteY4" fmla="*/ 185112 h 384175"/>
                <a:gd name="connsiteX5" fmla="*/ 215900 w 431800"/>
                <a:gd name="connsiteY5" fmla="*/ 384175 h 384175"/>
                <a:gd name="connsiteX6" fmla="*/ 0 w 431800"/>
                <a:gd name="connsiteY6" fmla="*/ 185112 h 384175"/>
                <a:gd name="connsiteX0" fmla="*/ 0 w 431800"/>
                <a:gd name="connsiteY0" fmla="*/ 242262 h 441325"/>
                <a:gd name="connsiteX1" fmla="*/ 127478 w 431800"/>
                <a:gd name="connsiteY1" fmla="*/ 242262 h 441325"/>
                <a:gd name="connsiteX2" fmla="*/ 196372 w 431800"/>
                <a:gd name="connsiteY2" fmla="*/ 0 h 441325"/>
                <a:gd name="connsiteX3" fmla="*/ 304322 w 431800"/>
                <a:gd name="connsiteY3" fmla="*/ 242262 h 441325"/>
                <a:gd name="connsiteX4" fmla="*/ 431800 w 431800"/>
                <a:gd name="connsiteY4" fmla="*/ 242262 h 441325"/>
                <a:gd name="connsiteX5" fmla="*/ 215900 w 431800"/>
                <a:gd name="connsiteY5" fmla="*/ 441325 h 441325"/>
                <a:gd name="connsiteX6" fmla="*/ 0 w 431800"/>
                <a:gd name="connsiteY6" fmla="*/ 242262 h 44132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714702 h 913765"/>
                <a:gd name="connsiteX1" fmla="*/ 127478 w 431800"/>
                <a:gd name="connsiteY1" fmla="*/ 714702 h 913765"/>
                <a:gd name="connsiteX2" fmla="*/ 177800 w 431800"/>
                <a:gd name="connsiteY2" fmla="*/ 0 h 913765"/>
                <a:gd name="connsiteX3" fmla="*/ 304322 w 431800"/>
                <a:gd name="connsiteY3" fmla="*/ 714702 h 913765"/>
                <a:gd name="connsiteX4" fmla="*/ 431800 w 431800"/>
                <a:gd name="connsiteY4" fmla="*/ 714702 h 913765"/>
                <a:gd name="connsiteX5" fmla="*/ 215900 w 431800"/>
                <a:gd name="connsiteY5" fmla="*/ 913765 h 913765"/>
                <a:gd name="connsiteX6" fmla="*/ 0 w 431800"/>
                <a:gd name="connsiteY6" fmla="*/ 714702 h 913765"/>
                <a:gd name="connsiteX0" fmla="*/ 0 w 431800"/>
                <a:gd name="connsiteY0" fmla="*/ 585162 h 784225"/>
                <a:gd name="connsiteX1" fmla="*/ 127478 w 431800"/>
                <a:gd name="connsiteY1" fmla="*/ 585162 h 784225"/>
                <a:gd name="connsiteX2" fmla="*/ 177800 w 431800"/>
                <a:gd name="connsiteY2" fmla="*/ 0 h 784225"/>
                <a:gd name="connsiteX3" fmla="*/ 304322 w 431800"/>
                <a:gd name="connsiteY3" fmla="*/ 585162 h 784225"/>
                <a:gd name="connsiteX4" fmla="*/ 431800 w 431800"/>
                <a:gd name="connsiteY4" fmla="*/ 585162 h 784225"/>
                <a:gd name="connsiteX5" fmla="*/ 215900 w 431800"/>
                <a:gd name="connsiteY5" fmla="*/ 784225 h 784225"/>
                <a:gd name="connsiteX6" fmla="*/ 0 w 431800"/>
                <a:gd name="connsiteY6" fmla="*/ 585162 h 784225"/>
                <a:gd name="connsiteX0" fmla="*/ 0 w 431800"/>
                <a:gd name="connsiteY0" fmla="*/ 608022 h 807085"/>
                <a:gd name="connsiteX1" fmla="*/ 127478 w 431800"/>
                <a:gd name="connsiteY1" fmla="*/ 608022 h 807085"/>
                <a:gd name="connsiteX2" fmla="*/ 223520 w 431800"/>
                <a:gd name="connsiteY2" fmla="*/ 0 h 807085"/>
                <a:gd name="connsiteX3" fmla="*/ 304322 w 431800"/>
                <a:gd name="connsiteY3" fmla="*/ 608022 h 807085"/>
                <a:gd name="connsiteX4" fmla="*/ 431800 w 431800"/>
                <a:gd name="connsiteY4" fmla="*/ 608022 h 807085"/>
                <a:gd name="connsiteX5" fmla="*/ 215900 w 431800"/>
                <a:gd name="connsiteY5" fmla="*/ 807085 h 807085"/>
                <a:gd name="connsiteX6" fmla="*/ 0 w 431800"/>
                <a:gd name="connsiteY6" fmla="*/ 608022 h 807085"/>
                <a:gd name="connsiteX0" fmla="*/ 0 w 431800"/>
                <a:gd name="connsiteY0" fmla="*/ 676602 h 875665"/>
                <a:gd name="connsiteX1" fmla="*/ 127478 w 431800"/>
                <a:gd name="connsiteY1" fmla="*/ 676602 h 875665"/>
                <a:gd name="connsiteX2" fmla="*/ 215900 w 431800"/>
                <a:gd name="connsiteY2" fmla="*/ 0 h 875665"/>
                <a:gd name="connsiteX3" fmla="*/ 304322 w 431800"/>
                <a:gd name="connsiteY3" fmla="*/ 676602 h 875665"/>
                <a:gd name="connsiteX4" fmla="*/ 431800 w 431800"/>
                <a:gd name="connsiteY4" fmla="*/ 676602 h 875665"/>
                <a:gd name="connsiteX5" fmla="*/ 215900 w 431800"/>
                <a:gd name="connsiteY5" fmla="*/ 875665 h 875665"/>
                <a:gd name="connsiteX6" fmla="*/ 0 w 431800"/>
                <a:gd name="connsiteY6" fmla="*/ 676602 h 875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31800" h="875665">
                  <a:moveTo>
                    <a:pt x="0" y="676602"/>
                  </a:moveTo>
                  <a:lnTo>
                    <a:pt x="127478" y="676602"/>
                  </a:lnTo>
                  <a:lnTo>
                    <a:pt x="215900" y="0"/>
                  </a:lnTo>
                  <a:lnTo>
                    <a:pt x="304322" y="676602"/>
                  </a:lnTo>
                  <a:lnTo>
                    <a:pt x="431800" y="676602"/>
                  </a:lnTo>
                  <a:lnTo>
                    <a:pt x="215900" y="875665"/>
                  </a:lnTo>
                  <a:lnTo>
                    <a:pt x="0" y="676602"/>
                  </a:lnTo>
                  <a:close/>
                </a:path>
              </a:pathLst>
            </a:custGeom>
            <a:gradFill>
              <a:gsLst>
                <a:gs pos="0">
                  <a:srgbClr val="0070C0"/>
                </a:gs>
                <a:gs pos="64999">
                  <a:srgbClr val="00B9FA"/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buClr>
                  <a:srgbClr val="000000"/>
                </a:buClr>
                <a:buSzPct val="100000"/>
                <a:buFont typeface="Arial" charset="0"/>
                <a:buNone/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  <p:pic>
          <p:nvPicPr>
            <p:cNvPr id="1420" name="Рисунок 14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8780" y="3650698"/>
              <a:ext cx="636444" cy="692984"/>
            </a:xfrm>
            <a:prstGeom prst="rect">
              <a:avLst/>
            </a:prstGeom>
          </p:spPr>
        </p:pic>
        <p:sp>
          <p:nvSpPr>
            <p:cNvPr id="1421" name="Text Box 19"/>
            <p:cNvSpPr txBox="1">
              <a:spLocks noChangeArrowheads="1"/>
            </p:cNvSpPr>
            <p:nvPr/>
          </p:nvSpPr>
          <p:spPr bwMode="auto">
            <a:xfrm>
              <a:off x="4504423" y="3041867"/>
              <a:ext cx="214418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Выдача заключения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о ТВП 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 dirty="0">
                  <a:solidFill>
                    <a:srgbClr val="003366"/>
                  </a:solidFill>
                  <a:latin typeface="Arial Narrow" panose="020B0606020202030204" pitchFamily="34" charset="0"/>
                </a:rPr>
                <a:t>ч</a:t>
              </a: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ерез ГРС-2 на 2 000 м3/ч</a:t>
              </a:r>
              <a:endParaRPr lang="ru-RU" altLang="ru-RU" sz="10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22" name="Рисунок 14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17862" y="3651530"/>
              <a:ext cx="636444" cy="692985"/>
            </a:xfrm>
            <a:prstGeom prst="rect">
              <a:avLst/>
            </a:prstGeom>
          </p:spPr>
        </p:pic>
        <p:sp>
          <p:nvSpPr>
            <p:cNvPr id="1423" name="Text Box 19"/>
            <p:cNvSpPr txBox="1">
              <a:spLocks noChangeArrowheads="1"/>
            </p:cNvSpPr>
            <p:nvPr/>
          </p:nvSpPr>
          <p:spPr bwMode="auto">
            <a:xfrm>
              <a:off x="2454392" y="3038732"/>
              <a:ext cx="2144181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Выдача ТУ на подключение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к сетям ГРО через ГРС-1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0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на 2 000 м3/ч</a:t>
              </a:r>
              <a:endParaRPr lang="ru-RU" altLang="ru-RU" sz="10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0" name="Не равно 9"/>
            <p:cNvSpPr/>
            <p:nvPr/>
          </p:nvSpPr>
          <p:spPr>
            <a:xfrm>
              <a:off x="4135387" y="3723137"/>
              <a:ext cx="872312" cy="395680"/>
            </a:xfrm>
            <a:prstGeom prst="mathNotEqual">
              <a:avLst/>
            </a:prstGeom>
            <a:solidFill>
              <a:srgbClr val="00B9FA"/>
            </a:solidFill>
            <a:ln>
              <a:solidFill>
                <a:schemeClr val="accent1">
                  <a:shade val="50000"/>
                  <a:alpha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428" name="Группа 1427"/>
            <p:cNvGrpSpPr/>
            <p:nvPr/>
          </p:nvGrpSpPr>
          <p:grpSpPr>
            <a:xfrm>
              <a:off x="6966465" y="3224031"/>
              <a:ext cx="1503529" cy="1268204"/>
              <a:chOff x="949003" y="3306645"/>
              <a:chExt cx="1503529" cy="1268204"/>
            </a:xfrm>
          </p:grpSpPr>
          <p:sp>
            <p:nvSpPr>
              <p:cNvPr id="1429" name="Text Box 19"/>
              <p:cNvSpPr txBox="1">
                <a:spLocks noChangeArrowheads="1"/>
              </p:cNvSpPr>
              <p:nvPr/>
            </p:nvSpPr>
            <p:spPr bwMode="auto">
              <a:xfrm>
                <a:off x="949003" y="4020851"/>
                <a:ext cx="1503529" cy="553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–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»"/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Q</a:t>
                </a: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проект = 15 000 м3/ч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Q</a:t>
                </a: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факт = 5 500</a:t>
                </a:r>
                <a:r>
                  <a:rPr lang="ru-RU" altLang="ru-RU" sz="1000" b="1" dirty="0" smtClean="0">
                    <a:solidFill>
                      <a:srgbClr val="C0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м3/ч</a:t>
                </a:r>
              </a:p>
              <a:p>
                <a:pPr algn="ctr">
                  <a:spcBef>
                    <a:spcPct val="0"/>
                  </a:spcBef>
                  <a:buClrTx/>
                  <a:buSzTx/>
                  <a:buNone/>
                </a:pPr>
                <a:r>
                  <a:rPr lang="en-US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Q</a:t>
                </a:r>
                <a:r>
                  <a:rPr lang="ru-RU" altLang="ru-RU" sz="1000" b="1" dirty="0" err="1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перспект</a:t>
                </a: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 = </a:t>
                </a:r>
                <a:r>
                  <a:rPr lang="ru-RU" altLang="ru-RU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altLang="ru-RU" sz="1000" b="1" dirty="0" smtClean="0">
                    <a:solidFill>
                      <a:srgbClr val="1A4977"/>
                    </a:solidFill>
                    <a:latin typeface="Arial Narrow" panose="020B0606020202030204" pitchFamily="34" charset="0"/>
                  </a:rPr>
                  <a:t>7 500</a:t>
                </a:r>
                <a:r>
                  <a:rPr lang="ru-RU" altLang="ru-RU" sz="1000" b="1" dirty="0" smtClean="0">
                    <a:solidFill>
                      <a:srgbClr val="FF0000"/>
                    </a:solidFill>
                    <a:latin typeface="Arial Narrow" panose="020B0606020202030204" pitchFamily="34" charset="0"/>
                  </a:rPr>
                  <a:t> </a:t>
                </a:r>
                <a:r>
                  <a:rPr lang="ru-RU" altLang="ru-RU" sz="1000" b="1" dirty="0" smtClean="0">
                    <a:solidFill>
                      <a:srgbClr val="003366"/>
                    </a:solidFill>
                    <a:latin typeface="Arial Narrow" panose="020B0606020202030204" pitchFamily="34" charset="0"/>
                  </a:rPr>
                  <a:t>м3/ч</a:t>
                </a:r>
                <a:endParaRPr lang="ru-RU" altLang="ru-RU" sz="1000" b="1" dirty="0">
                  <a:solidFill>
                    <a:srgbClr val="003366"/>
                  </a:solidFill>
                  <a:latin typeface="Arial Narrow" panose="020B0606020202030204" pitchFamily="34" charset="0"/>
                </a:endParaRPr>
              </a:p>
            </p:txBody>
          </p:sp>
          <p:grpSp>
            <p:nvGrpSpPr>
              <p:cNvPr id="1430" name="Группа 1429"/>
              <p:cNvGrpSpPr/>
              <p:nvPr/>
            </p:nvGrpSpPr>
            <p:grpSpPr>
              <a:xfrm>
                <a:off x="1275454" y="3306645"/>
                <a:ext cx="865342" cy="646659"/>
                <a:chOff x="1196071" y="3336853"/>
                <a:chExt cx="865342" cy="646659"/>
              </a:xfrm>
            </p:grpSpPr>
            <p:sp>
              <p:nvSpPr>
                <p:cNvPr id="1431" name="Равнобедренный треугольник 1430"/>
                <p:cNvSpPr/>
                <p:nvPr/>
              </p:nvSpPr>
              <p:spPr>
                <a:xfrm>
                  <a:off x="1196071" y="3336853"/>
                  <a:ext cx="865342" cy="646659"/>
                </a:xfrm>
                <a:prstGeom prst="triangl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000" dirty="0">
                    <a:latin typeface="Arial Narrow" panose="020B0606020202030204" pitchFamily="34" charset="0"/>
                  </a:endParaRPr>
                </a:p>
              </p:txBody>
            </p:sp>
            <p:sp>
              <p:nvSpPr>
                <p:cNvPr id="1432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1345750" y="3624787"/>
                  <a:ext cx="561808" cy="27699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spcBef>
                      <a:spcPts val="8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32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ts val="7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8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ts val="6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•"/>
                    <a:defRPr sz="24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–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ts val="500"/>
                    </a:spcBef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5pPr>
                  <a:lvl6pPr marL="25146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6pPr>
                  <a:lvl7pPr marL="29718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7pPr>
                  <a:lvl8pPr marL="34290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8pPr>
                  <a:lvl9pPr marL="3886200" indent="-228600" defTabSz="449263" eaLnBrk="0" fontAlgn="base" hangingPunct="0">
                    <a:spcBef>
                      <a:spcPts val="500"/>
                    </a:spcBef>
                    <a:spcAft>
                      <a:spcPct val="0"/>
                    </a:spcAft>
                    <a:buClr>
                      <a:srgbClr val="000000"/>
                    </a:buClr>
                    <a:buSzPct val="100000"/>
                    <a:buFont typeface="Arial" panose="020B0604020202020204" pitchFamily="34" charset="0"/>
                    <a:buChar char="»"/>
                    <a:defRPr sz="2000">
                      <a:solidFill>
                        <a:srgbClr val="000000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r>
                    <a:rPr lang="ru-RU" altLang="ru-RU" sz="1200" b="1" dirty="0" smtClean="0">
                      <a:solidFill>
                        <a:schemeClr val="bg1"/>
                      </a:solidFill>
                      <a:latin typeface="Arial Narrow" panose="020B0606020202030204" pitchFamily="34" charset="0"/>
                    </a:rPr>
                    <a:t>ГРС-2</a:t>
                  </a:r>
                  <a:endParaRPr lang="ru-RU" altLang="ru-RU" sz="1200" b="1" dirty="0">
                    <a:solidFill>
                      <a:schemeClr val="bg1"/>
                    </a:solidFill>
                    <a:latin typeface="Arial Narrow" panose="020B0606020202030204" pitchFamily="34" charset="0"/>
                  </a:endParaRPr>
                </a:p>
              </p:txBody>
            </p:sp>
          </p:grpSp>
        </p:grpSp>
        <p:sp>
          <p:nvSpPr>
            <p:cNvPr id="18" name="Прямоугольник 17"/>
            <p:cNvSpPr/>
            <p:nvPr/>
          </p:nvSpPr>
          <p:spPr>
            <a:xfrm>
              <a:off x="4299431" y="4155471"/>
              <a:ext cx="5693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dirty="0">
                  <a:ln w="0"/>
                  <a:solidFill>
                    <a:srgbClr val="00B9FA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?</a:t>
              </a:r>
              <a:endParaRPr lang="ru-RU" sz="5400" b="0" cap="none" spc="0" dirty="0">
                <a:ln w="0"/>
                <a:solidFill>
                  <a:srgbClr val="00B9FA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434" name="Text Box 19"/>
            <p:cNvSpPr txBox="1">
              <a:spLocks noChangeArrowheads="1"/>
            </p:cNvSpPr>
            <p:nvPr/>
          </p:nvSpPr>
          <p:spPr bwMode="auto">
            <a:xfrm>
              <a:off x="3931193" y="4973959"/>
              <a:ext cx="131547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Межрегионгаз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003366"/>
                  </a:solidFill>
                  <a:latin typeface="Arial Narrow" panose="020B0606020202030204" pitchFamily="34" charset="0"/>
                </a:rPr>
                <a:t>(МРГ)</a:t>
              </a:r>
              <a:endParaRPr lang="ru-RU" altLang="ru-RU" sz="1400" b="1" dirty="0">
                <a:solidFill>
                  <a:srgbClr val="003366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435" name="Рисунок 143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0648" y="5527026"/>
              <a:ext cx="1016563" cy="950236"/>
            </a:xfrm>
            <a:prstGeom prst="rect">
              <a:avLst/>
            </a:prstGeom>
          </p:spPr>
        </p:pic>
        <p:pic>
          <p:nvPicPr>
            <p:cNvPr id="1437" name="Рисунок 143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553" y="1471097"/>
              <a:ext cx="1028868" cy="944985"/>
            </a:xfrm>
            <a:prstGeom prst="rect">
              <a:avLst/>
            </a:prstGeom>
          </p:spPr>
        </p:pic>
        <p:pic>
          <p:nvPicPr>
            <p:cNvPr id="1438" name="Рисунок 14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558" y="1460138"/>
              <a:ext cx="1016563" cy="9502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1266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30101" y="593712"/>
            <a:ext cx="56578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ОСНОВНЫЕ НЕДОСТАТКИ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0622" y="65039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/>
              <a:t>6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496016" y="1471423"/>
            <a:ext cx="8418206" cy="4401205"/>
            <a:chOff x="590841" y="1320997"/>
            <a:chExt cx="8418206" cy="4401205"/>
          </a:xfrm>
        </p:grpSpPr>
        <p:sp>
          <p:nvSpPr>
            <p:cNvPr id="2" name="TextBox 1"/>
            <p:cNvSpPr txBox="1"/>
            <p:nvPr/>
          </p:nvSpPr>
          <p:spPr>
            <a:xfrm>
              <a:off x="590841" y="1320997"/>
              <a:ext cx="8323381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2000" dirty="0" smtClean="0">
                  <a:latin typeface="Arial Narrow" panose="020B0606020202030204" pitchFamily="34" charset="0"/>
                </a:rPr>
                <a:t>-	нерациональный расход средств инвестора или бюджетных средств, необходимость ожидания осуществления ресурсоснабжающими организациями длительных и сложных мероприятий, направленных на увеличение пропускной способности системы газоснабжения;</a:t>
              </a:r>
            </a:p>
            <a:p>
              <a:pPr marL="342900" indent="-342900" algn="just">
                <a:buFontTx/>
                <a:buChar char="-"/>
              </a:pPr>
              <a:endParaRPr lang="ru-RU" sz="2000" dirty="0" smtClean="0">
                <a:latin typeface="Arial Narrow" panose="020B0606020202030204" pitchFamily="34" charset="0"/>
              </a:endParaRPr>
            </a:p>
            <a:p>
              <a:pPr indent="450000" algn="just"/>
              <a:endParaRPr lang="ru-RU" sz="2000" dirty="0" smtClean="0">
                <a:latin typeface="Arial Narrow" panose="020B0606020202030204" pitchFamily="34" charset="0"/>
              </a:endParaRPr>
            </a:p>
            <a:p>
              <a:pPr indent="450000" algn="just"/>
              <a:r>
                <a:rPr lang="ru-RU" sz="2000" dirty="0" smtClean="0">
                  <a:latin typeface="Arial Narrow" panose="020B0606020202030204" pitchFamily="34" charset="0"/>
                </a:rPr>
                <a:t>- 	затягивание сроков ввода в эксплуатацию новых объектов строительства, рост рисков и издержек инвестиционного проекта;</a:t>
              </a:r>
            </a:p>
            <a:p>
              <a:pPr indent="450000" algn="just"/>
              <a:endParaRPr lang="ru-RU" sz="2000" dirty="0" smtClean="0">
                <a:latin typeface="Arial Narrow" panose="020B0606020202030204" pitchFamily="34" charset="0"/>
              </a:endParaRPr>
            </a:p>
            <a:p>
              <a:pPr indent="450000" algn="just"/>
              <a:endParaRPr lang="ru-RU" sz="2000" dirty="0">
                <a:latin typeface="Arial Narrow" panose="020B0606020202030204" pitchFamily="34" charset="0"/>
              </a:endParaRPr>
            </a:p>
            <a:p>
              <a:pPr indent="450000" algn="just"/>
              <a:r>
                <a:rPr lang="ru-RU" sz="2000" dirty="0" smtClean="0">
                  <a:latin typeface="Arial Narrow" panose="020B0606020202030204" pitchFamily="34" charset="0"/>
                </a:rPr>
                <a:t>-	неравномерная загрузка объектов магистрального транспорта газа, неэффективное использование действующих и создаваемых мощностей, порча репутации как социально-ориентированной компании, упущенная выгода предприятия в связи с отсутствием роста внутреннего рынка газопотребления;</a:t>
              </a:r>
            </a:p>
          </p:txBody>
        </p: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729047" y="2912074"/>
              <a:ext cx="8280000" cy="0"/>
            </a:xfrm>
            <a:prstGeom prst="line">
              <a:avLst/>
            </a:prstGeom>
            <a:ln w="38100">
              <a:gradFill>
                <a:gsLst>
                  <a:gs pos="53000">
                    <a:srgbClr val="C00000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Прямая соединительная линия 641"/>
            <p:cNvCxnSpPr/>
            <p:nvPr/>
          </p:nvCxnSpPr>
          <p:spPr>
            <a:xfrm>
              <a:off x="729047" y="4164228"/>
              <a:ext cx="8280000" cy="0"/>
            </a:xfrm>
            <a:prstGeom prst="line">
              <a:avLst/>
            </a:prstGeom>
            <a:ln w="38100">
              <a:gradFill>
                <a:gsLst>
                  <a:gs pos="53000">
                    <a:srgbClr val="C00000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723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Номер слайда 3"/>
          <p:cNvSpPr txBox="1">
            <a:spLocks/>
          </p:cNvSpPr>
          <p:nvPr/>
        </p:nvSpPr>
        <p:spPr>
          <a:xfrm>
            <a:off x="6780622" y="6503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2272" name="Text Box 19"/>
          <p:cNvSpPr txBox="1">
            <a:spLocks noChangeArrowheads="1"/>
          </p:cNvSpPr>
          <p:nvPr/>
        </p:nvSpPr>
        <p:spPr bwMode="auto">
          <a:xfrm>
            <a:off x="1174625" y="4297850"/>
            <a:ext cx="132705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3200">
                <a:solidFill>
                  <a:srgbClr val="00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ts val="7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800">
                <a:solidFill>
                  <a:srgbClr val="000000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ts val="6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>
                <a:solidFill>
                  <a:srgbClr val="000000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–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ts val="50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»"/>
              <a:defRPr sz="2000">
                <a:solidFill>
                  <a:srgbClr val="000000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endParaRPr lang="ru-RU" altLang="ru-RU" sz="800" b="1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sp>
        <p:nvSpPr>
          <p:cNvPr id="1316" name="TextBox 1315"/>
          <p:cNvSpPr txBox="1">
            <a:spLocks noChangeArrowheads="1"/>
          </p:cNvSpPr>
          <p:nvPr/>
        </p:nvSpPr>
        <p:spPr bwMode="auto">
          <a:xfrm>
            <a:off x="2122141" y="581254"/>
            <a:ext cx="6593298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ЗАГРУЗКА ГРС С УЧЕТОМ РОЗДАННЫХ ЛИМИТОВ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205944" y="1499286"/>
            <a:ext cx="9214184" cy="4703805"/>
            <a:chOff x="205944" y="1499286"/>
            <a:chExt cx="9214184" cy="4703805"/>
          </a:xfrm>
          <a:noFill/>
        </p:grpSpPr>
        <p:graphicFrame>
          <p:nvGraphicFramePr>
            <p:cNvPr id="38" name="Диаграмма 37"/>
            <p:cNvGraphicFramePr/>
            <p:nvPr>
              <p:extLst>
                <p:ext uri="{D42A27DB-BD31-4B8C-83A1-F6EECF244321}">
                  <p14:modId xmlns:p14="http://schemas.microsoft.com/office/powerpoint/2010/main" val="1910479982"/>
                </p:ext>
              </p:extLst>
            </p:nvPr>
          </p:nvGraphicFramePr>
          <p:xfrm>
            <a:off x="205944" y="1499286"/>
            <a:ext cx="7265516" cy="470380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9" name="Правая фигурная скобка 38"/>
            <p:cNvSpPr/>
            <p:nvPr/>
          </p:nvSpPr>
          <p:spPr>
            <a:xfrm>
              <a:off x="7249296" y="2339546"/>
              <a:ext cx="313038" cy="2092411"/>
            </a:xfrm>
            <a:prstGeom prst="rightBrace">
              <a:avLst/>
            </a:prstGeom>
            <a:grpFill/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6" name="Text Box 19"/>
            <p:cNvSpPr txBox="1">
              <a:spLocks noChangeArrowheads="1"/>
            </p:cNvSpPr>
            <p:nvPr/>
          </p:nvSpPr>
          <p:spPr bwMode="auto">
            <a:xfrm>
              <a:off x="7140715" y="3105115"/>
              <a:ext cx="2279413" cy="5232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3200">
                  <a:solidFill>
                    <a:srgbClr val="000000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ts val="7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8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ts val="6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defRPr sz="2400"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–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ts val="500"/>
                </a:spcBef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»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НЕИСПОЛЬЗУЕМЫЙ 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ru-RU" altLang="ru-RU" sz="1400" b="1" dirty="0" smtClean="0">
                  <a:solidFill>
                    <a:srgbClr val="C00000"/>
                  </a:solidFill>
                  <a:latin typeface="Arial Narrow" panose="020B0606020202030204" pitchFamily="34" charset="0"/>
                </a:rPr>
                <a:t>ОБЪЕМ ГАЗА</a:t>
              </a:r>
              <a:endParaRPr lang="ru-RU" altLang="ru-RU" sz="1400" b="1" dirty="0">
                <a:solidFill>
                  <a:srgbClr val="C00000"/>
                </a:solidFill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148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Прямоугольник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30101" y="593712"/>
            <a:ext cx="5657850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ОРГАНИЗАЦИОННО-ТЕХНИЧЕСКИЕ МЕРОПРИЯТИЯ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4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0622" y="6503988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8</a:t>
            </a:r>
            <a:endParaRPr lang="ru-RU" dirty="0"/>
          </a:p>
        </p:txBody>
      </p:sp>
      <p:grpSp>
        <p:nvGrpSpPr>
          <p:cNvPr id="14" name="Группа 13"/>
          <p:cNvGrpSpPr/>
          <p:nvPr/>
        </p:nvGrpSpPr>
        <p:grpSpPr>
          <a:xfrm>
            <a:off x="496016" y="1471423"/>
            <a:ext cx="8393493" cy="4401205"/>
            <a:chOff x="590841" y="1320997"/>
            <a:chExt cx="8393493" cy="4401205"/>
          </a:xfrm>
        </p:grpSpPr>
        <p:sp>
          <p:nvSpPr>
            <p:cNvPr id="2" name="TextBox 1"/>
            <p:cNvSpPr txBox="1"/>
            <p:nvPr/>
          </p:nvSpPr>
          <p:spPr>
            <a:xfrm>
              <a:off x="590841" y="1320997"/>
              <a:ext cx="8323381" cy="4401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450000" algn="just"/>
              <a:r>
                <a:rPr lang="ru-RU" sz="2000" dirty="0" smtClean="0">
                  <a:latin typeface="Arial Narrow" panose="020B0606020202030204" pitchFamily="34" charset="0"/>
                </a:rPr>
                <a:t>-	разработка и подписание </a:t>
              </a:r>
              <a:r>
                <a:rPr lang="ru-RU" sz="2000" dirty="0">
                  <a:latin typeface="Arial Narrow" panose="020B0606020202030204" pitchFamily="34" charset="0"/>
                </a:rPr>
                <a:t>Генеральной схемы газоснабжения и газификации Республики Башкортостан</a:t>
              </a:r>
              <a:r>
                <a:rPr lang="ru-RU" sz="2000" dirty="0" smtClean="0">
                  <a:latin typeface="Arial Narrow" panose="020B0606020202030204" pitchFamily="34" charset="0"/>
                </a:rPr>
                <a:t>;</a:t>
              </a:r>
            </a:p>
            <a:p>
              <a:pPr indent="450000" algn="just"/>
              <a:endParaRPr lang="ru-RU" sz="2000" dirty="0" smtClean="0">
                <a:latin typeface="Arial Narrow" panose="020B0606020202030204" pitchFamily="34" charset="0"/>
              </a:endParaRPr>
            </a:p>
            <a:p>
              <a:pPr indent="450000" algn="just"/>
              <a:r>
                <a:rPr lang="ru-RU" sz="2000" dirty="0" smtClean="0">
                  <a:latin typeface="Arial Narrow" panose="020B0606020202030204" pitchFamily="34" charset="0"/>
                </a:rPr>
                <a:t>- 	объединение </a:t>
              </a:r>
              <a:r>
                <a:rPr lang="ru-RU" sz="2000" dirty="0">
                  <a:latin typeface="Arial Narrow" panose="020B0606020202030204" pitchFamily="34" charset="0"/>
                </a:rPr>
                <a:t>дочерних предприятий «Газпром» в Башкортостане в рабочую группу по реализации системы единого управления газификации региона</a:t>
              </a:r>
              <a:r>
                <a:rPr lang="ru-RU" sz="2000" dirty="0" smtClean="0">
                  <a:latin typeface="Arial Narrow" panose="020B0606020202030204" pitchFamily="34" charset="0"/>
                </a:rPr>
                <a:t>;</a:t>
              </a:r>
            </a:p>
            <a:p>
              <a:pPr indent="450000" algn="just"/>
              <a:endParaRPr lang="ru-RU" sz="2000" dirty="0">
                <a:latin typeface="Arial Narrow" panose="020B0606020202030204" pitchFamily="34" charset="0"/>
              </a:endParaRPr>
            </a:p>
            <a:p>
              <a:pPr indent="450000" algn="just"/>
              <a:r>
                <a:rPr lang="ru-RU" sz="2000" dirty="0" smtClean="0">
                  <a:latin typeface="Arial Narrow" panose="020B0606020202030204" pitchFamily="34" charset="0"/>
                </a:rPr>
                <a:t>-	формирование </a:t>
              </a:r>
              <a:r>
                <a:rPr lang="ru-RU" sz="2000" dirty="0">
                  <a:latin typeface="Arial Narrow" panose="020B0606020202030204" pitchFamily="34" charset="0"/>
                </a:rPr>
                <a:t>«Программы развития газоснабжения и газификации Республики Башкортостан на период 2016-2020 годы» и «Программы газификации регионов Российской Федерации» с учетом единого вектора развития</a:t>
              </a:r>
              <a:r>
                <a:rPr lang="ru-RU" sz="2000" dirty="0" smtClean="0">
                  <a:latin typeface="Arial Narrow" panose="020B0606020202030204" pitchFamily="34" charset="0"/>
                </a:rPr>
                <a:t>;</a:t>
              </a:r>
            </a:p>
            <a:p>
              <a:pPr indent="450000" algn="just"/>
              <a:endParaRPr lang="ru-RU" sz="2000" dirty="0">
                <a:latin typeface="Arial Narrow" panose="020B0606020202030204" pitchFamily="34" charset="0"/>
              </a:endParaRPr>
            </a:p>
            <a:p>
              <a:pPr indent="450000" algn="just"/>
              <a:r>
                <a:rPr lang="ru-RU" sz="2000" dirty="0" smtClean="0">
                  <a:latin typeface="Arial Narrow" panose="020B0606020202030204" pitchFamily="34" charset="0"/>
                </a:rPr>
                <a:t>-	организация </a:t>
              </a:r>
              <a:r>
                <a:rPr lang="ru-RU" sz="2000" dirty="0">
                  <a:latin typeface="Arial Narrow" panose="020B0606020202030204" pitchFamily="34" charset="0"/>
                </a:rPr>
                <a:t>системного мониторинга за выделенными лимитами</a:t>
              </a:r>
              <a:r>
                <a:rPr lang="ru-RU" sz="2000" dirty="0" smtClean="0">
                  <a:latin typeface="Arial Narrow" panose="020B0606020202030204" pitchFamily="34" charset="0"/>
                </a:rPr>
                <a:t>;</a:t>
              </a:r>
            </a:p>
            <a:p>
              <a:pPr indent="450000" algn="just"/>
              <a:endParaRPr lang="ru-RU" sz="2000" dirty="0">
                <a:latin typeface="Arial Narrow" panose="020B0606020202030204" pitchFamily="34" charset="0"/>
              </a:endParaRPr>
            </a:p>
            <a:p>
              <a:pPr indent="450000" algn="just"/>
              <a:r>
                <a:rPr lang="ru-RU" sz="2000" dirty="0" smtClean="0">
                  <a:latin typeface="Arial Narrow" panose="020B0606020202030204" pitchFamily="34" charset="0"/>
                </a:rPr>
                <a:t>-	создание </a:t>
              </a:r>
              <a:r>
                <a:rPr lang="ru-RU" sz="2000" dirty="0">
                  <a:latin typeface="Arial Narrow" panose="020B0606020202030204" pitchFamily="34" charset="0"/>
                </a:rPr>
                <a:t>и внедрение информационного Интернет-ресурса, содержащего сведения о свободных мощностях всех ГРС на территории региона.</a:t>
              </a: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704334" y="2158313"/>
              <a:ext cx="8280000" cy="0"/>
            </a:xfrm>
            <a:prstGeom prst="line">
              <a:avLst/>
            </a:prstGeom>
            <a:ln w="38100">
              <a:gradFill>
                <a:gsLst>
                  <a:gs pos="53000">
                    <a:schemeClr val="accent1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704334" y="3068593"/>
              <a:ext cx="8280000" cy="0"/>
            </a:xfrm>
            <a:prstGeom prst="line">
              <a:avLst/>
            </a:prstGeom>
            <a:ln w="38100">
              <a:gradFill>
                <a:gsLst>
                  <a:gs pos="53000">
                    <a:schemeClr val="accent1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2" name="Прямая соединительная линия 641"/>
            <p:cNvCxnSpPr/>
            <p:nvPr/>
          </p:nvCxnSpPr>
          <p:spPr>
            <a:xfrm>
              <a:off x="704334" y="4296033"/>
              <a:ext cx="8280000" cy="0"/>
            </a:xfrm>
            <a:prstGeom prst="line">
              <a:avLst/>
            </a:prstGeom>
            <a:ln w="38100">
              <a:gradFill>
                <a:gsLst>
                  <a:gs pos="53000">
                    <a:schemeClr val="accent1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3" name="Прямая соединительная линия 642"/>
            <p:cNvCxnSpPr/>
            <p:nvPr/>
          </p:nvCxnSpPr>
          <p:spPr>
            <a:xfrm>
              <a:off x="704334" y="4913883"/>
              <a:ext cx="8280000" cy="0"/>
            </a:xfrm>
            <a:prstGeom prst="line">
              <a:avLst/>
            </a:prstGeom>
            <a:ln w="38100">
              <a:gradFill>
                <a:gsLst>
                  <a:gs pos="53000">
                    <a:schemeClr val="accent1"/>
                  </a:gs>
                  <a:gs pos="100000">
                    <a:schemeClr val="bg1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92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7775" name="Группа 1"/>
          <p:cNvGrpSpPr>
            <a:grpSpLocks/>
          </p:cNvGrpSpPr>
          <p:nvPr/>
        </p:nvGrpSpPr>
        <p:grpSpPr bwMode="auto">
          <a:xfrm>
            <a:off x="0" y="371475"/>
            <a:ext cx="9144000" cy="608013"/>
            <a:chOff x="0" y="371951"/>
            <a:chExt cx="9144001" cy="608171"/>
          </a:xfrm>
        </p:grpSpPr>
        <p:grpSp>
          <p:nvGrpSpPr>
            <p:cNvPr id="117777" name="Группа 6"/>
            <p:cNvGrpSpPr>
              <a:grpSpLocks/>
            </p:cNvGrpSpPr>
            <p:nvPr/>
          </p:nvGrpSpPr>
          <p:grpSpPr bwMode="auto">
            <a:xfrm>
              <a:off x="0" y="492443"/>
              <a:ext cx="9144001" cy="487679"/>
              <a:chOff x="0" y="492443"/>
              <a:chExt cx="9144001" cy="487679"/>
            </a:xfrm>
          </p:grpSpPr>
          <p:sp>
            <p:nvSpPr>
              <p:cNvPr id="29" name="Прямоугольник 4"/>
              <p:cNvSpPr/>
              <p:nvPr/>
            </p:nvSpPr>
            <p:spPr>
              <a:xfrm>
                <a:off x="0" y="646576"/>
                <a:ext cx="9144001" cy="179412"/>
              </a:xfrm>
              <a:prstGeom prst="rect">
                <a:avLst/>
              </a:prstGeom>
              <a:gradFill>
                <a:gsLst>
                  <a:gs pos="100000">
                    <a:schemeClr val="bg1">
                      <a:alpha val="6000"/>
                    </a:schemeClr>
                  </a:gs>
                  <a:gs pos="83000">
                    <a:schemeClr val="bg1"/>
                  </a:gs>
                  <a:gs pos="22000">
                    <a:schemeClr val="bg1">
                      <a:alpha val="54000"/>
                    </a:schemeClr>
                  </a:gs>
                  <a:gs pos="0">
                    <a:schemeClr val="bg1">
                      <a:alpha val="0"/>
                    </a:scheme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1979613" y="492632"/>
                <a:ext cx="6126163" cy="487490"/>
              </a:xfrm>
              <a:prstGeom prst="rect">
                <a:avLst/>
              </a:prstGeom>
              <a:gradFill>
                <a:gsLst>
                  <a:gs pos="0">
                    <a:srgbClr val="0070C0"/>
                  </a:gs>
                  <a:gs pos="100000">
                    <a:srgbClr val="0070C0">
                      <a:alpha val="41000"/>
                    </a:srgbClr>
                  </a:gs>
                </a:gsLst>
                <a:lin ang="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946275" y="646660"/>
                <a:ext cx="179388" cy="17943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/>
              </a:p>
            </p:txBody>
          </p:sp>
        </p:grpSp>
        <p:pic>
          <p:nvPicPr>
            <p:cNvPr id="117778" name="Picture 2" descr="C:\Users\stalipova\Desktop\ПРЕЗЕНТАЦИЯ_2013\Годовой отчет\Лого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16965" y="371951"/>
              <a:ext cx="1064076" cy="576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2114184" y="469783"/>
            <a:ext cx="565785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РАЗРАБОТКА И ПОДПИСАНИЕ ГЕНЕРАЛЬНОЙ СХЕМЫ ГАЗОСНАБЖЕНИЯ</a:t>
            </a:r>
          </a:p>
          <a:p>
            <a:r>
              <a:rPr lang="ru-RU" sz="1300" b="1" dirty="0" smtClean="0">
                <a:solidFill>
                  <a:schemeClr val="bg1"/>
                </a:solidFill>
                <a:latin typeface="Arial Narrow" pitchFamily="34" charset="0"/>
              </a:rPr>
              <a:t>И ГАЗИФИКАЦИИ РЕСПУБЛИКИ БАШКОРТОСТАН</a:t>
            </a:r>
            <a:endParaRPr lang="ru-RU" sz="13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Номер слайда 3"/>
          <p:cNvSpPr txBox="1">
            <a:spLocks/>
          </p:cNvSpPr>
          <p:nvPr/>
        </p:nvSpPr>
        <p:spPr>
          <a:xfrm>
            <a:off x="6780622" y="65039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algn="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ru-RU" dirty="0"/>
              <a:t>9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028" y="2106982"/>
            <a:ext cx="4703413" cy="344037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423" y="1414122"/>
            <a:ext cx="3451594" cy="4881929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5775325" y="3359150"/>
            <a:ext cx="2828930" cy="1080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40375" y="3473067"/>
            <a:ext cx="3073400" cy="1080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5546725" y="3574667"/>
            <a:ext cx="3073400" cy="1080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540375" y="3676268"/>
            <a:ext cx="1543690" cy="1080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778500" y="3795262"/>
            <a:ext cx="2828930" cy="1080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543550" y="3902639"/>
            <a:ext cx="3073400" cy="1080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5543550" y="4004812"/>
            <a:ext cx="2849880" cy="10800"/>
          </a:xfrm>
          <a:prstGeom prst="line">
            <a:avLst/>
          </a:prstGeom>
          <a:ln w="63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34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d"/>
      </p:transition>
    </mc:Choice>
    <mc:Fallback xmlns="">
      <p:transition>
        <p:wipe dir="d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12407</TotalTime>
  <Words>557</Words>
  <Application>Microsoft Office PowerPoint</Application>
  <PresentationFormat>Экран (4:3)</PresentationFormat>
  <Paragraphs>229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Тема Office</vt:lpstr>
      <vt:lpstr>1_Тема Office</vt:lpstr>
      <vt:lpstr>10_Тема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stalipova</dc:creator>
  <cp:lastModifiedBy>cr1</cp:lastModifiedBy>
  <cp:revision>411</cp:revision>
  <dcterms:created xsi:type="dcterms:W3CDTF">2013-03-13T03:01:16Z</dcterms:created>
  <dcterms:modified xsi:type="dcterms:W3CDTF">2016-10-25T08:28:06Z</dcterms:modified>
</cp:coreProperties>
</file>