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2" r:id="rId2"/>
    <p:sldId id="258" r:id="rId3"/>
    <p:sldId id="307" r:id="rId4"/>
    <p:sldId id="269" r:id="rId5"/>
    <p:sldId id="299" r:id="rId6"/>
    <p:sldId id="291" r:id="rId7"/>
    <p:sldId id="308" r:id="rId8"/>
    <p:sldId id="314" r:id="rId9"/>
    <p:sldId id="298" r:id="rId10"/>
    <p:sldId id="301" r:id="rId11"/>
    <p:sldId id="312" r:id="rId12"/>
    <p:sldId id="309" r:id="rId13"/>
    <p:sldId id="270" r:id="rId14"/>
    <p:sldId id="311" r:id="rId15"/>
    <p:sldId id="310" r:id="rId16"/>
    <p:sldId id="271" r:id="rId17"/>
    <p:sldId id="290" r:id="rId18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27">
          <p15:clr>
            <a:srgbClr val="A4A3A4"/>
          </p15:clr>
        </p15:guide>
        <p15:guide id="2" pos="38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альников" initials="С.В.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E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824" autoAdjust="0"/>
    <p:restoredTop sz="88040" autoAdjust="0"/>
  </p:normalViewPr>
  <p:slideViewPr>
    <p:cSldViewPr>
      <p:cViewPr>
        <p:scale>
          <a:sx n="96" d="100"/>
          <a:sy n="96" d="100"/>
        </p:scale>
        <p:origin x="1578" y="144"/>
      </p:cViewPr>
      <p:guideLst>
        <p:guide orient="horz" pos="527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E6B51-E0F2-4218-B389-774EE68FEE7A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CA98F-036C-4D5E-8260-E9AC52F74E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324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-342900"/>
            <a:endParaRPr lang="ru-RU" dirty="0" smtClean="0">
              <a:latin typeface="Arial" pitchFamily="34" charset="0"/>
            </a:endParaRPr>
          </a:p>
          <a:p>
            <a:pPr indent="-342900"/>
            <a:endParaRPr lang="ru-RU" dirty="0" smtClean="0">
              <a:latin typeface="Arial" pitchFamily="34" charset="0"/>
            </a:endParaRPr>
          </a:p>
          <a:p>
            <a:pPr indent="-342900"/>
            <a:endParaRPr lang="ru-RU" dirty="0" smtClean="0">
              <a:latin typeface="Arial" pitchFamily="34" charset="0"/>
            </a:endParaRPr>
          </a:p>
          <a:p>
            <a:pPr indent="-342900"/>
            <a:endParaRPr lang="ru-RU" dirty="0" smtClean="0">
              <a:latin typeface="Arial" pitchFamily="34" charset="0"/>
            </a:endParaRPr>
          </a:p>
          <a:p>
            <a:pPr indent="-342900"/>
            <a:endParaRPr lang="ru-RU" dirty="0" smtClean="0">
              <a:latin typeface="Arial" pitchFamily="34" charset="0"/>
            </a:endParaRPr>
          </a:p>
          <a:p>
            <a:pPr indent="-342900">
              <a:buFont typeface="Wingdings" pitchFamily="2" charset="2"/>
              <a:buChar char="§"/>
            </a:pPr>
            <a:endParaRPr lang="ru-RU" dirty="0" smtClean="0">
              <a:latin typeface="Arial" pitchFamily="34" charset="0"/>
            </a:endParaRPr>
          </a:p>
          <a:p>
            <a:pPr indent="-342900"/>
            <a:endParaRPr lang="ru-RU" sz="1050" dirty="0" smtClean="0">
              <a:latin typeface="Arial" pitchFamily="34" charset="0"/>
            </a:endParaRPr>
          </a:p>
          <a:p>
            <a:pPr indent="-342900">
              <a:buFontTx/>
              <a:buChar char="-"/>
            </a:pPr>
            <a:endParaRPr lang="ru-RU" sz="1050" dirty="0" smtClean="0">
              <a:latin typeface="Arial" pitchFamily="34" charset="0"/>
            </a:endParaRPr>
          </a:p>
          <a:p>
            <a:pPr indent="-342900">
              <a:buFontTx/>
              <a:buChar char="-"/>
            </a:pPr>
            <a:endParaRPr lang="ru-RU" sz="1050" dirty="0" smtClean="0">
              <a:latin typeface="Arial" pitchFamily="34" charset="0"/>
            </a:endParaRPr>
          </a:p>
          <a:p>
            <a:pPr indent="-342900"/>
            <a:endParaRPr lang="ru-RU" sz="1050" dirty="0" smtClean="0"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CA98F-036C-4D5E-8260-E9AC52F74E5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668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-342900"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</a:rPr>
              <a:t>Сбор и обработка параметров работы ГТД и ЦБК с помощью штатных датчиков ГПА;</a:t>
            </a:r>
          </a:p>
          <a:p>
            <a:pPr indent="-342900"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</a:rPr>
              <a:t>Интеграция средств измерения крутящего момента на трансмиссии, расхода топливного газа, расхода газа через ЦБК;</a:t>
            </a:r>
          </a:p>
          <a:p>
            <a:pPr indent="-342900"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</a:rPr>
              <a:t>Температурное поле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CA98F-036C-4D5E-8260-E9AC52F74E5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016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CA98F-036C-4D5E-8260-E9AC52F74E5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436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-342900"/>
            <a:endParaRPr lang="ru-RU" dirty="0" smtClean="0">
              <a:latin typeface="Arial" pitchFamily="34" charset="0"/>
            </a:endParaRPr>
          </a:p>
          <a:p>
            <a:pPr indent="-342900"/>
            <a:endParaRPr lang="ru-RU" dirty="0" smtClean="0">
              <a:latin typeface="Arial" pitchFamily="34" charset="0"/>
            </a:endParaRPr>
          </a:p>
          <a:p>
            <a:pPr indent="-342900"/>
            <a:endParaRPr lang="ru-RU" dirty="0" smtClean="0">
              <a:latin typeface="Arial" pitchFamily="34" charset="0"/>
            </a:endParaRPr>
          </a:p>
          <a:p>
            <a:pPr indent="-342900"/>
            <a:endParaRPr lang="ru-RU" dirty="0" smtClean="0">
              <a:latin typeface="Arial" pitchFamily="34" charset="0"/>
            </a:endParaRPr>
          </a:p>
          <a:p>
            <a:pPr indent="-342900"/>
            <a:endParaRPr lang="ru-RU" dirty="0" smtClean="0">
              <a:latin typeface="Arial" pitchFamily="34" charset="0"/>
            </a:endParaRPr>
          </a:p>
          <a:p>
            <a:pPr indent="-342900">
              <a:buFont typeface="Wingdings" pitchFamily="2" charset="2"/>
              <a:buChar char="§"/>
            </a:pPr>
            <a:endParaRPr lang="ru-RU" dirty="0" smtClean="0">
              <a:latin typeface="Arial" pitchFamily="34" charset="0"/>
            </a:endParaRPr>
          </a:p>
          <a:p>
            <a:pPr indent="-342900"/>
            <a:endParaRPr lang="ru-RU" sz="1050" dirty="0" smtClean="0">
              <a:latin typeface="Arial" pitchFamily="34" charset="0"/>
            </a:endParaRPr>
          </a:p>
          <a:p>
            <a:pPr indent="-342900">
              <a:buFontTx/>
              <a:buChar char="-"/>
            </a:pPr>
            <a:endParaRPr lang="ru-RU" sz="1050" dirty="0" smtClean="0">
              <a:latin typeface="Arial" pitchFamily="34" charset="0"/>
            </a:endParaRPr>
          </a:p>
          <a:p>
            <a:pPr indent="-342900">
              <a:buFontTx/>
              <a:buChar char="-"/>
            </a:pPr>
            <a:endParaRPr lang="ru-RU" sz="1050" dirty="0" smtClean="0">
              <a:latin typeface="Arial" pitchFamily="34" charset="0"/>
            </a:endParaRPr>
          </a:p>
          <a:p>
            <a:pPr indent="-342900"/>
            <a:endParaRPr lang="ru-RU" sz="1050" dirty="0" smtClean="0"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CA98F-036C-4D5E-8260-E9AC52F74E5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189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-342900">
              <a:buFont typeface="Wingdings" pitchFamily="2" charset="2"/>
              <a:buNone/>
            </a:pPr>
            <a:r>
              <a:rPr lang="ru-RU" dirty="0" smtClean="0">
                <a:latin typeface="Arial" pitchFamily="34" charset="0"/>
              </a:rPr>
              <a:t>Сбор и обработка параметров вибрации ГТД и ЦБК с помощью комплекта датчиков вибрации , фазы колебаний </a:t>
            </a:r>
          </a:p>
          <a:p>
            <a:pPr indent="-342900"/>
            <a:r>
              <a:rPr lang="ru-RU" dirty="0" smtClean="0">
                <a:latin typeface="Arial" pitchFamily="34" charset="0"/>
              </a:rPr>
              <a:t>у</a:t>
            </a:r>
            <a:r>
              <a:rPr lang="ru-RU" i="1" dirty="0" smtClean="0">
                <a:latin typeface="Arial" pitchFamily="34" charset="0"/>
              </a:rPr>
              <a:t>станавливаются на согласованные места</a:t>
            </a:r>
            <a:r>
              <a:rPr lang="ru-RU" dirty="0" smtClean="0">
                <a:latin typeface="Arial" pitchFamily="34" charset="0"/>
              </a:rPr>
              <a:t>;</a:t>
            </a:r>
          </a:p>
          <a:p>
            <a:pPr indent="-342900"/>
            <a:r>
              <a:rPr lang="ru-RU" dirty="0" smtClean="0">
                <a:latin typeface="Arial" pitchFamily="34" charset="0"/>
              </a:rPr>
              <a:t>обеспечивается необходимая частота выборки 20,48кГц и частотный диапазон (5 Гц- 40 кГц)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ЦБК. Предлагаемые технические решения не предусматривают никаких доработок конструкции нагнетателя – будут использоваться уже имеющиеся кронштейны для установки датчиков и уже имеющиеся отверстия в корпусе нагнетателя для вывода кабелей датчиков с обеспечением требуемого уровня герметичности.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ГТД. Установка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виброакселерометров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газотурбинный двигатель ПС-90ГП1 осуществляется в соответствии с согласованным с АО «ОДК - Авиадвигатель» документом «Эксплуатационно-техническое указание ЭТУ 84-04-2010 по вопросу: Установка системы диагностики АСТД на ГТУ-12П с двигателем ПС-90ГП-1».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CA98F-036C-4D5E-8260-E9AC52F74E5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142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По результатам работы подсистем, с</a:t>
            </a:r>
            <a:r>
              <a:rPr lang="ru-RU" dirty="0" smtClean="0"/>
              <a:t>истема определяет текущий и прогнозный класс технического</a:t>
            </a:r>
            <a:r>
              <a:rPr lang="ru-RU" baseline="0" dirty="0" smtClean="0"/>
              <a:t> состояния. Текущий класс отображается на экране АРМ, сигнализация об изменении класса поступает оператору ГПА и архивируется.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CA98F-036C-4D5E-8260-E9AC52F74E5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121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CA98F-036C-4D5E-8260-E9AC52F74E5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73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D2E93-D87A-49BE-89A5-4089E07576F2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5F336-CD7D-49F0-A010-7F18DD704F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0AC4C-1776-417D-B7D6-FEA69915142C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0F159-D7E4-45BE-B34E-0F5812D3EB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83BED-3E5B-4443-897C-C27FB3C079D7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1D932-45D3-42B5-8DB0-1C5F408AAD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249F2-AD14-44F8-B23F-864ED15925D9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6D70C-8BCF-457F-A58E-B2018B6726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37905-A049-42A5-B501-3FC6DF1383AB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506D1-E36F-4654-A110-6A4D5F725E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A8498-D9C1-4BF1-8F30-CBD240AFABA3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CBF1B-BF44-4740-9371-62C60D220F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61E86-CC2D-47FF-B45F-5AEF7993215C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7D2D8-89D8-45C8-BD93-3E5C824D44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05B0A-15E1-4082-BD34-E7AEA79E9FF7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981C0-7828-47CB-BAED-B183CB96D3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0E307-5650-4BEC-8EF8-2BB7FD918A19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8DEC6-C470-42E3-B8D3-AA4EDA3358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E2937-D245-4837-9671-F979DB4E6CDF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223B2-4582-4F0B-9B93-AAF85CBDE8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3D681-7C88-420E-B4E5-B059C282339E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5610B-6BB9-47E0-B66B-90603AE3EB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1ACA05-134A-41C8-A4F2-7D7B50E9281C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CB13E524-6158-4F9F-8565-D1D619251F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Группа 6"/>
          <p:cNvGrpSpPr>
            <a:grpSpLocks/>
          </p:cNvGrpSpPr>
          <p:nvPr/>
        </p:nvGrpSpPr>
        <p:grpSpPr bwMode="auto">
          <a:xfrm>
            <a:off x="107950" y="82550"/>
            <a:ext cx="9001125" cy="5075238"/>
            <a:chOff x="107504" y="155283"/>
            <a:chExt cx="9001000" cy="5074216"/>
          </a:xfrm>
        </p:grpSpPr>
        <p:pic>
          <p:nvPicPr>
            <p:cNvPr id="2052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27784" y="1605697"/>
              <a:ext cx="6480720" cy="3623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Рисунок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155283"/>
              <a:ext cx="1800200" cy="1257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2483768" y="5373216"/>
            <a:ext cx="6408712" cy="115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ctr" hangingPunct="1">
              <a:lnSpc>
                <a:spcPct val="81000"/>
              </a:lnSpc>
              <a:buClr>
                <a:srgbClr val="000000"/>
              </a:buClr>
            </a:pPr>
            <a:r>
              <a:rPr lang="ru-RU" altLang="ru-RU" sz="2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Разработка САУ ГПА и АСУ ТП КЦ с функциями АСДО</a:t>
            </a:r>
          </a:p>
          <a:p>
            <a:pPr eaLnBrk="1" fontAlgn="ctr" hangingPunct="1">
              <a:lnSpc>
                <a:spcPct val="81000"/>
              </a:lnSpc>
              <a:buClr>
                <a:srgbClr val="000000"/>
              </a:buClr>
            </a:pPr>
            <a:endParaRPr lang="ru-RU" altLang="ru-RU" b="1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ts val="2200"/>
              </a:lnSpc>
              <a:buClr>
                <a:srgbClr val="000000"/>
              </a:buClr>
            </a:pPr>
            <a:r>
              <a:rPr lang="ru-RU" altLang="ru-RU" sz="185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Директор ООО </a:t>
            </a:r>
            <a:r>
              <a:rPr lang="ru-RU" altLang="ru-RU" sz="185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Фирма «КГПА» </a:t>
            </a:r>
            <a:endParaRPr lang="en-US" altLang="ru-RU" sz="1850" b="1" i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rgbClr val="000000"/>
              </a:buClr>
            </a:pPr>
            <a:r>
              <a:rPr lang="ru-RU" altLang="ru-RU" sz="185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Сальников </a:t>
            </a:r>
            <a:r>
              <a:rPr lang="ru-RU" altLang="ru-RU" sz="185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Сергей Владимирович</a:t>
            </a:r>
            <a:endParaRPr lang="ru-RU" altLang="ru-RU" sz="1850" i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4101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03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fld id="{AA970F27-AC35-4F85-A69F-79D8AEBD6ED5}" type="slidenum">
                <a:rPr lang="ru-RU" altLang="ru-RU" sz="1300" b="1">
                  <a:solidFill>
                    <a:srgbClr val="0070C0"/>
                  </a:solidFill>
                  <a:latin typeface="Arial" pitchFamily="34" charset="0"/>
                </a:rPr>
                <a:pPr algn="ctr" eaLnBrk="1" hangingPunct="1"/>
                <a:t>10</a:t>
              </a:fld>
              <a:endParaRPr lang="ru-RU" altLang="ru-RU" sz="1300" b="1">
                <a:solidFill>
                  <a:srgbClr val="0070C0"/>
                </a:solidFill>
                <a:latin typeface="Arial" pitchFamily="34" charset="0"/>
              </a:endParaRPr>
            </a:p>
          </p:txBody>
        </p:sp>
      </p:grpSp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539552" y="206931"/>
            <a:ext cx="67687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100" b="1" dirty="0" smtClean="0">
                <a:solidFill>
                  <a:srgbClr val="0070C0"/>
                </a:solidFill>
                <a:latin typeface="Arial" pitchFamily="34" charset="0"/>
              </a:rPr>
              <a:t>Комплексный вибрационный анализ </a:t>
            </a:r>
            <a:endParaRPr lang="ru-RU" altLang="ru-RU" sz="2100" b="1" dirty="0" smtClean="0">
              <a:solidFill>
                <a:srgbClr val="0070C0"/>
              </a:solidFill>
              <a:latin typeface="Arial" pitchFamily="34" charset="0"/>
            </a:endParaRPr>
          </a:p>
          <a:p>
            <a:pPr eaLnBrk="1" hangingPunct="1"/>
            <a:r>
              <a:rPr lang="ru-RU" altLang="ru-RU" sz="2100" b="1" dirty="0" smtClean="0">
                <a:solidFill>
                  <a:srgbClr val="0070C0"/>
                </a:solidFill>
                <a:latin typeface="Arial" pitchFamily="34" charset="0"/>
              </a:rPr>
              <a:t>на </a:t>
            </a:r>
            <a:r>
              <a:rPr lang="ru-RU" altLang="ru-RU" sz="2100" b="1" dirty="0" smtClean="0">
                <a:solidFill>
                  <a:srgbClr val="0070C0"/>
                </a:solidFill>
                <a:latin typeface="Arial" pitchFamily="34" charset="0"/>
              </a:rPr>
              <a:t>АРМ диагноста, диагностика дефектов </a:t>
            </a:r>
            <a:r>
              <a:rPr lang="ru-RU" altLang="ru-RU" sz="2100" b="1" dirty="0" smtClean="0">
                <a:solidFill>
                  <a:srgbClr val="0070C0"/>
                </a:solidFill>
                <a:latin typeface="Arial" pitchFamily="34" charset="0"/>
              </a:rPr>
              <a:t>ГПА</a:t>
            </a:r>
            <a:endParaRPr lang="ru-RU" altLang="ru-RU" sz="2100" b="1" dirty="0" smtClean="0">
              <a:solidFill>
                <a:srgbClr val="0070C0"/>
              </a:solidFill>
              <a:latin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68760"/>
            <a:ext cx="338437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3" y="3675193"/>
            <a:ext cx="3182491" cy="251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3" y="1268760"/>
            <a:ext cx="318249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3675193"/>
            <a:ext cx="3384376" cy="251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4101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03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fld id="{AA970F27-AC35-4F85-A69F-79D8AEBD6ED5}" type="slidenum">
                <a:rPr lang="ru-RU" altLang="ru-RU" sz="1300" b="1">
                  <a:solidFill>
                    <a:srgbClr val="0070C0"/>
                  </a:solidFill>
                  <a:latin typeface="Arial" pitchFamily="34" charset="0"/>
                </a:rPr>
                <a:pPr algn="ctr" eaLnBrk="1" hangingPunct="1"/>
                <a:t>11</a:t>
              </a:fld>
              <a:endParaRPr lang="ru-RU" altLang="ru-RU" sz="1300" b="1">
                <a:solidFill>
                  <a:srgbClr val="0070C0"/>
                </a:solidFill>
                <a:latin typeface="Arial" pitchFamily="34" charset="0"/>
              </a:endParaRPr>
            </a:p>
          </p:txBody>
        </p:sp>
      </p:grpSp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539552" y="548680"/>
            <a:ext cx="662463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100" b="1" dirty="0" smtClean="0">
                <a:solidFill>
                  <a:srgbClr val="0070C0"/>
                </a:solidFill>
                <a:latin typeface="Arial" pitchFamily="34" charset="0"/>
              </a:rPr>
              <a:t>Подсистема экологического </a:t>
            </a:r>
            <a:r>
              <a:rPr lang="ru-RU" altLang="ru-RU" sz="2100" b="1" dirty="0" smtClean="0">
                <a:solidFill>
                  <a:srgbClr val="0070C0"/>
                </a:solidFill>
                <a:latin typeface="Arial" pitchFamily="34" charset="0"/>
              </a:rPr>
              <a:t>мониторинга</a:t>
            </a:r>
            <a:endParaRPr lang="ru-RU" altLang="ru-RU" sz="2100" b="1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27236" y="3644280"/>
            <a:ext cx="2376612" cy="11528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данных </a:t>
            </a:r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газоанализаторов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843807" y="1772815"/>
            <a:ext cx="3528393" cy="863923"/>
          </a:xfrm>
          <a:prstGeom prst="rect">
            <a:avLst/>
          </a:prstGeom>
          <a:solidFill>
            <a:srgbClr val="0070C0"/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Экологический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491532" y="3644280"/>
            <a:ext cx="2232025" cy="11528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Обработка 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данных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011241" y="3644280"/>
            <a:ext cx="2377183" cy="11528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отчетов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AutoShape 7"/>
          <p:cNvCxnSpPr>
            <a:cxnSpLocks noChangeShapeType="1"/>
            <a:stCxn id="10" idx="2"/>
            <a:endCxn id="8" idx="0"/>
          </p:cNvCxnSpPr>
          <p:nvPr/>
        </p:nvCxnSpPr>
        <p:spPr bwMode="auto">
          <a:xfrm flipH="1">
            <a:off x="2015542" y="2636738"/>
            <a:ext cx="2592462" cy="1007542"/>
          </a:xfrm>
          <a:prstGeom prst="straightConnector1">
            <a:avLst/>
          </a:prstGeom>
          <a:noFill/>
          <a:ln w="2540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6" name="AutoShape 9"/>
          <p:cNvCxnSpPr>
            <a:cxnSpLocks noChangeShapeType="1"/>
            <a:stCxn id="10" idx="2"/>
            <a:endCxn id="12" idx="0"/>
          </p:cNvCxnSpPr>
          <p:nvPr/>
        </p:nvCxnSpPr>
        <p:spPr bwMode="auto">
          <a:xfrm flipH="1">
            <a:off x="4607545" y="2636738"/>
            <a:ext cx="459" cy="1007542"/>
          </a:xfrm>
          <a:prstGeom prst="straightConnector1">
            <a:avLst/>
          </a:prstGeom>
          <a:noFill/>
          <a:ln w="2540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7" name="AutoShape 10"/>
          <p:cNvCxnSpPr>
            <a:cxnSpLocks noChangeShapeType="1"/>
            <a:stCxn id="10" idx="2"/>
            <a:endCxn id="13" idx="0"/>
          </p:cNvCxnSpPr>
          <p:nvPr/>
        </p:nvCxnSpPr>
        <p:spPr bwMode="auto">
          <a:xfrm>
            <a:off x="4608004" y="2636738"/>
            <a:ext cx="2591829" cy="1007542"/>
          </a:xfrm>
          <a:prstGeom prst="straightConnector1">
            <a:avLst/>
          </a:prstGeom>
          <a:noFill/>
          <a:ln w="25400">
            <a:solidFill>
              <a:srgbClr val="0070C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412776"/>
            <a:ext cx="9144000" cy="3816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4101" name="Рисунок 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03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fld id="{AA970F27-AC35-4F85-A69F-79D8AEBD6ED5}" type="slidenum">
                <a:rPr lang="ru-RU" altLang="ru-RU" sz="1300" b="1">
                  <a:solidFill>
                    <a:srgbClr val="0070C0"/>
                  </a:solidFill>
                  <a:latin typeface="Arial" pitchFamily="34" charset="0"/>
                </a:rPr>
                <a:pPr algn="ctr" eaLnBrk="1" hangingPunct="1"/>
                <a:t>12</a:t>
              </a:fld>
              <a:endParaRPr lang="ru-RU" altLang="ru-RU" sz="1300" b="1">
                <a:solidFill>
                  <a:srgbClr val="0070C0"/>
                </a:solidFill>
                <a:latin typeface="Arial" pitchFamily="34" charset="0"/>
              </a:endParaRPr>
            </a:p>
          </p:txBody>
        </p:sp>
      </p:grpSp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539552" y="548680"/>
            <a:ext cx="662463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100" b="1" dirty="0" smtClean="0">
                <a:solidFill>
                  <a:srgbClr val="0070C0"/>
                </a:solidFill>
                <a:latin typeface="Arial" pitchFamily="34" charset="0"/>
              </a:rPr>
              <a:t>Классы технического </a:t>
            </a:r>
            <a:r>
              <a:rPr lang="ru-RU" altLang="ru-RU" sz="2100" b="1" dirty="0" smtClean="0">
                <a:solidFill>
                  <a:srgbClr val="0070C0"/>
                </a:solidFill>
                <a:latin typeface="Arial" pitchFamily="34" charset="0"/>
              </a:rPr>
              <a:t>состояния</a:t>
            </a:r>
            <a:endParaRPr lang="ru-RU" altLang="ru-RU" sz="2100" b="1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67878" y="1857400"/>
            <a:ext cx="6818206" cy="584775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Класс технического состояния ГТД по мощности и эффективности 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класс ЦБК по эффективности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67878" y="2996141"/>
            <a:ext cx="6818206" cy="584775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342900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Текущие и интегральный классы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технического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состояния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ГТД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и ЦБК по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вибросостоянию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67877" y="4140369"/>
            <a:ext cx="7180587" cy="584775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Классы технического состояния ГТД по уровню вредных выбросов NOХ, 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СO 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в целом по экологическим параметрам,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98" y="1839715"/>
            <a:ext cx="589073" cy="5890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87" y="2991843"/>
            <a:ext cx="589073" cy="5890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05" y="4099544"/>
            <a:ext cx="620491" cy="620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5162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64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fld id="{E3EEEBFE-53C9-4224-8C0A-E355FE284939}" type="slidenum">
                <a:rPr lang="ru-RU" altLang="ru-RU" sz="1300" b="1">
                  <a:solidFill>
                    <a:srgbClr val="0070C0"/>
                  </a:solidFill>
                  <a:latin typeface="Arial" pitchFamily="34" charset="0"/>
                </a:rPr>
                <a:pPr algn="ctr" eaLnBrk="1" hangingPunct="1"/>
                <a:t>13</a:t>
              </a:fld>
              <a:endParaRPr lang="ru-RU" altLang="ru-RU" sz="1300" b="1">
                <a:solidFill>
                  <a:srgbClr val="0070C0"/>
                </a:solidFill>
                <a:latin typeface="Arial" pitchFamily="34" charset="0"/>
              </a:endParaRPr>
            </a:p>
          </p:txBody>
        </p:sp>
      </p:grp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539650" y="548680"/>
            <a:ext cx="561652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100" b="1" dirty="0" smtClean="0">
                <a:solidFill>
                  <a:srgbClr val="0070C0"/>
                </a:solidFill>
                <a:latin typeface="Arial" pitchFamily="34" charset="0"/>
              </a:rPr>
              <a:t>Сводный экран данных </a:t>
            </a:r>
            <a:r>
              <a:rPr lang="ru-RU" altLang="ru-RU" sz="2100" b="1" dirty="0" smtClean="0">
                <a:solidFill>
                  <a:srgbClr val="0070C0"/>
                </a:solidFill>
                <a:latin typeface="Arial" pitchFamily="34" charset="0"/>
              </a:rPr>
              <a:t>диагностики</a:t>
            </a:r>
            <a:endParaRPr lang="ru-RU" altLang="ru-RU" sz="2100" b="1" dirty="0">
              <a:solidFill>
                <a:srgbClr val="0070C0"/>
              </a:solidFill>
              <a:latin typeface="Arial" pitchFamily="34" charset="0"/>
            </a:endParaRPr>
          </a:p>
        </p:txBody>
      </p:sp>
      <p:pic>
        <p:nvPicPr>
          <p:cNvPr id="2050" name="Picture 2" descr="C:\Users\user\AppData\Local\Microsoft\Windows\Temporary Internet Files\Content.Outlook\TVQ8600Z\2 Цеховой экран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216" y="1328563"/>
            <a:ext cx="8244408" cy="4670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5162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64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fld id="{E3EEEBFE-53C9-4224-8C0A-E355FE284939}" type="slidenum">
                <a:rPr lang="ru-RU" altLang="ru-RU" sz="1300" b="1">
                  <a:solidFill>
                    <a:srgbClr val="0070C0"/>
                  </a:solidFill>
                  <a:latin typeface="Arial" pitchFamily="34" charset="0"/>
                </a:rPr>
                <a:pPr algn="ctr" eaLnBrk="1" hangingPunct="1"/>
                <a:t>14</a:t>
              </a:fld>
              <a:endParaRPr lang="ru-RU" altLang="ru-RU" sz="1300" b="1">
                <a:solidFill>
                  <a:srgbClr val="0070C0"/>
                </a:solidFill>
                <a:latin typeface="Arial" pitchFamily="34" charset="0"/>
              </a:endParaRPr>
            </a:p>
          </p:txBody>
        </p:sp>
      </p:grp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539552" y="242064"/>
            <a:ext cx="66246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100" b="1" dirty="0" smtClean="0">
                <a:solidFill>
                  <a:srgbClr val="0070C0"/>
                </a:solidFill>
                <a:latin typeface="Arial" pitchFamily="34" charset="0"/>
              </a:rPr>
              <a:t>Повышение информированности оператора (сменного инженера КЦ</a:t>
            </a:r>
            <a:r>
              <a:rPr lang="ru-RU" altLang="ru-RU" sz="2100" b="1" dirty="0" smtClean="0">
                <a:solidFill>
                  <a:srgbClr val="0070C0"/>
                </a:solidFill>
                <a:latin typeface="Arial" pitchFamily="34" charset="0"/>
              </a:rPr>
              <a:t>)</a:t>
            </a:r>
            <a:endParaRPr lang="ru-RU" altLang="ru-RU" sz="2100" b="1" dirty="0">
              <a:solidFill>
                <a:srgbClr val="0070C0"/>
              </a:solidFill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340768"/>
            <a:ext cx="8226614" cy="460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5162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64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fld id="{E3EEEBFE-53C9-4224-8C0A-E355FE284939}" type="slidenum">
                <a:rPr lang="ru-RU" altLang="ru-RU" sz="1300" b="1">
                  <a:solidFill>
                    <a:srgbClr val="0070C0"/>
                  </a:solidFill>
                  <a:latin typeface="Arial" pitchFamily="34" charset="0"/>
                </a:rPr>
                <a:pPr algn="ctr" eaLnBrk="1" hangingPunct="1"/>
                <a:t>15</a:t>
              </a:fld>
              <a:endParaRPr lang="ru-RU" altLang="ru-RU" sz="1300" b="1">
                <a:solidFill>
                  <a:srgbClr val="0070C0"/>
                </a:solidFill>
                <a:latin typeface="Arial" pitchFamily="34" charset="0"/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9859" y="1101182"/>
            <a:ext cx="6768752" cy="507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539650" y="188640"/>
            <a:ext cx="640861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100" b="1" dirty="0" smtClean="0">
                <a:solidFill>
                  <a:srgbClr val="0070C0"/>
                </a:solidFill>
                <a:latin typeface="Arial" pitchFamily="34" charset="0"/>
              </a:rPr>
              <a:t>Структурная схема КТС САУ ГПА и АСУ ТП КЦ «Неман-Р» с  функциями </a:t>
            </a:r>
            <a:r>
              <a:rPr lang="ru-RU" altLang="ru-RU" sz="2100" b="1" dirty="0" smtClean="0">
                <a:solidFill>
                  <a:srgbClr val="0070C0"/>
                </a:solidFill>
                <a:latin typeface="Arial" pitchFamily="34" charset="0"/>
              </a:rPr>
              <a:t>АСДО</a:t>
            </a:r>
            <a:endParaRPr lang="ru-RU" altLang="ru-RU" sz="2100" b="1" dirty="0">
              <a:solidFill>
                <a:srgbClr val="0070C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6193" name="Рисунок 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195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fld id="{C635A35C-574A-47B1-880A-6D9362BB88A0}" type="slidenum">
                <a:rPr lang="ru-RU" altLang="ru-RU" sz="1300" b="1">
                  <a:solidFill>
                    <a:srgbClr val="0070C0"/>
                  </a:solidFill>
                  <a:latin typeface="Arial" pitchFamily="34" charset="0"/>
                </a:rPr>
                <a:pPr algn="ctr" eaLnBrk="1" hangingPunct="1"/>
                <a:t>16</a:t>
              </a:fld>
              <a:endParaRPr lang="ru-RU" altLang="ru-RU" sz="1300" b="1">
                <a:solidFill>
                  <a:srgbClr val="0070C0"/>
                </a:solidFill>
                <a:latin typeface="Arial" pitchFamily="34" charset="0"/>
              </a:endParaRPr>
            </a:p>
          </p:txBody>
        </p:sp>
      </p:grpSp>
      <p:sp>
        <p:nvSpPr>
          <p:cNvPr id="6189" name="TextBox 6"/>
          <p:cNvSpPr txBox="1">
            <a:spLocks noChangeArrowheads="1"/>
          </p:cNvSpPr>
          <p:nvPr/>
        </p:nvSpPr>
        <p:spPr bwMode="auto">
          <a:xfrm>
            <a:off x="539552" y="548680"/>
            <a:ext cx="662463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100" b="1" dirty="0" smtClean="0">
                <a:solidFill>
                  <a:srgbClr val="0070C0"/>
                </a:solidFill>
                <a:latin typeface="Arial" pitchFamily="34" charset="0"/>
              </a:rPr>
              <a:t>Интеграция данных АСДО на верхний уровень</a:t>
            </a:r>
            <a:endParaRPr lang="ru-RU" altLang="ru-RU" sz="2100" b="1" dirty="0">
              <a:solidFill>
                <a:srgbClr val="0070C0"/>
              </a:solidFill>
              <a:latin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96752"/>
            <a:ext cx="7632847" cy="523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ятиугольник 9"/>
          <p:cNvSpPr/>
          <p:nvPr/>
        </p:nvSpPr>
        <p:spPr>
          <a:xfrm>
            <a:off x="2843808" y="4632488"/>
            <a:ext cx="2880320" cy="792088"/>
          </a:xfrm>
          <a:prstGeom prst="homePlat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Накопленный пакет данных для параметрической диагностики  </a:t>
            </a:r>
            <a:r>
              <a:rPr lang="ru-RU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(файл)</a:t>
            </a:r>
            <a:endParaRPr lang="ru-RU" sz="14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796136" y="4416464"/>
            <a:ext cx="3168352" cy="1296144"/>
          </a:xfrm>
          <a:prstGeom prst="round2Diag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</a:t>
            </a:r>
            <a:r>
              <a:rPr lang="ru-RU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ОДК-Авиадвигатель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r"/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«Кузнецов»</a:t>
            </a:r>
          </a:p>
          <a:p>
            <a:pPr algn="r"/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</a:t>
            </a:r>
            <a:r>
              <a:rPr lang="ru-RU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ОДК-Газовые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турбины</a:t>
            </a:r>
          </a:p>
          <a:p>
            <a:pPr algn="r"/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«УМПО»</a:t>
            </a: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19460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462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fld id="{ABD43360-5886-4431-9E70-E2B4574A9C96}" type="slidenum">
                <a:rPr lang="ru-RU" altLang="ru-RU" sz="1300" b="1">
                  <a:solidFill>
                    <a:srgbClr val="0070C0"/>
                  </a:solidFill>
                  <a:latin typeface="Arial" pitchFamily="34" charset="0"/>
                </a:rPr>
                <a:pPr algn="ctr" eaLnBrk="1" hangingPunct="1"/>
                <a:t>17</a:t>
              </a:fld>
              <a:endParaRPr lang="ru-RU" altLang="ru-RU" sz="1300" b="1">
                <a:solidFill>
                  <a:srgbClr val="0070C0"/>
                </a:solidFill>
                <a:latin typeface="Arial" pitchFamily="34" charset="0"/>
              </a:endParaRPr>
            </a:p>
          </p:txBody>
        </p:sp>
      </p:grp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1979712" y="2493471"/>
            <a:ext cx="531196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Arial" panose="020B0604020202020204" pitchFamily="34" charset="0"/>
              </a:rPr>
              <a:t>Спасибо за внимание</a:t>
            </a:r>
            <a:r>
              <a:rPr lang="ru-RU" sz="3600" dirty="0" smtClean="0">
                <a:solidFill>
                  <a:srgbClr val="0070C0"/>
                </a:solidFill>
                <a:latin typeface="Arial" panose="020B0604020202020204" pitchFamily="34" charset="0"/>
              </a:rPr>
              <a:t>!</a:t>
            </a:r>
          </a:p>
          <a:p>
            <a:endParaRPr lang="ru-RU" sz="3600" dirty="0" smtClean="0">
              <a:solidFill>
                <a:srgbClr val="3399FF"/>
              </a:solidFill>
              <a:latin typeface="Arial" panose="020B0604020202020204" pitchFamily="34" charset="0"/>
            </a:endParaRPr>
          </a:p>
          <a:p>
            <a:endParaRPr lang="ru-RU" sz="3600" dirty="0" smtClean="0">
              <a:solidFill>
                <a:srgbClr val="3399FF"/>
              </a:solidFill>
              <a:latin typeface="Arial" panose="020B0604020202020204" pitchFamily="34" charset="0"/>
            </a:endParaRPr>
          </a:p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Сальников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Сергей Владимирович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Тел +7 (4012) 53-34-96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E-mail: s.salnikov@kgpa.ru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4000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74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3111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13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fld id="{74DB0732-35C5-44E2-8FB4-58DDA33D53C6}" type="slidenum">
                <a:rPr lang="ru-RU" altLang="ru-RU" sz="1300" b="1">
                  <a:solidFill>
                    <a:srgbClr val="0070C0"/>
                  </a:solidFill>
                  <a:latin typeface="Arial" pitchFamily="34" charset="0"/>
                </a:rPr>
                <a:pPr algn="ctr" eaLnBrk="1" hangingPunct="1"/>
                <a:t>2</a:t>
              </a:fld>
              <a:endParaRPr lang="ru-RU" altLang="ru-RU" sz="1300" b="1">
                <a:solidFill>
                  <a:srgbClr val="0070C0"/>
                </a:solidFill>
                <a:latin typeface="Arial" pitchFamily="34" charset="0"/>
              </a:endParaRPr>
            </a:p>
          </p:txBody>
        </p:sp>
      </p:grpSp>
      <p:sp>
        <p:nvSpPr>
          <p:cNvPr id="3109" name="TextBox 6"/>
          <p:cNvSpPr txBox="1">
            <a:spLocks noChangeArrowheads="1"/>
          </p:cNvSpPr>
          <p:nvPr/>
        </p:nvSpPr>
        <p:spPr bwMode="auto">
          <a:xfrm>
            <a:off x="539552" y="242064"/>
            <a:ext cx="66246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1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Задачи системы диагностики и экологического мониторинга компрессорного оборудования КЦ</a:t>
            </a:r>
            <a:endParaRPr lang="ru-RU" altLang="ru-RU" sz="21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110" name="TextBox 7"/>
          <p:cNvSpPr txBox="1">
            <a:spLocks noChangeArrowheads="1"/>
          </p:cNvSpPr>
          <p:nvPr/>
        </p:nvSpPr>
        <p:spPr bwMode="auto">
          <a:xfrm>
            <a:off x="1950009" y="1844824"/>
            <a:ext cx="636640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ru-RU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Мониторинг технического состояния оборудования ГПА;</a:t>
            </a:r>
          </a:p>
          <a:p>
            <a:pPr>
              <a:lnSpc>
                <a:spcPct val="250000"/>
              </a:lnSpc>
            </a:pPr>
            <a:r>
              <a:rPr lang="ru-RU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Прогнозирование технического состояния;</a:t>
            </a:r>
          </a:p>
          <a:p>
            <a:pPr>
              <a:lnSpc>
                <a:spcPct val="250000"/>
              </a:lnSpc>
            </a:pPr>
            <a:r>
              <a:rPr lang="ru-RU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Поиск места и определение причин неисправности;</a:t>
            </a:r>
          </a:p>
          <a:p>
            <a:pPr>
              <a:lnSpc>
                <a:spcPct val="250000"/>
              </a:lnSpc>
            </a:pPr>
            <a:r>
              <a:rPr lang="ru-RU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Контроль экологических параметров ГПА</a:t>
            </a:r>
            <a:r>
              <a:rPr lang="ru-RU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ru-RU" sz="19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70" y="2132856"/>
            <a:ext cx="408368" cy="4083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70" y="2876616"/>
            <a:ext cx="408368" cy="4083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70" y="3596696"/>
            <a:ext cx="408368" cy="4083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70" y="4316776"/>
            <a:ext cx="408368" cy="408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4101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03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fld id="{AA970F27-AC35-4F85-A69F-79D8AEBD6ED5}" type="slidenum">
                <a:rPr lang="ru-RU" altLang="ru-RU" sz="1300" b="1">
                  <a:solidFill>
                    <a:srgbClr val="0070C0"/>
                  </a:solidFill>
                  <a:latin typeface="Arial" pitchFamily="34" charset="0"/>
                </a:rPr>
                <a:pPr algn="ctr" eaLnBrk="1" hangingPunct="1"/>
                <a:t>3</a:t>
              </a:fld>
              <a:endParaRPr lang="ru-RU" altLang="ru-RU" sz="1300" b="1">
                <a:solidFill>
                  <a:srgbClr val="0070C0"/>
                </a:solidFill>
                <a:latin typeface="Arial" pitchFamily="34" charset="0"/>
              </a:endParaRPr>
            </a:p>
          </p:txBody>
        </p:sp>
      </p:grpSp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539552" y="188640"/>
            <a:ext cx="57606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100" b="1" dirty="0" smtClean="0">
                <a:solidFill>
                  <a:srgbClr val="0070C0"/>
                </a:solidFill>
                <a:latin typeface="Arial" pitchFamily="34" charset="0"/>
              </a:rPr>
              <a:t>Функции САУ ГПА «Неман-Р» </a:t>
            </a:r>
            <a:endParaRPr lang="en-US" altLang="ru-RU" sz="2100" b="1" dirty="0" smtClean="0">
              <a:solidFill>
                <a:srgbClr val="0070C0"/>
              </a:solidFill>
              <a:latin typeface="Arial" pitchFamily="34" charset="0"/>
            </a:endParaRPr>
          </a:p>
          <a:p>
            <a:pPr eaLnBrk="1" hangingPunct="1"/>
            <a:r>
              <a:rPr lang="ru-RU" altLang="ru-RU" sz="2100" b="1" dirty="0" smtClean="0">
                <a:solidFill>
                  <a:srgbClr val="0070C0"/>
                </a:solidFill>
                <a:latin typeface="Arial" pitchFamily="34" charset="0"/>
              </a:rPr>
              <a:t>и АСУ </a:t>
            </a:r>
            <a:r>
              <a:rPr lang="ru-RU" altLang="ru-RU" sz="2100" b="1" dirty="0" smtClean="0">
                <a:solidFill>
                  <a:srgbClr val="0070C0"/>
                </a:solidFill>
                <a:latin typeface="Arial" pitchFamily="34" charset="0"/>
              </a:rPr>
              <a:t>ТП КЦ «Неман-Р-КЦ</a:t>
            </a:r>
            <a:r>
              <a:rPr lang="ru-RU" altLang="ru-RU" sz="2100" b="1" dirty="0" smtClean="0">
                <a:solidFill>
                  <a:srgbClr val="0070C0"/>
                </a:solidFill>
                <a:latin typeface="Arial" pitchFamily="34" charset="0"/>
              </a:rPr>
              <a:t>»</a:t>
            </a:r>
            <a:endParaRPr lang="ru-RU" altLang="ru-RU" sz="2100" b="1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1340768"/>
            <a:ext cx="5328592" cy="482453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27584" y="1412776"/>
            <a:ext cx="2592288" cy="15121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</a:rPr>
              <a:t>Сбор, обработка, представление </a:t>
            </a:r>
            <a:endParaRPr lang="en-US" sz="15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algn="ctr"/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</a:rPr>
              <a:t>и </a:t>
            </a:r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</a:rPr>
              <a:t>архивирование параметров ГПА, КЦ</a:t>
            </a:r>
            <a:endParaRPr lang="ru-RU" sz="15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27584" y="2996952"/>
            <a:ext cx="2592288" cy="15121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ctr"/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</a:rPr>
              <a:t>Управление режимами и оборудованием </a:t>
            </a:r>
            <a:endParaRPr lang="en-US" sz="15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indent="-342900" algn="ctr"/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</a:rPr>
              <a:t>ГПА </a:t>
            </a:r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</a:rPr>
              <a:t>и КЦ</a:t>
            </a:r>
            <a:endParaRPr lang="ru-RU" sz="15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491880" y="1412776"/>
            <a:ext cx="2520280" cy="15121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ctr"/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</a:rPr>
              <a:t>Агрегатные и цеховые алгоритмы регулирования </a:t>
            </a:r>
            <a:endParaRPr lang="en-US" sz="15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indent="-342900" algn="ctr"/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</a:rPr>
              <a:t>и </a:t>
            </a:r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</a:rPr>
              <a:t>защиты</a:t>
            </a:r>
            <a:endParaRPr lang="ru-RU" sz="15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491880" y="2996952"/>
            <a:ext cx="2520280" cy="15121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ctr"/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</a:rPr>
              <a:t>Топливное </a:t>
            </a:r>
            <a:endParaRPr lang="en-US" sz="15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indent="-342900" algn="ctr"/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</a:rPr>
              <a:t>и </a:t>
            </a:r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</a:rPr>
              <a:t>противопомпажное регулирование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27584" y="4581128"/>
            <a:ext cx="2592288" cy="1512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ctr"/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</a:rPr>
              <a:t>Диагностика оборудования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491880" y="4581128"/>
            <a:ext cx="2520280" cy="1512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ctr"/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</a:rPr>
              <a:t>Экологический мониторинг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6444208" y="2845487"/>
            <a:ext cx="2376264" cy="3528392"/>
            <a:chOff x="6948264" y="1133549"/>
            <a:chExt cx="2084123" cy="3303323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50432" y="2828371"/>
              <a:ext cx="2081955" cy="1608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48264" y="1133549"/>
              <a:ext cx="2084123" cy="160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052736"/>
            <a:ext cx="2376264" cy="172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4101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03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fld id="{AA970F27-AC35-4F85-A69F-79D8AEBD6ED5}" type="slidenum">
                <a:rPr lang="ru-RU" altLang="ru-RU" sz="1300" b="1">
                  <a:solidFill>
                    <a:srgbClr val="0070C0"/>
                  </a:solidFill>
                  <a:latin typeface="Arial" pitchFamily="34" charset="0"/>
                </a:rPr>
                <a:pPr algn="ctr" eaLnBrk="1" hangingPunct="1"/>
                <a:t>4</a:t>
              </a:fld>
              <a:endParaRPr lang="ru-RU" altLang="ru-RU" sz="1300" b="1">
                <a:solidFill>
                  <a:srgbClr val="0070C0"/>
                </a:solidFill>
                <a:latin typeface="Arial" pitchFamily="34" charset="0"/>
              </a:endParaRPr>
            </a:p>
          </p:txBody>
        </p:sp>
      </p:grpSp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539552" y="188640"/>
            <a:ext cx="66246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100" b="1" dirty="0" smtClean="0">
                <a:solidFill>
                  <a:srgbClr val="0070C0"/>
                </a:solidFill>
                <a:latin typeface="Arial" pitchFamily="34" charset="0"/>
              </a:rPr>
              <a:t>Функциональные подсистемы </a:t>
            </a:r>
            <a:endParaRPr lang="en-US" altLang="ru-RU" sz="2100" b="1" dirty="0" smtClean="0">
              <a:solidFill>
                <a:srgbClr val="0070C0"/>
              </a:solidFill>
              <a:latin typeface="Arial" pitchFamily="34" charset="0"/>
            </a:endParaRPr>
          </a:p>
          <a:p>
            <a:pPr eaLnBrk="1" hangingPunct="1"/>
            <a:r>
              <a:rPr lang="ru-RU" altLang="ru-RU" sz="2100" b="1" dirty="0" smtClean="0">
                <a:solidFill>
                  <a:srgbClr val="0070C0"/>
                </a:solidFill>
                <a:latin typeface="Arial" pitchFamily="34" charset="0"/>
              </a:rPr>
              <a:t>реализующие </a:t>
            </a:r>
            <a:r>
              <a:rPr lang="ru-RU" altLang="ru-RU" sz="2100" b="1" dirty="0" smtClean="0">
                <a:solidFill>
                  <a:srgbClr val="0070C0"/>
                </a:solidFill>
                <a:latin typeface="Arial" pitchFamily="34" charset="0"/>
              </a:rPr>
              <a:t>функции </a:t>
            </a:r>
            <a:r>
              <a:rPr lang="ru-RU" altLang="ru-RU" sz="2100" b="1" dirty="0" smtClean="0">
                <a:solidFill>
                  <a:srgbClr val="0070C0"/>
                </a:solidFill>
                <a:latin typeface="Arial" pitchFamily="34" charset="0"/>
              </a:rPr>
              <a:t>диагностики</a:t>
            </a:r>
            <a:endParaRPr lang="ru-RU" altLang="ru-RU" sz="2100" b="1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27585" y="1556792"/>
            <a:ext cx="7559997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Подсистема параметрической </a:t>
            </a:r>
            <a:r>
              <a:rPr lang="ru-RU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диагностики</a:t>
            </a:r>
            <a:endParaRPr lang="ru-RU" sz="17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  <a:p>
            <a:pPr indent="-342900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Реализация расчетных задач по методологии ООО «Газпром ВНИИГАЗ», выполнение диагностических алгоритмов.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7584" y="2776951"/>
            <a:ext cx="7559997" cy="86177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Подсистема вибрационной </a:t>
            </a:r>
            <a:r>
              <a:rPr lang="ru-RU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диагностики</a:t>
            </a:r>
            <a:endParaRPr lang="ru-RU" sz="17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  <a:p>
            <a:pPr indent="-342900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Контроль параметров вибрации,  выполнение диагностических алгоритмов определения неисправностей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27584" y="3997111"/>
            <a:ext cx="7559997" cy="8463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Подсистема экологического </a:t>
            </a:r>
            <a:r>
              <a:rPr lang="ru-RU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мониторинга</a:t>
            </a:r>
            <a:endParaRPr lang="ru-RU" sz="17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  <a:p>
            <a:pPr indent="-342900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Формирование отчетов, может включать специальные технические средства контроля количества вредных веществ в продуктах сгорания,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4101" name="Рисунок 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03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fld id="{AA970F27-AC35-4F85-A69F-79D8AEBD6ED5}" type="slidenum">
                <a:rPr lang="ru-RU" altLang="ru-RU" sz="1300" b="1">
                  <a:solidFill>
                    <a:srgbClr val="0070C0"/>
                  </a:solidFill>
                  <a:latin typeface="Arial" pitchFamily="34" charset="0"/>
                </a:rPr>
                <a:pPr algn="ctr" eaLnBrk="1" hangingPunct="1"/>
                <a:t>5</a:t>
              </a:fld>
              <a:endParaRPr lang="ru-RU" altLang="ru-RU" sz="1300" b="1">
                <a:solidFill>
                  <a:srgbClr val="0070C0"/>
                </a:solidFill>
                <a:latin typeface="Arial" pitchFamily="34" charset="0"/>
              </a:endParaRPr>
            </a:p>
          </p:txBody>
        </p:sp>
      </p:grpSp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539552" y="188640"/>
            <a:ext cx="49685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100" b="1" dirty="0" smtClean="0">
                <a:solidFill>
                  <a:srgbClr val="0070C0"/>
                </a:solidFill>
                <a:latin typeface="Arial" pitchFamily="34" charset="0"/>
              </a:rPr>
              <a:t>Функции подсистемы </a:t>
            </a:r>
            <a:endParaRPr lang="en-US" altLang="ru-RU" sz="2100" b="1" dirty="0" smtClean="0">
              <a:solidFill>
                <a:srgbClr val="0070C0"/>
              </a:solidFill>
              <a:latin typeface="Arial" pitchFamily="34" charset="0"/>
            </a:endParaRPr>
          </a:p>
          <a:p>
            <a:pPr eaLnBrk="1" hangingPunct="1"/>
            <a:r>
              <a:rPr lang="ru-RU" altLang="ru-RU" sz="2100" b="1" dirty="0" smtClean="0">
                <a:solidFill>
                  <a:srgbClr val="0070C0"/>
                </a:solidFill>
                <a:latin typeface="Arial" pitchFamily="34" charset="0"/>
              </a:rPr>
              <a:t>параметрической диагностики</a:t>
            </a:r>
            <a:endParaRPr lang="ru-RU" altLang="ru-RU" sz="2100" b="1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23528" y="3788816"/>
            <a:ext cx="1830675" cy="12963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prstDash val="dash"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</a:t>
            </a:r>
            <a:endParaRPr lang="ru-RU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параметров </a:t>
            </a:r>
          </a:p>
          <a:p>
            <a:pPr algn="ctr"/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555776" y="1556792"/>
            <a:ext cx="4032448" cy="791915"/>
          </a:xfrm>
          <a:prstGeom prst="rect">
            <a:avLst/>
          </a:prstGeom>
          <a:solidFill>
            <a:srgbClr val="0070C0"/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Параметрическая </a:t>
            </a:r>
          </a:p>
          <a:p>
            <a:pPr algn="ctr"/>
            <a:r>
              <a:rPr lang="ru-RU" sz="1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</a:t>
            </a:r>
            <a:endParaRPr lang="ru-RU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488981" y="3788817"/>
            <a:ext cx="1894107" cy="12963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prstDash val="dash"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Расчеты </a:t>
            </a:r>
            <a:endParaRPr lang="ru-RU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показателей </a:t>
            </a:r>
          </a:p>
          <a:p>
            <a:pPr algn="ctr"/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технического </a:t>
            </a:r>
          </a:p>
          <a:p>
            <a:pPr algn="ctr"/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состояния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725933" y="3788816"/>
            <a:ext cx="1956733" cy="12963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prstDash val="dash"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</a:t>
            </a:r>
            <a:endParaRPr lang="ru-RU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дефектов</a:t>
            </a:r>
          </a:p>
          <a:p>
            <a:pPr algn="ctr"/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выдача </a:t>
            </a:r>
          </a:p>
          <a:p>
            <a:pPr algn="ctr"/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рекомендаций</a:t>
            </a:r>
            <a:endParaRPr lang="ru-RU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026056" y="3788817"/>
            <a:ext cx="1894107" cy="12963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prstDash val="dash"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</a:t>
            </a:r>
            <a:endParaRPr lang="ru-RU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результатов </a:t>
            </a:r>
          </a:p>
          <a:p>
            <a:pPr algn="ctr"/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анализа</a:t>
            </a:r>
            <a:endParaRPr lang="ru-RU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AutoShape 7"/>
          <p:cNvCxnSpPr>
            <a:cxnSpLocks noChangeShapeType="1"/>
            <a:stCxn id="10" idx="2"/>
            <a:endCxn id="9" idx="0"/>
          </p:cNvCxnSpPr>
          <p:nvPr/>
        </p:nvCxnSpPr>
        <p:spPr bwMode="auto">
          <a:xfrm flipH="1">
            <a:off x="1238866" y="2348707"/>
            <a:ext cx="3333134" cy="1440109"/>
          </a:xfrm>
          <a:prstGeom prst="straightConnector1">
            <a:avLst/>
          </a:prstGeom>
          <a:noFill/>
          <a:ln w="2540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5" name="AutoShape 8"/>
          <p:cNvCxnSpPr>
            <a:cxnSpLocks noChangeShapeType="1"/>
            <a:stCxn id="10" idx="2"/>
            <a:endCxn id="11" idx="0"/>
          </p:cNvCxnSpPr>
          <p:nvPr/>
        </p:nvCxnSpPr>
        <p:spPr bwMode="auto">
          <a:xfrm flipH="1">
            <a:off x="3436035" y="2348707"/>
            <a:ext cx="1135965" cy="1440110"/>
          </a:xfrm>
          <a:prstGeom prst="straightConnector1">
            <a:avLst/>
          </a:prstGeom>
          <a:noFill/>
          <a:ln w="2540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6" name="AutoShape 9"/>
          <p:cNvCxnSpPr>
            <a:cxnSpLocks noChangeShapeType="1"/>
            <a:stCxn id="10" idx="2"/>
            <a:endCxn id="12" idx="0"/>
          </p:cNvCxnSpPr>
          <p:nvPr/>
        </p:nvCxnSpPr>
        <p:spPr bwMode="auto">
          <a:xfrm>
            <a:off x="4572000" y="2348707"/>
            <a:ext cx="1132300" cy="1440109"/>
          </a:xfrm>
          <a:prstGeom prst="straightConnector1">
            <a:avLst/>
          </a:prstGeom>
          <a:noFill/>
          <a:ln w="2540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7" name="AutoShape 10"/>
          <p:cNvCxnSpPr>
            <a:cxnSpLocks noChangeShapeType="1"/>
            <a:stCxn id="10" idx="2"/>
            <a:endCxn id="13" idx="0"/>
          </p:cNvCxnSpPr>
          <p:nvPr/>
        </p:nvCxnSpPr>
        <p:spPr bwMode="auto">
          <a:xfrm>
            <a:off x="4572000" y="2348707"/>
            <a:ext cx="3401110" cy="1440110"/>
          </a:xfrm>
          <a:prstGeom prst="straightConnector1">
            <a:avLst/>
          </a:prstGeom>
          <a:noFill/>
          <a:ln w="25400">
            <a:solidFill>
              <a:srgbClr val="0070C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4101" name="Рисунок 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03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fld id="{AA970F27-AC35-4F85-A69F-79D8AEBD6ED5}" type="slidenum">
                <a:rPr lang="ru-RU" altLang="ru-RU" sz="1300" b="1">
                  <a:solidFill>
                    <a:srgbClr val="0070C0"/>
                  </a:solidFill>
                  <a:latin typeface="Arial" pitchFamily="34" charset="0"/>
                </a:rPr>
                <a:pPr algn="ctr" eaLnBrk="1" hangingPunct="1"/>
                <a:t>6</a:t>
              </a:fld>
              <a:endParaRPr lang="ru-RU" altLang="ru-RU" sz="1300" b="1">
                <a:solidFill>
                  <a:srgbClr val="0070C0"/>
                </a:solidFill>
                <a:latin typeface="Arial" pitchFamily="34" charset="0"/>
              </a:endParaRPr>
            </a:p>
          </p:txBody>
        </p:sp>
      </p:grpSp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539552" y="44624"/>
            <a:ext cx="6624638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100" b="1" dirty="0" smtClean="0">
                <a:solidFill>
                  <a:srgbClr val="0070C0"/>
                </a:solidFill>
                <a:latin typeface="Arial" pitchFamily="34" charset="0"/>
              </a:rPr>
              <a:t>Пример представления результатов параметрической диагностики </a:t>
            </a:r>
            <a:r>
              <a:rPr lang="ru-RU" altLang="ru-RU" sz="2100" b="1" dirty="0" smtClean="0">
                <a:solidFill>
                  <a:srgbClr val="0070C0"/>
                </a:solidFill>
                <a:latin typeface="Arial" pitchFamily="34" charset="0"/>
              </a:rPr>
              <a:t>ГТУ </a:t>
            </a:r>
          </a:p>
          <a:p>
            <a:pPr eaLnBrk="1" hangingPunct="1"/>
            <a:r>
              <a:rPr lang="ru-RU" altLang="ru-RU" sz="2100" b="1" dirty="0" smtClean="0">
                <a:solidFill>
                  <a:srgbClr val="0070C0"/>
                </a:solidFill>
                <a:latin typeface="Arial" pitchFamily="34" charset="0"/>
              </a:rPr>
              <a:t>в </a:t>
            </a:r>
            <a:r>
              <a:rPr lang="ru-RU" altLang="ru-RU" sz="2100" b="1" dirty="0" smtClean="0">
                <a:solidFill>
                  <a:srgbClr val="0070C0"/>
                </a:solidFill>
                <a:latin typeface="Arial" pitchFamily="34" charset="0"/>
              </a:rPr>
              <a:t>АРМ диагноста</a:t>
            </a:r>
            <a:r>
              <a:rPr lang="en-US" altLang="ru-RU" sz="2100" b="1" dirty="0" smtClean="0">
                <a:solidFill>
                  <a:srgbClr val="0070C0"/>
                </a:solidFill>
                <a:latin typeface="Arial" pitchFamily="34" charset="0"/>
              </a:rPr>
              <a:t>.</a:t>
            </a:r>
            <a:endParaRPr lang="ru-RU" altLang="ru-RU" sz="2100" b="1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1560" y="1556792"/>
            <a:ext cx="7920037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>
              <a:buFont typeface="Wingdings" pitchFamily="2" charset="2"/>
              <a:buChar char="§"/>
            </a:pPr>
            <a:endParaRPr lang="ru-RU" dirty="0" smtClean="0">
              <a:latin typeface="Arial" pitchFamily="34" charset="0"/>
            </a:endParaRPr>
          </a:p>
          <a:p>
            <a:pPr indent="-342900"/>
            <a:endParaRPr lang="ru-RU" sz="1400" dirty="0" smtClean="0">
              <a:latin typeface="Arial" pitchFamily="34" charset="0"/>
            </a:endParaRPr>
          </a:p>
          <a:p>
            <a:pPr indent="-342900">
              <a:buFontTx/>
              <a:buChar char="-"/>
            </a:pPr>
            <a:endParaRPr lang="ru-RU" sz="1400" dirty="0" smtClean="0">
              <a:latin typeface="Arial" pitchFamily="34" charset="0"/>
            </a:endParaRPr>
          </a:p>
          <a:p>
            <a:pPr indent="-342900">
              <a:buFontTx/>
              <a:buChar char="-"/>
            </a:pPr>
            <a:endParaRPr lang="ru-RU" sz="1400" dirty="0" smtClean="0">
              <a:latin typeface="Arial" pitchFamily="34" charset="0"/>
            </a:endParaRPr>
          </a:p>
          <a:p>
            <a:pPr indent="-342900"/>
            <a:endParaRPr lang="ru-RU" sz="1400" dirty="0">
              <a:latin typeface="Arial" pitchFamily="34" charset="0"/>
            </a:endParaRPr>
          </a:p>
        </p:txBody>
      </p:sp>
      <p:pic>
        <p:nvPicPr>
          <p:cNvPr id="1027" name="Picture 3" descr="C:\Users\user\AppData\Local\Microsoft\Windows\Temporary Internet Files\Content.Outlook\TVQ8600Z\3 Параметрическая диагностика ГТУ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621" y="1369952"/>
            <a:ext cx="8208851" cy="4625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4101" name="Рисунок 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03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fld id="{AA970F27-AC35-4F85-A69F-79D8AEBD6ED5}" type="slidenum">
                <a:rPr lang="ru-RU" altLang="ru-RU" sz="1300" b="1">
                  <a:solidFill>
                    <a:srgbClr val="0070C0"/>
                  </a:solidFill>
                  <a:latin typeface="Arial" pitchFamily="34" charset="0"/>
                </a:rPr>
                <a:pPr algn="ctr" eaLnBrk="1" hangingPunct="1"/>
                <a:t>7</a:t>
              </a:fld>
              <a:endParaRPr lang="ru-RU" altLang="ru-RU" sz="1300" b="1">
                <a:solidFill>
                  <a:srgbClr val="0070C0"/>
                </a:solidFill>
                <a:latin typeface="Arial" pitchFamily="34" charset="0"/>
              </a:endParaRPr>
            </a:p>
          </p:txBody>
        </p:sp>
      </p:grpSp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539552" y="44624"/>
            <a:ext cx="6624638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100" b="1" dirty="0" smtClean="0">
                <a:solidFill>
                  <a:srgbClr val="0070C0"/>
                </a:solidFill>
                <a:latin typeface="Arial" pitchFamily="34" charset="0"/>
              </a:rPr>
              <a:t>Пример представления результатов параметрической диагностики ЦБК </a:t>
            </a:r>
            <a:endParaRPr lang="ru-RU" altLang="ru-RU" sz="2100" b="1" dirty="0" smtClean="0">
              <a:solidFill>
                <a:srgbClr val="0070C0"/>
              </a:solidFill>
              <a:latin typeface="Arial" pitchFamily="34" charset="0"/>
            </a:endParaRPr>
          </a:p>
          <a:p>
            <a:pPr eaLnBrk="1" hangingPunct="1"/>
            <a:r>
              <a:rPr lang="ru-RU" altLang="ru-RU" sz="2100" b="1" dirty="0" smtClean="0">
                <a:solidFill>
                  <a:srgbClr val="0070C0"/>
                </a:solidFill>
                <a:latin typeface="Arial" pitchFamily="34" charset="0"/>
              </a:rPr>
              <a:t>в </a:t>
            </a:r>
            <a:r>
              <a:rPr lang="ru-RU" altLang="ru-RU" sz="2100" b="1" dirty="0" smtClean="0">
                <a:solidFill>
                  <a:srgbClr val="0070C0"/>
                </a:solidFill>
                <a:latin typeface="Arial" pitchFamily="34" charset="0"/>
              </a:rPr>
              <a:t>АРМ диагноста</a:t>
            </a:r>
            <a:r>
              <a:rPr lang="en-US" altLang="ru-RU" sz="2100" b="1" dirty="0" smtClean="0">
                <a:solidFill>
                  <a:srgbClr val="0070C0"/>
                </a:solidFill>
                <a:latin typeface="Arial" pitchFamily="34" charset="0"/>
              </a:rPr>
              <a:t>.</a:t>
            </a:r>
            <a:endParaRPr lang="ru-RU" altLang="ru-RU" sz="2100" b="1" dirty="0" smtClean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1560" y="1556792"/>
            <a:ext cx="7920037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>
              <a:buFont typeface="Wingdings" pitchFamily="2" charset="2"/>
              <a:buChar char="§"/>
            </a:pPr>
            <a:endParaRPr lang="ru-RU" dirty="0" smtClean="0">
              <a:latin typeface="Arial" pitchFamily="34" charset="0"/>
            </a:endParaRPr>
          </a:p>
          <a:p>
            <a:pPr indent="-342900"/>
            <a:endParaRPr lang="ru-RU" sz="1400" dirty="0" smtClean="0">
              <a:latin typeface="Arial" pitchFamily="34" charset="0"/>
            </a:endParaRPr>
          </a:p>
          <a:p>
            <a:pPr indent="-342900">
              <a:buFontTx/>
              <a:buChar char="-"/>
            </a:pPr>
            <a:endParaRPr lang="ru-RU" sz="1400" dirty="0" smtClean="0">
              <a:latin typeface="Arial" pitchFamily="34" charset="0"/>
            </a:endParaRPr>
          </a:p>
          <a:p>
            <a:pPr indent="-342900">
              <a:buFontTx/>
              <a:buChar char="-"/>
            </a:pPr>
            <a:endParaRPr lang="ru-RU" sz="1400" dirty="0" smtClean="0">
              <a:latin typeface="Arial" pitchFamily="34" charset="0"/>
            </a:endParaRPr>
          </a:p>
          <a:p>
            <a:pPr indent="-342900"/>
            <a:endParaRPr lang="ru-RU" sz="1400" dirty="0">
              <a:latin typeface="Arial" pitchFamily="34" charset="0"/>
            </a:endParaRPr>
          </a:p>
        </p:txBody>
      </p:sp>
      <p:pic>
        <p:nvPicPr>
          <p:cNvPr id="4098" name="Picture 2" descr="C:\Users\user\AppData\Local\Microsoft\Windows\Temporary Internet Files\Content.Outlook\TVQ8600Z\4 Параметрическая диагностика ЦБК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12776"/>
            <a:ext cx="8316416" cy="468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4101" name="Рисунок 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03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fld id="{AA970F27-AC35-4F85-A69F-79D8AEBD6ED5}" type="slidenum">
                <a:rPr lang="ru-RU" altLang="ru-RU" sz="1300" b="1">
                  <a:solidFill>
                    <a:srgbClr val="0070C0"/>
                  </a:solidFill>
                  <a:latin typeface="Arial" pitchFamily="34" charset="0"/>
                </a:rPr>
                <a:pPr algn="ctr" eaLnBrk="1" hangingPunct="1"/>
                <a:t>8</a:t>
              </a:fld>
              <a:endParaRPr lang="ru-RU" altLang="ru-RU" sz="1300" b="1">
                <a:solidFill>
                  <a:srgbClr val="0070C0"/>
                </a:solidFill>
                <a:latin typeface="Arial" pitchFamily="34" charset="0"/>
              </a:endParaRPr>
            </a:p>
          </p:txBody>
        </p:sp>
      </p:grpSp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539552" y="188640"/>
            <a:ext cx="66246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100" b="1" dirty="0" smtClean="0">
                <a:solidFill>
                  <a:srgbClr val="0070C0"/>
                </a:solidFill>
                <a:latin typeface="Arial" pitchFamily="34" charset="0"/>
              </a:rPr>
              <a:t>Функции подсистемы вибрационной </a:t>
            </a:r>
            <a:r>
              <a:rPr lang="ru-RU" altLang="ru-RU" sz="2100" b="1" dirty="0" smtClean="0">
                <a:solidFill>
                  <a:srgbClr val="0070C0"/>
                </a:solidFill>
                <a:latin typeface="Arial" pitchFamily="34" charset="0"/>
              </a:rPr>
              <a:t>диагностики</a:t>
            </a:r>
            <a:endParaRPr lang="ru-RU" altLang="ru-RU" sz="2100" b="1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97944" y="3644801"/>
            <a:ext cx="1597792" cy="10808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онтроль </a:t>
            </a:r>
            <a:endParaRPr lang="ru-RU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параметров</a:t>
            </a:r>
          </a:p>
          <a:p>
            <a:pPr algn="ctr"/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вибрации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915815" y="1844824"/>
            <a:ext cx="3312369" cy="791915"/>
          </a:xfrm>
          <a:prstGeom prst="rect">
            <a:avLst/>
          </a:prstGeom>
          <a:solidFill>
            <a:srgbClr val="0070C0"/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Вибрационная </a:t>
            </a:r>
          </a:p>
          <a:p>
            <a:pPr algn="ctr"/>
            <a:r>
              <a:rPr lang="ru-RU" sz="1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</a:t>
            </a:r>
            <a:endParaRPr lang="ru-RU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505969" y="3644281"/>
            <a:ext cx="1712575" cy="10808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</a:t>
            </a:r>
            <a:endParaRPr lang="ru-RU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технического</a:t>
            </a:r>
          </a:p>
          <a:p>
            <a:pPr algn="ctr"/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состояния</a:t>
            </a:r>
            <a:endParaRPr lang="ru-RU" sz="15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572000" y="3644281"/>
            <a:ext cx="1769199" cy="10808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</a:t>
            </a:r>
            <a:endParaRPr lang="ru-RU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 и причин </a:t>
            </a:r>
          </a:p>
          <a:p>
            <a:pPr algn="ctr"/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неисправностей </a:t>
            </a:r>
            <a:endParaRPr lang="ru-RU" sz="15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732240" y="3644801"/>
            <a:ext cx="1827357" cy="10808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</a:t>
            </a:r>
            <a:endParaRPr lang="ru-RU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</a:p>
          <a:p>
            <a:pPr algn="ctr"/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специалисту</a:t>
            </a:r>
            <a:endParaRPr lang="ru-RU" sz="15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AutoShape 7"/>
          <p:cNvCxnSpPr>
            <a:cxnSpLocks noChangeShapeType="1"/>
            <a:stCxn id="10" idx="2"/>
            <a:endCxn id="9" idx="0"/>
          </p:cNvCxnSpPr>
          <p:nvPr/>
        </p:nvCxnSpPr>
        <p:spPr bwMode="auto">
          <a:xfrm flipH="1">
            <a:off x="1396840" y="2636739"/>
            <a:ext cx="3175160" cy="1008062"/>
          </a:xfrm>
          <a:prstGeom prst="straightConnector1">
            <a:avLst/>
          </a:prstGeom>
          <a:noFill/>
          <a:ln w="2540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5" name="AutoShape 8"/>
          <p:cNvCxnSpPr>
            <a:cxnSpLocks noChangeShapeType="1"/>
            <a:stCxn id="10" idx="2"/>
            <a:endCxn id="11" idx="0"/>
          </p:cNvCxnSpPr>
          <p:nvPr/>
        </p:nvCxnSpPr>
        <p:spPr bwMode="auto">
          <a:xfrm flipH="1">
            <a:off x="3362257" y="2636739"/>
            <a:ext cx="1209743" cy="1007542"/>
          </a:xfrm>
          <a:prstGeom prst="straightConnector1">
            <a:avLst/>
          </a:prstGeom>
          <a:noFill/>
          <a:ln w="2540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6" name="AutoShape 9"/>
          <p:cNvCxnSpPr>
            <a:cxnSpLocks noChangeShapeType="1"/>
            <a:stCxn id="10" idx="2"/>
            <a:endCxn id="12" idx="0"/>
          </p:cNvCxnSpPr>
          <p:nvPr/>
        </p:nvCxnSpPr>
        <p:spPr bwMode="auto">
          <a:xfrm>
            <a:off x="4572000" y="2636739"/>
            <a:ext cx="884600" cy="1007542"/>
          </a:xfrm>
          <a:prstGeom prst="straightConnector1">
            <a:avLst/>
          </a:prstGeom>
          <a:noFill/>
          <a:ln w="2540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7" name="AutoShape 10"/>
          <p:cNvCxnSpPr>
            <a:cxnSpLocks noChangeShapeType="1"/>
            <a:stCxn id="10" idx="2"/>
            <a:endCxn id="13" idx="0"/>
          </p:cNvCxnSpPr>
          <p:nvPr/>
        </p:nvCxnSpPr>
        <p:spPr bwMode="auto">
          <a:xfrm>
            <a:off x="4572000" y="2636739"/>
            <a:ext cx="3073919" cy="1008062"/>
          </a:xfrm>
          <a:prstGeom prst="straightConnector1">
            <a:avLst/>
          </a:prstGeom>
          <a:noFill/>
          <a:ln w="25400">
            <a:solidFill>
              <a:srgbClr val="0070C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4101" name="Рисунок 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03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fld id="{AA970F27-AC35-4F85-A69F-79D8AEBD6ED5}" type="slidenum">
                <a:rPr lang="ru-RU" altLang="ru-RU" sz="1300" b="1">
                  <a:solidFill>
                    <a:srgbClr val="0070C0"/>
                  </a:solidFill>
                  <a:latin typeface="Arial" pitchFamily="34" charset="0"/>
                </a:rPr>
                <a:pPr algn="ctr" eaLnBrk="1" hangingPunct="1"/>
                <a:t>9</a:t>
              </a:fld>
              <a:endParaRPr lang="ru-RU" altLang="ru-RU" sz="1300" b="1">
                <a:solidFill>
                  <a:srgbClr val="0070C0"/>
                </a:solidFill>
                <a:latin typeface="Arial" pitchFamily="34" charset="0"/>
              </a:endParaRPr>
            </a:p>
          </p:txBody>
        </p:sp>
      </p:grpSp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539552" y="242064"/>
            <a:ext cx="52565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100" b="1" dirty="0" smtClean="0">
                <a:solidFill>
                  <a:srgbClr val="0070C0"/>
                </a:solidFill>
                <a:latin typeface="Arial" pitchFamily="34" charset="0"/>
              </a:rPr>
              <a:t>Установка аппаратных средств </a:t>
            </a:r>
            <a:endParaRPr lang="ru-RU" altLang="ru-RU" sz="2100" b="1" dirty="0" smtClean="0">
              <a:solidFill>
                <a:srgbClr val="0070C0"/>
              </a:solidFill>
              <a:latin typeface="Arial" pitchFamily="34" charset="0"/>
            </a:endParaRPr>
          </a:p>
          <a:p>
            <a:pPr eaLnBrk="1" hangingPunct="1"/>
            <a:r>
              <a:rPr lang="ru-RU" altLang="ru-RU" sz="2100" b="1" dirty="0" smtClean="0">
                <a:solidFill>
                  <a:srgbClr val="0070C0"/>
                </a:solidFill>
                <a:latin typeface="Arial" pitchFamily="34" charset="0"/>
              </a:rPr>
              <a:t>вибрационной диагностики</a:t>
            </a:r>
            <a:endParaRPr lang="ru-RU" altLang="ru-RU" sz="2100" b="1" dirty="0">
              <a:solidFill>
                <a:srgbClr val="0070C0"/>
              </a:solidFill>
              <a:latin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340768"/>
            <a:ext cx="5040560" cy="395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7" y="1484783"/>
            <a:ext cx="3196035" cy="319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2166</TotalTime>
  <Words>559</Words>
  <Application>Microsoft Office PowerPoint</Application>
  <PresentationFormat>Экран (4:3)</PresentationFormat>
  <Paragraphs>162</Paragraphs>
  <Slides>17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Arial Narrow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Воробьёв Евгений Николаевич</dc:creator>
  <cp:lastModifiedBy>Воробьёв Евгений Николаевич</cp:lastModifiedBy>
  <cp:revision>243</cp:revision>
  <cp:lastPrinted>2015-03-12T11:28:18Z</cp:lastPrinted>
  <dcterms:created xsi:type="dcterms:W3CDTF">2015-03-12T06:42:12Z</dcterms:created>
  <dcterms:modified xsi:type="dcterms:W3CDTF">2017-09-27T06:44:38Z</dcterms:modified>
</cp:coreProperties>
</file>