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530" r:id="rId4"/>
    <p:sldMasterId id="2147493455" r:id="rId5"/>
    <p:sldMasterId id="2147493521" r:id="rId6"/>
    <p:sldMasterId id="2147493534" r:id="rId7"/>
    <p:sldMasterId id="2147493541" r:id="rId8"/>
    <p:sldMasterId id="2147493553" r:id="rId9"/>
  </p:sldMasterIdLst>
  <p:notesMasterIdLst>
    <p:notesMasterId r:id="rId57"/>
  </p:notesMasterIdLst>
  <p:handoutMasterIdLst>
    <p:handoutMasterId r:id="rId58"/>
  </p:handoutMasterIdLst>
  <p:sldIdLst>
    <p:sldId id="527" r:id="rId10"/>
    <p:sldId id="529" r:id="rId11"/>
    <p:sldId id="531" r:id="rId12"/>
    <p:sldId id="566" r:id="rId13"/>
    <p:sldId id="445" r:id="rId14"/>
    <p:sldId id="538" r:id="rId15"/>
    <p:sldId id="595" r:id="rId16"/>
    <p:sldId id="594" r:id="rId17"/>
    <p:sldId id="596" r:id="rId18"/>
    <p:sldId id="601" r:id="rId19"/>
    <p:sldId id="602" r:id="rId20"/>
    <p:sldId id="603" r:id="rId21"/>
    <p:sldId id="604" r:id="rId22"/>
    <p:sldId id="605" r:id="rId23"/>
    <p:sldId id="606" r:id="rId24"/>
    <p:sldId id="607" r:id="rId25"/>
    <p:sldId id="543" r:id="rId26"/>
    <p:sldId id="597" r:id="rId27"/>
    <p:sldId id="598" r:id="rId28"/>
    <p:sldId id="599" r:id="rId29"/>
    <p:sldId id="600" r:id="rId30"/>
    <p:sldId id="552" r:id="rId31"/>
    <p:sldId id="567" r:id="rId32"/>
    <p:sldId id="569" r:id="rId33"/>
    <p:sldId id="570" r:id="rId34"/>
    <p:sldId id="572" r:id="rId35"/>
    <p:sldId id="573" r:id="rId36"/>
    <p:sldId id="574" r:id="rId37"/>
    <p:sldId id="576" r:id="rId38"/>
    <p:sldId id="577" r:id="rId39"/>
    <p:sldId id="578" r:id="rId40"/>
    <p:sldId id="579" r:id="rId41"/>
    <p:sldId id="580" r:id="rId42"/>
    <p:sldId id="581" r:id="rId43"/>
    <p:sldId id="582" r:id="rId44"/>
    <p:sldId id="583" r:id="rId45"/>
    <p:sldId id="584" r:id="rId46"/>
    <p:sldId id="585" r:id="rId47"/>
    <p:sldId id="586" r:id="rId48"/>
    <p:sldId id="587" r:id="rId49"/>
    <p:sldId id="588" r:id="rId50"/>
    <p:sldId id="589" r:id="rId51"/>
    <p:sldId id="590" r:id="rId52"/>
    <p:sldId id="591" r:id="rId53"/>
    <p:sldId id="592" r:id="rId54"/>
    <p:sldId id="593" r:id="rId55"/>
    <p:sldId id="528" r:id="rId56"/>
  </p:sldIdLst>
  <p:sldSz cx="12192000" cy="6858000"/>
  <p:notesSz cx="7023100" cy="9309100"/>
  <p:custDataLst>
    <p:tags r:id="rId5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4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pos="7344" userDrawn="1">
          <p15:clr>
            <a:srgbClr val="A4A3A4"/>
          </p15:clr>
        </p15:guide>
        <p15:guide id="4" orient="horz" pos="38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Bras" initials="EB" lastIdx="8" clrIdx="0">
    <p:extLst>
      <p:ext uri="{19B8F6BF-5375-455C-9EA6-DF929625EA0E}">
        <p15:presenceInfo xmlns:p15="http://schemas.microsoft.com/office/powerpoint/2012/main" userId="S-1-5-21-63350978-1957327394-2117508107-1147" providerId="AD"/>
      </p:ext>
    </p:extLst>
  </p:cmAuthor>
  <p:cmAuthor id="2" name="Pellmann, Michael" initials="PM" lastIdx="14" clrIdx="1">
    <p:extLst>
      <p:ext uri="{19B8F6BF-5375-455C-9EA6-DF929625EA0E}">
        <p15:presenceInfo xmlns:p15="http://schemas.microsoft.com/office/powerpoint/2012/main" userId="Pellmann, Micha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95959"/>
    <a:srgbClr val="E71D1D"/>
    <a:srgbClr val="EB2819"/>
    <a:srgbClr val="E4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344D84-9AFB-497E-A393-DC336BA19D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1" autoAdjust="0"/>
    <p:restoredTop sz="96586" autoAdjust="0"/>
  </p:normalViewPr>
  <p:slideViewPr>
    <p:cSldViewPr snapToGrid="0" snapToObjects="1" showGuides="1">
      <p:cViewPr varScale="1">
        <p:scale>
          <a:sx n="72" d="100"/>
          <a:sy n="72" d="100"/>
        </p:scale>
        <p:origin x="144" y="72"/>
      </p:cViewPr>
      <p:guideLst>
        <p:guide orient="horz" pos="744"/>
        <p:guide pos="336"/>
        <p:guide pos="7344"/>
        <p:guide orient="horz" pos="38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3F41CC-28CB-1245-A9A3-1B87F6E9A66A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398D26-946E-1444-9FD7-78A342E10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D852FF-7CC7-3641-A133-609717ED0196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E59ADA-CF08-9440-BACD-BF7F5C851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Технические характеристики ультразвукового счетчика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4CE1-DCD0-4B06-9E0E-35A7F68659C1}" type="slidenum">
              <a:rPr lang="en-GB" altLang="ru-RU" smtClean="0">
                <a:solidFill>
                  <a:srgbClr val="000000"/>
                </a:solidFill>
              </a:rPr>
              <a:pPr/>
              <a:t>23</a:t>
            </a:fld>
            <a:endParaRPr lang="en-GB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9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Технические характеристики ультразвукового счетчика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4CE1-DCD0-4B06-9E0E-35A7F68659C1}" type="slidenum">
              <a:rPr lang="en-GB" altLang="ru-RU" smtClean="0">
                <a:solidFill>
                  <a:srgbClr val="000000"/>
                </a:solidFill>
              </a:rPr>
              <a:pPr/>
              <a:t>24</a:t>
            </a:fld>
            <a:endParaRPr lang="en-GB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0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Технические характеристики ультразвукового счетчика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4CE1-DCD0-4B06-9E0E-35A7F68659C1}" type="slidenum">
              <a:rPr lang="en-GB" altLang="ru-RU" smtClean="0">
                <a:solidFill>
                  <a:srgbClr val="000000"/>
                </a:solidFill>
              </a:rPr>
              <a:pPr/>
              <a:t>25</a:t>
            </a:fld>
            <a:endParaRPr lang="en-GB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99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Технические характеристики ультразвукового счетчика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4CE1-DCD0-4B06-9E0E-35A7F68659C1}" type="slidenum">
              <a:rPr lang="en-GB" altLang="ru-RU" smtClean="0">
                <a:solidFill>
                  <a:srgbClr val="000000"/>
                </a:solidFill>
              </a:rPr>
              <a:pPr/>
              <a:t>26</a:t>
            </a:fld>
            <a:endParaRPr lang="en-GB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0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Технические характеристики ультразвукового счетчика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84CE1-DCD0-4B06-9E0E-35A7F68659C1}" type="slidenum">
              <a:rPr lang="en-GB" altLang="ru-RU" smtClean="0">
                <a:solidFill>
                  <a:srgbClr val="000000"/>
                </a:solidFill>
              </a:rPr>
              <a:pPr/>
              <a:t>27</a:t>
            </a:fld>
            <a:endParaRPr lang="en-GB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38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USM GT400_Customer Presentation_v3_ 21Mar14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36E48FC-15BF-4BB0-8697-E0A183239FA2}" type="datetime1">
              <a:rPr lang="en-US" smtClean="0"/>
              <a:t>10/25/2017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B64B-0503-457E-A129-AEABD889D45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51856" y="5959477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7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18" y="992189"/>
            <a:ext cx="10663767" cy="5032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4094625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C998C0A-3FDF-A343-89AA-469E5F1A1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1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C998C0A-3FDF-A343-89AA-469E5F1A1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08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 Single Corner Rectangle 9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09621" y="364015"/>
            <a:ext cx="10491779" cy="511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6A011D3D-470C-6841-80D1-ED00CD6945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09621" y="1005463"/>
            <a:ext cx="10491779" cy="5075237"/>
          </a:xfrm>
          <a:prstGeom prst="rect">
            <a:avLst/>
          </a:prstGeo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76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108" y="357189"/>
            <a:ext cx="10480347" cy="498475"/>
          </a:xfrm>
        </p:spPr>
        <p:txBody>
          <a:bodyPr/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714108" y="1005840"/>
            <a:ext cx="5172300" cy="504793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6143515" y="1005840"/>
            <a:ext cx="5050940" cy="504793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ound Single Corner Rectangle 15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6008640" y="996697"/>
            <a:ext cx="0" cy="5057077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000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43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8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9787" y="357810"/>
            <a:ext cx="10669812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09787" y="1005840"/>
            <a:ext cx="10669813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AD05-F4B4-423E-83D3-047A7AD643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92284" y="1000125"/>
            <a:ext cx="0" cy="531495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9788" y="357810"/>
            <a:ext cx="10657769" cy="49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09788" y="1005840"/>
            <a:ext cx="5136321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29401" y="1005840"/>
            <a:ext cx="5238156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2535-BA57-425E-B30C-B597EF7E88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16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706967" y="3698875"/>
            <a:ext cx="10636251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5990167" y="996950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06435" y="357947"/>
            <a:ext cx="10637439" cy="512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06435" y="1005841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5838" y="1005841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06435" y="3796577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5838" y="3796577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9F1AA521-69EF-483A-B210-99F588714D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7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4568" y="357810"/>
            <a:ext cx="10507948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4D0C-58DA-754D-96DF-668AE432F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35" y="357189"/>
            <a:ext cx="10803467" cy="498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2FC7D-C95A-45C4-8B1A-1DFDC90E2F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17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eaLnBrk="1" hangingPunct="1">
              <a:defRPr/>
            </a:pPr>
            <a:fld id="{F14AE98D-ED5F-4AE7-923F-B691BDF2A640}" type="datetimeFigureOut">
              <a:rPr lang="ru-RU">
                <a:solidFill>
                  <a:srgbClr val="000000"/>
                </a:solidFill>
              </a:rPr>
              <a:pPr eaLnBrk="1" hangingPunct="1">
                <a:defRPr/>
              </a:pPr>
              <a:t>25.10.2017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98AAA3-E82B-472C-8023-E6C45A0813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25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5084" y="908052"/>
            <a:ext cx="11281833" cy="509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55083" y="6305550"/>
            <a:ext cx="2856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hangingPunct="1"/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57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9787" y="357810"/>
            <a:ext cx="10669812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09788" y="1005840"/>
            <a:ext cx="10669813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645902" y="-28574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AD05-F4B4-423E-83D3-047A7AD643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92284" y="1000125"/>
            <a:ext cx="0" cy="531495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9789" y="357810"/>
            <a:ext cx="10657769" cy="49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09789" y="1005840"/>
            <a:ext cx="5136321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29402" y="1005840"/>
            <a:ext cx="5238156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645902" y="-28574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42535-BA57-425E-B30C-B597EF7E88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4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706968" y="3698875"/>
            <a:ext cx="10636251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5990167" y="996950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06437" y="357947"/>
            <a:ext cx="10637439" cy="512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06436" y="1005843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5839" y="1005843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06436" y="3796579"/>
            <a:ext cx="51654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5839" y="3796579"/>
            <a:ext cx="5208036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11645902" y="-28574"/>
            <a:ext cx="675217" cy="504825"/>
          </a:xfrm>
          <a:prstGeom prst="rect">
            <a:avLst/>
          </a:prstGeo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9F1AA521-69EF-483A-B210-99F588714D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33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36" y="357191"/>
            <a:ext cx="10803467" cy="498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45902" y="-28574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FC7D-C95A-45C4-8B1A-1DFDC90E2F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68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eaLnBrk="1" hangingPunct="1">
              <a:defRPr/>
            </a:pPr>
            <a:fld id="{F14AE98D-ED5F-4AE7-923F-B691BDF2A640}" type="datetimeFigureOut">
              <a:rPr lang="ru-RU">
                <a:solidFill>
                  <a:srgbClr val="000000"/>
                </a:solidFill>
              </a:rPr>
              <a:pPr eaLnBrk="1" hangingPunct="1">
                <a:defRPr/>
              </a:pPr>
              <a:t>25.10.2017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98AAA3-E82B-472C-8023-E6C45A0813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87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5085" y="908054"/>
            <a:ext cx="11281833" cy="509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55083" y="6305550"/>
            <a:ext cx="2856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hangingPunct="1"/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70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551" y="2486026"/>
            <a:ext cx="7491524" cy="111575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019551" y="3620250"/>
            <a:ext cx="7393007" cy="665423"/>
          </a:xfrm>
          <a:prstGeom prst="rect">
            <a:avLst/>
          </a:prstGeom>
        </p:spPr>
        <p:txBody>
          <a:bodyPr lIns="91440" t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19551" y="4470397"/>
            <a:ext cx="4367053" cy="4064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BBE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  <p:custDataLst>
              <p:tags r:id="rId1"/>
            </p:custDataLst>
          </p:nvPr>
        </p:nvSpPr>
        <p:spPr>
          <a:xfrm>
            <a:off x="3373967" y="6254750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91E49"/>
                </a:solidFill>
                <a:latin typeface="Arial" pitchFamily="34" charset="0"/>
                <a:cs typeface="+mn-cs"/>
              </a:defRPr>
            </a:lvl1pPr>
          </a:lstStyle>
          <a:p>
            <a:pPr defTabSz="914400">
              <a:defRPr/>
            </a:pPr>
            <a:r>
              <a:rPr lang="de-DE" sz="2400">
                <a:ea typeface="ＭＳ Ｐゴシック" panose="020B0600070205080204" pitchFamily="34" charset="-128"/>
              </a:rPr>
              <a:t>© Elster Group SE, 2011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4"/>
          </p:nvPr>
        </p:nvSpPr>
        <p:spPr>
          <a:xfrm>
            <a:off x="3987800" y="4530726"/>
            <a:ext cx="28448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91E49"/>
                </a:solidFill>
                <a:latin typeface="Arial" pitchFamily="34" charset="0"/>
                <a:cs typeface="+mn-cs"/>
              </a:defRPr>
            </a:lvl1pPr>
          </a:lstStyle>
          <a:p>
            <a:pPr defTabSz="914400">
              <a:defRPr/>
            </a:pPr>
            <a:fld id="{E42D0ABF-B036-4735-94A7-9F5F0E00B2EB}" type="datetime4">
              <a:rPr lang="de-DE" sz="2400" smtClean="0">
                <a:ea typeface="ＭＳ Ｐゴシック" panose="020B0600070205080204" pitchFamily="34" charset="-128"/>
              </a:rPr>
              <a:pPr defTabSz="914400">
                <a:defRPr/>
              </a:pPr>
              <a:t>25. Oktober 2017</a:t>
            </a:fld>
            <a:endParaRPr lang="en-GB" sz="2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29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14567" y="357810"/>
            <a:ext cx="10499918" cy="4986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C130-3947-5746-9F16-5E7E49C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14793" y="1005840"/>
            <a:ext cx="5160304" cy="53086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50445" y="1005840"/>
            <a:ext cx="5064040" cy="53086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373967" y="6254750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91E49"/>
                </a:solidFill>
                <a:latin typeface="Arial" pitchFamily="34" charset="0"/>
                <a:cs typeface="+mn-cs"/>
              </a:defRPr>
            </a:lvl1pPr>
          </a:lstStyle>
          <a:p>
            <a:pPr defTabSz="914400">
              <a:defRPr/>
            </a:pPr>
            <a:r>
              <a:rPr lang="de-DE" sz="2400">
                <a:ea typeface="ＭＳ Ｐゴシック" panose="020B0600070205080204" pitchFamily="34" charset="-128"/>
              </a:rPr>
              <a:t>© Elster Group SE, 2011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3987800" y="4530726"/>
            <a:ext cx="28448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91E49"/>
                </a:solidFill>
                <a:latin typeface="Arial" pitchFamily="34" charset="0"/>
                <a:cs typeface="+mn-cs"/>
              </a:defRPr>
            </a:lvl1pPr>
          </a:lstStyle>
          <a:p>
            <a:pPr defTabSz="914400">
              <a:defRPr/>
            </a:pPr>
            <a:fld id="{E42D0ABF-B036-4735-94A7-9F5F0E00B2EB}" type="datetime4">
              <a:rPr lang="de-DE" sz="2400" smtClean="0">
                <a:ea typeface="ＭＳ Ｐゴシック" panose="020B0600070205080204" pitchFamily="34" charset="-128"/>
              </a:rPr>
              <a:pPr defTabSz="914400">
                <a:defRPr/>
              </a:pPr>
              <a:t>25. Oktober 2017</a:t>
            </a:fld>
            <a:endParaRPr lang="en-GB" sz="2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083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355600"/>
            <a:ext cx="8331200" cy="838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91E49"/>
                </a:solidFill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fld id="{554C8CFC-C95B-4610-B654-8C19FF1C3C56}" type="datetimeFigureOut">
              <a:rPr lang="ru-RU" sz="2400" smtClean="0">
                <a:ea typeface="ＭＳ Ｐゴシック" panose="020B0600070205080204" pitchFamily="34" charset="-128"/>
              </a:rPr>
              <a:pPr defTabSz="914400">
                <a:defRPr/>
              </a:pPr>
              <a:t>25.10.2017</a:t>
            </a:fld>
            <a:endParaRPr lang="ru-RU" sz="2400">
              <a:ea typeface="ＭＳ Ｐゴシック" panose="020B0600070205080204" pitchFamily="34" charset="-128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91E49"/>
                </a:solidFill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endParaRPr lang="ru-RU" sz="2400">
              <a:ea typeface="ＭＳ Ｐゴシック" panose="020B0600070205080204" pitchFamily="34" charset="-128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91E49"/>
                </a:solidFill>
              </a:defRPr>
            </a:lvl1pPr>
          </a:lstStyle>
          <a:p>
            <a:pPr defTabSz="914400">
              <a:defRPr/>
            </a:pPr>
            <a:fld id="{81161C12-9BD3-43C3-AAD6-BF0ABA757B92}" type="slidenum">
              <a:rPr lang="ru-RU" altLang="ru-RU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914400">
                <a:defRPr/>
              </a:pPr>
              <a:t>‹#›</a:t>
            </a:fld>
            <a:endParaRPr lang="ru-RU" altLang="ru-RU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9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FF1F74E8-2156-B64F-A723-2FC713503C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5084" y="908052"/>
            <a:ext cx="11281833" cy="509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455084" y="1628776"/>
            <a:ext cx="11281833" cy="45005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7000"/>
              <a:buFont typeface="Arial" pitchFamily="34" charset="0"/>
              <a:buChar char="•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VAG Rounded Std Thin" charset="0"/>
              <a:buChar char="‒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7000"/>
              <a:buFont typeface="Arial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SzPct val="97000"/>
              <a:buFont typeface="Arial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SzPct val="97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Round Single Corner Rectangle 9"/>
          <p:cNvSpPr/>
          <p:nvPr userDrawn="1"/>
        </p:nvSpPr>
        <p:spPr>
          <a:xfrm>
            <a:off x="0" y="6353175"/>
            <a:ext cx="11584517" cy="504825"/>
          </a:xfrm>
          <a:prstGeom prst="round1Rect">
            <a:avLst>
              <a:gd name="adj" fmla="val 50000"/>
            </a:avLst>
          </a:prstGeom>
          <a:solidFill>
            <a:srgbClr val="00BBEE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300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C998C0A-3FDF-A343-89AA-469E5F1A1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645901" y="-143"/>
            <a:ext cx="675217" cy="5048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C998C0A-3FDF-A343-89AA-469E5F1A1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9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09621" y="364015"/>
            <a:ext cx="10491779" cy="511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1645902" y="-143"/>
            <a:ext cx="675217" cy="504825"/>
          </a:xfrm>
          <a:prstGeom prst="rect">
            <a:avLst/>
          </a:prstGeom>
        </p:spPr>
        <p:txBody>
          <a:bodyPr/>
          <a:lstStyle>
            <a:lvl1pPr algn="l">
              <a:defRPr sz="75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6A011D3D-470C-6841-80D1-ED00CD6945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09621" y="1005463"/>
            <a:ext cx="10491779" cy="5075237"/>
          </a:xfrm>
          <a:prstGeom prst="rect">
            <a:avLst/>
          </a:prstGeo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200150" indent="-171450">
              <a:buClr>
                <a:schemeClr val="accent3"/>
              </a:buClr>
              <a:buFont typeface="Arial" panose="020B0604020202020204" pitchFamily="34" charset="0"/>
              <a:buChar char="-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43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13600" y="6340476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aseline="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40EAF2C-5729-4C88-B234-BB3BC0C90F41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03600" y="6340476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aseline="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/>
            </a:lvl1pPr>
          </a:lstStyle>
          <a:p>
            <a:pPr>
              <a:defRPr/>
            </a:pPr>
            <a:fld id="{F29957C2-8E73-46C6-BAD6-0F8A1B9E2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4900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3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9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file:///\\localhost\Volumes\DMS-Server\Clients\Honeywell%20PPT%20\Honeywell%20-%20Freestanding%20Logos\Honeywell%20-%20Freestanding%20Logo%20RGB.png" TargetMode="Externa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416" y="4062184"/>
            <a:ext cx="3712464" cy="1526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50" y="0"/>
            <a:ext cx="4676650" cy="5654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415" y="1961973"/>
            <a:ext cx="3712464" cy="2012419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45413" y="1961975"/>
            <a:ext cx="3648075" cy="3629025"/>
          </a:xfrm>
          <a:prstGeom prst="rect">
            <a:avLst/>
          </a:prstGeom>
        </p:spPr>
      </p:pic>
      <p:pic>
        <p:nvPicPr>
          <p:cNvPr id="34" name="Picture 4" descr="Corner-01 copy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50" y="3805115"/>
            <a:ext cx="12188952" cy="30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934" y="6108878"/>
            <a:ext cx="1896092" cy="35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416" y="0"/>
            <a:ext cx="7434072" cy="18792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4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1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Courier New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713317" y="357189"/>
            <a:ext cx="1047996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31" descr="for_blank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6396" y="357189"/>
            <a:ext cx="14208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11" r:id="rId1"/>
    <p:sldLayoutId id="2147493512" r:id="rId2"/>
    <p:sldLayoutId id="2147493513" r:id="rId3"/>
    <p:sldLayoutId id="2147493557" r:id="rId4"/>
    <p:sldLayoutId id="2147493558" r:id="rId5"/>
    <p:sldLayoutId id="2147493571" r:id="rId6"/>
    <p:sldLayoutId id="2147493573" r:id="rId7"/>
    <p:sldLayoutId id="2147493574" r:id="rId8"/>
    <p:sldLayoutId id="2147493575" r:id="rId9"/>
    <p:sldLayoutId id="2147493576" r:id="rId10"/>
    <p:sldLayoutId id="2147493577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822407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713317" y="357189"/>
            <a:ext cx="1050886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7" name="Picture 31" descr="for_blank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6396" y="357189"/>
            <a:ext cx="14208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58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3" r:id="rId1"/>
    <p:sldLayoutId id="2147493525" r:id="rId2"/>
    <p:sldLayoutId id="2147493529" r:id="rId3"/>
    <p:sldLayoutId id="2147493532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_3 radius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9" r:link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601" y="6519864"/>
            <a:ext cx="137583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itle Placeholder 1"/>
          <p:cNvSpPr>
            <a:spLocks noGrp="1"/>
          </p:cNvSpPr>
          <p:nvPr>
            <p:ph type="title"/>
          </p:nvPr>
        </p:nvSpPr>
        <p:spPr bwMode="auto">
          <a:xfrm>
            <a:off x="700617" y="357189"/>
            <a:ext cx="1080346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-28574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D760ED41-B716-49EC-9FC6-B8E1D8D580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1" y="6562068"/>
            <a:ext cx="2517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>
                <a:solidFill>
                  <a:srgbClr val="707070"/>
                </a:solidFill>
                <a:cs typeface="Arial" panose="020B0604020202020204" pitchFamily="34" charset="0"/>
              </a:rPr>
              <a:t>© 2015 by Honeywell International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28410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5" r:id="rId1"/>
    <p:sldLayoutId id="2147493536" r:id="rId2"/>
    <p:sldLayoutId id="2147493537" r:id="rId3"/>
    <p:sldLayoutId id="2147493538" r:id="rId4"/>
    <p:sldLayoutId id="2147493539" r:id="rId5"/>
    <p:sldLayoutId id="2147493540" r:id="rId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Placeholder 1"/>
          <p:cNvSpPr>
            <a:spLocks noGrp="1"/>
          </p:cNvSpPr>
          <p:nvPr>
            <p:ph type="title"/>
          </p:nvPr>
        </p:nvSpPr>
        <p:spPr bwMode="auto">
          <a:xfrm>
            <a:off x="700617" y="357191"/>
            <a:ext cx="1080346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8" name="Picture 31" descr="for_blank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6396" y="357189"/>
            <a:ext cx="14208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53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2" r:id="rId1"/>
    <p:sldLayoutId id="2147493543" r:id="rId2"/>
    <p:sldLayoutId id="2147493544" r:id="rId3"/>
    <p:sldLayoutId id="2147493545" r:id="rId4"/>
    <p:sldLayoutId id="2147493546" r:id="rId5"/>
    <p:sldLayoutId id="2147493547" r:id="rId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15"/>
          <p:cNvGrpSpPr>
            <a:grpSpLocks/>
          </p:cNvGrpSpPr>
          <p:nvPr/>
        </p:nvGrpSpPr>
        <p:grpSpPr bwMode="auto">
          <a:xfrm>
            <a:off x="2753784" y="4068764"/>
            <a:ext cx="9438216" cy="2789237"/>
            <a:chOff x="1703577" y="3204634"/>
            <a:chExt cx="7669023" cy="2956439"/>
          </a:xfrm>
        </p:grpSpPr>
        <p:pic>
          <p:nvPicPr>
            <p:cNvPr id="10245" name="Picture 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577" y="3204634"/>
              <a:ext cx="7669023" cy="260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" name="Rounded Rectangle 2"/>
            <p:cNvSpPr>
              <a:spLocks noChangeArrowheads="1"/>
            </p:cNvSpPr>
            <p:nvPr userDrawn="1"/>
          </p:nvSpPr>
          <p:spPr bwMode="auto">
            <a:xfrm rot="10800000">
              <a:off x="6916586" y="4402690"/>
              <a:ext cx="1919406" cy="1758383"/>
            </a:xfrm>
            <a:prstGeom prst="roundRect">
              <a:avLst>
                <a:gd name="adj" fmla="val 8727"/>
              </a:avLst>
            </a:prstGeom>
            <a:solidFill>
              <a:srgbClr val="00BBEE">
                <a:alpha val="8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hangingPunct="1">
                <a:defRPr/>
              </a:pPr>
              <a:endParaRPr lang="en-US" altLang="ru-RU" sz="2400">
                <a:solidFill>
                  <a:srgbClr val="021E49"/>
                </a:solidFill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10244" name="Picture 13" descr="mediumenergyline_white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217" y="5445125"/>
            <a:ext cx="7298267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73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accent2"/>
          </a:solidFill>
          <a:latin typeface="Verdana" pitchFamily="34" charset="0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accent2"/>
          </a:solidFill>
          <a:latin typeface="Verdana" pitchFamily="34" charset="0"/>
          <a:ea typeface="+mn-ea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6.emf"/><Relationship Id="rId5" Type="http://schemas.openxmlformats.org/officeDocument/2006/relationships/image" Target="../media/image125.emf"/><Relationship Id="rId4" Type="http://schemas.openxmlformats.org/officeDocument/2006/relationships/image" Target="../media/image12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128.jpeg"/><Relationship Id="rId7" Type="http://schemas.openxmlformats.org/officeDocument/2006/relationships/image" Target="../media/image132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1.jpeg"/><Relationship Id="rId11" Type="http://schemas.openxmlformats.org/officeDocument/2006/relationships/image" Target="../media/image136.jpeg"/><Relationship Id="rId5" Type="http://schemas.openxmlformats.org/officeDocument/2006/relationships/image" Target="../media/image130.jpeg"/><Relationship Id="rId10" Type="http://schemas.openxmlformats.org/officeDocument/2006/relationships/image" Target="../media/image135.jpeg"/><Relationship Id="rId4" Type="http://schemas.openxmlformats.org/officeDocument/2006/relationships/image" Target="../media/image129.jpeg"/><Relationship Id="rId9" Type="http://schemas.openxmlformats.org/officeDocument/2006/relationships/image" Target="../media/image13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42.jpeg"/><Relationship Id="rId7" Type="http://schemas.openxmlformats.org/officeDocument/2006/relationships/image" Target="../media/image146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Relationship Id="rId9" Type="http://schemas.openxmlformats.org/officeDocument/2006/relationships/image" Target="../media/image1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eg"/><Relationship Id="rId13" Type="http://schemas.openxmlformats.org/officeDocument/2006/relationships/image" Target="../media/image164.jpeg"/><Relationship Id="rId3" Type="http://schemas.openxmlformats.org/officeDocument/2006/relationships/image" Target="../media/image154.jpeg"/><Relationship Id="rId7" Type="http://schemas.openxmlformats.org/officeDocument/2006/relationships/image" Target="../media/image158.jpeg"/><Relationship Id="rId12" Type="http://schemas.openxmlformats.org/officeDocument/2006/relationships/image" Target="../media/image163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7.png"/><Relationship Id="rId11" Type="http://schemas.openxmlformats.org/officeDocument/2006/relationships/image" Target="../media/image162.jpeg"/><Relationship Id="rId5" Type="http://schemas.openxmlformats.org/officeDocument/2006/relationships/image" Target="../media/image156.png"/><Relationship Id="rId15" Type="http://schemas.openxmlformats.org/officeDocument/2006/relationships/image" Target="../media/image166.jpeg"/><Relationship Id="rId10" Type="http://schemas.openxmlformats.org/officeDocument/2006/relationships/image" Target="../media/image161.png"/><Relationship Id="rId4" Type="http://schemas.openxmlformats.org/officeDocument/2006/relationships/image" Target="../media/image155.jpeg"/><Relationship Id="rId9" Type="http://schemas.openxmlformats.org/officeDocument/2006/relationships/image" Target="../media/image160.jpeg"/><Relationship Id="rId14" Type="http://schemas.openxmlformats.org/officeDocument/2006/relationships/image" Target="../media/image16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eg"/><Relationship Id="rId3" Type="http://schemas.openxmlformats.org/officeDocument/2006/relationships/image" Target="../media/image170.jpeg"/><Relationship Id="rId7" Type="http://schemas.openxmlformats.org/officeDocument/2006/relationships/image" Target="../media/image174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Relationship Id="rId9" Type="http://schemas.openxmlformats.org/officeDocument/2006/relationships/image" Target="../media/image17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26" Type="http://schemas.openxmlformats.org/officeDocument/2006/relationships/image" Target="../media/image45.jpeg"/><Relationship Id="rId3" Type="http://schemas.openxmlformats.org/officeDocument/2006/relationships/image" Target="../media/image22.jpe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23" Type="http://schemas.openxmlformats.org/officeDocument/2006/relationships/image" Target="../media/image42.jpeg"/><Relationship Id="rId28" Type="http://schemas.openxmlformats.org/officeDocument/2006/relationships/image" Target="../media/image47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Relationship Id="rId27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 bwMode="auto">
          <a:xfrm>
            <a:off x="4379684" y="3104242"/>
            <a:ext cx="724259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2000" b="1">
                <a:solidFill>
                  <a:schemeClr val="tx2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800" b="1">
                <a:solidFill>
                  <a:schemeClr val="tx2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altLang="ru-RU" sz="1800" kern="0" dirty="0">
              <a:solidFill>
                <a:srgbClr val="FFFFFF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800" kern="0" dirty="0">
                <a:solidFill>
                  <a:srgbClr val="FFFFFF"/>
                </a:solidFill>
              </a:rPr>
              <a:t>Развитие линейки продукции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800" kern="0" dirty="0">
                <a:solidFill>
                  <a:srgbClr val="FFFFFF"/>
                </a:solidFill>
              </a:rPr>
              <a:t>ООО «ЭЛЬСТЕР Газэлектроника»: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000" kern="0" dirty="0">
                <a:solidFill>
                  <a:srgbClr val="FFFFFF"/>
                </a:solidFill>
              </a:rPr>
              <a:t>КИП, приборы учета и редуцирования газа на высокое давление</a:t>
            </a:r>
            <a:endParaRPr lang="en-US" altLang="ru-RU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3648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Потоковый корректор газа ЕК280</a:t>
            </a:r>
            <a:br>
              <a:rPr lang="en-US" baseline="30000" dirty="0"/>
            </a:b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33398" y="1326382"/>
            <a:ext cx="6400800" cy="48910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5000"/>
              </a:lnSpc>
            </a:pPr>
            <a:r>
              <a:rPr lang="ru-RU" b="1" dirty="0">
                <a:solidFill>
                  <a:srgbClr val="FF0000"/>
                </a:solidFill>
              </a:rPr>
              <a:t>Основные технические характеристики: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Максимальное давление:				до 10 МПа,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Диапазон давлений:					1:5, 1:10,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Верхний предел преобразователя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перепада давления: 					до 40 </a:t>
            </a:r>
            <a:r>
              <a:rPr lang="ru-RU" dirty="0" err="1"/>
              <a:t>kPa</a:t>
            </a:r>
            <a:r>
              <a:rPr lang="ru-RU" dirty="0"/>
              <a:t>, 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Диапазон температур газа:				-23…+60°C,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Диапазон температур окр. среды:		-40…+60°С, 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Класс защиты от </a:t>
            </a:r>
            <a:r>
              <a:rPr lang="ru-RU" dirty="0" err="1"/>
              <a:t>вн</a:t>
            </a:r>
            <a:r>
              <a:rPr lang="ru-RU" dirty="0"/>
              <a:t>. воздействий:		IP65, 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Маркировка </a:t>
            </a:r>
            <a:r>
              <a:rPr lang="ru-RU" dirty="0" err="1"/>
              <a:t>взрывозащиты</a:t>
            </a:r>
            <a:r>
              <a:rPr lang="ru-RU" dirty="0"/>
              <a:t>:			1ExibIIBT4.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00888" y="1326382"/>
            <a:ext cx="4557712" cy="489108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6333" y="2026287"/>
            <a:ext cx="4237167" cy="3276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393819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Потоковый корректор газа ЕК280</a:t>
            </a:r>
            <a:br>
              <a:rPr lang="en-US" baseline="30000" dirty="0"/>
            </a:b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33398" y="759854"/>
            <a:ext cx="9537881" cy="580837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2"/>
                </a:solidFill>
              </a:rPr>
              <a:t>Возможная схема применения ЕК280: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39" y="1278874"/>
            <a:ext cx="8934099" cy="51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7890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Потоковый корректор газа ЕК280</a:t>
            </a:r>
            <a:br>
              <a:rPr lang="en-US" baseline="30000" dirty="0"/>
            </a:b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33398" y="1326382"/>
            <a:ext cx="7591427" cy="489108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2"/>
                </a:solidFill>
              </a:rPr>
              <a:t>Возможная схема применения ЕК280 в составе ПУРДГ: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05667" y="1326382"/>
            <a:ext cx="3352933" cy="48910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36" y="1849629"/>
            <a:ext cx="7334676" cy="38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420100" y="1308512"/>
            <a:ext cx="30734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49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Датчики давления /</a:t>
            </a:r>
            <a:r>
              <a:rPr kumimoji="0" lang="ru-RU" altLang="ru-RU" sz="12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перепада давления</a:t>
            </a:r>
            <a:endParaRPr lang="ru-RU" altLang="ru-RU" sz="1200" b="1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P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1, Р2, Р3, Р4 – измерение давление на входе в ГРП, в счетчике газа,</a:t>
            </a:r>
            <a:r>
              <a:rPr lang="ru-RU" altLang="ru-RU" sz="1200" dirty="0">
                <a:ea typeface="MS Mincho" panose="02020609040205080304" pitchFamily="49" charset="-128"/>
              </a:rPr>
              <a:t> на выходе 2-х линий,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dP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1,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dP2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– измерение перепада давления на счетчике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газа</a:t>
            </a:r>
            <a:r>
              <a:rPr kumimoji="0" lang="ru-RU" alt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и на фильтре.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600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Датчики температуры</a:t>
            </a:r>
            <a:endParaRPr kumimoji="0" lang="ru-RU" altLang="ru-RU" sz="1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Т1,</a:t>
            </a:r>
            <a:r>
              <a:rPr kumimoji="0" lang="ru-RU" alt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Т2, Т3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– измерение температуры газа на входе в ГРП, в счетчике газа и на выходе из ГРП,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4 – измерение температуры окружающей среды.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Импульсные входы</a:t>
            </a:r>
            <a:endParaRPr kumimoji="0" lang="ru-RU" altLang="ru-RU" sz="1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КД1 – датчик открытия двери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CO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–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CH</a:t>
            </a:r>
            <a:r>
              <a:rPr kumimoji="0" lang="ru-RU" altLang="ru-RU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4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– измеритель газосодержания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CO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и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CH</a:t>
            </a:r>
            <a:r>
              <a:rPr kumimoji="0" lang="ru-RU" altLang="ru-RU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4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K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З1–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K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З2 – датчики срабатывания предохранительного запорного клапана (ПЗК) регулятора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СЧ1 – определение несанкционированного воздействия на счетчик газа.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3216" y="5773116"/>
            <a:ext cx="5404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 - счетчик газа,            - фильтр газа,            - регулятор давления газа  </a:t>
            </a:r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7398" y="5837895"/>
            <a:ext cx="2857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706" y="5819929"/>
            <a:ext cx="2095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961" y="5755061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6305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/>
          </p:cNvSpPr>
          <p:nvPr/>
        </p:nvSpPr>
        <p:spPr>
          <a:xfrm>
            <a:off x="8305667" y="1326382"/>
            <a:ext cx="3352933" cy="48910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2"/>
                </a:solidFill>
              </a:rPr>
              <a:t>Выполняемые функции: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Коммерческий учет,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Редуцирование давления газа (с резервированием),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Контроль перепада давления на счетчике и на фильтре газа,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Контроль давления в температуры в выбранных точках,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Контроль состояния регуляторов, датчиков,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Плановая и экстренная передача данных в системы телеметрии.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Потоковый корректор газа ЕК280</a:t>
            </a:r>
            <a:br>
              <a:rPr lang="en-US" baseline="30000" dirty="0"/>
            </a:b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33398" y="1326382"/>
            <a:ext cx="7591427" cy="489108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2"/>
                </a:solidFill>
              </a:rPr>
              <a:t>Пример ПУРДГ с потоковым корректором ЕК280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992" y="1771224"/>
            <a:ext cx="5557807" cy="44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5458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Потоковый корректор газа ЕК290</a:t>
            </a:r>
            <a:br>
              <a:rPr lang="en-US" baseline="30000" dirty="0"/>
            </a:b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33398" y="1326382"/>
            <a:ext cx="6400800" cy="48910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5000"/>
              </a:lnSpc>
            </a:pPr>
            <a:r>
              <a:rPr lang="ru-RU" b="1" dirty="0">
                <a:solidFill>
                  <a:srgbClr val="FF0000"/>
                </a:solidFill>
              </a:rPr>
              <a:t>Основные технические характеристики: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Работа с 2-мя счетчиками газа различных типов одновременно,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Максимальное давление:			до 10 МПа,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Диапазон давлений:				1:5, 1:10,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Верхний предел преобразователя</a:t>
            </a:r>
          </a:p>
          <a:p>
            <a:pPr>
              <a:lnSpc>
                <a:spcPct val="125000"/>
              </a:lnSpc>
              <a:buClr>
                <a:schemeClr val="tx2"/>
              </a:buClr>
            </a:pPr>
            <a:r>
              <a:rPr lang="ru-RU" dirty="0"/>
              <a:t>перепада давления: 					до 40 </a:t>
            </a:r>
            <a:r>
              <a:rPr lang="ru-RU" dirty="0" err="1"/>
              <a:t>kPa</a:t>
            </a:r>
            <a:r>
              <a:rPr lang="ru-RU" dirty="0"/>
              <a:t>, 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Диапазон температур газа:			-23…+60°C,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Диапазон температур окр. среды:	-40…+60°С, 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Класс защиты от </a:t>
            </a:r>
            <a:r>
              <a:rPr lang="ru-RU" dirty="0" err="1"/>
              <a:t>вн</a:t>
            </a:r>
            <a:r>
              <a:rPr lang="ru-RU" dirty="0"/>
              <a:t>. воздействий:	IP65, </a:t>
            </a:r>
          </a:p>
          <a:p>
            <a:pPr marL="285750" indent="-285750">
              <a:lnSpc>
                <a:spcPct val="125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/>
              <a:t>Маркировка </a:t>
            </a:r>
            <a:r>
              <a:rPr lang="ru-RU" dirty="0" err="1"/>
              <a:t>взрывозащиты</a:t>
            </a:r>
            <a:r>
              <a:rPr lang="ru-RU" dirty="0"/>
              <a:t>:		1ExibIIBT4,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00888" y="1326382"/>
            <a:ext cx="4557712" cy="489108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6448" y="1788559"/>
            <a:ext cx="4206591" cy="366315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4975255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Потоковый корректор газа ЕК290</a:t>
            </a:r>
            <a:br>
              <a:rPr lang="en-US" baseline="30000" dirty="0"/>
            </a:b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33398" y="1326381"/>
            <a:ext cx="7591427" cy="489108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2"/>
                </a:solidFill>
              </a:rPr>
              <a:t>Возможная схема применения ЕК290 в составе ПУГ: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05667" y="1326382"/>
            <a:ext cx="3352933" cy="48910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420100" y="1338857"/>
            <a:ext cx="307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49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Датчики давления /</a:t>
            </a:r>
            <a:r>
              <a:rPr kumimoji="0" lang="ru-RU" altLang="ru-RU" sz="12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перепада давления</a:t>
            </a:r>
            <a:endParaRPr lang="ru-RU" altLang="ru-RU" sz="1200" b="1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P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1, Р2 – измерение давления в счетчиках газа,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ППД1, ППД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2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, ППД3, ППД4 – измерение перепада давления на счетчиках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газа СЧ1 и СЧ2</a:t>
            </a:r>
            <a:r>
              <a:rPr kumimoji="0" lang="ru-RU" alt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и на фильтрах Ф1 и Ф2.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600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Датчики температуры</a:t>
            </a:r>
            <a:endParaRPr kumimoji="0" lang="ru-RU" altLang="ru-RU" sz="1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Т1,</a:t>
            </a:r>
            <a:r>
              <a:rPr kumimoji="0" lang="ru-RU" alt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Т2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– измерение температуры в счетчиках газа,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3 – измерение температуры окружающей среды.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Импульсные входы</a:t>
            </a:r>
            <a:endParaRPr kumimoji="0" lang="ru-RU" altLang="ru-RU" sz="1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ДКП1, ДКП2 – контроль несанкционированного доступа к объекту,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СЧ1 – определение несанкционированного воздействия на счетчик газа.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3216" y="5841484"/>
            <a:ext cx="2802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 - счетчик газа,            - фильтр газа  </a:t>
            </a:r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7398" y="5906263"/>
            <a:ext cx="2857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706" y="5888297"/>
            <a:ext cx="2095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7687" y="1912152"/>
            <a:ext cx="5266683" cy="385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3950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>
          <a:xfrm>
            <a:off x="8305667" y="1317836"/>
            <a:ext cx="3352933" cy="48910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2"/>
                </a:solidFill>
              </a:rPr>
              <a:t>Выполняемые функции: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Коммерческий учет по 2-м трубопроводам,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Редуцирование давления газа на 2-х линиях,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Контроль перепада давления на счетчиках и на фильтрах,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Контроль давления и температуры в выбранных точках,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Контроль состояния регуляторов, датчиков,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Плановая и экстренная передача данных в системы телеметрии.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Потоковый корректор газа ЕК290</a:t>
            </a:r>
            <a:br>
              <a:rPr lang="en-US" baseline="30000" dirty="0"/>
            </a:b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33398" y="1317836"/>
            <a:ext cx="7591427" cy="489108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2"/>
                </a:solidFill>
              </a:rPr>
              <a:t>Пример ПУРДГ с потоковым корректором ЕК290:</a:t>
            </a:r>
          </a:p>
          <a:p>
            <a:pPr marL="171450" indent="-171450" eaLnBrk="1" hangingPunct="1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" y="1931059"/>
            <a:ext cx="7288733" cy="41197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3381611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09"/>
          <a:stretch/>
        </p:blipFill>
        <p:spPr bwMode="auto">
          <a:xfrm>
            <a:off x="633702" y="1277965"/>
            <a:ext cx="3754147" cy="24160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1735" y="3735017"/>
            <a:ext cx="3564530" cy="25312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\\Gas-resurs\пользователи\!!!общая\!!!История ЭЛЬСТЕР\Производство\2014\IMG_03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457" y="1277964"/>
            <a:ext cx="3621087" cy="2416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noFill/>
            <a:miter lim="800000"/>
            <a:headEnd/>
            <a:tailEnd/>
          </a:ln>
          <a:effectLst>
            <a:softEdge rad="63500"/>
          </a:effectLst>
          <a:extLst/>
        </p:spPr>
      </p:pic>
      <p:pic>
        <p:nvPicPr>
          <p:cNvPr id="8" name="Picture 7" descr="\\Gas-resurs\пользователи\!!!общая\!!!История ЭЛЬСТЕР\Производство\new2014\IMG_034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3728271"/>
            <a:ext cx="3816350" cy="254476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noFill/>
            <a:miter lim="800000"/>
            <a:headEnd/>
            <a:tailEnd/>
          </a:ln>
          <a:effectLst>
            <a:softEdge rad="63500"/>
          </a:effectLst>
          <a:extLst/>
        </p:spPr>
      </p:pic>
      <p:sp>
        <p:nvSpPr>
          <p:cNvPr id="9" name="Title 8"/>
          <p:cNvSpPr txBox="1">
            <a:spLocks/>
          </p:cNvSpPr>
          <p:nvPr/>
        </p:nvSpPr>
        <p:spPr>
          <a:xfrm>
            <a:off x="714240" y="357189"/>
            <a:ext cx="11477760" cy="498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Производство корректоров и комплексов </a:t>
            </a:r>
          </a:p>
        </p:txBody>
      </p:sp>
      <p:pic>
        <p:nvPicPr>
          <p:cNvPr id="10" name="Picture 2" descr="\\Gas-resurs\пользователи\!!!общая\!!!История ЭЛЬСТЕР\Производство\2014\IMG_033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6250" y="3757748"/>
            <a:ext cx="3640872" cy="250853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Picture 9" descr="\\Gas-resurs\пользователи\!!!общая\!!!История ЭЛЬСТЕР\Производство\new2014\IMG_9598_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1277965"/>
            <a:ext cx="3626584" cy="24160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noFill/>
            <a:miter lim="800000"/>
            <a:headEnd/>
            <a:tailEnd/>
          </a:ln>
          <a:effectLst>
            <a:softEdge rad="63500"/>
          </a:effectLst>
          <a:extLst/>
        </p:spPr>
      </p:pic>
      <p:sp>
        <p:nvSpPr>
          <p:cNvPr id="12" name="Title 8"/>
          <p:cNvSpPr txBox="1">
            <a:spLocks/>
          </p:cNvSpPr>
          <p:nvPr/>
        </p:nvSpPr>
        <p:spPr bwMode="auto">
          <a:xfrm>
            <a:off x="1" y="6388114"/>
            <a:ext cx="11544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0" dirty="0">
                <a:solidFill>
                  <a:schemeClr val="bg1"/>
                </a:solidFill>
              </a:rPr>
              <a:t>	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3669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732" y="1454944"/>
            <a:ext cx="2530377" cy="186448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Шкафной пункт учета газа ПУГ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Rectangle 9"/>
          <p:cNvSpPr/>
          <p:nvPr/>
        </p:nvSpPr>
        <p:spPr>
          <a:xfrm>
            <a:off x="8305667" y="1420382"/>
            <a:ext cx="3352933" cy="48910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20000"/>
              </a:lnSpc>
              <a:buClr>
                <a:srgbClr val="FF0000"/>
              </a:buClr>
            </a:pPr>
            <a:r>
              <a:rPr lang="ru-RU" sz="1600" b="1" dirty="0">
                <a:solidFill>
                  <a:schemeClr val="tx2"/>
                </a:solidFill>
              </a:rPr>
              <a:t>Технические характеристики:</a:t>
            </a:r>
          </a:p>
          <a:p>
            <a:pPr marL="285750" lvl="0" indent="-285750" defTabSz="91440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Входное давление(мах) – 1,6 МПа,</a:t>
            </a:r>
          </a:p>
          <a:p>
            <a:pPr marL="285750" lvl="0" indent="-285750" defTabSz="91440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Температура окружающей среды:</a:t>
            </a:r>
          </a:p>
          <a:p>
            <a:pPr lvl="0" defTabSz="914400">
              <a:lnSpc>
                <a:spcPct val="120000"/>
              </a:lnSpc>
              <a:buClr>
                <a:srgbClr val="FF0000"/>
              </a:buClr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исп. Р и Ш: 	-20 до +60С,</a:t>
            </a:r>
          </a:p>
          <a:p>
            <a:pPr lvl="0" defTabSz="914400">
              <a:lnSpc>
                <a:spcPct val="120000"/>
              </a:lnSpc>
              <a:buClr>
                <a:srgbClr val="FF0000"/>
              </a:buClr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исп. ШУЭО и ШУГО: 	-40 до +60С.</a:t>
            </a:r>
          </a:p>
          <a:p>
            <a:pPr defTabSz="914400">
              <a:lnSpc>
                <a:spcPct val="120000"/>
              </a:lnSpc>
              <a:buClr>
                <a:srgbClr val="FF0000"/>
              </a:buClr>
            </a:pPr>
            <a:endParaRPr lang="ru-RU" sz="700" b="1" dirty="0">
              <a:solidFill>
                <a:schemeClr val="tx2"/>
              </a:solidFill>
            </a:endParaRPr>
          </a:p>
          <a:p>
            <a:pPr defTabSz="914400">
              <a:lnSpc>
                <a:spcPct val="120000"/>
              </a:lnSpc>
              <a:buClr>
                <a:srgbClr val="FF0000"/>
              </a:buClr>
            </a:pPr>
            <a:r>
              <a:rPr lang="ru-RU" sz="1600" b="1" dirty="0">
                <a:solidFill>
                  <a:schemeClr val="tx2"/>
                </a:solidFill>
              </a:rPr>
              <a:t>Виды исполнений:</a:t>
            </a:r>
          </a:p>
          <a:p>
            <a:pPr marL="285750" lvl="0" indent="-285750" defTabSz="91440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исполнение Р - монтаж на раме;</a:t>
            </a:r>
          </a:p>
          <a:p>
            <a:pPr marL="285750" lvl="0" indent="-285750" defTabSz="91440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исполнение Ш - монтаж в защитном утеплённом, не отапливаемом шкафу,</a:t>
            </a:r>
          </a:p>
          <a:p>
            <a:pPr marL="285750" lvl="0" indent="-285750" defTabSz="91440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исполнение ШУЭО - монтаж в защитном утеплённом шкафу с </a:t>
            </a:r>
            <a:r>
              <a:rPr lang="ru-RU" altLang="ru-RU" sz="1400" dirty="0" err="1">
                <a:solidFill>
                  <a:schemeClr val="tx1"/>
                </a:solidFill>
                <a:ea typeface="MS Mincho" panose="02020609040205080304" pitchFamily="49" charset="-128"/>
              </a:rPr>
              <a:t>электрообогревом</a:t>
            </a: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,</a:t>
            </a:r>
          </a:p>
          <a:p>
            <a:pPr marL="285750" lvl="0" indent="-285750" defTabSz="91440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исполнение ШУГО - монтаж в защитном утеплённом шкафу с газовым обогревом.</a:t>
            </a:r>
          </a:p>
          <a:p>
            <a:pPr lvl="0" defTabSz="914400">
              <a:lnSpc>
                <a:spcPct val="120000"/>
              </a:lnSpc>
              <a:buClr>
                <a:srgbClr val="FF0000"/>
              </a:buClr>
            </a:pPr>
            <a:endParaRPr lang="ru-RU" altLang="ru-RU" sz="1400" dirty="0">
              <a:solidFill>
                <a:schemeClr val="tx1"/>
              </a:solidFill>
              <a:ea typeface="MS Mincho" panose="02020609040205080304" pitchFamily="49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53" y="3302580"/>
            <a:ext cx="4106540" cy="31174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626" y="1420382"/>
            <a:ext cx="5271795" cy="23689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947" y="4299648"/>
            <a:ext cx="3608406" cy="16568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6495958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Шкафной пункт учета и редуцирования газа ПУРДГ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79" y="1368595"/>
            <a:ext cx="9903961" cy="503397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79261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834" y="3815689"/>
            <a:ext cx="3721965" cy="248130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itle 8"/>
          <p:cNvSpPr txBox="1">
            <a:spLocks/>
          </p:cNvSpPr>
          <p:nvPr/>
        </p:nvSpPr>
        <p:spPr>
          <a:xfrm>
            <a:off x="714240" y="357189"/>
            <a:ext cx="10455164" cy="498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ООО «ЭЛЬСТЕР Газэлектроника», г.</a:t>
            </a:r>
            <a:r>
              <a:rPr lang="en-US" dirty="0"/>
              <a:t> </a:t>
            </a:r>
            <a:r>
              <a:rPr lang="ru-RU" dirty="0"/>
              <a:t>Арзамас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44" y="1337038"/>
            <a:ext cx="7722891" cy="49599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835" y="1337038"/>
            <a:ext cx="3721964" cy="24813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itle 8"/>
          <p:cNvSpPr txBox="1">
            <a:spLocks/>
          </p:cNvSpPr>
          <p:nvPr/>
        </p:nvSpPr>
        <p:spPr bwMode="auto">
          <a:xfrm>
            <a:off x="1" y="6388114"/>
            <a:ext cx="11544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0" dirty="0">
                <a:solidFill>
                  <a:schemeClr val="bg1"/>
                </a:solidFill>
              </a:rPr>
              <a:t>	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7362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Шкафной пункт учета и редуцирования газа ПУРДГ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930" y="1308149"/>
            <a:ext cx="9734502" cy="52397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013688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98" y="3210704"/>
            <a:ext cx="4287693" cy="31329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 редуцирования газа на раме ПРДГ-Р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" name="Rectangle 9"/>
          <p:cNvSpPr/>
          <p:nvPr/>
        </p:nvSpPr>
        <p:spPr>
          <a:xfrm>
            <a:off x="8340044" y="1386199"/>
            <a:ext cx="3352933" cy="48910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20000"/>
              </a:lnSpc>
              <a:buClr>
                <a:srgbClr val="FF0000"/>
              </a:buClr>
            </a:pPr>
            <a:r>
              <a:rPr lang="ru-RU" sz="1600" b="1" dirty="0">
                <a:solidFill>
                  <a:schemeClr val="tx2"/>
                </a:solidFill>
              </a:rPr>
              <a:t>Технические характеристики:</a:t>
            </a:r>
          </a:p>
          <a:p>
            <a:pPr marL="285750" lvl="0" indent="-285750" defTabSz="91440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Входное давление(мах) – 0,6 МПа,</a:t>
            </a:r>
          </a:p>
          <a:p>
            <a:pPr marL="285750" indent="-285750" defTabSz="91440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Диапазон настройки газа на выходе </a:t>
            </a:r>
            <a:r>
              <a:rPr lang="ru-RU" sz="1400" dirty="0" err="1"/>
              <a:t>Рвых</a:t>
            </a:r>
            <a:r>
              <a:rPr lang="ru-RU" sz="1400" dirty="0"/>
              <a:t>: от 2 до 50 кПа,</a:t>
            </a:r>
          </a:p>
          <a:p>
            <a:pPr marL="285750" lvl="0" indent="-285750" defTabSz="91440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Температура окружающей среды:</a:t>
            </a:r>
          </a:p>
          <a:p>
            <a:pPr lvl="0" defTabSz="914400">
              <a:lnSpc>
                <a:spcPct val="120000"/>
              </a:lnSpc>
              <a:buClr>
                <a:srgbClr val="FF0000"/>
              </a:buClr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исп. Р и Ш: 	-20 до +60С,</a:t>
            </a:r>
          </a:p>
          <a:p>
            <a:pPr lvl="0" defTabSz="914400">
              <a:lnSpc>
                <a:spcPct val="120000"/>
              </a:lnSpc>
              <a:buClr>
                <a:srgbClr val="FF0000"/>
              </a:buClr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исп. ШУЭО и ШУГО: 	-40 до +60С.</a:t>
            </a:r>
          </a:p>
          <a:p>
            <a:pPr lvl="0" defTabSz="914400">
              <a:lnSpc>
                <a:spcPct val="120000"/>
              </a:lnSpc>
              <a:buClr>
                <a:srgbClr val="FF0000"/>
              </a:buClr>
            </a:pPr>
            <a:endParaRPr lang="ru-RU" altLang="ru-RU" sz="700" dirty="0">
              <a:solidFill>
                <a:schemeClr val="tx1"/>
              </a:solidFill>
              <a:ea typeface="MS Mincho" panose="02020609040205080304" pitchFamily="49" charset="-128"/>
            </a:endParaRPr>
          </a:p>
          <a:p>
            <a:pPr defTabSz="914400">
              <a:lnSpc>
                <a:spcPct val="120000"/>
              </a:lnSpc>
              <a:buClr>
                <a:srgbClr val="FF0000"/>
              </a:buClr>
            </a:pPr>
            <a:r>
              <a:rPr lang="ru-RU" sz="1600" b="1" dirty="0">
                <a:solidFill>
                  <a:schemeClr val="tx2"/>
                </a:solidFill>
              </a:rPr>
              <a:t>Виды исполнений:</a:t>
            </a:r>
          </a:p>
          <a:p>
            <a:pPr marL="285750" lvl="0" indent="-285750" defTabSz="91440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исполнение Р - монтаж на раме;</a:t>
            </a:r>
          </a:p>
          <a:p>
            <a:pPr marL="285750" lvl="0" indent="-285750" defTabSz="91440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исполнение Ш - монтаж в защитном утеплённом, не отапливаемом шкафу,</a:t>
            </a:r>
          </a:p>
          <a:p>
            <a:pPr marL="285750" lvl="0" indent="-285750" defTabSz="91440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исполнение ШУЭО - монтаж в защитном утеплённом шкафу с </a:t>
            </a:r>
            <a:r>
              <a:rPr lang="ru-RU" altLang="ru-RU" sz="1400" dirty="0" err="1">
                <a:solidFill>
                  <a:schemeClr val="tx1"/>
                </a:solidFill>
                <a:ea typeface="MS Mincho" panose="02020609040205080304" pitchFamily="49" charset="-128"/>
              </a:rPr>
              <a:t>электрообогревом</a:t>
            </a: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,</a:t>
            </a:r>
          </a:p>
          <a:p>
            <a:pPr marL="285750" lvl="0" indent="-285750" defTabSz="91440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tx1"/>
                </a:solidFill>
                <a:ea typeface="MS Mincho" panose="02020609040205080304" pitchFamily="49" charset="-128"/>
              </a:rPr>
              <a:t>исполнение ШУГО - монтаж в защитном утеплённом шкафу с газовым обогревом.</a:t>
            </a:r>
            <a:endParaRPr lang="ru-RU" sz="7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75" y="1403996"/>
            <a:ext cx="2869827" cy="1703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1487" y="1367781"/>
            <a:ext cx="4728599" cy="23497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616" y="4024575"/>
            <a:ext cx="3357276" cy="19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1123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83" y="1330272"/>
            <a:ext cx="4078514" cy="27302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itle 8"/>
          <p:cNvSpPr txBox="1">
            <a:spLocks/>
          </p:cNvSpPr>
          <p:nvPr/>
        </p:nvSpPr>
        <p:spPr>
          <a:xfrm>
            <a:off x="714240" y="357189"/>
            <a:ext cx="10455164" cy="498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Производство шкафных и блочных пунктов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093" y="1304328"/>
            <a:ext cx="3525305" cy="27302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88" y="4083814"/>
            <a:ext cx="4173445" cy="21973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157" y="4083814"/>
            <a:ext cx="3335246" cy="22232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928" y="1304328"/>
            <a:ext cx="3353592" cy="49768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itle 8"/>
          <p:cNvSpPr txBox="1">
            <a:spLocks/>
          </p:cNvSpPr>
          <p:nvPr/>
        </p:nvSpPr>
        <p:spPr bwMode="auto">
          <a:xfrm>
            <a:off x="1" y="6388114"/>
            <a:ext cx="11544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0" dirty="0">
                <a:solidFill>
                  <a:schemeClr val="bg1"/>
                </a:solidFill>
              </a:rPr>
              <a:t>	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0773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247182" y="3239601"/>
            <a:ext cx="2873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Газовые </a:t>
            </a:r>
          </a:p>
          <a:p>
            <a:pPr algn="ctr"/>
            <a:r>
              <a:rPr lang="ru-RU" dirty="0"/>
              <a:t>хроматографы </a:t>
            </a:r>
          </a:p>
          <a:p>
            <a:pPr algn="ctr"/>
            <a:r>
              <a:rPr lang="en-US" dirty="0" err="1"/>
              <a:t>Encal</a:t>
            </a:r>
            <a:r>
              <a:rPr lang="ru-RU" dirty="0"/>
              <a:t> </a:t>
            </a:r>
            <a:r>
              <a:rPr lang="en-US" dirty="0"/>
              <a:t>3000</a:t>
            </a:r>
            <a:endParaRPr lang="ru-R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Освоение производства изделий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201</a:t>
            </a:r>
            <a:r>
              <a:rPr lang="ru-RU" dirty="0"/>
              <a:t>7</a:t>
            </a:r>
            <a:r>
              <a:rPr lang="en-US" dirty="0"/>
              <a:t> – 201</a:t>
            </a:r>
            <a:r>
              <a:rPr lang="ru-RU" dirty="0"/>
              <a:t>8гг.</a:t>
            </a:r>
            <a:br>
              <a:rPr lang="en-US" baseline="30000" dirty="0"/>
            </a:b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6555" y="4103989"/>
            <a:ext cx="2030661" cy="22525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9190" y="4339869"/>
            <a:ext cx="1975751" cy="19757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3481" y="3691508"/>
            <a:ext cx="2545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Ультразвуковые счетчики газа</a:t>
            </a:r>
            <a:endParaRPr lang="en-US" dirty="0"/>
          </a:p>
          <a:p>
            <a:pPr algn="ctr"/>
            <a:r>
              <a:rPr lang="en-US" dirty="0"/>
              <a:t>Q.Sonic</a:t>
            </a:r>
            <a:r>
              <a:rPr lang="en-US" baseline="30000" dirty="0"/>
              <a:t>plus</a:t>
            </a:r>
            <a:endParaRPr lang="ru-RU" baseline="30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05661" y="3642419"/>
            <a:ext cx="2545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Вычислители </a:t>
            </a:r>
          </a:p>
          <a:p>
            <a:pPr algn="ctr"/>
            <a:r>
              <a:rPr lang="ru-RU" dirty="0"/>
              <a:t>расхода газа</a:t>
            </a:r>
            <a:r>
              <a:rPr lang="en-US" dirty="0"/>
              <a:t> </a:t>
            </a:r>
            <a:r>
              <a:rPr lang="en-US" dirty="0" err="1"/>
              <a:t>enCore</a:t>
            </a:r>
            <a:r>
              <a:rPr lang="ru-RU" dirty="0"/>
              <a:t> </a:t>
            </a:r>
            <a:r>
              <a:rPr lang="en-US" dirty="0"/>
              <a:t>FC1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79275" y="3229843"/>
            <a:ext cx="3064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Регуляторы давления</a:t>
            </a:r>
            <a:r>
              <a:rPr lang="en-US" dirty="0"/>
              <a:t> </a:t>
            </a:r>
            <a:endParaRPr lang="ru-RU" dirty="0"/>
          </a:p>
          <a:p>
            <a:pPr algn="ctr"/>
            <a:r>
              <a:rPr lang="ru-RU" dirty="0"/>
              <a:t>газа и клапаны </a:t>
            </a:r>
          </a:p>
          <a:p>
            <a:pPr algn="ctr"/>
            <a:r>
              <a:rPr lang="ru-RU" dirty="0"/>
              <a:t>серии </a:t>
            </a:r>
            <a:r>
              <a:rPr lang="en-US" dirty="0"/>
              <a:t>HON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78" y="1292329"/>
            <a:ext cx="2408817" cy="2355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034" y="1495250"/>
            <a:ext cx="2001241" cy="1801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022" y="1483249"/>
            <a:ext cx="1500332" cy="239495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472401" y="3809112"/>
            <a:ext cx="254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Датчики семейства </a:t>
            </a:r>
            <a:r>
              <a:rPr lang="en-US" dirty="0" err="1"/>
              <a:t>SmartLine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61914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 стрелкой 29"/>
          <p:cNvCxnSpPr/>
          <p:nvPr/>
        </p:nvCxnSpPr>
        <p:spPr bwMode="auto">
          <a:xfrm flipH="1">
            <a:off x="5347839" y="2667857"/>
            <a:ext cx="1916389" cy="130928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64DF4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cture 41" descr="ngq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93918" y="1287481"/>
            <a:ext cx="5568619" cy="460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7183" y="1238847"/>
            <a:ext cx="5748808" cy="513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8190520" y="4481430"/>
            <a:ext cx="156284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l"/>
            <a:r>
              <a:rPr lang="ru-RU" sz="1600" dirty="0"/>
              <a:t>Датчик давления</a:t>
            </a: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7929771" y="2983480"/>
            <a:ext cx="158529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l"/>
            <a:r>
              <a:rPr lang="ru-RU" sz="1600" dirty="0"/>
              <a:t>Место отбора давления </a:t>
            </a:r>
            <a:endParaRPr lang="en-US" sz="1600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41384" y="3192309"/>
            <a:ext cx="177971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УЗ датчики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(одинарное отражение)</a:t>
            </a:r>
            <a:endParaRPr lang="en-US" sz="1600" dirty="0"/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3402030" y="5838247"/>
            <a:ext cx="400080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УЗ датчики (двойное отражение)</a:t>
            </a:r>
            <a:endParaRPr lang="en-US" sz="1600" dirty="0"/>
          </a:p>
        </p:txBody>
      </p:sp>
      <p:sp>
        <p:nvSpPr>
          <p:cNvPr id="19" name="Text Box 137"/>
          <p:cNvSpPr txBox="1">
            <a:spLocks noChangeArrowheads="1"/>
          </p:cNvSpPr>
          <p:nvPr/>
        </p:nvSpPr>
        <p:spPr bwMode="auto">
          <a:xfrm>
            <a:off x="2372201" y="1287482"/>
            <a:ext cx="142310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/>
            <a:r>
              <a:rPr lang="ru-RU" sz="1600" dirty="0">
                <a:cs typeface="Arial" pitchFamily="34" charset="0"/>
              </a:rPr>
              <a:t>Электронная голова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858414" y="1287482"/>
            <a:ext cx="1693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cs typeface="Arial" pitchFamily="34" charset="0"/>
              </a:rPr>
              <a:t>Сенсорный </a:t>
            </a:r>
            <a:r>
              <a:rPr lang="en-US" sz="1600" dirty="0">
                <a:cs typeface="Arial" pitchFamily="34" charset="0"/>
              </a:rPr>
              <a:t>TFT</a:t>
            </a:r>
            <a:r>
              <a:rPr lang="ru-RU" sz="1600" dirty="0">
                <a:cs typeface="Arial" pitchFamily="34" charset="0"/>
              </a:rPr>
              <a:t> дисплей</a:t>
            </a:r>
            <a:endParaRPr lang="en-US" sz="1600" dirty="0"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>
            <a:off x="3529384" y="1637644"/>
            <a:ext cx="823521" cy="2346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64DF4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199031" y="5028398"/>
            <a:ext cx="129899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Корпус счетчика</a:t>
            </a:r>
            <a:endParaRPr lang="en-US" sz="1600" dirty="0"/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7220950" y="2024138"/>
            <a:ext cx="224174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r>
              <a:rPr lang="ru-RU" sz="1600" dirty="0"/>
              <a:t>Датчик температуры</a:t>
            </a:r>
          </a:p>
          <a:p>
            <a:r>
              <a:rPr lang="ru-RU" sz="1600" dirty="0"/>
              <a:t>(на противоположной стороне корпуса)</a:t>
            </a:r>
            <a:endParaRPr lang="en-US" sz="1600" dirty="0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479244" y="2332879"/>
            <a:ext cx="177971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Шильдик с информацией</a:t>
            </a:r>
            <a:endParaRPr lang="en-US" sz="1600" dirty="0"/>
          </a:p>
        </p:txBody>
      </p:sp>
      <p:cxnSp>
        <p:nvCxnSpPr>
          <p:cNvPr id="28" name="Прямая со стрелкой 27"/>
          <p:cNvCxnSpPr/>
          <p:nvPr/>
        </p:nvCxnSpPr>
        <p:spPr bwMode="auto">
          <a:xfrm flipH="1">
            <a:off x="5347838" y="1637645"/>
            <a:ext cx="1645128" cy="29790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64DF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Прямая со стрелкой 32"/>
          <p:cNvCxnSpPr/>
          <p:nvPr/>
        </p:nvCxnSpPr>
        <p:spPr bwMode="auto">
          <a:xfrm>
            <a:off x="3083752" y="2712845"/>
            <a:ext cx="1675100" cy="66543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64DF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Прямая со стрелкой 35"/>
          <p:cNvCxnSpPr/>
          <p:nvPr/>
        </p:nvCxnSpPr>
        <p:spPr bwMode="auto">
          <a:xfrm>
            <a:off x="2393917" y="3566882"/>
            <a:ext cx="1401388" cy="48187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64DF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Прямая со стрелкой 37"/>
          <p:cNvCxnSpPr/>
          <p:nvPr/>
        </p:nvCxnSpPr>
        <p:spPr bwMode="auto">
          <a:xfrm>
            <a:off x="2393917" y="3535381"/>
            <a:ext cx="4032448" cy="44175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64DF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Прямая со стрелкой 41"/>
          <p:cNvCxnSpPr>
            <a:stCxn id="16" idx="0"/>
          </p:cNvCxnSpPr>
          <p:nvPr/>
        </p:nvCxnSpPr>
        <p:spPr bwMode="auto">
          <a:xfrm flipH="1" flipV="1">
            <a:off x="4122111" y="5140193"/>
            <a:ext cx="1280322" cy="69805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64DF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Прямая со стрелкой 44"/>
          <p:cNvCxnSpPr/>
          <p:nvPr/>
        </p:nvCxnSpPr>
        <p:spPr bwMode="auto">
          <a:xfrm flipH="1" flipV="1">
            <a:off x="4482149" y="5167767"/>
            <a:ext cx="942000" cy="6704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64DF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Прямая со стрелкой 49"/>
          <p:cNvCxnSpPr>
            <a:stCxn id="16" idx="0"/>
          </p:cNvCxnSpPr>
          <p:nvPr/>
        </p:nvCxnSpPr>
        <p:spPr bwMode="auto">
          <a:xfrm flipV="1">
            <a:off x="5402433" y="5114557"/>
            <a:ext cx="663893" cy="7236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64DF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Прямая со стрелкой 52"/>
          <p:cNvCxnSpPr>
            <a:stCxn id="16" idx="0"/>
          </p:cNvCxnSpPr>
          <p:nvPr/>
        </p:nvCxnSpPr>
        <p:spPr bwMode="auto">
          <a:xfrm flipV="1">
            <a:off x="5402433" y="5114557"/>
            <a:ext cx="1000201" cy="7236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64DF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Прямая со стрелкой 56"/>
          <p:cNvCxnSpPr/>
          <p:nvPr/>
        </p:nvCxnSpPr>
        <p:spPr bwMode="auto">
          <a:xfrm flipH="1" flipV="1">
            <a:off x="5500156" y="4171618"/>
            <a:ext cx="2733165" cy="64230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64DF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Прямая со стрелкой 59"/>
          <p:cNvCxnSpPr/>
          <p:nvPr/>
        </p:nvCxnSpPr>
        <p:spPr bwMode="auto">
          <a:xfrm flipV="1">
            <a:off x="2223481" y="4750734"/>
            <a:ext cx="994629" cy="52330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64DF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Прямая со стрелкой 61"/>
          <p:cNvCxnSpPr>
            <a:stCxn id="10" idx="1"/>
          </p:cNvCxnSpPr>
          <p:nvPr/>
        </p:nvCxnSpPr>
        <p:spPr bwMode="auto">
          <a:xfrm flipH="1">
            <a:off x="6534084" y="3252784"/>
            <a:ext cx="1395686" cy="1248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64DF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Прямая со стрелкой 63"/>
          <p:cNvCxnSpPr/>
          <p:nvPr/>
        </p:nvCxnSpPr>
        <p:spPr bwMode="auto">
          <a:xfrm flipH="1" flipV="1">
            <a:off x="6170402" y="5463452"/>
            <a:ext cx="1915590" cy="30317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364DF4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Text Box 45"/>
          <p:cNvSpPr txBox="1">
            <a:spLocks noChangeArrowheads="1"/>
          </p:cNvSpPr>
          <p:nvPr/>
        </p:nvSpPr>
        <p:spPr bwMode="auto">
          <a:xfrm>
            <a:off x="8035353" y="5460280"/>
            <a:ext cx="158529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b">
            <a:spAutoFit/>
          </a:bodyPr>
          <a:lstStyle/>
          <a:p>
            <a:pPr algn="l"/>
            <a:r>
              <a:rPr lang="ru-RU" sz="1600" dirty="0"/>
              <a:t>Защитный кожух</a:t>
            </a:r>
            <a:endParaRPr lang="en-US" sz="1600" dirty="0"/>
          </a:p>
        </p:txBody>
      </p:sp>
      <p:sp>
        <p:nvSpPr>
          <p:cNvPr id="29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Ультразвуковой расходомер газа </a:t>
            </a:r>
            <a:r>
              <a:rPr lang="en-US" dirty="0"/>
              <a:t>Q.Sonic</a:t>
            </a:r>
            <a:r>
              <a:rPr lang="en-US" baseline="30000" dirty="0"/>
              <a:t>plus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602463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6" grpId="0"/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sz="quarter" idx="12"/>
          </p:nvPr>
        </p:nvSpPr>
        <p:spPr>
          <a:xfrm>
            <a:off x="790439" y="1440912"/>
            <a:ext cx="7045803" cy="3960440"/>
          </a:xfrm>
        </p:spPr>
        <p:txBody>
          <a:bodyPr/>
          <a:lstStyle/>
          <a:p>
            <a:pPr marL="0">
              <a:lnSpc>
                <a:spcPct val="130000"/>
              </a:lnSpc>
              <a:spcBef>
                <a:spcPts val="0"/>
              </a:spcBef>
              <a:buClr>
                <a:srgbClr val="7030A0"/>
              </a:buClr>
            </a:pPr>
            <a:r>
              <a:rPr lang="ru-RU" sz="1800" dirty="0">
                <a:solidFill>
                  <a:srgbClr val="7030A0"/>
                </a:solidFill>
              </a:rPr>
              <a:t>Уникальная запатентованная 6-ти лучевая симметричная конфигурация,</a:t>
            </a:r>
          </a:p>
          <a:p>
            <a:pPr marL="0">
              <a:lnSpc>
                <a:spcPct val="130000"/>
              </a:lnSpc>
              <a:spcBef>
                <a:spcPts val="0"/>
              </a:spcBef>
              <a:buClr>
                <a:srgbClr val="7030A0"/>
              </a:buClr>
            </a:pPr>
            <a:r>
              <a:rPr lang="ru-RU" sz="1800" dirty="0">
                <a:solidFill>
                  <a:srgbClr val="7030A0"/>
                </a:solidFill>
              </a:rPr>
              <a:t>Высокий уровень распознавания профиля потока обеспечивает меньшую чувствительность к неточностям установки,</a:t>
            </a:r>
            <a:endParaRPr lang="en-US" sz="1800" dirty="0">
              <a:solidFill>
                <a:srgbClr val="7030A0"/>
              </a:solidFill>
            </a:endParaRPr>
          </a:p>
          <a:p>
            <a:pPr marL="0">
              <a:lnSpc>
                <a:spcPct val="130000"/>
              </a:lnSpc>
              <a:spcBef>
                <a:spcPts val="0"/>
              </a:spcBef>
              <a:buClr>
                <a:srgbClr val="7030A0"/>
              </a:buClr>
            </a:pPr>
            <a:r>
              <a:rPr lang="en-US" altLang="ru-RU" sz="1800" dirty="0" err="1">
                <a:solidFill>
                  <a:srgbClr val="7030A0"/>
                </a:solidFill>
              </a:rPr>
              <a:t>Форма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ru-RU" altLang="ru-RU" sz="1800" dirty="0">
                <a:solidFill>
                  <a:srgbClr val="7030A0"/>
                </a:solidFill>
              </a:rPr>
              <a:t>измерительных </a:t>
            </a:r>
            <a:r>
              <a:rPr lang="en-US" altLang="ru-RU" sz="1800" dirty="0" err="1">
                <a:solidFill>
                  <a:srgbClr val="7030A0"/>
                </a:solidFill>
              </a:rPr>
              <a:t>каналов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компенсирует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любые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изменения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потока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вдоль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оси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труб</a:t>
            </a:r>
            <a:r>
              <a:rPr lang="ru-RU" altLang="ru-RU" sz="1800" dirty="0" err="1">
                <a:solidFill>
                  <a:srgbClr val="7030A0"/>
                </a:solidFill>
              </a:rPr>
              <a:t>опровода</a:t>
            </a:r>
            <a:r>
              <a:rPr lang="en-US" altLang="ru-RU" sz="1800" dirty="0">
                <a:solidFill>
                  <a:srgbClr val="7030A0"/>
                </a:solidFill>
              </a:rPr>
              <a:t>. </a:t>
            </a:r>
            <a:r>
              <a:rPr lang="en-US" altLang="ru-RU" sz="1800" dirty="0" err="1">
                <a:solidFill>
                  <a:srgbClr val="7030A0"/>
                </a:solidFill>
              </a:rPr>
              <a:t>Каждый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ru-RU" altLang="ru-RU" sz="1800" dirty="0">
                <a:solidFill>
                  <a:srgbClr val="7030A0"/>
                </a:solidFill>
              </a:rPr>
              <a:t>измерительный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ru-RU" altLang="ru-RU" sz="1800" dirty="0">
                <a:solidFill>
                  <a:srgbClr val="7030A0"/>
                </a:solidFill>
              </a:rPr>
              <a:t>канал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имеет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симметричное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отражение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его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парного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аналога</a:t>
            </a:r>
            <a:r>
              <a:rPr lang="ru-RU" altLang="ru-RU" sz="1800" dirty="0">
                <a:solidFill>
                  <a:srgbClr val="7030A0"/>
                </a:solidFill>
              </a:rPr>
              <a:t>,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</a:p>
          <a:p>
            <a:pPr marL="0">
              <a:lnSpc>
                <a:spcPct val="130000"/>
              </a:lnSpc>
              <a:spcBef>
                <a:spcPts val="0"/>
              </a:spcBef>
              <a:buClr>
                <a:srgbClr val="7030A0"/>
              </a:buClr>
            </a:pPr>
            <a:r>
              <a:rPr lang="en-US" altLang="ru-RU" sz="1800" dirty="0" err="1">
                <a:solidFill>
                  <a:srgbClr val="7030A0"/>
                </a:solidFill>
              </a:rPr>
              <a:t>Отклонения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результатов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парных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измерений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обеспечивают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точное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выявление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ru-RU" altLang="ru-RU" sz="1800" dirty="0">
                <a:solidFill>
                  <a:srgbClr val="7030A0"/>
                </a:solidFill>
              </a:rPr>
              <a:t>асимметрии</a:t>
            </a:r>
            <a:r>
              <a:rPr lang="en-US" altLang="ru-RU" sz="1800" dirty="0">
                <a:solidFill>
                  <a:srgbClr val="7030A0"/>
                </a:solidFill>
              </a:rPr>
              <a:t> в </a:t>
            </a:r>
            <a:r>
              <a:rPr lang="en-US" altLang="ru-RU" sz="1800" dirty="0" err="1">
                <a:solidFill>
                  <a:srgbClr val="7030A0"/>
                </a:solidFill>
              </a:rPr>
              <a:t>распределении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потока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ru-RU" altLang="ru-RU" sz="1800" dirty="0">
                <a:solidFill>
                  <a:srgbClr val="7030A0"/>
                </a:solidFill>
              </a:rPr>
              <a:t>относительно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оси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каналов</a:t>
            </a:r>
            <a:r>
              <a:rPr lang="ru-RU" altLang="ru-RU" sz="1800" dirty="0">
                <a:solidFill>
                  <a:srgbClr val="7030A0"/>
                </a:solidFill>
              </a:rPr>
              <a:t>, что может применяться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как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дополнительная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диагностическая</a:t>
            </a:r>
            <a:r>
              <a:rPr lang="en-US" altLang="ru-RU" sz="1800" dirty="0">
                <a:solidFill>
                  <a:srgbClr val="7030A0"/>
                </a:solidFill>
              </a:rPr>
              <a:t> </a:t>
            </a:r>
            <a:r>
              <a:rPr lang="en-US" altLang="ru-RU" sz="1800" dirty="0" err="1">
                <a:solidFill>
                  <a:srgbClr val="7030A0"/>
                </a:solidFill>
              </a:rPr>
              <a:t>функция</a:t>
            </a:r>
            <a:r>
              <a:rPr lang="ru-RU" altLang="ru-RU" sz="1800" dirty="0">
                <a:solidFill>
                  <a:srgbClr val="7030A0"/>
                </a:solidFill>
              </a:rPr>
              <a:t>.</a:t>
            </a:r>
            <a:endParaRPr lang="en-US" altLang="ru-RU" sz="1800" dirty="0">
              <a:solidFill>
                <a:srgbClr val="7030A0"/>
              </a:solidFill>
            </a:endParaRPr>
          </a:p>
          <a:p>
            <a:endParaRPr lang="en-US" sz="1800" dirty="0"/>
          </a:p>
        </p:txBody>
      </p:sp>
      <p:pic>
        <p:nvPicPr>
          <p:cNvPr id="6" name="Afbeelding 11" descr="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653" y="1632773"/>
            <a:ext cx="3185751" cy="4619753"/>
          </a:xfrm>
          <a:prstGeom prst="rect">
            <a:avLst/>
          </a:prstGeom>
        </p:spPr>
      </p:pic>
      <p:sp>
        <p:nvSpPr>
          <p:cNvPr id="5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Ультразвуковой расходомер газа </a:t>
            </a:r>
            <a:r>
              <a:rPr lang="en-US" dirty="0"/>
              <a:t>Q.Sonic</a:t>
            </a:r>
            <a:r>
              <a:rPr lang="en-US" baseline="30000" dirty="0"/>
              <a:t>plus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409301152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870" y="1713721"/>
            <a:ext cx="4445130" cy="40006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4947" y="1488464"/>
            <a:ext cx="8964488" cy="4859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F497D"/>
                </a:solidFill>
              </a:rPr>
              <a:t>Рабочий расход: 		</a:t>
            </a:r>
            <a:r>
              <a:rPr lang="en-US" sz="2000" dirty="0">
                <a:solidFill>
                  <a:srgbClr val="1F497D"/>
                </a:solidFill>
              </a:rPr>
              <a:t>	</a:t>
            </a:r>
            <a:r>
              <a:rPr lang="ru-RU" sz="2000" dirty="0">
                <a:solidFill>
                  <a:srgbClr val="1F497D"/>
                </a:solidFill>
              </a:rPr>
              <a:t>	от 10 м³/ч до 150 000 м³/ч</a:t>
            </a:r>
            <a:r>
              <a:rPr lang="en-US" sz="2000" dirty="0">
                <a:solidFill>
                  <a:srgbClr val="1F497D"/>
                </a:solidFill>
              </a:rPr>
              <a:t>,</a:t>
            </a:r>
            <a:endParaRPr lang="ru-RU" sz="20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F497D"/>
                </a:solidFill>
              </a:rPr>
              <a:t>Ду: 				</a:t>
            </a:r>
            <a:r>
              <a:rPr lang="en-US" sz="2000" dirty="0">
                <a:solidFill>
                  <a:srgbClr val="1F497D"/>
                </a:solidFill>
              </a:rPr>
              <a:t>			</a:t>
            </a:r>
            <a:r>
              <a:rPr lang="ru-RU" sz="2000" dirty="0">
                <a:solidFill>
                  <a:srgbClr val="1F497D"/>
                </a:solidFill>
              </a:rPr>
              <a:t>	от Ду80 до Ду1400</a:t>
            </a:r>
            <a:r>
              <a:rPr lang="en-US" sz="2000" dirty="0">
                <a:solidFill>
                  <a:srgbClr val="1F497D"/>
                </a:solidFill>
              </a:rPr>
              <a:t>,</a:t>
            </a:r>
            <a:endParaRPr lang="ru-RU" sz="20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F497D"/>
                </a:solidFill>
              </a:rPr>
              <a:t>Рабочее давление газа: 	</a:t>
            </a:r>
            <a:r>
              <a:rPr lang="en-US" sz="2000" dirty="0">
                <a:solidFill>
                  <a:srgbClr val="1F497D"/>
                </a:solidFill>
              </a:rPr>
              <a:t>	</a:t>
            </a:r>
            <a:r>
              <a:rPr lang="ru-RU" sz="2000" dirty="0">
                <a:solidFill>
                  <a:srgbClr val="1F497D"/>
                </a:solidFill>
              </a:rPr>
              <a:t>	</a:t>
            </a:r>
            <a:r>
              <a:rPr lang="en-US" sz="2000" dirty="0">
                <a:solidFill>
                  <a:srgbClr val="1F497D"/>
                </a:solidFill>
              </a:rPr>
              <a:t>2</a:t>
            </a:r>
            <a:r>
              <a:rPr lang="ru-RU" sz="2000" dirty="0">
                <a:solidFill>
                  <a:srgbClr val="1F497D"/>
                </a:solidFill>
              </a:rPr>
              <a:t> / </a:t>
            </a:r>
            <a:r>
              <a:rPr lang="en-US" sz="2000" dirty="0">
                <a:solidFill>
                  <a:srgbClr val="1F497D"/>
                </a:solidFill>
              </a:rPr>
              <a:t>5</a:t>
            </a:r>
            <a:r>
              <a:rPr lang="ru-RU" sz="2000" dirty="0">
                <a:solidFill>
                  <a:srgbClr val="1F497D"/>
                </a:solidFill>
              </a:rPr>
              <a:t> / 10 </a:t>
            </a:r>
            <a:r>
              <a:rPr lang="en-US" sz="2000" dirty="0">
                <a:solidFill>
                  <a:srgbClr val="1F497D"/>
                </a:solidFill>
              </a:rPr>
              <a:t>/ 15 </a:t>
            </a:r>
            <a:r>
              <a:rPr lang="ru-RU" sz="2000" dirty="0">
                <a:solidFill>
                  <a:srgbClr val="1F497D"/>
                </a:solidFill>
              </a:rPr>
              <a:t>МПа,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rgbClr val="1F497D"/>
                </a:solidFill>
              </a:rPr>
              <a:t>     Диапазон температуры:		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F497D"/>
                </a:solidFill>
              </a:rPr>
              <a:t>окружающей среды: 	</a:t>
            </a:r>
            <a:r>
              <a:rPr lang="en-US" sz="2000" dirty="0">
                <a:solidFill>
                  <a:srgbClr val="1F497D"/>
                </a:solidFill>
              </a:rPr>
              <a:t>	</a:t>
            </a:r>
            <a:r>
              <a:rPr lang="ru-RU" sz="2000" dirty="0">
                <a:solidFill>
                  <a:srgbClr val="1F497D"/>
                </a:solidFill>
              </a:rPr>
              <a:t>	от −40°С до +</a:t>
            </a:r>
            <a:r>
              <a:rPr lang="en-US" sz="2000" dirty="0">
                <a:solidFill>
                  <a:srgbClr val="1F497D"/>
                </a:solidFill>
              </a:rPr>
              <a:t>6</a:t>
            </a:r>
            <a:r>
              <a:rPr lang="ru-RU" sz="2000" dirty="0">
                <a:solidFill>
                  <a:srgbClr val="1F497D"/>
                </a:solidFill>
              </a:rPr>
              <a:t>0°С</a:t>
            </a:r>
            <a:r>
              <a:rPr lang="en-US" sz="2000" dirty="0">
                <a:solidFill>
                  <a:srgbClr val="1F497D"/>
                </a:solidFill>
              </a:rPr>
              <a:t>,</a:t>
            </a:r>
            <a:endParaRPr lang="ru-RU" sz="2000" dirty="0">
              <a:solidFill>
                <a:srgbClr val="1F497D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F497D"/>
                </a:solidFill>
              </a:rPr>
              <a:t>измеряемой среды: 	</a:t>
            </a:r>
            <a:r>
              <a:rPr lang="en-US" sz="2000" dirty="0">
                <a:solidFill>
                  <a:srgbClr val="1F497D"/>
                </a:solidFill>
              </a:rPr>
              <a:t>	</a:t>
            </a:r>
            <a:r>
              <a:rPr lang="ru-RU" sz="2000" dirty="0">
                <a:solidFill>
                  <a:srgbClr val="1F497D"/>
                </a:solidFill>
              </a:rPr>
              <a:t>	от −</a:t>
            </a:r>
            <a:r>
              <a:rPr lang="en-US" sz="2000" dirty="0">
                <a:solidFill>
                  <a:srgbClr val="1F497D"/>
                </a:solidFill>
              </a:rPr>
              <a:t>40</a:t>
            </a:r>
            <a:r>
              <a:rPr lang="ru-RU" sz="2000" dirty="0">
                <a:solidFill>
                  <a:srgbClr val="1F497D"/>
                </a:solidFill>
              </a:rPr>
              <a:t>°С до +</a:t>
            </a:r>
            <a:r>
              <a:rPr lang="en-US" sz="2000" dirty="0">
                <a:solidFill>
                  <a:srgbClr val="1F497D"/>
                </a:solidFill>
              </a:rPr>
              <a:t>85</a:t>
            </a:r>
            <a:r>
              <a:rPr lang="ru-RU" sz="2000" dirty="0">
                <a:solidFill>
                  <a:srgbClr val="1F497D"/>
                </a:solidFill>
              </a:rPr>
              <a:t>°С</a:t>
            </a:r>
            <a:r>
              <a:rPr lang="en-US" sz="2000" dirty="0">
                <a:solidFill>
                  <a:srgbClr val="1F497D"/>
                </a:solidFill>
              </a:rPr>
              <a:t>,</a:t>
            </a:r>
            <a:endParaRPr lang="ru-RU" sz="20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F497D"/>
                </a:solidFill>
              </a:rPr>
              <a:t>Длина корпуса:					3Ду или 4Ду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rgbClr val="1F497D"/>
                </a:solidFill>
              </a:rPr>
              <a:t>     в зависимости от типоразмера</a:t>
            </a:r>
            <a:endParaRPr lang="en-US" sz="20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F497D"/>
                </a:solidFill>
              </a:rPr>
              <a:t>Питание:							внешнее,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F497D"/>
                </a:solidFill>
              </a:rPr>
              <a:t>Класс защиты:					</a:t>
            </a:r>
            <a:r>
              <a:rPr lang="en-US" sz="2000" dirty="0">
                <a:solidFill>
                  <a:srgbClr val="1F497D"/>
                </a:solidFill>
              </a:rPr>
              <a:t>IP6</a:t>
            </a:r>
            <a:r>
              <a:rPr lang="ru-RU" sz="2000" dirty="0">
                <a:solidFill>
                  <a:srgbClr val="1F497D"/>
                </a:solidFill>
              </a:rPr>
              <a:t>6,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F497D"/>
                </a:solidFill>
              </a:rPr>
              <a:t>Диапазон расходов:				от 1:100,</a:t>
            </a:r>
            <a:endParaRPr lang="en-US" sz="20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F497D"/>
                </a:solidFill>
              </a:rPr>
              <a:t>Маркировка </a:t>
            </a:r>
            <a:r>
              <a:rPr lang="ru-RU" sz="2000" dirty="0" err="1">
                <a:solidFill>
                  <a:srgbClr val="1F497D"/>
                </a:solidFill>
              </a:rPr>
              <a:t>взрывозащиты</a:t>
            </a:r>
            <a:r>
              <a:rPr lang="ru-RU" sz="2000" dirty="0">
                <a:solidFill>
                  <a:srgbClr val="1F497D"/>
                </a:solidFill>
              </a:rPr>
              <a:t>:		</a:t>
            </a:r>
            <a:r>
              <a:rPr lang="en-US" sz="2000" dirty="0">
                <a:solidFill>
                  <a:srgbClr val="1F497D"/>
                </a:solidFill>
              </a:rPr>
              <a:t>1Ex d </a:t>
            </a:r>
            <a:r>
              <a:rPr lang="en-US" sz="2000" dirty="0" err="1">
                <a:solidFill>
                  <a:srgbClr val="1F497D"/>
                </a:solidFill>
              </a:rPr>
              <a:t>ia</a:t>
            </a:r>
            <a:r>
              <a:rPr lang="en-US" sz="2000" dirty="0">
                <a:solidFill>
                  <a:srgbClr val="1F497D"/>
                </a:solidFill>
              </a:rPr>
              <a:t> [</a:t>
            </a:r>
            <a:r>
              <a:rPr lang="en-US" sz="2000" dirty="0" err="1">
                <a:solidFill>
                  <a:srgbClr val="1F497D"/>
                </a:solidFill>
              </a:rPr>
              <a:t>ia</a:t>
            </a:r>
            <a:r>
              <a:rPr lang="en-US" sz="2000" dirty="0">
                <a:solidFill>
                  <a:srgbClr val="1F497D"/>
                </a:solidFill>
              </a:rPr>
              <a:t>] IIB+H2 T6 Gb,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F497D"/>
                </a:solidFill>
              </a:rPr>
              <a:t>Межповерочный интервал:		</a:t>
            </a:r>
            <a:r>
              <a:rPr lang="en-US" sz="2000" dirty="0">
                <a:solidFill>
                  <a:srgbClr val="1F497D"/>
                </a:solidFill>
              </a:rPr>
              <a:t>6</a:t>
            </a:r>
            <a:r>
              <a:rPr lang="ru-RU" sz="2000" dirty="0">
                <a:solidFill>
                  <a:srgbClr val="1F497D"/>
                </a:solidFill>
              </a:rPr>
              <a:t> лет</a:t>
            </a:r>
            <a:r>
              <a:rPr lang="en-US" sz="2000" dirty="0">
                <a:solidFill>
                  <a:srgbClr val="1F497D"/>
                </a:solidFill>
              </a:rPr>
              <a:t>.</a:t>
            </a:r>
            <a:endParaRPr lang="ru-RU" sz="2000" dirty="0">
              <a:solidFill>
                <a:srgbClr val="1F497D"/>
              </a:solidFill>
            </a:endParaRPr>
          </a:p>
        </p:txBody>
      </p:sp>
      <p:sp>
        <p:nvSpPr>
          <p:cNvPr id="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063750" y="932962"/>
            <a:ext cx="6991350" cy="478203"/>
          </a:xfrm>
        </p:spPr>
        <p:txBody>
          <a:bodyPr anchor="t" anchorCtr="0"/>
          <a:lstStyle/>
          <a:p>
            <a:pPr>
              <a:defRPr/>
            </a:pPr>
            <a:r>
              <a:rPr lang="ru-RU" sz="2400" b="0" dirty="0">
                <a:solidFill>
                  <a:srgbClr val="007DC3"/>
                </a:solidFill>
                <a:cs typeface="Times New Roman" panose="02020603050405020304" pitchFamily="18" charset="0"/>
              </a:rPr>
              <a:t>Основные технические характеристики</a:t>
            </a:r>
            <a:r>
              <a:rPr lang="en-US" sz="2400" b="0" dirty="0">
                <a:solidFill>
                  <a:srgbClr val="007DC3"/>
                </a:solidFill>
                <a:cs typeface="Times New Roman" panose="02020603050405020304" pitchFamily="18" charset="0"/>
              </a:rPr>
              <a:t>:</a:t>
            </a:r>
            <a:endParaRPr lang="ru-RU" sz="2400" b="0" dirty="0">
              <a:solidFill>
                <a:srgbClr val="007DC3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Ультразвуковой расходомер газа </a:t>
            </a:r>
            <a:r>
              <a:rPr lang="en-US" dirty="0"/>
              <a:t>Q.Sonic</a:t>
            </a:r>
            <a:r>
              <a:rPr lang="en-US" baseline="30000" dirty="0"/>
              <a:t>plus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64108545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wolff\My Documents\_Actual\___QSonic-plus_Launch\Other stuff\BasicSetup_Isometric_2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3513" y="3729696"/>
            <a:ext cx="8819473" cy="30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368550" y="1019244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b="0" dirty="0">
                <a:solidFill>
                  <a:srgbClr val="007DC3"/>
                </a:solidFill>
                <a:cs typeface="Times New Roman" panose="02020603050405020304" pitchFamily="18" charset="0"/>
              </a:rPr>
              <a:t>Метрологические характеристики:</a:t>
            </a:r>
          </a:p>
        </p:txBody>
      </p:sp>
      <p:sp>
        <p:nvSpPr>
          <p:cNvPr id="3" name="Textfeld 4"/>
          <p:cNvSpPr txBox="1"/>
          <p:nvPr/>
        </p:nvSpPr>
        <p:spPr>
          <a:xfrm>
            <a:off x="6456040" y="573325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91E49"/>
                </a:solidFill>
                <a:latin typeface="Arial" pitchFamily="34" charset="0"/>
              </a:rPr>
              <a:t>Прямые участки: 	1</a:t>
            </a:r>
            <a:r>
              <a:rPr lang="en-US" sz="1600" dirty="0">
                <a:solidFill>
                  <a:srgbClr val="091E49"/>
                </a:solidFill>
                <a:latin typeface="Arial" pitchFamily="34" charset="0"/>
              </a:rPr>
              <a:t>0</a:t>
            </a:r>
            <a:r>
              <a:rPr lang="ru-RU" sz="1600" dirty="0" err="1">
                <a:solidFill>
                  <a:srgbClr val="091E49"/>
                </a:solidFill>
                <a:latin typeface="Arial" pitchFamily="34" charset="0"/>
              </a:rPr>
              <a:t>Ду</a:t>
            </a:r>
            <a:r>
              <a:rPr lang="ru-RU" sz="1600" dirty="0">
                <a:solidFill>
                  <a:srgbClr val="091E49"/>
                </a:solidFill>
                <a:latin typeface="Arial" pitchFamily="34" charset="0"/>
              </a:rPr>
              <a:t> до счетчика,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91E49"/>
                </a:solidFill>
              </a:rPr>
              <a:t>		</a:t>
            </a:r>
            <a:r>
              <a:rPr lang="en-US" sz="1600" dirty="0">
                <a:solidFill>
                  <a:srgbClr val="091E49"/>
                </a:solidFill>
                <a:latin typeface="Arial" pitchFamily="34" charset="0"/>
              </a:rPr>
              <a:t>3</a:t>
            </a:r>
            <a:r>
              <a:rPr lang="ru-RU" sz="1600" dirty="0" err="1">
                <a:solidFill>
                  <a:srgbClr val="091E49"/>
                </a:solidFill>
                <a:latin typeface="Arial" pitchFamily="34" charset="0"/>
              </a:rPr>
              <a:t>Ду</a:t>
            </a:r>
            <a:r>
              <a:rPr lang="ru-RU" sz="1600" dirty="0">
                <a:solidFill>
                  <a:srgbClr val="091E49"/>
                </a:solidFill>
                <a:latin typeface="Arial" pitchFamily="34" charset="0"/>
              </a:rPr>
              <a:t> после счетчика</a:t>
            </a:r>
            <a:endParaRPr lang="en-US" sz="1600" dirty="0">
              <a:solidFill>
                <a:srgbClr val="091E49"/>
              </a:solidFill>
              <a:latin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12" y="1556792"/>
            <a:ext cx="3360374" cy="30243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63886" y="1556793"/>
            <a:ext cx="5400600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8910" indent="-2847340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Погрешность при калибровке проливным методом:</a:t>
            </a:r>
          </a:p>
          <a:p>
            <a:pPr marR="168910" indent="-2847340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	± 0,3% в диапазоне 0,1</a:t>
            </a:r>
            <a:r>
              <a:rPr lang="en-US" sz="1600" dirty="0">
                <a:solidFill>
                  <a:srgbClr val="1F497D"/>
                </a:solidFill>
                <a:latin typeface="Arial"/>
                <a:ea typeface="ArialMT"/>
              </a:rPr>
              <a:t>Q</a:t>
            </a: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макс – </a:t>
            </a:r>
            <a:r>
              <a:rPr lang="en-US" sz="1600" dirty="0">
                <a:solidFill>
                  <a:srgbClr val="1F497D"/>
                </a:solidFill>
                <a:latin typeface="Arial"/>
                <a:ea typeface="ArialMT"/>
              </a:rPr>
              <a:t>Q</a:t>
            </a: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макс,</a:t>
            </a:r>
            <a:endParaRPr lang="ru-RU" sz="1600" dirty="0">
              <a:solidFill>
                <a:srgbClr val="1F497D"/>
              </a:solidFill>
              <a:latin typeface="Arial"/>
              <a:ea typeface="Times New Roman" panose="02020603050405020304" pitchFamily="18" charset="0"/>
            </a:endParaRPr>
          </a:p>
          <a:p>
            <a:pPr marR="168910" indent="-2847340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rgbClr val="1F497D"/>
                </a:solidFill>
                <a:ea typeface="ArialMT"/>
              </a:rPr>
              <a:t>	± </a:t>
            </a: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0,5% в диапазоне </a:t>
            </a:r>
            <a:r>
              <a:rPr lang="en-US" sz="1600" dirty="0">
                <a:solidFill>
                  <a:srgbClr val="1F497D"/>
                </a:solidFill>
                <a:latin typeface="Arial"/>
                <a:ea typeface="ArialMT"/>
              </a:rPr>
              <a:t>Q</a:t>
            </a: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мин - 0,1</a:t>
            </a:r>
            <a:r>
              <a:rPr lang="en-US" sz="1600" dirty="0">
                <a:solidFill>
                  <a:srgbClr val="1F497D"/>
                </a:solidFill>
                <a:latin typeface="Arial"/>
                <a:ea typeface="ArialMT"/>
              </a:rPr>
              <a:t>Q</a:t>
            </a: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макс.</a:t>
            </a:r>
            <a:endParaRPr lang="ru-RU" sz="1600" dirty="0">
              <a:solidFill>
                <a:srgbClr val="1F497D"/>
              </a:solidFill>
              <a:latin typeface="Arial"/>
              <a:ea typeface="Times New Roman" panose="02020603050405020304" pitchFamily="18" charset="0"/>
            </a:endParaRPr>
          </a:p>
          <a:p>
            <a:pPr marR="168910" indent="-2847340">
              <a:lnSpc>
                <a:spcPct val="130000"/>
              </a:lnSpc>
              <a:spcAft>
                <a:spcPts val="0"/>
              </a:spcAft>
            </a:pPr>
            <a:endParaRPr lang="ru-RU" sz="800" dirty="0">
              <a:solidFill>
                <a:srgbClr val="1F497D"/>
              </a:solidFill>
              <a:latin typeface="Arial"/>
              <a:ea typeface="ArialMT"/>
            </a:endParaRPr>
          </a:p>
          <a:p>
            <a:pPr marR="168910" indent="-2847340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Погрешность при </a:t>
            </a:r>
            <a:r>
              <a:rPr lang="en-US" sz="1600" dirty="0">
                <a:solidFill>
                  <a:srgbClr val="1F497D"/>
                </a:solidFill>
                <a:latin typeface="Arial"/>
                <a:ea typeface="ArialMT"/>
              </a:rPr>
              <a:t>c</a:t>
            </a: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ухой калибровке:	</a:t>
            </a:r>
          </a:p>
          <a:p>
            <a:pPr marR="168910" indent="-2847340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rgbClr val="1F497D"/>
                </a:solidFill>
                <a:ea typeface="ArialMT"/>
              </a:rPr>
              <a:t>	± </a:t>
            </a: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0,5% в диапазоне 0,1</a:t>
            </a:r>
            <a:r>
              <a:rPr lang="en-US" sz="1600" dirty="0">
                <a:solidFill>
                  <a:srgbClr val="1F497D"/>
                </a:solidFill>
                <a:latin typeface="Arial"/>
                <a:ea typeface="ArialMT"/>
              </a:rPr>
              <a:t>Q</a:t>
            </a: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макс - </a:t>
            </a:r>
            <a:r>
              <a:rPr lang="en-US" sz="1600" dirty="0">
                <a:solidFill>
                  <a:srgbClr val="1F497D"/>
                </a:solidFill>
                <a:latin typeface="Arial"/>
                <a:ea typeface="ArialMT"/>
              </a:rPr>
              <a:t>Q</a:t>
            </a: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мин;</a:t>
            </a:r>
          </a:p>
          <a:p>
            <a:pPr marR="168910" indent="-2847340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	± 0,9% в диапазоне </a:t>
            </a:r>
            <a:r>
              <a:rPr lang="en-US" sz="1600" dirty="0">
                <a:solidFill>
                  <a:srgbClr val="1F497D"/>
                </a:solidFill>
                <a:latin typeface="Arial"/>
                <a:ea typeface="ArialMT"/>
              </a:rPr>
              <a:t>Q</a:t>
            </a: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мин – 0,1</a:t>
            </a:r>
            <a:r>
              <a:rPr lang="en-US" sz="1600" dirty="0">
                <a:solidFill>
                  <a:srgbClr val="1F497D"/>
                </a:solidFill>
                <a:latin typeface="Arial"/>
                <a:ea typeface="ArialMT"/>
              </a:rPr>
              <a:t>Q</a:t>
            </a:r>
            <a:r>
              <a:rPr lang="ru-RU" sz="1600" dirty="0">
                <a:solidFill>
                  <a:srgbClr val="1F497D"/>
                </a:solidFill>
                <a:latin typeface="Arial"/>
                <a:ea typeface="ArialMT"/>
              </a:rPr>
              <a:t>макс.</a:t>
            </a:r>
            <a:endParaRPr lang="ru-RU" sz="1600" dirty="0">
              <a:solidFill>
                <a:srgbClr val="1F497D"/>
              </a:solidFill>
              <a:latin typeface="Arial"/>
              <a:ea typeface="Times New Roman" panose="02020603050405020304" pitchFamily="18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Ультразвуковой расходомер газа </a:t>
            </a:r>
            <a:r>
              <a:rPr lang="en-US" dirty="0"/>
              <a:t>Q.Sonic</a:t>
            </a:r>
            <a:r>
              <a:rPr lang="en-US" baseline="30000" dirty="0"/>
              <a:t>plus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145046813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4116516" y="1168311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b="0" dirty="0">
                <a:solidFill>
                  <a:srgbClr val="007DC3"/>
                </a:solidFill>
                <a:cs typeface="Times New Roman" panose="02020603050405020304" pitchFamily="18" charset="0"/>
              </a:rPr>
              <a:t>Области применения:</a:t>
            </a:r>
          </a:p>
        </p:txBody>
      </p:sp>
      <p:grpSp>
        <p:nvGrpSpPr>
          <p:cNvPr id="8" name="Group 275"/>
          <p:cNvGrpSpPr>
            <a:grpSpLocks noChangeAspect="1"/>
          </p:cNvGrpSpPr>
          <p:nvPr/>
        </p:nvGrpSpPr>
        <p:grpSpPr>
          <a:xfrm>
            <a:off x="1670616" y="2348881"/>
            <a:ext cx="8892266" cy="3247451"/>
            <a:chOff x="1116605" y="1045582"/>
            <a:chExt cx="7478239" cy="2731048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24239" y="1474207"/>
              <a:ext cx="5346700" cy="31750"/>
            </a:xfrm>
            <a:prstGeom prst="rect">
              <a:avLst/>
            </a:prstGeom>
            <a:solidFill>
              <a:srgbClr val="6667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357714" y="2421945"/>
              <a:ext cx="4186238" cy="31750"/>
            </a:xfrm>
            <a:prstGeom prst="rect">
              <a:avLst/>
            </a:prstGeom>
            <a:solidFill>
              <a:srgbClr val="6667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524651" y="3237920"/>
              <a:ext cx="1538288" cy="31750"/>
            </a:xfrm>
            <a:prstGeom prst="rect">
              <a:avLst/>
            </a:prstGeom>
            <a:solidFill>
              <a:srgbClr val="6667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3300564" y="1771070"/>
              <a:ext cx="31750" cy="612775"/>
            </a:xfrm>
            <a:prstGeom prst="rect">
              <a:avLst/>
            </a:prstGeom>
            <a:solidFill>
              <a:srgbClr val="6667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1632814" y="2308621"/>
              <a:ext cx="542924" cy="32400"/>
            </a:xfrm>
            <a:prstGeom prst="rect">
              <a:avLst/>
            </a:prstGeom>
            <a:solidFill>
              <a:srgbClr val="6667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2351239" y="1213857"/>
              <a:ext cx="582613" cy="582613"/>
            </a:xfrm>
            <a:prstGeom prst="ellipse">
              <a:avLst/>
            </a:prstGeom>
            <a:solidFill>
              <a:srgbClr val="007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2598889" y="1464682"/>
              <a:ext cx="125413" cy="134938"/>
            </a:xfrm>
            <a:custGeom>
              <a:avLst/>
              <a:gdLst/>
              <a:ahLst/>
              <a:cxnLst>
                <a:cxn ang="0">
                  <a:pos x="59" y="38"/>
                </a:cxn>
                <a:cxn ang="0">
                  <a:pos x="39" y="2"/>
                </a:cxn>
                <a:cxn ang="0">
                  <a:pos x="29" y="0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31" y="47"/>
                </a:cxn>
                <a:cxn ang="0">
                  <a:pos x="22" y="68"/>
                </a:cxn>
                <a:cxn ang="0">
                  <a:pos x="38" y="61"/>
                </a:cxn>
                <a:cxn ang="0">
                  <a:pos x="39" y="60"/>
                </a:cxn>
                <a:cxn ang="0">
                  <a:pos x="44" y="58"/>
                </a:cxn>
                <a:cxn ang="0">
                  <a:pos x="59" y="38"/>
                </a:cxn>
              </a:cxnLst>
              <a:rect l="0" t="0" r="r" b="b"/>
              <a:pathLst>
                <a:path w="63" h="68">
                  <a:moveTo>
                    <a:pt x="59" y="38"/>
                  </a:moveTo>
                  <a:cubicBezTo>
                    <a:pt x="63" y="23"/>
                    <a:pt x="54" y="9"/>
                    <a:pt x="39" y="2"/>
                  </a:cubicBezTo>
                  <a:cubicBezTo>
                    <a:pt x="36" y="1"/>
                    <a:pt x="32" y="0"/>
                    <a:pt x="29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1" y="13"/>
                    <a:pt x="33" y="28"/>
                    <a:pt x="31" y="47"/>
                  </a:cubicBezTo>
                  <a:cubicBezTo>
                    <a:pt x="31" y="54"/>
                    <a:pt x="27" y="62"/>
                    <a:pt x="22" y="68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9" y="61"/>
                    <a:pt x="39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52" y="54"/>
                    <a:pt x="57" y="47"/>
                    <a:pt x="59" y="3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2522689" y="1482145"/>
              <a:ext cx="136525" cy="146050"/>
            </a:xfrm>
            <a:custGeom>
              <a:avLst/>
              <a:gdLst/>
              <a:ahLst/>
              <a:cxnLst>
                <a:cxn ang="0">
                  <a:pos x="36" y="48"/>
                </a:cxn>
                <a:cxn ang="0">
                  <a:pos x="28" y="73"/>
                </a:cxn>
                <a:cxn ang="0">
                  <a:pos x="52" y="62"/>
                </a:cxn>
                <a:cxn ang="0">
                  <a:pos x="67" y="37"/>
                </a:cxn>
                <a:cxn ang="0">
                  <a:pos x="39" y="1"/>
                </a:cxn>
                <a:cxn ang="0">
                  <a:pos x="32" y="0"/>
                </a:cxn>
                <a:cxn ang="0">
                  <a:pos x="0" y="9"/>
                </a:cxn>
                <a:cxn ang="0">
                  <a:pos x="36" y="48"/>
                </a:cxn>
              </a:cxnLst>
              <a:rect l="0" t="0" r="r" b="b"/>
              <a:pathLst>
                <a:path w="69" h="73">
                  <a:moveTo>
                    <a:pt x="36" y="48"/>
                  </a:moveTo>
                  <a:cubicBezTo>
                    <a:pt x="36" y="57"/>
                    <a:pt x="33" y="66"/>
                    <a:pt x="28" y="73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61" y="57"/>
                    <a:pt x="66" y="48"/>
                    <a:pt x="67" y="37"/>
                  </a:cubicBezTo>
                  <a:cubicBezTo>
                    <a:pt x="69" y="21"/>
                    <a:pt x="57" y="6"/>
                    <a:pt x="39" y="1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10"/>
                    <a:pt x="36" y="27"/>
                    <a:pt x="36" y="4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2463951" y="1623432"/>
              <a:ext cx="133350" cy="39688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26" y="17"/>
                </a:cxn>
                <a:cxn ang="0">
                  <a:pos x="0" y="7"/>
                </a:cxn>
                <a:cxn ang="0">
                  <a:pos x="0" y="20"/>
                </a:cxn>
                <a:cxn ang="0">
                  <a:pos x="47" y="20"/>
                </a:cxn>
                <a:cxn ang="0">
                  <a:pos x="67" y="12"/>
                </a:cxn>
                <a:cxn ang="0">
                  <a:pos x="67" y="0"/>
                </a:cxn>
                <a:cxn ang="0">
                  <a:pos x="52" y="6"/>
                </a:cxn>
              </a:cxnLst>
              <a:rect l="0" t="0" r="r" b="b"/>
              <a:pathLst>
                <a:path w="67" h="20">
                  <a:moveTo>
                    <a:pt x="52" y="6"/>
                  </a:moveTo>
                  <a:cubicBezTo>
                    <a:pt x="45" y="13"/>
                    <a:pt x="36" y="17"/>
                    <a:pt x="26" y="17"/>
                  </a:cubicBezTo>
                  <a:cubicBezTo>
                    <a:pt x="16" y="17"/>
                    <a:pt x="7" y="13"/>
                    <a:pt x="0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5"/>
            <p:cNvSpPr>
              <a:spLocks noEditPoints="1"/>
            </p:cNvSpPr>
            <p:nvPr/>
          </p:nvSpPr>
          <p:spPr bwMode="auto">
            <a:xfrm>
              <a:off x="2441726" y="1505957"/>
              <a:ext cx="146050" cy="1460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6"/>
                </a:cxn>
                <a:cxn ang="0">
                  <a:pos x="37" y="73"/>
                </a:cxn>
                <a:cxn ang="0">
                  <a:pos x="61" y="64"/>
                </a:cxn>
                <a:cxn ang="0">
                  <a:pos x="61" y="64"/>
                </a:cxn>
                <a:cxn ang="0">
                  <a:pos x="61" y="63"/>
                </a:cxn>
                <a:cxn ang="0">
                  <a:pos x="73" y="36"/>
                </a:cxn>
                <a:cxn ang="0">
                  <a:pos x="37" y="0"/>
                </a:cxn>
                <a:cxn ang="0">
                  <a:pos x="67" y="24"/>
                </a:cxn>
                <a:cxn ang="0">
                  <a:pos x="69" y="25"/>
                </a:cxn>
                <a:cxn ang="0">
                  <a:pos x="68" y="28"/>
                </a:cxn>
                <a:cxn ang="0">
                  <a:pos x="66" y="27"/>
                </a:cxn>
                <a:cxn ang="0">
                  <a:pos x="67" y="24"/>
                </a:cxn>
                <a:cxn ang="0">
                  <a:pos x="54" y="9"/>
                </a:cxn>
                <a:cxn ang="0">
                  <a:pos x="57" y="8"/>
                </a:cxn>
                <a:cxn ang="0">
                  <a:pos x="57" y="11"/>
                </a:cxn>
                <a:cxn ang="0">
                  <a:pos x="55" y="11"/>
                </a:cxn>
                <a:cxn ang="0">
                  <a:pos x="54" y="9"/>
                </a:cxn>
                <a:cxn ang="0">
                  <a:pos x="37" y="2"/>
                </a:cxn>
                <a:cxn ang="0">
                  <a:pos x="38" y="4"/>
                </a:cxn>
                <a:cxn ang="0">
                  <a:pos x="37" y="5"/>
                </a:cxn>
                <a:cxn ang="0">
                  <a:pos x="35" y="4"/>
                </a:cxn>
                <a:cxn ang="0">
                  <a:pos x="37" y="2"/>
                </a:cxn>
                <a:cxn ang="0">
                  <a:pos x="17" y="8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6" y="11"/>
                </a:cxn>
                <a:cxn ang="0">
                  <a:pos x="17" y="8"/>
                </a:cxn>
                <a:cxn ang="0">
                  <a:pos x="6" y="48"/>
                </a:cxn>
                <a:cxn ang="0">
                  <a:pos x="4" y="46"/>
                </a:cxn>
                <a:cxn ang="0">
                  <a:pos x="5" y="44"/>
                </a:cxn>
                <a:cxn ang="0">
                  <a:pos x="7" y="45"/>
                </a:cxn>
                <a:cxn ang="0">
                  <a:pos x="6" y="48"/>
                </a:cxn>
                <a:cxn ang="0">
                  <a:pos x="8" y="26"/>
                </a:cxn>
                <a:cxn ang="0">
                  <a:pos x="5" y="28"/>
                </a:cxn>
                <a:cxn ang="0">
                  <a:pos x="4" y="25"/>
                </a:cxn>
                <a:cxn ang="0">
                  <a:pos x="6" y="24"/>
                </a:cxn>
                <a:cxn ang="0">
                  <a:pos x="8" y="26"/>
                </a:cxn>
                <a:cxn ang="0">
                  <a:pos x="19" y="63"/>
                </a:cxn>
                <a:cxn ang="0">
                  <a:pos x="17" y="63"/>
                </a:cxn>
                <a:cxn ang="0">
                  <a:pos x="16" y="61"/>
                </a:cxn>
                <a:cxn ang="0">
                  <a:pos x="19" y="61"/>
                </a:cxn>
                <a:cxn ang="0">
                  <a:pos x="19" y="63"/>
                </a:cxn>
                <a:cxn ang="0">
                  <a:pos x="37" y="70"/>
                </a:cxn>
                <a:cxn ang="0">
                  <a:pos x="35" y="68"/>
                </a:cxn>
                <a:cxn ang="0">
                  <a:pos x="37" y="67"/>
                </a:cxn>
                <a:cxn ang="0">
                  <a:pos x="38" y="68"/>
                </a:cxn>
                <a:cxn ang="0">
                  <a:pos x="37" y="70"/>
                </a:cxn>
                <a:cxn ang="0">
                  <a:pos x="57" y="64"/>
                </a:cxn>
                <a:cxn ang="0">
                  <a:pos x="54" y="63"/>
                </a:cxn>
                <a:cxn ang="0">
                  <a:pos x="55" y="61"/>
                </a:cxn>
                <a:cxn ang="0">
                  <a:pos x="57" y="61"/>
                </a:cxn>
                <a:cxn ang="0">
                  <a:pos x="57" y="64"/>
                </a:cxn>
                <a:cxn ang="0">
                  <a:pos x="36" y="64"/>
                </a:cxn>
                <a:cxn ang="0">
                  <a:pos x="9" y="36"/>
                </a:cxn>
                <a:cxn ang="0">
                  <a:pos x="36" y="9"/>
                </a:cxn>
                <a:cxn ang="0">
                  <a:pos x="64" y="36"/>
                </a:cxn>
                <a:cxn ang="0">
                  <a:pos x="36" y="64"/>
                </a:cxn>
                <a:cxn ang="0">
                  <a:pos x="69" y="47"/>
                </a:cxn>
                <a:cxn ang="0">
                  <a:pos x="67" y="48"/>
                </a:cxn>
                <a:cxn ang="0">
                  <a:pos x="66" y="45"/>
                </a:cxn>
                <a:cxn ang="0">
                  <a:pos x="68" y="44"/>
                </a:cxn>
                <a:cxn ang="0">
                  <a:pos x="69" y="47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cubicBezTo>
                    <a:pt x="17" y="0"/>
                    <a:pt x="0" y="16"/>
                    <a:pt x="0" y="36"/>
                  </a:cubicBezTo>
                  <a:cubicBezTo>
                    <a:pt x="0" y="56"/>
                    <a:pt x="17" y="73"/>
                    <a:pt x="37" y="73"/>
                  </a:cubicBezTo>
                  <a:cubicBezTo>
                    <a:pt x="46" y="73"/>
                    <a:pt x="54" y="69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9" y="57"/>
                    <a:pt x="73" y="47"/>
                    <a:pt x="73" y="36"/>
                  </a:cubicBezTo>
                  <a:cubicBezTo>
                    <a:pt x="73" y="16"/>
                    <a:pt x="57" y="0"/>
                    <a:pt x="37" y="0"/>
                  </a:cubicBezTo>
                  <a:moveTo>
                    <a:pt x="67" y="24"/>
                  </a:moveTo>
                  <a:cubicBezTo>
                    <a:pt x="68" y="24"/>
                    <a:pt x="69" y="25"/>
                    <a:pt x="69" y="25"/>
                  </a:cubicBezTo>
                  <a:cubicBezTo>
                    <a:pt x="69" y="26"/>
                    <a:pt x="69" y="27"/>
                    <a:pt x="68" y="28"/>
                  </a:cubicBezTo>
                  <a:cubicBezTo>
                    <a:pt x="67" y="28"/>
                    <a:pt x="66" y="27"/>
                    <a:pt x="66" y="27"/>
                  </a:cubicBezTo>
                  <a:cubicBezTo>
                    <a:pt x="66" y="26"/>
                    <a:pt x="66" y="25"/>
                    <a:pt x="67" y="24"/>
                  </a:cubicBezTo>
                  <a:moveTo>
                    <a:pt x="54" y="9"/>
                  </a:moveTo>
                  <a:cubicBezTo>
                    <a:pt x="55" y="8"/>
                    <a:pt x="56" y="8"/>
                    <a:pt x="57" y="8"/>
                  </a:cubicBezTo>
                  <a:cubicBezTo>
                    <a:pt x="57" y="9"/>
                    <a:pt x="58" y="10"/>
                    <a:pt x="57" y="11"/>
                  </a:cubicBezTo>
                  <a:cubicBezTo>
                    <a:pt x="57" y="12"/>
                    <a:pt x="55" y="12"/>
                    <a:pt x="55" y="11"/>
                  </a:cubicBezTo>
                  <a:cubicBezTo>
                    <a:pt x="54" y="11"/>
                    <a:pt x="54" y="10"/>
                    <a:pt x="54" y="9"/>
                  </a:cubicBezTo>
                  <a:moveTo>
                    <a:pt x="37" y="2"/>
                  </a:moveTo>
                  <a:cubicBezTo>
                    <a:pt x="38" y="2"/>
                    <a:pt x="38" y="3"/>
                    <a:pt x="38" y="4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5" y="3"/>
                    <a:pt x="36" y="2"/>
                    <a:pt x="37" y="2"/>
                  </a:cubicBezTo>
                  <a:moveTo>
                    <a:pt x="17" y="8"/>
                  </a:moveTo>
                  <a:cubicBezTo>
                    <a:pt x="17" y="8"/>
                    <a:pt x="18" y="8"/>
                    <a:pt x="19" y="9"/>
                  </a:cubicBezTo>
                  <a:cubicBezTo>
                    <a:pt x="20" y="10"/>
                    <a:pt x="19" y="11"/>
                    <a:pt x="19" y="11"/>
                  </a:cubicBezTo>
                  <a:cubicBezTo>
                    <a:pt x="18" y="12"/>
                    <a:pt x="17" y="12"/>
                    <a:pt x="16" y="11"/>
                  </a:cubicBezTo>
                  <a:cubicBezTo>
                    <a:pt x="16" y="10"/>
                    <a:pt x="16" y="9"/>
                    <a:pt x="17" y="8"/>
                  </a:cubicBezTo>
                  <a:moveTo>
                    <a:pt x="6" y="48"/>
                  </a:moveTo>
                  <a:cubicBezTo>
                    <a:pt x="6" y="48"/>
                    <a:pt x="5" y="47"/>
                    <a:pt x="4" y="46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6" y="44"/>
                    <a:pt x="7" y="45"/>
                    <a:pt x="7" y="45"/>
                  </a:cubicBezTo>
                  <a:cubicBezTo>
                    <a:pt x="8" y="46"/>
                    <a:pt x="7" y="47"/>
                    <a:pt x="6" y="48"/>
                  </a:cubicBezTo>
                  <a:moveTo>
                    <a:pt x="8" y="26"/>
                  </a:moveTo>
                  <a:cubicBezTo>
                    <a:pt x="7" y="27"/>
                    <a:pt x="6" y="28"/>
                    <a:pt x="5" y="28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6" y="24"/>
                    <a:pt x="6" y="24"/>
                  </a:cubicBezTo>
                  <a:cubicBezTo>
                    <a:pt x="7" y="25"/>
                    <a:pt x="8" y="26"/>
                    <a:pt x="8" y="26"/>
                  </a:cubicBezTo>
                  <a:moveTo>
                    <a:pt x="19" y="63"/>
                  </a:moveTo>
                  <a:cubicBezTo>
                    <a:pt x="18" y="64"/>
                    <a:pt x="17" y="64"/>
                    <a:pt x="17" y="63"/>
                  </a:cubicBezTo>
                  <a:cubicBezTo>
                    <a:pt x="16" y="63"/>
                    <a:pt x="16" y="62"/>
                    <a:pt x="16" y="61"/>
                  </a:cubicBezTo>
                  <a:cubicBezTo>
                    <a:pt x="17" y="60"/>
                    <a:pt x="18" y="60"/>
                    <a:pt x="19" y="61"/>
                  </a:cubicBezTo>
                  <a:cubicBezTo>
                    <a:pt x="19" y="61"/>
                    <a:pt x="20" y="62"/>
                    <a:pt x="19" y="63"/>
                  </a:cubicBezTo>
                  <a:moveTo>
                    <a:pt x="37" y="70"/>
                  </a:moveTo>
                  <a:cubicBezTo>
                    <a:pt x="36" y="70"/>
                    <a:pt x="35" y="69"/>
                    <a:pt x="35" y="68"/>
                  </a:cubicBezTo>
                  <a:cubicBezTo>
                    <a:pt x="35" y="67"/>
                    <a:pt x="36" y="67"/>
                    <a:pt x="37" y="67"/>
                  </a:cubicBezTo>
                  <a:cubicBezTo>
                    <a:pt x="38" y="67"/>
                    <a:pt x="38" y="67"/>
                    <a:pt x="38" y="68"/>
                  </a:cubicBezTo>
                  <a:cubicBezTo>
                    <a:pt x="38" y="69"/>
                    <a:pt x="38" y="70"/>
                    <a:pt x="37" y="70"/>
                  </a:cubicBezTo>
                  <a:moveTo>
                    <a:pt x="57" y="64"/>
                  </a:moveTo>
                  <a:cubicBezTo>
                    <a:pt x="56" y="64"/>
                    <a:pt x="55" y="64"/>
                    <a:pt x="54" y="63"/>
                  </a:cubicBezTo>
                  <a:cubicBezTo>
                    <a:pt x="54" y="62"/>
                    <a:pt x="54" y="61"/>
                    <a:pt x="55" y="61"/>
                  </a:cubicBezTo>
                  <a:cubicBezTo>
                    <a:pt x="55" y="60"/>
                    <a:pt x="56" y="60"/>
                    <a:pt x="57" y="61"/>
                  </a:cubicBezTo>
                  <a:cubicBezTo>
                    <a:pt x="58" y="62"/>
                    <a:pt x="57" y="63"/>
                    <a:pt x="57" y="64"/>
                  </a:cubicBezTo>
                  <a:moveTo>
                    <a:pt x="36" y="64"/>
                  </a:moveTo>
                  <a:cubicBezTo>
                    <a:pt x="21" y="64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2" y="9"/>
                    <a:pt x="64" y="21"/>
                    <a:pt x="64" y="36"/>
                  </a:cubicBezTo>
                  <a:cubicBezTo>
                    <a:pt x="64" y="51"/>
                    <a:pt x="52" y="64"/>
                    <a:pt x="36" y="64"/>
                  </a:cubicBezTo>
                  <a:moveTo>
                    <a:pt x="69" y="47"/>
                  </a:moveTo>
                  <a:cubicBezTo>
                    <a:pt x="69" y="47"/>
                    <a:pt x="68" y="48"/>
                    <a:pt x="67" y="48"/>
                  </a:cubicBezTo>
                  <a:cubicBezTo>
                    <a:pt x="66" y="47"/>
                    <a:pt x="66" y="46"/>
                    <a:pt x="66" y="45"/>
                  </a:cubicBezTo>
                  <a:cubicBezTo>
                    <a:pt x="66" y="45"/>
                    <a:pt x="67" y="44"/>
                    <a:pt x="68" y="44"/>
                  </a:cubicBezTo>
                  <a:cubicBezTo>
                    <a:pt x="69" y="45"/>
                    <a:pt x="69" y="46"/>
                    <a:pt x="69" y="4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2671914" y="1444045"/>
              <a:ext cx="119063" cy="130175"/>
            </a:xfrm>
            <a:custGeom>
              <a:avLst/>
              <a:gdLst/>
              <a:ahLst/>
              <a:cxnLst>
                <a:cxn ang="0">
                  <a:pos x="26" y="49"/>
                </a:cxn>
                <a:cxn ang="0">
                  <a:pos x="18" y="65"/>
                </a:cxn>
                <a:cxn ang="0">
                  <a:pos x="38" y="57"/>
                </a:cxn>
                <a:cxn ang="0">
                  <a:pos x="54" y="40"/>
                </a:cxn>
                <a:cxn ang="0">
                  <a:pos x="41" y="4"/>
                </a:cxn>
                <a:cxn ang="0">
                  <a:pos x="29" y="0"/>
                </a:cxn>
                <a:cxn ang="0">
                  <a:pos x="0" y="8"/>
                </a:cxn>
                <a:cxn ang="0">
                  <a:pos x="4" y="9"/>
                </a:cxn>
                <a:cxn ang="0">
                  <a:pos x="26" y="49"/>
                </a:cxn>
              </a:cxnLst>
              <a:rect l="0" t="0" r="r" b="b"/>
              <a:pathLst>
                <a:path w="60" h="65">
                  <a:moveTo>
                    <a:pt x="26" y="49"/>
                  </a:moveTo>
                  <a:cubicBezTo>
                    <a:pt x="25" y="55"/>
                    <a:pt x="22" y="60"/>
                    <a:pt x="18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5" y="54"/>
                    <a:pt x="51" y="47"/>
                    <a:pt x="54" y="40"/>
                  </a:cubicBezTo>
                  <a:cubicBezTo>
                    <a:pt x="60" y="26"/>
                    <a:pt x="54" y="11"/>
                    <a:pt x="41" y="4"/>
                  </a:cubicBezTo>
                  <a:cubicBezTo>
                    <a:pt x="37" y="1"/>
                    <a:pt x="33" y="0"/>
                    <a:pt x="29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3" y="9"/>
                    <a:pt x="4" y="9"/>
                  </a:cubicBezTo>
                  <a:cubicBezTo>
                    <a:pt x="21" y="16"/>
                    <a:pt x="30" y="32"/>
                    <a:pt x="26" y="4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2743351" y="1432932"/>
              <a:ext cx="88900" cy="115888"/>
            </a:xfrm>
            <a:custGeom>
              <a:avLst/>
              <a:gdLst/>
              <a:ahLst/>
              <a:cxnLst>
                <a:cxn ang="0">
                  <a:pos x="31" y="6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0" y="4"/>
                </a:cxn>
                <a:cxn ang="0">
                  <a:pos x="7" y="7"/>
                </a:cxn>
                <a:cxn ang="0">
                  <a:pos x="21" y="47"/>
                </a:cxn>
                <a:cxn ang="0">
                  <a:pos x="14" y="58"/>
                </a:cxn>
                <a:cxn ang="0">
                  <a:pos x="25" y="53"/>
                </a:cxn>
                <a:cxn ang="0">
                  <a:pos x="37" y="42"/>
                </a:cxn>
                <a:cxn ang="0">
                  <a:pos x="31" y="6"/>
                </a:cxn>
              </a:cxnLst>
              <a:rect l="0" t="0" r="r" b="b"/>
              <a:pathLst>
                <a:path w="45" h="58">
                  <a:moveTo>
                    <a:pt x="31" y="6"/>
                  </a:moveTo>
                  <a:cubicBezTo>
                    <a:pt x="27" y="2"/>
                    <a:pt x="20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5"/>
                    <a:pt x="4" y="6"/>
                    <a:pt x="7" y="7"/>
                  </a:cubicBezTo>
                  <a:cubicBezTo>
                    <a:pt x="21" y="15"/>
                    <a:pt x="27" y="32"/>
                    <a:pt x="21" y="47"/>
                  </a:cubicBezTo>
                  <a:cubicBezTo>
                    <a:pt x="19" y="51"/>
                    <a:pt x="17" y="55"/>
                    <a:pt x="14" y="58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31" y="51"/>
                    <a:pt x="33" y="48"/>
                    <a:pt x="37" y="42"/>
                  </a:cubicBezTo>
                  <a:cubicBezTo>
                    <a:pt x="45" y="31"/>
                    <a:pt x="43" y="14"/>
                    <a:pt x="31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2721126" y="1544057"/>
              <a:ext cx="71438" cy="3016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6" y="19"/>
                </a:cxn>
                <a:cxn ang="0">
                  <a:pos x="45" y="11"/>
                </a:cxn>
                <a:cxn ang="0">
                  <a:pos x="45" y="0"/>
                </a:cxn>
                <a:cxn ang="0">
                  <a:pos x="0" y="19"/>
                </a:cxn>
              </a:cxnLst>
              <a:rect l="0" t="0" r="r" b="b"/>
              <a:pathLst>
                <a:path w="45" h="19">
                  <a:moveTo>
                    <a:pt x="0" y="19"/>
                  </a:moveTo>
                  <a:lnTo>
                    <a:pt x="26" y="19"/>
                  </a:lnTo>
                  <a:lnTo>
                    <a:pt x="45" y="11"/>
                  </a:lnTo>
                  <a:lnTo>
                    <a:pt x="4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2533801" y="1401182"/>
              <a:ext cx="71438" cy="84138"/>
            </a:xfrm>
            <a:custGeom>
              <a:avLst/>
              <a:gdLst/>
              <a:ahLst/>
              <a:cxnLst>
                <a:cxn ang="0">
                  <a:pos x="32" y="7"/>
                </a:cxn>
                <a:cxn ang="0">
                  <a:pos x="36" y="3"/>
                </a:cxn>
                <a:cxn ang="0">
                  <a:pos x="18" y="0"/>
                </a:cxn>
                <a:cxn ang="0">
                  <a:pos x="7" y="7"/>
                </a:cxn>
                <a:cxn ang="0">
                  <a:pos x="5" y="37"/>
                </a:cxn>
                <a:cxn ang="0">
                  <a:pos x="9" y="42"/>
                </a:cxn>
                <a:cxn ang="0">
                  <a:pos x="24" y="38"/>
                </a:cxn>
                <a:cxn ang="0">
                  <a:pos x="32" y="7"/>
                </a:cxn>
              </a:cxnLst>
              <a:rect l="0" t="0" r="r" b="b"/>
              <a:pathLst>
                <a:path w="36" h="42">
                  <a:moveTo>
                    <a:pt x="32" y="7"/>
                  </a:moveTo>
                  <a:cubicBezTo>
                    <a:pt x="33" y="5"/>
                    <a:pt x="35" y="4"/>
                    <a:pt x="36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0" y="2"/>
                    <a:pt x="7" y="7"/>
                  </a:cubicBezTo>
                  <a:cubicBezTo>
                    <a:pt x="0" y="16"/>
                    <a:pt x="0" y="26"/>
                    <a:pt x="5" y="37"/>
                  </a:cubicBezTo>
                  <a:cubicBezTo>
                    <a:pt x="6" y="39"/>
                    <a:pt x="7" y="41"/>
                    <a:pt x="9" y="42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1" y="27"/>
                    <a:pt x="23" y="16"/>
                    <a:pt x="3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2581426" y="1409120"/>
              <a:ext cx="76200" cy="6508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8" y="3"/>
                </a:cxn>
                <a:cxn ang="0">
                  <a:pos x="19" y="0"/>
                </a:cxn>
                <a:cxn ang="0">
                  <a:pos x="10" y="5"/>
                </a:cxn>
                <a:cxn ang="0">
                  <a:pos x="3" y="33"/>
                </a:cxn>
                <a:cxn ang="0">
                  <a:pos x="22" y="28"/>
                </a:cxn>
                <a:cxn ang="0">
                  <a:pos x="35" y="5"/>
                </a:cxn>
              </a:cxnLst>
              <a:rect l="0" t="0" r="r" b="b"/>
              <a:pathLst>
                <a:path w="38" h="33">
                  <a:moveTo>
                    <a:pt x="35" y="5"/>
                  </a:moveTo>
                  <a:cubicBezTo>
                    <a:pt x="36" y="4"/>
                    <a:pt x="37" y="4"/>
                    <a:pt x="38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2" y="3"/>
                    <a:pt x="10" y="5"/>
                  </a:cubicBezTo>
                  <a:cubicBezTo>
                    <a:pt x="2" y="13"/>
                    <a:pt x="0" y="23"/>
                    <a:pt x="3" y="3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0"/>
                    <a:pt x="27" y="11"/>
                    <a:pt x="35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2484589" y="1393245"/>
              <a:ext cx="71438" cy="93663"/>
            </a:xfrm>
            <a:custGeom>
              <a:avLst/>
              <a:gdLst/>
              <a:ahLst/>
              <a:cxnLst>
                <a:cxn ang="0">
                  <a:pos x="27" y="42"/>
                </a:cxn>
                <a:cxn ang="0">
                  <a:pos x="30" y="9"/>
                </a:cxn>
                <a:cxn ang="0">
                  <a:pos x="36" y="3"/>
                </a:cxn>
                <a:cxn ang="0">
                  <a:pos x="18" y="0"/>
                </a:cxn>
                <a:cxn ang="0">
                  <a:pos x="6" y="8"/>
                </a:cxn>
                <a:cxn ang="0">
                  <a:pos x="8" y="38"/>
                </a:cxn>
                <a:cxn ang="0">
                  <a:pos x="13" y="43"/>
                </a:cxn>
                <a:cxn ang="0">
                  <a:pos x="30" y="47"/>
                </a:cxn>
                <a:cxn ang="0">
                  <a:pos x="27" y="42"/>
                </a:cxn>
              </a:cxnLst>
              <a:rect l="0" t="0" r="r" b="b"/>
              <a:pathLst>
                <a:path w="36" h="47">
                  <a:moveTo>
                    <a:pt x="27" y="42"/>
                  </a:moveTo>
                  <a:cubicBezTo>
                    <a:pt x="21" y="31"/>
                    <a:pt x="22" y="19"/>
                    <a:pt x="30" y="9"/>
                  </a:cubicBezTo>
                  <a:cubicBezTo>
                    <a:pt x="32" y="6"/>
                    <a:pt x="34" y="4"/>
                    <a:pt x="36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3"/>
                    <a:pt x="6" y="8"/>
                  </a:cubicBezTo>
                  <a:cubicBezTo>
                    <a:pt x="0" y="17"/>
                    <a:pt x="1" y="28"/>
                    <a:pt x="8" y="38"/>
                  </a:cubicBezTo>
                  <a:cubicBezTo>
                    <a:pt x="9" y="40"/>
                    <a:pt x="11" y="42"/>
                    <a:pt x="13" y="4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5"/>
                    <a:pt x="28" y="44"/>
                    <a:pt x="27" y="4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2633814" y="1417057"/>
              <a:ext cx="73025" cy="46038"/>
            </a:xfrm>
            <a:custGeom>
              <a:avLst/>
              <a:gdLst/>
              <a:ahLst/>
              <a:cxnLst>
                <a:cxn ang="0">
                  <a:pos x="37" y="3"/>
                </a:cxn>
                <a:cxn ang="0">
                  <a:pos x="18" y="0"/>
                </a:cxn>
                <a:cxn ang="0">
                  <a:pos x="11" y="3"/>
                </a:cxn>
                <a:cxn ang="0">
                  <a:pos x="0" y="23"/>
                </a:cxn>
                <a:cxn ang="0">
                  <a:pos x="23" y="17"/>
                </a:cxn>
                <a:cxn ang="0">
                  <a:pos x="37" y="3"/>
                </a:cxn>
              </a:cxnLst>
              <a:rect l="0" t="0" r="r" b="b"/>
              <a:pathLst>
                <a:path w="37" h="23">
                  <a:moveTo>
                    <a:pt x="37" y="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1"/>
                    <a:pt x="11" y="3"/>
                  </a:cubicBezTo>
                  <a:cubicBezTo>
                    <a:pt x="4" y="9"/>
                    <a:pt x="0" y="16"/>
                    <a:pt x="0" y="23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6" y="11"/>
                    <a:pt x="31" y="6"/>
                    <a:pt x="37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2687789" y="1424995"/>
              <a:ext cx="66675" cy="238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1" y="2"/>
                </a:cxn>
                <a:cxn ang="0">
                  <a:pos x="0" y="12"/>
                </a:cxn>
                <a:cxn ang="0">
                  <a:pos x="34" y="3"/>
                </a:cxn>
                <a:cxn ang="0">
                  <a:pos x="16" y="0"/>
                </a:cxn>
              </a:cxnLst>
              <a:rect l="0" t="0" r="r" b="b"/>
              <a:pathLst>
                <a:path w="34" h="12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34" y="3"/>
                    <a:pt x="34" y="3"/>
                    <a:pt x="34" y="3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2663976" y="1363082"/>
              <a:ext cx="58738" cy="539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"/>
                </a:cxn>
                <a:cxn ang="0">
                  <a:pos x="7" y="9"/>
                </a:cxn>
                <a:cxn ang="0">
                  <a:pos x="11" y="25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4" y="6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cubicBezTo>
                    <a:pt x="10" y="1"/>
                    <a:pt x="5" y="2"/>
                    <a:pt x="0" y="2"/>
                  </a:cubicBezTo>
                  <a:cubicBezTo>
                    <a:pt x="3" y="4"/>
                    <a:pt x="5" y="6"/>
                    <a:pt x="7" y="9"/>
                  </a:cubicBezTo>
                  <a:cubicBezTo>
                    <a:pt x="11" y="14"/>
                    <a:pt x="12" y="20"/>
                    <a:pt x="11" y="2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0"/>
                    <a:pt x="30" y="13"/>
                    <a:pt x="24" y="6"/>
                  </a:cubicBezTo>
                  <a:cubicBezTo>
                    <a:pt x="23" y="4"/>
                    <a:pt x="19" y="0"/>
                    <a:pt x="1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749701" y="1351970"/>
              <a:ext cx="58738" cy="6350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8" y="28"/>
                </a:cxn>
                <a:cxn ang="0">
                  <a:pos x="6" y="32"/>
                </a:cxn>
                <a:cxn ang="0">
                  <a:pos x="17" y="29"/>
                </a:cxn>
                <a:cxn ang="0">
                  <a:pos x="28" y="20"/>
                </a:cxn>
                <a:cxn ang="0">
                  <a:pos x="20" y="1"/>
                </a:cxn>
                <a:cxn ang="0">
                  <a:pos x="16" y="0"/>
                </a:cxn>
                <a:cxn ang="0">
                  <a:pos x="0" y="2"/>
                </a:cxn>
                <a:cxn ang="0">
                  <a:pos x="3" y="4"/>
                </a:cxn>
              </a:cxnLst>
              <a:rect l="0" t="0" r="r" b="b"/>
              <a:pathLst>
                <a:path w="30" h="32">
                  <a:moveTo>
                    <a:pt x="3" y="4"/>
                  </a:moveTo>
                  <a:cubicBezTo>
                    <a:pt x="10" y="11"/>
                    <a:pt x="12" y="19"/>
                    <a:pt x="8" y="28"/>
                  </a:cubicBezTo>
                  <a:cubicBezTo>
                    <a:pt x="8" y="29"/>
                    <a:pt x="7" y="31"/>
                    <a:pt x="6" y="32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2" y="28"/>
                    <a:pt x="26" y="25"/>
                    <a:pt x="28" y="20"/>
                  </a:cubicBezTo>
                  <a:cubicBezTo>
                    <a:pt x="30" y="13"/>
                    <a:pt x="27" y="6"/>
                    <a:pt x="20" y="1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2" y="0"/>
                    <a:pt x="6" y="1"/>
                    <a:pt x="0" y="2"/>
                  </a:cubicBezTo>
                  <a:cubicBezTo>
                    <a:pt x="1" y="3"/>
                    <a:pt x="2" y="3"/>
                    <a:pt x="3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2621114" y="1369432"/>
              <a:ext cx="60325" cy="41275"/>
            </a:xfrm>
            <a:custGeom>
              <a:avLst/>
              <a:gdLst/>
              <a:ahLst/>
              <a:cxnLst>
                <a:cxn ang="0">
                  <a:pos x="26" y="8"/>
                </a:cxn>
                <a:cxn ang="0">
                  <a:pos x="14" y="1"/>
                </a:cxn>
                <a:cxn ang="0">
                  <a:pos x="0" y="3"/>
                </a:cxn>
                <a:cxn ang="0">
                  <a:pos x="9" y="12"/>
                </a:cxn>
                <a:cxn ang="0">
                  <a:pos x="11" y="18"/>
                </a:cxn>
                <a:cxn ang="0">
                  <a:pos x="29" y="21"/>
                </a:cxn>
                <a:cxn ang="0">
                  <a:pos x="26" y="8"/>
                </a:cxn>
              </a:cxnLst>
              <a:rect l="0" t="0" r="r" b="b"/>
              <a:pathLst>
                <a:path w="30" h="21">
                  <a:moveTo>
                    <a:pt x="26" y="8"/>
                  </a:moveTo>
                  <a:cubicBezTo>
                    <a:pt x="23" y="3"/>
                    <a:pt x="18" y="0"/>
                    <a:pt x="14" y="1"/>
                  </a:cubicBezTo>
                  <a:cubicBezTo>
                    <a:pt x="9" y="1"/>
                    <a:pt x="4" y="2"/>
                    <a:pt x="0" y="3"/>
                  </a:cubicBezTo>
                  <a:cubicBezTo>
                    <a:pt x="3" y="5"/>
                    <a:pt x="6" y="8"/>
                    <a:pt x="9" y="12"/>
                  </a:cubicBezTo>
                  <a:cubicBezTo>
                    <a:pt x="10" y="14"/>
                    <a:pt x="11" y="16"/>
                    <a:pt x="11" y="1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17"/>
                    <a:pt x="29" y="12"/>
                    <a:pt x="26" y="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2705251" y="1356732"/>
              <a:ext cx="61913" cy="63500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8" y="23"/>
                </a:cxn>
                <a:cxn ang="0">
                  <a:pos x="23" y="4"/>
                </a:cxn>
                <a:cxn ang="0">
                  <a:pos x="16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9" y="31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8" y="31"/>
                </a:cxn>
                <a:cxn ang="0">
                  <a:pos x="19" y="31"/>
                </a:cxn>
              </a:cxnLst>
              <a:rect l="0" t="0" r="r" b="b"/>
              <a:pathLst>
                <a:path w="31" h="32">
                  <a:moveTo>
                    <a:pt x="19" y="31"/>
                  </a:moveTo>
                  <a:cubicBezTo>
                    <a:pt x="23" y="30"/>
                    <a:pt x="26" y="28"/>
                    <a:pt x="28" y="23"/>
                  </a:cubicBezTo>
                  <a:cubicBezTo>
                    <a:pt x="31" y="16"/>
                    <a:pt x="29" y="10"/>
                    <a:pt x="23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1" y="1"/>
                    <a:pt x="6" y="1"/>
                    <a:pt x="0" y="2"/>
                  </a:cubicBezTo>
                  <a:cubicBezTo>
                    <a:pt x="2" y="3"/>
                    <a:pt x="4" y="5"/>
                    <a:pt x="6" y="7"/>
                  </a:cubicBezTo>
                  <a:cubicBezTo>
                    <a:pt x="12" y="14"/>
                    <a:pt x="13" y="23"/>
                    <a:pt x="9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2578251" y="1377370"/>
              <a:ext cx="58738" cy="269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10" y="11"/>
                </a:cxn>
                <a:cxn ang="0">
                  <a:pos x="30" y="14"/>
                </a:cxn>
                <a:cxn ang="0">
                  <a:pos x="28" y="9"/>
                </a:cxn>
                <a:cxn ang="0">
                  <a:pos x="14" y="0"/>
                </a:cxn>
              </a:cxnLst>
              <a:rect l="0" t="0" r="r" b="b"/>
              <a:pathLst>
                <a:path w="30" h="14">
                  <a:moveTo>
                    <a:pt x="14" y="0"/>
                  </a:moveTo>
                  <a:cubicBezTo>
                    <a:pt x="9" y="1"/>
                    <a:pt x="4" y="1"/>
                    <a:pt x="0" y="2"/>
                  </a:cubicBezTo>
                  <a:cubicBezTo>
                    <a:pt x="4" y="4"/>
                    <a:pt x="7" y="7"/>
                    <a:pt x="10" y="1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2"/>
                    <a:pt x="29" y="11"/>
                    <a:pt x="28" y="9"/>
                  </a:cubicBezTo>
                  <a:cubicBezTo>
                    <a:pt x="25" y="3"/>
                    <a:pt x="19" y="0"/>
                    <a:pt x="1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2532214" y="1383720"/>
              <a:ext cx="55563" cy="127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"/>
                </a:cxn>
                <a:cxn ang="0">
                  <a:pos x="28" y="7"/>
                </a:cxn>
                <a:cxn ang="0">
                  <a:pos x="15" y="0"/>
                </a:cxn>
              </a:cxnLst>
              <a:rect l="0" t="0" r="r" b="b"/>
              <a:pathLst>
                <a:path w="28" h="7">
                  <a:moveTo>
                    <a:pt x="15" y="0"/>
                  </a:moveTo>
                  <a:cubicBezTo>
                    <a:pt x="9" y="1"/>
                    <a:pt x="4" y="2"/>
                    <a:pt x="0" y="2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5" y="3"/>
                    <a:pt x="20" y="0"/>
                    <a:pt x="1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40"/>
            <p:cNvSpPr>
              <a:spLocks noChangeArrowheads="1"/>
            </p:cNvSpPr>
            <p:nvPr/>
          </p:nvSpPr>
          <p:spPr bwMode="auto">
            <a:xfrm>
              <a:off x="1224860" y="2034043"/>
              <a:ext cx="584200" cy="584200"/>
            </a:xfrm>
            <a:prstGeom prst="ellipse">
              <a:avLst/>
            </a:prstGeom>
            <a:solidFill>
              <a:srgbClr val="007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136"/>
            <p:cNvSpPr>
              <a:spLocks noEditPoints="1"/>
            </p:cNvSpPr>
            <p:nvPr/>
          </p:nvSpPr>
          <p:spPr bwMode="auto">
            <a:xfrm>
              <a:off x="1284896" y="2178073"/>
              <a:ext cx="403225" cy="315913"/>
            </a:xfrm>
            <a:custGeom>
              <a:avLst/>
              <a:gdLst/>
              <a:ahLst/>
              <a:cxnLst>
                <a:cxn ang="0">
                  <a:pos x="202" y="78"/>
                </a:cxn>
                <a:cxn ang="0">
                  <a:pos x="194" y="72"/>
                </a:cxn>
                <a:cxn ang="0">
                  <a:pos x="171" y="16"/>
                </a:cxn>
                <a:cxn ang="0">
                  <a:pos x="135" y="16"/>
                </a:cxn>
                <a:cxn ang="0">
                  <a:pos x="133" y="3"/>
                </a:cxn>
                <a:cxn ang="0">
                  <a:pos x="132" y="3"/>
                </a:cxn>
                <a:cxn ang="0">
                  <a:pos x="95" y="13"/>
                </a:cxn>
                <a:cxn ang="0">
                  <a:pos x="84" y="12"/>
                </a:cxn>
                <a:cxn ang="0">
                  <a:pos x="21" y="34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3" y="82"/>
                </a:cxn>
                <a:cxn ang="0">
                  <a:pos x="24" y="80"/>
                </a:cxn>
                <a:cxn ang="0">
                  <a:pos x="31" y="78"/>
                </a:cxn>
                <a:cxn ang="0">
                  <a:pos x="31" y="80"/>
                </a:cxn>
                <a:cxn ang="0">
                  <a:pos x="24" y="45"/>
                </a:cxn>
                <a:cxn ang="0">
                  <a:pos x="84" y="32"/>
                </a:cxn>
                <a:cxn ang="0">
                  <a:pos x="81" y="34"/>
                </a:cxn>
                <a:cxn ang="0">
                  <a:pos x="57" y="155"/>
                </a:cxn>
                <a:cxn ang="0">
                  <a:pos x="123" y="158"/>
                </a:cxn>
                <a:cxn ang="0">
                  <a:pos x="120" y="155"/>
                </a:cxn>
                <a:cxn ang="0">
                  <a:pos x="96" y="32"/>
                </a:cxn>
                <a:cxn ang="0">
                  <a:pos x="95" y="32"/>
                </a:cxn>
                <a:cxn ang="0">
                  <a:pos x="190" y="75"/>
                </a:cxn>
                <a:cxn ang="0">
                  <a:pos x="145" y="82"/>
                </a:cxn>
                <a:cxn ang="0">
                  <a:pos x="141" y="85"/>
                </a:cxn>
                <a:cxn ang="0">
                  <a:pos x="136" y="147"/>
                </a:cxn>
                <a:cxn ang="0">
                  <a:pos x="141" y="158"/>
                </a:cxn>
                <a:cxn ang="0">
                  <a:pos x="200" y="158"/>
                </a:cxn>
                <a:cxn ang="0">
                  <a:pos x="195" y="147"/>
                </a:cxn>
                <a:cxn ang="0">
                  <a:pos x="111" y="127"/>
                </a:cxn>
                <a:cxn ang="0">
                  <a:pos x="65" y="155"/>
                </a:cxn>
                <a:cxn ang="0">
                  <a:pos x="110" y="123"/>
                </a:cxn>
                <a:cxn ang="0">
                  <a:pos x="74" y="97"/>
                </a:cxn>
                <a:cxn ang="0">
                  <a:pos x="110" y="123"/>
                </a:cxn>
                <a:cxn ang="0">
                  <a:pos x="75" y="93"/>
                </a:cxn>
                <a:cxn ang="0">
                  <a:pos x="100" y="67"/>
                </a:cxn>
                <a:cxn ang="0">
                  <a:pos x="9" y="10"/>
                </a:cxn>
                <a:cxn ang="0">
                  <a:pos x="16" y="38"/>
                </a:cxn>
                <a:cxn ang="0">
                  <a:pos x="9" y="10"/>
                </a:cxn>
                <a:cxn ang="0">
                  <a:pos x="18" y="44"/>
                </a:cxn>
                <a:cxn ang="0">
                  <a:pos x="27" y="71"/>
                </a:cxn>
                <a:cxn ang="0">
                  <a:pos x="95" y="24"/>
                </a:cxn>
                <a:cxn ang="0">
                  <a:pos x="124" y="19"/>
                </a:cxn>
                <a:cxn ang="0">
                  <a:pos x="128" y="23"/>
                </a:cxn>
                <a:cxn ang="0">
                  <a:pos x="95" y="24"/>
                </a:cxn>
              </a:cxnLst>
              <a:rect l="0" t="0" r="r" b="b"/>
              <a:pathLst>
                <a:path w="202" h="158">
                  <a:moveTo>
                    <a:pt x="195" y="85"/>
                  </a:moveTo>
                  <a:cubicBezTo>
                    <a:pt x="202" y="78"/>
                    <a:pt x="202" y="78"/>
                    <a:pt x="202" y="78"/>
                  </a:cubicBezTo>
                  <a:cubicBezTo>
                    <a:pt x="195" y="71"/>
                    <a:pt x="195" y="71"/>
                    <a:pt x="195" y="71"/>
                  </a:cubicBezTo>
                  <a:cubicBezTo>
                    <a:pt x="194" y="72"/>
                    <a:pt x="194" y="72"/>
                    <a:pt x="194" y="72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2" y="16"/>
                    <a:pt x="172" y="16"/>
                    <a:pt x="171" y="16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0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2"/>
                    <a:pt x="81" y="33"/>
                    <a:pt x="81" y="34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123" y="158"/>
                    <a:pt x="123" y="158"/>
                    <a:pt x="123" y="158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3"/>
                    <a:pt x="97" y="32"/>
                    <a:pt x="96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45" y="82"/>
                    <a:pt x="145" y="82"/>
                    <a:pt x="145" y="82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41" y="158"/>
                    <a:pt x="141" y="158"/>
                    <a:pt x="141" y="158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5" y="147"/>
                    <a:pt x="195" y="147"/>
                    <a:pt x="195" y="147"/>
                  </a:cubicBezTo>
                  <a:lnTo>
                    <a:pt x="195" y="85"/>
                  </a:lnTo>
                  <a:close/>
                  <a:moveTo>
                    <a:pt x="111" y="127"/>
                  </a:moveTo>
                  <a:cubicBezTo>
                    <a:pt x="116" y="155"/>
                    <a:pt x="116" y="155"/>
                    <a:pt x="116" y="15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9" y="127"/>
                    <a:pt x="69" y="127"/>
                    <a:pt x="69" y="127"/>
                  </a:cubicBezTo>
                  <a:moveTo>
                    <a:pt x="110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106" y="97"/>
                    <a:pt x="106" y="97"/>
                    <a:pt x="106" y="97"/>
                  </a:cubicBezTo>
                  <a:lnTo>
                    <a:pt x="110" y="123"/>
                  </a:lnTo>
                  <a:close/>
                  <a:moveTo>
                    <a:pt x="105" y="93"/>
                  </a:moveTo>
                  <a:cubicBezTo>
                    <a:pt x="75" y="93"/>
                    <a:pt x="75" y="93"/>
                    <a:pt x="75" y="93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100" y="67"/>
                    <a:pt x="100" y="67"/>
                    <a:pt x="100" y="67"/>
                  </a:cubicBezTo>
                  <a:lnTo>
                    <a:pt x="105" y="93"/>
                  </a:lnTo>
                  <a:close/>
                  <a:moveTo>
                    <a:pt x="9" y="10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9" y="10"/>
                  </a:lnTo>
                  <a:close/>
                  <a:moveTo>
                    <a:pt x="24" y="72"/>
                  </a:moveTo>
                  <a:cubicBezTo>
                    <a:pt x="18" y="44"/>
                    <a:pt x="18" y="44"/>
                    <a:pt x="18" y="44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7" y="71"/>
                    <a:pt x="27" y="71"/>
                    <a:pt x="27" y="71"/>
                  </a:cubicBezTo>
                  <a:lnTo>
                    <a:pt x="24" y="72"/>
                  </a:lnTo>
                  <a:close/>
                  <a:moveTo>
                    <a:pt x="95" y="24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95" y="28"/>
                    <a:pt x="95" y="28"/>
                    <a:pt x="95" y="28"/>
                  </a:cubicBezTo>
                  <a:lnTo>
                    <a:pt x="9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Rectangle 142"/>
            <p:cNvSpPr>
              <a:spLocks noChangeArrowheads="1"/>
            </p:cNvSpPr>
            <p:nvPr/>
          </p:nvSpPr>
          <p:spPr bwMode="auto">
            <a:xfrm>
              <a:off x="1116605" y="2653082"/>
              <a:ext cx="888396" cy="142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1100" dirty="0">
                  <a:solidFill>
                    <a:srgbClr val="000000"/>
                  </a:solidFill>
                  <a:cs typeface="Arial" pitchFamily="34" charset="0"/>
                </a:rPr>
                <a:t>Месторождение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143"/>
            <p:cNvSpPr>
              <a:spLocks noChangeArrowheads="1"/>
            </p:cNvSpPr>
            <p:nvPr/>
          </p:nvSpPr>
          <p:spPr bwMode="auto">
            <a:xfrm>
              <a:off x="2245301" y="1853849"/>
              <a:ext cx="784593" cy="11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Транспортировка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144"/>
            <p:cNvSpPr>
              <a:spLocks noChangeArrowheads="1"/>
            </p:cNvSpPr>
            <p:nvPr/>
          </p:nvSpPr>
          <p:spPr bwMode="auto">
            <a:xfrm>
              <a:off x="3993342" y="1852804"/>
              <a:ext cx="784593" cy="11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Транспортировка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145"/>
            <p:cNvSpPr>
              <a:spLocks noChangeArrowheads="1"/>
            </p:cNvSpPr>
            <p:nvPr/>
          </p:nvSpPr>
          <p:spPr bwMode="auto">
            <a:xfrm>
              <a:off x="3759351" y="1559932"/>
              <a:ext cx="150987" cy="11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Газ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Rectangle 146"/>
            <p:cNvSpPr>
              <a:spLocks noChangeArrowheads="1"/>
            </p:cNvSpPr>
            <p:nvPr/>
          </p:nvSpPr>
          <p:spPr bwMode="auto">
            <a:xfrm>
              <a:off x="5727394" y="1858726"/>
              <a:ext cx="784593" cy="11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Транспортировка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Rectangle 147"/>
            <p:cNvSpPr>
              <a:spLocks noChangeArrowheads="1"/>
            </p:cNvSpPr>
            <p:nvPr/>
          </p:nvSpPr>
          <p:spPr bwMode="auto">
            <a:xfrm>
              <a:off x="5156748" y="1858754"/>
              <a:ext cx="442176" cy="11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Хранение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Rectangle 148"/>
            <p:cNvSpPr>
              <a:spLocks noChangeArrowheads="1"/>
            </p:cNvSpPr>
            <p:nvPr/>
          </p:nvSpPr>
          <p:spPr bwMode="auto">
            <a:xfrm>
              <a:off x="3026760" y="2501646"/>
              <a:ext cx="804814" cy="23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Смесь различных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СПГ</a:t>
              </a:r>
              <a:endParaRPr lang="en-US" sz="9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149"/>
            <p:cNvSpPr>
              <a:spLocks noChangeArrowheads="1"/>
            </p:cNvSpPr>
            <p:nvPr/>
          </p:nvSpPr>
          <p:spPr bwMode="auto">
            <a:xfrm>
              <a:off x="2925914" y="1045582"/>
              <a:ext cx="804814" cy="11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Переработка газа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151"/>
            <p:cNvSpPr>
              <a:spLocks noChangeArrowheads="1"/>
            </p:cNvSpPr>
            <p:nvPr/>
          </p:nvSpPr>
          <p:spPr bwMode="auto">
            <a:xfrm>
              <a:off x="4130826" y="2828345"/>
              <a:ext cx="55" cy="23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152"/>
            <p:cNvSpPr>
              <a:spLocks noChangeArrowheads="1"/>
            </p:cNvSpPr>
            <p:nvPr/>
          </p:nvSpPr>
          <p:spPr bwMode="auto">
            <a:xfrm>
              <a:off x="3943054" y="2756060"/>
              <a:ext cx="897833" cy="23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Фракционирование 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и хранение СПГ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Oval 164"/>
            <p:cNvSpPr>
              <a:spLocks noChangeArrowheads="1"/>
            </p:cNvSpPr>
            <p:nvPr/>
          </p:nvSpPr>
          <p:spPr bwMode="auto">
            <a:xfrm>
              <a:off x="4089551" y="1213857"/>
              <a:ext cx="584200" cy="582613"/>
            </a:xfrm>
            <a:prstGeom prst="ellipse">
              <a:avLst/>
            </a:prstGeom>
            <a:solidFill>
              <a:srgbClr val="007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165"/>
            <p:cNvSpPr>
              <a:spLocks/>
            </p:cNvSpPr>
            <p:nvPr/>
          </p:nvSpPr>
          <p:spPr bwMode="auto">
            <a:xfrm>
              <a:off x="4338789" y="1464682"/>
              <a:ext cx="125413" cy="134938"/>
            </a:xfrm>
            <a:custGeom>
              <a:avLst/>
              <a:gdLst/>
              <a:ahLst/>
              <a:cxnLst>
                <a:cxn ang="0">
                  <a:pos x="59" y="38"/>
                </a:cxn>
                <a:cxn ang="0">
                  <a:pos x="39" y="2"/>
                </a:cxn>
                <a:cxn ang="0">
                  <a:pos x="29" y="0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31" y="47"/>
                </a:cxn>
                <a:cxn ang="0">
                  <a:pos x="22" y="68"/>
                </a:cxn>
                <a:cxn ang="0">
                  <a:pos x="38" y="61"/>
                </a:cxn>
                <a:cxn ang="0">
                  <a:pos x="39" y="60"/>
                </a:cxn>
                <a:cxn ang="0">
                  <a:pos x="44" y="58"/>
                </a:cxn>
                <a:cxn ang="0">
                  <a:pos x="59" y="38"/>
                </a:cxn>
              </a:cxnLst>
              <a:rect l="0" t="0" r="r" b="b"/>
              <a:pathLst>
                <a:path w="63" h="68">
                  <a:moveTo>
                    <a:pt x="59" y="38"/>
                  </a:moveTo>
                  <a:cubicBezTo>
                    <a:pt x="63" y="23"/>
                    <a:pt x="54" y="9"/>
                    <a:pt x="39" y="2"/>
                  </a:cubicBezTo>
                  <a:cubicBezTo>
                    <a:pt x="36" y="1"/>
                    <a:pt x="32" y="0"/>
                    <a:pt x="29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1" y="13"/>
                    <a:pt x="33" y="28"/>
                    <a:pt x="31" y="47"/>
                  </a:cubicBezTo>
                  <a:cubicBezTo>
                    <a:pt x="31" y="54"/>
                    <a:pt x="27" y="62"/>
                    <a:pt x="22" y="68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9" y="61"/>
                    <a:pt x="39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52" y="54"/>
                    <a:pt x="57" y="47"/>
                    <a:pt x="59" y="3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166"/>
            <p:cNvSpPr>
              <a:spLocks/>
            </p:cNvSpPr>
            <p:nvPr/>
          </p:nvSpPr>
          <p:spPr bwMode="auto">
            <a:xfrm>
              <a:off x="4261001" y="1482145"/>
              <a:ext cx="138113" cy="146050"/>
            </a:xfrm>
            <a:custGeom>
              <a:avLst/>
              <a:gdLst/>
              <a:ahLst/>
              <a:cxnLst>
                <a:cxn ang="0">
                  <a:pos x="36" y="48"/>
                </a:cxn>
                <a:cxn ang="0">
                  <a:pos x="28" y="73"/>
                </a:cxn>
                <a:cxn ang="0">
                  <a:pos x="52" y="62"/>
                </a:cxn>
                <a:cxn ang="0">
                  <a:pos x="67" y="37"/>
                </a:cxn>
                <a:cxn ang="0">
                  <a:pos x="39" y="1"/>
                </a:cxn>
                <a:cxn ang="0">
                  <a:pos x="32" y="0"/>
                </a:cxn>
                <a:cxn ang="0">
                  <a:pos x="0" y="9"/>
                </a:cxn>
                <a:cxn ang="0">
                  <a:pos x="36" y="48"/>
                </a:cxn>
              </a:cxnLst>
              <a:rect l="0" t="0" r="r" b="b"/>
              <a:pathLst>
                <a:path w="69" h="73">
                  <a:moveTo>
                    <a:pt x="36" y="48"/>
                  </a:moveTo>
                  <a:cubicBezTo>
                    <a:pt x="36" y="57"/>
                    <a:pt x="33" y="66"/>
                    <a:pt x="28" y="73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60" y="57"/>
                    <a:pt x="66" y="48"/>
                    <a:pt x="67" y="37"/>
                  </a:cubicBezTo>
                  <a:cubicBezTo>
                    <a:pt x="69" y="21"/>
                    <a:pt x="57" y="6"/>
                    <a:pt x="39" y="1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10"/>
                    <a:pt x="36" y="27"/>
                    <a:pt x="36" y="4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167"/>
            <p:cNvSpPr>
              <a:spLocks/>
            </p:cNvSpPr>
            <p:nvPr/>
          </p:nvSpPr>
          <p:spPr bwMode="auto">
            <a:xfrm>
              <a:off x="4203851" y="1623432"/>
              <a:ext cx="133350" cy="39688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26" y="17"/>
                </a:cxn>
                <a:cxn ang="0">
                  <a:pos x="0" y="7"/>
                </a:cxn>
                <a:cxn ang="0">
                  <a:pos x="0" y="20"/>
                </a:cxn>
                <a:cxn ang="0">
                  <a:pos x="47" y="20"/>
                </a:cxn>
                <a:cxn ang="0">
                  <a:pos x="67" y="12"/>
                </a:cxn>
                <a:cxn ang="0">
                  <a:pos x="67" y="0"/>
                </a:cxn>
                <a:cxn ang="0">
                  <a:pos x="52" y="6"/>
                </a:cxn>
              </a:cxnLst>
              <a:rect l="0" t="0" r="r" b="b"/>
              <a:pathLst>
                <a:path w="67" h="20">
                  <a:moveTo>
                    <a:pt x="52" y="6"/>
                  </a:moveTo>
                  <a:cubicBezTo>
                    <a:pt x="45" y="13"/>
                    <a:pt x="36" y="17"/>
                    <a:pt x="26" y="17"/>
                  </a:cubicBezTo>
                  <a:cubicBezTo>
                    <a:pt x="16" y="17"/>
                    <a:pt x="7" y="13"/>
                    <a:pt x="0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168"/>
            <p:cNvSpPr>
              <a:spLocks noEditPoints="1"/>
            </p:cNvSpPr>
            <p:nvPr/>
          </p:nvSpPr>
          <p:spPr bwMode="auto">
            <a:xfrm>
              <a:off x="4181626" y="1505957"/>
              <a:ext cx="146050" cy="1460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6"/>
                </a:cxn>
                <a:cxn ang="0">
                  <a:pos x="37" y="73"/>
                </a:cxn>
                <a:cxn ang="0">
                  <a:pos x="61" y="64"/>
                </a:cxn>
                <a:cxn ang="0">
                  <a:pos x="61" y="64"/>
                </a:cxn>
                <a:cxn ang="0">
                  <a:pos x="61" y="63"/>
                </a:cxn>
                <a:cxn ang="0">
                  <a:pos x="73" y="36"/>
                </a:cxn>
                <a:cxn ang="0">
                  <a:pos x="37" y="0"/>
                </a:cxn>
                <a:cxn ang="0">
                  <a:pos x="67" y="24"/>
                </a:cxn>
                <a:cxn ang="0">
                  <a:pos x="69" y="25"/>
                </a:cxn>
                <a:cxn ang="0">
                  <a:pos x="68" y="28"/>
                </a:cxn>
                <a:cxn ang="0">
                  <a:pos x="66" y="27"/>
                </a:cxn>
                <a:cxn ang="0">
                  <a:pos x="67" y="24"/>
                </a:cxn>
                <a:cxn ang="0">
                  <a:pos x="54" y="9"/>
                </a:cxn>
                <a:cxn ang="0">
                  <a:pos x="57" y="8"/>
                </a:cxn>
                <a:cxn ang="0">
                  <a:pos x="57" y="11"/>
                </a:cxn>
                <a:cxn ang="0">
                  <a:pos x="55" y="11"/>
                </a:cxn>
                <a:cxn ang="0">
                  <a:pos x="54" y="9"/>
                </a:cxn>
                <a:cxn ang="0">
                  <a:pos x="37" y="2"/>
                </a:cxn>
                <a:cxn ang="0">
                  <a:pos x="38" y="4"/>
                </a:cxn>
                <a:cxn ang="0">
                  <a:pos x="37" y="5"/>
                </a:cxn>
                <a:cxn ang="0">
                  <a:pos x="35" y="4"/>
                </a:cxn>
                <a:cxn ang="0">
                  <a:pos x="37" y="2"/>
                </a:cxn>
                <a:cxn ang="0">
                  <a:pos x="17" y="8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6" y="11"/>
                </a:cxn>
                <a:cxn ang="0">
                  <a:pos x="17" y="8"/>
                </a:cxn>
                <a:cxn ang="0">
                  <a:pos x="6" y="48"/>
                </a:cxn>
                <a:cxn ang="0">
                  <a:pos x="4" y="46"/>
                </a:cxn>
                <a:cxn ang="0">
                  <a:pos x="5" y="44"/>
                </a:cxn>
                <a:cxn ang="0">
                  <a:pos x="7" y="45"/>
                </a:cxn>
                <a:cxn ang="0">
                  <a:pos x="6" y="48"/>
                </a:cxn>
                <a:cxn ang="0">
                  <a:pos x="7" y="26"/>
                </a:cxn>
                <a:cxn ang="0">
                  <a:pos x="5" y="28"/>
                </a:cxn>
                <a:cxn ang="0">
                  <a:pos x="4" y="25"/>
                </a:cxn>
                <a:cxn ang="0">
                  <a:pos x="6" y="24"/>
                </a:cxn>
                <a:cxn ang="0">
                  <a:pos x="7" y="26"/>
                </a:cxn>
                <a:cxn ang="0">
                  <a:pos x="19" y="63"/>
                </a:cxn>
                <a:cxn ang="0">
                  <a:pos x="17" y="63"/>
                </a:cxn>
                <a:cxn ang="0">
                  <a:pos x="16" y="61"/>
                </a:cxn>
                <a:cxn ang="0">
                  <a:pos x="19" y="61"/>
                </a:cxn>
                <a:cxn ang="0">
                  <a:pos x="19" y="63"/>
                </a:cxn>
                <a:cxn ang="0">
                  <a:pos x="37" y="70"/>
                </a:cxn>
                <a:cxn ang="0">
                  <a:pos x="35" y="68"/>
                </a:cxn>
                <a:cxn ang="0">
                  <a:pos x="37" y="67"/>
                </a:cxn>
                <a:cxn ang="0">
                  <a:pos x="38" y="68"/>
                </a:cxn>
                <a:cxn ang="0">
                  <a:pos x="37" y="70"/>
                </a:cxn>
                <a:cxn ang="0">
                  <a:pos x="57" y="64"/>
                </a:cxn>
                <a:cxn ang="0">
                  <a:pos x="54" y="63"/>
                </a:cxn>
                <a:cxn ang="0">
                  <a:pos x="55" y="61"/>
                </a:cxn>
                <a:cxn ang="0">
                  <a:pos x="57" y="61"/>
                </a:cxn>
                <a:cxn ang="0">
                  <a:pos x="57" y="64"/>
                </a:cxn>
                <a:cxn ang="0">
                  <a:pos x="36" y="64"/>
                </a:cxn>
                <a:cxn ang="0">
                  <a:pos x="9" y="36"/>
                </a:cxn>
                <a:cxn ang="0">
                  <a:pos x="36" y="9"/>
                </a:cxn>
                <a:cxn ang="0">
                  <a:pos x="64" y="36"/>
                </a:cxn>
                <a:cxn ang="0">
                  <a:pos x="36" y="64"/>
                </a:cxn>
                <a:cxn ang="0">
                  <a:pos x="69" y="47"/>
                </a:cxn>
                <a:cxn ang="0">
                  <a:pos x="67" y="48"/>
                </a:cxn>
                <a:cxn ang="0">
                  <a:pos x="66" y="45"/>
                </a:cxn>
                <a:cxn ang="0">
                  <a:pos x="68" y="44"/>
                </a:cxn>
                <a:cxn ang="0">
                  <a:pos x="69" y="47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cubicBezTo>
                    <a:pt x="17" y="0"/>
                    <a:pt x="0" y="16"/>
                    <a:pt x="0" y="36"/>
                  </a:cubicBezTo>
                  <a:cubicBezTo>
                    <a:pt x="0" y="56"/>
                    <a:pt x="17" y="73"/>
                    <a:pt x="37" y="73"/>
                  </a:cubicBezTo>
                  <a:cubicBezTo>
                    <a:pt x="46" y="73"/>
                    <a:pt x="54" y="69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9" y="57"/>
                    <a:pt x="73" y="47"/>
                    <a:pt x="73" y="36"/>
                  </a:cubicBezTo>
                  <a:cubicBezTo>
                    <a:pt x="73" y="16"/>
                    <a:pt x="57" y="0"/>
                    <a:pt x="37" y="0"/>
                  </a:cubicBezTo>
                  <a:moveTo>
                    <a:pt x="67" y="24"/>
                  </a:moveTo>
                  <a:cubicBezTo>
                    <a:pt x="68" y="24"/>
                    <a:pt x="69" y="25"/>
                    <a:pt x="69" y="25"/>
                  </a:cubicBezTo>
                  <a:cubicBezTo>
                    <a:pt x="69" y="26"/>
                    <a:pt x="69" y="27"/>
                    <a:pt x="68" y="28"/>
                  </a:cubicBezTo>
                  <a:cubicBezTo>
                    <a:pt x="67" y="28"/>
                    <a:pt x="66" y="27"/>
                    <a:pt x="66" y="27"/>
                  </a:cubicBezTo>
                  <a:cubicBezTo>
                    <a:pt x="66" y="26"/>
                    <a:pt x="66" y="25"/>
                    <a:pt x="67" y="24"/>
                  </a:cubicBezTo>
                  <a:moveTo>
                    <a:pt x="54" y="9"/>
                  </a:moveTo>
                  <a:cubicBezTo>
                    <a:pt x="55" y="8"/>
                    <a:pt x="56" y="8"/>
                    <a:pt x="57" y="8"/>
                  </a:cubicBezTo>
                  <a:cubicBezTo>
                    <a:pt x="57" y="9"/>
                    <a:pt x="58" y="10"/>
                    <a:pt x="57" y="11"/>
                  </a:cubicBezTo>
                  <a:cubicBezTo>
                    <a:pt x="56" y="12"/>
                    <a:pt x="55" y="12"/>
                    <a:pt x="55" y="11"/>
                  </a:cubicBezTo>
                  <a:cubicBezTo>
                    <a:pt x="54" y="11"/>
                    <a:pt x="54" y="10"/>
                    <a:pt x="54" y="9"/>
                  </a:cubicBezTo>
                  <a:moveTo>
                    <a:pt x="37" y="2"/>
                  </a:moveTo>
                  <a:cubicBezTo>
                    <a:pt x="38" y="2"/>
                    <a:pt x="38" y="3"/>
                    <a:pt x="38" y="4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5" y="3"/>
                    <a:pt x="36" y="2"/>
                    <a:pt x="37" y="2"/>
                  </a:cubicBezTo>
                  <a:moveTo>
                    <a:pt x="17" y="8"/>
                  </a:moveTo>
                  <a:cubicBezTo>
                    <a:pt x="17" y="8"/>
                    <a:pt x="18" y="8"/>
                    <a:pt x="19" y="9"/>
                  </a:cubicBezTo>
                  <a:cubicBezTo>
                    <a:pt x="20" y="10"/>
                    <a:pt x="19" y="11"/>
                    <a:pt x="19" y="11"/>
                  </a:cubicBezTo>
                  <a:cubicBezTo>
                    <a:pt x="18" y="12"/>
                    <a:pt x="17" y="12"/>
                    <a:pt x="16" y="11"/>
                  </a:cubicBezTo>
                  <a:cubicBezTo>
                    <a:pt x="16" y="10"/>
                    <a:pt x="16" y="9"/>
                    <a:pt x="17" y="8"/>
                  </a:cubicBezTo>
                  <a:moveTo>
                    <a:pt x="6" y="48"/>
                  </a:moveTo>
                  <a:cubicBezTo>
                    <a:pt x="5" y="48"/>
                    <a:pt x="5" y="47"/>
                    <a:pt x="4" y="46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6" y="44"/>
                    <a:pt x="7" y="45"/>
                    <a:pt x="7" y="45"/>
                  </a:cubicBezTo>
                  <a:cubicBezTo>
                    <a:pt x="8" y="46"/>
                    <a:pt x="7" y="47"/>
                    <a:pt x="6" y="48"/>
                  </a:cubicBezTo>
                  <a:moveTo>
                    <a:pt x="7" y="26"/>
                  </a:moveTo>
                  <a:cubicBezTo>
                    <a:pt x="7" y="27"/>
                    <a:pt x="6" y="28"/>
                    <a:pt x="5" y="28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6" y="24"/>
                    <a:pt x="6" y="24"/>
                  </a:cubicBezTo>
                  <a:cubicBezTo>
                    <a:pt x="7" y="25"/>
                    <a:pt x="8" y="26"/>
                    <a:pt x="7" y="26"/>
                  </a:cubicBezTo>
                  <a:moveTo>
                    <a:pt x="19" y="63"/>
                  </a:moveTo>
                  <a:cubicBezTo>
                    <a:pt x="18" y="64"/>
                    <a:pt x="17" y="64"/>
                    <a:pt x="17" y="63"/>
                  </a:cubicBezTo>
                  <a:cubicBezTo>
                    <a:pt x="16" y="63"/>
                    <a:pt x="16" y="62"/>
                    <a:pt x="16" y="61"/>
                  </a:cubicBezTo>
                  <a:cubicBezTo>
                    <a:pt x="17" y="60"/>
                    <a:pt x="18" y="60"/>
                    <a:pt x="19" y="61"/>
                  </a:cubicBezTo>
                  <a:cubicBezTo>
                    <a:pt x="19" y="61"/>
                    <a:pt x="19" y="62"/>
                    <a:pt x="19" y="63"/>
                  </a:cubicBezTo>
                  <a:moveTo>
                    <a:pt x="37" y="70"/>
                  </a:moveTo>
                  <a:cubicBezTo>
                    <a:pt x="36" y="70"/>
                    <a:pt x="35" y="69"/>
                    <a:pt x="35" y="68"/>
                  </a:cubicBezTo>
                  <a:cubicBezTo>
                    <a:pt x="35" y="67"/>
                    <a:pt x="36" y="67"/>
                    <a:pt x="37" y="67"/>
                  </a:cubicBezTo>
                  <a:cubicBezTo>
                    <a:pt x="38" y="67"/>
                    <a:pt x="38" y="67"/>
                    <a:pt x="38" y="68"/>
                  </a:cubicBezTo>
                  <a:cubicBezTo>
                    <a:pt x="38" y="69"/>
                    <a:pt x="38" y="70"/>
                    <a:pt x="37" y="70"/>
                  </a:cubicBezTo>
                  <a:moveTo>
                    <a:pt x="57" y="64"/>
                  </a:moveTo>
                  <a:cubicBezTo>
                    <a:pt x="56" y="64"/>
                    <a:pt x="55" y="64"/>
                    <a:pt x="54" y="63"/>
                  </a:cubicBezTo>
                  <a:cubicBezTo>
                    <a:pt x="54" y="62"/>
                    <a:pt x="54" y="61"/>
                    <a:pt x="55" y="61"/>
                  </a:cubicBezTo>
                  <a:cubicBezTo>
                    <a:pt x="55" y="60"/>
                    <a:pt x="56" y="60"/>
                    <a:pt x="57" y="61"/>
                  </a:cubicBezTo>
                  <a:cubicBezTo>
                    <a:pt x="58" y="62"/>
                    <a:pt x="57" y="63"/>
                    <a:pt x="57" y="64"/>
                  </a:cubicBezTo>
                  <a:moveTo>
                    <a:pt x="36" y="64"/>
                  </a:moveTo>
                  <a:cubicBezTo>
                    <a:pt x="21" y="64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2" y="9"/>
                    <a:pt x="64" y="21"/>
                    <a:pt x="64" y="36"/>
                  </a:cubicBezTo>
                  <a:cubicBezTo>
                    <a:pt x="64" y="51"/>
                    <a:pt x="52" y="64"/>
                    <a:pt x="36" y="64"/>
                  </a:cubicBezTo>
                  <a:moveTo>
                    <a:pt x="69" y="47"/>
                  </a:moveTo>
                  <a:cubicBezTo>
                    <a:pt x="69" y="47"/>
                    <a:pt x="68" y="48"/>
                    <a:pt x="67" y="48"/>
                  </a:cubicBezTo>
                  <a:cubicBezTo>
                    <a:pt x="66" y="47"/>
                    <a:pt x="65" y="46"/>
                    <a:pt x="66" y="45"/>
                  </a:cubicBezTo>
                  <a:cubicBezTo>
                    <a:pt x="66" y="45"/>
                    <a:pt x="67" y="44"/>
                    <a:pt x="68" y="44"/>
                  </a:cubicBezTo>
                  <a:cubicBezTo>
                    <a:pt x="69" y="45"/>
                    <a:pt x="69" y="46"/>
                    <a:pt x="69" y="4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169"/>
            <p:cNvSpPr>
              <a:spLocks/>
            </p:cNvSpPr>
            <p:nvPr/>
          </p:nvSpPr>
          <p:spPr bwMode="auto">
            <a:xfrm>
              <a:off x="4410226" y="1444045"/>
              <a:ext cx="119063" cy="130175"/>
            </a:xfrm>
            <a:custGeom>
              <a:avLst/>
              <a:gdLst/>
              <a:ahLst/>
              <a:cxnLst>
                <a:cxn ang="0">
                  <a:pos x="26" y="49"/>
                </a:cxn>
                <a:cxn ang="0">
                  <a:pos x="18" y="65"/>
                </a:cxn>
                <a:cxn ang="0">
                  <a:pos x="38" y="57"/>
                </a:cxn>
                <a:cxn ang="0">
                  <a:pos x="54" y="40"/>
                </a:cxn>
                <a:cxn ang="0">
                  <a:pos x="41" y="4"/>
                </a:cxn>
                <a:cxn ang="0">
                  <a:pos x="29" y="0"/>
                </a:cxn>
                <a:cxn ang="0">
                  <a:pos x="0" y="8"/>
                </a:cxn>
                <a:cxn ang="0">
                  <a:pos x="4" y="9"/>
                </a:cxn>
                <a:cxn ang="0">
                  <a:pos x="26" y="49"/>
                </a:cxn>
              </a:cxnLst>
              <a:rect l="0" t="0" r="r" b="b"/>
              <a:pathLst>
                <a:path w="60" h="65">
                  <a:moveTo>
                    <a:pt x="26" y="49"/>
                  </a:moveTo>
                  <a:cubicBezTo>
                    <a:pt x="25" y="55"/>
                    <a:pt x="22" y="60"/>
                    <a:pt x="18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5" y="54"/>
                    <a:pt x="51" y="47"/>
                    <a:pt x="54" y="40"/>
                  </a:cubicBezTo>
                  <a:cubicBezTo>
                    <a:pt x="60" y="26"/>
                    <a:pt x="54" y="11"/>
                    <a:pt x="41" y="4"/>
                  </a:cubicBezTo>
                  <a:cubicBezTo>
                    <a:pt x="37" y="1"/>
                    <a:pt x="33" y="0"/>
                    <a:pt x="29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3" y="9"/>
                    <a:pt x="4" y="9"/>
                  </a:cubicBezTo>
                  <a:cubicBezTo>
                    <a:pt x="21" y="16"/>
                    <a:pt x="30" y="32"/>
                    <a:pt x="26" y="4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170"/>
            <p:cNvSpPr>
              <a:spLocks/>
            </p:cNvSpPr>
            <p:nvPr/>
          </p:nvSpPr>
          <p:spPr bwMode="auto">
            <a:xfrm>
              <a:off x="4481664" y="1432932"/>
              <a:ext cx="90488" cy="115888"/>
            </a:xfrm>
            <a:custGeom>
              <a:avLst/>
              <a:gdLst/>
              <a:ahLst/>
              <a:cxnLst>
                <a:cxn ang="0">
                  <a:pos x="31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4"/>
                </a:cxn>
                <a:cxn ang="0">
                  <a:pos x="7" y="7"/>
                </a:cxn>
                <a:cxn ang="0">
                  <a:pos x="21" y="47"/>
                </a:cxn>
                <a:cxn ang="0">
                  <a:pos x="14" y="58"/>
                </a:cxn>
                <a:cxn ang="0">
                  <a:pos x="24" y="53"/>
                </a:cxn>
                <a:cxn ang="0">
                  <a:pos x="37" y="42"/>
                </a:cxn>
                <a:cxn ang="0">
                  <a:pos x="31" y="6"/>
                </a:cxn>
              </a:cxnLst>
              <a:rect l="0" t="0" r="r" b="b"/>
              <a:pathLst>
                <a:path w="45" h="58">
                  <a:moveTo>
                    <a:pt x="31" y="6"/>
                  </a:moveTo>
                  <a:cubicBezTo>
                    <a:pt x="27" y="2"/>
                    <a:pt x="20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5"/>
                    <a:pt x="4" y="6"/>
                    <a:pt x="7" y="7"/>
                  </a:cubicBezTo>
                  <a:cubicBezTo>
                    <a:pt x="21" y="15"/>
                    <a:pt x="27" y="32"/>
                    <a:pt x="21" y="47"/>
                  </a:cubicBezTo>
                  <a:cubicBezTo>
                    <a:pt x="19" y="51"/>
                    <a:pt x="17" y="55"/>
                    <a:pt x="14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30" y="51"/>
                    <a:pt x="33" y="48"/>
                    <a:pt x="37" y="42"/>
                  </a:cubicBezTo>
                  <a:cubicBezTo>
                    <a:pt x="45" y="31"/>
                    <a:pt x="43" y="14"/>
                    <a:pt x="31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171"/>
            <p:cNvSpPr>
              <a:spLocks/>
            </p:cNvSpPr>
            <p:nvPr/>
          </p:nvSpPr>
          <p:spPr bwMode="auto">
            <a:xfrm>
              <a:off x="4461026" y="1544057"/>
              <a:ext cx="68263" cy="3016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6" y="19"/>
                </a:cxn>
                <a:cxn ang="0">
                  <a:pos x="43" y="11"/>
                </a:cxn>
                <a:cxn ang="0">
                  <a:pos x="43" y="0"/>
                </a:cxn>
                <a:cxn ang="0">
                  <a:pos x="0" y="19"/>
                </a:cxn>
              </a:cxnLst>
              <a:rect l="0" t="0" r="r" b="b"/>
              <a:pathLst>
                <a:path w="43" h="19">
                  <a:moveTo>
                    <a:pt x="0" y="19"/>
                  </a:moveTo>
                  <a:lnTo>
                    <a:pt x="26" y="19"/>
                  </a:lnTo>
                  <a:lnTo>
                    <a:pt x="43" y="11"/>
                  </a:lnTo>
                  <a:lnTo>
                    <a:pt x="4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172"/>
            <p:cNvSpPr>
              <a:spLocks/>
            </p:cNvSpPr>
            <p:nvPr/>
          </p:nvSpPr>
          <p:spPr bwMode="auto">
            <a:xfrm>
              <a:off x="4273701" y="1401182"/>
              <a:ext cx="71438" cy="84138"/>
            </a:xfrm>
            <a:custGeom>
              <a:avLst/>
              <a:gdLst/>
              <a:ahLst/>
              <a:cxnLst>
                <a:cxn ang="0">
                  <a:pos x="32" y="7"/>
                </a:cxn>
                <a:cxn ang="0">
                  <a:pos x="36" y="3"/>
                </a:cxn>
                <a:cxn ang="0">
                  <a:pos x="18" y="0"/>
                </a:cxn>
                <a:cxn ang="0">
                  <a:pos x="7" y="7"/>
                </a:cxn>
                <a:cxn ang="0">
                  <a:pos x="5" y="37"/>
                </a:cxn>
                <a:cxn ang="0">
                  <a:pos x="9" y="42"/>
                </a:cxn>
                <a:cxn ang="0">
                  <a:pos x="24" y="38"/>
                </a:cxn>
                <a:cxn ang="0">
                  <a:pos x="32" y="7"/>
                </a:cxn>
              </a:cxnLst>
              <a:rect l="0" t="0" r="r" b="b"/>
              <a:pathLst>
                <a:path w="36" h="42">
                  <a:moveTo>
                    <a:pt x="32" y="7"/>
                  </a:moveTo>
                  <a:cubicBezTo>
                    <a:pt x="33" y="5"/>
                    <a:pt x="35" y="4"/>
                    <a:pt x="36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0" y="2"/>
                    <a:pt x="7" y="7"/>
                  </a:cubicBezTo>
                  <a:cubicBezTo>
                    <a:pt x="0" y="16"/>
                    <a:pt x="0" y="26"/>
                    <a:pt x="5" y="37"/>
                  </a:cubicBezTo>
                  <a:cubicBezTo>
                    <a:pt x="6" y="39"/>
                    <a:pt x="7" y="41"/>
                    <a:pt x="9" y="42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1" y="27"/>
                    <a:pt x="23" y="16"/>
                    <a:pt x="3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173"/>
            <p:cNvSpPr>
              <a:spLocks/>
            </p:cNvSpPr>
            <p:nvPr/>
          </p:nvSpPr>
          <p:spPr bwMode="auto">
            <a:xfrm>
              <a:off x="4321326" y="1409120"/>
              <a:ext cx="74613" cy="6508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8" y="3"/>
                </a:cxn>
                <a:cxn ang="0">
                  <a:pos x="19" y="0"/>
                </a:cxn>
                <a:cxn ang="0">
                  <a:pos x="10" y="5"/>
                </a:cxn>
                <a:cxn ang="0">
                  <a:pos x="3" y="33"/>
                </a:cxn>
                <a:cxn ang="0">
                  <a:pos x="22" y="28"/>
                </a:cxn>
                <a:cxn ang="0">
                  <a:pos x="35" y="5"/>
                </a:cxn>
              </a:cxnLst>
              <a:rect l="0" t="0" r="r" b="b"/>
              <a:pathLst>
                <a:path w="38" h="33">
                  <a:moveTo>
                    <a:pt x="35" y="5"/>
                  </a:moveTo>
                  <a:cubicBezTo>
                    <a:pt x="36" y="4"/>
                    <a:pt x="37" y="4"/>
                    <a:pt x="38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2" y="3"/>
                    <a:pt x="10" y="5"/>
                  </a:cubicBezTo>
                  <a:cubicBezTo>
                    <a:pt x="2" y="13"/>
                    <a:pt x="0" y="23"/>
                    <a:pt x="3" y="3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0"/>
                    <a:pt x="27" y="11"/>
                    <a:pt x="35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174"/>
            <p:cNvSpPr>
              <a:spLocks/>
            </p:cNvSpPr>
            <p:nvPr/>
          </p:nvSpPr>
          <p:spPr bwMode="auto">
            <a:xfrm>
              <a:off x="4222901" y="1393245"/>
              <a:ext cx="71438" cy="93663"/>
            </a:xfrm>
            <a:custGeom>
              <a:avLst/>
              <a:gdLst/>
              <a:ahLst/>
              <a:cxnLst>
                <a:cxn ang="0">
                  <a:pos x="27" y="42"/>
                </a:cxn>
                <a:cxn ang="0">
                  <a:pos x="30" y="9"/>
                </a:cxn>
                <a:cxn ang="0">
                  <a:pos x="36" y="3"/>
                </a:cxn>
                <a:cxn ang="0">
                  <a:pos x="18" y="0"/>
                </a:cxn>
                <a:cxn ang="0">
                  <a:pos x="5" y="8"/>
                </a:cxn>
                <a:cxn ang="0">
                  <a:pos x="8" y="38"/>
                </a:cxn>
                <a:cxn ang="0">
                  <a:pos x="13" y="43"/>
                </a:cxn>
                <a:cxn ang="0">
                  <a:pos x="30" y="47"/>
                </a:cxn>
                <a:cxn ang="0">
                  <a:pos x="27" y="42"/>
                </a:cxn>
              </a:cxnLst>
              <a:rect l="0" t="0" r="r" b="b"/>
              <a:pathLst>
                <a:path w="36" h="47">
                  <a:moveTo>
                    <a:pt x="27" y="42"/>
                  </a:moveTo>
                  <a:cubicBezTo>
                    <a:pt x="21" y="31"/>
                    <a:pt x="22" y="19"/>
                    <a:pt x="30" y="9"/>
                  </a:cubicBezTo>
                  <a:cubicBezTo>
                    <a:pt x="31" y="6"/>
                    <a:pt x="34" y="4"/>
                    <a:pt x="36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3"/>
                    <a:pt x="5" y="8"/>
                  </a:cubicBezTo>
                  <a:cubicBezTo>
                    <a:pt x="0" y="17"/>
                    <a:pt x="1" y="28"/>
                    <a:pt x="8" y="38"/>
                  </a:cubicBezTo>
                  <a:cubicBezTo>
                    <a:pt x="9" y="40"/>
                    <a:pt x="11" y="42"/>
                    <a:pt x="13" y="4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5"/>
                    <a:pt x="28" y="44"/>
                    <a:pt x="27" y="4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175"/>
            <p:cNvSpPr>
              <a:spLocks/>
            </p:cNvSpPr>
            <p:nvPr/>
          </p:nvSpPr>
          <p:spPr bwMode="auto">
            <a:xfrm>
              <a:off x="4370539" y="1417057"/>
              <a:ext cx="76200" cy="46038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19" y="0"/>
                </a:cxn>
                <a:cxn ang="0">
                  <a:pos x="12" y="3"/>
                </a:cxn>
                <a:cxn ang="0">
                  <a:pos x="0" y="23"/>
                </a:cxn>
                <a:cxn ang="0">
                  <a:pos x="24" y="17"/>
                </a:cxn>
                <a:cxn ang="0">
                  <a:pos x="38" y="3"/>
                </a:cxn>
              </a:cxnLst>
              <a:rect l="0" t="0" r="r" b="b"/>
              <a:pathLst>
                <a:path w="38" h="23">
                  <a:moveTo>
                    <a:pt x="38" y="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5" y="1"/>
                    <a:pt x="12" y="3"/>
                  </a:cubicBezTo>
                  <a:cubicBezTo>
                    <a:pt x="5" y="9"/>
                    <a:pt x="1" y="16"/>
                    <a:pt x="0" y="2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7" y="11"/>
                    <a:pt x="32" y="6"/>
                    <a:pt x="38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176"/>
            <p:cNvSpPr>
              <a:spLocks/>
            </p:cNvSpPr>
            <p:nvPr/>
          </p:nvSpPr>
          <p:spPr bwMode="auto">
            <a:xfrm>
              <a:off x="4199089" y="1391657"/>
              <a:ext cx="44450" cy="82550"/>
            </a:xfrm>
            <a:custGeom>
              <a:avLst/>
              <a:gdLst/>
              <a:ahLst/>
              <a:cxnLst>
                <a:cxn ang="0">
                  <a:pos x="17" y="41"/>
                </a:cxn>
                <a:cxn ang="0">
                  <a:pos x="15" y="8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5" y="11"/>
                </a:cxn>
                <a:cxn ang="0">
                  <a:pos x="13" y="40"/>
                </a:cxn>
                <a:cxn ang="0">
                  <a:pos x="18" y="42"/>
                </a:cxn>
                <a:cxn ang="0">
                  <a:pos x="19" y="42"/>
                </a:cxn>
                <a:cxn ang="0">
                  <a:pos x="17" y="41"/>
                </a:cxn>
              </a:cxnLst>
              <a:rect l="0" t="0" r="r" b="b"/>
              <a:pathLst>
                <a:path w="22" h="42">
                  <a:moveTo>
                    <a:pt x="17" y="41"/>
                  </a:moveTo>
                  <a:cubicBezTo>
                    <a:pt x="10" y="30"/>
                    <a:pt x="9" y="18"/>
                    <a:pt x="15" y="8"/>
                  </a:cubicBezTo>
                  <a:cubicBezTo>
                    <a:pt x="17" y="5"/>
                    <a:pt x="19" y="2"/>
                    <a:pt x="22" y="0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4" y="2"/>
                    <a:pt x="9" y="5"/>
                    <a:pt x="5" y="11"/>
                  </a:cubicBezTo>
                  <a:cubicBezTo>
                    <a:pt x="0" y="21"/>
                    <a:pt x="3" y="34"/>
                    <a:pt x="13" y="40"/>
                  </a:cubicBezTo>
                  <a:cubicBezTo>
                    <a:pt x="15" y="41"/>
                    <a:pt x="18" y="42"/>
                    <a:pt x="18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2"/>
                    <a:pt x="18" y="41"/>
                    <a:pt x="17" y="4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177"/>
            <p:cNvSpPr>
              <a:spLocks/>
            </p:cNvSpPr>
            <p:nvPr/>
          </p:nvSpPr>
          <p:spPr bwMode="auto">
            <a:xfrm>
              <a:off x="4426101" y="1424995"/>
              <a:ext cx="68263" cy="238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1" y="2"/>
                </a:cxn>
                <a:cxn ang="0">
                  <a:pos x="0" y="12"/>
                </a:cxn>
                <a:cxn ang="0">
                  <a:pos x="34" y="3"/>
                </a:cxn>
                <a:cxn ang="0">
                  <a:pos x="16" y="0"/>
                </a:cxn>
              </a:cxnLst>
              <a:rect l="0" t="0" r="r" b="b"/>
              <a:pathLst>
                <a:path w="34" h="12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7" y="4"/>
                    <a:pt x="3" y="8"/>
                    <a:pt x="0" y="12"/>
                  </a:cubicBezTo>
                  <a:cubicBezTo>
                    <a:pt x="34" y="3"/>
                    <a:pt x="34" y="3"/>
                    <a:pt x="34" y="3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178"/>
            <p:cNvSpPr>
              <a:spLocks/>
            </p:cNvSpPr>
            <p:nvPr/>
          </p:nvSpPr>
          <p:spPr bwMode="auto">
            <a:xfrm>
              <a:off x="4402289" y="1363082"/>
              <a:ext cx="60325" cy="539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"/>
                </a:cxn>
                <a:cxn ang="0">
                  <a:pos x="7" y="9"/>
                </a:cxn>
                <a:cxn ang="0">
                  <a:pos x="11" y="25"/>
                </a:cxn>
                <a:cxn ang="0">
                  <a:pos x="26" y="27"/>
                </a:cxn>
                <a:cxn ang="0">
                  <a:pos x="27" y="27"/>
                </a:cxn>
                <a:cxn ang="0">
                  <a:pos x="24" y="6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cubicBezTo>
                    <a:pt x="10" y="1"/>
                    <a:pt x="5" y="2"/>
                    <a:pt x="0" y="2"/>
                  </a:cubicBezTo>
                  <a:cubicBezTo>
                    <a:pt x="3" y="4"/>
                    <a:pt x="5" y="6"/>
                    <a:pt x="7" y="9"/>
                  </a:cubicBezTo>
                  <a:cubicBezTo>
                    <a:pt x="11" y="14"/>
                    <a:pt x="12" y="20"/>
                    <a:pt x="11" y="25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7" y="27"/>
                    <a:pt x="27" y="27"/>
                  </a:cubicBezTo>
                  <a:cubicBezTo>
                    <a:pt x="30" y="20"/>
                    <a:pt x="30" y="13"/>
                    <a:pt x="24" y="6"/>
                  </a:cubicBezTo>
                  <a:cubicBezTo>
                    <a:pt x="23" y="4"/>
                    <a:pt x="19" y="0"/>
                    <a:pt x="1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179"/>
            <p:cNvSpPr>
              <a:spLocks/>
            </p:cNvSpPr>
            <p:nvPr/>
          </p:nvSpPr>
          <p:spPr bwMode="auto">
            <a:xfrm>
              <a:off x="4488014" y="1351970"/>
              <a:ext cx="60325" cy="6350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8" y="28"/>
                </a:cxn>
                <a:cxn ang="0">
                  <a:pos x="6" y="32"/>
                </a:cxn>
                <a:cxn ang="0">
                  <a:pos x="17" y="29"/>
                </a:cxn>
                <a:cxn ang="0">
                  <a:pos x="28" y="20"/>
                </a:cxn>
                <a:cxn ang="0">
                  <a:pos x="20" y="1"/>
                </a:cxn>
                <a:cxn ang="0">
                  <a:pos x="16" y="0"/>
                </a:cxn>
                <a:cxn ang="0">
                  <a:pos x="0" y="2"/>
                </a:cxn>
                <a:cxn ang="0">
                  <a:pos x="3" y="4"/>
                </a:cxn>
              </a:cxnLst>
              <a:rect l="0" t="0" r="r" b="b"/>
              <a:pathLst>
                <a:path w="30" h="32">
                  <a:moveTo>
                    <a:pt x="3" y="4"/>
                  </a:moveTo>
                  <a:cubicBezTo>
                    <a:pt x="10" y="11"/>
                    <a:pt x="12" y="19"/>
                    <a:pt x="8" y="28"/>
                  </a:cubicBezTo>
                  <a:cubicBezTo>
                    <a:pt x="8" y="29"/>
                    <a:pt x="7" y="31"/>
                    <a:pt x="6" y="32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2" y="28"/>
                    <a:pt x="26" y="25"/>
                    <a:pt x="28" y="20"/>
                  </a:cubicBezTo>
                  <a:cubicBezTo>
                    <a:pt x="30" y="13"/>
                    <a:pt x="27" y="6"/>
                    <a:pt x="20" y="1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2" y="0"/>
                    <a:pt x="6" y="1"/>
                    <a:pt x="0" y="2"/>
                  </a:cubicBezTo>
                  <a:cubicBezTo>
                    <a:pt x="1" y="3"/>
                    <a:pt x="2" y="3"/>
                    <a:pt x="3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180"/>
            <p:cNvSpPr>
              <a:spLocks/>
            </p:cNvSpPr>
            <p:nvPr/>
          </p:nvSpPr>
          <p:spPr bwMode="auto">
            <a:xfrm>
              <a:off x="4361014" y="1369432"/>
              <a:ext cx="58738" cy="41275"/>
            </a:xfrm>
            <a:custGeom>
              <a:avLst/>
              <a:gdLst/>
              <a:ahLst/>
              <a:cxnLst>
                <a:cxn ang="0">
                  <a:pos x="26" y="8"/>
                </a:cxn>
                <a:cxn ang="0">
                  <a:pos x="14" y="1"/>
                </a:cxn>
                <a:cxn ang="0">
                  <a:pos x="0" y="3"/>
                </a:cxn>
                <a:cxn ang="0">
                  <a:pos x="9" y="12"/>
                </a:cxn>
                <a:cxn ang="0">
                  <a:pos x="11" y="18"/>
                </a:cxn>
                <a:cxn ang="0">
                  <a:pos x="29" y="21"/>
                </a:cxn>
                <a:cxn ang="0">
                  <a:pos x="26" y="8"/>
                </a:cxn>
              </a:cxnLst>
              <a:rect l="0" t="0" r="r" b="b"/>
              <a:pathLst>
                <a:path w="30" h="21">
                  <a:moveTo>
                    <a:pt x="26" y="8"/>
                  </a:moveTo>
                  <a:cubicBezTo>
                    <a:pt x="23" y="3"/>
                    <a:pt x="18" y="0"/>
                    <a:pt x="14" y="1"/>
                  </a:cubicBezTo>
                  <a:cubicBezTo>
                    <a:pt x="9" y="1"/>
                    <a:pt x="4" y="2"/>
                    <a:pt x="0" y="3"/>
                  </a:cubicBezTo>
                  <a:cubicBezTo>
                    <a:pt x="3" y="5"/>
                    <a:pt x="6" y="8"/>
                    <a:pt x="9" y="12"/>
                  </a:cubicBezTo>
                  <a:cubicBezTo>
                    <a:pt x="10" y="14"/>
                    <a:pt x="11" y="16"/>
                    <a:pt x="11" y="1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17"/>
                    <a:pt x="29" y="12"/>
                    <a:pt x="26" y="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181"/>
            <p:cNvSpPr>
              <a:spLocks/>
            </p:cNvSpPr>
            <p:nvPr/>
          </p:nvSpPr>
          <p:spPr bwMode="auto">
            <a:xfrm>
              <a:off x="4529289" y="1347207"/>
              <a:ext cx="34925" cy="571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9" y="23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16" y="16"/>
                </a:cxn>
                <a:cxn ang="0">
                  <a:pos x="4" y="0"/>
                </a:cxn>
              </a:cxnLst>
              <a:rect l="0" t="0" r="r" b="b"/>
              <a:pathLst>
                <a:path w="17" h="29">
                  <a:moveTo>
                    <a:pt x="4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9" y="6"/>
                    <a:pt x="12" y="14"/>
                    <a:pt x="9" y="23"/>
                  </a:cubicBezTo>
                  <a:cubicBezTo>
                    <a:pt x="9" y="25"/>
                    <a:pt x="7" y="27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6"/>
                    <a:pt x="15" y="22"/>
                    <a:pt x="16" y="16"/>
                  </a:cubicBezTo>
                  <a:cubicBezTo>
                    <a:pt x="17" y="9"/>
                    <a:pt x="12" y="1"/>
                    <a:pt x="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182"/>
            <p:cNvSpPr>
              <a:spLocks/>
            </p:cNvSpPr>
            <p:nvPr/>
          </p:nvSpPr>
          <p:spPr bwMode="auto">
            <a:xfrm>
              <a:off x="4443564" y="1356732"/>
              <a:ext cx="61913" cy="63500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8" y="23"/>
                </a:cxn>
                <a:cxn ang="0">
                  <a:pos x="22" y="4"/>
                </a:cxn>
                <a:cxn ang="0">
                  <a:pos x="16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9" y="31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8" y="31"/>
                </a:cxn>
                <a:cxn ang="0">
                  <a:pos x="19" y="31"/>
                </a:cxn>
              </a:cxnLst>
              <a:rect l="0" t="0" r="r" b="b"/>
              <a:pathLst>
                <a:path w="31" h="32">
                  <a:moveTo>
                    <a:pt x="19" y="31"/>
                  </a:moveTo>
                  <a:cubicBezTo>
                    <a:pt x="23" y="30"/>
                    <a:pt x="26" y="28"/>
                    <a:pt x="28" y="23"/>
                  </a:cubicBezTo>
                  <a:cubicBezTo>
                    <a:pt x="31" y="16"/>
                    <a:pt x="29" y="10"/>
                    <a:pt x="22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1" y="1"/>
                    <a:pt x="6" y="1"/>
                    <a:pt x="0" y="2"/>
                  </a:cubicBezTo>
                  <a:cubicBezTo>
                    <a:pt x="2" y="3"/>
                    <a:pt x="4" y="5"/>
                    <a:pt x="6" y="7"/>
                  </a:cubicBezTo>
                  <a:cubicBezTo>
                    <a:pt x="12" y="14"/>
                    <a:pt x="13" y="23"/>
                    <a:pt x="9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183"/>
            <p:cNvSpPr>
              <a:spLocks/>
            </p:cNvSpPr>
            <p:nvPr/>
          </p:nvSpPr>
          <p:spPr bwMode="auto">
            <a:xfrm>
              <a:off x="4316564" y="1377370"/>
              <a:ext cx="60325" cy="269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10" y="11"/>
                </a:cxn>
                <a:cxn ang="0">
                  <a:pos x="30" y="14"/>
                </a:cxn>
                <a:cxn ang="0">
                  <a:pos x="28" y="9"/>
                </a:cxn>
                <a:cxn ang="0">
                  <a:pos x="14" y="0"/>
                </a:cxn>
              </a:cxnLst>
              <a:rect l="0" t="0" r="r" b="b"/>
              <a:pathLst>
                <a:path w="30" h="14">
                  <a:moveTo>
                    <a:pt x="14" y="0"/>
                  </a:moveTo>
                  <a:cubicBezTo>
                    <a:pt x="9" y="1"/>
                    <a:pt x="4" y="1"/>
                    <a:pt x="0" y="2"/>
                  </a:cubicBezTo>
                  <a:cubicBezTo>
                    <a:pt x="4" y="4"/>
                    <a:pt x="7" y="7"/>
                    <a:pt x="10" y="1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2"/>
                    <a:pt x="29" y="11"/>
                    <a:pt x="28" y="9"/>
                  </a:cubicBezTo>
                  <a:cubicBezTo>
                    <a:pt x="25" y="3"/>
                    <a:pt x="19" y="0"/>
                    <a:pt x="1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184"/>
            <p:cNvSpPr>
              <a:spLocks/>
            </p:cNvSpPr>
            <p:nvPr/>
          </p:nvSpPr>
          <p:spPr bwMode="auto">
            <a:xfrm>
              <a:off x="4270526" y="1383720"/>
              <a:ext cx="57150" cy="127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"/>
                </a:cxn>
                <a:cxn ang="0">
                  <a:pos x="28" y="7"/>
                </a:cxn>
                <a:cxn ang="0">
                  <a:pos x="15" y="0"/>
                </a:cxn>
              </a:cxnLst>
              <a:rect l="0" t="0" r="r" b="b"/>
              <a:pathLst>
                <a:path w="28" h="7">
                  <a:moveTo>
                    <a:pt x="15" y="0"/>
                  </a:moveTo>
                  <a:cubicBezTo>
                    <a:pt x="9" y="1"/>
                    <a:pt x="4" y="2"/>
                    <a:pt x="0" y="2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5" y="3"/>
                    <a:pt x="20" y="0"/>
                    <a:pt x="1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185"/>
            <p:cNvSpPr>
              <a:spLocks noChangeArrowheads="1"/>
            </p:cNvSpPr>
            <p:nvPr/>
          </p:nvSpPr>
          <p:spPr bwMode="auto">
            <a:xfrm>
              <a:off x="5808814" y="1213857"/>
              <a:ext cx="584200" cy="582613"/>
            </a:xfrm>
            <a:prstGeom prst="ellipse">
              <a:avLst/>
            </a:prstGeom>
            <a:solidFill>
              <a:srgbClr val="007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186"/>
            <p:cNvSpPr>
              <a:spLocks/>
            </p:cNvSpPr>
            <p:nvPr/>
          </p:nvSpPr>
          <p:spPr bwMode="auto">
            <a:xfrm>
              <a:off x="6058051" y="1464682"/>
              <a:ext cx="123825" cy="134938"/>
            </a:xfrm>
            <a:custGeom>
              <a:avLst/>
              <a:gdLst/>
              <a:ahLst/>
              <a:cxnLst>
                <a:cxn ang="0">
                  <a:pos x="59" y="38"/>
                </a:cxn>
                <a:cxn ang="0">
                  <a:pos x="38" y="2"/>
                </a:cxn>
                <a:cxn ang="0">
                  <a:pos x="29" y="0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31" y="47"/>
                </a:cxn>
                <a:cxn ang="0">
                  <a:pos x="22" y="68"/>
                </a:cxn>
                <a:cxn ang="0">
                  <a:pos x="38" y="61"/>
                </a:cxn>
                <a:cxn ang="0">
                  <a:pos x="39" y="60"/>
                </a:cxn>
                <a:cxn ang="0">
                  <a:pos x="44" y="58"/>
                </a:cxn>
                <a:cxn ang="0">
                  <a:pos x="59" y="38"/>
                </a:cxn>
              </a:cxnLst>
              <a:rect l="0" t="0" r="r" b="b"/>
              <a:pathLst>
                <a:path w="62" h="68">
                  <a:moveTo>
                    <a:pt x="59" y="38"/>
                  </a:moveTo>
                  <a:cubicBezTo>
                    <a:pt x="62" y="23"/>
                    <a:pt x="54" y="9"/>
                    <a:pt x="38" y="2"/>
                  </a:cubicBezTo>
                  <a:cubicBezTo>
                    <a:pt x="36" y="1"/>
                    <a:pt x="32" y="0"/>
                    <a:pt x="29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21" y="13"/>
                    <a:pt x="33" y="28"/>
                    <a:pt x="31" y="47"/>
                  </a:cubicBezTo>
                  <a:cubicBezTo>
                    <a:pt x="30" y="54"/>
                    <a:pt x="27" y="62"/>
                    <a:pt x="22" y="68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9" y="61"/>
                    <a:pt x="39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52" y="54"/>
                    <a:pt x="57" y="47"/>
                    <a:pt x="59" y="3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187"/>
            <p:cNvSpPr>
              <a:spLocks/>
            </p:cNvSpPr>
            <p:nvPr/>
          </p:nvSpPr>
          <p:spPr bwMode="auto">
            <a:xfrm>
              <a:off x="5980264" y="1482145"/>
              <a:ext cx="138113" cy="146050"/>
            </a:xfrm>
            <a:custGeom>
              <a:avLst/>
              <a:gdLst/>
              <a:ahLst/>
              <a:cxnLst>
                <a:cxn ang="0">
                  <a:pos x="36" y="48"/>
                </a:cxn>
                <a:cxn ang="0">
                  <a:pos x="28" y="73"/>
                </a:cxn>
                <a:cxn ang="0">
                  <a:pos x="52" y="62"/>
                </a:cxn>
                <a:cxn ang="0">
                  <a:pos x="67" y="37"/>
                </a:cxn>
                <a:cxn ang="0">
                  <a:pos x="39" y="1"/>
                </a:cxn>
                <a:cxn ang="0">
                  <a:pos x="32" y="0"/>
                </a:cxn>
                <a:cxn ang="0">
                  <a:pos x="0" y="9"/>
                </a:cxn>
                <a:cxn ang="0">
                  <a:pos x="36" y="48"/>
                </a:cxn>
              </a:cxnLst>
              <a:rect l="0" t="0" r="r" b="b"/>
              <a:pathLst>
                <a:path w="69" h="73">
                  <a:moveTo>
                    <a:pt x="36" y="48"/>
                  </a:moveTo>
                  <a:cubicBezTo>
                    <a:pt x="36" y="57"/>
                    <a:pt x="33" y="66"/>
                    <a:pt x="28" y="73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60" y="57"/>
                    <a:pt x="66" y="48"/>
                    <a:pt x="67" y="37"/>
                  </a:cubicBezTo>
                  <a:cubicBezTo>
                    <a:pt x="69" y="21"/>
                    <a:pt x="57" y="6"/>
                    <a:pt x="39" y="1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10"/>
                    <a:pt x="36" y="27"/>
                    <a:pt x="36" y="4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188"/>
            <p:cNvSpPr>
              <a:spLocks/>
            </p:cNvSpPr>
            <p:nvPr/>
          </p:nvSpPr>
          <p:spPr bwMode="auto">
            <a:xfrm>
              <a:off x="5923114" y="1623432"/>
              <a:ext cx="133350" cy="39688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26" y="17"/>
                </a:cxn>
                <a:cxn ang="0">
                  <a:pos x="0" y="7"/>
                </a:cxn>
                <a:cxn ang="0">
                  <a:pos x="0" y="20"/>
                </a:cxn>
                <a:cxn ang="0">
                  <a:pos x="47" y="20"/>
                </a:cxn>
                <a:cxn ang="0">
                  <a:pos x="67" y="12"/>
                </a:cxn>
                <a:cxn ang="0">
                  <a:pos x="67" y="0"/>
                </a:cxn>
                <a:cxn ang="0">
                  <a:pos x="52" y="6"/>
                </a:cxn>
              </a:cxnLst>
              <a:rect l="0" t="0" r="r" b="b"/>
              <a:pathLst>
                <a:path w="67" h="20">
                  <a:moveTo>
                    <a:pt x="52" y="6"/>
                  </a:moveTo>
                  <a:cubicBezTo>
                    <a:pt x="45" y="13"/>
                    <a:pt x="36" y="17"/>
                    <a:pt x="26" y="17"/>
                  </a:cubicBezTo>
                  <a:cubicBezTo>
                    <a:pt x="16" y="17"/>
                    <a:pt x="7" y="13"/>
                    <a:pt x="0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189"/>
            <p:cNvSpPr>
              <a:spLocks noEditPoints="1"/>
            </p:cNvSpPr>
            <p:nvPr/>
          </p:nvSpPr>
          <p:spPr bwMode="auto">
            <a:xfrm>
              <a:off x="5900889" y="1505957"/>
              <a:ext cx="146050" cy="1460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6"/>
                </a:cxn>
                <a:cxn ang="0">
                  <a:pos x="37" y="73"/>
                </a:cxn>
                <a:cxn ang="0">
                  <a:pos x="61" y="64"/>
                </a:cxn>
                <a:cxn ang="0">
                  <a:pos x="60" y="64"/>
                </a:cxn>
                <a:cxn ang="0">
                  <a:pos x="61" y="63"/>
                </a:cxn>
                <a:cxn ang="0">
                  <a:pos x="73" y="36"/>
                </a:cxn>
                <a:cxn ang="0">
                  <a:pos x="37" y="0"/>
                </a:cxn>
                <a:cxn ang="0">
                  <a:pos x="67" y="24"/>
                </a:cxn>
                <a:cxn ang="0">
                  <a:pos x="69" y="25"/>
                </a:cxn>
                <a:cxn ang="0">
                  <a:pos x="68" y="28"/>
                </a:cxn>
                <a:cxn ang="0">
                  <a:pos x="66" y="27"/>
                </a:cxn>
                <a:cxn ang="0">
                  <a:pos x="67" y="24"/>
                </a:cxn>
                <a:cxn ang="0">
                  <a:pos x="54" y="9"/>
                </a:cxn>
                <a:cxn ang="0">
                  <a:pos x="57" y="8"/>
                </a:cxn>
                <a:cxn ang="0">
                  <a:pos x="57" y="11"/>
                </a:cxn>
                <a:cxn ang="0">
                  <a:pos x="55" y="11"/>
                </a:cxn>
                <a:cxn ang="0">
                  <a:pos x="54" y="9"/>
                </a:cxn>
                <a:cxn ang="0">
                  <a:pos x="37" y="2"/>
                </a:cxn>
                <a:cxn ang="0">
                  <a:pos x="38" y="4"/>
                </a:cxn>
                <a:cxn ang="0">
                  <a:pos x="37" y="5"/>
                </a:cxn>
                <a:cxn ang="0">
                  <a:pos x="35" y="4"/>
                </a:cxn>
                <a:cxn ang="0">
                  <a:pos x="37" y="2"/>
                </a:cxn>
                <a:cxn ang="0">
                  <a:pos x="17" y="8"/>
                </a:cxn>
                <a:cxn ang="0">
                  <a:pos x="19" y="9"/>
                </a:cxn>
                <a:cxn ang="0">
                  <a:pos x="18" y="11"/>
                </a:cxn>
                <a:cxn ang="0">
                  <a:pos x="16" y="11"/>
                </a:cxn>
                <a:cxn ang="0">
                  <a:pos x="17" y="8"/>
                </a:cxn>
                <a:cxn ang="0">
                  <a:pos x="6" y="48"/>
                </a:cxn>
                <a:cxn ang="0">
                  <a:pos x="4" y="46"/>
                </a:cxn>
                <a:cxn ang="0">
                  <a:pos x="5" y="44"/>
                </a:cxn>
                <a:cxn ang="0">
                  <a:pos x="7" y="45"/>
                </a:cxn>
                <a:cxn ang="0">
                  <a:pos x="6" y="48"/>
                </a:cxn>
                <a:cxn ang="0">
                  <a:pos x="7" y="26"/>
                </a:cxn>
                <a:cxn ang="0">
                  <a:pos x="5" y="28"/>
                </a:cxn>
                <a:cxn ang="0">
                  <a:pos x="4" y="25"/>
                </a:cxn>
                <a:cxn ang="0">
                  <a:pos x="6" y="24"/>
                </a:cxn>
                <a:cxn ang="0">
                  <a:pos x="7" y="26"/>
                </a:cxn>
                <a:cxn ang="0">
                  <a:pos x="19" y="63"/>
                </a:cxn>
                <a:cxn ang="0">
                  <a:pos x="16" y="63"/>
                </a:cxn>
                <a:cxn ang="0">
                  <a:pos x="16" y="61"/>
                </a:cxn>
                <a:cxn ang="0">
                  <a:pos x="18" y="61"/>
                </a:cxn>
                <a:cxn ang="0">
                  <a:pos x="19" y="63"/>
                </a:cxn>
                <a:cxn ang="0">
                  <a:pos x="36" y="70"/>
                </a:cxn>
                <a:cxn ang="0">
                  <a:pos x="35" y="68"/>
                </a:cxn>
                <a:cxn ang="0">
                  <a:pos x="36" y="67"/>
                </a:cxn>
                <a:cxn ang="0">
                  <a:pos x="38" y="68"/>
                </a:cxn>
                <a:cxn ang="0">
                  <a:pos x="36" y="70"/>
                </a:cxn>
                <a:cxn ang="0">
                  <a:pos x="56" y="64"/>
                </a:cxn>
                <a:cxn ang="0">
                  <a:pos x="54" y="63"/>
                </a:cxn>
                <a:cxn ang="0">
                  <a:pos x="54" y="61"/>
                </a:cxn>
                <a:cxn ang="0">
                  <a:pos x="57" y="61"/>
                </a:cxn>
                <a:cxn ang="0">
                  <a:pos x="56" y="64"/>
                </a:cxn>
                <a:cxn ang="0">
                  <a:pos x="36" y="64"/>
                </a:cxn>
                <a:cxn ang="0">
                  <a:pos x="9" y="36"/>
                </a:cxn>
                <a:cxn ang="0">
                  <a:pos x="36" y="9"/>
                </a:cxn>
                <a:cxn ang="0">
                  <a:pos x="64" y="36"/>
                </a:cxn>
                <a:cxn ang="0">
                  <a:pos x="36" y="64"/>
                </a:cxn>
                <a:cxn ang="0">
                  <a:pos x="69" y="47"/>
                </a:cxn>
                <a:cxn ang="0">
                  <a:pos x="67" y="48"/>
                </a:cxn>
                <a:cxn ang="0">
                  <a:pos x="66" y="45"/>
                </a:cxn>
                <a:cxn ang="0">
                  <a:pos x="68" y="44"/>
                </a:cxn>
                <a:cxn ang="0">
                  <a:pos x="69" y="47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cubicBezTo>
                    <a:pt x="17" y="0"/>
                    <a:pt x="0" y="16"/>
                    <a:pt x="0" y="36"/>
                  </a:cubicBezTo>
                  <a:cubicBezTo>
                    <a:pt x="0" y="56"/>
                    <a:pt x="17" y="73"/>
                    <a:pt x="37" y="73"/>
                  </a:cubicBezTo>
                  <a:cubicBezTo>
                    <a:pt x="46" y="73"/>
                    <a:pt x="54" y="69"/>
                    <a:pt x="6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8" y="57"/>
                    <a:pt x="73" y="47"/>
                    <a:pt x="73" y="36"/>
                  </a:cubicBezTo>
                  <a:cubicBezTo>
                    <a:pt x="73" y="16"/>
                    <a:pt x="57" y="0"/>
                    <a:pt x="37" y="0"/>
                  </a:cubicBezTo>
                  <a:moveTo>
                    <a:pt x="67" y="24"/>
                  </a:moveTo>
                  <a:cubicBezTo>
                    <a:pt x="68" y="24"/>
                    <a:pt x="69" y="25"/>
                    <a:pt x="69" y="25"/>
                  </a:cubicBezTo>
                  <a:cubicBezTo>
                    <a:pt x="69" y="26"/>
                    <a:pt x="69" y="27"/>
                    <a:pt x="68" y="28"/>
                  </a:cubicBezTo>
                  <a:cubicBezTo>
                    <a:pt x="67" y="28"/>
                    <a:pt x="66" y="27"/>
                    <a:pt x="66" y="27"/>
                  </a:cubicBezTo>
                  <a:cubicBezTo>
                    <a:pt x="65" y="26"/>
                    <a:pt x="66" y="25"/>
                    <a:pt x="67" y="24"/>
                  </a:cubicBezTo>
                  <a:moveTo>
                    <a:pt x="54" y="9"/>
                  </a:moveTo>
                  <a:cubicBezTo>
                    <a:pt x="55" y="8"/>
                    <a:pt x="56" y="8"/>
                    <a:pt x="57" y="8"/>
                  </a:cubicBezTo>
                  <a:cubicBezTo>
                    <a:pt x="57" y="9"/>
                    <a:pt x="57" y="10"/>
                    <a:pt x="57" y="11"/>
                  </a:cubicBezTo>
                  <a:cubicBezTo>
                    <a:pt x="56" y="12"/>
                    <a:pt x="55" y="12"/>
                    <a:pt x="55" y="11"/>
                  </a:cubicBezTo>
                  <a:cubicBezTo>
                    <a:pt x="54" y="11"/>
                    <a:pt x="54" y="10"/>
                    <a:pt x="54" y="9"/>
                  </a:cubicBezTo>
                  <a:moveTo>
                    <a:pt x="37" y="2"/>
                  </a:moveTo>
                  <a:cubicBezTo>
                    <a:pt x="37" y="2"/>
                    <a:pt x="38" y="3"/>
                    <a:pt x="38" y="4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5" y="3"/>
                    <a:pt x="36" y="2"/>
                    <a:pt x="37" y="2"/>
                  </a:cubicBezTo>
                  <a:moveTo>
                    <a:pt x="17" y="8"/>
                  </a:moveTo>
                  <a:cubicBezTo>
                    <a:pt x="17" y="8"/>
                    <a:pt x="18" y="8"/>
                    <a:pt x="19" y="9"/>
                  </a:cubicBezTo>
                  <a:cubicBezTo>
                    <a:pt x="19" y="10"/>
                    <a:pt x="19" y="11"/>
                    <a:pt x="18" y="11"/>
                  </a:cubicBezTo>
                  <a:cubicBezTo>
                    <a:pt x="18" y="12"/>
                    <a:pt x="17" y="12"/>
                    <a:pt x="16" y="11"/>
                  </a:cubicBezTo>
                  <a:cubicBezTo>
                    <a:pt x="16" y="10"/>
                    <a:pt x="16" y="9"/>
                    <a:pt x="17" y="8"/>
                  </a:cubicBezTo>
                  <a:moveTo>
                    <a:pt x="6" y="48"/>
                  </a:moveTo>
                  <a:cubicBezTo>
                    <a:pt x="5" y="48"/>
                    <a:pt x="4" y="47"/>
                    <a:pt x="4" y="46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6" y="44"/>
                    <a:pt x="7" y="45"/>
                    <a:pt x="7" y="45"/>
                  </a:cubicBezTo>
                  <a:cubicBezTo>
                    <a:pt x="8" y="46"/>
                    <a:pt x="7" y="47"/>
                    <a:pt x="6" y="48"/>
                  </a:cubicBezTo>
                  <a:moveTo>
                    <a:pt x="7" y="26"/>
                  </a:moveTo>
                  <a:cubicBezTo>
                    <a:pt x="7" y="27"/>
                    <a:pt x="6" y="28"/>
                    <a:pt x="5" y="28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25"/>
                    <a:pt x="5" y="24"/>
                    <a:pt x="6" y="24"/>
                  </a:cubicBezTo>
                  <a:cubicBezTo>
                    <a:pt x="7" y="25"/>
                    <a:pt x="8" y="26"/>
                    <a:pt x="7" y="26"/>
                  </a:cubicBezTo>
                  <a:moveTo>
                    <a:pt x="19" y="63"/>
                  </a:moveTo>
                  <a:cubicBezTo>
                    <a:pt x="18" y="64"/>
                    <a:pt x="17" y="64"/>
                    <a:pt x="16" y="63"/>
                  </a:cubicBezTo>
                  <a:cubicBezTo>
                    <a:pt x="16" y="63"/>
                    <a:pt x="16" y="62"/>
                    <a:pt x="16" y="61"/>
                  </a:cubicBezTo>
                  <a:cubicBezTo>
                    <a:pt x="17" y="60"/>
                    <a:pt x="18" y="60"/>
                    <a:pt x="18" y="61"/>
                  </a:cubicBezTo>
                  <a:cubicBezTo>
                    <a:pt x="19" y="61"/>
                    <a:pt x="19" y="62"/>
                    <a:pt x="19" y="63"/>
                  </a:cubicBezTo>
                  <a:moveTo>
                    <a:pt x="36" y="70"/>
                  </a:moveTo>
                  <a:cubicBezTo>
                    <a:pt x="36" y="70"/>
                    <a:pt x="35" y="69"/>
                    <a:pt x="35" y="68"/>
                  </a:cubicBezTo>
                  <a:cubicBezTo>
                    <a:pt x="35" y="67"/>
                    <a:pt x="36" y="67"/>
                    <a:pt x="36" y="67"/>
                  </a:cubicBezTo>
                  <a:cubicBezTo>
                    <a:pt x="37" y="67"/>
                    <a:pt x="38" y="67"/>
                    <a:pt x="38" y="68"/>
                  </a:cubicBezTo>
                  <a:cubicBezTo>
                    <a:pt x="38" y="69"/>
                    <a:pt x="37" y="70"/>
                    <a:pt x="36" y="70"/>
                  </a:cubicBezTo>
                  <a:moveTo>
                    <a:pt x="56" y="64"/>
                  </a:moveTo>
                  <a:cubicBezTo>
                    <a:pt x="56" y="64"/>
                    <a:pt x="55" y="64"/>
                    <a:pt x="54" y="63"/>
                  </a:cubicBezTo>
                  <a:cubicBezTo>
                    <a:pt x="54" y="62"/>
                    <a:pt x="54" y="61"/>
                    <a:pt x="54" y="61"/>
                  </a:cubicBezTo>
                  <a:cubicBezTo>
                    <a:pt x="55" y="60"/>
                    <a:pt x="56" y="60"/>
                    <a:pt x="57" y="61"/>
                  </a:cubicBezTo>
                  <a:cubicBezTo>
                    <a:pt x="57" y="62"/>
                    <a:pt x="57" y="63"/>
                    <a:pt x="56" y="64"/>
                  </a:cubicBezTo>
                  <a:moveTo>
                    <a:pt x="36" y="64"/>
                  </a:moveTo>
                  <a:cubicBezTo>
                    <a:pt x="21" y="64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2" y="9"/>
                    <a:pt x="64" y="21"/>
                    <a:pt x="64" y="36"/>
                  </a:cubicBezTo>
                  <a:cubicBezTo>
                    <a:pt x="64" y="51"/>
                    <a:pt x="52" y="64"/>
                    <a:pt x="36" y="64"/>
                  </a:cubicBezTo>
                  <a:moveTo>
                    <a:pt x="69" y="47"/>
                  </a:moveTo>
                  <a:cubicBezTo>
                    <a:pt x="69" y="47"/>
                    <a:pt x="68" y="48"/>
                    <a:pt x="67" y="48"/>
                  </a:cubicBezTo>
                  <a:cubicBezTo>
                    <a:pt x="66" y="47"/>
                    <a:pt x="65" y="46"/>
                    <a:pt x="66" y="45"/>
                  </a:cubicBezTo>
                  <a:cubicBezTo>
                    <a:pt x="66" y="45"/>
                    <a:pt x="67" y="44"/>
                    <a:pt x="68" y="44"/>
                  </a:cubicBezTo>
                  <a:cubicBezTo>
                    <a:pt x="69" y="45"/>
                    <a:pt x="69" y="46"/>
                    <a:pt x="69" y="4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6129489" y="1444045"/>
              <a:ext cx="119063" cy="130175"/>
            </a:xfrm>
            <a:custGeom>
              <a:avLst/>
              <a:gdLst/>
              <a:ahLst/>
              <a:cxnLst>
                <a:cxn ang="0">
                  <a:pos x="26" y="49"/>
                </a:cxn>
                <a:cxn ang="0">
                  <a:pos x="17" y="65"/>
                </a:cxn>
                <a:cxn ang="0">
                  <a:pos x="37" y="57"/>
                </a:cxn>
                <a:cxn ang="0">
                  <a:pos x="54" y="40"/>
                </a:cxn>
                <a:cxn ang="0">
                  <a:pos x="41" y="4"/>
                </a:cxn>
                <a:cxn ang="0">
                  <a:pos x="29" y="0"/>
                </a:cxn>
                <a:cxn ang="0">
                  <a:pos x="0" y="8"/>
                </a:cxn>
                <a:cxn ang="0">
                  <a:pos x="4" y="9"/>
                </a:cxn>
                <a:cxn ang="0">
                  <a:pos x="26" y="49"/>
                </a:cxn>
              </a:cxnLst>
              <a:rect l="0" t="0" r="r" b="b"/>
              <a:pathLst>
                <a:path w="60" h="65">
                  <a:moveTo>
                    <a:pt x="26" y="49"/>
                  </a:moveTo>
                  <a:cubicBezTo>
                    <a:pt x="25" y="55"/>
                    <a:pt x="22" y="60"/>
                    <a:pt x="17" y="65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45" y="54"/>
                    <a:pt x="51" y="47"/>
                    <a:pt x="54" y="40"/>
                  </a:cubicBezTo>
                  <a:cubicBezTo>
                    <a:pt x="60" y="26"/>
                    <a:pt x="54" y="11"/>
                    <a:pt x="41" y="4"/>
                  </a:cubicBezTo>
                  <a:cubicBezTo>
                    <a:pt x="37" y="1"/>
                    <a:pt x="33" y="0"/>
                    <a:pt x="29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9"/>
                    <a:pt x="4" y="9"/>
                  </a:cubicBezTo>
                  <a:cubicBezTo>
                    <a:pt x="21" y="16"/>
                    <a:pt x="30" y="32"/>
                    <a:pt x="26" y="4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6200926" y="1432932"/>
              <a:ext cx="90488" cy="115888"/>
            </a:xfrm>
            <a:custGeom>
              <a:avLst/>
              <a:gdLst/>
              <a:ahLst/>
              <a:cxnLst>
                <a:cxn ang="0">
                  <a:pos x="31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4"/>
                </a:cxn>
                <a:cxn ang="0">
                  <a:pos x="6" y="7"/>
                </a:cxn>
                <a:cxn ang="0">
                  <a:pos x="21" y="47"/>
                </a:cxn>
                <a:cxn ang="0">
                  <a:pos x="14" y="58"/>
                </a:cxn>
                <a:cxn ang="0">
                  <a:pos x="24" y="53"/>
                </a:cxn>
                <a:cxn ang="0">
                  <a:pos x="37" y="42"/>
                </a:cxn>
                <a:cxn ang="0">
                  <a:pos x="31" y="6"/>
                </a:cxn>
              </a:cxnLst>
              <a:rect l="0" t="0" r="r" b="b"/>
              <a:pathLst>
                <a:path w="45" h="58">
                  <a:moveTo>
                    <a:pt x="31" y="6"/>
                  </a:moveTo>
                  <a:cubicBezTo>
                    <a:pt x="27" y="2"/>
                    <a:pt x="20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5"/>
                    <a:pt x="4" y="6"/>
                    <a:pt x="6" y="7"/>
                  </a:cubicBezTo>
                  <a:cubicBezTo>
                    <a:pt x="21" y="15"/>
                    <a:pt x="27" y="32"/>
                    <a:pt x="21" y="47"/>
                  </a:cubicBezTo>
                  <a:cubicBezTo>
                    <a:pt x="19" y="51"/>
                    <a:pt x="17" y="55"/>
                    <a:pt x="14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30" y="51"/>
                    <a:pt x="33" y="48"/>
                    <a:pt x="37" y="42"/>
                  </a:cubicBezTo>
                  <a:cubicBezTo>
                    <a:pt x="45" y="31"/>
                    <a:pt x="43" y="14"/>
                    <a:pt x="31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6180289" y="1544057"/>
              <a:ext cx="68263" cy="3016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6" y="19"/>
                </a:cxn>
                <a:cxn ang="0">
                  <a:pos x="43" y="11"/>
                </a:cxn>
                <a:cxn ang="0">
                  <a:pos x="43" y="0"/>
                </a:cxn>
                <a:cxn ang="0">
                  <a:pos x="0" y="19"/>
                </a:cxn>
              </a:cxnLst>
              <a:rect l="0" t="0" r="r" b="b"/>
              <a:pathLst>
                <a:path w="43" h="19">
                  <a:moveTo>
                    <a:pt x="0" y="19"/>
                  </a:moveTo>
                  <a:lnTo>
                    <a:pt x="26" y="19"/>
                  </a:lnTo>
                  <a:lnTo>
                    <a:pt x="43" y="11"/>
                  </a:lnTo>
                  <a:lnTo>
                    <a:pt x="4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193"/>
            <p:cNvSpPr>
              <a:spLocks/>
            </p:cNvSpPr>
            <p:nvPr/>
          </p:nvSpPr>
          <p:spPr bwMode="auto">
            <a:xfrm>
              <a:off x="5989789" y="1401182"/>
              <a:ext cx="74613" cy="84138"/>
            </a:xfrm>
            <a:custGeom>
              <a:avLst/>
              <a:gdLst/>
              <a:ahLst/>
              <a:cxnLst>
                <a:cxn ang="0">
                  <a:pos x="32" y="7"/>
                </a:cxn>
                <a:cxn ang="0">
                  <a:pos x="37" y="3"/>
                </a:cxn>
                <a:cxn ang="0">
                  <a:pos x="19" y="0"/>
                </a:cxn>
                <a:cxn ang="0">
                  <a:pos x="8" y="7"/>
                </a:cxn>
                <a:cxn ang="0">
                  <a:pos x="6" y="37"/>
                </a:cxn>
                <a:cxn ang="0">
                  <a:pos x="10" y="42"/>
                </a:cxn>
                <a:cxn ang="0">
                  <a:pos x="25" y="38"/>
                </a:cxn>
                <a:cxn ang="0">
                  <a:pos x="32" y="7"/>
                </a:cxn>
              </a:cxnLst>
              <a:rect l="0" t="0" r="r" b="b"/>
              <a:pathLst>
                <a:path w="37" h="42">
                  <a:moveTo>
                    <a:pt x="32" y="7"/>
                  </a:moveTo>
                  <a:cubicBezTo>
                    <a:pt x="34" y="5"/>
                    <a:pt x="36" y="4"/>
                    <a:pt x="37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1" y="2"/>
                    <a:pt x="8" y="7"/>
                  </a:cubicBezTo>
                  <a:cubicBezTo>
                    <a:pt x="1" y="16"/>
                    <a:pt x="0" y="26"/>
                    <a:pt x="6" y="37"/>
                  </a:cubicBezTo>
                  <a:cubicBezTo>
                    <a:pt x="7" y="39"/>
                    <a:pt x="8" y="41"/>
                    <a:pt x="10" y="4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1" y="27"/>
                    <a:pt x="24" y="16"/>
                    <a:pt x="3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194"/>
            <p:cNvSpPr>
              <a:spLocks/>
            </p:cNvSpPr>
            <p:nvPr/>
          </p:nvSpPr>
          <p:spPr bwMode="auto">
            <a:xfrm>
              <a:off x="6040589" y="1409120"/>
              <a:ext cx="73025" cy="6508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7" y="3"/>
                </a:cxn>
                <a:cxn ang="0">
                  <a:pos x="19" y="0"/>
                </a:cxn>
                <a:cxn ang="0">
                  <a:pos x="10" y="5"/>
                </a:cxn>
                <a:cxn ang="0">
                  <a:pos x="3" y="33"/>
                </a:cxn>
                <a:cxn ang="0">
                  <a:pos x="22" y="28"/>
                </a:cxn>
                <a:cxn ang="0">
                  <a:pos x="35" y="5"/>
                </a:cxn>
              </a:cxnLst>
              <a:rect l="0" t="0" r="r" b="b"/>
              <a:pathLst>
                <a:path w="37" h="33">
                  <a:moveTo>
                    <a:pt x="35" y="5"/>
                  </a:moveTo>
                  <a:cubicBezTo>
                    <a:pt x="36" y="4"/>
                    <a:pt x="36" y="4"/>
                    <a:pt x="37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2" y="3"/>
                    <a:pt x="10" y="5"/>
                  </a:cubicBezTo>
                  <a:cubicBezTo>
                    <a:pt x="2" y="13"/>
                    <a:pt x="0" y="23"/>
                    <a:pt x="3" y="3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0"/>
                    <a:pt x="27" y="11"/>
                    <a:pt x="35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195"/>
            <p:cNvSpPr>
              <a:spLocks/>
            </p:cNvSpPr>
            <p:nvPr/>
          </p:nvSpPr>
          <p:spPr bwMode="auto">
            <a:xfrm>
              <a:off x="5942164" y="1393245"/>
              <a:ext cx="71438" cy="93663"/>
            </a:xfrm>
            <a:custGeom>
              <a:avLst/>
              <a:gdLst/>
              <a:ahLst/>
              <a:cxnLst>
                <a:cxn ang="0">
                  <a:pos x="27" y="42"/>
                </a:cxn>
                <a:cxn ang="0">
                  <a:pos x="29" y="9"/>
                </a:cxn>
                <a:cxn ang="0">
                  <a:pos x="36" y="3"/>
                </a:cxn>
                <a:cxn ang="0">
                  <a:pos x="18" y="0"/>
                </a:cxn>
                <a:cxn ang="0">
                  <a:pos x="5" y="8"/>
                </a:cxn>
                <a:cxn ang="0">
                  <a:pos x="8" y="38"/>
                </a:cxn>
                <a:cxn ang="0">
                  <a:pos x="13" y="43"/>
                </a:cxn>
                <a:cxn ang="0">
                  <a:pos x="30" y="47"/>
                </a:cxn>
                <a:cxn ang="0">
                  <a:pos x="27" y="42"/>
                </a:cxn>
              </a:cxnLst>
              <a:rect l="0" t="0" r="r" b="b"/>
              <a:pathLst>
                <a:path w="36" h="47">
                  <a:moveTo>
                    <a:pt x="27" y="42"/>
                  </a:moveTo>
                  <a:cubicBezTo>
                    <a:pt x="21" y="31"/>
                    <a:pt x="22" y="19"/>
                    <a:pt x="29" y="9"/>
                  </a:cubicBezTo>
                  <a:cubicBezTo>
                    <a:pt x="31" y="6"/>
                    <a:pt x="34" y="4"/>
                    <a:pt x="36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3"/>
                    <a:pt x="5" y="8"/>
                  </a:cubicBezTo>
                  <a:cubicBezTo>
                    <a:pt x="0" y="17"/>
                    <a:pt x="1" y="28"/>
                    <a:pt x="8" y="38"/>
                  </a:cubicBezTo>
                  <a:cubicBezTo>
                    <a:pt x="9" y="40"/>
                    <a:pt x="11" y="42"/>
                    <a:pt x="13" y="4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5"/>
                    <a:pt x="28" y="44"/>
                    <a:pt x="27" y="4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196"/>
            <p:cNvSpPr>
              <a:spLocks/>
            </p:cNvSpPr>
            <p:nvPr/>
          </p:nvSpPr>
          <p:spPr bwMode="auto">
            <a:xfrm>
              <a:off x="6089801" y="1417057"/>
              <a:ext cx="76200" cy="46038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18" y="0"/>
                </a:cxn>
                <a:cxn ang="0">
                  <a:pos x="12" y="3"/>
                </a:cxn>
                <a:cxn ang="0">
                  <a:pos x="0" y="23"/>
                </a:cxn>
                <a:cxn ang="0">
                  <a:pos x="24" y="17"/>
                </a:cxn>
                <a:cxn ang="0">
                  <a:pos x="38" y="3"/>
                </a:cxn>
              </a:cxnLst>
              <a:rect l="0" t="0" r="r" b="b"/>
              <a:pathLst>
                <a:path w="38" h="23">
                  <a:moveTo>
                    <a:pt x="38" y="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1"/>
                    <a:pt x="12" y="3"/>
                  </a:cubicBezTo>
                  <a:cubicBezTo>
                    <a:pt x="5" y="9"/>
                    <a:pt x="1" y="16"/>
                    <a:pt x="0" y="2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7" y="11"/>
                    <a:pt x="31" y="6"/>
                    <a:pt x="38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197"/>
            <p:cNvSpPr>
              <a:spLocks/>
            </p:cNvSpPr>
            <p:nvPr/>
          </p:nvSpPr>
          <p:spPr bwMode="auto">
            <a:xfrm>
              <a:off x="5916764" y="1391657"/>
              <a:ext cx="46038" cy="82550"/>
            </a:xfrm>
            <a:custGeom>
              <a:avLst/>
              <a:gdLst/>
              <a:ahLst/>
              <a:cxnLst>
                <a:cxn ang="0">
                  <a:pos x="18" y="41"/>
                </a:cxn>
                <a:cxn ang="0">
                  <a:pos x="16" y="8"/>
                </a:cxn>
                <a:cxn ang="0">
                  <a:pos x="23" y="0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1" y="1"/>
                </a:cxn>
                <a:cxn ang="0">
                  <a:pos x="6" y="11"/>
                </a:cxn>
                <a:cxn ang="0">
                  <a:pos x="14" y="40"/>
                </a:cxn>
                <a:cxn ang="0">
                  <a:pos x="19" y="42"/>
                </a:cxn>
                <a:cxn ang="0">
                  <a:pos x="19" y="42"/>
                </a:cxn>
                <a:cxn ang="0">
                  <a:pos x="18" y="41"/>
                </a:cxn>
              </a:cxnLst>
              <a:rect l="0" t="0" r="r" b="b"/>
              <a:pathLst>
                <a:path w="23" h="42">
                  <a:moveTo>
                    <a:pt x="18" y="41"/>
                  </a:moveTo>
                  <a:cubicBezTo>
                    <a:pt x="10" y="30"/>
                    <a:pt x="10" y="18"/>
                    <a:pt x="16" y="8"/>
                  </a:cubicBezTo>
                  <a:cubicBezTo>
                    <a:pt x="18" y="5"/>
                    <a:pt x="20" y="2"/>
                    <a:pt x="23" y="0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15" y="2"/>
                    <a:pt x="10" y="5"/>
                    <a:pt x="6" y="11"/>
                  </a:cubicBezTo>
                  <a:cubicBezTo>
                    <a:pt x="0" y="21"/>
                    <a:pt x="4" y="34"/>
                    <a:pt x="14" y="40"/>
                  </a:cubicBezTo>
                  <a:cubicBezTo>
                    <a:pt x="16" y="41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1"/>
                    <a:pt x="18" y="4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198"/>
            <p:cNvSpPr>
              <a:spLocks/>
            </p:cNvSpPr>
            <p:nvPr/>
          </p:nvSpPr>
          <p:spPr bwMode="auto">
            <a:xfrm>
              <a:off x="6145364" y="1424995"/>
              <a:ext cx="68263" cy="238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1" y="2"/>
                </a:cxn>
                <a:cxn ang="0">
                  <a:pos x="0" y="12"/>
                </a:cxn>
                <a:cxn ang="0">
                  <a:pos x="34" y="3"/>
                </a:cxn>
                <a:cxn ang="0">
                  <a:pos x="16" y="0"/>
                </a:cxn>
              </a:cxnLst>
              <a:rect l="0" t="0" r="r" b="b"/>
              <a:pathLst>
                <a:path w="34" h="12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3" y="1"/>
                    <a:pt x="11" y="2"/>
                  </a:cubicBezTo>
                  <a:cubicBezTo>
                    <a:pt x="6" y="4"/>
                    <a:pt x="3" y="8"/>
                    <a:pt x="0" y="12"/>
                  </a:cubicBezTo>
                  <a:cubicBezTo>
                    <a:pt x="34" y="3"/>
                    <a:pt x="34" y="3"/>
                    <a:pt x="34" y="3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199"/>
            <p:cNvSpPr>
              <a:spLocks/>
            </p:cNvSpPr>
            <p:nvPr/>
          </p:nvSpPr>
          <p:spPr bwMode="auto">
            <a:xfrm>
              <a:off x="6121551" y="1363082"/>
              <a:ext cx="60325" cy="539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"/>
                </a:cxn>
                <a:cxn ang="0">
                  <a:pos x="7" y="9"/>
                </a:cxn>
                <a:cxn ang="0">
                  <a:pos x="11" y="25"/>
                </a:cxn>
                <a:cxn ang="0">
                  <a:pos x="26" y="27"/>
                </a:cxn>
                <a:cxn ang="0">
                  <a:pos x="26" y="27"/>
                </a:cxn>
                <a:cxn ang="0">
                  <a:pos x="24" y="6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cubicBezTo>
                    <a:pt x="10" y="1"/>
                    <a:pt x="5" y="2"/>
                    <a:pt x="0" y="2"/>
                  </a:cubicBezTo>
                  <a:cubicBezTo>
                    <a:pt x="3" y="4"/>
                    <a:pt x="5" y="6"/>
                    <a:pt x="7" y="9"/>
                  </a:cubicBezTo>
                  <a:cubicBezTo>
                    <a:pt x="10" y="14"/>
                    <a:pt x="12" y="20"/>
                    <a:pt x="11" y="25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30" y="20"/>
                    <a:pt x="30" y="13"/>
                    <a:pt x="24" y="6"/>
                  </a:cubicBezTo>
                  <a:cubicBezTo>
                    <a:pt x="22" y="4"/>
                    <a:pt x="19" y="0"/>
                    <a:pt x="1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00"/>
            <p:cNvSpPr>
              <a:spLocks/>
            </p:cNvSpPr>
            <p:nvPr/>
          </p:nvSpPr>
          <p:spPr bwMode="auto">
            <a:xfrm>
              <a:off x="6207276" y="1351970"/>
              <a:ext cx="60325" cy="6350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28"/>
                </a:cxn>
                <a:cxn ang="0">
                  <a:pos x="6" y="32"/>
                </a:cxn>
                <a:cxn ang="0">
                  <a:pos x="17" y="29"/>
                </a:cxn>
                <a:cxn ang="0">
                  <a:pos x="27" y="20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30" h="32">
                  <a:moveTo>
                    <a:pt x="2" y="4"/>
                  </a:moveTo>
                  <a:cubicBezTo>
                    <a:pt x="10" y="11"/>
                    <a:pt x="12" y="19"/>
                    <a:pt x="8" y="28"/>
                  </a:cubicBezTo>
                  <a:cubicBezTo>
                    <a:pt x="8" y="29"/>
                    <a:pt x="7" y="31"/>
                    <a:pt x="6" y="32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2" y="28"/>
                    <a:pt x="26" y="25"/>
                    <a:pt x="27" y="20"/>
                  </a:cubicBezTo>
                  <a:cubicBezTo>
                    <a:pt x="30" y="13"/>
                    <a:pt x="27" y="6"/>
                    <a:pt x="19" y="1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1" y="0"/>
                    <a:pt x="6" y="1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01"/>
            <p:cNvSpPr>
              <a:spLocks/>
            </p:cNvSpPr>
            <p:nvPr/>
          </p:nvSpPr>
          <p:spPr bwMode="auto">
            <a:xfrm>
              <a:off x="6078689" y="1369432"/>
              <a:ext cx="58738" cy="41275"/>
            </a:xfrm>
            <a:custGeom>
              <a:avLst/>
              <a:gdLst/>
              <a:ahLst/>
              <a:cxnLst>
                <a:cxn ang="0">
                  <a:pos x="27" y="8"/>
                </a:cxn>
                <a:cxn ang="0">
                  <a:pos x="15" y="1"/>
                </a:cxn>
                <a:cxn ang="0">
                  <a:pos x="0" y="3"/>
                </a:cxn>
                <a:cxn ang="0">
                  <a:pos x="10" y="12"/>
                </a:cxn>
                <a:cxn ang="0">
                  <a:pos x="12" y="18"/>
                </a:cxn>
                <a:cxn ang="0">
                  <a:pos x="30" y="21"/>
                </a:cxn>
                <a:cxn ang="0">
                  <a:pos x="27" y="8"/>
                </a:cxn>
              </a:cxnLst>
              <a:rect l="0" t="0" r="r" b="b"/>
              <a:pathLst>
                <a:path w="30" h="21">
                  <a:moveTo>
                    <a:pt x="27" y="8"/>
                  </a:moveTo>
                  <a:cubicBezTo>
                    <a:pt x="23" y="3"/>
                    <a:pt x="19" y="0"/>
                    <a:pt x="15" y="1"/>
                  </a:cubicBezTo>
                  <a:cubicBezTo>
                    <a:pt x="10" y="1"/>
                    <a:pt x="5" y="2"/>
                    <a:pt x="0" y="3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1" y="14"/>
                    <a:pt x="12" y="16"/>
                    <a:pt x="12" y="18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7"/>
                    <a:pt x="29" y="12"/>
                    <a:pt x="27" y="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02"/>
            <p:cNvSpPr>
              <a:spLocks/>
            </p:cNvSpPr>
            <p:nvPr/>
          </p:nvSpPr>
          <p:spPr bwMode="auto">
            <a:xfrm>
              <a:off x="6248551" y="1347207"/>
              <a:ext cx="34925" cy="571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9" y="23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16" y="16"/>
                </a:cxn>
                <a:cxn ang="0">
                  <a:pos x="4" y="0"/>
                </a:cxn>
              </a:cxnLst>
              <a:rect l="0" t="0" r="r" b="b"/>
              <a:pathLst>
                <a:path w="17" h="29">
                  <a:moveTo>
                    <a:pt x="4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9" y="6"/>
                    <a:pt x="12" y="14"/>
                    <a:pt x="9" y="23"/>
                  </a:cubicBezTo>
                  <a:cubicBezTo>
                    <a:pt x="9" y="25"/>
                    <a:pt x="7" y="27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6"/>
                    <a:pt x="15" y="22"/>
                    <a:pt x="16" y="16"/>
                  </a:cubicBezTo>
                  <a:cubicBezTo>
                    <a:pt x="17" y="9"/>
                    <a:pt x="12" y="1"/>
                    <a:pt x="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03"/>
            <p:cNvSpPr>
              <a:spLocks/>
            </p:cNvSpPr>
            <p:nvPr/>
          </p:nvSpPr>
          <p:spPr bwMode="auto">
            <a:xfrm>
              <a:off x="6162826" y="1356732"/>
              <a:ext cx="60325" cy="63500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7" y="23"/>
                </a:cxn>
                <a:cxn ang="0">
                  <a:pos x="22" y="4"/>
                </a:cxn>
                <a:cxn ang="0">
                  <a:pos x="16" y="0"/>
                </a:cxn>
                <a:cxn ang="0">
                  <a:pos x="0" y="2"/>
                </a:cxn>
                <a:cxn ang="0">
                  <a:pos x="5" y="7"/>
                </a:cxn>
                <a:cxn ang="0">
                  <a:pos x="8" y="31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8" y="31"/>
                </a:cxn>
                <a:cxn ang="0">
                  <a:pos x="19" y="31"/>
                </a:cxn>
              </a:cxnLst>
              <a:rect l="0" t="0" r="r" b="b"/>
              <a:pathLst>
                <a:path w="30" h="32">
                  <a:moveTo>
                    <a:pt x="19" y="31"/>
                  </a:moveTo>
                  <a:cubicBezTo>
                    <a:pt x="23" y="30"/>
                    <a:pt x="26" y="28"/>
                    <a:pt x="27" y="23"/>
                  </a:cubicBezTo>
                  <a:cubicBezTo>
                    <a:pt x="30" y="16"/>
                    <a:pt x="29" y="10"/>
                    <a:pt x="22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1" y="1"/>
                    <a:pt x="6" y="1"/>
                    <a:pt x="0" y="2"/>
                  </a:cubicBezTo>
                  <a:cubicBezTo>
                    <a:pt x="2" y="3"/>
                    <a:pt x="4" y="5"/>
                    <a:pt x="5" y="7"/>
                  </a:cubicBezTo>
                  <a:cubicBezTo>
                    <a:pt x="11" y="14"/>
                    <a:pt x="12" y="23"/>
                    <a:pt x="8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04"/>
            <p:cNvSpPr>
              <a:spLocks/>
            </p:cNvSpPr>
            <p:nvPr/>
          </p:nvSpPr>
          <p:spPr bwMode="auto">
            <a:xfrm>
              <a:off x="6035826" y="1377370"/>
              <a:ext cx="60325" cy="269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9" y="11"/>
                </a:cxn>
                <a:cxn ang="0">
                  <a:pos x="30" y="14"/>
                </a:cxn>
                <a:cxn ang="0">
                  <a:pos x="28" y="9"/>
                </a:cxn>
                <a:cxn ang="0">
                  <a:pos x="14" y="0"/>
                </a:cxn>
              </a:cxnLst>
              <a:rect l="0" t="0" r="r" b="b"/>
              <a:pathLst>
                <a:path w="30" h="14">
                  <a:moveTo>
                    <a:pt x="14" y="0"/>
                  </a:moveTo>
                  <a:cubicBezTo>
                    <a:pt x="9" y="1"/>
                    <a:pt x="4" y="1"/>
                    <a:pt x="0" y="2"/>
                  </a:cubicBezTo>
                  <a:cubicBezTo>
                    <a:pt x="4" y="4"/>
                    <a:pt x="7" y="7"/>
                    <a:pt x="9" y="1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2"/>
                    <a:pt x="29" y="11"/>
                    <a:pt x="28" y="9"/>
                  </a:cubicBezTo>
                  <a:cubicBezTo>
                    <a:pt x="25" y="3"/>
                    <a:pt x="19" y="0"/>
                    <a:pt x="14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05"/>
            <p:cNvSpPr>
              <a:spLocks/>
            </p:cNvSpPr>
            <p:nvPr/>
          </p:nvSpPr>
          <p:spPr bwMode="auto">
            <a:xfrm>
              <a:off x="5989789" y="1383720"/>
              <a:ext cx="57150" cy="127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"/>
                </a:cxn>
                <a:cxn ang="0">
                  <a:pos x="28" y="7"/>
                </a:cxn>
                <a:cxn ang="0">
                  <a:pos x="15" y="0"/>
                </a:cxn>
              </a:cxnLst>
              <a:rect l="0" t="0" r="r" b="b"/>
              <a:pathLst>
                <a:path w="28" h="7">
                  <a:moveTo>
                    <a:pt x="15" y="0"/>
                  </a:moveTo>
                  <a:cubicBezTo>
                    <a:pt x="9" y="1"/>
                    <a:pt x="4" y="2"/>
                    <a:pt x="0" y="2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5" y="3"/>
                    <a:pt x="20" y="0"/>
                    <a:pt x="1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Oval 228"/>
            <p:cNvSpPr>
              <a:spLocks noChangeArrowheads="1"/>
            </p:cNvSpPr>
            <p:nvPr/>
          </p:nvSpPr>
          <p:spPr bwMode="auto">
            <a:xfrm>
              <a:off x="3022752" y="1213857"/>
              <a:ext cx="585788" cy="585788"/>
            </a:xfrm>
            <a:prstGeom prst="ellipse">
              <a:avLst/>
            </a:prstGeom>
            <a:solidFill>
              <a:srgbClr val="007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29"/>
            <p:cNvSpPr>
              <a:spLocks/>
            </p:cNvSpPr>
            <p:nvPr/>
          </p:nvSpPr>
          <p:spPr bwMode="auto">
            <a:xfrm>
              <a:off x="3148164" y="1347207"/>
              <a:ext cx="57150" cy="304800"/>
            </a:xfrm>
            <a:custGeom>
              <a:avLst/>
              <a:gdLst/>
              <a:ahLst/>
              <a:cxnLst>
                <a:cxn ang="0">
                  <a:pos x="25" y="153"/>
                </a:cxn>
                <a:cxn ang="0">
                  <a:pos x="25" y="4"/>
                </a:cxn>
                <a:cxn ang="0">
                  <a:pos x="3" y="4"/>
                </a:cxn>
                <a:cxn ang="0">
                  <a:pos x="3" y="13"/>
                </a:cxn>
                <a:cxn ang="0">
                  <a:pos x="0" y="1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7" y="0"/>
                </a:cxn>
                <a:cxn ang="0">
                  <a:pos x="28" y="1"/>
                </a:cxn>
                <a:cxn ang="0">
                  <a:pos x="28" y="2"/>
                </a:cxn>
                <a:cxn ang="0">
                  <a:pos x="28" y="153"/>
                </a:cxn>
                <a:cxn ang="0">
                  <a:pos x="25" y="153"/>
                </a:cxn>
              </a:cxnLst>
              <a:rect l="0" t="0" r="r" b="b"/>
              <a:pathLst>
                <a:path w="28" h="153">
                  <a:moveTo>
                    <a:pt x="25" y="153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8" y="1"/>
                  </a:cubicBezTo>
                  <a:cubicBezTo>
                    <a:pt x="28" y="1"/>
                    <a:pt x="28" y="1"/>
                    <a:pt x="28" y="2"/>
                  </a:cubicBezTo>
                  <a:cubicBezTo>
                    <a:pt x="28" y="153"/>
                    <a:pt x="28" y="153"/>
                    <a:pt x="28" y="153"/>
                  </a:cubicBezTo>
                  <a:lnTo>
                    <a:pt x="25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30"/>
            <p:cNvSpPr>
              <a:spLocks/>
            </p:cNvSpPr>
            <p:nvPr/>
          </p:nvSpPr>
          <p:spPr bwMode="auto">
            <a:xfrm>
              <a:off x="3446614" y="1347207"/>
              <a:ext cx="58738" cy="304800"/>
            </a:xfrm>
            <a:custGeom>
              <a:avLst/>
              <a:gdLst/>
              <a:ahLst/>
              <a:cxnLst>
                <a:cxn ang="0">
                  <a:pos x="25" y="153"/>
                </a:cxn>
                <a:cxn ang="0">
                  <a:pos x="25" y="4"/>
                </a:cxn>
                <a:cxn ang="0">
                  <a:pos x="4" y="4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7" y="0"/>
                </a:cxn>
                <a:cxn ang="0">
                  <a:pos x="28" y="1"/>
                </a:cxn>
                <a:cxn ang="0">
                  <a:pos x="29" y="2"/>
                </a:cxn>
                <a:cxn ang="0">
                  <a:pos x="29" y="153"/>
                </a:cxn>
                <a:cxn ang="0">
                  <a:pos x="25" y="153"/>
                </a:cxn>
              </a:cxnLst>
              <a:rect l="0" t="0" r="r" b="b"/>
              <a:pathLst>
                <a:path w="29" h="153">
                  <a:moveTo>
                    <a:pt x="25" y="153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153"/>
                    <a:pt x="29" y="153"/>
                    <a:pt x="29" y="153"/>
                  </a:cubicBezTo>
                  <a:lnTo>
                    <a:pt x="25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31"/>
            <p:cNvSpPr>
              <a:spLocks/>
            </p:cNvSpPr>
            <p:nvPr/>
          </p:nvSpPr>
          <p:spPr bwMode="auto">
            <a:xfrm>
              <a:off x="3232302" y="1347207"/>
              <a:ext cx="55563" cy="304800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7" y="0"/>
                </a:cxn>
                <a:cxn ang="0">
                  <a:pos x="28" y="1"/>
                </a:cxn>
                <a:cxn ang="0">
                  <a:pos x="28" y="2"/>
                </a:cxn>
                <a:cxn ang="0">
                  <a:pos x="28" y="13"/>
                </a:cxn>
                <a:cxn ang="0">
                  <a:pos x="25" y="13"/>
                </a:cxn>
                <a:cxn ang="0">
                  <a:pos x="25" y="4"/>
                </a:cxn>
                <a:cxn ang="0">
                  <a:pos x="3" y="4"/>
                </a:cxn>
                <a:cxn ang="0">
                  <a:pos x="3" y="153"/>
                </a:cxn>
                <a:cxn ang="0">
                  <a:pos x="0" y="153"/>
                </a:cxn>
              </a:cxnLst>
              <a:rect l="0" t="0" r="r" b="b"/>
              <a:pathLst>
                <a:path w="28" h="153">
                  <a:moveTo>
                    <a:pt x="0" y="15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1"/>
                    <a:pt x="28" y="1"/>
                    <a:pt x="28" y="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53"/>
                    <a:pt x="3" y="153"/>
                    <a:pt x="3" y="15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32"/>
            <p:cNvSpPr>
              <a:spLocks/>
            </p:cNvSpPr>
            <p:nvPr/>
          </p:nvSpPr>
          <p:spPr bwMode="auto">
            <a:xfrm>
              <a:off x="3338664" y="1469445"/>
              <a:ext cx="39688" cy="1809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" y="3"/>
                </a:cxn>
                <a:cxn ang="0">
                  <a:pos x="3" y="91"/>
                </a:cxn>
                <a:cxn ang="0">
                  <a:pos x="0" y="9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0" y="0"/>
                </a:cxn>
                <a:cxn ang="0">
                  <a:pos x="20" y="3"/>
                </a:cxn>
              </a:cxnLst>
              <a:rect l="0" t="0" r="r" b="b"/>
              <a:pathLst>
                <a:path w="20" h="91">
                  <a:moveTo>
                    <a:pt x="20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33"/>
            <p:cNvSpPr>
              <a:spLocks/>
            </p:cNvSpPr>
            <p:nvPr/>
          </p:nvSpPr>
          <p:spPr bwMode="auto">
            <a:xfrm>
              <a:off x="3430739" y="1453570"/>
              <a:ext cx="44450" cy="2063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2" y="1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8"/>
                    <a:pt x="22" y="4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34"/>
            <p:cNvSpPr>
              <a:spLocks/>
            </p:cNvSpPr>
            <p:nvPr/>
          </p:nvSpPr>
          <p:spPr bwMode="auto">
            <a:xfrm>
              <a:off x="3262464" y="1453570"/>
              <a:ext cx="46038" cy="20638"/>
            </a:xfrm>
            <a:custGeom>
              <a:avLst/>
              <a:gdLst/>
              <a:ahLst/>
              <a:cxnLst>
                <a:cxn ang="0">
                  <a:pos x="22" y="11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2" y="11"/>
                </a:cxn>
              </a:cxnLst>
              <a:rect l="0" t="0" r="r" b="b"/>
              <a:pathLst>
                <a:path w="23" h="11">
                  <a:moveTo>
                    <a:pt x="22" y="11"/>
                  </a:moveTo>
                  <a:cubicBezTo>
                    <a:pt x="22" y="8"/>
                    <a:pt x="23" y="4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2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35"/>
            <p:cNvSpPr>
              <a:spLocks/>
            </p:cNvSpPr>
            <p:nvPr/>
          </p:nvSpPr>
          <p:spPr bwMode="auto">
            <a:xfrm>
              <a:off x="3262464" y="1550407"/>
              <a:ext cx="42863" cy="22225"/>
            </a:xfrm>
            <a:custGeom>
              <a:avLst/>
              <a:gdLst/>
              <a:ahLst/>
              <a:cxnLst>
                <a:cxn ang="0">
                  <a:pos x="22" y="1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2" y="11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cubicBezTo>
                    <a:pt x="22" y="7"/>
                    <a:pt x="22" y="4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2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36"/>
            <p:cNvSpPr>
              <a:spLocks/>
            </p:cNvSpPr>
            <p:nvPr/>
          </p:nvSpPr>
          <p:spPr bwMode="auto">
            <a:xfrm>
              <a:off x="3249764" y="1399595"/>
              <a:ext cx="74613" cy="47625"/>
            </a:xfrm>
            <a:custGeom>
              <a:avLst/>
              <a:gdLst/>
              <a:ahLst/>
              <a:cxnLst>
                <a:cxn ang="0">
                  <a:pos x="29" y="24"/>
                </a:cxn>
                <a:cxn ang="0">
                  <a:pos x="29" y="24"/>
                </a:cxn>
                <a:cxn ang="0">
                  <a:pos x="36" y="24"/>
                </a:cxn>
                <a:cxn ang="0">
                  <a:pos x="37" y="23"/>
                </a:cxn>
                <a:cxn ang="0">
                  <a:pos x="37" y="16"/>
                </a:cxn>
                <a:cxn ang="0">
                  <a:pos x="36" y="15"/>
                </a:cxn>
                <a:cxn ang="0">
                  <a:pos x="29" y="15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15"/>
                </a:cxn>
                <a:cxn ang="0">
                  <a:pos x="1" y="15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29" y="24"/>
                </a:cxn>
              </a:cxnLst>
              <a:rect l="0" t="0" r="r" b="b"/>
              <a:pathLst>
                <a:path w="37" h="24"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6" y="15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8"/>
                    <a:pt x="29" y="3"/>
                    <a:pt x="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8"/>
                    <a:pt x="6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lnTo>
                    <a:pt x="29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37"/>
            <p:cNvSpPr>
              <a:spLocks/>
            </p:cNvSpPr>
            <p:nvPr/>
          </p:nvSpPr>
          <p:spPr bwMode="auto">
            <a:xfrm>
              <a:off x="3262464" y="1482145"/>
              <a:ext cx="42863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2" y="10"/>
                </a:cxn>
                <a:cxn ang="0">
                  <a:pos x="22" y="0"/>
                </a:cxn>
              </a:cxnLst>
              <a:rect l="0" t="0" r="r" b="b"/>
              <a:pathLst>
                <a:path w="22" h="10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7"/>
                    <a:pt x="22" y="3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38"/>
            <p:cNvSpPr>
              <a:spLocks/>
            </p:cNvSpPr>
            <p:nvPr/>
          </p:nvSpPr>
          <p:spPr bwMode="auto">
            <a:xfrm>
              <a:off x="3129114" y="1482145"/>
              <a:ext cx="444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2" y="10"/>
                </a:cxn>
                <a:cxn ang="0">
                  <a:pos x="22" y="0"/>
                </a:cxn>
              </a:cxnLst>
              <a:rect l="0" t="0" r="r" b="b"/>
              <a:pathLst>
                <a:path w="22" h="10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39"/>
            <p:cNvSpPr>
              <a:spLocks/>
            </p:cNvSpPr>
            <p:nvPr/>
          </p:nvSpPr>
          <p:spPr bwMode="auto">
            <a:xfrm>
              <a:off x="3129114" y="1550407"/>
              <a:ext cx="44450" cy="222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2" y="11"/>
                </a:cxn>
                <a:cxn ang="0">
                  <a:pos x="22" y="0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7"/>
                    <a:pt x="22" y="4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40"/>
            <p:cNvSpPr>
              <a:spLocks/>
            </p:cNvSpPr>
            <p:nvPr/>
          </p:nvSpPr>
          <p:spPr bwMode="auto">
            <a:xfrm>
              <a:off x="3419627" y="1510720"/>
              <a:ext cx="71438" cy="333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28" y="17"/>
                </a:cxn>
                <a:cxn ang="0">
                  <a:pos x="28" y="17"/>
                </a:cxn>
                <a:cxn ang="0">
                  <a:pos x="35" y="17"/>
                </a:cxn>
                <a:cxn ang="0">
                  <a:pos x="36" y="15"/>
                </a:cxn>
                <a:cxn ang="0">
                  <a:pos x="36" y="9"/>
                </a:cxn>
                <a:cxn ang="0">
                  <a:pos x="35" y="7"/>
                </a:cxn>
                <a:cxn ang="0">
                  <a:pos x="28" y="7"/>
                </a:cxn>
                <a:cxn ang="0">
                  <a:pos x="28" y="0"/>
                </a:cxn>
                <a:cxn ang="0">
                  <a:pos x="6" y="0"/>
                </a:cxn>
              </a:cxnLst>
              <a:rect l="0" t="0" r="r" b="b"/>
              <a:pathLst>
                <a:path w="36" h="17">
                  <a:moveTo>
                    <a:pt x="6" y="0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6"/>
                    <a:pt x="36" y="1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8"/>
                    <a:pt x="36" y="7"/>
                    <a:pt x="35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5"/>
                    <a:pt x="28" y="2"/>
                    <a:pt x="28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41"/>
            <p:cNvSpPr>
              <a:spLocks/>
            </p:cNvSpPr>
            <p:nvPr/>
          </p:nvSpPr>
          <p:spPr bwMode="auto">
            <a:xfrm>
              <a:off x="3430739" y="1605970"/>
              <a:ext cx="44450" cy="222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2" y="1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8"/>
                    <a:pt x="22" y="4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42"/>
            <p:cNvSpPr>
              <a:spLocks/>
            </p:cNvSpPr>
            <p:nvPr/>
          </p:nvSpPr>
          <p:spPr bwMode="auto">
            <a:xfrm>
              <a:off x="3262464" y="1577395"/>
              <a:ext cx="42863" cy="20638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2" y="10"/>
                </a:cxn>
              </a:cxnLst>
              <a:rect l="0" t="0" r="r" b="b"/>
              <a:pathLst>
                <a:path w="22" h="10">
                  <a:moveTo>
                    <a:pt x="22" y="10"/>
                  </a:moveTo>
                  <a:cubicBezTo>
                    <a:pt x="22" y="7"/>
                    <a:pt x="22" y="4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43"/>
            <p:cNvSpPr>
              <a:spLocks/>
            </p:cNvSpPr>
            <p:nvPr/>
          </p:nvSpPr>
          <p:spPr bwMode="auto">
            <a:xfrm>
              <a:off x="3249764" y="1510720"/>
              <a:ext cx="74613" cy="33338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36" y="17"/>
                </a:cxn>
                <a:cxn ang="0">
                  <a:pos x="37" y="15"/>
                </a:cxn>
                <a:cxn ang="0">
                  <a:pos x="37" y="9"/>
                </a:cxn>
                <a:cxn ang="0">
                  <a:pos x="36" y="7"/>
                </a:cxn>
                <a:cxn ang="0">
                  <a:pos x="28" y="7"/>
                </a:cxn>
                <a:cxn ang="0">
                  <a:pos x="28" y="0"/>
                </a:cxn>
                <a:cxn ang="0">
                  <a:pos x="6" y="0"/>
                </a:cxn>
                <a:cxn ang="0">
                  <a:pos x="6" y="7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28" y="17"/>
                </a:cxn>
              </a:cxnLst>
              <a:rect l="0" t="0" r="r" b="b"/>
              <a:pathLst>
                <a:path w="37" h="17">
                  <a:moveTo>
                    <a:pt x="28" y="17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7" y="16"/>
                    <a:pt x="37" y="15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6" y="7"/>
                    <a:pt x="36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5"/>
                    <a:pt x="28" y="2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44"/>
            <p:cNvSpPr>
              <a:spLocks/>
            </p:cNvSpPr>
            <p:nvPr/>
          </p:nvSpPr>
          <p:spPr bwMode="auto">
            <a:xfrm>
              <a:off x="3129114" y="1453570"/>
              <a:ext cx="444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2" y="11"/>
                </a:cxn>
                <a:cxn ang="0">
                  <a:pos x="22" y="0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45"/>
            <p:cNvSpPr>
              <a:spLocks/>
            </p:cNvSpPr>
            <p:nvPr/>
          </p:nvSpPr>
          <p:spPr bwMode="auto">
            <a:xfrm>
              <a:off x="3129114" y="1371020"/>
              <a:ext cx="44450" cy="20638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2" y="10"/>
                </a:cxn>
              </a:cxnLst>
              <a:rect l="0" t="0" r="r" b="b"/>
              <a:pathLst>
                <a:path w="22" h="10">
                  <a:moveTo>
                    <a:pt x="22" y="10"/>
                  </a:moveTo>
                  <a:cubicBezTo>
                    <a:pt x="22" y="10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4"/>
                    <a:pt x="16" y="0"/>
                    <a:pt x="11" y="0"/>
                  </a:cubicBezTo>
                  <a:cubicBezTo>
                    <a:pt x="5" y="0"/>
                    <a:pt x="1" y="4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46"/>
            <p:cNvSpPr>
              <a:spLocks/>
            </p:cNvSpPr>
            <p:nvPr/>
          </p:nvSpPr>
          <p:spPr bwMode="auto">
            <a:xfrm>
              <a:off x="3129114" y="1577395"/>
              <a:ext cx="44450" cy="206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2" y="10"/>
                </a:cxn>
                <a:cxn ang="0">
                  <a:pos x="22" y="0"/>
                </a:cxn>
              </a:cxnLst>
              <a:rect l="0" t="0" r="r" b="b"/>
              <a:pathLst>
                <a:path w="22" h="10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47"/>
            <p:cNvSpPr>
              <a:spLocks/>
            </p:cNvSpPr>
            <p:nvPr/>
          </p:nvSpPr>
          <p:spPr bwMode="auto">
            <a:xfrm>
              <a:off x="3419627" y="1399595"/>
              <a:ext cx="71438" cy="476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6" y="0"/>
                </a:cxn>
                <a:cxn ang="0">
                  <a:pos x="6" y="15"/>
                </a:cxn>
                <a:cxn ang="0">
                  <a:pos x="1" y="15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28" y="24"/>
                </a:cxn>
                <a:cxn ang="0">
                  <a:pos x="28" y="24"/>
                </a:cxn>
                <a:cxn ang="0">
                  <a:pos x="35" y="24"/>
                </a:cxn>
                <a:cxn ang="0">
                  <a:pos x="36" y="23"/>
                </a:cxn>
                <a:cxn ang="0">
                  <a:pos x="36" y="16"/>
                </a:cxn>
                <a:cxn ang="0">
                  <a:pos x="35" y="15"/>
                </a:cxn>
                <a:cxn ang="0">
                  <a:pos x="28" y="15"/>
                </a:cxn>
                <a:cxn ang="0">
                  <a:pos x="28" y="0"/>
                </a:cxn>
              </a:cxnLst>
              <a:rect l="0" t="0" r="r" b="b"/>
              <a:pathLst>
                <a:path w="36" h="24">
                  <a:moveTo>
                    <a:pt x="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8"/>
                    <a:pt x="6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6" y="24"/>
                    <a:pt x="36" y="23"/>
                    <a:pt x="36" y="23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5"/>
                    <a:pt x="35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8"/>
                    <a:pt x="28" y="3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48"/>
            <p:cNvSpPr>
              <a:spLocks/>
            </p:cNvSpPr>
            <p:nvPr/>
          </p:nvSpPr>
          <p:spPr bwMode="auto">
            <a:xfrm>
              <a:off x="3430739" y="1371020"/>
              <a:ext cx="44450" cy="20638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10"/>
                </a:cxn>
                <a:cxn ang="0">
                  <a:pos x="22" y="9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22" y="10"/>
                </a:cxn>
              </a:cxnLst>
              <a:rect l="0" t="0" r="r" b="b"/>
              <a:pathLst>
                <a:path w="22" h="10"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6" y="0"/>
                    <a:pt x="1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49"/>
            <p:cNvSpPr>
              <a:spLocks/>
            </p:cNvSpPr>
            <p:nvPr/>
          </p:nvSpPr>
          <p:spPr bwMode="auto">
            <a:xfrm>
              <a:off x="3111652" y="1399595"/>
              <a:ext cx="77788" cy="47625"/>
            </a:xfrm>
            <a:custGeom>
              <a:avLst/>
              <a:gdLst/>
              <a:ahLst/>
              <a:cxnLst>
                <a:cxn ang="0">
                  <a:pos x="1" y="24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31" y="24"/>
                </a:cxn>
                <a:cxn ang="0">
                  <a:pos x="31" y="24"/>
                </a:cxn>
                <a:cxn ang="0">
                  <a:pos x="38" y="24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8" y="15"/>
                </a:cxn>
                <a:cxn ang="0">
                  <a:pos x="31" y="15"/>
                </a:cxn>
                <a:cxn ang="0">
                  <a:pos x="31" y="0"/>
                </a:cxn>
                <a:cxn ang="0">
                  <a:pos x="9" y="0"/>
                </a:cxn>
                <a:cxn ang="0">
                  <a:pos x="9" y="15"/>
                </a:cxn>
                <a:cxn ang="0">
                  <a:pos x="1" y="15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1" y="24"/>
                </a:cxn>
              </a:cxnLst>
              <a:rect l="0" t="0" r="r" b="b"/>
              <a:pathLst>
                <a:path w="39" h="24">
                  <a:moveTo>
                    <a:pt x="1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4"/>
                    <a:pt x="39" y="23"/>
                    <a:pt x="39" y="23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8" y="15"/>
                    <a:pt x="38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8"/>
                    <a:pt x="31" y="3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8"/>
                    <a:pt x="9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50"/>
            <p:cNvSpPr>
              <a:spLocks/>
            </p:cNvSpPr>
            <p:nvPr/>
          </p:nvSpPr>
          <p:spPr bwMode="auto">
            <a:xfrm>
              <a:off x="3116414" y="1634545"/>
              <a:ext cx="395288" cy="28575"/>
            </a:xfrm>
            <a:custGeom>
              <a:avLst/>
              <a:gdLst/>
              <a:ahLst/>
              <a:cxnLst>
                <a:cxn ang="0">
                  <a:pos x="180" y="8"/>
                </a:cxn>
                <a:cxn ang="0">
                  <a:pos x="180" y="0"/>
                </a:cxn>
                <a:cxn ang="0">
                  <a:pos x="158" y="0"/>
                </a:cxn>
                <a:cxn ang="0">
                  <a:pos x="158" y="8"/>
                </a:cxn>
                <a:cxn ang="0">
                  <a:pos x="158" y="9"/>
                </a:cxn>
                <a:cxn ang="0">
                  <a:pos x="95" y="9"/>
                </a:cxn>
                <a:cxn ang="0">
                  <a:pos x="95" y="8"/>
                </a:cxn>
                <a:cxn ang="0">
                  <a:pos x="95" y="0"/>
                </a:cxn>
                <a:cxn ang="0">
                  <a:pos x="73" y="0"/>
                </a:cxn>
                <a:cxn ang="0">
                  <a:pos x="73" y="8"/>
                </a:cxn>
                <a:cxn ang="0">
                  <a:pos x="73" y="9"/>
                </a:cxn>
                <a:cxn ang="0">
                  <a:pos x="28" y="9"/>
                </a:cxn>
                <a:cxn ang="0">
                  <a:pos x="28" y="8"/>
                </a:cxn>
                <a:cxn ang="0">
                  <a:pos x="28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198" y="15"/>
                </a:cxn>
                <a:cxn ang="0">
                  <a:pos x="198" y="9"/>
                </a:cxn>
                <a:cxn ang="0">
                  <a:pos x="180" y="9"/>
                </a:cxn>
                <a:cxn ang="0">
                  <a:pos x="180" y="8"/>
                </a:cxn>
              </a:cxnLst>
              <a:rect l="0" t="0" r="r" b="b"/>
              <a:pathLst>
                <a:path w="198" h="15">
                  <a:moveTo>
                    <a:pt x="180" y="8"/>
                  </a:moveTo>
                  <a:cubicBezTo>
                    <a:pt x="180" y="8"/>
                    <a:pt x="180" y="5"/>
                    <a:pt x="18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5"/>
                    <a:pt x="158" y="8"/>
                    <a:pt x="158" y="8"/>
                  </a:cubicBezTo>
                  <a:cubicBezTo>
                    <a:pt x="158" y="8"/>
                    <a:pt x="158" y="9"/>
                    <a:pt x="158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8"/>
                    <a:pt x="95" y="8"/>
                  </a:cubicBezTo>
                  <a:cubicBezTo>
                    <a:pt x="95" y="8"/>
                    <a:pt x="95" y="5"/>
                    <a:pt x="9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5"/>
                    <a:pt x="73" y="8"/>
                    <a:pt x="73" y="8"/>
                  </a:cubicBezTo>
                  <a:cubicBezTo>
                    <a:pt x="73" y="8"/>
                    <a:pt x="73" y="9"/>
                    <a:pt x="73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8" y="8"/>
                    <a:pt x="28" y="5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6" y="8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98" y="15"/>
                    <a:pt x="198" y="15"/>
                    <a:pt x="198" y="15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80" y="9"/>
                    <a:pt x="180" y="8"/>
                    <a:pt x="180" y="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51"/>
            <p:cNvSpPr>
              <a:spLocks/>
            </p:cNvSpPr>
            <p:nvPr/>
          </p:nvSpPr>
          <p:spPr bwMode="auto">
            <a:xfrm>
              <a:off x="3111652" y="1510720"/>
              <a:ext cx="77788" cy="33338"/>
            </a:xfrm>
            <a:custGeom>
              <a:avLst/>
              <a:gdLst/>
              <a:ahLst/>
              <a:cxnLst>
                <a:cxn ang="0">
                  <a:pos x="9" y="17"/>
                </a:cxn>
                <a:cxn ang="0">
                  <a:pos x="31" y="17"/>
                </a:cxn>
                <a:cxn ang="0">
                  <a:pos x="31" y="17"/>
                </a:cxn>
                <a:cxn ang="0">
                  <a:pos x="38" y="17"/>
                </a:cxn>
                <a:cxn ang="0">
                  <a:pos x="39" y="15"/>
                </a:cxn>
                <a:cxn ang="0">
                  <a:pos x="39" y="9"/>
                </a:cxn>
                <a:cxn ang="0">
                  <a:pos x="38" y="7"/>
                </a:cxn>
                <a:cxn ang="0">
                  <a:pos x="31" y="7"/>
                </a:cxn>
                <a:cxn ang="0">
                  <a:pos x="31" y="0"/>
                </a:cxn>
                <a:cxn ang="0">
                  <a:pos x="9" y="0"/>
                </a:cxn>
                <a:cxn ang="0">
                  <a:pos x="9" y="7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9" y="17"/>
                </a:cxn>
              </a:cxnLst>
              <a:rect l="0" t="0" r="r" b="b"/>
              <a:pathLst>
                <a:path w="39" h="17">
                  <a:moveTo>
                    <a:pt x="9" y="17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8" y="7"/>
                    <a:pt x="3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5"/>
                    <a:pt x="9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9" y="17"/>
                    <a:pt x="9" y="17"/>
                    <a:pt x="9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52"/>
            <p:cNvSpPr>
              <a:spLocks/>
            </p:cNvSpPr>
            <p:nvPr/>
          </p:nvSpPr>
          <p:spPr bwMode="auto">
            <a:xfrm>
              <a:off x="3262464" y="1371020"/>
              <a:ext cx="46038" cy="20638"/>
            </a:xfrm>
            <a:custGeom>
              <a:avLst/>
              <a:gdLst/>
              <a:ahLst/>
              <a:cxnLst>
                <a:cxn ang="0">
                  <a:pos x="23" y="10"/>
                </a:cxn>
                <a:cxn ang="0">
                  <a:pos x="23" y="10"/>
                </a:cxn>
                <a:cxn ang="0">
                  <a:pos x="22" y="9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23" y="10"/>
                </a:cxn>
              </a:cxnLst>
              <a:rect l="0" t="0" r="r" b="b"/>
              <a:pathLst>
                <a:path w="23" h="10"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2" y="9"/>
                    <a:pt x="22" y="9"/>
                  </a:cubicBezTo>
                  <a:cubicBezTo>
                    <a:pt x="22" y="4"/>
                    <a:pt x="17" y="0"/>
                    <a:pt x="11" y="0"/>
                  </a:cubicBezTo>
                  <a:cubicBezTo>
                    <a:pt x="6" y="0"/>
                    <a:pt x="1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lnTo>
                    <a:pt x="2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53"/>
            <p:cNvSpPr>
              <a:spLocks/>
            </p:cNvSpPr>
            <p:nvPr/>
          </p:nvSpPr>
          <p:spPr bwMode="auto">
            <a:xfrm>
              <a:off x="3430739" y="1482145"/>
              <a:ext cx="44450" cy="206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2" y="10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22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7"/>
                    <a:pt x="22" y="3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254"/>
            <p:cNvSpPr>
              <a:spLocks/>
            </p:cNvSpPr>
            <p:nvPr/>
          </p:nvSpPr>
          <p:spPr bwMode="auto">
            <a:xfrm>
              <a:off x="3129114" y="1605970"/>
              <a:ext cx="44450" cy="222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2" y="11"/>
                </a:cxn>
                <a:cxn ang="0">
                  <a:pos x="22" y="0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255"/>
            <p:cNvSpPr>
              <a:spLocks/>
            </p:cNvSpPr>
            <p:nvPr/>
          </p:nvSpPr>
          <p:spPr bwMode="auto">
            <a:xfrm>
              <a:off x="3262464" y="1605970"/>
              <a:ext cx="42863" cy="222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2" y="11"/>
                </a:cxn>
                <a:cxn ang="0">
                  <a:pos x="22" y="0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8"/>
                    <a:pt x="22" y="4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256"/>
            <p:cNvSpPr>
              <a:spLocks/>
            </p:cNvSpPr>
            <p:nvPr/>
          </p:nvSpPr>
          <p:spPr bwMode="auto">
            <a:xfrm>
              <a:off x="3430739" y="1550407"/>
              <a:ext cx="44450" cy="222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2" y="1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7"/>
                    <a:pt x="22" y="4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257"/>
            <p:cNvSpPr>
              <a:spLocks/>
            </p:cNvSpPr>
            <p:nvPr/>
          </p:nvSpPr>
          <p:spPr bwMode="auto">
            <a:xfrm>
              <a:off x="3430739" y="1577395"/>
              <a:ext cx="44450" cy="2063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2" y="10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7"/>
                    <a:pt x="22" y="4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258"/>
            <p:cNvSpPr>
              <a:spLocks/>
            </p:cNvSpPr>
            <p:nvPr/>
          </p:nvSpPr>
          <p:spPr bwMode="auto">
            <a:xfrm>
              <a:off x="3364064" y="1605970"/>
              <a:ext cx="38100" cy="222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9" y="1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19" h="11">
                  <a:moveTo>
                    <a:pt x="0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8"/>
                    <a:pt x="19" y="4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259"/>
            <p:cNvSpPr>
              <a:spLocks/>
            </p:cNvSpPr>
            <p:nvPr/>
          </p:nvSpPr>
          <p:spPr bwMode="auto">
            <a:xfrm>
              <a:off x="3364064" y="1577395"/>
              <a:ext cx="38100" cy="2063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9" y="1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19" h="10">
                  <a:moveTo>
                    <a:pt x="0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7"/>
                    <a:pt x="19" y="4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Freeform 260"/>
            <p:cNvSpPr>
              <a:spLocks/>
            </p:cNvSpPr>
            <p:nvPr/>
          </p:nvSpPr>
          <p:spPr bwMode="auto">
            <a:xfrm>
              <a:off x="3364064" y="1423407"/>
              <a:ext cx="38100" cy="2381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9" y="12"/>
                </a:cxn>
                <a:cxn ang="0">
                  <a:pos x="19" y="10"/>
                </a:cxn>
              </a:cxnLst>
              <a:rect l="0" t="0" r="r" b="b"/>
              <a:pathLst>
                <a:path w="19" h="12">
                  <a:moveTo>
                    <a:pt x="19" y="10"/>
                  </a:moveTo>
                  <a:cubicBezTo>
                    <a:pt x="19" y="10"/>
                    <a:pt x="19" y="9"/>
                    <a:pt x="19" y="9"/>
                  </a:cubicBezTo>
                  <a:cubicBezTo>
                    <a:pt x="18" y="4"/>
                    <a:pt x="15" y="0"/>
                    <a:pt x="10" y="0"/>
                  </a:cubicBezTo>
                  <a:cubicBezTo>
                    <a:pt x="5" y="0"/>
                    <a:pt x="1" y="4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Freeform 261"/>
            <p:cNvSpPr>
              <a:spLocks/>
            </p:cNvSpPr>
            <p:nvPr/>
          </p:nvSpPr>
          <p:spPr bwMode="auto">
            <a:xfrm>
              <a:off x="3364064" y="1550407"/>
              <a:ext cx="38100" cy="222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9" y="1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19" h="11">
                  <a:moveTo>
                    <a:pt x="0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7"/>
                    <a:pt x="19" y="3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Freeform 262"/>
            <p:cNvSpPr>
              <a:spLocks/>
            </p:cNvSpPr>
            <p:nvPr/>
          </p:nvSpPr>
          <p:spPr bwMode="auto">
            <a:xfrm>
              <a:off x="3364064" y="1634545"/>
              <a:ext cx="38100" cy="158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8"/>
                </a:cxn>
                <a:cxn ang="0">
                  <a:pos x="18" y="8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19" h="8">
                  <a:moveTo>
                    <a:pt x="0" y="7"/>
                  </a:moveTo>
                  <a:cubicBezTo>
                    <a:pt x="0" y="7"/>
                    <a:pt x="1" y="8"/>
                    <a:pt x="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7"/>
                    <a:pt x="19" y="4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Freeform 263"/>
            <p:cNvSpPr>
              <a:spLocks/>
            </p:cNvSpPr>
            <p:nvPr/>
          </p:nvSpPr>
          <p:spPr bwMode="auto">
            <a:xfrm>
              <a:off x="3357714" y="1453570"/>
              <a:ext cx="52388" cy="3968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5" y="20"/>
                </a:cxn>
                <a:cxn ang="0">
                  <a:pos x="26" y="19"/>
                </a:cxn>
                <a:cxn ang="0">
                  <a:pos x="26" y="13"/>
                </a:cxn>
                <a:cxn ang="0">
                  <a:pos x="24" y="11"/>
                </a:cxn>
                <a:cxn ang="0">
                  <a:pos x="22" y="11"/>
                </a:cxn>
                <a:cxn ang="0">
                  <a:pos x="22" y="0"/>
                </a:cxn>
                <a:cxn ang="0">
                  <a:pos x="3" y="0"/>
                </a:cxn>
                <a:cxn ang="0">
                  <a:pos x="3" y="11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20"/>
                </a:cxn>
              </a:cxnLst>
              <a:rect l="0" t="0" r="r" b="b"/>
              <a:pathLst>
                <a:path w="26" h="20">
                  <a:moveTo>
                    <a:pt x="0" y="20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9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7"/>
                    <a:pt x="22" y="3"/>
                    <a:pt x="2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Freeform 264"/>
            <p:cNvSpPr>
              <a:spLocks/>
            </p:cNvSpPr>
            <p:nvPr/>
          </p:nvSpPr>
          <p:spPr bwMode="auto">
            <a:xfrm>
              <a:off x="3364064" y="1525007"/>
              <a:ext cx="3810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9" y="10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6"/>
                    <a:pt x="19" y="3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Freeform 265"/>
            <p:cNvSpPr>
              <a:spLocks/>
            </p:cNvSpPr>
            <p:nvPr/>
          </p:nvSpPr>
          <p:spPr bwMode="auto">
            <a:xfrm>
              <a:off x="3364064" y="1498020"/>
              <a:ext cx="38100" cy="20638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9" y="10"/>
                </a:cxn>
              </a:cxnLst>
              <a:rect l="0" t="0" r="r" b="b"/>
              <a:pathLst>
                <a:path w="19" h="10">
                  <a:moveTo>
                    <a:pt x="19" y="10"/>
                  </a:moveTo>
                  <a:cubicBezTo>
                    <a:pt x="19" y="6"/>
                    <a:pt x="19" y="3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266"/>
            <p:cNvSpPr>
              <a:spLocks noChangeArrowheads="1"/>
            </p:cNvSpPr>
            <p:nvPr/>
          </p:nvSpPr>
          <p:spPr bwMode="auto">
            <a:xfrm>
              <a:off x="5051577" y="1213857"/>
              <a:ext cx="582613" cy="582613"/>
            </a:xfrm>
            <a:prstGeom prst="ellipse">
              <a:avLst/>
            </a:prstGeom>
            <a:solidFill>
              <a:srgbClr val="007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Freeform 267"/>
            <p:cNvSpPr>
              <a:spLocks/>
            </p:cNvSpPr>
            <p:nvPr/>
          </p:nvSpPr>
          <p:spPr bwMode="auto">
            <a:xfrm>
              <a:off x="5440515" y="1529770"/>
              <a:ext cx="49213" cy="1555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" y="25"/>
                </a:cxn>
                <a:cxn ang="0">
                  <a:pos x="0" y="78"/>
                </a:cxn>
                <a:cxn ang="0">
                  <a:pos x="24" y="78"/>
                </a:cxn>
                <a:cxn ang="0">
                  <a:pos x="18" y="0"/>
                </a:cxn>
              </a:cxnLst>
              <a:rect l="0" t="0" r="r" b="b"/>
              <a:pathLst>
                <a:path w="24" h="78">
                  <a:moveTo>
                    <a:pt x="18" y="0"/>
                  </a:moveTo>
                  <a:cubicBezTo>
                    <a:pt x="15" y="10"/>
                    <a:pt x="11" y="18"/>
                    <a:pt x="4" y="2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4" y="78"/>
                    <a:pt x="24" y="78"/>
                    <a:pt x="24" y="7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Freeform 268"/>
            <p:cNvSpPr>
              <a:spLocks/>
            </p:cNvSpPr>
            <p:nvPr/>
          </p:nvSpPr>
          <p:spPr bwMode="auto">
            <a:xfrm>
              <a:off x="5196040" y="1534532"/>
              <a:ext cx="47625" cy="150813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6" y="0"/>
                </a:cxn>
                <a:cxn ang="0">
                  <a:pos x="0" y="76"/>
                </a:cxn>
                <a:cxn ang="0">
                  <a:pos x="24" y="76"/>
                </a:cxn>
                <a:cxn ang="0">
                  <a:pos x="20" y="24"/>
                </a:cxn>
              </a:cxnLst>
              <a:rect l="0" t="0" r="r" b="b"/>
              <a:pathLst>
                <a:path w="24" h="76">
                  <a:moveTo>
                    <a:pt x="20" y="24"/>
                  </a:moveTo>
                  <a:cubicBezTo>
                    <a:pt x="14" y="17"/>
                    <a:pt x="9" y="9"/>
                    <a:pt x="6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4" y="76"/>
                    <a:pt x="24" y="76"/>
                    <a:pt x="24" y="76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Freeform 269"/>
            <p:cNvSpPr>
              <a:spLocks/>
            </p:cNvSpPr>
            <p:nvPr/>
          </p:nvSpPr>
          <p:spPr bwMode="auto">
            <a:xfrm>
              <a:off x="5208740" y="1353557"/>
              <a:ext cx="268288" cy="147638"/>
            </a:xfrm>
            <a:custGeom>
              <a:avLst/>
              <a:gdLst/>
              <a:ahLst/>
              <a:cxnLst>
                <a:cxn ang="0">
                  <a:pos x="135" y="74"/>
                </a:cxn>
                <a:cxn ang="0">
                  <a:pos x="135" y="68"/>
                </a:cxn>
                <a:cxn ang="0">
                  <a:pos x="67" y="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35" y="74"/>
                </a:cxn>
              </a:cxnLst>
              <a:rect l="0" t="0" r="r" b="b"/>
              <a:pathLst>
                <a:path w="135" h="74">
                  <a:moveTo>
                    <a:pt x="135" y="74"/>
                  </a:moveTo>
                  <a:cubicBezTo>
                    <a:pt x="135" y="72"/>
                    <a:pt x="135" y="70"/>
                    <a:pt x="135" y="68"/>
                  </a:cubicBezTo>
                  <a:cubicBezTo>
                    <a:pt x="135" y="30"/>
                    <a:pt x="105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lnTo>
                    <a:pt x="13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Freeform 270"/>
            <p:cNvSpPr>
              <a:spLocks/>
            </p:cNvSpPr>
            <p:nvPr/>
          </p:nvSpPr>
          <p:spPr bwMode="auto">
            <a:xfrm>
              <a:off x="5270652" y="1510720"/>
              <a:ext cx="47625" cy="174625"/>
            </a:xfrm>
            <a:custGeom>
              <a:avLst/>
              <a:gdLst/>
              <a:ahLst/>
              <a:cxnLst>
                <a:cxn ang="0">
                  <a:pos x="30" y="110"/>
                </a:cxn>
                <a:cxn ang="0">
                  <a:pos x="0" y="110"/>
                </a:cxn>
                <a:cxn ang="0">
                  <a:pos x="8" y="0"/>
                </a:cxn>
                <a:cxn ang="0">
                  <a:pos x="21" y="0"/>
                </a:cxn>
                <a:cxn ang="0">
                  <a:pos x="30" y="110"/>
                </a:cxn>
              </a:cxnLst>
              <a:rect l="0" t="0" r="r" b="b"/>
              <a:pathLst>
                <a:path w="30" h="110">
                  <a:moveTo>
                    <a:pt x="30" y="110"/>
                  </a:moveTo>
                  <a:lnTo>
                    <a:pt x="0" y="110"/>
                  </a:lnTo>
                  <a:lnTo>
                    <a:pt x="8" y="0"/>
                  </a:lnTo>
                  <a:lnTo>
                    <a:pt x="21" y="0"/>
                  </a:lnTo>
                  <a:lnTo>
                    <a:pt x="30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Freeform 271"/>
            <p:cNvSpPr>
              <a:spLocks/>
            </p:cNvSpPr>
            <p:nvPr/>
          </p:nvSpPr>
          <p:spPr bwMode="auto">
            <a:xfrm>
              <a:off x="5369077" y="1510720"/>
              <a:ext cx="47625" cy="174625"/>
            </a:xfrm>
            <a:custGeom>
              <a:avLst/>
              <a:gdLst/>
              <a:ahLst/>
              <a:cxnLst>
                <a:cxn ang="0">
                  <a:pos x="30" y="110"/>
                </a:cxn>
                <a:cxn ang="0">
                  <a:pos x="0" y="110"/>
                </a:cxn>
                <a:cxn ang="0">
                  <a:pos x="9" y="0"/>
                </a:cxn>
                <a:cxn ang="0">
                  <a:pos x="22" y="0"/>
                </a:cxn>
                <a:cxn ang="0">
                  <a:pos x="30" y="110"/>
                </a:cxn>
              </a:cxnLst>
              <a:rect l="0" t="0" r="r" b="b"/>
              <a:pathLst>
                <a:path w="30" h="110">
                  <a:moveTo>
                    <a:pt x="30" y="110"/>
                  </a:moveTo>
                  <a:lnTo>
                    <a:pt x="0" y="110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Rectangle 272"/>
            <p:cNvSpPr>
              <a:spLocks noChangeArrowheads="1"/>
            </p:cNvSpPr>
            <p:nvPr/>
          </p:nvSpPr>
          <p:spPr bwMode="auto">
            <a:xfrm>
              <a:off x="5329390" y="1302757"/>
              <a:ext cx="22225" cy="34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Freeform 273"/>
            <p:cNvSpPr>
              <a:spLocks/>
            </p:cNvSpPr>
            <p:nvPr/>
          </p:nvSpPr>
          <p:spPr bwMode="auto">
            <a:xfrm>
              <a:off x="5375427" y="1321807"/>
              <a:ext cx="92075" cy="111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46"/>
                </a:cxn>
                <a:cxn ang="0">
                  <a:pos x="45" y="56"/>
                </a:cxn>
                <a:cxn ang="0">
                  <a:pos x="0" y="56"/>
                </a:cxn>
                <a:cxn ang="0">
                  <a:pos x="0" y="0"/>
                </a:cxn>
              </a:cxnLst>
              <a:rect l="0" t="0" r="r" b="b"/>
              <a:pathLst>
                <a:path w="46" h="56">
                  <a:moveTo>
                    <a:pt x="0" y="0"/>
                  </a:moveTo>
                  <a:cubicBezTo>
                    <a:pt x="29" y="2"/>
                    <a:pt x="46" y="25"/>
                    <a:pt x="46" y="46"/>
                  </a:cubicBezTo>
                  <a:cubicBezTo>
                    <a:pt x="46" y="49"/>
                    <a:pt x="46" y="53"/>
                    <a:pt x="45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Rectangle 274"/>
            <p:cNvSpPr>
              <a:spLocks noChangeArrowheads="1"/>
            </p:cNvSpPr>
            <p:nvPr/>
          </p:nvSpPr>
          <p:spPr bwMode="auto">
            <a:xfrm>
              <a:off x="5319865" y="1337682"/>
              <a:ext cx="46038" cy="190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Line 275"/>
            <p:cNvSpPr>
              <a:spLocks noChangeShapeType="1"/>
            </p:cNvSpPr>
            <p:nvPr/>
          </p:nvSpPr>
          <p:spPr bwMode="auto">
            <a:xfrm>
              <a:off x="5404002" y="1328157"/>
              <a:ext cx="1588" cy="39688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Line 276"/>
            <p:cNvSpPr>
              <a:spLocks noChangeShapeType="1"/>
            </p:cNvSpPr>
            <p:nvPr/>
          </p:nvSpPr>
          <p:spPr bwMode="auto">
            <a:xfrm>
              <a:off x="5427815" y="1339270"/>
              <a:ext cx="1588" cy="52388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Line 277"/>
            <p:cNvSpPr>
              <a:spLocks noChangeShapeType="1"/>
            </p:cNvSpPr>
            <p:nvPr/>
          </p:nvSpPr>
          <p:spPr bwMode="auto">
            <a:xfrm>
              <a:off x="5443690" y="1355145"/>
              <a:ext cx="1588" cy="49213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Line 278"/>
            <p:cNvSpPr>
              <a:spLocks noChangeShapeType="1"/>
            </p:cNvSpPr>
            <p:nvPr/>
          </p:nvSpPr>
          <p:spPr bwMode="auto">
            <a:xfrm>
              <a:off x="5459565" y="1377370"/>
              <a:ext cx="1588" cy="42863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Freeform 279"/>
            <p:cNvSpPr>
              <a:spLocks/>
            </p:cNvSpPr>
            <p:nvPr/>
          </p:nvSpPr>
          <p:spPr bwMode="auto">
            <a:xfrm>
              <a:off x="5307165" y="1321807"/>
              <a:ext cx="68263" cy="3492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22"/>
                </a:cxn>
              </a:cxnLst>
              <a:rect l="0" t="0" r="r" b="b"/>
              <a:pathLst>
                <a:path w="43" h="22">
                  <a:moveTo>
                    <a:pt x="0" y="22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22"/>
                  </a:ln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Line 280"/>
            <p:cNvSpPr>
              <a:spLocks noChangeShapeType="1"/>
            </p:cNvSpPr>
            <p:nvPr/>
          </p:nvSpPr>
          <p:spPr bwMode="auto">
            <a:xfrm>
              <a:off x="5329390" y="1321807"/>
              <a:ext cx="1588" cy="33338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Line 281"/>
            <p:cNvSpPr>
              <a:spLocks noChangeShapeType="1"/>
            </p:cNvSpPr>
            <p:nvPr/>
          </p:nvSpPr>
          <p:spPr bwMode="auto">
            <a:xfrm>
              <a:off x="5353202" y="1321807"/>
              <a:ext cx="1588" cy="33338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Freeform 282"/>
            <p:cNvSpPr>
              <a:spLocks/>
            </p:cNvSpPr>
            <p:nvPr/>
          </p:nvSpPr>
          <p:spPr bwMode="auto">
            <a:xfrm>
              <a:off x="5208740" y="1505957"/>
              <a:ext cx="104775" cy="1143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0"/>
                </a:cxn>
                <a:cxn ang="0">
                  <a:pos x="53" y="57"/>
                </a:cxn>
                <a:cxn ang="0">
                  <a:pos x="48" y="0"/>
                </a:cxn>
              </a:cxnLst>
              <a:rect l="0" t="0" r="r" b="b"/>
              <a:pathLst>
                <a:path w="53" h="57">
                  <a:moveTo>
                    <a:pt x="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8"/>
                    <a:pt x="25" y="51"/>
                    <a:pt x="53" y="5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Freeform 283"/>
            <p:cNvSpPr>
              <a:spLocks/>
            </p:cNvSpPr>
            <p:nvPr/>
          </p:nvSpPr>
          <p:spPr bwMode="auto">
            <a:xfrm>
              <a:off x="5315102" y="1505957"/>
              <a:ext cx="57150" cy="11588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13" y="58"/>
                </a:cxn>
                <a:cxn ang="0">
                  <a:pos x="28" y="57"/>
                </a:cxn>
                <a:cxn ang="0">
                  <a:pos x="28" y="0"/>
                </a:cxn>
              </a:cxnLst>
              <a:rect l="0" t="0" r="r" b="b"/>
              <a:pathLst>
                <a:path w="28" h="58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5" y="58"/>
                    <a:pt x="9" y="58"/>
                    <a:pt x="13" y="58"/>
                  </a:cubicBezTo>
                  <a:cubicBezTo>
                    <a:pt x="19" y="58"/>
                    <a:pt x="24" y="58"/>
                    <a:pt x="28" y="57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Freeform 284"/>
            <p:cNvSpPr>
              <a:spLocks/>
            </p:cNvSpPr>
            <p:nvPr/>
          </p:nvSpPr>
          <p:spPr bwMode="auto">
            <a:xfrm>
              <a:off x="5375427" y="1505957"/>
              <a:ext cx="101600" cy="1127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6"/>
                </a:cxn>
                <a:cxn ang="0">
                  <a:pos x="51" y="0"/>
                </a:cxn>
                <a:cxn ang="0">
                  <a:pos x="4" y="0"/>
                </a:cxn>
              </a:cxnLst>
              <a:rect l="0" t="0" r="r" b="b"/>
              <a:pathLst>
                <a:path w="51" h="56">
                  <a:moveTo>
                    <a:pt x="4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26" y="50"/>
                    <a:pt x="47" y="28"/>
                    <a:pt x="51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Oval 285"/>
            <p:cNvSpPr>
              <a:spLocks noChangeArrowheads="1"/>
            </p:cNvSpPr>
            <p:nvPr/>
          </p:nvSpPr>
          <p:spPr bwMode="auto">
            <a:xfrm>
              <a:off x="6989915" y="1213857"/>
              <a:ext cx="581025" cy="582613"/>
            </a:xfrm>
            <a:prstGeom prst="ellipse">
              <a:avLst/>
            </a:prstGeom>
            <a:solidFill>
              <a:srgbClr val="007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Freeform 286"/>
            <p:cNvSpPr>
              <a:spLocks noEditPoints="1"/>
            </p:cNvSpPr>
            <p:nvPr/>
          </p:nvSpPr>
          <p:spPr bwMode="auto">
            <a:xfrm>
              <a:off x="7204227" y="1477382"/>
              <a:ext cx="133350" cy="133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0" y="61"/>
                </a:cxn>
                <a:cxn ang="0">
                  <a:pos x="6" y="67"/>
                </a:cxn>
                <a:cxn ang="0">
                  <a:pos x="61" y="67"/>
                </a:cxn>
                <a:cxn ang="0">
                  <a:pos x="67" y="61"/>
                </a:cxn>
                <a:cxn ang="0">
                  <a:pos x="67" y="6"/>
                </a:cxn>
                <a:cxn ang="0">
                  <a:pos x="61" y="0"/>
                </a:cxn>
                <a:cxn ang="0">
                  <a:pos x="6" y="0"/>
                </a:cxn>
                <a:cxn ang="0">
                  <a:pos x="42" y="24"/>
                </a:cxn>
                <a:cxn ang="0">
                  <a:pos x="9" y="24"/>
                </a:cxn>
                <a:cxn ang="0">
                  <a:pos x="9" y="6"/>
                </a:cxn>
                <a:cxn ang="0">
                  <a:pos x="42" y="6"/>
                </a:cxn>
                <a:cxn ang="0">
                  <a:pos x="42" y="24"/>
                </a:cxn>
              </a:cxnLst>
              <a:rect l="0" t="0" r="r" b="b"/>
              <a:pathLst>
                <a:path w="67" h="67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5"/>
                    <a:pt x="3" y="67"/>
                    <a:pt x="6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4" y="67"/>
                    <a:pt x="67" y="65"/>
                    <a:pt x="67" y="6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3"/>
                    <a:pt x="64" y="0"/>
                    <a:pt x="61" y="0"/>
                  </a:cubicBezTo>
                  <a:lnTo>
                    <a:pt x="6" y="0"/>
                  </a:lnTo>
                  <a:close/>
                  <a:moveTo>
                    <a:pt x="42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2" y="6"/>
                    <a:pt x="42" y="6"/>
                    <a:pt x="42" y="6"/>
                  </a:cubicBez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Freeform 287"/>
            <p:cNvSpPr>
              <a:spLocks/>
            </p:cNvSpPr>
            <p:nvPr/>
          </p:nvSpPr>
          <p:spPr bwMode="auto">
            <a:xfrm>
              <a:off x="7118502" y="1420232"/>
              <a:ext cx="14288" cy="115888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9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5"/>
                </a:cxn>
                <a:cxn ang="0">
                  <a:pos x="4" y="58"/>
                </a:cxn>
                <a:cxn ang="0">
                  <a:pos x="7" y="54"/>
                </a:cxn>
                <a:cxn ang="0">
                  <a:pos x="7" y="52"/>
                </a:cxn>
                <a:cxn ang="0">
                  <a:pos x="7" y="52"/>
                </a:cxn>
                <a:cxn ang="0">
                  <a:pos x="7" y="9"/>
                </a:cxn>
              </a:cxnLst>
              <a:rect l="0" t="0" r="r" b="b"/>
              <a:pathLst>
                <a:path w="7" h="58"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6" y="58"/>
                    <a:pt x="7" y="56"/>
                    <a:pt x="7" y="5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Freeform 288"/>
            <p:cNvSpPr>
              <a:spLocks/>
            </p:cNvSpPr>
            <p:nvPr/>
          </p:nvSpPr>
          <p:spPr bwMode="auto">
            <a:xfrm>
              <a:off x="7075640" y="1439282"/>
              <a:ext cx="36513" cy="85725"/>
            </a:xfrm>
            <a:custGeom>
              <a:avLst/>
              <a:gdLst/>
              <a:ahLst/>
              <a:cxnLst>
                <a:cxn ang="0">
                  <a:pos x="23" y="54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16" y="17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16" y="54"/>
                </a:cxn>
                <a:cxn ang="0">
                  <a:pos x="23" y="54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lnTo>
                    <a:pt x="23" y="0"/>
                  </a:ln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54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Rectangle 289"/>
            <p:cNvSpPr>
              <a:spLocks noChangeArrowheads="1"/>
            </p:cNvSpPr>
            <p:nvPr/>
          </p:nvSpPr>
          <p:spPr bwMode="auto">
            <a:xfrm>
              <a:off x="7407427" y="1383720"/>
              <a:ext cx="19050" cy="555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Rectangle 290"/>
            <p:cNvSpPr>
              <a:spLocks noChangeArrowheads="1"/>
            </p:cNvSpPr>
            <p:nvPr/>
          </p:nvSpPr>
          <p:spPr bwMode="auto">
            <a:xfrm>
              <a:off x="7350277" y="1344032"/>
              <a:ext cx="36513" cy="190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Freeform 291"/>
            <p:cNvSpPr>
              <a:spLocks noEditPoints="1"/>
            </p:cNvSpPr>
            <p:nvPr/>
          </p:nvSpPr>
          <p:spPr bwMode="auto">
            <a:xfrm>
              <a:off x="7202640" y="1383720"/>
              <a:ext cx="134938" cy="8731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11"/>
                </a:cxn>
                <a:cxn ang="0">
                  <a:pos x="62" y="11"/>
                </a:cxn>
                <a:cxn ang="0">
                  <a:pos x="62" y="18"/>
                </a:cxn>
                <a:cxn ang="0">
                  <a:pos x="27" y="18"/>
                </a:cxn>
                <a:cxn ang="0">
                  <a:pos x="27" y="11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5" y="11"/>
                </a:cxn>
                <a:cxn ang="0">
                  <a:pos x="5" y="18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5" y="23"/>
                </a:cxn>
                <a:cxn ang="0">
                  <a:pos x="5" y="55"/>
                </a:cxn>
                <a:cxn ang="0">
                  <a:pos x="80" y="55"/>
                </a:cxn>
                <a:cxn ang="0">
                  <a:pos x="80" y="23"/>
                </a:cxn>
                <a:cxn ang="0">
                  <a:pos x="85" y="23"/>
                </a:cxn>
                <a:cxn ang="0">
                  <a:pos x="85" y="18"/>
                </a:cxn>
                <a:cxn ang="0">
                  <a:pos x="84" y="18"/>
                </a:cxn>
                <a:cxn ang="0">
                  <a:pos x="84" y="11"/>
                </a:cxn>
                <a:cxn ang="0">
                  <a:pos x="80" y="11"/>
                </a:cxn>
                <a:cxn ang="0">
                  <a:pos x="80" y="0"/>
                </a:cxn>
                <a:cxn ang="0">
                  <a:pos x="67" y="0"/>
                </a:cxn>
                <a:cxn ang="0">
                  <a:pos x="62" y="51"/>
                </a:cxn>
                <a:cxn ang="0">
                  <a:pos x="22" y="51"/>
                </a:cxn>
                <a:cxn ang="0">
                  <a:pos x="22" y="32"/>
                </a:cxn>
                <a:cxn ang="0">
                  <a:pos x="62" y="32"/>
                </a:cxn>
                <a:cxn ang="0">
                  <a:pos x="62" y="51"/>
                </a:cxn>
              </a:cxnLst>
              <a:rect l="0" t="0" r="r" b="b"/>
              <a:pathLst>
                <a:path w="85" h="55">
                  <a:moveTo>
                    <a:pt x="67" y="0"/>
                  </a:moveTo>
                  <a:lnTo>
                    <a:pt x="67" y="11"/>
                  </a:lnTo>
                  <a:lnTo>
                    <a:pt x="62" y="11"/>
                  </a:lnTo>
                  <a:lnTo>
                    <a:pt x="62" y="18"/>
                  </a:lnTo>
                  <a:lnTo>
                    <a:pt x="27" y="18"/>
                  </a:lnTo>
                  <a:lnTo>
                    <a:pt x="27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11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55"/>
                  </a:lnTo>
                  <a:lnTo>
                    <a:pt x="80" y="55"/>
                  </a:lnTo>
                  <a:lnTo>
                    <a:pt x="80" y="23"/>
                  </a:lnTo>
                  <a:lnTo>
                    <a:pt x="85" y="23"/>
                  </a:lnTo>
                  <a:lnTo>
                    <a:pt x="85" y="18"/>
                  </a:lnTo>
                  <a:lnTo>
                    <a:pt x="84" y="18"/>
                  </a:lnTo>
                  <a:lnTo>
                    <a:pt x="84" y="11"/>
                  </a:lnTo>
                  <a:lnTo>
                    <a:pt x="80" y="11"/>
                  </a:lnTo>
                  <a:lnTo>
                    <a:pt x="80" y="0"/>
                  </a:lnTo>
                  <a:lnTo>
                    <a:pt x="67" y="0"/>
                  </a:lnTo>
                  <a:close/>
                  <a:moveTo>
                    <a:pt x="62" y="51"/>
                  </a:moveTo>
                  <a:lnTo>
                    <a:pt x="22" y="51"/>
                  </a:lnTo>
                  <a:lnTo>
                    <a:pt x="22" y="32"/>
                  </a:lnTo>
                  <a:lnTo>
                    <a:pt x="62" y="32"/>
                  </a:lnTo>
                  <a:lnTo>
                    <a:pt x="62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Freeform 292"/>
            <p:cNvSpPr>
              <a:spLocks/>
            </p:cNvSpPr>
            <p:nvPr/>
          </p:nvSpPr>
          <p:spPr bwMode="auto">
            <a:xfrm>
              <a:off x="7401077" y="1444045"/>
              <a:ext cx="31750" cy="4286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0" y="27"/>
                </a:cxn>
                <a:cxn ang="0">
                  <a:pos x="20" y="0"/>
                </a:cxn>
                <a:cxn ang="0">
                  <a:pos x="16" y="0"/>
                </a:cxn>
              </a:cxnLst>
              <a:rect l="0" t="0" r="r" b="b"/>
              <a:pathLst>
                <a:path w="20" h="27">
                  <a:moveTo>
                    <a:pt x="16" y="0"/>
                  </a:moveTo>
                  <a:lnTo>
                    <a:pt x="1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0" y="27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Freeform 293"/>
            <p:cNvSpPr>
              <a:spLocks/>
            </p:cNvSpPr>
            <p:nvPr/>
          </p:nvSpPr>
          <p:spPr bwMode="auto">
            <a:xfrm>
              <a:off x="7140727" y="1586920"/>
              <a:ext cx="293688" cy="1063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85" y="67"/>
                </a:cxn>
                <a:cxn ang="0">
                  <a:pos x="185" y="62"/>
                </a:cxn>
                <a:cxn ang="0">
                  <a:pos x="11" y="62"/>
                </a:cxn>
                <a:cxn ang="0">
                  <a:pos x="11" y="0"/>
                </a:cxn>
              </a:cxnLst>
              <a:rect l="0" t="0" r="r" b="b"/>
              <a:pathLst>
                <a:path w="185" h="67">
                  <a:moveTo>
                    <a:pt x="11" y="0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85" y="67"/>
                  </a:lnTo>
                  <a:lnTo>
                    <a:pt x="185" y="62"/>
                  </a:lnTo>
                  <a:lnTo>
                    <a:pt x="11" y="6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Freeform 294"/>
            <p:cNvSpPr>
              <a:spLocks/>
            </p:cNvSpPr>
            <p:nvPr/>
          </p:nvSpPr>
          <p:spPr bwMode="auto">
            <a:xfrm>
              <a:off x="7391552" y="1336095"/>
              <a:ext cx="41275" cy="4286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6" y="20"/>
                </a:cxn>
                <a:cxn ang="0">
                  <a:pos x="6" y="27"/>
                </a:cxn>
                <a:cxn ang="0">
                  <a:pos x="26" y="27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21"/>
                </a:cxn>
              </a:cxnLst>
              <a:rect l="0" t="0" r="r" b="b"/>
              <a:pathLst>
                <a:path w="26" h="27">
                  <a:moveTo>
                    <a:pt x="0" y="21"/>
                  </a:moveTo>
                  <a:lnTo>
                    <a:pt x="6" y="20"/>
                  </a:lnTo>
                  <a:lnTo>
                    <a:pt x="6" y="27"/>
                  </a:lnTo>
                  <a:lnTo>
                    <a:pt x="26" y="27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Freeform 295"/>
            <p:cNvSpPr>
              <a:spLocks/>
            </p:cNvSpPr>
            <p:nvPr/>
          </p:nvSpPr>
          <p:spPr bwMode="auto">
            <a:xfrm>
              <a:off x="7397902" y="1493257"/>
              <a:ext cx="39688" cy="117475"/>
            </a:xfrm>
            <a:custGeom>
              <a:avLst/>
              <a:gdLst/>
              <a:ahLst/>
              <a:cxnLst>
                <a:cxn ang="0">
                  <a:pos x="15" y="38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5" y="38"/>
                </a:cxn>
                <a:cxn ang="0">
                  <a:pos x="0" y="45"/>
                </a:cxn>
                <a:cxn ang="0">
                  <a:pos x="0" y="53"/>
                </a:cxn>
                <a:cxn ang="0">
                  <a:pos x="6" y="59"/>
                </a:cxn>
                <a:cxn ang="0">
                  <a:pos x="14" y="59"/>
                </a:cxn>
                <a:cxn ang="0">
                  <a:pos x="20" y="53"/>
                </a:cxn>
                <a:cxn ang="0">
                  <a:pos x="20" y="45"/>
                </a:cxn>
                <a:cxn ang="0">
                  <a:pos x="15" y="38"/>
                </a:cxn>
              </a:cxnLst>
              <a:rect l="0" t="0" r="r" b="b"/>
              <a:pathLst>
                <a:path w="20" h="59">
                  <a:moveTo>
                    <a:pt x="15" y="38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9"/>
                    <a:pt x="0" y="41"/>
                    <a:pt x="0" y="4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9"/>
                    <a:pt x="6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7" y="59"/>
                    <a:pt x="20" y="56"/>
                    <a:pt x="20" y="5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1"/>
                    <a:pt x="18" y="39"/>
                    <a:pt x="15" y="3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Freeform 296"/>
            <p:cNvSpPr>
              <a:spLocks/>
            </p:cNvSpPr>
            <p:nvPr/>
          </p:nvSpPr>
          <p:spPr bwMode="auto">
            <a:xfrm>
              <a:off x="7134377" y="1309107"/>
              <a:ext cx="103188" cy="273050"/>
            </a:xfrm>
            <a:custGeom>
              <a:avLst/>
              <a:gdLst/>
              <a:ahLst/>
              <a:cxnLst>
                <a:cxn ang="0">
                  <a:pos x="3" y="137"/>
                </a:cxn>
                <a:cxn ang="0">
                  <a:pos x="12" y="137"/>
                </a:cxn>
                <a:cxn ang="0">
                  <a:pos x="12" y="137"/>
                </a:cxn>
                <a:cxn ang="0">
                  <a:pos x="15" y="137"/>
                </a:cxn>
                <a:cxn ang="0">
                  <a:pos x="15" y="119"/>
                </a:cxn>
                <a:cxn ang="0">
                  <a:pos x="12" y="119"/>
                </a:cxn>
                <a:cxn ang="0">
                  <a:pos x="12" y="105"/>
                </a:cxn>
                <a:cxn ang="0">
                  <a:pos x="16" y="105"/>
                </a:cxn>
                <a:cxn ang="0">
                  <a:pos x="16" y="66"/>
                </a:cxn>
                <a:cxn ang="0">
                  <a:pos x="12" y="66"/>
                </a:cxn>
                <a:cxn ang="0">
                  <a:pos x="12" y="23"/>
                </a:cxn>
                <a:cxn ang="0">
                  <a:pos x="27" y="9"/>
                </a:cxn>
                <a:cxn ang="0">
                  <a:pos x="42" y="24"/>
                </a:cxn>
                <a:cxn ang="0">
                  <a:pos x="42" y="44"/>
                </a:cxn>
                <a:cxn ang="0">
                  <a:pos x="52" y="44"/>
                </a:cxn>
                <a:cxn ang="0">
                  <a:pos x="52" y="23"/>
                </a:cxn>
                <a:cxn ang="0">
                  <a:pos x="27" y="0"/>
                </a:cxn>
                <a:cxn ang="0">
                  <a:pos x="3" y="23"/>
                </a:cxn>
                <a:cxn ang="0">
                  <a:pos x="3" y="66"/>
                </a:cxn>
                <a:cxn ang="0">
                  <a:pos x="3" y="66"/>
                </a:cxn>
                <a:cxn ang="0">
                  <a:pos x="3" y="105"/>
                </a:cxn>
                <a:cxn ang="0">
                  <a:pos x="3" y="105"/>
                </a:cxn>
                <a:cxn ang="0">
                  <a:pos x="3" y="119"/>
                </a:cxn>
                <a:cxn ang="0">
                  <a:pos x="0" y="119"/>
                </a:cxn>
                <a:cxn ang="0">
                  <a:pos x="0" y="137"/>
                </a:cxn>
                <a:cxn ang="0">
                  <a:pos x="3" y="137"/>
                </a:cxn>
              </a:cxnLst>
              <a:rect l="0" t="0" r="r" b="b"/>
              <a:pathLst>
                <a:path w="52" h="137">
                  <a:moveTo>
                    <a:pt x="3" y="137"/>
                  </a:move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15"/>
                    <a:pt x="19" y="9"/>
                    <a:pt x="27" y="9"/>
                  </a:cubicBezTo>
                  <a:cubicBezTo>
                    <a:pt x="36" y="9"/>
                    <a:pt x="42" y="16"/>
                    <a:pt x="42" y="2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10"/>
                    <a:pt x="41" y="0"/>
                    <a:pt x="27" y="0"/>
                  </a:cubicBezTo>
                  <a:cubicBezTo>
                    <a:pt x="14" y="0"/>
                    <a:pt x="3" y="10"/>
                    <a:pt x="3" y="2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3" y="137"/>
                    <a:pt x="3" y="137"/>
                    <a:pt x="3" y="1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Freeform 297"/>
            <p:cNvSpPr>
              <a:spLocks/>
            </p:cNvSpPr>
            <p:nvPr/>
          </p:nvSpPr>
          <p:spPr bwMode="auto">
            <a:xfrm>
              <a:off x="7304240" y="1336095"/>
              <a:ext cx="41275" cy="42863"/>
            </a:xfrm>
            <a:custGeom>
              <a:avLst/>
              <a:gdLst/>
              <a:ahLst/>
              <a:cxnLst>
                <a:cxn ang="0">
                  <a:pos x="20" y="27"/>
                </a:cxn>
                <a:cxn ang="0">
                  <a:pos x="20" y="20"/>
                </a:cxn>
                <a:cxn ang="0">
                  <a:pos x="26" y="21"/>
                </a:cxn>
                <a:cxn ang="0">
                  <a:pos x="26" y="20"/>
                </a:cxn>
                <a:cxn ang="0">
                  <a:pos x="26" y="17"/>
                </a:cxn>
                <a:cxn ang="0">
                  <a:pos x="26" y="17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0" y="27"/>
                </a:cxn>
              </a:cxnLst>
              <a:rect l="0" t="0" r="r" b="b"/>
              <a:pathLst>
                <a:path w="26" h="27">
                  <a:moveTo>
                    <a:pt x="20" y="27"/>
                  </a:moveTo>
                  <a:lnTo>
                    <a:pt x="20" y="20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Oval 298"/>
            <p:cNvSpPr>
              <a:spLocks noChangeArrowheads="1"/>
            </p:cNvSpPr>
            <p:nvPr/>
          </p:nvSpPr>
          <p:spPr bwMode="auto">
            <a:xfrm>
              <a:off x="4137177" y="2106032"/>
              <a:ext cx="584200" cy="584200"/>
            </a:xfrm>
            <a:prstGeom prst="ellipse">
              <a:avLst/>
            </a:prstGeom>
            <a:solidFill>
              <a:srgbClr val="007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Freeform 299"/>
            <p:cNvSpPr>
              <a:spLocks/>
            </p:cNvSpPr>
            <p:nvPr/>
          </p:nvSpPr>
          <p:spPr bwMode="auto">
            <a:xfrm>
              <a:off x="4561039" y="2239382"/>
              <a:ext cx="57150" cy="304800"/>
            </a:xfrm>
            <a:custGeom>
              <a:avLst/>
              <a:gdLst/>
              <a:ahLst/>
              <a:cxnLst>
                <a:cxn ang="0">
                  <a:pos x="25" y="153"/>
                </a:cxn>
                <a:cxn ang="0">
                  <a:pos x="25" y="3"/>
                </a:cxn>
                <a:cxn ang="0">
                  <a:pos x="3" y="3"/>
                </a:cxn>
                <a:cxn ang="0">
                  <a:pos x="3" y="13"/>
                </a:cxn>
                <a:cxn ang="0">
                  <a:pos x="0" y="1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8" y="153"/>
                </a:cxn>
                <a:cxn ang="0">
                  <a:pos x="25" y="153"/>
                </a:cxn>
              </a:cxnLst>
              <a:rect l="0" t="0" r="r" b="b"/>
              <a:pathLst>
                <a:path w="28" h="153">
                  <a:moveTo>
                    <a:pt x="25" y="153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25" y="153"/>
                    <a:pt x="25" y="153"/>
                    <a:pt x="25" y="1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Freeform 300"/>
            <p:cNvSpPr>
              <a:spLocks/>
            </p:cNvSpPr>
            <p:nvPr/>
          </p:nvSpPr>
          <p:spPr bwMode="auto">
            <a:xfrm>
              <a:off x="4449914" y="2360032"/>
              <a:ext cx="39688" cy="1809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4" y="3"/>
                </a:cxn>
                <a:cxn ang="0">
                  <a:pos x="4" y="91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0" y="0"/>
                </a:cxn>
                <a:cxn ang="0">
                  <a:pos x="20" y="3"/>
                </a:cxn>
              </a:cxnLst>
              <a:rect l="0" t="0" r="r" b="b"/>
              <a:pathLst>
                <a:path w="20" h="91">
                  <a:moveTo>
                    <a:pt x="20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Freeform 301"/>
            <p:cNvSpPr>
              <a:spLocks/>
            </p:cNvSpPr>
            <p:nvPr/>
          </p:nvSpPr>
          <p:spPr bwMode="auto">
            <a:xfrm>
              <a:off x="4545164" y="2344157"/>
              <a:ext cx="44450" cy="222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2" y="1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7"/>
                    <a:pt x="22" y="4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Freeform 302"/>
            <p:cNvSpPr>
              <a:spLocks/>
            </p:cNvSpPr>
            <p:nvPr/>
          </p:nvSpPr>
          <p:spPr bwMode="auto">
            <a:xfrm>
              <a:off x="4532464" y="2399720"/>
              <a:ext cx="73025" cy="349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8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1" y="17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35" y="17"/>
                </a:cxn>
                <a:cxn ang="0">
                  <a:pos x="37" y="16"/>
                </a:cxn>
                <a:cxn ang="0">
                  <a:pos x="37" y="10"/>
                </a:cxn>
                <a:cxn ang="0">
                  <a:pos x="35" y="8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7" y="0"/>
                </a:cxn>
              </a:cxnLst>
              <a:rect l="0" t="0" r="r" b="b"/>
              <a:pathLst>
                <a:path w="37" h="17">
                  <a:moveTo>
                    <a:pt x="7" y="0"/>
                  </a:moveTo>
                  <a:cubicBezTo>
                    <a:pt x="7" y="3"/>
                    <a:pt x="7" y="5"/>
                    <a:pt x="7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7"/>
                    <a:pt x="37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6" y="8"/>
                    <a:pt x="35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5"/>
                    <a:pt x="29" y="3"/>
                    <a:pt x="29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Freeform 303"/>
            <p:cNvSpPr>
              <a:spLocks/>
            </p:cNvSpPr>
            <p:nvPr/>
          </p:nvSpPr>
          <p:spPr bwMode="auto">
            <a:xfrm>
              <a:off x="4545164" y="2494970"/>
              <a:ext cx="44450" cy="222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2" y="1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22" h="11">
                  <a:moveTo>
                    <a:pt x="0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8"/>
                    <a:pt x="22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Freeform 304"/>
            <p:cNvSpPr>
              <a:spLocks/>
            </p:cNvSpPr>
            <p:nvPr/>
          </p:nvSpPr>
          <p:spPr bwMode="auto">
            <a:xfrm>
              <a:off x="4532464" y="2288595"/>
              <a:ext cx="73025" cy="4921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1" y="16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1" y="25"/>
                </a:cxn>
                <a:cxn ang="0">
                  <a:pos x="7" y="25"/>
                </a:cxn>
                <a:cxn ang="0">
                  <a:pos x="7" y="25"/>
                </a:cxn>
                <a:cxn ang="0">
                  <a:pos x="29" y="25"/>
                </a:cxn>
                <a:cxn ang="0">
                  <a:pos x="29" y="25"/>
                </a:cxn>
                <a:cxn ang="0">
                  <a:pos x="35" y="25"/>
                </a:cxn>
                <a:cxn ang="0">
                  <a:pos x="37" y="23"/>
                </a:cxn>
                <a:cxn ang="0">
                  <a:pos x="37" y="17"/>
                </a:cxn>
                <a:cxn ang="0">
                  <a:pos x="35" y="16"/>
                </a:cxn>
                <a:cxn ang="0">
                  <a:pos x="29" y="16"/>
                </a:cxn>
                <a:cxn ang="0">
                  <a:pos x="29" y="0"/>
                </a:cxn>
              </a:cxnLst>
              <a:rect l="0" t="0" r="r" b="b"/>
              <a:pathLst>
                <a:path w="37" h="25">
                  <a:moveTo>
                    <a:pt x="2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9"/>
                    <a:pt x="7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7" y="24"/>
                    <a:pt x="37" y="23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6" y="16"/>
                    <a:pt x="35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9"/>
                    <a:pt x="29" y="4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Freeform 305"/>
            <p:cNvSpPr>
              <a:spLocks/>
            </p:cNvSpPr>
            <p:nvPr/>
          </p:nvSpPr>
          <p:spPr bwMode="auto">
            <a:xfrm>
              <a:off x="4545164" y="2263195"/>
              <a:ext cx="44450" cy="19050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10"/>
                </a:cxn>
                <a:cxn ang="0">
                  <a:pos x="22" y="8"/>
                </a:cxn>
                <a:cxn ang="0">
                  <a:pos x="11" y="0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22" y="10"/>
                </a:cxn>
              </a:cxnLst>
              <a:rect l="0" t="0" r="r" b="b"/>
              <a:pathLst>
                <a:path w="22" h="10"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1" y="4"/>
                    <a:pt x="16" y="0"/>
                    <a:pt x="11" y="0"/>
                  </a:cubicBezTo>
                  <a:cubicBezTo>
                    <a:pt x="5" y="0"/>
                    <a:pt x="0" y="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Freeform 306"/>
            <p:cNvSpPr>
              <a:spLocks/>
            </p:cNvSpPr>
            <p:nvPr/>
          </p:nvSpPr>
          <p:spPr bwMode="auto">
            <a:xfrm>
              <a:off x="4230839" y="2525132"/>
              <a:ext cx="395288" cy="28575"/>
            </a:xfrm>
            <a:custGeom>
              <a:avLst/>
              <a:gdLst/>
              <a:ahLst/>
              <a:cxnLst>
                <a:cxn ang="0">
                  <a:pos x="180" y="8"/>
                </a:cxn>
                <a:cxn ang="0">
                  <a:pos x="180" y="0"/>
                </a:cxn>
                <a:cxn ang="0">
                  <a:pos x="158" y="0"/>
                </a:cxn>
                <a:cxn ang="0">
                  <a:pos x="158" y="8"/>
                </a:cxn>
                <a:cxn ang="0">
                  <a:pos x="158" y="8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98" y="14"/>
                </a:cxn>
                <a:cxn ang="0">
                  <a:pos x="198" y="8"/>
                </a:cxn>
                <a:cxn ang="0">
                  <a:pos x="180" y="8"/>
                </a:cxn>
                <a:cxn ang="0">
                  <a:pos x="180" y="8"/>
                </a:cxn>
              </a:cxnLst>
              <a:rect l="0" t="0" r="r" b="b"/>
              <a:pathLst>
                <a:path w="198" h="14">
                  <a:moveTo>
                    <a:pt x="180" y="8"/>
                  </a:moveTo>
                  <a:cubicBezTo>
                    <a:pt x="180" y="8"/>
                    <a:pt x="180" y="5"/>
                    <a:pt x="18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5"/>
                    <a:pt x="158" y="8"/>
                    <a:pt x="158" y="8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8"/>
                    <a:pt x="180" y="8"/>
                    <a:pt x="180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Freeform 307"/>
            <p:cNvSpPr>
              <a:spLocks/>
            </p:cNvSpPr>
            <p:nvPr/>
          </p:nvSpPr>
          <p:spPr bwMode="auto">
            <a:xfrm>
              <a:off x="4545164" y="2374320"/>
              <a:ext cx="44450" cy="206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2" y="10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22" h="10">
                  <a:moveTo>
                    <a:pt x="0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7"/>
                    <a:pt x="22" y="3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Freeform 308"/>
            <p:cNvSpPr>
              <a:spLocks/>
            </p:cNvSpPr>
            <p:nvPr/>
          </p:nvSpPr>
          <p:spPr bwMode="auto">
            <a:xfrm>
              <a:off x="4545164" y="2442582"/>
              <a:ext cx="44450" cy="190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2" y="10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7"/>
                    <a:pt x="22" y="3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Freeform 309"/>
            <p:cNvSpPr>
              <a:spLocks/>
            </p:cNvSpPr>
            <p:nvPr/>
          </p:nvSpPr>
          <p:spPr bwMode="auto">
            <a:xfrm>
              <a:off x="4545164" y="2469570"/>
              <a:ext cx="44450" cy="2063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2" y="10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7"/>
                    <a:pt x="22" y="3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Freeform 310"/>
            <p:cNvSpPr>
              <a:spLocks/>
            </p:cNvSpPr>
            <p:nvPr/>
          </p:nvSpPr>
          <p:spPr bwMode="auto">
            <a:xfrm>
              <a:off x="4478489" y="2494970"/>
              <a:ext cx="38100" cy="222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9" y="1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19" h="11">
                  <a:moveTo>
                    <a:pt x="0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8"/>
                    <a:pt x="19" y="5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Freeform 311"/>
            <p:cNvSpPr>
              <a:spLocks/>
            </p:cNvSpPr>
            <p:nvPr/>
          </p:nvSpPr>
          <p:spPr bwMode="auto">
            <a:xfrm>
              <a:off x="4478489" y="2469570"/>
              <a:ext cx="38100" cy="2063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9" y="1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19" h="10">
                  <a:moveTo>
                    <a:pt x="0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7"/>
                    <a:pt x="19" y="3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Freeform 312"/>
            <p:cNvSpPr>
              <a:spLocks/>
            </p:cNvSpPr>
            <p:nvPr/>
          </p:nvSpPr>
          <p:spPr bwMode="auto">
            <a:xfrm>
              <a:off x="4478489" y="2313995"/>
              <a:ext cx="38100" cy="2381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9" y="12"/>
                </a:cxn>
                <a:cxn ang="0">
                  <a:pos x="19" y="10"/>
                </a:cxn>
              </a:cxnLst>
              <a:rect l="0" t="0" r="r" b="b"/>
              <a:pathLst>
                <a:path w="19" h="12">
                  <a:moveTo>
                    <a:pt x="19" y="10"/>
                  </a:moveTo>
                  <a:cubicBezTo>
                    <a:pt x="19" y="10"/>
                    <a:pt x="19" y="9"/>
                    <a:pt x="19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0"/>
                    <a:pt x="19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Freeform 313"/>
            <p:cNvSpPr>
              <a:spLocks/>
            </p:cNvSpPr>
            <p:nvPr/>
          </p:nvSpPr>
          <p:spPr bwMode="auto">
            <a:xfrm>
              <a:off x="4478489" y="2442582"/>
              <a:ext cx="38100" cy="190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9" y="1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19" h="10">
                  <a:moveTo>
                    <a:pt x="0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7"/>
                    <a:pt x="19" y="3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Freeform 314"/>
            <p:cNvSpPr>
              <a:spLocks/>
            </p:cNvSpPr>
            <p:nvPr/>
          </p:nvSpPr>
          <p:spPr bwMode="auto">
            <a:xfrm>
              <a:off x="4478489" y="2525132"/>
              <a:ext cx="38100" cy="158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8"/>
                </a:cxn>
                <a:cxn ang="0">
                  <a:pos x="17" y="8"/>
                </a:cxn>
                <a:cxn ang="0">
                  <a:pos x="19" y="6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19" h="8">
                  <a:moveTo>
                    <a:pt x="0" y="6"/>
                  </a:moveTo>
                  <a:cubicBezTo>
                    <a:pt x="0" y="7"/>
                    <a:pt x="0" y="8"/>
                    <a:pt x="1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9" y="7"/>
                    <a:pt x="19" y="6"/>
                  </a:cubicBezTo>
                  <a:cubicBezTo>
                    <a:pt x="19" y="6"/>
                    <a:pt x="19" y="4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Freeform 315"/>
            <p:cNvSpPr>
              <a:spLocks/>
            </p:cNvSpPr>
            <p:nvPr/>
          </p:nvSpPr>
          <p:spPr bwMode="auto">
            <a:xfrm>
              <a:off x="4470552" y="2344157"/>
              <a:ext cx="50800" cy="39688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6" y="20"/>
                </a:cxn>
                <a:cxn ang="0">
                  <a:pos x="26" y="19"/>
                </a:cxn>
                <a:cxn ang="0">
                  <a:pos x="26" y="13"/>
                </a:cxn>
                <a:cxn ang="0">
                  <a:pos x="25" y="11"/>
                </a:cxn>
                <a:cxn ang="0">
                  <a:pos x="23" y="11"/>
                </a:cxn>
                <a:cxn ang="0">
                  <a:pos x="23" y="0"/>
                </a:cxn>
                <a:cxn ang="0">
                  <a:pos x="4" y="0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1" y="20"/>
                </a:cxn>
              </a:cxnLst>
              <a:rect l="0" t="0" r="r" b="b"/>
              <a:pathLst>
                <a:path w="26" h="20">
                  <a:moveTo>
                    <a:pt x="1" y="2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7"/>
                    <a:pt x="23" y="3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4" y="7"/>
                    <a:pt x="4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Freeform 316"/>
            <p:cNvSpPr>
              <a:spLocks/>
            </p:cNvSpPr>
            <p:nvPr/>
          </p:nvSpPr>
          <p:spPr bwMode="auto">
            <a:xfrm>
              <a:off x="4478489" y="2415595"/>
              <a:ext cx="3810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6"/>
                    <a:pt x="19" y="3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7" name="Freeform 317"/>
            <p:cNvSpPr>
              <a:spLocks/>
            </p:cNvSpPr>
            <p:nvPr/>
          </p:nvSpPr>
          <p:spPr bwMode="auto">
            <a:xfrm>
              <a:off x="4478489" y="2390195"/>
              <a:ext cx="38100" cy="1746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9" y="9"/>
                </a:cxn>
              </a:cxnLst>
              <a:rect l="0" t="0" r="r" b="b"/>
              <a:pathLst>
                <a:path w="19" h="9">
                  <a:moveTo>
                    <a:pt x="19" y="9"/>
                  </a:moveTo>
                  <a:cubicBezTo>
                    <a:pt x="19" y="6"/>
                    <a:pt x="19" y="3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Freeform 318"/>
            <p:cNvSpPr>
              <a:spLocks/>
            </p:cNvSpPr>
            <p:nvPr/>
          </p:nvSpPr>
          <p:spPr bwMode="auto">
            <a:xfrm>
              <a:off x="4403877" y="2429882"/>
              <a:ext cx="36513" cy="1095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" y="18"/>
                </a:cxn>
                <a:cxn ang="0">
                  <a:pos x="0" y="55"/>
                </a:cxn>
                <a:cxn ang="0">
                  <a:pos x="18" y="55"/>
                </a:cxn>
                <a:cxn ang="0">
                  <a:pos x="13" y="0"/>
                </a:cxn>
              </a:cxnLst>
              <a:rect l="0" t="0" r="r" b="b"/>
              <a:pathLst>
                <a:path w="18" h="55">
                  <a:moveTo>
                    <a:pt x="13" y="0"/>
                  </a:moveTo>
                  <a:cubicBezTo>
                    <a:pt x="11" y="7"/>
                    <a:pt x="8" y="12"/>
                    <a:pt x="3" y="1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8" y="55"/>
                    <a:pt x="18" y="55"/>
                    <a:pt x="18" y="55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Freeform 319"/>
            <p:cNvSpPr>
              <a:spLocks/>
            </p:cNvSpPr>
            <p:nvPr/>
          </p:nvSpPr>
          <p:spPr bwMode="auto">
            <a:xfrm>
              <a:off x="4230839" y="2431470"/>
              <a:ext cx="34925" cy="107950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4" y="0"/>
                </a:cxn>
                <a:cxn ang="0">
                  <a:pos x="0" y="54"/>
                </a:cxn>
                <a:cxn ang="0">
                  <a:pos x="17" y="54"/>
                </a:cxn>
                <a:cxn ang="0">
                  <a:pos x="14" y="17"/>
                </a:cxn>
              </a:cxnLst>
              <a:rect l="0" t="0" r="r" b="b"/>
              <a:pathLst>
                <a:path w="17" h="54">
                  <a:moveTo>
                    <a:pt x="14" y="17"/>
                  </a:moveTo>
                  <a:cubicBezTo>
                    <a:pt x="10" y="12"/>
                    <a:pt x="7" y="6"/>
                    <a:pt x="4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54"/>
                    <a:pt x="17" y="54"/>
                    <a:pt x="17" y="54"/>
                  </a:cubicBezTo>
                  <a:lnTo>
                    <a:pt x="14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Freeform 320"/>
            <p:cNvSpPr>
              <a:spLocks/>
            </p:cNvSpPr>
            <p:nvPr/>
          </p:nvSpPr>
          <p:spPr bwMode="auto">
            <a:xfrm>
              <a:off x="4238777" y="2304470"/>
              <a:ext cx="192088" cy="103188"/>
            </a:xfrm>
            <a:custGeom>
              <a:avLst/>
              <a:gdLst/>
              <a:ahLst/>
              <a:cxnLst>
                <a:cxn ang="0">
                  <a:pos x="96" y="52"/>
                </a:cxn>
                <a:cxn ang="0">
                  <a:pos x="96" y="48"/>
                </a:cxn>
                <a:cxn ang="0">
                  <a:pos x="48" y="0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96" y="52"/>
                </a:cxn>
              </a:cxnLst>
              <a:rect l="0" t="0" r="r" b="b"/>
              <a:pathLst>
                <a:path w="96" h="52">
                  <a:moveTo>
                    <a:pt x="96" y="52"/>
                  </a:moveTo>
                  <a:cubicBezTo>
                    <a:pt x="96" y="51"/>
                    <a:pt x="96" y="49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9"/>
                    <a:pt x="0" y="51"/>
                    <a:pt x="0" y="52"/>
                  </a:cubicBezTo>
                  <a:lnTo>
                    <a:pt x="96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Freeform 321"/>
            <p:cNvSpPr>
              <a:spLocks/>
            </p:cNvSpPr>
            <p:nvPr/>
          </p:nvSpPr>
          <p:spPr bwMode="auto">
            <a:xfrm>
              <a:off x="4283227" y="2414007"/>
              <a:ext cx="33338" cy="125413"/>
            </a:xfrm>
            <a:custGeom>
              <a:avLst/>
              <a:gdLst/>
              <a:ahLst/>
              <a:cxnLst>
                <a:cxn ang="0">
                  <a:pos x="21" y="79"/>
                </a:cxn>
                <a:cxn ang="0">
                  <a:pos x="0" y="79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21" y="79"/>
                </a:cxn>
              </a:cxnLst>
              <a:rect l="0" t="0" r="r" b="b"/>
              <a:pathLst>
                <a:path w="21" h="79">
                  <a:moveTo>
                    <a:pt x="21" y="79"/>
                  </a:moveTo>
                  <a:lnTo>
                    <a:pt x="0" y="79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1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Freeform 322"/>
            <p:cNvSpPr>
              <a:spLocks/>
            </p:cNvSpPr>
            <p:nvPr/>
          </p:nvSpPr>
          <p:spPr bwMode="auto">
            <a:xfrm>
              <a:off x="4354664" y="2415595"/>
              <a:ext cx="33338" cy="123825"/>
            </a:xfrm>
            <a:custGeom>
              <a:avLst/>
              <a:gdLst/>
              <a:ahLst/>
              <a:cxnLst>
                <a:cxn ang="0">
                  <a:pos x="21" y="78"/>
                </a:cxn>
                <a:cxn ang="0">
                  <a:pos x="0" y="78"/>
                </a:cxn>
                <a:cxn ang="0">
                  <a:pos x="6" y="0"/>
                </a:cxn>
                <a:cxn ang="0">
                  <a:pos x="15" y="0"/>
                </a:cxn>
                <a:cxn ang="0">
                  <a:pos x="21" y="78"/>
                </a:cxn>
              </a:cxnLst>
              <a:rect l="0" t="0" r="r" b="b"/>
              <a:pathLst>
                <a:path w="21" h="78">
                  <a:moveTo>
                    <a:pt x="21" y="78"/>
                  </a:moveTo>
                  <a:lnTo>
                    <a:pt x="0" y="78"/>
                  </a:lnTo>
                  <a:lnTo>
                    <a:pt x="6" y="0"/>
                  </a:lnTo>
                  <a:lnTo>
                    <a:pt x="15" y="0"/>
                  </a:lnTo>
                  <a:lnTo>
                    <a:pt x="21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Rectangle 323"/>
            <p:cNvSpPr>
              <a:spLocks noChangeArrowheads="1"/>
            </p:cNvSpPr>
            <p:nvPr/>
          </p:nvSpPr>
          <p:spPr bwMode="auto">
            <a:xfrm>
              <a:off x="4327677" y="2269545"/>
              <a:ext cx="15875" cy="238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Freeform 324"/>
            <p:cNvSpPr>
              <a:spLocks/>
            </p:cNvSpPr>
            <p:nvPr/>
          </p:nvSpPr>
          <p:spPr bwMode="auto">
            <a:xfrm>
              <a:off x="4359427" y="2280657"/>
              <a:ext cx="65088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33"/>
                </a:cxn>
                <a:cxn ang="0">
                  <a:pos x="31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33" h="40">
                  <a:moveTo>
                    <a:pt x="0" y="0"/>
                  </a:moveTo>
                  <a:cubicBezTo>
                    <a:pt x="20" y="2"/>
                    <a:pt x="33" y="18"/>
                    <a:pt x="33" y="33"/>
                  </a:cubicBezTo>
                  <a:cubicBezTo>
                    <a:pt x="33" y="35"/>
                    <a:pt x="32" y="38"/>
                    <a:pt x="31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Rectangle 325"/>
            <p:cNvSpPr>
              <a:spLocks noChangeArrowheads="1"/>
            </p:cNvSpPr>
            <p:nvPr/>
          </p:nvSpPr>
          <p:spPr bwMode="auto">
            <a:xfrm>
              <a:off x="4319739" y="2293357"/>
              <a:ext cx="31750" cy="127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Line 326"/>
            <p:cNvSpPr>
              <a:spLocks noChangeShapeType="1"/>
            </p:cNvSpPr>
            <p:nvPr/>
          </p:nvSpPr>
          <p:spPr bwMode="auto">
            <a:xfrm>
              <a:off x="4378477" y="2287007"/>
              <a:ext cx="1588" cy="26988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Line 327"/>
            <p:cNvSpPr>
              <a:spLocks noChangeShapeType="1"/>
            </p:cNvSpPr>
            <p:nvPr/>
          </p:nvSpPr>
          <p:spPr bwMode="auto">
            <a:xfrm>
              <a:off x="4394352" y="2294945"/>
              <a:ext cx="1588" cy="34925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Line 328"/>
            <p:cNvSpPr>
              <a:spLocks noChangeShapeType="1"/>
            </p:cNvSpPr>
            <p:nvPr/>
          </p:nvSpPr>
          <p:spPr bwMode="auto">
            <a:xfrm>
              <a:off x="4407052" y="2304470"/>
              <a:ext cx="1588" cy="36513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Line 329"/>
            <p:cNvSpPr>
              <a:spLocks noChangeShapeType="1"/>
            </p:cNvSpPr>
            <p:nvPr/>
          </p:nvSpPr>
          <p:spPr bwMode="auto">
            <a:xfrm>
              <a:off x="4416577" y="2320345"/>
              <a:ext cx="1588" cy="31750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Freeform 330"/>
            <p:cNvSpPr>
              <a:spLocks/>
            </p:cNvSpPr>
            <p:nvPr/>
          </p:nvSpPr>
          <p:spPr bwMode="auto">
            <a:xfrm>
              <a:off x="4310214" y="2280657"/>
              <a:ext cx="49213" cy="2540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16"/>
                </a:cxn>
              </a:cxnLst>
              <a:rect l="0" t="0" r="r" b="b"/>
              <a:pathLst>
                <a:path w="31" h="16">
                  <a:moveTo>
                    <a:pt x="0" y="1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Line 331"/>
            <p:cNvSpPr>
              <a:spLocks noChangeShapeType="1"/>
            </p:cNvSpPr>
            <p:nvPr/>
          </p:nvSpPr>
          <p:spPr bwMode="auto">
            <a:xfrm>
              <a:off x="4327677" y="2280657"/>
              <a:ext cx="1588" cy="25400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Line 332"/>
            <p:cNvSpPr>
              <a:spLocks noChangeShapeType="1"/>
            </p:cNvSpPr>
            <p:nvPr/>
          </p:nvSpPr>
          <p:spPr bwMode="auto">
            <a:xfrm>
              <a:off x="4343552" y="2280657"/>
              <a:ext cx="1588" cy="23813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Freeform 333"/>
            <p:cNvSpPr>
              <a:spLocks/>
            </p:cNvSpPr>
            <p:nvPr/>
          </p:nvSpPr>
          <p:spPr bwMode="auto">
            <a:xfrm>
              <a:off x="4241952" y="2412420"/>
              <a:ext cx="73025" cy="7937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0"/>
                </a:cxn>
                <a:cxn ang="0">
                  <a:pos x="37" y="40"/>
                </a:cxn>
                <a:cxn ang="0">
                  <a:pos x="33" y="0"/>
                </a:cxn>
              </a:cxnLst>
              <a:rect l="0" t="0" r="r" b="b"/>
              <a:pathLst>
                <a:path w="37" h="40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0"/>
                    <a:pt x="17" y="36"/>
                    <a:pt x="37" y="4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Freeform 334"/>
            <p:cNvSpPr>
              <a:spLocks/>
            </p:cNvSpPr>
            <p:nvPr/>
          </p:nvSpPr>
          <p:spPr bwMode="auto">
            <a:xfrm>
              <a:off x="4316564" y="2412420"/>
              <a:ext cx="39688" cy="825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41"/>
                </a:cxn>
                <a:cxn ang="0">
                  <a:pos x="9" y="42"/>
                </a:cxn>
                <a:cxn ang="0">
                  <a:pos x="20" y="40"/>
                </a:cxn>
                <a:cxn ang="0">
                  <a:pos x="20" y="0"/>
                </a:cxn>
              </a:cxnLst>
              <a:rect l="0" t="0" r="r" b="b"/>
              <a:pathLst>
                <a:path w="20" h="42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1"/>
                    <a:pt x="6" y="42"/>
                    <a:pt x="9" y="42"/>
                  </a:cubicBezTo>
                  <a:cubicBezTo>
                    <a:pt x="13" y="42"/>
                    <a:pt x="16" y="41"/>
                    <a:pt x="20" y="4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Freeform 335"/>
            <p:cNvSpPr>
              <a:spLocks/>
            </p:cNvSpPr>
            <p:nvPr/>
          </p:nvSpPr>
          <p:spPr bwMode="auto">
            <a:xfrm>
              <a:off x="4359427" y="2412420"/>
              <a:ext cx="71438" cy="793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0"/>
                </a:cxn>
                <a:cxn ang="0">
                  <a:pos x="36" y="0"/>
                </a:cxn>
                <a:cxn ang="0">
                  <a:pos x="3" y="0"/>
                </a:cxn>
              </a:cxnLst>
              <a:rect l="0" t="0" r="r" b="b"/>
              <a:pathLst>
                <a:path w="36" h="40">
                  <a:moveTo>
                    <a:pt x="3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9" y="35"/>
                    <a:pt x="33" y="20"/>
                    <a:pt x="36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Rectangle 417"/>
            <p:cNvSpPr>
              <a:spLocks noChangeArrowheads="1"/>
            </p:cNvSpPr>
            <p:nvPr/>
          </p:nvSpPr>
          <p:spPr bwMode="auto">
            <a:xfrm>
              <a:off x="4976429" y="2631542"/>
              <a:ext cx="1004333" cy="23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endParaRPr lang="ru-RU" sz="900" dirty="0">
                <a:solidFill>
                  <a:srgbClr val="000000"/>
                </a:solidFill>
                <a:cs typeface="Arial" pitchFamily="34" charset="0"/>
              </a:endParaRPr>
            </a:p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Транспортировка СПГ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7" name="Rectangle 418"/>
            <p:cNvSpPr>
              <a:spLocks noChangeArrowheads="1"/>
            </p:cNvSpPr>
            <p:nvPr/>
          </p:nvSpPr>
          <p:spPr bwMode="auto">
            <a:xfrm>
              <a:off x="7008330" y="1857978"/>
              <a:ext cx="591815" cy="11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Потребитель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8" name="Oval 463"/>
            <p:cNvSpPr>
              <a:spLocks noChangeArrowheads="1"/>
            </p:cNvSpPr>
            <p:nvPr/>
          </p:nvSpPr>
          <p:spPr bwMode="auto">
            <a:xfrm>
              <a:off x="5019826" y="2106032"/>
              <a:ext cx="582613" cy="582613"/>
            </a:xfrm>
            <a:prstGeom prst="ellipse">
              <a:avLst/>
            </a:prstGeom>
            <a:solidFill>
              <a:srgbClr val="007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9" name="Group 766"/>
            <p:cNvGrpSpPr/>
            <p:nvPr/>
          </p:nvGrpSpPr>
          <p:grpSpPr>
            <a:xfrm>
              <a:off x="5110313" y="2239382"/>
              <a:ext cx="390525" cy="315913"/>
              <a:chOff x="5362575" y="2524125"/>
              <a:chExt cx="390525" cy="315913"/>
            </a:xfrm>
          </p:grpSpPr>
          <p:sp>
            <p:nvSpPr>
              <p:cNvPr id="255" name="Freeform 464"/>
              <p:cNvSpPr>
                <a:spLocks/>
              </p:cNvSpPr>
              <p:nvPr/>
            </p:nvSpPr>
            <p:spPr bwMode="auto">
              <a:xfrm>
                <a:off x="5519738" y="2641600"/>
                <a:ext cx="123825" cy="134938"/>
              </a:xfrm>
              <a:custGeom>
                <a:avLst/>
                <a:gdLst/>
                <a:ahLst/>
                <a:cxnLst>
                  <a:cxn ang="0">
                    <a:pos x="59" y="38"/>
                  </a:cxn>
                  <a:cxn ang="0">
                    <a:pos x="38" y="2"/>
                  </a:cxn>
                  <a:cxn ang="0">
                    <a:pos x="29" y="0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31" y="47"/>
                  </a:cxn>
                  <a:cxn ang="0">
                    <a:pos x="22" y="68"/>
                  </a:cxn>
                  <a:cxn ang="0">
                    <a:pos x="38" y="61"/>
                  </a:cxn>
                  <a:cxn ang="0">
                    <a:pos x="39" y="61"/>
                  </a:cxn>
                  <a:cxn ang="0">
                    <a:pos x="44" y="58"/>
                  </a:cxn>
                  <a:cxn ang="0">
                    <a:pos x="59" y="38"/>
                  </a:cxn>
                </a:cxnLst>
                <a:rect l="0" t="0" r="r" b="b"/>
                <a:pathLst>
                  <a:path w="62" h="68">
                    <a:moveTo>
                      <a:pt x="59" y="38"/>
                    </a:moveTo>
                    <a:cubicBezTo>
                      <a:pt x="62" y="23"/>
                      <a:pt x="54" y="9"/>
                      <a:pt x="38" y="2"/>
                    </a:cubicBezTo>
                    <a:cubicBezTo>
                      <a:pt x="35" y="1"/>
                      <a:pt x="32" y="0"/>
                      <a:pt x="29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1" y="13"/>
                      <a:pt x="33" y="28"/>
                      <a:pt x="31" y="47"/>
                    </a:cubicBezTo>
                    <a:cubicBezTo>
                      <a:pt x="30" y="55"/>
                      <a:pt x="27" y="62"/>
                      <a:pt x="22" y="68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9" y="61"/>
                      <a:pt x="39" y="61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52" y="54"/>
                      <a:pt x="57" y="47"/>
                      <a:pt x="59" y="3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465"/>
              <p:cNvSpPr>
                <a:spLocks/>
              </p:cNvSpPr>
              <p:nvPr/>
            </p:nvSpPr>
            <p:spPr bwMode="auto">
              <a:xfrm>
                <a:off x="5443538" y="2659063"/>
                <a:ext cx="136525" cy="144463"/>
              </a:xfrm>
              <a:custGeom>
                <a:avLst/>
                <a:gdLst/>
                <a:ahLst/>
                <a:cxnLst>
                  <a:cxn ang="0">
                    <a:pos x="36" y="48"/>
                  </a:cxn>
                  <a:cxn ang="0">
                    <a:pos x="28" y="73"/>
                  </a:cxn>
                  <a:cxn ang="0">
                    <a:pos x="52" y="62"/>
                  </a:cxn>
                  <a:cxn ang="0">
                    <a:pos x="67" y="37"/>
                  </a:cxn>
                  <a:cxn ang="0">
                    <a:pos x="39" y="1"/>
                  </a:cxn>
                  <a:cxn ang="0">
                    <a:pos x="32" y="0"/>
                  </a:cxn>
                  <a:cxn ang="0">
                    <a:pos x="0" y="9"/>
                  </a:cxn>
                  <a:cxn ang="0">
                    <a:pos x="36" y="48"/>
                  </a:cxn>
                </a:cxnLst>
                <a:rect l="0" t="0" r="r" b="b"/>
                <a:pathLst>
                  <a:path w="69" h="73">
                    <a:moveTo>
                      <a:pt x="36" y="48"/>
                    </a:moveTo>
                    <a:cubicBezTo>
                      <a:pt x="36" y="57"/>
                      <a:pt x="33" y="66"/>
                      <a:pt x="28" y="73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60" y="57"/>
                      <a:pt x="66" y="48"/>
                      <a:pt x="67" y="37"/>
                    </a:cubicBezTo>
                    <a:cubicBezTo>
                      <a:pt x="69" y="21"/>
                      <a:pt x="57" y="6"/>
                      <a:pt x="39" y="1"/>
                    </a:cubicBezTo>
                    <a:cubicBezTo>
                      <a:pt x="36" y="1"/>
                      <a:pt x="34" y="0"/>
                      <a:pt x="32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0" y="10"/>
                      <a:pt x="36" y="27"/>
                      <a:pt x="36" y="4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466"/>
              <p:cNvSpPr>
                <a:spLocks/>
              </p:cNvSpPr>
              <p:nvPr/>
            </p:nvSpPr>
            <p:spPr bwMode="auto">
              <a:xfrm>
                <a:off x="5384800" y="2800350"/>
                <a:ext cx="133350" cy="39688"/>
              </a:xfrm>
              <a:custGeom>
                <a:avLst/>
                <a:gdLst/>
                <a:ahLst/>
                <a:cxnLst>
                  <a:cxn ang="0">
                    <a:pos x="52" y="6"/>
                  </a:cxn>
                  <a:cxn ang="0">
                    <a:pos x="26" y="17"/>
                  </a:cxn>
                  <a:cxn ang="0">
                    <a:pos x="0" y="7"/>
                  </a:cxn>
                  <a:cxn ang="0">
                    <a:pos x="0" y="20"/>
                  </a:cxn>
                  <a:cxn ang="0">
                    <a:pos x="47" y="20"/>
                  </a:cxn>
                  <a:cxn ang="0">
                    <a:pos x="67" y="12"/>
                  </a:cxn>
                  <a:cxn ang="0">
                    <a:pos x="67" y="0"/>
                  </a:cxn>
                  <a:cxn ang="0">
                    <a:pos x="52" y="6"/>
                  </a:cxn>
                </a:cxnLst>
                <a:rect l="0" t="0" r="r" b="b"/>
                <a:pathLst>
                  <a:path w="67" h="20">
                    <a:moveTo>
                      <a:pt x="52" y="6"/>
                    </a:moveTo>
                    <a:cubicBezTo>
                      <a:pt x="45" y="13"/>
                      <a:pt x="36" y="17"/>
                      <a:pt x="26" y="17"/>
                    </a:cubicBezTo>
                    <a:cubicBezTo>
                      <a:pt x="16" y="17"/>
                      <a:pt x="6" y="13"/>
                      <a:pt x="0" y="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0"/>
                      <a:pt x="67" y="0"/>
                      <a:pt x="67" y="0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467"/>
              <p:cNvSpPr>
                <a:spLocks noEditPoints="1"/>
              </p:cNvSpPr>
              <p:nvPr/>
            </p:nvSpPr>
            <p:spPr bwMode="auto">
              <a:xfrm>
                <a:off x="5362575" y="2682875"/>
                <a:ext cx="146050" cy="14605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36"/>
                  </a:cxn>
                  <a:cxn ang="0">
                    <a:pos x="37" y="73"/>
                  </a:cxn>
                  <a:cxn ang="0">
                    <a:pos x="60" y="64"/>
                  </a:cxn>
                  <a:cxn ang="0">
                    <a:pos x="60" y="64"/>
                  </a:cxn>
                  <a:cxn ang="0">
                    <a:pos x="61" y="63"/>
                  </a:cxn>
                  <a:cxn ang="0">
                    <a:pos x="73" y="36"/>
                  </a:cxn>
                  <a:cxn ang="0">
                    <a:pos x="37" y="0"/>
                  </a:cxn>
                  <a:cxn ang="0">
                    <a:pos x="67" y="24"/>
                  </a:cxn>
                  <a:cxn ang="0">
                    <a:pos x="69" y="26"/>
                  </a:cxn>
                  <a:cxn ang="0">
                    <a:pos x="68" y="28"/>
                  </a:cxn>
                  <a:cxn ang="0">
                    <a:pos x="66" y="27"/>
                  </a:cxn>
                  <a:cxn ang="0">
                    <a:pos x="67" y="24"/>
                  </a:cxn>
                  <a:cxn ang="0">
                    <a:pos x="54" y="9"/>
                  </a:cxn>
                  <a:cxn ang="0">
                    <a:pos x="56" y="8"/>
                  </a:cxn>
                  <a:cxn ang="0">
                    <a:pos x="57" y="11"/>
                  </a:cxn>
                  <a:cxn ang="0">
                    <a:pos x="54" y="11"/>
                  </a:cxn>
                  <a:cxn ang="0">
                    <a:pos x="54" y="9"/>
                  </a:cxn>
                  <a:cxn ang="0">
                    <a:pos x="36" y="2"/>
                  </a:cxn>
                  <a:cxn ang="0">
                    <a:pos x="38" y="4"/>
                  </a:cxn>
                  <a:cxn ang="0">
                    <a:pos x="36" y="5"/>
                  </a:cxn>
                  <a:cxn ang="0">
                    <a:pos x="35" y="4"/>
                  </a:cxn>
                  <a:cxn ang="0">
                    <a:pos x="36" y="2"/>
                  </a:cxn>
                  <a:cxn ang="0">
                    <a:pos x="16" y="8"/>
                  </a:cxn>
                  <a:cxn ang="0">
                    <a:pos x="19" y="9"/>
                  </a:cxn>
                  <a:cxn ang="0">
                    <a:pos x="18" y="11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6" y="48"/>
                  </a:cxn>
                  <a:cxn ang="0">
                    <a:pos x="4" y="46"/>
                  </a:cxn>
                  <a:cxn ang="0">
                    <a:pos x="5" y="44"/>
                  </a:cxn>
                  <a:cxn ang="0">
                    <a:pos x="7" y="45"/>
                  </a:cxn>
                  <a:cxn ang="0">
                    <a:pos x="6" y="48"/>
                  </a:cxn>
                  <a:cxn ang="0">
                    <a:pos x="7" y="26"/>
                  </a:cxn>
                  <a:cxn ang="0">
                    <a:pos x="5" y="28"/>
                  </a:cxn>
                  <a:cxn ang="0">
                    <a:pos x="4" y="25"/>
                  </a:cxn>
                  <a:cxn ang="0">
                    <a:pos x="6" y="24"/>
                  </a:cxn>
                  <a:cxn ang="0">
                    <a:pos x="7" y="26"/>
                  </a:cxn>
                  <a:cxn ang="0">
                    <a:pos x="19" y="63"/>
                  </a:cxn>
                  <a:cxn ang="0">
                    <a:pos x="16" y="64"/>
                  </a:cxn>
                  <a:cxn ang="0">
                    <a:pos x="16" y="61"/>
                  </a:cxn>
                  <a:cxn ang="0">
                    <a:pos x="18" y="61"/>
                  </a:cxn>
                  <a:cxn ang="0">
                    <a:pos x="19" y="63"/>
                  </a:cxn>
                  <a:cxn ang="0">
                    <a:pos x="36" y="70"/>
                  </a:cxn>
                  <a:cxn ang="0">
                    <a:pos x="35" y="68"/>
                  </a:cxn>
                  <a:cxn ang="0">
                    <a:pos x="36" y="67"/>
                  </a:cxn>
                  <a:cxn ang="0">
                    <a:pos x="38" y="68"/>
                  </a:cxn>
                  <a:cxn ang="0">
                    <a:pos x="36" y="70"/>
                  </a:cxn>
                  <a:cxn ang="0">
                    <a:pos x="56" y="64"/>
                  </a:cxn>
                  <a:cxn ang="0">
                    <a:pos x="54" y="63"/>
                  </a:cxn>
                  <a:cxn ang="0">
                    <a:pos x="54" y="61"/>
                  </a:cxn>
                  <a:cxn ang="0">
                    <a:pos x="57" y="61"/>
                  </a:cxn>
                  <a:cxn ang="0">
                    <a:pos x="56" y="64"/>
                  </a:cxn>
                  <a:cxn ang="0">
                    <a:pos x="36" y="64"/>
                  </a:cxn>
                  <a:cxn ang="0">
                    <a:pos x="9" y="36"/>
                  </a:cxn>
                  <a:cxn ang="0">
                    <a:pos x="36" y="9"/>
                  </a:cxn>
                  <a:cxn ang="0">
                    <a:pos x="64" y="36"/>
                  </a:cxn>
                  <a:cxn ang="0">
                    <a:pos x="36" y="64"/>
                  </a:cxn>
                  <a:cxn ang="0">
                    <a:pos x="69" y="47"/>
                  </a:cxn>
                  <a:cxn ang="0">
                    <a:pos x="67" y="48"/>
                  </a:cxn>
                  <a:cxn ang="0">
                    <a:pos x="66" y="46"/>
                  </a:cxn>
                  <a:cxn ang="0">
                    <a:pos x="68" y="44"/>
                  </a:cxn>
                  <a:cxn ang="0">
                    <a:pos x="69" y="47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cubicBezTo>
                      <a:pt x="17" y="0"/>
                      <a:pt x="0" y="16"/>
                      <a:pt x="0" y="36"/>
                    </a:cubicBezTo>
                    <a:cubicBezTo>
                      <a:pt x="0" y="56"/>
                      <a:pt x="17" y="73"/>
                      <a:pt x="37" y="73"/>
                    </a:cubicBezTo>
                    <a:cubicBezTo>
                      <a:pt x="46" y="73"/>
                      <a:pt x="54" y="69"/>
                      <a:pt x="60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8" y="57"/>
                      <a:pt x="73" y="47"/>
                      <a:pt x="73" y="36"/>
                    </a:cubicBezTo>
                    <a:cubicBezTo>
                      <a:pt x="73" y="16"/>
                      <a:pt x="57" y="0"/>
                      <a:pt x="37" y="0"/>
                    </a:cubicBezTo>
                    <a:moveTo>
                      <a:pt x="67" y="24"/>
                    </a:moveTo>
                    <a:cubicBezTo>
                      <a:pt x="68" y="24"/>
                      <a:pt x="69" y="25"/>
                      <a:pt x="69" y="26"/>
                    </a:cubicBezTo>
                    <a:cubicBezTo>
                      <a:pt x="69" y="26"/>
                      <a:pt x="69" y="27"/>
                      <a:pt x="68" y="28"/>
                    </a:cubicBezTo>
                    <a:cubicBezTo>
                      <a:pt x="67" y="28"/>
                      <a:pt x="66" y="27"/>
                      <a:pt x="66" y="27"/>
                    </a:cubicBezTo>
                    <a:cubicBezTo>
                      <a:pt x="65" y="26"/>
                      <a:pt x="66" y="25"/>
                      <a:pt x="67" y="24"/>
                    </a:cubicBezTo>
                    <a:moveTo>
                      <a:pt x="54" y="9"/>
                    </a:moveTo>
                    <a:cubicBezTo>
                      <a:pt x="55" y="8"/>
                      <a:pt x="56" y="8"/>
                      <a:pt x="56" y="8"/>
                    </a:cubicBezTo>
                    <a:cubicBezTo>
                      <a:pt x="57" y="9"/>
                      <a:pt x="57" y="10"/>
                      <a:pt x="57" y="11"/>
                    </a:cubicBezTo>
                    <a:cubicBezTo>
                      <a:pt x="56" y="12"/>
                      <a:pt x="55" y="12"/>
                      <a:pt x="54" y="11"/>
                    </a:cubicBezTo>
                    <a:cubicBezTo>
                      <a:pt x="54" y="11"/>
                      <a:pt x="54" y="10"/>
                      <a:pt x="54" y="9"/>
                    </a:cubicBezTo>
                    <a:moveTo>
                      <a:pt x="36" y="2"/>
                    </a:moveTo>
                    <a:cubicBezTo>
                      <a:pt x="37" y="2"/>
                      <a:pt x="38" y="3"/>
                      <a:pt x="38" y="4"/>
                    </a:cubicBezTo>
                    <a:cubicBezTo>
                      <a:pt x="38" y="5"/>
                      <a:pt x="37" y="5"/>
                      <a:pt x="36" y="5"/>
                    </a:cubicBezTo>
                    <a:cubicBezTo>
                      <a:pt x="36" y="5"/>
                      <a:pt x="35" y="5"/>
                      <a:pt x="35" y="4"/>
                    </a:cubicBezTo>
                    <a:cubicBezTo>
                      <a:pt x="35" y="3"/>
                      <a:pt x="36" y="2"/>
                      <a:pt x="36" y="2"/>
                    </a:cubicBezTo>
                    <a:moveTo>
                      <a:pt x="16" y="8"/>
                    </a:moveTo>
                    <a:cubicBezTo>
                      <a:pt x="17" y="8"/>
                      <a:pt x="18" y="8"/>
                      <a:pt x="19" y="9"/>
                    </a:cubicBezTo>
                    <a:cubicBezTo>
                      <a:pt x="19" y="10"/>
                      <a:pt x="19" y="11"/>
                      <a:pt x="18" y="11"/>
                    </a:cubicBezTo>
                    <a:cubicBezTo>
                      <a:pt x="18" y="12"/>
                      <a:pt x="17" y="12"/>
                      <a:pt x="16" y="11"/>
                    </a:cubicBezTo>
                    <a:cubicBezTo>
                      <a:pt x="16" y="10"/>
                      <a:pt x="16" y="9"/>
                      <a:pt x="16" y="8"/>
                    </a:cubicBezTo>
                    <a:moveTo>
                      <a:pt x="6" y="48"/>
                    </a:moveTo>
                    <a:cubicBezTo>
                      <a:pt x="5" y="48"/>
                      <a:pt x="4" y="47"/>
                      <a:pt x="4" y="46"/>
                    </a:cubicBezTo>
                    <a:cubicBezTo>
                      <a:pt x="4" y="46"/>
                      <a:pt x="4" y="45"/>
                      <a:pt x="5" y="44"/>
                    </a:cubicBezTo>
                    <a:cubicBezTo>
                      <a:pt x="6" y="44"/>
                      <a:pt x="7" y="45"/>
                      <a:pt x="7" y="45"/>
                    </a:cubicBezTo>
                    <a:cubicBezTo>
                      <a:pt x="8" y="46"/>
                      <a:pt x="7" y="47"/>
                      <a:pt x="6" y="48"/>
                    </a:cubicBezTo>
                    <a:moveTo>
                      <a:pt x="7" y="26"/>
                    </a:moveTo>
                    <a:cubicBezTo>
                      <a:pt x="7" y="27"/>
                      <a:pt x="6" y="28"/>
                      <a:pt x="5" y="28"/>
                    </a:cubicBezTo>
                    <a:cubicBezTo>
                      <a:pt x="4" y="27"/>
                      <a:pt x="4" y="26"/>
                      <a:pt x="4" y="25"/>
                    </a:cubicBezTo>
                    <a:cubicBezTo>
                      <a:pt x="4" y="25"/>
                      <a:pt x="5" y="24"/>
                      <a:pt x="6" y="24"/>
                    </a:cubicBezTo>
                    <a:cubicBezTo>
                      <a:pt x="7" y="25"/>
                      <a:pt x="8" y="26"/>
                      <a:pt x="7" y="26"/>
                    </a:cubicBezTo>
                    <a:moveTo>
                      <a:pt x="19" y="63"/>
                    </a:moveTo>
                    <a:cubicBezTo>
                      <a:pt x="18" y="64"/>
                      <a:pt x="17" y="64"/>
                      <a:pt x="16" y="64"/>
                    </a:cubicBezTo>
                    <a:cubicBezTo>
                      <a:pt x="16" y="63"/>
                      <a:pt x="15" y="62"/>
                      <a:pt x="16" y="61"/>
                    </a:cubicBezTo>
                    <a:cubicBezTo>
                      <a:pt x="17" y="60"/>
                      <a:pt x="18" y="60"/>
                      <a:pt x="18" y="61"/>
                    </a:cubicBezTo>
                    <a:cubicBezTo>
                      <a:pt x="19" y="61"/>
                      <a:pt x="19" y="62"/>
                      <a:pt x="19" y="63"/>
                    </a:cubicBezTo>
                    <a:moveTo>
                      <a:pt x="36" y="70"/>
                    </a:moveTo>
                    <a:cubicBezTo>
                      <a:pt x="35" y="70"/>
                      <a:pt x="35" y="69"/>
                      <a:pt x="35" y="68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7" y="67"/>
                      <a:pt x="38" y="67"/>
                      <a:pt x="38" y="68"/>
                    </a:cubicBezTo>
                    <a:cubicBezTo>
                      <a:pt x="38" y="69"/>
                      <a:pt x="37" y="70"/>
                      <a:pt x="36" y="70"/>
                    </a:cubicBezTo>
                    <a:moveTo>
                      <a:pt x="56" y="64"/>
                    </a:moveTo>
                    <a:cubicBezTo>
                      <a:pt x="56" y="64"/>
                      <a:pt x="55" y="64"/>
                      <a:pt x="54" y="63"/>
                    </a:cubicBezTo>
                    <a:cubicBezTo>
                      <a:pt x="54" y="62"/>
                      <a:pt x="54" y="61"/>
                      <a:pt x="54" y="61"/>
                    </a:cubicBezTo>
                    <a:cubicBezTo>
                      <a:pt x="55" y="60"/>
                      <a:pt x="56" y="60"/>
                      <a:pt x="57" y="61"/>
                    </a:cubicBezTo>
                    <a:cubicBezTo>
                      <a:pt x="57" y="62"/>
                      <a:pt x="57" y="63"/>
                      <a:pt x="56" y="64"/>
                    </a:cubicBezTo>
                    <a:moveTo>
                      <a:pt x="36" y="64"/>
                    </a:moveTo>
                    <a:cubicBezTo>
                      <a:pt x="21" y="64"/>
                      <a:pt x="9" y="52"/>
                      <a:pt x="9" y="36"/>
                    </a:cubicBezTo>
                    <a:cubicBezTo>
                      <a:pt x="9" y="21"/>
                      <a:pt x="21" y="9"/>
                      <a:pt x="36" y="9"/>
                    </a:cubicBezTo>
                    <a:cubicBezTo>
                      <a:pt x="51" y="9"/>
                      <a:pt x="64" y="21"/>
                      <a:pt x="64" y="36"/>
                    </a:cubicBezTo>
                    <a:cubicBezTo>
                      <a:pt x="64" y="52"/>
                      <a:pt x="51" y="64"/>
                      <a:pt x="36" y="64"/>
                    </a:cubicBezTo>
                    <a:moveTo>
                      <a:pt x="69" y="47"/>
                    </a:moveTo>
                    <a:cubicBezTo>
                      <a:pt x="69" y="47"/>
                      <a:pt x="68" y="48"/>
                      <a:pt x="67" y="48"/>
                    </a:cubicBezTo>
                    <a:cubicBezTo>
                      <a:pt x="66" y="47"/>
                      <a:pt x="65" y="46"/>
                      <a:pt x="66" y="46"/>
                    </a:cubicBezTo>
                    <a:cubicBezTo>
                      <a:pt x="66" y="45"/>
                      <a:pt x="67" y="44"/>
                      <a:pt x="68" y="44"/>
                    </a:cubicBezTo>
                    <a:cubicBezTo>
                      <a:pt x="69" y="45"/>
                      <a:pt x="69" y="46"/>
                      <a:pt x="69" y="4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468"/>
              <p:cNvSpPr>
                <a:spLocks/>
              </p:cNvSpPr>
              <p:nvPr/>
            </p:nvSpPr>
            <p:spPr bwMode="auto">
              <a:xfrm>
                <a:off x="5592763" y="2620963"/>
                <a:ext cx="119063" cy="130175"/>
              </a:xfrm>
              <a:custGeom>
                <a:avLst/>
                <a:gdLst/>
                <a:ahLst/>
                <a:cxnLst>
                  <a:cxn ang="0">
                    <a:pos x="26" y="49"/>
                  </a:cxn>
                  <a:cxn ang="0">
                    <a:pos x="17" y="65"/>
                  </a:cxn>
                  <a:cxn ang="0">
                    <a:pos x="37" y="57"/>
                  </a:cxn>
                  <a:cxn ang="0">
                    <a:pos x="54" y="40"/>
                  </a:cxn>
                  <a:cxn ang="0">
                    <a:pos x="41" y="4"/>
                  </a:cxn>
                  <a:cxn ang="0">
                    <a:pos x="29" y="0"/>
                  </a:cxn>
                  <a:cxn ang="0">
                    <a:pos x="0" y="8"/>
                  </a:cxn>
                  <a:cxn ang="0">
                    <a:pos x="3" y="9"/>
                  </a:cxn>
                  <a:cxn ang="0">
                    <a:pos x="26" y="49"/>
                  </a:cxn>
                </a:cxnLst>
                <a:rect l="0" t="0" r="r" b="b"/>
                <a:pathLst>
                  <a:path w="60" h="65">
                    <a:moveTo>
                      <a:pt x="26" y="49"/>
                    </a:moveTo>
                    <a:cubicBezTo>
                      <a:pt x="25" y="55"/>
                      <a:pt x="22" y="61"/>
                      <a:pt x="17" y="65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45" y="54"/>
                      <a:pt x="51" y="47"/>
                      <a:pt x="54" y="40"/>
                    </a:cubicBezTo>
                    <a:cubicBezTo>
                      <a:pt x="60" y="26"/>
                      <a:pt x="54" y="11"/>
                      <a:pt x="41" y="4"/>
                    </a:cubicBezTo>
                    <a:cubicBezTo>
                      <a:pt x="37" y="1"/>
                      <a:pt x="33" y="0"/>
                      <a:pt x="29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21" y="16"/>
                      <a:pt x="30" y="32"/>
                      <a:pt x="26" y="4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469"/>
              <p:cNvSpPr>
                <a:spLocks/>
              </p:cNvSpPr>
              <p:nvPr/>
            </p:nvSpPr>
            <p:spPr bwMode="auto">
              <a:xfrm>
                <a:off x="5664200" y="2611438"/>
                <a:ext cx="88900" cy="112713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3"/>
                  </a:cxn>
                  <a:cxn ang="0">
                    <a:pos x="6" y="6"/>
                  </a:cxn>
                  <a:cxn ang="0">
                    <a:pos x="21" y="46"/>
                  </a:cxn>
                  <a:cxn ang="0">
                    <a:pos x="14" y="57"/>
                  </a:cxn>
                  <a:cxn ang="0">
                    <a:pos x="24" y="52"/>
                  </a:cxn>
                  <a:cxn ang="0">
                    <a:pos x="37" y="41"/>
                  </a:cxn>
                  <a:cxn ang="0">
                    <a:pos x="31" y="5"/>
                  </a:cxn>
                </a:cxnLst>
                <a:rect l="0" t="0" r="r" b="b"/>
                <a:pathLst>
                  <a:path w="45" h="57">
                    <a:moveTo>
                      <a:pt x="31" y="5"/>
                    </a:moveTo>
                    <a:cubicBezTo>
                      <a:pt x="26" y="1"/>
                      <a:pt x="20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4" y="5"/>
                      <a:pt x="6" y="6"/>
                    </a:cubicBezTo>
                    <a:cubicBezTo>
                      <a:pt x="21" y="14"/>
                      <a:pt x="27" y="31"/>
                      <a:pt x="21" y="46"/>
                    </a:cubicBezTo>
                    <a:cubicBezTo>
                      <a:pt x="19" y="50"/>
                      <a:pt x="17" y="54"/>
                      <a:pt x="14" y="57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30" y="50"/>
                      <a:pt x="33" y="47"/>
                      <a:pt x="37" y="41"/>
                    </a:cubicBezTo>
                    <a:cubicBezTo>
                      <a:pt x="45" y="30"/>
                      <a:pt x="43" y="13"/>
                      <a:pt x="31" y="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470"/>
              <p:cNvSpPr>
                <a:spLocks/>
              </p:cNvSpPr>
              <p:nvPr/>
            </p:nvSpPr>
            <p:spPr bwMode="auto">
              <a:xfrm>
                <a:off x="5641975" y="2720975"/>
                <a:ext cx="69850" cy="30163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6" y="19"/>
                  </a:cxn>
                  <a:cxn ang="0">
                    <a:pos x="44" y="11"/>
                  </a:cxn>
                  <a:cxn ang="0">
                    <a:pos x="44" y="0"/>
                  </a:cxn>
                  <a:cxn ang="0">
                    <a:pos x="0" y="19"/>
                  </a:cxn>
                </a:cxnLst>
                <a:rect l="0" t="0" r="r" b="b"/>
                <a:pathLst>
                  <a:path w="44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4" y="11"/>
                    </a:lnTo>
                    <a:lnTo>
                      <a:pt x="4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471"/>
              <p:cNvSpPr>
                <a:spLocks/>
              </p:cNvSpPr>
              <p:nvPr/>
            </p:nvSpPr>
            <p:spPr bwMode="auto">
              <a:xfrm>
                <a:off x="5453063" y="2578100"/>
                <a:ext cx="73025" cy="82550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7" y="3"/>
                  </a:cxn>
                  <a:cxn ang="0">
                    <a:pos x="19" y="0"/>
                  </a:cxn>
                  <a:cxn ang="0">
                    <a:pos x="8" y="7"/>
                  </a:cxn>
                  <a:cxn ang="0">
                    <a:pos x="6" y="37"/>
                  </a:cxn>
                  <a:cxn ang="0">
                    <a:pos x="10" y="42"/>
                  </a:cxn>
                  <a:cxn ang="0">
                    <a:pos x="25" y="38"/>
                  </a:cxn>
                  <a:cxn ang="0">
                    <a:pos x="32" y="7"/>
                  </a:cxn>
                </a:cxnLst>
                <a:rect l="0" t="0" r="r" b="b"/>
                <a:pathLst>
                  <a:path w="37" h="42">
                    <a:moveTo>
                      <a:pt x="32" y="7"/>
                    </a:moveTo>
                    <a:cubicBezTo>
                      <a:pt x="34" y="5"/>
                      <a:pt x="36" y="4"/>
                      <a:pt x="37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1" y="3"/>
                      <a:pt x="8" y="7"/>
                    </a:cubicBezTo>
                    <a:cubicBezTo>
                      <a:pt x="1" y="16"/>
                      <a:pt x="0" y="26"/>
                      <a:pt x="6" y="37"/>
                    </a:cubicBezTo>
                    <a:cubicBezTo>
                      <a:pt x="7" y="39"/>
                      <a:pt x="8" y="41"/>
                      <a:pt x="10" y="42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1" y="27"/>
                      <a:pt x="24" y="16"/>
                      <a:pt x="32" y="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472"/>
              <p:cNvSpPr>
                <a:spLocks/>
              </p:cNvSpPr>
              <p:nvPr/>
            </p:nvSpPr>
            <p:spPr bwMode="auto">
              <a:xfrm>
                <a:off x="5502275" y="2586038"/>
                <a:ext cx="74613" cy="6508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7" y="3"/>
                  </a:cxn>
                  <a:cxn ang="0">
                    <a:pos x="19" y="0"/>
                  </a:cxn>
                  <a:cxn ang="0">
                    <a:pos x="10" y="5"/>
                  </a:cxn>
                  <a:cxn ang="0">
                    <a:pos x="3" y="33"/>
                  </a:cxn>
                  <a:cxn ang="0">
                    <a:pos x="22" y="28"/>
                  </a:cxn>
                  <a:cxn ang="0">
                    <a:pos x="35" y="5"/>
                  </a:cxn>
                </a:cxnLst>
                <a:rect l="0" t="0" r="r" b="b"/>
                <a:pathLst>
                  <a:path w="37" h="33">
                    <a:moveTo>
                      <a:pt x="35" y="5"/>
                    </a:moveTo>
                    <a:cubicBezTo>
                      <a:pt x="36" y="4"/>
                      <a:pt x="36" y="4"/>
                      <a:pt x="37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2" y="3"/>
                      <a:pt x="10" y="5"/>
                    </a:cubicBezTo>
                    <a:cubicBezTo>
                      <a:pt x="2" y="13"/>
                      <a:pt x="0" y="23"/>
                      <a:pt x="3" y="33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0"/>
                      <a:pt x="27" y="12"/>
                      <a:pt x="35" y="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473"/>
              <p:cNvSpPr>
                <a:spLocks/>
              </p:cNvSpPr>
              <p:nvPr/>
            </p:nvSpPr>
            <p:spPr bwMode="auto">
              <a:xfrm>
                <a:off x="5405438" y="2570163"/>
                <a:ext cx="71438" cy="92075"/>
              </a:xfrm>
              <a:custGeom>
                <a:avLst/>
                <a:gdLst/>
                <a:ahLst/>
                <a:cxnLst>
                  <a:cxn ang="0">
                    <a:pos x="27" y="42"/>
                  </a:cxn>
                  <a:cxn ang="0">
                    <a:pos x="29" y="9"/>
                  </a:cxn>
                  <a:cxn ang="0">
                    <a:pos x="36" y="3"/>
                  </a:cxn>
                  <a:cxn ang="0">
                    <a:pos x="18" y="0"/>
                  </a:cxn>
                  <a:cxn ang="0">
                    <a:pos x="5" y="8"/>
                  </a:cxn>
                  <a:cxn ang="0">
                    <a:pos x="8" y="38"/>
                  </a:cxn>
                  <a:cxn ang="0">
                    <a:pos x="13" y="43"/>
                  </a:cxn>
                  <a:cxn ang="0">
                    <a:pos x="30" y="47"/>
                  </a:cxn>
                  <a:cxn ang="0">
                    <a:pos x="27" y="42"/>
                  </a:cxn>
                </a:cxnLst>
                <a:rect l="0" t="0" r="r" b="b"/>
                <a:pathLst>
                  <a:path w="36" h="47">
                    <a:moveTo>
                      <a:pt x="27" y="42"/>
                    </a:moveTo>
                    <a:cubicBezTo>
                      <a:pt x="21" y="31"/>
                      <a:pt x="22" y="19"/>
                      <a:pt x="29" y="9"/>
                    </a:cubicBezTo>
                    <a:cubicBezTo>
                      <a:pt x="31" y="6"/>
                      <a:pt x="34" y="4"/>
                      <a:pt x="36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3" y="0"/>
                      <a:pt x="8" y="3"/>
                      <a:pt x="5" y="8"/>
                    </a:cubicBezTo>
                    <a:cubicBezTo>
                      <a:pt x="0" y="17"/>
                      <a:pt x="1" y="28"/>
                      <a:pt x="8" y="38"/>
                    </a:cubicBezTo>
                    <a:cubicBezTo>
                      <a:pt x="9" y="40"/>
                      <a:pt x="11" y="42"/>
                      <a:pt x="13" y="43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5"/>
                      <a:pt x="28" y="44"/>
                      <a:pt x="27" y="4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474"/>
              <p:cNvSpPr>
                <a:spLocks/>
              </p:cNvSpPr>
              <p:nvPr/>
            </p:nvSpPr>
            <p:spPr bwMode="auto">
              <a:xfrm>
                <a:off x="5551488" y="2593975"/>
                <a:ext cx="76200" cy="44450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18" y="0"/>
                  </a:cxn>
                  <a:cxn ang="0">
                    <a:pos x="12" y="3"/>
                  </a:cxn>
                  <a:cxn ang="0">
                    <a:pos x="0" y="23"/>
                  </a:cxn>
                  <a:cxn ang="0">
                    <a:pos x="24" y="17"/>
                  </a:cxn>
                  <a:cxn ang="0">
                    <a:pos x="38" y="3"/>
                  </a:cxn>
                </a:cxnLst>
                <a:rect l="0" t="0" r="r" b="b"/>
                <a:pathLst>
                  <a:path w="38" h="23">
                    <a:moveTo>
                      <a:pt x="38" y="3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4" y="1"/>
                      <a:pt x="12" y="3"/>
                    </a:cubicBezTo>
                    <a:cubicBezTo>
                      <a:pt x="5" y="9"/>
                      <a:pt x="1" y="16"/>
                      <a:pt x="0" y="23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7" y="11"/>
                      <a:pt x="31" y="6"/>
                      <a:pt x="38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475"/>
              <p:cNvSpPr>
                <a:spLocks/>
              </p:cNvSpPr>
              <p:nvPr/>
            </p:nvSpPr>
            <p:spPr bwMode="auto">
              <a:xfrm>
                <a:off x="5378450" y="2570163"/>
                <a:ext cx="46038" cy="80963"/>
              </a:xfrm>
              <a:custGeom>
                <a:avLst/>
                <a:gdLst/>
                <a:ahLst/>
                <a:cxnLst>
                  <a:cxn ang="0">
                    <a:pos x="18" y="40"/>
                  </a:cxn>
                  <a:cxn ang="0">
                    <a:pos x="16" y="7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6" y="10"/>
                  </a:cxn>
                  <a:cxn ang="0">
                    <a:pos x="14" y="39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8" y="40"/>
                  </a:cxn>
                </a:cxnLst>
                <a:rect l="0" t="0" r="r" b="b"/>
                <a:pathLst>
                  <a:path w="23" h="41">
                    <a:moveTo>
                      <a:pt x="18" y="40"/>
                    </a:moveTo>
                    <a:cubicBezTo>
                      <a:pt x="10" y="29"/>
                      <a:pt x="10" y="17"/>
                      <a:pt x="16" y="7"/>
                    </a:cubicBezTo>
                    <a:cubicBezTo>
                      <a:pt x="18" y="4"/>
                      <a:pt x="20" y="1"/>
                      <a:pt x="23" y="0"/>
                    </a:cubicBezTo>
                    <a:cubicBezTo>
                      <a:pt x="23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5" y="1"/>
                      <a:pt x="10" y="4"/>
                      <a:pt x="6" y="10"/>
                    </a:cubicBezTo>
                    <a:cubicBezTo>
                      <a:pt x="0" y="20"/>
                      <a:pt x="4" y="33"/>
                      <a:pt x="14" y="39"/>
                    </a:cubicBezTo>
                    <a:cubicBezTo>
                      <a:pt x="15" y="40"/>
                      <a:pt x="19" y="41"/>
                      <a:pt x="19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41"/>
                      <a:pt x="19" y="40"/>
                      <a:pt x="18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476"/>
              <p:cNvSpPr>
                <a:spLocks/>
              </p:cNvSpPr>
              <p:nvPr/>
            </p:nvSpPr>
            <p:spPr bwMode="auto">
              <a:xfrm>
                <a:off x="5608638" y="2601913"/>
                <a:ext cx="66675" cy="238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1" y="2"/>
                  </a:cxn>
                  <a:cxn ang="0">
                    <a:pos x="0" y="12"/>
                  </a:cxn>
                  <a:cxn ang="0">
                    <a:pos x="34" y="3"/>
                  </a:cxn>
                  <a:cxn ang="0">
                    <a:pos x="16" y="0"/>
                  </a:cxn>
                </a:cxnLst>
                <a:rect l="0" t="0" r="r" b="b"/>
                <a:pathLst>
                  <a:path w="34" h="12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3" y="1"/>
                      <a:pt x="11" y="2"/>
                    </a:cubicBezTo>
                    <a:cubicBezTo>
                      <a:pt x="6" y="4"/>
                      <a:pt x="3" y="8"/>
                      <a:pt x="0" y="12"/>
                    </a:cubicBezTo>
                    <a:cubicBezTo>
                      <a:pt x="34" y="3"/>
                      <a:pt x="34" y="3"/>
                      <a:pt x="34" y="3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477"/>
              <p:cNvSpPr>
                <a:spLocks/>
              </p:cNvSpPr>
              <p:nvPr/>
            </p:nvSpPr>
            <p:spPr bwMode="auto">
              <a:xfrm>
                <a:off x="5584825" y="2540000"/>
                <a:ext cx="58738" cy="5397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"/>
                  </a:cxn>
                  <a:cxn ang="0">
                    <a:pos x="7" y="9"/>
                  </a:cxn>
                  <a:cxn ang="0">
                    <a:pos x="11" y="25"/>
                  </a:cxn>
                  <a:cxn ang="0">
                    <a:pos x="26" y="27"/>
                  </a:cxn>
                  <a:cxn ang="0">
                    <a:pos x="26" y="27"/>
                  </a:cxn>
                  <a:cxn ang="0">
                    <a:pos x="24" y="6"/>
                  </a:cxn>
                  <a:cxn ang="0">
                    <a:pos x="15" y="0"/>
                  </a:cxn>
                </a:cxnLst>
                <a:rect l="0" t="0" r="r" b="b"/>
                <a:pathLst>
                  <a:path w="30" h="27">
                    <a:moveTo>
                      <a:pt x="15" y="0"/>
                    </a:moveTo>
                    <a:cubicBezTo>
                      <a:pt x="10" y="1"/>
                      <a:pt x="5" y="2"/>
                      <a:pt x="0" y="2"/>
                    </a:cubicBezTo>
                    <a:cubicBezTo>
                      <a:pt x="3" y="4"/>
                      <a:pt x="5" y="6"/>
                      <a:pt x="7" y="9"/>
                    </a:cubicBezTo>
                    <a:cubicBezTo>
                      <a:pt x="10" y="14"/>
                      <a:pt x="12" y="20"/>
                      <a:pt x="11" y="25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30" y="20"/>
                      <a:pt x="29" y="13"/>
                      <a:pt x="24" y="6"/>
                    </a:cubicBezTo>
                    <a:cubicBezTo>
                      <a:pt x="22" y="4"/>
                      <a:pt x="19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478"/>
              <p:cNvSpPr>
                <a:spLocks/>
              </p:cNvSpPr>
              <p:nvPr/>
            </p:nvSpPr>
            <p:spPr bwMode="auto">
              <a:xfrm>
                <a:off x="5668963" y="2527300"/>
                <a:ext cx="60325" cy="6350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8" y="28"/>
                  </a:cxn>
                  <a:cxn ang="0">
                    <a:pos x="6" y="32"/>
                  </a:cxn>
                  <a:cxn ang="0">
                    <a:pos x="17" y="29"/>
                  </a:cxn>
                  <a:cxn ang="0">
                    <a:pos x="27" y="20"/>
                  </a:cxn>
                  <a:cxn ang="0">
                    <a:pos x="19" y="1"/>
                  </a:cxn>
                  <a:cxn ang="0">
                    <a:pos x="16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30" h="32">
                    <a:moveTo>
                      <a:pt x="2" y="4"/>
                    </a:moveTo>
                    <a:cubicBezTo>
                      <a:pt x="10" y="11"/>
                      <a:pt x="12" y="19"/>
                      <a:pt x="8" y="28"/>
                    </a:cubicBezTo>
                    <a:cubicBezTo>
                      <a:pt x="8" y="29"/>
                      <a:pt x="7" y="31"/>
                      <a:pt x="6" y="32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22" y="28"/>
                      <a:pt x="26" y="25"/>
                      <a:pt x="27" y="20"/>
                    </a:cubicBezTo>
                    <a:cubicBezTo>
                      <a:pt x="30" y="13"/>
                      <a:pt x="27" y="6"/>
                      <a:pt x="19" y="1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1" y="0"/>
                      <a:pt x="6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479"/>
              <p:cNvSpPr>
                <a:spLocks/>
              </p:cNvSpPr>
              <p:nvPr/>
            </p:nvSpPr>
            <p:spPr bwMode="auto">
              <a:xfrm>
                <a:off x="5540375" y="2546350"/>
                <a:ext cx="60325" cy="41275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15" y="1"/>
                  </a:cxn>
                  <a:cxn ang="0">
                    <a:pos x="0" y="3"/>
                  </a:cxn>
                  <a:cxn ang="0">
                    <a:pos x="10" y="12"/>
                  </a:cxn>
                  <a:cxn ang="0">
                    <a:pos x="12" y="18"/>
                  </a:cxn>
                  <a:cxn ang="0">
                    <a:pos x="30" y="21"/>
                  </a:cxn>
                  <a:cxn ang="0">
                    <a:pos x="27" y="8"/>
                  </a:cxn>
                </a:cxnLst>
                <a:rect l="0" t="0" r="r" b="b"/>
                <a:pathLst>
                  <a:path w="30" h="21">
                    <a:moveTo>
                      <a:pt x="27" y="8"/>
                    </a:moveTo>
                    <a:cubicBezTo>
                      <a:pt x="23" y="3"/>
                      <a:pt x="19" y="0"/>
                      <a:pt x="15" y="1"/>
                    </a:cubicBezTo>
                    <a:cubicBezTo>
                      <a:pt x="10" y="1"/>
                      <a:pt x="5" y="2"/>
                      <a:pt x="0" y="3"/>
                    </a:cubicBezTo>
                    <a:cubicBezTo>
                      <a:pt x="4" y="5"/>
                      <a:pt x="7" y="8"/>
                      <a:pt x="10" y="12"/>
                    </a:cubicBezTo>
                    <a:cubicBezTo>
                      <a:pt x="11" y="14"/>
                      <a:pt x="12" y="16"/>
                      <a:pt x="12" y="18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17"/>
                      <a:pt x="29" y="12"/>
                      <a:pt x="27" y="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480"/>
              <p:cNvSpPr>
                <a:spLocks/>
              </p:cNvSpPr>
              <p:nvPr/>
            </p:nvSpPr>
            <p:spPr bwMode="auto">
              <a:xfrm>
                <a:off x="5711825" y="2524125"/>
                <a:ext cx="33338" cy="5715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1"/>
                  </a:cxn>
                  <a:cxn ang="0">
                    <a:pos x="9" y="23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16" y="16"/>
                  </a:cxn>
                  <a:cxn ang="0">
                    <a:pos x="4" y="1"/>
                  </a:cxn>
                </a:cxnLst>
                <a:rect l="0" t="0" r="r" b="b"/>
                <a:pathLst>
                  <a:path w="17" h="29">
                    <a:moveTo>
                      <a:pt x="4" y="1"/>
                    </a:moveTo>
                    <a:cubicBezTo>
                      <a:pt x="4" y="0"/>
                      <a:pt x="2" y="1"/>
                      <a:pt x="0" y="1"/>
                    </a:cubicBezTo>
                    <a:cubicBezTo>
                      <a:pt x="8" y="6"/>
                      <a:pt x="12" y="14"/>
                      <a:pt x="9" y="23"/>
                    </a:cubicBezTo>
                    <a:cubicBezTo>
                      <a:pt x="8" y="25"/>
                      <a:pt x="7" y="27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12" y="26"/>
                      <a:pt x="15" y="22"/>
                      <a:pt x="16" y="16"/>
                    </a:cubicBezTo>
                    <a:cubicBezTo>
                      <a:pt x="17" y="9"/>
                      <a:pt x="12" y="1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481"/>
              <p:cNvSpPr>
                <a:spLocks/>
              </p:cNvSpPr>
              <p:nvPr/>
            </p:nvSpPr>
            <p:spPr bwMode="auto">
              <a:xfrm>
                <a:off x="5626100" y="2533650"/>
                <a:ext cx="58738" cy="63500"/>
              </a:xfrm>
              <a:custGeom>
                <a:avLst/>
                <a:gdLst/>
                <a:ahLst/>
                <a:cxnLst>
                  <a:cxn ang="0">
                    <a:pos x="19" y="31"/>
                  </a:cxn>
                  <a:cxn ang="0">
                    <a:pos x="27" y="23"/>
                  </a:cxn>
                  <a:cxn ang="0">
                    <a:pos x="22" y="4"/>
                  </a:cxn>
                  <a:cxn ang="0">
                    <a:pos x="16" y="0"/>
                  </a:cxn>
                  <a:cxn ang="0">
                    <a:pos x="0" y="2"/>
                  </a:cxn>
                  <a:cxn ang="0">
                    <a:pos x="5" y="7"/>
                  </a:cxn>
                  <a:cxn ang="0">
                    <a:pos x="8" y="31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8" y="31"/>
                  </a:cxn>
                  <a:cxn ang="0">
                    <a:pos x="19" y="31"/>
                  </a:cxn>
                </a:cxnLst>
                <a:rect l="0" t="0" r="r" b="b"/>
                <a:pathLst>
                  <a:path w="30" h="32">
                    <a:moveTo>
                      <a:pt x="19" y="31"/>
                    </a:moveTo>
                    <a:cubicBezTo>
                      <a:pt x="23" y="30"/>
                      <a:pt x="26" y="28"/>
                      <a:pt x="27" y="23"/>
                    </a:cubicBezTo>
                    <a:cubicBezTo>
                      <a:pt x="30" y="16"/>
                      <a:pt x="29" y="10"/>
                      <a:pt x="22" y="4"/>
                    </a:cubicBezTo>
                    <a:cubicBezTo>
                      <a:pt x="20" y="1"/>
                      <a:pt x="18" y="0"/>
                      <a:pt x="16" y="0"/>
                    </a:cubicBezTo>
                    <a:cubicBezTo>
                      <a:pt x="11" y="1"/>
                      <a:pt x="6" y="1"/>
                      <a:pt x="0" y="2"/>
                    </a:cubicBezTo>
                    <a:cubicBezTo>
                      <a:pt x="2" y="3"/>
                      <a:pt x="4" y="5"/>
                      <a:pt x="5" y="7"/>
                    </a:cubicBezTo>
                    <a:cubicBezTo>
                      <a:pt x="11" y="14"/>
                      <a:pt x="12" y="23"/>
                      <a:pt x="8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2"/>
                      <a:pt x="17" y="32"/>
                      <a:pt x="18" y="31"/>
                    </a:cubicBezTo>
                    <a:cubicBezTo>
                      <a:pt x="19" y="31"/>
                      <a:pt x="19" y="31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482"/>
              <p:cNvSpPr>
                <a:spLocks/>
              </p:cNvSpPr>
              <p:nvPr/>
            </p:nvSpPr>
            <p:spPr bwMode="auto">
              <a:xfrm>
                <a:off x="5499100" y="2554288"/>
                <a:ext cx="58738" cy="269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"/>
                  </a:cxn>
                  <a:cxn ang="0">
                    <a:pos x="9" y="11"/>
                  </a:cxn>
                  <a:cxn ang="0">
                    <a:pos x="30" y="14"/>
                  </a:cxn>
                  <a:cxn ang="0">
                    <a:pos x="28" y="9"/>
                  </a:cxn>
                  <a:cxn ang="0">
                    <a:pos x="14" y="0"/>
                  </a:cxn>
                </a:cxnLst>
                <a:rect l="0" t="0" r="r" b="b"/>
                <a:pathLst>
                  <a:path w="30" h="14">
                    <a:moveTo>
                      <a:pt x="14" y="0"/>
                    </a:moveTo>
                    <a:cubicBezTo>
                      <a:pt x="9" y="1"/>
                      <a:pt x="4" y="1"/>
                      <a:pt x="0" y="2"/>
                    </a:cubicBezTo>
                    <a:cubicBezTo>
                      <a:pt x="4" y="4"/>
                      <a:pt x="7" y="7"/>
                      <a:pt x="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9" y="12"/>
                      <a:pt x="29" y="11"/>
                      <a:pt x="28" y="9"/>
                    </a:cubicBezTo>
                    <a:cubicBezTo>
                      <a:pt x="25" y="3"/>
                      <a:pt x="19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483"/>
              <p:cNvSpPr>
                <a:spLocks/>
              </p:cNvSpPr>
              <p:nvPr/>
            </p:nvSpPr>
            <p:spPr bwMode="auto">
              <a:xfrm>
                <a:off x="5453063" y="2559050"/>
                <a:ext cx="55563" cy="1428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3"/>
                  </a:cxn>
                  <a:cxn ang="0">
                    <a:pos x="28" y="7"/>
                  </a:cxn>
                  <a:cxn ang="0">
                    <a:pos x="15" y="0"/>
                  </a:cxn>
                </a:cxnLst>
                <a:rect l="0" t="0" r="r" b="b"/>
                <a:pathLst>
                  <a:path w="28" h="7">
                    <a:moveTo>
                      <a:pt x="15" y="0"/>
                    </a:moveTo>
                    <a:cubicBezTo>
                      <a:pt x="9" y="1"/>
                      <a:pt x="4" y="2"/>
                      <a:pt x="0" y="3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5" y="3"/>
                      <a:pt x="20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0" name="Rectangle 484"/>
            <p:cNvSpPr>
              <a:spLocks noChangeArrowheads="1"/>
            </p:cNvSpPr>
            <p:nvPr/>
          </p:nvSpPr>
          <p:spPr bwMode="auto">
            <a:xfrm>
              <a:off x="4975714" y="3543679"/>
              <a:ext cx="1031295" cy="23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Транспортировка СПГ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(водным транспортом)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2" name="Oval 487"/>
            <p:cNvSpPr>
              <a:spLocks noChangeArrowheads="1"/>
            </p:cNvSpPr>
            <p:nvPr/>
          </p:nvSpPr>
          <p:spPr bwMode="auto">
            <a:xfrm>
              <a:off x="5073079" y="2936295"/>
              <a:ext cx="585788" cy="582613"/>
            </a:xfrm>
            <a:prstGeom prst="ellipse">
              <a:avLst/>
            </a:prstGeom>
            <a:solidFill>
              <a:srgbClr val="007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3" name="Freeform 488"/>
            <p:cNvSpPr>
              <a:spLocks/>
            </p:cNvSpPr>
            <p:nvPr/>
          </p:nvSpPr>
          <p:spPr bwMode="auto">
            <a:xfrm>
              <a:off x="5201595" y="3118857"/>
              <a:ext cx="95250" cy="14288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52" y="9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52" y="9"/>
                </a:cxn>
              </a:cxnLst>
              <a:rect l="0" t="0" r="r" b="b"/>
              <a:pathLst>
                <a:path w="60" h="9">
                  <a:moveTo>
                    <a:pt x="52" y="9"/>
                  </a:moveTo>
                  <a:lnTo>
                    <a:pt x="52" y="9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" name="Freeform 489"/>
            <p:cNvSpPr>
              <a:spLocks/>
            </p:cNvSpPr>
            <p:nvPr/>
          </p:nvSpPr>
          <p:spPr bwMode="auto">
            <a:xfrm>
              <a:off x="5296052" y="3153782"/>
              <a:ext cx="92869" cy="6985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4"/>
                </a:cxn>
                <a:cxn ang="0">
                  <a:pos x="31" y="14"/>
                </a:cxn>
                <a:cxn ang="0">
                  <a:pos x="16" y="0"/>
                </a:cxn>
              </a:cxnLst>
              <a:rect l="0" t="0" r="r" b="b"/>
              <a:pathLst>
                <a:path w="31" h="14">
                  <a:moveTo>
                    <a:pt x="16" y="0"/>
                  </a:moveTo>
                  <a:cubicBezTo>
                    <a:pt x="7" y="0"/>
                    <a:pt x="1" y="6"/>
                    <a:pt x="0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6"/>
                    <a:pt x="24" y="0"/>
                    <a:pt x="1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Freeform 490"/>
            <p:cNvSpPr>
              <a:spLocks/>
            </p:cNvSpPr>
            <p:nvPr/>
          </p:nvSpPr>
          <p:spPr bwMode="auto">
            <a:xfrm>
              <a:off x="5307163" y="3229982"/>
              <a:ext cx="666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3">
                  <a:moveTo>
                    <a:pt x="0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Freeform 491"/>
            <p:cNvSpPr>
              <a:spLocks/>
            </p:cNvSpPr>
            <p:nvPr/>
          </p:nvSpPr>
          <p:spPr bwMode="auto">
            <a:xfrm>
              <a:off x="5383363" y="3229982"/>
              <a:ext cx="6350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Freeform 493"/>
            <p:cNvSpPr>
              <a:spLocks/>
            </p:cNvSpPr>
            <p:nvPr/>
          </p:nvSpPr>
          <p:spPr bwMode="auto">
            <a:xfrm>
              <a:off x="5456388" y="3229982"/>
              <a:ext cx="650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Freeform 496"/>
            <p:cNvSpPr>
              <a:spLocks/>
            </p:cNvSpPr>
            <p:nvPr/>
          </p:nvSpPr>
          <p:spPr bwMode="auto">
            <a:xfrm>
              <a:off x="5531001" y="3229982"/>
              <a:ext cx="650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3">
                  <a:moveTo>
                    <a:pt x="0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Freeform 497"/>
            <p:cNvSpPr>
              <a:spLocks/>
            </p:cNvSpPr>
            <p:nvPr/>
          </p:nvSpPr>
          <p:spPr bwMode="auto">
            <a:xfrm>
              <a:off x="5134126" y="3245857"/>
              <a:ext cx="473075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29"/>
                </a:cxn>
                <a:cxn ang="0">
                  <a:pos x="275" y="29"/>
                </a:cxn>
                <a:cxn ang="0">
                  <a:pos x="298" y="0"/>
                </a:cxn>
                <a:cxn ang="0">
                  <a:pos x="0" y="0"/>
                </a:cxn>
              </a:cxnLst>
              <a:rect l="0" t="0" r="r" b="b"/>
              <a:pathLst>
                <a:path w="298" h="29">
                  <a:moveTo>
                    <a:pt x="0" y="0"/>
                  </a:moveTo>
                  <a:lnTo>
                    <a:pt x="0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275" y="29"/>
                  </a:lnTo>
                  <a:lnTo>
                    <a:pt x="2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Freeform 499"/>
            <p:cNvSpPr>
              <a:spLocks noEditPoints="1"/>
            </p:cNvSpPr>
            <p:nvPr/>
          </p:nvSpPr>
          <p:spPr bwMode="auto">
            <a:xfrm>
              <a:off x="5126188" y="3137907"/>
              <a:ext cx="492125" cy="101600"/>
            </a:xfrm>
            <a:custGeom>
              <a:avLst/>
              <a:gdLst/>
              <a:ahLst/>
              <a:cxnLst>
                <a:cxn ang="0">
                  <a:pos x="5" y="64"/>
                </a:cxn>
                <a:cxn ang="0">
                  <a:pos x="5" y="64"/>
                </a:cxn>
                <a:cxn ang="0">
                  <a:pos x="306" y="64"/>
                </a:cxn>
                <a:cxn ang="0">
                  <a:pos x="310" y="58"/>
                </a:cxn>
                <a:cxn ang="0">
                  <a:pos x="101" y="58"/>
                </a:cxn>
                <a:cxn ang="0">
                  <a:pos x="101" y="0"/>
                </a:cxn>
                <a:cxn ang="0">
                  <a:pos x="49" y="0"/>
                </a:cxn>
                <a:cxn ang="0">
                  <a:pos x="49" y="18"/>
                </a:cxn>
                <a:cxn ang="0">
                  <a:pos x="49" y="18"/>
                </a:cxn>
                <a:cxn ang="0">
                  <a:pos x="49" y="58"/>
                </a:cxn>
                <a:cxn ang="0">
                  <a:pos x="0" y="58"/>
                </a:cxn>
                <a:cxn ang="0">
                  <a:pos x="3" y="64"/>
                </a:cxn>
                <a:cxn ang="0">
                  <a:pos x="5" y="64"/>
                </a:cxn>
                <a:cxn ang="0">
                  <a:pos x="87" y="7"/>
                </a:cxn>
                <a:cxn ang="0">
                  <a:pos x="93" y="7"/>
                </a:cxn>
                <a:cxn ang="0">
                  <a:pos x="93" y="14"/>
                </a:cxn>
                <a:cxn ang="0">
                  <a:pos x="87" y="14"/>
                </a:cxn>
                <a:cxn ang="0">
                  <a:pos x="87" y="7"/>
                </a:cxn>
                <a:cxn ang="0">
                  <a:pos x="87" y="18"/>
                </a:cxn>
                <a:cxn ang="0">
                  <a:pos x="93" y="18"/>
                </a:cxn>
                <a:cxn ang="0">
                  <a:pos x="93" y="25"/>
                </a:cxn>
                <a:cxn ang="0">
                  <a:pos x="87" y="25"/>
                </a:cxn>
                <a:cxn ang="0">
                  <a:pos x="87" y="18"/>
                </a:cxn>
                <a:cxn ang="0">
                  <a:pos x="87" y="29"/>
                </a:cxn>
                <a:cxn ang="0">
                  <a:pos x="93" y="29"/>
                </a:cxn>
                <a:cxn ang="0">
                  <a:pos x="93" y="37"/>
                </a:cxn>
                <a:cxn ang="0">
                  <a:pos x="87" y="37"/>
                </a:cxn>
                <a:cxn ang="0">
                  <a:pos x="87" y="29"/>
                </a:cxn>
                <a:cxn ang="0">
                  <a:pos x="72" y="7"/>
                </a:cxn>
                <a:cxn ang="0">
                  <a:pos x="79" y="7"/>
                </a:cxn>
                <a:cxn ang="0">
                  <a:pos x="79" y="14"/>
                </a:cxn>
                <a:cxn ang="0">
                  <a:pos x="72" y="14"/>
                </a:cxn>
                <a:cxn ang="0">
                  <a:pos x="72" y="7"/>
                </a:cxn>
                <a:cxn ang="0">
                  <a:pos x="72" y="18"/>
                </a:cxn>
                <a:cxn ang="0">
                  <a:pos x="79" y="18"/>
                </a:cxn>
                <a:cxn ang="0">
                  <a:pos x="79" y="25"/>
                </a:cxn>
                <a:cxn ang="0">
                  <a:pos x="72" y="25"/>
                </a:cxn>
                <a:cxn ang="0">
                  <a:pos x="72" y="18"/>
                </a:cxn>
                <a:cxn ang="0">
                  <a:pos x="72" y="29"/>
                </a:cxn>
                <a:cxn ang="0">
                  <a:pos x="79" y="29"/>
                </a:cxn>
                <a:cxn ang="0">
                  <a:pos x="79" y="37"/>
                </a:cxn>
                <a:cxn ang="0">
                  <a:pos x="72" y="37"/>
                </a:cxn>
                <a:cxn ang="0">
                  <a:pos x="72" y="29"/>
                </a:cxn>
                <a:cxn ang="0">
                  <a:pos x="57" y="7"/>
                </a:cxn>
                <a:cxn ang="0">
                  <a:pos x="64" y="7"/>
                </a:cxn>
                <a:cxn ang="0">
                  <a:pos x="64" y="14"/>
                </a:cxn>
                <a:cxn ang="0">
                  <a:pos x="57" y="14"/>
                </a:cxn>
                <a:cxn ang="0">
                  <a:pos x="57" y="7"/>
                </a:cxn>
                <a:cxn ang="0">
                  <a:pos x="57" y="18"/>
                </a:cxn>
                <a:cxn ang="0">
                  <a:pos x="64" y="18"/>
                </a:cxn>
                <a:cxn ang="0">
                  <a:pos x="64" y="25"/>
                </a:cxn>
                <a:cxn ang="0">
                  <a:pos x="57" y="25"/>
                </a:cxn>
                <a:cxn ang="0">
                  <a:pos x="57" y="18"/>
                </a:cxn>
                <a:cxn ang="0">
                  <a:pos x="57" y="29"/>
                </a:cxn>
                <a:cxn ang="0">
                  <a:pos x="64" y="29"/>
                </a:cxn>
                <a:cxn ang="0">
                  <a:pos x="64" y="37"/>
                </a:cxn>
                <a:cxn ang="0">
                  <a:pos x="57" y="37"/>
                </a:cxn>
                <a:cxn ang="0">
                  <a:pos x="57" y="29"/>
                </a:cxn>
              </a:cxnLst>
              <a:rect l="0" t="0" r="r" b="b"/>
              <a:pathLst>
                <a:path w="310" h="64">
                  <a:moveTo>
                    <a:pt x="5" y="64"/>
                  </a:moveTo>
                  <a:lnTo>
                    <a:pt x="5" y="64"/>
                  </a:lnTo>
                  <a:lnTo>
                    <a:pt x="306" y="64"/>
                  </a:lnTo>
                  <a:lnTo>
                    <a:pt x="310" y="58"/>
                  </a:lnTo>
                  <a:lnTo>
                    <a:pt x="101" y="58"/>
                  </a:lnTo>
                  <a:lnTo>
                    <a:pt x="101" y="0"/>
                  </a:lnTo>
                  <a:lnTo>
                    <a:pt x="49" y="0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58"/>
                  </a:lnTo>
                  <a:lnTo>
                    <a:pt x="0" y="58"/>
                  </a:lnTo>
                  <a:lnTo>
                    <a:pt x="3" y="64"/>
                  </a:lnTo>
                  <a:lnTo>
                    <a:pt x="5" y="64"/>
                  </a:lnTo>
                  <a:close/>
                  <a:moveTo>
                    <a:pt x="87" y="7"/>
                  </a:moveTo>
                  <a:lnTo>
                    <a:pt x="93" y="7"/>
                  </a:lnTo>
                  <a:lnTo>
                    <a:pt x="93" y="14"/>
                  </a:lnTo>
                  <a:lnTo>
                    <a:pt x="87" y="14"/>
                  </a:lnTo>
                  <a:lnTo>
                    <a:pt x="87" y="7"/>
                  </a:lnTo>
                  <a:close/>
                  <a:moveTo>
                    <a:pt x="87" y="18"/>
                  </a:moveTo>
                  <a:lnTo>
                    <a:pt x="93" y="18"/>
                  </a:lnTo>
                  <a:lnTo>
                    <a:pt x="93" y="25"/>
                  </a:lnTo>
                  <a:lnTo>
                    <a:pt x="87" y="25"/>
                  </a:lnTo>
                  <a:lnTo>
                    <a:pt x="87" y="18"/>
                  </a:lnTo>
                  <a:close/>
                  <a:moveTo>
                    <a:pt x="87" y="29"/>
                  </a:moveTo>
                  <a:lnTo>
                    <a:pt x="93" y="29"/>
                  </a:lnTo>
                  <a:lnTo>
                    <a:pt x="93" y="37"/>
                  </a:lnTo>
                  <a:lnTo>
                    <a:pt x="87" y="37"/>
                  </a:lnTo>
                  <a:lnTo>
                    <a:pt x="87" y="29"/>
                  </a:lnTo>
                  <a:close/>
                  <a:moveTo>
                    <a:pt x="72" y="7"/>
                  </a:moveTo>
                  <a:lnTo>
                    <a:pt x="79" y="7"/>
                  </a:lnTo>
                  <a:lnTo>
                    <a:pt x="79" y="14"/>
                  </a:lnTo>
                  <a:lnTo>
                    <a:pt x="72" y="14"/>
                  </a:lnTo>
                  <a:lnTo>
                    <a:pt x="72" y="7"/>
                  </a:lnTo>
                  <a:close/>
                  <a:moveTo>
                    <a:pt x="72" y="18"/>
                  </a:moveTo>
                  <a:lnTo>
                    <a:pt x="79" y="18"/>
                  </a:lnTo>
                  <a:lnTo>
                    <a:pt x="79" y="25"/>
                  </a:lnTo>
                  <a:lnTo>
                    <a:pt x="72" y="25"/>
                  </a:lnTo>
                  <a:lnTo>
                    <a:pt x="72" y="18"/>
                  </a:lnTo>
                  <a:close/>
                  <a:moveTo>
                    <a:pt x="72" y="29"/>
                  </a:moveTo>
                  <a:lnTo>
                    <a:pt x="79" y="29"/>
                  </a:lnTo>
                  <a:lnTo>
                    <a:pt x="79" y="37"/>
                  </a:lnTo>
                  <a:lnTo>
                    <a:pt x="72" y="37"/>
                  </a:lnTo>
                  <a:lnTo>
                    <a:pt x="72" y="29"/>
                  </a:lnTo>
                  <a:close/>
                  <a:moveTo>
                    <a:pt x="57" y="7"/>
                  </a:moveTo>
                  <a:lnTo>
                    <a:pt x="64" y="7"/>
                  </a:lnTo>
                  <a:lnTo>
                    <a:pt x="64" y="14"/>
                  </a:lnTo>
                  <a:lnTo>
                    <a:pt x="57" y="14"/>
                  </a:lnTo>
                  <a:lnTo>
                    <a:pt x="57" y="7"/>
                  </a:lnTo>
                  <a:close/>
                  <a:moveTo>
                    <a:pt x="57" y="18"/>
                  </a:moveTo>
                  <a:lnTo>
                    <a:pt x="64" y="18"/>
                  </a:lnTo>
                  <a:lnTo>
                    <a:pt x="64" y="25"/>
                  </a:lnTo>
                  <a:lnTo>
                    <a:pt x="57" y="25"/>
                  </a:lnTo>
                  <a:lnTo>
                    <a:pt x="57" y="18"/>
                  </a:lnTo>
                  <a:close/>
                  <a:moveTo>
                    <a:pt x="57" y="29"/>
                  </a:moveTo>
                  <a:lnTo>
                    <a:pt x="64" y="29"/>
                  </a:lnTo>
                  <a:lnTo>
                    <a:pt x="64" y="37"/>
                  </a:lnTo>
                  <a:lnTo>
                    <a:pt x="57" y="37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Rectangle 501"/>
            <p:cNvSpPr>
              <a:spLocks noChangeArrowheads="1"/>
            </p:cNvSpPr>
            <p:nvPr/>
          </p:nvSpPr>
          <p:spPr bwMode="auto">
            <a:xfrm>
              <a:off x="6984774" y="2722071"/>
              <a:ext cx="591815" cy="11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Потребитель</a:t>
              </a:r>
              <a:endParaRPr lang="en-US" sz="9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2" name="Oval 502"/>
            <p:cNvSpPr>
              <a:spLocks noChangeArrowheads="1"/>
            </p:cNvSpPr>
            <p:nvPr/>
          </p:nvSpPr>
          <p:spPr bwMode="auto">
            <a:xfrm>
              <a:off x="6989913" y="2106032"/>
              <a:ext cx="581025" cy="582613"/>
            </a:xfrm>
            <a:prstGeom prst="ellipse">
              <a:avLst/>
            </a:prstGeom>
            <a:solidFill>
              <a:srgbClr val="007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3" name="Freeform 503"/>
            <p:cNvSpPr>
              <a:spLocks noEditPoints="1"/>
            </p:cNvSpPr>
            <p:nvPr/>
          </p:nvSpPr>
          <p:spPr bwMode="auto">
            <a:xfrm>
              <a:off x="7204226" y="2367970"/>
              <a:ext cx="133350" cy="133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0" y="61"/>
                </a:cxn>
                <a:cxn ang="0">
                  <a:pos x="6" y="67"/>
                </a:cxn>
                <a:cxn ang="0">
                  <a:pos x="61" y="67"/>
                </a:cxn>
                <a:cxn ang="0">
                  <a:pos x="67" y="61"/>
                </a:cxn>
                <a:cxn ang="0">
                  <a:pos x="67" y="6"/>
                </a:cxn>
                <a:cxn ang="0">
                  <a:pos x="61" y="0"/>
                </a:cxn>
                <a:cxn ang="0">
                  <a:pos x="6" y="0"/>
                </a:cxn>
                <a:cxn ang="0">
                  <a:pos x="42" y="25"/>
                </a:cxn>
                <a:cxn ang="0">
                  <a:pos x="9" y="25"/>
                </a:cxn>
                <a:cxn ang="0">
                  <a:pos x="9" y="6"/>
                </a:cxn>
                <a:cxn ang="0">
                  <a:pos x="42" y="6"/>
                </a:cxn>
                <a:cxn ang="0">
                  <a:pos x="42" y="25"/>
                </a:cxn>
              </a:cxnLst>
              <a:rect l="0" t="0" r="r" b="b"/>
              <a:pathLst>
                <a:path w="67" h="67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5"/>
                    <a:pt x="3" y="67"/>
                    <a:pt x="6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4" y="67"/>
                    <a:pt x="67" y="65"/>
                    <a:pt x="67" y="6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3"/>
                    <a:pt x="64" y="0"/>
                    <a:pt x="61" y="0"/>
                  </a:cubicBezTo>
                  <a:lnTo>
                    <a:pt x="6" y="0"/>
                  </a:lnTo>
                  <a:close/>
                  <a:moveTo>
                    <a:pt x="42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2" y="6"/>
                    <a:pt x="42" y="6"/>
                    <a:pt x="42" y="6"/>
                  </a:cubicBezTo>
                  <a:lnTo>
                    <a:pt x="42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Freeform 504"/>
            <p:cNvSpPr>
              <a:spLocks/>
            </p:cNvSpPr>
            <p:nvPr/>
          </p:nvSpPr>
          <p:spPr bwMode="auto">
            <a:xfrm>
              <a:off x="7118501" y="2312407"/>
              <a:ext cx="14288" cy="115888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9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5"/>
                </a:cxn>
                <a:cxn ang="0">
                  <a:pos x="4" y="58"/>
                </a:cxn>
                <a:cxn ang="0">
                  <a:pos x="7" y="54"/>
                </a:cxn>
                <a:cxn ang="0">
                  <a:pos x="7" y="53"/>
                </a:cxn>
                <a:cxn ang="0">
                  <a:pos x="7" y="53"/>
                </a:cxn>
                <a:cxn ang="0">
                  <a:pos x="7" y="9"/>
                </a:cxn>
              </a:cxnLst>
              <a:rect l="0" t="0" r="r" b="b"/>
              <a:pathLst>
                <a:path w="7" h="58"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7"/>
                    <a:pt x="2" y="58"/>
                    <a:pt x="4" y="58"/>
                  </a:cubicBezTo>
                  <a:cubicBezTo>
                    <a:pt x="6" y="58"/>
                    <a:pt x="7" y="56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Freeform 505"/>
            <p:cNvSpPr>
              <a:spLocks/>
            </p:cNvSpPr>
            <p:nvPr/>
          </p:nvSpPr>
          <p:spPr bwMode="auto">
            <a:xfrm>
              <a:off x="7075638" y="2329870"/>
              <a:ext cx="36513" cy="88900"/>
            </a:xfrm>
            <a:custGeom>
              <a:avLst/>
              <a:gdLst/>
              <a:ahLst/>
              <a:cxnLst>
                <a:cxn ang="0">
                  <a:pos x="23" y="56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16" y="18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16" y="56"/>
                </a:cxn>
                <a:cxn ang="0">
                  <a:pos x="23" y="56"/>
                </a:cxn>
              </a:cxnLst>
              <a:rect l="0" t="0" r="r" b="b"/>
              <a:pathLst>
                <a:path w="23" h="56">
                  <a:moveTo>
                    <a:pt x="23" y="56"/>
                  </a:moveTo>
                  <a:lnTo>
                    <a:pt x="23" y="0"/>
                  </a:ln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56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Rectangle 506"/>
            <p:cNvSpPr>
              <a:spLocks noChangeArrowheads="1"/>
            </p:cNvSpPr>
            <p:nvPr/>
          </p:nvSpPr>
          <p:spPr bwMode="auto">
            <a:xfrm>
              <a:off x="7407426" y="2274307"/>
              <a:ext cx="19050" cy="555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Rectangle 507"/>
            <p:cNvSpPr>
              <a:spLocks noChangeArrowheads="1"/>
            </p:cNvSpPr>
            <p:nvPr/>
          </p:nvSpPr>
          <p:spPr bwMode="auto">
            <a:xfrm>
              <a:off x="7350276" y="2234620"/>
              <a:ext cx="36513" cy="206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Freeform 508"/>
            <p:cNvSpPr>
              <a:spLocks noEditPoints="1"/>
            </p:cNvSpPr>
            <p:nvPr/>
          </p:nvSpPr>
          <p:spPr bwMode="auto">
            <a:xfrm>
              <a:off x="7202638" y="2274307"/>
              <a:ext cx="134938" cy="8731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12"/>
                </a:cxn>
                <a:cxn ang="0">
                  <a:pos x="62" y="12"/>
                </a:cxn>
                <a:cxn ang="0">
                  <a:pos x="62" y="19"/>
                </a:cxn>
                <a:cxn ang="0">
                  <a:pos x="27" y="19"/>
                </a:cxn>
                <a:cxn ang="0">
                  <a:pos x="27" y="12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5" y="12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5" y="24"/>
                </a:cxn>
                <a:cxn ang="0">
                  <a:pos x="5" y="55"/>
                </a:cxn>
                <a:cxn ang="0">
                  <a:pos x="80" y="55"/>
                </a:cxn>
                <a:cxn ang="0">
                  <a:pos x="80" y="24"/>
                </a:cxn>
                <a:cxn ang="0">
                  <a:pos x="85" y="24"/>
                </a:cxn>
                <a:cxn ang="0">
                  <a:pos x="85" y="19"/>
                </a:cxn>
                <a:cxn ang="0">
                  <a:pos x="84" y="19"/>
                </a:cxn>
                <a:cxn ang="0">
                  <a:pos x="84" y="12"/>
                </a:cxn>
                <a:cxn ang="0">
                  <a:pos x="80" y="12"/>
                </a:cxn>
                <a:cxn ang="0">
                  <a:pos x="80" y="0"/>
                </a:cxn>
                <a:cxn ang="0">
                  <a:pos x="67" y="0"/>
                </a:cxn>
                <a:cxn ang="0">
                  <a:pos x="62" y="52"/>
                </a:cxn>
                <a:cxn ang="0">
                  <a:pos x="22" y="52"/>
                </a:cxn>
                <a:cxn ang="0">
                  <a:pos x="22" y="33"/>
                </a:cxn>
                <a:cxn ang="0">
                  <a:pos x="62" y="33"/>
                </a:cxn>
                <a:cxn ang="0">
                  <a:pos x="62" y="52"/>
                </a:cxn>
              </a:cxnLst>
              <a:rect l="0" t="0" r="r" b="b"/>
              <a:pathLst>
                <a:path w="85" h="55">
                  <a:moveTo>
                    <a:pt x="67" y="0"/>
                  </a:moveTo>
                  <a:lnTo>
                    <a:pt x="67" y="12"/>
                  </a:lnTo>
                  <a:lnTo>
                    <a:pt x="62" y="12"/>
                  </a:lnTo>
                  <a:lnTo>
                    <a:pt x="62" y="19"/>
                  </a:lnTo>
                  <a:lnTo>
                    <a:pt x="27" y="19"/>
                  </a:lnTo>
                  <a:lnTo>
                    <a:pt x="27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55"/>
                  </a:lnTo>
                  <a:lnTo>
                    <a:pt x="80" y="55"/>
                  </a:lnTo>
                  <a:lnTo>
                    <a:pt x="80" y="24"/>
                  </a:lnTo>
                  <a:lnTo>
                    <a:pt x="85" y="24"/>
                  </a:lnTo>
                  <a:lnTo>
                    <a:pt x="85" y="19"/>
                  </a:lnTo>
                  <a:lnTo>
                    <a:pt x="84" y="19"/>
                  </a:lnTo>
                  <a:lnTo>
                    <a:pt x="84" y="12"/>
                  </a:lnTo>
                  <a:lnTo>
                    <a:pt x="80" y="12"/>
                  </a:lnTo>
                  <a:lnTo>
                    <a:pt x="80" y="0"/>
                  </a:lnTo>
                  <a:lnTo>
                    <a:pt x="67" y="0"/>
                  </a:lnTo>
                  <a:close/>
                  <a:moveTo>
                    <a:pt x="62" y="52"/>
                  </a:moveTo>
                  <a:lnTo>
                    <a:pt x="22" y="52"/>
                  </a:lnTo>
                  <a:lnTo>
                    <a:pt x="22" y="33"/>
                  </a:lnTo>
                  <a:lnTo>
                    <a:pt x="62" y="33"/>
                  </a:lnTo>
                  <a:lnTo>
                    <a:pt x="62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9" name="Freeform 509"/>
            <p:cNvSpPr>
              <a:spLocks/>
            </p:cNvSpPr>
            <p:nvPr/>
          </p:nvSpPr>
          <p:spPr bwMode="auto">
            <a:xfrm>
              <a:off x="7401076" y="2336220"/>
              <a:ext cx="31750" cy="412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0" y="26"/>
                </a:cxn>
                <a:cxn ang="0">
                  <a:pos x="20" y="0"/>
                </a:cxn>
                <a:cxn ang="0">
                  <a:pos x="16" y="0"/>
                </a:cxn>
              </a:cxnLst>
              <a:rect l="0" t="0" r="r" b="b"/>
              <a:pathLst>
                <a:path w="20" h="26">
                  <a:moveTo>
                    <a:pt x="16" y="0"/>
                  </a:moveTo>
                  <a:lnTo>
                    <a:pt x="1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Freeform 510"/>
            <p:cNvSpPr>
              <a:spLocks/>
            </p:cNvSpPr>
            <p:nvPr/>
          </p:nvSpPr>
          <p:spPr bwMode="auto">
            <a:xfrm>
              <a:off x="7140726" y="2477507"/>
              <a:ext cx="293688" cy="1079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185" y="68"/>
                </a:cxn>
                <a:cxn ang="0">
                  <a:pos x="185" y="63"/>
                </a:cxn>
                <a:cxn ang="0">
                  <a:pos x="11" y="63"/>
                </a:cxn>
                <a:cxn ang="0">
                  <a:pos x="11" y="0"/>
                </a:cxn>
              </a:cxnLst>
              <a:rect l="0" t="0" r="r" b="b"/>
              <a:pathLst>
                <a:path w="185" h="68">
                  <a:moveTo>
                    <a:pt x="11" y="0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85" y="68"/>
                  </a:lnTo>
                  <a:lnTo>
                    <a:pt x="185" y="63"/>
                  </a:lnTo>
                  <a:lnTo>
                    <a:pt x="11" y="6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1" name="Freeform 511"/>
            <p:cNvSpPr>
              <a:spLocks/>
            </p:cNvSpPr>
            <p:nvPr/>
          </p:nvSpPr>
          <p:spPr bwMode="auto">
            <a:xfrm>
              <a:off x="7391551" y="2226682"/>
              <a:ext cx="41275" cy="4445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26" y="28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22"/>
                </a:cxn>
              </a:cxnLst>
              <a:rect l="0" t="0" r="r" b="b"/>
              <a:pathLst>
                <a:path w="26" h="28">
                  <a:moveTo>
                    <a:pt x="0" y="22"/>
                  </a:moveTo>
                  <a:lnTo>
                    <a:pt x="6" y="22"/>
                  </a:lnTo>
                  <a:lnTo>
                    <a:pt x="6" y="28"/>
                  </a:lnTo>
                  <a:lnTo>
                    <a:pt x="26" y="2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Freeform 512"/>
            <p:cNvSpPr>
              <a:spLocks/>
            </p:cNvSpPr>
            <p:nvPr/>
          </p:nvSpPr>
          <p:spPr bwMode="auto">
            <a:xfrm>
              <a:off x="7397901" y="2383845"/>
              <a:ext cx="39688" cy="117475"/>
            </a:xfrm>
            <a:custGeom>
              <a:avLst/>
              <a:gdLst/>
              <a:ahLst/>
              <a:cxnLst>
                <a:cxn ang="0">
                  <a:pos x="15" y="38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5" y="38"/>
                </a:cxn>
                <a:cxn ang="0">
                  <a:pos x="0" y="45"/>
                </a:cxn>
                <a:cxn ang="0">
                  <a:pos x="0" y="53"/>
                </a:cxn>
                <a:cxn ang="0">
                  <a:pos x="6" y="59"/>
                </a:cxn>
                <a:cxn ang="0">
                  <a:pos x="14" y="59"/>
                </a:cxn>
                <a:cxn ang="0">
                  <a:pos x="20" y="53"/>
                </a:cxn>
                <a:cxn ang="0">
                  <a:pos x="20" y="45"/>
                </a:cxn>
                <a:cxn ang="0">
                  <a:pos x="15" y="38"/>
                </a:cxn>
              </a:cxnLst>
              <a:rect l="0" t="0" r="r" b="b"/>
              <a:pathLst>
                <a:path w="20" h="59">
                  <a:moveTo>
                    <a:pt x="15" y="38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9"/>
                    <a:pt x="0" y="41"/>
                    <a:pt x="0" y="4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9"/>
                    <a:pt x="6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7" y="59"/>
                    <a:pt x="20" y="56"/>
                    <a:pt x="20" y="5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1"/>
                    <a:pt x="18" y="39"/>
                    <a:pt x="15" y="3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Freeform 513"/>
            <p:cNvSpPr>
              <a:spLocks/>
            </p:cNvSpPr>
            <p:nvPr/>
          </p:nvSpPr>
          <p:spPr bwMode="auto">
            <a:xfrm>
              <a:off x="7134376" y="2201282"/>
              <a:ext cx="103188" cy="273050"/>
            </a:xfrm>
            <a:custGeom>
              <a:avLst/>
              <a:gdLst/>
              <a:ahLst/>
              <a:cxnLst>
                <a:cxn ang="0">
                  <a:pos x="3" y="137"/>
                </a:cxn>
                <a:cxn ang="0">
                  <a:pos x="12" y="137"/>
                </a:cxn>
                <a:cxn ang="0">
                  <a:pos x="12" y="137"/>
                </a:cxn>
                <a:cxn ang="0">
                  <a:pos x="15" y="137"/>
                </a:cxn>
                <a:cxn ang="0">
                  <a:pos x="15" y="119"/>
                </a:cxn>
                <a:cxn ang="0">
                  <a:pos x="12" y="119"/>
                </a:cxn>
                <a:cxn ang="0">
                  <a:pos x="12" y="105"/>
                </a:cxn>
                <a:cxn ang="0">
                  <a:pos x="16" y="105"/>
                </a:cxn>
                <a:cxn ang="0">
                  <a:pos x="16" y="66"/>
                </a:cxn>
                <a:cxn ang="0">
                  <a:pos x="12" y="66"/>
                </a:cxn>
                <a:cxn ang="0">
                  <a:pos x="12" y="23"/>
                </a:cxn>
                <a:cxn ang="0">
                  <a:pos x="27" y="9"/>
                </a:cxn>
                <a:cxn ang="0">
                  <a:pos x="42" y="24"/>
                </a:cxn>
                <a:cxn ang="0">
                  <a:pos x="42" y="44"/>
                </a:cxn>
                <a:cxn ang="0">
                  <a:pos x="52" y="44"/>
                </a:cxn>
                <a:cxn ang="0">
                  <a:pos x="52" y="23"/>
                </a:cxn>
                <a:cxn ang="0">
                  <a:pos x="27" y="0"/>
                </a:cxn>
                <a:cxn ang="0">
                  <a:pos x="3" y="23"/>
                </a:cxn>
                <a:cxn ang="0">
                  <a:pos x="3" y="66"/>
                </a:cxn>
                <a:cxn ang="0">
                  <a:pos x="3" y="66"/>
                </a:cxn>
                <a:cxn ang="0">
                  <a:pos x="3" y="105"/>
                </a:cxn>
                <a:cxn ang="0">
                  <a:pos x="3" y="105"/>
                </a:cxn>
                <a:cxn ang="0">
                  <a:pos x="3" y="119"/>
                </a:cxn>
                <a:cxn ang="0">
                  <a:pos x="0" y="119"/>
                </a:cxn>
                <a:cxn ang="0">
                  <a:pos x="0" y="137"/>
                </a:cxn>
                <a:cxn ang="0">
                  <a:pos x="3" y="137"/>
                </a:cxn>
              </a:cxnLst>
              <a:rect l="0" t="0" r="r" b="b"/>
              <a:pathLst>
                <a:path w="52" h="137">
                  <a:moveTo>
                    <a:pt x="3" y="137"/>
                  </a:move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15"/>
                    <a:pt x="19" y="9"/>
                    <a:pt x="27" y="9"/>
                  </a:cubicBezTo>
                  <a:cubicBezTo>
                    <a:pt x="36" y="9"/>
                    <a:pt x="42" y="16"/>
                    <a:pt x="42" y="2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10"/>
                    <a:pt x="41" y="0"/>
                    <a:pt x="27" y="0"/>
                  </a:cubicBezTo>
                  <a:cubicBezTo>
                    <a:pt x="14" y="0"/>
                    <a:pt x="3" y="10"/>
                    <a:pt x="3" y="2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3" y="137"/>
                    <a:pt x="3" y="137"/>
                    <a:pt x="3" y="1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Freeform 514"/>
            <p:cNvSpPr>
              <a:spLocks/>
            </p:cNvSpPr>
            <p:nvPr/>
          </p:nvSpPr>
          <p:spPr bwMode="auto">
            <a:xfrm>
              <a:off x="7304238" y="2226682"/>
              <a:ext cx="41275" cy="44450"/>
            </a:xfrm>
            <a:custGeom>
              <a:avLst/>
              <a:gdLst/>
              <a:ahLst/>
              <a:cxnLst>
                <a:cxn ang="0">
                  <a:pos x="20" y="28"/>
                </a:cxn>
                <a:cxn ang="0">
                  <a:pos x="20" y="22"/>
                </a:cxn>
                <a:cxn ang="0">
                  <a:pos x="26" y="22"/>
                </a:cxn>
                <a:cxn ang="0">
                  <a:pos x="26" y="20"/>
                </a:cxn>
                <a:cxn ang="0">
                  <a:pos x="26" y="18"/>
                </a:cxn>
                <a:cxn ang="0">
                  <a:pos x="26" y="18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0" y="28"/>
                </a:cxn>
              </a:cxnLst>
              <a:rect l="0" t="0" r="r" b="b"/>
              <a:pathLst>
                <a:path w="26" h="28">
                  <a:moveTo>
                    <a:pt x="20" y="28"/>
                  </a:moveTo>
                  <a:lnTo>
                    <a:pt x="20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" name="Oval 516"/>
            <p:cNvSpPr>
              <a:spLocks noChangeArrowheads="1"/>
            </p:cNvSpPr>
            <p:nvPr/>
          </p:nvSpPr>
          <p:spPr bwMode="auto">
            <a:xfrm>
              <a:off x="6989913" y="2917245"/>
              <a:ext cx="581025" cy="584200"/>
            </a:xfrm>
            <a:prstGeom prst="ellipse">
              <a:avLst/>
            </a:prstGeom>
            <a:solidFill>
              <a:srgbClr val="007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" name="Freeform 517"/>
            <p:cNvSpPr>
              <a:spLocks noEditPoints="1"/>
            </p:cNvSpPr>
            <p:nvPr/>
          </p:nvSpPr>
          <p:spPr bwMode="auto">
            <a:xfrm>
              <a:off x="7204226" y="3180770"/>
              <a:ext cx="133350" cy="133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0" y="61"/>
                </a:cxn>
                <a:cxn ang="0">
                  <a:pos x="6" y="67"/>
                </a:cxn>
                <a:cxn ang="0">
                  <a:pos x="61" y="67"/>
                </a:cxn>
                <a:cxn ang="0">
                  <a:pos x="67" y="61"/>
                </a:cxn>
                <a:cxn ang="0">
                  <a:pos x="67" y="6"/>
                </a:cxn>
                <a:cxn ang="0">
                  <a:pos x="61" y="0"/>
                </a:cxn>
                <a:cxn ang="0">
                  <a:pos x="6" y="0"/>
                </a:cxn>
                <a:cxn ang="0">
                  <a:pos x="42" y="25"/>
                </a:cxn>
                <a:cxn ang="0">
                  <a:pos x="9" y="25"/>
                </a:cxn>
                <a:cxn ang="0">
                  <a:pos x="9" y="6"/>
                </a:cxn>
                <a:cxn ang="0">
                  <a:pos x="42" y="6"/>
                </a:cxn>
                <a:cxn ang="0">
                  <a:pos x="42" y="25"/>
                </a:cxn>
              </a:cxnLst>
              <a:rect l="0" t="0" r="r" b="b"/>
              <a:pathLst>
                <a:path w="67" h="67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5"/>
                    <a:pt x="3" y="67"/>
                    <a:pt x="6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4" y="67"/>
                    <a:pt x="67" y="65"/>
                    <a:pt x="67" y="6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3"/>
                    <a:pt x="64" y="0"/>
                    <a:pt x="61" y="0"/>
                  </a:cubicBezTo>
                  <a:lnTo>
                    <a:pt x="6" y="0"/>
                  </a:lnTo>
                  <a:close/>
                  <a:moveTo>
                    <a:pt x="42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2" y="6"/>
                    <a:pt x="42" y="6"/>
                    <a:pt x="42" y="6"/>
                  </a:cubicBezTo>
                  <a:lnTo>
                    <a:pt x="42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Freeform 518"/>
            <p:cNvSpPr>
              <a:spLocks/>
            </p:cNvSpPr>
            <p:nvPr/>
          </p:nvSpPr>
          <p:spPr bwMode="auto">
            <a:xfrm>
              <a:off x="7118501" y="3125207"/>
              <a:ext cx="14288" cy="114300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9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5"/>
                </a:cxn>
                <a:cxn ang="0">
                  <a:pos x="4" y="58"/>
                </a:cxn>
                <a:cxn ang="0">
                  <a:pos x="7" y="54"/>
                </a:cxn>
                <a:cxn ang="0">
                  <a:pos x="7" y="53"/>
                </a:cxn>
                <a:cxn ang="0">
                  <a:pos x="7" y="53"/>
                </a:cxn>
                <a:cxn ang="0">
                  <a:pos x="7" y="9"/>
                </a:cxn>
              </a:cxnLst>
              <a:rect l="0" t="0" r="r" b="b"/>
              <a:pathLst>
                <a:path w="7" h="58"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7"/>
                    <a:pt x="2" y="58"/>
                    <a:pt x="4" y="58"/>
                  </a:cubicBezTo>
                  <a:cubicBezTo>
                    <a:pt x="6" y="58"/>
                    <a:pt x="7" y="56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Freeform 519"/>
            <p:cNvSpPr>
              <a:spLocks/>
            </p:cNvSpPr>
            <p:nvPr/>
          </p:nvSpPr>
          <p:spPr bwMode="auto">
            <a:xfrm>
              <a:off x="7075638" y="3142670"/>
              <a:ext cx="36513" cy="87313"/>
            </a:xfrm>
            <a:custGeom>
              <a:avLst/>
              <a:gdLst/>
              <a:ahLst/>
              <a:cxnLst>
                <a:cxn ang="0">
                  <a:pos x="23" y="55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16" y="17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16" y="55"/>
                </a:cxn>
                <a:cxn ang="0">
                  <a:pos x="23" y="55"/>
                </a:cxn>
              </a:cxnLst>
              <a:rect l="0" t="0" r="r" b="b"/>
              <a:pathLst>
                <a:path w="23" h="55">
                  <a:moveTo>
                    <a:pt x="23" y="55"/>
                  </a:moveTo>
                  <a:lnTo>
                    <a:pt x="23" y="0"/>
                  </a:ln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55"/>
                  </a:lnTo>
                  <a:lnTo>
                    <a:pt x="23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" name="Rectangle 520"/>
            <p:cNvSpPr>
              <a:spLocks noChangeArrowheads="1"/>
            </p:cNvSpPr>
            <p:nvPr/>
          </p:nvSpPr>
          <p:spPr bwMode="auto">
            <a:xfrm>
              <a:off x="7407426" y="3087107"/>
              <a:ext cx="19050" cy="555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Rectangle 521"/>
            <p:cNvSpPr>
              <a:spLocks noChangeArrowheads="1"/>
            </p:cNvSpPr>
            <p:nvPr/>
          </p:nvSpPr>
          <p:spPr bwMode="auto">
            <a:xfrm>
              <a:off x="7350276" y="3047420"/>
              <a:ext cx="36513" cy="190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1" name="Freeform 522"/>
            <p:cNvSpPr>
              <a:spLocks noEditPoints="1"/>
            </p:cNvSpPr>
            <p:nvPr/>
          </p:nvSpPr>
          <p:spPr bwMode="auto">
            <a:xfrm>
              <a:off x="7202638" y="3087107"/>
              <a:ext cx="134938" cy="8731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11"/>
                </a:cxn>
                <a:cxn ang="0">
                  <a:pos x="62" y="11"/>
                </a:cxn>
                <a:cxn ang="0">
                  <a:pos x="62" y="19"/>
                </a:cxn>
                <a:cxn ang="0">
                  <a:pos x="27" y="19"/>
                </a:cxn>
                <a:cxn ang="0">
                  <a:pos x="27" y="11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5" y="11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5" y="24"/>
                </a:cxn>
                <a:cxn ang="0">
                  <a:pos x="5" y="55"/>
                </a:cxn>
                <a:cxn ang="0">
                  <a:pos x="80" y="55"/>
                </a:cxn>
                <a:cxn ang="0">
                  <a:pos x="80" y="24"/>
                </a:cxn>
                <a:cxn ang="0">
                  <a:pos x="85" y="24"/>
                </a:cxn>
                <a:cxn ang="0">
                  <a:pos x="85" y="19"/>
                </a:cxn>
                <a:cxn ang="0">
                  <a:pos x="84" y="19"/>
                </a:cxn>
                <a:cxn ang="0">
                  <a:pos x="84" y="11"/>
                </a:cxn>
                <a:cxn ang="0">
                  <a:pos x="80" y="11"/>
                </a:cxn>
                <a:cxn ang="0">
                  <a:pos x="80" y="0"/>
                </a:cxn>
                <a:cxn ang="0">
                  <a:pos x="67" y="0"/>
                </a:cxn>
                <a:cxn ang="0">
                  <a:pos x="62" y="51"/>
                </a:cxn>
                <a:cxn ang="0">
                  <a:pos x="22" y="51"/>
                </a:cxn>
                <a:cxn ang="0">
                  <a:pos x="22" y="32"/>
                </a:cxn>
                <a:cxn ang="0">
                  <a:pos x="62" y="32"/>
                </a:cxn>
                <a:cxn ang="0">
                  <a:pos x="62" y="51"/>
                </a:cxn>
              </a:cxnLst>
              <a:rect l="0" t="0" r="r" b="b"/>
              <a:pathLst>
                <a:path w="85" h="55">
                  <a:moveTo>
                    <a:pt x="67" y="0"/>
                  </a:moveTo>
                  <a:lnTo>
                    <a:pt x="67" y="11"/>
                  </a:lnTo>
                  <a:lnTo>
                    <a:pt x="62" y="11"/>
                  </a:lnTo>
                  <a:lnTo>
                    <a:pt x="62" y="19"/>
                  </a:lnTo>
                  <a:lnTo>
                    <a:pt x="27" y="19"/>
                  </a:lnTo>
                  <a:lnTo>
                    <a:pt x="27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11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5" y="55"/>
                  </a:lnTo>
                  <a:lnTo>
                    <a:pt x="80" y="55"/>
                  </a:lnTo>
                  <a:lnTo>
                    <a:pt x="80" y="24"/>
                  </a:lnTo>
                  <a:lnTo>
                    <a:pt x="85" y="24"/>
                  </a:lnTo>
                  <a:lnTo>
                    <a:pt x="85" y="19"/>
                  </a:lnTo>
                  <a:lnTo>
                    <a:pt x="84" y="19"/>
                  </a:lnTo>
                  <a:lnTo>
                    <a:pt x="84" y="11"/>
                  </a:lnTo>
                  <a:lnTo>
                    <a:pt x="80" y="11"/>
                  </a:lnTo>
                  <a:lnTo>
                    <a:pt x="80" y="0"/>
                  </a:lnTo>
                  <a:lnTo>
                    <a:pt x="67" y="0"/>
                  </a:lnTo>
                  <a:close/>
                  <a:moveTo>
                    <a:pt x="62" y="51"/>
                  </a:moveTo>
                  <a:lnTo>
                    <a:pt x="22" y="51"/>
                  </a:lnTo>
                  <a:lnTo>
                    <a:pt x="22" y="32"/>
                  </a:lnTo>
                  <a:lnTo>
                    <a:pt x="62" y="32"/>
                  </a:lnTo>
                  <a:lnTo>
                    <a:pt x="62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2" name="Freeform 523"/>
            <p:cNvSpPr>
              <a:spLocks/>
            </p:cNvSpPr>
            <p:nvPr/>
          </p:nvSpPr>
          <p:spPr bwMode="auto">
            <a:xfrm>
              <a:off x="7401076" y="3149020"/>
              <a:ext cx="31750" cy="412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0" y="26"/>
                </a:cxn>
                <a:cxn ang="0">
                  <a:pos x="20" y="0"/>
                </a:cxn>
                <a:cxn ang="0">
                  <a:pos x="16" y="0"/>
                </a:cxn>
              </a:cxnLst>
              <a:rect l="0" t="0" r="r" b="b"/>
              <a:pathLst>
                <a:path w="20" h="26">
                  <a:moveTo>
                    <a:pt x="16" y="0"/>
                  </a:moveTo>
                  <a:lnTo>
                    <a:pt x="1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3" name="Freeform 524"/>
            <p:cNvSpPr>
              <a:spLocks/>
            </p:cNvSpPr>
            <p:nvPr/>
          </p:nvSpPr>
          <p:spPr bwMode="auto">
            <a:xfrm>
              <a:off x="7140726" y="3290307"/>
              <a:ext cx="293688" cy="1063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85" y="67"/>
                </a:cxn>
                <a:cxn ang="0">
                  <a:pos x="185" y="62"/>
                </a:cxn>
                <a:cxn ang="0">
                  <a:pos x="11" y="62"/>
                </a:cxn>
                <a:cxn ang="0">
                  <a:pos x="11" y="0"/>
                </a:cxn>
              </a:cxnLst>
              <a:rect l="0" t="0" r="r" b="b"/>
              <a:pathLst>
                <a:path w="185" h="67">
                  <a:moveTo>
                    <a:pt x="11" y="0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85" y="67"/>
                  </a:lnTo>
                  <a:lnTo>
                    <a:pt x="185" y="62"/>
                  </a:lnTo>
                  <a:lnTo>
                    <a:pt x="11" y="6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4" name="Freeform 525"/>
            <p:cNvSpPr>
              <a:spLocks/>
            </p:cNvSpPr>
            <p:nvPr/>
          </p:nvSpPr>
          <p:spPr bwMode="auto">
            <a:xfrm>
              <a:off x="7391551" y="3039482"/>
              <a:ext cx="41275" cy="4286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6" y="21"/>
                </a:cxn>
                <a:cxn ang="0">
                  <a:pos x="6" y="27"/>
                </a:cxn>
                <a:cxn ang="0">
                  <a:pos x="26" y="27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21"/>
                </a:cxn>
              </a:cxnLst>
              <a:rect l="0" t="0" r="r" b="b"/>
              <a:pathLst>
                <a:path w="26" h="27">
                  <a:moveTo>
                    <a:pt x="0" y="21"/>
                  </a:moveTo>
                  <a:lnTo>
                    <a:pt x="6" y="21"/>
                  </a:lnTo>
                  <a:lnTo>
                    <a:pt x="6" y="27"/>
                  </a:lnTo>
                  <a:lnTo>
                    <a:pt x="26" y="27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" name="Freeform 526"/>
            <p:cNvSpPr>
              <a:spLocks/>
            </p:cNvSpPr>
            <p:nvPr/>
          </p:nvSpPr>
          <p:spPr bwMode="auto">
            <a:xfrm>
              <a:off x="7397901" y="3196645"/>
              <a:ext cx="39688" cy="117475"/>
            </a:xfrm>
            <a:custGeom>
              <a:avLst/>
              <a:gdLst/>
              <a:ahLst/>
              <a:cxnLst>
                <a:cxn ang="0">
                  <a:pos x="15" y="38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5" y="38"/>
                </a:cxn>
                <a:cxn ang="0">
                  <a:pos x="0" y="45"/>
                </a:cxn>
                <a:cxn ang="0">
                  <a:pos x="0" y="53"/>
                </a:cxn>
                <a:cxn ang="0">
                  <a:pos x="6" y="59"/>
                </a:cxn>
                <a:cxn ang="0">
                  <a:pos x="14" y="59"/>
                </a:cxn>
                <a:cxn ang="0">
                  <a:pos x="20" y="53"/>
                </a:cxn>
                <a:cxn ang="0">
                  <a:pos x="20" y="45"/>
                </a:cxn>
                <a:cxn ang="0">
                  <a:pos x="15" y="38"/>
                </a:cxn>
              </a:cxnLst>
              <a:rect l="0" t="0" r="r" b="b"/>
              <a:pathLst>
                <a:path w="20" h="59">
                  <a:moveTo>
                    <a:pt x="15" y="38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9"/>
                    <a:pt x="0" y="41"/>
                    <a:pt x="0" y="4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9"/>
                    <a:pt x="6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7" y="59"/>
                    <a:pt x="20" y="56"/>
                    <a:pt x="20" y="5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1"/>
                    <a:pt x="18" y="39"/>
                    <a:pt x="15" y="3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6" name="Freeform 527"/>
            <p:cNvSpPr>
              <a:spLocks/>
            </p:cNvSpPr>
            <p:nvPr/>
          </p:nvSpPr>
          <p:spPr bwMode="auto">
            <a:xfrm>
              <a:off x="7134376" y="3012495"/>
              <a:ext cx="103188" cy="273050"/>
            </a:xfrm>
            <a:custGeom>
              <a:avLst/>
              <a:gdLst/>
              <a:ahLst/>
              <a:cxnLst>
                <a:cxn ang="0">
                  <a:pos x="3" y="137"/>
                </a:cxn>
                <a:cxn ang="0">
                  <a:pos x="12" y="137"/>
                </a:cxn>
                <a:cxn ang="0">
                  <a:pos x="12" y="137"/>
                </a:cxn>
                <a:cxn ang="0">
                  <a:pos x="15" y="137"/>
                </a:cxn>
                <a:cxn ang="0">
                  <a:pos x="15" y="119"/>
                </a:cxn>
                <a:cxn ang="0">
                  <a:pos x="12" y="119"/>
                </a:cxn>
                <a:cxn ang="0">
                  <a:pos x="12" y="105"/>
                </a:cxn>
                <a:cxn ang="0">
                  <a:pos x="16" y="105"/>
                </a:cxn>
                <a:cxn ang="0">
                  <a:pos x="16" y="66"/>
                </a:cxn>
                <a:cxn ang="0">
                  <a:pos x="12" y="66"/>
                </a:cxn>
                <a:cxn ang="0">
                  <a:pos x="12" y="23"/>
                </a:cxn>
                <a:cxn ang="0">
                  <a:pos x="27" y="9"/>
                </a:cxn>
                <a:cxn ang="0">
                  <a:pos x="42" y="24"/>
                </a:cxn>
                <a:cxn ang="0">
                  <a:pos x="42" y="44"/>
                </a:cxn>
                <a:cxn ang="0">
                  <a:pos x="52" y="44"/>
                </a:cxn>
                <a:cxn ang="0">
                  <a:pos x="52" y="23"/>
                </a:cxn>
                <a:cxn ang="0">
                  <a:pos x="27" y="0"/>
                </a:cxn>
                <a:cxn ang="0">
                  <a:pos x="3" y="23"/>
                </a:cxn>
                <a:cxn ang="0">
                  <a:pos x="3" y="66"/>
                </a:cxn>
                <a:cxn ang="0">
                  <a:pos x="3" y="66"/>
                </a:cxn>
                <a:cxn ang="0">
                  <a:pos x="3" y="105"/>
                </a:cxn>
                <a:cxn ang="0">
                  <a:pos x="3" y="105"/>
                </a:cxn>
                <a:cxn ang="0">
                  <a:pos x="3" y="119"/>
                </a:cxn>
                <a:cxn ang="0">
                  <a:pos x="0" y="119"/>
                </a:cxn>
                <a:cxn ang="0">
                  <a:pos x="0" y="137"/>
                </a:cxn>
                <a:cxn ang="0">
                  <a:pos x="3" y="137"/>
                </a:cxn>
              </a:cxnLst>
              <a:rect l="0" t="0" r="r" b="b"/>
              <a:pathLst>
                <a:path w="52" h="137">
                  <a:moveTo>
                    <a:pt x="3" y="137"/>
                  </a:move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15"/>
                    <a:pt x="19" y="9"/>
                    <a:pt x="27" y="9"/>
                  </a:cubicBezTo>
                  <a:cubicBezTo>
                    <a:pt x="36" y="9"/>
                    <a:pt x="42" y="16"/>
                    <a:pt x="42" y="2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10"/>
                    <a:pt x="41" y="0"/>
                    <a:pt x="27" y="0"/>
                  </a:cubicBezTo>
                  <a:cubicBezTo>
                    <a:pt x="14" y="0"/>
                    <a:pt x="3" y="10"/>
                    <a:pt x="3" y="2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3" y="137"/>
                    <a:pt x="3" y="137"/>
                    <a:pt x="3" y="1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7" name="Freeform 528"/>
            <p:cNvSpPr>
              <a:spLocks/>
            </p:cNvSpPr>
            <p:nvPr/>
          </p:nvSpPr>
          <p:spPr bwMode="auto">
            <a:xfrm>
              <a:off x="7304238" y="3039482"/>
              <a:ext cx="41275" cy="42863"/>
            </a:xfrm>
            <a:custGeom>
              <a:avLst/>
              <a:gdLst/>
              <a:ahLst/>
              <a:cxnLst>
                <a:cxn ang="0">
                  <a:pos x="20" y="27"/>
                </a:cxn>
                <a:cxn ang="0">
                  <a:pos x="20" y="21"/>
                </a:cxn>
                <a:cxn ang="0">
                  <a:pos x="26" y="21"/>
                </a:cxn>
                <a:cxn ang="0">
                  <a:pos x="26" y="20"/>
                </a:cxn>
                <a:cxn ang="0">
                  <a:pos x="26" y="17"/>
                </a:cxn>
                <a:cxn ang="0">
                  <a:pos x="26" y="17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0" y="27"/>
                </a:cxn>
              </a:cxnLst>
              <a:rect l="0" t="0" r="r" b="b"/>
              <a:pathLst>
                <a:path w="26" h="27">
                  <a:moveTo>
                    <a:pt x="20" y="27"/>
                  </a:moveTo>
                  <a:lnTo>
                    <a:pt x="20" y="21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8" name="Freeform 530"/>
            <p:cNvSpPr>
              <a:spLocks noEditPoints="1"/>
            </p:cNvSpPr>
            <p:nvPr/>
          </p:nvSpPr>
          <p:spPr bwMode="auto">
            <a:xfrm>
              <a:off x="3799038" y="1399595"/>
              <a:ext cx="120650" cy="125413"/>
            </a:xfrm>
            <a:custGeom>
              <a:avLst/>
              <a:gdLst/>
              <a:ahLst/>
              <a:cxnLst>
                <a:cxn ang="0">
                  <a:pos x="39" y="33"/>
                </a:cxn>
                <a:cxn ang="0">
                  <a:pos x="39" y="24"/>
                </a:cxn>
                <a:cxn ang="0">
                  <a:pos x="21" y="24"/>
                </a:cxn>
                <a:cxn ang="0">
                  <a:pos x="21" y="33"/>
                </a:cxn>
                <a:cxn ang="0">
                  <a:pos x="17" y="36"/>
                </a:cxn>
                <a:cxn ang="0">
                  <a:pos x="9" y="36"/>
                </a:cxn>
                <a:cxn ang="0">
                  <a:pos x="9" y="57"/>
                </a:cxn>
                <a:cxn ang="0">
                  <a:pos x="17" y="57"/>
                </a:cxn>
                <a:cxn ang="0">
                  <a:pos x="30" y="63"/>
                </a:cxn>
                <a:cxn ang="0">
                  <a:pos x="43" y="57"/>
                </a:cxn>
                <a:cxn ang="0">
                  <a:pos x="51" y="57"/>
                </a:cxn>
                <a:cxn ang="0">
                  <a:pos x="51" y="36"/>
                </a:cxn>
                <a:cxn ang="0">
                  <a:pos x="43" y="36"/>
                </a:cxn>
                <a:cxn ang="0">
                  <a:pos x="39" y="33"/>
                </a:cxn>
                <a:cxn ang="0">
                  <a:pos x="19" y="16"/>
                </a:cxn>
                <a:cxn ang="0">
                  <a:pos x="16" y="19"/>
                </a:cxn>
                <a:cxn ang="0">
                  <a:pos x="19" y="22"/>
                </a:cxn>
                <a:cxn ang="0">
                  <a:pos x="40" y="22"/>
                </a:cxn>
                <a:cxn ang="0">
                  <a:pos x="43" y="19"/>
                </a:cxn>
                <a:cxn ang="0">
                  <a:pos x="40" y="16"/>
                </a:cxn>
                <a:cxn ang="0">
                  <a:pos x="19" y="16"/>
                </a:cxn>
                <a:cxn ang="0">
                  <a:pos x="57" y="31"/>
                </a:cxn>
                <a:cxn ang="0">
                  <a:pos x="53" y="35"/>
                </a:cxn>
                <a:cxn ang="0">
                  <a:pos x="53" y="58"/>
                </a:cxn>
                <a:cxn ang="0">
                  <a:pos x="57" y="62"/>
                </a:cxn>
                <a:cxn ang="0">
                  <a:pos x="60" y="58"/>
                </a:cxn>
                <a:cxn ang="0">
                  <a:pos x="60" y="35"/>
                </a:cxn>
                <a:cxn ang="0">
                  <a:pos x="57" y="31"/>
                </a:cxn>
                <a:cxn ang="0">
                  <a:pos x="3" y="31"/>
                </a:cxn>
                <a:cxn ang="0">
                  <a:pos x="0" y="35"/>
                </a:cxn>
                <a:cxn ang="0">
                  <a:pos x="0" y="58"/>
                </a:cxn>
                <a:cxn ang="0">
                  <a:pos x="3" y="62"/>
                </a:cxn>
                <a:cxn ang="0">
                  <a:pos x="7" y="58"/>
                </a:cxn>
                <a:cxn ang="0">
                  <a:pos x="7" y="35"/>
                </a:cxn>
                <a:cxn ang="0">
                  <a:pos x="3" y="31"/>
                </a:cxn>
                <a:cxn ang="0">
                  <a:pos x="14" y="4"/>
                </a:cxn>
                <a:cxn ang="0">
                  <a:pos x="15" y="4"/>
                </a:cxn>
                <a:cxn ang="0">
                  <a:pos x="27" y="12"/>
                </a:cxn>
                <a:cxn ang="0">
                  <a:pos x="27" y="14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40" y="4"/>
                </a:cxn>
                <a:cxn ang="0">
                  <a:pos x="33" y="8"/>
                </a:cxn>
                <a:cxn ang="0">
                  <a:pos x="33" y="5"/>
                </a:cxn>
                <a:cxn ang="0">
                  <a:pos x="27" y="5"/>
                </a:cxn>
                <a:cxn ang="0">
                  <a:pos x="27" y="8"/>
                </a:cxn>
                <a:cxn ang="0">
                  <a:pos x="20" y="4"/>
                </a:cxn>
                <a:cxn ang="0">
                  <a:pos x="40" y="4"/>
                </a:cxn>
              </a:cxnLst>
              <a:rect l="0" t="0" r="r" b="b"/>
              <a:pathLst>
                <a:path w="60" h="63">
                  <a:moveTo>
                    <a:pt x="39" y="33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20" y="61"/>
                    <a:pt x="25" y="63"/>
                    <a:pt x="30" y="63"/>
                  </a:cubicBezTo>
                  <a:cubicBezTo>
                    <a:pt x="35" y="63"/>
                    <a:pt x="40" y="61"/>
                    <a:pt x="43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1" y="34"/>
                    <a:pt x="39" y="33"/>
                  </a:cubicBezTo>
                  <a:close/>
                  <a:moveTo>
                    <a:pt x="19" y="16"/>
                  </a:moveTo>
                  <a:cubicBezTo>
                    <a:pt x="18" y="16"/>
                    <a:pt x="16" y="17"/>
                    <a:pt x="16" y="19"/>
                  </a:cubicBezTo>
                  <a:cubicBezTo>
                    <a:pt x="16" y="20"/>
                    <a:pt x="18" y="22"/>
                    <a:pt x="1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2" y="22"/>
                    <a:pt x="43" y="20"/>
                    <a:pt x="43" y="19"/>
                  </a:cubicBezTo>
                  <a:cubicBezTo>
                    <a:pt x="43" y="17"/>
                    <a:pt x="42" y="16"/>
                    <a:pt x="40" y="16"/>
                  </a:cubicBezTo>
                  <a:lnTo>
                    <a:pt x="19" y="16"/>
                  </a:lnTo>
                  <a:close/>
                  <a:moveTo>
                    <a:pt x="57" y="31"/>
                  </a:moveTo>
                  <a:cubicBezTo>
                    <a:pt x="55" y="31"/>
                    <a:pt x="53" y="33"/>
                    <a:pt x="53" y="35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60"/>
                    <a:pt x="55" y="62"/>
                    <a:pt x="57" y="62"/>
                  </a:cubicBezTo>
                  <a:cubicBezTo>
                    <a:pt x="58" y="62"/>
                    <a:pt x="60" y="60"/>
                    <a:pt x="60" y="5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3"/>
                    <a:pt x="58" y="31"/>
                    <a:pt x="57" y="31"/>
                  </a:cubicBezTo>
                  <a:close/>
                  <a:moveTo>
                    <a:pt x="3" y="31"/>
                  </a:moveTo>
                  <a:cubicBezTo>
                    <a:pt x="1" y="31"/>
                    <a:pt x="0" y="33"/>
                    <a:pt x="0" y="3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2"/>
                    <a:pt x="3" y="62"/>
                  </a:cubicBezTo>
                  <a:cubicBezTo>
                    <a:pt x="5" y="62"/>
                    <a:pt x="7" y="60"/>
                    <a:pt x="7" y="58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3"/>
                    <a:pt x="5" y="31"/>
                    <a:pt x="3" y="31"/>
                  </a:cubicBezTo>
                  <a:close/>
                  <a:moveTo>
                    <a:pt x="1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7" y="4"/>
                    <a:pt x="48" y="3"/>
                    <a:pt x="48" y="2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2" y="2"/>
                  </a:cubicBezTo>
                  <a:cubicBezTo>
                    <a:pt x="12" y="3"/>
                    <a:pt x="13" y="4"/>
                    <a:pt x="14" y="4"/>
                  </a:cubicBezTo>
                  <a:close/>
                  <a:moveTo>
                    <a:pt x="40" y="4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40" y="4"/>
                  </a:lnTo>
                  <a:close/>
                </a:path>
              </a:pathLst>
            </a:custGeom>
            <a:solidFill>
              <a:srgbClr val="666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9" name="Freeform 531"/>
            <p:cNvSpPr>
              <a:spLocks noEditPoints="1"/>
            </p:cNvSpPr>
            <p:nvPr/>
          </p:nvSpPr>
          <p:spPr bwMode="auto">
            <a:xfrm>
              <a:off x="4802338" y="1399595"/>
              <a:ext cx="119063" cy="125413"/>
            </a:xfrm>
            <a:custGeom>
              <a:avLst/>
              <a:gdLst/>
              <a:ahLst/>
              <a:cxnLst>
                <a:cxn ang="0">
                  <a:pos x="39" y="33"/>
                </a:cxn>
                <a:cxn ang="0">
                  <a:pos x="39" y="24"/>
                </a:cxn>
                <a:cxn ang="0">
                  <a:pos x="21" y="24"/>
                </a:cxn>
                <a:cxn ang="0">
                  <a:pos x="21" y="33"/>
                </a:cxn>
                <a:cxn ang="0">
                  <a:pos x="17" y="36"/>
                </a:cxn>
                <a:cxn ang="0">
                  <a:pos x="9" y="36"/>
                </a:cxn>
                <a:cxn ang="0">
                  <a:pos x="9" y="57"/>
                </a:cxn>
                <a:cxn ang="0">
                  <a:pos x="17" y="57"/>
                </a:cxn>
                <a:cxn ang="0">
                  <a:pos x="30" y="63"/>
                </a:cxn>
                <a:cxn ang="0">
                  <a:pos x="43" y="57"/>
                </a:cxn>
                <a:cxn ang="0">
                  <a:pos x="51" y="57"/>
                </a:cxn>
                <a:cxn ang="0">
                  <a:pos x="51" y="36"/>
                </a:cxn>
                <a:cxn ang="0">
                  <a:pos x="43" y="36"/>
                </a:cxn>
                <a:cxn ang="0">
                  <a:pos x="39" y="33"/>
                </a:cxn>
                <a:cxn ang="0">
                  <a:pos x="19" y="16"/>
                </a:cxn>
                <a:cxn ang="0">
                  <a:pos x="16" y="19"/>
                </a:cxn>
                <a:cxn ang="0">
                  <a:pos x="19" y="22"/>
                </a:cxn>
                <a:cxn ang="0">
                  <a:pos x="40" y="22"/>
                </a:cxn>
                <a:cxn ang="0">
                  <a:pos x="43" y="19"/>
                </a:cxn>
                <a:cxn ang="0">
                  <a:pos x="40" y="16"/>
                </a:cxn>
                <a:cxn ang="0">
                  <a:pos x="19" y="16"/>
                </a:cxn>
                <a:cxn ang="0">
                  <a:pos x="57" y="31"/>
                </a:cxn>
                <a:cxn ang="0">
                  <a:pos x="53" y="35"/>
                </a:cxn>
                <a:cxn ang="0">
                  <a:pos x="53" y="58"/>
                </a:cxn>
                <a:cxn ang="0">
                  <a:pos x="57" y="62"/>
                </a:cxn>
                <a:cxn ang="0">
                  <a:pos x="60" y="58"/>
                </a:cxn>
                <a:cxn ang="0">
                  <a:pos x="60" y="35"/>
                </a:cxn>
                <a:cxn ang="0">
                  <a:pos x="57" y="31"/>
                </a:cxn>
                <a:cxn ang="0">
                  <a:pos x="3" y="31"/>
                </a:cxn>
                <a:cxn ang="0">
                  <a:pos x="0" y="35"/>
                </a:cxn>
                <a:cxn ang="0">
                  <a:pos x="0" y="58"/>
                </a:cxn>
                <a:cxn ang="0">
                  <a:pos x="3" y="62"/>
                </a:cxn>
                <a:cxn ang="0">
                  <a:pos x="7" y="58"/>
                </a:cxn>
                <a:cxn ang="0">
                  <a:pos x="7" y="35"/>
                </a:cxn>
                <a:cxn ang="0">
                  <a:pos x="3" y="31"/>
                </a:cxn>
                <a:cxn ang="0">
                  <a:pos x="14" y="4"/>
                </a:cxn>
                <a:cxn ang="0">
                  <a:pos x="15" y="4"/>
                </a:cxn>
                <a:cxn ang="0">
                  <a:pos x="27" y="12"/>
                </a:cxn>
                <a:cxn ang="0">
                  <a:pos x="27" y="14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40" y="4"/>
                </a:cxn>
                <a:cxn ang="0">
                  <a:pos x="33" y="8"/>
                </a:cxn>
                <a:cxn ang="0">
                  <a:pos x="33" y="5"/>
                </a:cxn>
                <a:cxn ang="0">
                  <a:pos x="27" y="5"/>
                </a:cxn>
                <a:cxn ang="0">
                  <a:pos x="27" y="8"/>
                </a:cxn>
                <a:cxn ang="0">
                  <a:pos x="20" y="4"/>
                </a:cxn>
                <a:cxn ang="0">
                  <a:pos x="40" y="4"/>
                </a:cxn>
              </a:cxnLst>
              <a:rect l="0" t="0" r="r" b="b"/>
              <a:pathLst>
                <a:path w="60" h="63">
                  <a:moveTo>
                    <a:pt x="39" y="33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20" y="61"/>
                    <a:pt x="25" y="63"/>
                    <a:pt x="30" y="63"/>
                  </a:cubicBezTo>
                  <a:cubicBezTo>
                    <a:pt x="35" y="63"/>
                    <a:pt x="40" y="61"/>
                    <a:pt x="43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1" y="34"/>
                    <a:pt x="39" y="33"/>
                  </a:cubicBezTo>
                  <a:close/>
                  <a:moveTo>
                    <a:pt x="19" y="16"/>
                  </a:moveTo>
                  <a:cubicBezTo>
                    <a:pt x="18" y="16"/>
                    <a:pt x="16" y="17"/>
                    <a:pt x="16" y="19"/>
                  </a:cubicBezTo>
                  <a:cubicBezTo>
                    <a:pt x="16" y="20"/>
                    <a:pt x="18" y="22"/>
                    <a:pt x="1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2" y="22"/>
                    <a:pt x="43" y="20"/>
                    <a:pt x="43" y="19"/>
                  </a:cubicBezTo>
                  <a:cubicBezTo>
                    <a:pt x="43" y="17"/>
                    <a:pt x="42" y="16"/>
                    <a:pt x="40" y="16"/>
                  </a:cubicBezTo>
                  <a:lnTo>
                    <a:pt x="19" y="16"/>
                  </a:lnTo>
                  <a:close/>
                  <a:moveTo>
                    <a:pt x="57" y="31"/>
                  </a:moveTo>
                  <a:cubicBezTo>
                    <a:pt x="55" y="31"/>
                    <a:pt x="53" y="33"/>
                    <a:pt x="53" y="35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60"/>
                    <a:pt x="55" y="62"/>
                    <a:pt x="57" y="62"/>
                  </a:cubicBezTo>
                  <a:cubicBezTo>
                    <a:pt x="58" y="62"/>
                    <a:pt x="60" y="60"/>
                    <a:pt x="60" y="5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3"/>
                    <a:pt x="58" y="31"/>
                    <a:pt x="57" y="31"/>
                  </a:cubicBezTo>
                  <a:close/>
                  <a:moveTo>
                    <a:pt x="3" y="31"/>
                  </a:moveTo>
                  <a:cubicBezTo>
                    <a:pt x="1" y="31"/>
                    <a:pt x="0" y="33"/>
                    <a:pt x="0" y="3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2"/>
                    <a:pt x="3" y="62"/>
                  </a:cubicBezTo>
                  <a:cubicBezTo>
                    <a:pt x="5" y="62"/>
                    <a:pt x="7" y="60"/>
                    <a:pt x="7" y="58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3"/>
                    <a:pt x="5" y="31"/>
                    <a:pt x="3" y="31"/>
                  </a:cubicBezTo>
                  <a:close/>
                  <a:moveTo>
                    <a:pt x="1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7" y="4"/>
                    <a:pt x="48" y="3"/>
                    <a:pt x="48" y="2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2" y="2"/>
                  </a:cubicBezTo>
                  <a:cubicBezTo>
                    <a:pt x="12" y="3"/>
                    <a:pt x="13" y="4"/>
                    <a:pt x="14" y="4"/>
                  </a:cubicBezTo>
                  <a:close/>
                  <a:moveTo>
                    <a:pt x="40" y="4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40" y="4"/>
                  </a:lnTo>
                  <a:close/>
                </a:path>
              </a:pathLst>
            </a:custGeom>
            <a:solidFill>
              <a:srgbClr val="666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0" name="Freeform 532"/>
            <p:cNvSpPr>
              <a:spLocks noEditPoints="1"/>
            </p:cNvSpPr>
            <p:nvPr/>
          </p:nvSpPr>
          <p:spPr bwMode="auto">
            <a:xfrm>
              <a:off x="4802338" y="2337807"/>
              <a:ext cx="119063" cy="125413"/>
            </a:xfrm>
            <a:custGeom>
              <a:avLst/>
              <a:gdLst/>
              <a:ahLst/>
              <a:cxnLst>
                <a:cxn ang="0">
                  <a:pos x="39" y="33"/>
                </a:cxn>
                <a:cxn ang="0">
                  <a:pos x="39" y="24"/>
                </a:cxn>
                <a:cxn ang="0">
                  <a:pos x="21" y="24"/>
                </a:cxn>
                <a:cxn ang="0">
                  <a:pos x="21" y="33"/>
                </a:cxn>
                <a:cxn ang="0">
                  <a:pos x="17" y="36"/>
                </a:cxn>
                <a:cxn ang="0">
                  <a:pos x="9" y="36"/>
                </a:cxn>
                <a:cxn ang="0">
                  <a:pos x="9" y="57"/>
                </a:cxn>
                <a:cxn ang="0">
                  <a:pos x="17" y="57"/>
                </a:cxn>
                <a:cxn ang="0">
                  <a:pos x="30" y="63"/>
                </a:cxn>
                <a:cxn ang="0">
                  <a:pos x="43" y="57"/>
                </a:cxn>
                <a:cxn ang="0">
                  <a:pos x="51" y="57"/>
                </a:cxn>
                <a:cxn ang="0">
                  <a:pos x="51" y="36"/>
                </a:cxn>
                <a:cxn ang="0">
                  <a:pos x="43" y="36"/>
                </a:cxn>
                <a:cxn ang="0">
                  <a:pos x="39" y="33"/>
                </a:cxn>
                <a:cxn ang="0">
                  <a:pos x="19" y="16"/>
                </a:cxn>
                <a:cxn ang="0">
                  <a:pos x="16" y="19"/>
                </a:cxn>
                <a:cxn ang="0">
                  <a:pos x="19" y="22"/>
                </a:cxn>
                <a:cxn ang="0">
                  <a:pos x="40" y="22"/>
                </a:cxn>
                <a:cxn ang="0">
                  <a:pos x="43" y="19"/>
                </a:cxn>
                <a:cxn ang="0">
                  <a:pos x="40" y="16"/>
                </a:cxn>
                <a:cxn ang="0">
                  <a:pos x="19" y="16"/>
                </a:cxn>
                <a:cxn ang="0">
                  <a:pos x="57" y="31"/>
                </a:cxn>
                <a:cxn ang="0">
                  <a:pos x="53" y="35"/>
                </a:cxn>
                <a:cxn ang="0">
                  <a:pos x="53" y="58"/>
                </a:cxn>
                <a:cxn ang="0">
                  <a:pos x="57" y="62"/>
                </a:cxn>
                <a:cxn ang="0">
                  <a:pos x="60" y="58"/>
                </a:cxn>
                <a:cxn ang="0">
                  <a:pos x="60" y="35"/>
                </a:cxn>
                <a:cxn ang="0">
                  <a:pos x="57" y="31"/>
                </a:cxn>
                <a:cxn ang="0">
                  <a:pos x="3" y="31"/>
                </a:cxn>
                <a:cxn ang="0">
                  <a:pos x="0" y="35"/>
                </a:cxn>
                <a:cxn ang="0">
                  <a:pos x="0" y="58"/>
                </a:cxn>
                <a:cxn ang="0">
                  <a:pos x="3" y="62"/>
                </a:cxn>
                <a:cxn ang="0">
                  <a:pos x="7" y="58"/>
                </a:cxn>
                <a:cxn ang="0">
                  <a:pos x="7" y="35"/>
                </a:cxn>
                <a:cxn ang="0">
                  <a:pos x="3" y="31"/>
                </a:cxn>
                <a:cxn ang="0">
                  <a:pos x="14" y="4"/>
                </a:cxn>
                <a:cxn ang="0">
                  <a:pos x="15" y="4"/>
                </a:cxn>
                <a:cxn ang="0">
                  <a:pos x="27" y="12"/>
                </a:cxn>
                <a:cxn ang="0">
                  <a:pos x="27" y="14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40" y="4"/>
                </a:cxn>
                <a:cxn ang="0">
                  <a:pos x="33" y="8"/>
                </a:cxn>
                <a:cxn ang="0">
                  <a:pos x="33" y="5"/>
                </a:cxn>
                <a:cxn ang="0">
                  <a:pos x="27" y="5"/>
                </a:cxn>
                <a:cxn ang="0">
                  <a:pos x="27" y="8"/>
                </a:cxn>
                <a:cxn ang="0">
                  <a:pos x="20" y="4"/>
                </a:cxn>
                <a:cxn ang="0">
                  <a:pos x="40" y="4"/>
                </a:cxn>
              </a:cxnLst>
              <a:rect l="0" t="0" r="r" b="b"/>
              <a:pathLst>
                <a:path w="60" h="63">
                  <a:moveTo>
                    <a:pt x="39" y="33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20" y="61"/>
                    <a:pt x="25" y="63"/>
                    <a:pt x="30" y="63"/>
                  </a:cubicBezTo>
                  <a:cubicBezTo>
                    <a:pt x="35" y="63"/>
                    <a:pt x="40" y="61"/>
                    <a:pt x="43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1" y="34"/>
                    <a:pt x="39" y="33"/>
                  </a:cubicBezTo>
                  <a:close/>
                  <a:moveTo>
                    <a:pt x="19" y="16"/>
                  </a:moveTo>
                  <a:cubicBezTo>
                    <a:pt x="18" y="16"/>
                    <a:pt x="16" y="17"/>
                    <a:pt x="16" y="19"/>
                  </a:cubicBezTo>
                  <a:cubicBezTo>
                    <a:pt x="16" y="20"/>
                    <a:pt x="18" y="22"/>
                    <a:pt x="1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2" y="22"/>
                    <a:pt x="43" y="20"/>
                    <a:pt x="43" y="19"/>
                  </a:cubicBezTo>
                  <a:cubicBezTo>
                    <a:pt x="43" y="17"/>
                    <a:pt x="42" y="16"/>
                    <a:pt x="40" y="16"/>
                  </a:cubicBezTo>
                  <a:lnTo>
                    <a:pt x="19" y="16"/>
                  </a:lnTo>
                  <a:close/>
                  <a:moveTo>
                    <a:pt x="57" y="31"/>
                  </a:moveTo>
                  <a:cubicBezTo>
                    <a:pt x="55" y="31"/>
                    <a:pt x="53" y="33"/>
                    <a:pt x="53" y="35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60"/>
                    <a:pt x="55" y="62"/>
                    <a:pt x="57" y="62"/>
                  </a:cubicBezTo>
                  <a:cubicBezTo>
                    <a:pt x="58" y="62"/>
                    <a:pt x="60" y="60"/>
                    <a:pt x="60" y="5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3"/>
                    <a:pt x="58" y="31"/>
                    <a:pt x="57" y="31"/>
                  </a:cubicBezTo>
                  <a:close/>
                  <a:moveTo>
                    <a:pt x="3" y="31"/>
                  </a:moveTo>
                  <a:cubicBezTo>
                    <a:pt x="1" y="31"/>
                    <a:pt x="0" y="33"/>
                    <a:pt x="0" y="3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2"/>
                    <a:pt x="3" y="62"/>
                  </a:cubicBezTo>
                  <a:cubicBezTo>
                    <a:pt x="5" y="62"/>
                    <a:pt x="7" y="60"/>
                    <a:pt x="7" y="58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3"/>
                    <a:pt x="5" y="31"/>
                    <a:pt x="3" y="31"/>
                  </a:cubicBezTo>
                  <a:close/>
                  <a:moveTo>
                    <a:pt x="1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7" y="4"/>
                    <a:pt x="48" y="3"/>
                    <a:pt x="48" y="2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2" y="2"/>
                  </a:cubicBezTo>
                  <a:cubicBezTo>
                    <a:pt x="12" y="3"/>
                    <a:pt x="13" y="4"/>
                    <a:pt x="14" y="4"/>
                  </a:cubicBezTo>
                  <a:close/>
                  <a:moveTo>
                    <a:pt x="40" y="4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40" y="4"/>
                  </a:lnTo>
                  <a:close/>
                </a:path>
              </a:pathLst>
            </a:custGeom>
            <a:solidFill>
              <a:srgbClr val="666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1" name="Freeform 538"/>
            <p:cNvSpPr>
              <a:spLocks noEditPoints="1"/>
            </p:cNvSpPr>
            <p:nvPr/>
          </p:nvSpPr>
          <p:spPr bwMode="auto">
            <a:xfrm>
              <a:off x="6227913" y="2337807"/>
              <a:ext cx="119063" cy="125413"/>
            </a:xfrm>
            <a:custGeom>
              <a:avLst/>
              <a:gdLst/>
              <a:ahLst/>
              <a:cxnLst>
                <a:cxn ang="0">
                  <a:pos x="39" y="33"/>
                </a:cxn>
                <a:cxn ang="0">
                  <a:pos x="39" y="24"/>
                </a:cxn>
                <a:cxn ang="0">
                  <a:pos x="21" y="24"/>
                </a:cxn>
                <a:cxn ang="0">
                  <a:pos x="21" y="33"/>
                </a:cxn>
                <a:cxn ang="0">
                  <a:pos x="17" y="36"/>
                </a:cxn>
                <a:cxn ang="0">
                  <a:pos x="9" y="36"/>
                </a:cxn>
                <a:cxn ang="0">
                  <a:pos x="9" y="57"/>
                </a:cxn>
                <a:cxn ang="0">
                  <a:pos x="17" y="57"/>
                </a:cxn>
                <a:cxn ang="0">
                  <a:pos x="30" y="63"/>
                </a:cxn>
                <a:cxn ang="0">
                  <a:pos x="43" y="57"/>
                </a:cxn>
                <a:cxn ang="0">
                  <a:pos x="51" y="57"/>
                </a:cxn>
                <a:cxn ang="0">
                  <a:pos x="51" y="36"/>
                </a:cxn>
                <a:cxn ang="0">
                  <a:pos x="43" y="36"/>
                </a:cxn>
                <a:cxn ang="0">
                  <a:pos x="39" y="33"/>
                </a:cxn>
                <a:cxn ang="0">
                  <a:pos x="19" y="16"/>
                </a:cxn>
                <a:cxn ang="0">
                  <a:pos x="16" y="19"/>
                </a:cxn>
                <a:cxn ang="0">
                  <a:pos x="19" y="22"/>
                </a:cxn>
                <a:cxn ang="0">
                  <a:pos x="40" y="22"/>
                </a:cxn>
                <a:cxn ang="0">
                  <a:pos x="43" y="19"/>
                </a:cxn>
                <a:cxn ang="0">
                  <a:pos x="40" y="16"/>
                </a:cxn>
                <a:cxn ang="0">
                  <a:pos x="19" y="16"/>
                </a:cxn>
                <a:cxn ang="0">
                  <a:pos x="57" y="31"/>
                </a:cxn>
                <a:cxn ang="0">
                  <a:pos x="53" y="35"/>
                </a:cxn>
                <a:cxn ang="0">
                  <a:pos x="53" y="58"/>
                </a:cxn>
                <a:cxn ang="0">
                  <a:pos x="57" y="62"/>
                </a:cxn>
                <a:cxn ang="0">
                  <a:pos x="60" y="58"/>
                </a:cxn>
                <a:cxn ang="0">
                  <a:pos x="60" y="35"/>
                </a:cxn>
                <a:cxn ang="0">
                  <a:pos x="57" y="31"/>
                </a:cxn>
                <a:cxn ang="0">
                  <a:pos x="3" y="31"/>
                </a:cxn>
                <a:cxn ang="0">
                  <a:pos x="0" y="35"/>
                </a:cxn>
                <a:cxn ang="0">
                  <a:pos x="0" y="58"/>
                </a:cxn>
                <a:cxn ang="0">
                  <a:pos x="3" y="62"/>
                </a:cxn>
                <a:cxn ang="0">
                  <a:pos x="7" y="58"/>
                </a:cxn>
                <a:cxn ang="0">
                  <a:pos x="7" y="35"/>
                </a:cxn>
                <a:cxn ang="0">
                  <a:pos x="3" y="31"/>
                </a:cxn>
                <a:cxn ang="0">
                  <a:pos x="14" y="4"/>
                </a:cxn>
                <a:cxn ang="0">
                  <a:pos x="15" y="4"/>
                </a:cxn>
                <a:cxn ang="0">
                  <a:pos x="27" y="12"/>
                </a:cxn>
                <a:cxn ang="0">
                  <a:pos x="27" y="14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40" y="4"/>
                </a:cxn>
                <a:cxn ang="0">
                  <a:pos x="33" y="8"/>
                </a:cxn>
                <a:cxn ang="0">
                  <a:pos x="33" y="5"/>
                </a:cxn>
                <a:cxn ang="0">
                  <a:pos x="27" y="5"/>
                </a:cxn>
                <a:cxn ang="0">
                  <a:pos x="27" y="8"/>
                </a:cxn>
                <a:cxn ang="0">
                  <a:pos x="20" y="4"/>
                </a:cxn>
                <a:cxn ang="0">
                  <a:pos x="40" y="4"/>
                </a:cxn>
              </a:cxnLst>
              <a:rect l="0" t="0" r="r" b="b"/>
              <a:pathLst>
                <a:path w="60" h="63">
                  <a:moveTo>
                    <a:pt x="39" y="33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20" y="61"/>
                    <a:pt x="25" y="63"/>
                    <a:pt x="30" y="63"/>
                  </a:cubicBezTo>
                  <a:cubicBezTo>
                    <a:pt x="35" y="63"/>
                    <a:pt x="40" y="61"/>
                    <a:pt x="43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1" y="34"/>
                    <a:pt x="39" y="33"/>
                  </a:cubicBezTo>
                  <a:close/>
                  <a:moveTo>
                    <a:pt x="19" y="16"/>
                  </a:moveTo>
                  <a:cubicBezTo>
                    <a:pt x="18" y="16"/>
                    <a:pt x="16" y="17"/>
                    <a:pt x="16" y="19"/>
                  </a:cubicBezTo>
                  <a:cubicBezTo>
                    <a:pt x="16" y="20"/>
                    <a:pt x="18" y="22"/>
                    <a:pt x="1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2" y="22"/>
                    <a:pt x="43" y="20"/>
                    <a:pt x="43" y="19"/>
                  </a:cubicBezTo>
                  <a:cubicBezTo>
                    <a:pt x="43" y="17"/>
                    <a:pt x="42" y="16"/>
                    <a:pt x="40" y="16"/>
                  </a:cubicBezTo>
                  <a:lnTo>
                    <a:pt x="19" y="16"/>
                  </a:lnTo>
                  <a:close/>
                  <a:moveTo>
                    <a:pt x="57" y="31"/>
                  </a:moveTo>
                  <a:cubicBezTo>
                    <a:pt x="55" y="31"/>
                    <a:pt x="53" y="33"/>
                    <a:pt x="53" y="35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60"/>
                    <a:pt x="55" y="62"/>
                    <a:pt x="57" y="62"/>
                  </a:cubicBezTo>
                  <a:cubicBezTo>
                    <a:pt x="58" y="62"/>
                    <a:pt x="60" y="60"/>
                    <a:pt x="60" y="5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3"/>
                    <a:pt x="58" y="31"/>
                    <a:pt x="57" y="31"/>
                  </a:cubicBezTo>
                  <a:close/>
                  <a:moveTo>
                    <a:pt x="3" y="31"/>
                  </a:moveTo>
                  <a:cubicBezTo>
                    <a:pt x="1" y="31"/>
                    <a:pt x="0" y="33"/>
                    <a:pt x="0" y="3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2"/>
                    <a:pt x="3" y="62"/>
                  </a:cubicBezTo>
                  <a:cubicBezTo>
                    <a:pt x="5" y="62"/>
                    <a:pt x="7" y="60"/>
                    <a:pt x="7" y="58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3"/>
                    <a:pt x="5" y="31"/>
                    <a:pt x="3" y="31"/>
                  </a:cubicBezTo>
                  <a:close/>
                  <a:moveTo>
                    <a:pt x="1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7" y="4"/>
                    <a:pt x="48" y="3"/>
                    <a:pt x="48" y="2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2" y="2"/>
                  </a:cubicBezTo>
                  <a:cubicBezTo>
                    <a:pt x="12" y="3"/>
                    <a:pt x="13" y="4"/>
                    <a:pt x="14" y="4"/>
                  </a:cubicBezTo>
                  <a:close/>
                  <a:moveTo>
                    <a:pt x="40" y="4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40" y="4"/>
                  </a:lnTo>
                  <a:close/>
                </a:path>
              </a:pathLst>
            </a:custGeom>
            <a:solidFill>
              <a:srgbClr val="666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Freeform 539"/>
            <p:cNvSpPr>
              <a:spLocks noEditPoints="1"/>
            </p:cNvSpPr>
            <p:nvPr/>
          </p:nvSpPr>
          <p:spPr bwMode="auto">
            <a:xfrm>
              <a:off x="6232676" y="3160132"/>
              <a:ext cx="122238" cy="127000"/>
            </a:xfrm>
            <a:custGeom>
              <a:avLst/>
              <a:gdLst/>
              <a:ahLst/>
              <a:cxnLst>
                <a:cxn ang="0">
                  <a:pos x="40" y="34"/>
                </a:cxn>
                <a:cxn ang="0">
                  <a:pos x="40" y="24"/>
                </a:cxn>
                <a:cxn ang="0">
                  <a:pos x="21" y="24"/>
                </a:cxn>
                <a:cxn ang="0">
                  <a:pos x="21" y="34"/>
                </a:cxn>
                <a:cxn ang="0">
                  <a:pos x="18" y="37"/>
                </a:cxn>
                <a:cxn ang="0">
                  <a:pos x="9" y="37"/>
                </a:cxn>
                <a:cxn ang="0">
                  <a:pos x="9" y="58"/>
                </a:cxn>
                <a:cxn ang="0">
                  <a:pos x="18" y="58"/>
                </a:cxn>
                <a:cxn ang="0">
                  <a:pos x="31" y="64"/>
                </a:cxn>
                <a:cxn ang="0">
                  <a:pos x="43" y="58"/>
                </a:cxn>
                <a:cxn ang="0">
                  <a:pos x="52" y="58"/>
                </a:cxn>
                <a:cxn ang="0">
                  <a:pos x="52" y="37"/>
                </a:cxn>
                <a:cxn ang="0">
                  <a:pos x="43" y="37"/>
                </a:cxn>
                <a:cxn ang="0">
                  <a:pos x="40" y="34"/>
                </a:cxn>
                <a:cxn ang="0">
                  <a:pos x="20" y="17"/>
                </a:cxn>
                <a:cxn ang="0">
                  <a:pos x="17" y="20"/>
                </a:cxn>
                <a:cxn ang="0">
                  <a:pos x="20" y="23"/>
                </a:cxn>
                <a:cxn ang="0">
                  <a:pos x="41" y="23"/>
                </a:cxn>
                <a:cxn ang="0">
                  <a:pos x="44" y="20"/>
                </a:cxn>
                <a:cxn ang="0">
                  <a:pos x="41" y="17"/>
                </a:cxn>
                <a:cxn ang="0">
                  <a:pos x="20" y="17"/>
                </a:cxn>
                <a:cxn ang="0">
                  <a:pos x="57" y="32"/>
                </a:cxn>
                <a:cxn ang="0">
                  <a:pos x="54" y="36"/>
                </a:cxn>
                <a:cxn ang="0">
                  <a:pos x="54" y="59"/>
                </a:cxn>
                <a:cxn ang="0">
                  <a:pos x="57" y="63"/>
                </a:cxn>
                <a:cxn ang="0">
                  <a:pos x="61" y="59"/>
                </a:cxn>
                <a:cxn ang="0">
                  <a:pos x="61" y="36"/>
                </a:cxn>
                <a:cxn ang="0">
                  <a:pos x="57" y="32"/>
                </a:cxn>
                <a:cxn ang="0">
                  <a:pos x="4" y="32"/>
                </a:cxn>
                <a:cxn ang="0">
                  <a:pos x="0" y="36"/>
                </a:cxn>
                <a:cxn ang="0">
                  <a:pos x="0" y="59"/>
                </a:cxn>
                <a:cxn ang="0">
                  <a:pos x="4" y="63"/>
                </a:cxn>
                <a:cxn ang="0">
                  <a:pos x="7" y="59"/>
                </a:cxn>
                <a:cxn ang="0">
                  <a:pos x="7" y="36"/>
                </a:cxn>
                <a:cxn ang="0">
                  <a:pos x="4" y="32"/>
                </a:cxn>
                <a:cxn ang="0">
                  <a:pos x="15" y="4"/>
                </a:cxn>
                <a:cxn ang="0">
                  <a:pos x="16" y="4"/>
                </a:cxn>
                <a:cxn ang="0">
                  <a:pos x="27" y="13"/>
                </a:cxn>
                <a:cxn ang="0">
                  <a:pos x="27" y="15"/>
                </a:cxn>
                <a:cxn ang="0">
                  <a:pos x="34" y="15"/>
                </a:cxn>
                <a:cxn ang="0">
                  <a:pos x="34" y="13"/>
                </a:cxn>
                <a:cxn ang="0">
                  <a:pos x="45" y="4"/>
                </a:cxn>
                <a:cxn ang="0">
                  <a:pos x="46" y="4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5" y="4"/>
                </a:cxn>
                <a:cxn ang="0">
                  <a:pos x="40" y="4"/>
                </a:cxn>
                <a:cxn ang="0">
                  <a:pos x="34" y="9"/>
                </a:cxn>
                <a:cxn ang="0">
                  <a:pos x="34" y="6"/>
                </a:cxn>
                <a:cxn ang="0">
                  <a:pos x="27" y="6"/>
                </a:cxn>
                <a:cxn ang="0">
                  <a:pos x="27" y="9"/>
                </a:cxn>
                <a:cxn ang="0">
                  <a:pos x="21" y="4"/>
                </a:cxn>
                <a:cxn ang="0">
                  <a:pos x="40" y="4"/>
                </a:cxn>
              </a:cxnLst>
              <a:rect l="0" t="0" r="r" b="b"/>
              <a:pathLst>
                <a:path w="61" h="64">
                  <a:moveTo>
                    <a:pt x="40" y="3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19" y="36"/>
                    <a:pt x="1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1" y="62"/>
                    <a:pt x="25" y="64"/>
                    <a:pt x="31" y="64"/>
                  </a:cubicBezTo>
                  <a:cubicBezTo>
                    <a:pt x="36" y="64"/>
                    <a:pt x="40" y="62"/>
                    <a:pt x="4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6"/>
                    <a:pt x="41" y="34"/>
                    <a:pt x="40" y="34"/>
                  </a:cubicBezTo>
                  <a:close/>
                  <a:moveTo>
                    <a:pt x="20" y="17"/>
                  </a:moveTo>
                  <a:cubicBezTo>
                    <a:pt x="18" y="17"/>
                    <a:pt x="17" y="18"/>
                    <a:pt x="17" y="20"/>
                  </a:cubicBezTo>
                  <a:cubicBezTo>
                    <a:pt x="17" y="21"/>
                    <a:pt x="18" y="23"/>
                    <a:pt x="20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3" y="23"/>
                    <a:pt x="44" y="21"/>
                    <a:pt x="44" y="20"/>
                  </a:cubicBezTo>
                  <a:cubicBezTo>
                    <a:pt x="44" y="18"/>
                    <a:pt x="43" y="17"/>
                    <a:pt x="41" y="17"/>
                  </a:cubicBezTo>
                  <a:lnTo>
                    <a:pt x="20" y="17"/>
                  </a:lnTo>
                  <a:close/>
                  <a:moveTo>
                    <a:pt x="57" y="32"/>
                  </a:moveTo>
                  <a:cubicBezTo>
                    <a:pt x="55" y="32"/>
                    <a:pt x="54" y="34"/>
                    <a:pt x="54" y="3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61"/>
                    <a:pt x="55" y="63"/>
                    <a:pt x="57" y="63"/>
                  </a:cubicBezTo>
                  <a:cubicBezTo>
                    <a:pt x="59" y="63"/>
                    <a:pt x="61" y="61"/>
                    <a:pt x="61" y="5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4"/>
                    <a:pt x="59" y="32"/>
                    <a:pt x="57" y="32"/>
                  </a:cubicBezTo>
                  <a:close/>
                  <a:moveTo>
                    <a:pt x="4" y="32"/>
                  </a:moveTo>
                  <a:cubicBezTo>
                    <a:pt x="2" y="32"/>
                    <a:pt x="0" y="34"/>
                    <a:pt x="0" y="3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2" y="63"/>
                    <a:pt x="4" y="63"/>
                  </a:cubicBezTo>
                  <a:cubicBezTo>
                    <a:pt x="6" y="63"/>
                    <a:pt x="7" y="61"/>
                    <a:pt x="7" y="59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4"/>
                    <a:pt x="6" y="32"/>
                    <a:pt x="4" y="32"/>
                  </a:cubicBezTo>
                  <a:close/>
                  <a:moveTo>
                    <a:pt x="15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7" y="4"/>
                    <a:pt x="48" y="3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3"/>
                    <a:pt x="13" y="4"/>
                    <a:pt x="15" y="4"/>
                  </a:cubicBezTo>
                  <a:close/>
                  <a:moveTo>
                    <a:pt x="40" y="4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1" y="4"/>
                    <a:pt x="21" y="4"/>
                    <a:pt x="21" y="4"/>
                  </a:cubicBezTo>
                  <a:lnTo>
                    <a:pt x="40" y="4"/>
                  </a:lnTo>
                  <a:close/>
                </a:path>
              </a:pathLst>
            </a:custGeom>
            <a:solidFill>
              <a:srgbClr val="666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3" name="Freeform 540"/>
            <p:cNvSpPr>
              <a:spLocks noEditPoints="1"/>
            </p:cNvSpPr>
            <p:nvPr/>
          </p:nvSpPr>
          <p:spPr bwMode="auto">
            <a:xfrm>
              <a:off x="6608913" y="1399595"/>
              <a:ext cx="119063" cy="125413"/>
            </a:xfrm>
            <a:custGeom>
              <a:avLst/>
              <a:gdLst/>
              <a:ahLst/>
              <a:cxnLst>
                <a:cxn ang="0">
                  <a:pos x="39" y="33"/>
                </a:cxn>
                <a:cxn ang="0">
                  <a:pos x="39" y="24"/>
                </a:cxn>
                <a:cxn ang="0">
                  <a:pos x="21" y="24"/>
                </a:cxn>
                <a:cxn ang="0">
                  <a:pos x="21" y="33"/>
                </a:cxn>
                <a:cxn ang="0">
                  <a:pos x="17" y="36"/>
                </a:cxn>
                <a:cxn ang="0">
                  <a:pos x="9" y="36"/>
                </a:cxn>
                <a:cxn ang="0">
                  <a:pos x="9" y="57"/>
                </a:cxn>
                <a:cxn ang="0">
                  <a:pos x="17" y="57"/>
                </a:cxn>
                <a:cxn ang="0">
                  <a:pos x="30" y="63"/>
                </a:cxn>
                <a:cxn ang="0">
                  <a:pos x="43" y="57"/>
                </a:cxn>
                <a:cxn ang="0">
                  <a:pos x="51" y="57"/>
                </a:cxn>
                <a:cxn ang="0">
                  <a:pos x="51" y="36"/>
                </a:cxn>
                <a:cxn ang="0">
                  <a:pos x="43" y="36"/>
                </a:cxn>
                <a:cxn ang="0">
                  <a:pos x="39" y="33"/>
                </a:cxn>
                <a:cxn ang="0">
                  <a:pos x="19" y="16"/>
                </a:cxn>
                <a:cxn ang="0">
                  <a:pos x="16" y="19"/>
                </a:cxn>
                <a:cxn ang="0">
                  <a:pos x="19" y="22"/>
                </a:cxn>
                <a:cxn ang="0">
                  <a:pos x="40" y="22"/>
                </a:cxn>
                <a:cxn ang="0">
                  <a:pos x="43" y="19"/>
                </a:cxn>
                <a:cxn ang="0">
                  <a:pos x="40" y="16"/>
                </a:cxn>
                <a:cxn ang="0">
                  <a:pos x="19" y="16"/>
                </a:cxn>
                <a:cxn ang="0">
                  <a:pos x="57" y="31"/>
                </a:cxn>
                <a:cxn ang="0">
                  <a:pos x="53" y="35"/>
                </a:cxn>
                <a:cxn ang="0">
                  <a:pos x="53" y="58"/>
                </a:cxn>
                <a:cxn ang="0">
                  <a:pos x="57" y="62"/>
                </a:cxn>
                <a:cxn ang="0">
                  <a:pos x="60" y="58"/>
                </a:cxn>
                <a:cxn ang="0">
                  <a:pos x="60" y="35"/>
                </a:cxn>
                <a:cxn ang="0">
                  <a:pos x="57" y="31"/>
                </a:cxn>
                <a:cxn ang="0">
                  <a:pos x="3" y="31"/>
                </a:cxn>
                <a:cxn ang="0">
                  <a:pos x="0" y="35"/>
                </a:cxn>
                <a:cxn ang="0">
                  <a:pos x="0" y="58"/>
                </a:cxn>
                <a:cxn ang="0">
                  <a:pos x="3" y="62"/>
                </a:cxn>
                <a:cxn ang="0">
                  <a:pos x="7" y="58"/>
                </a:cxn>
                <a:cxn ang="0">
                  <a:pos x="7" y="35"/>
                </a:cxn>
                <a:cxn ang="0">
                  <a:pos x="3" y="31"/>
                </a:cxn>
                <a:cxn ang="0">
                  <a:pos x="14" y="4"/>
                </a:cxn>
                <a:cxn ang="0">
                  <a:pos x="15" y="4"/>
                </a:cxn>
                <a:cxn ang="0">
                  <a:pos x="27" y="12"/>
                </a:cxn>
                <a:cxn ang="0">
                  <a:pos x="27" y="14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40" y="4"/>
                </a:cxn>
                <a:cxn ang="0">
                  <a:pos x="33" y="8"/>
                </a:cxn>
                <a:cxn ang="0">
                  <a:pos x="33" y="5"/>
                </a:cxn>
                <a:cxn ang="0">
                  <a:pos x="27" y="5"/>
                </a:cxn>
                <a:cxn ang="0">
                  <a:pos x="27" y="8"/>
                </a:cxn>
                <a:cxn ang="0">
                  <a:pos x="20" y="4"/>
                </a:cxn>
                <a:cxn ang="0">
                  <a:pos x="40" y="4"/>
                </a:cxn>
              </a:cxnLst>
              <a:rect l="0" t="0" r="r" b="b"/>
              <a:pathLst>
                <a:path w="60" h="63">
                  <a:moveTo>
                    <a:pt x="39" y="33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20" y="61"/>
                    <a:pt x="25" y="63"/>
                    <a:pt x="30" y="63"/>
                  </a:cubicBezTo>
                  <a:cubicBezTo>
                    <a:pt x="35" y="63"/>
                    <a:pt x="40" y="61"/>
                    <a:pt x="43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1" y="34"/>
                    <a:pt x="39" y="33"/>
                  </a:cubicBezTo>
                  <a:close/>
                  <a:moveTo>
                    <a:pt x="19" y="16"/>
                  </a:moveTo>
                  <a:cubicBezTo>
                    <a:pt x="18" y="16"/>
                    <a:pt x="16" y="17"/>
                    <a:pt x="16" y="19"/>
                  </a:cubicBezTo>
                  <a:cubicBezTo>
                    <a:pt x="16" y="20"/>
                    <a:pt x="18" y="22"/>
                    <a:pt x="1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2" y="22"/>
                    <a:pt x="43" y="20"/>
                    <a:pt x="43" y="19"/>
                  </a:cubicBezTo>
                  <a:cubicBezTo>
                    <a:pt x="43" y="17"/>
                    <a:pt x="42" y="16"/>
                    <a:pt x="40" y="16"/>
                  </a:cubicBezTo>
                  <a:lnTo>
                    <a:pt x="19" y="16"/>
                  </a:lnTo>
                  <a:close/>
                  <a:moveTo>
                    <a:pt x="57" y="31"/>
                  </a:moveTo>
                  <a:cubicBezTo>
                    <a:pt x="55" y="31"/>
                    <a:pt x="53" y="33"/>
                    <a:pt x="53" y="35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60"/>
                    <a:pt x="55" y="62"/>
                    <a:pt x="57" y="62"/>
                  </a:cubicBezTo>
                  <a:cubicBezTo>
                    <a:pt x="58" y="62"/>
                    <a:pt x="60" y="60"/>
                    <a:pt x="60" y="5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3"/>
                    <a:pt x="58" y="31"/>
                    <a:pt x="57" y="31"/>
                  </a:cubicBezTo>
                  <a:close/>
                  <a:moveTo>
                    <a:pt x="3" y="31"/>
                  </a:moveTo>
                  <a:cubicBezTo>
                    <a:pt x="1" y="31"/>
                    <a:pt x="0" y="33"/>
                    <a:pt x="0" y="3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2"/>
                    <a:pt x="3" y="62"/>
                  </a:cubicBezTo>
                  <a:cubicBezTo>
                    <a:pt x="5" y="62"/>
                    <a:pt x="7" y="60"/>
                    <a:pt x="7" y="58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3"/>
                    <a:pt x="5" y="31"/>
                    <a:pt x="3" y="31"/>
                  </a:cubicBezTo>
                  <a:close/>
                  <a:moveTo>
                    <a:pt x="1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7" y="4"/>
                    <a:pt x="48" y="3"/>
                    <a:pt x="48" y="2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2" y="2"/>
                  </a:cubicBezTo>
                  <a:cubicBezTo>
                    <a:pt x="12" y="3"/>
                    <a:pt x="13" y="4"/>
                    <a:pt x="14" y="4"/>
                  </a:cubicBezTo>
                  <a:close/>
                  <a:moveTo>
                    <a:pt x="40" y="4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40" y="4"/>
                  </a:lnTo>
                  <a:close/>
                </a:path>
              </a:pathLst>
            </a:custGeom>
            <a:solidFill>
              <a:srgbClr val="666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4" name="Rectangle 541"/>
            <p:cNvSpPr>
              <a:spLocks noChangeArrowheads="1"/>
            </p:cNvSpPr>
            <p:nvPr/>
          </p:nvSpPr>
          <p:spPr bwMode="auto">
            <a:xfrm>
              <a:off x="2160737" y="1526596"/>
              <a:ext cx="32400" cy="800962"/>
            </a:xfrm>
            <a:prstGeom prst="rect">
              <a:avLst/>
            </a:prstGeom>
            <a:solidFill>
              <a:srgbClr val="6667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" name="Freeform 542"/>
            <p:cNvSpPr>
              <a:spLocks/>
            </p:cNvSpPr>
            <p:nvPr/>
          </p:nvSpPr>
          <p:spPr bwMode="auto">
            <a:xfrm>
              <a:off x="2154388" y="1469445"/>
              <a:ext cx="80963" cy="84138"/>
            </a:xfrm>
            <a:custGeom>
              <a:avLst/>
              <a:gdLst/>
              <a:ahLst/>
              <a:cxnLst>
                <a:cxn ang="0">
                  <a:pos x="41" y="23"/>
                </a:cxn>
                <a:cxn ang="0">
                  <a:pos x="22" y="43"/>
                </a:cxn>
                <a:cxn ang="0">
                  <a:pos x="0" y="43"/>
                </a:cxn>
                <a:cxn ang="0">
                  <a:pos x="41" y="0"/>
                </a:cxn>
                <a:cxn ang="0">
                  <a:pos x="41" y="23"/>
                </a:cxn>
              </a:cxnLst>
              <a:rect l="0" t="0" r="r" b="b"/>
              <a:pathLst>
                <a:path w="41" h="43">
                  <a:moveTo>
                    <a:pt x="41" y="23"/>
                  </a:moveTo>
                  <a:cubicBezTo>
                    <a:pt x="22" y="23"/>
                    <a:pt x="22" y="24"/>
                    <a:pt x="2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0"/>
                    <a:pt x="7" y="0"/>
                    <a:pt x="41" y="0"/>
                  </a:cubicBezTo>
                  <a:lnTo>
                    <a:pt x="41" y="23"/>
                  </a:lnTo>
                  <a:close/>
                </a:path>
              </a:pathLst>
            </a:custGeom>
            <a:solidFill>
              <a:srgbClr val="666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" name="Freeform 545"/>
            <p:cNvSpPr>
              <a:spLocks/>
            </p:cNvSpPr>
            <p:nvPr/>
          </p:nvSpPr>
          <p:spPr bwMode="auto">
            <a:xfrm>
              <a:off x="3295801" y="2375907"/>
              <a:ext cx="79375" cy="85725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40" y="43"/>
                </a:cxn>
                <a:cxn ang="0">
                  <a:pos x="40" y="20"/>
                </a:cxn>
              </a:cxnLst>
              <a:rect l="0" t="0" r="r" b="b"/>
              <a:pathLst>
                <a:path w="40" h="43">
                  <a:moveTo>
                    <a:pt x="40" y="20"/>
                  </a:moveTo>
                  <a:cubicBezTo>
                    <a:pt x="21" y="20"/>
                    <a:pt x="22" y="2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7" y="43"/>
                    <a:pt x="40" y="43"/>
                  </a:cubicBezTo>
                  <a:lnTo>
                    <a:pt x="40" y="20"/>
                  </a:lnTo>
                  <a:close/>
                </a:path>
              </a:pathLst>
            </a:custGeom>
            <a:solidFill>
              <a:srgbClr val="666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7" name="Freeform 532"/>
            <p:cNvSpPr>
              <a:spLocks noEditPoints="1"/>
            </p:cNvSpPr>
            <p:nvPr/>
          </p:nvSpPr>
          <p:spPr bwMode="auto">
            <a:xfrm>
              <a:off x="3497413" y="2337807"/>
              <a:ext cx="119063" cy="125413"/>
            </a:xfrm>
            <a:custGeom>
              <a:avLst/>
              <a:gdLst/>
              <a:ahLst/>
              <a:cxnLst>
                <a:cxn ang="0">
                  <a:pos x="39" y="33"/>
                </a:cxn>
                <a:cxn ang="0">
                  <a:pos x="39" y="24"/>
                </a:cxn>
                <a:cxn ang="0">
                  <a:pos x="21" y="24"/>
                </a:cxn>
                <a:cxn ang="0">
                  <a:pos x="21" y="33"/>
                </a:cxn>
                <a:cxn ang="0">
                  <a:pos x="17" y="36"/>
                </a:cxn>
                <a:cxn ang="0">
                  <a:pos x="9" y="36"/>
                </a:cxn>
                <a:cxn ang="0">
                  <a:pos x="9" y="57"/>
                </a:cxn>
                <a:cxn ang="0">
                  <a:pos x="17" y="57"/>
                </a:cxn>
                <a:cxn ang="0">
                  <a:pos x="30" y="63"/>
                </a:cxn>
                <a:cxn ang="0">
                  <a:pos x="43" y="57"/>
                </a:cxn>
                <a:cxn ang="0">
                  <a:pos x="51" y="57"/>
                </a:cxn>
                <a:cxn ang="0">
                  <a:pos x="51" y="36"/>
                </a:cxn>
                <a:cxn ang="0">
                  <a:pos x="43" y="36"/>
                </a:cxn>
                <a:cxn ang="0">
                  <a:pos x="39" y="33"/>
                </a:cxn>
                <a:cxn ang="0">
                  <a:pos x="19" y="16"/>
                </a:cxn>
                <a:cxn ang="0">
                  <a:pos x="16" y="19"/>
                </a:cxn>
                <a:cxn ang="0">
                  <a:pos x="19" y="22"/>
                </a:cxn>
                <a:cxn ang="0">
                  <a:pos x="40" y="22"/>
                </a:cxn>
                <a:cxn ang="0">
                  <a:pos x="43" y="19"/>
                </a:cxn>
                <a:cxn ang="0">
                  <a:pos x="40" y="16"/>
                </a:cxn>
                <a:cxn ang="0">
                  <a:pos x="19" y="16"/>
                </a:cxn>
                <a:cxn ang="0">
                  <a:pos x="57" y="31"/>
                </a:cxn>
                <a:cxn ang="0">
                  <a:pos x="53" y="35"/>
                </a:cxn>
                <a:cxn ang="0">
                  <a:pos x="53" y="58"/>
                </a:cxn>
                <a:cxn ang="0">
                  <a:pos x="57" y="62"/>
                </a:cxn>
                <a:cxn ang="0">
                  <a:pos x="60" y="58"/>
                </a:cxn>
                <a:cxn ang="0">
                  <a:pos x="60" y="35"/>
                </a:cxn>
                <a:cxn ang="0">
                  <a:pos x="57" y="31"/>
                </a:cxn>
                <a:cxn ang="0">
                  <a:pos x="3" y="31"/>
                </a:cxn>
                <a:cxn ang="0">
                  <a:pos x="0" y="35"/>
                </a:cxn>
                <a:cxn ang="0">
                  <a:pos x="0" y="58"/>
                </a:cxn>
                <a:cxn ang="0">
                  <a:pos x="3" y="62"/>
                </a:cxn>
                <a:cxn ang="0">
                  <a:pos x="7" y="58"/>
                </a:cxn>
                <a:cxn ang="0">
                  <a:pos x="7" y="35"/>
                </a:cxn>
                <a:cxn ang="0">
                  <a:pos x="3" y="31"/>
                </a:cxn>
                <a:cxn ang="0">
                  <a:pos x="14" y="4"/>
                </a:cxn>
                <a:cxn ang="0">
                  <a:pos x="15" y="4"/>
                </a:cxn>
                <a:cxn ang="0">
                  <a:pos x="27" y="12"/>
                </a:cxn>
                <a:cxn ang="0">
                  <a:pos x="27" y="14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40" y="4"/>
                </a:cxn>
                <a:cxn ang="0">
                  <a:pos x="33" y="8"/>
                </a:cxn>
                <a:cxn ang="0">
                  <a:pos x="33" y="5"/>
                </a:cxn>
                <a:cxn ang="0">
                  <a:pos x="27" y="5"/>
                </a:cxn>
                <a:cxn ang="0">
                  <a:pos x="27" y="8"/>
                </a:cxn>
                <a:cxn ang="0">
                  <a:pos x="20" y="4"/>
                </a:cxn>
                <a:cxn ang="0">
                  <a:pos x="40" y="4"/>
                </a:cxn>
              </a:cxnLst>
              <a:rect l="0" t="0" r="r" b="b"/>
              <a:pathLst>
                <a:path w="60" h="63">
                  <a:moveTo>
                    <a:pt x="39" y="33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20" y="61"/>
                    <a:pt x="25" y="63"/>
                    <a:pt x="30" y="63"/>
                  </a:cubicBezTo>
                  <a:cubicBezTo>
                    <a:pt x="35" y="63"/>
                    <a:pt x="40" y="61"/>
                    <a:pt x="43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1" y="34"/>
                    <a:pt x="39" y="33"/>
                  </a:cubicBezTo>
                  <a:close/>
                  <a:moveTo>
                    <a:pt x="19" y="16"/>
                  </a:moveTo>
                  <a:cubicBezTo>
                    <a:pt x="18" y="16"/>
                    <a:pt x="16" y="17"/>
                    <a:pt x="16" y="19"/>
                  </a:cubicBezTo>
                  <a:cubicBezTo>
                    <a:pt x="16" y="20"/>
                    <a:pt x="18" y="22"/>
                    <a:pt x="1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2" y="22"/>
                    <a:pt x="43" y="20"/>
                    <a:pt x="43" y="19"/>
                  </a:cubicBezTo>
                  <a:cubicBezTo>
                    <a:pt x="43" y="17"/>
                    <a:pt x="42" y="16"/>
                    <a:pt x="40" y="16"/>
                  </a:cubicBezTo>
                  <a:lnTo>
                    <a:pt x="19" y="16"/>
                  </a:lnTo>
                  <a:close/>
                  <a:moveTo>
                    <a:pt x="57" y="31"/>
                  </a:moveTo>
                  <a:cubicBezTo>
                    <a:pt x="55" y="31"/>
                    <a:pt x="53" y="33"/>
                    <a:pt x="53" y="35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60"/>
                    <a:pt x="55" y="62"/>
                    <a:pt x="57" y="62"/>
                  </a:cubicBezTo>
                  <a:cubicBezTo>
                    <a:pt x="58" y="62"/>
                    <a:pt x="60" y="60"/>
                    <a:pt x="60" y="5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3"/>
                    <a:pt x="58" y="31"/>
                    <a:pt x="57" y="31"/>
                  </a:cubicBezTo>
                  <a:close/>
                  <a:moveTo>
                    <a:pt x="3" y="31"/>
                  </a:moveTo>
                  <a:cubicBezTo>
                    <a:pt x="1" y="31"/>
                    <a:pt x="0" y="33"/>
                    <a:pt x="0" y="3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2"/>
                    <a:pt x="3" y="62"/>
                  </a:cubicBezTo>
                  <a:cubicBezTo>
                    <a:pt x="5" y="62"/>
                    <a:pt x="7" y="60"/>
                    <a:pt x="7" y="58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3"/>
                    <a:pt x="5" y="31"/>
                    <a:pt x="3" y="31"/>
                  </a:cubicBezTo>
                  <a:close/>
                  <a:moveTo>
                    <a:pt x="1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7" y="4"/>
                    <a:pt x="48" y="3"/>
                    <a:pt x="48" y="2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2" y="2"/>
                  </a:cubicBezTo>
                  <a:cubicBezTo>
                    <a:pt x="12" y="3"/>
                    <a:pt x="13" y="4"/>
                    <a:pt x="14" y="4"/>
                  </a:cubicBezTo>
                  <a:close/>
                  <a:moveTo>
                    <a:pt x="40" y="4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40" y="4"/>
                  </a:lnTo>
                  <a:close/>
                </a:path>
              </a:pathLst>
            </a:custGeom>
            <a:solidFill>
              <a:srgbClr val="666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" name="Rectangle 418"/>
            <p:cNvSpPr>
              <a:spLocks noChangeArrowheads="1"/>
            </p:cNvSpPr>
            <p:nvPr/>
          </p:nvSpPr>
          <p:spPr bwMode="auto">
            <a:xfrm>
              <a:off x="7734451" y="1343281"/>
              <a:ext cx="790573" cy="698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Крупные промышленные потребители</a:t>
              </a:r>
              <a:r>
                <a:rPr lang="en-US" sz="900" dirty="0">
                  <a:solidFill>
                    <a:srgbClr val="000000"/>
                  </a:solidFill>
                  <a:cs typeface="Arial" pitchFamily="34" charset="0"/>
                </a:rPr>
                <a:t>,</a:t>
              </a: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 региональные газовые компании</a:t>
              </a:r>
              <a:endParaRPr lang="en-US" sz="9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9" name="Rectangle 418"/>
            <p:cNvSpPr>
              <a:spLocks noChangeArrowheads="1"/>
            </p:cNvSpPr>
            <p:nvPr/>
          </p:nvSpPr>
          <p:spPr bwMode="auto">
            <a:xfrm>
              <a:off x="7734451" y="2629383"/>
              <a:ext cx="860393" cy="698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Нефтехимические предприятия</a:t>
              </a:r>
              <a:r>
                <a:rPr lang="en-US" sz="900" dirty="0">
                  <a:solidFill>
                    <a:srgbClr val="000000"/>
                  </a:solidFill>
                  <a:cs typeface="Arial" pitchFamily="34" charset="0"/>
                </a:rPr>
                <a:t>,</a:t>
              </a:r>
              <a:r>
                <a:rPr lang="ru-RU" sz="900" dirty="0">
                  <a:solidFill>
                    <a:srgbClr val="000000"/>
                  </a:solidFill>
                  <a:cs typeface="Arial" pitchFamily="34" charset="0"/>
                </a:rPr>
                <a:t> крупные потребители и региональные газовые компании</a:t>
              </a:r>
              <a:endParaRPr lang="en-US" sz="9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0" name="Rectangle 418"/>
            <p:cNvSpPr>
              <a:spLocks noChangeArrowheads="1"/>
            </p:cNvSpPr>
            <p:nvPr/>
          </p:nvSpPr>
          <p:spPr bwMode="auto">
            <a:xfrm>
              <a:off x="6174135" y="2523545"/>
              <a:ext cx="560808" cy="27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ru-RU" sz="700" dirty="0">
                  <a:solidFill>
                    <a:srgbClr val="000000"/>
                  </a:solidFill>
                  <a:cs typeface="Arial" pitchFamily="34" charset="0"/>
                </a:rPr>
                <a:t>Пропан</a:t>
              </a:r>
              <a:r>
                <a:rPr lang="en-US" sz="700" dirty="0">
                  <a:solidFill>
                    <a:srgbClr val="000000"/>
                  </a:solidFill>
                  <a:cs typeface="Arial" pitchFamily="34" charset="0"/>
                </a:rPr>
                <a:t>, </a:t>
              </a:r>
              <a:r>
                <a:rPr lang="ru-RU" sz="700" dirty="0">
                  <a:solidFill>
                    <a:srgbClr val="000000"/>
                  </a:solidFill>
                  <a:cs typeface="Arial" pitchFamily="34" charset="0"/>
                </a:rPr>
                <a:t>Бутан</a:t>
              </a:r>
              <a:r>
                <a:rPr lang="en-US" sz="700" dirty="0">
                  <a:solidFill>
                    <a:srgbClr val="000000"/>
                  </a:solidFill>
                  <a:cs typeface="Arial" pitchFamily="34" charset="0"/>
                </a:rPr>
                <a:t>, 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ru-RU" sz="700" dirty="0">
                  <a:solidFill>
                    <a:srgbClr val="000000"/>
                  </a:solidFill>
                  <a:cs typeface="Arial" pitchFamily="34" charset="0"/>
                </a:rPr>
                <a:t>Этан</a:t>
              </a:r>
              <a:r>
                <a:rPr lang="en-US" sz="700" dirty="0">
                  <a:solidFill>
                    <a:srgbClr val="000000"/>
                  </a:solidFill>
                  <a:cs typeface="Arial" pitchFamily="34" charset="0"/>
                </a:rPr>
                <a:t>, </a:t>
              </a:r>
              <a:r>
                <a:rPr lang="ru-RU" sz="700" dirty="0">
                  <a:solidFill>
                    <a:srgbClr val="000000"/>
                  </a:solidFill>
                  <a:cs typeface="Arial" pitchFamily="34" charset="0"/>
                </a:rPr>
                <a:t>Пентаны</a:t>
              </a:r>
              <a:r>
                <a:rPr lang="en-US" sz="700" dirty="0">
                  <a:solidFill>
                    <a:srgbClr val="000000"/>
                  </a:solidFill>
                  <a:cs typeface="Arial" pitchFamily="34" charset="0"/>
                </a:rPr>
                <a:t>,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ru-RU" sz="700" dirty="0">
                  <a:solidFill>
                    <a:srgbClr val="000000"/>
                  </a:solidFill>
                  <a:cs typeface="Arial" pitchFamily="34" charset="0"/>
                </a:rPr>
                <a:t>Природный газ</a:t>
              </a:r>
              <a:endParaRPr lang="en-US" sz="7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2" name="Freeform 489"/>
            <p:cNvSpPr>
              <a:spLocks/>
            </p:cNvSpPr>
            <p:nvPr/>
          </p:nvSpPr>
          <p:spPr bwMode="auto">
            <a:xfrm>
              <a:off x="5397689" y="3153782"/>
              <a:ext cx="92869" cy="6985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4"/>
                </a:cxn>
                <a:cxn ang="0">
                  <a:pos x="31" y="14"/>
                </a:cxn>
                <a:cxn ang="0">
                  <a:pos x="16" y="0"/>
                </a:cxn>
              </a:cxnLst>
              <a:rect l="0" t="0" r="r" b="b"/>
              <a:pathLst>
                <a:path w="31" h="14">
                  <a:moveTo>
                    <a:pt x="16" y="0"/>
                  </a:moveTo>
                  <a:cubicBezTo>
                    <a:pt x="7" y="0"/>
                    <a:pt x="1" y="6"/>
                    <a:pt x="0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6"/>
                    <a:pt x="24" y="0"/>
                    <a:pt x="1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3" name="Freeform 489"/>
            <p:cNvSpPr>
              <a:spLocks/>
            </p:cNvSpPr>
            <p:nvPr/>
          </p:nvSpPr>
          <p:spPr bwMode="auto">
            <a:xfrm>
              <a:off x="5500088" y="3153782"/>
              <a:ext cx="92869" cy="6985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4"/>
                </a:cxn>
                <a:cxn ang="0">
                  <a:pos x="31" y="14"/>
                </a:cxn>
                <a:cxn ang="0">
                  <a:pos x="16" y="0"/>
                </a:cxn>
              </a:cxnLst>
              <a:rect l="0" t="0" r="r" b="b"/>
              <a:pathLst>
                <a:path w="31" h="14">
                  <a:moveTo>
                    <a:pt x="16" y="0"/>
                  </a:moveTo>
                  <a:cubicBezTo>
                    <a:pt x="7" y="0"/>
                    <a:pt x="1" y="6"/>
                    <a:pt x="0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6"/>
                    <a:pt x="24" y="0"/>
                    <a:pt x="1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4" name="Freeform 369"/>
            <p:cNvSpPr>
              <a:spLocks/>
            </p:cNvSpPr>
            <p:nvPr/>
          </p:nvSpPr>
          <p:spPr bwMode="auto">
            <a:xfrm>
              <a:off x="2131590" y="2286729"/>
              <a:ext cx="70880" cy="6592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9" y="0"/>
                </a:cxn>
                <a:cxn ang="0">
                  <a:pos x="40" y="0"/>
                </a:cxn>
                <a:cxn ang="0">
                  <a:pos x="0" y="42"/>
                </a:cxn>
                <a:cxn ang="0">
                  <a:pos x="0" y="19"/>
                </a:cxn>
              </a:cxnLst>
              <a:rect l="0" t="0" r="r" b="b"/>
              <a:pathLst>
                <a:path w="40" h="42">
                  <a:moveTo>
                    <a:pt x="0" y="19"/>
                  </a:moveTo>
                  <a:cubicBezTo>
                    <a:pt x="19" y="19"/>
                    <a:pt x="19" y="19"/>
                    <a:pt x="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33"/>
                    <a:pt x="33" y="42"/>
                    <a:pt x="0" y="42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666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7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795" y="2540062"/>
            <a:ext cx="720656" cy="7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475" y="2543634"/>
            <a:ext cx="720656" cy="7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877" y="2536263"/>
            <a:ext cx="720656" cy="7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0962" y="2544469"/>
            <a:ext cx="720656" cy="7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3374" y="2536443"/>
            <a:ext cx="720656" cy="7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9443" y="2542524"/>
            <a:ext cx="720656" cy="7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838" y="4593593"/>
            <a:ext cx="720656" cy="7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8370" y="4574025"/>
            <a:ext cx="720656" cy="7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" name="Rectangle 501"/>
          <p:cNvSpPr>
            <a:spLocks noChangeArrowheads="1"/>
          </p:cNvSpPr>
          <p:nvPr/>
        </p:nvSpPr>
        <p:spPr bwMode="auto">
          <a:xfrm>
            <a:off x="8656562" y="5308488"/>
            <a:ext cx="70371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sz="900" dirty="0">
                <a:solidFill>
                  <a:srgbClr val="000000"/>
                </a:solidFill>
                <a:cs typeface="Arial" pitchFamily="34" charset="0"/>
              </a:rPr>
              <a:t>Потребитель</a:t>
            </a:r>
            <a:endParaRPr lang="en-U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1221" y="1779886"/>
            <a:ext cx="5650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DC3"/>
                </a:solidFill>
                <a:cs typeface="Times New Roman" panose="02020603050405020304" pitchFamily="18" charset="0"/>
              </a:rPr>
              <a:t>Транспортировка газа от месторождения до потребителя</a:t>
            </a:r>
            <a:endParaRPr lang="ru-RU" sz="1600" dirty="0">
              <a:solidFill>
                <a:srgbClr val="007DC3"/>
              </a:solidFill>
            </a:endParaRPr>
          </a:p>
        </p:txBody>
      </p:sp>
      <p:sp>
        <p:nvSpPr>
          <p:cNvPr id="279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Ультразвуковой расходомер газа </a:t>
            </a:r>
            <a:r>
              <a:rPr lang="en-US" dirty="0"/>
              <a:t>Q.Sonic</a:t>
            </a:r>
            <a:r>
              <a:rPr lang="en-US" baseline="30000" dirty="0"/>
              <a:t>plus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1674242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553" y="1743075"/>
            <a:ext cx="6527474" cy="451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>
            <a:spLocks/>
          </p:cNvSpPr>
          <p:nvPr/>
        </p:nvSpPr>
        <p:spPr>
          <a:xfrm>
            <a:off x="433227" y="1565648"/>
            <a:ext cx="4122297" cy="366831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137160" rIns="137160" bIns="685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lvl="1" indent="-171450">
              <a:spcBef>
                <a:spcPts val="450"/>
              </a:spcBef>
              <a:buClr>
                <a:srgbClr val="7030A0"/>
              </a:buClr>
              <a:buFont typeface="Arial" charset="0"/>
              <a:buChar char="•"/>
            </a:pPr>
            <a:r>
              <a:rPr lang="ru-RU" dirty="0">
                <a:solidFill>
                  <a:srgbClr val="1F497D"/>
                </a:solidFill>
              </a:rPr>
              <a:t>Дружественный интерфейс,</a:t>
            </a:r>
            <a:endParaRPr lang="en-US" dirty="0">
              <a:solidFill>
                <a:srgbClr val="1F497D"/>
              </a:solidFill>
            </a:endParaRPr>
          </a:p>
          <a:p>
            <a:pPr marL="171450" lvl="1" indent="-171450">
              <a:spcBef>
                <a:spcPts val="450"/>
              </a:spcBef>
              <a:buClr>
                <a:srgbClr val="7030A0"/>
              </a:buClr>
              <a:buFont typeface="Arial" charset="0"/>
              <a:buChar char="•"/>
            </a:pPr>
            <a:r>
              <a:rPr lang="ru-RU" dirty="0">
                <a:solidFill>
                  <a:srgbClr val="1F497D"/>
                </a:solidFill>
              </a:rPr>
              <a:t>Обучающий режим с имитацией процесса,</a:t>
            </a:r>
            <a:endParaRPr lang="en-US" dirty="0">
              <a:solidFill>
                <a:srgbClr val="1F497D"/>
              </a:solidFill>
            </a:endParaRPr>
          </a:p>
          <a:p>
            <a:pPr marL="171450" lvl="1" indent="-171450">
              <a:spcBef>
                <a:spcPts val="450"/>
              </a:spcBef>
              <a:buClr>
                <a:srgbClr val="7030A0"/>
              </a:buClr>
              <a:buFont typeface="Arial" charset="0"/>
              <a:buChar char="•"/>
            </a:pPr>
            <a:r>
              <a:rPr lang="ru-RU" dirty="0">
                <a:solidFill>
                  <a:srgbClr val="1F497D"/>
                </a:solidFill>
              </a:rPr>
              <a:t>Настраиваемая панель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ru-RU" dirty="0">
                <a:solidFill>
                  <a:srgbClr val="1F497D"/>
                </a:solidFill>
              </a:rPr>
              <a:t>управления,</a:t>
            </a:r>
            <a:endParaRPr lang="en-US" dirty="0">
              <a:solidFill>
                <a:srgbClr val="1F497D"/>
              </a:solidFill>
            </a:endParaRPr>
          </a:p>
          <a:p>
            <a:pPr marL="171450" lvl="1" indent="-171450">
              <a:spcBef>
                <a:spcPts val="450"/>
              </a:spcBef>
              <a:buClr>
                <a:srgbClr val="7030A0"/>
              </a:buClr>
              <a:buFont typeface="Arial" charset="0"/>
              <a:buChar char="•"/>
            </a:pPr>
            <a:r>
              <a:rPr lang="ru-RU" dirty="0">
                <a:solidFill>
                  <a:srgbClr val="1F497D"/>
                </a:solidFill>
              </a:rPr>
              <a:t>База данных на несколько счетчиков газа,</a:t>
            </a:r>
            <a:endParaRPr lang="en-US" dirty="0">
              <a:solidFill>
                <a:srgbClr val="1F497D"/>
              </a:solidFill>
            </a:endParaRPr>
          </a:p>
          <a:p>
            <a:pPr marL="171450" lvl="1" indent="-171450">
              <a:spcBef>
                <a:spcPts val="450"/>
              </a:spcBef>
              <a:buClr>
                <a:srgbClr val="7030A0"/>
              </a:buClr>
              <a:buFont typeface="Arial" charset="0"/>
              <a:buChar char="•"/>
            </a:pPr>
            <a:r>
              <a:rPr lang="ru-RU" dirty="0">
                <a:solidFill>
                  <a:srgbClr val="1F497D"/>
                </a:solidFill>
              </a:rPr>
              <a:t>Расширенная диагностика счетчика,</a:t>
            </a:r>
            <a:endParaRPr lang="en-US" dirty="0">
              <a:solidFill>
                <a:srgbClr val="1F497D"/>
              </a:solidFill>
            </a:endParaRPr>
          </a:p>
          <a:p>
            <a:pPr marL="171450" lvl="1" indent="-171450">
              <a:spcBef>
                <a:spcPts val="450"/>
              </a:spcBef>
              <a:buClr>
                <a:srgbClr val="7030A0"/>
              </a:buClr>
              <a:buFont typeface="Arial" charset="0"/>
              <a:buChar char="•"/>
            </a:pPr>
            <a:r>
              <a:rPr lang="ru-RU" altLang="en-US" dirty="0">
                <a:solidFill>
                  <a:srgbClr val="1F497D"/>
                </a:solidFill>
              </a:rPr>
              <a:t>Многоуровневая система паролей для защиты от несанкционированного доступа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6849666" y="1743075"/>
            <a:ext cx="3418284" cy="366831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Заголовок 1"/>
          <p:cNvSpPr txBox="1">
            <a:spLocks noChangeAspect="1"/>
          </p:cNvSpPr>
          <p:nvPr/>
        </p:nvSpPr>
        <p:spPr bwMode="auto">
          <a:xfrm>
            <a:off x="3109962" y="1047694"/>
            <a:ext cx="6991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Программное обеспечение </a:t>
            </a:r>
            <a:r>
              <a:rPr lang="en-US" sz="2400" kern="0" dirty="0" err="1">
                <a:solidFill>
                  <a:srgbClr val="007DC3"/>
                </a:solidFill>
                <a:cs typeface="Times New Roman" panose="02020603050405020304" pitchFamily="18" charset="0"/>
              </a:rPr>
              <a:t>SonicExplorer</a:t>
            </a:r>
            <a:r>
              <a:rPr lang="en-US" sz="2400" kern="0" baseline="30000" dirty="0">
                <a:solidFill>
                  <a:srgbClr val="007DC3"/>
                </a:solidFill>
                <a:cs typeface="Times New Roman" panose="02020603050405020304" pitchFamily="18" charset="0"/>
              </a:rPr>
              <a:t>®</a:t>
            </a: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Ультразвуковой расходомер газа </a:t>
            </a:r>
            <a:r>
              <a:rPr lang="en-US" dirty="0"/>
              <a:t>Q.Sonic</a:t>
            </a:r>
            <a:r>
              <a:rPr lang="en-US" baseline="30000" dirty="0"/>
              <a:t>plus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76759355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667" y="1326382"/>
            <a:ext cx="3433040" cy="490434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менеджмента качества (</a:t>
            </a:r>
            <a:r>
              <a:rPr lang="en-US" dirty="0"/>
              <a:t>ISO 9001:2008</a:t>
            </a:r>
            <a:r>
              <a:rPr lang="ru-RU" dirty="0"/>
              <a:t>)</a:t>
            </a:r>
            <a:br>
              <a:rPr lang="en-US" baseline="30000" dirty="0"/>
            </a:b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33398" y="1326382"/>
            <a:ext cx="7591427" cy="48910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/>
              <a:t>Система менеджмента качества (</a:t>
            </a:r>
            <a:r>
              <a:rPr lang="en-US" dirty="0"/>
              <a:t>ISO 9001</a:t>
            </a:r>
            <a:r>
              <a:rPr lang="ru-RU" dirty="0"/>
              <a:t>) действует с</a:t>
            </a:r>
            <a:r>
              <a:rPr lang="en-US" dirty="0"/>
              <a:t> 2006</a:t>
            </a:r>
            <a:r>
              <a:rPr lang="ru-RU" dirty="0"/>
              <a:t>г.  </a:t>
            </a:r>
          </a:p>
          <a:p>
            <a:endParaRPr lang="ru-RU" dirty="0"/>
          </a:p>
          <a:p>
            <a:r>
              <a:rPr lang="ru-RU" dirty="0"/>
              <a:t>Высшая цель предприятия:</a:t>
            </a:r>
          </a:p>
          <a:p>
            <a:r>
              <a:rPr lang="ru-RU" dirty="0"/>
              <a:t>Удовлетворение потребностей потребителей в высокоточном и безопасном для применения и окружающей среды </a:t>
            </a:r>
            <a:r>
              <a:rPr lang="ru-RU" dirty="0" err="1"/>
              <a:t>газоизмерительном</a:t>
            </a:r>
            <a:r>
              <a:rPr lang="ru-RU" dirty="0"/>
              <a:t> и </a:t>
            </a:r>
            <a:r>
              <a:rPr lang="ru-RU" dirty="0" err="1"/>
              <a:t>газорегулирующем</a:t>
            </a:r>
            <a:r>
              <a:rPr lang="ru-RU" dirty="0"/>
              <a:t> оборудовании; поставка оборудования гарантированного качества, в сроки, установленные договорами.</a:t>
            </a:r>
          </a:p>
          <a:p>
            <a:endParaRPr lang="ru-RU" dirty="0"/>
          </a:p>
          <a:p>
            <a:r>
              <a:rPr lang="ru-RU" dirty="0"/>
              <a:t>Достижению этой цели способствуют:</a:t>
            </a:r>
          </a:p>
          <a:p>
            <a:r>
              <a:rPr lang="ru-RU" dirty="0"/>
              <a:t>- плановая модернизация применяемого оборудования;</a:t>
            </a:r>
          </a:p>
          <a:p>
            <a:r>
              <a:rPr lang="ru-RU" dirty="0"/>
              <a:t>- постоянное повышение квалификации сотрудников,</a:t>
            </a:r>
          </a:p>
          <a:p>
            <a:r>
              <a:rPr lang="ru-RU" dirty="0"/>
              <a:t>- контроль качества продукции на каждом этапе производства,</a:t>
            </a:r>
          </a:p>
          <a:p>
            <a:r>
              <a:rPr lang="ru-RU" dirty="0"/>
              <a:t>- безукоризненное соблюдение производственной и технологической дисциплины,</a:t>
            </a:r>
          </a:p>
          <a:p>
            <a:r>
              <a:rPr lang="ru-RU" dirty="0"/>
              <a:t>- метрологическое обеспечение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31752247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22" y="3753674"/>
            <a:ext cx="4514216" cy="26082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9530" y="1304435"/>
            <a:ext cx="4198956" cy="24426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21" y="1304436"/>
            <a:ext cx="5187621" cy="24382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4636" y="3753673"/>
            <a:ext cx="4868563" cy="261924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154366" y="844852"/>
            <a:ext cx="6991350" cy="838200"/>
          </a:xfrm>
        </p:spPr>
        <p:txBody>
          <a:bodyPr anchor="t" anchorCtr="0"/>
          <a:lstStyle/>
          <a:p>
            <a:pPr>
              <a:defRPr/>
            </a:pPr>
            <a:r>
              <a:rPr lang="ru-RU" sz="2400" b="0" dirty="0">
                <a:solidFill>
                  <a:srgbClr val="007DC3"/>
                </a:solidFill>
                <a:cs typeface="Times New Roman" panose="02020603050405020304" pitchFamily="18" charset="0"/>
              </a:rPr>
              <a:t>Освоение производства в России: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Ультразвуковой расходомер газа </a:t>
            </a:r>
            <a:r>
              <a:rPr lang="en-US" dirty="0"/>
              <a:t>Q.Sonic</a:t>
            </a:r>
            <a:r>
              <a:rPr lang="en-US" baseline="30000" dirty="0"/>
              <a:t>plus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93443959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A011D3D-470C-6841-80D1-ED00CD69452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264690" y="1452664"/>
            <a:ext cx="7749510" cy="3533656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030A0"/>
              </a:buClr>
            </a:pPr>
            <a:r>
              <a:rPr lang="ru-RU" dirty="0">
                <a:solidFill>
                  <a:srgbClr val="7030A0"/>
                </a:solidFill>
              </a:rPr>
              <a:t>Вычисление расхода газа по ГОСТ, ISO, AGA;</a:t>
            </a:r>
          </a:p>
          <a:p>
            <a:pPr>
              <a:buClr>
                <a:srgbClr val="7030A0"/>
              </a:buClr>
            </a:pPr>
            <a:r>
              <a:rPr lang="ru-RU" dirty="0">
                <a:solidFill>
                  <a:srgbClr val="7030A0"/>
                </a:solidFill>
              </a:rPr>
              <a:t>Относительная погрешность вычисления расхода: &lt; 0.01%;</a:t>
            </a:r>
          </a:p>
          <a:p>
            <a:pPr>
              <a:buClr>
                <a:srgbClr val="7030A0"/>
              </a:buClr>
            </a:pPr>
            <a:r>
              <a:rPr lang="ru-RU" dirty="0">
                <a:solidFill>
                  <a:srgbClr val="7030A0"/>
                </a:solidFill>
              </a:rPr>
              <a:t>Количество линий:  				до 7 шт.;</a:t>
            </a:r>
          </a:p>
          <a:p>
            <a:pPr>
              <a:buClr>
                <a:srgbClr val="7030A0"/>
              </a:buClr>
            </a:pPr>
            <a:r>
              <a:rPr lang="ru-RU" dirty="0">
                <a:solidFill>
                  <a:srgbClr val="7030A0"/>
                </a:solidFill>
              </a:rPr>
              <a:t>Частота входных импульсов: 		до 5 кГц;</a:t>
            </a:r>
          </a:p>
          <a:p>
            <a:pPr>
              <a:buClr>
                <a:srgbClr val="7030A0"/>
              </a:buClr>
            </a:pPr>
            <a:r>
              <a:rPr lang="ru-RU" dirty="0">
                <a:solidFill>
                  <a:srgbClr val="7030A0"/>
                </a:solidFill>
              </a:rPr>
              <a:t>Соединение с любыми типами расходомеров;</a:t>
            </a:r>
          </a:p>
          <a:p>
            <a:pPr>
              <a:buClr>
                <a:srgbClr val="7030A0"/>
              </a:buClr>
            </a:pPr>
            <a:r>
              <a:rPr lang="ru-RU" dirty="0">
                <a:solidFill>
                  <a:srgbClr val="7030A0"/>
                </a:solidFill>
              </a:rPr>
              <a:t>Совместимость с широкой линейкой приборов различных производителей</a:t>
            </a:r>
          </a:p>
          <a:p>
            <a:pPr>
              <a:buClr>
                <a:srgbClr val="7030A0"/>
              </a:buClr>
            </a:pPr>
            <a:r>
              <a:rPr lang="ru-RU" dirty="0">
                <a:solidFill>
                  <a:srgbClr val="7030A0"/>
                </a:solidFill>
              </a:rPr>
              <a:t>Контроль регулирующих устройств;</a:t>
            </a:r>
          </a:p>
          <a:p>
            <a:pPr>
              <a:buClr>
                <a:srgbClr val="7030A0"/>
              </a:buClr>
            </a:pPr>
            <a:r>
              <a:rPr lang="ru-RU" dirty="0">
                <a:solidFill>
                  <a:srgbClr val="7030A0"/>
                </a:solidFill>
              </a:rPr>
              <a:t>HART коммуникации, RS 232/485;</a:t>
            </a:r>
          </a:p>
          <a:p>
            <a:pPr>
              <a:buClr>
                <a:srgbClr val="7030A0"/>
              </a:buClr>
            </a:pPr>
            <a:r>
              <a:rPr lang="ru-RU" dirty="0">
                <a:solidFill>
                  <a:srgbClr val="7030A0"/>
                </a:solidFill>
              </a:rPr>
              <a:t>Зашита паролем от вмешательства;</a:t>
            </a:r>
          </a:p>
          <a:p>
            <a:pPr>
              <a:buClr>
                <a:srgbClr val="7030A0"/>
              </a:buClr>
            </a:pPr>
            <a:r>
              <a:rPr lang="ru-RU" dirty="0">
                <a:solidFill>
                  <a:srgbClr val="7030A0"/>
                </a:solidFill>
              </a:rPr>
              <a:t>Архивы измеренных и вычисленных параметров;</a:t>
            </a:r>
          </a:p>
          <a:p>
            <a:pPr>
              <a:buClr>
                <a:srgbClr val="7030A0"/>
              </a:buClr>
            </a:pPr>
            <a:r>
              <a:rPr lang="ru-RU" dirty="0">
                <a:solidFill>
                  <a:srgbClr val="7030A0"/>
                </a:solidFill>
              </a:rPr>
              <a:t>Независимые интерфейсы для подключения к вычислителю; </a:t>
            </a:r>
          </a:p>
          <a:p>
            <a:pPr>
              <a:buClr>
                <a:srgbClr val="7030A0"/>
              </a:buClr>
            </a:pPr>
            <a:r>
              <a:rPr lang="ru-RU" dirty="0">
                <a:solidFill>
                  <a:srgbClr val="7030A0"/>
                </a:solidFill>
              </a:rPr>
              <a:t>Программное обеспечение </a:t>
            </a:r>
            <a:r>
              <a:rPr lang="en-US" dirty="0" err="1">
                <a:solidFill>
                  <a:srgbClr val="7030A0"/>
                </a:solidFill>
              </a:rPr>
              <a:t>enSuite</a:t>
            </a:r>
            <a:r>
              <a:rPr lang="en-US" dirty="0">
                <a:solidFill>
                  <a:srgbClr val="7030A0"/>
                </a:solidFill>
              </a:rPr>
              <a:t>;	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08" y="1837991"/>
            <a:ext cx="3466261" cy="328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Вычислитель расхода газа </a:t>
            </a:r>
            <a:r>
              <a:rPr lang="en-US" dirty="0" err="1"/>
              <a:t>enCore</a:t>
            </a:r>
            <a:r>
              <a:rPr lang="en-US" dirty="0"/>
              <a:t> FC1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230642124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58081" y="1499381"/>
            <a:ext cx="7827519" cy="4128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Количество карт ввода вывода:				до 7 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Встроенные </a:t>
            </a:r>
            <a:r>
              <a:rPr lang="ru-RU" sz="2000" dirty="0" err="1">
                <a:solidFill>
                  <a:srgbClr val="7030A0"/>
                </a:solidFill>
              </a:rPr>
              <a:t>Ex</a:t>
            </a:r>
            <a:r>
              <a:rPr lang="ru-RU" sz="2000" dirty="0">
                <a:solidFill>
                  <a:srgbClr val="7030A0"/>
                </a:solidFill>
              </a:rPr>
              <a:t> барьеры;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Количество коммуникационных портов:		16 шт.;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Протоколы общения по серийным портам: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7030A0"/>
                </a:solidFill>
              </a:rPr>
              <a:t>Modbus</a:t>
            </a:r>
            <a:r>
              <a:rPr lang="ru-RU" sz="2000" dirty="0">
                <a:solidFill>
                  <a:srgbClr val="7030A0"/>
                </a:solidFill>
              </a:rPr>
              <a:t> (ASCII, RTU), </a:t>
            </a:r>
            <a:r>
              <a:rPr lang="ru-RU" sz="2000" dirty="0" err="1">
                <a:solidFill>
                  <a:srgbClr val="7030A0"/>
                </a:solidFill>
              </a:rPr>
              <a:t>Uniform</a:t>
            </a:r>
            <a:r>
              <a:rPr lang="ru-RU" sz="2000" dirty="0">
                <a:solidFill>
                  <a:srgbClr val="7030A0"/>
                </a:solidFill>
              </a:rPr>
              <a:t>;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7030A0"/>
                </a:solidFill>
              </a:rPr>
              <a:t>Ethernet</a:t>
            </a:r>
            <a:r>
              <a:rPr lang="ru-RU" sz="2000" dirty="0">
                <a:solidFill>
                  <a:srgbClr val="7030A0"/>
                </a:solidFill>
              </a:rPr>
              <a:t>: - NTP, </a:t>
            </a:r>
            <a:r>
              <a:rPr lang="ru-RU" sz="2000" dirty="0" err="1">
                <a:solidFill>
                  <a:srgbClr val="7030A0"/>
                </a:solidFill>
              </a:rPr>
              <a:t>Modbus</a:t>
            </a:r>
            <a:r>
              <a:rPr lang="ru-RU" sz="2000" dirty="0">
                <a:solidFill>
                  <a:srgbClr val="7030A0"/>
                </a:solidFill>
              </a:rPr>
              <a:t> TCP, MMS, FTP, HTTP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USB порт на передней панели (для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конфигурирования);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Внутренняя память: 						2 </a:t>
            </a:r>
            <a:r>
              <a:rPr lang="ru-RU" sz="2000" dirty="0" err="1">
                <a:solidFill>
                  <a:srgbClr val="7030A0"/>
                </a:solidFill>
              </a:rPr>
              <a:t>Gb</a:t>
            </a:r>
            <a:r>
              <a:rPr lang="ru-RU" sz="2000" dirty="0">
                <a:solidFill>
                  <a:srgbClr val="7030A0"/>
                </a:solidFill>
              </a:rPr>
              <a:t>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HART протокол;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Питание: 		24В;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Мощность: 		от 5 до 12 Вт;</a:t>
            </a:r>
            <a:endParaRPr lang="en-US" sz="2000" dirty="0">
              <a:solidFill>
                <a:srgbClr val="7030A0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Т окр. среды: 	от -10°С;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A011D3D-470C-6841-80D1-ED00CD694525}" type="slidenum">
              <a:rPr lang="en-US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983" y="4430690"/>
            <a:ext cx="3402017" cy="1841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47" y="1499381"/>
            <a:ext cx="3077534" cy="4140311"/>
          </a:xfrm>
          <a:prstGeom prst="rect">
            <a:avLst/>
          </a:prstGeom>
        </p:spPr>
      </p:pic>
      <p:sp>
        <p:nvSpPr>
          <p:cNvPr id="11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Вычислитель расхода газа </a:t>
            </a:r>
            <a:r>
              <a:rPr lang="en-US" dirty="0" err="1"/>
              <a:t>enCore</a:t>
            </a:r>
            <a:r>
              <a:rPr lang="en-US" dirty="0"/>
              <a:t> FC1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1837041150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A011D3D-470C-6841-80D1-ED00CD69452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4768355" y="1469171"/>
            <a:ext cx="7552763" cy="4827818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Tx/>
            </a:pPr>
            <a:r>
              <a:rPr lang="ru-RU" dirty="0">
                <a:solidFill>
                  <a:srgbClr val="1F497D"/>
                </a:solidFill>
              </a:rPr>
              <a:t> Измерение газа: </a:t>
            </a:r>
            <a:r>
              <a:rPr lang="en-US" dirty="0">
                <a:solidFill>
                  <a:srgbClr val="1F497D"/>
                </a:solidFill>
              </a:rPr>
              <a:t>		</a:t>
            </a:r>
            <a:r>
              <a:rPr lang="ru-RU" dirty="0">
                <a:solidFill>
                  <a:srgbClr val="1F497D"/>
                </a:solidFill>
              </a:rPr>
              <a:t>		</a:t>
            </a:r>
            <a:r>
              <a:rPr lang="en-US" dirty="0">
                <a:solidFill>
                  <a:srgbClr val="1F497D"/>
                </a:solidFill>
              </a:rPr>
              <a:t>		</a:t>
            </a:r>
            <a:r>
              <a:rPr lang="ru-RU" dirty="0">
                <a:solidFill>
                  <a:srgbClr val="1F497D"/>
                </a:solidFill>
              </a:rPr>
              <a:t>	С6+, С9+, </a:t>
            </a:r>
            <a:endParaRPr lang="en-US" dirty="0">
              <a:solidFill>
                <a:srgbClr val="1F497D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r>
              <a:rPr lang="ru-RU" dirty="0">
                <a:solidFill>
                  <a:srgbClr val="1F497D"/>
                </a:solidFill>
              </a:rPr>
              <a:t>(расширенный состав по заказу)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</a:pPr>
            <a:r>
              <a:rPr lang="ru-RU" dirty="0">
                <a:solidFill>
                  <a:srgbClr val="1F497D"/>
                </a:solidFill>
              </a:rPr>
              <a:t> Относительная погрешность: </a:t>
            </a:r>
            <a:r>
              <a:rPr lang="en-US" dirty="0">
                <a:solidFill>
                  <a:srgbClr val="1F497D"/>
                </a:solidFill>
              </a:rPr>
              <a:t>	</a:t>
            </a:r>
            <a:r>
              <a:rPr lang="ru-RU" dirty="0">
                <a:solidFill>
                  <a:srgbClr val="1F497D"/>
                </a:solidFill>
              </a:rPr>
              <a:t>	</a:t>
            </a:r>
            <a:r>
              <a:rPr lang="en-US" dirty="0">
                <a:solidFill>
                  <a:srgbClr val="1F497D"/>
                </a:solidFill>
              </a:rPr>
              <a:t>	</a:t>
            </a:r>
            <a:r>
              <a:rPr lang="ru-RU" dirty="0">
                <a:solidFill>
                  <a:srgbClr val="1F497D"/>
                </a:solidFill>
              </a:rPr>
              <a:t>&lt; 0.1%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</a:pPr>
            <a:r>
              <a:rPr lang="ru-RU" dirty="0">
                <a:solidFill>
                  <a:srgbClr val="1F497D"/>
                </a:solidFill>
              </a:rPr>
              <a:t> Сходимость определения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ru-RU" dirty="0" err="1">
                <a:solidFill>
                  <a:srgbClr val="1F497D"/>
                </a:solidFill>
              </a:rPr>
              <a:t>расч</a:t>
            </a:r>
            <a:r>
              <a:rPr lang="en-US" dirty="0">
                <a:solidFill>
                  <a:srgbClr val="1F497D"/>
                </a:solidFill>
              </a:rPr>
              <a:t>.</a:t>
            </a:r>
            <a:r>
              <a:rPr lang="ru-RU" dirty="0">
                <a:solidFill>
                  <a:srgbClr val="1F497D"/>
                </a:solidFill>
              </a:rPr>
              <a:t> величин: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ru-RU" dirty="0">
                <a:solidFill>
                  <a:srgbClr val="1F497D"/>
                </a:solidFill>
              </a:rPr>
              <a:t>&lt; 0.01%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</a:pPr>
            <a:r>
              <a:rPr lang="ru-RU" dirty="0">
                <a:solidFill>
                  <a:srgbClr val="1F497D"/>
                </a:solidFill>
              </a:rPr>
              <a:t> Время одного анализа:</a:t>
            </a:r>
          </a:p>
          <a:p>
            <a:pPr marL="457200" lvl="2" indent="0">
              <a:lnSpc>
                <a:spcPct val="11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497D"/>
                </a:solidFill>
              </a:rPr>
              <a:t> </a:t>
            </a:r>
            <a:r>
              <a:rPr lang="ru-RU" sz="2000" dirty="0">
                <a:solidFill>
                  <a:srgbClr val="1F497D"/>
                </a:solidFill>
              </a:rPr>
              <a:t>для 6 компонентов			</a:t>
            </a:r>
            <a:r>
              <a:rPr lang="en-US" sz="2000" dirty="0">
                <a:solidFill>
                  <a:srgbClr val="1F497D"/>
                </a:solidFill>
              </a:rPr>
              <a:t>		</a:t>
            </a:r>
            <a:r>
              <a:rPr lang="ru-RU" sz="2000" dirty="0">
                <a:solidFill>
                  <a:srgbClr val="1F497D"/>
                </a:solidFill>
              </a:rPr>
              <a:t>3 мин.</a:t>
            </a:r>
          </a:p>
          <a:p>
            <a:pPr marL="457200" lvl="2" indent="0">
              <a:lnSpc>
                <a:spcPct val="11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F497D"/>
                </a:solidFill>
              </a:rPr>
              <a:t> для 9 компонентов			</a:t>
            </a:r>
            <a:r>
              <a:rPr lang="en-US" sz="2000" dirty="0">
                <a:solidFill>
                  <a:srgbClr val="1F497D"/>
                </a:solidFill>
              </a:rPr>
              <a:t>		</a:t>
            </a:r>
            <a:r>
              <a:rPr lang="ru-RU" sz="2000" dirty="0">
                <a:solidFill>
                  <a:srgbClr val="1F497D"/>
                </a:solidFill>
              </a:rPr>
              <a:t>5 мин.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</a:pPr>
            <a:r>
              <a:rPr lang="ru-RU" dirty="0">
                <a:solidFill>
                  <a:srgbClr val="1F497D"/>
                </a:solidFill>
              </a:rPr>
              <a:t> Количество каналов отбора проб: </a:t>
            </a:r>
            <a:r>
              <a:rPr lang="en-US" dirty="0">
                <a:solidFill>
                  <a:srgbClr val="1F497D"/>
                </a:solidFill>
              </a:rPr>
              <a:t>		</a:t>
            </a:r>
            <a:r>
              <a:rPr lang="ru-RU" dirty="0">
                <a:solidFill>
                  <a:srgbClr val="1F497D"/>
                </a:solidFill>
              </a:rPr>
              <a:t>5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</a:pPr>
            <a:r>
              <a:rPr lang="ru-RU" dirty="0">
                <a:solidFill>
                  <a:srgbClr val="1F497D"/>
                </a:solidFill>
              </a:rPr>
              <a:t> Программное обеспечение в соответствии с ГОСТ 31371, </a:t>
            </a:r>
            <a:endParaRPr lang="en-US" dirty="0">
              <a:solidFill>
                <a:srgbClr val="1F497D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r>
              <a:rPr lang="ru-RU" dirty="0">
                <a:solidFill>
                  <a:srgbClr val="1F497D"/>
                </a:solidFill>
              </a:rPr>
              <a:t>ГОСТ 31369, ГОСТ 26703,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</a:pPr>
            <a:r>
              <a:rPr lang="ru-RU" dirty="0">
                <a:solidFill>
                  <a:srgbClr val="1F497D"/>
                </a:solidFill>
              </a:rPr>
              <a:t> Температура окружающей среды: </a:t>
            </a:r>
            <a:r>
              <a:rPr lang="en-US" dirty="0">
                <a:solidFill>
                  <a:srgbClr val="1F497D"/>
                </a:solidFill>
              </a:rPr>
              <a:t>		</a:t>
            </a:r>
            <a:r>
              <a:rPr lang="ru-RU" dirty="0">
                <a:solidFill>
                  <a:srgbClr val="1F497D"/>
                </a:solidFill>
              </a:rPr>
              <a:t>- 60°</a:t>
            </a:r>
            <a:r>
              <a:rPr lang="en-US" dirty="0">
                <a:solidFill>
                  <a:srgbClr val="1F497D"/>
                </a:solidFill>
              </a:rPr>
              <a:t>C</a:t>
            </a:r>
            <a:r>
              <a:rPr lang="ru-RU" dirty="0">
                <a:solidFill>
                  <a:srgbClr val="1F497D"/>
                </a:solidFill>
              </a:rPr>
              <a:t> ÷ +55°</a:t>
            </a:r>
            <a:r>
              <a:rPr lang="en-US" dirty="0">
                <a:solidFill>
                  <a:srgbClr val="1F497D"/>
                </a:solidFill>
              </a:rPr>
              <a:t>C,</a:t>
            </a:r>
            <a:endParaRPr lang="ru-RU" dirty="0">
              <a:solidFill>
                <a:srgbClr val="1F497D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</a:pPr>
            <a:r>
              <a:rPr lang="ru-RU" dirty="0">
                <a:solidFill>
                  <a:srgbClr val="1F497D"/>
                </a:solidFill>
              </a:rPr>
              <a:t> Потребляемая мощность:</a:t>
            </a:r>
            <a:r>
              <a:rPr lang="en-US" dirty="0">
                <a:solidFill>
                  <a:srgbClr val="1F497D"/>
                </a:solidFill>
              </a:rPr>
              <a:t>				</a:t>
            </a:r>
            <a:r>
              <a:rPr lang="ru-RU" dirty="0">
                <a:solidFill>
                  <a:srgbClr val="1F497D"/>
                </a:solidFill>
              </a:rPr>
              <a:t>18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ru-RU" dirty="0">
                <a:solidFill>
                  <a:srgbClr val="1F497D"/>
                </a:solidFill>
              </a:rPr>
              <a:t>Вт,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</a:pPr>
            <a:r>
              <a:rPr lang="ru-RU" dirty="0">
                <a:solidFill>
                  <a:srgbClr val="1F497D"/>
                </a:solidFill>
              </a:rPr>
              <a:t> Газ носитель: 					</a:t>
            </a:r>
            <a:r>
              <a:rPr lang="en-US" dirty="0">
                <a:solidFill>
                  <a:srgbClr val="1F497D"/>
                </a:solidFill>
              </a:rPr>
              <a:t>		</a:t>
            </a:r>
            <a:r>
              <a:rPr lang="ru-RU" dirty="0">
                <a:solidFill>
                  <a:srgbClr val="1F497D"/>
                </a:solidFill>
              </a:rPr>
              <a:t>гелий (аргон </a:t>
            </a:r>
            <a:r>
              <a:rPr lang="ru-RU" dirty="0" err="1">
                <a:solidFill>
                  <a:srgbClr val="1F497D"/>
                </a:solidFill>
              </a:rPr>
              <a:t>опц</a:t>
            </a:r>
            <a:r>
              <a:rPr lang="ru-RU" dirty="0">
                <a:solidFill>
                  <a:srgbClr val="1F497D"/>
                </a:solidFill>
              </a:rPr>
              <a:t>.)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</a:pPr>
            <a:r>
              <a:rPr lang="ru-RU" dirty="0">
                <a:solidFill>
                  <a:srgbClr val="1F497D"/>
                </a:solidFill>
              </a:rPr>
              <a:t> Габариты: 					</a:t>
            </a:r>
            <a:r>
              <a:rPr lang="en-US" dirty="0">
                <a:solidFill>
                  <a:srgbClr val="1F497D"/>
                </a:solidFill>
              </a:rPr>
              <a:t>			</a:t>
            </a:r>
            <a:r>
              <a:rPr lang="ru-RU" dirty="0">
                <a:solidFill>
                  <a:srgbClr val="1F497D"/>
                </a:solidFill>
              </a:rPr>
              <a:t>370 мм х 370 мм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1F497D"/>
                </a:solidFill>
              </a:rPr>
              <a:t>	</a:t>
            </a:r>
            <a:endParaRPr lang="ru-RU" dirty="0">
              <a:solidFill>
                <a:srgbClr val="1F497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54" y="1951472"/>
            <a:ext cx="3996877" cy="343522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 noChangeAspect="1"/>
          </p:cNvSpPr>
          <p:nvPr/>
        </p:nvSpPr>
        <p:spPr bwMode="auto">
          <a:xfrm>
            <a:off x="2508593" y="984468"/>
            <a:ext cx="6991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Основные характеристики</a:t>
            </a:r>
            <a:r>
              <a:rPr lang="en-US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:</a:t>
            </a:r>
            <a:endParaRPr lang="ru-RU" sz="2400" kern="0" dirty="0">
              <a:solidFill>
                <a:srgbClr val="007DC3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Поточный газовый хроматограф </a:t>
            </a:r>
            <a:r>
              <a:rPr lang="en-US" dirty="0" err="1"/>
              <a:t>Encal</a:t>
            </a:r>
            <a:r>
              <a:rPr lang="en-US" dirty="0"/>
              <a:t> 3000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644658420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05" y="1614027"/>
            <a:ext cx="3402965" cy="49261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A011D3D-470C-6841-80D1-ED00CD69452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4804799" y="5218254"/>
            <a:ext cx="2529945" cy="460299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err="1">
                <a:solidFill>
                  <a:srgbClr val="1F497D"/>
                </a:solidFill>
              </a:rPr>
              <a:t>Хроматографическая</a:t>
            </a:r>
            <a:r>
              <a:rPr lang="ru-RU" sz="1800" dirty="0">
                <a:solidFill>
                  <a:srgbClr val="1F497D"/>
                </a:solidFill>
              </a:rPr>
              <a:t> стойка подачи пробы</a:t>
            </a:r>
            <a:r>
              <a:rPr lang="en-US" sz="1800" dirty="0">
                <a:solidFill>
                  <a:srgbClr val="1F497D"/>
                </a:solidFill>
              </a:rPr>
              <a:t>	</a:t>
            </a:r>
            <a:endParaRPr lang="ru-RU" sz="1800" dirty="0">
              <a:solidFill>
                <a:srgbClr val="1F497D"/>
              </a:solidFill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395220" y="1772996"/>
            <a:ext cx="3093204" cy="460299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err="1">
                <a:solidFill>
                  <a:srgbClr val="1F497D"/>
                </a:solidFill>
              </a:rPr>
              <a:t>Хроматографическая</a:t>
            </a:r>
            <a:r>
              <a:rPr lang="ru-RU" sz="1800" dirty="0">
                <a:solidFill>
                  <a:srgbClr val="1F497D"/>
                </a:solidFill>
              </a:rPr>
              <a:t> стойка подачи пробы в обогреваемом боксе</a:t>
            </a:r>
            <a:r>
              <a:rPr lang="en-US" sz="1800" dirty="0">
                <a:solidFill>
                  <a:srgbClr val="1F497D"/>
                </a:solidFill>
              </a:rPr>
              <a:t>	</a:t>
            </a:r>
            <a:endParaRPr lang="ru-RU" sz="1800" dirty="0">
              <a:solidFill>
                <a:srgbClr val="1F497D"/>
              </a:solidFill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3" cstate="email">
            <a:duotone>
              <a:srgbClr val="00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429" y="1614027"/>
            <a:ext cx="3516857" cy="4689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Заголовок 1"/>
          <p:cNvSpPr txBox="1">
            <a:spLocks noChangeAspect="1"/>
          </p:cNvSpPr>
          <p:nvPr/>
        </p:nvSpPr>
        <p:spPr bwMode="auto">
          <a:xfrm>
            <a:off x="2508593" y="984468"/>
            <a:ext cx="6991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Возможные варианты комплектации</a:t>
            </a:r>
            <a:r>
              <a:rPr lang="en-US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:</a:t>
            </a:r>
            <a:endParaRPr lang="ru-RU" sz="2400" kern="0" dirty="0">
              <a:solidFill>
                <a:srgbClr val="007DC3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Поточный газовый хроматограф </a:t>
            </a:r>
            <a:r>
              <a:rPr lang="en-US" dirty="0" err="1"/>
              <a:t>Encal</a:t>
            </a:r>
            <a:r>
              <a:rPr lang="en-US" dirty="0"/>
              <a:t> 3000</a:t>
            </a:r>
            <a:endParaRPr lang="ru-RU" baseline="30000" dirty="0"/>
          </a:p>
        </p:txBody>
      </p:sp>
      <p:sp>
        <p:nvSpPr>
          <p:cNvPr id="17" name="Стрелка вправо 16"/>
          <p:cNvSpPr/>
          <p:nvPr/>
        </p:nvSpPr>
        <p:spPr>
          <a:xfrm rot="11736366">
            <a:off x="3998675" y="4513988"/>
            <a:ext cx="2035632" cy="542613"/>
          </a:xfrm>
          <a:prstGeom prst="rightArrow">
            <a:avLst/>
          </a:prstGeom>
          <a:solidFill>
            <a:srgbClr val="0070C0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068796">
            <a:off x="5917596" y="2929632"/>
            <a:ext cx="2035632" cy="542613"/>
          </a:xfrm>
          <a:prstGeom prst="rightArrow">
            <a:avLst/>
          </a:prstGeom>
          <a:solidFill>
            <a:srgbClr val="0070C0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22074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814" y="2484655"/>
            <a:ext cx="2327137" cy="32938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A011D3D-470C-6841-80D1-ED00CD69452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901761" y="1768772"/>
            <a:ext cx="4068771" cy="968178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7030A0"/>
                </a:solidFill>
              </a:rPr>
              <a:t>Система </a:t>
            </a:r>
            <a:r>
              <a:rPr lang="en-US" sz="1800" b="1" dirty="0">
                <a:solidFill>
                  <a:srgbClr val="7030A0"/>
                </a:solidFill>
              </a:rPr>
              <a:t>Quod – </a:t>
            </a:r>
            <a:r>
              <a:rPr lang="ru-RU" sz="1800" b="1" dirty="0">
                <a:solidFill>
                  <a:srgbClr val="7030A0"/>
                </a:solidFill>
              </a:rPr>
              <a:t>анализ нестандартный газовых смесей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85" y="2740544"/>
            <a:ext cx="2779408" cy="3037956"/>
          </a:xfrm>
          <a:prstGeom prst="rect">
            <a:avLst/>
          </a:prstGeom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6004268" y="1648484"/>
            <a:ext cx="5761608" cy="3180265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ru-RU" sz="1800" b="1" dirty="0">
                <a:solidFill>
                  <a:srgbClr val="7030A0"/>
                </a:solidFill>
              </a:rPr>
              <a:t>	Дополнительные аналитические модули для измерения: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7030A0"/>
                </a:solidFill>
              </a:rPr>
              <a:t>Высшие углеводороды: от </a:t>
            </a:r>
            <a:r>
              <a:rPr lang="ru-RU" sz="1800" dirty="0" err="1">
                <a:solidFill>
                  <a:srgbClr val="7030A0"/>
                </a:solidFill>
              </a:rPr>
              <a:t>нонана</a:t>
            </a:r>
            <a:r>
              <a:rPr lang="ru-RU" sz="1800" dirty="0">
                <a:solidFill>
                  <a:srgbClr val="7030A0"/>
                </a:solidFill>
              </a:rPr>
              <a:t> до </a:t>
            </a:r>
            <a:r>
              <a:rPr lang="ru-RU" sz="1800" dirty="0" err="1">
                <a:solidFill>
                  <a:srgbClr val="7030A0"/>
                </a:solidFill>
              </a:rPr>
              <a:t>додексана</a:t>
            </a:r>
            <a:r>
              <a:rPr lang="ru-RU" sz="1800" dirty="0">
                <a:solidFill>
                  <a:srgbClr val="7030A0"/>
                </a:solidFill>
              </a:rPr>
              <a:t>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7030A0"/>
                </a:solidFill>
              </a:rPr>
              <a:t>Сероводород, сернистый </a:t>
            </a:r>
            <a:r>
              <a:rPr lang="ru-RU" sz="1800" dirty="0" err="1">
                <a:solidFill>
                  <a:srgbClr val="7030A0"/>
                </a:solidFill>
              </a:rPr>
              <a:t>карбонил</a:t>
            </a:r>
            <a:r>
              <a:rPr lang="ru-RU" sz="1800" dirty="0">
                <a:solidFill>
                  <a:srgbClr val="7030A0"/>
                </a:solidFill>
              </a:rPr>
              <a:t>, водяной пар, метанол;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7030A0"/>
                </a:solidFill>
              </a:rPr>
              <a:t>Гелий, водород, кислород, азот и </a:t>
            </a:r>
            <a:r>
              <a:rPr lang="ru-RU" sz="1800" dirty="0" err="1">
                <a:solidFill>
                  <a:srgbClr val="7030A0"/>
                </a:solidFill>
              </a:rPr>
              <a:t>моноксид</a:t>
            </a:r>
            <a:r>
              <a:rPr lang="ru-RU" sz="1800" dirty="0">
                <a:solidFill>
                  <a:srgbClr val="7030A0"/>
                </a:solidFill>
              </a:rPr>
              <a:t> углерода (угарный газ);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7030A0"/>
                </a:solidFill>
              </a:rPr>
              <a:t>Одоранты</a:t>
            </a:r>
            <a:r>
              <a:rPr lang="ru-RU" sz="1800" dirty="0">
                <a:solidFill>
                  <a:srgbClr val="7030A0"/>
                </a:solidFill>
              </a:rPr>
              <a:t> THT и TBM, </a:t>
            </a:r>
            <a:r>
              <a:rPr lang="ru-RU" sz="1800" dirty="0" err="1">
                <a:solidFill>
                  <a:srgbClr val="7030A0"/>
                </a:solidFill>
              </a:rPr>
              <a:t>метилмеркаптан</a:t>
            </a:r>
            <a:r>
              <a:rPr lang="ru-RU" sz="1800" dirty="0">
                <a:solidFill>
                  <a:srgbClr val="7030A0"/>
                </a:solidFill>
              </a:rPr>
              <a:t> и </a:t>
            </a:r>
            <a:r>
              <a:rPr lang="ru-RU" sz="1800" dirty="0" err="1">
                <a:solidFill>
                  <a:srgbClr val="7030A0"/>
                </a:solidFill>
              </a:rPr>
              <a:t>диметилсульфида</a:t>
            </a:r>
            <a:r>
              <a:rPr lang="ru-RU" sz="1800" dirty="0">
                <a:solidFill>
                  <a:srgbClr val="7030A0"/>
                </a:solidFill>
              </a:rPr>
              <a:t> (DMS);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7030A0"/>
                </a:solidFill>
              </a:rPr>
              <a:t>Насыщенные углеводороды: из смеси с пропаном до н-пентана;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7030A0"/>
                </a:solidFill>
              </a:rPr>
              <a:t>Ненасыщенные углеводороды: пропилен, </a:t>
            </a:r>
            <a:r>
              <a:rPr lang="ru-RU" sz="1800" dirty="0" err="1">
                <a:solidFill>
                  <a:srgbClr val="7030A0"/>
                </a:solidFill>
              </a:rPr>
              <a:t>пропадиен</a:t>
            </a:r>
            <a:r>
              <a:rPr lang="ru-RU" sz="1800" dirty="0">
                <a:solidFill>
                  <a:srgbClr val="7030A0"/>
                </a:solidFill>
              </a:rPr>
              <a:t>, I-бутен, 1-бутен, транс-2-бутена, цис-2-бутена и 1,3-бутадиен;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7030A0"/>
                </a:solidFill>
              </a:rPr>
              <a:t>Доп. газ-носитель: аргон.</a:t>
            </a:r>
          </a:p>
        </p:txBody>
      </p:sp>
      <p:sp>
        <p:nvSpPr>
          <p:cNvPr id="10" name="Заголовок 1"/>
          <p:cNvSpPr txBox="1">
            <a:spLocks noChangeAspect="1"/>
          </p:cNvSpPr>
          <p:nvPr/>
        </p:nvSpPr>
        <p:spPr bwMode="auto">
          <a:xfrm>
            <a:off x="2508593" y="984468"/>
            <a:ext cx="6991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>
              <a:defRPr/>
            </a:pPr>
            <a:r>
              <a:rPr lang="ru-RU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Расширенное измерение компонентов</a:t>
            </a:r>
            <a:r>
              <a:rPr lang="en-US" sz="2400" kern="0" dirty="0">
                <a:solidFill>
                  <a:srgbClr val="007DC3"/>
                </a:solidFill>
                <a:cs typeface="Times New Roman" panose="02020603050405020304" pitchFamily="18" charset="0"/>
              </a:rPr>
              <a:t>:</a:t>
            </a:r>
            <a:endParaRPr lang="ru-RU" sz="2400" kern="0" dirty="0">
              <a:solidFill>
                <a:srgbClr val="007DC3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Поточный газовый хроматограф </a:t>
            </a:r>
            <a:r>
              <a:rPr lang="en-US" dirty="0" err="1"/>
              <a:t>Encal</a:t>
            </a:r>
            <a:r>
              <a:rPr lang="en-US" dirty="0"/>
              <a:t> 3000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4996773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59" y="1220425"/>
            <a:ext cx="9179869" cy="44691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A011D3D-470C-6841-80D1-ED00CD694525}" type="slidenum">
              <a:rPr lang="en-US"/>
              <a:pPr/>
              <a:t>35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778" y="4284494"/>
            <a:ext cx="1338088" cy="12014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60156" y="1334260"/>
            <a:ext cx="1563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1F497D"/>
                </a:solidFill>
              </a:rPr>
              <a:t>SCADA, </a:t>
            </a:r>
            <a:endParaRPr lang="ru-RU" sz="2000" dirty="0">
              <a:solidFill>
                <a:srgbClr val="1F497D"/>
              </a:solidFill>
            </a:endParaRPr>
          </a:p>
          <a:p>
            <a:r>
              <a:rPr lang="ru-RU" sz="2000" dirty="0">
                <a:solidFill>
                  <a:srgbClr val="1F497D"/>
                </a:solidFill>
              </a:rPr>
              <a:t>мониторинг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50585" y="2305242"/>
            <a:ext cx="1801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1F497D"/>
                </a:solidFill>
              </a:rPr>
              <a:t>Хроматограф</a:t>
            </a:r>
          </a:p>
          <a:p>
            <a:pPr algn="ctr"/>
            <a:r>
              <a:rPr lang="en-US" sz="2000" dirty="0" err="1">
                <a:solidFill>
                  <a:srgbClr val="1F497D"/>
                </a:solidFill>
              </a:rPr>
              <a:t>Encal</a:t>
            </a:r>
            <a:r>
              <a:rPr lang="en-US" sz="2000" dirty="0">
                <a:solidFill>
                  <a:srgbClr val="1F497D"/>
                </a:solidFill>
              </a:rPr>
              <a:t> 3000</a:t>
            </a:r>
            <a:endParaRPr lang="ru-RU" sz="2000" dirty="0">
              <a:solidFill>
                <a:srgbClr val="1F497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2859" y="2305242"/>
            <a:ext cx="163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</a:rPr>
              <a:t>Q.Sonic plus</a:t>
            </a:r>
            <a:endParaRPr lang="ru-RU" sz="2000" dirty="0">
              <a:solidFill>
                <a:srgbClr val="1F497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0304" y="5535712"/>
            <a:ext cx="1863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F497D"/>
                </a:solidFill>
              </a:rPr>
              <a:t>Вычислитель</a:t>
            </a:r>
          </a:p>
          <a:p>
            <a:pPr algn="ctr"/>
            <a:r>
              <a:rPr lang="en-US" sz="2000" dirty="0" err="1">
                <a:solidFill>
                  <a:srgbClr val="1F497D"/>
                </a:solidFill>
              </a:rPr>
              <a:t>en</a:t>
            </a:r>
            <a:r>
              <a:rPr lang="ru-RU" sz="2000" dirty="0">
                <a:solidFill>
                  <a:srgbClr val="1F497D"/>
                </a:solidFill>
              </a:rPr>
              <a:t>С</a:t>
            </a:r>
            <a:r>
              <a:rPr lang="en-US" sz="2000" dirty="0">
                <a:solidFill>
                  <a:srgbClr val="1F497D"/>
                </a:solidFill>
              </a:rPr>
              <a:t>ore FC1</a:t>
            </a:r>
            <a:endParaRPr lang="ru-RU" sz="2000" dirty="0">
              <a:solidFill>
                <a:srgbClr val="1F497D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382" y="4237607"/>
            <a:ext cx="1712391" cy="147892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605359" y="5689600"/>
            <a:ext cx="1835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1F497D"/>
                </a:solidFill>
              </a:rPr>
              <a:t>ПК оператора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942" y="5688402"/>
            <a:ext cx="1031861" cy="58043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65783" y="5429443"/>
            <a:ext cx="21681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F497D"/>
                </a:solidFill>
              </a:rPr>
              <a:t>Датчики Р и Т: </a:t>
            </a:r>
          </a:p>
          <a:p>
            <a:r>
              <a:rPr lang="ru-RU" sz="2000" dirty="0">
                <a:solidFill>
                  <a:srgbClr val="1F497D"/>
                </a:solidFill>
              </a:rPr>
              <a:t>- ST800/700</a:t>
            </a:r>
          </a:p>
          <a:p>
            <a:r>
              <a:rPr lang="ru-RU" sz="2000" dirty="0">
                <a:solidFill>
                  <a:srgbClr val="1F497D"/>
                </a:solidFill>
              </a:rPr>
              <a:t>- STT850/750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483" y="5658599"/>
            <a:ext cx="583684" cy="557352"/>
          </a:xfrm>
          <a:prstGeom prst="rect">
            <a:avLst/>
          </a:prstGeom>
        </p:spPr>
      </p:pic>
      <p:sp>
        <p:nvSpPr>
          <p:cNvPr id="25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Комплексное решение по учету газа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773416674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7504" y="3927751"/>
            <a:ext cx="1392061" cy="164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 descr="Gorter R100 vrijstaan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"/>
          <a:stretch>
            <a:fillRect/>
          </a:stretch>
        </p:blipFill>
        <p:spPr bwMode="auto">
          <a:xfrm>
            <a:off x="8258261" y="4433938"/>
            <a:ext cx="996576" cy="141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" descr="http://www.rmg.com/typo3temp/pics/23094fc6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6832" y="2914119"/>
            <a:ext cx="1084626" cy="1787526"/>
          </a:xfrm>
          <a:prstGeom prst="rect">
            <a:avLst/>
          </a:prstGeom>
          <a:noFill/>
        </p:spPr>
      </p:pic>
      <p:pic>
        <p:nvPicPr>
          <p:cNvPr id="68" name="Picture 4" descr="http://www.rmg.com/uploads/tx_a1teasermenu/RMG_330_2008_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9434" y="3465700"/>
            <a:ext cx="1010341" cy="1787526"/>
          </a:xfrm>
          <a:prstGeom prst="rect">
            <a:avLst/>
          </a:prstGeom>
          <a:noFill/>
        </p:spPr>
      </p:pic>
      <p:pic>
        <p:nvPicPr>
          <p:cNvPr id="75784" name="Picture 8" descr="http://www.rmg.com/uploads/tx_a1teasermenu/RMG_37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430" y="2354071"/>
            <a:ext cx="1081852" cy="1787526"/>
          </a:xfrm>
          <a:prstGeom prst="rect">
            <a:avLst/>
          </a:prstGeom>
          <a:noFill/>
        </p:spPr>
      </p:pic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276725" y="991761"/>
            <a:ext cx="41434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Регуляторы Давления Газа</a:t>
            </a: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(</a:t>
            </a: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до</a:t>
            </a: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20 бар</a:t>
            </a: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 / </a:t>
            </a: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класс </a:t>
            </a: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150)</a:t>
            </a:r>
          </a:p>
        </p:txBody>
      </p:sp>
      <p:pic>
        <p:nvPicPr>
          <p:cNvPr id="75778" name="Picture 2" descr="http://www.rmg.com/uploads/tx_a1teasermenu/RMG_300_2008_0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419" y="4069727"/>
            <a:ext cx="914400" cy="1787526"/>
          </a:xfrm>
          <a:prstGeom prst="rect">
            <a:avLst/>
          </a:prstGeom>
          <a:noFill/>
        </p:spPr>
      </p:pic>
      <p:sp>
        <p:nvSpPr>
          <p:cNvPr id="70" name="Text Box 35"/>
          <p:cNvSpPr txBox="1">
            <a:spLocks noChangeArrowheads="1"/>
          </p:cNvSpPr>
          <p:nvPr/>
        </p:nvSpPr>
        <p:spPr bwMode="auto">
          <a:xfrm>
            <a:off x="25297" y="3417191"/>
            <a:ext cx="1489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300</a:t>
            </a:r>
            <a:br>
              <a:rPr lang="de-DE" sz="1400" b="1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ru-RU" sz="1100" b="1" kern="0" dirty="0">
                <a:solidFill>
                  <a:sysClr val="windowText" lastClr="000000"/>
                </a:solidFill>
                <a:latin typeface="+mj-lt"/>
              </a:rPr>
              <a:t>прямого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ysClr val="windowText" lastClr="000000"/>
                </a:solidFill>
                <a:latin typeface="+mj-lt"/>
              </a:rPr>
              <a:t>действия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943449" y="2819369"/>
            <a:ext cx="1479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330</a:t>
            </a:r>
            <a:br>
              <a:rPr lang="de-DE" sz="1400" b="1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ru-RU" sz="1100" b="1" kern="0" dirty="0">
                <a:solidFill>
                  <a:sysClr val="windowText" lastClr="000000"/>
                </a:solidFill>
                <a:latin typeface="+mj-lt"/>
              </a:rPr>
              <a:t>прямого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ysClr val="windowText" lastClr="000000"/>
                </a:solidFill>
                <a:latin typeface="+mj-lt"/>
              </a:rPr>
              <a:t>действия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4" name="Text Box 35"/>
          <p:cNvSpPr txBox="1">
            <a:spLocks noChangeArrowheads="1"/>
          </p:cNvSpPr>
          <p:nvPr/>
        </p:nvSpPr>
        <p:spPr bwMode="auto">
          <a:xfrm>
            <a:off x="1913826" y="2260168"/>
            <a:ext cx="15166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370</a:t>
            </a:r>
            <a:br>
              <a:rPr lang="de-DE" sz="1400" b="1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ru-RU" sz="1100" b="1" kern="0" dirty="0">
                <a:solidFill>
                  <a:sysClr val="windowText" lastClr="000000"/>
                </a:solidFill>
                <a:latin typeface="+mj-lt"/>
              </a:rPr>
              <a:t>прямого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ysClr val="windowText" lastClr="000000"/>
                </a:solidFill>
                <a:latin typeface="+mj-lt"/>
              </a:rPr>
              <a:t>действия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5" name="Text Box 35"/>
          <p:cNvSpPr txBox="1">
            <a:spLocks noChangeArrowheads="1"/>
          </p:cNvSpPr>
          <p:nvPr/>
        </p:nvSpPr>
        <p:spPr bwMode="auto">
          <a:xfrm>
            <a:off x="3007303" y="1716207"/>
            <a:ext cx="1438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372</a:t>
            </a:r>
            <a:br>
              <a:rPr lang="de-DE" sz="1400" b="1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ru-RU" sz="1100" b="1" kern="0" dirty="0">
                <a:solidFill>
                  <a:sysClr val="windowText" lastClr="000000"/>
                </a:solidFill>
                <a:latin typeface="+mj-lt"/>
              </a:rPr>
              <a:t>пилотного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sysClr val="windowText" lastClr="000000"/>
                </a:solidFill>
                <a:latin typeface="+mj-lt"/>
              </a:rPr>
              <a:t>типа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6" name="Text Box 35"/>
          <p:cNvSpPr txBox="1">
            <a:spLocks noChangeArrowheads="1"/>
          </p:cNvSpPr>
          <p:nvPr/>
        </p:nvSpPr>
        <p:spPr bwMode="auto">
          <a:xfrm>
            <a:off x="1555649" y="1553136"/>
            <a:ext cx="1596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Серия</a:t>
            </a: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 300</a:t>
            </a:r>
          </a:p>
        </p:txBody>
      </p:sp>
      <p:pic>
        <p:nvPicPr>
          <p:cNvPr id="13" name="Picture 6" descr="http://www.rmg.com/uploads/tx_a1teasermenu/RMG_505_2008_0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071" y="2510735"/>
            <a:ext cx="1909929" cy="1909929"/>
          </a:xfrm>
          <a:prstGeom prst="rect">
            <a:avLst/>
          </a:prstGeom>
          <a:noFill/>
        </p:spPr>
      </p:pic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6181725" y="992681"/>
            <a:ext cx="4257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Регуляторы Давления Газа</a:t>
            </a: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(</a:t>
            </a: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до</a:t>
            </a: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 100 </a:t>
            </a: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бар</a:t>
            </a: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 / </a:t>
            </a: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класс </a:t>
            </a: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600)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4842771" y="3454913"/>
            <a:ext cx="116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502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17" name="Picture 2" descr="http://www.rmg.com/uploads/tx_a1teasermenu/RMG_502a_150_300_EPS_2008_03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5199" y="3839547"/>
            <a:ext cx="1371601" cy="1736725"/>
          </a:xfrm>
          <a:prstGeom prst="rect">
            <a:avLst/>
          </a:prstGeom>
          <a:noFill/>
        </p:spPr>
      </p:pic>
      <p:pic>
        <p:nvPicPr>
          <p:cNvPr id="18" name="Picture 4" descr="http://www.rmg.com/uploads/tx_a1teasermenu/RMG_503_neu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800" y="3134874"/>
            <a:ext cx="1837371" cy="1837371"/>
          </a:xfrm>
          <a:prstGeom prst="rect">
            <a:avLst/>
          </a:prstGeom>
          <a:noFill/>
        </p:spPr>
      </p:pic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6438879" y="2750240"/>
            <a:ext cx="116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503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8346606" y="2168329"/>
            <a:ext cx="116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505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21" name="Picture 8" descr="http://www.rmg.com/uploads/tx_a1teasermenu/RMG_51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7900" y="2077626"/>
            <a:ext cx="1762312" cy="1767153"/>
          </a:xfrm>
          <a:prstGeom prst="rect">
            <a:avLst/>
          </a:prstGeom>
          <a:noFill/>
        </p:spPr>
      </p:pic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0167562" y="1765313"/>
            <a:ext cx="116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512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10040204" y="5803957"/>
            <a:ext cx="116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R 200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7620001" y="1553136"/>
            <a:ext cx="152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Серия</a:t>
            </a: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 500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7516363" y="5850124"/>
            <a:ext cx="2343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R 100</a:t>
            </a:r>
            <a:br>
              <a:rPr lang="de-DE" sz="1400" b="1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ru-RU" sz="1400" b="1" kern="0" dirty="0">
                <a:solidFill>
                  <a:sysClr val="windowText" lastClr="000000"/>
                </a:solidFill>
                <a:latin typeface="+mj-lt"/>
              </a:rPr>
              <a:t>до</a:t>
            </a: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 350 </a:t>
            </a:r>
            <a:r>
              <a:rPr lang="ru-RU" sz="1400" b="1" kern="0" dirty="0">
                <a:solidFill>
                  <a:sysClr val="windowText" lastClr="000000"/>
                </a:solidFill>
                <a:latin typeface="+mj-lt"/>
              </a:rPr>
              <a:t>бар</a:t>
            </a: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 / </a:t>
            </a:r>
            <a:r>
              <a:rPr lang="ru-RU" sz="1400" b="1" kern="0" dirty="0">
                <a:solidFill>
                  <a:sysClr val="windowText" lastClr="000000"/>
                </a:solidFill>
                <a:latin typeface="+mj-lt"/>
              </a:rPr>
              <a:t>класс </a:t>
            </a: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2500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05641" y="1282669"/>
            <a:ext cx="0" cy="5077944"/>
          </a:xfrm>
          <a:prstGeom prst="line">
            <a:avLst/>
          </a:prstGeom>
          <a:ln w="412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Регуляторы давления производства </a:t>
            </a:r>
            <a:r>
              <a:rPr lang="en-US" dirty="0"/>
              <a:t>Honeywell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4177466960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36472" y="1818284"/>
            <a:ext cx="47053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ru-RU" dirty="0">
                <a:solidFill>
                  <a:srgbClr val="7030A0"/>
                </a:solidFill>
                <a:cs typeface="Arial" charset="0"/>
              </a:rPr>
              <a:t>Типы регуляторов</a:t>
            </a:r>
            <a:r>
              <a:rPr lang="en-US" dirty="0">
                <a:solidFill>
                  <a:srgbClr val="7030A0"/>
                </a:solidFill>
                <a:cs typeface="Arial" charset="0"/>
              </a:rPr>
              <a:t>:</a:t>
            </a:r>
            <a:r>
              <a:rPr lang="ru-RU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7030A0"/>
                </a:solidFill>
                <a:cs typeface="Arial" charset="0"/>
              </a:rPr>
              <a:t>HON 300/330/370</a:t>
            </a:r>
          </a:p>
          <a:p>
            <a:pPr eaLnBrk="1" hangingPunct="1">
              <a:spcBef>
                <a:spcPct val="40000"/>
              </a:spcBef>
            </a:pPr>
            <a:r>
              <a:rPr lang="ru-RU" altLang="de-DE" dirty="0">
                <a:solidFill>
                  <a:srgbClr val="7030A0"/>
                </a:solidFill>
                <a:cs typeface="Arial" charset="0"/>
              </a:rPr>
              <a:t>Характеристики</a:t>
            </a:r>
            <a:r>
              <a:rPr lang="de-DE" altLang="de-DE" dirty="0">
                <a:solidFill>
                  <a:srgbClr val="7030A0"/>
                </a:solidFill>
                <a:cs typeface="Arial" charset="0"/>
              </a:rPr>
              <a:t>:</a:t>
            </a:r>
          </a:p>
          <a:p>
            <a:pPr marL="285750" indent="-28575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altLang="de-DE" dirty="0">
                <a:solidFill>
                  <a:srgbClr val="7030A0"/>
                </a:solidFill>
                <a:cs typeface="Arial" charset="0"/>
              </a:rPr>
              <a:t>Быстрое время срабатывания,</a:t>
            </a:r>
            <a:endParaRPr lang="de-DE" altLang="de-DE" dirty="0">
              <a:solidFill>
                <a:srgbClr val="7030A0"/>
              </a:solidFill>
              <a:cs typeface="Arial" charset="0"/>
            </a:endParaRPr>
          </a:p>
          <a:p>
            <a:pPr marL="285750" indent="-28575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altLang="de-DE" dirty="0">
                <a:solidFill>
                  <a:srgbClr val="7030A0"/>
                </a:solidFill>
                <a:cs typeface="Arial" charset="0"/>
              </a:rPr>
              <a:t>Простое изменение заданных значений,</a:t>
            </a:r>
            <a:endParaRPr lang="de-DE" altLang="de-DE" dirty="0">
              <a:solidFill>
                <a:srgbClr val="7030A0"/>
              </a:solidFill>
              <a:cs typeface="Arial" charset="0"/>
            </a:endParaRPr>
          </a:p>
          <a:p>
            <a:pPr marL="285750" indent="-28575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altLang="de-DE" dirty="0">
                <a:solidFill>
                  <a:srgbClr val="7030A0"/>
                </a:solidFill>
                <a:cs typeface="Arial" charset="0"/>
              </a:rPr>
              <a:t>Выходное давление до 4 бар (в зависимости от главного клапана),</a:t>
            </a:r>
            <a:endParaRPr lang="de-DE" altLang="de-DE" dirty="0">
              <a:solidFill>
                <a:srgbClr val="7030A0"/>
              </a:solidFill>
              <a:cs typeface="Arial" charset="0"/>
            </a:endParaRPr>
          </a:p>
          <a:p>
            <a:pPr marL="285750" indent="-28575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altLang="de-DE" dirty="0">
                <a:solidFill>
                  <a:srgbClr val="7030A0"/>
                </a:solidFill>
                <a:cs typeface="Arial" charset="0"/>
              </a:rPr>
              <a:t>Требуется лишь малое</a:t>
            </a:r>
            <a:r>
              <a:rPr lang="de-DE" altLang="de-DE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de-DE" altLang="de-DE" dirty="0" err="1">
                <a:solidFill>
                  <a:srgbClr val="7030A0"/>
                </a:solidFill>
                <a:cs typeface="Arial" charset="0"/>
              </a:rPr>
              <a:t>Δp</a:t>
            </a:r>
            <a:r>
              <a:rPr lang="ru-RU" altLang="de-DE" dirty="0">
                <a:solidFill>
                  <a:srgbClr val="7030A0"/>
                </a:solidFill>
                <a:cs typeface="Arial" charset="0"/>
              </a:rPr>
              <a:t>.</a:t>
            </a:r>
            <a:endParaRPr lang="de-DE" altLang="de-DE" dirty="0">
              <a:solidFill>
                <a:srgbClr val="7030A0"/>
              </a:solidFill>
              <a:cs typeface="Arial" charset="0"/>
            </a:endParaRPr>
          </a:p>
        </p:txBody>
      </p:sp>
      <p:pic>
        <p:nvPicPr>
          <p:cNvPr id="12" name="Picture 5" descr="rmg320_80_s_kpl_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371600"/>
            <a:ext cx="3500564" cy="4808286"/>
          </a:xfrm>
          <a:prstGeom prst="rect">
            <a:avLst/>
          </a:prstGeom>
          <a:noFill/>
        </p:spPr>
      </p:pic>
      <p:sp>
        <p:nvSpPr>
          <p:cNvPr id="8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ru-RU" kern="0" dirty="0">
                <a:ea typeface="ヒラギノ角ゴ Pro W3" charset="0"/>
                <a:cs typeface="ヒラギノ角ゴ Pro W3" charset="0"/>
              </a:rPr>
              <a:t>Пружинные регуляторы прямого действия</a:t>
            </a:r>
            <a:endParaRPr lang="de-DE" kern="0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7895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4807132" y="1752600"/>
            <a:ext cx="7232468" cy="309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altLang="de-DE" sz="1600" dirty="0">
                <a:solidFill>
                  <a:srgbClr val="7030A0"/>
                </a:solidFill>
                <a:cs typeface="Arial" charset="0"/>
              </a:rPr>
              <a:t>Входное давление: 			до </a:t>
            </a:r>
            <a:r>
              <a:rPr lang="de-DE" altLang="de-DE" sz="1600" dirty="0">
                <a:solidFill>
                  <a:srgbClr val="7030A0"/>
                </a:solidFill>
              </a:rPr>
              <a:t>100 </a:t>
            </a:r>
            <a:r>
              <a:rPr lang="ru-RU" altLang="de-DE" sz="1600" dirty="0">
                <a:solidFill>
                  <a:srgbClr val="7030A0"/>
                </a:solidFill>
              </a:rPr>
              <a:t>бар,</a:t>
            </a:r>
            <a:endParaRPr lang="de-DE" altLang="de-DE" sz="1600" dirty="0">
              <a:solidFill>
                <a:srgbClr val="7030A0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altLang="de-DE" sz="1600" dirty="0">
                <a:solidFill>
                  <a:srgbClr val="7030A0"/>
                </a:solidFill>
                <a:cs typeface="Arial" charset="0"/>
              </a:rPr>
              <a:t>Диапазон </a:t>
            </a:r>
            <a:r>
              <a:rPr lang="ru-RU" altLang="de-DE" sz="1600" dirty="0" err="1">
                <a:solidFill>
                  <a:srgbClr val="7030A0"/>
                </a:solidFill>
                <a:cs typeface="Arial" charset="0"/>
              </a:rPr>
              <a:t>Рвых</a:t>
            </a:r>
            <a:r>
              <a:rPr lang="ru-RU" altLang="de-DE" sz="1600" dirty="0">
                <a:solidFill>
                  <a:srgbClr val="7030A0"/>
                </a:solidFill>
                <a:cs typeface="Arial" charset="0"/>
              </a:rPr>
              <a:t>:				</a:t>
            </a:r>
            <a:r>
              <a:rPr lang="de-DE" altLang="de-DE" sz="1600" dirty="0">
                <a:solidFill>
                  <a:srgbClr val="7030A0"/>
                </a:solidFill>
              </a:rPr>
              <a:t>0,3</a:t>
            </a:r>
            <a:r>
              <a:rPr lang="ru-RU" altLang="de-DE" sz="1600" dirty="0">
                <a:solidFill>
                  <a:srgbClr val="7030A0"/>
                </a:solidFill>
              </a:rPr>
              <a:t> до</a:t>
            </a:r>
            <a:r>
              <a:rPr lang="de-DE" altLang="de-DE" sz="1600" dirty="0">
                <a:solidFill>
                  <a:srgbClr val="7030A0"/>
                </a:solidFill>
              </a:rPr>
              <a:t> 90 </a:t>
            </a:r>
            <a:r>
              <a:rPr lang="ru-RU" altLang="de-DE" sz="1600" dirty="0">
                <a:solidFill>
                  <a:srgbClr val="7030A0"/>
                </a:solidFill>
              </a:rPr>
              <a:t>бар,</a:t>
            </a:r>
            <a:endParaRPr lang="de-DE" altLang="de-DE" sz="1600" dirty="0">
              <a:solidFill>
                <a:srgbClr val="7030A0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altLang="de-DE" sz="1600" dirty="0">
                <a:solidFill>
                  <a:srgbClr val="7030A0"/>
                </a:solidFill>
                <a:cs typeface="Arial" charset="0"/>
              </a:rPr>
              <a:t>Фланцы:					</a:t>
            </a:r>
            <a:r>
              <a:rPr lang="de-DE" altLang="de-DE" sz="1600" dirty="0">
                <a:solidFill>
                  <a:srgbClr val="7030A0"/>
                </a:solidFill>
                <a:cs typeface="Arial" charset="0"/>
              </a:rPr>
              <a:t>PN 40, </a:t>
            </a:r>
            <a:r>
              <a:rPr lang="de-DE" altLang="de-DE" sz="1600" dirty="0">
                <a:solidFill>
                  <a:srgbClr val="7030A0"/>
                </a:solidFill>
              </a:rPr>
              <a:t>ANSI 300/600</a:t>
            </a:r>
          </a:p>
          <a:p>
            <a:pPr marL="285750" indent="-28575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altLang="de-DE" sz="1600" dirty="0">
                <a:solidFill>
                  <a:srgbClr val="7030A0"/>
                </a:solidFill>
              </a:rPr>
              <a:t>Пропускная способность </a:t>
            </a:r>
            <a:r>
              <a:rPr lang="de-DE" altLang="de-DE" sz="1600" dirty="0">
                <a:solidFill>
                  <a:srgbClr val="7030A0"/>
                </a:solidFill>
              </a:rPr>
              <a:t>KG</a:t>
            </a:r>
            <a:r>
              <a:rPr lang="ru-RU" altLang="de-DE" sz="1600" dirty="0">
                <a:solidFill>
                  <a:srgbClr val="7030A0"/>
                </a:solidFill>
              </a:rPr>
              <a:t>:	до </a:t>
            </a:r>
            <a:r>
              <a:rPr lang="de-DE" altLang="de-DE" sz="1600" dirty="0">
                <a:solidFill>
                  <a:srgbClr val="7030A0"/>
                </a:solidFill>
              </a:rPr>
              <a:t>55000 </a:t>
            </a:r>
            <a:r>
              <a:rPr lang="ru-RU" altLang="de-DE" sz="1600" dirty="0">
                <a:solidFill>
                  <a:srgbClr val="7030A0"/>
                </a:solidFill>
              </a:rPr>
              <a:t>м</a:t>
            </a:r>
            <a:r>
              <a:rPr lang="de-DE" altLang="de-DE" sz="1400" dirty="0">
                <a:solidFill>
                  <a:srgbClr val="7030A0"/>
                </a:solidFill>
              </a:rPr>
              <a:t>3</a:t>
            </a:r>
            <a:r>
              <a:rPr lang="de-DE" altLang="de-DE" sz="1600" dirty="0">
                <a:solidFill>
                  <a:srgbClr val="7030A0"/>
                </a:solidFill>
              </a:rPr>
              <a:t>/(</a:t>
            </a:r>
            <a:r>
              <a:rPr lang="ru-RU" altLang="de-DE" sz="1600" dirty="0">
                <a:solidFill>
                  <a:srgbClr val="7030A0"/>
                </a:solidFill>
              </a:rPr>
              <a:t>ч</a:t>
            </a:r>
            <a:r>
              <a:rPr lang="de-DE" altLang="de-DE" sz="1600" dirty="0">
                <a:solidFill>
                  <a:srgbClr val="7030A0"/>
                </a:solidFill>
              </a:rPr>
              <a:t>*</a:t>
            </a:r>
            <a:r>
              <a:rPr lang="ru-RU" altLang="de-DE" sz="1600" dirty="0">
                <a:solidFill>
                  <a:srgbClr val="7030A0"/>
                </a:solidFill>
              </a:rPr>
              <a:t>бар</a:t>
            </a:r>
            <a:r>
              <a:rPr lang="de-DE" altLang="de-DE" sz="1600" dirty="0">
                <a:solidFill>
                  <a:srgbClr val="7030A0"/>
                </a:solidFill>
              </a:rPr>
              <a:t>)</a:t>
            </a:r>
          </a:p>
          <a:p>
            <a:pPr marL="285750" indent="-285750">
              <a:lnSpc>
                <a:spcPct val="11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altLang="de-DE" sz="1600" dirty="0">
                <a:solidFill>
                  <a:srgbClr val="7030A0"/>
                </a:solidFill>
                <a:cs typeface="Arial" charset="0"/>
              </a:rPr>
              <a:t>Размеры</a:t>
            </a:r>
            <a:r>
              <a:rPr lang="en-US" altLang="de-DE" sz="16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de-DE" altLang="de-DE" sz="1600" dirty="0">
                <a:solidFill>
                  <a:srgbClr val="7030A0"/>
                </a:solidFill>
                <a:cs typeface="Arial" charset="0"/>
              </a:rPr>
              <a:t>DN </a:t>
            </a:r>
            <a:r>
              <a:rPr lang="de-DE" altLang="de-DE" sz="1600" dirty="0">
                <a:solidFill>
                  <a:srgbClr val="7030A0"/>
                </a:solidFill>
              </a:rPr>
              <a:t>25, 50, 80, 100, 150, 200, 250, 300</a:t>
            </a:r>
            <a:r>
              <a:rPr lang="ru-RU" altLang="de-DE" sz="1600" dirty="0">
                <a:solidFill>
                  <a:srgbClr val="7030A0"/>
                </a:solidFill>
              </a:rPr>
              <a:t>,</a:t>
            </a:r>
            <a:endParaRPr lang="de-DE" altLang="de-DE" sz="1600" dirty="0">
              <a:solidFill>
                <a:srgbClr val="7030A0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</a:rPr>
              <a:t>Доступны версии со встроенным </a:t>
            </a:r>
            <a:r>
              <a:rPr lang="ru-RU" sz="1600" dirty="0" err="1">
                <a:solidFill>
                  <a:srgbClr val="7030A0"/>
                </a:solidFill>
              </a:rPr>
              <a:t>шумоглушением</a:t>
            </a:r>
            <a:r>
              <a:rPr lang="ru-RU" sz="1600" dirty="0">
                <a:solidFill>
                  <a:srgbClr val="7030A0"/>
                </a:solidFill>
              </a:rPr>
              <a:t>, а также с внешним </a:t>
            </a:r>
            <a:r>
              <a:rPr lang="ru-RU" sz="1600" dirty="0" err="1">
                <a:solidFill>
                  <a:srgbClr val="7030A0"/>
                </a:solidFill>
              </a:rPr>
              <a:t>шумопоглощающим</a:t>
            </a:r>
            <a:r>
              <a:rPr lang="ru-RU" sz="1600" dirty="0">
                <a:solidFill>
                  <a:srgbClr val="7030A0"/>
                </a:solidFill>
              </a:rPr>
              <a:t> патрубком,</a:t>
            </a:r>
            <a:endParaRPr lang="en-US" sz="1600" dirty="0">
              <a:solidFill>
                <a:srgbClr val="7030A0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7030A0"/>
                </a:solidFill>
                <a:cs typeface="Arial" charset="0"/>
              </a:rPr>
              <a:t>Высокая пропускная способность благодаря конструкции осевого потока.</a:t>
            </a:r>
            <a:endParaRPr lang="de-DE" altLang="de-DE" sz="1600" dirty="0">
              <a:solidFill>
                <a:srgbClr val="7030A0"/>
              </a:solidFill>
              <a:cs typeface="Arial" charset="0"/>
            </a:endParaRPr>
          </a:p>
        </p:txBody>
      </p:sp>
      <p:pic>
        <p:nvPicPr>
          <p:cNvPr id="31748" name="Picture 3" descr="RMG512 DN50_150 pilot 6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688" y="3429000"/>
            <a:ext cx="2828866" cy="298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79589" y="354013"/>
            <a:ext cx="5692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22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1371600"/>
            <a:ext cx="1823038" cy="1995487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ru-RU" altLang="de-DE" dirty="0">
                <a:solidFill>
                  <a:srgbClr val="000000"/>
                </a:solidFill>
                <a:cs typeface="Arial" charset="0"/>
              </a:rPr>
              <a:t>Регулятор Давления Газа</a:t>
            </a:r>
            <a:r>
              <a:rPr lang="en-US" altLang="de-DE" dirty="0">
                <a:solidFill>
                  <a:srgbClr val="000000"/>
                </a:solidFill>
                <a:cs typeface="Arial" charset="0"/>
              </a:rPr>
              <a:t> HON 512</a:t>
            </a:r>
            <a:r>
              <a:rPr lang="ru-RU" altLang="de-DE" dirty="0">
                <a:solidFill>
                  <a:srgbClr val="000000"/>
                </a:solidFill>
                <a:cs typeface="Arial" charset="0"/>
              </a:rPr>
              <a:t> Пилотного типа</a:t>
            </a:r>
            <a:endParaRPr lang="en-US" altLang="de-DE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21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Комплексный подход к учету газа на каждом уровне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011D3D-470C-6841-80D1-ED00CD694525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414" y="899963"/>
            <a:ext cx="9744586" cy="54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77916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mg650_s_kpl_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320083"/>
            <a:ext cx="5306124" cy="4889016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800102"/>
            <a:ext cx="77724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eaLnBrk="1" hangingPunct="1">
              <a:defRPr/>
            </a:pPr>
            <a:endParaRPr lang="de-DE" sz="2000" b="1" kern="0" dirty="0">
              <a:latin typeface="+mj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62000" y="1405650"/>
            <a:ext cx="4602480" cy="446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ru-RU" dirty="0">
                <a:solidFill>
                  <a:srgbClr val="7030A0"/>
                </a:solidFill>
                <a:cs typeface="Arial" charset="0"/>
              </a:rPr>
              <a:t>Имеющиеся типы регуляторов</a:t>
            </a:r>
            <a:r>
              <a:rPr lang="en-US" dirty="0">
                <a:solidFill>
                  <a:srgbClr val="7030A0"/>
                </a:solidFill>
                <a:cs typeface="Arial" charset="0"/>
              </a:rPr>
              <a:t>: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solidFill>
                  <a:srgbClr val="7030A0"/>
                </a:solidFill>
                <a:cs typeface="Arial" charset="0"/>
              </a:rPr>
              <a:t>HON 200/372</a:t>
            </a:r>
            <a:br>
              <a:rPr lang="en-US" dirty="0">
                <a:solidFill>
                  <a:srgbClr val="7030A0"/>
                </a:solidFill>
                <a:cs typeface="Arial" charset="0"/>
              </a:rPr>
            </a:br>
            <a:r>
              <a:rPr lang="en-US" dirty="0">
                <a:solidFill>
                  <a:srgbClr val="7030A0"/>
                </a:solidFill>
                <a:cs typeface="Arial" charset="0"/>
              </a:rPr>
              <a:t>HON 402</a:t>
            </a:r>
            <a:br>
              <a:rPr lang="en-US" dirty="0">
                <a:solidFill>
                  <a:srgbClr val="7030A0"/>
                </a:solidFill>
                <a:cs typeface="Arial" charset="0"/>
              </a:rPr>
            </a:br>
            <a:r>
              <a:rPr lang="en-US" dirty="0">
                <a:solidFill>
                  <a:srgbClr val="7030A0"/>
                </a:solidFill>
                <a:cs typeface="Arial" charset="0"/>
              </a:rPr>
              <a:t>HON 502/503/512</a:t>
            </a:r>
            <a:br>
              <a:rPr lang="en-US" dirty="0">
                <a:solidFill>
                  <a:srgbClr val="7030A0"/>
                </a:solidFill>
                <a:cs typeface="Arial" charset="0"/>
              </a:rPr>
            </a:br>
            <a:r>
              <a:rPr lang="en-US" dirty="0">
                <a:solidFill>
                  <a:srgbClr val="7030A0"/>
                </a:solidFill>
                <a:cs typeface="Arial" charset="0"/>
              </a:rPr>
              <a:t>R100/R200</a:t>
            </a:r>
            <a:endParaRPr lang="en-US" altLang="de-DE" dirty="0">
              <a:solidFill>
                <a:srgbClr val="7030A0"/>
              </a:solidFill>
              <a:cs typeface="Arial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ru-RU" altLang="de-DE" dirty="0">
                <a:solidFill>
                  <a:srgbClr val="7030A0"/>
                </a:solidFill>
                <a:cs typeface="Arial" charset="0"/>
              </a:rPr>
              <a:t>Характеристики</a:t>
            </a:r>
            <a:r>
              <a:rPr lang="de-DE" altLang="de-DE" dirty="0">
                <a:solidFill>
                  <a:srgbClr val="7030A0"/>
                </a:solidFill>
                <a:cs typeface="Arial" charset="0"/>
              </a:rPr>
              <a:t>:</a:t>
            </a:r>
            <a:endParaRPr lang="en-US" altLang="de-DE" dirty="0">
              <a:solidFill>
                <a:srgbClr val="7030A0"/>
              </a:solidFill>
              <a:cs typeface="Arial" charset="0"/>
            </a:endParaRPr>
          </a:p>
          <a:p>
            <a:pPr marL="285750" indent="-28575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altLang="de-DE" dirty="0">
                <a:solidFill>
                  <a:srgbClr val="7030A0"/>
                </a:solidFill>
                <a:cs typeface="Arial" charset="0"/>
              </a:rPr>
              <a:t>Небольшое время срабатывания,</a:t>
            </a:r>
            <a:endParaRPr lang="de-DE" altLang="de-DE" dirty="0">
              <a:solidFill>
                <a:srgbClr val="7030A0"/>
              </a:solidFill>
              <a:cs typeface="Arial" charset="0"/>
            </a:endParaRPr>
          </a:p>
          <a:p>
            <a:pPr marL="285750" indent="-28575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altLang="de-DE" dirty="0">
                <a:solidFill>
                  <a:srgbClr val="7030A0"/>
                </a:solidFill>
                <a:cs typeface="Arial" charset="0"/>
              </a:rPr>
              <a:t>Подходят для широкого диапазона входного и выходного давления,</a:t>
            </a:r>
            <a:endParaRPr lang="de-DE" altLang="de-DE" dirty="0">
              <a:solidFill>
                <a:srgbClr val="7030A0"/>
              </a:solidFill>
              <a:cs typeface="Arial" charset="0"/>
            </a:endParaRPr>
          </a:p>
          <a:p>
            <a:pPr marL="285750" indent="-28575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altLang="de-DE" dirty="0">
                <a:solidFill>
                  <a:srgbClr val="7030A0"/>
                </a:solidFill>
                <a:cs typeface="Arial" charset="0"/>
              </a:rPr>
              <a:t>Выходное давление до 90 бар (в зависимости от основного клапана),</a:t>
            </a:r>
            <a:endParaRPr lang="de-DE" altLang="de-DE" dirty="0">
              <a:solidFill>
                <a:srgbClr val="7030A0"/>
              </a:solidFill>
              <a:cs typeface="Arial" charset="0"/>
            </a:endParaRPr>
          </a:p>
          <a:p>
            <a:pPr marL="285750" indent="-28575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altLang="de-DE" dirty="0">
                <a:solidFill>
                  <a:srgbClr val="7030A0"/>
                </a:solidFill>
                <a:cs typeface="Arial" charset="0"/>
              </a:rPr>
              <a:t>Высокая производительность,</a:t>
            </a:r>
            <a:endParaRPr lang="de-DE" altLang="de-DE" dirty="0">
              <a:solidFill>
                <a:srgbClr val="7030A0"/>
              </a:solidFill>
              <a:cs typeface="Arial" charset="0"/>
            </a:endParaRPr>
          </a:p>
          <a:p>
            <a:pPr marL="285750" indent="-285750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ru-RU" altLang="de-DE" dirty="0">
                <a:solidFill>
                  <a:srgbClr val="7030A0"/>
                </a:solidFill>
                <a:cs typeface="Arial" charset="0"/>
              </a:rPr>
              <a:t>Требуется определенный </a:t>
            </a:r>
            <a:r>
              <a:rPr lang="de-DE" altLang="de-DE" dirty="0">
                <a:solidFill>
                  <a:srgbClr val="7030A0"/>
                </a:solidFill>
                <a:cs typeface="Arial" charset="0"/>
              </a:rPr>
              <a:t>Δ</a:t>
            </a:r>
            <a:r>
              <a:rPr lang="en-US" altLang="de-DE" dirty="0">
                <a:solidFill>
                  <a:srgbClr val="7030A0"/>
                </a:solidFill>
                <a:cs typeface="Arial" charset="0"/>
              </a:rPr>
              <a:t>p</a:t>
            </a:r>
            <a:r>
              <a:rPr lang="ru-RU" altLang="de-DE" dirty="0">
                <a:solidFill>
                  <a:srgbClr val="7030A0"/>
                </a:solidFill>
                <a:cs typeface="Arial" charset="0"/>
              </a:rPr>
              <a:t>.</a:t>
            </a:r>
            <a:endParaRPr lang="de-DE" altLang="de-DE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ru-RU" kern="0" dirty="0">
                <a:ea typeface="ヒラギノ角ゴ Pro W3" charset="0"/>
                <a:cs typeface="ヒラギノ角ゴ Pro W3" charset="0"/>
              </a:rPr>
              <a:t>Регуляторы пилотного типа</a:t>
            </a:r>
            <a:endParaRPr lang="de-DE" kern="0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51048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28717" y="1208818"/>
            <a:ext cx="5286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Предохранительные Отсечные Клапаны</a:t>
            </a:r>
            <a:endParaRPr lang="de-DE" b="1" kern="0" dirty="0">
              <a:solidFill>
                <a:sysClr val="windowText" lastClr="000000"/>
              </a:solidFill>
              <a:latin typeface="+mj-lt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(</a:t>
            </a: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до</a:t>
            </a: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 100 </a:t>
            </a: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бар</a:t>
            </a: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 / </a:t>
            </a: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класс </a:t>
            </a: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600</a:t>
            </a:r>
          </a:p>
        </p:txBody>
      </p:sp>
      <p:sp>
        <p:nvSpPr>
          <p:cNvPr id="70" name="Text Box 35"/>
          <p:cNvSpPr txBox="1">
            <a:spLocks noChangeArrowheads="1"/>
          </p:cNvSpPr>
          <p:nvPr/>
        </p:nvSpPr>
        <p:spPr bwMode="auto">
          <a:xfrm>
            <a:off x="481379" y="2254449"/>
            <a:ext cx="14477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703 (704)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562021" y="2254448"/>
            <a:ext cx="116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720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4324983" y="2254447"/>
            <a:ext cx="116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721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344808" y="4374878"/>
            <a:ext cx="116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711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377288" y="4367183"/>
            <a:ext cx="19430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BD 305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2192838" y="4367183"/>
            <a:ext cx="17240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HSV 286</a:t>
            </a:r>
            <a:br>
              <a:rPr lang="de-DE" sz="1400" b="1" kern="0" dirty="0">
                <a:solidFill>
                  <a:sysClr val="windowText" lastClr="000000"/>
                </a:solidFill>
                <a:latin typeface="+mj-lt"/>
              </a:rPr>
            </a:b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2292850" y="1793727"/>
            <a:ext cx="152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Серия</a:t>
            </a:r>
            <a:r>
              <a:rPr lang="de-DE" b="1" kern="0" dirty="0">
                <a:solidFill>
                  <a:sysClr val="windowText" lastClr="000000"/>
                </a:solidFill>
                <a:latin typeface="+mj-lt"/>
              </a:rPr>
              <a:t> 700</a:t>
            </a:r>
          </a:p>
        </p:txBody>
      </p:sp>
      <p:pic>
        <p:nvPicPr>
          <p:cNvPr id="22" name="Picture 26" descr="Series 305 Slamshut-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75" y="4713123"/>
            <a:ext cx="1346237" cy="163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7" name="Picture 3" descr="U:\MA\CM\Presentation\8  Picture RMG\721 LP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983" y="2641515"/>
            <a:ext cx="1044125" cy="1528761"/>
          </a:xfrm>
          <a:prstGeom prst="rect">
            <a:avLst/>
          </a:prstGeom>
          <a:noFill/>
        </p:spPr>
      </p:pic>
      <p:pic>
        <p:nvPicPr>
          <p:cNvPr id="277508" name="Picture 4" descr="U:\MA\CM\Presentation\8  Picture RMG\720 LP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431" y="2690671"/>
            <a:ext cx="949142" cy="1571909"/>
          </a:xfrm>
          <a:prstGeom prst="rect">
            <a:avLst/>
          </a:prstGeom>
          <a:noFill/>
        </p:spPr>
      </p:pic>
      <p:pic>
        <p:nvPicPr>
          <p:cNvPr id="277509" name="Picture 5" descr="U:\MA\CM\Presentation\8  Picture RMG\703 LP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79" y="2668968"/>
            <a:ext cx="1624012" cy="1367665"/>
          </a:xfrm>
          <a:prstGeom prst="rect">
            <a:avLst/>
          </a:prstGeom>
          <a:noFill/>
        </p:spPr>
      </p:pic>
      <p:pic>
        <p:nvPicPr>
          <p:cNvPr id="27" name="Picture 5" descr="Gorter HSV086 vrijstaand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2"/>
          <a:stretch>
            <a:fillRect/>
          </a:stretch>
        </p:blipFill>
        <p:spPr bwMode="auto">
          <a:xfrm>
            <a:off x="2510102" y="4677797"/>
            <a:ext cx="1169471" cy="16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252" y="4220990"/>
            <a:ext cx="19431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8378203" y="2320393"/>
            <a:ext cx="3508998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7030A0"/>
                </a:solidFill>
              </a:rPr>
              <a:t>ПОК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rgbClr val="7030A0"/>
                </a:solidFill>
              </a:rPr>
              <a:t>для передаточных станций в сети газоснабжения, для промышленных предприятий и электростанций,</a:t>
            </a:r>
            <a:endParaRPr lang="en-US" sz="1400" dirty="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400" kern="0" dirty="0">
                <a:solidFill>
                  <a:srgbClr val="7030A0"/>
                </a:solidFill>
                <a:latin typeface="Arial"/>
              </a:rPr>
              <a:t>Рабочее давление:	до</a:t>
            </a:r>
            <a:r>
              <a:rPr lang="de-DE" sz="1400" kern="0" dirty="0">
                <a:solidFill>
                  <a:srgbClr val="7030A0"/>
                </a:solidFill>
                <a:latin typeface="Arial"/>
              </a:rPr>
              <a:t> 100 </a:t>
            </a:r>
            <a:r>
              <a:rPr lang="ru-RU" sz="1400" kern="0" dirty="0">
                <a:solidFill>
                  <a:srgbClr val="7030A0"/>
                </a:solidFill>
                <a:latin typeface="Arial"/>
              </a:rPr>
              <a:t>бар,</a:t>
            </a:r>
            <a:r>
              <a:rPr lang="de-DE" sz="1400" kern="0" dirty="0">
                <a:solidFill>
                  <a:srgbClr val="7030A0"/>
                </a:solidFill>
                <a:latin typeface="Arial"/>
              </a:rPr>
              <a:t> </a:t>
            </a:r>
            <a:br>
              <a:rPr lang="de-DE" sz="1400" kern="0" dirty="0">
                <a:solidFill>
                  <a:srgbClr val="7030A0"/>
                </a:solidFill>
                <a:latin typeface="Arial"/>
              </a:rPr>
            </a:br>
            <a:r>
              <a:rPr lang="ru-RU" sz="1400" dirty="0">
                <a:solidFill>
                  <a:srgbClr val="7030A0"/>
                </a:solidFill>
              </a:rPr>
              <a:t>Высокая пропускная способность</a:t>
            </a:r>
            <a:r>
              <a:rPr lang="en-US" sz="1400" dirty="0">
                <a:solidFill>
                  <a:srgbClr val="7030A0"/>
                </a:solidFill>
              </a:rPr>
              <a:t> / </a:t>
            </a:r>
            <a:r>
              <a:rPr lang="ru-RU" sz="1400" dirty="0">
                <a:solidFill>
                  <a:srgbClr val="7030A0"/>
                </a:solidFill>
              </a:rPr>
              <a:t>малые потери давления благодаря конструкции осевого потока,</a:t>
            </a:r>
            <a:endParaRPr lang="en-US" sz="1400" dirty="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7030A0"/>
                </a:solidFill>
              </a:rPr>
              <a:t>4 вида срабатывания: срабатывание при нехватке и превышению давления,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rgbClr val="7030A0"/>
                </a:solidFill>
              </a:rPr>
              <a:t>электромагнитное срабатывание</a:t>
            </a:r>
            <a:r>
              <a:rPr lang="en-US" sz="1400" dirty="0">
                <a:solidFill>
                  <a:srgbClr val="7030A0"/>
                </a:solidFill>
              </a:rPr>
              <a:t>, </a:t>
            </a:r>
            <a:r>
              <a:rPr lang="ru-RU" sz="1400" dirty="0">
                <a:solidFill>
                  <a:srgbClr val="7030A0"/>
                </a:solidFill>
              </a:rPr>
              <a:t>ручное срабатывание,</a:t>
            </a:r>
            <a:endParaRPr lang="en-US" sz="1400" dirty="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7030A0"/>
                </a:solidFill>
              </a:rPr>
              <a:t>Быстрое время срабатывания</a:t>
            </a:r>
            <a:r>
              <a:rPr lang="de-DE" sz="1400" dirty="0">
                <a:solidFill>
                  <a:srgbClr val="7030A0"/>
                </a:solidFill>
              </a:rPr>
              <a:t> ≤ 0,3 </a:t>
            </a:r>
            <a:r>
              <a:rPr lang="ru-RU" sz="1400" dirty="0">
                <a:solidFill>
                  <a:srgbClr val="7030A0"/>
                </a:solidFill>
              </a:rPr>
              <a:t>с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867400" y="1508048"/>
            <a:ext cx="0" cy="5077944"/>
          </a:xfrm>
          <a:prstGeom prst="line">
            <a:avLst/>
          </a:prstGeom>
          <a:ln w="412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7387" y="1848253"/>
            <a:ext cx="1904766" cy="21689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237" y="4829723"/>
            <a:ext cx="1406474" cy="1601513"/>
          </a:xfrm>
          <a:prstGeom prst="rect">
            <a:avLst/>
          </a:prstGeom>
        </p:spPr>
      </p:pic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6120642" y="1208818"/>
            <a:ext cx="6076230" cy="4204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ru-RU" b="1" kern="0" dirty="0">
                <a:solidFill>
                  <a:srgbClr val="000000"/>
                </a:solidFill>
                <a:latin typeface="Arial"/>
              </a:rPr>
              <a:t>Предохранительный Отсекающий 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ru-RU" b="1" kern="0" dirty="0">
                <a:solidFill>
                  <a:srgbClr val="000000"/>
                </a:solidFill>
                <a:latin typeface="Arial"/>
              </a:rPr>
              <a:t>Клапан</a:t>
            </a:r>
            <a:r>
              <a:rPr lang="de-DE" b="1" kern="0" dirty="0">
                <a:solidFill>
                  <a:srgbClr val="000000"/>
                </a:solidFill>
                <a:latin typeface="Arial"/>
              </a:rPr>
              <a:t> HON 711</a:t>
            </a:r>
          </a:p>
        </p:txBody>
      </p:sp>
      <p:sp>
        <p:nvSpPr>
          <p:cNvPr id="24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Предохранительные клапаны производства </a:t>
            </a:r>
            <a:r>
              <a:rPr lang="en-US" dirty="0"/>
              <a:t>Honeywell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16767094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79589" y="354013"/>
            <a:ext cx="5692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22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822" y="2167521"/>
            <a:ext cx="1658266" cy="18151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120" y="4288014"/>
            <a:ext cx="1271294" cy="2081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2723" y="4108889"/>
            <a:ext cx="1984993" cy="2260256"/>
          </a:xfrm>
          <a:prstGeom prst="rect">
            <a:avLst/>
          </a:prstGeom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528083" y="3980237"/>
            <a:ext cx="1479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330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2470491" y="2121911"/>
            <a:ext cx="116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512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748686" y="4327650"/>
            <a:ext cx="116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HON </a:t>
            </a:r>
            <a:r>
              <a:rPr lang="ru-RU" sz="1400" b="1" kern="0" dirty="0">
                <a:solidFill>
                  <a:sysClr val="windowText" lastClr="000000"/>
                </a:solidFill>
                <a:latin typeface="+mj-lt"/>
              </a:rPr>
              <a:t>711</a:t>
            </a:r>
            <a:endParaRPr lang="de-DE" sz="11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 bwMode="auto">
          <a:xfrm>
            <a:off x="714240" y="357189"/>
            <a:ext cx="1045516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Освоение производства новых изделий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201</a:t>
            </a:r>
            <a:r>
              <a:rPr lang="ru-RU" dirty="0"/>
              <a:t>7</a:t>
            </a:r>
            <a:r>
              <a:rPr lang="en-US" dirty="0"/>
              <a:t> – 201</a:t>
            </a:r>
            <a:r>
              <a:rPr lang="ru-RU" dirty="0"/>
              <a:t>8гг.</a:t>
            </a:r>
            <a:br>
              <a:rPr lang="en-US" baseline="30000" dirty="0"/>
            </a:br>
            <a:endParaRPr lang="ru-RU" baseline="300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229742" y="1455950"/>
            <a:ext cx="0" cy="5077944"/>
          </a:xfrm>
          <a:prstGeom prst="line">
            <a:avLst/>
          </a:prstGeom>
          <a:ln w="412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Regelstrecke USZ 0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3528" y="1634598"/>
            <a:ext cx="4696130" cy="486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-2205" y="1233028"/>
            <a:ext cx="528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Отдельные приборы</a:t>
            </a:r>
            <a:endParaRPr lang="de-DE" b="1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5033282" y="1232342"/>
            <a:ext cx="6636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+mj-lt"/>
              </a:rPr>
              <a:t>Комплексные решения по учету и редуцированию</a:t>
            </a:r>
            <a:endParaRPr lang="de-DE" b="1" kern="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5877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934" y="3320249"/>
            <a:ext cx="29622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34"/>
          <p:cNvSpPr txBox="1">
            <a:spLocks noChangeArrowheads="1"/>
          </p:cNvSpPr>
          <p:nvPr/>
        </p:nvSpPr>
        <p:spPr bwMode="auto">
          <a:xfrm>
            <a:off x="9426840" y="5471287"/>
            <a:ext cx="12698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1600" b="1" dirty="0">
                <a:solidFill>
                  <a:srgbClr val="000000"/>
                </a:solidFill>
              </a:rPr>
              <a:t>Аналитика</a:t>
            </a:r>
            <a:endParaRPr lang="en-US" sz="1600" b="1" dirty="0">
              <a:solidFill>
                <a:srgbClr val="0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</a:rPr>
              <a:t>(2016)</a:t>
            </a:r>
          </a:p>
        </p:txBody>
      </p:sp>
      <p:pic>
        <p:nvPicPr>
          <p:cNvPr id="26632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694" y="1748753"/>
            <a:ext cx="774258" cy="101845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6633" name="Picture 2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867" y="4908897"/>
            <a:ext cx="1062037" cy="1447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26634" name="TextBox 45"/>
          <p:cNvSpPr txBox="1">
            <a:spLocks noChangeArrowheads="1"/>
          </p:cNvSpPr>
          <p:nvPr/>
        </p:nvSpPr>
        <p:spPr bwMode="auto">
          <a:xfrm>
            <a:off x="8396988" y="2206465"/>
            <a:ext cx="14950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1600" b="1" dirty="0">
                <a:solidFill>
                  <a:srgbClr val="000000"/>
                </a:solidFill>
              </a:rPr>
              <a:t>Температура</a:t>
            </a:r>
            <a:endParaRPr lang="en-US" sz="1600" b="1" dirty="0">
              <a:solidFill>
                <a:srgbClr val="0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</a:rPr>
              <a:t>(2014-15)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4322763" y="3017838"/>
            <a:ext cx="3657600" cy="2349500"/>
          </a:xfrm>
          <a:prstGeom prst="ellipse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/>
          <a:lstStyle/>
          <a:p>
            <a:pPr>
              <a:lnSpc>
                <a:spcPct val="110000"/>
              </a:lnSpc>
              <a:defRPr/>
            </a:pPr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26637" name="TextBox 49"/>
          <p:cNvSpPr txBox="1">
            <a:spLocks noChangeArrowheads="1"/>
          </p:cNvSpPr>
          <p:nvPr/>
        </p:nvSpPr>
        <p:spPr bwMode="auto">
          <a:xfrm>
            <a:off x="5544415" y="3119909"/>
            <a:ext cx="13067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900" b="1" dirty="0">
                <a:solidFill>
                  <a:srgbClr val="000000"/>
                </a:solidFill>
              </a:rPr>
              <a:t>Кнопки управления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6638" name="TextBox 56"/>
          <p:cNvSpPr txBox="1">
            <a:spLocks noChangeArrowheads="1"/>
          </p:cNvSpPr>
          <p:nvPr/>
        </p:nvSpPr>
        <p:spPr bwMode="auto">
          <a:xfrm>
            <a:off x="4444850" y="4079474"/>
            <a:ext cx="64152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900" b="1" dirty="0">
                <a:solidFill>
                  <a:srgbClr val="000000"/>
                </a:solidFill>
              </a:rPr>
              <a:t>Крышка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26639" name="TextBox 57"/>
          <p:cNvSpPr txBox="1">
            <a:spLocks noChangeArrowheads="1"/>
          </p:cNvSpPr>
          <p:nvPr/>
        </p:nvSpPr>
        <p:spPr bwMode="auto">
          <a:xfrm>
            <a:off x="5139269" y="4572001"/>
            <a:ext cx="67839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900" b="1" dirty="0">
                <a:solidFill>
                  <a:srgbClr val="000000"/>
                </a:solidFill>
              </a:rPr>
              <a:t>Дисплей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6640" name="TextBox 58"/>
          <p:cNvSpPr txBox="1">
            <a:spLocks noChangeArrowheads="1"/>
          </p:cNvSpPr>
          <p:nvPr/>
        </p:nvSpPr>
        <p:spPr bwMode="auto">
          <a:xfrm>
            <a:off x="5361461" y="3644900"/>
            <a:ext cx="5261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900" b="1" dirty="0">
                <a:solidFill>
                  <a:srgbClr val="000000"/>
                </a:solidFill>
              </a:rPr>
              <a:t>Плата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6641" name="TextBox 59"/>
          <p:cNvSpPr txBox="1">
            <a:spLocks noChangeArrowheads="1"/>
          </p:cNvSpPr>
          <p:nvPr/>
        </p:nvSpPr>
        <p:spPr bwMode="auto">
          <a:xfrm>
            <a:off x="6622397" y="4017773"/>
            <a:ext cx="67518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900" b="1" dirty="0" err="1">
                <a:solidFill>
                  <a:srgbClr val="000000"/>
                </a:solidFill>
              </a:rPr>
              <a:t>Клемник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6642" name="TextBox 60"/>
          <p:cNvSpPr txBox="1">
            <a:spLocks noChangeArrowheads="1"/>
          </p:cNvSpPr>
          <p:nvPr/>
        </p:nvSpPr>
        <p:spPr bwMode="auto">
          <a:xfrm>
            <a:off x="6374992" y="4922508"/>
            <a:ext cx="58221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900" b="1" dirty="0">
                <a:solidFill>
                  <a:srgbClr val="000000"/>
                </a:solidFill>
              </a:rPr>
              <a:t>Датчик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6643" name="TextBox 61"/>
          <p:cNvSpPr txBox="1">
            <a:spLocks noChangeArrowheads="1"/>
          </p:cNvSpPr>
          <p:nvPr/>
        </p:nvSpPr>
        <p:spPr bwMode="auto">
          <a:xfrm>
            <a:off x="7215028" y="3869090"/>
            <a:ext cx="64152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900" b="1" dirty="0">
                <a:solidFill>
                  <a:srgbClr val="000000"/>
                </a:solidFill>
              </a:rPr>
              <a:t>Крышка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6648" name="TextBox 75"/>
          <p:cNvSpPr txBox="1">
            <a:spLocks noChangeArrowheads="1"/>
          </p:cNvSpPr>
          <p:nvPr/>
        </p:nvSpPr>
        <p:spPr bwMode="auto">
          <a:xfrm>
            <a:off x="650452" y="3674444"/>
            <a:ext cx="1718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1600" b="1" dirty="0">
                <a:solidFill>
                  <a:srgbClr val="000000"/>
                </a:solidFill>
              </a:rPr>
              <a:t>Беспроводные</a:t>
            </a:r>
          </a:p>
          <a:p>
            <a:pPr algn="ctr">
              <a:buFont typeface="Wingdings" pitchFamily="2" charset="2"/>
              <a:buNone/>
            </a:pPr>
            <a:r>
              <a:rPr lang="ru-RU" sz="1600" b="1" dirty="0">
                <a:solidFill>
                  <a:srgbClr val="000000"/>
                </a:solidFill>
              </a:rPr>
              <a:t>датчики</a:t>
            </a:r>
            <a:endParaRPr lang="en-US" sz="1600" b="1" dirty="0">
              <a:solidFill>
                <a:srgbClr val="0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</a:rPr>
              <a:t>(2016)</a:t>
            </a:r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2171753" y="3119468"/>
            <a:ext cx="871538" cy="1476375"/>
            <a:chOff x="3666817" y="946012"/>
            <a:chExt cx="752475" cy="1379816"/>
          </a:xfrm>
        </p:grpSpPr>
        <p:pic>
          <p:nvPicPr>
            <p:cNvPr id="26667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6817" y="1163778"/>
              <a:ext cx="752475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8" name="Picture 6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89880" y="946012"/>
              <a:ext cx="72732" cy="317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50" name="TextBox 53"/>
          <p:cNvSpPr txBox="1">
            <a:spLocks noChangeArrowheads="1"/>
          </p:cNvSpPr>
          <p:nvPr/>
        </p:nvSpPr>
        <p:spPr bwMode="auto">
          <a:xfrm>
            <a:off x="6782217" y="1259866"/>
            <a:ext cx="10743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1600" b="1" dirty="0">
                <a:solidFill>
                  <a:srgbClr val="000000"/>
                </a:solidFill>
              </a:rPr>
              <a:t>Уровень</a:t>
            </a:r>
            <a:endParaRPr lang="en-US" sz="1600" b="1" dirty="0">
              <a:solidFill>
                <a:srgbClr val="0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</a:rPr>
              <a:t>(2015</a:t>
            </a:r>
            <a:r>
              <a:rPr lang="ru-RU" sz="1600" b="1" dirty="0">
                <a:solidFill>
                  <a:srgbClr val="FF0000"/>
                </a:solidFill>
              </a:rPr>
              <a:t>-16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6651" name="Picture 68" descr="ST800 RS.JPG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1504" y="1527086"/>
            <a:ext cx="15316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69" descr="ST800 FM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417" y="1637593"/>
            <a:ext cx="6604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3" name="TextBox 9"/>
          <p:cNvSpPr txBox="1">
            <a:spLocks noChangeArrowheads="1"/>
          </p:cNvSpPr>
          <p:nvPr/>
        </p:nvSpPr>
        <p:spPr bwMode="auto">
          <a:xfrm>
            <a:off x="2071121" y="1160333"/>
            <a:ext cx="3407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1600" b="1" dirty="0">
                <a:solidFill>
                  <a:srgbClr val="000000"/>
                </a:solidFill>
              </a:rPr>
              <a:t>Давление, перепад давления</a:t>
            </a:r>
            <a:endParaRPr lang="en-US" sz="1600" b="1" dirty="0">
              <a:solidFill>
                <a:srgbClr val="0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</a:rPr>
              <a:t>(2012-2013)</a:t>
            </a:r>
          </a:p>
        </p:txBody>
      </p:sp>
      <p:pic>
        <p:nvPicPr>
          <p:cNvPr id="26655" name="Picture 10" descr="Durafet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824" y="5259529"/>
            <a:ext cx="11636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6" name="TextBox 39"/>
          <p:cNvSpPr txBox="1">
            <a:spLocks noChangeArrowheads="1"/>
          </p:cNvSpPr>
          <p:nvPr/>
        </p:nvSpPr>
        <p:spPr bwMode="auto">
          <a:xfrm>
            <a:off x="487306" y="5376221"/>
            <a:ext cx="26035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1600" b="1" dirty="0">
                <a:solidFill>
                  <a:srgbClr val="000000"/>
                </a:solidFill>
              </a:rPr>
              <a:t>Многопараметрический</a:t>
            </a:r>
          </a:p>
          <a:p>
            <a:pPr algn="ctr">
              <a:buFont typeface="Wingdings" pitchFamily="2" charset="2"/>
              <a:buNone/>
            </a:pPr>
            <a:r>
              <a:rPr lang="ru-RU" sz="1600" b="1" dirty="0">
                <a:solidFill>
                  <a:srgbClr val="000000"/>
                </a:solidFill>
              </a:rPr>
              <a:t>преобразователь</a:t>
            </a:r>
            <a:endParaRPr lang="en-US" sz="1600" b="1" dirty="0">
              <a:solidFill>
                <a:srgbClr val="0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</a:rPr>
              <a:t>(2015)</a:t>
            </a:r>
          </a:p>
        </p:txBody>
      </p:sp>
      <p:sp>
        <p:nvSpPr>
          <p:cNvPr id="26657" name="TextBox 66"/>
          <p:cNvSpPr txBox="1">
            <a:spLocks noChangeArrowheads="1"/>
          </p:cNvSpPr>
          <p:nvPr/>
        </p:nvSpPr>
        <p:spPr bwMode="auto">
          <a:xfrm>
            <a:off x="1536041" y="2388165"/>
            <a:ext cx="18688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600" b="1" dirty="0">
                <a:solidFill>
                  <a:srgbClr val="000000"/>
                </a:solidFill>
              </a:rPr>
              <a:t>С мембранными</a:t>
            </a:r>
          </a:p>
          <a:p>
            <a:pPr>
              <a:buFont typeface="Wingdings" pitchFamily="2" charset="2"/>
              <a:buNone/>
            </a:pPr>
            <a:r>
              <a:rPr lang="ru-RU" sz="1600" b="1" dirty="0">
                <a:solidFill>
                  <a:srgbClr val="000000"/>
                </a:solidFill>
              </a:rPr>
              <a:t>разделителями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6659" name="Picture 1" descr="ST800 radar loop powered.pn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658" y="1778994"/>
            <a:ext cx="10016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https://www.honeywellprocess.com/library/marketing/marketing-images/Products/S-Z/STT850/slideshow/STT850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62864" y="2727125"/>
            <a:ext cx="1193936" cy="672826"/>
          </a:xfrm>
          <a:prstGeom prst="rect">
            <a:avLst/>
          </a:prstGeom>
          <a:noFill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8668" y="3100388"/>
            <a:ext cx="803045" cy="62497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pic>
        <p:nvPicPr>
          <p:cNvPr id="55" name="Picture 8" descr="GWR white background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766" y="1330541"/>
            <a:ext cx="608158" cy="111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9439" y="4709524"/>
            <a:ext cx="633943" cy="70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8" descr="Durafet3_01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01058" flipH="1">
            <a:off x="8283673" y="5175100"/>
            <a:ext cx="3683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itle 8"/>
          <p:cNvSpPr txBox="1">
            <a:spLocks/>
          </p:cNvSpPr>
          <p:nvPr/>
        </p:nvSpPr>
        <p:spPr>
          <a:xfrm>
            <a:off x="714240" y="357189"/>
            <a:ext cx="10455164" cy="498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Общая платформа </a:t>
            </a:r>
            <a:r>
              <a:rPr lang="en-US" dirty="0" err="1"/>
              <a:t>SmartLine</a:t>
            </a:r>
            <a:r>
              <a:rPr lang="en-US" dirty="0"/>
              <a:t> </a:t>
            </a:r>
            <a:r>
              <a:rPr lang="ru-RU" dirty="0"/>
              <a:t>для всех применений</a:t>
            </a:r>
          </a:p>
        </p:txBody>
      </p:sp>
      <p:sp>
        <p:nvSpPr>
          <p:cNvPr id="2" name="Штриховая стрелка вправо 1"/>
          <p:cNvSpPr/>
          <p:nvPr/>
        </p:nvSpPr>
        <p:spPr>
          <a:xfrm rot="19817508">
            <a:off x="7781081" y="3087931"/>
            <a:ext cx="978408" cy="484632"/>
          </a:xfrm>
          <a:prstGeom prst="stripedRightArrow">
            <a:avLst/>
          </a:prstGeom>
          <a:solidFill>
            <a:srgbClr val="00B0F0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1" name="Штриховая стрелка вправо 40"/>
          <p:cNvSpPr/>
          <p:nvPr/>
        </p:nvSpPr>
        <p:spPr>
          <a:xfrm rot="1293950">
            <a:off x="7978620" y="4567017"/>
            <a:ext cx="978408" cy="484632"/>
          </a:xfrm>
          <a:prstGeom prst="stripedRightArrow">
            <a:avLst/>
          </a:prstGeom>
          <a:solidFill>
            <a:srgbClr val="00B0F0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2" name="Штриховая стрелка вправо 41"/>
          <p:cNvSpPr/>
          <p:nvPr/>
        </p:nvSpPr>
        <p:spPr>
          <a:xfrm rot="13047526">
            <a:off x="3810673" y="2821222"/>
            <a:ext cx="978408" cy="484632"/>
          </a:xfrm>
          <a:prstGeom prst="stripedRightArrow">
            <a:avLst/>
          </a:prstGeom>
          <a:solidFill>
            <a:srgbClr val="00B0F0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3" name="Штриховая стрелка вправо 42"/>
          <p:cNvSpPr/>
          <p:nvPr/>
        </p:nvSpPr>
        <p:spPr>
          <a:xfrm rot="11297320">
            <a:off x="3246679" y="3847626"/>
            <a:ext cx="978408" cy="484632"/>
          </a:xfrm>
          <a:prstGeom prst="stripedRightArrow">
            <a:avLst/>
          </a:prstGeom>
          <a:solidFill>
            <a:srgbClr val="00B0F0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5" name="Штриховая стрелка вправо 44"/>
          <p:cNvSpPr/>
          <p:nvPr/>
        </p:nvSpPr>
        <p:spPr>
          <a:xfrm rot="8418736">
            <a:off x="3708902" y="5004109"/>
            <a:ext cx="978408" cy="484632"/>
          </a:xfrm>
          <a:prstGeom prst="stripedRightArrow">
            <a:avLst/>
          </a:prstGeom>
          <a:solidFill>
            <a:srgbClr val="00B0F0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6" name="Штриховая стрелка вправо 45"/>
          <p:cNvSpPr/>
          <p:nvPr/>
        </p:nvSpPr>
        <p:spPr>
          <a:xfrm rot="16944551">
            <a:off x="6405122" y="2447850"/>
            <a:ext cx="598012" cy="484632"/>
          </a:xfrm>
          <a:prstGeom prst="stripedRightArrow">
            <a:avLst/>
          </a:prstGeom>
          <a:solidFill>
            <a:srgbClr val="00B0F0"/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92594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Освоение производства новых изделий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201</a:t>
            </a:r>
            <a:r>
              <a:rPr lang="ru-RU" dirty="0"/>
              <a:t>7</a:t>
            </a:r>
            <a:r>
              <a:rPr lang="en-US" dirty="0"/>
              <a:t> – 201</a:t>
            </a:r>
            <a:r>
              <a:rPr lang="ru-RU" dirty="0"/>
              <a:t>8гг.</a:t>
            </a:r>
            <a:br>
              <a:rPr lang="en-US" baseline="30000" dirty="0"/>
            </a:b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98" y="1570722"/>
            <a:ext cx="4668253" cy="420142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072948" y="1015329"/>
            <a:ext cx="7985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Датчики давления и перепада давления семейства </a:t>
            </a:r>
            <a:r>
              <a:rPr lang="en-US" sz="2000" b="1" dirty="0" err="1">
                <a:solidFill>
                  <a:srgbClr val="7030A0"/>
                </a:solidFill>
              </a:rPr>
              <a:t>SmartLine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59061" y="1793309"/>
            <a:ext cx="6051396" cy="189026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30000"/>
              </a:lnSpc>
              <a:buClr>
                <a:srgbClr val="7030A0"/>
              </a:buClr>
              <a:buFontTx/>
              <a:buChar char="•"/>
            </a:pP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Серии:			</a:t>
            </a:r>
            <a:r>
              <a:rPr lang="en-US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700 </a:t>
            </a:r>
            <a:r>
              <a:rPr lang="ru-RU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 800,</a:t>
            </a:r>
          </a:p>
          <a:p>
            <a:pPr>
              <a:lnSpc>
                <a:spcPct val="130000"/>
              </a:lnSpc>
              <a:buClr>
                <a:srgbClr val="7030A0"/>
              </a:buClr>
              <a:buFontTx/>
              <a:buChar char="•"/>
            </a:pPr>
            <a:r>
              <a:rPr lang="en-US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Исполнения:	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дифференциальное давления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30000"/>
              </a:lnSpc>
              <a:buClr>
                <a:srgbClr val="7030A0"/>
              </a:buClr>
            </a:pP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абсолютное давление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30000"/>
              </a:lnSpc>
              <a:buClr>
                <a:srgbClr val="7030A0"/>
              </a:buClr>
            </a:pP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избыточное давление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aseline="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Clr>
                <a:srgbClr val="7030A0"/>
              </a:buClr>
            </a:pPr>
            <a:endParaRPr lang="ru-RU" sz="1800" baseline="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59061" y="3286080"/>
            <a:ext cx="6662057" cy="297055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30000"/>
              </a:lnSpc>
              <a:buClr>
                <a:srgbClr val="7030A0"/>
              </a:buClr>
              <a:buFontTx/>
              <a:buChar char="•"/>
            </a:pP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Точность:						до ±0.025%, </a:t>
            </a:r>
          </a:p>
          <a:p>
            <a:pPr>
              <a:lnSpc>
                <a:spcPct val="130000"/>
              </a:lnSpc>
              <a:buClr>
                <a:srgbClr val="7030A0"/>
              </a:buClr>
            </a:pP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возможностью выбора из ряда 	0</a:t>
            </a:r>
            <a:r>
              <a:rPr lang="en-US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en-US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en-US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US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en-US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.5%</a:t>
            </a: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30000"/>
              </a:lnSpc>
              <a:buClr>
                <a:srgbClr val="7030A0"/>
              </a:buClr>
              <a:buFontTx/>
              <a:buChar char="•"/>
            </a:pP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Межповерочный интервал:		5 лет,</a:t>
            </a:r>
          </a:p>
          <a:p>
            <a:pPr>
              <a:lnSpc>
                <a:spcPct val="130000"/>
              </a:lnSpc>
              <a:buClr>
                <a:srgbClr val="7030A0"/>
              </a:buClr>
              <a:buFontTx/>
              <a:buChar char="•"/>
            </a:pP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Пожизненная гарантия:			15 лет,</a:t>
            </a:r>
          </a:p>
          <a:p>
            <a:pPr>
              <a:lnSpc>
                <a:spcPct val="130000"/>
              </a:lnSpc>
              <a:buClr>
                <a:srgbClr val="7030A0"/>
              </a:buClr>
              <a:buFontTx/>
              <a:buChar char="•"/>
            </a:pP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Диапазон перестройки:			400:1 </a:t>
            </a:r>
            <a:r>
              <a:rPr lang="en-US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 100:1</a:t>
            </a: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30000"/>
              </a:lnSpc>
              <a:buClr>
                <a:srgbClr val="7030A0"/>
              </a:buClr>
              <a:buFontTx/>
              <a:buChar char="•"/>
            </a:pP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Комплексная </a:t>
            </a:r>
            <a:r>
              <a:rPr lang="ru-RU" sz="1800" baseline="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взрывозащита</a:t>
            </a: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sz="1800" baseline="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EExd</a:t>
            </a:r>
            <a:r>
              <a:rPr lang="en-US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aseline="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EExia</a:t>
            </a:r>
            <a:r>
              <a:rPr lang="en-US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aseline="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EExna</a:t>
            </a: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sz="1800" baseline="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Clr>
                <a:srgbClr val="7030A0"/>
              </a:buClr>
              <a:buFontTx/>
              <a:buChar char="•"/>
            </a:pP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Минимальная температура </a:t>
            </a:r>
          </a:p>
          <a:p>
            <a:pPr>
              <a:lnSpc>
                <a:spcPct val="130000"/>
              </a:lnSpc>
              <a:buClr>
                <a:srgbClr val="7030A0"/>
              </a:buClr>
            </a:pP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окружающей среды:				-50</a:t>
            </a:r>
            <a:r>
              <a:rPr lang="ru-RU" sz="1800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800" baseline="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936922013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A011D3D-470C-6841-80D1-ED00CD694525}" type="slidenum">
              <a:rPr lang="en-US">
                <a:solidFill>
                  <a:srgbClr val="FFFFFF"/>
                </a:solidFill>
              </a:rPr>
              <a:pPr/>
              <a:t>44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ru-RU" dirty="0"/>
              <a:t>Датчики семейства </a:t>
            </a:r>
            <a:r>
              <a:rPr lang="en-US" dirty="0" err="1"/>
              <a:t>SmartLine</a:t>
            </a:r>
            <a:r>
              <a:rPr lang="en-US" dirty="0"/>
              <a:t> </a:t>
            </a:r>
            <a:r>
              <a:rPr lang="ru-RU" dirty="0"/>
              <a:t>серий </a:t>
            </a:r>
            <a:r>
              <a:rPr lang="en-US" dirty="0"/>
              <a:t>ST700, ST800</a:t>
            </a:r>
            <a:endParaRPr lang="nl-NL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52320" y="2347674"/>
            <a:ext cx="651691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7030A0"/>
              </a:buClr>
              <a:buFontTx/>
              <a:buChar char="•"/>
            </a:pP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100 % модульность конструкции и взаимозаменяемость элементов,</a:t>
            </a:r>
          </a:p>
          <a:p>
            <a:pPr>
              <a:lnSpc>
                <a:spcPct val="130000"/>
              </a:lnSpc>
              <a:buClr>
                <a:srgbClr val="7030A0"/>
              </a:buClr>
              <a:buFontTx/>
              <a:buChar char="•"/>
            </a:pP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Контроль засорения импульсных линий, для серии 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ST800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30000"/>
              </a:lnSpc>
              <a:buClr>
                <a:srgbClr val="7030A0"/>
              </a:buClr>
              <a:buFontTx/>
              <a:buChar char="•"/>
            </a:pP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Данные конфигурации хранятся на плате при переносе на другой датчик,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buClr>
                <a:srgbClr val="7030A0"/>
              </a:buClr>
              <a:buFontTx/>
              <a:buChar char="•"/>
            </a:pP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Результаты калибровки хранятся в сенсоре (замена платы электроники не сбрасывает калибровку сенсора).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44" y="1822668"/>
            <a:ext cx="4937314" cy="37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48799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Производство датчиков </a:t>
            </a:r>
            <a:r>
              <a:rPr lang="en-US" dirty="0" err="1"/>
              <a:t>SmartLine</a:t>
            </a:r>
            <a:r>
              <a:rPr lang="en-US" dirty="0"/>
              <a:t> </a:t>
            </a:r>
            <a:r>
              <a:rPr lang="ru-RU" dirty="0"/>
              <a:t>серий </a:t>
            </a:r>
            <a:r>
              <a:rPr lang="en-US" dirty="0"/>
              <a:t>ST700, ST800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70C130-3947-5746-9F16-5E7E49C44C4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275" y="3672114"/>
            <a:ext cx="2215894" cy="262164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6960" y="3664857"/>
            <a:ext cx="2087315" cy="262889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666" y="1065494"/>
            <a:ext cx="2822314" cy="25993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8596" y="1065494"/>
            <a:ext cx="3480069" cy="25993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660" y="3664855"/>
            <a:ext cx="3162301" cy="26288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78" y="1065496"/>
            <a:ext cx="2384923" cy="25993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4750" y="3664854"/>
            <a:ext cx="3401151" cy="26288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660" y="1065496"/>
            <a:ext cx="2183936" cy="259936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79009924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 bwMode="auto">
          <a:xfrm>
            <a:off x="4379685" y="3104242"/>
            <a:ext cx="5399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2000" b="1">
                <a:solidFill>
                  <a:schemeClr val="tx2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800" b="1">
                <a:solidFill>
                  <a:schemeClr val="tx2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altLang="ru-RU" sz="1800" kern="0" dirty="0">
              <a:solidFill>
                <a:srgbClr val="FFFFFF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800" kern="0" dirty="0">
                <a:solidFill>
                  <a:srgbClr val="FFFFFF"/>
                </a:solidFill>
              </a:rPr>
              <a:t>Спасибо за внимание!</a:t>
            </a:r>
            <a:endParaRPr lang="en-US" altLang="ru-RU" sz="2800" kern="0" dirty="0">
              <a:solidFill>
                <a:srgbClr val="FFFFFF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altLang="ru-RU" sz="14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0691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257" y="5017560"/>
            <a:ext cx="840395" cy="1115877"/>
          </a:xfrm>
          <a:prstGeom prst="rect">
            <a:avLst/>
          </a:prstGeom>
        </p:spPr>
      </p:pic>
      <p:sp>
        <p:nvSpPr>
          <p:cNvPr id="78" name="Прямоугольник 77"/>
          <p:cNvSpPr>
            <a:spLocks noChangeArrowheads="1"/>
          </p:cNvSpPr>
          <p:nvPr/>
        </p:nvSpPr>
        <p:spPr bwMode="auto">
          <a:xfrm>
            <a:off x="380406" y="4677253"/>
            <a:ext cx="30612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Программное обеспечение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и системы</a:t>
            </a:r>
            <a:r>
              <a:rPr kumimoji="0" lang="ru-RU" altLang="ru-RU" sz="1200" b="0" i="0" u="none" strike="noStrike" kern="0" cap="none" spc="0" normalizeH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телеметрии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7469023" y="4664634"/>
            <a:ext cx="446108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Шкафные и блочные пункты учета и редуцирования газа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4340530" y="3116433"/>
            <a:ext cx="34779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Турбинные, ротационные и ультразвуковые счетчики газа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48" name="Picture 4" descr="\\Gas-resurs\Пользователи\!!!общая\!!!История ЭЛЬСТЕР\Приборы\Rabo_ek27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7770" y="3416978"/>
            <a:ext cx="907256" cy="11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1122" y="3546860"/>
            <a:ext cx="907341" cy="81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381" y="3672811"/>
            <a:ext cx="922578" cy="73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464798" y="3024128"/>
            <a:ext cx="11412000" cy="4734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42000">
                  <a:srgbClr val="000000">
                    <a:lumMod val="45000"/>
                    <a:lumOff val="55000"/>
                  </a:srgbClr>
                </a:gs>
                <a:gs pos="68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57" y="3508150"/>
            <a:ext cx="974519" cy="87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823" y="3389255"/>
            <a:ext cx="2114845" cy="1212511"/>
          </a:xfrm>
          <a:prstGeom prst="rect">
            <a:avLst/>
          </a:prstGeom>
        </p:spPr>
      </p:pic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180700" y="3116433"/>
            <a:ext cx="421370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Корректоры объема газа и дополнительные</a:t>
            </a:r>
            <a:r>
              <a:rPr kumimoji="0" lang="ru-RU" altLang="ru-RU" sz="1200" b="0" i="0" u="none" strike="noStrike" kern="0" cap="none" spc="0" normalizeH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 датчики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7861487" y="3116433"/>
            <a:ext cx="314118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Измерительные комплексы СГ-ЭК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9163" y="1764402"/>
            <a:ext cx="771669" cy="1172155"/>
          </a:xfrm>
          <a:prstGeom prst="rect">
            <a:avLst/>
          </a:prstGeom>
        </p:spPr>
      </p:pic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778729" y="1389681"/>
            <a:ext cx="215160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Бытовые счетчики газа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BK-G(T)1,6…G(T)6</a:t>
            </a:r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3433422" y="1376840"/>
            <a:ext cx="356786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Коммунальные и промышленные счетчики газа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BK-G10…G25            BK-G40…G100</a:t>
            </a: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6813375" y="1373906"/>
            <a:ext cx="315528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Измерительные комплексы СГ-ТК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60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09" y="1915279"/>
            <a:ext cx="812592" cy="92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http://www.gaselectro.ru/images/gallery/bk-g6a20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855" y="1981146"/>
            <a:ext cx="1036157" cy="82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290" y="1858652"/>
            <a:ext cx="1082888" cy="105907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016" y="1863462"/>
            <a:ext cx="1392793" cy="1074192"/>
          </a:xfrm>
          <a:prstGeom prst="rect">
            <a:avLst/>
          </a:prstGeom>
        </p:spPr>
      </p:pic>
      <p:cxnSp>
        <p:nvCxnSpPr>
          <p:cNvPr id="64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5146431" y="1933371"/>
            <a:ext cx="2834" cy="1020287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679" y="1728165"/>
            <a:ext cx="1543616" cy="1232299"/>
          </a:xfrm>
          <a:prstGeom prst="rect">
            <a:avLst/>
          </a:prstGeom>
        </p:spPr>
      </p:pic>
      <p:cxnSp>
        <p:nvCxnSpPr>
          <p:cNvPr id="67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3402553" y="1413720"/>
            <a:ext cx="6340" cy="1542269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6974490" y="1456448"/>
            <a:ext cx="1164" cy="1513990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1906" y="3506543"/>
            <a:ext cx="1187828" cy="974750"/>
          </a:xfrm>
          <a:prstGeom prst="rect">
            <a:avLst/>
          </a:prstGeom>
        </p:spPr>
      </p:pic>
      <p:cxnSp>
        <p:nvCxnSpPr>
          <p:cNvPr id="70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420467" y="4607608"/>
            <a:ext cx="11412000" cy="4734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42000">
                  <a:srgbClr val="000000">
                    <a:lumMod val="45000"/>
                    <a:lumOff val="55000"/>
                  </a:srgbClr>
                </a:gs>
                <a:gs pos="68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4268157" y="3208840"/>
            <a:ext cx="9473" cy="1304055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7829656" y="3247153"/>
            <a:ext cx="9833" cy="1265740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3" name="Picture 20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282" y="5156844"/>
            <a:ext cx="2410507" cy="131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8247" y="5084397"/>
            <a:ext cx="2313936" cy="1278942"/>
          </a:xfrm>
          <a:prstGeom prst="rect">
            <a:avLst/>
          </a:prstGeom>
        </p:spPr>
      </p:pic>
      <p:cxnSp>
        <p:nvCxnSpPr>
          <p:cNvPr id="76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3661713" y="4804791"/>
            <a:ext cx="9186" cy="1647719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3679906" y="4681267"/>
            <a:ext cx="364724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Поверочное и испытательное оборудование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82" name="Picture 2" descr="http://www.gaselectro.ru/images/gallery/sodek.jpg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1701" y="5255222"/>
            <a:ext cx="1153629" cy="9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9835903" y="1446474"/>
            <a:ext cx="1164" cy="1513990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11006505" y="3115099"/>
            <a:ext cx="102250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kern="0" dirty="0">
                <a:solidFill>
                  <a:srgbClr val="FFFFFF">
                    <a:lumMod val="65000"/>
                  </a:srgbClr>
                </a:solidFill>
                <a:cs typeface="Arial" pitchFamily="34" charset="0"/>
              </a:rPr>
              <a:t>Фильтры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6711" y="3416978"/>
            <a:ext cx="743397" cy="110477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5305" y="3547849"/>
            <a:ext cx="1067683" cy="814963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619" y="4972178"/>
            <a:ext cx="2023321" cy="1396377"/>
          </a:xfrm>
          <a:prstGeom prst="rect">
            <a:avLst/>
          </a:prstGeom>
        </p:spPr>
      </p:pic>
      <p:sp>
        <p:nvSpPr>
          <p:cNvPr id="91" name="Прямоугольник 90"/>
          <p:cNvSpPr>
            <a:spLocks noChangeArrowheads="1"/>
          </p:cNvSpPr>
          <p:nvPr/>
        </p:nvSpPr>
        <p:spPr bwMode="auto">
          <a:xfrm>
            <a:off x="9723461" y="1373906"/>
            <a:ext cx="234445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Регуляторы давления газа</a:t>
            </a:r>
            <a:endParaRPr kumimoji="0" lang="en-US" altLang="ru-RU" sz="1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4455" y="1813258"/>
            <a:ext cx="831235" cy="99155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3358" y="1690965"/>
            <a:ext cx="789263" cy="118576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075" y="1927903"/>
            <a:ext cx="794038" cy="899069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634" y="3413990"/>
            <a:ext cx="1118594" cy="1092504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2581" y="3511034"/>
            <a:ext cx="966427" cy="92909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716" y="5255222"/>
            <a:ext cx="880970" cy="1142591"/>
          </a:xfrm>
          <a:prstGeom prst="rect">
            <a:avLst/>
          </a:prstGeom>
        </p:spPr>
      </p:pic>
      <p:cxnSp>
        <p:nvCxnSpPr>
          <p:cNvPr id="98" name="Прямая соединительная линия 4"/>
          <p:cNvCxnSpPr>
            <a:cxnSpLocks noChangeShapeType="1"/>
          </p:cNvCxnSpPr>
          <p:nvPr/>
        </p:nvCxnSpPr>
        <p:spPr bwMode="auto">
          <a:xfrm flipH="1">
            <a:off x="11032912" y="3245725"/>
            <a:ext cx="9833" cy="1265740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7285134" y="4794817"/>
            <a:ext cx="9186" cy="1647719"/>
          </a:xfrm>
          <a:prstGeom prst="line">
            <a:avLst/>
          </a:prstGeom>
          <a:noFill/>
          <a:ln w="31750" algn="ctr">
            <a:gradFill>
              <a:gsLst>
                <a:gs pos="0">
                  <a:srgbClr val="000000">
                    <a:lumMod val="5000"/>
                    <a:lumOff val="95000"/>
                  </a:srgbClr>
                </a:gs>
                <a:gs pos="74000">
                  <a:srgbClr val="000000">
                    <a:lumMod val="45000"/>
                    <a:lumOff val="55000"/>
                  </a:srgbClr>
                </a:gs>
                <a:gs pos="83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670" y="5203830"/>
            <a:ext cx="1222080" cy="953154"/>
          </a:xfrm>
          <a:prstGeom prst="rect">
            <a:avLst/>
          </a:prstGeom>
        </p:spPr>
      </p:pic>
      <p:sp>
        <p:nvSpPr>
          <p:cNvPr id="65" name="Title 8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ru-RU" dirty="0"/>
              <a:t>          Продукция ООО «ЭЛЬСТЕР Газэлектроника»</a:t>
            </a:r>
            <a:endParaRPr lang="nl-NL" dirty="0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40" y="201523"/>
            <a:ext cx="1055086" cy="11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177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 txBox="1">
            <a:spLocks/>
          </p:cNvSpPr>
          <p:nvPr/>
        </p:nvSpPr>
        <p:spPr>
          <a:xfrm>
            <a:off x="714240" y="357189"/>
            <a:ext cx="10455164" cy="498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Ротационные счетчики газа </a:t>
            </a:r>
            <a:r>
              <a:rPr lang="en-US" dirty="0"/>
              <a:t>RVG &amp; RABO</a:t>
            </a:r>
            <a:endParaRPr lang="ru-RU" dirty="0"/>
          </a:p>
        </p:txBody>
      </p:sp>
      <p:sp>
        <p:nvSpPr>
          <p:cNvPr id="9" name="Title 8"/>
          <p:cNvSpPr txBox="1">
            <a:spLocks/>
          </p:cNvSpPr>
          <p:nvPr/>
        </p:nvSpPr>
        <p:spPr bwMode="auto">
          <a:xfrm>
            <a:off x="1" y="6388114"/>
            <a:ext cx="11544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0" dirty="0">
                <a:solidFill>
                  <a:schemeClr val="bg1"/>
                </a:solidFill>
              </a:rPr>
              <a:t>	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078" y="3402842"/>
            <a:ext cx="4831478" cy="2545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412" y="1832510"/>
            <a:ext cx="6457515" cy="41153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40" y="1295905"/>
            <a:ext cx="1973296" cy="2011243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7" t="10773"/>
          <a:stretch/>
        </p:blipFill>
        <p:spPr bwMode="auto">
          <a:xfrm rot="5400000">
            <a:off x="3070139" y="1377297"/>
            <a:ext cx="1662104" cy="194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4104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 txBox="1">
            <a:spLocks/>
          </p:cNvSpPr>
          <p:nvPr/>
        </p:nvSpPr>
        <p:spPr>
          <a:xfrm>
            <a:off x="714240" y="357189"/>
            <a:ext cx="10455164" cy="498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Турбинные счетчики газа </a:t>
            </a:r>
            <a:r>
              <a:rPr lang="en-US" dirty="0"/>
              <a:t>RVG &amp; RABO</a:t>
            </a:r>
            <a:endParaRPr lang="ru-RU" dirty="0"/>
          </a:p>
        </p:txBody>
      </p:sp>
      <p:sp>
        <p:nvSpPr>
          <p:cNvPr id="9" name="Title 8"/>
          <p:cNvSpPr txBox="1">
            <a:spLocks/>
          </p:cNvSpPr>
          <p:nvPr/>
        </p:nvSpPr>
        <p:spPr bwMode="auto">
          <a:xfrm>
            <a:off x="1" y="6388114"/>
            <a:ext cx="11544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0" dirty="0">
                <a:solidFill>
                  <a:schemeClr val="bg1"/>
                </a:solidFill>
              </a:rPr>
              <a:t>	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412" y="1526642"/>
            <a:ext cx="6274195" cy="4600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4" y="1452220"/>
            <a:ext cx="2366410" cy="2129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94" y="3878536"/>
            <a:ext cx="5078582" cy="22130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5640" y="1965533"/>
            <a:ext cx="2877154" cy="13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929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\\Gas-resurs\пользователи\!!!общая\!!!История ЭЛЬСТЕР\Производство\2014\IMG_032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240" y="1250361"/>
            <a:ext cx="2790825" cy="24399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noFill/>
            <a:miter lim="800000"/>
            <a:headEnd/>
            <a:tailEnd/>
          </a:ln>
          <a:effectLst>
            <a:softEdge rad="63500"/>
          </a:effectLst>
          <a:extLst/>
        </p:spPr>
      </p:pic>
      <p:pic>
        <p:nvPicPr>
          <p:cNvPr id="12" name="Picture 2" descr="\\Gas-resurs\фото\!На совещание в НН 10-2014\Мишин С\PIC 10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6983" y="3693435"/>
            <a:ext cx="3734960" cy="25877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8"/>
          <p:cNvSpPr txBox="1">
            <a:spLocks/>
          </p:cNvSpPr>
          <p:nvPr/>
        </p:nvSpPr>
        <p:spPr>
          <a:xfrm>
            <a:off x="714240" y="357189"/>
            <a:ext cx="10455164" cy="498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Производство промышленных счетчиков газа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40" y="3680826"/>
            <a:ext cx="3013911" cy="26003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897" y="1260856"/>
            <a:ext cx="3145470" cy="24294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0"/>
          <a:stretch/>
        </p:blipFill>
        <p:spPr>
          <a:xfrm>
            <a:off x="6848199" y="1240677"/>
            <a:ext cx="4420037" cy="24496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775" y="3680825"/>
            <a:ext cx="3618447" cy="25972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itle 8"/>
          <p:cNvSpPr txBox="1">
            <a:spLocks/>
          </p:cNvSpPr>
          <p:nvPr/>
        </p:nvSpPr>
        <p:spPr bwMode="auto">
          <a:xfrm>
            <a:off x="1" y="6388114"/>
            <a:ext cx="11544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0" dirty="0">
                <a:solidFill>
                  <a:schemeClr val="bg1"/>
                </a:solidFill>
              </a:rPr>
              <a:t>	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016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 txBox="1">
            <a:spLocks/>
          </p:cNvSpPr>
          <p:nvPr/>
        </p:nvSpPr>
        <p:spPr>
          <a:xfrm>
            <a:off x="714240" y="357189"/>
            <a:ext cx="10455164" cy="498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Корректоры ЕК270 и комплексы СГ-ЭК</a:t>
            </a:r>
          </a:p>
        </p:txBody>
      </p:sp>
      <p:sp>
        <p:nvSpPr>
          <p:cNvPr id="9" name="Title 8"/>
          <p:cNvSpPr txBox="1">
            <a:spLocks/>
          </p:cNvSpPr>
          <p:nvPr/>
        </p:nvSpPr>
        <p:spPr bwMode="auto">
          <a:xfrm>
            <a:off x="1" y="6388114"/>
            <a:ext cx="11544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0" dirty="0">
                <a:solidFill>
                  <a:schemeClr val="bg1"/>
                </a:solidFill>
              </a:rPr>
              <a:t>	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954" y="3387736"/>
            <a:ext cx="3221483" cy="2903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086" y="1510515"/>
            <a:ext cx="1445112" cy="18289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14" y="1646385"/>
            <a:ext cx="2016224" cy="18174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7" y="3779952"/>
            <a:ext cx="2336098" cy="2102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79611" y="1308592"/>
                <a:ext cx="3340273" cy="8131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ст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раб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раб</m:t>
                              </m:r>
                            </m:sub>
                          </m:s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ст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ст</m:t>
                              </m:r>
                            </m:sub>
                          </m:s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раб</m:t>
                              </m:r>
                            </m:sub>
                          </m:s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611" y="1308592"/>
                <a:ext cx="3340273" cy="8131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2707319" y="1385617"/>
            <a:ext cx="297229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10000"/>
              </a:lnSpc>
              <a:spcBef>
                <a:spcPts val="0"/>
              </a:spcBef>
            </a:pPr>
            <a:r>
              <a:rPr lang="ru-RU" altLang="en-US" sz="1400" b="1" kern="0" dirty="0">
                <a:solidFill>
                  <a:srgbClr val="1F497D"/>
                </a:solidFill>
                <a:latin typeface="Arial"/>
                <a:ea typeface="ＭＳ Ｐゴシック"/>
              </a:rPr>
              <a:t>Формула вычисления стандартного объема газа:</a:t>
            </a:r>
            <a:endParaRPr lang="en-US" altLang="en-US" sz="1400" b="1" kern="0" dirty="0">
              <a:solidFill>
                <a:srgbClr val="1F497D"/>
              </a:solidFill>
              <a:latin typeface="Arial"/>
              <a:ea typeface="ＭＳ Ｐゴシック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2743691" y="2317808"/>
            <a:ext cx="6191714" cy="5308600"/>
          </a:xfrm>
          <a:prstGeom prst="rect">
            <a:avLst/>
          </a:prstGeom>
        </p:spPr>
        <p:txBody>
          <a:bodyPr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en-US" sz="1400" b="1" dirty="0"/>
              <a:t>Счетчик газа</a:t>
            </a:r>
            <a:endParaRPr lang="en-US" altLang="en-US" sz="1400" b="1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altLang="en-US" sz="1400" dirty="0"/>
              <a:t>Считает прошедший газ в рабочих м</a:t>
            </a:r>
            <a:r>
              <a:rPr lang="ru-RU" altLang="en-US" sz="1400" baseline="30000" dirty="0"/>
              <a:t>3</a:t>
            </a:r>
            <a:endParaRPr lang="en-US" altLang="en-US" sz="1400" baseline="30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en-US" sz="1400" b="1" dirty="0"/>
              <a:t>Датчик импульсов </a:t>
            </a:r>
            <a:r>
              <a:rPr lang="en-US" altLang="en-US" sz="1400" b="1" dirty="0"/>
              <a:t>IN-S10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altLang="en-US" sz="1400" dirty="0"/>
              <a:t>Передает импульсы рабочих м</a:t>
            </a:r>
            <a:r>
              <a:rPr lang="ru-RU" altLang="en-US" sz="1400" baseline="30000" dirty="0"/>
              <a:t>3</a:t>
            </a:r>
            <a:r>
              <a:rPr lang="ru-RU" altLang="en-US" sz="1400" dirty="0"/>
              <a:t> со счетчика газа на корректор</a:t>
            </a:r>
            <a:endParaRPr lang="en-US" altLang="en-US" sz="1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en-US" sz="1400" b="1" dirty="0"/>
              <a:t>Датчик температуры в составе корректора</a:t>
            </a:r>
            <a:endParaRPr lang="en-US" altLang="en-US" sz="1400" b="1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altLang="en-US" sz="1400" dirty="0"/>
              <a:t>Измеряет температуру газа, устанавливается в корпусе счетчика газа или в трубопроводе </a:t>
            </a:r>
            <a:endParaRPr lang="en-US" altLang="en-US" sz="1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en-US" sz="1400" b="1" dirty="0"/>
              <a:t>Датчик давления в составе корректора</a:t>
            </a:r>
            <a:endParaRPr lang="en-US" altLang="en-US" sz="1400" b="1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altLang="en-US" sz="1400" dirty="0"/>
              <a:t>Измеряет давление газа, устанавливается в корпусе корректора </a:t>
            </a:r>
            <a:endParaRPr lang="en-US" altLang="en-US" sz="1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en-US" sz="1400" b="1" dirty="0"/>
              <a:t>Датчик перепада давления</a:t>
            </a:r>
            <a:endParaRPr lang="en-US" altLang="en-US" sz="1400" b="1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altLang="en-US" sz="1400" dirty="0"/>
              <a:t>Измеряет перепад давления на счетчике газа </a:t>
            </a:r>
            <a:endParaRPr lang="en-US" altLang="en-US" sz="1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altLang="en-US" sz="1400" b="1" dirty="0"/>
              <a:t>Корректор объема газа</a:t>
            </a:r>
            <a:endParaRPr lang="en-US" altLang="en-US" sz="1400" b="1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altLang="en-US" sz="1400" dirty="0"/>
              <a:t>Пересчитывает полученные рабочие м</a:t>
            </a:r>
            <a:r>
              <a:rPr lang="ru-RU" altLang="en-US" sz="1400" baseline="30000" dirty="0"/>
              <a:t>3 </a:t>
            </a:r>
            <a:r>
              <a:rPr lang="ru-RU" altLang="en-US" sz="1400" dirty="0"/>
              <a:t>в стандартные м</a:t>
            </a:r>
            <a:r>
              <a:rPr lang="ru-RU" altLang="en-US" sz="1400" baseline="30000" dirty="0"/>
              <a:t>3</a:t>
            </a:r>
            <a:r>
              <a:rPr lang="ru-RU" altLang="en-US" sz="1400" dirty="0"/>
              <a:t> с учетом измеренных значений температуры и давления, а также с учетом вычисленного значения коэффициента сжимаемости газа</a:t>
            </a:r>
            <a:r>
              <a:rPr lang="en-US" altLang="en-US" sz="1400" dirty="0"/>
              <a:t> </a:t>
            </a:r>
            <a:r>
              <a:rPr lang="ru-RU" altLang="en-US" sz="1400" dirty="0"/>
              <a:t>по ГОСТ Р 30319.2-2015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63200218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1sPeqkMhE6PxHhdy8sIag"/>
</p:tagLst>
</file>

<file path=ppt/theme/theme1.xml><?xml version="1.0" encoding="utf-8"?>
<a:theme xmlns:a="http://schemas.openxmlformats.org/drawingml/2006/main" name="1_Honeywell PPT Template 16X9 Wide V3.4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0D3C0A9-5FA1-444F-BB94-8668C95BB2DF}" vid="{CFD031BB-3FEF-4298-83A1-A43B022A6D13}"/>
    </a:ext>
  </a:extLst>
</a:theme>
</file>

<file path=ppt/theme/theme2.xml><?xml version="1.0" encoding="utf-8"?>
<a:theme xmlns:a="http://schemas.openxmlformats.org/drawingml/2006/main" name="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 3" id="{40202467-D9A4-47B6-B2E6-FA12DFD1B81E}" vid="{AE24073B-A2ED-4DB6-9062-A9ECDE013912}"/>
    </a:ext>
  </a:extLst>
</a:theme>
</file>

<file path=ppt/theme/theme3.xml><?xml version="1.0" encoding="utf-8"?>
<a:theme xmlns:a="http://schemas.openxmlformats.org/drawingml/2006/main" name="1_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 3" id="{40202467-D9A4-47B6-B2E6-FA12DFD1B81E}" vid="{E72726E8-4228-4EF4-AD7C-8FFB7AA9BEC9}"/>
    </a:ext>
  </a:extLst>
</a:theme>
</file>

<file path=ppt/theme/theme4.xml><?xml version="1.0" encoding="utf-8"?>
<a:theme xmlns:a="http://schemas.openxmlformats.org/drawingml/2006/main" name="2_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Standard-V3.4" id="{16577E03-9E68-40C2-80B2-68C8E6E38E0E}" vid="{CDB372D2-A1B3-47DD-B053-0DC227AB7BD9}"/>
    </a:ext>
  </a:extLst>
</a:theme>
</file>

<file path=ppt/theme/theme5.xml><?xml version="1.0" encoding="utf-8"?>
<a:theme xmlns:a="http://schemas.openxmlformats.org/drawingml/2006/main" name="3_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Standard-V3.4" id="{16577E03-9E68-40C2-80B2-68C8E6E38E0E}" vid="{CDB372D2-A1B3-47DD-B053-0DC227AB7BD9}"/>
    </a:ext>
  </a:extLst>
</a:theme>
</file>

<file path=ppt/theme/theme6.xml><?xml version="1.0" encoding="utf-8"?>
<a:theme xmlns:a="http://schemas.openxmlformats.org/drawingml/2006/main" name="5_Title slide">
  <a:themeElements>
    <a:clrScheme name="">
      <a:dk1>
        <a:srgbClr val="091E49"/>
      </a:dk1>
      <a:lt1>
        <a:srgbClr val="FFFFFF"/>
      </a:lt1>
      <a:dk2>
        <a:srgbClr val="091E49"/>
      </a:dk2>
      <a:lt2>
        <a:srgbClr val="EEECE1"/>
      </a:lt2>
      <a:accent1>
        <a:srgbClr val="091E49"/>
      </a:accent1>
      <a:accent2>
        <a:srgbClr val="00BBEE"/>
      </a:accent2>
      <a:accent3>
        <a:srgbClr val="FFFFFF"/>
      </a:accent3>
      <a:accent4>
        <a:srgbClr val="06183D"/>
      </a:accent4>
      <a:accent5>
        <a:srgbClr val="AAABB1"/>
      </a:accent5>
      <a:accent6>
        <a:srgbClr val="00A9D8"/>
      </a:accent6>
      <a:hlink>
        <a:srgbClr val="00BBEE"/>
      </a:hlink>
      <a:folHlink>
        <a:srgbClr val="A6CF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382A6BD681A247A4ACA1AD29C56345" ma:contentTypeVersion="2" ma:contentTypeDescription="Create a new document." ma:contentTypeScope="" ma:versionID="1cde69a19dbf5772eeee1fb88254c493">
  <xsd:schema xmlns:xsd="http://www.w3.org/2001/XMLSchema" xmlns:xs="http://www.w3.org/2001/XMLSchema" xmlns:p="http://schemas.microsoft.com/office/2006/metadata/properties" xmlns:ns2="3dcee9e5-50e1-4c2b-828b-356c4bbb9351" targetNamespace="http://schemas.microsoft.com/office/2006/metadata/properties" ma:root="true" ma:fieldsID="7e10fb9504675060ef4b645eaa96ea42" ns2:_="">
    <xsd:import namespace="3dcee9e5-50e1-4c2b-828b-356c4bbb93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ee9e5-50e1-4c2b-828b-356c4bbb93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2AEA34-0FE5-4161-8619-2C42421968B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dcee9e5-50e1-4c2b-828b-356c4bbb935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A5D936-DD0E-4817-A804-9EA85E680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cee9e5-50e1-4c2b-828b-356c4bbb93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893AD2-AE24-47FC-A153-2CE5E8614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Honeywell PPT Template 16X9 Wide V3.5</Template>
  <TotalTime>5542</TotalTime>
  <Words>1634</Words>
  <Application>Microsoft Office PowerPoint</Application>
  <PresentationFormat>Widescreen</PresentationFormat>
  <Paragraphs>469</Paragraphs>
  <Slides>47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71" baseType="lpstr">
      <vt:lpstr>ＭＳ Ｐゴシック</vt:lpstr>
      <vt:lpstr>Arial</vt:lpstr>
      <vt:lpstr>ArialMT</vt:lpstr>
      <vt:lpstr>Calibri</vt:lpstr>
      <vt:lpstr>Cambria Math</vt:lpstr>
      <vt:lpstr>Courier New</vt:lpstr>
      <vt:lpstr>Helvetica 55 Roman</vt:lpstr>
      <vt:lpstr>Helvetica Neue</vt:lpstr>
      <vt:lpstr>HelveticaNeue BoldCond</vt:lpstr>
      <vt:lpstr>HelveticaNeue MediumCond</vt:lpstr>
      <vt:lpstr>MS Mincho</vt:lpstr>
      <vt:lpstr>Times</vt:lpstr>
      <vt:lpstr>Times New Roman</vt:lpstr>
      <vt:lpstr>VAG Rounded Std Thin</vt:lpstr>
      <vt:lpstr>Verdana</vt:lpstr>
      <vt:lpstr>Wingdings</vt:lpstr>
      <vt:lpstr>ヒラギノ角ゴ Pro W3</vt:lpstr>
      <vt:lpstr>1_Honeywell PPT Template 16X9 Wide V3.4</vt:lpstr>
      <vt:lpstr>Honeywell Theme</vt:lpstr>
      <vt:lpstr>1_Honeywell Theme</vt:lpstr>
      <vt:lpstr>2_Honeywell Theme</vt:lpstr>
      <vt:lpstr>3_Honeywell Theme</vt:lpstr>
      <vt:lpstr>5_Title slide</vt:lpstr>
      <vt:lpstr>think-cell Slide</vt:lpstr>
      <vt:lpstr>PowerPoint Presentation</vt:lpstr>
      <vt:lpstr>PowerPoint Presentation</vt:lpstr>
      <vt:lpstr>Система менеджмента качества (ISO 9001:2008) </vt:lpstr>
      <vt:lpstr>Комплексный подход к учету газа на каждом уровне</vt:lpstr>
      <vt:lpstr>          Продукция ООО «ЭЛЬСТЕР Газэлектроника»</vt:lpstr>
      <vt:lpstr>PowerPoint Presentation</vt:lpstr>
      <vt:lpstr>PowerPoint Presentation</vt:lpstr>
      <vt:lpstr>PowerPoint Presentation</vt:lpstr>
      <vt:lpstr>PowerPoint Presentation</vt:lpstr>
      <vt:lpstr>Потоковый корректор газа ЕК280 </vt:lpstr>
      <vt:lpstr>Потоковый корректор газа ЕК280 </vt:lpstr>
      <vt:lpstr>Потоковый корректор газа ЕК280 </vt:lpstr>
      <vt:lpstr>Потоковый корректор газа ЕК280 </vt:lpstr>
      <vt:lpstr>Потоковый корректор газа ЕК290 </vt:lpstr>
      <vt:lpstr>Потоковый корректор газа ЕК290 </vt:lpstr>
      <vt:lpstr>Потоковый корректор газа ЕК290 </vt:lpstr>
      <vt:lpstr>PowerPoint Presentation</vt:lpstr>
      <vt:lpstr>Шкафной пункт учета газа ПУГ</vt:lpstr>
      <vt:lpstr>Шкафной пункт учета и редуцирования газа ПУРДГ</vt:lpstr>
      <vt:lpstr>Шкафной пункт учета и редуцирования газа ПУРДГ</vt:lpstr>
      <vt:lpstr>Пункт редуцирования газа на раме ПРДГ-Р</vt:lpstr>
      <vt:lpstr>PowerPoint Presentation</vt:lpstr>
      <vt:lpstr>Освоение производства изделий в 2017 – 2018гг. </vt:lpstr>
      <vt:lpstr>PowerPoint Presentation</vt:lpstr>
      <vt:lpstr>PowerPoint Presentation</vt:lpstr>
      <vt:lpstr>Основные технические характеристики:</vt:lpstr>
      <vt:lpstr>Метрологические характеристики:</vt:lpstr>
      <vt:lpstr>Области применения:</vt:lpstr>
      <vt:lpstr>PowerPoint Presentation</vt:lpstr>
      <vt:lpstr>Освоение производства в России: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Освоение производства новых изделий в 2017 – 2018гг. </vt:lpstr>
      <vt:lpstr>Датчики семейства SmartLine серий ST700, ST800</vt:lpstr>
      <vt:lpstr>Производство датчиков SmartLine серий ST700, ST800</vt:lpstr>
      <vt:lpstr>PowerPoint Presentation</vt:lpstr>
    </vt:vector>
  </TitlesOfParts>
  <Company>Elster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Bras</dc:creator>
  <cp:lastModifiedBy>Gusev, Dmitrii</cp:lastModifiedBy>
  <cp:revision>387</cp:revision>
  <cp:lastPrinted>2015-07-29T21:30:37Z</cp:lastPrinted>
  <dcterms:created xsi:type="dcterms:W3CDTF">2016-04-12T08:50:06Z</dcterms:created>
  <dcterms:modified xsi:type="dcterms:W3CDTF">2017-10-25T04:33:36Z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0x0101007C382A6BD681A247A4ACA1AD29C56345</vt:lpwstr>
  </property>
  <property fmtid="{D5CDD505-2E9C-101B-9397-08002B2CF9AE}" pid="3" name="Source">
    <vt:lpwstr>8f9874da50388e0acb1f5bab1b4b753b</vt:lpwstr>
  </property>
</Properties>
</file>