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958" r:id="rId2"/>
    <p:sldMasterId id="2147483959" r:id="rId3"/>
  </p:sldMasterIdLst>
  <p:notesMasterIdLst>
    <p:notesMasterId r:id="rId14"/>
  </p:notesMasterIdLst>
  <p:handoutMasterIdLst>
    <p:handoutMasterId r:id="rId15"/>
  </p:handoutMasterIdLst>
  <p:sldIdLst>
    <p:sldId id="957" r:id="rId4"/>
    <p:sldId id="973" r:id="rId5"/>
    <p:sldId id="974" r:id="rId6"/>
    <p:sldId id="968" r:id="rId7"/>
    <p:sldId id="969" r:id="rId8"/>
    <p:sldId id="970" r:id="rId9"/>
    <p:sldId id="976" r:id="rId10"/>
    <p:sldId id="975" r:id="rId11"/>
    <p:sldId id="972" r:id="rId12"/>
    <p:sldId id="961" r:id="rId13"/>
  </p:sldIdLst>
  <p:sldSz cx="9144000" cy="5143500" type="screen16x9"/>
  <p:notesSz cx="7010400" cy="9236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5">
          <p15:clr>
            <a:srgbClr val="A4A3A4"/>
          </p15:clr>
        </p15:guide>
        <p15:guide id="2" orient="horz" pos="2109">
          <p15:clr>
            <a:srgbClr val="A4A3A4"/>
          </p15:clr>
        </p15:guide>
        <p15:guide id="3" orient="horz" pos="2906">
          <p15:clr>
            <a:srgbClr val="A4A3A4"/>
          </p15:clr>
        </p15:guide>
        <p15:guide id="4" orient="horz" pos="619">
          <p15:clr>
            <a:srgbClr val="A4A3A4"/>
          </p15:clr>
        </p15:guide>
        <p15:guide id="5" orient="horz" pos="2451">
          <p15:clr>
            <a:srgbClr val="A4A3A4"/>
          </p15:clr>
        </p15:guide>
        <p15:guide id="6" orient="horz" pos="442">
          <p15:clr>
            <a:srgbClr val="A4A3A4"/>
          </p15:clr>
        </p15:guide>
        <p15:guide id="7" orient="horz" pos="935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66CC"/>
    <a:srgbClr val="FF8F8F"/>
    <a:srgbClr val="FFCC66"/>
    <a:srgbClr val="FF5050"/>
    <a:srgbClr val="3399FF"/>
    <a:srgbClr val="FF8000"/>
    <a:srgbClr val="F68E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" autoAdjust="0"/>
    <p:restoredTop sz="78806" autoAdjust="0"/>
  </p:normalViewPr>
  <p:slideViewPr>
    <p:cSldViewPr snapToGrid="0">
      <p:cViewPr varScale="1">
        <p:scale>
          <a:sx n="76" d="100"/>
          <a:sy n="76" d="100"/>
        </p:scale>
        <p:origin x="660" y="54"/>
      </p:cViewPr>
      <p:guideLst>
        <p:guide orient="horz" pos="1335"/>
        <p:guide orient="horz" pos="2109"/>
        <p:guide orient="horz" pos="2906"/>
        <p:guide orient="horz" pos="619"/>
        <p:guide orient="horz" pos="2451"/>
        <p:guide orient="horz" pos="442"/>
        <p:guide orient="horz" pos="935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3894" y="-210"/>
      </p:cViewPr>
      <p:guideLst>
        <p:guide orient="horz" pos="2910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9"/>
            <a:ext cx="3038050" cy="46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defTabSz="90361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99" y="19"/>
            <a:ext cx="3038050" cy="46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defTabSz="90361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1915"/>
            <a:ext cx="3038050" cy="4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defTabSz="90361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99" y="8771915"/>
            <a:ext cx="3038050" cy="4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defTabSz="90361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E5D71C8-413D-484C-9C41-2D8E52DE2CB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4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6513" y="334963"/>
            <a:ext cx="713898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6899" y="4353734"/>
            <a:ext cx="5940252" cy="435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54627" y="8707473"/>
            <a:ext cx="742533" cy="33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>
              <a:defRPr/>
            </a:pPr>
            <a:fld id="{632AA6E3-49AE-4769-9E40-84FDFD827CF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02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indent="540000" algn="just" rtl="0" fontAlgn="base">
      <a:spcBef>
        <a:spcPts val="0"/>
      </a:spcBef>
      <a:spcAft>
        <a:spcPts val="60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1pPr>
    <a:lvl2pPr marL="360000" indent="540000" algn="just" rtl="0" fontAlgn="base">
      <a:spcBef>
        <a:spcPts val="0"/>
      </a:spcBef>
      <a:spcAft>
        <a:spcPts val="60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2pPr>
    <a:lvl3pPr marL="720000" indent="540000" algn="just" rtl="0" fontAlgn="base">
      <a:spcBef>
        <a:spcPts val="0"/>
      </a:spcBef>
      <a:spcAft>
        <a:spcPts val="60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3pPr>
    <a:lvl4pPr marL="1080000" indent="540000" algn="just" rtl="0" fontAlgn="base">
      <a:spcBef>
        <a:spcPts val="0"/>
      </a:spcBef>
      <a:spcAft>
        <a:spcPts val="60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4pPr>
    <a:lvl5pPr marL="1440000" indent="540000" algn="just" rtl="0" fontAlgn="base">
      <a:spcBef>
        <a:spcPts val="0"/>
      </a:spcBef>
      <a:spcAft>
        <a:spcPts val="60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527050"/>
            <a:ext cx="6032500" cy="3392488"/>
          </a:xfrm>
        </p:spPr>
      </p:sp>
      <p:sp>
        <p:nvSpPr>
          <p:cNvPr id="7" name="Заметки 2"/>
          <p:cNvSpPr>
            <a:spLocks noGrp="1"/>
          </p:cNvSpPr>
          <p:nvPr>
            <p:ph type="body" idx="3"/>
          </p:nvPr>
        </p:nvSpPr>
        <p:spPr>
          <a:xfrm>
            <a:off x="556899" y="4353734"/>
            <a:ext cx="5940252" cy="4353732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sz="140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latin typeface="+mn-lt"/>
              <a:cs typeface="Times New Roman" panose="02020603050405020304" pitchFamily="18" charset="0"/>
            </a:endParaRPr>
          </a:p>
          <a:p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754627" y="8707473"/>
            <a:ext cx="742533" cy="334899"/>
          </a:xfrm>
        </p:spPr>
        <p:txBody>
          <a:bodyPr/>
          <a:lstStyle/>
          <a:p>
            <a:fld id="{F5E5E1EE-4089-4368-9308-9AEC5543A5E8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1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14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6899" y="4353735"/>
            <a:ext cx="5940252" cy="43537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Доклад закончил. Спасибо за внимание.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lide Image 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988" y="519113"/>
            <a:ext cx="6146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5754622" y="8707473"/>
            <a:ext cx="742533" cy="33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2AA6E3-49AE-4769-9E40-84FDFD827CF4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40" y="3587837"/>
            <a:ext cx="6365351" cy="545847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В рамках Петербургского международного экономического форума 17.06.2016 Председателем Правления ПАО «Газпром» А.Б. Миллером и Министром строительства и жилищно-коммунального хозяйства Российской Федерации М.А. </a:t>
            </a:r>
            <a:r>
              <a:rPr lang="ru-RU" sz="1400" dirty="0" err="1" smtClean="0">
                <a:solidFill>
                  <a:srgbClr val="0070C0"/>
                </a:solidFill>
                <a:latin typeface="+mn-lt"/>
              </a:rPr>
              <a:t>Менем</a:t>
            </a: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 подписан «План мероприятий («Дорожная карта») по взаимодействию Минстроя России и ПАО «Газпром» в целях обеспечения реализации Стратегии инновационного развития строительной отрасли Российской Федерации и обеспечения эффективности инвестиционной деятельности ПАО «Газпром».</a:t>
            </a:r>
            <a:r>
              <a:rPr lang="ru-RU" sz="1400" baseline="0" dirty="0" smtClean="0">
                <a:solidFill>
                  <a:srgbClr val="0070C0"/>
                </a:solidFill>
                <a:latin typeface="+mn-lt"/>
              </a:rPr>
              <a:t> Дорожной картой предусмотрено взаимодействие по следующим основным направлениям: </a:t>
            </a: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Унификация проектных решений,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Внедрение информационного моделирования,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Технологическое проектирование,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Нормативное обеспечение,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Экспертиза проектной документации.</a:t>
            </a:r>
          </a:p>
          <a:p>
            <a:pPr marL="0" marR="0" lvl="0" indent="540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0070C0"/>
              </a:solidFill>
              <a:latin typeface="+mn-lt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8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40" y="3587837"/>
            <a:ext cx="6365351" cy="5458477"/>
          </a:xfrm>
        </p:spPr>
        <p:txBody>
          <a:bodyPr/>
          <a:lstStyle/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В настоящее время в ПАО «Газпром» существуют следующие основные документы определяющие развитие системы унификации проектных решений:</a:t>
            </a:r>
          </a:p>
          <a:p>
            <a:pPr marL="0" indent="0" algn="just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Порядок разработки, утверждения и пересмотра Унифицированных проектных решений в ОАО «Газпром», утвержден заместителем Председателя Правления </a:t>
            </a:r>
            <a:br>
              <a:rPr lang="ru-RU" sz="1400" dirty="0" smtClean="0">
                <a:solidFill>
                  <a:srgbClr val="0066CC"/>
                </a:solidFill>
                <a:latin typeface="+mn-lt"/>
              </a:rPr>
            </a:b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ПАО «Газпром» В. А. Маркеловым 24.07.2013 № 03/11-1</a:t>
            </a:r>
          </a:p>
          <a:p>
            <a:pPr marL="0" lvl="0" indent="0" algn="just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Программа унификации проектных решений на 2014-2016 </a:t>
            </a:r>
            <a:r>
              <a:rPr lang="ru-RU" sz="1400" dirty="0" err="1" smtClean="0">
                <a:solidFill>
                  <a:srgbClr val="0066CC"/>
                </a:solidFill>
                <a:latin typeface="+mn-lt"/>
              </a:rPr>
              <a:t>гг</a:t>
            </a: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, утвержденная заместителем Председателя Правления ПАО «Газпром» В. А. Маркеловым 12.05.2014 № 03-24</a:t>
            </a: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В рамках программы НИОРК планируется разработка комплекса стандартов, уточняющих подходы к разработке Альбомов УПР, их применению, распространению, актуализации и т.д.</a:t>
            </a: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На федеральном уровне за последнее время также разработан и утвержден ряд системных документов: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Постановление правительства Российской Федерации от 27.09.2011 № 791 о формировании реестра типовой проектной документации и внесении изменений в некоторые постановления правительства Российской Федерации,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Приказ Минстроя России от 13.03.2015 № 170/</a:t>
            </a:r>
            <a:r>
              <a:rPr lang="ru-RU" sz="1400" dirty="0" err="1" smtClean="0">
                <a:solidFill>
                  <a:srgbClr val="0066CC"/>
                </a:solidFill>
                <a:latin typeface="+mn-lt"/>
              </a:rPr>
              <a:t>пр</a:t>
            </a: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 об утверждении Плана формирования системы типового проектирования в сфере строительства,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Приказ Минстроя России от 24.09.2015 № 682/</a:t>
            </a:r>
            <a:r>
              <a:rPr lang="ru-RU" sz="1400" dirty="0" err="1" smtClean="0">
                <a:solidFill>
                  <a:srgbClr val="0066CC"/>
                </a:solidFill>
                <a:latin typeface="+mn-lt"/>
              </a:rPr>
              <a:t>пр</a:t>
            </a: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 об утверждении методических рекомендаций по использованию типовой проектной документации.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sz="1400" kern="1200" baseline="0" dirty="0" smtClean="0">
                <a:solidFill>
                  <a:srgbClr val="0066CC"/>
                </a:solidFill>
                <a:effectLst/>
                <a:latin typeface="+mn-lt"/>
                <a:ea typeface="+mn-ea"/>
                <a:cs typeface="Arial" charset="0"/>
              </a:rPr>
              <a:t>Разработан проект </a:t>
            </a: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свода правил «Типовая проектная документация».</a:t>
            </a:r>
            <a:endParaRPr lang="ru-RU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В целях гармонизации планов по внедрению систем унификации и типизации проектных решений запланировано создание рабочей группы между ПАО «Газпром» и Минстроем России.</a:t>
            </a: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8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40" y="3587837"/>
            <a:ext cx="6365351" cy="5458477"/>
          </a:xfrm>
        </p:spPr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Внедрение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технологий информационного моделирования, так называемых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BIM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технологий, является логическим продолжением работы по унификации проектных решений. В перспективе планируется, что разработанные типовые проекты будут составлять единую базу информационных моделей.</a:t>
            </a:r>
          </a:p>
          <a:p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В настоящее время в ПАО «Газпром» применение технологий информационного моделирования осуществлено на отдельных пилотных проектах.  Основными причинами сдерживающими продвижение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BIM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технологий является отсутствие нормативной базы и единого программного комплекса. Решение данных проблемных вопросов планируется в рамках работы Экспертного совета и Рабочей группы, созданных при Минстрое России.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8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40" y="3587837"/>
            <a:ext cx="6365351" cy="5458477"/>
          </a:xfrm>
        </p:spPr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В рамках взаимодействия по данному пункту Плана мероприятий планируется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работа по следующим направлениям по минимизации типовых замечаний </a:t>
            </a:r>
            <a:r>
              <a:rPr lang="ru-RU" sz="1400" b="0" i="0" dirty="0" smtClean="0">
                <a:solidFill>
                  <a:schemeClr val="tx1"/>
                </a:solidFill>
                <a:latin typeface="+mn-lt"/>
              </a:rPr>
              <a:t>ФАУ «</a:t>
            </a:r>
            <a:r>
              <a:rPr lang="ru-RU" sz="1400" b="0" i="0" dirty="0" err="1" smtClean="0">
                <a:solidFill>
                  <a:schemeClr val="tx1"/>
                </a:solidFill>
                <a:latin typeface="+mn-lt"/>
              </a:rPr>
              <a:t>Главгосэкспертиза</a:t>
            </a:r>
            <a:r>
              <a:rPr lang="ru-RU" sz="1400" b="0" i="0" dirty="0" smtClean="0">
                <a:solidFill>
                  <a:schemeClr val="tx1"/>
                </a:solidFill>
                <a:latin typeface="+mn-lt"/>
              </a:rPr>
              <a:t> России»</a:t>
            </a:r>
            <a:r>
              <a:rPr lang="ru-RU" sz="1400" b="0" i="0" baseline="0" dirty="0" smtClean="0">
                <a:solidFill>
                  <a:schemeClr val="tx1"/>
                </a:solidFill>
                <a:latin typeface="+mn-lt"/>
              </a:rPr>
              <a:t> и повышение взаимодействия в рамках проведения государственной экспертизы проектной документации.</a:t>
            </a:r>
          </a:p>
          <a:p>
            <a:r>
              <a:rPr lang="ru-RU" sz="1400" b="0" i="0" dirty="0" smtClean="0">
                <a:solidFill>
                  <a:schemeClr val="tx1"/>
                </a:solidFill>
                <a:latin typeface="+mn-lt"/>
              </a:rPr>
              <a:t> В рамках первого направления с привлечением Заказчиков и проектных организаций </a:t>
            </a:r>
            <a:r>
              <a:rPr lang="ru-RU" sz="1400" b="0" i="0" baseline="0" dirty="0" smtClean="0">
                <a:solidFill>
                  <a:schemeClr val="tx1"/>
                </a:solidFill>
                <a:latin typeface="+mn-lt"/>
              </a:rPr>
              <a:t>сформирован перечень наиболее часто встречающихся замечаний </a:t>
            </a:r>
            <a:r>
              <a:rPr lang="ru-RU" sz="1400" b="0" i="0" baseline="0" dirty="0" err="1" smtClean="0">
                <a:solidFill>
                  <a:schemeClr val="tx1"/>
                </a:solidFill>
                <a:latin typeface="+mn-lt"/>
              </a:rPr>
              <a:t>Главгосэкспертизы</a:t>
            </a:r>
            <a:r>
              <a:rPr lang="ru-RU" sz="1400" b="0" i="0" baseline="0" dirty="0" smtClean="0">
                <a:solidFill>
                  <a:schemeClr val="tx1"/>
                </a:solidFill>
                <a:latin typeface="+mn-lt"/>
              </a:rPr>
              <a:t>. В настоящее время организовано проведение их анализа, систематизации в соответствии с типологией возникновения. С учетом данной работы планируется подготовка предложения по минимизации возникновения выявленных типовых замечаний. </a:t>
            </a:r>
          </a:p>
          <a:p>
            <a:r>
              <a:rPr lang="ru-RU" sz="1400" b="0" i="0" baseline="0" dirty="0" smtClean="0">
                <a:solidFill>
                  <a:schemeClr val="tx1"/>
                </a:solidFill>
                <a:latin typeface="+mn-lt"/>
              </a:rPr>
              <a:t>В рамках второго направления планируется на регулярной основе проведения семинаров на базе ПАО «Газпром» с привлечением экспертов ФАУ «</a:t>
            </a:r>
            <a:r>
              <a:rPr lang="ru-RU" sz="1400" b="0" i="0" baseline="0" dirty="0" err="1" smtClean="0">
                <a:solidFill>
                  <a:schemeClr val="tx1"/>
                </a:solidFill>
                <a:latin typeface="+mn-lt"/>
              </a:rPr>
              <a:t>Главгосэкспертиза</a:t>
            </a:r>
            <a:r>
              <a:rPr lang="ru-RU" sz="1400" b="0" i="0" baseline="0" dirty="0" smtClean="0">
                <a:solidFill>
                  <a:schemeClr val="tx1"/>
                </a:solidFill>
                <a:latin typeface="+mn-lt"/>
              </a:rPr>
              <a:t>». Основными целями данных семинаров является: установление деловых контактов экспертами ФАУ, учет специфики отдельных филиалов, повышение качества разрабатываемой проектной документации.</a:t>
            </a:r>
          </a:p>
          <a:p>
            <a:r>
              <a:rPr lang="ru-RU" sz="1400" b="0" i="0" baseline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ru-RU" sz="14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  <a:p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8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40" y="3587837"/>
            <a:ext cx="6365351" cy="5458477"/>
          </a:xfrm>
        </p:spPr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Пункты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5 и 6 дорожной карты объединяют в себе вопросы нормативного обеспечения проектной деятельности. Основная работа в данном направлении – это установление оптимальных требований учитывающих специфику уникальных и технически сложных производственных объектов ПАО «Газпром» при обеспечении допустимого уровня надежности и безопасности. На слайде условно показано несоответствие в данной области. С одной стороны нормативными актами, </a:t>
            </a: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Градостроительным кодексом РФ, Положением о составе разделов проектной документации не закреплено</a:t>
            </a:r>
            <a:r>
              <a:rPr lang="ru-RU" sz="1400" baseline="0" dirty="0" smtClean="0">
                <a:solidFill>
                  <a:srgbClr val="0070C0"/>
                </a:solidFill>
                <a:latin typeface="+mn-lt"/>
              </a:rPr>
              <a:t> понятие «технологическое </a:t>
            </a:r>
            <a:r>
              <a:rPr lang="ru-RU" sz="1400" baseline="0" dirty="0" err="1" smtClean="0">
                <a:solidFill>
                  <a:srgbClr val="0070C0"/>
                </a:solidFill>
                <a:latin typeface="+mn-lt"/>
              </a:rPr>
              <a:t>проектиование</a:t>
            </a:r>
            <a:r>
              <a:rPr lang="ru-RU" sz="1400" baseline="0" dirty="0" smtClean="0">
                <a:solidFill>
                  <a:srgbClr val="0070C0"/>
                </a:solidFill>
                <a:latin typeface="+mn-lt"/>
              </a:rPr>
              <a:t>», имеет место «перекос» требований для объектов гражданского архитектурного строительства, что в свою очередь закладывает избыточные требования при разработке проектной документации для промышленных объектов. С другой стороны, действующая нормативная база содержит устаревшие требования, или таких требований не достаточно для проектирования современных технологических объектов, например объектов производства, хранения и </a:t>
            </a:r>
            <a:r>
              <a:rPr lang="ru-RU" sz="1400" baseline="0" dirty="0" err="1" smtClean="0">
                <a:solidFill>
                  <a:srgbClr val="0070C0"/>
                </a:solidFill>
                <a:latin typeface="+mn-lt"/>
              </a:rPr>
              <a:t>регазификации</a:t>
            </a:r>
            <a:r>
              <a:rPr lang="ru-RU" sz="1400" baseline="0" dirty="0" smtClean="0">
                <a:solidFill>
                  <a:srgbClr val="0070C0"/>
                </a:solidFill>
                <a:latin typeface="+mn-lt"/>
              </a:rPr>
              <a:t> СПГ, что в свою очередь предполагает разработку СТУ, для каждого такого объекта.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u="none" dirty="0" smtClean="0">
                <a:solidFill>
                  <a:srgbClr val="0070C0"/>
                </a:solidFill>
                <a:latin typeface="+mn-lt"/>
              </a:rPr>
              <a:t>В рамках Дорожной карты организовано</a:t>
            </a:r>
            <a:r>
              <a:rPr lang="ru-RU" sz="1400" u="none" baseline="0" dirty="0" smtClean="0">
                <a:solidFill>
                  <a:srgbClr val="0070C0"/>
                </a:solidFill>
                <a:latin typeface="+mn-lt"/>
              </a:rPr>
              <a:t> реализация следующих мероприятий.</a:t>
            </a:r>
            <a:endParaRPr lang="ru-RU" sz="1400" u="none" dirty="0" smtClean="0">
              <a:solidFill>
                <a:srgbClr val="0070C0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В адрес Минстроя России направлены предложения: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- по разработке и актуализации сводов правил;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- по разработке методических материалов по применению нормативных технических документов при проектировании и строительстве зданий и сооружений.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Сформирован перечень требований СТУ, разработанных для объектов ПАО «Газпром».  Формируются предложения по включению данных требований в состав СП, ГОСТ Р.  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8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39" y="3587836"/>
            <a:ext cx="6365351" cy="5458477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1400" b="0" smtClean="0">
                <a:solidFill>
                  <a:srgbClr val="0066CC"/>
                </a:solidFill>
                <a:latin typeface="+mn-lt"/>
              </a:rPr>
              <a:t>В </a:t>
            </a:r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результате совместного рассмотрения ПАО «Газпром» и СРО «Инженер – Проектировщик» и «Инженер – Изыскатель» законопроекта № 938845-6 «О внесении изменений в ГК РФ и отдельные законодательные акты РФ в части совершенствования правового регулирования вопросов саморегулирования» подготовлено обращение от 06.06.2016 № 03/36-3659  в адрес заместителя Министра строительства и жилищно-коммунального хозяйства Российской Федерации </a:t>
            </a:r>
            <a:r>
              <a:rPr lang="ru-RU" sz="1400" b="0" baseline="0" dirty="0" smtClean="0">
                <a:solidFill>
                  <a:srgbClr val="0066CC"/>
                </a:solidFill>
                <a:latin typeface="+mn-lt"/>
              </a:rPr>
              <a:t> </a:t>
            </a:r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Х.Д. </a:t>
            </a:r>
            <a:r>
              <a:rPr lang="ru-RU" sz="1400" b="0" dirty="0" err="1" smtClean="0">
                <a:solidFill>
                  <a:srgbClr val="0066CC"/>
                </a:solidFill>
                <a:latin typeface="+mn-lt"/>
              </a:rPr>
              <a:t>Мавлиярова</a:t>
            </a:r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 со следующими предложениями:</a:t>
            </a:r>
          </a:p>
          <a:p>
            <a:pPr indent="365125" algn="just">
              <a:spcAft>
                <a:spcPts val="600"/>
              </a:spcAft>
            </a:pPr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- предусмотреть специальные нормы по законодательному регулированию деятельности по инженерным изысканиям, подготовке проектной документации, строительству, реконструкции и капитальному ремонту особо опасных и технически сложных объектов, предусматривающие сохранение СРО по отраслевому признаку, а также обязательность членства в СРО всех участников строительного процесса;</a:t>
            </a:r>
          </a:p>
          <a:p>
            <a:pPr indent="365125" algn="just"/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- с целью приведения положений Законопроекта в соответствие с нормами, регулирующими развитие единой газотранспортной системы России, провести редакционную правку отдельных статей законопроекта с участием специалистов ПАО «Газпром».</a:t>
            </a:r>
          </a:p>
          <a:p>
            <a:pPr marL="176213" indent="-176213" algn="just"/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В ответ на обращение ПАО «Газпром» получен ответ от 27.06.2016 № 19885-ХМ/02 о том, что  в связи с принятием Законопроекта (ФЗ – 372) Государственной Думой Федерального Собрания Российской Федерации 21</a:t>
            </a:r>
            <a:r>
              <a:rPr lang="ru-RU" sz="1400" b="0" baseline="0" dirty="0" smtClean="0">
                <a:solidFill>
                  <a:srgbClr val="0066CC"/>
                </a:solidFill>
                <a:latin typeface="+mn-lt"/>
              </a:rPr>
              <a:t> июня 2016 года, </a:t>
            </a:r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Минстрой проводит мониторинг применения изменений, внесенных в Градостроительный кодекс,</a:t>
            </a:r>
            <a:r>
              <a:rPr lang="ru-RU" sz="1400" b="0" baseline="0" dirty="0" smtClean="0">
                <a:solidFill>
                  <a:srgbClr val="0066CC"/>
                </a:solidFill>
                <a:latin typeface="+mn-lt"/>
              </a:rPr>
              <a:t> </a:t>
            </a:r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с целью дальнейшей</a:t>
            </a:r>
            <a:r>
              <a:rPr lang="ru-RU" sz="1400" b="0" baseline="0" dirty="0" smtClean="0">
                <a:solidFill>
                  <a:srgbClr val="0066CC"/>
                </a:solidFill>
                <a:latin typeface="+mn-lt"/>
              </a:rPr>
              <a:t> </a:t>
            </a:r>
            <a:r>
              <a:rPr lang="ru-RU" sz="1400" b="0" dirty="0" smtClean="0">
                <a:solidFill>
                  <a:srgbClr val="0066CC"/>
                </a:solidFill>
                <a:latin typeface="+mn-lt"/>
              </a:rPr>
              <a:t>подготовки предложений по подготовке и внесению изменений в Градостроительный кодекс. Предложения ПАО «Газпром» будут учтены при проведении указанного мониторинга. При этом необходимо отметить, что в ФЗ-372 сохранен отраслевой принцип в отношении проектных и изыскательских СРО.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400" b="0" dirty="0" smtClean="0">
              <a:solidFill>
                <a:srgbClr val="0066CC"/>
              </a:solidFill>
              <a:latin typeface="+mn-lt"/>
            </a:endParaRPr>
          </a:p>
          <a:p>
            <a:pPr marL="0" indent="0" algn="just">
              <a:buNone/>
            </a:pPr>
            <a:endParaRPr lang="ru-RU" sz="1400" b="1" baseline="0" dirty="0" smtClean="0">
              <a:solidFill>
                <a:srgbClr val="0066CC"/>
              </a:solidFill>
              <a:latin typeface="+mn-lt"/>
            </a:endParaRPr>
          </a:p>
          <a:p>
            <a:pPr marL="0" indent="0" algn="just">
              <a:buNone/>
            </a:pPr>
            <a:endParaRPr lang="ru-RU" sz="1400" b="1" baseline="0" dirty="0" smtClean="0">
              <a:solidFill>
                <a:srgbClr val="0066CC"/>
              </a:solidFill>
              <a:latin typeface="+mn-lt"/>
            </a:endParaRPr>
          </a:p>
          <a:p>
            <a:pPr marL="342900" indent="-342900" algn="just">
              <a:buAutoNum type="arabicPeriod" startAt="3"/>
            </a:pPr>
            <a:endParaRPr lang="ru-RU" sz="1400" b="0" baseline="0" dirty="0" smtClean="0">
              <a:solidFill>
                <a:srgbClr val="0066CC"/>
              </a:solidFill>
              <a:latin typeface="+mn-lt"/>
            </a:endParaRPr>
          </a:p>
          <a:p>
            <a:pPr marL="342900" indent="-342900" algn="just">
              <a:buAutoNum type="arabicPeriod" startAt="3"/>
            </a:pPr>
            <a:endParaRPr lang="ru-RU" sz="1400" b="0" dirty="0" smtClean="0">
              <a:solidFill>
                <a:srgbClr val="0066CC"/>
              </a:solidFill>
              <a:latin typeface="+mn-lt"/>
            </a:endParaRPr>
          </a:p>
          <a:p>
            <a:pPr marL="176213" indent="-176213" algn="just"/>
            <a:endParaRPr lang="ru-RU" sz="1400" b="0" dirty="0" smtClean="0">
              <a:solidFill>
                <a:srgbClr val="0066CC"/>
              </a:solidFill>
              <a:latin typeface="+mn-lt"/>
            </a:endParaRPr>
          </a:p>
          <a:p>
            <a:endParaRPr lang="ru-RU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7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40" y="3587837"/>
            <a:ext cx="6365351" cy="5458477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</a:rPr>
              <a:t>В рамках исполнения данных пунктов Дорожной карты ПАО «Газпром» рассмотрен проект Стратегии инновационного развития строительной отрасли Российской Федерации на период до 2030 года,</a:t>
            </a:r>
            <a:r>
              <a:rPr lang="ru-RU" sz="1400" baseline="0" dirty="0" smtClean="0">
                <a:solidFill>
                  <a:srgbClr val="002060"/>
                </a:solidFill>
              </a:rPr>
              <a:t> разработанный Минстроем России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По результатам рассмотрения в Минстрой России направлены предложения в том числе в части:</a:t>
            </a:r>
          </a:p>
          <a:p>
            <a:r>
              <a:rPr lang="ru-RU" sz="1400" u="sng" dirty="0" smtClean="0">
                <a:solidFill>
                  <a:srgbClr val="0066CC"/>
                </a:solidFill>
                <a:latin typeface="+mn-lt"/>
              </a:rPr>
              <a:t>Образования: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Формирование программ профессиональной переподготовки и повышения квалификации по направлению строительной деятельности в нефтегазовой отрасли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Участие в формировании системы профессионально-общественной аккредитации профессиональных образовательных программ по направлению строительной деятельности в нефтегазовой отрасли</a:t>
            </a:r>
          </a:p>
          <a:p>
            <a:pPr lvl="0"/>
            <a:r>
              <a:rPr lang="ru-RU" sz="1400" u="sng" dirty="0" smtClean="0">
                <a:solidFill>
                  <a:srgbClr val="0066CC"/>
                </a:solidFill>
                <a:latin typeface="+mn-lt"/>
              </a:rPr>
              <a:t>Управления строительством: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Совершенствование системы предварительной оценки готовности потенциальных подрядных организаций к выполнению строительных работ на объектах нефтегазовой отрасли</a:t>
            </a:r>
          </a:p>
          <a:p>
            <a:r>
              <a:rPr lang="ru-RU" sz="1400" u="sng" dirty="0" smtClean="0">
                <a:solidFill>
                  <a:srgbClr val="0066CC"/>
                </a:solidFill>
                <a:latin typeface="+mn-lt"/>
              </a:rPr>
              <a:t>Новых технологий: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Проведение НИОКР по разработке инновационных технологий и технических устройств, применяемых в строительстве нефтегазовых объектов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66CC"/>
                </a:solidFill>
                <a:latin typeface="+mn-lt"/>
              </a:rPr>
              <a:t>Создание информационных баз данных строительных материалов и технологических карт, применяемых на объектах капитального строительства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8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40" y="3587837"/>
            <a:ext cx="6365351" cy="5458477"/>
          </a:xfrm>
        </p:spPr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В рамках сметного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нормирования в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настоящее время совместно Минстроем России организована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реализация следующих мероприятий: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С привлечением  АО «Газпром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промгаз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»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проведен анализ ГЭСН-25. Предложения по актуализации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направлены в ФАУ «ФЦЦС». Запланировано участие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АО «Газпром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промгаз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»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 в переработке ГЭСН 25, а также разработке дополнительных сметных норм для включения в сборник.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1400" baseline="0" dirty="0" smtClean="0">
                <a:solidFill>
                  <a:srgbClr val="0070C0"/>
                </a:solidFill>
                <a:latin typeface="+mn-lt"/>
              </a:rPr>
              <a:t> ходе совместной работы по </a:t>
            </a: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совершенствованию методической базы.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Принято участие в рассмотрении «Порядка актуализации и разработки дополнений в сборники ГЭСН и ФЕР». 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С учетом планов Минстроя России по переработки методических документов планируется участие в рассмотрении «Методики определения стоимости строительной продукции на территории Российской Федерации» (МДС 81-35.2004), «Методических указаний о порядке разработки государственных элементных сметных норм на строительные, монтажные, специальные строительные и пусконаладочные работы» (МДС 81-19.2000), «Методических указаний по разработке сборников сметных цен на материалы, изделия, конструкции и сборников сметных цен на перевозку грузов для строительства зданий и сооружений» (МДС 81-2.99) и других документов, регламентирующих вопросы ценообразования в строительстве.</a:t>
            </a:r>
          </a:p>
          <a:p>
            <a:endParaRPr lang="ru-RU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5"/>
          </p:nvPr>
        </p:nvSpPr>
        <p:spPr>
          <a:xfrm>
            <a:off x="5754628" y="8707472"/>
            <a:ext cx="742533" cy="334903"/>
          </a:xfrm>
          <a:prstGeom prst="rect">
            <a:avLst/>
          </a:prstGeom>
        </p:spPr>
        <p:txBody>
          <a:bodyPr vert="horz" lIns="0" tIns="0" rIns="71993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1390041-1761-4E70-BEFD-8FF73EC6EEE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1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05.10.2016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1943100" y="4738688"/>
            <a:ext cx="7200900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endParaRPr lang="ru-RU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959290" y="4837511"/>
            <a:ext cx="184712" cy="35393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defRPr/>
            </a:pPr>
            <a:endParaRPr lang="ru-RU" b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0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1943100" y="4738688"/>
            <a:ext cx="7200900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959290" y="4837511"/>
            <a:ext cx="184712" cy="35393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defRPr/>
            </a:pPr>
            <a:endParaRPr lang="ru-RU" b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4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7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4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7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6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48925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1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5503653" y="3614987"/>
            <a:ext cx="3274443" cy="783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1200"/>
              </a:spcAft>
            </a:pPr>
            <a:r>
              <a:rPr lang="ru-RU" sz="1800" b="1" i="1" dirty="0" smtClean="0">
                <a:solidFill>
                  <a:prstClr val="black"/>
                </a:solidFill>
                <a:latin typeface="Calibri" pitchFamily="34" charset="0"/>
              </a:rPr>
              <a:t>Самсоненко Андрей Петрович</a:t>
            </a:r>
          </a:p>
          <a:p>
            <a:pPr fontAlgn="auto">
              <a:spcAft>
                <a:spcPts val="1200"/>
              </a:spcAft>
            </a:pPr>
            <a:r>
              <a:rPr lang="ru-RU" sz="1800" b="1" i="1" dirty="0" smtClean="0">
                <a:solidFill>
                  <a:prstClr val="black"/>
                </a:solidFill>
                <a:latin typeface="Calibri" pitchFamily="34" charset="0"/>
              </a:rPr>
              <a:t>Начальник Управления</a:t>
            </a:r>
            <a:br>
              <a:rPr lang="ru-RU" sz="1800" b="1" i="1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1800" b="1" i="1" dirty="0" smtClean="0">
                <a:solidFill>
                  <a:prstClr val="black"/>
                </a:solidFill>
                <a:latin typeface="Calibri" pitchFamily="34" charset="0"/>
              </a:rPr>
              <a:t>ПАО «</a:t>
            </a:r>
            <a:r>
              <a:rPr lang="ru-RU" sz="1800" b="1" i="1" dirty="0">
                <a:solidFill>
                  <a:prstClr val="black"/>
                </a:solidFill>
                <a:latin typeface="Calibri" pitchFamily="34" charset="0"/>
              </a:rPr>
              <a:t>Г</a:t>
            </a:r>
            <a:r>
              <a:rPr lang="ru-RU" sz="1800" b="1" i="1" dirty="0" smtClean="0">
                <a:solidFill>
                  <a:prstClr val="black"/>
                </a:solidFill>
                <a:latin typeface="Calibri" pitchFamily="34" charset="0"/>
              </a:rPr>
              <a:t>азпром»</a:t>
            </a:r>
            <a:endParaRPr lang="ru-RU" sz="18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Название презентации"/>
          <p:cNvSpPr txBox="1">
            <a:spLocks noChangeArrowheads="1"/>
          </p:cNvSpPr>
          <p:nvPr/>
        </p:nvSpPr>
        <p:spPr>
          <a:xfrm>
            <a:off x="0" y="911700"/>
            <a:ext cx="9144000" cy="2430000"/>
          </a:xfrm>
          <a:prstGeom prst="rect">
            <a:avLst/>
          </a:prstGeom>
        </p:spPr>
        <p:txBody>
          <a:bodyPr lIns="360000" tIns="0" rIns="360000" bIns="0" anchor="ctr" anchorCtr="1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/>
              </a:rPr>
              <a:t>О ходе выполнения Плана мероприятий («Дорожной карты») по взаимодействию Минстроя России и ПАО «Газпром» в целях обеспечения реализации Стратегии </a:t>
            </a:r>
            <a:r>
              <a:rPr lang="ru-RU" sz="2000" b="1" dirty="0">
                <a:solidFill>
                  <a:schemeClr val="tx1"/>
                </a:solidFill>
                <a:latin typeface="Calibri"/>
              </a:rPr>
              <a:t>инновационного развития строительной отрасли Российской Федерации и обеспечения эффективности инвестиционной деятельности ПАО 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4131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837000"/>
            <a:ext cx="9144000" cy="386100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3600" b="1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СПАСИБО ЗА ВНИМАНИЕ!</a:t>
            </a:r>
            <a:endParaRPr lang="ru-RU" sz="3600" b="1" kern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524000" y="0"/>
            <a:ext cx="7620000" cy="81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200" b="1" dirty="0" smtClean="0">
                <a:latin typeface="Calibri"/>
              </a:rPr>
              <a:t>План </a:t>
            </a:r>
            <a:r>
              <a:rPr lang="ru-RU" sz="1200" b="1" dirty="0">
                <a:latin typeface="Calibri"/>
              </a:rPr>
              <a:t>мероприятий («</a:t>
            </a:r>
            <a:r>
              <a:rPr lang="ru-RU" sz="1200" b="1" dirty="0" smtClean="0">
                <a:latin typeface="Calibri"/>
              </a:rPr>
              <a:t>Дорожная карта») </a:t>
            </a:r>
            <a:r>
              <a:rPr lang="ru-RU" sz="1200" b="1" dirty="0">
                <a:latin typeface="Calibri"/>
              </a:rPr>
              <a:t>по взаимодействию Минстроя России и ПАО «Газпром» в целях обеспечения реализации Стратегии инновационного развития строительной отрасли Российской Федерации и обеспечения эффективности инвестиционной деятельности ПАО «Газпром»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2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/>
              </a:rPr>
              <a:t>О ходе выполнения Плана мероприятий («Дорожной карты») по взаимодействию </a:t>
            </a:r>
            <a:br>
              <a:rPr lang="ru-RU" sz="1200" b="1" dirty="0">
                <a:solidFill>
                  <a:prstClr val="white"/>
                </a:solidFill>
                <a:latin typeface="Calibri"/>
              </a:rPr>
            </a:br>
            <a:r>
              <a:rPr lang="ru-RU" sz="1200" b="1" dirty="0">
                <a:solidFill>
                  <a:prstClr val="white"/>
                </a:solidFill>
                <a:latin typeface="Calibri"/>
              </a:rPr>
              <a:t>Минстроя России и ПАО «Газпром»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36388" y="2038569"/>
            <a:ext cx="4572000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srgbClr val="0066CC"/>
                </a:solidFill>
                <a:latin typeface="+mn-lt"/>
              </a:rPr>
              <a:t>Основные направления</a:t>
            </a:r>
            <a:r>
              <a:rPr lang="en-US" sz="1200" dirty="0" smtClean="0">
                <a:solidFill>
                  <a:srgbClr val="0066CC"/>
                </a:solidFill>
                <a:latin typeface="+mn-lt"/>
              </a:rPr>
              <a:t>:</a:t>
            </a:r>
            <a:endParaRPr lang="ru-RU" sz="1200" dirty="0" smtClean="0">
              <a:solidFill>
                <a:srgbClr val="0066CC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Унификация проектных решений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Внедрение информационного моделирования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Технологическое проектирование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Нормативное обеспечение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Экспертиза проектной документации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endParaRPr lang="ru-RU" sz="110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36388" y="3243102"/>
            <a:ext cx="4164460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srgbClr val="0066CC"/>
                </a:solidFill>
                <a:latin typeface="+mn-lt"/>
              </a:rPr>
              <a:t>Основные задачи </a:t>
            </a:r>
            <a:r>
              <a:rPr lang="en-US" sz="1200" dirty="0" smtClean="0">
                <a:solidFill>
                  <a:srgbClr val="0066CC"/>
                </a:solidFill>
                <a:latin typeface="+mn-lt"/>
              </a:rPr>
              <a:t>:</a:t>
            </a:r>
            <a:endParaRPr lang="ru-RU" sz="1200" dirty="0" smtClean="0">
              <a:solidFill>
                <a:srgbClr val="0066CC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Координация взаимодействия при реализации основных направлений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Учет специфики производственной деятельности ПАО «Газпром» при формировании технической политики на федеральном уровне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Повышение качества проектирования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Обмен опытом</a:t>
            </a:r>
            <a:endParaRPr lang="ru-RU" sz="1000" dirty="0">
              <a:solidFill>
                <a:srgbClr val="0066CC"/>
              </a:solidFill>
              <a:latin typeface="+mn-lt"/>
            </a:endParaRPr>
          </a:p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endParaRPr lang="ru-RU" sz="1100" dirty="0">
              <a:solidFill>
                <a:srgbClr val="0066CC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2801" r="15418" b="8704"/>
          <a:stretch/>
        </p:blipFill>
        <p:spPr bwMode="auto">
          <a:xfrm>
            <a:off x="1065865" y="2266366"/>
            <a:ext cx="3211050" cy="2176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7873" r="15509" b="9216"/>
          <a:stretch/>
        </p:blipFill>
        <p:spPr bwMode="auto">
          <a:xfrm>
            <a:off x="156607" y="1026709"/>
            <a:ext cx="3155585" cy="2176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416377" y="976028"/>
            <a:ext cx="5688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10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1000" dirty="0">
                <a:solidFill>
                  <a:srgbClr val="0070C0"/>
                </a:solidFill>
                <a:latin typeface="+mn-lt"/>
              </a:rPr>
              <a:t>рамках Петербургского международного экономического форума 17.06.2016 Председателем Правления ПАО «Газпром» А.Б. Миллером и Министром строительства и жилищно-коммунального хозяйства Российской Федерации М.А. </a:t>
            </a:r>
            <a:r>
              <a:rPr lang="ru-RU" sz="1000" dirty="0" err="1">
                <a:solidFill>
                  <a:srgbClr val="0070C0"/>
                </a:solidFill>
                <a:latin typeface="+mn-lt"/>
              </a:rPr>
              <a:t>Менем</a:t>
            </a:r>
            <a:r>
              <a:rPr lang="ru-RU" sz="1000" dirty="0">
                <a:solidFill>
                  <a:srgbClr val="0070C0"/>
                </a:solidFill>
                <a:latin typeface="+mn-lt"/>
              </a:rPr>
              <a:t> подписан «План мероприятий («Дорожная карта») по взаимодействию Минстроя России и ПАО «Газпром» в целях обеспечения реализации Стратегии инновационного развития строительной отрасли Российской Федерации и обеспечения эффективности инвестиционной деятельности ПАО «Газпром</a:t>
            </a:r>
            <a:r>
              <a:rPr lang="ru-RU" sz="1000" dirty="0" smtClean="0">
                <a:solidFill>
                  <a:srgbClr val="0070C0"/>
                </a:solidFill>
                <a:latin typeface="+mn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454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526520" y="299850"/>
            <a:ext cx="7620000" cy="3401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Унификация проектных решений</a:t>
            </a:r>
            <a:endParaRPr lang="ru-RU" sz="16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3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Calibri"/>
              </a:rPr>
              <a:t>О ходе выполнения Плана мероприятий («Дорожной карты») по взаимодействию </a:t>
            </a:r>
            <a:br>
              <a:rPr lang="ru-RU" sz="1200" b="1" dirty="0">
                <a:solidFill>
                  <a:prstClr val="white"/>
                </a:solidFill>
                <a:latin typeface="Calibri"/>
              </a:rPr>
            </a:br>
            <a:r>
              <a:rPr lang="ru-RU" sz="1200" b="1" dirty="0">
                <a:solidFill>
                  <a:prstClr val="white"/>
                </a:solidFill>
                <a:latin typeface="Calibri"/>
              </a:rPr>
              <a:t>Минстроя России и ПАО «Газпром»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7800" y="1517406"/>
            <a:ext cx="3924042" cy="1352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066CC"/>
                </a:solidFill>
                <a:latin typeface="+mn-lt"/>
              </a:rPr>
              <a:t>ПАО «Газпром»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Порядок разработки, утверждения и пересмотра Унифицированных проектных решений в ОАО «Газпром», утвержден заместителем Председателя Правления </a:t>
            </a:r>
            <a:br>
              <a:rPr lang="ru-RU" sz="800" dirty="0" smtClean="0">
                <a:solidFill>
                  <a:srgbClr val="0066CC"/>
                </a:solidFill>
                <a:latin typeface="+mn-lt"/>
              </a:rPr>
            </a:b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ПАО «Газпром» В. А. </a:t>
            </a:r>
            <a:r>
              <a:rPr lang="ru-RU" sz="800" dirty="0">
                <a:solidFill>
                  <a:srgbClr val="0066CC"/>
                </a:solidFill>
                <a:latin typeface="+mn-lt"/>
              </a:rPr>
              <a:t>Маркеловым 24.07.2013 № </a:t>
            </a: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03/11-1</a:t>
            </a:r>
            <a:endParaRPr lang="ru-RU" sz="800" dirty="0">
              <a:solidFill>
                <a:srgbClr val="0066CC"/>
              </a:solidFill>
              <a:latin typeface="+mn-lt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Программа </a:t>
            </a:r>
            <a:r>
              <a:rPr lang="ru-RU" sz="800" dirty="0">
                <a:solidFill>
                  <a:srgbClr val="0066CC"/>
                </a:solidFill>
                <a:latin typeface="+mn-lt"/>
              </a:rPr>
              <a:t>унификации проектных решений на 2014-2016 </a:t>
            </a:r>
            <a:r>
              <a:rPr lang="ru-RU" sz="800" dirty="0" err="1">
                <a:solidFill>
                  <a:srgbClr val="0066CC"/>
                </a:solidFill>
                <a:latin typeface="+mn-lt"/>
              </a:rPr>
              <a:t>гг</a:t>
            </a:r>
            <a:r>
              <a:rPr lang="ru-RU" sz="800" dirty="0">
                <a:solidFill>
                  <a:srgbClr val="0066CC"/>
                </a:solidFill>
                <a:latin typeface="+mn-lt"/>
              </a:rPr>
              <a:t>, утвержденная заместителем Председателя Правления ПАО «Газпром» В. А. Маркеловым 12.05.2014 № </a:t>
            </a: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03-24</a:t>
            </a:r>
            <a:endParaRPr lang="ru-RU" sz="800" dirty="0">
              <a:solidFill>
                <a:srgbClr val="0066CC"/>
              </a:solidFill>
              <a:latin typeface="+mn-lt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rgbClr val="0070C0"/>
                </a:solidFill>
                <a:latin typeface="+mn-lt"/>
              </a:rPr>
              <a:t>Разработка комплекса стандартов ПАО «Газпром», устанавливающих требования к альбомам унифицированных проектных решений, их применению при проектировании</a:t>
            </a:r>
            <a:endParaRPr lang="ru-RU" sz="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09160" y="1514524"/>
            <a:ext cx="4135176" cy="13526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066CC"/>
                </a:solidFill>
                <a:latin typeface="+mn-lt"/>
              </a:rPr>
              <a:t>Минстрой России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rgbClr val="0066CC"/>
                </a:solidFill>
                <a:latin typeface="+mn-lt"/>
              </a:rPr>
              <a:t>Постановление правительства Российской Федерации от 27.09.2011 № 791 о формировании реестра типовой проектной документации и внесении </a:t>
            </a: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изменений в </a:t>
            </a:r>
            <a:r>
              <a:rPr lang="ru-RU" sz="800" dirty="0">
                <a:solidFill>
                  <a:srgbClr val="0066CC"/>
                </a:solidFill>
                <a:latin typeface="+mn-lt"/>
              </a:rPr>
              <a:t>некоторые постановления правительства Российской </a:t>
            </a: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Федерации</a:t>
            </a:r>
            <a:endParaRPr lang="ru-RU" sz="800" dirty="0">
              <a:solidFill>
                <a:srgbClr val="0066CC"/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Приказ </a:t>
            </a:r>
            <a:r>
              <a:rPr lang="ru-RU" sz="800" dirty="0">
                <a:solidFill>
                  <a:srgbClr val="0066CC"/>
                </a:solidFill>
                <a:latin typeface="+mn-lt"/>
              </a:rPr>
              <a:t>Минстроя России от 13.03.2015 № 170/</a:t>
            </a:r>
            <a:r>
              <a:rPr lang="ru-RU" sz="800" dirty="0" err="1">
                <a:solidFill>
                  <a:srgbClr val="0066CC"/>
                </a:solidFill>
                <a:latin typeface="+mn-lt"/>
              </a:rPr>
              <a:t>пр</a:t>
            </a:r>
            <a:r>
              <a:rPr lang="ru-RU" sz="800" dirty="0">
                <a:solidFill>
                  <a:srgbClr val="0066CC"/>
                </a:solidFill>
                <a:latin typeface="+mn-lt"/>
              </a:rPr>
              <a:t> об утверждении Плана формирования системы типового проектирования в сфере </a:t>
            </a: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строительства</a:t>
            </a:r>
            <a:endParaRPr lang="ru-RU" sz="800" dirty="0">
              <a:solidFill>
                <a:srgbClr val="0066CC"/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rgbClr val="0066CC"/>
                </a:solidFill>
                <a:latin typeface="+mn-lt"/>
              </a:rPr>
              <a:t>Приказ Минстроя России от 24.09.2015 № 682/</a:t>
            </a:r>
            <a:r>
              <a:rPr lang="ru-RU" sz="800" dirty="0" err="1">
                <a:solidFill>
                  <a:srgbClr val="0066CC"/>
                </a:solidFill>
                <a:latin typeface="+mn-lt"/>
              </a:rPr>
              <a:t>пр</a:t>
            </a:r>
            <a:r>
              <a:rPr lang="ru-RU" sz="800" dirty="0">
                <a:solidFill>
                  <a:srgbClr val="0066CC"/>
                </a:solidFill>
                <a:latin typeface="+mn-lt"/>
              </a:rPr>
              <a:t> об утверждении методических рекомендаций по использованию типовой проектной документации, информация о которой внесена в реестр типовой проектной </a:t>
            </a: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документации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800" dirty="0" smtClean="0">
                <a:solidFill>
                  <a:srgbClr val="0066CC"/>
                </a:solidFill>
                <a:latin typeface="+mn-lt"/>
              </a:rPr>
              <a:t>Разработка свода правил «Типовая проектная документация»</a:t>
            </a:r>
            <a:endParaRPr lang="ru-RU" sz="80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3410" y="3487426"/>
            <a:ext cx="1389627" cy="4247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 smtClean="0">
                <a:solidFill>
                  <a:srgbClr val="0070C0"/>
                </a:solidFill>
                <a:latin typeface="+mn-lt"/>
              </a:rPr>
              <a:t>Внесение предложений по разработке нормативной документации</a:t>
            </a:r>
            <a:endParaRPr lang="ru-RU" sz="8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8015" y="3488984"/>
            <a:ext cx="1389627" cy="4247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 smtClean="0">
                <a:solidFill>
                  <a:srgbClr val="0070C0"/>
                </a:solidFill>
                <a:latin typeface="+mn-lt"/>
              </a:rPr>
              <a:t>Уточнение критериев отнесения проектной документации к типовой</a:t>
            </a:r>
            <a:endParaRPr lang="ru-RU" sz="8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6819" y="3486450"/>
            <a:ext cx="1508517" cy="4247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 smtClean="0">
                <a:solidFill>
                  <a:srgbClr val="0070C0"/>
                </a:solidFill>
                <a:latin typeface="+mn-lt"/>
              </a:rPr>
              <a:t>Формирование банка типовых проектных решений и информационных моделей</a:t>
            </a:r>
            <a:endParaRPr lang="ru-RU" sz="8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47359" y="3488984"/>
            <a:ext cx="1287780" cy="4247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 smtClean="0">
                <a:solidFill>
                  <a:srgbClr val="0070C0"/>
                </a:solidFill>
                <a:latin typeface="+mn-lt"/>
              </a:rPr>
              <a:t>Формирование требований к составу типовых проектов</a:t>
            </a:r>
            <a:endParaRPr lang="ru-RU" sz="8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900837"/>
            <a:ext cx="574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п.1 Плана мероприятий: Формирование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совместной рабочей группы Минстроя России и ПАО «Газпром» по вопросам взаимодействия в рамках формирования реестра экономически эффективной проектной документации, банка типовых проектных решений и информационных моделей в строительной отрасли Российской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Федерации.</a:t>
            </a:r>
            <a:endParaRPr lang="ru-RU" sz="800" b="1" i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" name="Правая фигурная скобка 3"/>
          <p:cNvSpPr/>
          <p:nvPr/>
        </p:nvSpPr>
        <p:spPr bwMode="auto">
          <a:xfrm rot="5400000">
            <a:off x="4262959" y="-405885"/>
            <a:ext cx="396240" cy="712356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0850" y="3488984"/>
            <a:ext cx="1561189" cy="4247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 smtClean="0">
                <a:solidFill>
                  <a:srgbClr val="0070C0"/>
                </a:solidFill>
                <a:latin typeface="+mn-lt"/>
              </a:rPr>
              <a:t>Формирование требований к составу </a:t>
            </a:r>
            <a:r>
              <a:rPr lang="ru-RU" sz="800" dirty="0">
                <a:solidFill>
                  <a:srgbClr val="0070C0"/>
                </a:solidFill>
              </a:rPr>
              <a:t>и </a:t>
            </a:r>
            <a:r>
              <a:rPr lang="ru-RU" sz="800" dirty="0" smtClean="0">
                <a:solidFill>
                  <a:srgbClr val="0070C0"/>
                </a:solidFill>
              </a:rPr>
              <a:t>формату </a:t>
            </a:r>
            <a:r>
              <a:rPr lang="ru-RU" sz="800" dirty="0" smtClean="0">
                <a:solidFill>
                  <a:srgbClr val="0070C0"/>
                </a:solidFill>
                <a:latin typeface="+mn-lt"/>
              </a:rPr>
              <a:t>информационных моделей</a:t>
            </a:r>
            <a:endParaRPr lang="ru-RU" sz="800" dirty="0" smtClean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5424" y="4047136"/>
            <a:ext cx="6086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Результат: сокращение сроков прохождения проектной документации государственной экспертизы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трелка вправо с вырезом 55"/>
          <p:cNvSpPr/>
          <p:nvPr/>
        </p:nvSpPr>
        <p:spPr bwMode="auto">
          <a:xfrm rot="18877075">
            <a:off x="-52519" y="2428661"/>
            <a:ext cx="2484183" cy="762892"/>
          </a:xfrm>
          <a:prstGeom prst="notch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95400" y="251460"/>
            <a:ext cx="7447578" cy="4831080"/>
          </a:xfrm>
          <a:prstGeom prst="rect">
            <a:avLst/>
          </a:prstGeom>
          <a:noFill/>
        </p:spPr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524000" y="0"/>
            <a:ext cx="7620000" cy="81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endParaRPr lang="ru-RU" sz="115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4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400" b="1" dirty="0">
                <a:latin typeface="Calibri"/>
              </a:rPr>
              <a:t>О ходе выполнения Плана мероприятий («Дорожной карты») по взаимодействию </a:t>
            </a:r>
            <a:r>
              <a:rPr lang="ru-RU" sz="1400" b="1" dirty="0" smtClean="0">
                <a:latin typeface="Calibri"/>
              </a:rPr>
              <a:t/>
            </a:r>
            <a:br>
              <a:rPr lang="ru-RU" sz="1400" b="1" dirty="0" smtClean="0">
                <a:latin typeface="Calibri"/>
              </a:rPr>
            </a:br>
            <a:r>
              <a:rPr lang="ru-RU" sz="1400" b="1" dirty="0" smtClean="0">
                <a:latin typeface="Calibri"/>
              </a:rPr>
              <a:t>Минстроя </a:t>
            </a:r>
            <a:r>
              <a:rPr lang="ru-RU" sz="1400" b="1" dirty="0">
                <a:latin typeface="Calibri"/>
              </a:rPr>
              <a:t>России и ПАО «Газпром»</a:t>
            </a:r>
            <a:endParaRPr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99042" y="3629863"/>
            <a:ext cx="930766" cy="373855"/>
          </a:xfrm>
          <a:custGeom>
            <a:avLst/>
            <a:gdLst>
              <a:gd name="connsiteX0" fmla="*/ 0 w 1517688"/>
              <a:gd name="connsiteY0" fmla="*/ 77601 h 465597"/>
              <a:gd name="connsiteX1" fmla="*/ 77601 w 1517688"/>
              <a:gd name="connsiteY1" fmla="*/ 0 h 465597"/>
              <a:gd name="connsiteX2" fmla="*/ 1440087 w 1517688"/>
              <a:gd name="connsiteY2" fmla="*/ 0 h 465597"/>
              <a:gd name="connsiteX3" fmla="*/ 1517688 w 1517688"/>
              <a:gd name="connsiteY3" fmla="*/ 77601 h 465597"/>
              <a:gd name="connsiteX4" fmla="*/ 1517688 w 1517688"/>
              <a:gd name="connsiteY4" fmla="*/ 387996 h 465597"/>
              <a:gd name="connsiteX5" fmla="*/ 1440087 w 1517688"/>
              <a:gd name="connsiteY5" fmla="*/ 465597 h 465597"/>
              <a:gd name="connsiteX6" fmla="*/ 77601 w 1517688"/>
              <a:gd name="connsiteY6" fmla="*/ 465597 h 465597"/>
              <a:gd name="connsiteX7" fmla="*/ 0 w 1517688"/>
              <a:gd name="connsiteY7" fmla="*/ 387996 h 465597"/>
              <a:gd name="connsiteX8" fmla="*/ 0 w 1517688"/>
              <a:gd name="connsiteY8" fmla="*/ 77601 h 46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88" h="465597">
                <a:moveTo>
                  <a:pt x="0" y="77601"/>
                </a:moveTo>
                <a:cubicBezTo>
                  <a:pt x="0" y="34743"/>
                  <a:pt x="34743" y="0"/>
                  <a:pt x="77601" y="0"/>
                </a:cubicBezTo>
                <a:lnTo>
                  <a:pt x="1440087" y="0"/>
                </a:lnTo>
                <a:cubicBezTo>
                  <a:pt x="1482945" y="0"/>
                  <a:pt x="1517688" y="34743"/>
                  <a:pt x="1517688" y="77601"/>
                </a:cubicBezTo>
                <a:lnTo>
                  <a:pt x="1517688" y="387996"/>
                </a:lnTo>
                <a:cubicBezTo>
                  <a:pt x="1517688" y="430854"/>
                  <a:pt x="1482945" y="465597"/>
                  <a:pt x="1440087" y="465597"/>
                </a:cubicBezTo>
                <a:lnTo>
                  <a:pt x="77601" y="465597"/>
                </a:lnTo>
                <a:cubicBezTo>
                  <a:pt x="34743" y="465597"/>
                  <a:pt x="0" y="430854"/>
                  <a:pt x="0" y="387996"/>
                </a:cubicBezTo>
                <a:lnTo>
                  <a:pt x="0" y="77601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753" tIns="53209" rIns="53209" bIns="5320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НОРМАТИВНОЙ БАЗЫ</a:t>
            </a:r>
            <a:endParaRPr lang="ru-RU" sz="6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969428" y="3117593"/>
            <a:ext cx="974929" cy="370514"/>
          </a:xfrm>
          <a:custGeom>
            <a:avLst/>
            <a:gdLst>
              <a:gd name="connsiteX0" fmla="*/ 0 w 1589700"/>
              <a:gd name="connsiteY0" fmla="*/ 76908 h 461436"/>
              <a:gd name="connsiteX1" fmla="*/ 76908 w 1589700"/>
              <a:gd name="connsiteY1" fmla="*/ 0 h 461436"/>
              <a:gd name="connsiteX2" fmla="*/ 1512792 w 1589700"/>
              <a:gd name="connsiteY2" fmla="*/ 0 h 461436"/>
              <a:gd name="connsiteX3" fmla="*/ 1589700 w 1589700"/>
              <a:gd name="connsiteY3" fmla="*/ 76908 h 461436"/>
              <a:gd name="connsiteX4" fmla="*/ 1589700 w 1589700"/>
              <a:gd name="connsiteY4" fmla="*/ 384528 h 461436"/>
              <a:gd name="connsiteX5" fmla="*/ 1512792 w 1589700"/>
              <a:gd name="connsiteY5" fmla="*/ 461436 h 461436"/>
              <a:gd name="connsiteX6" fmla="*/ 76908 w 1589700"/>
              <a:gd name="connsiteY6" fmla="*/ 461436 h 461436"/>
              <a:gd name="connsiteX7" fmla="*/ 0 w 1589700"/>
              <a:gd name="connsiteY7" fmla="*/ 384528 h 461436"/>
              <a:gd name="connsiteX8" fmla="*/ 0 w 1589700"/>
              <a:gd name="connsiteY8" fmla="*/ 76908 h 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9700" h="461436">
                <a:moveTo>
                  <a:pt x="0" y="76908"/>
                </a:moveTo>
                <a:cubicBezTo>
                  <a:pt x="0" y="34433"/>
                  <a:pt x="34433" y="0"/>
                  <a:pt x="76908" y="0"/>
                </a:cubicBezTo>
                <a:lnTo>
                  <a:pt x="1512792" y="0"/>
                </a:lnTo>
                <a:cubicBezTo>
                  <a:pt x="1555267" y="0"/>
                  <a:pt x="1589700" y="34433"/>
                  <a:pt x="1589700" y="76908"/>
                </a:cubicBezTo>
                <a:lnTo>
                  <a:pt x="1589700" y="384528"/>
                </a:lnTo>
                <a:cubicBezTo>
                  <a:pt x="1589700" y="427003"/>
                  <a:pt x="1555267" y="461436"/>
                  <a:pt x="1512792" y="461436"/>
                </a:cubicBezTo>
                <a:lnTo>
                  <a:pt x="76908" y="461436"/>
                </a:lnTo>
                <a:cubicBezTo>
                  <a:pt x="34433" y="461436"/>
                  <a:pt x="0" y="427003"/>
                  <a:pt x="0" y="384528"/>
                </a:cubicBezTo>
                <a:lnTo>
                  <a:pt x="0" y="76908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80000"/>
              <a:hueOff val="102082"/>
              <a:satOff val="-1464"/>
              <a:lumOff val="85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549" tIns="53005" rIns="53005" bIns="53005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РАЗРАБОТКА ПРОГРАМНЫХ КОМПЛЕКСОВ</a:t>
            </a:r>
            <a:endParaRPr lang="ru-RU" sz="6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54516" y="3079701"/>
            <a:ext cx="349346" cy="457411"/>
          </a:xfrm>
          <a:prstGeom prst="ellipse">
            <a:avLst/>
          </a:prstGeom>
          <a:blipFill>
            <a:blip r:embed="rId4" cstate="print">
              <a:duotone>
                <a:schemeClr val="accent1">
                  <a:hueOff val="18799"/>
                  <a:satOff val="-882"/>
                  <a:lumOff val="3766"/>
                  <a:alphaOff val="0"/>
                  <a:shade val="20000"/>
                  <a:satMod val="200000"/>
                </a:schemeClr>
                <a:schemeClr val="accent1">
                  <a:hueOff val="18799"/>
                  <a:satOff val="-882"/>
                  <a:lumOff val="3766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18799"/>
              <a:satOff val="-882"/>
              <a:lumOff val="37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1399256" y="2634454"/>
            <a:ext cx="1029133" cy="351309"/>
          </a:xfrm>
          <a:custGeom>
            <a:avLst/>
            <a:gdLst>
              <a:gd name="connsiteX0" fmla="*/ 0 w 1524199"/>
              <a:gd name="connsiteY0" fmla="*/ 72921 h 437518"/>
              <a:gd name="connsiteX1" fmla="*/ 72921 w 1524199"/>
              <a:gd name="connsiteY1" fmla="*/ 0 h 437518"/>
              <a:gd name="connsiteX2" fmla="*/ 1451278 w 1524199"/>
              <a:gd name="connsiteY2" fmla="*/ 0 h 437518"/>
              <a:gd name="connsiteX3" fmla="*/ 1524199 w 1524199"/>
              <a:gd name="connsiteY3" fmla="*/ 72921 h 437518"/>
              <a:gd name="connsiteX4" fmla="*/ 1524199 w 1524199"/>
              <a:gd name="connsiteY4" fmla="*/ 364597 h 437518"/>
              <a:gd name="connsiteX5" fmla="*/ 1451278 w 1524199"/>
              <a:gd name="connsiteY5" fmla="*/ 437518 h 437518"/>
              <a:gd name="connsiteX6" fmla="*/ 72921 w 1524199"/>
              <a:gd name="connsiteY6" fmla="*/ 437518 h 437518"/>
              <a:gd name="connsiteX7" fmla="*/ 0 w 1524199"/>
              <a:gd name="connsiteY7" fmla="*/ 364597 h 437518"/>
              <a:gd name="connsiteX8" fmla="*/ 0 w 1524199"/>
              <a:gd name="connsiteY8" fmla="*/ 72921 h 4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199" h="437518">
                <a:moveTo>
                  <a:pt x="0" y="72921"/>
                </a:moveTo>
                <a:cubicBezTo>
                  <a:pt x="0" y="32648"/>
                  <a:pt x="32648" y="0"/>
                  <a:pt x="72921" y="0"/>
                </a:cubicBezTo>
                <a:lnTo>
                  <a:pt x="1451278" y="0"/>
                </a:lnTo>
                <a:cubicBezTo>
                  <a:pt x="1491551" y="0"/>
                  <a:pt x="1524199" y="32648"/>
                  <a:pt x="1524199" y="72921"/>
                </a:cubicBezTo>
                <a:lnTo>
                  <a:pt x="1524199" y="364597"/>
                </a:lnTo>
                <a:cubicBezTo>
                  <a:pt x="1524199" y="404870"/>
                  <a:pt x="1491551" y="437518"/>
                  <a:pt x="1451278" y="437518"/>
                </a:cubicBezTo>
                <a:lnTo>
                  <a:pt x="72921" y="437518"/>
                </a:lnTo>
                <a:cubicBezTo>
                  <a:pt x="32648" y="437518"/>
                  <a:pt x="0" y="404870"/>
                  <a:pt x="0" y="364597"/>
                </a:cubicBezTo>
                <a:lnTo>
                  <a:pt x="0" y="7292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04164"/>
              <a:satOff val="-2928"/>
              <a:lumOff val="17077"/>
              <a:alphaOff val="0"/>
            </a:schemeClr>
          </a:fillRef>
          <a:effectRef idx="2">
            <a:schemeClr val="accent1">
              <a:shade val="80000"/>
              <a:hueOff val="204164"/>
              <a:satOff val="-2928"/>
              <a:lumOff val="170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382" tIns="51838" rIns="51838" bIns="5183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БАЗЫ ИНФОРМАЦИОННЫХ МОДЕЛЕЙ</a:t>
            </a:r>
            <a:endParaRPr lang="ru-RU" sz="6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50667" y="3593940"/>
            <a:ext cx="349346" cy="457411"/>
          </a:xfrm>
          <a:prstGeom prst="ellipse">
            <a:avLst/>
          </a:prstGeom>
          <a:blipFill>
            <a:blip r:embed="rId5">
              <a:duotone>
                <a:schemeClr val="accent1">
                  <a:hueOff val="37597"/>
                  <a:satOff val="-1763"/>
                  <a:lumOff val="7533"/>
                  <a:alphaOff val="0"/>
                  <a:shade val="20000"/>
                  <a:satMod val="200000"/>
                </a:schemeClr>
                <a:schemeClr val="accent1">
                  <a:hueOff val="37597"/>
                  <a:satOff val="-1763"/>
                  <a:lumOff val="7533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000" r="-53000"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37597"/>
              <a:satOff val="-1763"/>
              <a:lumOff val="75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олилиния 30"/>
          <p:cNvSpPr/>
          <p:nvPr/>
        </p:nvSpPr>
        <p:spPr>
          <a:xfrm>
            <a:off x="1866650" y="2132832"/>
            <a:ext cx="1094500" cy="311772"/>
          </a:xfrm>
          <a:custGeom>
            <a:avLst/>
            <a:gdLst>
              <a:gd name="connsiteX0" fmla="*/ 0 w 1784669"/>
              <a:gd name="connsiteY0" fmla="*/ 64714 h 388279"/>
              <a:gd name="connsiteX1" fmla="*/ 64714 w 1784669"/>
              <a:gd name="connsiteY1" fmla="*/ 0 h 388279"/>
              <a:gd name="connsiteX2" fmla="*/ 1719955 w 1784669"/>
              <a:gd name="connsiteY2" fmla="*/ 0 h 388279"/>
              <a:gd name="connsiteX3" fmla="*/ 1784669 w 1784669"/>
              <a:gd name="connsiteY3" fmla="*/ 64714 h 388279"/>
              <a:gd name="connsiteX4" fmla="*/ 1784669 w 1784669"/>
              <a:gd name="connsiteY4" fmla="*/ 323565 h 388279"/>
              <a:gd name="connsiteX5" fmla="*/ 1719955 w 1784669"/>
              <a:gd name="connsiteY5" fmla="*/ 388279 h 388279"/>
              <a:gd name="connsiteX6" fmla="*/ 64714 w 1784669"/>
              <a:gd name="connsiteY6" fmla="*/ 388279 h 388279"/>
              <a:gd name="connsiteX7" fmla="*/ 0 w 1784669"/>
              <a:gd name="connsiteY7" fmla="*/ 323565 h 388279"/>
              <a:gd name="connsiteX8" fmla="*/ 0 w 1784669"/>
              <a:gd name="connsiteY8" fmla="*/ 64714 h 38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4669" h="388279">
                <a:moveTo>
                  <a:pt x="0" y="64714"/>
                </a:moveTo>
                <a:cubicBezTo>
                  <a:pt x="0" y="28973"/>
                  <a:pt x="28973" y="0"/>
                  <a:pt x="64714" y="0"/>
                </a:cubicBezTo>
                <a:lnTo>
                  <a:pt x="1719955" y="0"/>
                </a:lnTo>
                <a:cubicBezTo>
                  <a:pt x="1755696" y="0"/>
                  <a:pt x="1784669" y="28973"/>
                  <a:pt x="1784669" y="64714"/>
                </a:cubicBezTo>
                <a:lnTo>
                  <a:pt x="1784669" y="323565"/>
                </a:lnTo>
                <a:cubicBezTo>
                  <a:pt x="1784669" y="359306"/>
                  <a:pt x="1755696" y="388279"/>
                  <a:pt x="1719955" y="388279"/>
                </a:cubicBezTo>
                <a:lnTo>
                  <a:pt x="64714" y="388279"/>
                </a:lnTo>
                <a:cubicBezTo>
                  <a:pt x="28973" y="388279"/>
                  <a:pt x="0" y="359306"/>
                  <a:pt x="0" y="323565"/>
                </a:cubicBezTo>
                <a:lnTo>
                  <a:pt x="0" y="647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2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978" tIns="49434" rIns="49434" bIns="49434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РЕОРГАНИЗАЦИЯ РАБОТЫ ПРОЕКТНОГО БЛОКА</a:t>
            </a:r>
            <a:endParaRPr lang="ru-RU" sz="6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258233" y="2573528"/>
            <a:ext cx="349346" cy="457411"/>
          </a:xfrm>
          <a:prstGeom prst="ellipse">
            <a:avLst/>
          </a:prstGeom>
          <a:blipFill>
            <a:blip r:embed="rId6" cstate="print">
              <a:duotone>
                <a:schemeClr val="accent1">
                  <a:hueOff val="56396"/>
                  <a:satOff val="-2645"/>
                  <a:lumOff val="11299"/>
                  <a:alphaOff val="0"/>
                  <a:shade val="20000"/>
                  <a:satMod val="200000"/>
                </a:schemeClr>
                <a:schemeClr val="accent1">
                  <a:hueOff val="56396"/>
                  <a:satOff val="-2645"/>
                  <a:lumOff val="11299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56396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1746107" y="2076620"/>
            <a:ext cx="349346" cy="457411"/>
          </a:xfrm>
          <a:prstGeom prst="ellipse">
            <a:avLst/>
          </a:prstGeom>
          <a:blipFill>
            <a:blip r:embed="rId7" cstate="print">
              <a:duotone>
                <a:schemeClr val="accent1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1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233985" y="1583845"/>
            <a:ext cx="1710372" cy="2224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0070C0"/>
                </a:solidFill>
                <a:latin typeface="+mn-lt"/>
              </a:rPr>
              <a:t>Условия развития </a:t>
            </a:r>
            <a:r>
              <a:rPr lang="en-US" sz="1200" b="1" u="sng" dirty="0" smtClean="0">
                <a:solidFill>
                  <a:srgbClr val="0070C0"/>
                </a:solidFill>
                <a:latin typeface="+mn-lt"/>
              </a:rPr>
              <a:t>BIM</a:t>
            </a:r>
            <a:r>
              <a:rPr lang="ru-RU" sz="1200" b="1" u="sng" dirty="0" smtClean="0">
                <a:solidFill>
                  <a:srgbClr val="0070C0"/>
                </a:solidFill>
                <a:latin typeface="+mn-lt"/>
              </a:rPr>
              <a:t> технологий</a:t>
            </a:r>
            <a:endParaRPr lang="ru-RU" sz="1200" u="sng" dirty="0">
              <a:latin typeface="+mn-lt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526520" y="299850"/>
            <a:ext cx="7620000" cy="3401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Информационное моделирование</a:t>
            </a:r>
            <a:endParaRPr lang="ru-RU" sz="16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8688" y="1009571"/>
            <a:ext cx="338841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п.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 Плана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мероприятий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: Включение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специалистов ПАО «Газпром» в состав Экспертного совета при Минстрое России и Рабочей группы по вопросам внедрения технологий информационного моделирования в строительстве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6145580" y="1032433"/>
            <a:ext cx="2818599" cy="2915971"/>
            <a:chOff x="4480560" y="1363101"/>
            <a:chExt cx="4236720" cy="229452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480561" y="1495941"/>
              <a:ext cx="3162300" cy="2268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4677633" y="1363101"/>
              <a:ext cx="2759031" cy="265680"/>
            </a:xfrm>
            <a:custGeom>
              <a:avLst/>
              <a:gdLst>
                <a:gd name="connsiteX0" fmla="*/ 0 w 2759031"/>
                <a:gd name="connsiteY0" fmla="*/ 44281 h 265680"/>
                <a:gd name="connsiteX1" fmla="*/ 44281 w 2759031"/>
                <a:gd name="connsiteY1" fmla="*/ 0 h 265680"/>
                <a:gd name="connsiteX2" fmla="*/ 2714750 w 2759031"/>
                <a:gd name="connsiteY2" fmla="*/ 0 h 265680"/>
                <a:gd name="connsiteX3" fmla="*/ 2759031 w 2759031"/>
                <a:gd name="connsiteY3" fmla="*/ 44281 h 265680"/>
                <a:gd name="connsiteX4" fmla="*/ 2759031 w 2759031"/>
                <a:gd name="connsiteY4" fmla="*/ 221399 h 265680"/>
                <a:gd name="connsiteX5" fmla="*/ 2714750 w 2759031"/>
                <a:gd name="connsiteY5" fmla="*/ 265680 h 265680"/>
                <a:gd name="connsiteX6" fmla="*/ 44281 w 2759031"/>
                <a:gd name="connsiteY6" fmla="*/ 265680 h 265680"/>
                <a:gd name="connsiteX7" fmla="*/ 0 w 2759031"/>
                <a:gd name="connsiteY7" fmla="*/ 221399 h 265680"/>
                <a:gd name="connsiteX8" fmla="*/ 0 w 2759031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9031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2714750" y="0"/>
                  </a:lnTo>
                  <a:cubicBezTo>
                    <a:pt x="2739206" y="0"/>
                    <a:pt x="2759031" y="19825"/>
                    <a:pt x="2759031" y="44281"/>
                  </a:cubicBezTo>
                  <a:lnTo>
                    <a:pt x="2759031" y="221399"/>
                  </a:lnTo>
                  <a:cubicBezTo>
                    <a:pt x="2759031" y="245855"/>
                    <a:pt x="2739206" y="265680"/>
                    <a:pt x="2714750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254" tIns="12969" rIns="117254" bIns="12969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МИНСТРОЙ РОСИИ</a:t>
              </a:r>
              <a:endParaRPr lang="ru-RU" sz="1100" kern="1200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4480560" y="1904181"/>
              <a:ext cx="4236720" cy="1077300"/>
            </a:xfrm>
            <a:custGeom>
              <a:avLst/>
              <a:gdLst>
                <a:gd name="connsiteX0" fmla="*/ 0 w 3941473"/>
                <a:gd name="connsiteY0" fmla="*/ 0 h 1077300"/>
                <a:gd name="connsiteX1" fmla="*/ 3941473 w 3941473"/>
                <a:gd name="connsiteY1" fmla="*/ 0 h 1077300"/>
                <a:gd name="connsiteX2" fmla="*/ 3941473 w 3941473"/>
                <a:gd name="connsiteY2" fmla="*/ 1077300 h 1077300"/>
                <a:gd name="connsiteX3" fmla="*/ 0 w 3941473"/>
                <a:gd name="connsiteY3" fmla="*/ 1077300 h 1077300"/>
                <a:gd name="connsiteX4" fmla="*/ 0 w 3941473"/>
                <a:gd name="connsiteY4" fmla="*/ 0 h 10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473" h="1077300">
                  <a:moveTo>
                    <a:pt x="0" y="0"/>
                  </a:moveTo>
                  <a:lnTo>
                    <a:pt x="3941473" y="0"/>
                  </a:lnTo>
                  <a:lnTo>
                    <a:pt x="3941473" y="1077300"/>
                  </a:lnTo>
                  <a:lnTo>
                    <a:pt x="0" y="1077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902" tIns="187452" rIns="305902" bIns="64008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00" kern="1200" dirty="0" smtClean="0"/>
                <a:t>Участие в формировании государственной политики в области информационного моделирования</a:t>
              </a:r>
              <a:endParaRPr lang="ru-RU" sz="9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00" kern="1200" dirty="0" smtClean="0"/>
                <a:t>Организация поэтапного внедрения </a:t>
              </a:r>
              <a:r>
                <a:rPr lang="en-US" sz="900" kern="1200" dirty="0" smtClean="0"/>
                <a:t>BIM </a:t>
              </a:r>
              <a:r>
                <a:rPr lang="ru-RU" sz="900" kern="1200" dirty="0" smtClean="0"/>
                <a:t>технологий</a:t>
              </a:r>
              <a:endParaRPr lang="ru-RU" sz="9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00" kern="1200" dirty="0" smtClean="0"/>
                <a:t>Рассмотрение инициатив, обобщение мнения профессионального сообщества</a:t>
              </a:r>
              <a:endParaRPr lang="ru-RU" sz="9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00" kern="1200" dirty="0" smtClean="0"/>
                <a:t>Организация рассмотрения нормативных правовых актов </a:t>
              </a:r>
              <a:endParaRPr lang="ru-RU" sz="900" kern="1200" dirty="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677633" y="1771342"/>
              <a:ext cx="2759031" cy="265680"/>
            </a:xfrm>
            <a:custGeom>
              <a:avLst/>
              <a:gdLst>
                <a:gd name="connsiteX0" fmla="*/ 0 w 2759031"/>
                <a:gd name="connsiteY0" fmla="*/ 44281 h 265680"/>
                <a:gd name="connsiteX1" fmla="*/ 44281 w 2759031"/>
                <a:gd name="connsiteY1" fmla="*/ 0 h 265680"/>
                <a:gd name="connsiteX2" fmla="*/ 2714750 w 2759031"/>
                <a:gd name="connsiteY2" fmla="*/ 0 h 265680"/>
                <a:gd name="connsiteX3" fmla="*/ 2759031 w 2759031"/>
                <a:gd name="connsiteY3" fmla="*/ 44281 h 265680"/>
                <a:gd name="connsiteX4" fmla="*/ 2759031 w 2759031"/>
                <a:gd name="connsiteY4" fmla="*/ 221399 h 265680"/>
                <a:gd name="connsiteX5" fmla="*/ 2714750 w 2759031"/>
                <a:gd name="connsiteY5" fmla="*/ 265680 h 265680"/>
                <a:gd name="connsiteX6" fmla="*/ 44281 w 2759031"/>
                <a:gd name="connsiteY6" fmla="*/ 265680 h 265680"/>
                <a:gd name="connsiteX7" fmla="*/ 0 w 2759031"/>
                <a:gd name="connsiteY7" fmla="*/ 221399 h 265680"/>
                <a:gd name="connsiteX8" fmla="*/ 0 w 2759031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9031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2714750" y="0"/>
                  </a:lnTo>
                  <a:cubicBezTo>
                    <a:pt x="2739206" y="0"/>
                    <a:pt x="2759031" y="19825"/>
                    <a:pt x="2759031" y="44281"/>
                  </a:cubicBezTo>
                  <a:lnTo>
                    <a:pt x="2759031" y="221399"/>
                  </a:lnTo>
                  <a:cubicBezTo>
                    <a:pt x="2759031" y="245855"/>
                    <a:pt x="2739206" y="265680"/>
                    <a:pt x="2714750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254" tIns="12969" rIns="117254" bIns="12969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Экспертный совет</a:t>
              </a:r>
              <a:endParaRPr lang="ru-RU" sz="900" kern="1200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480560" y="3162923"/>
              <a:ext cx="4236720" cy="494699"/>
            </a:xfrm>
            <a:custGeom>
              <a:avLst/>
              <a:gdLst>
                <a:gd name="connsiteX0" fmla="*/ 0 w 3941473"/>
                <a:gd name="connsiteY0" fmla="*/ 0 h 807975"/>
                <a:gd name="connsiteX1" fmla="*/ 3941473 w 3941473"/>
                <a:gd name="connsiteY1" fmla="*/ 0 h 807975"/>
                <a:gd name="connsiteX2" fmla="*/ 3941473 w 3941473"/>
                <a:gd name="connsiteY2" fmla="*/ 807975 h 807975"/>
                <a:gd name="connsiteX3" fmla="*/ 0 w 3941473"/>
                <a:gd name="connsiteY3" fmla="*/ 807975 h 807975"/>
                <a:gd name="connsiteX4" fmla="*/ 0 w 3941473"/>
                <a:gd name="connsiteY4" fmla="*/ 0 h 8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473" h="807975">
                  <a:moveTo>
                    <a:pt x="0" y="0"/>
                  </a:moveTo>
                  <a:lnTo>
                    <a:pt x="3941473" y="0"/>
                  </a:lnTo>
                  <a:lnTo>
                    <a:pt x="3941473" y="807975"/>
                  </a:lnTo>
                  <a:lnTo>
                    <a:pt x="0" y="807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5902" tIns="187452" rIns="305902" bIns="64008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00" kern="1200" dirty="0" smtClean="0"/>
                <a:t>Отбор «пилотных» проектов, апробация применения </a:t>
              </a:r>
              <a:r>
                <a:rPr lang="en-US" sz="900" kern="1200" dirty="0" smtClean="0"/>
                <a:t>BIM </a:t>
              </a:r>
              <a:r>
                <a:rPr lang="ru-RU" sz="900" kern="1200" dirty="0" smtClean="0"/>
                <a:t>технологий</a:t>
              </a:r>
              <a:endParaRPr lang="ru-RU" sz="9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900" kern="1200" dirty="0" smtClean="0"/>
                <a:t>Анализ результатов внедрения </a:t>
              </a:r>
              <a:endParaRPr lang="ru-RU" sz="9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900" kern="1200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4677633" y="3030082"/>
              <a:ext cx="2759031" cy="265680"/>
            </a:xfrm>
            <a:custGeom>
              <a:avLst/>
              <a:gdLst>
                <a:gd name="connsiteX0" fmla="*/ 0 w 2759031"/>
                <a:gd name="connsiteY0" fmla="*/ 44281 h 265680"/>
                <a:gd name="connsiteX1" fmla="*/ 44281 w 2759031"/>
                <a:gd name="connsiteY1" fmla="*/ 0 h 265680"/>
                <a:gd name="connsiteX2" fmla="*/ 2714750 w 2759031"/>
                <a:gd name="connsiteY2" fmla="*/ 0 h 265680"/>
                <a:gd name="connsiteX3" fmla="*/ 2759031 w 2759031"/>
                <a:gd name="connsiteY3" fmla="*/ 44281 h 265680"/>
                <a:gd name="connsiteX4" fmla="*/ 2759031 w 2759031"/>
                <a:gd name="connsiteY4" fmla="*/ 221399 h 265680"/>
                <a:gd name="connsiteX5" fmla="*/ 2714750 w 2759031"/>
                <a:gd name="connsiteY5" fmla="*/ 265680 h 265680"/>
                <a:gd name="connsiteX6" fmla="*/ 44281 w 2759031"/>
                <a:gd name="connsiteY6" fmla="*/ 265680 h 265680"/>
                <a:gd name="connsiteX7" fmla="*/ 0 w 2759031"/>
                <a:gd name="connsiteY7" fmla="*/ 221399 h 265680"/>
                <a:gd name="connsiteX8" fmla="*/ 0 w 2759031"/>
                <a:gd name="connsiteY8" fmla="*/ 44281 h 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9031" h="265680">
                  <a:moveTo>
                    <a:pt x="0" y="44281"/>
                  </a:moveTo>
                  <a:cubicBezTo>
                    <a:pt x="0" y="19825"/>
                    <a:pt x="19825" y="0"/>
                    <a:pt x="44281" y="0"/>
                  </a:cubicBezTo>
                  <a:lnTo>
                    <a:pt x="2714750" y="0"/>
                  </a:lnTo>
                  <a:cubicBezTo>
                    <a:pt x="2739206" y="0"/>
                    <a:pt x="2759031" y="19825"/>
                    <a:pt x="2759031" y="44281"/>
                  </a:cubicBezTo>
                  <a:lnTo>
                    <a:pt x="2759031" y="221399"/>
                  </a:lnTo>
                  <a:cubicBezTo>
                    <a:pt x="2759031" y="245855"/>
                    <a:pt x="2739206" y="265680"/>
                    <a:pt x="2714750" y="265680"/>
                  </a:cubicBezTo>
                  <a:lnTo>
                    <a:pt x="44281" y="265680"/>
                  </a:lnTo>
                  <a:cubicBezTo>
                    <a:pt x="19825" y="265680"/>
                    <a:pt x="0" y="245855"/>
                    <a:pt x="0" y="221399"/>
                  </a:cubicBezTo>
                  <a:lnTo>
                    <a:pt x="0" y="4428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254" tIns="12969" rIns="117254" bIns="12969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Рабочая группа</a:t>
              </a:r>
              <a:endParaRPr lang="ru-RU" sz="900" kern="1200" dirty="0"/>
            </a:p>
          </p:txBody>
        </p:sp>
      </p:grpSp>
      <p:sp>
        <p:nvSpPr>
          <p:cNvPr id="76" name="Полилиния 75"/>
          <p:cNvSpPr/>
          <p:nvPr/>
        </p:nvSpPr>
        <p:spPr>
          <a:xfrm>
            <a:off x="3278530" y="2132532"/>
            <a:ext cx="2133600" cy="1461408"/>
          </a:xfrm>
          <a:custGeom>
            <a:avLst/>
            <a:gdLst>
              <a:gd name="connsiteX0" fmla="*/ 0 w 3941473"/>
              <a:gd name="connsiteY0" fmla="*/ 0 h 1077300"/>
              <a:gd name="connsiteX1" fmla="*/ 3941473 w 3941473"/>
              <a:gd name="connsiteY1" fmla="*/ 0 h 1077300"/>
              <a:gd name="connsiteX2" fmla="*/ 3941473 w 3941473"/>
              <a:gd name="connsiteY2" fmla="*/ 1077300 h 1077300"/>
              <a:gd name="connsiteX3" fmla="*/ 0 w 3941473"/>
              <a:gd name="connsiteY3" fmla="*/ 1077300 h 1077300"/>
              <a:gd name="connsiteX4" fmla="*/ 0 w 3941473"/>
              <a:gd name="connsiteY4" fmla="*/ 0 h 10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473" h="1077300">
                <a:moveTo>
                  <a:pt x="0" y="0"/>
                </a:moveTo>
                <a:lnTo>
                  <a:pt x="3941473" y="0"/>
                </a:lnTo>
                <a:lnTo>
                  <a:pt x="3941473" y="1077300"/>
                </a:lnTo>
                <a:lnTo>
                  <a:pt x="0" y="1077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902" tIns="187452" rIns="305902" bIns="64008" numCol="1" spcCol="1270" anchor="t" anchorCtr="0">
            <a:noAutofit/>
          </a:bodyPr>
          <a:lstStyle/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kern="1200" dirty="0" smtClean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Применение </a:t>
            </a:r>
            <a:r>
              <a:rPr lang="en-US" sz="900" kern="1200" dirty="0" smtClean="0"/>
              <a:t>BIM </a:t>
            </a:r>
            <a:r>
              <a:rPr lang="ru-RU" sz="900" kern="1200" dirty="0" smtClean="0"/>
              <a:t>технологий на пилотных проектах</a:t>
            </a:r>
            <a:endParaRPr lang="ru-RU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НИР «Анализ технологий трехмерного информационного моделирования при проектировании объектов газовой промышленности</a:t>
            </a:r>
            <a:endParaRPr lang="ru-RU" sz="900" kern="1200" dirty="0"/>
          </a:p>
        </p:txBody>
      </p:sp>
      <p:sp>
        <p:nvSpPr>
          <p:cNvPr id="77" name="Полилиния 76"/>
          <p:cNvSpPr/>
          <p:nvPr/>
        </p:nvSpPr>
        <p:spPr>
          <a:xfrm>
            <a:off x="3467100" y="1865141"/>
            <a:ext cx="1466897" cy="440184"/>
          </a:xfrm>
          <a:custGeom>
            <a:avLst/>
            <a:gdLst>
              <a:gd name="connsiteX0" fmla="*/ 0 w 2759031"/>
              <a:gd name="connsiteY0" fmla="*/ 44281 h 265680"/>
              <a:gd name="connsiteX1" fmla="*/ 44281 w 2759031"/>
              <a:gd name="connsiteY1" fmla="*/ 0 h 265680"/>
              <a:gd name="connsiteX2" fmla="*/ 2714750 w 2759031"/>
              <a:gd name="connsiteY2" fmla="*/ 0 h 265680"/>
              <a:gd name="connsiteX3" fmla="*/ 2759031 w 2759031"/>
              <a:gd name="connsiteY3" fmla="*/ 44281 h 265680"/>
              <a:gd name="connsiteX4" fmla="*/ 2759031 w 2759031"/>
              <a:gd name="connsiteY4" fmla="*/ 221399 h 265680"/>
              <a:gd name="connsiteX5" fmla="*/ 2714750 w 2759031"/>
              <a:gd name="connsiteY5" fmla="*/ 265680 h 265680"/>
              <a:gd name="connsiteX6" fmla="*/ 44281 w 2759031"/>
              <a:gd name="connsiteY6" fmla="*/ 265680 h 265680"/>
              <a:gd name="connsiteX7" fmla="*/ 0 w 2759031"/>
              <a:gd name="connsiteY7" fmla="*/ 221399 h 265680"/>
              <a:gd name="connsiteX8" fmla="*/ 0 w 275903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903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2714750" y="0"/>
                </a:lnTo>
                <a:cubicBezTo>
                  <a:pt x="2739206" y="0"/>
                  <a:pt x="2759031" y="19825"/>
                  <a:pt x="2759031" y="44281"/>
                </a:cubicBezTo>
                <a:lnTo>
                  <a:pt x="2759031" y="221399"/>
                </a:lnTo>
                <a:cubicBezTo>
                  <a:pt x="2759031" y="245855"/>
                  <a:pt x="2739206" y="265680"/>
                  <a:pt x="271475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254" tIns="12969" rIns="117254" bIns="12969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ПАО «Газпром»</a:t>
            </a:r>
            <a:endParaRPr lang="ru-RU" sz="1100" kern="1200" dirty="0"/>
          </a:p>
        </p:txBody>
      </p:sp>
      <p:sp>
        <p:nvSpPr>
          <p:cNvPr id="59" name="Двойная стрелка влево/вправо 58"/>
          <p:cNvSpPr/>
          <p:nvPr/>
        </p:nvSpPr>
        <p:spPr bwMode="auto">
          <a:xfrm>
            <a:off x="5412130" y="2457873"/>
            <a:ext cx="733450" cy="483139"/>
          </a:xfrm>
          <a:prstGeom prst="left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10527" y="3962155"/>
            <a:ext cx="56870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Результат: </a:t>
            </a:r>
            <a:r>
              <a:rPr lang="ru-RU" sz="1400" dirty="0">
                <a:solidFill>
                  <a:schemeClr val="tx1"/>
                </a:solidFill>
              </a:rPr>
              <a:t>Формирование единых правил и форматов разработки проектной документации с использованием технологий информационного </a:t>
            </a:r>
            <a:r>
              <a:rPr lang="ru-RU" sz="1400" dirty="0" smtClean="0">
                <a:solidFill>
                  <a:schemeClr val="tx1"/>
                </a:solidFill>
              </a:rPr>
              <a:t>моделирования с учетом специфики объектов ПАО «Газпром»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5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400" b="1" dirty="0">
                <a:latin typeface="Calibri"/>
              </a:rPr>
              <a:t>О ходе выполнения Плана мероприятий («Дорожной карты») по взаимодействию </a:t>
            </a:r>
            <a:br>
              <a:rPr lang="ru-RU" sz="1400" b="1" dirty="0">
                <a:latin typeface="Calibri"/>
              </a:rPr>
            </a:br>
            <a:r>
              <a:rPr lang="ru-RU" sz="1400" b="1" dirty="0">
                <a:latin typeface="Calibri"/>
              </a:rPr>
              <a:t>Минстроя России и ПАО «Газпром»</a:t>
            </a:r>
            <a:endParaRPr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6815" y="1915752"/>
            <a:ext cx="347087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rgbClr val="0066CC"/>
                </a:solidFill>
              </a:rPr>
              <a:t>Направления по взаимодействию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9971" y="2458366"/>
            <a:ext cx="3126509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 smtClean="0">
                <a:solidFill>
                  <a:srgbClr val="0066CC"/>
                </a:solidFill>
                <a:latin typeface="Calibri"/>
              </a:rPr>
              <a:t>Минимизация типовых замечаний</a:t>
            </a:r>
            <a:endParaRPr lang="ru-RU" sz="1000" b="1" dirty="0">
              <a:solidFill>
                <a:srgbClr val="0066CC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30325" y="2454370"/>
            <a:ext cx="3124003" cy="246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66CC"/>
                </a:solidFill>
                <a:latin typeface="Calibri"/>
              </a:rPr>
              <a:t>Повышение эффективности экспертизы</a:t>
            </a:r>
          </a:p>
        </p:txBody>
      </p:sp>
      <p:sp>
        <p:nvSpPr>
          <p:cNvPr id="25" name="Стрелка вправо 24"/>
          <p:cNvSpPr/>
          <p:nvPr/>
        </p:nvSpPr>
        <p:spPr bwMode="auto">
          <a:xfrm rot="5400000">
            <a:off x="5684069" y="2174871"/>
            <a:ext cx="225153" cy="284681"/>
          </a:xfrm>
          <a:prstGeom prst="rightArrow">
            <a:avLst>
              <a:gd name="adj1" fmla="val 43898"/>
              <a:gd name="adj2" fmla="val 49984"/>
            </a:avLst>
          </a:prstGeom>
          <a:noFill/>
          <a:ln w="12700"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5400000">
            <a:off x="13288629" y="3517452"/>
            <a:ext cx="145579" cy="284681"/>
          </a:xfrm>
          <a:prstGeom prst="rightArrow">
            <a:avLst>
              <a:gd name="adj1" fmla="val 43898"/>
              <a:gd name="adj2" fmla="val 49984"/>
            </a:avLst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526520" y="299850"/>
            <a:ext cx="7620000" cy="3401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Экспертиза проектной документации </a:t>
            </a:r>
            <a:endParaRPr lang="ru-RU" sz="16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7800" y="900837"/>
            <a:ext cx="4737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п. 3 Плана мероприятий: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Проведение круглого стола с участием Минстроя России,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ru-RU" sz="800" b="1" i="1" dirty="0" smtClean="0">
                <a:solidFill>
                  <a:schemeClr val="tx1"/>
                </a:solidFill>
                <a:latin typeface="Calibri"/>
              </a:rPr>
            </a:b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ФАУ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«</a:t>
            </a:r>
            <a:r>
              <a:rPr lang="ru-RU" sz="800" b="1" i="1" dirty="0" err="1">
                <a:solidFill>
                  <a:schemeClr val="tx1"/>
                </a:solidFill>
                <a:latin typeface="Calibri"/>
              </a:rPr>
              <a:t>Главгосэкспертиза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 России» и ПАО «Газпром» по рассмотрению типовых замечаний по результатам прохождения государственной экспертизы проектной документации для объектов ПАО «Газпром» с целью повышения качества принимаемых проектных решений</a:t>
            </a:r>
          </a:p>
          <a:p>
            <a:pPr algn="just">
              <a:defRPr/>
            </a:pP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п. 4 Плана мероприятий: Проведение семинаров ФАУ «</a:t>
            </a:r>
            <a:r>
              <a:rPr lang="ru-RU" sz="800" b="1" i="1" dirty="0" err="1" smtClean="0">
                <a:solidFill>
                  <a:schemeClr val="tx1"/>
                </a:solidFill>
                <a:latin typeface="Calibri"/>
              </a:rPr>
              <a:t>Главгосэкспертиза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 России»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для экспертов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ru-RU" sz="800" b="1" i="1" dirty="0" smtClean="0">
                <a:solidFill>
                  <a:schemeClr val="tx1"/>
                </a:solidFill>
                <a:latin typeface="Calibri"/>
              </a:rPr>
            </a:b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ПАО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«Газпром», осуществляющих внутреннюю  экспертизу проектной документации объектов Инвестиционной программы ПАО «Газпром»</a:t>
            </a:r>
          </a:p>
          <a:p>
            <a:pPr algn="just">
              <a:defRPr/>
            </a:pPr>
            <a:endParaRPr lang="ru-RU" sz="800" b="1" i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2" name="Стрелка вправо 31"/>
          <p:cNvSpPr/>
          <p:nvPr/>
        </p:nvSpPr>
        <p:spPr bwMode="auto">
          <a:xfrm rot="5400000">
            <a:off x="2817044" y="2174871"/>
            <a:ext cx="225153" cy="284681"/>
          </a:xfrm>
          <a:prstGeom prst="rightArrow">
            <a:avLst>
              <a:gd name="adj1" fmla="val 43898"/>
              <a:gd name="adj2" fmla="val 49984"/>
            </a:avLst>
          </a:prstGeom>
          <a:noFill/>
          <a:ln w="12700"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19971" y="2808756"/>
            <a:ext cx="3126509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Формирование перечня типовых замечаний, их систематизация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Анализ типологии возникновения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Подготовка предложений по минимизации возникновения выявленных типовых замечаний</a:t>
            </a:r>
            <a:endParaRPr lang="ru-RU" sz="110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30326" y="2805443"/>
            <a:ext cx="312650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66CC"/>
                </a:solidFill>
                <a:latin typeface="+mn-lt"/>
              </a:rPr>
              <a:t>Повышение роли внутренней экспертизы Проектных организаций, Заказчиков (Агентов)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66CC"/>
                </a:solidFill>
                <a:latin typeface="+mn-lt"/>
              </a:rPr>
              <a:t>Проведение обучающих семинаров для экспертов Проектных организаций, Заказчиков (Агентов)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66CC"/>
                </a:solidFill>
                <a:latin typeface="+mn-lt"/>
              </a:rPr>
              <a:t>Организация эффективного взаимодействия в рамках сопровождения государственной экспертизы проектной документации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0650" y="4077941"/>
            <a:ext cx="8388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Результат: 1. Повышение качества разрабатываемой проектной документации</a:t>
            </a:r>
          </a:p>
          <a:p>
            <a:pPr lvl="0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2. Увеличение количества проектов получивших положительное заключение ГГЭ с первого предъявления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6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400" b="1" dirty="0">
                <a:latin typeface="Calibri"/>
              </a:rPr>
              <a:t>О ходе выполнения Плана мероприятий («Дорожной карты») по взаимодействию </a:t>
            </a:r>
            <a:br>
              <a:rPr lang="ru-RU" sz="1400" b="1" dirty="0">
                <a:latin typeface="Calibri"/>
              </a:rPr>
            </a:br>
            <a:r>
              <a:rPr lang="ru-RU" sz="1400" b="1" dirty="0">
                <a:latin typeface="Calibri"/>
              </a:rPr>
              <a:t>Минстроя России и ПАО «Газпром»</a:t>
            </a:r>
            <a:endParaRPr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526520" y="299850"/>
            <a:ext cx="7620000" cy="3401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Нормативное обеспечение</a:t>
            </a:r>
            <a:endParaRPr lang="ru-RU" sz="1600" b="1" i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9922" y="1998142"/>
            <a:ext cx="3550867" cy="2078442"/>
            <a:chOff x="3390889" y="2141346"/>
            <a:chExt cx="3550867" cy="2078442"/>
          </a:xfrm>
        </p:grpSpPr>
        <p:sp>
          <p:nvSpPr>
            <p:cNvPr id="5" name="Минус 4"/>
            <p:cNvSpPr/>
            <p:nvPr/>
          </p:nvSpPr>
          <p:spPr>
            <a:xfrm rot="21300000">
              <a:off x="3390889" y="2988686"/>
              <a:ext cx="3550867" cy="406627"/>
            </a:xfrm>
            <a:prstGeom prst="mathMinus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10"/>
            <p:cNvSpPr/>
            <p:nvPr/>
          </p:nvSpPr>
          <p:spPr>
            <a:xfrm>
              <a:off x="3774441" y="2754979"/>
              <a:ext cx="535919" cy="48557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4487492" y="2141346"/>
              <a:ext cx="1929309" cy="856664"/>
            </a:xfrm>
            <a:custGeom>
              <a:avLst/>
              <a:gdLst>
                <a:gd name="connsiteX0" fmla="*/ 0 w 1143294"/>
                <a:gd name="connsiteY0" fmla="*/ 0 h 1019713"/>
                <a:gd name="connsiteX1" fmla="*/ 1143294 w 1143294"/>
                <a:gd name="connsiteY1" fmla="*/ 0 h 1019713"/>
                <a:gd name="connsiteX2" fmla="*/ 1143294 w 1143294"/>
                <a:gd name="connsiteY2" fmla="*/ 1019713 h 1019713"/>
                <a:gd name="connsiteX3" fmla="*/ 0 w 1143294"/>
                <a:gd name="connsiteY3" fmla="*/ 1019713 h 1019713"/>
                <a:gd name="connsiteX4" fmla="*/ 0 w 1143294"/>
                <a:gd name="connsiteY4" fmla="*/ 0 h 101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294" h="1019713">
                  <a:moveTo>
                    <a:pt x="0" y="0"/>
                  </a:moveTo>
                  <a:lnTo>
                    <a:pt x="1143294" y="0"/>
                  </a:lnTo>
                  <a:lnTo>
                    <a:pt x="1143294" y="1019713"/>
                  </a:lnTo>
                  <a:lnTo>
                    <a:pt x="0" y="1019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42672" bIns="42672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rgbClr val="0070C0"/>
                  </a:solidFill>
                </a:rPr>
                <a:t>Действующими нормативными правовыми актами понятие «технологическое проектирование» не закреплено. Акценты смещены в сторону «архитектурно-строительного проектирования»</a:t>
              </a:r>
              <a:endParaRPr lang="ru-RU" sz="900" kern="1200" dirty="0">
                <a:solidFill>
                  <a:srgbClr val="0070C0"/>
                </a:solidFill>
              </a:endParaRPr>
            </a:p>
          </p:txBody>
        </p:sp>
        <p:sp>
          <p:nvSpPr>
            <p:cNvPr id="30" name="Стрелка вверх 29"/>
            <p:cNvSpPr/>
            <p:nvPr/>
          </p:nvSpPr>
          <p:spPr>
            <a:xfrm>
              <a:off x="5845154" y="3184080"/>
              <a:ext cx="535919" cy="485578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3774442" y="3386232"/>
              <a:ext cx="1935478" cy="833556"/>
            </a:xfrm>
            <a:custGeom>
              <a:avLst/>
              <a:gdLst>
                <a:gd name="connsiteX0" fmla="*/ 0 w 1143294"/>
                <a:gd name="connsiteY0" fmla="*/ 0 h 1019713"/>
                <a:gd name="connsiteX1" fmla="*/ 1143294 w 1143294"/>
                <a:gd name="connsiteY1" fmla="*/ 0 h 1019713"/>
                <a:gd name="connsiteX2" fmla="*/ 1143294 w 1143294"/>
                <a:gd name="connsiteY2" fmla="*/ 1019713 h 1019713"/>
                <a:gd name="connsiteX3" fmla="*/ 0 w 1143294"/>
                <a:gd name="connsiteY3" fmla="*/ 1019713 h 1019713"/>
                <a:gd name="connsiteX4" fmla="*/ 0 w 1143294"/>
                <a:gd name="connsiteY4" fmla="*/ 0 h 101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294" h="1019713">
                  <a:moveTo>
                    <a:pt x="0" y="0"/>
                  </a:moveTo>
                  <a:lnTo>
                    <a:pt x="1143294" y="0"/>
                  </a:lnTo>
                  <a:lnTo>
                    <a:pt x="1143294" y="1019713"/>
                  </a:lnTo>
                  <a:lnTo>
                    <a:pt x="0" y="1019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72" tIns="42672" rIns="42672" bIns="42672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rgbClr val="0070C0"/>
                  </a:solidFill>
                </a:rPr>
                <a:t>В случае, если требуется отступление от требований НД или такие требования не установлены, необходима разработка специальных технических условий </a:t>
              </a:r>
              <a:endParaRPr lang="ru-RU" sz="900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10190" y="900837"/>
            <a:ext cx="4737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п. 5 Плана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мероприятий: Формирование совместной рабочей группы Минстроя России и ПАО «Газпром» по вопросам технического регулирования в строительной отрасли Российской Федерации и рассмотрения вопросов развития технологического проектирования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.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6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Плана мероприятий: Проведение круглого стола с участием Минстроя России и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ru-RU" sz="800" b="1" i="1" dirty="0" smtClean="0">
                <a:solidFill>
                  <a:schemeClr val="tx1"/>
                </a:solidFill>
                <a:latin typeface="Calibri"/>
              </a:rPr>
            </a:b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ПАО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«Газпром» по вопросам совершенствования национальной нормативной базы и повышения технического уровня принимаемых проектных решений путем перевода повторяющихся требований СТУ, разрабатываемых в процессе проектирования объектов ПАО «Газпром», в состав сводов правил и национальных стандартов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85757" y="1895559"/>
            <a:ext cx="47295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srgbClr val="0070C0"/>
                </a:solidFill>
                <a:latin typeface="+mn-lt"/>
              </a:rPr>
              <a:t>Реализуемые мероприятия:</a:t>
            </a:r>
          </a:p>
          <a:p>
            <a:pPr marL="228600" lvl="0" indent="-228600" algn="just" defTabSz="5334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rgbClr val="0070C0"/>
                </a:solidFill>
                <a:latin typeface="+mn-lt"/>
              </a:rPr>
              <a:t>На регулярной основе – мониторинг Федерального законодательства, подготовка предложений по внесению изменений в Градостроительный кодекс РФ, Положение о составе разделов проектной документации и требованиях к их содержанию , утв. постановлением Правительства № 87, и т.д.</a:t>
            </a:r>
          </a:p>
          <a:p>
            <a:pPr marL="228600" lvl="0" indent="-228600" algn="just" defTabSz="5334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rgbClr val="0070C0"/>
                </a:solidFill>
                <a:latin typeface="+mn-lt"/>
              </a:rPr>
              <a:t>Участие в работах по развитию системы стандартизации и технического регулирования в нефтегазовом комплексе.</a:t>
            </a:r>
            <a:endParaRPr lang="ru-RU" sz="10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2" name="Двойные фигурные скобки 31"/>
          <p:cNvSpPr/>
          <p:nvPr/>
        </p:nvSpPr>
        <p:spPr bwMode="auto">
          <a:xfrm>
            <a:off x="3772747" y="2336806"/>
            <a:ext cx="1069848" cy="914400"/>
          </a:xfrm>
          <a:prstGeom prst="bracePai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 bwMode="auto">
          <a:xfrm>
            <a:off x="3688207" y="2096001"/>
            <a:ext cx="309810" cy="188975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16970" y="2946212"/>
            <a:ext cx="4729550" cy="109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u="sng" dirty="0" smtClean="0">
                <a:solidFill>
                  <a:srgbClr val="0070C0"/>
                </a:solidFill>
                <a:latin typeface="+mn-lt"/>
              </a:rPr>
              <a:t>В рамках </a:t>
            </a:r>
            <a:r>
              <a:rPr lang="ru-RU" sz="900" u="sng" dirty="0">
                <a:solidFill>
                  <a:srgbClr val="0070C0"/>
                </a:solidFill>
                <a:latin typeface="+mn-lt"/>
              </a:rPr>
              <a:t>Дорожной </a:t>
            </a:r>
            <a:r>
              <a:rPr lang="ru-RU" sz="900" u="sng" dirty="0" smtClean="0">
                <a:solidFill>
                  <a:srgbClr val="0070C0"/>
                </a:solidFill>
                <a:latin typeface="+mn-lt"/>
              </a:rPr>
              <a:t>карты</a:t>
            </a:r>
            <a:endParaRPr lang="ru-RU" sz="900" u="sng" dirty="0">
              <a:solidFill>
                <a:srgbClr val="0070C0"/>
              </a:solidFill>
              <a:latin typeface="+mn-lt"/>
            </a:endParaRPr>
          </a:p>
          <a:p>
            <a:r>
              <a:rPr lang="ru-RU" sz="900" dirty="0">
                <a:solidFill>
                  <a:srgbClr val="0070C0"/>
                </a:solidFill>
                <a:latin typeface="+mn-lt"/>
              </a:rPr>
              <a:t>В адрес Минстроя России направлены предложения:</a:t>
            </a:r>
          </a:p>
          <a:p>
            <a:r>
              <a:rPr lang="ru-RU" sz="900" dirty="0">
                <a:solidFill>
                  <a:srgbClr val="0070C0"/>
                </a:solidFill>
                <a:latin typeface="+mn-lt"/>
              </a:rPr>
              <a:t>- по разработке и актуализации сводов правил;</a:t>
            </a:r>
          </a:p>
          <a:p>
            <a:r>
              <a:rPr lang="ru-RU" sz="900" dirty="0">
                <a:solidFill>
                  <a:srgbClr val="0070C0"/>
                </a:solidFill>
                <a:latin typeface="+mn-lt"/>
              </a:rPr>
              <a:t>- по разработке методических материалов по применению нормативных технических документов при проектировании и строительстве зданий и сооружений.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+mn-lt"/>
              </a:rPr>
              <a:t>Сформирован перечень требований СТУ, разработанных для объектов ПАО «Газпром».  Формируются предложения по включению данных требований в состав СП, ГОСТ Р.  </a:t>
            </a:r>
            <a:endParaRPr lang="ru-RU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650" y="4077941"/>
            <a:ext cx="8388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Результат: 1. Уменьшение количества разрабатываемых СТУ.</a:t>
            </a:r>
          </a:p>
          <a:p>
            <a:pPr lvl="0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2. Оптимизация требований нормативных документов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7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/>
              </a:rPr>
              <a:t>О ходе выполнения Плана мероприятий («Дорожной карты») по взаимодействию </a:t>
            </a:r>
            <a:br>
              <a:rPr lang="ru-RU" sz="1400" b="1" dirty="0">
                <a:solidFill>
                  <a:prstClr val="white"/>
                </a:solidFill>
                <a:latin typeface="Calibri"/>
              </a:rPr>
            </a:br>
            <a:r>
              <a:rPr lang="ru-RU" sz="1400" b="1" dirty="0">
                <a:solidFill>
                  <a:prstClr val="white"/>
                </a:solidFill>
                <a:latin typeface="Calibri"/>
              </a:rPr>
              <a:t>Минстроя России и ПАО «Газпром»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89" y="1188720"/>
            <a:ext cx="548640" cy="378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760" y="1713982"/>
            <a:ext cx="66675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66CC"/>
                </a:solidFill>
                <a:latin typeface="Calibri"/>
              </a:rPr>
              <a:t>П</a:t>
            </a:r>
            <a:r>
              <a:rPr lang="ru-RU" sz="1200" dirty="0" smtClean="0">
                <a:solidFill>
                  <a:srgbClr val="0066CC"/>
                </a:solidFill>
                <a:latin typeface="Calibri"/>
              </a:rPr>
              <a:t>редложения </a:t>
            </a:r>
            <a:r>
              <a:rPr lang="ru-RU" sz="1200" dirty="0">
                <a:solidFill>
                  <a:srgbClr val="0066CC"/>
                </a:solidFill>
                <a:latin typeface="Calibri"/>
              </a:rPr>
              <a:t>ПАО «Газпром» в части совершенствования правового регулирования вопросов </a:t>
            </a:r>
            <a:r>
              <a:rPr lang="ru-RU" sz="1200" smtClean="0">
                <a:solidFill>
                  <a:srgbClr val="0066CC"/>
                </a:solidFill>
                <a:latin typeface="Calibri"/>
              </a:rPr>
              <a:t>саморегулирования направлены </a:t>
            </a:r>
            <a:r>
              <a:rPr lang="ru-RU" sz="1200" dirty="0">
                <a:solidFill>
                  <a:srgbClr val="0066CC"/>
                </a:solidFill>
                <a:latin typeface="Calibri"/>
              </a:rPr>
              <a:t>в адрес заместителя Министра строительства и жилищно-коммунального хозяйства Российской Федерации Х.Д. </a:t>
            </a:r>
            <a:r>
              <a:rPr lang="ru-RU" sz="1200" dirty="0" err="1">
                <a:solidFill>
                  <a:srgbClr val="0066CC"/>
                </a:solidFill>
                <a:latin typeface="Calibri"/>
              </a:rPr>
              <a:t>Мавлиярова</a:t>
            </a:r>
            <a:r>
              <a:rPr lang="ru-RU" sz="1200" dirty="0">
                <a:solidFill>
                  <a:srgbClr val="0066CC"/>
                </a:solidFill>
                <a:latin typeface="Calibri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rgbClr val="0066CC"/>
              </a:solidFill>
              <a:latin typeface="Calibri"/>
            </a:endParaRPr>
          </a:p>
          <a:p>
            <a:pPr indent="365125" algn="just">
              <a:spcAft>
                <a:spcPts val="600"/>
              </a:spcAft>
            </a:pPr>
            <a:r>
              <a:rPr lang="ru-RU" sz="1200" dirty="0">
                <a:solidFill>
                  <a:srgbClr val="0066CC"/>
                </a:solidFill>
                <a:latin typeface="Calibri"/>
              </a:rPr>
              <a:t>- предусмотреть специальные нормы по законодательному регулированию деятельности по инженерным изысканиям, подготовке проектной документации, строительству, реконструкции и капитальному ремонту особо опасных и технически сложных объектов, предусматривающие сохранение СРО по отраслевому признаку, а также обязательность членства в СРО всех участников строительного процесса;</a:t>
            </a:r>
          </a:p>
          <a:p>
            <a:pPr indent="365125" algn="just"/>
            <a:r>
              <a:rPr lang="ru-RU" sz="1200" dirty="0">
                <a:solidFill>
                  <a:srgbClr val="0066CC"/>
                </a:solidFill>
                <a:latin typeface="Calibri"/>
              </a:rPr>
              <a:t>- с целью приведения положений Законопроекта в соответствие с нормами, регулирующими развитие единой газотранспортной системы России, провести редакционную правку отдельных статей законопроекта с участием специалистов ПАО «Газпром». </a:t>
            </a:r>
          </a:p>
          <a:p>
            <a:pPr algn="just">
              <a:spcAft>
                <a:spcPts val="0"/>
              </a:spcAft>
            </a:pPr>
            <a:endParaRPr lang="ru-RU" sz="1200" b="1" dirty="0">
              <a:solidFill>
                <a:srgbClr val="0066CC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190" y="982768"/>
            <a:ext cx="4275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.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7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Совместная отработка предложений ПАО «Газпром» в нормативные правовые акты, устанавливающие особенности правоотношений в части саморегулирования в строительстве, в том числе по вопросу отраслевого принципа образования СРО в нефтегазовой отрасли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26520" y="299850"/>
            <a:ext cx="7620000" cy="3401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Саморегулирование в строительстве</a:t>
            </a:r>
            <a:endParaRPr lang="ru-RU" sz="1600" b="1" i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7289" r="29605" b="3869"/>
          <a:stretch/>
        </p:blipFill>
        <p:spPr bwMode="auto">
          <a:xfrm>
            <a:off x="2216201" y="2234226"/>
            <a:ext cx="1597084" cy="2246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8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/>
              </a:rPr>
              <a:t>О ходе выполнения Плана мероприятий («Дорожной карты») по взаимодействию </a:t>
            </a:r>
            <a:br>
              <a:rPr lang="ru-RU" sz="1400" b="1" dirty="0">
                <a:solidFill>
                  <a:prstClr val="white"/>
                </a:solidFill>
                <a:latin typeface="Calibri"/>
              </a:rPr>
            </a:br>
            <a:r>
              <a:rPr lang="ru-RU" sz="1400" b="1" dirty="0">
                <a:solidFill>
                  <a:prstClr val="white"/>
                </a:solidFill>
                <a:latin typeface="Calibri"/>
              </a:rPr>
              <a:t>Минстроя России и ПАО «Газпром»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0294" y="1358788"/>
            <a:ext cx="49084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66CC"/>
                </a:solidFill>
                <a:latin typeface="Calibri"/>
              </a:rPr>
              <a:t>Направлены предложения в части:</a:t>
            </a:r>
          </a:p>
          <a:p>
            <a:r>
              <a:rPr lang="ru-RU" sz="1100" u="sng" dirty="0" smtClean="0">
                <a:solidFill>
                  <a:srgbClr val="0066CC"/>
                </a:solidFill>
                <a:latin typeface="Calibri"/>
              </a:rPr>
              <a:t>Образования: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Формирование </a:t>
            </a:r>
            <a:r>
              <a:rPr lang="ru-RU" sz="1100" dirty="0">
                <a:solidFill>
                  <a:srgbClr val="0066CC"/>
                </a:solidFill>
                <a:latin typeface="Calibri"/>
              </a:rPr>
              <a:t>программ профессиональной переподготовки и повышения квалификации по направлению строительной деятельности в нефтегазовой 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отрасли</a:t>
            </a:r>
            <a:endParaRPr lang="ru-RU" sz="1100" dirty="0">
              <a:solidFill>
                <a:srgbClr val="0066CC"/>
              </a:solidFill>
              <a:latin typeface="Calibri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66CC"/>
                </a:solidFill>
                <a:latin typeface="Calibri"/>
              </a:rPr>
              <a:t>У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частие </a:t>
            </a:r>
            <a:r>
              <a:rPr lang="ru-RU" sz="1100" dirty="0">
                <a:solidFill>
                  <a:srgbClr val="0066CC"/>
                </a:solidFill>
                <a:latin typeface="Calibri"/>
              </a:rPr>
              <a:t>в формировании системы профессионально-общественной аккредитации профессиональных образовательных программ по направлению строительной деятельности в нефтегазовой 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отрасли</a:t>
            </a:r>
            <a:endParaRPr lang="ru-RU" sz="1100" dirty="0">
              <a:solidFill>
                <a:srgbClr val="0066CC"/>
              </a:solidFill>
              <a:latin typeface="Calibri"/>
            </a:endParaRPr>
          </a:p>
          <a:p>
            <a:pPr lvl="0"/>
            <a:r>
              <a:rPr lang="ru-RU" sz="1100" u="sng" dirty="0" smtClean="0">
                <a:solidFill>
                  <a:srgbClr val="0066CC"/>
                </a:solidFill>
                <a:latin typeface="Calibri"/>
              </a:rPr>
              <a:t>Управления </a:t>
            </a:r>
            <a:r>
              <a:rPr lang="ru-RU" sz="1100" u="sng" dirty="0">
                <a:solidFill>
                  <a:srgbClr val="0066CC"/>
                </a:solidFill>
                <a:latin typeface="Calibri"/>
              </a:rPr>
              <a:t>строительством: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66CC"/>
                </a:solidFill>
                <a:latin typeface="Calibri"/>
              </a:rPr>
              <a:t>С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овершенствование </a:t>
            </a:r>
            <a:r>
              <a:rPr lang="ru-RU" sz="1100" dirty="0">
                <a:solidFill>
                  <a:srgbClr val="0066CC"/>
                </a:solidFill>
                <a:latin typeface="Calibri"/>
              </a:rPr>
              <a:t>системы предварительной оценки готовности потенциальных подрядных организаций к выполнению строительных работ на объектах нефтегазовой 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отрасли</a:t>
            </a:r>
            <a:endParaRPr lang="ru-RU" sz="1100" dirty="0">
              <a:solidFill>
                <a:srgbClr val="0066CC"/>
              </a:solidFill>
              <a:latin typeface="Calibri"/>
            </a:endParaRPr>
          </a:p>
          <a:p>
            <a:r>
              <a:rPr lang="ru-RU" sz="1100" u="sng" dirty="0" smtClean="0">
                <a:solidFill>
                  <a:srgbClr val="0066CC"/>
                </a:solidFill>
                <a:latin typeface="Calibri"/>
              </a:rPr>
              <a:t>Новых технологий:</a:t>
            </a:r>
            <a:endParaRPr lang="ru-RU" sz="1100" u="sng" dirty="0">
              <a:solidFill>
                <a:srgbClr val="0066CC"/>
              </a:solidFill>
              <a:latin typeface="Calibri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66CC"/>
                </a:solidFill>
                <a:latin typeface="Calibri"/>
              </a:rPr>
              <a:t>П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роведение </a:t>
            </a:r>
            <a:r>
              <a:rPr lang="ru-RU" sz="1100" dirty="0">
                <a:solidFill>
                  <a:srgbClr val="0066CC"/>
                </a:solidFill>
                <a:latin typeface="Calibri"/>
              </a:rPr>
              <a:t>НИОКР по разработке инновационных технологий и технических устройств, применяемых в строительстве нефтегазовых 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объектов</a:t>
            </a:r>
            <a:endParaRPr lang="ru-RU" sz="1100" dirty="0">
              <a:solidFill>
                <a:srgbClr val="0066CC"/>
              </a:solidFill>
              <a:latin typeface="Calibri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66CC"/>
                </a:solidFill>
                <a:latin typeface="Calibri"/>
              </a:rPr>
              <a:t>С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оздание </a:t>
            </a:r>
            <a:r>
              <a:rPr lang="ru-RU" sz="1100" dirty="0">
                <a:solidFill>
                  <a:srgbClr val="0066CC"/>
                </a:solidFill>
                <a:latin typeface="Calibri"/>
              </a:rPr>
              <a:t>информационных баз данных строительных материалов и технологических карт, применяемых на объектах капитального </a:t>
            </a:r>
            <a:r>
              <a:rPr lang="ru-RU" sz="1100" dirty="0" smtClean="0">
                <a:solidFill>
                  <a:srgbClr val="0066CC"/>
                </a:solidFill>
                <a:latin typeface="Calibri"/>
              </a:rPr>
              <a:t>строительства</a:t>
            </a:r>
            <a:endParaRPr lang="ru-RU" sz="1100" dirty="0">
              <a:solidFill>
                <a:srgbClr val="0066CC"/>
              </a:solidFill>
              <a:latin typeface="Calibri"/>
            </a:endParaRPr>
          </a:p>
          <a:p>
            <a:pPr lvl="0"/>
            <a:endParaRPr lang="ru-RU" sz="1100" dirty="0">
              <a:solidFill>
                <a:srgbClr val="0066CC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9" t="7289" r="29606" b="4500"/>
          <a:stretch/>
        </p:blipFill>
        <p:spPr bwMode="auto">
          <a:xfrm>
            <a:off x="1145337" y="1988773"/>
            <a:ext cx="1694311" cy="2358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1" t="7087" r="29079" b="3369"/>
          <a:stretch/>
        </p:blipFill>
        <p:spPr bwMode="auto">
          <a:xfrm>
            <a:off x="246811" y="1755906"/>
            <a:ext cx="1676092" cy="234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7800" y="900837"/>
            <a:ext cx="4737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п. 8  Плана мероприятий: Привлечение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специалистов ПАО «Газпром» к участию в работе </a:t>
            </a:r>
            <a:r>
              <a:rPr lang="ru-RU" sz="800" b="1" i="1" dirty="0" err="1">
                <a:solidFill>
                  <a:schemeClr val="tx1"/>
                </a:solidFill>
                <a:latin typeface="Calibri"/>
              </a:rPr>
              <a:t>межправкомиссий</a:t>
            </a:r>
            <a:endParaRPr lang="ru-RU" sz="800" b="1" i="1" dirty="0">
              <a:solidFill>
                <a:schemeClr val="tx1"/>
              </a:solidFill>
              <a:latin typeface="Calibri"/>
            </a:endParaRPr>
          </a:p>
          <a:p>
            <a:pPr lvl="0" algn="just">
              <a:defRPr/>
            </a:pP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п.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9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Плана мероприятий: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Организация совместной работы по реализации положения Стратегии инновационного развития строительной отрасли в части вопросов касающихся, в том числе по вопросам повышения </a:t>
            </a:r>
            <a:r>
              <a:rPr lang="ru-RU" sz="800" b="1" i="1" dirty="0" err="1" smtClean="0">
                <a:solidFill>
                  <a:schemeClr val="tx1"/>
                </a:solidFill>
                <a:latin typeface="Calibri"/>
              </a:rPr>
              <a:t>энергоэффективности</a:t>
            </a:r>
            <a:endParaRPr lang="ru-RU" sz="800" b="1" i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6520" y="299850"/>
            <a:ext cx="7620000" cy="3401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Участие ПАО «Газпром» в работе по реализации</a:t>
            </a:r>
            <a:br>
              <a:rPr lang="ru-RU" sz="1600" b="1" i="1" dirty="0" smtClean="0">
                <a:solidFill>
                  <a:prstClr val="white"/>
                </a:solidFill>
                <a:latin typeface="Calibri"/>
              </a:rPr>
            </a:b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Стратегии инновационного развития строительной отрасли</a:t>
            </a:r>
            <a:endParaRPr lang="ru-RU" sz="1600" b="1" i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1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524000" y="0"/>
            <a:ext cx="7620000" cy="81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endParaRPr lang="ru-RU" sz="12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495425" y="4738501"/>
            <a:ext cx="764857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/>
              </a:rPr>
              <a:t>О ходе выполнения Плана мероприятий («Дорожной карты») по взаимодействию </a:t>
            </a:r>
            <a:br>
              <a:rPr lang="ru-RU" sz="1400" b="1" dirty="0">
                <a:solidFill>
                  <a:prstClr val="white"/>
                </a:solidFill>
                <a:latin typeface="Calibri"/>
              </a:rPr>
            </a:br>
            <a:r>
              <a:rPr lang="ru-RU" sz="1400" b="1" dirty="0">
                <a:solidFill>
                  <a:prstClr val="white"/>
                </a:solidFill>
                <a:latin typeface="Calibri"/>
              </a:rPr>
              <a:t>Минстроя России и ПАО «Газпром»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526520" y="299850"/>
            <a:ext cx="7620000" cy="3401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prstClr val="white"/>
                </a:solidFill>
                <a:latin typeface="Calibri"/>
              </a:rPr>
              <a:t>Сметное нормирование</a:t>
            </a:r>
            <a:endParaRPr lang="ru-RU" sz="16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0190" y="982768"/>
            <a:ext cx="4275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п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. </a:t>
            </a:r>
            <a:r>
              <a:rPr lang="ru-RU" sz="800" b="1" i="1" dirty="0" smtClean="0">
                <a:solidFill>
                  <a:schemeClr val="tx1"/>
                </a:solidFill>
                <a:latin typeface="Calibri"/>
              </a:rPr>
              <a:t>10 Плана мероприятий: </a:t>
            </a:r>
            <a:r>
              <a:rPr lang="ru-RU" sz="800" b="1" i="1" dirty="0">
                <a:solidFill>
                  <a:schemeClr val="tx1"/>
                </a:solidFill>
                <a:latin typeface="Calibri"/>
              </a:rPr>
              <a:t>Подготовить предложения о целесообразности заключения соглашения о взаимодействии Минстроя России и ПАО «Газпром» по вопросам реформирования системы сметного нормирования и ценообразования в сфере градостроительной деятельности Российской Федерации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75360" y="2720175"/>
            <a:ext cx="7703820" cy="183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u="sng" dirty="0" smtClean="0">
                <a:solidFill>
                  <a:srgbClr val="0070C0"/>
                </a:solidFill>
                <a:latin typeface="+mn-lt"/>
              </a:rPr>
              <a:t>Осуществляется реализация следующих мероприятий:</a:t>
            </a:r>
          </a:p>
          <a:p>
            <a:pPr marL="228600" lvl="0" indent="-228600" algn="just" defTabSz="533400">
              <a:lnSpc>
                <a:spcPct val="90000"/>
              </a:lnSpc>
              <a:spcAft>
                <a:spcPct val="35000"/>
              </a:spcAft>
              <a:buAutoNum type="arabicPeriod"/>
            </a:pPr>
            <a:r>
              <a:rPr lang="ru-RU" sz="900" dirty="0" smtClean="0">
                <a:solidFill>
                  <a:srgbClr val="0070C0"/>
                </a:solidFill>
                <a:latin typeface="+mn-lt"/>
              </a:rPr>
              <a:t>Актуализация ГЭСН -25 «</a:t>
            </a:r>
            <a:r>
              <a:rPr lang="ru-RU" sz="900" dirty="0">
                <a:solidFill>
                  <a:srgbClr val="0070C0"/>
                </a:solidFill>
                <a:latin typeface="+mn-lt"/>
              </a:rPr>
              <a:t>Магистральные и промысловые трубопроводы».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>
                <a:solidFill>
                  <a:srgbClr val="0070C0"/>
                </a:solidFill>
                <a:latin typeface="+mn-lt"/>
              </a:rPr>
              <a:t>С привлечением Проектных и Подрядных организаций проведен анализ актуальности сметных норм, включенных в сборник. Подготовлены сводные предложения по корректировке </a:t>
            </a:r>
            <a:r>
              <a:rPr lang="ru-RU" sz="900" dirty="0" smtClean="0">
                <a:solidFill>
                  <a:srgbClr val="0070C0"/>
                </a:solidFill>
                <a:latin typeface="+mn-lt"/>
              </a:rPr>
              <a:t>ГЭСН – 25 с учетом изменения технологий проведения работ, обновления парка машин и механизмов.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srgbClr val="0070C0"/>
                </a:solidFill>
                <a:latin typeface="+mn-lt"/>
              </a:rPr>
              <a:t>Планируется участие в переработке устаревших норм, дополнение сборника ГЭСН-25.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srgbClr val="0070C0"/>
                </a:solidFill>
                <a:latin typeface="+mn-lt"/>
              </a:rPr>
              <a:t>2. Рассмотрение и </a:t>
            </a:r>
            <a:r>
              <a:rPr lang="ru-RU" sz="900" dirty="0">
                <a:solidFill>
                  <a:srgbClr val="0070C0"/>
                </a:solidFill>
                <a:latin typeface="+mn-lt"/>
              </a:rPr>
              <a:t>подготовка предложений по совершенствованию методической базы.</a:t>
            </a:r>
          </a:p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>
                <a:solidFill>
                  <a:srgbClr val="0070C0"/>
                </a:solidFill>
                <a:latin typeface="+mn-lt"/>
              </a:rPr>
              <a:t>Принято участие в рассмотрении «Порядка актуализации и разработки дополнений в сборники ГЭСН и ФЕР». С учетом планов Минстроя России по переработки методических документов планируется участие в рассмотрении «Методики определения стоимости строительной продукции на территории Российской Федерации» (МДС 81-35.2004), «Методических указаний о порядке разработки государственных элементных сметных норм на строительные, монтажные, специальные строительные и пусконаладочные работы» (МДС 81-19.2000), «Методических указаний по разработке сборников сметных цен на материалы, изделия, конструкции и сборников сметных цен на перевозку грузов для строительства зданий и сооружений» (МДС 81-2.99) и других документов, регламентирующих вопросы ценообразования в строительстве.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721450" y="1579132"/>
            <a:ext cx="347087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rgbClr val="0066CC"/>
                </a:solidFill>
              </a:rPr>
              <a:t>Направления по взаимодействию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74606" y="2121746"/>
            <a:ext cx="312650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Font typeface="+mj-lt"/>
              <a:buNone/>
            </a:pPr>
            <a:r>
              <a:rPr lang="ru-RU" sz="1000" dirty="0">
                <a:solidFill>
                  <a:schemeClr val="tx1"/>
                </a:solidFill>
              </a:rPr>
              <a:t>Гармонизация и внесение отраслевых ВЭСН в федеральный реестр сметных нормативов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684960" y="2117750"/>
            <a:ext cx="312400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Участие в разработке, рассмотрении и согласовании методических документов</a:t>
            </a:r>
          </a:p>
        </p:txBody>
      </p:sp>
      <p:sp>
        <p:nvSpPr>
          <p:cNvPr id="59" name="Стрелка вправо 58"/>
          <p:cNvSpPr/>
          <p:nvPr/>
        </p:nvSpPr>
        <p:spPr bwMode="auto">
          <a:xfrm rot="5400000">
            <a:off x="5738704" y="1838251"/>
            <a:ext cx="225153" cy="284681"/>
          </a:xfrm>
          <a:prstGeom prst="rightArrow">
            <a:avLst>
              <a:gd name="adj1" fmla="val 43898"/>
              <a:gd name="adj2" fmla="val 49984"/>
            </a:avLst>
          </a:prstGeom>
          <a:noFill/>
          <a:ln w="12700"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 bwMode="auto">
          <a:xfrm rot="5400000">
            <a:off x="2871679" y="1838251"/>
            <a:ext cx="225153" cy="284681"/>
          </a:xfrm>
          <a:prstGeom prst="rightArrow">
            <a:avLst>
              <a:gd name="adj1" fmla="val 43898"/>
              <a:gd name="adj2" fmla="val 49984"/>
            </a:avLst>
          </a:prstGeom>
          <a:noFill/>
          <a:ln w="12700"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0" y="4738501"/>
            <a:ext cx="1495425" cy="40499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D0550D0D-498F-4BCA-B849-3D7D7814237F}" type="slidenum">
              <a:rPr lang="ru-RU" sz="1800" smtClean="0">
                <a:solidFill>
                  <a:prstClr val="white"/>
                </a:solidFill>
                <a:latin typeface="Calibri" pitchFamily="34" charset="0"/>
              </a:rPr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9</a:t>
            </a:fld>
            <a:endParaRPr lang="ru-RU" sz="18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32698</TotalTime>
  <Words>1934</Words>
  <Application>Microsoft Office PowerPoint</Application>
  <PresentationFormat>Экран (16:9)</PresentationFormat>
  <Paragraphs>193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Wingdings</vt:lpstr>
      <vt:lpstr>2_Специальное оформление</vt:lpstr>
      <vt:lpstr>3_Специальное оформление</vt:lpstr>
      <vt:lpstr>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БИЗНЕС-ПРОЦЕССА  ПРОВЕДЕНИЯ ЭКСПЕРТИЗЫ ОАО «ГАЗПРОМ»</dc:title>
  <dc:creator>Pirit</dc:creator>
  <cp:lastModifiedBy>ssd1</cp:lastModifiedBy>
  <cp:revision>2721</cp:revision>
  <cp:lastPrinted>2016-10-04T17:51:11Z</cp:lastPrinted>
  <dcterms:created xsi:type="dcterms:W3CDTF">2009-07-15T11:37:47Z</dcterms:created>
  <dcterms:modified xsi:type="dcterms:W3CDTF">2016-10-05T06:16:07Z</dcterms:modified>
</cp:coreProperties>
</file>