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26"/>
  </p:notesMasterIdLst>
  <p:handoutMasterIdLst>
    <p:handoutMasterId r:id="rId27"/>
  </p:handoutMasterIdLst>
  <p:sldIdLst>
    <p:sldId id="382" r:id="rId8"/>
    <p:sldId id="490" r:id="rId9"/>
    <p:sldId id="549" r:id="rId10"/>
    <p:sldId id="552" r:id="rId11"/>
    <p:sldId id="567" r:id="rId12"/>
    <p:sldId id="493" r:id="rId13"/>
    <p:sldId id="501" r:id="rId14"/>
    <p:sldId id="550" r:id="rId15"/>
    <p:sldId id="507" r:id="rId16"/>
    <p:sldId id="571" r:id="rId17"/>
    <p:sldId id="572" r:id="rId18"/>
    <p:sldId id="574" r:id="rId19"/>
    <p:sldId id="573" r:id="rId20"/>
    <p:sldId id="586" r:id="rId21"/>
    <p:sldId id="583" r:id="rId22"/>
    <p:sldId id="584" r:id="rId23"/>
    <p:sldId id="585" r:id="rId24"/>
    <p:sldId id="580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CC99"/>
    <a:srgbClr val="FFFFCC"/>
    <a:srgbClr val="FFCCCC"/>
    <a:srgbClr val="FFFF00"/>
    <a:srgbClr val="259F11"/>
    <a:srgbClr val="0066FF"/>
    <a:srgbClr val="CC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 autoAdjust="0"/>
    <p:restoredTop sz="98841" autoAdjust="0"/>
  </p:normalViewPr>
  <p:slideViewPr>
    <p:cSldViewPr snapToGrid="0">
      <p:cViewPr varScale="1">
        <p:scale>
          <a:sx n="116" d="100"/>
          <a:sy n="116" d="100"/>
        </p:scale>
        <p:origin x="-1512" y="-96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10160622361448"/>
          <c:y val="3.5457144236610991E-2"/>
          <c:w val="0.87453513067842203"/>
          <c:h val="0.855601621035747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Таблица!$B$8:$M$8</c:f>
              <c:strCache>
                <c:ptCount val="12"/>
                <c:pt idx="0">
                  <c:v>I РН
Ч-П</c:v>
                </c:pt>
                <c:pt idx="1">
                  <c:v>ОН
Ч-П</c:v>
                </c:pt>
                <c:pt idx="2">
                  <c:v>II РН
Ч-П</c:v>
                </c:pt>
                <c:pt idx="3">
                  <c:v>III РН
Ч-П</c:v>
                </c:pt>
                <c:pt idx="4">
                  <c:v>I РН
У-П</c:v>
                </c:pt>
                <c:pt idx="5">
                  <c:v>ОН
У-П</c:v>
                </c:pt>
                <c:pt idx="6">
                  <c:v>II РН
У-П</c:v>
                </c:pt>
                <c:pt idx="7">
                  <c:v>III РН
У-П</c:v>
                </c:pt>
                <c:pt idx="8">
                  <c:v>I РН
У-Н</c:v>
                </c:pt>
                <c:pt idx="9">
                  <c:v>ОН
У-Н</c:v>
                </c:pt>
                <c:pt idx="10">
                  <c:v>II РН
У-Н</c:v>
                </c:pt>
                <c:pt idx="11">
                  <c:v>III РН
У-Н</c:v>
                </c:pt>
              </c:strCache>
            </c:strRef>
          </c:cat>
          <c:val>
            <c:numRef>
              <c:f>Таблица!$B$9:$M$9</c:f>
              <c:numCache>
                <c:formatCode>General</c:formatCode>
                <c:ptCount val="12"/>
                <c:pt idx="0">
                  <c:v>57</c:v>
                </c:pt>
                <c:pt idx="1">
                  <c:v>35</c:v>
                </c:pt>
                <c:pt idx="2">
                  <c:v>96</c:v>
                </c:pt>
                <c:pt idx="3">
                  <c:v>236</c:v>
                </c:pt>
                <c:pt idx="4">
                  <c:v>1081</c:v>
                </c:pt>
                <c:pt idx="5">
                  <c:v>658</c:v>
                </c:pt>
                <c:pt idx="6">
                  <c:v>652</c:v>
                </c:pt>
                <c:pt idx="7">
                  <c:v>831</c:v>
                </c:pt>
                <c:pt idx="8">
                  <c:v>549</c:v>
                </c:pt>
                <c:pt idx="9">
                  <c:v>534</c:v>
                </c:pt>
                <c:pt idx="10">
                  <c:v>2255</c:v>
                </c:pt>
                <c:pt idx="11">
                  <c:v>1565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254144"/>
        <c:axId val="23255680"/>
      </c:barChart>
      <c:catAx>
        <c:axId val="2325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55680"/>
        <c:crosses val="autoZero"/>
        <c:auto val="1"/>
        <c:lblAlgn val="ctr"/>
        <c:lblOffset val="100"/>
        <c:noMultiLvlLbl val="0"/>
      </c:catAx>
      <c:valAx>
        <c:axId val="2325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5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Стоимость, млн. руб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муфты - 397 шт.</c:v>
                </c:pt>
                <c:pt idx="1">
                  <c:v>муфты - 242 шт.,
коннекторы -22</c:v>
                </c:pt>
                <c:pt idx="2">
                  <c:v>муфты - 58 шт,
 демонтаж 6 ниток (Ду 700)
строительство 3 ниток (Ду 1000)
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22.056298900000002</c:v>
                </c:pt>
                <c:pt idx="1">
                  <c:v>19.66329868</c:v>
                </c:pt>
                <c:pt idx="2">
                  <c:v>10.22465231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86528"/>
        <c:axId val="112177152"/>
      </c:barChart>
      <c:catAx>
        <c:axId val="4008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2177152"/>
        <c:crosses val="autoZero"/>
        <c:auto val="1"/>
        <c:lblAlgn val="ctr"/>
        <c:lblOffset val="100"/>
        <c:noMultiLvlLbl val="0"/>
      </c:catAx>
      <c:valAx>
        <c:axId val="112177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008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ТВП, млрд. м3/год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6 ниток Ду700
Р7,4МПа</c:v>
                </c:pt>
                <c:pt idx="1">
                  <c:v>3 нитки Ду1000
Р7,4МПа</c:v>
                </c:pt>
                <c:pt idx="2">
                  <c:v>2 нитки Ду1200
Р7,4МПа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41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50016"/>
        <c:axId val="112151552"/>
      </c:barChart>
      <c:catAx>
        <c:axId val="112150016"/>
        <c:scaling>
          <c:orientation val="minMax"/>
        </c:scaling>
        <c:delete val="0"/>
        <c:axPos val="l"/>
        <c:majorTickMark val="out"/>
        <c:minorTickMark val="none"/>
        <c:tickLblPos val="nextTo"/>
        <c:crossAx val="112151552"/>
        <c:crosses val="autoZero"/>
        <c:auto val="1"/>
        <c:lblAlgn val="ctr"/>
        <c:lblOffset val="100"/>
        <c:noMultiLvlLbl val="0"/>
      </c:catAx>
      <c:valAx>
        <c:axId val="112151552"/>
        <c:scaling>
          <c:orientation val="minMax"/>
          <c:max val="4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215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Стоимость, млн. руб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 нитки Ду1000</c:v>
                </c:pt>
                <c:pt idx="1">
                  <c:v>3 нитки Ду1200</c:v>
                </c:pt>
                <c:pt idx="2">
                  <c:v>2 нитки Ду1000 и 1 нитка Ду1200</c:v>
                </c:pt>
                <c:pt idx="3">
                  <c:v>2 нитки Ду1200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3184</c:v>
                </c:pt>
                <c:pt idx="1">
                  <c:v>4040</c:v>
                </c:pt>
                <c:pt idx="2">
                  <c:v>3469</c:v>
                </c:pt>
                <c:pt idx="3">
                  <c:v>2694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55264"/>
        <c:axId val="117773440"/>
      </c:barChart>
      <c:catAx>
        <c:axId val="117755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73440"/>
        <c:crosses val="autoZero"/>
        <c:auto val="1"/>
        <c:lblAlgn val="ctr"/>
        <c:lblOffset val="100"/>
        <c:noMultiLvlLbl val="0"/>
      </c:catAx>
      <c:valAx>
        <c:axId val="1177734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775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0.01936</cdr:x>
      <cdr:y>0.07225</cdr:y>
    </cdr:from>
    <cdr:to>
      <cdr:x>0.05439</cdr:x>
      <cdr:y>0.72336</cdr:y>
    </cdr:to>
    <cdr:sp macro="" textlink="">
      <cdr:nvSpPr>
        <cdr:cNvPr id="2" name="TextBox 2"/>
        <cdr:cNvSpPr txBox="1"/>
      </cdr:nvSpPr>
      <cdr:spPr>
        <a:xfrm xmlns:a="http://schemas.openxmlformats.org/drawingml/2006/main" rot="16200000">
          <a:off x="-1334734" y="1864092"/>
          <a:ext cx="3293795" cy="29657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Количество коррозионных дефектов, </a:t>
          </a:r>
          <a:r>
            <a:rPr lang="ru-RU" sz="12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шт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9" tIns="45295" rIns="90589" bIns="45295" numCol="1" anchor="t" anchorCtr="0" compatLnSpc="1">
            <a:prstTxWarp prst="textNoShape">
              <a:avLst/>
            </a:prstTxWarp>
          </a:bodyPr>
          <a:lstStyle>
            <a:lvl1pPr defTabSz="9036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2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9" tIns="45295" rIns="90589" bIns="45295" numCol="1" anchor="t" anchorCtr="0" compatLnSpc="1">
            <a:prstTxWarp prst="textNoShape">
              <a:avLst/>
            </a:prstTxWarp>
          </a:bodyPr>
          <a:lstStyle>
            <a:lvl1pPr algn="r" defTabSz="9036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9" tIns="45295" rIns="90589" bIns="45295" numCol="1" anchor="b" anchorCtr="0" compatLnSpc="1">
            <a:prstTxWarp prst="textNoShape">
              <a:avLst/>
            </a:prstTxWarp>
          </a:bodyPr>
          <a:lstStyle>
            <a:lvl1pPr defTabSz="9036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9" tIns="45295" rIns="90589" bIns="45295" numCol="1" anchor="b" anchorCtr="0" compatLnSpc="1">
            <a:prstTxWarp prst="textNoShape">
              <a:avLst/>
            </a:prstTxWarp>
          </a:bodyPr>
          <a:lstStyle>
            <a:lvl1pPr algn="r" defTabSz="9036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6C80A32-CE8D-4199-8DD7-0CAC3937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62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3" rIns="95544" bIns="47773" numCol="1" anchor="t" anchorCtr="0" compatLnSpc="1">
            <a:prstTxWarp prst="textNoShape">
              <a:avLst/>
            </a:prstTxWarp>
          </a:bodyPr>
          <a:lstStyle>
            <a:lvl1pPr defTabSz="95577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2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3" rIns="95544" bIns="47773" numCol="1" anchor="t" anchorCtr="0" compatLnSpc="1">
            <a:prstTxWarp prst="textNoShape">
              <a:avLst/>
            </a:prstTxWarp>
          </a:bodyPr>
          <a:lstStyle>
            <a:lvl1pPr algn="r" defTabSz="95577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5" y="4716948"/>
            <a:ext cx="5435708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3" rIns="95544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3"/>
            <a:ext cx="2945862" cy="4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3" rIns="95544" bIns="47773" numCol="1" anchor="b" anchorCtr="0" compatLnSpc="1">
            <a:prstTxWarp prst="textNoShape">
              <a:avLst/>
            </a:prstTxWarp>
          </a:bodyPr>
          <a:lstStyle>
            <a:lvl1pPr defTabSz="95577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4" tIns="47773" rIns="95544" bIns="47773" numCol="1" anchor="b" anchorCtr="0" compatLnSpc="1">
            <a:prstTxWarp prst="textNoShape">
              <a:avLst/>
            </a:prstTxWarp>
          </a:bodyPr>
          <a:lstStyle>
            <a:lvl1pPr algn="r" defTabSz="95577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3FE2602-5EF2-410A-9180-ED423CEC1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0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>
          <a:xfrm>
            <a:off x="679465" y="4715406"/>
            <a:ext cx="5438748" cy="4467471"/>
          </a:xfrm>
          <a:noFill/>
          <a:ln/>
        </p:spPr>
        <p:txBody>
          <a:bodyPr lIns="95566" tIns="47783" rIns="95566" bIns="47783"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Комментарии к слайду ...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39" name="Номер слайда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6" tIns="47783" rIns="95566" bIns="47783" anchor="b"/>
          <a:lstStyle/>
          <a:p>
            <a:pPr algn="r" defTabSz="955776"/>
            <a:fld id="{D12F6292-30EB-4D97-87E8-B8815D71613B}" type="slidenum">
              <a:rPr lang="ru-RU" sz="13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defTabSz="955776"/>
              <a:t>1</a:t>
            </a:fld>
            <a:endParaRPr lang="ru-RU" sz="13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2C84-E22A-495D-BCDA-788128E2C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E2A0-C171-477D-9F9B-E9CA4C0AB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FEB7-20D8-4E6C-A15A-056777FB6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6876-4BBC-4753-A405-13FDB123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985C-3E2A-40DD-B012-38A2BEFB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60DB-8170-46FE-9A3A-9E5D6AC52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7AC9-8701-4CEF-9205-58E3E3A6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C858-C22A-433A-83FA-56F331B04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B627-79BC-485C-AE91-0D1684FCC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AB67-AB6E-4EF6-9842-F3E818DD8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F35CB-D16F-4077-8710-88641C827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470F-B4E0-4BB8-81BD-3B3A02ABE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F593-CFC1-4C08-9910-363C4243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A50E-A731-4771-A248-3F2A83896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B4DC-D941-4FD8-A3A3-789B63425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42D3-0768-4BF2-A7EB-95A1C6D07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D7DE1-8C49-4B27-AC43-5BB19839A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4E79-1613-4C64-9B3B-567E3ABD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D5CB-56E2-4394-AC2E-71614E24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45D1-D122-456D-B227-6D25DC9B8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D7AD0-6570-4191-8AE0-25B510E92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AC0E-30C8-45EA-9F89-A7F843AB5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F57E-0733-4068-AA5C-FC7CA6CF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A0B6-82FD-4921-B2F7-ED99FE078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1004-1C9C-4A10-B53F-7A07C13F9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39E6-D82F-4883-B481-B340F9601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0AEB-D41D-44D6-B078-0543A4993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9FA0-E860-4DE1-B933-8732F5205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C345-D2B1-4B0A-836B-FFC9EBAFF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A129-F50A-45F2-A888-CBA0206F9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6E355-61CC-493C-9827-7B9D74021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C7161-A302-4422-B802-D2B759CA4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B5D73-2837-419A-9F8F-6CEB5D68C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3C4A-4699-4501-B035-E794C3648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6951-64A4-4916-9EDB-2B8E7120D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3FD9-1469-4636-865B-4E47375E0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5DEA-2A6A-4A9F-9819-1F79FCF33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071B-6E7E-4F5A-997C-CE61B00EE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0AAC-A092-4504-9C8B-CACBEA30F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B082-2B46-4110-BE8E-15B1634D4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EE6F-1C36-46CA-98EC-AB9E78E4D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5F5C-7188-4149-A02E-AD8ABD2C8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6EE1-EAF6-4064-A92C-B5B2DF51F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41418-3680-4F0A-A348-0633F441D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57B3-1E0C-4A72-89C1-DD6C549E4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B831-BA50-495F-A805-CD202D2A9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1151-E2C5-4A9E-9ED3-23F7D9712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E7A08-A66F-4BE1-9911-F5DDF5845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266C-6C8F-4C64-A05F-C042AC283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8B4BA-B138-4517-8697-F22FBA7D0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007F-7795-45C3-9123-AEDFC6BFF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99C8-4B56-47E0-A906-8CE78482A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EA02-F1F3-4D8D-969E-C57CFE5F3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95A1E-3C8C-48A9-B384-2EEF5FB76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3CD1-4C5A-4857-9EBC-93ED9875C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3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16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7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880FBA39-710D-484B-A4A9-A52C38842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3325" name="Picture 24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560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C52742B-0427-408D-9CFD-F4F876F3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25614" name="Picture 24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789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E4F64370-2824-4595-96D4-F1173C55C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37902" name="Picture 27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C203E55-D7AA-4F1D-9F30-F2578099F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50190" name="Picture 21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24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A21BD228-36EF-49E8-A4AB-DEF887A62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62478" name="Picture 20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47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74764" name="Picture 19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6213" y="190500"/>
            <a:ext cx="15478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Фон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Рисунок 10" descr="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88913"/>
            <a:ext cx="29511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3773" y="2708275"/>
            <a:ext cx="898022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400"/>
              </a:lnSpc>
            </a:pPr>
            <a:r>
              <a:rPr 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технического состояния подводных переходов через Куйбышевское водохранилище </a:t>
            </a:r>
            <a:endParaRPr lang="ru-RU" sz="3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ts val="3400"/>
              </a:lnSpc>
            </a:pPr>
            <a:r>
              <a:rPr lang="ru-RU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предложения по их ремонту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150114"/>
            <a:ext cx="921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Докладчик: И.В. Васьков – начальник </a:t>
            </a:r>
            <a:r>
              <a:rPr lang="ru-RU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ПОЭМГиГРС</a:t>
            </a:r>
            <a:endParaRPr 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50" y="1264920"/>
            <a:ext cx="6704630" cy="49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6314" y="122068"/>
            <a:ext cx="6737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Схема ремонта дефектов в период с 2009-2020 </a:t>
            </a:r>
            <a:r>
              <a:rPr lang="ru-RU" sz="2400" b="1" dirty="0" err="1" smtClean="0"/>
              <a:t>гг</a:t>
            </a:r>
            <a:r>
              <a:rPr lang="ru-RU" sz="2400" b="1" dirty="0" smtClean="0"/>
              <a:t> при условии реализации плана реконструкции</a:t>
            </a:r>
            <a:endParaRPr lang="ru-RU" sz="2400" dirty="0"/>
          </a:p>
        </p:txBody>
      </p:sp>
      <p:pic>
        <p:nvPicPr>
          <p:cNvPr id="5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0" y="1549063"/>
            <a:ext cx="8854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п. 5  </a:t>
            </a:r>
            <a:r>
              <a:rPr lang="ru-RU" sz="1800" dirty="0" smtClean="0"/>
              <a:t>ООО </a:t>
            </a:r>
            <a:r>
              <a:rPr lang="ru-RU" sz="1800" dirty="0"/>
              <a:t>«Газпром </a:t>
            </a:r>
            <a:r>
              <a:rPr lang="ru-RU" sz="1800" dirty="0" err="1"/>
              <a:t>трансгаз</a:t>
            </a:r>
            <a:r>
              <a:rPr lang="ru-RU" sz="1800" dirty="0"/>
              <a:t> Самара</a:t>
            </a:r>
            <a:r>
              <a:rPr lang="ru-RU" sz="1800" dirty="0" smtClean="0"/>
              <a:t>» (В.А. Субботин), ООО </a:t>
            </a:r>
            <a:r>
              <a:rPr lang="ru-RU" sz="1800" dirty="0"/>
              <a:t>«Газпром ВНИИГАЗ</a:t>
            </a:r>
            <a:r>
              <a:rPr lang="ru-RU" sz="1800" dirty="0" smtClean="0"/>
              <a:t>»  ( Д.В. </a:t>
            </a:r>
            <a:r>
              <a:rPr lang="ru-RU" sz="1800" dirty="0" err="1" smtClean="0"/>
              <a:t>Люгай</a:t>
            </a:r>
            <a:r>
              <a:rPr lang="ru-RU" sz="1800" dirty="0" smtClean="0"/>
              <a:t>) </a:t>
            </a:r>
            <a:r>
              <a:rPr lang="ru-RU" sz="1800" dirty="0"/>
              <a:t>совместно с Департаментом 308 ПАО «Газпром» </a:t>
            </a:r>
            <a:r>
              <a:rPr lang="ru-RU" sz="1800" dirty="0" smtClean="0"/>
              <a:t>(В.А. Михаленко) и </a:t>
            </a:r>
            <a:r>
              <a:rPr lang="ru-RU" sz="1800" dirty="0"/>
              <a:t>Департаментом 338 </a:t>
            </a:r>
            <a:r>
              <a:rPr lang="ru-RU" sz="1800" dirty="0" smtClean="0"/>
              <a:t>         ПАО </a:t>
            </a:r>
            <a:r>
              <a:rPr lang="ru-RU" sz="1800" dirty="0"/>
              <a:t>«Газпром</a:t>
            </a:r>
            <a:r>
              <a:rPr lang="ru-RU" sz="1800" dirty="0" smtClean="0"/>
              <a:t>» (С.В. Скрынников) по результатам проведенной диагностики  </a:t>
            </a:r>
            <a:r>
              <a:rPr lang="ru-RU" sz="1800" dirty="0"/>
              <a:t>актуализировать отчет </a:t>
            </a:r>
            <a:r>
              <a:rPr lang="ru-RU" sz="1800" dirty="0" smtClean="0"/>
              <a:t>2011 </a:t>
            </a:r>
            <a:r>
              <a:rPr lang="ru-RU" sz="1800" dirty="0"/>
              <a:t>года по </a:t>
            </a:r>
            <a:r>
              <a:rPr lang="ru-RU" sz="1800" dirty="0" smtClean="0"/>
              <a:t>оценке технического состояния </a:t>
            </a:r>
            <a:r>
              <a:rPr lang="ru-RU" sz="1800" dirty="0"/>
              <a:t>подводных переходов </a:t>
            </a:r>
            <a:r>
              <a:rPr lang="ru-RU" sz="1800" dirty="0" smtClean="0"/>
              <a:t>магистральных газопроводов через </a:t>
            </a:r>
            <a:r>
              <a:rPr lang="ru-RU" sz="1800" dirty="0"/>
              <a:t>Куйбышевское </a:t>
            </a:r>
            <a:r>
              <a:rPr lang="ru-RU" sz="1800" dirty="0" smtClean="0"/>
              <a:t>водохранилище: Челябинск-Петровск (918-923 км), Уренгой-Петровск и Уренгой-Новопсков (2432-2437 км). По </a:t>
            </a:r>
            <a:r>
              <a:rPr lang="ru-RU" sz="1800" dirty="0"/>
              <a:t>результатам актуализации отчета подготовить варианты комплексной реконструкции перехода через Куйбышевское </a:t>
            </a:r>
            <a:r>
              <a:rPr lang="ru-RU" sz="1800" dirty="0" smtClean="0"/>
              <a:t>водохранилище,  </a:t>
            </a:r>
            <a:r>
              <a:rPr lang="ru-RU" sz="1800" dirty="0"/>
              <a:t>с предоставлением ТЭС.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b="1" dirty="0" smtClean="0"/>
              <a:t>п. 6 </a:t>
            </a:r>
            <a:r>
              <a:rPr lang="ru-RU" sz="1800" dirty="0" smtClean="0"/>
              <a:t>По результатам выполнения пункта 5 подготовить </a:t>
            </a:r>
            <a:r>
              <a:rPr lang="ru-RU" sz="1800" dirty="0"/>
              <a:t>обращение на Председателя Правления А.Б. Миллера по сложившейся ситуации </a:t>
            </a:r>
            <a:r>
              <a:rPr lang="ru-RU" sz="1800" dirty="0" smtClean="0"/>
              <a:t>с проведением капитального ремонта за период 2009-2018 гг. </a:t>
            </a:r>
            <a:r>
              <a:rPr lang="ru-RU" sz="1800" dirty="0"/>
              <a:t>и </a:t>
            </a:r>
            <a:r>
              <a:rPr lang="ru-RU" sz="1800" dirty="0" smtClean="0"/>
              <a:t>предложений </a:t>
            </a:r>
            <a:r>
              <a:rPr lang="ru-RU" sz="1800" dirty="0"/>
              <a:t>по комплексной реконструкции перехода через Куйбышевское </a:t>
            </a:r>
            <a:r>
              <a:rPr lang="ru-RU" sz="1800" dirty="0" smtClean="0"/>
              <a:t>водохранилище ООО «Газпром </a:t>
            </a:r>
            <a:r>
              <a:rPr lang="ru-RU" sz="1800" dirty="0" err="1" smtClean="0"/>
              <a:t>трансгаз</a:t>
            </a:r>
            <a:r>
              <a:rPr lang="ru-RU" sz="1800" dirty="0" smtClean="0"/>
              <a:t> Самара».</a:t>
            </a:r>
            <a:endParaRPr lang="ru-RU" sz="1800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2351314" y="168218"/>
            <a:ext cx="6792686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2000" b="1" dirty="0" smtClean="0"/>
              <a:t>Решения Протокол </a:t>
            </a:r>
            <a:r>
              <a:rPr lang="ru-RU" sz="2000" b="1" dirty="0"/>
              <a:t>от 14.06.2018 № </a:t>
            </a:r>
            <a:r>
              <a:rPr lang="ru-RU" sz="2000" b="1" dirty="0" smtClean="0"/>
              <a:t>01/21-6</a:t>
            </a:r>
          </a:p>
          <a:p>
            <a:pPr algn="ctr"/>
            <a:r>
              <a:rPr lang="ru-RU" sz="2000" b="1" dirty="0" smtClean="0"/>
              <a:t>Департамента </a:t>
            </a:r>
            <a:r>
              <a:rPr lang="ru-RU" sz="2000" b="1" dirty="0"/>
              <a:t>121 ПАО «Газпром</a:t>
            </a:r>
            <a:r>
              <a:rPr lang="ru-RU" sz="2000" b="1" dirty="0" smtClean="0"/>
              <a:t>» (М.В. Сироткин)</a:t>
            </a:r>
            <a:endParaRPr lang="ru-RU" sz="2000" b="1" kern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57400" cy="1055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48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 txBox="1">
            <a:spLocks/>
          </p:cNvSpPr>
          <p:nvPr/>
        </p:nvSpPr>
        <p:spPr>
          <a:xfrm>
            <a:off x="2136913" y="75048"/>
            <a:ext cx="70070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Отчеты по оценке </a:t>
            </a:r>
            <a:r>
              <a:rPr lang="ru-RU" dirty="0"/>
              <a:t>технического состояния</a:t>
            </a:r>
            <a:r>
              <a:rPr lang="ru-RU" dirty="0" smtClean="0"/>
              <a:t> </a:t>
            </a:r>
            <a:r>
              <a:rPr lang="ru-RU" dirty="0"/>
              <a:t>ООО «Газпром ВНИИГАЗ» </a:t>
            </a:r>
            <a:r>
              <a:rPr lang="ru-RU" dirty="0" smtClean="0"/>
              <a:t>и технико-экономическое сравнение вариантов реконструкции ООО «</a:t>
            </a:r>
            <a:r>
              <a:rPr lang="ru-RU" dirty="0" err="1" smtClean="0"/>
              <a:t>НИИгазэкономика</a:t>
            </a:r>
            <a:r>
              <a:rPr lang="ru-RU" dirty="0" smtClean="0"/>
              <a:t>»</a:t>
            </a:r>
          </a:p>
        </p:txBody>
      </p:sp>
      <p:pic>
        <p:nvPicPr>
          <p:cNvPr id="7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055393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31158" y="6337677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817" r="1" b="5292"/>
          <a:stretch/>
        </p:blipFill>
        <p:spPr bwMode="auto">
          <a:xfrm>
            <a:off x="3896497" y="2751437"/>
            <a:ext cx="2570206" cy="3427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5787" r="2083" b="1941"/>
          <a:stretch/>
        </p:blipFill>
        <p:spPr bwMode="auto">
          <a:xfrm>
            <a:off x="2136913" y="1209187"/>
            <a:ext cx="2726724" cy="3700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5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91399" y="286717"/>
            <a:ext cx="6653212" cy="481955"/>
          </a:xfrm>
        </p:spPr>
        <p:txBody>
          <a:bodyPr/>
          <a:lstStyle/>
          <a:p>
            <a:pPr algn="ctr"/>
            <a:r>
              <a:rPr lang="ru-RU" b="1" dirty="0" smtClean="0"/>
              <a:t>Предлагаемые варианты ремонта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32370"/>
              </p:ext>
            </p:extLst>
          </p:nvPr>
        </p:nvGraphicFramePr>
        <p:xfrm>
          <a:off x="178706" y="1436914"/>
          <a:ext cx="8744857" cy="45264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30172"/>
                <a:gridCol w="679437"/>
                <a:gridCol w="799336"/>
                <a:gridCol w="1079104"/>
                <a:gridCol w="1208995"/>
                <a:gridCol w="830322"/>
                <a:gridCol w="982408"/>
                <a:gridCol w="2035083"/>
              </a:tblGrid>
              <a:tr h="618173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 1 – установка только муфт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 2 – установка только муфт/коннекторов</a:t>
                      </a:r>
                    </a:p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 3 – реконструкция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607695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уст 1 муфты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муфт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коннекторов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длина кон-ров, м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муфт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муфт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ниток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коннектора нецелесообразна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участке Уренгой-Петровск предусматривается замена четырех ниток Ду720мм на две нитки Ду1020мм, а на участке Уренгой – Новопсков предусматривается замена двух ниток Ду720мм на одну нитку Ду1020мм..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512.096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ремонта до 2043 г.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409.59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103.822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1023.434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259.118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366.294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коннектора нецелесообразна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коннектора нецелесообразна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 ремонта до 2043 г.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коннектора нецелесообразна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2463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2674.354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Демонтаж 6 ниток (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700)/ строительство 3 ниток (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1000)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57400" cy="1055393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13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3299" y="327670"/>
            <a:ext cx="6653212" cy="400049"/>
          </a:xfrm>
        </p:spPr>
        <p:txBody>
          <a:bodyPr/>
          <a:lstStyle/>
          <a:p>
            <a:pPr algn="ctr"/>
            <a:r>
              <a:rPr lang="ru-RU" b="1" dirty="0"/>
              <a:t>Итоговые экономические показатели </a:t>
            </a:r>
          </a:p>
        </p:txBody>
      </p:sp>
      <p:pic>
        <p:nvPicPr>
          <p:cNvPr id="6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57400" cy="1055393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38482387"/>
              </p:ext>
            </p:extLst>
          </p:nvPr>
        </p:nvGraphicFramePr>
        <p:xfrm>
          <a:off x="0" y="1055393"/>
          <a:ext cx="9143999" cy="512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14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2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3299" y="327670"/>
            <a:ext cx="6653212" cy="400049"/>
          </a:xfrm>
        </p:spPr>
        <p:txBody>
          <a:bodyPr/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рогнозные </a:t>
            </a:r>
            <a:r>
              <a:rPr lang="ru-RU" sz="2000" b="1" dirty="0"/>
              <a:t>показатели технически возможной производительности </a:t>
            </a:r>
            <a:r>
              <a:rPr lang="ru-RU" sz="2000" b="1" dirty="0" smtClean="0"/>
              <a:t>потокового </a:t>
            </a:r>
            <a:r>
              <a:rPr lang="ru-RU" sz="2000" b="1" dirty="0"/>
              <a:t>участка</a:t>
            </a:r>
          </a:p>
        </p:txBody>
      </p:sp>
      <p:pic>
        <p:nvPicPr>
          <p:cNvPr id="8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57400" cy="1055393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15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62832113"/>
              </p:ext>
            </p:extLst>
          </p:nvPr>
        </p:nvGraphicFramePr>
        <p:xfrm>
          <a:off x="286603" y="1328760"/>
          <a:ext cx="8707272" cy="486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02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3299" y="327670"/>
            <a:ext cx="6653212" cy="400049"/>
          </a:xfrm>
        </p:spPr>
        <p:txBody>
          <a:bodyPr/>
          <a:lstStyle/>
          <a:p>
            <a:pPr algn="ctr"/>
            <a:r>
              <a:rPr lang="ru-RU" sz="2000" b="1" dirty="0" smtClean="0"/>
              <a:t>Варианты реконструкции подводных переходов</a:t>
            </a:r>
            <a:endParaRPr lang="ru-RU" sz="2000" b="1" dirty="0"/>
          </a:p>
        </p:txBody>
      </p:sp>
      <p:pic>
        <p:nvPicPr>
          <p:cNvPr id="8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57400" cy="1055393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73505"/>
              </p:ext>
            </p:extLst>
          </p:nvPr>
        </p:nvGraphicFramePr>
        <p:xfrm>
          <a:off x="434340" y="1283992"/>
          <a:ext cx="8115300" cy="4946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61260"/>
                <a:gridCol w="4145280"/>
                <a:gridCol w="1508760"/>
              </a:tblGrid>
              <a:tr h="1482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Варианты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Замена 6 ниток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700 Р 7,4 МПа на: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Ожидаемый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прирост мощности, %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65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Основной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нитки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1000 Р 7,4 МПа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65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Дополнительный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№1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нитки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 Р 7,4 МПа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65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Дополнительный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№2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нитки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1000 Р 7,4 МПа и 1 нитка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 Р 7,4 МПа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65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Дополнительный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нитки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 Р 7,4 МПа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3299" y="327670"/>
            <a:ext cx="6653212" cy="400049"/>
          </a:xfrm>
        </p:spPr>
        <p:txBody>
          <a:bodyPr/>
          <a:lstStyle/>
          <a:p>
            <a:pPr algn="ctr"/>
            <a:r>
              <a:rPr lang="ru-RU" sz="2000" b="1" dirty="0" smtClean="0"/>
              <a:t>Предварительная оценочная стоимость строительства</a:t>
            </a:r>
            <a:endParaRPr lang="ru-RU" sz="2000" b="1" dirty="0"/>
          </a:p>
        </p:txBody>
      </p:sp>
      <p:pic>
        <p:nvPicPr>
          <p:cNvPr id="8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57400" cy="1055393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17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06879317"/>
              </p:ext>
            </p:extLst>
          </p:nvPr>
        </p:nvGraphicFramePr>
        <p:xfrm>
          <a:off x="368489" y="1396999"/>
          <a:ext cx="8366077" cy="441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05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057400" cy="1055393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89451" y="4223465"/>
            <a:ext cx="4511674" cy="19296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Васьков Игорь Валерьевич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Начальник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ПОЭМГиГРС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ООО «Газпром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трансгаз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 Самара»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Тел.: (846)  212-39-93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Email I.Vaskov@samaratransgaz.gazprom.ru</a:t>
            </a:r>
            <a:endParaRPr kumimoji="0" lang="ru-RU" sz="2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744894" y="2630784"/>
            <a:ext cx="7772400" cy="118874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 smtClean="0"/>
          </a:p>
        </p:txBody>
      </p:sp>
    </p:spTree>
    <p:extLst>
      <p:ext uri="{BB962C8B-B14F-4D97-AF65-F5344CB8AC3E}">
        <p14:creationId xmlns:p14="http://schemas.microsoft.com/office/powerpoint/2010/main" val="22163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0640" r="10628" b="27829"/>
          <a:stretch>
            <a:fillRect/>
          </a:stretch>
        </p:blipFill>
        <p:spPr bwMode="auto">
          <a:xfrm>
            <a:off x="426242" y="1295400"/>
            <a:ext cx="8286751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40733" y="335652"/>
            <a:ext cx="666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Технологическая схема коридора подводных </a:t>
            </a:r>
            <a:r>
              <a:rPr lang="ru-RU" sz="2000" b="1" dirty="0" smtClean="0"/>
              <a:t>переходов</a:t>
            </a:r>
            <a:endParaRPr lang="ru-RU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"/>
          <a:stretch/>
        </p:blipFill>
        <p:spPr bwMode="auto">
          <a:xfrm>
            <a:off x="114299" y="1109663"/>
            <a:ext cx="8867776" cy="5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0733" y="335652"/>
            <a:ext cx="666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Коррозионные дефекты</a:t>
            </a:r>
          </a:p>
        </p:txBody>
      </p:sp>
      <p:pic>
        <p:nvPicPr>
          <p:cNvPr id="7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31159" y="110623"/>
            <a:ext cx="7212841" cy="107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11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31159" y="212541"/>
            <a:ext cx="721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/>
                <a:ea typeface="Calibri"/>
              </a:rPr>
              <a:t>Распределение коррозионных дефектов по ниткам подводных переходов через Куйбышевское водохранилище </a:t>
            </a:r>
            <a:endParaRPr lang="ru-RU" sz="1800" dirty="0" smtClean="0">
              <a:latin typeface="Times New Roman"/>
              <a:ea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74155"/>
              </p:ext>
            </p:extLst>
          </p:nvPr>
        </p:nvGraphicFramePr>
        <p:xfrm>
          <a:off x="339090" y="1182038"/>
          <a:ext cx="8465820" cy="505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21281" r="16982" b="13077"/>
          <a:stretch>
            <a:fillRect/>
          </a:stretch>
        </p:blipFill>
        <p:spPr bwMode="auto">
          <a:xfrm>
            <a:off x="844232" y="1240790"/>
            <a:ext cx="7559675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1931158" y="0"/>
            <a:ext cx="7212842" cy="10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ru-RU" altLang="ru-RU" sz="1800" b="1" dirty="0"/>
              <a:t>План </a:t>
            </a:r>
            <a:r>
              <a:rPr lang="ru-RU" altLang="ru-RU" sz="1800" b="1" dirty="0" smtClean="0"/>
              <a:t>мероприятий по повышению надежности работы </a:t>
            </a:r>
          </a:p>
          <a:p>
            <a:pPr algn="ctr">
              <a:lnSpc>
                <a:spcPts val="3000"/>
              </a:lnSpc>
            </a:pPr>
            <a:r>
              <a:rPr lang="ru-RU" altLang="ru-RU" sz="1800" b="1" dirty="0" smtClean="0"/>
              <a:t>подводных переходов магистральных газопроводов </a:t>
            </a:r>
            <a:endParaRPr lang="ru-RU" altLang="ru-RU" sz="1600" b="1" dirty="0" smtClean="0"/>
          </a:p>
          <a:p>
            <a:pPr algn="ctr">
              <a:lnSpc>
                <a:spcPts val="3000"/>
              </a:lnSpc>
            </a:pPr>
            <a:r>
              <a:rPr lang="ru-RU" altLang="ru-RU" sz="1800" b="1" dirty="0" smtClean="0"/>
              <a:t>через Куйбышевскому водохранилище</a:t>
            </a:r>
            <a:endParaRPr lang="ru-RU" altLang="ru-RU" sz="18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0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1195" y="304874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Целевая комплексная </a:t>
            </a:r>
            <a:r>
              <a:rPr lang="ru-RU" sz="2400" b="1" dirty="0" smtClean="0"/>
              <a:t>программа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28726"/>
            <a:ext cx="77343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805113" y="201613"/>
            <a:ext cx="5895975" cy="65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</a:rPr>
              <a:t>Муфты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1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pic>
        <p:nvPicPr>
          <p:cNvPr id="14" name="Picture 2" descr="D:\Звегинцев\ППМГ\Фото и видео по КР ПП\КБШ 267-304 коннектор14.08.2013\2013-08-14-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" y="2068828"/>
            <a:ext cx="4559438" cy="33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7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4" t="21263" r="11041" b="33487"/>
          <a:stretch/>
        </p:blipFill>
        <p:spPr bwMode="auto">
          <a:xfrm>
            <a:off x="4744996" y="2068829"/>
            <a:ext cx="4284642" cy="33479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621755" y="193676"/>
            <a:ext cx="5895975" cy="65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/>
              <a:t>Коннекторные соединители</a:t>
            </a:r>
            <a:endParaRPr lang="ru-RU" sz="2400" b="1" dirty="0"/>
          </a:p>
        </p:txBody>
      </p:sp>
      <p:pic>
        <p:nvPicPr>
          <p:cNvPr id="11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pic>
        <p:nvPicPr>
          <p:cNvPr id="13" name="Picture 6" descr="DSCF2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8" t="1749" r="-131" b="10104"/>
          <a:stretch>
            <a:fillRect/>
          </a:stretch>
        </p:blipFill>
        <p:spPr bwMode="auto">
          <a:xfrm>
            <a:off x="3014752" y="1213112"/>
            <a:ext cx="3430220" cy="23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2" name="Picture 2" descr="SmartFlang_Image_1_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16" b="100000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" y="2087953"/>
            <a:ext cx="2743200" cy="2009775"/>
          </a:xfrm>
          <a:prstGeom prst="rect">
            <a:avLst/>
          </a:prstGeom>
          <a:solidFill>
            <a:srgbClr val="0066FF">
              <a:alpha val="0"/>
            </a:srgbClr>
          </a:solidFill>
          <a:ln>
            <a:noFill/>
          </a:ln>
        </p:spPr>
      </p:pic>
      <p:pic>
        <p:nvPicPr>
          <p:cNvPr id="153603" name="Рисунок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80" b="98052" l="0" r="98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40" y="4254760"/>
            <a:ext cx="25606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 descr="Безимени-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15" b="98904" l="9843" r="97638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506" y="3829051"/>
            <a:ext cx="3333753" cy="23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05" name="Picture 5" descr="BCON_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297" l="1017" r="98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66" y="2232929"/>
            <a:ext cx="22574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SCF213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b="26387"/>
          <a:stretch>
            <a:fillRect/>
          </a:stretch>
        </p:blipFill>
        <p:spPr bwMode="auto">
          <a:xfrm>
            <a:off x="3014752" y="3829051"/>
            <a:ext cx="3430221" cy="229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5725" y="1206463"/>
            <a:ext cx="3158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</a:rPr>
              <a:t>Цанговый фланцевый</a:t>
            </a:r>
          </a:p>
          <a:p>
            <a:pPr lvl="0"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</a:rPr>
              <a:t> концевой соединитель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07904" y="1104083"/>
            <a:ext cx="3219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FF"/>
                </a:solidFill>
              </a:rPr>
              <a:t>Коннектор с регулируемой линейностью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8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6315" y="259228"/>
            <a:ext cx="6385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Схема ремонта дефектов в период с 2009-2017 </a:t>
            </a:r>
            <a:r>
              <a:rPr lang="ru-RU" sz="2400" b="1" dirty="0" err="1" smtClean="0"/>
              <a:t>гг</a:t>
            </a:r>
            <a:endParaRPr lang="ru-RU" sz="2400" dirty="0"/>
          </a:p>
        </p:txBody>
      </p:sp>
      <p:pic>
        <p:nvPicPr>
          <p:cNvPr id="7" name="Picture 16" descr="D:\Data\WORK\BREND BOOK\лого\лог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158" cy="107141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1254" y="6399510"/>
            <a:ext cx="62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</a:rPr>
              <a:t>9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1901" r="9760" b="1839"/>
          <a:stretch/>
        </p:blipFill>
        <p:spPr bwMode="auto">
          <a:xfrm>
            <a:off x="1411935" y="1164597"/>
            <a:ext cx="6650025" cy="506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31158" y="6342732"/>
            <a:ext cx="7212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Анализ технического состояния подводных переходов через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1200" b="1" dirty="0" smtClean="0">
                <a:solidFill>
                  <a:schemeClr val="bg1"/>
                </a:solidFill>
              </a:rPr>
              <a:t>Куйбышевское водохранилище </a:t>
            </a:r>
            <a:r>
              <a:rPr lang="ru-RU" sz="1200" b="1" dirty="0">
                <a:solidFill>
                  <a:schemeClr val="bg1"/>
                </a:solidFill>
              </a:rPr>
              <a:t>и предложения по их ремонту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10879</TotalTime>
  <Words>783</Words>
  <Application>Microsoft Office PowerPoint</Application>
  <PresentationFormat>Экран (4:3)</PresentationFormat>
  <Paragraphs>189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Предлагаемые варианты ремонта</vt:lpstr>
      <vt:lpstr>Итоговые экономические показатели </vt:lpstr>
      <vt:lpstr>Прогнозные показатели технически возможной производительности потокового участка</vt:lpstr>
      <vt:lpstr>Варианты реконструкции подводных переходов</vt:lpstr>
      <vt:lpstr>Предварительная оценочная стоимость строительства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a.nuykin@samaratransgaz.gazprom.ru</dc:creator>
  <cp:keywords>Годовой отчет</cp:keywords>
  <cp:lastModifiedBy>Колотилин Михаил Юрьевич</cp:lastModifiedBy>
  <cp:revision>827</cp:revision>
  <cp:lastPrinted>2013-05-22T10:21:28Z</cp:lastPrinted>
  <dcterms:created xsi:type="dcterms:W3CDTF">2009-07-15T11:37:47Z</dcterms:created>
  <dcterms:modified xsi:type="dcterms:W3CDTF">2019-04-09T06:36:10Z</dcterms:modified>
</cp:coreProperties>
</file>