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0" r:id="rId3"/>
    <p:sldMasterId id="2147483688" r:id="rId4"/>
  </p:sldMasterIdLst>
  <p:notesMasterIdLst>
    <p:notesMasterId r:id="rId21"/>
  </p:notesMasterIdLst>
  <p:sldIdLst>
    <p:sldId id="501" r:id="rId5"/>
    <p:sldId id="551" r:id="rId6"/>
    <p:sldId id="567" r:id="rId7"/>
    <p:sldId id="569" r:id="rId8"/>
    <p:sldId id="655" r:id="rId9"/>
    <p:sldId id="553" r:id="rId10"/>
    <p:sldId id="616" r:id="rId11"/>
    <p:sldId id="622" r:id="rId12"/>
    <p:sldId id="626" r:id="rId13"/>
    <p:sldId id="631" r:id="rId14"/>
    <p:sldId id="659" r:id="rId15"/>
    <p:sldId id="613" r:id="rId16"/>
    <p:sldId id="623" r:id="rId17"/>
    <p:sldId id="614" r:id="rId18"/>
    <p:sldId id="658" r:id="rId19"/>
    <p:sldId id="597" r:id="rId20"/>
  </p:sldIdLst>
  <p:sldSz cx="12801600" cy="9601200" type="A3"/>
  <p:notesSz cx="6797675" cy="9926638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15A"/>
    <a:srgbClr val="10A674"/>
    <a:srgbClr val="0B2924"/>
    <a:srgbClr val="008000"/>
    <a:srgbClr val="003300"/>
    <a:srgbClr val="006600"/>
    <a:srgbClr val="000099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 autoAdjust="0"/>
  </p:normalViewPr>
  <p:slideViewPr>
    <p:cSldViewPr>
      <p:cViewPr varScale="1">
        <p:scale>
          <a:sx n="56" d="100"/>
          <a:sy n="56" d="100"/>
        </p:scale>
        <p:origin x="852" y="96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1620E-374A-468A-8801-39ABABBA9F59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1BF37-D316-4AE8-972F-545AA246B7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9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255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154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02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861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86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BF37-D316-4AE8-972F-545AA246B71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BF37-D316-4AE8-972F-545AA246B71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7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1BF37-D316-4AE8-972F-545AA246B71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02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98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8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6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9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06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1BF37-D316-4AE8-972F-545AA246B71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7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9A3B-BFE1-4E6C-A965-9AB6127F62BA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33AC-B207-4656-B831-6B75542AE7AA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994959" y="537845"/>
            <a:ext cx="4031615" cy="114703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668" y="537845"/>
            <a:ext cx="11885930" cy="114703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8F9A-79BB-489A-88A8-03FE90D6F2B6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8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0" y="7085332"/>
            <a:ext cx="12801600" cy="2520315"/>
          </a:xfrm>
          <a:prstGeom prst="rect">
            <a:avLst/>
          </a:prstGeom>
          <a:solidFill>
            <a:srgbClr val="177B5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2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0053637" y="969149"/>
            <a:ext cx="2158671" cy="929590"/>
          </a:xfrm>
          <a:prstGeom prst="rect">
            <a:avLst/>
          </a:prstGeom>
        </p:spPr>
        <p:txBody>
          <a:bodyPr lIns="90000" tIns="90000" rIns="90000" bIns="90000" anchor="ctr"/>
          <a:lstStyle>
            <a:lvl1pPr algn="ctr">
              <a:defRPr sz="1809" b="0" baseline="0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Placeholder for client logo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43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0842" y="2112264"/>
            <a:ext cx="11627792" cy="642640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2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0844" y="2111760"/>
            <a:ext cx="11621464" cy="6426000"/>
          </a:xfrm>
          <a:prstGeom prst="rect">
            <a:avLst/>
          </a:prstGeom>
        </p:spPr>
        <p:txBody>
          <a:bodyPr lIns="0" tIns="0" rIns="0" bIns="0"/>
          <a:lstStyle>
            <a:lvl1pPr marL="0" indent="-223623">
              <a:buClr>
                <a:schemeClr val="tx2"/>
              </a:buClr>
              <a:buFont typeface="Arial" pitchFamily="34" charset="0"/>
              <a:buChar char="•"/>
              <a:tabLst/>
              <a:defRPr b="0"/>
            </a:lvl1pPr>
            <a:lvl2pPr marL="812430" indent="-295429">
              <a:buFont typeface="Arial" pitchFamily="34" charset="0"/>
              <a:buChar char="–"/>
              <a:defRPr/>
            </a:lvl2pPr>
            <a:lvl3pPr marL="1388927" indent="-295429">
              <a:defRPr/>
            </a:lvl3pPr>
            <a:lvl4pPr marL="1997100" indent="-295429"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51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13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4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2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/>
          <a:lstStyle/>
          <a:p>
            <a:fld id="{057F88C4-B90C-4314-8139-0152486B9AA9}" type="datetime1">
              <a:rPr lang="ru-RU" sz="2520" smtClean="0">
                <a:solidFill>
                  <a:srgbClr val="000000"/>
                </a:solidFill>
              </a:rPr>
              <a:pPr/>
              <a:t>03.10.2018</a:t>
            </a:fld>
            <a:endParaRPr lang="ru-RU" sz="252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/>
          <a:lstStyle/>
          <a:p>
            <a:endParaRPr lang="ru-RU" sz="252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z="2520" smtClean="0">
                <a:solidFill>
                  <a:srgbClr val="000000"/>
                </a:solidFill>
              </a:rPr>
              <a:pPr/>
              <a:t>‹#›</a:t>
            </a:fld>
            <a:endParaRPr lang="ru-RU" sz="252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8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8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0" y="7085332"/>
            <a:ext cx="12801600" cy="2520315"/>
          </a:xfrm>
          <a:prstGeom prst="rect">
            <a:avLst/>
          </a:prstGeom>
          <a:solidFill>
            <a:srgbClr val="177B5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2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0053637" y="969149"/>
            <a:ext cx="2158671" cy="929590"/>
          </a:xfrm>
          <a:prstGeom prst="rect">
            <a:avLst/>
          </a:prstGeom>
        </p:spPr>
        <p:txBody>
          <a:bodyPr lIns="90000" tIns="90000" rIns="90000" bIns="90000" anchor="ctr"/>
          <a:lstStyle>
            <a:lvl1pPr algn="ctr">
              <a:defRPr sz="1809" b="0" baseline="0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Placeholder for client logo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70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215-29E8-4732-AF05-5765BC7C4855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0842" y="2112264"/>
            <a:ext cx="11627792" cy="642640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96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0844" y="2111760"/>
            <a:ext cx="11621464" cy="6426000"/>
          </a:xfrm>
          <a:prstGeom prst="rect">
            <a:avLst/>
          </a:prstGeom>
        </p:spPr>
        <p:txBody>
          <a:bodyPr lIns="0" tIns="0" rIns="0" bIns="0"/>
          <a:lstStyle>
            <a:lvl1pPr marL="0" indent="-223623">
              <a:buClr>
                <a:schemeClr val="tx2"/>
              </a:buClr>
              <a:buFont typeface="Arial" pitchFamily="34" charset="0"/>
              <a:buChar char="•"/>
              <a:tabLst/>
              <a:defRPr b="0"/>
            </a:lvl1pPr>
            <a:lvl2pPr marL="812430" indent="-295429">
              <a:buFont typeface="Arial" pitchFamily="34" charset="0"/>
              <a:buChar char="–"/>
              <a:defRPr/>
            </a:lvl2pPr>
            <a:lvl3pPr marL="1388927" indent="-295429">
              <a:defRPr/>
            </a:lvl3pPr>
            <a:lvl4pPr marL="1997100" indent="-295429"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26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81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54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/>
          <a:lstStyle/>
          <a:p>
            <a:fld id="{9D1FCD86-AE92-4099-9097-ECE68D400AF5}" type="datetime1">
              <a:rPr lang="ru-RU" sz="2520" smtClean="0">
                <a:solidFill>
                  <a:srgbClr val="000000"/>
                </a:solidFill>
              </a:rPr>
              <a:pPr/>
              <a:t>03.10.2018</a:t>
            </a:fld>
            <a:endParaRPr lang="ru-RU" sz="252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/>
          <a:lstStyle/>
          <a:p>
            <a:endParaRPr lang="ru-RU" sz="252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z="2520" smtClean="0">
                <a:solidFill>
                  <a:srgbClr val="000000"/>
                </a:solidFill>
              </a:rPr>
              <a:pPr/>
              <a:t>‹#›</a:t>
            </a:fld>
            <a:endParaRPr lang="ru-RU" sz="252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9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8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0" y="7085332"/>
            <a:ext cx="12801600" cy="2520315"/>
          </a:xfrm>
          <a:prstGeom prst="rect">
            <a:avLst/>
          </a:prstGeom>
          <a:solidFill>
            <a:srgbClr val="177B5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2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0053637" y="969149"/>
            <a:ext cx="2158671" cy="929590"/>
          </a:xfrm>
          <a:prstGeom prst="rect">
            <a:avLst/>
          </a:prstGeom>
        </p:spPr>
        <p:txBody>
          <a:bodyPr lIns="90000" tIns="90000" rIns="90000" bIns="90000" anchor="ctr"/>
          <a:lstStyle>
            <a:lvl1pPr algn="ctr">
              <a:defRPr sz="1809" b="0" baseline="0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Placeholder for client logo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11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0842" y="2112264"/>
            <a:ext cx="11627792" cy="6426403"/>
          </a:xfrm>
        </p:spPr>
        <p:txBody>
          <a:bodyPr lIns="0" tIns="0"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0844" y="2111760"/>
            <a:ext cx="11621464" cy="6426000"/>
          </a:xfrm>
          <a:prstGeom prst="rect">
            <a:avLst/>
          </a:prstGeom>
        </p:spPr>
        <p:txBody>
          <a:bodyPr lIns="0" tIns="0" rIns="0" bIns="0"/>
          <a:lstStyle>
            <a:lvl1pPr marL="0" indent="-223623">
              <a:buClr>
                <a:schemeClr val="tx2"/>
              </a:buClr>
              <a:buFont typeface="Arial" pitchFamily="34" charset="0"/>
              <a:buChar char="•"/>
              <a:tabLst/>
              <a:defRPr b="0"/>
            </a:lvl1pPr>
            <a:lvl2pPr marL="812430" indent="-295429">
              <a:buFont typeface="Arial" pitchFamily="34" charset="0"/>
              <a:buChar char="–"/>
              <a:defRPr/>
            </a:lvl2pPr>
            <a:lvl3pPr marL="1388927" indent="-295429">
              <a:defRPr/>
            </a:lvl3pPr>
            <a:lvl4pPr marL="1997100" indent="-295429"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7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6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50C-E073-4B18-B74B-56104AF3B49E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3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6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/>
          <a:lstStyle/>
          <a:p>
            <a:fld id="{98C3390F-1182-4C33-9ECE-8D97AAFE88BF}" type="datetime1">
              <a:rPr lang="ru-RU" sz="2520" smtClean="0">
                <a:solidFill>
                  <a:srgbClr val="000000"/>
                </a:solidFill>
              </a:rPr>
              <a:pPr/>
              <a:t>03.10.2018</a:t>
            </a:fld>
            <a:endParaRPr lang="ru-RU" sz="252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/>
          <a:lstStyle/>
          <a:p>
            <a:endParaRPr lang="ru-RU" sz="252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z="2520" smtClean="0">
                <a:solidFill>
                  <a:srgbClr val="000000"/>
                </a:solidFill>
              </a:rPr>
              <a:pPr/>
              <a:t>‹#›</a:t>
            </a:fld>
            <a:endParaRPr lang="ru-RU" sz="252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5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5669" y="3135948"/>
            <a:ext cx="7958772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67800" y="3135948"/>
            <a:ext cx="7958773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B4FF-8FC1-44A4-B46B-8ABAB717F3D0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8CD3-C87E-4DE6-9B26-8A4F569AD300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E5A5-9F5A-4A9A-87DA-E04B54D1D304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246B-8BF1-4F57-AE09-C825EB18C09C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BA84B-451A-43DC-9BE4-9B7D8418E53B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303A-ABB0-464D-9A04-89636FD32C4B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D24A-E125-4873-B4C4-E1FEC0B7E63E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39A55-5296-4C55-B3E7-CDF99EF50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0844" y="226800"/>
            <a:ext cx="11621464" cy="116424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7" name="FooterSimple"/>
          <p:cNvSpPr/>
          <p:nvPr/>
        </p:nvSpPr>
        <p:spPr>
          <a:xfrm>
            <a:off x="590844" y="9379440"/>
            <a:ext cx="832763" cy="150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4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АО «БРЯНСКИЙ АВТОМОБИЛЬНЫЙ ЗАВОД»</a:t>
            </a:r>
            <a:endParaRPr kumimoji="0" lang="ru-RU" sz="904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5"/>
          <p:cNvSpPr>
            <a:spLocks noChangeShapeType="1"/>
          </p:cNvSpPr>
          <p:nvPr/>
        </p:nvSpPr>
        <p:spPr bwMode="auto">
          <a:xfrm flipH="1">
            <a:off x="0" y="1404620"/>
            <a:ext cx="12801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dist="25400" dir="5400000" algn="ctr" rotWithShape="0">
              <a:schemeClr val="folHlink"/>
            </a:outerShdw>
          </a:effectLst>
        </p:spPr>
        <p:txBody>
          <a:bodyPr/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2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65736" y="9135482"/>
            <a:ext cx="382925" cy="319364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18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53E389-1311-4796-9190-1F74A8EADEA2}" type="slidenum">
              <a:rPr kumimoji="0" lang="ru-RU" sz="224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18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6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6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90844" y="2112264"/>
            <a:ext cx="11627792" cy="64264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89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1716" rtl="0" eaLnBrk="1" latinLnBrk="0" hangingPunct="1">
        <a:spcBef>
          <a:spcPct val="0"/>
        </a:spcBef>
        <a:buNone/>
        <a:defRPr sz="3101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81716" rtl="0" eaLnBrk="1" latinLnBrk="0" hangingPunct="1">
        <a:spcBef>
          <a:spcPct val="20000"/>
        </a:spcBef>
        <a:buFontTx/>
        <a:buNone/>
        <a:defRPr sz="2068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90857" indent="-295429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68" kern="1200">
          <a:solidFill>
            <a:schemeClr val="tx1"/>
          </a:solidFill>
          <a:latin typeface="+mn-lt"/>
          <a:ea typeface="+mn-ea"/>
          <a:cs typeface="+mn-cs"/>
        </a:defRPr>
      </a:lvl2pPr>
      <a:lvl3pPr marL="1181716" indent="-295429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3pPr>
      <a:lvl4pPr marL="1778729" indent="-301582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4pPr>
      <a:lvl5pPr marL="2660913" indent="-297482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5pPr>
      <a:lvl6pPr marL="3249718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6pPr>
      <a:lvl7pPr marL="3840577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7pPr>
      <a:lvl8pPr marL="4431434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8pPr>
      <a:lvl9pPr marL="5022291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1pPr>
      <a:lvl2pPr marL="590857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2pPr>
      <a:lvl3pPr marL="1181716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3pPr>
      <a:lvl4pPr marL="1772574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4pPr>
      <a:lvl5pPr marL="2363431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5pPr>
      <a:lvl6pPr marL="2954290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6pPr>
      <a:lvl7pPr marL="3545147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7pPr>
      <a:lvl8pPr marL="4136005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8pPr>
      <a:lvl9pPr marL="4726863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0844" y="226800"/>
            <a:ext cx="11621464" cy="116424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7" name="FooterSimple"/>
          <p:cNvSpPr/>
          <p:nvPr/>
        </p:nvSpPr>
        <p:spPr>
          <a:xfrm>
            <a:off x="590844" y="9379440"/>
            <a:ext cx="832763" cy="150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4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АО «БРЯНСКИЙ АВТОМОБИЛЬНЫЙ ЗАВОД»</a:t>
            </a:r>
            <a:endParaRPr kumimoji="0" lang="ru-RU" sz="904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5"/>
          <p:cNvSpPr>
            <a:spLocks noChangeShapeType="1"/>
          </p:cNvSpPr>
          <p:nvPr/>
        </p:nvSpPr>
        <p:spPr bwMode="auto">
          <a:xfrm flipH="1">
            <a:off x="0" y="1404620"/>
            <a:ext cx="12801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dist="25400" dir="5400000" algn="ctr" rotWithShape="0">
              <a:schemeClr val="folHlink"/>
            </a:outerShdw>
          </a:effectLst>
        </p:spPr>
        <p:txBody>
          <a:bodyPr/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2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65736" y="9135482"/>
            <a:ext cx="382925" cy="319364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18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53E389-1311-4796-9190-1F74A8EADEA2}" type="slidenum">
              <a:rPr kumimoji="0" lang="ru-RU" sz="224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18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6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6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90844" y="2112264"/>
            <a:ext cx="11627792" cy="64264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1716" rtl="0" eaLnBrk="1" latinLnBrk="0" hangingPunct="1">
        <a:spcBef>
          <a:spcPct val="0"/>
        </a:spcBef>
        <a:buNone/>
        <a:defRPr sz="3101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81716" rtl="0" eaLnBrk="1" latinLnBrk="0" hangingPunct="1">
        <a:spcBef>
          <a:spcPct val="20000"/>
        </a:spcBef>
        <a:buFontTx/>
        <a:buNone/>
        <a:defRPr sz="2068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90857" indent="-295429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68" kern="1200">
          <a:solidFill>
            <a:schemeClr val="tx1"/>
          </a:solidFill>
          <a:latin typeface="+mn-lt"/>
          <a:ea typeface="+mn-ea"/>
          <a:cs typeface="+mn-cs"/>
        </a:defRPr>
      </a:lvl2pPr>
      <a:lvl3pPr marL="1181716" indent="-295429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3pPr>
      <a:lvl4pPr marL="1778729" indent="-301582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4pPr>
      <a:lvl5pPr marL="2660913" indent="-297482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5pPr>
      <a:lvl6pPr marL="3249718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6pPr>
      <a:lvl7pPr marL="3840577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7pPr>
      <a:lvl8pPr marL="4431434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8pPr>
      <a:lvl9pPr marL="5022291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1pPr>
      <a:lvl2pPr marL="590857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2pPr>
      <a:lvl3pPr marL="1181716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3pPr>
      <a:lvl4pPr marL="1772574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4pPr>
      <a:lvl5pPr marL="2363431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5pPr>
      <a:lvl6pPr marL="2954290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6pPr>
      <a:lvl7pPr marL="3545147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7pPr>
      <a:lvl8pPr marL="4136005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8pPr>
      <a:lvl9pPr marL="4726863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0844" y="226800"/>
            <a:ext cx="11621464" cy="116424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7" name="FooterSimple"/>
          <p:cNvSpPr/>
          <p:nvPr/>
        </p:nvSpPr>
        <p:spPr>
          <a:xfrm>
            <a:off x="590844" y="9379440"/>
            <a:ext cx="832763" cy="150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4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АО «БРЯНСКИЙ АВТОМОБИЛЬНЫЙ ЗАВОД»</a:t>
            </a:r>
            <a:endParaRPr kumimoji="0" lang="ru-RU" sz="904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5"/>
          <p:cNvSpPr>
            <a:spLocks noChangeShapeType="1"/>
          </p:cNvSpPr>
          <p:nvPr/>
        </p:nvSpPr>
        <p:spPr bwMode="auto">
          <a:xfrm flipH="1">
            <a:off x="0" y="1404620"/>
            <a:ext cx="12801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dist="25400" dir="5400000" algn="ctr" rotWithShape="0">
              <a:schemeClr val="folHlink"/>
            </a:outerShdw>
          </a:effectLst>
        </p:spPr>
        <p:txBody>
          <a:bodyPr/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2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65736" y="9135482"/>
            <a:ext cx="382925" cy="319364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18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53E389-1311-4796-9190-1F74A8EADEA2}" type="slidenum">
              <a:rPr kumimoji="0" lang="ru-RU" sz="224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18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6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6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90844" y="2112264"/>
            <a:ext cx="11627792" cy="64264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17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1716" rtl="0" eaLnBrk="1" latinLnBrk="0" hangingPunct="1">
        <a:spcBef>
          <a:spcPct val="0"/>
        </a:spcBef>
        <a:buNone/>
        <a:defRPr sz="3101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81716" rtl="0" eaLnBrk="1" latinLnBrk="0" hangingPunct="1">
        <a:spcBef>
          <a:spcPct val="20000"/>
        </a:spcBef>
        <a:buFontTx/>
        <a:buNone/>
        <a:defRPr sz="2068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90857" indent="-295429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68" kern="1200">
          <a:solidFill>
            <a:schemeClr val="tx1"/>
          </a:solidFill>
          <a:latin typeface="+mn-lt"/>
          <a:ea typeface="+mn-ea"/>
          <a:cs typeface="+mn-cs"/>
        </a:defRPr>
      </a:lvl2pPr>
      <a:lvl3pPr marL="1181716" indent="-295429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3pPr>
      <a:lvl4pPr marL="1778729" indent="-301582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4pPr>
      <a:lvl5pPr marL="2660913" indent="-297482" algn="l" defTabSz="118171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68" kern="1200">
          <a:solidFill>
            <a:schemeClr val="tx1"/>
          </a:solidFill>
          <a:latin typeface="+mn-lt"/>
          <a:ea typeface="+mn-ea"/>
          <a:cs typeface="+mn-cs"/>
        </a:defRPr>
      </a:lvl5pPr>
      <a:lvl6pPr marL="3249718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6pPr>
      <a:lvl7pPr marL="3840577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7pPr>
      <a:lvl8pPr marL="4431434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8pPr>
      <a:lvl9pPr marL="5022291" indent="-295429" algn="l" defTabSz="1181716" rtl="0" eaLnBrk="1" latinLnBrk="0" hangingPunct="1">
        <a:spcBef>
          <a:spcPct val="20000"/>
        </a:spcBef>
        <a:buFont typeface="Arial" pitchFamily="34" charset="0"/>
        <a:buChar char="•"/>
        <a:defRPr sz="25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1pPr>
      <a:lvl2pPr marL="590857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2pPr>
      <a:lvl3pPr marL="1181716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3pPr>
      <a:lvl4pPr marL="1772574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4pPr>
      <a:lvl5pPr marL="2363431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5pPr>
      <a:lvl6pPr marL="2954290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6pPr>
      <a:lvl7pPr marL="3545147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7pPr>
      <a:lvl8pPr marL="4136005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8pPr>
      <a:lvl9pPr marL="4726863" algn="l" defTabSz="1181716" rtl="0" eaLnBrk="1" latinLnBrk="0" hangingPunct="1">
        <a:defRPr sz="23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Пятиугольник 1037"/>
          <p:cNvSpPr/>
          <p:nvPr/>
        </p:nvSpPr>
        <p:spPr>
          <a:xfrm>
            <a:off x="-1" y="3311903"/>
            <a:ext cx="12801599" cy="2499616"/>
          </a:xfrm>
          <a:prstGeom prst="homePlate">
            <a:avLst>
              <a:gd name="adj" fmla="val 91872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orbel" panose="020B0503020204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6144" y="3841802"/>
            <a:ext cx="10873208" cy="143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Брянский автомобильный завод: </a:t>
            </a:r>
          </a:p>
          <a:p>
            <a:pPr algn="ctr">
              <a:lnSpc>
                <a:spcPct val="107000"/>
              </a:lnSpc>
            </a:pP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пециальные колёсные шасси и тягачи</a:t>
            </a:r>
          </a:p>
          <a:p>
            <a:pPr algn="ctr">
              <a:lnSpc>
                <a:spcPct val="107000"/>
              </a:lnSpc>
            </a:pP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высокой проходимости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4" y="-23936"/>
            <a:ext cx="12800754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АО «Концерн ВКО «Алмаз-Антей»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08912" y="-23936"/>
            <a:ext cx="5392687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АО «БАЗ»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2369" y="124257"/>
            <a:ext cx="1173065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Варианты использования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rgbClr val="0D815A"/>
                </a:solidFill>
              </a:rPr>
              <a:t>нефтегазовой отрасли</a:t>
            </a: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nashi-avto.ru/ru/bzkt/%D0%92%D0%9E%D0%A9%D0%98%D0%9D%D0%90-1/6403/%D0%B1%D0%B7%D0%BA%D1%82-64031+9049%20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6" b="899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16" y="833396"/>
            <a:ext cx="7543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127618" y="356733"/>
            <a:ext cx="4546363" cy="12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0A03-7350-47D5-973E-E3704F3E72EB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9A55-5296-4C55-B3E7-CDF99EF50CA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70" y="1362219"/>
            <a:ext cx="12464926" cy="82528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99608" y="1127540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369" y="124257"/>
            <a:ext cx="11730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Варианты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использования шасси и  тягачей БАЗ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022" y="339498"/>
            <a:ext cx="762337" cy="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3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5" y="4392453"/>
            <a:ext cx="4205575" cy="205058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18407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628" y="258311"/>
            <a:ext cx="1165738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 smtClean="0">
                <a:solidFill>
                  <a:srgbClr val="0D815A"/>
                </a:solidFill>
              </a:rPr>
              <a:t>Варианты использования </a:t>
            </a:r>
            <a:r>
              <a:rPr lang="ru-RU" dirty="0" smtClean="0">
                <a:solidFill>
                  <a:srgbClr val="0D815A"/>
                </a:solidFill>
              </a:rPr>
              <a:t>шасси и тягачей БАЗ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48" y="6586857"/>
            <a:ext cx="4556252" cy="2387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811491" y="5500799"/>
            <a:ext cx="1689788" cy="4608513"/>
          </a:xfrm>
          <a:prstGeom prst="rect">
            <a:avLst/>
          </a:prstGeom>
        </p:spPr>
      </p:pic>
      <p:pic>
        <p:nvPicPr>
          <p:cNvPr id="11" name="Picture 3" descr="upr-60-80-t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8" y="1412021"/>
            <a:ext cx="3058160" cy="25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Сетевая\Кран 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 r="8356"/>
          <a:stretch>
            <a:fillRect/>
          </a:stretch>
        </p:blipFill>
        <p:spPr bwMode="auto">
          <a:xfrm>
            <a:off x="9137104" y="1405535"/>
            <a:ext cx="3176938" cy="186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57478" y="7426781"/>
            <a:ext cx="450217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Самосвал</a:t>
            </a:r>
          </a:p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Объём кузова: 20 м</a:t>
            </a:r>
            <a:r>
              <a:rPr kumimoji="0" lang="ru-RU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0643" y="8084607"/>
            <a:ext cx="316834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Грузоподъёмность: 20 тонн</a:t>
            </a:r>
            <a:endParaRPr kumimoji="0" lang="ru-RU" sz="20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9137104" y="3386030"/>
            <a:ext cx="4638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6289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Автомобильный кран 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г/п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60 т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SimSun" panose="02010600030101010101" pitchFamily="2" charset="-12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302961" y="1919392"/>
            <a:ext cx="2954770" cy="6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5681" y="301533"/>
            <a:ext cx="11730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Варианты использования шасси и тягачей БАЗ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120491" y="-118523"/>
            <a:ext cx="2959949" cy="7200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41669" y="3212008"/>
            <a:ext cx="2643872" cy="75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4215" y="22814"/>
            <a:ext cx="1165738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 2018 года </a:t>
            </a: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шасси Баз-69092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принимает участие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в спасательных операциях в Якутии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467" t="11240" r="5687" b="6301"/>
          <a:stretch/>
        </p:blipFill>
        <p:spPr>
          <a:xfrm>
            <a:off x="856184" y="1306667"/>
            <a:ext cx="5730889" cy="4034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44" y="1306667"/>
            <a:ext cx="5335383" cy="4001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44" y="5520680"/>
            <a:ext cx="5335383" cy="3556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 b="-1"/>
          <a:stretch/>
        </p:blipFill>
        <p:spPr>
          <a:xfrm>
            <a:off x="856184" y="5520680"/>
            <a:ext cx="5730889" cy="355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dl.backbook.me/full/77864854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3" b="14425"/>
          <a:stretch/>
        </p:blipFill>
        <p:spPr bwMode="auto">
          <a:xfrm flipH="1">
            <a:off x="493460" y="3141851"/>
            <a:ext cx="12308139" cy="47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0934" y="-12291"/>
            <a:ext cx="11636808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Преимущества техники БАЗ позволяют заказчикам использовать технику там, где им необходимо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806" y="1252306"/>
            <a:ext cx="6400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Высокая техническая готовность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100" y="1661948"/>
            <a:ext cx="45050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Обеспечивается за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счет использования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усиленной рамы, независимой подвески, трансмиссии.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Проверенная надежность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шасси, фирменный сервис, прямые поставки запчастей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45580" y="1252306"/>
            <a:ext cx="6400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Прибыльность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1208" y="1661948"/>
            <a:ext cx="3669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Экономичность,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ольшая грузоподъемность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 высокая производительность способствуют</a:t>
            </a:r>
          </a:p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снижению удельных затрат на тонну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груза. Низкая совокупная стоимость владения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4542" y="7983555"/>
            <a:ext cx="6400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Производительность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041" y="8343405"/>
            <a:ext cx="45363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Шасси перевозит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больше груза за единицу времени и сохраняет максимальную производительность работы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любых погодных условиях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49084" y="7968549"/>
            <a:ext cx="3671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Высокая проходимость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45580" y="8328399"/>
            <a:ext cx="3675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Уникальные конструктивные разработки обеспечивают высокую проходимость шасси в тайге, тундре, пустыне (зыбкие грунты, бездорожье)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144136" y="1252306"/>
            <a:ext cx="6400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Минимизация рисков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69710" y="1675561"/>
            <a:ext cx="3418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Применение надежной техники минимизирует риски при доставке грузов и работы в экстремальных условиях в любое время года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76317" y="7972686"/>
            <a:ext cx="2412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Экологичность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165313" y="8332536"/>
            <a:ext cx="3564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Применение широкопрофильных шин позволяет сохранять уникальную экосистему тайги и тундры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fld id="{AEE39A55-5296-4C55-B3E7-CDF99EF50CA0}" type="slidenum">
              <a:rPr lang="ru-RU" sz="200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pPr/>
              <a:t>16</a:t>
            </a:fld>
            <a:endParaRPr lang="ru-RU" sz="20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9452" b="56878"/>
          <a:stretch/>
        </p:blipFill>
        <p:spPr>
          <a:xfrm>
            <a:off x="5464696" y="3576464"/>
            <a:ext cx="7336904" cy="3146239"/>
          </a:xfrm>
          <a:prstGeom prst="homePlate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2280320"/>
            <a:ext cx="1280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D815A"/>
                </a:solidFill>
                <a:latin typeface="Century Gothic" panose="020B0502020202020204" pitchFamily="34" charset="0"/>
              </a:rPr>
              <a:t>Спасибо за внимание!</a:t>
            </a:r>
            <a:endParaRPr lang="ru-RU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103" y="3749199"/>
            <a:ext cx="53285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Начальник коммерческой службы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endParaRPr lang="ru-RU" sz="1600" dirty="0" smtClean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Савкина Анастасия Александровна</a:t>
            </a:r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tel.: +7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-905-690-68-03</a:t>
            </a:r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tel.: +7-4832-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22-16-78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e-mail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asavkina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@baz32.ru</a:t>
            </a:r>
          </a:p>
          <a:p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endParaRPr lang="ru-RU" sz="1600" b="1" dirty="0" smtClean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endParaRPr lang="ru-RU" sz="1600" b="1" dirty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Отдел </a:t>
            </a:r>
            <a:r>
              <a:rPr lang="ru-RU" sz="1600" b="1" dirty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реализации запасных частей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t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ел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+7-4832-22-15-02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; 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+7-4832-22-14-96</a:t>
            </a:r>
            <a:endParaRPr lang="en-US" sz="1600" dirty="0" smtClean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endParaRPr lang="en-US" sz="1600" dirty="0" smtClean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                                     www.baz32.ru</a:t>
            </a:r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74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8063" y="86089"/>
            <a:ext cx="1163680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БАЗ обладает 60-летним опытом разработки и производства</a:t>
            </a:r>
            <a:r>
              <a:rPr lang="ru-RU" sz="2800" dirty="0">
                <a:solidFill>
                  <a:srgbClr val="0D815A"/>
                </a:solidFill>
              </a:rPr>
              <a:t> </a:t>
            </a:r>
            <a:r>
              <a:rPr lang="ru-RU" sz="2800" dirty="0" smtClean="0">
                <a:solidFill>
                  <a:srgbClr val="0D815A"/>
                </a:solidFill>
              </a:rPr>
              <a:t>внедорожной техники двойного назначения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38"/>
          <p:cNvSpPr txBox="1">
            <a:spLocks noChangeArrowheads="1"/>
          </p:cNvSpPr>
          <p:nvPr/>
        </p:nvSpPr>
        <p:spPr bwMode="auto">
          <a:xfrm flipH="1">
            <a:off x="2672" y="1521612"/>
            <a:ext cx="12798927" cy="24747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anchor="ctr"/>
          <a:lstStyle>
            <a:defPPr>
              <a:defRPr lang="ru-RU"/>
            </a:defPPr>
            <a:lvl1pPr marR="0" lvl="0" indent="0" algn="ctr" defTabSz="6289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Основан в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</a:rPr>
              <a:t>1958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году</a:t>
            </a: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D815A"/>
              </a:solidFill>
              <a:effectLst/>
              <a:uLnTx/>
              <a:uFillTx/>
            </a:endParaRP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Брянский автомобильный завод с момента своего основания специализируется на разработке и производстве внедорожных транспортных средств высокой проходимости</a:t>
            </a:r>
            <a:r>
              <a:rPr lang="ru-RU" altLang="ru-RU" sz="1600" dirty="0">
                <a:solidFill>
                  <a:prstClr val="black"/>
                </a:solidFill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</a:rPr>
              <a:t>военного и гражданского назначения</a:t>
            </a: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</a:rPr>
              <a:t>2015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году</a:t>
            </a:r>
            <a:r>
              <a:rPr kumimoji="0" lang="ru-RU" altLang="ru-RU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БАЗ вошел в состав Концерна Воздушно-космической обороны «Алмаз-Антей»</a:t>
            </a: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600" dirty="0">
              <a:solidFill>
                <a:prstClr val="black"/>
              </a:solidFill>
            </a:endParaRP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600" dirty="0" smtClean="0">
                <a:solidFill>
                  <a:prstClr val="black"/>
                </a:solidFill>
              </a:rPr>
              <a:t>БАЗ своевременно выполняет договорные обязательства по поставке продукции, запчастей гражданским и  военным заказчикам</a:t>
            </a: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600" dirty="0">
              <a:solidFill>
                <a:prstClr val="black"/>
              </a:solidFill>
            </a:endParaRPr>
          </a:p>
          <a:p>
            <a:pPr lvl="0" algn="just">
              <a:defRPr/>
            </a:pPr>
            <a:r>
              <a:rPr lang="ru-RU" altLang="ru-RU" sz="1600" dirty="0">
                <a:solidFill>
                  <a:prstClr val="black"/>
                </a:solidFill>
              </a:rPr>
              <a:t>Сегодня БАЗ – единственный российский производитель </a:t>
            </a:r>
            <a:r>
              <a:rPr lang="ru-RU" altLang="ru-RU" sz="1600" dirty="0" smtClean="0">
                <a:solidFill>
                  <a:prstClr val="black"/>
                </a:solidFill>
              </a:rPr>
              <a:t>колесных шасси и тягачей высокой </a:t>
            </a:r>
            <a:r>
              <a:rPr lang="ru-RU" altLang="ru-RU" sz="1600" dirty="0">
                <a:solidFill>
                  <a:prstClr val="black"/>
                </a:solidFill>
              </a:rPr>
              <a:t>проходимости в классе грузоподъемности 14-40 тонн </a:t>
            </a:r>
          </a:p>
          <a:p>
            <a:pPr marL="0" marR="0" lvl="0" indent="0" algn="just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600" dirty="0" smtClean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3933" y="8060145"/>
            <a:ext cx="2576242" cy="15410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75" y="5974736"/>
            <a:ext cx="2071355" cy="197303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24" y="8130367"/>
            <a:ext cx="2808312" cy="1400610"/>
          </a:xfrm>
          <a:prstGeom prst="rect">
            <a:avLst/>
          </a:prstGeom>
        </p:spPr>
      </p:pic>
      <p:pic>
        <p:nvPicPr>
          <p:cNvPr id="40" name="Picture 4" descr="http://nashi-avto.ru/ru/bzkt/%D0%92%D0%9E%D0%A9%D0%98%D0%9D%D0%90-1/6909/%D0%B1%D0%B0%D0%B7-6909-0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28" y="6227445"/>
            <a:ext cx="2327585" cy="174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vpk-news.ru/sites/default/files/photographs/2011/08/10/DSC_0480-1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49" y="4260353"/>
            <a:ext cx="2374872" cy="16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D:\max\фотографии продукции завода\без фона\69096AC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55638" y="6175351"/>
            <a:ext cx="2809329" cy="1560738"/>
          </a:xfrm>
          <a:prstGeom prst="rect">
            <a:avLst/>
          </a:prstGeom>
          <a:noFill/>
        </p:spPr>
      </p:pic>
      <p:pic>
        <p:nvPicPr>
          <p:cNvPr id="22" name="Picture 3" descr="СИН35 Север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23988" y="4543099"/>
            <a:ext cx="2682698" cy="143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https://m.io.ua/img_aa/medium/3107/73/3107739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0"/>
          <a:stretch/>
        </p:blipFill>
        <p:spPr bwMode="auto">
          <a:xfrm>
            <a:off x="3304454" y="4278867"/>
            <a:ext cx="2739772" cy="16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Сетевая\Кран 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 r="8356"/>
          <a:stretch>
            <a:fillRect/>
          </a:stretch>
        </p:blipFill>
        <p:spPr bwMode="auto">
          <a:xfrm>
            <a:off x="473280" y="8195083"/>
            <a:ext cx="2168034" cy="12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upr-60-80-t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9421" y="5974736"/>
            <a:ext cx="2137299" cy="176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https://st1.zr.ru/_ah/img/i5gaDXJWks40uGkjHaOo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2"/>
          <a:stretch/>
        </p:blipFill>
        <p:spPr bwMode="auto">
          <a:xfrm>
            <a:off x="3283593" y="7956436"/>
            <a:ext cx="2481374" cy="1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s://defence.ru/assets/content/paragraph/62549/43526/16.jpg?nocache=32216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"/>
          <a:stretch/>
        </p:blipFill>
        <p:spPr bwMode="auto">
          <a:xfrm>
            <a:off x="6588025" y="4230361"/>
            <a:ext cx="2348057" cy="16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fld id="{AEE39A55-5296-4C55-B3E7-CDF99EF50CA0}" type="slidenum">
              <a:rPr lang="ru-RU" sz="200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pPr/>
              <a:t>3</a:t>
            </a:fld>
            <a:endParaRPr lang="ru-RU" sz="20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4215" y="86089"/>
            <a:ext cx="1165738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800" dirty="0">
                <a:solidFill>
                  <a:srgbClr val="0D815A"/>
                </a:solidFill>
              </a:rPr>
              <a:t>БАЗ обеспечивает полный жизненный цикл </a:t>
            </a:r>
          </a:p>
          <a:p>
            <a:pPr algn="ctr"/>
            <a:r>
              <a:rPr lang="ru-RU" sz="2800" dirty="0">
                <a:solidFill>
                  <a:srgbClr val="0D815A"/>
                </a:solidFill>
              </a:rPr>
              <a:t>колесных шасси и тягачей высокой проходимости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288231" y="8541808"/>
            <a:ext cx="1169446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 smtClean="0">
                <a:solidFill>
                  <a:srgbClr val="0D815A"/>
                </a:solidFill>
              </a:rPr>
              <a:t>~ </a:t>
            </a:r>
            <a:r>
              <a:rPr lang="ru-RU" sz="2400" b="1" dirty="0" smtClean="0">
                <a:solidFill>
                  <a:srgbClr val="0D815A"/>
                </a:solidFill>
              </a:rPr>
              <a:t>950</a:t>
            </a:r>
            <a:r>
              <a:rPr lang="en-US" sz="2400" b="1" dirty="0" smtClean="0">
                <a:solidFill>
                  <a:srgbClr val="0D815A"/>
                </a:solidFill>
              </a:rPr>
              <a:t> </a:t>
            </a:r>
            <a:r>
              <a:rPr lang="ru-RU" sz="2400" b="1" dirty="0" smtClean="0">
                <a:solidFill>
                  <a:srgbClr val="0D815A"/>
                </a:solidFill>
              </a:rPr>
              <a:t>млн. руб. </a:t>
            </a:r>
            <a:r>
              <a:rPr lang="ru-RU" sz="1800" dirty="0" smtClean="0">
                <a:solidFill>
                  <a:prstClr val="black"/>
                </a:solidFill>
              </a:rPr>
              <a:t>объём инвестиций в модернизацию производства в период 2016…2018 гг.</a:t>
            </a:r>
          </a:p>
          <a:p>
            <a:r>
              <a:rPr lang="en-US" sz="2400" b="1" dirty="0">
                <a:solidFill>
                  <a:srgbClr val="0D815A"/>
                </a:solidFill>
              </a:rPr>
              <a:t>~</a:t>
            </a:r>
            <a:r>
              <a:rPr lang="ru-RU" sz="2400" b="1" dirty="0" smtClean="0">
                <a:solidFill>
                  <a:srgbClr val="0D815A"/>
                </a:solidFill>
              </a:rPr>
              <a:t> 95% </a:t>
            </a:r>
            <a:r>
              <a:rPr lang="ru-RU" sz="1800" dirty="0" smtClean="0">
                <a:solidFill>
                  <a:prstClr val="black"/>
                </a:solidFill>
              </a:rPr>
              <a:t>комплектующих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российского производства </a:t>
            </a:r>
          </a:p>
        </p:txBody>
      </p:sp>
      <p:pic>
        <p:nvPicPr>
          <p:cNvPr id="1026" name="Picture 2" descr="https://vpk-news.ru/sites/default/files/styles/758x502/public/photographs/2013/06/24/DEA_0667.JPG?itok=8vBcFv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86" y="1435299"/>
            <a:ext cx="5180622" cy="34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брянский автозаво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16" y="5091471"/>
            <a:ext cx="5600839" cy="34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30" y="5094717"/>
            <a:ext cx="5184577" cy="3458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/>
        </p:blipFill>
        <p:spPr>
          <a:xfrm>
            <a:off x="6704615" y="1435299"/>
            <a:ext cx="5600839" cy="34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fld id="{AEE39A55-5296-4C55-B3E7-CDF99EF50CA0}" type="slidenum">
              <a:rPr lang="ru-RU" sz="200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pPr/>
              <a:t>4</a:t>
            </a:fld>
            <a:endParaRPr lang="ru-RU" sz="20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4214" y="78876"/>
            <a:ext cx="1165738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800" dirty="0">
                <a:solidFill>
                  <a:srgbClr val="0D815A"/>
                </a:solidFill>
              </a:rPr>
              <a:t>БАЗ обеспечивает полный жизненный цикл </a:t>
            </a:r>
          </a:p>
          <a:p>
            <a:pPr algn="ctr"/>
            <a:r>
              <a:rPr lang="ru-RU" sz="2800" dirty="0">
                <a:solidFill>
                  <a:srgbClr val="0D815A"/>
                </a:solidFill>
              </a:rPr>
              <a:t>колесных шасси и тягачей высокой проходимости</a:t>
            </a:r>
            <a:endParaRPr lang="ru-RU" sz="2800" dirty="0" smtClean="0">
              <a:solidFill>
                <a:srgbClr val="0D815A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63801" y="7786414"/>
            <a:ext cx="11786483" cy="17016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prstClr val="black"/>
                </a:solidFill>
              </a:rPr>
              <a:t>Капитальный ремонт и восстановление техники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prstClr val="black"/>
                </a:solidFill>
              </a:rPr>
              <a:t>Стабильные поставки запасных частей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prstClr val="black"/>
                </a:solidFill>
              </a:rPr>
              <a:t>Гарантийный и </a:t>
            </a:r>
            <a:r>
              <a:rPr lang="ru-RU" sz="1800" dirty="0" err="1" smtClean="0">
                <a:solidFill>
                  <a:prstClr val="black"/>
                </a:solidFill>
              </a:rPr>
              <a:t>постгарантийный</a:t>
            </a:r>
            <a:r>
              <a:rPr lang="ru-RU" sz="1800" dirty="0" smtClean="0">
                <a:solidFill>
                  <a:prstClr val="black"/>
                </a:solidFill>
              </a:rPr>
              <a:t> сервис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prstClr val="black"/>
                </a:solidFill>
              </a:rPr>
              <a:t>Выездные ремонтные бригады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t="37749" r="14268" b="18335"/>
          <a:stretch/>
        </p:blipFill>
        <p:spPr>
          <a:xfrm>
            <a:off x="573295" y="5137368"/>
            <a:ext cx="5025804" cy="2588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5" y="1200711"/>
            <a:ext cx="4991874" cy="3743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18242" r="11891" b="24759"/>
          <a:stretch/>
        </p:blipFill>
        <p:spPr>
          <a:xfrm>
            <a:off x="7696944" y="4478931"/>
            <a:ext cx="4862766" cy="3270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0"/>
          <a:stretch/>
        </p:blipFill>
        <p:spPr>
          <a:xfrm>
            <a:off x="7696835" y="1344014"/>
            <a:ext cx="4862875" cy="2946181"/>
          </a:xfrm>
          <a:prstGeom prst="rect">
            <a:avLst/>
          </a:prstGeom>
        </p:spPr>
      </p:pic>
      <p:sp>
        <p:nvSpPr>
          <p:cNvPr id="12" name="Пятиугольник 11"/>
          <p:cNvSpPr/>
          <p:nvPr/>
        </p:nvSpPr>
        <p:spPr>
          <a:xfrm>
            <a:off x="5709577" y="4728591"/>
            <a:ext cx="1894933" cy="720081"/>
          </a:xfrm>
          <a:prstGeom prst="homePlate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 месяца</a:t>
            </a:r>
            <a:endParaRPr lang="ru-RU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4215" y="253888"/>
            <a:ext cx="11730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Преимущества техники БАЗ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28727" y="6065946"/>
            <a:ext cx="1209040" cy="5267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7880032" y="4645767"/>
            <a:ext cx="1778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672608" y="6570454"/>
            <a:ext cx="7447954" cy="19413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5025489" y="6037053"/>
            <a:ext cx="7095073" cy="1717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" name="Прямая со стрелкой 17"/>
          <p:cNvCxnSpPr/>
          <p:nvPr/>
        </p:nvCxnSpPr>
        <p:spPr>
          <a:xfrm>
            <a:off x="10249217" y="5814802"/>
            <a:ext cx="0" cy="2511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1" name="Овал 20"/>
          <p:cNvSpPr/>
          <p:nvPr/>
        </p:nvSpPr>
        <p:spPr>
          <a:xfrm>
            <a:off x="9017951" y="5961486"/>
            <a:ext cx="2202925" cy="677003"/>
          </a:xfrm>
          <a:prstGeom prst="ellipse">
            <a:avLst/>
          </a:prstGeom>
          <a:solidFill>
            <a:srgbClr val="FFFF00">
              <a:alpha val="1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Клиренс 580мм</a:t>
            </a:r>
            <a:endParaRPr kumimoji="0" lang="ru-RU" sz="18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2" name="Выноска 2 (без границы) 21"/>
          <p:cNvSpPr/>
          <p:nvPr/>
        </p:nvSpPr>
        <p:spPr>
          <a:xfrm>
            <a:off x="10115867" y="6986060"/>
            <a:ext cx="2586990" cy="1955800"/>
          </a:xfrm>
          <a:prstGeom prst="callout2">
            <a:avLst>
              <a:gd name="adj1" fmla="val 50230"/>
              <a:gd name="adj2" fmla="val -2080"/>
              <a:gd name="adj3" fmla="val 47886"/>
              <a:gd name="adj4" fmla="val -12509"/>
              <a:gd name="adj5" fmla="val -51884"/>
              <a:gd name="adj6" fmla="val -12286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anose="020B0604020202020204" pitchFamily="34" charset="0"/>
              </a:rPr>
              <a:t>Увеличенный дорожный просвет, из-за применения</a:t>
            </a:r>
          </a:p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anose="020B0604020202020204" pitchFamily="34" charset="0"/>
              </a:rPr>
              <a:t>несоосных колёсных редукторов</a:t>
            </a: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7235507" y="6974947"/>
            <a:ext cx="2880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Независимая подвеска</a:t>
            </a:r>
          </a:p>
        </p:txBody>
      </p:sp>
      <p:sp>
        <p:nvSpPr>
          <p:cNvPr id="30" name="Овальная выноска 29"/>
          <p:cNvSpPr/>
          <p:nvPr/>
        </p:nvSpPr>
        <p:spPr>
          <a:xfrm>
            <a:off x="7266623" y="5441422"/>
            <a:ext cx="875665" cy="889000"/>
          </a:xfrm>
          <a:prstGeom prst="wedgeEllipseCallout">
            <a:avLst>
              <a:gd name="adj1" fmla="val 58573"/>
              <a:gd name="adj2" fmla="val 134898"/>
            </a:avLst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1" name="Овальная выноска 30"/>
          <p:cNvSpPr/>
          <p:nvPr/>
        </p:nvSpPr>
        <p:spPr>
          <a:xfrm>
            <a:off x="6328727" y="5345855"/>
            <a:ext cx="1209040" cy="1057910"/>
          </a:xfrm>
          <a:prstGeom prst="wedgeEllipseCallout">
            <a:avLst>
              <a:gd name="adj1" fmla="val -39454"/>
              <a:gd name="adj2" fmla="val 100834"/>
            </a:avLst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2" name="TextBox 45"/>
          <p:cNvSpPr txBox="1">
            <a:spLocks noChangeArrowheads="1"/>
          </p:cNvSpPr>
          <p:nvPr/>
        </p:nvSpPr>
        <p:spPr bwMode="auto">
          <a:xfrm>
            <a:off x="5161915" y="6974947"/>
            <a:ext cx="28803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Отсутствие бульдозерного </a:t>
            </a:r>
          </a:p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эффекта</a:t>
            </a:r>
          </a:p>
        </p:txBody>
      </p:sp>
      <p:sp>
        <p:nvSpPr>
          <p:cNvPr id="33" name="TextBox 46"/>
          <p:cNvSpPr txBox="1">
            <a:spLocks noChangeArrowheads="1"/>
          </p:cNvSpPr>
          <p:nvPr/>
        </p:nvSpPr>
        <p:spPr bwMode="auto">
          <a:xfrm>
            <a:off x="2379345" y="6852710"/>
            <a:ext cx="33159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Arial" panose="020B0604020202020204" pitchFamily="34" charset="0"/>
              </a:rPr>
              <a:t>Широкопрофильные шины с регулируемым давлением</a:t>
            </a:r>
          </a:p>
        </p:txBody>
      </p:sp>
      <p:sp>
        <p:nvSpPr>
          <p:cNvPr id="34" name="Овальная выноска 33"/>
          <p:cNvSpPr/>
          <p:nvPr/>
        </p:nvSpPr>
        <p:spPr>
          <a:xfrm>
            <a:off x="5090796" y="5596997"/>
            <a:ext cx="1211262" cy="1060133"/>
          </a:xfrm>
          <a:prstGeom prst="wedgeEllipseCallout">
            <a:avLst>
              <a:gd name="adj1" fmla="val -123700"/>
              <a:gd name="adj2" fmla="val 87913"/>
            </a:avLst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5" name="Выноска 2 (без границы) 34"/>
          <p:cNvSpPr/>
          <p:nvPr/>
        </p:nvSpPr>
        <p:spPr>
          <a:xfrm>
            <a:off x="8855710" y="4839125"/>
            <a:ext cx="3722687" cy="924560"/>
          </a:xfrm>
          <a:prstGeom prst="callout2">
            <a:avLst>
              <a:gd name="adj1" fmla="val 53143"/>
              <a:gd name="adj2" fmla="val -1067"/>
              <a:gd name="adj3" fmla="val 78401"/>
              <a:gd name="adj4" fmla="val -6243"/>
              <a:gd name="adj5" fmla="val 117994"/>
              <a:gd name="adj6" fmla="val -13040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anose="020B0604020202020204" pitchFamily="34" charset="0"/>
              </a:rPr>
              <a:t>Полный привод колес с возможностью блокировки дифференциалов</a:t>
            </a:r>
          </a:p>
        </p:txBody>
      </p:sp>
      <p:sp>
        <p:nvSpPr>
          <p:cNvPr id="36" name="Выноска 2 (без границы) 35"/>
          <p:cNvSpPr/>
          <p:nvPr/>
        </p:nvSpPr>
        <p:spPr>
          <a:xfrm>
            <a:off x="8893493" y="3876782"/>
            <a:ext cx="3524885" cy="862330"/>
          </a:xfrm>
          <a:prstGeom prst="callout2">
            <a:avLst>
              <a:gd name="adj1" fmla="val 52815"/>
              <a:gd name="adj2" fmla="val -933"/>
              <a:gd name="adj3" fmla="val 97985"/>
              <a:gd name="adj4" fmla="val -4595"/>
              <a:gd name="adj5" fmla="val 189816"/>
              <a:gd name="adj6" fmla="val -14441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anose="020B0604020202020204" pitchFamily="34" charset="0"/>
              </a:rPr>
              <a:t>Равномерное распределение нагрузки по осям</a:t>
            </a:r>
          </a:p>
        </p:txBody>
      </p:sp>
      <p:sp>
        <p:nvSpPr>
          <p:cNvPr id="38" name="Овальная выноска 37"/>
          <p:cNvSpPr/>
          <p:nvPr/>
        </p:nvSpPr>
        <p:spPr>
          <a:xfrm rot="10357839">
            <a:off x="6486526" y="3894562"/>
            <a:ext cx="893445" cy="953453"/>
          </a:xfrm>
          <a:prstGeom prst="wedgeEllipseCallout">
            <a:avLst>
              <a:gd name="adj1" fmla="val -97092"/>
              <a:gd name="adj2" fmla="val 189619"/>
            </a:avLst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0" name="TextBox 42"/>
          <p:cNvSpPr txBox="1">
            <a:spLocks noChangeArrowheads="1"/>
          </p:cNvSpPr>
          <p:nvPr/>
        </p:nvSpPr>
        <p:spPr bwMode="auto">
          <a:xfrm>
            <a:off x="6130498" y="2002655"/>
            <a:ext cx="50903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defTabSz="6289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</a:defRPr>
            </a:lvl1pPr>
          </a:lstStyle>
          <a:p>
            <a:r>
              <a:rPr lang="ru-RU" altLang="ru-RU" dirty="0"/>
              <a:t>Мощность двигателя 400-500 л.с.</a:t>
            </a:r>
          </a:p>
        </p:txBody>
      </p:sp>
      <p:pic>
        <p:nvPicPr>
          <p:cNvPr id="41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7" y="3181141"/>
            <a:ext cx="3602673" cy="34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31"/>
          <p:cNvSpPr txBox="1">
            <a:spLocks noChangeArrowheads="1"/>
          </p:cNvSpPr>
          <p:nvPr/>
        </p:nvSpPr>
        <p:spPr bwMode="auto">
          <a:xfrm>
            <a:off x="-1" y="8932682"/>
            <a:ext cx="12801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+mn-cs"/>
              </a:rPr>
              <a:t>Высокие характеристики подвижности при движении по грунтовым дорогам и местности</a:t>
            </a:r>
          </a:p>
        </p:txBody>
      </p:sp>
      <p:pic>
        <p:nvPicPr>
          <p:cNvPr id="44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697">
            <a:off x="1076691" y="2752408"/>
            <a:ext cx="3836035" cy="374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37863" y="6577330"/>
            <a:ext cx="348360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403434" y="4573805"/>
            <a:ext cx="3318032" cy="198796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47" name="Дуга 46"/>
          <p:cNvSpPr/>
          <p:nvPr/>
        </p:nvSpPr>
        <p:spPr>
          <a:xfrm rot="14691131">
            <a:off x="1927527" y="5437512"/>
            <a:ext cx="1212714" cy="1587464"/>
          </a:xfrm>
          <a:prstGeom prst="arc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8" name="TextBox 22"/>
          <p:cNvSpPr txBox="1">
            <a:spLocks noChangeArrowheads="1"/>
          </p:cNvSpPr>
          <p:nvPr/>
        </p:nvSpPr>
        <p:spPr bwMode="auto">
          <a:xfrm>
            <a:off x="1034156" y="5836998"/>
            <a:ext cx="726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12801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+mn-cs"/>
              </a:rPr>
              <a:t>40°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9" name="TextBox 23"/>
          <p:cNvSpPr txBox="1">
            <a:spLocks noChangeArrowheads="1"/>
          </p:cNvSpPr>
          <p:nvPr/>
        </p:nvSpPr>
        <p:spPr bwMode="auto">
          <a:xfrm>
            <a:off x="532163" y="2000765"/>
            <a:ext cx="4620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289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SimSun" panose="02010600030101010101" pitchFamily="2" charset="-122"/>
                <a:cs typeface="+mn-cs"/>
              </a:rPr>
              <a:t>Угол поперечной статической устойчивости при полной массе</a:t>
            </a:r>
          </a:p>
        </p:txBody>
      </p:sp>
    </p:spTree>
    <p:extLst>
      <p:ext uri="{BB962C8B-B14F-4D97-AF65-F5344CB8AC3E}">
        <p14:creationId xmlns:p14="http://schemas.microsoft.com/office/powerpoint/2010/main" val="22734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10" descr="C:\Documents and Settings\ivmerkulov\Local Settings\Temp\6909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1" b="46210"/>
          <a:stretch>
            <a:fillRect/>
          </a:stretch>
        </p:blipFill>
        <p:spPr bwMode="auto">
          <a:xfrm>
            <a:off x="1466529" y="1532536"/>
            <a:ext cx="487172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2" r="44486"/>
          <a:stretch/>
        </p:blipFill>
        <p:spPr bwMode="auto">
          <a:xfrm rot="5400000">
            <a:off x="9157487" y="750127"/>
            <a:ext cx="2058449" cy="434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5526" y="86089"/>
            <a:ext cx="1173065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ru-RU" sz="2800" dirty="0" smtClean="0">
                <a:solidFill>
                  <a:srgbClr val="0D815A"/>
                </a:solidFill>
              </a:rPr>
              <a:t>Разработано и освоено в производстве свыше 80 модификаций СКШТ двойного назначения</a:t>
            </a:r>
            <a:endParaRPr lang="ru-RU" sz="2800" dirty="0">
              <a:solidFill>
                <a:srgbClr val="0D815A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4"/>
          <p:cNvSpPr txBox="1">
            <a:spLocks noChangeArrowheads="1"/>
          </p:cNvSpPr>
          <p:nvPr/>
        </p:nvSpPr>
        <p:spPr bwMode="auto">
          <a:xfrm>
            <a:off x="-36022" y="2563409"/>
            <a:ext cx="18283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БАЗ-</a:t>
            </a:r>
            <a:r>
              <a:rPr lang="en-US" altLang="ru-RU" sz="1600" dirty="0" smtClean="0">
                <a:latin typeface="Century Gothic" pitchFamily="34" charset="0"/>
                <a:ea typeface="SimSun" panose="02010600030101010101" pitchFamily="2" charset="-122"/>
              </a:rPr>
              <a:t>69092</a:t>
            </a:r>
            <a:r>
              <a:rPr lang="ru-RU" altLang="ru-RU" sz="1600" dirty="0" smtClean="0">
                <a:latin typeface="Century Gothic" pitchFamily="34" charset="0"/>
                <a:ea typeface="SimSun" panose="02010600030101010101" pitchFamily="2" charset="-122"/>
              </a:rPr>
              <a:t> (95)</a:t>
            </a:r>
            <a:endParaRPr lang="ru-RU" altLang="ru-RU" sz="1600" dirty="0">
              <a:latin typeface="Century Gothic" pitchFamily="34" charset="0"/>
              <a:ea typeface="SimSun" panose="02010600030101010101" pitchFamily="2" charset="-122"/>
            </a:endParaRPr>
          </a:p>
        </p:txBody>
      </p:sp>
      <p:sp>
        <p:nvSpPr>
          <p:cNvPr id="71" name="TextBox 14"/>
          <p:cNvSpPr txBox="1">
            <a:spLocks noChangeArrowheads="1"/>
          </p:cNvSpPr>
          <p:nvPr/>
        </p:nvSpPr>
        <p:spPr bwMode="auto">
          <a:xfrm>
            <a:off x="-16062" y="4415495"/>
            <a:ext cx="11555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БАЗ-</a:t>
            </a:r>
            <a:r>
              <a:rPr lang="en-US" altLang="ru-RU" sz="1600" dirty="0">
                <a:latin typeface="Century Gothic" pitchFamily="34" charset="0"/>
                <a:ea typeface="SimSun" panose="02010600030101010101" pitchFamily="2" charset="-122"/>
              </a:rPr>
              <a:t>6909</a:t>
            </a:r>
            <a:endParaRPr lang="ru-RU" altLang="ru-RU" sz="1600" dirty="0">
              <a:latin typeface="Century Gothic" pitchFamily="34" charset="0"/>
              <a:ea typeface="SimSun" panose="02010600030101010101" pitchFamily="2" charset="-122"/>
            </a:endParaRPr>
          </a:p>
        </p:txBody>
      </p:sp>
      <p:sp>
        <p:nvSpPr>
          <p:cNvPr id="72" name="TextBox 15"/>
          <p:cNvSpPr txBox="1">
            <a:spLocks noChangeArrowheads="1"/>
          </p:cNvSpPr>
          <p:nvPr/>
        </p:nvSpPr>
        <p:spPr bwMode="auto">
          <a:xfrm>
            <a:off x="-16063" y="6385659"/>
            <a:ext cx="1270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БАЗ-</a:t>
            </a:r>
            <a:r>
              <a:rPr lang="en-US" altLang="ru-RU" sz="1600" dirty="0">
                <a:latin typeface="Century Gothic" pitchFamily="34" charset="0"/>
                <a:ea typeface="SimSun" panose="02010600030101010101" pitchFamily="2" charset="-122"/>
              </a:rPr>
              <a:t>6909</a:t>
            </a: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6</a:t>
            </a:r>
          </a:p>
        </p:txBody>
      </p:sp>
      <p:sp>
        <p:nvSpPr>
          <p:cNvPr id="73" name="TextBox 16"/>
          <p:cNvSpPr txBox="1">
            <a:spLocks noChangeArrowheads="1"/>
          </p:cNvSpPr>
          <p:nvPr/>
        </p:nvSpPr>
        <p:spPr bwMode="auto">
          <a:xfrm>
            <a:off x="6900900" y="8297677"/>
            <a:ext cx="1111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БАЗ-</a:t>
            </a:r>
            <a:r>
              <a:rPr lang="en-US" altLang="ru-RU" sz="1600" dirty="0">
                <a:latin typeface="Century Gothic" pitchFamily="34" charset="0"/>
                <a:ea typeface="SimSun" panose="02010600030101010101" pitchFamily="2" charset="-122"/>
              </a:rPr>
              <a:t>69</a:t>
            </a: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10</a:t>
            </a:r>
          </a:p>
        </p:txBody>
      </p:sp>
      <p:pic>
        <p:nvPicPr>
          <p:cNvPr id="9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06" y="7580631"/>
            <a:ext cx="4637534" cy="176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48" y="3932836"/>
            <a:ext cx="5258435" cy="164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93" y="5754703"/>
            <a:ext cx="5067300" cy="18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9" b="42632"/>
          <a:stretch>
            <a:fillRect/>
          </a:stretch>
        </p:blipFill>
        <p:spPr bwMode="auto">
          <a:xfrm>
            <a:off x="1720635" y="7700663"/>
            <a:ext cx="544290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15"/>
          <p:cNvSpPr txBox="1">
            <a:spLocks noChangeArrowheads="1"/>
          </p:cNvSpPr>
          <p:nvPr/>
        </p:nvSpPr>
        <p:spPr bwMode="auto">
          <a:xfrm>
            <a:off x="-16063" y="8319333"/>
            <a:ext cx="1270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БАЗ-</a:t>
            </a:r>
            <a:r>
              <a:rPr lang="en-US" altLang="ru-RU" sz="1600" dirty="0">
                <a:latin typeface="Century Gothic" pitchFamily="34" charset="0"/>
                <a:ea typeface="SimSun" panose="02010600030101010101" pitchFamily="2" charset="-122"/>
              </a:rPr>
              <a:t>6909</a:t>
            </a:r>
            <a:r>
              <a:rPr lang="ru-RU" altLang="ru-RU" sz="1600" dirty="0">
                <a:latin typeface="Century Gothic" pitchFamily="34" charset="0"/>
                <a:ea typeface="SimSun" panose="02010600030101010101" pitchFamily="2" charset="-122"/>
              </a:rPr>
              <a:t>9</a:t>
            </a:r>
          </a:p>
        </p:txBody>
      </p:sp>
      <p:pic>
        <p:nvPicPr>
          <p:cNvPr id="1028" name="Рисунок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9" r="44437"/>
          <a:stretch/>
        </p:blipFill>
        <p:spPr bwMode="auto">
          <a:xfrm rot="5400000">
            <a:off x="9261650" y="2899885"/>
            <a:ext cx="1676966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6306-014 ТУ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7" r="50000"/>
          <a:stretch/>
        </p:blipFill>
        <p:spPr bwMode="auto">
          <a:xfrm rot="5400000">
            <a:off x="9618426" y="4517647"/>
            <a:ext cx="1400659" cy="450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Box 16"/>
          <p:cNvSpPr txBox="1">
            <a:spLocks noChangeArrowheads="1"/>
          </p:cNvSpPr>
          <p:nvPr/>
        </p:nvSpPr>
        <p:spPr bwMode="auto">
          <a:xfrm>
            <a:off x="6857524" y="4420639"/>
            <a:ext cx="1140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Century Gothic" pitchFamily="34" charset="0"/>
                <a:ea typeface="SimSun" panose="02010600030101010101" pitchFamily="2" charset="-122"/>
              </a:rPr>
              <a:t>БАЗ-6403</a:t>
            </a:r>
            <a:endParaRPr lang="ru-RU" altLang="ru-RU" sz="1600" dirty="0">
              <a:latin typeface="Century Gothic" pitchFamily="34" charset="0"/>
              <a:ea typeface="SimSun" panose="02010600030101010101" pitchFamily="2" charset="-122"/>
            </a:endParaRPr>
          </a:p>
        </p:txBody>
      </p:sp>
      <p:sp>
        <p:nvSpPr>
          <p:cNvPr id="121" name="TextBox 16"/>
          <p:cNvSpPr txBox="1">
            <a:spLocks noChangeArrowheads="1"/>
          </p:cNvSpPr>
          <p:nvPr/>
        </p:nvSpPr>
        <p:spPr bwMode="auto">
          <a:xfrm>
            <a:off x="6857523" y="6385118"/>
            <a:ext cx="1096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Century Gothic" pitchFamily="34" charset="0"/>
                <a:ea typeface="SimSun" panose="02010600030101010101" pitchFamily="2" charset="-122"/>
              </a:rPr>
              <a:t>БАЗ-6306</a:t>
            </a:r>
            <a:endParaRPr lang="ru-RU" altLang="ru-RU" sz="1600" dirty="0">
              <a:latin typeface="Century Gothic" pitchFamily="34" charset="0"/>
              <a:ea typeface="SimSun" panose="02010600030101010101" pitchFamily="2" charset="-122"/>
            </a:endParaRPr>
          </a:p>
        </p:txBody>
      </p:sp>
      <p:sp>
        <p:nvSpPr>
          <p:cNvPr id="122" name="TextBox 16"/>
          <p:cNvSpPr txBox="1">
            <a:spLocks noChangeArrowheads="1"/>
          </p:cNvSpPr>
          <p:nvPr/>
        </p:nvSpPr>
        <p:spPr bwMode="auto">
          <a:xfrm>
            <a:off x="6857524" y="2541753"/>
            <a:ext cx="11041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Century Gothic" pitchFamily="34" charset="0"/>
                <a:ea typeface="SimSun" panose="02010600030101010101" pitchFamily="2" charset="-122"/>
              </a:rPr>
              <a:t>БАЗ-6402</a:t>
            </a:r>
            <a:endParaRPr lang="ru-RU" altLang="ru-RU" sz="1600" dirty="0">
              <a:latin typeface="Century Gothic" pitchFamily="34" charset="0"/>
              <a:ea typeface="SimSun" panose="02010600030101010101" pitchFamily="2" charset="-122"/>
            </a:endParaRPr>
          </a:p>
        </p:txBody>
      </p:sp>
      <p:sp>
        <p:nvSpPr>
          <p:cNvPr id="123" name="TextBox 4"/>
          <p:cNvSpPr txBox="1">
            <a:spLocks noChangeArrowheads="1"/>
          </p:cNvSpPr>
          <p:nvPr/>
        </p:nvSpPr>
        <p:spPr bwMode="auto">
          <a:xfrm>
            <a:off x="0" y="1300529"/>
            <a:ext cx="1280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28968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atin typeface="Century Gothic" pitchFamily="34" charset="0"/>
                <a:ea typeface="SimSun" panose="02010600030101010101" pitchFamily="2" charset="-122"/>
              </a:rPr>
              <a:t>Базовые модели семейства «Вощина-1»: унификация 85%</a:t>
            </a:r>
            <a:endParaRPr lang="ru-RU" altLang="ru-RU" sz="2000" b="1" dirty="0">
              <a:latin typeface="Century Gothic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24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9880" y="369773"/>
            <a:ext cx="11730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Варианты использования в нефтегазовой отрасли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А60-80М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1" y="1654346"/>
            <a:ext cx="4096068" cy="25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Идель-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093" y="1654346"/>
            <a:ext cx="3351530" cy="25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23346" r="8429"/>
          <a:stretch>
            <a:fillRect/>
          </a:stretch>
        </p:blipFill>
        <p:spPr bwMode="auto">
          <a:xfrm>
            <a:off x="534101" y="4640228"/>
            <a:ext cx="4200525" cy="19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6348" y="7582302"/>
            <a:ext cx="7426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-Мобильные буровые установки от МБУ 60 до МБУ 1</a:t>
            </a:r>
            <a:r>
              <a:rPr lang="en-US" sz="1400" dirty="0" smtClean="0"/>
              <a:t>40</a:t>
            </a:r>
            <a:endParaRPr lang="ru-RU" sz="1400" dirty="0" smtClean="0"/>
          </a:p>
          <a:p>
            <a:r>
              <a:rPr lang="ru-RU" sz="1400" dirty="0" smtClean="0"/>
              <a:t>-Установки </a:t>
            </a:r>
            <a:r>
              <a:rPr lang="ru-RU" sz="1400" dirty="0"/>
              <a:t>для производства текущих, капитальных ремонтов и освоения нефтяных и газовых скважин</a:t>
            </a:r>
            <a:endParaRPr lang="ru-RU" sz="1400" dirty="0" smtClean="0"/>
          </a:p>
          <a:p>
            <a:r>
              <a:rPr lang="ru-RU" sz="1400" dirty="0" smtClean="0"/>
              <a:t>-Цементировочные </a:t>
            </a:r>
            <a:r>
              <a:rPr lang="ru-RU" sz="1400" dirty="0"/>
              <a:t>машины для </a:t>
            </a:r>
            <a:r>
              <a:rPr lang="ru-RU" sz="1400" dirty="0" smtClean="0"/>
              <a:t> </a:t>
            </a:r>
            <a:r>
              <a:rPr lang="ru-RU" sz="1400" dirty="0"/>
              <a:t>выполнения операций по </a:t>
            </a:r>
            <a:r>
              <a:rPr lang="ru-RU" sz="1400" b="1" dirty="0"/>
              <a:t>цементированию скважин</a:t>
            </a:r>
            <a:r>
              <a:rPr lang="ru-RU" sz="1400" dirty="0"/>
              <a:t>, приготовлению различных видов технологических </a:t>
            </a:r>
            <a:r>
              <a:rPr lang="ru-RU" sz="1400" dirty="0" smtClean="0"/>
              <a:t>жидкостей</a:t>
            </a:r>
          </a:p>
          <a:p>
            <a:r>
              <a:rPr lang="ru-RU" sz="1400" dirty="0" smtClean="0"/>
              <a:t>-Автоцистерны </a:t>
            </a:r>
            <a:r>
              <a:rPr lang="ru-RU" sz="1400" dirty="0"/>
              <a:t>до 50 </a:t>
            </a:r>
            <a:r>
              <a:rPr lang="ru-RU" sz="1400" dirty="0" err="1"/>
              <a:t>м.куб</a:t>
            </a:r>
            <a:r>
              <a:rPr lang="ru-RU" sz="1400" dirty="0"/>
              <a:t>.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24" name="Picture 3" descr="BUROVAY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11" y="5403666"/>
            <a:ext cx="4066291" cy="223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Q:\Отделы и Пользователи\NIIK\KBBTD\niibtd_user05\грознефть\IMG_03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84" y="1654346"/>
            <a:ext cx="3432989" cy="45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7" descr="D:\max\фотографии продукции завода\без фона\69096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58" y="5745064"/>
            <a:ext cx="4536123" cy="25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79880" y="369773"/>
            <a:ext cx="11730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Варианты использования в нефтегазовой отрасли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СИН35 Севе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31" y="2170432"/>
            <a:ext cx="5197165" cy="27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УКРС-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9" b="18253"/>
          <a:stretch>
            <a:fillRect/>
          </a:stretch>
        </p:blipFill>
        <p:spPr bwMode="auto">
          <a:xfrm>
            <a:off x="6760840" y="2293192"/>
            <a:ext cx="5256584" cy="252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8570" y="5943608"/>
            <a:ext cx="6472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-Мобильные буровые установки от МБУ 60 до МБУ 1</a:t>
            </a:r>
            <a:r>
              <a:rPr lang="en-US" sz="1400" dirty="0" smtClean="0"/>
              <a:t>40</a:t>
            </a:r>
            <a:endParaRPr lang="ru-RU" sz="1400" dirty="0" smtClean="0"/>
          </a:p>
          <a:p>
            <a:r>
              <a:rPr lang="ru-RU" sz="1400" dirty="0" smtClean="0"/>
              <a:t>-Установки </a:t>
            </a:r>
            <a:r>
              <a:rPr lang="ru-RU" sz="1400" dirty="0"/>
              <a:t>для производства текущих, капитальных ремонтов и освоения нефтяных и газовых скважин</a:t>
            </a:r>
            <a:endParaRPr lang="ru-RU" sz="1400" dirty="0" smtClean="0"/>
          </a:p>
          <a:p>
            <a:r>
              <a:rPr lang="ru-RU" sz="1400" dirty="0" smtClean="0"/>
              <a:t>-Цементировочные </a:t>
            </a:r>
            <a:r>
              <a:rPr lang="ru-RU" sz="1400" dirty="0"/>
              <a:t>машины для </a:t>
            </a:r>
            <a:r>
              <a:rPr lang="ru-RU" sz="1400" dirty="0" smtClean="0"/>
              <a:t> </a:t>
            </a:r>
            <a:r>
              <a:rPr lang="ru-RU" sz="1400" dirty="0"/>
              <a:t>выполнения операций по </a:t>
            </a:r>
            <a:r>
              <a:rPr lang="ru-RU" sz="1400" b="1" dirty="0"/>
              <a:t>цементированию скважин</a:t>
            </a:r>
            <a:r>
              <a:rPr lang="ru-RU" sz="1400" dirty="0"/>
              <a:t>, приготовлению различных видов технологических </a:t>
            </a:r>
            <a:r>
              <a:rPr lang="ru-RU" sz="1400" dirty="0" smtClean="0"/>
              <a:t>жидкостей</a:t>
            </a:r>
          </a:p>
          <a:p>
            <a:r>
              <a:rPr lang="ru-RU" sz="1400" dirty="0" smtClean="0"/>
              <a:t>-Автоцистерны </a:t>
            </a:r>
            <a:r>
              <a:rPr lang="ru-RU" sz="1400" dirty="0"/>
              <a:t>до 50 </a:t>
            </a:r>
            <a:r>
              <a:rPr lang="ru-RU" sz="1400" dirty="0" err="1"/>
              <a:t>м.куб</a:t>
            </a:r>
            <a:r>
              <a:rPr lang="ru-RU" sz="1400" dirty="0"/>
              <a:t>.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333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0" y="1609"/>
            <a:ext cx="1144215" cy="1123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9338" y="9188588"/>
            <a:ext cx="5862262" cy="412612"/>
          </a:xfrm>
          <a:noFill/>
        </p:spPr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39A55-5296-4C55-B3E7-CDF99EF50CA0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63" y="369773"/>
            <a:ext cx="762337" cy="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200" y="1075386"/>
            <a:ext cx="11801400" cy="49292"/>
          </a:xfrm>
          <a:prstGeom prst="rect">
            <a:avLst/>
          </a:prstGeom>
          <a:solidFill>
            <a:srgbClr val="0D8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775936" y="-775534"/>
            <a:ext cx="5249732" cy="1280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9880" y="369773"/>
            <a:ext cx="11730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815A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Варианты использования в нефтегазовой отрасли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D815A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6544" y="1632248"/>
            <a:ext cx="33123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ЦИСТЕРНА 50 м3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5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EGksz.vEmxHeRh91uGO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EGksz.vEmxHeRh91uGO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EGksz.vEmxHeRh91uGO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Standard colors 1">
      <a:dk1>
        <a:srgbClr val="000000"/>
      </a:dk1>
      <a:lt1>
        <a:srgbClr val="FFFFFF"/>
      </a:lt1>
      <a:dk2>
        <a:srgbClr val="177B57"/>
      </a:dk2>
      <a:lt2>
        <a:srgbClr val="808080"/>
      </a:lt2>
      <a:accent1>
        <a:srgbClr val="E2E2E2"/>
      </a:accent1>
      <a:accent2>
        <a:srgbClr val="BCDEC2"/>
      </a:accent2>
      <a:accent3>
        <a:srgbClr val="B2B2B2"/>
      </a:accent3>
      <a:accent4>
        <a:srgbClr val="4D4D4D"/>
      </a:accent4>
      <a:accent5>
        <a:srgbClr val="D2E0E6"/>
      </a:accent5>
      <a:accent6>
        <a:srgbClr val="79A2B3"/>
      </a:accent6>
      <a:hlink>
        <a:srgbClr val="5BAD82"/>
      </a:hlink>
      <a:folHlink>
        <a:srgbClr val="8EC6A1"/>
      </a:folHlink>
    </a:clrScheme>
    <a:fontScheme name="Standard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  <a:effectLst/>
      </a:spPr>
      <a:bodyPr tIns="90000" bIns="90000" rtlCol="0" anchor="ctr" anchorCtr="0"/>
      <a:lstStyle>
        <a:defPPr algn="ctr">
          <a:defRPr sz="1400" dirty="0" smtClean="0">
            <a:solidFill>
              <a:srgbClr val="000000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 anchor="t">
        <a:spAutoFit/>
      </a:bodyPr>
      <a:lstStyle>
        <a:defPPr algn="ctr">
          <a:defRPr sz="1400" dirty="0" smtClean="0">
            <a:solidFill>
              <a:srgbClr val="00000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blank">
  <a:themeElements>
    <a:clrScheme name="Standard colors 1">
      <a:dk1>
        <a:srgbClr val="000000"/>
      </a:dk1>
      <a:lt1>
        <a:srgbClr val="FFFFFF"/>
      </a:lt1>
      <a:dk2>
        <a:srgbClr val="177B57"/>
      </a:dk2>
      <a:lt2>
        <a:srgbClr val="808080"/>
      </a:lt2>
      <a:accent1>
        <a:srgbClr val="E2E2E2"/>
      </a:accent1>
      <a:accent2>
        <a:srgbClr val="BCDEC2"/>
      </a:accent2>
      <a:accent3>
        <a:srgbClr val="B2B2B2"/>
      </a:accent3>
      <a:accent4>
        <a:srgbClr val="4D4D4D"/>
      </a:accent4>
      <a:accent5>
        <a:srgbClr val="D2E0E6"/>
      </a:accent5>
      <a:accent6>
        <a:srgbClr val="79A2B3"/>
      </a:accent6>
      <a:hlink>
        <a:srgbClr val="5BAD82"/>
      </a:hlink>
      <a:folHlink>
        <a:srgbClr val="8EC6A1"/>
      </a:folHlink>
    </a:clrScheme>
    <a:fontScheme name="Standard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  <a:effectLst/>
      </a:spPr>
      <a:bodyPr tIns="90000" bIns="90000" rtlCol="0" anchor="ctr" anchorCtr="0"/>
      <a:lstStyle>
        <a:defPPr algn="ctr">
          <a:defRPr sz="1400" dirty="0" smtClean="0">
            <a:solidFill>
              <a:srgbClr val="000000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 anchor="t">
        <a:spAutoFit/>
      </a:bodyPr>
      <a:lstStyle>
        <a:defPPr algn="ctr">
          <a:defRPr sz="1400" dirty="0" smtClean="0">
            <a:solidFill>
              <a:srgbClr val="00000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blank">
  <a:themeElements>
    <a:clrScheme name="Standard colors 1">
      <a:dk1>
        <a:srgbClr val="000000"/>
      </a:dk1>
      <a:lt1>
        <a:srgbClr val="FFFFFF"/>
      </a:lt1>
      <a:dk2>
        <a:srgbClr val="177B57"/>
      </a:dk2>
      <a:lt2>
        <a:srgbClr val="808080"/>
      </a:lt2>
      <a:accent1>
        <a:srgbClr val="E2E2E2"/>
      </a:accent1>
      <a:accent2>
        <a:srgbClr val="BCDEC2"/>
      </a:accent2>
      <a:accent3>
        <a:srgbClr val="B2B2B2"/>
      </a:accent3>
      <a:accent4>
        <a:srgbClr val="4D4D4D"/>
      </a:accent4>
      <a:accent5>
        <a:srgbClr val="D2E0E6"/>
      </a:accent5>
      <a:accent6>
        <a:srgbClr val="79A2B3"/>
      </a:accent6>
      <a:hlink>
        <a:srgbClr val="5BAD82"/>
      </a:hlink>
      <a:folHlink>
        <a:srgbClr val="8EC6A1"/>
      </a:folHlink>
    </a:clrScheme>
    <a:fontScheme name="Standard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  <a:effectLst/>
      </a:spPr>
      <a:bodyPr tIns="90000" bIns="90000" rtlCol="0" anchor="ctr" anchorCtr="0"/>
      <a:lstStyle>
        <a:defPPr algn="ctr">
          <a:defRPr sz="1400" dirty="0" smtClean="0">
            <a:solidFill>
              <a:srgbClr val="000000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 anchor="t">
        <a:spAutoFit/>
      </a:bodyPr>
      <a:lstStyle>
        <a:defPPr algn="ctr">
          <a:defRPr sz="1400" dirty="0" smtClean="0">
            <a:solidFill>
              <a:srgbClr val="00000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19364</TotalTime>
  <Words>585</Words>
  <Application>Microsoft Office PowerPoint</Application>
  <PresentationFormat>A3 (297x420 мм)</PresentationFormat>
  <Paragraphs>129</Paragraphs>
  <Slides>16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SimSun</vt:lpstr>
      <vt:lpstr>Arial</vt:lpstr>
      <vt:lpstr>Calibri</vt:lpstr>
      <vt:lpstr>Century Gothic</vt:lpstr>
      <vt:lpstr>Corbel</vt:lpstr>
      <vt:lpstr>DilleniaUPC</vt:lpstr>
      <vt:lpstr>Тема Office</vt:lpstr>
      <vt:lpstr>1_blank</vt:lpstr>
      <vt:lpstr>2_blank</vt:lpstr>
      <vt:lpstr>3_blank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Niiooksksh_user02</dc:creator>
  <cp:lastModifiedBy>Син_x</cp:lastModifiedBy>
  <cp:revision>1098</cp:revision>
  <cp:lastPrinted>2018-10-01T10:26:52Z</cp:lastPrinted>
  <dcterms:created xsi:type="dcterms:W3CDTF">2016-12-02T11:39:17Z</dcterms:created>
  <dcterms:modified xsi:type="dcterms:W3CDTF">2018-10-03T09:16:00Z</dcterms:modified>
</cp:coreProperties>
</file>