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464" r:id="rId5"/>
    <p:sldId id="469" r:id="rId6"/>
    <p:sldId id="443" r:id="rId7"/>
    <p:sldId id="467" r:id="rId8"/>
    <p:sldId id="423" r:id="rId9"/>
    <p:sldId id="465" r:id="rId10"/>
    <p:sldId id="481" r:id="rId11"/>
    <p:sldId id="482" r:id="rId12"/>
    <p:sldId id="483" r:id="rId13"/>
    <p:sldId id="448" r:id="rId14"/>
    <p:sldId id="450" r:id="rId15"/>
    <p:sldId id="445" r:id="rId16"/>
    <p:sldId id="444" r:id="rId17"/>
    <p:sldId id="484" r:id="rId18"/>
    <p:sldId id="485" r:id="rId19"/>
    <p:sldId id="495" r:id="rId20"/>
    <p:sldId id="490" r:id="rId21"/>
    <p:sldId id="491" r:id="rId22"/>
    <p:sldId id="492" r:id="rId23"/>
    <p:sldId id="493" r:id="rId24"/>
    <p:sldId id="494" r:id="rId25"/>
    <p:sldId id="488" r:id="rId26"/>
    <p:sldId id="458" r:id="rId27"/>
  </p:sldIdLst>
  <p:sldSz cx="14630400" cy="8229600"/>
  <p:notesSz cx="6950075" cy="9236075"/>
  <p:custDataLst>
    <p:tags r:id="rId30"/>
  </p:custDataLst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orient="horz" pos="4547">
          <p15:clr>
            <a:srgbClr val="A4A3A4"/>
          </p15:clr>
        </p15:guide>
        <p15:guide id="3" orient="horz" pos="1006">
          <p15:clr>
            <a:srgbClr val="A4A3A4"/>
          </p15:clr>
        </p15:guide>
        <p15:guide id="4" orient="horz" pos="1640">
          <p15:clr>
            <a:srgbClr val="A4A3A4"/>
          </p15:clr>
        </p15:guide>
        <p15:guide id="5" pos="4608">
          <p15:clr>
            <a:srgbClr val="A4A3A4"/>
          </p15:clr>
        </p15:guide>
        <p15:guide id="6" pos="317">
          <p15:clr>
            <a:srgbClr val="A4A3A4"/>
          </p15:clr>
        </p15:guide>
        <p15:guide id="7" pos="889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na Johnson" initials="D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B46"/>
    <a:srgbClr val="3F4040"/>
    <a:srgbClr val="00A4D2"/>
    <a:srgbClr val="6E298D"/>
    <a:srgbClr val="FFCF22"/>
    <a:srgbClr val="CBD0DB"/>
    <a:srgbClr val="F79428"/>
    <a:srgbClr val="00AA7E"/>
    <a:srgbClr val="004B8D"/>
    <a:srgbClr val="E7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6940" autoAdjust="0"/>
  </p:normalViewPr>
  <p:slideViewPr>
    <p:cSldViewPr snapToGrid="0" snapToObjects="1">
      <p:cViewPr varScale="1">
        <p:scale>
          <a:sx n="76" d="100"/>
          <a:sy n="76" d="100"/>
        </p:scale>
        <p:origin x="720" y="84"/>
      </p:cViewPr>
      <p:guideLst>
        <p:guide orient="horz" pos="2592"/>
        <p:guide orient="horz" pos="4547"/>
        <p:guide orient="horz" pos="1006"/>
        <p:guide orient="horz" pos="1640"/>
        <p:guide pos="4608"/>
        <p:guide pos="317"/>
        <p:guide pos="889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39546"/>
    </p:cViewPr>
  </p:sorterViewPr>
  <p:notesViewPr>
    <p:cSldViewPr snapToGrid="0" snapToObjects="1">
      <p:cViewPr varScale="1">
        <p:scale>
          <a:sx n="68" d="100"/>
          <a:sy n="68" d="100"/>
        </p:scale>
        <p:origin x="300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28314955562147E-3"/>
          <c:y val="3.9772702960595282E-3"/>
          <c:w val="0.93663620038512307"/>
          <c:h val="0.9876623485627220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6"/>
          <c:dPt>
            <c:idx val="0"/>
            <c:bubble3D val="0"/>
            <c:spPr>
              <a:solidFill>
                <a:srgbClr val="D3124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010-4DF3-A3D1-572D07981EA4}"/>
              </c:ext>
            </c:extLst>
          </c:dPt>
          <c:dPt>
            <c:idx val="1"/>
            <c:bubble3D val="0"/>
            <c:spPr>
              <a:solidFill>
                <a:srgbClr val="8A4B0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F010-4DF3-A3D1-572D07981EA4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F010-4DF3-A3D1-572D07981EA4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F010-4DF3-A3D1-572D07981EA4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F010-4DF3-A3D1-572D07981EA4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F010-4DF3-A3D1-572D07981EA4}"/>
              </c:ext>
            </c:extLst>
          </c:dPt>
          <c:dPt>
            <c:idx val="6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F010-4DF3-A3D1-572D07981EA4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F010-4DF3-A3D1-572D07981EA4}"/>
              </c:ext>
            </c:extLst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1-F010-4DF3-A3D1-572D07981EA4}"/>
              </c:ext>
            </c:extLst>
          </c:dPt>
          <c:dPt>
            <c:idx val="9"/>
            <c:bubble3D val="0"/>
            <c:spPr>
              <a:solidFill>
                <a:srgbClr val="00AA7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3-F010-4DF3-A3D1-572D07981EA4}"/>
              </c:ext>
            </c:extLst>
          </c:dPt>
          <c:dPt>
            <c:idx val="10"/>
            <c:bubble3D val="0"/>
            <c:spPr>
              <a:solidFill>
                <a:schemeClr val="bg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F010-4DF3-A3D1-572D07981EA4}"/>
              </c:ext>
            </c:extLst>
          </c:dPt>
          <c:cat>
            <c:strRef>
              <c:f>Sheet1!$A$2:$A$12</c:f>
              <c:strCache>
                <c:ptCount val="11"/>
                <c:pt idx="0">
                  <c:v>128, 0, 0</c:v>
                </c:pt>
                <c:pt idx="1">
                  <c:v>255, 204, 153</c:v>
                </c:pt>
                <c:pt idx="2">
                  <c:v>15, 36, 95</c:v>
                </c:pt>
                <c:pt idx="3">
                  <c:v>51, 153, 102</c:v>
                </c:pt>
                <c:pt idx="4">
                  <c:v>153, 204, 255</c:v>
                </c:pt>
                <c:pt idx="5">
                  <c:v>255, 204, 0</c:v>
                </c:pt>
                <c:pt idx="6">
                  <c:v>255, 102, 0</c:v>
                </c:pt>
                <c:pt idx="7">
                  <c:v>128,0,128</c:v>
                </c:pt>
                <c:pt idx="8">
                  <c:v>51, 102, 255</c:v>
                </c:pt>
                <c:pt idx="9">
                  <c:v>0,51,0</c:v>
                </c:pt>
                <c:pt idx="10">
                  <c:v>128, 128, 128</c:v>
                </c:pt>
              </c:strCache>
            </c:strRef>
          </c:cat>
          <c:val>
            <c:numRef>
              <c:f>Sheet1!$B$2:$B$12</c:f>
              <c:numCache>
                <c:formatCode>_(* #,##0.00_);_(* \(#,##0.00\);_(* "-"??_);_(@_)</c:formatCode>
                <c:ptCount val="11"/>
                <c:pt idx="0">
                  <c:v>9.0909090909090917</c:v>
                </c:pt>
                <c:pt idx="1">
                  <c:v>9.0909090909090917</c:v>
                </c:pt>
                <c:pt idx="2">
                  <c:v>9.0909090909090917</c:v>
                </c:pt>
                <c:pt idx="3">
                  <c:v>9.0909090909090917</c:v>
                </c:pt>
                <c:pt idx="4">
                  <c:v>9.0909090909090917</c:v>
                </c:pt>
                <c:pt idx="5">
                  <c:v>9.0909090909090917</c:v>
                </c:pt>
                <c:pt idx="6">
                  <c:v>9.0909090909090917</c:v>
                </c:pt>
                <c:pt idx="7">
                  <c:v>9.0909090909090917</c:v>
                </c:pt>
                <c:pt idx="8">
                  <c:v>9.0909090909090917</c:v>
                </c:pt>
                <c:pt idx="9">
                  <c:v>9.0909090909090917</c:v>
                </c:pt>
                <c:pt idx="10">
                  <c:v>9.0909090909090917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010-4DF3-A3D1-572D07981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D58F-7E35-4C0E-8E66-2760C6657B5A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7E4E1-74E9-43B2-BEDC-3ECC4159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05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EA5B416-5F0F-4485-8D14-92CEBB19703D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06B116C-1CAD-49E2-B44E-AB4A995DEB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5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56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Инженерный центр сосредоточен как на разработках новых продуктов для всего мира, так и для России. Играет важную роль в доработке, адаптации технологий для применения в России.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0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2D90-FB65-4E36-8780-8AB1E61E2597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Слайд №</a:t>
            </a:r>
          </a:p>
        </p:txBody>
      </p:sp>
    </p:spTree>
    <p:extLst>
      <p:ext uri="{BB962C8B-B14F-4D97-AF65-F5344CB8AC3E}">
        <p14:creationId xmlns:p14="http://schemas.microsoft.com/office/powerpoint/2010/main" val="241018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Производство организовано по мировым стандартам, лучшие мировые технологии служат нам в деле производства продукции безупречного качества для вас, уважаемых заказчиков.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79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79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6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2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4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8ADE3D-A892-4F4B-B77E-92EAEDD04BC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10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FDC2A-43F0-49E2-BA59-7E8C33E504A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540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2015 году мы вышли на новый уровень присутствия компании в России, открыли собственный современный завод.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1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34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Производство организовано по мировым стандартам, лучшие мировые технологии служат нам в деле производства продукции безупречного качества для вас, уважаемых заказчиков.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B116C-1CAD-49E2-B44E-AB4A995DEB2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With 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97026"/>
            <a:ext cx="13623926" cy="562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997622" y="7860474"/>
            <a:ext cx="503238" cy="2468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73" y="7218363"/>
            <a:ext cx="1112254" cy="5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3238" y="7862887"/>
            <a:ext cx="1419347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9777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03238" y="1587500"/>
            <a:ext cx="6629400" cy="5630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7480301" y="1587500"/>
            <a:ext cx="6629400" cy="5630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7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590800"/>
            <a:ext cx="6629400" cy="4406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590800"/>
            <a:ext cx="6629400" cy="4406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73" y="7218363"/>
            <a:ext cx="1112254" cy="5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89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590800"/>
            <a:ext cx="6629400" cy="4406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590800"/>
            <a:ext cx="6629400" cy="4406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955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7218363"/>
            <a:ext cx="14630400" cy="1011237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7378700"/>
            <a:ext cx="13623925" cy="4810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438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921501"/>
            <a:ext cx="14630400" cy="1308100"/>
            <a:chOff x="0" y="5686691"/>
            <a:chExt cx="8306602" cy="73152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7073900"/>
            <a:ext cx="13623925" cy="7858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385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438900"/>
            <a:ext cx="14630400" cy="1790701"/>
            <a:chOff x="0" y="5686691"/>
            <a:chExt cx="8306602" cy="73152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6667500"/>
            <a:ext cx="13623925" cy="11922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3874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7218363"/>
            <a:ext cx="14630400" cy="1011237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7378700"/>
            <a:ext cx="13623925" cy="4810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398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921501"/>
            <a:ext cx="14630400" cy="1308100"/>
            <a:chOff x="0" y="5686691"/>
            <a:chExt cx="8306602" cy="73152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7073900"/>
            <a:ext cx="13623925" cy="7858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5162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438900"/>
            <a:ext cx="14630400" cy="1790701"/>
            <a:chOff x="0" y="5686691"/>
            <a:chExt cx="8306602" cy="73152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6667500"/>
            <a:ext cx="13623925" cy="11922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590800"/>
            <a:ext cx="6629400" cy="35941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646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03238" y="1597025"/>
            <a:ext cx="420624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212081" y="1597025"/>
            <a:ext cx="420624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920923" y="1597025"/>
            <a:ext cx="420624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03238" y="2603500"/>
            <a:ext cx="4206240" cy="5003800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5211922" y="2603500"/>
            <a:ext cx="4206240" cy="5003800"/>
          </a:xfrm>
        </p:spPr>
        <p:txBody>
          <a:bodyPr>
            <a:noAutofit/>
          </a:bodyPr>
          <a:lstStyle>
            <a:lvl1pPr marL="225425" indent="-225425"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5425" lvl="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17"/>
          </p:nvPr>
        </p:nvSpPr>
        <p:spPr>
          <a:xfrm>
            <a:off x="9920606" y="2603500"/>
            <a:ext cx="4206240" cy="5003800"/>
          </a:xfrm>
        </p:spPr>
        <p:txBody>
          <a:bodyPr>
            <a:noAutofit/>
          </a:bodyPr>
          <a:lstStyle>
            <a:lvl1pPr marL="225425" indent="-225425"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5425" lvl="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8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Without 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97026"/>
            <a:ext cx="13623926" cy="562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997622" y="7860474"/>
            <a:ext cx="503238" cy="246888"/>
          </a:xfrm>
        </p:spPr>
        <p:txBody>
          <a:bodyPr/>
          <a:lstStyle/>
          <a:p>
            <a:fld id="{B3618E82-2635-4133-8350-4252D6B2AE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3238" y="7862887"/>
            <a:ext cx="1419347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47260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503238" y="1597025"/>
            <a:ext cx="4389437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5120482" y="1597025"/>
            <a:ext cx="4389437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9737726" y="1597025"/>
            <a:ext cx="4389437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1862874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03238" y="1597025"/>
            <a:ext cx="320040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977746" y="1597025"/>
            <a:ext cx="320040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452254" y="1597025"/>
            <a:ext cx="320040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0926763" y="1597025"/>
            <a:ext cx="320040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6"/>
          </p:nvPr>
        </p:nvSpPr>
        <p:spPr>
          <a:xfrm>
            <a:off x="503239" y="2603500"/>
            <a:ext cx="3200400" cy="500380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>
          <a:xfrm>
            <a:off x="3977746" y="2603500"/>
            <a:ext cx="3200400" cy="5003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8"/>
          </p:nvPr>
        </p:nvSpPr>
        <p:spPr>
          <a:xfrm>
            <a:off x="7452254" y="2603500"/>
            <a:ext cx="3200400" cy="5003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19"/>
          </p:nvPr>
        </p:nvSpPr>
        <p:spPr>
          <a:xfrm>
            <a:off x="10926763" y="2603500"/>
            <a:ext cx="3200400" cy="5003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08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03238" y="1597025"/>
            <a:ext cx="3200400" cy="2517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977746" y="1597025"/>
            <a:ext cx="3200400" cy="2517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452254" y="1597025"/>
            <a:ext cx="3200400" cy="2517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0926762" y="1597025"/>
            <a:ext cx="3200400" cy="25177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07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499"/>
            <a:ext cx="6629400" cy="53311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499"/>
            <a:ext cx="6629400" cy="53311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7"/>
          </p:nvPr>
        </p:nvSpPr>
        <p:spPr>
          <a:xfrm>
            <a:off x="503238" y="2361915"/>
            <a:ext cx="6629400" cy="19306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18"/>
          </p:nvPr>
        </p:nvSpPr>
        <p:spPr>
          <a:xfrm>
            <a:off x="7480301" y="2361915"/>
            <a:ext cx="6629400" cy="19306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03238" y="4500276"/>
            <a:ext cx="6629400" cy="53311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7480301" y="4500276"/>
            <a:ext cx="6629400" cy="53311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16"/>
          <p:cNvSpPr>
            <a:spLocks noGrp="1"/>
          </p:cNvSpPr>
          <p:nvPr>
            <p:ph sz="quarter" idx="21"/>
          </p:nvPr>
        </p:nvSpPr>
        <p:spPr>
          <a:xfrm>
            <a:off x="503238" y="5274692"/>
            <a:ext cx="6629400" cy="19306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16"/>
          <p:cNvSpPr>
            <a:spLocks noGrp="1"/>
          </p:cNvSpPr>
          <p:nvPr>
            <p:ph sz="quarter" idx="22"/>
          </p:nvPr>
        </p:nvSpPr>
        <p:spPr>
          <a:xfrm>
            <a:off x="7480301" y="5274692"/>
            <a:ext cx="6629400" cy="19306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059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83163" y="1597025"/>
            <a:ext cx="9144000" cy="562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078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03237" y="1597025"/>
            <a:ext cx="9144000" cy="562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439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7" y="1587499"/>
            <a:ext cx="13623926" cy="53311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503238" y="2387600"/>
            <a:ext cx="13623925" cy="48307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3238" y="7192963"/>
            <a:ext cx="13623925" cy="3937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657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7" y="1587499"/>
            <a:ext cx="9144000" cy="53311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503237" y="2387600"/>
            <a:ext cx="9144000" cy="48307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3237" y="7192963"/>
            <a:ext cx="9144000" cy="3937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834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hart 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7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83162" y="1587499"/>
            <a:ext cx="9144000" cy="53311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983162" y="2387600"/>
            <a:ext cx="9144000" cy="48307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983162" y="7192963"/>
            <a:ext cx="9144000" cy="3937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346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03238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480301" y="1587500"/>
            <a:ext cx="6629400" cy="7620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7"/>
          </p:nvPr>
        </p:nvSpPr>
        <p:spPr>
          <a:xfrm>
            <a:off x="503238" y="2438400"/>
            <a:ext cx="6629400" cy="4779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Chart Placeholder 9"/>
          <p:cNvSpPr>
            <a:spLocks noGrp="1"/>
          </p:cNvSpPr>
          <p:nvPr>
            <p:ph type="chart" sz="quarter" idx="18"/>
          </p:nvPr>
        </p:nvSpPr>
        <p:spPr>
          <a:xfrm>
            <a:off x="7480301" y="2438400"/>
            <a:ext cx="6629400" cy="4779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03237" y="7192963"/>
            <a:ext cx="6629400" cy="3937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7497763" y="7192963"/>
            <a:ext cx="6629400" cy="3937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1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7218363"/>
            <a:ext cx="14630400" cy="1011237"/>
            <a:chOff x="0" y="5686691"/>
            <a:chExt cx="8306602" cy="73152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3997622" y="7860474"/>
            <a:ext cx="503238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8" y="7862887"/>
            <a:ext cx="1419347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3237" y="1597025"/>
            <a:ext cx="13623926" cy="53244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7378700"/>
            <a:ext cx="13623925" cy="4810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089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03238" y="1828800"/>
            <a:ext cx="4389120" cy="8255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20641" y="1828800"/>
            <a:ext cx="4389120" cy="8255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738043" y="1828800"/>
            <a:ext cx="4389120" cy="825500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9"/>
          <p:cNvSpPr>
            <a:spLocks noGrp="1"/>
          </p:cNvSpPr>
          <p:nvPr>
            <p:ph type="chart" sz="quarter" idx="17"/>
          </p:nvPr>
        </p:nvSpPr>
        <p:spPr>
          <a:xfrm>
            <a:off x="503238" y="2870200"/>
            <a:ext cx="4389120" cy="4348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hart Placeholder 9"/>
          <p:cNvSpPr>
            <a:spLocks noGrp="1"/>
          </p:cNvSpPr>
          <p:nvPr>
            <p:ph type="chart" sz="quarter" idx="18"/>
          </p:nvPr>
        </p:nvSpPr>
        <p:spPr>
          <a:xfrm>
            <a:off x="5120640" y="2870200"/>
            <a:ext cx="4389120" cy="4348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9"/>
          </p:nvPr>
        </p:nvSpPr>
        <p:spPr>
          <a:xfrm>
            <a:off x="9738043" y="2870200"/>
            <a:ext cx="4389120" cy="4348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503237" y="7192963"/>
            <a:ext cx="4389121" cy="3937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120641" y="7192963"/>
            <a:ext cx="4389121" cy="3937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9738041" y="7192963"/>
            <a:ext cx="4389121" cy="3937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595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502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041400"/>
            <a:ext cx="146304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29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117600"/>
            <a:ext cx="14338300" cy="889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68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14630401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338" y="1130157"/>
            <a:ext cx="8124826" cy="2488404"/>
          </a:xfrm>
        </p:spPr>
        <p:txBody>
          <a:bodyPr lIns="91440"/>
          <a:lstStyle>
            <a:lvl1pPr>
              <a:defRPr b="1"/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8"/>
          <p:cNvSpPr/>
          <p:nvPr userDrawn="1"/>
        </p:nvSpPr>
        <p:spPr bwMode="auto">
          <a:xfrm>
            <a:off x="-1" y="2581663"/>
            <a:ext cx="3008321" cy="5647937"/>
          </a:xfrm>
          <a:custGeom>
            <a:avLst/>
            <a:gdLst/>
            <a:ahLst/>
            <a:cxnLst/>
            <a:rect l="l" t="t" r="r" b="b"/>
            <a:pathLst>
              <a:path w="2277752" h="4276339">
                <a:moveTo>
                  <a:pt x="0" y="0"/>
                </a:moveTo>
                <a:lnTo>
                  <a:pt x="2277752" y="4276339"/>
                </a:lnTo>
                <a:lnTo>
                  <a:pt x="0" y="4276339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867400" y="3698758"/>
            <a:ext cx="8763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02338" y="3768251"/>
            <a:ext cx="8124825" cy="2406517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85981" y="7862887"/>
            <a:ext cx="1419347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833969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4630401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A8671F-358C-490B-87DF-6CF3B718D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38" y="4453907"/>
            <a:ext cx="2808312" cy="1579676"/>
          </a:xfrm>
          <a:prstGeom prst="rect">
            <a:avLst/>
          </a:prstGeom>
        </p:spPr>
      </p:pic>
      <p:pic>
        <p:nvPicPr>
          <p:cNvPr id="14" name="Picture 2" descr="E:\МАРКЕТИНГ\Презентация для губернатора\Untitled-1.png">
            <a:extLst>
              <a:ext uri="{FF2B5EF4-FFF2-40B4-BE49-F238E27FC236}">
                <a16:creationId xmlns:a16="http://schemas.microsoft.com/office/drawing/2014/main" id="{F509657C-62EC-4244-890E-4E7934067C4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08690" y="4441552"/>
            <a:ext cx="2535467" cy="1579676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B94F65-14E0-49CE-9AC8-34719DE6A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4029" y="-1239"/>
            <a:ext cx="9386371" cy="43923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F48A17-7540-4433-849F-BD2A3CDE6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7954" y="4452569"/>
            <a:ext cx="1862715" cy="157967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" y="-1"/>
            <a:ext cx="11031990" cy="8229601"/>
          </a:xfrm>
          <a:custGeom>
            <a:avLst/>
            <a:gdLst/>
            <a:ahLst/>
            <a:cxnLst/>
            <a:rect l="l" t="t" r="r" b="b"/>
            <a:pathLst>
              <a:path w="11031990" h="8229601">
                <a:moveTo>
                  <a:pt x="0" y="0"/>
                </a:moveTo>
                <a:lnTo>
                  <a:pt x="2982472" y="0"/>
                </a:lnTo>
                <a:lnTo>
                  <a:pt x="3349375" y="0"/>
                </a:lnTo>
                <a:lnTo>
                  <a:pt x="6623615" y="0"/>
                </a:lnTo>
                <a:lnTo>
                  <a:pt x="6649780" y="0"/>
                </a:lnTo>
                <a:lnTo>
                  <a:pt x="11031990" y="8229601"/>
                </a:lnTo>
                <a:lnTo>
                  <a:pt x="9832370" y="8226803"/>
                </a:lnTo>
                <a:lnTo>
                  <a:pt x="9832370" y="8229601"/>
                </a:lnTo>
                <a:lnTo>
                  <a:pt x="1" y="8229601"/>
                </a:lnTo>
                <a:lnTo>
                  <a:pt x="1" y="822960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4114800"/>
            <a:ext cx="6811963" cy="1803115"/>
          </a:xfrm>
        </p:spPr>
        <p:txBody>
          <a:bodyPr lIns="91440"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-1" y="6021228"/>
            <a:ext cx="75720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6090213"/>
            <a:ext cx="6811963" cy="143071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62489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4630401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82E555-B6E4-4465-933A-77DA263B0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38" y="4453907"/>
            <a:ext cx="2808312" cy="1579676"/>
          </a:xfrm>
          <a:prstGeom prst="rect">
            <a:avLst/>
          </a:prstGeom>
        </p:spPr>
      </p:pic>
      <p:pic>
        <p:nvPicPr>
          <p:cNvPr id="10" name="Picture 2" descr="E:\МАРКЕТИНГ\Презентация для губернатора\Untitled-1.png">
            <a:extLst>
              <a:ext uri="{FF2B5EF4-FFF2-40B4-BE49-F238E27FC236}">
                <a16:creationId xmlns:a16="http://schemas.microsoft.com/office/drawing/2014/main" id="{A0232AF9-99D8-42A3-A21E-443637E416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08690" y="4441552"/>
            <a:ext cx="2535467" cy="1579676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B92954-F86C-4B59-B690-A904F957E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4029" y="-1239"/>
            <a:ext cx="9386371" cy="43923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DB3C3E-E91C-43E3-B001-79B87ADAE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7954" y="4452569"/>
            <a:ext cx="1862715" cy="1579676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E325C455-13CD-401A-AA3B-960F9269B38D}"/>
              </a:ext>
            </a:extLst>
          </p:cNvPr>
          <p:cNvSpPr/>
          <p:nvPr userDrawn="1"/>
        </p:nvSpPr>
        <p:spPr bwMode="auto">
          <a:xfrm>
            <a:off x="0" y="0"/>
            <a:ext cx="8948755" cy="8229600"/>
          </a:xfrm>
          <a:prstGeom prst="rect">
            <a:avLst/>
          </a:prstGeom>
          <a:gradFill>
            <a:gsLst>
              <a:gs pos="29000">
                <a:srgbClr val="040E3A"/>
              </a:gs>
              <a:gs pos="100000">
                <a:srgbClr val="142CA1">
                  <a:alpha val="0"/>
                </a:srgbClr>
              </a:gs>
            </a:gsLst>
            <a:lin ang="0" scaled="0"/>
          </a:gra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2" y="-1"/>
            <a:ext cx="11031990" cy="8229601"/>
          </a:xfrm>
          <a:custGeom>
            <a:avLst/>
            <a:gdLst/>
            <a:ahLst/>
            <a:cxnLst/>
            <a:rect l="l" t="t" r="r" b="b"/>
            <a:pathLst>
              <a:path w="11031990" h="8229601">
                <a:moveTo>
                  <a:pt x="0" y="0"/>
                </a:moveTo>
                <a:lnTo>
                  <a:pt x="2982472" y="0"/>
                </a:lnTo>
                <a:lnTo>
                  <a:pt x="3349375" y="0"/>
                </a:lnTo>
                <a:lnTo>
                  <a:pt x="6623615" y="0"/>
                </a:lnTo>
                <a:lnTo>
                  <a:pt x="6649780" y="0"/>
                </a:lnTo>
                <a:lnTo>
                  <a:pt x="11031990" y="8229601"/>
                </a:lnTo>
                <a:lnTo>
                  <a:pt x="9832370" y="8226803"/>
                </a:lnTo>
                <a:lnTo>
                  <a:pt x="9832370" y="8229601"/>
                </a:lnTo>
                <a:lnTo>
                  <a:pt x="1" y="8229601"/>
                </a:lnTo>
                <a:lnTo>
                  <a:pt x="1" y="822960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4114800"/>
            <a:ext cx="6811963" cy="1803115"/>
          </a:xfrm>
        </p:spPr>
        <p:txBody>
          <a:bodyPr lIns="91440"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8" y="7862887"/>
            <a:ext cx="6811962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6090213"/>
            <a:ext cx="6811963" cy="143071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" y="6021228"/>
            <a:ext cx="75720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768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4630400" cy="69215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547100" y="3698758"/>
            <a:ext cx="60833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100" y="1816100"/>
            <a:ext cx="5580062" cy="1765015"/>
          </a:xfrm>
        </p:spPr>
        <p:txBody>
          <a:bodyPr l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381267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4630400" cy="69215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47100" y="3698758"/>
            <a:ext cx="60833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100" y="1816323"/>
            <a:ext cx="5577840" cy="1764792"/>
          </a:xfrm>
        </p:spPr>
        <p:txBody>
          <a:bodyPr l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554371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4630400" cy="69215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47100" y="3698758"/>
            <a:ext cx="60833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323" y="1816323"/>
            <a:ext cx="5577840" cy="1764792"/>
          </a:xfrm>
        </p:spPr>
        <p:txBody>
          <a:bodyPr l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53156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921501"/>
            <a:ext cx="14630400" cy="1308100"/>
            <a:chOff x="0" y="5686691"/>
            <a:chExt cx="8306602" cy="73152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3997622" y="7860474"/>
            <a:ext cx="503238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8" y="7862887"/>
            <a:ext cx="1419347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3237" y="1597025"/>
            <a:ext cx="13623926" cy="507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7073900"/>
            <a:ext cx="13623925" cy="7858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1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4630400" cy="6921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47100" y="3698758"/>
            <a:ext cx="60833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323" y="1816323"/>
            <a:ext cx="5577840" cy="1764792"/>
          </a:xfrm>
        </p:spPr>
        <p:txBody>
          <a:bodyPr l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811811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lue/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4630400" cy="6921503"/>
          </a:xfrm>
          <a:prstGeom prst="rect">
            <a:avLst/>
          </a:prstGeom>
          <a:solidFill>
            <a:srgbClr val="00B3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47100" y="3698758"/>
            <a:ext cx="60833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323" y="1816323"/>
            <a:ext cx="5577840" cy="1764792"/>
          </a:xfrm>
        </p:spPr>
        <p:txBody>
          <a:bodyPr l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32267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-1"/>
            <a:ext cx="11705089" cy="8229601"/>
          </a:xfrm>
          <a:custGeom>
            <a:avLst/>
            <a:gdLst/>
            <a:ahLst/>
            <a:cxnLst/>
            <a:rect l="l" t="t" r="r" b="b"/>
            <a:pathLst>
              <a:path w="11705089" h="8229601">
                <a:moveTo>
                  <a:pt x="673099" y="0"/>
                </a:moveTo>
                <a:lnTo>
                  <a:pt x="3655571" y="0"/>
                </a:lnTo>
                <a:lnTo>
                  <a:pt x="4022474" y="0"/>
                </a:lnTo>
                <a:lnTo>
                  <a:pt x="7296714" y="0"/>
                </a:lnTo>
                <a:lnTo>
                  <a:pt x="7322879" y="0"/>
                </a:lnTo>
                <a:lnTo>
                  <a:pt x="11705089" y="8229601"/>
                </a:lnTo>
                <a:lnTo>
                  <a:pt x="10505469" y="8226803"/>
                </a:lnTo>
                <a:lnTo>
                  <a:pt x="10505469" y="8229601"/>
                </a:lnTo>
                <a:lnTo>
                  <a:pt x="1206501" y="8229601"/>
                </a:lnTo>
                <a:lnTo>
                  <a:pt x="673100" y="8229601"/>
                </a:lnTo>
                <a:lnTo>
                  <a:pt x="0" y="8229601"/>
                </a:lnTo>
                <a:lnTo>
                  <a:pt x="0" y="1"/>
                </a:lnTo>
                <a:lnTo>
                  <a:pt x="673099" y="1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4" name="Picture 2" descr="X:\EMERSON\_BRAND_RESOURCES\BRAND_STANDARDS\Logos\Logos-Corporate\Logos-Corporate-PNG\CORP_2C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991" y="7034214"/>
            <a:ext cx="1782809" cy="9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5003087"/>
            <a:ext cx="6667500" cy="1138391"/>
          </a:xfrm>
        </p:spPr>
        <p:txBody>
          <a:bodyPr lIns="91440" anchor="t"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8" y="7862887"/>
            <a:ext cx="6811962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6313776"/>
            <a:ext cx="6667500" cy="9455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503237" y="4779524"/>
            <a:ext cx="681196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42972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BDD5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1" y="-1"/>
            <a:ext cx="11705089" cy="8229601"/>
          </a:xfrm>
          <a:custGeom>
            <a:avLst/>
            <a:gdLst/>
            <a:ahLst/>
            <a:cxnLst/>
            <a:rect l="l" t="t" r="r" b="b"/>
            <a:pathLst>
              <a:path w="11705089" h="8229601">
                <a:moveTo>
                  <a:pt x="673099" y="0"/>
                </a:moveTo>
                <a:lnTo>
                  <a:pt x="3655571" y="0"/>
                </a:lnTo>
                <a:lnTo>
                  <a:pt x="4022474" y="0"/>
                </a:lnTo>
                <a:lnTo>
                  <a:pt x="7296714" y="0"/>
                </a:lnTo>
                <a:lnTo>
                  <a:pt x="7322879" y="0"/>
                </a:lnTo>
                <a:lnTo>
                  <a:pt x="11705089" y="8229601"/>
                </a:lnTo>
                <a:lnTo>
                  <a:pt x="10505469" y="8226803"/>
                </a:lnTo>
                <a:lnTo>
                  <a:pt x="10505469" y="8229601"/>
                </a:lnTo>
                <a:lnTo>
                  <a:pt x="1206501" y="8229601"/>
                </a:lnTo>
                <a:lnTo>
                  <a:pt x="673100" y="8229601"/>
                </a:lnTo>
                <a:lnTo>
                  <a:pt x="0" y="8229601"/>
                </a:lnTo>
                <a:lnTo>
                  <a:pt x="0" y="1"/>
                </a:lnTo>
                <a:lnTo>
                  <a:pt x="673099" y="1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5003087"/>
            <a:ext cx="6667500" cy="1138391"/>
          </a:xfrm>
        </p:spPr>
        <p:txBody>
          <a:bodyPr lIns="91440" anchor="t"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8" y="7862887"/>
            <a:ext cx="6811962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6313776"/>
            <a:ext cx="6667500" cy="9455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503237" y="4779524"/>
            <a:ext cx="681196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26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-1"/>
            <a:ext cx="11705089" cy="8229601"/>
          </a:xfrm>
          <a:custGeom>
            <a:avLst/>
            <a:gdLst/>
            <a:ahLst/>
            <a:cxnLst/>
            <a:rect l="l" t="t" r="r" b="b"/>
            <a:pathLst>
              <a:path w="11705089" h="8229601">
                <a:moveTo>
                  <a:pt x="673099" y="0"/>
                </a:moveTo>
                <a:lnTo>
                  <a:pt x="3655571" y="0"/>
                </a:lnTo>
                <a:lnTo>
                  <a:pt x="4022474" y="0"/>
                </a:lnTo>
                <a:lnTo>
                  <a:pt x="7296714" y="0"/>
                </a:lnTo>
                <a:lnTo>
                  <a:pt x="7322879" y="0"/>
                </a:lnTo>
                <a:lnTo>
                  <a:pt x="11705089" y="8229601"/>
                </a:lnTo>
                <a:lnTo>
                  <a:pt x="10505469" y="8226803"/>
                </a:lnTo>
                <a:lnTo>
                  <a:pt x="10505469" y="8229601"/>
                </a:lnTo>
                <a:lnTo>
                  <a:pt x="1206501" y="8229601"/>
                </a:lnTo>
                <a:lnTo>
                  <a:pt x="673100" y="8229601"/>
                </a:lnTo>
                <a:lnTo>
                  <a:pt x="0" y="8229601"/>
                </a:lnTo>
                <a:lnTo>
                  <a:pt x="0" y="1"/>
                </a:lnTo>
                <a:lnTo>
                  <a:pt x="673099" y="1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5003087"/>
            <a:ext cx="6667500" cy="1138391"/>
          </a:xfrm>
        </p:spPr>
        <p:txBody>
          <a:bodyPr lIns="91440" anchor="t"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8" y="7862887"/>
            <a:ext cx="6811962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6313776"/>
            <a:ext cx="6667500" cy="9455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503237" y="2244142"/>
            <a:ext cx="681196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23" y="7131048"/>
            <a:ext cx="1650525" cy="7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14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Color Wheel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033818" y="1903570"/>
            <a:ext cx="2727817" cy="798367"/>
            <a:chOff x="5495453" y="1672306"/>
            <a:chExt cx="2290371" cy="41646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5911913" y="1672306"/>
              <a:ext cx="18739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8649137" y="1469178"/>
            <a:ext cx="2084535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31245"/>
                </a:solidFill>
              </a:rPr>
              <a:t>211/18/69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5053913" y="2260818"/>
            <a:ext cx="4665850" cy="4424796"/>
            <a:chOff x="2711787" y="2044846"/>
            <a:chExt cx="4070014" cy="3859742"/>
          </a:xfrm>
        </p:grpSpPr>
        <p:graphicFrame>
          <p:nvGraphicFramePr>
            <p:cNvPr id="10" name="Content Placeholder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78636820"/>
                </p:ext>
              </p:extLst>
            </p:nvPr>
          </p:nvGraphicFramePr>
          <p:xfrm>
            <a:off x="2711787" y="2044846"/>
            <a:ext cx="4070014" cy="38597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Arc 10"/>
            <p:cNvSpPr/>
            <p:nvPr/>
          </p:nvSpPr>
          <p:spPr bwMode="auto">
            <a:xfrm>
              <a:off x="3061921" y="2352913"/>
              <a:ext cx="3142377" cy="3247251"/>
            </a:xfrm>
            <a:prstGeom prst="arc">
              <a:avLst>
                <a:gd name="adj1" fmla="val 21569528"/>
                <a:gd name="adj2" fmla="val 19957748"/>
              </a:avLst>
            </a:prstGeom>
            <a:noFill/>
            <a:ln w="38100" cap="rnd" cmpd="sng" algn="ctr">
              <a:solidFill>
                <a:schemeClr val="bg1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004B8D"/>
                </a:solidFill>
                <a:latin typeface="Times" charset="0"/>
              </a:endParaRPr>
            </a:p>
          </p:txBody>
        </p:sp>
      </p:grpSp>
      <p:cxnSp>
        <p:nvCxnSpPr>
          <p:cNvPr id="12" name="Straight Connector 11"/>
          <p:cNvCxnSpPr/>
          <p:nvPr userDrawn="1"/>
        </p:nvCxnSpPr>
        <p:spPr bwMode="auto">
          <a:xfrm>
            <a:off x="8414894" y="2829026"/>
            <a:ext cx="28249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9326117" y="2394048"/>
            <a:ext cx="2084535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79428">
                    <a:lumMod val="50000"/>
                  </a:srgbClr>
                </a:solidFill>
              </a:rPr>
              <a:t>138/75/5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9252476" y="3943461"/>
            <a:ext cx="28249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Box 5"/>
          <p:cNvSpPr txBox="1">
            <a:spLocks noChangeArrowheads="1"/>
          </p:cNvSpPr>
          <p:nvPr userDrawn="1"/>
        </p:nvSpPr>
        <p:spPr bwMode="auto">
          <a:xfrm>
            <a:off x="9664480" y="3508483"/>
            <a:ext cx="2084535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4B8D"/>
                </a:solidFill>
              </a:rPr>
              <a:t>0/75/141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H="1">
            <a:off x="3840195" y="1903571"/>
            <a:ext cx="2727817" cy="798367"/>
            <a:chOff x="5495453" y="1672306"/>
            <a:chExt cx="2290371" cy="416460"/>
          </a:xfrm>
        </p:grpSpPr>
        <p:cxnSp>
          <p:nvCxnSpPr>
            <p:cNvPr id="17" name="Straight Connector 16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911913" y="1672306"/>
              <a:ext cx="18739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Text Box 5"/>
          <p:cNvSpPr txBox="1">
            <a:spLocks noChangeArrowheads="1"/>
          </p:cNvSpPr>
          <p:nvPr userDrawn="1"/>
        </p:nvSpPr>
        <p:spPr bwMode="auto">
          <a:xfrm>
            <a:off x="3840197" y="1469178"/>
            <a:ext cx="2084535" cy="98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959797"/>
                </a:solidFill>
              </a:rPr>
              <a:t>149/151/151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>
            <a:off x="3189169" y="2947629"/>
            <a:ext cx="28249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AA7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 userDrawn="1"/>
        </p:nvSpPr>
        <p:spPr bwMode="auto">
          <a:xfrm>
            <a:off x="3189169" y="2512650"/>
            <a:ext cx="2084535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B37E"/>
                </a:solidFill>
              </a:rPr>
              <a:t>0/170/126</a:t>
            </a: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2552984" y="4052601"/>
            <a:ext cx="28249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5"/>
          <p:cNvSpPr txBox="1">
            <a:spLocks noChangeArrowheads="1"/>
          </p:cNvSpPr>
          <p:nvPr userDrawn="1"/>
        </p:nvSpPr>
        <p:spPr bwMode="auto">
          <a:xfrm>
            <a:off x="2552985" y="3617623"/>
            <a:ext cx="2355344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87E5FF"/>
                </a:solidFill>
              </a:rPr>
              <a:t>135/229/255</a:t>
            </a:r>
          </a:p>
        </p:txBody>
      </p:sp>
      <p:cxnSp>
        <p:nvCxnSpPr>
          <p:cNvPr id="24" name="Straight Connector 23"/>
          <p:cNvCxnSpPr/>
          <p:nvPr userDrawn="1"/>
        </p:nvCxnSpPr>
        <p:spPr bwMode="auto">
          <a:xfrm>
            <a:off x="2745091" y="5420078"/>
            <a:ext cx="28249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 Box 5"/>
          <p:cNvSpPr txBox="1">
            <a:spLocks noChangeArrowheads="1"/>
          </p:cNvSpPr>
          <p:nvPr userDrawn="1"/>
        </p:nvSpPr>
        <p:spPr bwMode="auto">
          <a:xfrm>
            <a:off x="3015901" y="4985099"/>
            <a:ext cx="2084535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6E298D"/>
                </a:solidFill>
              </a:rPr>
              <a:t>110/41/141</a:t>
            </a:r>
          </a:p>
        </p:txBody>
      </p:sp>
      <p:sp>
        <p:nvSpPr>
          <p:cNvPr id="26" name="Text Box 5"/>
          <p:cNvSpPr txBox="1">
            <a:spLocks noChangeArrowheads="1"/>
          </p:cNvSpPr>
          <p:nvPr userDrawn="1"/>
        </p:nvSpPr>
        <p:spPr bwMode="auto">
          <a:xfrm>
            <a:off x="3015901" y="6466007"/>
            <a:ext cx="2439406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79428"/>
                </a:solidFill>
              </a:rPr>
              <a:t>247/148/40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 flipV="1">
            <a:off x="8621897" y="6060107"/>
            <a:ext cx="2727817" cy="737287"/>
            <a:chOff x="5495453" y="1672306"/>
            <a:chExt cx="2290371" cy="416460"/>
          </a:xfrm>
        </p:grpSpPr>
        <p:cxnSp>
          <p:nvCxnSpPr>
            <p:cNvPr id="28" name="Straight Connector 27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5911913" y="1672306"/>
              <a:ext cx="18739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9222051" y="6372787"/>
            <a:ext cx="2084535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A4D2"/>
                </a:solidFill>
              </a:rPr>
              <a:t>0/164/210</a:t>
            </a:r>
          </a:p>
        </p:txBody>
      </p:sp>
      <p:cxnSp>
        <p:nvCxnSpPr>
          <p:cNvPr id="31" name="Straight Connector 30"/>
          <p:cNvCxnSpPr/>
          <p:nvPr userDrawn="1"/>
        </p:nvCxnSpPr>
        <p:spPr bwMode="auto">
          <a:xfrm>
            <a:off x="9115896" y="5409579"/>
            <a:ext cx="28249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 Box 5"/>
          <p:cNvSpPr txBox="1">
            <a:spLocks noChangeArrowheads="1"/>
          </p:cNvSpPr>
          <p:nvPr userDrawn="1"/>
        </p:nvSpPr>
        <p:spPr bwMode="auto">
          <a:xfrm>
            <a:off x="9527900" y="4974601"/>
            <a:ext cx="2084535" cy="54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62BB46"/>
                </a:solidFill>
              </a:rPr>
              <a:t>98/187/70</a:t>
            </a:r>
          </a:p>
        </p:txBody>
      </p:sp>
      <p:sp>
        <p:nvSpPr>
          <p:cNvPr id="33" name="5-Point Star 32"/>
          <p:cNvSpPr/>
          <p:nvPr userDrawn="1"/>
        </p:nvSpPr>
        <p:spPr bwMode="white">
          <a:xfrm>
            <a:off x="8822764" y="3943461"/>
            <a:ext cx="469902" cy="469902"/>
          </a:xfrm>
          <a:prstGeom prst="star5">
            <a:avLst>
              <a:gd name="adj" fmla="val 26417"/>
              <a:gd name="hf" fmla="val 105146"/>
              <a:gd name="vf" fmla="val 110557"/>
            </a:avLst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 flipH="1" flipV="1">
            <a:off x="3344485" y="6153327"/>
            <a:ext cx="2727817" cy="737287"/>
            <a:chOff x="5495453" y="1672306"/>
            <a:chExt cx="2290371" cy="416460"/>
          </a:xfrm>
        </p:grpSpPr>
        <p:cxnSp>
          <p:nvCxnSpPr>
            <p:cNvPr id="35" name="Straight Connector 34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5911913" y="1672306"/>
              <a:ext cx="187391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TextBox 36"/>
          <p:cNvSpPr txBox="1"/>
          <p:nvPr userDrawn="1"/>
        </p:nvSpPr>
        <p:spPr>
          <a:xfrm>
            <a:off x="6896768" y="4051482"/>
            <a:ext cx="1792994" cy="43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4B8D"/>
                </a:solidFill>
              </a:rPr>
              <a:t>Start Here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 flipH="1" flipV="1">
            <a:off x="5377924" y="6135332"/>
            <a:ext cx="2375922" cy="1165131"/>
            <a:chOff x="5495453" y="1672306"/>
            <a:chExt cx="3189700" cy="416460"/>
          </a:xfrm>
        </p:grpSpPr>
        <p:cxnSp>
          <p:nvCxnSpPr>
            <p:cNvPr id="39" name="Straight Connector 38"/>
            <p:cNvCxnSpPr/>
            <p:nvPr/>
          </p:nvCxnSpPr>
          <p:spPr bwMode="auto">
            <a:xfrm flipV="1">
              <a:off x="5495453" y="1672306"/>
              <a:ext cx="416460" cy="416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5911911" y="1672306"/>
              <a:ext cx="277324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1" name="Text Box 5"/>
          <p:cNvSpPr txBox="1">
            <a:spLocks noChangeArrowheads="1"/>
          </p:cNvSpPr>
          <p:nvPr userDrawn="1"/>
        </p:nvSpPr>
        <p:spPr bwMode="auto">
          <a:xfrm>
            <a:off x="5426944" y="6812659"/>
            <a:ext cx="2084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CF22"/>
                </a:solidFill>
              </a:rPr>
              <a:t>255/207/34</a:t>
            </a:r>
          </a:p>
        </p:txBody>
      </p:sp>
      <p:sp>
        <p:nvSpPr>
          <p:cNvPr id="42" name="Text Box 84"/>
          <p:cNvSpPr txBox="1">
            <a:spLocks noChangeArrowheads="1"/>
          </p:cNvSpPr>
          <p:nvPr userDrawn="1"/>
        </p:nvSpPr>
        <p:spPr bwMode="auto">
          <a:xfrm>
            <a:off x="9615505" y="3959332"/>
            <a:ext cx="2461911" cy="72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 dirty="0">
                <a:solidFill>
                  <a:srgbClr val="3F4040"/>
                </a:solidFill>
              </a:rPr>
              <a:t>External Tombstone Background Color</a:t>
            </a:r>
          </a:p>
        </p:txBody>
      </p:sp>
      <p:sp>
        <p:nvSpPr>
          <p:cNvPr id="43" name="Text Box 84"/>
          <p:cNvSpPr txBox="1">
            <a:spLocks noChangeArrowheads="1"/>
          </p:cNvSpPr>
          <p:nvPr userDrawn="1"/>
        </p:nvSpPr>
        <p:spPr bwMode="auto">
          <a:xfrm>
            <a:off x="9326117" y="6818011"/>
            <a:ext cx="2316705" cy="72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 dirty="0">
                <a:solidFill>
                  <a:srgbClr val="3F4040"/>
                </a:solidFill>
              </a:rPr>
              <a:t>Tombstone </a:t>
            </a:r>
            <a:br>
              <a:rPr lang="en-US" sz="1600" dirty="0">
                <a:solidFill>
                  <a:srgbClr val="3F4040"/>
                </a:solidFill>
              </a:rPr>
            </a:br>
            <a:r>
              <a:rPr lang="en-US" sz="1600" dirty="0">
                <a:solidFill>
                  <a:srgbClr val="3F4040"/>
                </a:solidFill>
              </a:rPr>
              <a:t>Line Color</a:t>
            </a:r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8" y="7862887"/>
            <a:ext cx="1651383" cy="244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79612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Clear Space for Content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382687" y="1468876"/>
            <a:ext cx="13877749" cy="639159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Keep content within this blue space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so that critical information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does not get cut off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Graphics such as color blocks (tombstones and angle headers)</a:t>
            </a:r>
            <a:br>
              <a:rPr lang="en-US" sz="1600" i="1" dirty="0">
                <a:solidFill>
                  <a:srgbClr val="FFFFFF"/>
                </a:solidFill>
              </a:rPr>
            </a:br>
            <a:r>
              <a:rPr lang="en-US" sz="1600" i="1" dirty="0">
                <a:solidFill>
                  <a:srgbClr val="FFFFFF"/>
                </a:solidFill>
              </a:rPr>
              <a:t>and images can go to the edge of the slide</a:t>
            </a:r>
          </a:p>
        </p:txBody>
      </p:sp>
      <p:cxnSp>
        <p:nvCxnSpPr>
          <p:cNvPr id="6" name="Straight Arrow Connector 5"/>
          <p:cNvCxnSpPr/>
          <p:nvPr userDrawn="1"/>
        </p:nvCxnSpPr>
        <p:spPr bwMode="auto">
          <a:xfrm flipV="1">
            <a:off x="7315200" y="1633977"/>
            <a:ext cx="0" cy="15175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 userDrawn="1"/>
        </p:nvCxnSpPr>
        <p:spPr bwMode="auto">
          <a:xfrm>
            <a:off x="7315200" y="6326367"/>
            <a:ext cx="0" cy="13245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 userDrawn="1"/>
        </p:nvCxnSpPr>
        <p:spPr bwMode="auto">
          <a:xfrm rot="5400000" flipV="1">
            <a:off x="12412662" y="2248270"/>
            <a:ext cx="0" cy="3429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 userDrawn="1"/>
        </p:nvCxnSpPr>
        <p:spPr bwMode="auto">
          <a:xfrm flipH="1">
            <a:off x="503238" y="4114800"/>
            <a:ext cx="343176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 12"/>
          <p:cNvGrpSpPr/>
          <p:nvPr userDrawn="1"/>
        </p:nvGrpSpPr>
        <p:grpSpPr>
          <a:xfrm>
            <a:off x="14332217" y="3992291"/>
            <a:ext cx="218808" cy="245018"/>
            <a:chOff x="516181" y="5154456"/>
            <a:chExt cx="2213903" cy="511276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516181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529418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0" name="Group 19"/>
          <p:cNvGrpSpPr/>
          <p:nvPr userDrawn="1"/>
        </p:nvGrpSpPr>
        <p:grpSpPr>
          <a:xfrm>
            <a:off x="92480" y="3992291"/>
            <a:ext cx="218808" cy="245018"/>
            <a:chOff x="516181" y="5154456"/>
            <a:chExt cx="2213903" cy="511276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516181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529418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4" name="Group 23"/>
          <p:cNvGrpSpPr/>
          <p:nvPr userDrawn="1"/>
        </p:nvGrpSpPr>
        <p:grpSpPr>
          <a:xfrm>
            <a:off x="7212157" y="7926707"/>
            <a:ext cx="218808" cy="245018"/>
            <a:chOff x="516181" y="5154456"/>
            <a:chExt cx="2213903" cy="511276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16181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529418" y="5154456"/>
              <a:ext cx="2200666" cy="51127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D3124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765601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 userDrawn="1"/>
        </p:nvGrpSpPr>
        <p:grpSpPr>
          <a:xfrm>
            <a:off x="6541333" y="4612722"/>
            <a:ext cx="8089067" cy="548640"/>
            <a:chOff x="2981161" y="1156893"/>
            <a:chExt cx="5775106" cy="458346"/>
          </a:xfrm>
          <a:solidFill>
            <a:schemeClr val="accent2"/>
          </a:solidFill>
        </p:grpSpPr>
        <p:sp>
          <p:nvSpPr>
            <p:cNvPr id="43" name="Parallelogram 42"/>
            <p:cNvSpPr/>
            <p:nvPr/>
          </p:nvSpPr>
          <p:spPr bwMode="auto">
            <a:xfrm flipH="1">
              <a:off x="2981161" y="1156893"/>
              <a:ext cx="1464268" cy="458346"/>
            </a:xfrm>
            <a:prstGeom prst="parallelogram">
              <a:avLst>
                <a:gd name="adj" fmla="val 61054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041409" y="1156893"/>
              <a:ext cx="4714858" cy="45834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Angle Heading or Call Out Graphic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315200" y="5807116"/>
            <a:ext cx="681196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</a:pPr>
            <a:r>
              <a:rPr lang="en-US" sz="2400" kern="0" dirty="0">
                <a:solidFill>
                  <a:srgbClr val="3F4040"/>
                </a:solidFill>
              </a:rPr>
              <a:t>The angle graphic element can be used above or below a column, as a heading or as a call out to add color and draw attention to a key point. It should be used for short statements only. 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503238" y="4581367"/>
            <a:ext cx="1412716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/>
          <p:cNvGrpSpPr/>
          <p:nvPr userDrawn="1"/>
        </p:nvGrpSpPr>
        <p:grpSpPr>
          <a:xfrm flipH="1">
            <a:off x="503232" y="5666870"/>
            <a:ext cx="4373734" cy="548640"/>
            <a:chOff x="4193455" y="1156893"/>
            <a:chExt cx="5020447" cy="458346"/>
          </a:xfrm>
          <a:solidFill>
            <a:schemeClr val="accent1"/>
          </a:solidFill>
        </p:grpSpPr>
        <p:sp>
          <p:nvSpPr>
            <p:cNvPr id="8" name="Parallelogram 7"/>
            <p:cNvSpPr/>
            <p:nvPr/>
          </p:nvSpPr>
          <p:spPr bwMode="auto">
            <a:xfrm flipH="1">
              <a:off x="4193455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272409" y="1156893"/>
              <a:ext cx="3941493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10" name="TextBox 9"/>
          <p:cNvSpPr txBox="1"/>
          <p:nvPr userDrawn="1"/>
        </p:nvSpPr>
        <p:spPr bwMode="white">
          <a:xfrm>
            <a:off x="503238" y="5712016"/>
            <a:ext cx="4027143" cy="45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0" rtlCol="0">
            <a:no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400" b="1" dirty="0">
                <a:solidFill>
                  <a:srgbClr val="FFFFFF"/>
                </a:solidFill>
              </a:rPr>
              <a:t>Two Column Blue Angle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 flipH="1">
            <a:off x="-1" y="2074271"/>
            <a:ext cx="8026401" cy="548640"/>
            <a:chOff x="3025901" y="1156893"/>
            <a:chExt cx="5730366" cy="458346"/>
          </a:xfrm>
          <a:solidFill>
            <a:schemeClr val="accent2"/>
          </a:solidFill>
        </p:grpSpPr>
        <p:sp>
          <p:nvSpPr>
            <p:cNvPr id="13" name="Rectangle 12"/>
            <p:cNvSpPr/>
            <p:nvPr/>
          </p:nvSpPr>
          <p:spPr bwMode="auto">
            <a:xfrm>
              <a:off x="4042860" y="1156893"/>
              <a:ext cx="471340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12" name="Parallelogram 11"/>
            <p:cNvSpPr/>
            <p:nvPr/>
          </p:nvSpPr>
          <p:spPr bwMode="auto">
            <a:xfrm flipH="1">
              <a:off x="3025901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 bwMode="white">
          <a:xfrm>
            <a:off x="-1" y="2074271"/>
            <a:ext cx="7470477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tlCol="0" anchor="ctr">
            <a:noAutofit/>
          </a:bodyPr>
          <a:lstStyle>
            <a:defPPr>
              <a:defRPr lang="en-US"/>
            </a:defPPr>
            <a:lvl1pPr eaLnBrk="0" hangingPunct="0">
              <a:lnSpc>
                <a:spcPct val="105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sz="2400" dirty="0"/>
              <a:t>One Column Left Side Green Angle 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503238" y="5682112"/>
            <a:ext cx="560546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Group 24"/>
          <p:cNvGrpSpPr/>
          <p:nvPr userDrawn="1"/>
        </p:nvGrpSpPr>
        <p:grpSpPr>
          <a:xfrm>
            <a:off x="6541333" y="3911682"/>
            <a:ext cx="8089067" cy="548640"/>
            <a:chOff x="2981161" y="1156893"/>
            <a:chExt cx="5775106" cy="458346"/>
          </a:xfrm>
          <a:solidFill>
            <a:schemeClr val="accent2"/>
          </a:solidFill>
        </p:grpSpPr>
        <p:sp>
          <p:nvSpPr>
            <p:cNvPr id="26" name="Parallelogram 25"/>
            <p:cNvSpPr/>
            <p:nvPr/>
          </p:nvSpPr>
          <p:spPr bwMode="auto">
            <a:xfrm flipH="1">
              <a:off x="2981161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041409" y="1156893"/>
              <a:ext cx="4714858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</p:grpSp>
      <p:cxnSp>
        <p:nvCxnSpPr>
          <p:cNvPr id="28" name="Straight Connector 27"/>
          <p:cNvCxnSpPr/>
          <p:nvPr userDrawn="1"/>
        </p:nvCxnSpPr>
        <p:spPr bwMode="auto">
          <a:xfrm>
            <a:off x="503237" y="3895567"/>
            <a:ext cx="1412716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 userDrawn="1"/>
        </p:nvSpPr>
        <p:spPr bwMode="white">
          <a:xfrm>
            <a:off x="7315200" y="3911682"/>
            <a:ext cx="7185659" cy="54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rIns="457200" rtlCol="0" anchor="ctr">
            <a:noAutofit/>
          </a:bodyPr>
          <a:lstStyle>
            <a:defPPr>
              <a:defRPr lang="en-US"/>
            </a:defPPr>
            <a:lvl1pPr eaLnBrk="0" hangingPunct="0">
              <a:lnSpc>
                <a:spcPct val="105000"/>
              </a:lnSpc>
              <a:defRPr b="1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sz="2400" dirty="0"/>
              <a:t>One Column Right Side Green Angle </a:t>
            </a:r>
          </a:p>
        </p:txBody>
      </p:sp>
      <p:sp>
        <p:nvSpPr>
          <p:cNvPr id="33" name="TextBox 32"/>
          <p:cNvSpPr txBox="1"/>
          <p:nvPr userDrawn="1"/>
        </p:nvSpPr>
        <p:spPr bwMode="white">
          <a:xfrm>
            <a:off x="7315200" y="4612722"/>
            <a:ext cx="7185659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rIns="457200" rtlCol="0" anchor="ctr">
            <a:noAutofit/>
          </a:bodyPr>
          <a:lstStyle>
            <a:defPPr>
              <a:defRPr lang="en-US"/>
            </a:defPPr>
            <a:lvl1pPr eaLnBrk="0" hangingPunct="0">
              <a:lnSpc>
                <a:spcPct val="105000"/>
              </a:lnSpc>
              <a:defRPr b="1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sz="2400" dirty="0"/>
              <a:t>One Column Right Side Blue Angle </a:t>
            </a:r>
          </a:p>
        </p:txBody>
      </p:sp>
      <p:cxnSp>
        <p:nvCxnSpPr>
          <p:cNvPr id="35" name="Straight Connector 34"/>
          <p:cNvCxnSpPr/>
          <p:nvPr userDrawn="1"/>
        </p:nvCxnSpPr>
        <p:spPr bwMode="auto">
          <a:xfrm>
            <a:off x="0" y="2058156"/>
            <a:ext cx="1412716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4" name="Group 53"/>
          <p:cNvGrpSpPr/>
          <p:nvPr userDrawn="1"/>
        </p:nvGrpSpPr>
        <p:grpSpPr>
          <a:xfrm flipH="1">
            <a:off x="503232" y="6342133"/>
            <a:ext cx="4373734" cy="548640"/>
            <a:chOff x="4193455" y="1156893"/>
            <a:chExt cx="5020447" cy="458346"/>
          </a:xfrm>
          <a:solidFill>
            <a:schemeClr val="accent1"/>
          </a:solidFill>
        </p:grpSpPr>
        <p:sp>
          <p:nvSpPr>
            <p:cNvPr id="55" name="Parallelogram 54"/>
            <p:cNvSpPr/>
            <p:nvPr/>
          </p:nvSpPr>
          <p:spPr bwMode="auto">
            <a:xfrm flipH="1">
              <a:off x="4193455" y="1156893"/>
              <a:ext cx="1464268" cy="458346"/>
            </a:xfrm>
            <a:prstGeom prst="parallelogram">
              <a:avLst>
                <a:gd name="adj" fmla="val 61054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5272409" y="1156893"/>
              <a:ext cx="3941493" cy="458346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57" name="TextBox 56"/>
          <p:cNvSpPr txBox="1"/>
          <p:nvPr userDrawn="1"/>
        </p:nvSpPr>
        <p:spPr bwMode="white">
          <a:xfrm>
            <a:off x="503238" y="6387279"/>
            <a:ext cx="4027143" cy="45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0" rtlCol="0">
            <a:no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400" b="1" dirty="0">
                <a:solidFill>
                  <a:srgbClr val="FFFFFF"/>
                </a:solidFill>
              </a:rPr>
              <a:t>Two Column Green Angle</a:t>
            </a:r>
          </a:p>
        </p:txBody>
      </p:sp>
      <p:cxnSp>
        <p:nvCxnSpPr>
          <p:cNvPr id="58" name="Straight Connector 57"/>
          <p:cNvCxnSpPr/>
          <p:nvPr userDrawn="1"/>
        </p:nvCxnSpPr>
        <p:spPr bwMode="auto">
          <a:xfrm>
            <a:off x="503238" y="6357375"/>
            <a:ext cx="560546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9" name="Group 58"/>
          <p:cNvGrpSpPr/>
          <p:nvPr userDrawn="1"/>
        </p:nvGrpSpPr>
        <p:grpSpPr>
          <a:xfrm flipH="1">
            <a:off x="-1" y="2794509"/>
            <a:ext cx="8026401" cy="548640"/>
            <a:chOff x="3025901" y="1156893"/>
            <a:chExt cx="5730366" cy="458346"/>
          </a:xfrm>
          <a:solidFill>
            <a:schemeClr val="accent1"/>
          </a:solidFill>
        </p:grpSpPr>
        <p:sp>
          <p:nvSpPr>
            <p:cNvPr id="60" name="Rectangle 59"/>
            <p:cNvSpPr/>
            <p:nvPr/>
          </p:nvSpPr>
          <p:spPr bwMode="auto">
            <a:xfrm>
              <a:off x="4042860" y="1156893"/>
              <a:ext cx="471340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61" name="Parallelogram 60"/>
            <p:cNvSpPr/>
            <p:nvPr/>
          </p:nvSpPr>
          <p:spPr bwMode="auto">
            <a:xfrm flipH="1">
              <a:off x="3025901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3F4040"/>
                </a:solidFill>
                <a:latin typeface="Times" charset="0"/>
              </a:endParaRPr>
            </a:p>
          </p:txBody>
        </p:sp>
      </p:grpSp>
      <p:sp>
        <p:nvSpPr>
          <p:cNvPr id="62" name="TextBox 61"/>
          <p:cNvSpPr txBox="1"/>
          <p:nvPr userDrawn="1"/>
        </p:nvSpPr>
        <p:spPr bwMode="white">
          <a:xfrm>
            <a:off x="-1" y="2794509"/>
            <a:ext cx="7470477" cy="5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tlCol="0" anchor="ctr">
            <a:noAutofit/>
          </a:bodyPr>
          <a:lstStyle>
            <a:defPPr>
              <a:defRPr lang="en-US"/>
            </a:defPPr>
            <a:lvl1pPr eaLnBrk="0" hangingPunct="0">
              <a:lnSpc>
                <a:spcPct val="105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sz="2400" dirty="0"/>
              <a:t>One Column Left Side Blue Angle </a:t>
            </a:r>
          </a:p>
        </p:txBody>
      </p:sp>
      <p:cxnSp>
        <p:nvCxnSpPr>
          <p:cNvPr id="64" name="Straight Connector 63"/>
          <p:cNvCxnSpPr/>
          <p:nvPr userDrawn="1"/>
        </p:nvCxnSpPr>
        <p:spPr bwMode="auto">
          <a:xfrm>
            <a:off x="0" y="2778394"/>
            <a:ext cx="1412716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41459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604963"/>
            <a:ext cx="13195300" cy="5597525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sz="3600" dirty="0">
                <a:solidFill>
                  <a:srgbClr val="FF0000"/>
                </a:solidFill>
              </a:rPr>
              <a:t>Last Layout of Template</a:t>
            </a:r>
            <a:br>
              <a:rPr lang="en-US" sz="3600" dirty="0">
                <a:solidFill>
                  <a:srgbClr val="FF0000"/>
                </a:solidFill>
              </a:rPr>
            </a:b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Any slide layouts after this slide are from other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templates and should not be used.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3238" y="7862887"/>
            <a:ext cx="1399134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5042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320166"/>
            <a:ext cx="1398016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80" dirty="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55321" y="1607820"/>
            <a:ext cx="13324840" cy="5798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3716339" y="7936230"/>
            <a:ext cx="86529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1440" b="0">
                <a:solidFill>
                  <a:srgbClr val="3F404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40" b="0" dirty="0">
              <a:solidFill>
                <a:srgbClr val="3F4040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9532" y="7933628"/>
            <a:ext cx="1935429" cy="2959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109728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96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713085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438900"/>
            <a:ext cx="14630400" cy="1790701"/>
            <a:chOff x="0" y="5686691"/>
            <a:chExt cx="8306602" cy="73152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3997622" y="7860474"/>
            <a:ext cx="503238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8" y="7862887"/>
            <a:ext cx="1419347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3237" y="1587501"/>
            <a:ext cx="13623926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6667500"/>
            <a:ext cx="13623925" cy="11922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922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320166"/>
            <a:ext cx="1398016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80" dirty="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55321" y="1607820"/>
            <a:ext cx="13324840" cy="57988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3928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826F-F7EE-49CA-83B7-0480D1761B6A}" type="datetime1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25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7218363"/>
            <a:ext cx="14630400" cy="1011237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237" y="7897811"/>
            <a:ext cx="1419347" cy="2444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7378700"/>
            <a:ext cx="13623925" cy="4810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503237" y="1587500"/>
            <a:ext cx="13623926" cy="53340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734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921501"/>
            <a:ext cx="14630400" cy="1308100"/>
            <a:chOff x="0" y="5686691"/>
            <a:chExt cx="8306602" cy="73152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3997622" y="7860474"/>
            <a:ext cx="503238" cy="246888"/>
          </a:xfrm>
        </p:spPr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7073900"/>
            <a:ext cx="13623925" cy="7858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03237" y="1587501"/>
            <a:ext cx="13623926" cy="508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3238" y="7862887"/>
            <a:ext cx="1419347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6922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29565"/>
            <a:ext cx="13623925" cy="1016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3237" y="1587501"/>
            <a:ext cx="13623926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438900"/>
            <a:ext cx="14630400" cy="1790701"/>
            <a:chOff x="0" y="5686691"/>
            <a:chExt cx="8306602" cy="73152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3997622" y="7860474"/>
            <a:ext cx="503238" cy="246888"/>
          </a:xfrm>
        </p:spPr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03238" y="6667500"/>
            <a:ext cx="13623925" cy="1192213"/>
          </a:xfrm>
        </p:spPr>
        <p:txBody>
          <a:bodyPr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3238" y="7862887"/>
            <a:ext cx="1419347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565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03238" y="1587500"/>
            <a:ext cx="6629400" cy="5630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7480301" y="1587500"/>
            <a:ext cx="6629400" cy="5630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873" y="7218363"/>
            <a:ext cx="1112254" cy="5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49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237" y="329565"/>
            <a:ext cx="13623925" cy="1016350"/>
          </a:xfrm>
          <a:prstGeom prst="rect">
            <a:avLst/>
          </a:prstGeom>
        </p:spPr>
        <p:txBody>
          <a:bodyPr vert="horz" lIns="146304" tIns="73152" rIns="146304" bIns="73152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7" y="1597026"/>
            <a:ext cx="13623926" cy="5621338"/>
          </a:xfrm>
          <a:prstGeom prst="rect">
            <a:avLst/>
          </a:prstGeom>
        </p:spPr>
        <p:txBody>
          <a:bodyPr vert="horz" lIns="91440" tIns="9144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97622" y="7860474"/>
            <a:ext cx="503238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376737"/>
            <a:ext cx="1412716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3238" y="7862887"/>
            <a:ext cx="1419347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Emerson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9049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98" r:id="rId7"/>
    <p:sldLayoutId id="2147483699" r:id="rId8"/>
    <p:sldLayoutId id="2147483700" r:id="rId9"/>
    <p:sldLayoutId id="2147483701" r:id="rId10"/>
    <p:sldLayoutId id="2147483697" r:id="rId11"/>
    <p:sldLayoutId id="2147483703" r:id="rId12"/>
    <p:sldLayoutId id="2147483702" r:id="rId13"/>
    <p:sldLayoutId id="2147483661" r:id="rId14"/>
    <p:sldLayoutId id="2147483662" r:id="rId15"/>
    <p:sldLayoutId id="2147483704" r:id="rId16"/>
    <p:sldLayoutId id="2147483705" r:id="rId17"/>
    <p:sldLayoutId id="2147483706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1" r:id="rId26"/>
    <p:sldLayoutId id="2147483670" r:id="rId27"/>
    <p:sldLayoutId id="2147483673" r:id="rId28"/>
    <p:sldLayoutId id="2147483672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  <p:sldLayoutId id="2147483684" r:id="rId40"/>
    <p:sldLayoutId id="2147483685" r:id="rId41"/>
    <p:sldLayoutId id="2147483686" r:id="rId42"/>
    <p:sldLayoutId id="2147483687" r:id="rId43"/>
    <p:sldLayoutId id="2147483688" r:id="rId44"/>
    <p:sldLayoutId id="2147483690" r:id="rId45"/>
    <p:sldLayoutId id="2147483691" r:id="rId46"/>
    <p:sldLayoutId id="2147483695" r:id="rId47"/>
    <p:sldLayoutId id="2147483723" r:id="rId48"/>
    <p:sldLayoutId id="2147483727" r:id="rId49"/>
    <p:sldLayoutId id="2147483728" r:id="rId50"/>
    <p:sldLayoutId id="2147483729" r:id="rId51"/>
  </p:sldLayoutIdLst>
  <p:hf hdr="0" dt="0"/>
  <p:txStyles>
    <p:titleStyle>
      <a:lvl1pPr algn="l" defTabSz="1463040" rtl="0" eaLnBrk="1" latinLnBrk="0" hangingPunct="1">
        <a:spcBef>
          <a:spcPct val="0"/>
        </a:spcBef>
        <a:buNone/>
        <a:defRPr sz="3200" b="0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tabLst>
          <a:tab pos="225425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87338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20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5425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4125" indent="-277813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227013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notesSlide" Target="../notesSlides/notesSlide5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7" y="4114800"/>
            <a:ext cx="7124539" cy="18031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dirty="0"/>
              <a:t>МЕТРАН. </a:t>
            </a:r>
            <a:br>
              <a:rPr lang="ru-RU" dirty="0"/>
            </a:br>
            <a:r>
              <a:rPr lang="ru-RU" dirty="0"/>
              <a:t>РОССИЙСКАЯ ПРОДУКЦИЯ </a:t>
            </a:r>
            <a:br>
              <a:rPr lang="ru-RU" dirty="0"/>
            </a:br>
            <a:r>
              <a:rPr lang="ru-RU" dirty="0"/>
              <a:t>ДЛЯ СОВРЕМЕННЫХ ЗАДАЧ.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7D249AD9-9DBC-4AE3-A690-E56BFB301C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Октябрь 2018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39F1E5-DA68-46B6-970D-F0E77D9C7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4" y="7028890"/>
            <a:ext cx="3729607" cy="9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7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2083455"/>
            <a:ext cx="14630400" cy="996631"/>
          </a:xfrm>
          <a:prstGeom prst="rect">
            <a:avLst/>
          </a:prstGeom>
          <a:solidFill>
            <a:srgbClr val="FFCF2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517" y="-12952"/>
            <a:ext cx="10227883" cy="20964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8037" y="2308942"/>
            <a:ext cx="13004216" cy="7711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3200" b="1" dirty="0">
                <a:solidFill>
                  <a:schemeClr val="tx2"/>
                </a:solidFill>
              </a:rPr>
              <a:t>20</a:t>
            </a:r>
            <a:r>
              <a:rPr lang="ru-RU" sz="3200" b="1" dirty="0">
                <a:solidFill>
                  <a:schemeClr val="tx2"/>
                </a:solidFill>
              </a:rPr>
              <a:t>15 год </a:t>
            </a:r>
            <a:r>
              <a:rPr lang="ru-RU" sz="3200" dirty="0">
                <a:solidFill>
                  <a:schemeClr val="tx2"/>
                </a:solidFill>
              </a:rPr>
              <a:t>- открытие завода в Челябинске площадью 30 000 м</a:t>
            </a:r>
            <a:r>
              <a:rPr lang="ru-RU" sz="3200" baseline="30000" dirty="0">
                <a:solidFill>
                  <a:schemeClr val="tx2"/>
                </a:solidFill>
              </a:rPr>
              <a:t>2</a:t>
            </a:r>
          </a:p>
          <a:p>
            <a:pPr algn="ctr" eaLnBrk="0" hangingPunct="0">
              <a:lnSpc>
                <a:spcPct val="105000"/>
              </a:lnSpc>
            </a:pP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78166" y="6425545"/>
            <a:ext cx="2984874" cy="1159938"/>
          </a:xfrm>
          <a:prstGeom prst="rect">
            <a:avLst/>
          </a:prstGeom>
          <a:effectLst>
            <a:glow rad="368300">
              <a:schemeClr val="bg1"/>
            </a:glow>
          </a:effectLst>
        </p:spPr>
        <p:txBody>
          <a:bodyPr wrap="square">
            <a:noAutofit/>
          </a:bodyPr>
          <a:lstStyle/>
          <a:p>
            <a:pPr algn="ctr" eaLnBrk="0" hangingPunct="0">
              <a:lnSpc>
                <a:spcPct val="105000"/>
              </a:lnSpc>
              <a:spcAft>
                <a:spcPts val="2400"/>
              </a:spcAft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Высокая 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культура производства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8655" y="6494885"/>
            <a:ext cx="3132483" cy="1361484"/>
          </a:xfrm>
          <a:prstGeom prst="rect">
            <a:avLst/>
          </a:prstGeom>
          <a:effectLst>
            <a:glow rad="368300">
              <a:schemeClr val="bg1"/>
            </a:glow>
          </a:effectLst>
        </p:spPr>
        <p:txBody>
          <a:bodyPr wrap="square">
            <a:noAutofit/>
          </a:bodyPr>
          <a:lstStyle/>
          <a:p>
            <a:pPr algn="ctr" eaLnBrk="0" hangingPunct="0">
              <a:lnSpc>
                <a:spcPct val="105000"/>
              </a:lnSpc>
              <a:spcAft>
                <a:spcPts val="2400"/>
              </a:spcAft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effectLst>
                  <a:glow rad="292100">
                    <a:schemeClr val="bg1">
                      <a:alpha val="40000"/>
                    </a:schemeClr>
                  </a:glow>
                </a:effectLst>
              </a:rPr>
              <a:t>Современное оборудование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47661" y="6425545"/>
            <a:ext cx="3066341" cy="1137150"/>
          </a:xfrm>
          <a:prstGeom prst="rect">
            <a:avLst/>
          </a:prstGeom>
          <a:effectLst>
            <a:glow rad="368300">
              <a:schemeClr val="bg1"/>
            </a:glow>
          </a:effectLst>
        </p:spPr>
        <p:txBody>
          <a:bodyPr wrap="square">
            <a:noAutofit/>
          </a:bodyPr>
          <a:lstStyle/>
          <a:p>
            <a:pPr algn="ctr" eaLnBrk="0" hangingPunct="0">
              <a:lnSpc>
                <a:spcPct val="105000"/>
              </a:lnSpc>
              <a:spcAft>
                <a:spcPts val="2400"/>
              </a:spcAft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Новейшие 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технологии 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производства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244302" y="6425546"/>
            <a:ext cx="2758429" cy="1653226"/>
          </a:xfrm>
          <a:prstGeom prst="rect">
            <a:avLst/>
          </a:prstGeom>
          <a:effectLst>
            <a:glow rad="368300">
              <a:schemeClr val="bg1"/>
            </a:glow>
          </a:effectLst>
        </p:spPr>
        <p:txBody>
          <a:bodyPr wrap="square">
            <a:noAutofit/>
          </a:bodyPr>
          <a:lstStyle/>
          <a:p>
            <a:pPr algn="ctr" eaLnBrk="0" hangingPunct="0"/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Квалифици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рованные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ctr" eaLnBrk="0" hangingPunct="0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сотрудники</a:t>
            </a:r>
          </a:p>
        </p:txBody>
      </p:sp>
      <p:sp>
        <p:nvSpPr>
          <p:cNvPr id="16" name="Rectangle 28"/>
          <p:cNvSpPr/>
          <p:nvPr/>
        </p:nvSpPr>
        <p:spPr bwMode="auto">
          <a:xfrm>
            <a:off x="0" y="-12952"/>
            <a:ext cx="7283372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rgbClr val="00A4D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8" name="Заголовок 7"/>
          <p:cNvSpPr txBox="1">
            <a:spLocks/>
          </p:cNvSpPr>
          <p:nvPr/>
        </p:nvSpPr>
        <p:spPr>
          <a:xfrm>
            <a:off x="808037" y="311364"/>
            <a:ext cx="5651501" cy="1546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chemeClr val="bg1"/>
                </a:solidFill>
              </a:rPr>
              <a:t>Метран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офисно</a:t>
            </a:r>
            <a:r>
              <a:rPr lang="ru-RU" dirty="0">
                <a:solidFill>
                  <a:schemeClr val="bg1"/>
                </a:solidFill>
              </a:rPr>
              <a:t>-производственный комплекс мирового уровня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6338"/>
            <a:ext cx="3481138" cy="2630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3216" y="3176338"/>
            <a:ext cx="3432905" cy="2630904"/>
          </a:xfrm>
          <a:prstGeom prst="rect">
            <a:avLst/>
          </a:prstGeom>
        </p:spPr>
      </p:pic>
      <p:sp>
        <p:nvSpPr>
          <p:cNvPr id="22" name="Freeform 17"/>
          <p:cNvSpPr>
            <a:spLocks/>
          </p:cNvSpPr>
          <p:nvPr/>
        </p:nvSpPr>
        <p:spPr bwMode="auto">
          <a:xfrm rot="5400000">
            <a:off x="1558989" y="5899553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Freeform 17"/>
          <p:cNvSpPr>
            <a:spLocks/>
          </p:cNvSpPr>
          <p:nvPr/>
        </p:nvSpPr>
        <p:spPr bwMode="auto">
          <a:xfrm rot="5400000">
            <a:off x="5158021" y="5899554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reeform 17"/>
          <p:cNvSpPr>
            <a:spLocks/>
          </p:cNvSpPr>
          <p:nvPr/>
        </p:nvSpPr>
        <p:spPr bwMode="auto">
          <a:xfrm rot="5400000">
            <a:off x="8859135" y="5899555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rgbClr val="F8942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Freeform 17"/>
          <p:cNvSpPr>
            <a:spLocks/>
          </p:cNvSpPr>
          <p:nvPr/>
        </p:nvSpPr>
        <p:spPr bwMode="auto">
          <a:xfrm rot="5400000">
            <a:off x="12306970" y="5899556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rgbClr val="7029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81"/>
          <p:cNvCxnSpPr/>
          <p:nvPr/>
        </p:nvCxnSpPr>
        <p:spPr bwMode="auto">
          <a:xfrm>
            <a:off x="3546048" y="6561221"/>
            <a:ext cx="0" cy="10014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81"/>
          <p:cNvCxnSpPr/>
          <p:nvPr/>
        </p:nvCxnSpPr>
        <p:spPr bwMode="auto">
          <a:xfrm>
            <a:off x="7300157" y="6561221"/>
            <a:ext cx="0" cy="10014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81"/>
          <p:cNvCxnSpPr/>
          <p:nvPr/>
        </p:nvCxnSpPr>
        <p:spPr bwMode="auto">
          <a:xfrm>
            <a:off x="10861506" y="6561221"/>
            <a:ext cx="0" cy="10014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519" y="3176339"/>
            <a:ext cx="3641686" cy="26309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6480" y="3171168"/>
            <a:ext cx="3721720" cy="263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21">
            <a:extLst>
              <a:ext uri="{FF2B5EF4-FFF2-40B4-BE49-F238E27FC236}">
                <a16:creationId xmlns:a16="http://schemas.microsoft.com/office/drawing/2014/main" id="{56A6CD93-7DA4-4866-8928-925AEDAEA8E4}"/>
              </a:ext>
            </a:extLst>
          </p:cNvPr>
          <p:cNvCxnSpPr/>
          <p:nvPr/>
        </p:nvCxnSpPr>
        <p:spPr bwMode="auto">
          <a:xfrm>
            <a:off x="11726485" y="5373288"/>
            <a:ext cx="26924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7" name="Picture 2" descr="Best Practices in Safety">
            <a:extLst>
              <a:ext uri="{FF2B5EF4-FFF2-40B4-BE49-F238E27FC236}">
                <a16:creationId xmlns:a16="http://schemas.microsoft.com/office/drawing/2014/main" id="{03EAA409-14A9-4257-BB47-A1669224D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94996" y="2971975"/>
            <a:ext cx="2614035" cy="14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261" y="-12952"/>
            <a:ext cx="8592139" cy="210483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4027" y="2265968"/>
            <a:ext cx="213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800" dirty="0">
                <a:solidFill>
                  <a:srgbClr val="00A4D2"/>
                </a:solidFill>
                <a:latin typeface="+mj-lt"/>
              </a:rPr>
              <a:t>Измерения </a:t>
            </a:r>
            <a:br>
              <a:rPr lang="ru-RU" sz="1800" dirty="0">
                <a:solidFill>
                  <a:srgbClr val="00A4D2"/>
                </a:solidFill>
                <a:latin typeface="+mj-lt"/>
              </a:rPr>
            </a:br>
            <a:r>
              <a:rPr lang="ru-RU" sz="1800" dirty="0">
                <a:solidFill>
                  <a:srgbClr val="00A4D2"/>
                </a:solidFill>
                <a:latin typeface="+mj-lt"/>
              </a:rPr>
              <a:t>и аналитика</a:t>
            </a:r>
            <a:endParaRPr lang="ru-RU" sz="1800" dirty="0">
              <a:solidFill>
                <a:srgbClr val="00A4D2"/>
              </a:solidFill>
              <a:latin typeface="+mj-lt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4139" y="2265968"/>
            <a:ext cx="2647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800" dirty="0">
                <a:solidFill>
                  <a:srgbClr val="F79428"/>
                </a:solidFill>
                <a:latin typeface="+mj-lt"/>
              </a:rPr>
              <a:t>Автоматизация </a:t>
            </a:r>
            <a:br>
              <a:rPr lang="ru-RU" sz="1800" dirty="0">
                <a:solidFill>
                  <a:srgbClr val="F79428"/>
                </a:solidFill>
                <a:latin typeface="+mj-lt"/>
              </a:rPr>
            </a:br>
            <a:r>
              <a:rPr lang="ru-RU" sz="1800" dirty="0">
                <a:solidFill>
                  <a:srgbClr val="F79428"/>
                </a:solidFill>
                <a:latin typeface="+mj-lt"/>
              </a:rPr>
              <a:t>и оптимизация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1917" y="4482168"/>
            <a:ext cx="2651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600" dirty="0">
                <a:solidFill>
                  <a:srgbClr val="3F4040"/>
                </a:solidFill>
                <a:latin typeface="Arial"/>
              </a:rPr>
              <a:t>Системы АСУТП и ПО</a:t>
            </a:r>
            <a:endParaRPr lang="en-US" sz="1600" dirty="0">
              <a:solidFill>
                <a:srgbClr val="3F4040"/>
              </a:solidFill>
              <a:latin typeface="Arial"/>
            </a:endParaRPr>
          </a:p>
          <a:p>
            <a:pPr algn="l" eaLnBrk="0" hangingPunct="0"/>
            <a:r>
              <a:rPr lang="ru-RU" sz="1600" dirty="0">
                <a:solidFill>
                  <a:srgbClr val="3F4040"/>
                </a:solidFill>
                <a:latin typeface="Arial"/>
              </a:rPr>
              <a:t>Системы безопасности</a:t>
            </a:r>
          </a:p>
          <a:p>
            <a:pPr algn="l" eaLnBrk="0" hangingPunct="0"/>
            <a:r>
              <a:rPr lang="ru-RU" sz="1600" dirty="0">
                <a:solidFill>
                  <a:srgbClr val="3F4040"/>
                </a:solidFill>
                <a:latin typeface="Arial"/>
              </a:rPr>
              <a:t>Контроллеры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74222" y="2265968"/>
            <a:ext cx="252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800" dirty="0">
                <a:solidFill>
                  <a:srgbClr val="62BB46"/>
                </a:solidFill>
                <a:latin typeface="+mj-lt"/>
              </a:rPr>
              <a:t>Контроль и регулирование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90843" y="4468923"/>
            <a:ext cx="2976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600" dirty="0">
                <a:solidFill>
                  <a:srgbClr val="3F4040"/>
                </a:solidFill>
                <a:latin typeface="Arial"/>
              </a:rPr>
              <a:t>Регулирующие клапаны, регуляторы, приводы, запорная арматура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8734256" y="2289961"/>
            <a:ext cx="155421" cy="3552389"/>
          </a:xfrm>
          <a:prstGeom prst="rect">
            <a:avLst/>
          </a:prstGeom>
          <a:solidFill>
            <a:srgbClr val="7777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rgbClr val="0F245F"/>
              </a:solidFill>
              <a:latin typeface="Times"/>
              <a:sym typeface="Gill San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9700" y="2265968"/>
            <a:ext cx="1991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800" dirty="0">
                <a:solidFill>
                  <a:srgbClr val="77776F"/>
                </a:solidFill>
                <a:latin typeface="+mj-lt"/>
              </a:rPr>
              <a:t>Решения и 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solidFill>
                  <a:srgbClr val="77776F"/>
                </a:solidFill>
                <a:latin typeface="+mj-lt"/>
              </a:rPr>
              <a:t>сервис</a:t>
            </a:r>
            <a:endParaRPr lang="ru-RU" sz="1800" dirty="0">
              <a:solidFill>
                <a:srgbClr val="77776F"/>
              </a:solidFill>
              <a:latin typeface="+mj-lt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78751" y="4501348"/>
            <a:ext cx="257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600" dirty="0">
                <a:solidFill>
                  <a:srgbClr val="3F4040"/>
                </a:solidFill>
                <a:latin typeface="Arial"/>
              </a:rPr>
              <a:t>Сервисные услуги</a:t>
            </a:r>
            <a:endParaRPr lang="en-US" sz="1600" dirty="0">
              <a:solidFill>
                <a:srgbClr val="3F4040"/>
              </a:solidFill>
              <a:latin typeface="Arial"/>
            </a:endParaRPr>
          </a:p>
        </p:txBody>
      </p:sp>
      <p:cxnSp>
        <p:nvCxnSpPr>
          <p:cNvPr id="20" name="Straight Connector 20"/>
          <p:cNvCxnSpPr/>
          <p:nvPr/>
        </p:nvCxnSpPr>
        <p:spPr bwMode="auto">
          <a:xfrm>
            <a:off x="3086814" y="5383682"/>
            <a:ext cx="27375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1"/>
          <p:cNvCxnSpPr/>
          <p:nvPr/>
        </p:nvCxnSpPr>
        <p:spPr bwMode="auto">
          <a:xfrm>
            <a:off x="5936185" y="5373288"/>
            <a:ext cx="26924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137250" y="5473711"/>
            <a:ext cx="202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800" dirty="0" err="1">
                <a:solidFill>
                  <a:srgbClr val="F79428"/>
                </a:solidFill>
                <a:latin typeface="Arial"/>
                <a:cs typeface="Arial"/>
                <a:sym typeface="Gill Sans" charset="0"/>
              </a:rPr>
              <a:t>ДельтаВ</a:t>
            </a:r>
            <a:r>
              <a:rPr lang="ru-RU" sz="1800" dirty="0">
                <a:solidFill>
                  <a:srgbClr val="F79428"/>
                </a:solidFill>
                <a:latin typeface="Arial"/>
                <a:cs typeface="Arial"/>
                <a:sym typeface="Gill Sans" charset="0"/>
              </a:rPr>
              <a:t>, Овация</a:t>
            </a:r>
            <a:endParaRPr lang="en-US" sz="1800" dirty="0">
              <a:solidFill>
                <a:srgbClr val="F79428"/>
              </a:solidFill>
              <a:latin typeface="Arial"/>
              <a:cs typeface="Arial"/>
              <a:sym typeface="Gill San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35575" y="5473711"/>
            <a:ext cx="175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62BB46"/>
                </a:solidFill>
                <a:latin typeface="Arial"/>
                <a:cs typeface="Arial"/>
                <a:sym typeface="Gill Sans" charset="0"/>
              </a:rPr>
              <a:t>Fisher</a:t>
            </a:r>
            <a:r>
              <a:rPr lang="ru-RU" sz="1800" dirty="0">
                <a:solidFill>
                  <a:srgbClr val="62BB46"/>
                </a:solidFill>
                <a:latin typeface="Arial"/>
                <a:cs typeface="Arial"/>
                <a:sym typeface="Gill Sans" charset="0"/>
              </a:rPr>
              <a:t>, </a:t>
            </a:r>
            <a:r>
              <a:rPr lang="en-US" sz="1800" dirty="0">
                <a:solidFill>
                  <a:srgbClr val="62BB46"/>
                </a:solidFill>
                <a:latin typeface="Arial"/>
                <a:cs typeface="Arial"/>
                <a:sym typeface="Gill Sans" charset="0"/>
              </a:rPr>
              <a:t>Tartarini</a:t>
            </a:r>
          </a:p>
        </p:txBody>
      </p:sp>
      <p:sp>
        <p:nvSpPr>
          <p:cNvPr id="25" name="Rectangle 3"/>
          <p:cNvSpPr/>
          <p:nvPr/>
        </p:nvSpPr>
        <p:spPr>
          <a:xfrm>
            <a:off x="7279121" y="5980849"/>
            <a:ext cx="45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600"/>
              </a:spcBef>
              <a:spcAft>
                <a:spcPts val="300"/>
              </a:spcAft>
            </a:pPr>
            <a:r>
              <a:rPr lang="ru-RU" sz="1600" b="1" dirty="0"/>
              <a:t>Основные цели автоматизации:</a:t>
            </a:r>
            <a:endParaRPr lang="en-US" sz="1600" b="1" dirty="0"/>
          </a:p>
        </p:txBody>
      </p:sp>
      <p:sp>
        <p:nvSpPr>
          <p:cNvPr id="26" name="Rectangle 3"/>
          <p:cNvSpPr/>
          <p:nvPr/>
        </p:nvSpPr>
        <p:spPr>
          <a:xfrm>
            <a:off x="1443018" y="6012549"/>
            <a:ext cx="14052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600"/>
              </a:spcBef>
              <a:spcAft>
                <a:spcPts val="300"/>
              </a:spcAft>
            </a:pPr>
            <a:r>
              <a:rPr lang="ru-RU" sz="1600" b="1" dirty="0"/>
              <a:t>О</a:t>
            </a:r>
            <a:r>
              <a:rPr lang="en-US" sz="1600" b="1" dirty="0" err="1"/>
              <a:t>трасли</a:t>
            </a:r>
            <a:r>
              <a:rPr lang="en-US" sz="1600" b="1" dirty="0"/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3802" y="4500497"/>
            <a:ext cx="310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600" dirty="0">
                <a:solidFill>
                  <a:srgbClr val="3F4040"/>
                </a:solidFill>
                <a:latin typeface="Arial"/>
              </a:rPr>
              <a:t>Датчики давления, температуры, </a:t>
            </a:r>
          </a:p>
          <a:p>
            <a:pPr algn="l" eaLnBrk="0" hangingPunct="0"/>
            <a:r>
              <a:rPr lang="ru-RU" sz="1600" dirty="0">
                <a:solidFill>
                  <a:srgbClr val="3F4040"/>
                </a:solidFill>
                <a:latin typeface="Arial"/>
              </a:rPr>
              <a:t>расходомеры, уровнемеры</a:t>
            </a:r>
          </a:p>
        </p:txBody>
      </p:sp>
      <p:cxnSp>
        <p:nvCxnSpPr>
          <p:cNvPr id="30" name="Straight Connector 19"/>
          <p:cNvCxnSpPr/>
          <p:nvPr/>
        </p:nvCxnSpPr>
        <p:spPr bwMode="auto">
          <a:xfrm>
            <a:off x="165101" y="5378663"/>
            <a:ext cx="276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35236" y="5442240"/>
            <a:ext cx="315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A4D2"/>
                </a:solidFill>
                <a:latin typeface="Arial"/>
                <a:cs typeface="Arial"/>
                <a:sym typeface="Gill Sans" charset="0"/>
              </a:rPr>
              <a:t>Rosemount</a:t>
            </a:r>
            <a:r>
              <a:rPr lang="ru-RU" sz="1800" dirty="0">
                <a:solidFill>
                  <a:srgbClr val="00A4D2"/>
                </a:solidFill>
                <a:latin typeface="Arial"/>
                <a:cs typeface="Arial"/>
                <a:sym typeface="Gill Sans" charset="0"/>
              </a:rPr>
              <a:t>, </a:t>
            </a:r>
            <a:r>
              <a:rPr lang="en-US" sz="1800" dirty="0">
                <a:solidFill>
                  <a:srgbClr val="00A4D2"/>
                </a:solidFill>
                <a:latin typeface="Arial"/>
                <a:cs typeface="Arial"/>
                <a:sym typeface="Gill Sans" charset="0"/>
              </a:rPr>
              <a:t>Micro Motion, </a:t>
            </a:r>
            <a:r>
              <a:rPr lang="ru-RU" sz="1800" dirty="0" err="1">
                <a:solidFill>
                  <a:srgbClr val="00A4D2"/>
                </a:solidFill>
                <a:latin typeface="Arial"/>
                <a:cs typeface="Arial"/>
                <a:sym typeface="Gill Sans" charset="0"/>
              </a:rPr>
              <a:t>Метран</a:t>
            </a:r>
            <a:endParaRPr lang="en-US" sz="1800" dirty="0">
              <a:solidFill>
                <a:srgbClr val="00A4D2"/>
              </a:solidFill>
              <a:latin typeface="Arial"/>
              <a:cs typeface="Arial"/>
              <a:sym typeface="Gill Sans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954" y="2978686"/>
            <a:ext cx="2640129" cy="146384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1570" y="2973405"/>
            <a:ext cx="2583410" cy="14814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387" y="2978836"/>
            <a:ext cx="2591929" cy="14781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0371" y="2973405"/>
            <a:ext cx="2614035" cy="1467560"/>
          </a:xfrm>
          <a:prstGeom prst="rect">
            <a:avLst/>
          </a:prstGeom>
        </p:spPr>
      </p:pic>
      <p:sp>
        <p:nvSpPr>
          <p:cNvPr id="37" name="Rectangle 28"/>
          <p:cNvSpPr/>
          <p:nvPr/>
        </p:nvSpPr>
        <p:spPr bwMode="auto">
          <a:xfrm>
            <a:off x="0" y="-12952"/>
            <a:ext cx="7418839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8839" h="2096407">
                <a:moveTo>
                  <a:pt x="0" y="0"/>
                </a:moveTo>
                <a:lnTo>
                  <a:pt x="6317674" y="0"/>
                </a:lnTo>
                <a:lnTo>
                  <a:pt x="7418839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453" y="601350"/>
            <a:ext cx="6998109" cy="10163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Основные предложения Промышленная группа «</a:t>
            </a:r>
            <a:r>
              <a:rPr lang="ru-RU" dirty="0" err="1">
                <a:solidFill>
                  <a:schemeClr val="bg1"/>
                </a:solidFill>
              </a:rPr>
              <a:t>Метран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5" name="Rectangle 7"/>
          <p:cNvSpPr/>
          <p:nvPr/>
        </p:nvSpPr>
        <p:spPr bwMode="auto">
          <a:xfrm>
            <a:off x="2933638" y="2301250"/>
            <a:ext cx="147932" cy="3541100"/>
          </a:xfrm>
          <a:prstGeom prst="rect">
            <a:avLst/>
          </a:prstGeom>
          <a:solidFill>
            <a:srgbClr val="F79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rgbClr val="0F245F"/>
              </a:solidFill>
              <a:latin typeface="Times"/>
              <a:sym typeface="Gill Sans" charset="0"/>
            </a:endParaRPr>
          </a:p>
        </p:txBody>
      </p:sp>
      <p:sp>
        <p:nvSpPr>
          <p:cNvPr id="14" name="Rectangle 1"/>
          <p:cNvSpPr/>
          <p:nvPr/>
        </p:nvSpPr>
        <p:spPr bwMode="auto">
          <a:xfrm>
            <a:off x="11995" y="2301250"/>
            <a:ext cx="157969" cy="3541100"/>
          </a:xfrm>
          <a:prstGeom prst="rect">
            <a:avLst/>
          </a:prstGeom>
          <a:solidFill>
            <a:srgbClr val="00A4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rgbClr val="0F245F"/>
              </a:solidFill>
              <a:latin typeface="Times"/>
              <a:sym typeface="Gill Sans" charset="0"/>
            </a:endParaRPr>
          </a:p>
        </p:txBody>
      </p:sp>
      <p:sp>
        <p:nvSpPr>
          <p:cNvPr id="16" name="Rectangle 12"/>
          <p:cNvSpPr/>
          <p:nvPr/>
        </p:nvSpPr>
        <p:spPr bwMode="auto">
          <a:xfrm>
            <a:off x="5814706" y="2301249"/>
            <a:ext cx="127661" cy="3572571"/>
          </a:xfrm>
          <a:prstGeom prst="rect">
            <a:avLst/>
          </a:prstGeom>
          <a:solidFill>
            <a:srgbClr val="62BB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rgbClr val="0F245F"/>
              </a:solidFill>
              <a:latin typeface="Times"/>
              <a:sym typeface="Gill Sans" charset="0"/>
            </a:endParaRPr>
          </a:p>
        </p:txBody>
      </p:sp>
      <p:graphicFrame>
        <p:nvGraphicFramePr>
          <p:cNvPr id="43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734763"/>
              </p:ext>
            </p:extLst>
          </p:nvPr>
        </p:nvGraphicFramePr>
        <p:xfrm>
          <a:off x="1534553" y="6403292"/>
          <a:ext cx="495473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4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7694">
                <a:tc>
                  <a:txBody>
                    <a:bodyPr/>
                    <a:lstStyle/>
                    <a:p>
                      <a:pPr marL="354013" lvl="0" indent="-265113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Нефтегазовая / Нефтеперерабатывающая</a:t>
                      </a:r>
                    </a:p>
                    <a:p>
                      <a:pPr marL="354013" lvl="0" indent="-265113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Химическая</a:t>
                      </a:r>
                      <a:r>
                        <a:rPr lang="en-US" sz="1600" b="0" dirty="0">
                          <a:solidFill>
                            <a:srgbClr val="3F4040"/>
                          </a:solidFill>
                        </a:rPr>
                        <a:t> / </a:t>
                      </a: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Нефтехимическая</a:t>
                      </a:r>
                    </a:p>
                    <a:p>
                      <a:pPr marL="354013" lvl="0" indent="-265113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Энергетическая</a:t>
                      </a:r>
                    </a:p>
                    <a:p>
                      <a:pPr marL="354013" lvl="0" indent="-265113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Фармацевтическая</a:t>
                      </a:r>
                    </a:p>
                    <a:p>
                      <a:pPr marL="354013" lvl="0" indent="-265113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Металлургическая и горнодобывающая</a:t>
                      </a:r>
                    </a:p>
                    <a:p>
                      <a:pPr marL="354013" lvl="0" indent="-265113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Пищевая</a:t>
                      </a:r>
                      <a:endParaRPr lang="en-US" sz="1600" b="0" dirty="0">
                        <a:solidFill>
                          <a:srgbClr val="666666"/>
                        </a:solidFill>
                      </a:endParaRPr>
                    </a:p>
                  </a:txBody>
                  <a:tcPr marL="182880" marR="182880" marT="182880" marB="182880"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440284"/>
              </p:ext>
            </p:extLst>
          </p:nvPr>
        </p:nvGraphicFramePr>
        <p:xfrm>
          <a:off x="7352214" y="6380073"/>
          <a:ext cx="4532631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4934">
                <a:tc>
                  <a:txBody>
                    <a:bodyPr/>
                    <a:lstStyle/>
                    <a:p>
                      <a:pPr marL="285750" indent="-285750" eaLnBrk="0" hangingPunct="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Безопасность</a:t>
                      </a:r>
                    </a:p>
                    <a:p>
                      <a:pPr marL="285750" indent="-285750" eaLnBrk="0" fontAlgn="base" hangingPunct="0">
                        <a:spcBef>
                          <a:spcPts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Энергоэффективность </a:t>
                      </a:r>
                    </a:p>
                    <a:p>
                      <a:pPr marL="285750" indent="-285750" eaLnBrk="0" fontAlgn="base" hangingPunct="0">
                        <a:spcBef>
                          <a:spcPts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Надежность</a:t>
                      </a:r>
                    </a:p>
                    <a:p>
                      <a:pPr marL="285750" indent="-285750" eaLnBrk="0" fontAlgn="base" hangingPunct="0">
                        <a:spcBef>
                          <a:spcPts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>
                          <a:solidFill>
                            <a:srgbClr val="3F4040"/>
                          </a:solidFill>
                        </a:rPr>
                        <a:t>Производительность</a:t>
                      </a:r>
                      <a:endParaRPr lang="en-US" sz="1600" b="0" dirty="0">
                        <a:solidFill>
                          <a:srgbClr val="3F4040"/>
                        </a:solidFill>
                      </a:endParaRPr>
                    </a:p>
                  </a:txBody>
                  <a:tcPr marL="182880" marR="182880" marT="182880" marB="182880"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Rectangle 16">
            <a:extLst>
              <a:ext uri="{FF2B5EF4-FFF2-40B4-BE49-F238E27FC236}">
                <a16:creationId xmlns:a16="http://schemas.microsoft.com/office/drawing/2014/main" id="{4C9C84D9-2F27-41FD-9F57-2348CAB3F489}"/>
              </a:ext>
            </a:extLst>
          </p:cNvPr>
          <p:cNvSpPr/>
          <p:nvPr/>
        </p:nvSpPr>
        <p:spPr bwMode="auto">
          <a:xfrm>
            <a:off x="11648820" y="2289961"/>
            <a:ext cx="155421" cy="3552389"/>
          </a:xfrm>
          <a:prstGeom prst="rect">
            <a:avLst/>
          </a:prstGeom>
          <a:solidFill>
            <a:srgbClr val="8A4B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rgbClr val="0F245F"/>
              </a:solidFill>
              <a:latin typeface="Times"/>
              <a:sym typeface="Gill Sans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AB46B2-DCBB-43CC-A082-F3A9F8837897}"/>
              </a:ext>
            </a:extLst>
          </p:cNvPr>
          <p:cNvSpPr txBox="1"/>
          <p:nvPr/>
        </p:nvSpPr>
        <p:spPr>
          <a:xfrm>
            <a:off x="11804241" y="2294046"/>
            <a:ext cx="294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ru-RU" sz="1800" dirty="0">
                <a:solidFill>
                  <a:srgbClr val="8A4B05"/>
                </a:solidFill>
                <a:latin typeface="Arial"/>
                <a:cs typeface="Arial"/>
              </a:rPr>
              <a:t>Управление дискретными процессами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22B81D-40BF-43FF-8731-FC31BDB7607D}"/>
              </a:ext>
            </a:extLst>
          </p:cNvPr>
          <p:cNvSpPr txBox="1"/>
          <p:nvPr/>
        </p:nvSpPr>
        <p:spPr>
          <a:xfrm>
            <a:off x="11821961" y="4471103"/>
            <a:ext cx="1955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1600" dirty="0">
                <a:solidFill>
                  <a:srgbClr val="3F4040"/>
                </a:solidFill>
              </a:rPr>
              <a:t>Соленоидные и</a:t>
            </a:r>
            <a:br>
              <a:rPr lang="ru-RU" sz="1600" dirty="0">
                <a:solidFill>
                  <a:srgbClr val="3F4040"/>
                </a:solidFill>
              </a:rPr>
            </a:br>
            <a:r>
              <a:rPr lang="ru-RU" sz="1600" dirty="0">
                <a:solidFill>
                  <a:srgbClr val="3F4040"/>
                </a:solidFill>
              </a:rPr>
              <a:t>пневматические клапаны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CE2BA0-7A6B-40F6-8235-B1CD1DDEA4FE}"/>
              </a:ext>
            </a:extLst>
          </p:cNvPr>
          <p:cNvSpPr txBox="1"/>
          <p:nvPr/>
        </p:nvSpPr>
        <p:spPr>
          <a:xfrm>
            <a:off x="11871121" y="547371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8A4B05"/>
                </a:solidFill>
                <a:latin typeface="Arial"/>
                <a:cs typeface="Arial"/>
                <a:sym typeface="Gill Sans" charset="0"/>
              </a:rPr>
              <a:t>ASCO</a:t>
            </a:r>
          </a:p>
        </p:txBody>
      </p:sp>
    </p:spTree>
    <p:extLst>
      <p:ext uri="{BB962C8B-B14F-4D97-AF65-F5344CB8AC3E}">
        <p14:creationId xmlns:p14="http://schemas.microsoft.com/office/powerpoint/2010/main" val="273830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771" y="0"/>
            <a:ext cx="9101630" cy="8229600"/>
          </a:xfrm>
          <a:prstGeom prst="rect">
            <a:avLst/>
          </a:prstGeom>
        </p:spPr>
      </p:pic>
      <p:sp>
        <p:nvSpPr>
          <p:cNvPr id="21" name="Rectangle 4"/>
          <p:cNvSpPr/>
          <p:nvPr/>
        </p:nvSpPr>
        <p:spPr>
          <a:xfrm>
            <a:off x="-1" y="-1"/>
            <a:ext cx="10115551" cy="8229601"/>
          </a:xfrm>
          <a:custGeom>
            <a:avLst/>
            <a:gdLst/>
            <a:ahLst/>
            <a:cxnLst/>
            <a:rect l="l" t="t" r="r" b="b"/>
            <a:pathLst>
              <a:path w="11705089" h="8229601">
                <a:moveTo>
                  <a:pt x="673099" y="0"/>
                </a:moveTo>
                <a:lnTo>
                  <a:pt x="3655571" y="0"/>
                </a:lnTo>
                <a:lnTo>
                  <a:pt x="4022474" y="0"/>
                </a:lnTo>
                <a:lnTo>
                  <a:pt x="7296714" y="0"/>
                </a:lnTo>
                <a:lnTo>
                  <a:pt x="7322879" y="0"/>
                </a:lnTo>
                <a:lnTo>
                  <a:pt x="11705089" y="8229601"/>
                </a:lnTo>
                <a:lnTo>
                  <a:pt x="10505469" y="8226803"/>
                </a:lnTo>
                <a:lnTo>
                  <a:pt x="10505469" y="8229601"/>
                </a:lnTo>
                <a:lnTo>
                  <a:pt x="1206501" y="8229601"/>
                </a:lnTo>
                <a:lnTo>
                  <a:pt x="673100" y="8229601"/>
                </a:lnTo>
                <a:lnTo>
                  <a:pt x="0" y="8229601"/>
                </a:lnTo>
                <a:lnTo>
                  <a:pt x="0" y="1"/>
                </a:lnTo>
                <a:lnTo>
                  <a:pt x="673099" y="1"/>
                </a:lnTo>
                <a:close/>
              </a:path>
            </a:pathLst>
          </a:custGeom>
          <a:solidFill>
            <a:srgbClr val="BDD5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246187" y="2840814"/>
            <a:ext cx="8033280" cy="463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Font typeface="Arial"/>
              <a:buChar char="•"/>
              <a:defRPr sz="24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–"/>
              <a:defRPr sz="2200">
                <a:solidFill>
                  <a:srgbClr val="5D5D5D"/>
                </a:solidFill>
                <a:latin typeface="+mn-lt"/>
                <a:ea typeface="+mn-ea"/>
              </a:defRPr>
            </a:lvl2pPr>
            <a:lvl3pPr marL="10858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–"/>
              <a:defRPr sz="1800">
                <a:solidFill>
                  <a:srgbClr val="5D5D5D"/>
                </a:solidFill>
                <a:latin typeface="+mn-lt"/>
                <a:ea typeface="+mn-ea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»"/>
              <a:defRPr sz="1800">
                <a:solidFill>
                  <a:srgbClr val="5D5D5D"/>
                </a:solidFill>
                <a:latin typeface="+mn-lt"/>
                <a:ea typeface="+mn-ea"/>
              </a:defRPr>
            </a:lvl5pPr>
            <a:lvl6pPr marL="2235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692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1496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606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800" kern="0" dirty="0">
                <a:solidFill>
                  <a:srgbClr val="3F4040"/>
                </a:solidFill>
              </a:rPr>
              <a:t>Принцип </a:t>
            </a:r>
            <a:r>
              <a:rPr lang="en-US" sz="2800" kern="0" dirty="0">
                <a:solidFill>
                  <a:srgbClr val="3F4040"/>
                </a:solidFill>
              </a:rPr>
              <a:t>Kanban </a:t>
            </a:r>
            <a:r>
              <a:rPr lang="ru-RU" sz="2800" kern="0" dirty="0">
                <a:solidFill>
                  <a:srgbClr val="3F4040"/>
                </a:solidFill>
              </a:rPr>
              <a:t>для оптимального </a:t>
            </a:r>
            <a:br>
              <a:rPr lang="ru-RU" sz="2800" kern="0" dirty="0">
                <a:solidFill>
                  <a:srgbClr val="3F4040"/>
                </a:solidFill>
              </a:rPr>
            </a:br>
            <a:r>
              <a:rPr lang="ru-RU" sz="2800" kern="0" dirty="0">
                <a:solidFill>
                  <a:srgbClr val="3F4040"/>
                </a:solidFill>
              </a:rPr>
              <a:t>запуска изделий в производство </a:t>
            </a:r>
            <a:endParaRPr lang="en-US" sz="2800" kern="0" dirty="0">
              <a:solidFill>
                <a:srgbClr val="3F404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800" kern="0" dirty="0">
                <a:solidFill>
                  <a:srgbClr val="3F4040"/>
                </a:solidFill>
              </a:rPr>
              <a:t>Система «Красный свет»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800" kern="0" dirty="0">
                <a:solidFill>
                  <a:srgbClr val="3F4040"/>
                </a:solidFill>
              </a:rPr>
              <a:t>Принципы бережливого </a:t>
            </a:r>
            <a:br>
              <a:rPr lang="en-US" sz="2800" kern="0" dirty="0">
                <a:solidFill>
                  <a:srgbClr val="3F4040"/>
                </a:solidFill>
              </a:rPr>
            </a:br>
            <a:r>
              <a:rPr lang="ru-RU" sz="2800" kern="0" dirty="0">
                <a:solidFill>
                  <a:srgbClr val="3F4040"/>
                </a:solidFill>
              </a:rPr>
              <a:t>производства </a:t>
            </a:r>
            <a:r>
              <a:rPr lang="en-US" sz="2800" kern="0" dirty="0">
                <a:solidFill>
                  <a:srgbClr val="3F4040"/>
                </a:solidFill>
              </a:rPr>
              <a:t>LEAN</a:t>
            </a:r>
            <a:endParaRPr lang="ru-RU" sz="2800" kern="0" dirty="0">
              <a:solidFill>
                <a:srgbClr val="3F404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3F4040"/>
                </a:solidFill>
              </a:rPr>
              <a:t>Принцип </a:t>
            </a:r>
            <a:r>
              <a:rPr lang="en-US" sz="2800" dirty="0">
                <a:solidFill>
                  <a:srgbClr val="3F4040"/>
                </a:solidFill>
              </a:rPr>
              <a:t>FIFO</a:t>
            </a:r>
            <a:endParaRPr lang="ru-RU" sz="2800" dirty="0">
              <a:solidFill>
                <a:srgbClr val="3F404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3F4040"/>
                </a:solidFill>
              </a:rPr>
              <a:t>ПО для наблюдения за циклом </a:t>
            </a:r>
            <a:br>
              <a:rPr lang="ru-RU" sz="2800" dirty="0">
                <a:solidFill>
                  <a:srgbClr val="3F4040"/>
                </a:solidFill>
              </a:rPr>
            </a:br>
            <a:r>
              <a:rPr lang="ru-RU" sz="2800" dirty="0">
                <a:solidFill>
                  <a:srgbClr val="3F4040"/>
                </a:solidFill>
              </a:rPr>
              <a:t>производства продукции на всех этапах</a:t>
            </a:r>
          </a:p>
        </p:txBody>
      </p:sp>
      <p:sp>
        <p:nvSpPr>
          <p:cNvPr id="22" name="Rectangle 28"/>
          <p:cNvSpPr/>
          <p:nvPr/>
        </p:nvSpPr>
        <p:spPr bwMode="auto">
          <a:xfrm>
            <a:off x="0" y="-12952"/>
            <a:ext cx="7283372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rgbClr val="56A53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36587" y="577521"/>
            <a:ext cx="5783263" cy="10163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Фокус на качество продукции и обслуживания</a:t>
            </a:r>
          </a:p>
        </p:txBody>
      </p:sp>
      <p:sp>
        <p:nvSpPr>
          <p:cNvPr id="23" name="Freeform 17"/>
          <p:cNvSpPr>
            <a:spLocks/>
          </p:cNvSpPr>
          <p:nvPr/>
        </p:nvSpPr>
        <p:spPr bwMode="auto">
          <a:xfrm>
            <a:off x="833385" y="3026653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reeform 17"/>
          <p:cNvSpPr>
            <a:spLocks/>
          </p:cNvSpPr>
          <p:nvPr/>
        </p:nvSpPr>
        <p:spPr bwMode="auto">
          <a:xfrm>
            <a:off x="833385" y="3861521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Freeform 17"/>
          <p:cNvSpPr>
            <a:spLocks/>
          </p:cNvSpPr>
          <p:nvPr/>
        </p:nvSpPr>
        <p:spPr bwMode="auto">
          <a:xfrm>
            <a:off x="833385" y="4644326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Freeform 17"/>
          <p:cNvSpPr>
            <a:spLocks/>
          </p:cNvSpPr>
          <p:nvPr/>
        </p:nvSpPr>
        <p:spPr bwMode="auto">
          <a:xfrm>
            <a:off x="833385" y="5400880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833385" y="6133281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 bwMode="auto">
          <a:xfrm>
            <a:off x="3991448" y="2483556"/>
            <a:ext cx="10266420" cy="24948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graphicFrame>
        <p:nvGraphicFramePr>
          <p:cNvPr id="38" name="Content Placeholder 73"/>
          <p:cNvGraphicFramePr>
            <a:graphicFrameLocks/>
          </p:cNvGraphicFramePr>
          <p:nvPr>
            <p:extLst/>
          </p:nvPr>
        </p:nvGraphicFramePr>
        <p:xfrm>
          <a:off x="6492182" y="5249983"/>
          <a:ext cx="2379669" cy="236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645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400" kern="0" dirty="0">
                          <a:solidFill>
                            <a:srgbClr val="3F4040"/>
                          </a:solidFill>
                        </a:rPr>
                        <a:t>Система электронных выносных </a:t>
                      </a:r>
                      <a:br>
                        <a:rPr lang="en-US" sz="1400" kern="0" dirty="0">
                          <a:solidFill>
                            <a:srgbClr val="3F4040"/>
                          </a:solidFill>
                        </a:rPr>
                      </a:br>
                      <a:r>
                        <a:rPr lang="ru-RU" sz="1400" kern="0" dirty="0">
                          <a:solidFill>
                            <a:srgbClr val="3F4040"/>
                          </a:solidFill>
                        </a:rPr>
                        <a:t>сенсоров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62B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Content Placeholder 73"/>
          <p:cNvGraphicFramePr>
            <a:graphicFrameLocks/>
          </p:cNvGraphicFramePr>
          <p:nvPr>
            <p:extLst/>
          </p:nvPr>
        </p:nvGraphicFramePr>
        <p:xfrm>
          <a:off x="9230395" y="5249983"/>
          <a:ext cx="2271130" cy="236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008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400" kern="0" dirty="0">
                          <a:solidFill>
                            <a:srgbClr val="3F4040"/>
                          </a:solidFill>
                        </a:rPr>
                        <a:t>Технология высокоточного поверхностного измерения температуры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00A4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Content Placeholder 73"/>
          <p:cNvGraphicFramePr>
            <a:graphicFrameLocks/>
          </p:cNvGraphicFramePr>
          <p:nvPr>
            <p:extLst/>
          </p:nvPr>
        </p:nvGraphicFramePr>
        <p:xfrm>
          <a:off x="11846205" y="5249983"/>
          <a:ext cx="2411663" cy="236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6455">
                <a:tc>
                  <a:txBody>
                    <a:bodyPr/>
                    <a:lstStyle/>
                    <a:p>
                      <a:pPr marL="1762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0" dirty="0">
                          <a:solidFill>
                            <a:srgbClr val="3F4040"/>
                          </a:solidFill>
                        </a:rPr>
                        <a:t>Датчики давления </a:t>
                      </a:r>
                      <a:br>
                        <a:rPr lang="ru-RU" sz="1400" kern="0" dirty="0">
                          <a:solidFill>
                            <a:srgbClr val="3F4040"/>
                          </a:solidFill>
                        </a:rPr>
                      </a:br>
                      <a:r>
                        <a:rPr lang="ru-RU" sz="1400" kern="0" dirty="0">
                          <a:solidFill>
                            <a:srgbClr val="3F4040"/>
                          </a:solidFill>
                        </a:rPr>
                        <a:t>Метран-150, </a:t>
                      </a:r>
                      <a:br>
                        <a:rPr lang="en-US" sz="1400" kern="0" dirty="0">
                          <a:solidFill>
                            <a:srgbClr val="3F4040"/>
                          </a:solidFill>
                        </a:rPr>
                      </a:br>
                      <a:r>
                        <a:rPr lang="ru-RU" sz="1400" kern="0" dirty="0">
                          <a:solidFill>
                            <a:srgbClr val="3F4040"/>
                          </a:solidFill>
                        </a:rPr>
                        <a:t>Метран-75, </a:t>
                      </a:r>
                      <a:br>
                        <a:rPr lang="ru-RU" sz="1400" kern="0" dirty="0">
                          <a:solidFill>
                            <a:srgbClr val="3F4040"/>
                          </a:solidFill>
                        </a:rPr>
                      </a:br>
                      <a:r>
                        <a:rPr lang="ru-RU" sz="1400" kern="0" dirty="0">
                          <a:solidFill>
                            <a:srgbClr val="3F4040"/>
                          </a:solidFill>
                        </a:rPr>
                        <a:t>Метран-150АС</a:t>
                      </a:r>
                      <a:endParaRPr lang="ru-RU" sz="1400" b="0" kern="1200" dirty="0">
                        <a:solidFill>
                          <a:srgbClr val="3F404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FFCF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Content Placeholder 73"/>
          <p:cNvGraphicFramePr>
            <a:graphicFrameLocks/>
          </p:cNvGraphicFramePr>
          <p:nvPr>
            <p:extLst/>
          </p:nvPr>
        </p:nvGraphicFramePr>
        <p:xfrm>
          <a:off x="3991448" y="5249983"/>
          <a:ext cx="2142191" cy="2494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4195"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F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Малогабаритные датчики давления </a:t>
                      </a:r>
                      <a:b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F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F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для танкеров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Овал 36"/>
          <p:cNvSpPr/>
          <p:nvPr/>
        </p:nvSpPr>
        <p:spPr bwMode="auto">
          <a:xfrm>
            <a:off x="693165" y="2535768"/>
            <a:ext cx="2714215" cy="2714215"/>
          </a:xfrm>
          <a:prstGeom prst="ellipse">
            <a:avLst/>
          </a:prstGeom>
          <a:solidFill>
            <a:schemeClr val="bg1"/>
          </a:solidFill>
          <a:ln w="104775">
            <a:solidFill>
              <a:srgbClr val="70298D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5332" y="-12952"/>
            <a:ext cx="8365067" cy="209640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235719" y="2750221"/>
            <a:ext cx="8699444" cy="191661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ct val="10000"/>
              </a:spcBef>
            </a:pPr>
            <a:r>
              <a:rPr lang="ru-RU" dirty="0">
                <a:solidFill>
                  <a:srgbClr val="3F4040"/>
                </a:solidFill>
              </a:rPr>
              <a:t>Организован в 2005 г. </a:t>
            </a:r>
          </a:p>
          <a:p>
            <a:pPr>
              <a:spcBef>
                <a:spcPct val="10000"/>
              </a:spcBef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10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инженеров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10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0 патентов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 РФ</a:t>
            </a:r>
          </a:p>
          <a:p>
            <a:r>
              <a:rPr lang="ru-RU" dirty="0">
                <a:solidFill>
                  <a:srgbClr val="3F4040"/>
                </a:solidFill>
              </a:rPr>
              <a:t>Процессы проектирования соответствуют </a:t>
            </a:r>
            <a:br>
              <a:rPr lang="ru-RU" dirty="0">
                <a:solidFill>
                  <a:srgbClr val="3F4040"/>
                </a:solidFill>
              </a:rPr>
            </a:br>
            <a:r>
              <a:rPr lang="ru-RU" b="1" dirty="0">
                <a:solidFill>
                  <a:srgbClr val="3F4040"/>
                </a:solidFill>
              </a:rPr>
              <a:t>уровню 3</a:t>
            </a:r>
            <a:r>
              <a:rPr lang="ru-RU" dirty="0">
                <a:solidFill>
                  <a:srgbClr val="3F4040"/>
                </a:solidFill>
              </a:rPr>
              <a:t> по системе </a:t>
            </a:r>
            <a:r>
              <a:rPr lang="en-US" b="1" dirty="0">
                <a:solidFill>
                  <a:srgbClr val="3F4040"/>
                </a:solidFill>
              </a:rPr>
              <a:t>CMMI</a:t>
            </a:r>
            <a:endParaRPr lang="ru-RU" b="1" dirty="0">
              <a:solidFill>
                <a:srgbClr val="3F404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766" y="6533322"/>
            <a:ext cx="730616" cy="13671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30" y="6240772"/>
            <a:ext cx="2489937" cy="153727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599" y="6395985"/>
            <a:ext cx="632671" cy="109081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139" y="6626908"/>
            <a:ext cx="679856" cy="99815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48" y="6686993"/>
            <a:ext cx="803990" cy="120598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7522">
            <a:off x="4367516" y="6131751"/>
            <a:ext cx="1535433" cy="1961187"/>
          </a:xfrm>
          <a:prstGeom prst="rect">
            <a:avLst/>
          </a:prstGeom>
        </p:spPr>
      </p:pic>
      <p:sp>
        <p:nvSpPr>
          <p:cNvPr id="35" name="Rectangle 28"/>
          <p:cNvSpPr/>
          <p:nvPr/>
        </p:nvSpPr>
        <p:spPr bwMode="auto">
          <a:xfrm>
            <a:off x="0" y="-12952"/>
            <a:ext cx="7418839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8839" h="2096407">
                <a:moveTo>
                  <a:pt x="0" y="0"/>
                </a:moveTo>
                <a:lnTo>
                  <a:pt x="6317674" y="0"/>
                </a:lnTo>
                <a:lnTo>
                  <a:pt x="7418839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42" y="600420"/>
            <a:ext cx="6191074" cy="10163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Российские разработки – Инженерный Центр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10" y="2535768"/>
            <a:ext cx="2082127" cy="243459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43" name="Straight Connector 81"/>
          <p:cNvCxnSpPr/>
          <p:nvPr/>
        </p:nvCxnSpPr>
        <p:spPr bwMode="auto">
          <a:xfrm>
            <a:off x="6276618" y="5853277"/>
            <a:ext cx="0" cy="19247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81"/>
          <p:cNvCxnSpPr/>
          <p:nvPr/>
        </p:nvCxnSpPr>
        <p:spPr bwMode="auto">
          <a:xfrm>
            <a:off x="9076263" y="5853277"/>
            <a:ext cx="0" cy="19247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81"/>
          <p:cNvCxnSpPr/>
          <p:nvPr/>
        </p:nvCxnSpPr>
        <p:spPr bwMode="auto">
          <a:xfrm>
            <a:off x="11683996" y="5853277"/>
            <a:ext cx="0" cy="19247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10903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2C1B7A1-90BF-45C4-B454-5FF09126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65A74F-9532-4229-A415-D5F1C4A52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4630400" cy="3293668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0D2228F3-12F3-4FCE-8459-AB47506ECC11}"/>
              </a:ext>
            </a:extLst>
          </p:cNvPr>
          <p:cNvSpPr/>
          <p:nvPr/>
        </p:nvSpPr>
        <p:spPr bwMode="auto">
          <a:xfrm>
            <a:off x="-1" y="0"/>
            <a:ext cx="6909847" cy="3293668"/>
          </a:xfrm>
          <a:custGeom>
            <a:avLst/>
            <a:gdLst>
              <a:gd name="connsiteX0" fmla="*/ 0 w 4147930"/>
              <a:gd name="connsiteY0" fmla="*/ 0 h 2703443"/>
              <a:gd name="connsiteX1" fmla="*/ 2729948 w 4147930"/>
              <a:gd name="connsiteY1" fmla="*/ 0 h 2703443"/>
              <a:gd name="connsiteX2" fmla="*/ 4147930 w 4147930"/>
              <a:gd name="connsiteY2" fmla="*/ 2703443 h 2703443"/>
              <a:gd name="connsiteX3" fmla="*/ 2729948 w 4147930"/>
              <a:gd name="connsiteY3" fmla="*/ 2703443 h 2703443"/>
              <a:gd name="connsiteX4" fmla="*/ 0 w 4147930"/>
              <a:gd name="connsiteY4" fmla="*/ 2703443 h 27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30" h="2703443">
                <a:moveTo>
                  <a:pt x="0" y="0"/>
                </a:moveTo>
                <a:lnTo>
                  <a:pt x="2729948" y="0"/>
                </a:lnTo>
                <a:lnTo>
                  <a:pt x="4147930" y="2703443"/>
                </a:lnTo>
                <a:lnTo>
                  <a:pt x="2729948" y="2703443"/>
                </a:lnTo>
                <a:lnTo>
                  <a:pt x="0" y="2703443"/>
                </a:lnTo>
                <a:close/>
              </a:path>
            </a:pathLst>
          </a:custGeom>
          <a:solidFill>
            <a:schemeClr val="accent4">
              <a:alpha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dirty="0">
              <a:solidFill>
                <a:schemeClr val="bg1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A624D2-87B5-4EDE-BFDF-88590038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936" y="1759956"/>
            <a:ext cx="3487674" cy="10163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Сотрудничество </a:t>
            </a:r>
            <a:r>
              <a:rPr lang="ru-RU" i="1" dirty="0">
                <a:solidFill>
                  <a:schemeClr val="bg1"/>
                </a:solidFill>
              </a:rPr>
              <a:t>с </a:t>
            </a:r>
            <a:r>
              <a:rPr lang="ru-RU" i="1" dirty="0" err="1">
                <a:solidFill>
                  <a:schemeClr val="bg1"/>
                </a:solidFill>
              </a:rPr>
              <a:t>ЮУрГУ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CC5DDAE4-9F58-4DCF-BFE4-3F73DCB20CD9}"/>
              </a:ext>
            </a:extLst>
          </p:cNvPr>
          <p:cNvSpPr/>
          <p:nvPr/>
        </p:nvSpPr>
        <p:spPr bwMode="auto">
          <a:xfrm>
            <a:off x="9346288" y="2973789"/>
            <a:ext cx="3434964" cy="52558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63">
            <a:extLst>
              <a:ext uri="{FF2B5EF4-FFF2-40B4-BE49-F238E27FC236}">
                <a16:creationId xmlns:a16="http://schemas.microsoft.com/office/drawing/2014/main" id="{0CEBA642-7E4F-4852-A8A6-303C2ED7C107}"/>
              </a:ext>
            </a:extLst>
          </p:cNvPr>
          <p:cNvCxnSpPr>
            <a:cxnSpLocks/>
          </p:cNvCxnSpPr>
          <p:nvPr/>
        </p:nvCxnSpPr>
        <p:spPr bwMode="auto">
          <a:xfrm>
            <a:off x="1013736" y="3959721"/>
            <a:ext cx="0" cy="32012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F2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F1E777B-A757-4A86-AA74-87DDB828D68D}"/>
              </a:ext>
            </a:extLst>
          </p:cNvPr>
          <p:cNvSpPr txBox="1"/>
          <p:nvPr/>
        </p:nvSpPr>
        <p:spPr>
          <a:xfrm>
            <a:off x="1277957" y="4140675"/>
            <a:ext cx="76567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F4040"/>
                </a:solidFill>
              </a:rPr>
              <a:t>Совместные научно-технические разработки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F4040"/>
                </a:solidFill>
              </a:rPr>
              <a:t>Проведение семинаров для студентов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F4040"/>
                </a:solidFill>
              </a:rPr>
              <a:t>Ежегодная практика для студентов различных специальностей.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F4040"/>
                </a:solidFill>
              </a:rPr>
              <a:t>Интернатура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F4040"/>
                </a:solidFill>
              </a:rPr>
              <a:t>Создание лабораторной базы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F4040"/>
                </a:solidFill>
              </a:rPr>
              <a:t>Гранты на проведение перспективных исследований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10E6F0-9DAE-4619-A090-56F6E7086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88" y="3596165"/>
            <a:ext cx="4554121" cy="302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C89A935-4746-424A-B359-5083DBA2A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8018" y="3638998"/>
            <a:ext cx="3694076" cy="1806842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6AC099C-12BD-4A30-A14E-674B9D7F52D7}"/>
              </a:ext>
            </a:extLst>
          </p:cNvPr>
          <p:cNvSpPr/>
          <p:nvPr/>
        </p:nvSpPr>
        <p:spPr bwMode="auto">
          <a:xfrm>
            <a:off x="634397" y="5667697"/>
            <a:ext cx="3848200" cy="1808879"/>
          </a:xfrm>
          <a:prstGeom prst="rect">
            <a:avLst/>
          </a:prstGeom>
          <a:solidFill>
            <a:srgbClr val="CBD0DB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98AC2-2A60-41E0-9D4D-75060D1642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403" y="5661481"/>
            <a:ext cx="3522981" cy="18130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B7DD9-9513-488B-8F6C-19F6B9B5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Промышленная группа «Метран»: основные производства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1DB03-619F-425A-8213-D71AB3A8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3" descr="W:\Reklama\GRAPHICS\ФОТО\ФОТО НОВЫЙ ЗАВОД\Легкие\Произ. давления\IMG_6320.jpg">
            <a:extLst>
              <a:ext uri="{FF2B5EF4-FFF2-40B4-BE49-F238E27FC236}">
                <a16:creationId xmlns:a16="http://schemas.microsoft.com/office/drawing/2014/main" id="{C3DDEA47-746C-496A-8BAA-FEE280F3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1" y="3585525"/>
            <a:ext cx="3753266" cy="18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:\Reklama\GRAPHICS\ФОТО\ФОТО НОВЫЙ ЗАВОД\Легкие\Произ. температуры\IMG_6391.jpg">
            <a:extLst>
              <a:ext uri="{FF2B5EF4-FFF2-40B4-BE49-F238E27FC236}">
                <a16:creationId xmlns:a16="http://schemas.microsoft.com/office/drawing/2014/main" id="{008D64AB-48E2-4904-998A-B7C8424AD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5456" y="3577270"/>
            <a:ext cx="3528928" cy="182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Reklama\GRAPHICS\ФОТО\ФОТО НОВЫЙ ЗАВОД\Легкие\Произ. клапанов\IMG_6217.jpg">
            <a:extLst>
              <a:ext uri="{FF2B5EF4-FFF2-40B4-BE49-F238E27FC236}">
                <a16:creationId xmlns:a16="http://schemas.microsoft.com/office/drawing/2014/main" id="{7EBFBBA1-4DAA-4003-8CDB-CEA6FBF01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154" y="1567395"/>
            <a:ext cx="3736685" cy="18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0C5C7E5-1D1F-44BB-BF82-C28E4D802413}"/>
              </a:ext>
            </a:extLst>
          </p:cNvPr>
          <p:cNvSpPr/>
          <p:nvPr/>
        </p:nvSpPr>
        <p:spPr bwMode="auto">
          <a:xfrm>
            <a:off x="725155" y="3783957"/>
            <a:ext cx="1728193" cy="216024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23412-C76B-42E5-8FAD-47E035EAFF08}"/>
              </a:ext>
            </a:extLst>
          </p:cNvPr>
          <p:cNvSpPr txBox="1"/>
          <p:nvPr/>
        </p:nvSpPr>
        <p:spPr>
          <a:xfrm>
            <a:off x="769094" y="3768099"/>
            <a:ext cx="1981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cs typeface="+mn-cs"/>
              </a:rPr>
              <a:t>ДАТЧИКИ ДАВЛЕНИЯ</a:t>
            </a:r>
            <a:endParaRPr lang="en-US" sz="1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68815A-1498-4969-B895-99E26F87FC51}"/>
              </a:ext>
            </a:extLst>
          </p:cNvPr>
          <p:cNvSpPr/>
          <p:nvPr/>
        </p:nvSpPr>
        <p:spPr bwMode="auto">
          <a:xfrm>
            <a:off x="4725456" y="3783957"/>
            <a:ext cx="1980541" cy="216024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9EF6C-9BE9-4BD5-8452-814940723A39}"/>
              </a:ext>
            </a:extLst>
          </p:cNvPr>
          <p:cNvSpPr txBox="1"/>
          <p:nvPr/>
        </p:nvSpPr>
        <p:spPr>
          <a:xfrm>
            <a:off x="4769395" y="3768099"/>
            <a:ext cx="1981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cs typeface="+mn-cs"/>
              </a:rPr>
              <a:t>ДАТЧИКИ ТЕМПЕРАТУРЫ</a:t>
            </a:r>
            <a:endParaRPr lang="en-US" sz="1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500557-0505-4970-BD88-55F10DA71394}"/>
              </a:ext>
            </a:extLst>
          </p:cNvPr>
          <p:cNvSpPr/>
          <p:nvPr/>
        </p:nvSpPr>
        <p:spPr bwMode="auto">
          <a:xfrm>
            <a:off x="634397" y="3585525"/>
            <a:ext cx="96044" cy="1806842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41BFE9B-2D1F-49D9-A211-08DF06B10B15}"/>
              </a:ext>
            </a:extLst>
          </p:cNvPr>
          <p:cNvSpPr/>
          <p:nvPr/>
        </p:nvSpPr>
        <p:spPr bwMode="auto">
          <a:xfrm>
            <a:off x="4677434" y="3585525"/>
            <a:ext cx="96044" cy="1815096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8B10461-21CF-4472-B0E7-A1915665FAD1}"/>
              </a:ext>
            </a:extLst>
          </p:cNvPr>
          <p:cNvSpPr/>
          <p:nvPr/>
        </p:nvSpPr>
        <p:spPr bwMode="auto">
          <a:xfrm>
            <a:off x="725156" y="1768728"/>
            <a:ext cx="1461262" cy="216024"/>
          </a:xfrm>
          <a:prstGeom prst="rect">
            <a:avLst/>
          </a:prstGeom>
          <a:solidFill>
            <a:srgbClr val="62BB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484581-2352-44DB-8BF3-CF69C5069343}"/>
              </a:ext>
            </a:extLst>
          </p:cNvPr>
          <p:cNvSpPr txBox="1"/>
          <p:nvPr/>
        </p:nvSpPr>
        <p:spPr>
          <a:xfrm>
            <a:off x="725156" y="1738543"/>
            <a:ext cx="1417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cs typeface="+mn-cs"/>
              </a:rPr>
              <a:t>КЛАПАНЫ </a:t>
            </a:r>
            <a:r>
              <a:rPr lang="en-US" sz="1000" b="1" dirty="0">
                <a:solidFill>
                  <a:schemeClr val="bg1"/>
                </a:solidFill>
                <a:cs typeface="+mn-cs"/>
              </a:rPr>
              <a:t>FISHER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134E847-A655-49B2-B498-0ED1BC6BD531}"/>
              </a:ext>
            </a:extLst>
          </p:cNvPr>
          <p:cNvSpPr/>
          <p:nvPr/>
        </p:nvSpPr>
        <p:spPr bwMode="auto">
          <a:xfrm>
            <a:off x="634397" y="1570296"/>
            <a:ext cx="96044" cy="1824402"/>
          </a:xfrm>
          <a:prstGeom prst="rect">
            <a:avLst/>
          </a:prstGeom>
          <a:solidFill>
            <a:srgbClr val="62BB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8" name="Picture 7" descr="W:\Reklama\GRAPHICS\ФОТО\ФОТО НОВЫЙ ЗАВОД\Легкие\Произ. шкафов\IMG_6251.jpg">
            <a:extLst>
              <a:ext uri="{FF2B5EF4-FFF2-40B4-BE49-F238E27FC236}">
                <a16:creationId xmlns:a16="http://schemas.microsoft.com/office/drawing/2014/main" id="{3B376EA5-F07C-4F00-B665-BEF3AA710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42104" y="1555308"/>
            <a:ext cx="3719990" cy="182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57E21E-6E32-4F27-BD81-C14040F2856D}"/>
              </a:ext>
            </a:extLst>
          </p:cNvPr>
          <p:cNvSpPr/>
          <p:nvPr/>
        </p:nvSpPr>
        <p:spPr bwMode="auto">
          <a:xfrm>
            <a:off x="8605870" y="1756641"/>
            <a:ext cx="1724346" cy="216024"/>
          </a:xfrm>
          <a:prstGeom prst="rect">
            <a:avLst/>
          </a:prstGeom>
          <a:solidFill>
            <a:srgbClr val="F79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B43F18-5079-4354-A72E-4E276D727628}"/>
              </a:ext>
            </a:extLst>
          </p:cNvPr>
          <p:cNvSpPr txBox="1"/>
          <p:nvPr/>
        </p:nvSpPr>
        <p:spPr>
          <a:xfrm>
            <a:off x="8601152" y="1740782"/>
            <a:ext cx="1991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cs typeface="+mn-cs"/>
              </a:rPr>
              <a:t>СИСТЕМЫ УПРАВЛЕНИЯ</a:t>
            </a:r>
            <a:endParaRPr lang="en-US" sz="1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6742B6B-7BCD-433A-8B2D-854FA362556B}"/>
              </a:ext>
            </a:extLst>
          </p:cNvPr>
          <p:cNvSpPr/>
          <p:nvPr/>
        </p:nvSpPr>
        <p:spPr bwMode="auto">
          <a:xfrm>
            <a:off x="8515111" y="1558209"/>
            <a:ext cx="96044" cy="1824402"/>
          </a:xfrm>
          <a:prstGeom prst="rect">
            <a:avLst/>
          </a:prstGeom>
          <a:solidFill>
            <a:srgbClr val="F79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BFCC818E-70A2-4659-8FE3-9F00A59C2C28}"/>
              </a:ext>
            </a:extLst>
          </p:cNvPr>
          <p:cNvSpPr txBox="1">
            <a:spLocks/>
          </p:cNvSpPr>
          <p:nvPr/>
        </p:nvSpPr>
        <p:spPr bwMode="auto">
          <a:xfrm>
            <a:off x="864227" y="6058813"/>
            <a:ext cx="3178241" cy="127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Font typeface="Arial"/>
              <a:buChar char="•"/>
              <a:defRPr sz="24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–"/>
              <a:defRPr sz="2200">
                <a:solidFill>
                  <a:srgbClr val="5D5D5D"/>
                </a:solidFill>
                <a:latin typeface="+mn-lt"/>
                <a:ea typeface="+mn-ea"/>
              </a:defRPr>
            </a:lvl2pPr>
            <a:lvl3pPr marL="10858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–"/>
              <a:defRPr sz="1800">
                <a:solidFill>
                  <a:srgbClr val="5D5D5D"/>
                </a:solidFill>
                <a:latin typeface="+mn-lt"/>
                <a:ea typeface="+mn-ea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»"/>
              <a:defRPr sz="1800">
                <a:solidFill>
                  <a:srgbClr val="5D5D5D"/>
                </a:solidFill>
                <a:latin typeface="+mn-lt"/>
                <a:ea typeface="+mn-ea"/>
              </a:defRPr>
            </a:lvl5pPr>
            <a:lvl6pPr marL="2235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692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1496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606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b="1" kern="0" dirty="0">
                <a:solidFill>
                  <a:srgbClr val="3F4040"/>
                </a:solidFill>
              </a:rPr>
              <a:t>C</a:t>
            </a:r>
            <a:r>
              <a:rPr lang="ru-RU" sz="1600" b="1" kern="0" dirty="0">
                <a:solidFill>
                  <a:srgbClr val="3F4040"/>
                </a:solidFill>
              </a:rPr>
              <a:t>роки производства для регуляторов </a:t>
            </a:r>
            <a:r>
              <a:rPr lang="ru-RU" sz="1600" b="1" kern="0" dirty="0">
                <a:solidFill>
                  <a:srgbClr val="3F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МЕТРАН</a:t>
            </a:r>
            <a:r>
              <a:rPr lang="en-US" sz="1600" b="1" kern="0" dirty="0">
                <a:solidFill>
                  <a:srgbClr val="3F4040"/>
                </a:solidFill>
              </a:rPr>
              <a:t> </a:t>
            </a:r>
            <a:r>
              <a:rPr lang="ru-RU" sz="1600" b="1" kern="0" dirty="0">
                <a:solidFill>
                  <a:srgbClr val="3F4040"/>
                </a:solidFill>
              </a:rPr>
              <a:t>составляют</a:t>
            </a:r>
            <a:r>
              <a:rPr lang="en-US" sz="1600" b="1" kern="0" dirty="0">
                <a:solidFill>
                  <a:srgbClr val="3F4040"/>
                </a:solidFill>
              </a:rPr>
              <a:t> </a:t>
            </a:r>
            <a:r>
              <a:rPr lang="ru-RU" sz="1600" b="1" kern="0" dirty="0">
                <a:solidFill>
                  <a:srgbClr val="3F4040"/>
                </a:solidFill>
              </a:rPr>
              <a:t>до 6-8 недель по программе «Оптимальный выбор»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6338AB-CE0C-42FA-9461-D30177EAFD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4912" y="5667697"/>
            <a:ext cx="3695071" cy="1806843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F6C6790-167C-4E24-BC12-334825885FFD}"/>
              </a:ext>
            </a:extLst>
          </p:cNvPr>
          <p:cNvSpPr/>
          <p:nvPr/>
        </p:nvSpPr>
        <p:spPr bwMode="auto">
          <a:xfrm>
            <a:off x="4764460" y="1765827"/>
            <a:ext cx="1728193" cy="216024"/>
          </a:xfrm>
          <a:prstGeom prst="rect">
            <a:avLst/>
          </a:prstGeom>
          <a:solidFill>
            <a:srgbClr val="62BB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0E0A4A-18B2-48FA-874E-B209240D481A}"/>
              </a:ext>
            </a:extLst>
          </p:cNvPr>
          <p:cNvSpPr txBox="1"/>
          <p:nvPr/>
        </p:nvSpPr>
        <p:spPr>
          <a:xfrm>
            <a:off x="4808399" y="1749969"/>
            <a:ext cx="1201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cs typeface="+mn-cs"/>
              </a:rPr>
              <a:t>РЕГУЛЯТОРЫ</a:t>
            </a:r>
            <a:endParaRPr lang="en-US" sz="1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5EA9D4F-00C6-4BA0-92E2-98B82A7611E1}"/>
              </a:ext>
            </a:extLst>
          </p:cNvPr>
          <p:cNvSpPr/>
          <p:nvPr/>
        </p:nvSpPr>
        <p:spPr bwMode="auto">
          <a:xfrm>
            <a:off x="8566900" y="5743072"/>
            <a:ext cx="1980541" cy="216024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EB9873-4AA6-48E7-9DB9-AA43E9940F8D}"/>
              </a:ext>
            </a:extLst>
          </p:cNvPr>
          <p:cNvSpPr txBox="1"/>
          <p:nvPr/>
        </p:nvSpPr>
        <p:spPr>
          <a:xfrm>
            <a:off x="8643413" y="5712875"/>
            <a:ext cx="1981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cs typeface="+mn-cs"/>
              </a:rPr>
              <a:t>Поверочная установка</a:t>
            </a:r>
            <a:endParaRPr lang="en-US" sz="1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4673702" y="1567395"/>
            <a:ext cx="96044" cy="1806842"/>
          </a:xfrm>
          <a:prstGeom prst="rect">
            <a:avLst/>
          </a:prstGeom>
          <a:solidFill>
            <a:srgbClr val="62BB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F18B5CE-C340-4643-AFA5-F623E04FE212}"/>
              </a:ext>
            </a:extLst>
          </p:cNvPr>
          <p:cNvSpPr/>
          <p:nvPr/>
        </p:nvSpPr>
        <p:spPr bwMode="auto">
          <a:xfrm>
            <a:off x="8516231" y="5661480"/>
            <a:ext cx="96044" cy="1815096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EC56207-EB82-44C9-8214-6EAEAE007B44}"/>
              </a:ext>
            </a:extLst>
          </p:cNvPr>
          <p:cNvSpPr/>
          <p:nvPr/>
        </p:nvSpPr>
        <p:spPr bwMode="auto">
          <a:xfrm>
            <a:off x="8605430" y="3837429"/>
            <a:ext cx="2397366" cy="216024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360564-0203-41B4-AC58-A5AD740A41C2}"/>
              </a:ext>
            </a:extLst>
          </p:cNvPr>
          <p:cNvSpPr txBox="1"/>
          <p:nvPr/>
        </p:nvSpPr>
        <p:spPr>
          <a:xfrm>
            <a:off x="8649369" y="3821571"/>
            <a:ext cx="1849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cs typeface="+mn-cs"/>
              </a:rPr>
              <a:t>УРОВНЕМЕРЫ</a:t>
            </a:r>
            <a:endParaRPr lang="en-US" sz="1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75C0A3B-F6DA-4577-AEC9-2C4AEF247E06}"/>
              </a:ext>
            </a:extLst>
          </p:cNvPr>
          <p:cNvSpPr/>
          <p:nvPr/>
        </p:nvSpPr>
        <p:spPr bwMode="auto">
          <a:xfrm>
            <a:off x="8514672" y="3638997"/>
            <a:ext cx="96044" cy="1806842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450E7B1-74DD-454A-B93B-3970C895A818}"/>
              </a:ext>
            </a:extLst>
          </p:cNvPr>
          <p:cNvSpPr/>
          <p:nvPr/>
        </p:nvSpPr>
        <p:spPr bwMode="auto">
          <a:xfrm>
            <a:off x="4739602" y="5743072"/>
            <a:ext cx="1980541" cy="216024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976C2B-272C-4F35-86F4-716178E04E1B}"/>
              </a:ext>
            </a:extLst>
          </p:cNvPr>
          <p:cNvSpPr txBox="1"/>
          <p:nvPr/>
        </p:nvSpPr>
        <p:spPr>
          <a:xfrm>
            <a:off x="4816115" y="5712875"/>
            <a:ext cx="1981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cs typeface="+mn-cs"/>
              </a:rPr>
              <a:t>Расходомеры</a:t>
            </a:r>
            <a:endParaRPr lang="en-US" sz="1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F8EE35A-AA26-4F6A-B274-192240C1CA9F}"/>
              </a:ext>
            </a:extLst>
          </p:cNvPr>
          <p:cNvSpPr/>
          <p:nvPr/>
        </p:nvSpPr>
        <p:spPr bwMode="auto">
          <a:xfrm>
            <a:off x="4688933" y="5661480"/>
            <a:ext cx="96044" cy="1815096"/>
          </a:xfrm>
          <a:prstGeom prst="rect">
            <a:avLst/>
          </a:prstGeom>
          <a:solidFill>
            <a:srgbClr val="3C9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75A6347-EAD6-439D-8473-5E993CD1E5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768" y="1567395"/>
            <a:ext cx="3484331" cy="1806842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FE6B3AC-48B8-4371-9EAF-67BEE09F3463}"/>
              </a:ext>
            </a:extLst>
          </p:cNvPr>
          <p:cNvSpPr/>
          <p:nvPr/>
        </p:nvSpPr>
        <p:spPr bwMode="auto">
          <a:xfrm>
            <a:off x="4741753" y="1746777"/>
            <a:ext cx="1461262" cy="216024"/>
          </a:xfrm>
          <a:prstGeom prst="rect">
            <a:avLst/>
          </a:prstGeom>
          <a:solidFill>
            <a:srgbClr val="62BB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0A7D7A-27BF-49CC-B0E3-ADC4B3153DC2}"/>
              </a:ext>
            </a:extLst>
          </p:cNvPr>
          <p:cNvSpPr txBox="1"/>
          <p:nvPr/>
        </p:nvSpPr>
        <p:spPr>
          <a:xfrm>
            <a:off x="4739395" y="1724891"/>
            <a:ext cx="1417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РЕГУЛЯТОРЫ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579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8194" name="Picture 2" descr="Метр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0"/>
            <a:ext cx="10972800" cy="2575248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514268"/>
            <a:ext cx="10972800" cy="674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267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1DB03-619F-425A-8213-D71AB3A8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t>17</a:t>
            </a:fld>
            <a:endParaRPr lang="en-US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2929812" y="2029409"/>
            <a:ext cx="130629" cy="62001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0" name="Rectangle 28"/>
          <p:cNvSpPr/>
          <p:nvPr/>
        </p:nvSpPr>
        <p:spPr bwMode="auto">
          <a:xfrm>
            <a:off x="0" y="0"/>
            <a:ext cx="7283372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1" name="Заголовок 5"/>
          <p:cNvSpPr txBox="1">
            <a:spLocks/>
          </p:cNvSpPr>
          <p:nvPr/>
        </p:nvSpPr>
        <p:spPr>
          <a:xfrm>
            <a:off x="636587" y="577521"/>
            <a:ext cx="5783263" cy="1016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Регуляторы Давления Газа</a:t>
            </a:r>
          </a:p>
        </p:txBody>
      </p:sp>
      <p:pic>
        <p:nvPicPr>
          <p:cNvPr id="54" name="Рисунок 53" descr="C:\Users\Shishkin Stanislav\Desktop\МЕТРАН_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2348" y="293607"/>
            <a:ext cx="4608512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23719" y="1959275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ПРОИЗВОДСТВО ГАЗОРЕГУЛИРУЮЩЕГО ОБОРУДОВАНИЯ НА ЗАВОДЕ МЕТРАН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не только агрегатирование узлов, проведение испытаний, но и изготовление их самих силами завода на уникальном оборудовании, а также Российскими партнёрами-поставщиками.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60440" y="4326795"/>
            <a:ext cx="11569959" cy="38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60A7D7A-27BF-49CC-B0E3-ADC4B3153DC2}"/>
              </a:ext>
            </a:extLst>
          </p:cNvPr>
          <p:cNvSpPr txBox="1"/>
          <p:nvPr/>
        </p:nvSpPr>
        <p:spPr>
          <a:xfrm>
            <a:off x="2929813" y="5612076"/>
            <a:ext cx="2006082" cy="6771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400" b="1" dirty="0">
                <a:solidFill>
                  <a:schemeClr val="bg1"/>
                </a:solidFill>
                <a:cs typeface="+mn-cs"/>
              </a:rPr>
              <a:t>РЕГУЛЯТОРЫ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МЕТРАН</a:t>
            </a:r>
            <a:endParaRPr lang="en-US" sz="24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6860745" y="1352939"/>
            <a:ext cx="7769653" cy="125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99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1DB03-619F-425A-8213-D71AB3A8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t>18</a:t>
            </a:fld>
            <a:endParaRPr lang="en-US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2929812" y="2029409"/>
            <a:ext cx="130629" cy="62001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0" name="Rectangle 28"/>
          <p:cNvSpPr/>
          <p:nvPr/>
        </p:nvSpPr>
        <p:spPr bwMode="auto">
          <a:xfrm>
            <a:off x="0" y="0"/>
            <a:ext cx="7283372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1" name="Заголовок 5"/>
          <p:cNvSpPr txBox="1">
            <a:spLocks/>
          </p:cNvSpPr>
          <p:nvPr/>
        </p:nvSpPr>
        <p:spPr>
          <a:xfrm>
            <a:off x="636587" y="577521"/>
            <a:ext cx="5783263" cy="1016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Регуляторы Давления Газа</a:t>
            </a:r>
          </a:p>
        </p:txBody>
      </p:sp>
      <p:pic>
        <p:nvPicPr>
          <p:cNvPr id="54" name="Рисунок 53" descr="C:\Users\Shishkin Stanislav\Desktop\МЕТРАН_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2348" y="293607"/>
            <a:ext cx="4608512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23719" y="1478901"/>
            <a:ext cx="662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РАСШИРЕНИЕ ЛИНЕЙКИ ПРОИЗВОДИМОЙ ПРОДУКЦИИ ПОД ТМ «МЕТРАН»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Регуляторы давления;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Предохранительные сбросные клапаны;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Предохранительные запорные (отсечные) клапаны;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Ремонтные комплекты ЗИП.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0A7D7A-27BF-49CC-B0E3-ADC4B3153DC2}"/>
              </a:ext>
            </a:extLst>
          </p:cNvPr>
          <p:cNvSpPr txBox="1"/>
          <p:nvPr/>
        </p:nvSpPr>
        <p:spPr>
          <a:xfrm>
            <a:off x="2929813" y="5612076"/>
            <a:ext cx="2006082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400" b="1" dirty="0">
                <a:solidFill>
                  <a:schemeClr val="bg1"/>
                </a:solidFill>
                <a:cs typeface="+mn-cs"/>
              </a:rPr>
              <a:t>РЕГУЛЯТОРЫ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МЕТРАН</a:t>
            </a:r>
            <a:endParaRPr lang="en-US" sz="24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6860745" y="1352939"/>
            <a:ext cx="7769653" cy="1259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41" y="3806890"/>
            <a:ext cx="11569958" cy="44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5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Shishkin Stanislav\Desktop\ФЛ_МЕТРАН_.jpg"/>
          <p:cNvPicPr/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5005061" y="3708920"/>
            <a:ext cx="3513787" cy="384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1DB03-619F-425A-8213-D71AB3A8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t>19</a:t>
            </a:fld>
            <a:endParaRPr lang="en-US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2929812" y="2029409"/>
            <a:ext cx="130629" cy="62001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0" name="Rectangle 28"/>
          <p:cNvSpPr/>
          <p:nvPr/>
        </p:nvSpPr>
        <p:spPr bwMode="auto">
          <a:xfrm>
            <a:off x="0" y="0"/>
            <a:ext cx="7283372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1" name="Заголовок 5"/>
          <p:cNvSpPr txBox="1">
            <a:spLocks/>
          </p:cNvSpPr>
          <p:nvPr/>
        </p:nvSpPr>
        <p:spPr>
          <a:xfrm>
            <a:off x="636587" y="577521"/>
            <a:ext cx="5783263" cy="1016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Регуляторы Давления Газа</a:t>
            </a:r>
          </a:p>
        </p:txBody>
      </p:sp>
      <p:pic>
        <p:nvPicPr>
          <p:cNvPr id="54" name="Рисунок 53" descr="C:\Users\Shishkin Stanislav\Desktop\МЕТРАН_Log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2348" y="293607"/>
            <a:ext cx="4608512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041362" y="1595538"/>
            <a:ext cx="5551715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С целью реализации полной стратегии импортозамещения в январе 2016 г. начата разработка нового, современного РЕГУЛЯТОРА ДАВЛЕНИЯ ГАЗА МЕТРАН. </a:t>
            </a:r>
          </a:p>
          <a:p>
            <a:pPr algn="just"/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В 2017 г. разработана вся конструкторская документация, налажены все производственные процессы для серийного выпуска новой продукции.</a:t>
            </a:r>
          </a:p>
          <a:p>
            <a:pPr algn="just"/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Регуляторы давления МЕТРАН обладают всеми преимуществами зарубежных аналогов и позволят реально экономить солидные финансовые средства за счёт малой стоимости владения данным оборудованием.</a:t>
            </a:r>
          </a:p>
          <a:p>
            <a:pPr algn="just"/>
            <a:endParaRPr lang="ru-R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Сегодня мы производим всю линейку регуляторов давления МЕТРАН ФЛ.</a:t>
            </a:r>
          </a:p>
          <a:p>
            <a:endParaRPr lang="ru-R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0A7D7A-27BF-49CC-B0E3-ADC4B3153DC2}"/>
              </a:ext>
            </a:extLst>
          </p:cNvPr>
          <p:cNvSpPr txBox="1"/>
          <p:nvPr/>
        </p:nvSpPr>
        <p:spPr>
          <a:xfrm>
            <a:off x="2929813" y="5612076"/>
            <a:ext cx="2006082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400" b="1" dirty="0">
                <a:solidFill>
                  <a:schemeClr val="bg1"/>
                </a:solidFill>
                <a:cs typeface="+mn-cs"/>
              </a:rPr>
              <a:t>РЕГУЛЯТОРЫ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МЕТРАН</a:t>
            </a:r>
            <a:endParaRPr lang="en-US" sz="24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6860745" y="1352939"/>
            <a:ext cx="7769653" cy="1259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165915"/>
            <a:ext cx="28606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Разработан Российскими специалистами завода МЕТРАН в начале 2016 г. на основе технологий ТАРТАРИНИ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Имеет специальные конструкции для условий эксплуатации Крайнего Севера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Многообразие типоразмеров и исполнений, направленных для соответствия требованиям заказчика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Хорошее соотношение цены и качества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Низкая стоимость владения оборудованием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83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ru-RU" dirty="0">
                <a:solidFill>
                  <a:srgbClr val="004B8D"/>
                </a:solidFill>
              </a:rPr>
              <a:t>Статус Метран</a:t>
            </a:r>
            <a:endParaRPr lang="en-US" b="0" i="0" dirty="0">
              <a:solidFill>
                <a:srgbClr val="004B8D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3711748" y="4179521"/>
            <a:ext cx="2637560" cy="159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t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300" b="1" kern="0" dirty="0">
                <a:solidFill>
                  <a:srgbClr val="00A4D2"/>
                </a:solidFill>
              </a:rPr>
              <a:t>10</a:t>
            </a:r>
            <a:r>
              <a:rPr lang="en-US" sz="4300" b="1" kern="0" dirty="0">
                <a:solidFill>
                  <a:srgbClr val="00A4D2"/>
                </a:solidFill>
              </a:rPr>
              <a:t>00</a:t>
            </a:r>
            <a:r>
              <a:rPr lang="ru-RU" sz="4300" b="1" kern="0" dirty="0">
                <a:solidFill>
                  <a:srgbClr val="00A4D2"/>
                </a:solidFill>
              </a:rPr>
              <a:t> </a:t>
            </a:r>
            <a:r>
              <a:rPr lang="ru-RU" sz="1800" b="1" kern="0" dirty="0">
                <a:solidFill>
                  <a:srgbClr val="00A4D2"/>
                </a:solidFill>
              </a:rPr>
              <a:t>СОТРУДНИКОВ, </a:t>
            </a:r>
            <a:r>
              <a:rPr lang="ru-RU" sz="1800" b="1" kern="0" dirty="0">
                <a:solidFill>
                  <a:srgbClr val="3F4040"/>
                </a:solidFill>
              </a:rPr>
              <a:t>ГРАЖДАНЕ РОССИИ И СТРАН СНГ</a:t>
            </a:r>
            <a:endParaRPr lang="en-US" sz="1800" b="1" kern="0" dirty="0">
              <a:solidFill>
                <a:srgbClr val="3F4040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3711748" y="1773046"/>
            <a:ext cx="6531847" cy="232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t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400" b="1" kern="0" dirty="0">
                <a:solidFill>
                  <a:srgbClr val="00A4D2"/>
                </a:solidFill>
              </a:rPr>
              <a:t>ПРОМЫШЛЕННАЯ ГРУППА МЕТРАН </a:t>
            </a:r>
            <a:r>
              <a:rPr lang="ru-RU" sz="2400" kern="0" dirty="0">
                <a:solidFill>
                  <a:srgbClr val="3F4040"/>
                </a:solidFill>
              </a:rPr>
              <a:t>ЗАСЛУЖИВАЕТ НАЗВАНИЯ </a:t>
            </a:r>
            <a:r>
              <a:rPr lang="ru-RU" sz="2400" b="1" kern="0" dirty="0">
                <a:solidFill>
                  <a:srgbClr val="00A4D2"/>
                </a:solidFill>
              </a:rPr>
              <a:t>«ОТЕЧЕСТВЕННОГО ПРОИЗВОДИТЕЛЯ» </a:t>
            </a:r>
            <a:r>
              <a:rPr lang="ru-RU" sz="2400" kern="0" dirty="0">
                <a:solidFill>
                  <a:srgbClr val="3F4040"/>
                </a:solidFill>
              </a:rPr>
              <a:t>НА ОСНОВАНИИ ВКЛАДА В ЭКОНОМИКУ РОССИИ И БЛАГОСОСТОЯНИЕ МЕСТНОГО СООБЩЕСТВА</a:t>
            </a:r>
            <a:endParaRPr lang="en-US" sz="2400" kern="0" dirty="0">
              <a:solidFill>
                <a:srgbClr val="3F4040"/>
              </a:solidFill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 bwMode="auto">
          <a:xfrm>
            <a:off x="3884178" y="3996685"/>
            <a:ext cx="64913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itle 1"/>
          <p:cNvSpPr txBox="1">
            <a:spLocks/>
          </p:cNvSpPr>
          <p:nvPr/>
        </p:nvSpPr>
        <p:spPr bwMode="auto">
          <a:xfrm>
            <a:off x="3771090" y="6591803"/>
            <a:ext cx="6604403" cy="140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t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kern="0" dirty="0">
                <a:solidFill>
                  <a:srgbClr val="3F4040"/>
                </a:solidFill>
              </a:rPr>
              <a:t>ПЕРВОЙ И ВТОРОЙ ОЧЕРЕДИ ОФИСНО-ПРОИЗВОДСТВЕННОГО КОМПЛЕКСА ВЫПОЛНЯЕТСЯ </a:t>
            </a:r>
            <a:br>
              <a:rPr lang="ru-RU" sz="1800" kern="0" dirty="0">
                <a:solidFill>
                  <a:srgbClr val="3F4040"/>
                </a:solidFill>
              </a:rPr>
            </a:br>
            <a:r>
              <a:rPr lang="ru-RU" sz="1800" kern="0" dirty="0">
                <a:solidFill>
                  <a:srgbClr val="3F4040"/>
                </a:solidFill>
              </a:rPr>
              <a:t>ПОДРЯДЧИКАМИ ЧЕЛЯБИНСКА И ЧЕЛЯБИНСКОЙ ОБЛАСТИ </a:t>
            </a:r>
            <a:endParaRPr lang="en-US" sz="1800" kern="0" dirty="0">
              <a:solidFill>
                <a:srgbClr val="3F4040"/>
              </a:solidFill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 bwMode="auto">
          <a:xfrm>
            <a:off x="6545881" y="4180597"/>
            <a:ext cx="3906123" cy="165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t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300" b="1" kern="0" dirty="0">
                <a:solidFill>
                  <a:srgbClr val="00A4D2"/>
                </a:solidFill>
              </a:rPr>
              <a:t>69%</a:t>
            </a:r>
            <a:br>
              <a:rPr lang="ru-RU" sz="4300" b="1" kern="0" dirty="0">
                <a:solidFill>
                  <a:srgbClr val="00A4D2"/>
                </a:solidFill>
              </a:rPr>
            </a:br>
            <a:r>
              <a:rPr lang="ru-RU" sz="1800" b="1" kern="0" dirty="0">
                <a:solidFill>
                  <a:srgbClr val="00A4D2"/>
                </a:solidFill>
              </a:rPr>
              <a:t>ПРОИЗВЕДЕННОЙ ПРОДУКЦИИ</a:t>
            </a:r>
            <a:endParaRPr lang="en-US" sz="1800" b="1" kern="0" dirty="0">
              <a:solidFill>
                <a:srgbClr val="00A4D2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800" b="1" kern="0" dirty="0">
                <a:solidFill>
                  <a:srgbClr val="3F4040"/>
                </a:solidFill>
              </a:rPr>
              <a:t>– ПОД БРЕНДОМ МЕТРАН, СОБСТВЕННОЙ РАЗРАБОТКИ</a:t>
            </a:r>
          </a:p>
          <a:p>
            <a:endParaRPr lang="en-US" sz="1800" b="1" kern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3581273" y="1719502"/>
            <a:ext cx="6905696" cy="6243328"/>
            <a:chOff x="2844350" y="1432919"/>
            <a:chExt cx="4370789" cy="4943806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2844350" y="1432919"/>
              <a:ext cx="0" cy="49438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7215139" y="1432919"/>
              <a:ext cx="0" cy="49438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7" name="Straight Connector 56"/>
          <p:cNvCxnSpPr/>
          <p:nvPr/>
        </p:nvCxnSpPr>
        <p:spPr bwMode="auto">
          <a:xfrm>
            <a:off x="10625024" y="3996685"/>
            <a:ext cx="35021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itle 1"/>
          <p:cNvSpPr txBox="1">
            <a:spLocks/>
          </p:cNvSpPr>
          <p:nvPr/>
        </p:nvSpPr>
        <p:spPr bwMode="auto">
          <a:xfrm>
            <a:off x="10617445" y="1796560"/>
            <a:ext cx="1952617" cy="101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ru-RU" sz="4800" b="1" kern="0" dirty="0">
                <a:solidFill>
                  <a:srgbClr val="3F4040"/>
                </a:solidFill>
              </a:rPr>
              <a:t>71%</a:t>
            </a:r>
            <a:br>
              <a:rPr lang="en-US" sz="2880" kern="0" dirty="0">
                <a:solidFill>
                  <a:schemeClr val="accent5"/>
                </a:solidFill>
              </a:rPr>
            </a:br>
            <a:r>
              <a:rPr lang="ru-RU" b="1" kern="0" dirty="0">
                <a:solidFill>
                  <a:srgbClr val="00A4D2"/>
                </a:solidFill>
              </a:rPr>
              <a:t>ПРОДАЖ</a:t>
            </a:r>
            <a:endParaRPr lang="en-US" b="1" kern="0" dirty="0">
              <a:solidFill>
                <a:srgbClr val="00A4D2"/>
              </a:solidFill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10617444" y="2852927"/>
            <a:ext cx="3509718" cy="96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kern="0" dirty="0">
                <a:solidFill>
                  <a:srgbClr val="3F4040"/>
                </a:solidFill>
              </a:rPr>
              <a:t>ПРОДУКЦИЯ СОБСТВЕННОГО ПРОИЗВОДСТВА</a:t>
            </a:r>
            <a:endParaRPr lang="en-US" sz="1800" kern="0" dirty="0">
              <a:solidFill>
                <a:srgbClr val="3F4040"/>
              </a:solidFill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10670271" y="4562816"/>
            <a:ext cx="1280750" cy="1280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dirty="0">
              <a:solidFill>
                <a:schemeClr val="bg1"/>
              </a:solidFill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 bwMode="auto">
          <a:xfrm>
            <a:off x="10730344" y="5025841"/>
            <a:ext cx="1160603" cy="71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n-US" sz="4000" b="1" kern="0" dirty="0">
                <a:solidFill>
                  <a:srgbClr val="3F4040"/>
                </a:solidFill>
              </a:rPr>
              <a:t>1</a:t>
            </a:r>
            <a:endParaRPr lang="ru-RU" sz="4000" b="1" kern="0" dirty="0">
              <a:solidFill>
                <a:srgbClr val="3F404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ru-RU" sz="1800" dirty="0">
                <a:solidFill>
                  <a:srgbClr val="3F4040"/>
                </a:solidFill>
              </a:rPr>
              <a:t>млрд. руб.</a:t>
            </a:r>
            <a:endParaRPr lang="en-US" sz="1800" b="1" kern="0" dirty="0">
              <a:solidFill>
                <a:srgbClr val="3F404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>
            <a:off x="11149533" y="4599250"/>
            <a:ext cx="398230" cy="208013"/>
          </a:xfrm>
          <a:prstGeom prst="triangle">
            <a:avLst/>
          </a:prstGeom>
          <a:solidFill>
            <a:srgbClr val="00A4D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dirty="0">
              <a:solidFill>
                <a:schemeClr val="bg1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10625024" y="6009131"/>
            <a:ext cx="35021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itle 1"/>
          <p:cNvSpPr txBox="1">
            <a:spLocks/>
          </p:cNvSpPr>
          <p:nvPr/>
        </p:nvSpPr>
        <p:spPr bwMode="auto">
          <a:xfrm>
            <a:off x="3796469" y="6105790"/>
            <a:ext cx="5797316" cy="46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ru-RU" sz="1800" b="1" kern="0" dirty="0">
                <a:solidFill>
                  <a:srgbClr val="00A4D2"/>
                </a:solidFill>
              </a:rPr>
              <a:t>ПРОЕКТИРОВАНИЕ И СТРОИТЕЛЬСТВО</a:t>
            </a:r>
            <a:endParaRPr lang="en-US" sz="1800" b="1" kern="0" dirty="0">
              <a:solidFill>
                <a:srgbClr val="00A4D2"/>
              </a:solidFill>
            </a:endParaRPr>
          </a:p>
        </p:txBody>
      </p:sp>
      <p:cxnSp>
        <p:nvCxnSpPr>
          <p:cNvPr id="50" name="Straight Connector 49"/>
          <p:cNvCxnSpPr>
            <a:cxnSpLocks/>
          </p:cNvCxnSpPr>
          <p:nvPr/>
        </p:nvCxnSpPr>
        <p:spPr bwMode="auto">
          <a:xfrm>
            <a:off x="3884178" y="6009131"/>
            <a:ext cx="64913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itle 1"/>
          <p:cNvSpPr txBox="1">
            <a:spLocks/>
          </p:cNvSpPr>
          <p:nvPr/>
        </p:nvSpPr>
        <p:spPr bwMode="auto">
          <a:xfrm>
            <a:off x="445880" y="3021532"/>
            <a:ext cx="2838873" cy="99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t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800" b="1" kern="0" dirty="0">
                <a:solidFill>
                  <a:srgbClr val="00A4D2"/>
                </a:solidFill>
              </a:rPr>
              <a:t>АО ПГ «МЕТРАН»</a:t>
            </a:r>
            <a:r>
              <a:rPr lang="ru-RU" sz="1800" kern="0" dirty="0">
                <a:solidFill>
                  <a:srgbClr val="00A4D2"/>
                </a:solidFill>
              </a:rPr>
              <a:t> –</a:t>
            </a:r>
          </a:p>
          <a:p>
            <a:pPr>
              <a:spcAft>
                <a:spcPts val="600"/>
              </a:spcAft>
            </a:pPr>
            <a:r>
              <a:rPr lang="ru-RU" sz="1800" kern="0" dirty="0">
                <a:solidFill>
                  <a:srgbClr val="3F4040"/>
                </a:solidFill>
              </a:rPr>
              <a:t>РОССИЙСКОЕ ЮРИДИЧЕСКОЕ ЛИЦО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 bwMode="auto">
          <a:xfrm>
            <a:off x="12134322" y="4376810"/>
            <a:ext cx="1992840" cy="14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3F4040"/>
                </a:solidFill>
              </a:rPr>
              <a:t>УПЛАЧЕНО НАЛОГОВ ВО ВСЕ УРОВНИ </a:t>
            </a:r>
            <a:br>
              <a:rPr lang="ru-RU" sz="1800" dirty="0"/>
            </a:br>
            <a:r>
              <a:rPr lang="ru-RU" sz="1800" b="1" dirty="0">
                <a:solidFill>
                  <a:srgbClr val="00A4D2"/>
                </a:solidFill>
              </a:rPr>
              <a:t>ЗА 2017 ГОД</a:t>
            </a:r>
            <a:endParaRPr lang="ru-RU" sz="1800" b="1" kern="0" dirty="0">
              <a:solidFill>
                <a:srgbClr val="00A4D2"/>
              </a:solidFill>
            </a:endParaRPr>
          </a:p>
        </p:txBody>
      </p:sp>
      <p:cxnSp>
        <p:nvCxnSpPr>
          <p:cNvPr id="58" name="Straight Connector 57"/>
          <p:cNvCxnSpPr>
            <a:cxnSpLocks/>
          </p:cNvCxnSpPr>
          <p:nvPr/>
        </p:nvCxnSpPr>
        <p:spPr bwMode="auto">
          <a:xfrm>
            <a:off x="565704" y="3996685"/>
            <a:ext cx="271904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cxnSpLocks/>
          </p:cNvCxnSpPr>
          <p:nvPr/>
        </p:nvCxnSpPr>
        <p:spPr bwMode="auto">
          <a:xfrm>
            <a:off x="6485807" y="4179521"/>
            <a:ext cx="0" cy="15959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575833" y="1651523"/>
            <a:ext cx="1982171" cy="46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ru-RU" sz="1800" b="1" kern="0" dirty="0">
                <a:solidFill>
                  <a:srgbClr val="3F4040"/>
                </a:solidFill>
              </a:rPr>
              <a:t>ОСНОВАНА в</a:t>
            </a:r>
            <a:endParaRPr lang="en-US" sz="1800" b="1" kern="0" dirty="0">
              <a:solidFill>
                <a:srgbClr val="3F404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75834" y="2125567"/>
            <a:ext cx="2353666" cy="59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6500" b="1" kern="0" dirty="0">
                <a:solidFill>
                  <a:srgbClr val="3F4040"/>
                </a:solidFill>
              </a:rPr>
              <a:t>19</a:t>
            </a:r>
            <a:r>
              <a:rPr lang="ru-RU" sz="6500" b="1" kern="0" dirty="0">
                <a:solidFill>
                  <a:srgbClr val="3F4040"/>
                </a:solidFill>
              </a:rPr>
              <a:t>92</a:t>
            </a:r>
            <a:endParaRPr lang="en-US" sz="6500" b="1" kern="0" dirty="0">
              <a:solidFill>
                <a:srgbClr val="3F4040"/>
              </a:solidFill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 bwMode="auto">
          <a:xfrm>
            <a:off x="502920" y="2861232"/>
            <a:ext cx="25487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itle 1">
            <a:extLst>
              <a:ext uri="{FF2B5EF4-FFF2-40B4-BE49-F238E27FC236}">
                <a16:creationId xmlns:a16="http://schemas.microsoft.com/office/drawing/2014/main" id="{D4A7AEB1-AD90-40FF-B830-DBA115893618}"/>
              </a:ext>
            </a:extLst>
          </p:cNvPr>
          <p:cNvSpPr txBox="1">
            <a:spLocks/>
          </p:cNvSpPr>
          <p:nvPr/>
        </p:nvSpPr>
        <p:spPr bwMode="auto">
          <a:xfrm>
            <a:off x="445880" y="4094956"/>
            <a:ext cx="3244207" cy="386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t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rgbClr val="00A4D2"/>
                </a:solidFill>
              </a:rPr>
              <a:t>РУКОВОДСТВУЕТСЯ:</a:t>
            </a:r>
          </a:p>
          <a:p>
            <a:pPr marL="176213" indent="-176213">
              <a:lnSpc>
                <a:spcPct val="10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3F4040"/>
                </a:solidFill>
              </a:rPr>
              <a:t>- РОССИЙСКИМ </a:t>
            </a:r>
            <a:br>
              <a:rPr lang="ru-RU" sz="1800" dirty="0">
                <a:solidFill>
                  <a:srgbClr val="3F4040"/>
                </a:solidFill>
              </a:rPr>
            </a:br>
            <a:r>
              <a:rPr lang="ru-RU" sz="1800" dirty="0">
                <a:solidFill>
                  <a:srgbClr val="3F4040"/>
                </a:solidFill>
              </a:rPr>
              <a:t>ЗАКОНОДАТЕЛЬСТВОМ, </a:t>
            </a:r>
            <a:br>
              <a:rPr lang="ru-RU" sz="1800" dirty="0">
                <a:solidFill>
                  <a:srgbClr val="3F4040"/>
                </a:solidFill>
              </a:rPr>
            </a:br>
            <a:r>
              <a:rPr lang="ru-RU" sz="1800" dirty="0">
                <a:solidFill>
                  <a:srgbClr val="3F4040"/>
                </a:solidFill>
              </a:rPr>
              <a:t>ФЕДЕРАЛЬНЫМ И  </a:t>
            </a:r>
            <a:br>
              <a:rPr lang="ru-RU" sz="1800" dirty="0">
                <a:solidFill>
                  <a:srgbClr val="3F4040"/>
                </a:solidFill>
              </a:rPr>
            </a:br>
            <a:r>
              <a:rPr lang="ru-RU" sz="1800" dirty="0">
                <a:solidFill>
                  <a:srgbClr val="3F4040"/>
                </a:solidFill>
              </a:rPr>
              <a:t>РЕГИОНАЛЬНЫМ </a:t>
            </a:r>
          </a:p>
          <a:p>
            <a:pPr marL="176213" indent="-176213">
              <a:lnSpc>
                <a:spcPct val="10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3F4040"/>
                </a:solidFill>
              </a:rPr>
              <a:t>- ПОЛИТИКАМИ </a:t>
            </a:r>
            <a:br>
              <a:rPr lang="ru-RU" sz="1800" dirty="0">
                <a:solidFill>
                  <a:srgbClr val="3F4040"/>
                </a:solidFill>
              </a:rPr>
            </a:br>
            <a:r>
              <a:rPr lang="ru-RU" sz="1800" dirty="0">
                <a:solidFill>
                  <a:srgbClr val="3F4040"/>
                </a:solidFill>
              </a:rPr>
              <a:t>КОМПАНИИ ЭМЕРСОН</a:t>
            </a:r>
          </a:p>
          <a:p>
            <a:pPr marL="176213" indent="-176213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3F4040"/>
                </a:solidFill>
              </a:rPr>
              <a:t>СОБСТВЕННЫМ УСТАВОМ И РЕШЕНИЯМИ СОВЕТА ДИРЕКТОРОВ</a:t>
            </a:r>
            <a:endParaRPr lang="ru-RU" sz="1800" kern="0" dirty="0">
              <a:solidFill>
                <a:srgbClr val="3F4040"/>
              </a:solidFill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2E744D1-24AE-4FD4-8555-B470DE54E46B}"/>
              </a:ext>
            </a:extLst>
          </p:cNvPr>
          <p:cNvSpPr txBox="1">
            <a:spLocks/>
          </p:cNvSpPr>
          <p:nvPr/>
        </p:nvSpPr>
        <p:spPr bwMode="auto">
          <a:xfrm>
            <a:off x="10635305" y="4015044"/>
            <a:ext cx="1073536" cy="46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ru-RU" sz="1800" b="1" kern="0" dirty="0">
                <a:solidFill>
                  <a:srgbClr val="3F4040"/>
                </a:solidFill>
              </a:rPr>
              <a:t>БОЛЕЕ</a:t>
            </a:r>
            <a:endParaRPr lang="en-US" sz="1800" b="1" kern="0" dirty="0">
              <a:solidFill>
                <a:srgbClr val="3F4040"/>
              </a:solidFill>
            </a:endParaRPr>
          </a:p>
        </p:txBody>
      </p:sp>
      <p:sp>
        <p:nvSpPr>
          <p:cNvPr id="76" name="Oval 62">
            <a:extLst>
              <a:ext uri="{FF2B5EF4-FFF2-40B4-BE49-F238E27FC236}">
                <a16:creationId xmlns:a16="http://schemas.microsoft.com/office/drawing/2014/main" id="{BA9C2271-969D-4E6F-985B-DA352C1B0EE2}"/>
              </a:ext>
            </a:extLst>
          </p:cNvPr>
          <p:cNvSpPr/>
          <p:nvPr/>
        </p:nvSpPr>
        <p:spPr bwMode="auto">
          <a:xfrm>
            <a:off x="10670271" y="6690370"/>
            <a:ext cx="1280750" cy="1280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dirty="0">
              <a:solidFill>
                <a:schemeClr val="bg1"/>
              </a:solidFill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A5E1404C-8A00-436C-B892-E42085954BED}"/>
              </a:ext>
            </a:extLst>
          </p:cNvPr>
          <p:cNvSpPr txBox="1">
            <a:spLocks/>
          </p:cNvSpPr>
          <p:nvPr/>
        </p:nvSpPr>
        <p:spPr bwMode="auto">
          <a:xfrm>
            <a:off x="10730344" y="7142287"/>
            <a:ext cx="1160603" cy="71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n-US" sz="4000" b="1" kern="0" dirty="0">
                <a:solidFill>
                  <a:srgbClr val="3F4040"/>
                </a:solidFill>
              </a:rPr>
              <a:t>1</a:t>
            </a:r>
            <a:endParaRPr lang="ru-RU" sz="4000" b="1" kern="0" dirty="0">
              <a:solidFill>
                <a:srgbClr val="3F404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ru-RU" sz="1800" dirty="0">
                <a:solidFill>
                  <a:srgbClr val="3F4040"/>
                </a:solidFill>
              </a:rPr>
              <a:t>млрд.</a:t>
            </a:r>
          </a:p>
          <a:p>
            <a:pPr algn="ctr">
              <a:lnSpc>
                <a:spcPct val="75000"/>
              </a:lnSpc>
            </a:pPr>
            <a:r>
              <a:rPr lang="ru-RU" sz="1800" kern="0" dirty="0">
                <a:solidFill>
                  <a:srgbClr val="3F4040"/>
                </a:solidFill>
              </a:rPr>
              <a:t>руб</a:t>
            </a:r>
            <a:r>
              <a:rPr lang="ru-RU" sz="1800" b="1" kern="0" dirty="0">
                <a:solidFill>
                  <a:srgbClr val="3F4040"/>
                </a:solidFill>
              </a:rPr>
              <a:t>. </a:t>
            </a:r>
            <a:endParaRPr lang="en-US" sz="1800" b="1" kern="0" dirty="0">
              <a:solidFill>
                <a:srgbClr val="3F4040"/>
              </a:solidFill>
            </a:endParaRPr>
          </a:p>
        </p:txBody>
      </p:sp>
      <p:sp>
        <p:nvSpPr>
          <p:cNvPr id="78" name="Isosceles Triangle 65">
            <a:extLst>
              <a:ext uri="{FF2B5EF4-FFF2-40B4-BE49-F238E27FC236}">
                <a16:creationId xmlns:a16="http://schemas.microsoft.com/office/drawing/2014/main" id="{624CBA8E-1E3C-4B56-8970-54EA4163FDAB}"/>
              </a:ext>
            </a:extLst>
          </p:cNvPr>
          <p:cNvSpPr/>
          <p:nvPr/>
        </p:nvSpPr>
        <p:spPr bwMode="auto">
          <a:xfrm>
            <a:off x="11149533" y="6726804"/>
            <a:ext cx="398230" cy="208013"/>
          </a:xfrm>
          <a:prstGeom prst="triangle">
            <a:avLst/>
          </a:prstGeom>
          <a:solidFill>
            <a:srgbClr val="00A4D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dirty="0">
              <a:solidFill>
                <a:schemeClr val="bg1"/>
              </a:solidFill>
            </a:endParaRP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5B0BE953-692E-4783-A2C0-938F8C74CD7C}"/>
              </a:ext>
            </a:extLst>
          </p:cNvPr>
          <p:cNvSpPr txBox="1">
            <a:spLocks/>
          </p:cNvSpPr>
          <p:nvPr/>
        </p:nvSpPr>
        <p:spPr bwMode="auto">
          <a:xfrm>
            <a:off x="12134321" y="6235072"/>
            <a:ext cx="2378833" cy="174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3F4040"/>
                </a:solidFill>
              </a:rPr>
              <a:t>ЗАКУПЛЕНО ТОВАРОВ, КОМПЛЕКТУЮЩИХ И УСЛУГ </a:t>
            </a:r>
            <a:br>
              <a:rPr lang="ru-RU" sz="1800" dirty="0">
                <a:solidFill>
                  <a:srgbClr val="3F4040"/>
                </a:solidFill>
              </a:rPr>
            </a:br>
            <a:r>
              <a:rPr lang="ru-RU" sz="1800" dirty="0">
                <a:solidFill>
                  <a:srgbClr val="3F4040"/>
                </a:solidFill>
              </a:rPr>
              <a:t>У РОССИЙСКИХ ПОСТАВЩИКОВ</a:t>
            </a:r>
            <a:endParaRPr lang="ru-RU" sz="1800" b="1" kern="0" dirty="0">
              <a:solidFill>
                <a:srgbClr val="3F4040"/>
              </a:solidFill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DCE72CE7-78AA-4471-82FD-2FDED2104181}"/>
              </a:ext>
            </a:extLst>
          </p:cNvPr>
          <p:cNvSpPr txBox="1">
            <a:spLocks/>
          </p:cNvSpPr>
          <p:nvPr/>
        </p:nvSpPr>
        <p:spPr bwMode="auto">
          <a:xfrm>
            <a:off x="10635305" y="6119257"/>
            <a:ext cx="1073536" cy="46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ru-RU" sz="1800" b="1" kern="0" dirty="0">
                <a:solidFill>
                  <a:srgbClr val="3F4040"/>
                </a:solidFill>
              </a:rPr>
              <a:t>БОЛЕЕ</a:t>
            </a:r>
            <a:endParaRPr lang="en-US" sz="1800" b="1" kern="0" dirty="0">
              <a:solidFill>
                <a:srgbClr val="3F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42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1DB03-619F-425A-8213-D71AB3A8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t>20</a:t>
            </a:fld>
            <a:endParaRPr lang="en-US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2929812" y="2029409"/>
            <a:ext cx="130629" cy="62001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0" name="Rectangle 28"/>
          <p:cNvSpPr/>
          <p:nvPr/>
        </p:nvSpPr>
        <p:spPr bwMode="auto">
          <a:xfrm>
            <a:off x="0" y="0"/>
            <a:ext cx="7283372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1" name="Заголовок 5"/>
          <p:cNvSpPr txBox="1">
            <a:spLocks/>
          </p:cNvSpPr>
          <p:nvPr/>
        </p:nvSpPr>
        <p:spPr>
          <a:xfrm>
            <a:off x="636587" y="577521"/>
            <a:ext cx="5783263" cy="1016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Регуляторы Давления Газа</a:t>
            </a:r>
          </a:p>
        </p:txBody>
      </p:sp>
      <p:pic>
        <p:nvPicPr>
          <p:cNvPr id="54" name="Рисунок 53" descr="C:\Users\Shishkin Stanislav\Desktop\МЕТРАН_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2348" y="293607"/>
            <a:ext cx="4608512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60A7D7A-27BF-49CC-B0E3-ADC4B3153DC2}"/>
              </a:ext>
            </a:extLst>
          </p:cNvPr>
          <p:cNvSpPr txBox="1"/>
          <p:nvPr/>
        </p:nvSpPr>
        <p:spPr>
          <a:xfrm>
            <a:off x="2929813" y="5612076"/>
            <a:ext cx="2006082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400" b="1" dirty="0">
                <a:solidFill>
                  <a:schemeClr val="bg1"/>
                </a:solidFill>
                <a:cs typeface="+mn-cs"/>
              </a:rPr>
              <a:t>РЕГУЛЯТОРЫ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МЕТРАН</a:t>
            </a:r>
            <a:endParaRPr lang="en-US" sz="24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6860745" y="1352939"/>
            <a:ext cx="7769653" cy="1259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862" y="1620282"/>
            <a:ext cx="4361142" cy="624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698" y="1847580"/>
            <a:ext cx="4360162" cy="623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285" y="2559225"/>
            <a:ext cx="233971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81" y="2171392"/>
            <a:ext cx="2371235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80" y="5129505"/>
            <a:ext cx="2140504" cy="302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625" y="4815542"/>
            <a:ext cx="2150704" cy="303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940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1DB03-619F-425A-8213-D71AB3A8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t>21</a:t>
            </a:fld>
            <a:endParaRPr lang="en-US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2929812" y="2029409"/>
            <a:ext cx="130629" cy="62001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0" name="Rectangle 28"/>
          <p:cNvSpPr/>
          <p:nvPr/>
        </p:nvSpPr>
        <p:spPr bwMode="auto">
          <a:xfrm>
            <a:off x="0" y="0"/>
            <a:ext cx="7283372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1" name="Заголовок 5"/>
          <p:cNvSpPr txBox="1">
            <a:spLocks/>
          </p:cNvSpPr>
          <p:nvPr/>
        </p:nvSpPr>
        <p:spPr>
          <a:xfrm>
            <a:off x="636587" y="577521"/>
            <a:ext cx="5783263" cy="1016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Регуляторы Давления Газа</a:t>
            </a:r>
          </a:p>
        </p:txBody>
      </p:sp>
      <p:pic>
        <p:nvPicPr>
          <p:cNvPr id="54" name="Рисунок 53" descr="C:\Users\Shishkin Stanislav\Desktop\МЕТРАН_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2348" y="293607"/>
            <a:ext cx="4608512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60A7D7A-27BF-49CC-B0E3-ADC4B3153DC2}"/>
              </a:ext>
            </a:extLst>
          </p:cNvPr>
          <p:cNvSpPr txBox="1"/>
          <p:nvPr/>
        </p:nvSpPr>
        <p:spPr>
          <a:xfrm>
            <a:off x="2929813" y="5612076"/>
            <a:ext cx="2006082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400" b="1" dirty="0">
                <a:solidFill>
                  <a:schemeClr val="bg1"/>
                </a:solidFill>
                <a:cs typeface="+mn-cs"/>
              </a:rPr>
              <a:t>РЕГУЛЯТОРЫ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МЕТРАН</a:t>
            </a:r>
            <a:endParaRPr lang="en-US" sz="24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8E93AD-8EE8-4BFF-84BF-2BB1F33E6E3E}"/>
              </a:ext>
            </a:extLst>
          </p:cNvPr>
          <p:cNvSpPr/>
          <p:nvPr/>
        </p:nvSpPr>
        <p:spPr bwMode="auto">
          <a:xfrm>
            <a:off x="6860745" y="1352939"/>
            <a:ext cx="7769653" cy="1259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rgbClr val="0098CB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95" y="2115664"/>
            <a:ext cx="4868911" cy="53379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06657" y="1746144"/>
            <a:ext cx="4379893" cy="63094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Высокая точность поддержания выходного давления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Широкий модельный ряд, включая новый типоразмер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DN300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(для крупной энергетики и больших расходов транспорта газа)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Способен устойчиво работать при резких перепадах температуры газа, его давления и расхода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Способны устойчиво работать при наличии сейсмической активности на объекте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Эффективная система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шумоглушения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НАШ ПОСТОЯННЫЙ ПАРТНЁР:</a:t>
            </a:r>
          </a:p>
          <a:p>
            <a:pPr algn="just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ООО «ТЕРМОГАЗ», г. Волгоград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043273"/>
            <a:ext cx="287382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Высочайшая производительность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Версия для работы не на кондиционном газа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Передача информации о состоянии регулятора в САУ или АСУ ТП заказчика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Компактная и простая конструкция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Система ограничения расхода газа – распределение пропускной способности для «многониточных» систем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Испытания на полигоне на предмет соответствия требования ПАО «Газпром» - ноябрь 2016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05158" y="7273884"/>
            <a:ext cx="3122469" cy="58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881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9C8917-F9E1-4B0A-A995-818F7746E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07"/>
            <a:ext cx="12344400" cy="8229600"/>
          </a:xfrm>
          <a:prstGeom prst="rect">
            <a:avLst/>
          </a:prstGeom>
        </p:spPr>
      </p:pic>
      <p:sp>
        <p:nvSpPr>
          <p:cNvPr id="21" name="Rectangle 4"/>
          <p:cNvSpPr/>
          <p:nvPr/>
        </p:nvSpPr>
        <p:spPr>
          <a:xfrm>
            <a:off x="-1" y="-1"/>
            <a:ext cx="10115551" cy="8229601"/>
          </a:xfrm>
          <a:custGeom>
            <a:avLst/>
            <a:gdLst/>
            <a:ahLst/>
            <a:cxnLst/>
            <a:rect l="l" t="t" r="r" b="b"/>
            <a:pathLst>
              <a:path w="11705089" h="8229601">
                <a:moveTo>
                  <a:pt x="673099" y="0"/>
                </a:moveTo>
                <a:lnTo>
                  <a:pt x="3655571" y="0"/>
                </a:lnTo>
                <a:lnTo>
                  <a:pt x="4022474" y="0"/>
                </a:lnTo>
                <a:lnTo>
                  <a:pt x="7296714" y="0"/>
                </a:lnTo>
                <a:lnTo>
                  <a:pt x="7322879" y="0"/>
                </a:lnTo>
                <a:lnTo>
                  <a:pt x="11705089" y="8229601"/>
                </a:lnTo>
                <a:lnTo>
                  <a:pt x="10505469" y="8226803"/>
                </a:lnTo>
                <a:lnTo>
                  <a:pt x="10505469" y="8229601"/>
                </a:lnTo>
                <a:lnTo>
                  <a:pt x="1206501" y="8229601"/>
                </a:lnTo>
                <a:lnTo>
                  <a:pt x="673100" y="8229601"/>
                </a:lnTo>
                <a:lnTo>
                  <a:pt x="0" y="8229601"/>
                </a:lnTo>
                <a:lnTo>
                  <a:pt x="0" y="1"/>
                </a:lnTo>
                <a:lnTo>
                  <a:pt x="673099" y="1"/>
                </a:lnTo>
                <a:close/>
              </a:path>
            </a:pathLst>
          </a:custGeom>
          <a:gradFill flip="none" rotWithShape="0">
            <a:gsLst>
              <a:gs pos="50000">
                <a:srgbClr val="FFCF22">
                  <a:alpha val="90000"/>
                </a:srgbClr>
              </a:gs>
              <a:gs pos="67000">
                <a:srgbClr val="FFCF22"/>
              </a:gs>
            </a:gsLst>
            <a:lin ang="10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246187" y="2840814"/>
            <a:ext cx="8033280" cy="463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Font typeface="Arial"/>
              <a:buChar char="•"/>
              <a:defRPr sz="240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–"/>
              <a:defRPr sz="2200">
                <a:solidFill>
                  <a:srgbClr val="5D5D5D"/>
                </a:solidFill>
                <a:latin typeface="+mn-lt"/>
                <a:ea typeface="+mn-ea"/>
              </a:defRPr>
            </a:lvl2pPr>
            <a:lvl3pPr marL="10858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•"/>
              <a:defRPr sz="2000">
                <a:solidFill>
                  <a:srgbClr val="5D5D5D"/>
                </a:solidFill>
                <a:latin typeface="+mn-lt"/>
                <a:ea typeface="+mn-ea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–"/>
              <a:defRPr sz="1800">
                <a:solidFill>
                  <a:srgbClr val="5D5D5D"/>
                </a:solidFill>
                <a:latin typeface="+mn-lt"/>
                <a:ea typeface="+mn-ea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rgbClr val="959797"/>
              </a:buClr>
              <a:buSzPct val="85000"/>
              <a:buChar char="»"/>
              <a:defRPr sz="1800">
                <a:solidFill>
                  <a:srgbClr val="5D5D5D"/>
                </a:solidFill>
                <a:latin typeface="+mn-lt"/>
                <a:ea typeface="+mn-ea"/>
              </a:defRPr>
            </a:lvl5pPr>
            <a:lvl6pPr marL="2235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692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1496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606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kern="0" dirty="0">
                <a:solidFill>
                  <a:srgbClr val="3F4040"/>
                </a:solidFill>
              </a:rPr>
              <a:t>Заводской сервис </a:t>
            </a:r>
            <a:endParaRPr lang="en-US" sz="2800" kern="0" dirty="0">
              <a:solidFill>
                <a:srgbClr val="3F404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kern="0" dirty="0">
                <a:solidFill>
                  <a:srgbClr val="3F4040"/>
                </a:solidFill>
              </a:rPr>
              <a:t>Сервис на предприятиях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kern="0" dirty="0">
                <a:solidFill>
                  <a:srgbClr val="3F4040"/>
                </a:solidFill>
              </a:rPr>
              <a:t>Специальные услуги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dirty="0">
                <a:solidFill>
                  <a:srgbClr val="3F4040"/>
                </a:solidFill>
              </a:rPr>
              <a:t>Сертифицированные сервисные </a:t>
            </a:r>
            <a:br>
              <a:rPr lang="ru-RU" sz="2800" dirty="0">
                <a:solidFill>
                  <a:srgbClr val="3F4040"/>
                </a:solidFill>
              </a:rPr>
            </a:br>
            <a:r>
              <a:rPr lang="ru-RU" sz="2800" dirty="0">
                <a:solidFill>
                  <a:srgbClr val="3F4040"/>
                </a:solidFill>
              </a:rPr>
              <a:t>инженеры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dirty="0">
                <a:solidFill>
                  <a:srgbClr val="3F4040"/>
                </a:solidFill>
              </a:rPr>
              <a:t>Учебный центр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dirty="0">
                <a:solidFill>
                  <a:srgbClr val="3F4040"/>
                </a:solidFill>
              </a:rPr>
              <a:t>Региональные сервисные центры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dirty="0">
                <a:solidFill>
                  <a:srgbClr val="3F4040"/>
                </a:solidFill>
              </a:rPr>
              <a:t>Проекты автоматизации «под ключ» </a:t>
            </a:r>
          </a:p>
        </p:txBody>
      </p:sp>
      <p:sp>
        <p:nvSpPr>
          <p:cNvPr id="22" name="Rectangle 28"/>
          <p:cNvSpPr/>
          <p:nvPr/>
        </p:nvSpPr>
        <p:spPr bwMode="auto">
          <a:xfrm>
            <a:off x="0" y="-12952"/>
            <a:ext cx="7283372" cy="2096407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rgbClr val="00A4D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36587" y="577521"/>
            <a:ext cx="5783263" cy="10163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Сервис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инжиниринг</a:t>
            </a:r>
          </a:p>
        </p:txBody>
      </p:sp>
      <p:sp>
        <p:nvSpPr>
          <p:cNvPr id="23" name="Freeform 17"/>
          <p:cNvSpPr>
            <a:spLocks/>
          </p:cNvSpPr>
          <p:nvPr/>
        </p:nvSpPr>
        <p:spPr bwMode="auto">
          <a:xfrm>
            <a:off x="833385" y="2852917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reeform 17"/>
          <p:cNvSpPr>
            <a:spLocks/>
          </p:cNvSpPr>
          <p:nvPr/>
        </p:nvSpPr>
        <p:spPr bwMode="auto">
          <a:xfrm>
            <a:off x="833385" y="3456094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Freeform 17"/>
          <p:cNvSpPr>
            <a:spLocks/>
          </p:cNvSpPr>
          <p:nvPr/>
        </p:nvSpPr>
        <p:spPr bwMode="auto">
          <a:xfrm>
            <a:off x="833385" y="4011681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Freeform 17"/>
          <p:cNvSpPr>
            <a:spLocks/>
          </p:cNvSpPr>
          <p:nvPr/>
        </p:nvSpPr>
        <p:spPr bwMode="auto">
          <a:xfrm>
            <a:off x="833385" y="4601061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885117" y="6133281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423C3123-3705-4236-88A5-404F7F992B75}"/>
              </a:ext>
            </a:extLst>
          </p:cNvPr>
          <p:cNvSpPr>
            <a:spLocks/>
          </p:cNvSpPr>
          <p:nvPr/>
        </p:nvSpPr>
        <p:spPr bwMode="auto">
          <a:xfrm>
            <a:off x="885117" y="5577247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A8513011-E100-423F-8D05-AB467B6A0008}"/>
              </a:ext>
            </a:extLst>
          </p:cNvPr>
          <p:cNvSpPr>
            <a:spLocks/>
          </p:cNvSpPr>
          <p:nvPr/>
        </p:nvSpPr>
        <p:spPr bwMode="auto">
          <a:xfrm>
            <a:off x="885117" y="6718456"/>
            <a:ext cx="361069" cy="506556"/>
          </a:xfrm>
          <a:custGeom>
            <a:avLst/>
            <a:gdLst>
              <a:gd name="T0" fmla="*/ 15 w 116"/>
              <a:gd name="T1" fmla="*/ 162 h 162"/>
              <a:gd name="T2" fmla="*/ 4 w 116"/>
              <a:gd name="T3" fmla="*/ 157 h 162"/>
              <a:gd name="T4" fmla="*/ 6 w 116"/>
              <a:gd name="T5" fmla="*/ 138 h 162"/>
              <a:gd name="T6" fmla="*/ 74 w 116"/>
              <a:gd name="T7" fmla="*/ 82 h 162"/>
              <a:gd name="T8" fmla="*/ 6 w 116"/>
              <a:gd name="T9" fmla="*/ 25 h 162"/>
              <a:gd name="T10" fmla="*/ 4 w 116"/>
              <a:gd name="T11" fmla="*/ 6 h 162"/>
              <a:gd name="T12" fmla="*/ 23 w 116"/>
              <a:gd name="T13" fmla="*/ 4 h 162"/>
              <a:gd name="T14" fmla="*/ 116 w 116"/>
              <a:gd name="T15" fmla="*/ 82 h 162"/>
              <a:gd name="T16" fmla="*/ 23 w 116"/>
              <a:gd name="T17" fmla="*/ 159 h 162"/>
              <a:gd name="T18" fmla="*/ 15 w 116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62">
                <a:moveTo>
                  <a:pt x="15" y="162"/>
                </a:moveTo>
                <a:cubicBezTo>
                  <a:pt x="11" y="162"/>
                  <a:pt x="7" y="161"/>
                  <a:pt x="4" y="157"/>
                </a:cubicBezTo>
                <a:cubicBezTo>
                  <a:pt x="0" y="152"/>
                  <a:pt x="0" y="143"/>
                  <a:pt x="6" y="138"/>
                </a:cubicBezTo>
                <a:cubicBezTo>
                  <a:pt x="74" y="82"/>
                  <a:pt x="74" y="82"/>
                  <a:pt x="74" y="82"/>
                </a:cubicBezTo>
                <a:cubicBezTo>
                  <a:pt x="6" y="25"/>
                  <a:pt x="6" y="25"/>
                  <a:pt x="6" y="25"/>
                </a:cubicBezTo>
                <a:cubicBezTo>
                  <a:pt x="0" y="20"/>
                  <a:pt x="0" y="12"/>
                  <a:pt x="4" y="6"/>
                </a:cubicBezTo>
                <a:cubicBezTo>
                  <a:pt x="9" y="0"/>
                  <a:pt x="18" y="0"/>
                  <a:pt x="23" y="4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1" y="161"/>
                  <a:pt x="18" y="162"/>
                  <a:pt x="15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76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FB0B2E-6E63-4F03-86EA-6BC2DCDF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16350" cy="82408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B005994-61F7-42D1-8889-1307A86095E9}"/>
              </a:ext>
            </a:extLst>
          </p:cNvPr>
          <p:cNvSpPr/>
          <p:nvPr/>
        </p:nvSpPr>
        <p:spPr bwMode="auto">
          <a:xfrm>
            <a:off x="11857383" y="0"/>
            <a:ext cx="2773017" cy="8229600"/>
          </a:xfrm>
          <a:prstGeom prst="rect">
            <a:avLst/>
          </a:prstGeom>
          <a:gradFill>
            <a:gsLst>
              <a:gs pos="62000">
                <a:schemeClr val="accent1">
                  <a:lumMod val="5000"/>
                  <a:lumOff val="95000"/>
                </a:schemeClr>
              </a:gs>
              <a:gs pos="2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7315200" y="0"/>
            <a:ext cx="7315200" cy="8240889"/>
          </a:xfrm>
          <a:custGeom>
            <a:avLst/>
            <a:gdLst>
              <a:gd name="connsiteX0" fmla="*/ 0 w 7315200"/>
              <a:gd name="connsiteY0" fmla="*/ 0 h 8229601"/>
              <a:gd name="connsiteX1" fmla="*/ 7315200 w 7315200"/>
              <a:gd name="connsiteY1" fmla="*/ 0 h 8229601"/>
              <a:gd name="connsiteX2" fmla="*/ 7315200 w 7315200"/>
              <a:gd name="connsiteY2" fmla="*/ 8229601 h 8229601"/>
              <a:gd name="connsiteX3" fmla="*/ 0 w 7315200"/>
              <a:gd name="connsiteY3" fmla="*/ 8229601 h 8229601"/>
              <a:gd name="connsiteX4" fmla="*/ 0 w 7315200"/>
              <a:gd name="connsiteY4" fmla="*/ 0 h 8229601"/>
              <a:gd name="connsiteX0" fmla="*/ 0 w 7315200"/>
              <a:gd name="connsiteY0" fmla="*/ 0 h 8229601"/>
              <a:gd name="connsiteX1" fmla="*/ 7315200 w 7315200"/>
              <a:gd name="connsiteY1" fmla="*/ 0 h 8229601"/>
              <a:gd name="connsiteX2" fmla="*/ 7315200 w 7315200"/>
              <a:gd name="connsiteY2" fmla="*/ 8229601 h 8229601"/>
              <a:gd name="connsiteX3" fmla="*/ 4380089 w 7315200"/>
              <a:gd name="connsiteY3" fmla="*/ 8218312 h 8229601"/>
              <a:gd name="connsiteX4" fmla="*/ 0 w 7315200"/>
              <a:gd name="connsiteY4" fmla="*/ 0 h 822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0" h="8229601">
                <a:moveTo>
                  <a:pt x="0" y="0"/>
                </a:moveTo>
                <a:lnTo>
                  <a:pt x="7315200" y="0"/>
                </a:lnTo>
                <a:lnTo>
                  <a:pt x="7315200" y="8229601"/>
                </a:lnTo>
                <a:lnTo>
                  <a:pt x="4380089" y="8218312"/>
                </a:lnTo>
                <a:lnTo>
                  <a:pt x="0" y="0"/>
                </a:lnTo>
                <a:close/>
              </a:path>
            </a:pathLst>
          </a:custGeom>
          <a:solidFill>
            <a:srgbClr val="1991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4133" y="823843"/>
            <a:ext cx="5971823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</a:rPr>
              <a:t>ЖДЕМ ВАС И ВАШИХ КОЛЛЕГ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С ВИЗИТОМ 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В «МЕТРАН» 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- ЛУЧШЕ ОДИН РАЗ УВИДЕТЬ!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1866" y="3831833"/>
            <a:ext cx="34995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Индивидуальная программа визита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Консультации специалистов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Тур по производству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bg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ru-RU" sz="24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68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11085"/>
              </p:ext>
            </p:extLst>
          </p:nvPr>
        </p:nvGraphicFramePr>
        <p:xfrm>
          <a:off x="3371476" y="4823819"/>
          <a:ext cx="2522926" cy="236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6455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5000"/>
                        </a:lnSpc>
                      </a:pPr>
                      <a:r>
                        <a:rPr lang="ru-RU" sz="1800" b="1" dirty="0">
                          <a:solidFill>
                            <a:srgbClr val="00A4D2"/>
                          </a:solidFill>
                        </a:rPr>
                        <a:t>20</a:t>
                      </a:r>
                      <a:r>
                        <a:rPr lang="en-US" sz="1800" b="1" dirty="0">
                          <a:solidFill>
                            <a:srgbClr val="00A4D2"/>
                          </a:solidFill>
                        </a:rPr>
                        <a:t>07</a:t>
                      </a:r>
                      <a:r>
                        <a:rPr lang="ru-RU" sz="1800" b="1" dirty="0">
                          <a:solidFill>
                            <a:srgbClr val="00A4D2"/>
                          </a:solidFill>
                        </a:rPr>
                        <a:t>-</a:t>
                      </a:r>
                      <a:r>
                        <a:rPr lang="en-US" sz="1800" b="1" dirty="0">
                          <a:solidFill>
                            <a:srgbClr val="00A4D2"/>
                          </a:solidFill>
                        </a:rPr>
                        <a:t>20</a:t>
                      </a:r>
                      <a:r>
                        <a:rPr lang="ru-RU" sz="1800" b="1" dirty="0">
                          <a:solidFill>
                            <a:srgbClr val="00A4D2"/>
                          </a:solidFill>
                        </a:rPr>
                        <a:t>12 год </a:t>
                      </a: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Запуск</a:t>
                      </a: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 производства клапанов и  систем управления (РСУ)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62B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587262"/>
              </p:ext>
            </p:extLst>
          </p:nvPr>
        </p:nvGraphicFramePr>
        <p:xfrm>
          <a:off x="6122022" y="4823819"/>
          <a:ext cx="2506341" cy="2362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88232">
                <a:tc>
                  <a:txBody>
                    <a:bodyPr/>
                    <a:lstStyle/>
                    <a:p>
                      <a:pPr marL="0" marR="0" lvl="0" indent="0" algn="l" defTabSz="146304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A4D2"/>
                          </a:solidFill>
                        </a:rPr>
                        <a:t>20</a:t>
                      </a:r>
                      <a:r>
                        <a:rPr lang="ru-RU" sz="1800" b="1" dirty="0">
                          <a:solidFill>
                            <a:srgbClr val="00A4D2"/>
                          </a:solidFill>
                        </a:rPr>
                        <a:t>15 год </a:t>
                      </a:r>
                      <a:endParaRPr lang="en-US" sz="1800" b="1" dirty="0">
                        <a:solidFill>
                          <a:srgbClr val="00A4D2"/>
                        </a:solidFill>
                      </a:endParaRP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Открытие нового </a:t>
                      </a:r>
                      <a:r>
                        <a:rPr lang="ru-RU" sz="1800" b="0" dirty="0" err="1">
                          <a:solidFill>
                            <a:srgbClr val="3F4040"/>
                          </a:solidFill>
                        </a:rPr>
                        <a:t>офисно</a:t>
                      </a: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-производственного комплекса Метран </a:t>
                      </a:r>
                      <a:br>
                        <a:rPr lang="ru-RU" sz="1800" b="0" dirty="0">
                          <a:solidFill>
                            <a:srgbClr val="3F4040"/>
                          </a:solidFill>
                        </a:rPr>
                      </a:b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в России,                    Челябинск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00A4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19889"/>
              </p:ext>
            </p:extLst>
          </p:nvPr>
        </p:nvGraphicFramePr>
        <p:xfrm>
          <a:off x="8856972" y="4823819"/>
          <a:ext cx="2518623" cy="236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6455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5000"/>
                        </a:lnSpc>
                      </a:pPr>
                      <a:r>
                        <a:rPr lang="en-US" sz="1800" b="1" dirty="0">
                          <a:solidFill>
                            <a:srgbClr val="00A4D2"/>
                          </a:solidFill>
                        </a:rPr>
                        <a:t>20</a:t>
                      </a:r>
                      <a:r>
                        <a:rPr lang="ru-RU" sz="1800" b="1" dirty="0">
                          <a:solidFill>
                            <a:srgbClr val="00A4D2"/>
                          </a:solidFill>
                        </a:rPr>
                        <a:t>16-2017 год </a:t>
                      </a: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Запуск</a:t>
                      </a: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 «</a:t>
                      </a:r>
                      <a:r>
                        <a:rPr lang="ru-RU" sz="1800" b="0" dirty="0" err="1">
                          <a:solidFill>
                            <a:srgbClr val="3F4040"/>
                          </a:solidFill>
                        </a:rPr>
                        <a:t>проливочной</a:t>
                      </a: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» установки расходомеров </a:t>
                      </a:r>
                      <a:br>
                        <a:rPr lang="ru-RU" sz="1800" b="0" dirty="0">
                          <a:solidFill>
                            <a:srgbClr val="3F4040"/>
                          </a:solidFill>
                        </a:rPr>
                      </a:b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и производства</a:t>
                      </a:r>
                      <a:r>
                        <a:rPr lang="ru-RU" sz="1800" b="0" baseline="0" dirty="0">
                          <a:solidFill>
                            <a:srgbClr val="3F4040"/>
                          </a:solidFill>
                        </a:rPr>
                        <a:t> уровнемеров</a:t>
                      </a:r>
                      <a:endParaRPr lang="ru-RU" sz="1800" b="0" dirty="0">
                        <a:solidFill>
                          <a:srgbClr val="3F4040"/>
                        </a:solidFill>
                      </a:endParaRP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FFCF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824097"/>
              </p:ext>
            </p:extLst>
          </p:nvPr>
        </p:nvGraphicFramePr>
        <p:xfrm>
          <a:off x="11589744" y="4823819"/>
          <a:ext cx="2518623" cy="2362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26205">
                <a:tc>
                  <a:txBody>
                    <a:bodyPr/>
                    <a:lstStyle/>
                    <a:p>
                      <a:pPr marL="0" marR="0" indent="0" algn="l" defTabSz="91440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A4D2"/>
                          </a:solidFill>
                        </a:rPr>
                        <a:t>20</a:t>
                      </a:r>
                      <a:r>
                        <a:rPr lang="ru-RU" sz="1800" b="1" dirty="0">
                          <a:solidFill>
                            <a:srgbClr val="00A4D2"/>
                          </a:solidFill>
                        </a:rPr>
                        <a:t>18 год </a:t>
                      </a:r>
                      <a:endParaRPr lang="en-US" sz="1800" b="1" dirty="0">
                        <a:solidFill>
                          <a:srgbClr val="00A4D2"/>
                        </a:solidFill>
                      </a:endParaRP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Запуск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производства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массовых </a:t>
                      </a:r>
                      <a:br>
                        <a:rPr lang="ru-RU" sz="1800" b="0" dirty="0">
                          <a:solidFill>
                            <a:srgbClr val="3F4040"/>
                          </a:solidFill>
                        </a:rPr>
                      </a:b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счетчиков-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расходомеров,</a:t>
                      </a:r>
                      <a:br>
                        <a:rPr lang="ru-RU" sz="1800" b="0" dirty="0">
                          <a:solidFill>
                            <a:srgbClr val="3F4040"/>
                          </a:solidFill>
                        </a:rPr>
                      </a:b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Челябинск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F79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867301"/>
              </p:ext>
            </p:extLst>
          </p:nvPr>
        </p:nvGraphicFramePr>
        <p:xfrm>
          <a:off x="625536" y="4823819"/>
          <a:ext cx="2522926" cy="3161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1276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5000"/>
                        </a:lnSpc>
                      </a:pPr>
                      <a:r>
                        <a:rPr lang="ru-RU" sz="1800" b="1" dirty="0">
                          <a:solidFill>
                            <a:srgbClr val="00A4D2"/>
                          </a:solidFill>
                        </a:rPr>
                        <a:t>2005-20</a:t>
                      </a:r>
                      <a:r>
                        <a:rPr lang="en-US" sz="1800" b="1" dirty="0">
                          <a:solidFill>
                            <a:srgbClr val="00A4D2"/>
                          </a:solidFill>
                        </a:rPr>
                        <a:t>06</a:t>
                      </a:r>
                      <a:r>
                        <a:rPr lang="ru-RU" sz="1800" b="1" dirty="0">
                          <a:solidFill>
                            <a:srgbClr val="00A4D2"/>
                          </a:solidFill>
                        </a:rPr>
                        <a:t> год </a:t>
                      </a: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</a:t>
                      </a: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одернизация  производства средств измерений,</a:t>
                      </a:r>
                    </a:p>
                    <a:p>
                      <a:pPr eaLnBrk="0" hangingPunct="0">
                        <a:lnSpc>
                          <a:spcPct val="105000"/>
                        </a:lnSpc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создание </a:t>
                      </a:r>
                      <a:r>
                        <a:rPr lang="ru-RU" sz="1800" b="0" dirty="0" err="1">
                          <a:solidFill>
                            <a:srgbClr val="3F4040"/>
                          </a:solidFill>
                        </a:rPr>
                        <a:t>Глобаль-ного</a:t>
                      </a: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 Инженерного центра и Центра поддержки заказчиков 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"/>
          <a:stretch/>
        </p:blipFill>
        <p:spPr>
          <a:xfrm>
            <a:off x="614519" y="2644049"/>
            <a:ext cx="2536306" cy="202717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r>
              <a:rPr lang="ru-RU" dirty="0">
                <a:solidFill>
                  <a:srgbClr val="004B8D"/>
                </a:solidFill>
              </a:rPr>
              <a:t>История Эмерсон</a:t>
            </a:r>
            <a:r>
              <a:rPr lang="en-US" dirty="0">
                <a:solidFill>
                  <a:srgbClr val="004B8D"/>
                </a:solidFill>
              </a:rPr>
              <a:t>-</a:t>
            </a:r>
            <a:r>
              <a:rPr lang="ru-RU" dirty="0">
                <a:solidFill>
                  <a:srgbClr val="004B8D"/>
                </a:solidFill>
              </a:rPr>
              <a:t>МЕТРАН в России и Челябинске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4A78C9-E0F6-4F9A-916A-CE743B295236}"/>
              </a:ext>
            </a:extLst>
          </p:cNvPr>
          <p:cNvSpPr/>
          <p:nvPr/>
        </p:nvSpPr>
        <p:spPr bwMode="auto">
          <a:xfrm>
            <a:off x="625537" y="1545336"/>
            <a:ext cx="1751903" cy="393192"/>
          </a:xfrm>
          <a:prstGeom prst="rect">
            <a:avLst/>
          </a:prstGeom>
          <a:solidFill>
            <a:srgbClr val="00A4D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43FF8-2364-4967-88A3-30F4FE869A5C}"/>
              </a:ext>
            </a:extLst>
          </p:cNvPr>
          <p:cNvSpPr txBox="1"/>
          <p:nvPr/>
        </p:nvSpPr>
        <p:spPr>
          <a:xfrm>
            <a:off x="625536" y="1572655"/>
            <a:ext cx="1751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1935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AB9D7-3CCF-41BA-A0A0-C3497061CED1}"/>
              </a:ext>
            </a:extLst>
          </p:cNvPr>
          <p:cNvSpPr txBox="1"/>
          <p:nvPr/>
        </p:nvSpPr>
        <p:spPr>
          <a:xfrm>
            <a:off x="625536" y="1933019"/>
            <a:ext cx="2317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Первые поставки</a:t>
            </a:r>
          </a:p>
          <a:p>
            <a:r>
              <a:rPr lang="ru-RU" sz="1600" dirty="0"/>
              <a:t>в Россию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2BA46B7-3FD3-4E2E-90F5-8E12D6E48F85}"/>
              </a:ext>
            </a:extLst>
          </p:cNvPr>
          <p:cNvSpPr/>
          <p:nvPr/>
        </p:nvSpPr>
        <p:spPr bwMode="auto">
          <a:xfrm>
            <a:off x="2775892" y="1545336"/>
            <a:ext cx="4032532" cy="393192"/>
          </a:xfrm>
          <a:prstGeom prst="rect">
            <a:avLst/>
          </a:prstGeom>
          <a:solidFill>
            <a:srgbClr val="00A4D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286863-E134-44EF-AB33-44CDF3E475FB}"/>
              </a:ext>
            </a:extLst>
          </p:cNvPr>
          <p:cNvSpPr txBox="1"/>
          <p:nvPr/>
        </p:nvSpPr>
        <p:spPr>
          <a:xfrm>
            <a:off x="2775892" y="1572655"/>
            <a:ext cx="403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 1991 года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DF6B86-0FA1-4736-BF6D-D7EE59DC2149}"/>
              </a:ext>
            </a:extLst>
          </p:cNvPr>
          <p:cNvSpPr txBox="1"/>
          <p:nvPr/>
        </p:nvSpPr>
        <p:spPr>
          <a:xfrm>
            <a:off x="2775891" y="1933019"/>
            <a:ext cx="403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Открытие российских представительств </a:t>
            </a:r>
            <a:r>
              <a:rPr lang="ru-RU" sz="1600" dirty="0" err="1"/>
              <a:t>Fisher</a:t>
            </a:r>
            <a:r>
              <a:rPr lang="ru-RU" sz="1600" dirty="0"/>
              <a:t> и </a:t>
            </a:r>
            <a:r>
              <a:rPr lang="ru-RU" sz="1600" dirty="0" err="1"/>
              <a:t>Rosemount</a:t>
            </a:r>
            <a:r>
              <a:rPr lang="ru-RU" sz="1600" dirty="0"/>
              <a:t>, Москва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5B39D8-2227-40B0-AC75-D2C4C75A5F48}"/>
              </a:ext>
            </a:extLst>
          </p:cNvPr>
          <p:cNvSpPr/>
          <p:nvPr/>
        </p:nvSpPr>
        <p:spPr bwMode="auto">
          <a:xfrm>
            <a:off x="7206874" y="1545336"/>
            <a:ext cx="6901493" cy="393192"/>
          </a:xfrm>
          <a:prstGeom prst="rect">
            <a:avLst/>
          </a:prstGeom>
          <a:solidFill>
            <a:srgbClr val="00A4D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B74855-64EE-413A-BDF4-F6B95028DB38}"/>
              </a:ext>
            </a:extLst>
          </p:cNvPr>
          <p:cNvSpPr txBox="1"/>
          <p:nvPr/>
        </p:nvSpPr>
        <p:spPr>
          <a:xfrm>
            <a:off x="7206874" y="1564321"/>
            <a:ext cx="6901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 2004 года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FEDA61-C06C-4353-B68F-DC7BBD68721A}"/>
              </a:ext>
            </a:extLst>
          </p:cNvPr>
          <p:cNvSpPr txBox="1"/>
          <p:nvPr/>
        </p:nvSpPr>
        <p:spPr>
          <a:xfrm>
            <a:off x="7206874" y="1933019"/>
            <a:ext cx="7004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Инвестор и стратегический партнер Промышленной Группы «Метран», Челябинск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1023C1-B440-49C9-8922-E8FD53CDF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1476" y="2644049"/>
            <a:ext cx="2547167" cy="20271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63D5E9A-2CF3-4FD6-8316-1048F07428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022" y="2644048"/>
            <a:ext cx="2506342" cy="202717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26563B1-7C50-480D-9B60-7B3D8496D2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518" y="2644049"/>
            <a:ext cx="2524077" cy="202717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9273BFC-87E7-4E60-A8BA-0BCDC2A997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0761" y="2644048"/>
            <a:ext cx="2518623" cy="20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54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852471"/>
              </p:ext>
            </p:extLst>
          </p:nvPr>
        </p:nvGraphicFramePr>
        <p:xfrm>
          <a:off x="3249177" y="5842455"/>
          <a:ext cx="2522926" cy="87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8386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5000"/>
                        </a:lnSpc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Запорная арматура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62B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600523"/>
              </p:ext>
            </p:extLst>
          </p:nvPr>
        </p:nvGraphicFramePr>
        <p:xfrm>
          <a:off x="5999723" y="5842454"/>
          <a:ext cx="2506341" cy="1209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9929">
                <a:tc>
                  <a:txBody>
                    <a:bodyPr/>
                    <a:lstStyle/>
                    <a:p>
                      <a:pPr marL="0" marR="0" lvl="0" indent="0" algn="l" defTabSz="146304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Оборудования для регулирования давления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00A4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140372"/>
              </p:ext>
            </p:extLst>
          </p:nvPr>
        </p:nvGraphicFramePr>
        <p:xfrm>
          <a:off x="8734673" y="5842455"/>
          <a:ext cx="2518623" cy="2074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8234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5000"/>
                        </a:lnSpc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Системы и средства для измерения расхода и коммерческого учета жидкости и газа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FFCF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919876"/>
              </p:ext>
            </p:extLst>
          </p:nvPr>
        </p:nvGraphicFramePr>
        <p:xfrm>
          <a:off x="11467445" y="5842454"/>
          <a:ext cx="2518623" cy="921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8387">
                <a:tc>
                  <a:txBody>
                    <a:bodyPr/>
                    <a:lstStyle/>
                    <a:p>
                      <a:pPr marL="0" marR="0" indent="0" algn="l" defTabSz="914400" rtl="0" eaLnBrk="0" fontAlgn="auto" latinLnBrk="0" hangingPunct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3F4040"/>
                          </a:solidFill>
                        </a:rPr>
                        <a:t>другие виды продукции</a:t>
                      </a:r>
                    </a:p>
                  </a:txBody>
                  <a:tcPr marL="182880" marR="182880" marT="182880" marB="182880">
                    <a:lnT w="76200" cap="flat" cmpd="sng" algn="ctr">
                      <a:solidFill>
                        <a:srgbClr val="F79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Content Placeholder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386533"/>
              </p:ext>
            </p:extLst>
          </p:nvPr>
        </p:nvGraphicFramePr>
        <p:xfrm>
          <a:off x="503237" y="5842454"/>
          <a:ext cx="2522926" cy="1209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61850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5000"/>
                        </a:lnSpc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Новые модели регулирующих клапанов</a:t>
                      </a:r>
                      <a:endParaRPr lang="ru-RU" sz="1800" b="0" dirty="0">
                        <a:solidFill>
                          <a:srgbClr val="3F4040"/>
                        </a:solidFill>
                      </a:endParaRPr>
                    </a:p>
                  </a:txBody>
                  <a:tcPr marL="182880" marR="182880" marT="182880" marB="182880"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r>
              <a:rPr lang="ru-RU" dirty="0">
                <a:solidFill>
                  <a:srgbClr val="004B8D"/>
                </a:solidFill>
              </a:rPr>
              <a:t>05.06.2018 - Принято решение о строительстве </a:t>
            </a:r>
            <a:br>
              <a:rPr lang="ru-RU" dirty="0">
                <a:solidFill>
                  <a:srgbClr val="004B8D"/>
                </a:solidFill>
              </a:rPr>
            </a:br>
            <a:r>
              <a:rPr lang="ru-RU" dirty="0">
                <a:solidFill>
                  <a:srgbClr val="004B8D"/>
                </a:solidFill>
              </a:rPr>
              <a:t>второй очереди завода Метран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5B39D8-2227-40B0-AC75-D2C4C75A5F48}"/>
              </a:ext>
            </a:extLst>
          </p:cNvPr>
          <p:cNvSpPr/>
          <p:nvPr/>
        </p:nvSpPr>
        <p:spPr bwMode="auto">
          <a:xfrm>
            <a:off x="7206874" y="1545336"/>
            <a:ext cx="6901493" cy="393192"/>
          </a:xfrm>
          <a:prstGeom prst="rect">
            <a:avLst/>
          </a:prstGeom>
          <a:solidFill>
            <a:srgbClr val="00A4D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B74855-64EE-413A-BDF4-F6B95028DB38}"/>
              </a:ext>
            </a:extLst>
          </p:cNvPr>
          <p:cNvSpPr txBox="1"/>
          <p:nvPr/>
        </p:nvSpPr>
        <p:spPr>
          <a:xfrm>
            <a:off x="7206874" y="1564321"/>
            <a:ext cx="6901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 2004 года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BB81CAC-BC1F-4CFB-9C71-7427A363B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5160" y="1391635"/>
            <a:ext cx="7159893" cy="3596786"/>
          </a:xfrm>
          <a:prstGeom prst="rect">
            <a:avLst/>
          </a:prstGeom>
        </p:spPr>
      </p:pic>
      <p:sp>
        <p:nvSpPr>
          <p:cNvPr id="24" name="Rectangle 28">
            <a:extLst>
              <a:ext uri="{FF2B5EF4-FFF2-40B4-BE49-F238E27FC236}">
                <a16:creationId xmlns:a16="http://schemas.microsoft.com/office/drawing/2014/main" id="{A25C0504-1DB2-4DE3-A8D3-BC43D020D0E4}"/>
              </a:ext>
            </a:extLst>
          </p:cNvPr>
          <p:cNvSpPr/>
          <p:nvPr/>
        </p:nvSpPr>
        <p:spPr bwMode="auto">
          <a:xfrm>
            <a:off x="0" y="1378288"/>
            <a:ext cx="8069757" cy="3610133"/>
          </a:xfrm>
          <a:custGeom>
            <a:avLst/>
            <a:gdLst>
              <a:gd name="connsiteX0" fmla="*/ 0 w 6317674"/>
              <a:gd name="connsiteY0" fmla="*/ 0 h 2090056"/>
              <a:gd name="connsiteX1" fmla="*/ 6317674 w 6317674"/>
              <a:gd name="connsiteY1" fmla="*/ 0 h 2090056"/>
              <a:gd name="connsiteX2" fmla="*/ 6317674 w 6317674"/>
              <a:gd name="connsiteY2" fmla="*/ 2090056 h 2090056"/>
              <a:gd name="connsiteX3" fmla="*/ 0 w 6317674"/>
              <a:gd name="connsiteY3" fmla="*/ 2090056 h 2090056"/>
              <a:gd name="connsiteX4" fmla="*/ 0 w 6317674"/>
              <a:gd name="connsiteY4" fmla="*/ 0 h 2090056"/>
              <a:gd name="connsiteX0" fmla="*/ 0 w 6749474"/>
              <a:gd name="connsiteY0" fmla="*/ 0 h 2096406"/>
              <a:gd name="connsiteX1" fmla="*/ 6317674 w 6749474"/>
              <a:gd name="connsiteY1" fmla="*/ 0 h 2096406"/>
              <a:gd name="connsiteX2" fmla="*/ 6749474 w 6749474"/>
              <a:gd name="connsiteY2" fmla="*/ 2096406 h 2096406"/>
              <a:gd name="connsiteX3" fmla="*/ 0 w 6749474"/>
              <a:gd name="connsiteY3" fmla="*/ 2090056 h 2096406"/>
              <a:gd name="connsiteX4" fmla="*/ 0 w 6749474"/>
              <a:gd name="connsiteY4" fmla="*/ 0 h 2096406"/>
              <a:gd name="connsiteX0" fmla="*/ 0 w 7365051"/>
              <a:gd name="connsiteY0" fmla="*/ 0 h 2090430"/>
              <a:gd name="connsiteX1" fmla="*/ 6317674 w 7365051"/>
              <a:gd name="connsiteY1" fmla="*/ 0 h 2090430"/>
              <a:gd name="connsiteX2" fmla="*/ 7365051 w 7365051"/>
              <a:gd name="connsiteY2" fmla="*/ 2090430 h 2090430"/>
              <a:gd name="connsiteX3" fmla="*/ 0 w 7365051"/>
              <a:gd name="connsiteY3" fmla="*/ 2090056 h 2090430"/>
              <a:gd name="connsiteX4" fmla="*/ 0 w 7365051"/>
              <a:gd name="connsiteY4" fmla="*/ 0 h 2090430"/>
              <a:gd name="connsiteX0" fmla="*/ 0 w 7418839"/>
              <a:gd name="connsiteY0" fmla="*/ 0 h 2096407"/>
              <a:gd name="connsiteX1" fmla="*/ 6317674 w 7418839"/>
              <a:gd name="connsiteY1" fmla="*/ 0 h 2096407"/>
              <a:gd name="connsiteX2" fmla="*/ 7418839 w 7418839"/>
              <a:gd name="connsiteY2" fmla="*/ 2096407 h 2096407"/>
              <a:gd name="connsiteX3" fmla="*/ 0 w 7418839"/>
              <a:gd name="connsiteY3" fmla="*/ 2090056 h 2096407"/>
              <a:gd name="connsiteX4" fmla="*/ 0 w 7418839"/>
              <a:gd name="connsiteY4" fmla="*/ 0 h 2096407"/>
              <a:gd name="connsiteX0" fmla="*/ 0 w 7283372"/>
              <a:gd name="connsiteY0" fmla="*/ 0 h 2096407"/>
              <a:gd name="connsiteX1" fmla="*/ 6317674 w 7283372"/>
              <a:gd name="connsiteY1" fmla="*/ 0 h 2096407"/>
              <a:gd name="connsiteX2" fmla="*/ 7283372 w 7283372"/>
              <a:gd name="connsiteY2" fmla="*/ 2096407 h 2096407"/>
              <a:gd name="connsiteX3" fmla="*/ 0 w 7283372"/>
              <a:gd name="connsiteY3" fmla="*/ 2090056 h 2096407"/>
              <a:gd name="connsiteX4" fmla="*/ 0 w 7283372"/>
              <a:gd name="connsiteY4" fmla="*/ 0 h 20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3372" h="2096407">
                <a:moveTo>
                  <a:pt x="0" y="0"/>
                </a:moveTo>
                <a:lnTo>
                  <a:pt x="6317674" y="0"/>
                </a:lnTo>
                <a:lnTo>
                  <a:pt x="7283372" y="2096407"/>
                </a:lnTo>
                <a:lnTo>
                  <a:pt x="0" y="2090056"/>
                </a:lnTo>
                <a:lnTo>
                  <a:pt x="0" y="0"/>
                </a:lnTo>
                <a:close/>
              </a:path>
            </a:pathLst>
          </a:custGeom>
          <a:solidFill>
            <a:srgbClr val="6E298D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  <a:highlight>
                <a:srgbClr val="6E298D"/>
              </a:highligh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FEDA61-C06C-4353-B68F-DC7BBD68721A}"/>
              </a:ext>
            </a:extLst>
          </p:cNvPr>
          <p:cNvSpPr txBox="1"/>
          <p:nvPr/>
        </p:nvSpPr>
        <p:spPr>
          <a:xfrm>
            <a:off x="560450" y="1764016"/>
            <a:ext cx="7038214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2400" b="1" dirty="0">
                <a:solidFill>
                  <a:schemeClr val="bg1"/>
                </a:solidFill>
              </a:rPr>
              <a:t>«Промышленная группа «Метран»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объявила о строительстве второй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очереди завода в Челябинске.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Площадь новых зданий составит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20 тысяч кв. метров, что увеличит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общую полезную площадь предприятия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до 50 тысяч кв. метров.»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6D732-D7F5-4452-B4AD-DEB27CAA90BF}"/>
              </a:ext>
            </a:extLst>
          </p:cNvPr>
          <p:cNvSpPr txBox="1"/>
          <p:nvPr/>
        </p:nvSpPr>
        <p:spPr bwMode="auto">
          <a:xfrm>
            <a:off x="382951" y="5308180"/>
            <a:ext cx="3665465" cy="3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2000" b="1" dirty="0"/>
              <a:t>Планируются к выпуску:</a:t>
            </a:r>
          </a:p>
        </p:txBody>
      </p:sp>
    </p:spTree>
    <p:extLst>
      <p:ext uri="{BB962C8B-B14F-4D97-AF65-F5344CB8AC3E}">
        <p14:creationId xmlns:p14="http://schemas.microsoft.com/office/powerpoint/2010/main" val="924535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9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9" y="2308104"/>
            <a:ext cx="9987427" cy="571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" name="Oval 118"/>
          <p:cNvSpPr/>
          <p:nvPr>
            <p:custDataLst>
              <p:tags r:id="rId1"/>
            </p:custDataLst>
          </p:nvPr>
        </p:nvSpPr>
        <p:spPr bwMode="auto">
          <a:xfrm>
            <a:off x="2801420" y="5338324"/>
            <a:ext cx="182880" cy="182880"/>
          </a:xfrm>
          <a:prstGeom prst="ellipse">
            <a:avLst/>
          </a:prstGeom>
          <a:solidFill>
            <a:schemeClr val="accent5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23" name="Diamond 122"/>
          <p:cNvSpPr/>
          <p:nvPr>
            <p:custDataLst>
              <p:tags r:id="rId2"/>
            </p:custDataLst>
          </p:nvPr>
        </p:nvSpPr>
        <p:spPr bwMode="auto">
          <a:xfrm>
            <a:off x="1620348" y="3521306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24" name="Diamond 123"/>
          <p:cNvSpPr/>
          <p:nvPr>
            <p:custDataLst>
              <p:tags r:id="rId3"/>
            </p:custDataLst>
          </p:nvPr>
        </p:nvSpPr>
        <p:spPr bwMode="auto">
          <a:xfrm>
            <a:off x="2484443" y="4903860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25" name="Diamond 124"/>
          <p:cNvSpPr/>
          <p:nvPr>
            <p:custDataLst>
              <p:tags r:id="rId4"/>
            </p:custDataLst>
          </p:nvPr>
        </p:nvSpPr>
        <p:spPr bwMode="auto">
          <a:xfrm>
            <a:off x="9185002" y="5746571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27" name="Oval 126"/>
          <p:cNvSpPr/>
          <p:nvPr>
            <p:custDataLst>
              <p:tags r:id="rId5"/>
            </p:custDataLst>
          </p:nvPr>
        </p:nvSpPr>
        <p:spPr bwMode="auto">
          <a:xfrm>
            <a:off x="5319341" y="2240129"/>
            <a:ext cx="182880" cy="182880"/>
          </a:xfrm>
          <a:prstGeom prst="ellipse">
            <a:avLst/>
          </a:prstGeom>
          <a:solidFill>
            <a:schemeClr val="accent5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31" name="Flowchart: Connector 130"/>
          <p:cNvSpPr/>
          <p:nvPr/>
        </p:nvSpPr>
        <p:spPr bwMode="auto">
          <a:xfrm>
            <a:off x="4126225" y="4990270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33" name="Flowchart: Connector 132"/>
          <p:cNvSpPr/>
          <p:nvPr/>
        </p:nvSpPr>
        <p:spPr bwMode="auto">
          <a:xfrm>
            <a:off x="2916492" y="3521306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34" name="Flowchart: Connector 133"/>
          <p:cNvSpPr/>
          <p:nvPr/>
        </p:nvSpPr>
        <p:spPr bwMode="auto">
          <a:xfrm>
            <a:off x="2398034" y="3348487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35" name="Flowchart: Connector 134"/>
          <p:cNvSpPr/>
          <p:nvPr/>
        </p:nvSpPr>
        <p:spPr bwMode="auto">
          <a:xfrm>
            <a:off x="3262130" y="2743620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38" name="Flowchart: Connector 137"/>
          <p:cNvSpPr/>
          <p:nvPr/>
        </p:nvSpPr>
        <p:spPr bwMode="auto">
          <a:xfrm>
            <a:off x="2916492" y="5076679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39" name="Flowchart: Connector 138"/>
          <p:cNvSpPr/>
          <p:nvPr/>
        </p:nvSpPr>
        <p:spPr bwMode="auto">
          <a:xfrm>
            <a:off x="4126225" y="5940775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40" name="Flowchart: Connector 139"/>
          <p:cNvSpPr/>
          <p:nvPr/>
        </p:nvSpPr>
        <p:spPr bwMode="auto">
          <a:xfrm>
            <a:off x="4558274" y="6372823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43" name="Flowchart: Connector 142"/>
          <p:cNvSpPr/>
          <p:nvPr/>
        </p:nvSpPr>
        <p:spPr bwMode="auto">
          <a:xfrm>
            <a:off x="1706758" y="4644631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45" name="Freeform 144"/>
          <p:cNvSpPr/>
          <p:nvPr/>
        </p:nvSpPr>
        <p:spPr bwMode="auto">
          <a:xfrm>
            <a:off x="6085599" y="4048773"/>
            <a:ext cx="1398731" cy="2580416"/>
          </a:xfrm>
          <a:custGeom>
            <a:avLst/>
            <a:gdLst>
              <a:gd name="connsiteX0" fmla="*/ 150726 w 1165609"/>
              <a:gd name="connsiteY0" fmla="*/ 0 h 2150347"/>
              <a:gd name="connsiteX1" fmla="*/ 140677 w 1165609"/>
              <a:gd name="connsiteY1" fmla="*/ 40194 h 2150347"/>
              <a:gd name="connsiteX2" fmla="*/ 160774 w 1165609"/>
              <a:gd name="connsiteY2" fmla="*/ 100484 h 2150347"/>
              <a:gd name="connsiteX3" fmla="*/ 170822 w 1165609"/>
              <a:gd name="connsiteY3" fmla="*/ 130629 h 2150347"/>
              <a:gd name="connsiteX4" fmla="*/ 211016 w 1165609"/>
              <a:gd name="connsiteY4" fmla="*/ 190919 h 2150347"/>
              <a:gd name="connsiteX5" fmla="*/ 221064 w 1165609"/>
              <a:gd name="connsiteY5" fmla="*/ 301451 h 2150347"/>
              <a:gd name="connsiteX6" fmla="*/ 200967 w 1165609"/>
              <a:gd name="connsiteY6" fmla="*/ 331596 h 2150347"/>
              <a:gd name="connsiteX7" fmla="*/ 140677 w 1165609"/>
              <a:gd name="connsiteY7" fmla="*/ 391886 h 2150347"/>
              <a:gd name="connsiteX8" fmla="*/ 110532 w 1165609"/>
              <a:gd name="connsiteY8" fmla="*/ 452176 h 2150347"/>
              <a:gd name="connsiteX9" fmla="*/ 80387 w 1165609"/>
              <a:gd name="connsiteY9" fmla="*/ 462224 h 2150347"/>
              <a:gd name="connsiteX10" fmla="*/ 20097 w 1165609"/>
              <a:gd name="connsiteY10" fmla="*/ 512466 h 2150347"/>
              <a:gd name="connsiteX11" fmla="*/ 10049 w 1165609"/>
              <a:gd name="connsiteY11" fmla="*/ 542611 h 2150347"/>
              <a:gd name="connsiteX12" fmla="*/ 0 w 1165609"/>
              <a:gd name="connsiteY12" fmla="*/ 884255 h 2150347"/>
              <a:gd name="connsiteX13" fmla="*/ 10049 w 1165609"/>
              <a:gd name="connsiteY13" fmla="*/ 964642 h 2150347"/>
              <a:gd name="connsiteX14" fmla="*/ 60291 w 1165609"/>
              <a:gd name="connsiteY14" fmla="*/ 1024932 h 2150347"/>
              <a:gd name="connsiteX15" fmla="*/ 110532 w 1165609"/>
              <a:gd name="connsiteY15" fmla="*/ 1085222 h 2150347"/>
              <a:gd name="connsiteX16" fmla="*/ 120581 w 1165609"/>
              <a:gd name="connsiteY16" fmla="*/ 1115367 h 2150347"/>
              <a:gd name="connsiteX17" fmla="*/ 160774 w 1165609"/>
              <a:gd name="connsiteY17" fmla="*/ 1175657 h 2150347"/>
              <a:gd name="connsiteX18" fmla="*/ 211016 w 1165609"/>
              <a:gd name="connsiteY18" fmla="*/ 1326383 h 2150347"/>
              <a:gd name="connsiteX19" fmla="*/ 221064 w 1165609"/>
              <a:gd name="connsiteY19" fmla="*/ 1356528 h 2150347"/>
              <a:gd name="connsiteX20" fmla="*/ 231113 w 1165609"/>
              <a:gd name="connsiteY20" fmla="*/ 1386673 h 2150347"/>
              <a:gd name="connsiteX21" fmla="*/ 271306 w 1165609"/>
              <a:gd name="connsiteY21" fmla="*/ 1637881 h 2150347"/>
              <a:gd name="connsiteX22" fmla="*/ 311499 w 1165609"/>
              <a:gd name="connsiteY22" fmla="*/ 1647930 h 2150347"/>
              <a:gd name="connsiteX23" fmla="*/ 411983 w 1165609"/>
              <a:gd name="connsiteY23" fmla="*/ 1617785 h 2150347"/>
              <a:gd name="connsiteX24" fmla="*/ 432080 w 1165609"/>
              <a:gd name="connsiteY24" fmla="*/ 1587640 h 2150347"/>
              <a:gd name="connsiteX25" fmla="*/ 522515 w 1165609"/>
              <a:gd name="connsiteY25" fmla="*/ 1497205 h 2150347"/>
              <a:gd name="connsiteX26" fmla="*/ 552660 w 1165609"/>
              <a:gd name="connsiteY26" fmla="*/ 1487156 h 2150347"/>
              <a:gd name="connsiteX27" fmla="*/ 673240 w 1165609"/>
              <a:gd name="connsiteY27" fmla="*/ 1547446 h 2150347"/>
              <a:gd name="connsiteX28" fmla="*/ 703385 w 1165609"/>
              <a:gd name="connsiteY28" fmla="*/ 1577591 h 2150347"/>
              <a:gd name="connsiteX29" fmla="*/ 723482 w 1165609"/>
              <a:gd name="connsiteY29" fmla="*/ 1607736 h 2150347"/>
              <a:gd name="connsiteX30" fmla="*/ 753627 w 1165609"/>
              <a:gd name="connsiteY30" fmla="*/ 1627833 h 2150347"/>
              <a:gd name="connsiteX31" fmla="*/ 834014 w 1165609"/>
              <a:gd name="connsiteY31" fmla="*/ 1718268 h 2150347"/>
              <a:gd name="connsiteX32" fmla="*/ 884255 w 1165609"/>
              <a:gd name="connsiteY32" fmla="*/ 1778558 h 2150347"/>
              <a:gd name="connsiteX33" fmla="*/ 974691 w 1165609"/>
              <a:gd name="connsiteY33" fmla="*/ 1848897 h 2150347"/>
              <a:gd name="connsiteX34" fmla="*/ 1014884 w 1165609"/>
              <a:gd name="connsiteY34" fmla="*/ 1909187 h 2150347"/>
              <a:gd name="connsiteX35" fmla="*/ 1065126 w 1165609"/>
              <a:gd name="connsiteY35" fmla="*/ 1999622 h 2150347"/>
              <a:gd name="connsiteX36" fmla="*/ 1095271 w 1165609"/>
              <a:gd name="connsiteY36" fmla="*/ 2019719 h 2150347"/>
              <a:gd name="connsiteX37" fmla="*/ 1125416 w 1165609"/>
              <a:gd name="connsiteY37" fmla="*/ 2080009 h 2150347"/>
              <a:gd name="connsiteX38" fmla="*/ 1145513 w 1165609"/>
              <a:gd name="connsiteY38" fmla="*/ 2110154 h 2150347"/>
              <a:gd name="connsiteX39" fmla="*/ 1165609 w 1165609"/>
              <a:gd name="connsiteY39" fmla="*/ 2150347 h 215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65609" h="2150347">
                <a:moveTo>
                  <a:pt x="150726" y="0"/>
                </a:moveTo>
                <a:cubicBezTo>
                  <a:pt x="147376" y="13398"/>
                  <a:pt x="139303" y="26452"/>
                  <a:pt x="140677" y="40194"/>
                </a:cubicBezTo>
                <a:cubicBezTo>
                  <a:pt x="142785" y="61273"/>
                  <a:pt x="154075" y="80387"/>
                  <a:pt x="160774" y="100484"/>
                </a:cubicBezTo>
                <a:lnTo>
                  <a:pt x="170822" y="130629"/>
                </a:lnTo>
                <a:cubicBezTo>
                  <a:pt x="178460" y="153543"/>
                  <a:pt x="211016" y="190919"/>
                  <a:pt x="211016" y="190919"/>
                </a:cubicBezTo>
                <a:cubicBezTo>
                  <a:pt x="229260" y="245651"/>
                  <a:pt x="241116" y="247981"/>
                  <a:pt x="221064" y="301451"/>
                </a:cubicBezTo>
                <a:cubicBezTo>
                  <a:pt x="216823" y="312759"/>
                  <a:pt x="208990" y="322570"/>
                  <a:pt x="200967" y="331596"/>
                </a:cubicBezTo>
                <a:cubicBezTo>
                  <a:pt x="182085" y="352838"/>
                  <a:pt x="140677" y="391886"/>
                  <a:pt x="140677" y="391886"/>
                </a:cubicBezTo>
                <a:cubicBezTo>
                  <a:pt x="134058" y="411745"/>
                  <a:pt x="128241" y="438009"/>
                  <a:pt x="110532" y="452176"/>
                </a:cubicBezTo>
                <a:cubicBezTo>
                  <a:pt x="102261" y="458793"/>
                  <a:pt x="90435" y="458875"/>
                  <a:pt x="80387" y="462224"/>
                </a:cubicBezTo>
                <a:cubicBezTo>
                  <a:pt x="58144" y="477053"/>
                  <a:pt x="35570" y="489256"/>
                  <a:pt x="20097" y="512466"/>
                </a:cubicBezTo>
                <a:cubicBezTo>
                  <a:pt x="14222" y="521279"/>
                  <a:pt x="13398" y="532563"/>
                  <a:pt x="10049" y="542611"/>
                </a:cubicBezTo>
                <a:cubicBezTo>
                  <a:pt x="6699" y="656492"/>
                  <a:pt x="0" y="770324"/>
                  <a:pt x="0" y="884255"/>
                </a:cubicBezTo>
                <a:cubicBezTo>
                  <a:pt x="0" y="911259"/>
                  <a:pt x="2944" y="938589"/>
                  <a:pt x="10049" y="964642"/>
                </a:cubicBezTo>
                <a:cubicBezTo>
                  <a:pt x="16118" y="986893"/>
                  <a:pt x="47389" y="1009449"/>
                  <a:pt x="60291" y="1024932"/>
                </a:cubicBezTo>
                <a:cubicBezTo>
                  <a:pt x="130238" y="1108870"/>
                  <a:pt x="22462" y="997152"/>
                  <a:pt x="110532" y="1085222"/>
                </a:cubicBezTo>
                <a:cubicBezTo>
                  <a:pt x="113882" y="1095270"/>
                  <a:pt x="115437" y="1106108"/>
                  <a:pt x="120581" y="1115367"/>
                </a:cubicBezTo>
                <a:cubicBezTo>
                  <a:pt x="132311" y="1136481"/>
                  <a:pt x="160774" y="1175657"/>
                  <a:pt x="160774" y="1175657"/>
                </a:cubicBezTo>
                <a:lnTo>
                  <a:pt x="211016" y="1326383"/>
                </a:lnTo>
                <a:lnTo>
                  <a:pt x="221064" y="1356528"/>
                </a:lnTo>
                <a:lnTo>
                  <a:pt x="231113" y="1386673"/>
                </a:lnTo>
                <a:cubicBezTo>
                  <a:pt x="235335" y="1483773"/>
                  <a:pt x="177996" y="1597891"/>
                  <a:pt x="271306" y="1637881"/>
                </a:cubicBezTo>
                <a:cubicBezTo>
                  <a:pt x="283999" y="1643321"/>
                  <a:pt x="298101" y="1644580"/>
                  <a:pt x="311499" y="1647930"/>
                </a:cubicBezTo>
                <a:cubicBezTo>
                  <a:pt x="355770" y="1641605"/>
                  <a:pt x="381519" y="1648249"/>
                  <a:pt x="411983" y="1617785"/>
                </a:cubicBezTo>
                <a:cubicBezTo>
                  <a:pt x="420523" y="1609246"/>
                  <a:pt x="424057" y="1596666"/>
                  <a:pt x="432080" y="1587640"/>
                </a:cubicBezTo>
                <a:lnTo>
                  <a:pt x="522515" y="1497205"/>
                </a:lnTo>
                <a:cubicBezTo>
                  <a:pt x="530005" y="1489715"/>
                  <a:pt x="542612" y="1490506"/>
                  <a:pt x="552660" y="1487156"/>
                </a:cubicBezTo>
                <a:cubicBezTo>
                  <a:pt x="601694" y="1503501"/>
                  <a:pt x="634283" y="1508489"/>
                  <a:pt x="673240" y="1547446"/>
                </a:cubicBezTo>
                <a:cubicBezTo>
                  <a:pt x="683288" y="1557494"/>
                  <a:pt x="694288" y="1566674"/>
                  <a:pt x="703385" y="1577591"/>
                </a:cubicBezTo>
                <a:cubicBezTo>
                  <a:pt x="711116" y="1586869"/>
                  <a:pt x="714943" y="1599197"/>
                  <a:pt x="723482" y="1607736"/>
                </a:cubicBezTo>
                <a:cubicBezTo>
                  <a:pt x="732021" y="1616275"/>
                  <a:pt x="743579" y="1621134"/>
                  <a:pt x="753627" y="1627833"/>
                </a:cubicBezTo>
                <a:cubicBezTo>
                  <a:pt x="803110" y="1702058"/>
                  <a:pt x="774497" y="1673631"/>
                  <a:pt x="834014" y="1718268"/>
                </a:cubicBezTo>
                <a:cubicBezTo>
                  <a:pt x="851878" y="1745064"/>
                  <a:pt x="857473" y="1757727"/>
                  <a:pt x="884255" y="1778558"/>
                </a:cubicBezTo>
                <a:cubicBezTo>
                  <a:pt x="926994" y="1811799"/>
                  <a:pt x="944750" y="1810401"/>
                  <a:pt x="974691" y="1848897"/>
                </a:cubicBezTo>
                <a:cubicBezTo>
                  <a:pt x="989520" y="1867962"/>
                  <a:pt x="1014884" y="1909187"/>
                  <a:pt x="1014884" y="1909187"/>
                </a:cubicBezTo>
                <a:cubicBezTo>
                  <a:pt x="1025355" y="1940601"/>
                  <a:pt x="1035509" y="1979877"/>
                  <a:pt x="1065126" y="1999622"/>
                </a:cubicBezTo>
                <a:lnTo>
                  <a:pt x="1095271" y="2019719"/>
                </a:lnTo>
                <a:cubicBezTo>
                  <a:pt x="1152869" y="2106119"/>
                  <a:pt x="1083809" y="1996797"/>
                  <a:pt x="1125416" y="2080009"/>
                </a:cubicBezTo>
                <a:cubicBezTo>
                  <a:pt x="1130817" y="2090811"/>
                  <a:pt x="1138814" y="2100106"/>
                  <a:pt x="1145513" y="2110154"/>
                </a:cubicBezTo>
                <a:cubicBezTo>
                  <a:pt x="1157059" y="2144793"/>
                  <a:pt x="1148071" y="2132809"/>
                  <a:pt x="1165609" y="2150347"/>
                </a:cubicBezTo>
              </a:path>
            </a:pathLst>
          </a:custGeom>
          <a:noFill/>
          <a:ln w="158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ru-RU" sz="3480" dirty="0"/>
          </a:p>
        </p:txBody>
      </p:sp>
      <p:sp>
        <p:nvSpPr>
          <p:cNvPr id="147" name="Flowchart: Connector 146"/>
          <p:cNvSpPr/>
          <p:nvPr/>
        </p:nvSpPr>
        <p:spPr bwMode="auto">
          <a:xfrm>
            <a:off x="5319077" y="1734968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48" name="Flowchart: Connector 147"/>
          <p:cNvSpPr/>
          <p:nvPr/>
        </p:nvSpPr>
        <p:spPr bwMode="auto">
          <a:xfrm>
            <a:off x="9310801" y="5863715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49" name="Flowchart: Connector 148"/>
          <p:cNvSpPr/>
          <p:nvPr/>
        </p:nvSpPr>
        <p:spPr bwMode="auto">
          <a:xfrm>
            <a:off x="8792344" y="6718462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50" name="Freeform 149"/>
          <p:cNvSpPr/>
          <p:nvPr/>
        </p:nvSpPr>
        <p:spPr bwMode="auto">
          <a:xfrm>
            <a:off x="3581549" y="4036712"/>
            <a:ext cx="1563523" cy="1929283"/>
          </a:xfrm>
          <a:custGeom>
            <a:avLst/>
            <a:gdLst>
              <a:gd name="connsiteX0" fmla="*/ 1302936 w 1302936"/>
              <a:gd name="connsiteY0" fmla="*/ 0 h 1607736"/>
              <a:gd name="connsiteX1" fmla="*/ 1292888 w 1302936"/>
              <a:gd name="connsiteY1" fmla="*/ 100483 h 1607736"/>
              <a:gd name="connsiteX2" fmla="*/ 1272791 w 1302936"/>
              <a:gd name="connsiteY2" fmla="*/ 130628 h 1607736"/>
              <a:gd name="connsiteX3" fmla="*/ 1262743 w 1302936"/>
              <a:gd name="connsiteY3" fmla="*/ 160773 h 1607736"/>
              <a:gd name="connsiteX4" fmla="*/ 1192404 w 1302936"/>
              <a:gd name="connsiteY4" fmla="*/ 251209 h 1607736"/>
              <a:gd name="connsiteX5" fmla="*/ 1202453 w 1302936"/>
              <a:gd name="connsiteY5" fmla="*/ 281354 h 1607736"/>
              <a:gd name="connsiteX6" fmla="*/ 1262743 w 1302936"/>
              <a:gd name="connsiteY6" fmla="*/ 321547 h 1607736"/>
              <a:gd name="connsiteX7" fmla="*/ 1292888 w 1302936"/>
              <a:gd name="connsiteY7" fmla="*/ 381837 h 1607736"/>
              <a:gd name="connsiteX8" fmla="*/ 1282839 w 1302936"/>
              <a:gd name="connsiteY8" fmla="*/ 442127 h 1607736"/>
              <a:gd name="connsiteX9" fmla="*/ 1242646 w 1302936"/>
              <a:gd name="connsiteY9" fmla="*/ 532562 h 1607736"/>
              <a:gd name="connsiteX10" fmla="*/ 1212501 w 1302936"/>
              <a:gd name="connsiteY10" fmla="*/ 562707 h 1607736"/>
              <a:gd name="connsiteX11" fmla="*/ 1212501 w 1302936"/>
              <a:gd name="connsiteY11" fmla="*/ 773723 h 1607736"/>
              <a:gd name="connsiteX12" fmla="*/ 1222549 w 1302936"/>
              <a:gd name="connsiteY12" fmla="*/ 803868 h 1607736"/>
              <a:gd name="connsiteX13" fmla="*/ 1242646 w 1302936"/>
              <a:gd name="connsiteY13" fmla="*/ 834013 h 1607736"/>
              <a:gd name="connsiteX14" fmla="*/ 1252694 w 1302936"/>
              <a:gd name="connsiteY14" fmla="*/ 884255 h 1607736"/>
              <a:gd name="connsiteX15" fmla="*/ 1242646 w 1302936"/>
              <a:gd name="connsiteY15" fmla="*/ 1065125 h 1607736"/>
              <a:gd name="connsiteX16" fmla="*/ 1192404 w 1302936"/>
              <a:gd name="connsiteY16" fmla="*/ 1115367 h 1607736"/>
              <a:gd name="connsiteX17" fmla="*/ 1142162 w 1302936"/>
              <a:gd name="connsiteY17" fmla="*/ 1175657 h 1607736"/>
              <a:gd name="connsiteX18" fmla="*/ 1152211 w 1302936"/>
              <a:gd name="connsiteY18" fmla="*/ 1225899 h 1607736"/>
              <a:gd name="connsiteX19" fmla="*/ 1152211 w 1302936"/>
              <a:gd name="connsiteY19" fmla="*/ 1286189 h 1607736"/>
              <a:gd name="connsiteX20" fmla="*/ 1122066 w 1302936"/>
              <a:gd name="connsiteY20" fmla="*/ 1306286 h 1607736"/>
              <a:gd name="connsiteX21" fmla="*/ 1091921 w 1302936"/>
              <a:gd name="connsiteY21" fmla="*/ 1316334 h 1607736"/>
              <a:gd name="connsiteX22" fmla="*/ 830664 w 1302936"/>
              <a:gd name="connsiteY22" fmla="*/ 1306286 h 1607736"/>
              <a:gd name="connsiteX23" fmla="*/ 770373 w 1302936"/>
              <a:gd name="connsiteY23" fmla="*/ 1266092 h 1607736"/>
              <a:gd name="connsiteX24" fmla="*/ 700035 w 1302936"/>
              <a:gd name="connsiteY24" fmla="*/ 1256044 h 1607736"/>
              <a:gd name="connsiteX25" fmla="*/ 639745 w 1302936"/>
              <a:gd name="connsiteY25" fmla="*/ 1266092 h 1607736"/>
              <a:gd name="connsiteX26" fmla="*/ 599551 w 1302936"/>
              <a:gd name="connsiteY26" fmla="*/ 1276140 h 1607736"/>
              <a:gd name="connsiteX27" fmla="*/ 539261 w 1302936"/>
              <a:gd name="connsiteY27" fmla="*/ 1336431 h 1607736"/>
              <a:gd name="connsiteX28" fmla="*/ 509116 w 1302936"/>
              <a:gd name="connsiteY28" fmla="*/ 1366576 h 1607736"/>
              <a:gd name="connsiteX29" fmla="*/ 478971 w 1302936"/>
              <a:gd name="connsiteY29" fmla="*/ 1376624 h 1607736"/>
              <a:gd name="connsiteX30" fmla="*/ 448826 w 1302936"/>
              <a:gd name="connsiteY30" fmla="*/ 1396721 h 1607736"/>
              <a:gd name="connsiteX31" fmla="*/ 388536 w 1302936"/>
              <a:gd name="connsiteY31" fmla="*/ 1416817 h 1607736"/>
              <a:gd name="connsiteX32" fmla="*/ 348343 w 1302936"/>
              <a:gd name="connsiteY32" fmla="*/ 1436914 h 1607736"/>
              <a:gd name="connsiteX33" fmla="*/ 227762 w 1302936"/>
              <a:gd name="connsiteY33" fmla="*/ 1426866 h 1607736"/>
              <a:gd name="connsiteX34" fmla="*/ 197617 w 1302936"/>
              <a:gd name="connsiteY34" fmla="*/ 1416817 h 1607736"/>
              <a:gd name="connsiteX35" fmla="*/ 137327 w 1302936"/>
              <a:gd name="connsiteY35" fmla="*/ 1426866 h 1607736"/>
              <a:gd name="connsiteX36" fmla="*/ 107182 w 1302936"/>
              <a:gd name="connsiteY36" fmla="*/ 1457011 h 1607736"/>
              <a:gd name="connsiteX37" fmla="*/ 77037 w 1302936"/>
              <a:gd name="connsiteY37" fmla="*/ 1517301 h 1607736"/>
              <a:gd name="connsiteX38" fmla="*/ 46892 w 1302936"/>
              <a:gd name="connsiteY38" fmla="*/ 1537398 h 1607736"/>
              <a:gd name="connsiteX39" fmla="*/ 6699 w 1302936"/>
              <a:gd name="connsiteY39" fmla="*/ 1597688 h 1607736"/>
              <a:gd name="connsiteX40" fmla="*/ 36844 w 1302936"/>
              <a:gd name="connsiteY40" fmla="*/ 1577591 h 1607736"/>
              <a:gd name="connsiteX41" fmla="*/ 46892 w 1302936"/>
              <a:gd name="connsiteY41" fmla="*/ 1567543 h 160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02936" h="1607736">
                <a:moveTo>
                  <a:pt x="1302936" y="0"/>
                </a:moveTo>
                <a:cubicBezTo>
                  <a:pt x="1299587" y="33494"/>
                  <a:pt x="1300457" y="67684"/>
                  <a:pt x="1292888" y="100483"/>
                </a:cubicBezTo>
                <a:cubicBezTo>
                  <a:pt x="1290172" y="112250"/>
                  <a:pt x="1278192" y="119826"/>
                  <a:pt x="1272791" y="130628"/>
                </a:cubicBezTo>
                <a:cubicBezTo>
                  <a:pt x="1268054" y="140102"/>
                  <a:pt x="1267887" y="151514"/>
                  <a:pt x="1262743" y="160773"/>
                </a:cubicBezTo>
                <a:cubicBezTo>
                  <a:pt x="1232695" y="214859"/>
                  <a:pt x="1229021" y="214592"/>
                  <a:pt x="1192404" y="251209"/>
                </a:cubicBezTo>
                <a:cubicBezTo>
                  <a:pt x="1195754" y="261257"/>
                  <a:pt x="1194963" y="273864"/>
                  <a:pt x="1202453" y="281354"/>
                </a:cubicBezTo>
                <a:cubicBezTo>
                  <a:pt x="1219532" y="298433"/>
                  <a:pt x="1262743" y="321547"/>
                  <a:pt x="1262743" y="321547"/>
                </a:cubicBezTo>
                <a:cubicBezTo>
                  <a:pt x="1272902" y="336787"/>
                  <a:pt x="1292888" y="361038"/>
                  <a:pt x="1292888" y="381837"/>
                </a:cubicBezTo>
                <a:cubicBezTo>
                  <a:pt x="1292888" y="402211"/>
                  <a:pt x="1287780" y="422361"/>
                  <a:pt x="1282839" y="442127"/>
                </a:cubicBezTo>
                <a:cubicBezTo>
                  <a:pt x="1273449" y="479685"/>
                  <a:pt x="1266213" y="504282"/>
                  <a:pt x="1242646" y="532562"/>
                </a:cubicBezTo>
                <a:cubicBezTo>
                  <a:pt x="1233549" y="543479"/>
                  <a:pt x="1222549" y="552659"/>
                  <a:pt x="1212501" y="562707"/>
                </a:cubicBezTo>
                <a:cubicBezTo>
                  <a:pt x="1184396" y="647028"/>
                  <a:pt x="1195957" y="600004"/>
                  <a:pt x="1212501" y="773723"/>
                </a:cubicBezTo>
                <a:cubicBezTo>
                  <a:pt x="1213505" y="784267"/>
                  <a:pt x="1217812" y="794394"/>
                  <a:pt x="1222549" y="803868"/>
                </a:cubicBezTo>
                <a:cubicBezTo>
                  <a:pt x="1227950" y="814670"/>
                  <a:pt x="1235947" y="823965"/>
                  <a:pt x="1242646" y="834013"/>
                </a:cubicBezTo>
                <a:cubicBezTo>
                  <a:pt x="1245995" y="850760"/>
                  <a:pt x="1252694" y="867176"/>
                  <a:pt x="1252694" y="884255"/>
                </a:cubicBezTo>
                <a:cubicBezTo>
                  <a:pt x="1252694" y="944638"/>
                  <a:pt x="1251185" y="1005349"/>
                  <a:pt x="1242646" y="1065125"/>
                </a:cubicBezTo>
                <a:cubicBezTo>
                  <a:pt x="1238663" y="1093006"/>
                  <a:pt x="1209784" y="1100883"/>
                  <a:pt x="1192404" y="1115367"/>
                </a:cubicBezTo>
                <a:cubicBezTo>
                  <a:pt x="1163391" y="1139545"/>
                  <a:pt x="1161923" y="1146017"/>
                  <a:pt x="1142162" y="1175657"/>
                </a:cubicBezTo>
                <a:cubicBezTo>
                  <a:pt x="1145512" y="1192404"/>
                  <a:pt x="1148069" y="1209330"/>
                  <a:pt x="1152211" y="1225899"/>
                </a:cubicBezTo>
                <a:cubicBezTo>
                  <a:pt x="1158591" y="1251418"/>
                  <a:pt x="1172626" y="1260670"/>
                  <a:pt x="1152211" y="1286189"/>
                </a:cubicBezTo>
                <a:cubicBezTo>
                  <a:pt x="1144667" y="1295619"/>
                  <a:pt x="1132868" y="1300885"/>
                  <a:pt x="1122066" y="1306286"/>
                </a:cubicBezTo>
                <a:cubicBezTo>
                  <a:pt x="1112592" y="1311023"/>
                  <a:pt x="1101969" y="1312985"/>
                  <a:pt x="1091921" y="1316334"/>
                </a:cubicBezTo>
                <a:cubicBezTo>
                  <a:pt x="1004835" y="1312985"/>
                  <a:pt x="916769" y="1319740"/>
                  <a:pt x="830664" y="1306286"/>
                </a:cubicBezTo>
                <a:cubicBezTo>
                  <a:pt x="806800" y="1302557"/>
                  <a:pt x="794284" y="1269508"/>
                  <a:pt x="770373" y="1266092"/>
                </a:cubicBezTo>
                <a:lnTo>
                  <a:pt x="700035" y="1256044"/>
                </a:lnTo>
                <a:cubicBezTo>
                  <a:pt x="679938" y="1259393"/>
                  <a:pt x="659723" y="1262097"/>
                  <a:pt x="639745" y="1266092"/>
                </a:cubicBezTo>
                <a:cubicBezTo>
                  <a:pt x="626203" y="1268800"/>
                  <a:pt x="610865" y="1268220"/>
                  <a:pt x="599551" y="1276140"/>
                </a:cubicBezTo>
                <a:cubicBezTo>
                  <a:pt x="576267" y="1292439"/>
                  <a:pt x="559358" y="1316334"/>
                  <a:pt x="539261" y="1336431"/>
                </a:cubicBezTo>
                <a:lnTo>
                  <a:pt x="509116" y="1366576"/>
                </a:lnTo>
                <a:cubicBezTo>
                  <a:pt x="501626" y="1374066"/>
                  <a:pt x="489019" y="1373275"/>
                  <a:pt x="478971" y="1376624"/>
                </a:cubicBezTo>
                <a:cubicBezTo>
                  <a:pt x="468923" y="1383323"/>
                  <a:pt x="459862" y="1391816"/>
                  <a:pt x="448826" y="1396721"/>
                </a:cubicBezTo>
                <a:cubicBezTo>
                  <a:pt x="429468" y="1405324"/>
                  <a:pt x="407483" y="1407343"/>
                  <a:pt x="388536" y="1416817"/>
                </a:cubicBezTo>
                <a:lnTo>
                  <a:pt x="348343" y="1436914"/>
                </a:lnTo>
                <a:cubicBezTo>
                  <a:pt x="308149" y="1433565"/>
                  <a:pt x="267741" y="1432197"/>
                  <a:pt x="227762" y="1426866"/>
                </a:cubicBezTo>
                <a:cubicBezTo>
                  <a:pt x="217263" y="1425466"/>
                  <a:pt x="208209" y="1416817"/>
                  <a:pt x="197617" y="1416817"/>
                </a:cubicBezTo>
                <a:cubicBezTo>
                  <a:pt x="177243" y="1416817"/>
                  <a:pt x="157424" y="1423516"/>
                  <a:pt x="137327" y="1426866"/>
                </a:cubicBezTo>
                <a:cubicBezTo>
                  <a:pt x="127279" y="1436914"/>
                  <a:pt x="115065" y="1445187"/>
                  <a:pt x="107182" y="1457011"/>
                </a:cubicBezTo>
                <a:cubicBezTo>
                  <a:pt x="74491" y="1506049"/>
                  <a:pt x="124473" y="1469865"/>
                  <a:pt x="77037" y="1517301"/>
                </a:cubicBezTo>
                <a:cubicBezTo>
                  <a:pt x="68498" y="1525840"/>
                  <a:pt x="56940" y="1530699"/>
                  <a:pt x="46892" y="1537398"/>
                </a:cubicBezTo>
                <a:lnTo>
                  <a:pt x="6699" y="1597688"/>
                </a:lnTo>
                <a:cubicBezTo>
                  <a:pt x="0" y="1607736"/>
                  <a:pt x="27183" y="1584837"/>
                  <a:pt x="36844" y="1577591"/>
                </a:cubicBezTo>
                <a:cubicBezTo>
                  <a:pt x="40633" y="1574749"/>
                  <a:pt x="43543" y="1570892"/>
                  <a:pt x="46892" y="1567543"/>
                </a:cubicBezTo>
              </a:path>
            </a:pathLst>
          </a:custGeom>
          <a:noFill/>
          <a:ln w="158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ru-RU" sz="3480" dirty="0"/>
          </a:p>
        </p:txBody>
      </p:sp>
      <p:sp>
        <p:nvSpPr>
          <p:cNvPr id="151" name="Freeform 150"/>
          <p:cNvSpPr/>
          <p:nvPr/>
        </p:nvSpPr>
        <p:spPr bwMode="auto">
          <a:xfrm>
            <a:off x="2491864" y="4072886"/>
            <a:ext cx="1905610" cy="1804450"/>
          </a:xfrm>
          <a:custGeom>
            <a:avLst/>
            <a:gdLst>
              <a:gd name="connsiteX0" fmla="*/ 1588008 w 1588008"/>
              <a:gd name="connsiteY0" fmla="*/ 0 h 1503708"/>
              <a:gd name="connsiteX1" fmla="*/ 1557863 w 1588008"/>
              <a:gd name="connsiteY1" fmla="*/ 10048 h 1503708"/>
              <a:gd name="connsiteX2" fmla="*/ 1547815 w 1588008"/>
              <a:gd name="connsiteY2" fmla="*/ 40193 h 1503708"/>
              <a:gd name="connsiteX3" fmla="*/ 1527718 w 1588008"/>
              <a:gd name="connsiteY3" fmla="*/ 70338 h 1503708"/>
              <a:gd name="connsiteX4" fmla="*/ 1517670 w 1588008"/>
              <a:gd name="connsiteY4" fmla="*/ 100483 h 1503708"/>
              <a:gd name="connsiteX5" fmla="*/ 1437283 w 1588008"/>
              <a:gd name="connsiteY5" fmla="*/ 190919 h 1503708"/>
              <a:gd name="connsiteX6" fmla="*/ 1407138 w 1588008"/>
              <a:gd name="connsiteY6" fmla="*/ 200967 h 1503708"/>
              <a:gd name="connsiteX7" fmla="*/ 1296606 w 1588008"/>
              <a:gd name="connsiteY7" fmla="*/ 221064 h 1503708"/>
              <a:gd name="connsiteX8" fmla="*/ 1015252 w 1588008"/>
              <a:gd name="connsiteY8" fmla="*/ 231112 h 1503708"/>
              <a:gd name="connsiteX9" fmla="*/ 985107 w 1588008"/>
              <a:gd name="connsiteY9" fmla="*/ 241160 h 1503708"/>
              <a:gd name="connsiteX10" fmla="*/ 924817 w 1588008"/>
              <a:gd name="connsiteY10" fmla="*/ 281354 h 1503708"/>
              <a:gd name="connsiteX11" fmla="*/ 894672 w 1588008"/>
              <a:gd name="connsiteY11" fmla="*/ 301450 h 1503708"/>
              <a:gd name="connsiteX12" fmla="*/ 834382 w 1588008"/>
              <a:gd name="connsiteY12" fmla="*/ 361741 h 1503708"/>
              <a:gd name="connsiteX13" fmla="*/ 804237 w 1588008"/>
              <a:gd name="connsiteY13" fmla="*/ 381837 h 1503708"/>
              <a:gd name="connsiteX14" fmla="*/ 774092 w 1588008"/>
              <a:gd name="connsiteY14" fmla="*/ 411982 h 1503708"/>
              <a:gd name="connsiteX15" fmla="*/ 764043 w 1588008"/>
              <a:gd name="connsiteY15" fmla="*/ 442127 h 1503708"/>
              <a:gd name="connsiteX16" fmla="*/ 743947 w 1588008"/>
              <a:gd name="connsiteY16" fmla="*/ 472272 h 1503708"/>
              <a:gd name="connsiteX17" fmla="*/ 623366 w 1588008"/>
              <a:gd name="connsiteY17" fmla="*/ 572756 h 1503708"/>
              <a:gd name="connsiteX18" fmla="*/ 593221 w 1588008"/>
              <a:gd name="connsiteY18" fmla="*/ 592853 h 1503708"/>
              <a:gd name="connsiteX19" fmla="*/ 563076 w 1588008"/>
              <a:gd name="connsiteY19" fmla="*/ 612949 h 1503708"/>
              <a:gd name="connsiteX20" fmla="*/ 532931 w 1588008"/>
              <a:gd name="connsiteY20" fmla="*/ 643094 h 1503708"/>
              <a:gd name="connsiteX21" fmla="*/ 522883 w 1588008"/>
              <a:gd name="connsiteY21" fmla="*/ 693336 h 1503708"/>
              <a:gd name="connsiteX22" fmla="*/ 462593 w 1588008"/>
              <a:gd name="connsiteY22" fmla="*/ 743578 h 1503708"/>
              <a:gd name="connsiteX23" fmla="*/ 402303 w 1588008"/>
              <a:gd name="connsiteY23" fmla="*/ 763675 h 1503708"/>
              <a:gd name="connsiteX24" fmla="*/ 372158 w 1588008"/>
              <a:gd name="connsiteY24" fmla="*/ 783771 h 1503708"/>
              <a:gd name="connsiteX25" fmla="*/ 311868 w 1588008"/>
              <a:gd name="connsiteY25" fmla="*/ 803868 h 1503708"/>
              <a:gd name="connsiteX26" fmla="*/ 281723 w 1588008"/>
              <a:gd name="connsiteY26" fmla="*/ 813916 h 1503708"/>
              <a:gd name="connsiteX27" fmla="*/ 251577 w 1588008"/>
              <a:gd name="connsiteY27" fmla="*/ 874206 h 1503708"/>
              <a:gd name="connsiteX28" fmla="*/ 281723 w 1588008"/>
              <a:gd name="connsiteY28" fmla="*/ 904351 h 1503708"/>
              <a:gd name="connsiteX29" fmla="*/ 271674 w 1588008"/>
              <a:gd name="connsiteY29" fmla="*/ 974690 h 1503708"/>
              <a:gd name="connsiteX30" fmla="*/ 211384 w 1588008"/>
              <a:gd name="connsiteY30" fmla="*/ 964642 h 1503708"/>
              <a:gd name="connsiteX31" fmla="*/ 181239 w 1588008"/>
              <a:gd name="connsiteY31" fmla="*/ 954593 h 1503708"/>
              <a:gd name="connsiteX32" fmla="*/ 151094 w 1588008"/>
              <a:gd name="connsiteY32" fmla="*/ 964642 h 1503708"/>
              <a:gd name="connsiteX33" fmla="*/ 161142 w 1588008"/>
              <a:gd name="connsiteY33" fmla="*/ 1045028 h 1503708"/>
              <a:gd name="connsiteX34" fmla="*/ 181239 w 1588008"/>
              <a:gd name="connsiteY34" fmla="*/ 1105319 h 1503708"/>
              <a:gd name="connsiteX35" fmla="*/ 90804 w 1588008"/>
              <a:gd name="connsiteY35" fmla="*/ 1145512 h 1503708"/>
              <a:gd name="connsiteX36" fmla="*/ 60659 w 1588008"/>
              <a:gd name="connsiteY36" fmla="*/ 1155560 h 1503708"/>
              <a:gd name="connsiteX37" fmla="*/ 40562 w 1588008"/>
              <a:gd name="connsiteY37" fmla="*/ 1296237 h 1503708"/>
              <a:gd name="connsiteX38" fmla="*/ 30514 w 1588008"/>
              <a:gd name="connsiteY38" fmla="*/ 1416817 h 1503708"/>
              <a:gd name="connsiteX39" fmla="*/ 20465 w 1588008"/>
              <a:gd name="connsiteY39" fmla="*/ 1446962 h 150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88008" h="1503708">
                <a:moveTo>
                  <a:pt x="1588008" y="0"/>
                </a:moveTo>
                <a:cubicBezTo>
                  <a:pt x="1577960" y="3349"/>
                  <a:pt x="1565353" y="2558"/>
                  <a:pt x="1557863" y="10048"/>
                </a:cubicBezTo>
                <a:cubicBezTo>
                  <a:pt x="1550373" y="17538"/>
                  <a:pt x="1552552" y="30719"/>
                  <a:pt x="1547815" y="40193"/>
                </a:cubicBezTo>
                <a:cubicBezTo>
                  <a:pt x="1542414" y="50995"/>
                  <a:pt x="1534417" y="60290"/>
                  <a:pt x="1527718" y="70338"/>
                </a:cubicBezTo>
                <a:cubicBezTo>
                  <a:pt x="1524369" y="80386"/>
                  <a:pt x="1522407" y="91009"/>
                  <a:pt x="1517670" y="100483"/>
                </a:cubicBezTo>
                <a:cubicBezTo>
                  <a:pt x="1504266" y="127291"/>
                  <a:pt x="1453259" y="185594"/>
                  <a:pt x="1437283" y="190919"/>
                </a:cubicBezTo>
                <a:cubicBezTo>
                  <a:pt x="1427235" y="194268"/>
                  <a:pt x="1417414" y="198398"/>
                  <a:pt x="1407138" y="200967"/>
                </a:cubicBezTo>
                <a:cubicBezTo>
                  <a:pt x="1391765" y="204810"/>
                  <a:pt x="1308314" y="220375"/>
                  <a:pt x="1296606" y="221064"/>
                </a:cubicBezTo>
                <a:cubicBezTo>
                  <a:pt x="1202923" y="226575"/>
                  <a:pt x="1109037" y="227763"/>
                  <a:pt x="1015252" y="231112"/>
                </a:cubicBezTo>
                <a:cubicBezTo>
                  <a:pt x="1005204" y="234461"/>
                  <a:pt x="994366" y="236016"/>
                  <a:pt x="985107" y="241160"/>
                </a:cubicBezTo>
                <a:cubicBezTo>
                  <a:pt x="963993" y="252890"/>
                  <a:pt x="944914" y="267956"/>
                  <a:pt x="924817" y="281354"/>
                </a:cubicBezTo>
                <a:lnTo>
                  <a:pt x="894672" y="301450"/>
                </a:lnTo>
                <a:cubicBezTo>
                  <a:pt x="871024" y="317215"/>
                  <a:pt x="854479" y="341644"/>
                  <a:pt x="834382" y="361741"/>
                </a:cubicBezTo>
                <a:cubicBezTo>
                  <a:pt x="825843" y="370280"/>
                  <a:pt x="813514" y="374106"/>
                  <a:pt x="804237" y="381837"/>
                </a:cubicBezTo>
                <a:cubicBezTo>
                  <a:pt x="793320" y="390934"/>
                  <a:pt x="784140" y="401934"/>
                  <a:pt x="774092" y="411982"/>
                </a:cubicBezTo>
                <a:cubicBezTo>
                  <a:pt x="770742" y="422030"/>
                  <a:pt x="768780" y="432653"/>
                  <a:pt x="764043" y="442127"/>
                </a:cubicBezTo>
                <a:cubicBezTo>
                  <a:pt x="758642" y="452929"/>
                  <a:pt x="751970" y="463246"/>
                  <a:pt x="743947" y="472272"/>
                </a:cubicBezTo>
                <a:cubicBezTo>
                  <a:pt x="687679" y="535574"/>
                  <a:pt x="689372" y="528752"/>
                  <a:pt x="623366" y="572756"/>
                </a:cubicBezTo>
                <a:lnTo>
                  <a:pt x="593221" y="592853"/>
                </a:lnTo>
                <a:cubicBezTo>
                  <a:pt x="583173" y="599552"/>
                  <a:pt x="571615" y="604410"/>
                  <a:pt x="563076" y="612949"/>
                </a:cubicBezTo>
                <a:lnTo>
                  <a:pt x="532931" y="643094"/>
                </a:lnTo>
                <a:cubicBezTo>
                  <a:pt x="529582" y="659841"/>
                  <a:pt x="530521" y="678060"/>
                  <a:pt x="522883" y="693336"/>
                </a:cubicBezTo>
                <a:cubicBezTo>
                  <a:pt x="516122" y="706857"/>
                  <a:pt x="477432" y="736983"/>
                  <a:pt x="462593" y="743578"/>
                </a:cubicBezTo>
                <a:cubicBezTo>
                  <a:pt x="443235" y="752182"/>
                  <a:pt x="419929" y="751925"/>
                  <a:pt x="402303" y="763675"/>
                </a:cubicBezTo>
                <a:cubicBezTo>
                  <a:pt x="392255" y="770374"/>
                  <a:pt x="383194" y="778866"/>
                  <a:pt x="372158" y="783771"/>
                </a:cubicBezTo>
                <a:cubicBezTo>
                  <a:pt x="352800" y="792374"/>
                  <a:pt x="331965" y="797169"/>
                  <a:pt x="311868" y="803868"/>
                </a:cubicBezTo>
                <a:lnTo>
                  <a:pt x="281723" y="813916"/>
                </a:lnTo>
                <a:cubicBezTo>
                  <a:pt x="276833" y="821251"/>
                  <a:pt x="246955" y="860339"/>
                  <a:pt x="251577" y="874206"/>
                </a:cubicBezTo>
                <a:cubicBezTo>
                  <a:pt x="256071" y="887687"/>
                  <a:pt x="271674" y="894303"/>
                  <a:pt x="281723" y="904351"/>
                </a:cubicBezTo>
                <a:cubicBezTo>
                  <a:pt x="305168" y="974690"/>
                  <a:pt x="321916" y="957943"/>
                  <a:pt x="271674" y="974690"/>
                </a:cubicBezTo>
                <a:cubicBezTo>
                  <a:pt x="251577" y="971341"/>
                  <a:pt x="231273" y="969062"/>
                  <a:pt x="211384" y="964642"/>
                </a:cubicBezTo>
                <a:cubicBezTo>
                  <a:pt x="201044" y="962344"/>
                  <a:pt x="191831" y="954593"/>
                  <a:pt x="181239" y="954593"/>
                </a:cubicBezTo>
                <a:cubicBezTo>
                  <a:pt x="170647" y="954593"/>
                  <a:pt x="161142" y="961292"/>
                  <a:pt x="151094" y="964642"/>
                </a:cubicBezTo>
                <a:cubicBezTo>
                  <a:pt x="154443" y="991437"/>
                  <a:pt x="155484" y="1018624"/>
                  <a:pt x="161142" y="1045028"/>
                </a:cubicBezTo>
                <a:cubicBezTo>
                  <a:pt x="165581" y="1065742"/>
                  <a:pt x="181239" y="1105319"/>
                  <a:pt x="181239" y="1105319"/>
                </a:cubicBezTo>
                <a:cubicBezTo>
                  <a:pt x="133469" y="1137165"/>
                  <a:pt x="162550" y="1121597"/>
                  <a:pt x="90804" y="1145512"/>
                </a:cubicBezTo>
                <a:lnTo>
                  <a:pt x="60659" y="1155560"/>
                </a:lnTo>
                <a:cubicBezTo>
                  <a:pt x="0" y="1216219"/>
                  <a:pt x="40562" y="1160218"/>
                  <a:pt x="40562" y="1296237"/>
                </a:cubicBezTo>
                <a:cubicBezTo>
                  <a:pt x="40562" y="1336570"/>
                  <a:pt x="35517" y="1376796"/>
                  <a:pt x="30514" y="1416817"/>
                </a:cubicBezTo>
                <a:cubicBezTo>
                  <a:pt x="19653" y="1503708"/>
                  <a:pt x="20465" y="1460283"/>
                  <a:pt x="20465" y="1446962"/>
                </a:cubicBezTo>
              </a:path>
            </a:pathLst>
          </a:custGeom>
          <a:noFill/>
          <a:ln w="158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ru-RU" sz="3480" dirty="0"/>
          </a:p>
        </p:txBody>
      </p:sp>
      <p:sp>
        <p:nvSpPr>
          <p:cNvPr id="152" name="Freeform 151"/>
          <p:cNvSpPr/>
          <p:nvPr/>
        </p:nvSpPr>
        <p:spPr bwMode="auto">
          <a:xfrm>
            <a:off x="1612071" y="3313234"/>
            <a:ext cx="1758382" cy="1288120"/>
          </a:xfrm>
          <a:custGeom>
            <a:avLst/>
            <a:gdLst>
              <a:gd name="connsiteX0" fmla="*/ 0 w 1465318"/>
              <a:gd name="connsiteY0" fmla="*/ 0 h 1073433"/>
              <a:gd name="connsiteX1" fmla="*/ 90435 w 1465318"/>
              <a:gd name="connsiteY1" fmla="*/ 40193 h 1073433"/>
              <a:gd name="connsiteX2" fmla="*/ 120580 w 1465318"/>
              <a:gd name="connsiteY2" fmla="*/ 50241 h 1073433"/>
              <a:gd name="connsiteX3" fmla="*/ 140677 w 1465318"/>
              <a:gd name="connsiteY3" fmla="*/ 80387 h 1073433"/>
              <a:gd name="connsiteX4" fmla="*/ 200967 w 1465318"/>
              <a:gd name="connsiteY4" fmla="*/ 110532 h 1073433"/>
              <a:gd name="connsiteX5" fmla="*/ 291402 w 1465318"/>
              <a:gd name="connsiteY5" fmla="*/ 100483 h 1073433"/>
              <a:gd name="connsiteX6" fmla="*/ 311499 w 1465318"/>
              <a:gd name="connsiteY6" fmla="*/ 160773 h 1073433"/>
              <a:gd name="connsiteX7" fmla="*/ 331596 w 1465318"/>
              <a:gd name="connsiteY7" fmla="*/ 190918 h 1073433"/>
              <a:gd name="connsiteX8" fmla="*/ 422031 w 1465318"/>
              <a:gd name="connsiteY8" fmla="*/ 221063 h 1073433"/>
              <a:gd name="connsiteX9" fmla="*/ 452176 w 1465318"/>
              <a:gd name="connsiteY9" fmla="*/ 231112 h 1073433"/>
              <a:gd name="connsiteX10" fmla="*/ 472273 w 1465318"/>
              <a:gd name="connsiteY10" fmla="*/ 291402 h 1073433"/>
              <a:gd name="connsiteX11" fmla="*/ 502418 w 1465318"/>
              <a:gd name="connsiteY11" fmla="*/ 351692 h 1073433"/>
              <a:gd name="connsiteX12" fmla="*/ 532563 w 1465318"/>
              <a:gd name="connsiteY12" fmla="*/ 371789 h 1073433"/>
              <a:gd name="connsiteX13" fmla="*/ 552659 w 1465318"/>
              <a:gd name="connsiteY13" fmla="*/ 401934 h 1073433"/>
              <a:gd name="connsiteX14" fmla="*/ 612949 w 1465318"/>
              <a:gd name="connsiteY14" fmla="*/ 452176 h 1073433"/>
              <a:gd name="connsiteX15" fmla="*/ 622998 w 1465318"/>
              <a:gd name="connsiteY15" fmla="*/ 502417 h 1073433"/>
              <a:gd name="connsiteX16" fmla="*/ 653143 w 1465318"/>
              <a:gd name="connsiteY16" fmla="*/ 512466 h 1073433"/>
              <a:gd name="connsiteX17" fmla="*/ 703385 w 1465318"/>
              <a:gd name="connsiteY17" fmla="*/ 522514 h 1073433"/>
              <a:gd name="connsiteX18" fmla="*/ 723481 w 1465318"/>
              <a:gd name="connsiteY18" fmla="*/ 602901 h 1073433"/>
              <a:gd name="connsiteX19" fmla="*/ 743578 w 1465318"/>
              <a:gd name="connsiteY19" fmla="*/ 663191 h 1073433"/>
              <a:gd name="connsiteX20" fmla="*/ 763675 w 1465318"/>
              <a:gd name="connsiteY20" fmla="*/ 693336 h 1073433"/>
              <a:gd name="connsiteX21" fmla="*/ 823965 w 1465318"/>
              <a:gd name="connsiteY21" fmla="*/ 683288 h 1073433"/>
              <a:gd name="connsiteX22" fmla="*/ 894303 w 1465318"/>
              <a:gd name="connsiteY22" fmla="*/ 663191 h 1073433"/>
              <a:gd name="connsiteX23" fmla="*/ 944545 w 1465318"/>
              <a:gd name="connsiteY23" fmla="*/ 653143 h 1073433"/>
              <a:gd name="connsiteX24" fmla="*/ 984738 w 1465318"/>
              <a:gd name="connsiteY24" fmla="*/ 663191 h 1073433"/>
              <a:gd name="connsiteX25" fmla="*/ 1004835 w 1465318"/>
              <a:gd name="connsiteY25" fmla="*/ 693336 h 1073433"/>
              <a:gd name="connsiteX26" fmla="*/ 974690 w 1465318"/>
              <a:gd name="connsiteY26" fmla="*/ 783771 h 1073433"/>
              <a:gd name="connsiteX27" fmla="*/ 944545 w 1465318"/>
              <a:gd name="connsiteY27" fmla="*/ 813916 h 1073433"/>
              <a:gd name="connsiteX28" fmla="*/ 934497 w 1465318"/>
              <a:gd name="connsiteY28" fmla="*/ 844061 h 1073433"/>
              <a:gd name="connsiteX29" fmla="*/ 1065125 w 1465318"/>
              <a:gd name="connsiteY29" fmla="*/ 823965 h 1073433"/>
              <a:gd name="connsiteX30" fmla="*/ 1105319 w 1465318"/>
              <a:gd name="connsiteY30" fmla="*/ 813916 h 1073433"/>
              <a:gd name="connsiteX31" fmla="*/ 1155560 w 1465318"/>
              <a:gd name="connsiteY31" fmla="*/ 823965 h 1073433"/>
              <a:gd name="connsiteX32" fmla="*/ 1195754 w 1465318"/>
              <a:gd name="connsiteY32" fmla="*/ 884255 h 1073433"/>
              <a:gd name="connsiteX33" fmla="*/ 1225899 w 1465318"/>
              <a:gd name="connsiteY33" fmla="*/ 914400 h 1073433"/>
              <a:gd name="connsiteX34" fmla="*/ 1245996 w 1465318"/>
              <a:gd name="connsiteY34" fmla="*/ 944545 h 1073433"/>
              <a:gd name="connsiteX35" fmla="*/ 1286189 w 1465318"/>
              <a:gd name="connsiteY35" fmla="*/ 954593 h 1073433"/>
              <a:gd name="connsiteX36" fmla="*/ 1356527 w 1465318"/>
              <a:gd name="connsiteY36" fmla="*/ 974690 h 1073433"/>
              <a:gd name="connsiteX37" fmla="*/ 1386673 w 1465318"/>
              <a:gd name="connsiteY37" fmla="*/ 1004835 h 1073433"/>
              <a:gd name="connsiteX38" fmla="*/ 1416818 w 1465318"/>
              <a:gd name="connsiteY38" fmla="*/ 1024932 h 1073433"/>
              <a:gd name="connsiteX39" fmla="*/ 1457011 w 1465318"/>
              <a:gd name="connsiteY39" fmla="*/ 1065125 h 107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65318" h="1073433">
                <a:moveTo>
                  <a:pt x="0" y="0"/>
                </a:moveTo>
                <a:cubicBezTo>
                  <a:pt x="47770" y="31846"/>
                  <a:pt x="18689" y="16278"/>
                  <a:pt x="90435" y="40193"/>
                </a:cubicBezTo>
                <a:lnTo>
                  <a:pt x="120580" y="50241"/>
                </a:lnTo>
                <a:cubicBezTo>
                  <a:pt x="127279" y="60290"/>
                  <a:pt x="132137" y="71847"/>
                  <a:pt x="140677" y="80387"/>
                </a:cubicBezTo>
                <a:cubicBezTo>
                  <a:pt x="160154" y="99864"/>
                  <a:pt x="176452" y="102360"/>
                  <a:pt x="200967" y="110532"/>
                </a:cubicBezTo>
                <a:cubicBezTo>
                  <a:pt x="231112" y="107182"/>
                  <a:pt x="263790" y="87932"/>
                  <a:pt x="291402" y="100483"/>
                </a:cubicBezTo>
                <a:cubicBezTo>
                  <a:pt x="310687" y="109249"/>
                  <a:pt x="299748" y="143147"/>
                  <a:pt x="311499" y="160773"/>
                </a:cubicBezTo>
                <a:cubicBezTo>
                  <a:pt x="318198" y="170821"/>
                  <a:pt x="321355" y="184517"/>
                  <a:pt x="331596" y="190918"/>
                </a:cubicBezTo>
                <a:cubicBezTo>
                  <a:pt x="331602" y="190922"/>
                  <a:pt x="406955" y="216038"/>
                  <a:pt x="422031" y="221063"/>
                </a:cubicBezTo>
                <a:lnTo>
                  <a:pt x="452176" y="231112"/>
                </a:lnTo>
                <a:lnTo>
                  <a:pt x="472273" y="291402"/>
                </a:lnTo>
                <a:cubicBezTo>
                  <a:pt x="480446" y="315921"/>
                  <a:pt x="482938" y="332212"/>
                  <a:pt x="502418" y="351692"/>
                </a:cubicBezTo>
                <a:cubicBezTo>
                  <a:pt x="510957" y="360231"/>
                  <a:pt x="522515" y="365090"/>
                  <a:pt x="532563" y="371789"/>
                </a:cubicBezTo>
                <a:cubicBezTo>
                  <a:pt x="539262" y="381837"/>
                  <a:pt x="544928" y="392657"/>
                  <a:pt x="552659" y="401934"/>
                </a:cubicBezTo>
                <a:cubicBezTo>
                  <a:pt x="576836" y="430947"/>
                  <a:pt x="583309" y="432416"/>
                  <a:pt x="612949" y="452176"/>
                </a:cubicBezTo>
                <a:cubicBezTo>
                  <a:pt x="616299" y="468923"/>
                  <a:pt x="613524" y="488207"/>
                  <a:pt x="622998" y="502417"/>
                </a:cubicBezTo>
                <a:cubicBezTo>
                  <a:pt x="628873" y="511230"/>
                  <a:pt x="642867" y="509897"/>
                  <a:pt x="653143" y="512466"/>
                </a:cubicBezTo>
                <a:cubicBezTo>
                  <a:pt x="669712" y="516608"/>
                  <a:pt x="686638" y="519165"/>
                  <a:pt x="703385" y="522514"/>
                </a:cubicBezTo>
                <a:cubicBezTo>
                  <a:pt x="733877" y="613993"/>
                  <a:pt x="687099" y="469500"/>
                  <a:pt x="723481" y="602901"/>
                </a:cubicBezTo>
                <a:cubicBezTo>
                  <a:pt x="729055" y="623338"/>
                  <a:pt x="736879" y="643094"/>
                  <a:pt x="743578" y="663191"/>
                </a:cubicBezTo>
                <a:cubicBezTo>
                  <a:pt x="747397" y="674648"/>
                  <a:pt x="756976" y="683288"/>
                  <a:pt x="763675" y="693336"/>
                </a:cubicBezTo>
                <a:cubicBezTo>
                  <a:pt x="783772" y="689987"/>
                  <a:pt x="803987" y="687284"/>
                  <a:pt x="823965" y="683288"/>
                </a:cubicBezTo>
                <a:cubicBezTo>
                  <a:pt x="917937" y="664493"/>
                  <a:pt x="817691" y="682343"/>
                  <a:pt x="894303" y="663191"/>
                </a:cubicBezTo>
                <a:cubicBezTo>
                  <a:pt x="910872" y="659049"/>
                  <a:pt x="927798" y="656492"/>
                  <a:pt x="944545" y="653143"/>
                </a:cubicBezTo>
                <a:cubicBezTo>
                  <a:pt x="957943" y="656492"/>
                  <a:pt x="973247" y="655531"/>
                  <a:pt x="984738" y="663191"/>
                </a:cubicBezTo>
                <a:cubicBezTo>
                  <a:pt x="994786" y="669890"/>
                  <a:pt x="1003501" y="681333"/>
                  <a:pt x="1004835" y="693336"/>
                </a:cubicBezTo>
                <a:cubicBezTo>
                  <a:pt x="1008940" y="730282"/>
                  <a:pt x="996522" y="757572"/>
                  <a:pt x="974690" y="783771"/>
                </a:cubicBezTo>
                <a:cubicBezTo>
                  <a:pt x="965593" y="794688"/>
                  <a:pt x="954593" y="803868"/>
                  <a:pt x="944545" y="813916"/>
                </a:cubicBezTo>
                <a:cubicBezTo>
                  <a:pt x="941196" y="823964"/>
                  <a:pt x="924157" y="841763"/>
                  <a:pt x="934497" y="844061"/>
                </a:cubicBezTo>
                <a:cubicBezTo>
                  <a:pt x="993581" y="857191"/>
                  <a:pt x="1019389" y="837033"/>
                  <a:pt x="1065125" y="823965"/>
                </a:cubicBezTo>
                <a:cubicBezTo>
                  <a:pt x="1078404" y="820171"/>
                  <a:pt x="1091921" y="817266"/>
                  <a:pt x="1105319" y="813916"/>
                </a:cubicBezTo>
                <a:cubicBezTo>
                  <a:pt x="1122066" y="817266"/>
                  <a:pt x="1142079" y="813480"/>
                  <a:pt x="1155560" y="823965"/>
                </a:cubicBezTo>
                <a:cubicBezTo>
                  <a:pt x="1174625" y="838794"/>
                  <a:pt x="1178675" y="867176"/>
                  <a:pt x="1195754" y="884255"/>
                </a:cubicBezTo>
                <a:cubicBezTo>
                  <a:pt x="1205802" y="894303"/>
                  <a:pt x="1216802" y="903483"/>
                  <a:pt x="1225899" y="914400"/>
                </a:cubicBezTo>
                <a:cubicBezTo>
                  <a:pt x="1233630" y="923678"/>
                  <a:pt x="1235948" y="937846"/>
                  <a:pt x="1245996" y="944545"/>
                </a:cubicBezTo>
                <a:cubicBezTo>
                  <a:pt x="1257487" y="952205"/>
                  <a:pt x="1272910" y="950799"/>
                  <a:pt x="1286189" y="954593"/>
                </a:cubicBezTo>
                <a:cubicBezTo>
                  <a:pt x="1387137" y="983434"/>
                  <a:pt x="1230825" y="943262"/>
                  <a:pt x="1356527" y="974690"/>
                </a:cubicBezTo>
                <a:cubicBezTo>
                  <a:pt x="1366576" y="984738"/>
                  <a:pt x="1375756" y="995738"/>
                  <a:pt x="1386673" y="1004835"/>
                </a:cubicBezTo>
                <a:cubicBezTo>
                  <a:pt x="1395951" y="1012566"/>
                  <a:pt x="1408279" y="1016392"/>
                  <a:pt x="1416818" y="1024932"/>
                </a:cubicBezTo>
                <a:cubicBezTo>
                  <a:pt x="1465318" y="1073433"/>
                  <a:pt x="1411073" y="1042157"/>
                  <a:pt x="1457011" y="1065125"/>
                </a:cubicBezTo>
              </a:path>
            </a:pathLst>
          </a:custGeom>
          <a:noFill/>
          <a:ln w="158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ru-RU" sz="3480" dirty="0"/>
          </a:p>
        </p:txBody>
      </p:sp>
      <p:sp>
        <p:nvSpPr>
          <p:cNvPr id="153" name="Freeform 152"/>
          <p:cNvSpPr/>
          <p:nvPr/>
        </p:nvSpPr>
        <p:spPr bwMode="auto">
          <a:xfrm>
            <a:off x="1214158" y="4145234"/>
            <a:ext cx="1446964" cy="409973"/>
          </a:xfrm>
          <a:custGeom>
            <a:avLst/>
            <a:gdLst>
              <a:gd name="connsiteX0" fmla="*/ 0 w 1205803"/>
              <a:gd name="connsiteY0" fmla="*/ 281354 h 341644"/>
              <a:gd name="connsiteX1" fmla="*/ 130629 w 1205803"/>
              <a:gd name="connsiteY1" fmla="*/ 291402 h 341644"/>
              <a:gd name="connsiteX2" fmla="*/ 190919 w 1205803"/>
              <a:gd name="connsiteY2" fmla="*/ 331596 h 341644"/>
              <a:gd name="connsiteX3" fmla="*/ 221064 w 1205803"/>
              <a:gd name="connsiteY3" fmla="*/ 341644 h 341644"/>
              <a:gd name="connsiteX4" fmla="*/ 271306 w 1205803"/>
              <a:gd name="connsiteY4" fmla="*/ 331596 h 341644"/>
              <a:gd name="connsiteX5" fmla="*/ 331596 w 1205803"/>
              <a:gd name="connsiteY5" fmla="*/ 311499 h 341644"/>
              <a:gd name="connsiteX6" fmla="*/ 361741 w 1205803"/>
              <a:gd name="connsiteY6" fmla="*/ 281354 h 341644"/>
              <a:gd name="connsiteX7" fmla="*/ 371789 w 1205803"/>
              <a:gd name="connsiteY7" fmla="*/ 251209 h 341644"/>
              <a:gd name="connsiteX8" fmla="*/ 381838 w 1205803"/>
              <a:gd name="connsiteY8" fmla="*/ 211015 h 341644"/>
              <a:gd name="connsiteX9" fmla="*/ 422031 w 1205803"/>
              <a:gd name="connsiteY9" fmla="*/ 190919 h 341644"/>
              <a:gd name="connsiteX10" fmla="*/ 502418 w 1205803"/>
              <a:gd name="connsiteY10" fmla="*/ 170822 h 341644"/>
              <a:gd name="connsiteX11" fmla="*/ 532563 w 1205803"/>
              <a:gd name="connsiteY11" fmla="*/ 140677 h 341644"/>
              <a:gd name="connsiteX12" fmla="*/ 552660 w 1205803"/>
              <a:gd name="connsiteY12" fmla="*/ 80387 h 341644"/>
              <a:gd name="connsiteX13" fmla="*/ 612950 w 1205803"/>
              <a:gd name="connsiteY13" fmla="*/ 60290 h 341644"/>
              <a:gd name="connsiteX14" fmla="*/ 763675 w 1205803"/>
              <a:gd name="connsiteY14" fmla="*/ 60290 h 341644"/>
              <a:gd name="connsiteX15" fmla="*/ 793820 w 1205803"/>
              <a:gd name="connsiteY15" fmla="*/ 40193 h 341644"/>
              <a:gd name="connsiteX16" fmla="*/ 823965 w 1205803"/>
              <a:gd name="connsiteY16" fmla="*/ 30145 h 341644"/>
              <a:gd name="connsiteX17" fmla="*/ 964642 w 1205803"/>
              <a:gd name="connsiteY17" fmla="*/ 60290 h 341644"/>
              <a:gd name="connsiteX18" fmla="*/ 994787 w 1205803"/>
              <a:gd name="connsiteY18" fmla="*/ 70338 h 341644"/>
              <a:gd name="connsiteX19" fmla="*/ 1024932 w 1205803"/>
              <a:gd name="connsiteY19" fmla="*/ 80387 h 341644"/>
              <a:gd name="connsiteX20" fmla="*/ 1145512 w 1205803"/>
              <a:gd name="connsiteY20" fmla="*/ 60290 h 341644"/>
              <a:gd name="connsiteX21" fmla="*/ 1175658 w 1205803"/>
              <a:gd name="connsiteY21" fmla="*/ 40193 h 341644"/>
              <a:gd name="connsiteX22" fmla="*/ 1205803 w 1205803"/>
              <a:gd name="connsiteY22" fmla="*/ 0 h 34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5803" h="341644">
                <a:moveTo>
                  <a:pt x="0" y="281354"/>
                </a:moveTo>
                <a:cubicBezTo>
                  <a:pt x="43543" y="284703"/>
                  <a:pt x="88395" y="280288"/>
                  <a:pt x="130629" y="291402"/>
                </a:cubicBezTo>
                <a:cubicBezTo>
                  <a:pt x="153987" y="297549"/>
                  <a:pt x="170822" y="318198"/>
                  <a:pt x="190919" y="331596"/>
                </a:cubicBezTo>
                <a:cubicBezTo>
                  <a:pt x="199732" y="337471"/>
                  <a:pt x="211016" y="338295"/>
                  <a:pt x="221064" y="341644"/>
                </a:cubicBezTo>
                <a:cubicBezTo>
                  <a:pt x="237811" y="338295"/>
                  <a:pt x="254829" y="336090"/>
                  <a:pt x="271306" y="331596"/>
                </a:cubicBezTo>
                <a:cubicBezTo>
                  <a:pt x="291743" y="326022"/>
                  <a:pt x="331596" y="311499"/>
                  <a:pt x="331596" y="311499"/>
                </a:cubicBezTo>
                <a:cubicBezTo>
                  <a:pt x="341644" y="301451"/>
                  <a:pt x="353858" y="293178"/>
                  <a:pt x="361741" y="281354"/>
                </a:cubicBezTo>
                <a:cubicBezTo>
                  <a:pt x="367616" y="272541"/>
                  <a:pt x="368879" y="261393"/>
                  <a:pt x="371789" y="251209"/>
                </a:cubicBezTo>
                <a:cubicBezTo>
                  <a:pt x="375583" y="237930"/>
                  <a:pt x="372997" y="221624"/>
                  <a:pt x="381838" y="211015"/>
                </a:cubicBezTo>
                <a:cubicBezTo>
                  <a:pt x="391427" y="199508"/>
                  <a:pt x="408263" y="196820"/>
                  <a:pt x="422031" y="190919"/>
                </a:cubicBezTo>
                <a:cubicBezTo>
                  <a:pt x="449072" y="179330"/>
                  <a:pt x="472920" y="176721"/>
                  <a:pt x="502418" y="170822"/>
                </a:cubicBezTo>
                <a:cubicBezTo>
                  <a:pt x="512466" y="160774"/>
                  <a:pt x="525662" y="153099"/>
                  <a:pt x="532563" y="140677"/>
                </a:cubicBezTo>
                <a:cubicBezTo>
                  <a:pt x="542851" y="122159"/>
                  <a:pt x="532563" y="87086"/>
                  <a:pt x="552660" y="80387"/>
                </a:cubicBezTo>
                <a:lnTo>
                  <a:pt x="612950" y="60290"/>
                </a:lnTo>
                <a:cubicBezTo>
                  <a:pt x="676706" y="76228"/>
                  <a:pt x="672418" y="79845"/>
                  <a:pt x="763675" y="60290"/>
                </a:cubicBezTo>
                <a:cubicBezTo>
                  <a:pt x="775484" y="57760"/>
                  <a:pt x="783018" y="45594"/>
                  <a:pt x="793820" y="40193"/>
                </a:cubicBezTo>
                <a:cubicBezTo>
                  <a:pt x="803294" y="35456"/>
                  <a:pt x="813917" y="33494"/>
                  <a:pt x="823965" y="30145"/>
                </a:cubicBezTo>
                <a:cubicBezTo>
                  <a:pt x="925375" y="42821"/>
                  <a:pt x="878731" y="31653"/>
                  <a:pt x="964642" y="60290"/>
                </a:cubicBezTo>
                <a:lnTo>
                  <a:pt x="994787" y="70338"/>
                </a:lnTo>
                <a:lnTo>
                  <a:pt x="1024932" y="80387"/>
                </a:lnTo>
                <a:cubicBezTo>
                  <a:pt x="1053582" y="77204"/>
                  <a:pt x="1111845" y="77123"/>
                  <a:pt x="1145512" y="60290"/>
                </a:cubicBezTo>
                <a:cubicBezTo>
                  <a:pt x="1156314" y="54889"/>
                  <a:pt x="1165609" y="46892"/>
                  <a:pt x="1175658" y="40193"/>
                </a:cubicBezTo>
                <a:cubicBezTo>
                  <a:pt x="1198382" y="6107"/>
                  <a:pt x="1187214" y="18587"/>
                  <a:pt x="1205803" y="0"/>
                </a:cubicBezTo>
              </a:path>
            </a:pathLst>
          </a:custGeom>
          <a:noFill/>
          <a:ln w="158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ru-RU" sz="3480" dirty="0"/>
          </a:p>
        </p:txBody>
      </p:sp>
      <p:sp>
        <p:nvSpPr>
          <p:cNvPr id="154" name="Freeform 153"/>
          <p:cNvSpPr/>
          <p:nvPr/>
        </p:nvSpPr>
        <p:spPr bwMode="auto">
          <a:xfrm>
            <a:off x="1455319" y="4543149"/>
            <a:ext cx="217045" cy="578784"/>
          </a:xfrm>
          <a:custGeom>
            <a:avLst/>
            <a:gdLst>
              <a:gd name="connsiteX0" fmla="*/ 0 w 180871"/>
              <a:gd name="connsiteY0" fmla="*/ 0 h 482320"/>
              <a:gd name="connsiteX1" fmla="*/ 10049 w 180871"/>
              <a:gd name="connsiteY1" fmla="*/ 30145 h 482320"/>
              <a:gd name="connsiteX2" fmla="*/ 70339 w 180871"/>
              <a:gd name="connsiteY2" fmla="*/ 90435 h 482320"/>
              <a:gd name="connsiteX3" fmla="*/ 90436 w 180871"/>
              <a:gd name="connsiteY3" fmla="*/ 120580 h 482320"/>
              <a:gd name="connsiteX4" fmla="*/ 110532 w 180871"/>
              <a:gd name="connsiteY4" fmla="*/ 231112 h 482320"/>
              <a:gd name="connsiteX5" fmla="*/ 130629 w 180871"/>
              <a:gd name="connsiteY5" fmla="*/ 261257 h 482320"/>
              <a:gd name="connsiteX6" fmla="*/ 140677 w 180871"/>
              <a:gd name="connsiteY6" fmla="*/ 291402 h 482320"/>
              <a:gd name="connsiteX7" fmla="*/ 180871 w 180871"/>
              <a:gd name="connsiteY7" fmla="*/ 351692 h 482320"/>
              <a:gd name="connsiteX8" fmla="*/ 170822 w 180871"/>
              <a:gd name="connsiteY8" fmla="*/ 432079 h 482320"/>
              <a:gd name="connsiteX9" fmla="*/ 130629 w 180871"/>
              <a:gd name="connsiteY9" fmla="*/ 482320 h 48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871" h="482320">
                <a:moveTo>
                  <a:pt x="0" y="0"/>
                </a:moveTo>
                <a:cubicBezTo>
                  <a:pt x="3350" y="10048"/>
                  <a:pt x="3546" y="21784"/>
                  <a:pt x="10049" y="30145"/>
                </a:cubicBezTo>
                <a:cubicBezTo>
                  <a:pt x="27498" y="52579"/>
                  <a:pt x="54574" y="66787"/>
                  <a:pt x="70339" y="90435"/>
                </a:cubicBezTo>
                <a:lnTo>
                  <a:pt x="90436" y="120580"/>
                </a:lnTo>
                <a:cubicBezTo>
                  <a:pt x="92764" y="136877"/>
                  <a:pt x="100380" y="207425"/>
                  <a:pt x="110532" y="231112"/>
                </a:cubicBezTo>
                <a:cubicBezTo>
                  <a:pt x="115289" y="242212"/>
                  <a:pt x="123930" y="251209"/>
                  <a:pt x="130629" y="261257"/>
                </a:cubicBezTo>
                <a:cubicBezTo>
                  <a:pt x="133978" y="271305"/>
                  <a:pt x="135533" y="282143"/>
                  <a:pt x="140677" y="291402"/>
                </a:cubicBezTo>
                <a:cubicBezTo>
                  <a:pt x="152407" y="312516"/>
                  <a:pt x="180871" y="351692"/>
                  <a:pt x="180871" y="351692"/>
                </a:cubicBezTo>
                <a:cubicBezTo>
                  <a:pt x="177521" y="378488"/>
                  <a:pt x="177927" y="406026"/>
                  <a:pt x="170822" y="432079"/>
                </a:cubicBezTo>
                <a:cubicBezTo>
                  <a:pt x="166068" y="449511"/>
                  <a:pt x="143108" y="469842"/>
                  <a:pt x="130629" y="482320"/>
                </a:cubicBezTo>
              </a:path>
            </a:pathLst>
          </a:custGeom>
          <a:noFill/>
          <a:ln w="158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ru-RU" sz="3480" dirty="0"/>
          </a:p>
        </p:txBody>
      </p:sp>
      <p:sp>
        <p:nvSpPr>
          <p:cNvPr id="156" name="Flowchart: Connector 155"/>
          <p:cNvSpPr/>
          <p:nvPr/>
        </p:nvSpPr>
        <p:spPr bwMode="auto">
          <a:xfrm>
            <a:off x="5163140" y="6372823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57" name="Flowchart: Connector 156"/>
          <p:cNvSpPr/>
          <p:nvPr/>
        </p:nvSpPr>
        <p:spPr bwMode="auto">
          <a:xfrm>
            <a:off x="4558274" y="6027185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58" name="Flowchart: Connector 157"/>
          <p:cNvSpPr/>
          <p:nvPr/>
        </p:nvSpPr>
        <p:spPr bwMode="auto">
          <a:xfrm>
            <a:off x="6286466" y="6977690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59" name="Flowchart: Connector 158"/>
          <p:cNvSpPr/>
          <p:nvPr/>
        </p:nvSpPr>
        <p:spPr bwMode="auto">
          <a:xfrm>
            <a:off x="4212636" y="6372823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60" name="Flowchart: Connector 159"/>
          <p:cNvSpPr/>
          <p:nvPr/>
        </p:nvSpPr>
        <p:spPr bwMode="auto">
          <a:xfrm>
            <a:off x="3262130" y="5163089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61" name="Flowchart: Connector 160"/>
          <p:cNvSpPr/>
          <p:nvPr/>
        </p:nvSpPr>
        <p:spPr bwMode="auto">
          <a:xfrm>
            <a:off x="4212636" y="5335908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63" name="Flowchart: Connector 162"/>
          <p:cNvSpPr/>
          <p:nvPr/>
        </p:nvSpPr>
        <p:spPr bwMode="auto">
          <a:xfrm>
            <a:off x="2026667" y="3112081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64" name="Flowchart: Connector 163"/>
          <p:cNvSpPr/>
          <p:nvPr/>
        </p:nvSpPr>
        <p:spPr bwMode="auto">
          <a:xfrm>
            <a:off x="3694178" y="3953354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66" name="Flowchart: Connector 165"/>
          <p:cNvSpPr/>
          <p:nvPr/>
        </p:nvSpPr>
        <p:spPr bwMode="auto">
          <a:xfrm>
            <a:off x="2484444" y="5076679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67" name="Flowchart: Connector 166"/>
          <p:cNvSpPr/>
          <p:nvPr/>
        </p:nvSpPr>
        <p:spPr bwMode="auto">
          <a:xfrm>
            <a:off x="2225215" y="5163089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68" name="Flowchart: Connector 167"/>
          <p:cNvSpPr/>
          <p:nvPr/>
        </p:nvSpPr>
        <p:spPr bwMode="auto">
          <a:xfrm>
            <a:off x="2225215" y="4817450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71" name="Flowchart: Connector 170"/>
          <p:cNvSpPr/>
          <p:nvPr/>
        </p:nvSpPr>
        <p:spPr bwMode="auto">
          <a:xfrm>
            <a:off x="2570852" y="4385402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72" name="Flowchart: Connector 171"/>
          <p:cNvSpPr/>
          <p:nvPr/>
        </p:nvSpPr>
        <p:spPr bwMode="auto">
          <a:xfrm>
            <a:off x="3089310" y="4558222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74" name="Flowchart: Connector 173"/>
          <p:cNvSpPr/>
          <p:nvPr/>
        </p:nvSpPr>
        <p:spPr bwMode="auto">
          <a:xfrm>
            <a:off x="2225215" y="4212583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76" name="Flowchart: Connector 175"/>
          <p:cNvSpPr/>
          <p:nvPr/>
        </p:nvSpPr>
        <p:spPr bwMode="auto">
          <a:xfrm>
            <a:off x="1793166" y="3607716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78" name="Flowchart: Connector 177"/>
          <p:cNvSpPr/>
          <p:nvPr/>
        </p:nvSpPr>
        <p:spPr bwMode="auto">
          <a:xfrm>
            <a:off x="2225215" y="3953354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79" name="Flowchart: Connector 178"/>
          <p:cNvSpPr/>
          <p:nvPr/>
        </p:nvSpPr>
        <p:spPr bwMode="auto">
          <a:xfrm>
            <a:off x="3089310" y="7064100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80" name="Flowchart: Connector 179"/>
          <p:cNvSpPr/>
          <p:nvPr/>
        </p:nvSpPr>
        <p:spPr bwMode="auto">
          <a:xfrm>
            <a:off x="3508936" y="6346907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81" name="Flowchart: Connector 180"/>
          <p:cNvSpPr/>
          <p:nvPr/>
        </p:nvSpPr>
        <p:spPr bwMode="auto">
          <a:xfrm>
            <a:off x="1533937" y="5422318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 rot="1188991">
            <a:off x="2021431" y="6297207"/>
            <a:ext cx="1987421" cy="35086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1680" dirty="0">
                <a:solidFill>
                  <a:srgbClr val="458BC4"/>
                </a:solidFill>
              </a:rPr>
              <a:t>Казахстан</a:t>
            </a:r>
          </a:p>
        </p:txBody>
      </p:sp>
      <p:sp>
        <p:nvSpPr>
          <p:cNvPr id="186" name="Flowchart: Connector 185"/>
          <p:cNvSpPr/>
          <p:nvPr/>
        </p:nvSpPr>
        <p:spPr bwMode="auto">
          <a:xfrm>
            <a:off x="669842" y="4817450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90" name="Flowchart: Connector 189"/>
          <p:cNvSpPr/>
          <p:nvPr/>
        </p:nvSpPr>
        <p:spPr bwMode="auto">
          <a:xfrm>
            <a:off x="669841" y="3431429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 rot="3898766">
            <a:off x="440248" y="3808102"/>
            <a:ext cx="1123325" cy="35086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1680" dirty="0">
                <a:solidFill>
                  <a:srgbClr val="458BC4"/>
                </a:solidFill>
              </a:rPr>
              <a:t>Украина</a:t>
            </a:r>
          </a:p>
        </p:txBody>
      </p:sp>
      <p:sp>
        <p:nvSpPr>
          <p:cNvPr id="192" name="Flowchart: Connector 191"/>
          <p:cNvSpPr/>
          <p:nvPr/>
        </p:nvSpPr>
        <p:spPr bwMode="auto">
          <a:xfrm>
            <a:off x="1188300" y="3262078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 rot="4252341">
            <a:off x="879913" y="2704963"/>
            <a:ext cx="1209736" cy="35086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1680" dirty="0">
                <a:solidFill>
                  <a:srgbClr val="458BC4"/>
                </a:solidFill>
              </a:rPr>
              <a:t>Беларусь</a:t>
            </a:r>
          </a:p>
        </p:txBody>
      </p:sp>
      <p:sp>
        <p:nvSpPr>
          <p:cNvPr id="194" name="Flowchart: Connector 193"/>
          <p:cNvSpPr/>
          <p:nvPr/>
        </p:nvSpPr>
        <p:spPr bwMode="auto">
          <a:xfrm>
            <a:off x="1447529" y="4126174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95" name="Flowchart: Connector 194"/>
          <p:cNvSpPr/>
          <p:nvPr/>
        </p:nvSpPr>
        <p:spPr bwMode="auto">
          <a:xfrm>
            <a:off x="1274708" y="5163089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00" name="Diamond 199"/>
          <p:cNvSpPr/>
          <p:nvPr>
            <p:custDataLst>
              <p:tags r:id="rId6"/>
            </p:custDataLst>
          </p:nvPr>
        </p:nvSpPr>
        <p:spPr bwMode="auto">
          <a:xfrm>
            <a:off x="5319341" y="1991845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07" name="Flowchart: Connector 206"/>
          <p:cNvSpPr/>
          <p:nvPr/>
        </p:nvSpPr>
        <p:spPr bwMode="auto">
          <a:xfrm>
            <a:off x="842662" y="5940775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17" name="Flowchart: Connector 216"/>
          <p:cNvSpPr/>
          <p:nvPr/>
        </p:nvSpPr>
        <p:spPr bwMode="auto">
          <a:xfrm>
            <a:off x="2916492" y="5335908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19" name="Diamond 218"/>
          <p:cNvSpPr/>
          <p:nvPr>
            <p:custDataLst>
              <p:tags r:id="rId7"/>
            </p:custDataLst>
          </p:nvPr>
        </p:nvSpPr>
        <p:spPr bwMode="auto">
          <a:xfrm>
            <a:off x="2138806" y="4903860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20" name="Diamond 219"/>
          <p:cNvSpPr/>
          <p:nvPr>
            <p:custDataLst>
              <p:tags r:id="rId8"/>
            </p:custDataLst>
          </p:nvPr>
        </p:nvSpPr>
        <p:spPr bwMode="auto">
          <a:xfrm>
            <a:off x="4299044" y="4903860"/>
            <a:ext cx="172291" cy="172819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23" name="Diamond 222"/>
          <p:cNvSpPr/>
          <p:nvPr>
            <p:custDataLst>
              <p:tags r:id="rId9"/>
            </p:custDataLst>
          </p:nvPr>
        </p:nvSpPr>
        <p:spPr bwMode="auto">
          <a:xfrm>
            <a:off x="2907539" y="7024024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26" name="Diamond 225"/>
          <p:cNvSpPr/>
          <p:nvPr>
            <p:custDataLst>
              <p:tags r:id="rId10"/>
            </p:custDataLst>
          </p:nvPr>
        </p:nvSpPr>
        <p:spPr bwMode="auto">
          <a:xfrm>
            <a:off x="2311625" y="4990270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27" name="Diamond 226"/>
          <p:cNvSpPr/>
          <p:nvPr>
            <p:custDataLst>
              <p:tags r:id="rId11"/>
            </p:custDataLst>
          </p:nvPr>
        </p:nvSpPr>
        <p:spPr bwMode="auto">
          <a:xfrm>
            <a:off x="2743672" y="4385402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28" name="Diamond 227"/>
          <p:cNvSpPr/>
          <p:nvPr>
            <p:custDataLst>
              <p:tags r:id="rId12"/>
            </p:custDataLst>
          </p:nvPr>
        </p:nvSpPr>
        <p:spPr bwMode="auto">
          <a:xfrm>
            <a:off x="669841" y="4644631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37" name="TextBox 236"/>
          <p:cNvSpPr txBox="1"/>
          <p:nvPr/>
        </p:nvSpPr>
        <p:spPr bwMode="auto">
          <a:xfrm>
            <a:off x="11356622" y="2661566"/>
            <a:ext cx="3165113" cy="479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3200" b="1" dirty="0">
                <a:solidFill>
                  <a:srgbClr val="0367F1"/>
                </a:solidFill>
              </a:rPr>
              <a:t>сотрудников</a:t>
            </a:r>
          </a:p>
          <a:p>
            <a:pPr eaLnBrk="0" hangingPunct="0">
              <a:lnSpc>
                <a:spcPct val="105000"/>
              </a:lnSpc>
            </a:pPr>
            <a:endParaRPr lang="ru-RU" sz="2400" b="1" dirty="0">
              <a:solidFill>
                <a:srgbClr val="004B8D"/>
              </a:solidFill>
            </a:endParaRPr>
          </a:p>
          <a:p>
            <a:pPr eaLnBrk="0" hangingPunct="0">
              <a:lnSpc>
                <a:spcPct val="105000"/>
              </a:lnSpc>
            </a:pPr>
            <a:endParaRPr lang="ru-RU" sz="2400" b="1" dirty="0">
              <a:solidFill>
                <a:srgbClr val="004B8D"/>
              </a:solidFill>
            </a:endParaRPr>
          </a:p>
          <a:p>
            <a:pPr eaLnBrk="0" hangingPunct="0">
              <a:lnSpc>
                <a:spcPct val="105000"/>
              </a:lnSpc>
              <a:spcBef>
                <a:spcPts val="1200"/>
              </a:spcBef>
            </a:pPr>
            <a:br>
              <a:rPr lang="ru-RU" sz="2400" b="1" dirty="0">
                <a:solidFill>
                  <a:srgbClr val="004B8D"/>
                </a:solidFill>
              </a:rPr>
            </a:br>
            <a:r>
              <a:rPr lang="ru-RU" sz="2400" b="1" dirty="0">
                <a:solidFill>
                  <a:srgbClr val="0367F1"/>
                </a:solidFill>
              </a:rPr>
              <a:t>региональных представительств</a:t>
            </a:r>
            <a:br>
              <a:rPr lang="ru-RU" sz="2400" b="1" dirty="0">
                <a:solidFill>
                  <a:srgbClr val="0367F1"/>
                </a:solidFill>
              </a:rPr>
            </a:br>
            <a:endParaRPr lang="ru-RU" sz="2400" b="1" dirty="0">
              <a:solidFill>
                <a:srgbClr val="0367F1"/>
              </a:solidFill>
            </a:endParaRPr>
          </a:p>
          <a:p>
            <a:pPr eaLnBrk="0" hangingPunct="0">
              <a:lnSpc>
                <a:spcPct val="105000"/>
              </a:lnSpc>
            </a:pPr>
            <a:endParaRPr lang="ru-RU" sz="2400" dirty="0">
              <a:solidFill>
                <a:srgbClr val="0367F1"/>
              </a:solidFill>
            </a:endParaRPr>
          </a:p>
          <a:p>
            <a:pPr eaLnBrk="0" hangingPunct="0">
              <a:lnSpc>
                <a:spcPct val="10500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0367F1"/>
                </a:solidFill>
              </a:rPr>
              <a:t>сервисных центров</a:t>
            </a:r>
            <a:br>
              <a:rPr lang="ru-RU" sz="2400" b="1" dirty="0">
                <a:solidFill>
                  <a:srgbClr val="0367F1"/>
                </a:solidFill>
              </a:rPr>
            </a:br>
            <a:endParaRPr lang="ru-RU" sz="2400" b="1" dirty="0">
              <a:solidFill>
                <a:srgbClr val="0367F1"/>
              </a:solidFill>
            </a:endParaRPr>
          </a:p>
        </p:txBody>
      </p:sp>
      <p:sp>
        <p:nvSpPr>
          <p:cNvPr id="130" name="Diamond 125"/>
          <p:cNvSpPr/>
          <p:nvPr>
            <p:custDataLst>
              <p:tags r:id="rId13"/>
            </p:custDataLst>
          </p:nvPr>
        </p:nvSpPr>
        <p:spPr bwMode="auto">
          <a:xfrm>
            <a:off x="1015480" y="5850898"/>
            <a:ext cx="172291" cy="172819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82" name="Diamond 125"/>
          <p:cNvSpPr/>
          <p:nvPr>
            <p:custDataLst>
              <p:tags r:id="rId14"/>
            </p:custDataLst>
          </p:nvPr>
        </p:nvSpPr>
        <p:spPr bwMode="auto">
          <a:xfrm>
            <a:off x="1706756" y="5505259"/>
            <a:ext cx="172291" cy="172819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29" name="Diamond 219"/>
          <p:cNvSpPr/>
          <p:nvPr>
            <p:custDataLst>
              <p:tags r:id="rId15"/>
            </p:custDataLst>
          </p:nvPr>
        </p:nvSpPr>
        <p:spPr bwMode="auto">
          <a:xfrm>
            <a:off x="4433623" y="5148401"/>
            <a:ext cx="172291" cy="172819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30" name="Diamond 219"/>
          <p:cNvSpPr/>
          <p:nvPr>
            <p:custDataLst>
              <p:tags r:id="rId16"/>
            </p:custDataLst>
          </p:nvPr>
        </p:nvSpPr>
        <p:spPr bwMode="auto">
          <a:xfrm>
            <a:off x="3694177" y="6196536"/>
            <a:ext cx="172291" cy="172819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32" name="Flowchart: Connector 157"/>
          <p:cNvSpPr/>
          <p:nvPr/>
        </p:nvSpPr>
        <p:spPr bwMode="auto">
          <a:xfrm>
            <a:off x="1447528" y="6023717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33" name="Flowchart: Connector 157"/>
          <p:cNvSpPr/>
          <p:nvPr/>
        </p:nvSpPr>
        <p:spPr bwMode="auto">
          <a:xfrm>
            <a:off x="2162256" y="5591669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34" name="Flowchart: Connector 157"/>
          <p:cNvSpPr/>
          <p:nvPr/>
        </p:nvSpPr>
        <p:spPr bwMode="auto">
          <a:xfrm>
            <a:off x="2484443" y="5418850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38" name="Flowchart: Connector 146"/>
          <p:cNvSpPr/>
          <p:nvPr/>
        </p:nvSpPr>
        <p:spPr bwMode="auto">
          <a:xfrm>
            <a:off x="879030" y="5354070"/>
            <a:ext cx="172819" cy="172819"/>
          </a:xfrm>
          <a:prstGeom prst="flowChartConnector">
            <a:avLst/>
          </a:prstGeom>
          <a:solidFill>
            <a:srgbClr val="0098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ar-DZ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28" name="Diamond 199"/>
          <p:cNvSpPr/>
          <p:nvPr>
            <p:custDataLst>
              <p:tags r:id="rId17"/>
            </p:custDataLst>
          </p:nvPr>
        </p:nvSpPr>
        <p:spPr bwMode="auto">
          <a:xfrm>
            <a:off x="5275292" y="6545642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 rot="21366890">
            <a:off x="4556474" y="4669993"/>
            <a:ext cx="3415122" cy="79454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880" b="1" dirty="0">
                <a:solidFill>
                  <a:srgbClr val="458BC4"/>
                </a:solidFill>
              </a:rPr>
              <a:t>Р</a:t>
            </a:r>
            <a:r>
              <a:rPr lang="en-US" sz="2880" b="1" dirty="0">
                <a:solidFill>
                  <a:srgbClr val="458BC4"/>
                </a:solidFill>
              </a:rPr>
              <a:t> </a:t>
            </a:r>
            <a:r>
              <a:rPr lang="ru-RU" sz="2880" b="1" dirty="0">
                <a:solidFill>
                  <a:srgbClr val="458BC4"/>
                </a:solidFill>
              </a:rPr>
              <a:t>О</a:t>
            </a:r>
            <a:r>
              <a:rPr lang="en-US" sz="2880" b="1" dirty="0">
                <a:solidFill>
                  <a:srgbClr val="458BC4"/>
                </a:solidFill>
              </a:rPr>
              <a:t> </a:t>
            </a:r>
            <a:r>
              <a:rPr lang="ru-RU" sz="2880" b="1" dirty="0">
                <a:solidFill>
                  <a:srgbClr val="458BC4"/>
                </a:solidFill>
              </a:rPr>
              <a:t>С</a:t>
            </a:r>
            <a:r>
              <a:rPr lang="en-US" sz="2880" b="1" dirty="0">
                <a:solidFill>
                  <a:srgbClr val="458BC4"/>
                </a:solidFill>
              </a:rPr>
              <a:t> </a:t>
            </a:r>
            <a:r>
              <a:rPr lang="ru-RU" sz="2880" b="1" dirty="0">
                <a:solidFill>
                  <a:srgbClr val="458BC4"/>
                </a:solidFill>
              </a:rPr>
              <a:t>С</a:t>
            </a:r>
            <a:r>
              <a:rPr lang="en-US" sz="2880" b="1" dirty="0">
                <a:solidFill>
                  <a:srgbClr val="458BC4"/>
                </a:solidFill>
              </a:rPr>
              <a:t> </a:t>
            </a:r>
            <a:r>
              <a:rPr lang="ru-RU" sz="2880" b="1" dirty="0">
                <a:solidFill>
                  <a:srgbClr val="458BC4"/>
                </a:solidFill>
              </a:rPr>
              <a:t>И</a:t>
            </a:r>
            <a:r>
              <a:rPr lang="en-US" sz="2880" b="1" dirty="0">
                <a:solidFill>
                  <a:srgbClr val="458BC4"/>
                </a:solidFill>
              </a:rPr>
              <a:t> </a:t>
            </a:r>
            <a:r>
              <a:rPr lang="ru-RU" sz="2880" b="1" dirty="0">
                <a:solidFill>
                  <a:srgbClr val="458BC4"/>
                </a:solidFill>
              </a:rPr>
              <a:t>Я</a:t>
            </a:r>
            <a:r>
              <a:rPr lang="en-US" sz="2880" b="1" dirty="0">
                <a:solidFill>
                  <a:srgbClr val="458BC4"/>
                </a:solidFill>
              </a:rPr>
              <a:t> </a:t>
            </a:r>
            <a:endParaRPr lang="ru-RU" sz="2880" b="1" dirty="0">
              <a:solidFill>
                <a:srgbClr val="458BC4"/>
              </a:solidFill>
            </a:endParaRPr>
          </a:p>
        </p:txBody>
      </p:sp>
      <p:sp>
        <p:nvSpPr>
          <p:cNvPr id="99" name="Oval 126"/>
          <p:cNvSpPr/>
          <p:nvPr>
            <p:custDataLst>
              <p:tags r:id="rId18"/>
            </p:custDataLst>
          </p:nvPr>
        </p:nvSpPr>
        <p:spPr bwMode="auto">
          <a:xfrm>
            <a:off x="5319341" y="2492642"/>
            <a:ext cx="182880" cy="182880"/>
          </a:xfrm>
          <a:prstGeom prst="ellipse">
            <a:avLst/>
          </a:prstGeom>
          <a:solidFill>
            <a:srgbClr val="64BC49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9926111" y="5944580"/>
            <a:ext cx="1357315" cy="1357315"/>
          </a:xfrm>
          <a:prstGeom prst="ellipse">
            <a:avLst/>
          </a:prstGeom>
          <a:gradFill>
            <a:gsLst>
              <a:gs pos="0">
                <a:srgbClr val="053AA0"/>
              </a:gs>
              <a:gs pos="100000">
                <a:srgbClr val="0367F1"/>
              </a:gs>
            </a:gsLst>
            <a:lin ang="3600000" scaled="0"/>
          </a:gradFill>
          <a:ln w="9525">
            <a:noFill/>
            <a:round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9526891" y="4093919"/>
            <a:ext cx="1756535" cy="1756535"/>
          </a:xfrm>
          <a:prstGeom prst="ellipse">
            <a:avLst/>
          </a:prstGeom>
          <a:gradFill>
            <a:gsLst>
              <a:gs pos="0">
                <a:srgbClr val="053AA0"/>
              </a:gs>
              <a:gs pos="100000">
                <a:srgbClr val="0367F1"/>
              </a:gs>
            </a:gsLst>
            <a:lin ang="3600000" scaled="0"/>
          </a:gradFill>
          <a:ln w="9525">
            <a:noFill/>
            <a:round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solidFill>
                  <a:srgbClr val="FFFFFF"/>
                </a:solidFill>
              </a:rPr>
              <a:t>38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9076342" y="1743801"/>
            <a:ext cx="2255992" cy="2255992"/>
          </a:xfrm>
          <a:prstGeom prst="ellipse">
            <a:avLst/>
          </a:prstGeom>
          <a:gradFill>
            <a:gsLst>
              <a:gs pos="0">
                <a:srgbClr val="053AA0"/>
              </a:gs>
              <a:gs pos="100000">
                <a:srgbClr val="0367F1"/>
              </a:gs>
            </a:gsLst>
            <a:lin ang="3600000" scaled="0"/>
          </a:gradFill>
          <a:ln w="9525">
            <a:noFill/>
            <a:round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solidFill>
                  <a:srgbClr val="FFFFFF"/>
                </a:solidFill>
              </a:rPr>
              <a:t>1600</a:t>
            </a:r>
          </a:p>
        </p:txBody>
      </p:sp>
      <p:sp>
        <p:nvSpPr>
          <p:cNvPr id="126" name="Diamond 125"/>
          <p:cNvSpPr/>
          <p:nvPr>
            <p:custDataLst>
              <p:tags r:id="rId19"/>
            </p:custDataLst>
          </p:nvPr>
        </p:nvSpPr>
        <p:spPr bwMode="auto">
          <a:xfrm>
            <a:off x="2806714" y="5426296"/>
            <a:ext cx="172291" cy="172819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84" name="Oval 200">
            <a:extLst>
              <a:ext uri="{FF2B5EF4-FFF2-40B4-BE49-F238E27FC236}">
                <a16:creationId xmlns:a16="http://schemas.microsoft.com/office/drawing/2014/main" id="{E6FC0686-036C-4CD1-8F63-4D4A0099118B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2909739" y="5444299"/>
            <a:ext cx="182880" cy="18288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22" name="Diamond 121"/>
          <p:cNvSpPr/>
          <p:nvPr>
            <p:custDataLst>
              <p:tags r:id="rId21"/>
            </p:custDataLst>
          </p:nvPr>
        </p:nvSpPr>
        <p:spPr bwMode="auto">
          <a:xfrm>
            <a:off x="2138806" y="3175668"/>
            <a:ext cx="172291" cy="158131"/>
          </a:xfrm>
          <a:prstGeom prst="diamond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201" name="Oval 200"/>
          <p:cNvSpPr/>
          <p:nvPr>
            <p:custDataLst>
              <p:tags r:id="rId22"/>
            </p:custDataLst>
          </p:nvPr>
        </p:nvSpPr>
        <p:spPr bwMode="auto">
          <a:xfrm>
            <a:off x="2134386" y="3043944"/>
            <a:ext cx="182880" cy="18288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F6D46BD-D8DC-43EC-9D95-BF38BEDF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4B8D"/>
                </a:solidFill>
              </a:rPr>
              <a:t>Поддержка заказчиков</a:t>
            </a:r>
            <a:r>
              <a:rPr lang="en-US" dirty="0">
                <a:solidFill>
                  <a:srgbClr val="004B8D"/>
                </a:solidFill>
              </a:rPr>
              <a:t> </a:t>
            </a:r>
            <a:r>
              <a:rPr lang="ru-RU" dirty="0">
                <a:solidFill>
                  <a:srgbClr val="004B8D"/>
                </a:solidFill>
              </a:rPr>
              <a:t>в России и СНГ</a:t>
            </a:r>
            <a:endParaRPr lang="ru-RU" dirty="0"/>
          </a:p>
        </p:txBody>
      </p:sp>
      <p:sp>
        <p:nvSpPr>
          <p:cNvPr id="102" name="Oval 126">
            <a:extLst>
              <a:ext uri="{FF2B5EF4-FFF2-40B4-BE49-F238E27FC236}">
                <a16:creationId xmlns:a16="http://schemas.microsoft.com/office/drawing/2014/main" id="{271C6F99-198F-435E-AFEC-9BFF08D29E16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5319341" y="2767265"/>
            <a:ext cx="182880" cy="18288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18" name="TextBox 117"/>
          <p:cNvSpPr txBox="1"/>
          <p:nvPr>
            <p:custDataLst>
              <p:tags r:id="rId24"/>
            </p:custDataLst>
          </p:nvPr>
        </p:nvSpPr>
        <p:spPr>
          <a:xfrm>
            <a:off x="5627163" y="1602799"/>
            <a:ext cx="3328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80" b="1" dirty="0">
                <a:solidFill>
                  <a:srgbClr val="458BC4"/>
                </a:solidFill>
                <a:effectLst>
                  <a:glow rad="635000">
                    <a:schemeClr val="bg1">
                      <a:alpha val="60000"/>
                    </a:schemeClr>
                  </a:glow>
                </a:effectLst>
              </a:rPr>
              <a:t>Офисы продаж</a:t>
            </a:r>
            <a:endParaRPr lang="en-US" sz="1680" b="1" dirty="0">
              <a:solidFill>
                <a:srgbClr val="458BC4"/>
              </a:solidFill>
              <a:effectLst>
                <a:glow rad="6350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sz="1680" b="1" dirty="0">
                <a:solidFill>
                  <a:srgbClr val="458BC4"/>
                </a:solidFill>
                <a:effectLst>
                  <a:glow rad="635000">
                    <a:schemeClr val="bg1">
                      <a:alpha val="60000"/>
                    </a:schemeClr>
                  </a:glow>
                </a:effectLst>
              </a:rPr>
              <a:t>Сервисные центры</a:t>
            </a:r>
            <a:endParaRPr lang="en-US" sz="1680" b="1" dirty="0">
              <a:solidFill>
                <a:srgbClr val="458BC4"/>
              </a:solidFill>
              <a:effectLst>
                <a:glow rad="6350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sz="1680" b="1" dirty="0">
                <a:solidFill>
                  <a:srgbClr val="458BC4"/>
                </a:solidFill>
                <a:effectLst>
                  <a:glow rad="635000">
                    <a:schemeClr val="bg1">
                      <a:alpha val="60000"/>
                    </a:schemeClr>
                  </a:glow>
                </a:effectLst>
              </a:rPr>
              <a:t>Инжиниринг</a:t>
            </a:r>
          </a:p>
          <a:p>
            <a:r>
              <a:rPr lang="ru-RU" sz="1680" b="1" dirty="0">
                <a:solidFill>
                  <a:srgbClr val="458BC4"/>
                </a:solidFill>
                <a:effectLst>
                  <a:glow rad="635000">
                    <a:schemeClr val="bg1">
                      <a:alpha val="60000"/>
                    </a:schemeClr>
                  </a:glow>
                </a:effectLst>
              </a:rPr>
              <a:t>Инженерный центр</a:t>
            </a:r>
          </a:p>
          <a:p>
            <a:r>
              <a:rPr lang="ru-RU" sz="1680" b="1" dirty="0">
                <a:solidFill>
                  <a:srgbClr val="458BC4"/>
                </a:solidFill>
                <a:effectLst>
                  <a:glow rad="635000">
                    <a:schemeClr val="bg1">
                      <a:alpha val="60000"/>
                    </a:schemeClr>
                  </a:glow>
                </a:effectLst>
              </a:rPr>
              <a:t>Производство</a:t>
            </a:r>
            <a:endParaRPr lang="en-US" sz="1680" b="1" dirty="0">
              <a:solidFill>
                <a:srgbClr val="458BC4"/>
              </a:solidFill>
              <a:effectLst>
                <a:glow rad="6350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3" name="Oval 126">
            <a:extLst>
              <a:ext uri="{FF2B5EF4-FFF2-40B4-BE49-F238E27FC236}">
                <a16:creationId xmlns:a16="http://schemas.microsoft.com/office/drawing/2014/main" id="{09B7D4CD-0577-4D9C-8B75-AC5CEACC38D8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3027702" y="5367467"/>
            <a:ext cx="182880" cy="18288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  <p:sp>
        <p:nvSpPr>
          <p:cNvPr id="104" name="Oval 126">
            <a:extLst>
              <a:ext uri="{FF2B5EF4-FFF2-40B4-BE49-F238E27FC236}">
                <a16:creationId xmlns:a16="http://schemas.microsoft.com/office/drawing/2014/main" id="{A8010E55-47E6-4E50-9FA1-4ECFAAB16685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2244869" y="3133319"/>
            <a:ext cx="182880" cy="182880"/>
          </a:xfrm>
          <a:prstGeom prst="ellipse">
            <a:avLst/>
          </a:prstGeom>
          <a:solidFill>
            <a:schemeClr val="accent5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 b="1" dirty="0">
              <a:ln w="0">
                <a:noFill/>
              </a:ln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0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Сделано в России</a:t>
            </a:r>
            <a:r>
              <a:rPr lang="en-US" dirty="0"/>
              <a:t>:</a:t>
            </a:r>
            <a:r>
              <a:rPr lang="ru-RU" dirty="0"/>
              <a:t> в согласии со стратегией импортозамещения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8101657-8D14-4A53-A227-EED04DFAC2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76% </a:t>
            </a:r>
            <a:r>
              <a:rPr lang="ru-RU" dirty="0">
                <a:latin typeface="Arial" charset="0"/>
              </a:rPr>
              <a:t>компонентов продукции Метран</a:t>
            </a:r>
            <a:r>
              <a:rPr lang="en-US" dirty="0"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и </a:t>
            </a:r>
            <a:r>
              <a:rPr lang="en-US" dirty="0">
                <a:latin typeface="Arial" charset="0"/>
              </a:rPr>
              <a:t>Rosemount – </a:t>
            </a:r>
            <a:r>
              <a:rPr lang="ru-RU" dirty="0">
                <a:latin typeface="Arial" charset="0"/>
              </a:rPr>
              <a:t>из России и стран АТР</a:t>
            </a:r>
            <a:endParaRPr lang="ru-RU" dirty="0"/>
          </a:p>
          <a:p>
            <a:endParaRPr lang="ru-RU" dirty="0"/>
          </a:p>
        </p:txBody>
      </p:sp>
      <p:pic>
        <p:nvPicPr>
          <p:cNvPr id="35" name="Picture 5" descr="wirelesshartproduct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02" y="1637475"/>
            <a:ext cx="1854386" cy="252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 descr="Flag of Russia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84" y="6145864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" name="Picture 4" descr="Valves, Control Valves, Actuator Valves &amp; Valve Accessories AR Valv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94" y="5954970"/>
            <a:ext cx="1449794" cy="1449796"/>
          </a:xfrm>
          <a:prstGeom prst="rect">
            <a:avLst/>
          </a:prstGeom>
          <a:noFill/>
        </p:spPr>
      </p:pic>
      <p:pic>
        <p:nvPicPr>
          <p:cNvPr id="58" name="Picture 2" descr="Flag of Russia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13" y="1495324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9" name="Picture 2" descr="Flag of Russia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45" y="3054226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0" name="Picture 2" descr="Flag of Russia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38" y="1487539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5" name="Picture 2" descr="Flag of Russia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3" y="1497051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2" name="Picture 2" descr="Flag of Russia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055" y="4660177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0596" name="Picture 4" descr="C:\Users\mchiglintsev\Desktop\330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34" y="2442766"/>
            <a:ext cx="647153" cy="15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7" name="Picture 5" descr="C:\Users\mchiglintsev\Desktop\Fisher_GXValve_FaceRight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8" y="4573465"/>
            <a:ext cx="826373" cy="12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6" descr="C:\Users\mchiglintsev\Desktop\314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01" y="1799408"/>
            <a:ext cx="2379782" cy="8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4" name="Picture 2" descr="C:\Users\mchiglintsev\Desktop\SIS S-series Cabinet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608" y="3191534"/>
            <a:ext cx="1742944" cy="290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99" y="3973227"/>
            <a:ext cx="1228764" cy="298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664">
            <a:off x="6698244" y="2828908"/>
            <a:ext cx="1160640" cy="1547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0645966" y="1646613"/>
            <a:ext cx="2073443" cy="9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Системы </a:t>
            </a:r>
            <a:endParaRPr lang="en-US" sz="1680" b="1" dirty="0"/>
          </a:p>
          <a:p>
            <a:pPr eaLnBrk="0" hangingPunct="0">
              <a:lnSpc>
                <a:spcPct val="105000"/>
              </a:lnSpc>
            </a:pPr>
            <a:r>
              <a:rPr lang="ru-RU" sz="1680" b="1" dirty="0"/>
              <a:t>управления РСУ </a:t>
            </a:r>
            <a:r>
              <a:rPr lang="ru-RU" sz="1680" b="1" dirty="0" err="1">
                <a:solidFill>
                  <a:srgbClr val="F7962B"/>
                </a:solidFill>
              </a:rPr>
              <a:t>ДельтаВ</a:t>
            </a:r>
            <a:r>
              <a:rPr lang="ru-RU" sz="1680" b="1" dirty="0"/>
              <a:t>, </a:t>
            </a:r>
            <a:r>
              <a:rPr lang="ru-RU" sz="1680" b="1" dirty="0">
                <a:solidFill>
                  <a:srgbClr val="F7962B"/>
                </a:solidFill>
              </a:rPr>
              <a:t>Овация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8607562" y="1644886"/>
            <a:ext cx="1581650" cy="63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Уровнемеры </a:t>
            </a:r>
            <a:r>
              <a:rPr lang="en-US" sz="1680" b="1" dirty="0">
                <a:solidFill>
                  <a:srgbClr val="00A4D2"/>
                </a:solidFill>
              </a:rPr>
              <a:t>Rosemount</a:t>
            </a:r>
            <a:endParaRPr lang="ru-RU" sz="1680" b="1" dirty="0">
              <a:solidFill>
                <a:srgbClr val="00A4D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4373428" y="1644886"/>
            <a:ext cx="1668589" cy="9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Датчики температуры </a:t>
            </a:r>
            <a:r>
              <a:rPr lang="en-US" sz="1680" b="1" dirty="0">
                <a:solidFill>
                  <a:srgbClr val="00A4D2"/>
                </a:solidFill>
              </a:rPr>
              <a:t>Rosemount</a:t>
            </a:r>
            <a:endParaRPr lang="ru-RU" sz="1680" b="1" dirty="0">
              <a:solidFill>
                <a:srgbClr val="00A4D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8612982" y="4809738"/>
            <a:ext cx="1921729" cy="9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Контроллеры</a:t>
            </a:r>
            <a:r>
              <a:rPr lang="en-US" sz="1680" b="1" dirty="0"/>
              <a:t> </a:t>
            </a:r>
            <a:r>
              <a:rPr lang="en-US" sz="1680" b="1" dirty="0" err="1">
                <a:solidFill>
                  <a:srgbClr val="F7962B"/>
                </a:solidFill>
              </a:rPr>
              <a:t>ControlWave</a:t>
            </a:r>
            <a:endParaRPr lang="ru-RU" sz="1680" b="1" dirty="0">
              <a:solidFill>
                <a:srgbClr val="F7962B"/>
              </a:solidFill>
            </a:endParaRPr>
          </a:p>
          <a:p>
            <a:pPr eaLnBrk="0" hangingPunct="0">
              <a:lnSpc>
                <a:spcPct val="105000"/>
              </a:lnSpc>
            </a:pPr>
            <a:r>
              <a:rPr lang="en-US" sz="1680" b="1" dirty="0" err="1">
                <a:solidFill>
                  <a:srgbClr val="F7962B"/>
                </a:solidFill>
              </a:rPr>
              <a:t>FloBoss</a:t>
            </a:r>
            <a:r>
              <a:rPr lang="en-US" sz="1680" b="1" dirty="0">
                <a:solidFill>
                  <a:srgbClr val="F7962B"/>
                </a:solidFill>
              </a:rPr>
              <a:t> S600+</a:t>
            </a:r>
            <a:endParaRPr lang="ru-RU" sz="1680" b="1" dirty="0">
              <a:solidFill>
                <a:srgbClr val="F7962B"/>
              </a:solidFill>
            </a:endParaRPr>
          </a:p>
        </p:txBody>
      </p:sp>
      <p:sp>
        <p:nvSpPr>
          <p:cNvPr id="45" name="TextBox 44"/>
          <p:cNvSpPr txBox="1"/>
          <p:nvPr/>
        </p:nvSpPr>
        <p:spPr bwMode="auto">
          <a:xfrm>
            <a:off x="5932478" y="4971220"/>
            <a:ext cx="1882092" cy="63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Регулирующие клапаны </a:t>
            </a:r>
            <a:r>
              <a:rPr lang="en-US" sz="1680" b="1" dirty="0">
                <a:solidFill>
                  <a:srgbClr val="64BC49"/>
                </a:solidFill>
              </a:rPr>
              <a:t>Fisher</a:t>
            </a:r>
            <a:endParaRPr lang="ru-RU" sz="1680" b="1" dirty="0">
              <a:solidFill>
                <a:srgbClr val="64BC49"/>
              </a:solidFill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5932478" y="6330127"/>
            <a:ext cx="1882092" cy="9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Регуляторы </a:t>
            </a:r>
            <a:r>
              <a:rPr lang="en-US" sz="1680" b="1" dirty="0">
                <a:solidFill>
                  <a:srgbClr val="64BC49"/>
                </a:solidFill>
              </a:rPr>
              <a:t>Fisher</a:t>
            </a:r>
            <a:r>
              <a:rPr lang="en-US" sz="1680" b="1" dirty="0">
                <a:solidFill>
                  <a:srgbClr val="3F4040"/>
                </a:solidFill>
              </a:rPr>
              <a:t>,</a:t>
            </a:r>
            <a:r>
              <a:rPr lang="en-US" sz="1680" b="1" dirty="0">
                <a:solidFill>
                  <a:srgbClr val="64BC49"/>
                </a:solidFill>
              </a:rPr>
              <a:t> Tartarini, </a:t>
            </a:r>
            <a:r>
              <a:rPr lang="ru-RU" sz="1680" b="1" dirty="0">
                <a:solidFill>
                  <a:srgbClr val="64BC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МЕТРАН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4388686" y="3223494"/>
            <a:ext cx="1668589" cy="9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Датчики давления </a:t>
            </a:r>
            <a:r>
              <a:rPr lang="en-US" sz="1680" b="1" dirty="0">
                <a:solidFill>
                  <a:srgbClr val="00A4D2"/>
                </a:solidFill>
              </a:rPr>
              <a:t>Rosemount</a:t>
            </a:r>
            <a:endParaRPr lang="ru-RU" sz="1680" b="1" dirty="0">
              <a:solidFill>
                <a:srgbClr val="00A4D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499301" y="1679550"/>
            <a:ext cx="1899704" cy="9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Беспроводные решения </a:t>
            </a:r>
            <a:r>
              <a:rPr lang="en-US" sz="1680" b="1" dirty="0">
                <a:solidFill>
                  <a:srgbClr val="00A4D2"/>
                </a:solidFill>
              </a:rPr>
              <a:t>Rosemount</a:t>
            </a:r>
            <a:endParaRPr lang="ru-RU" sz="1680" b="1" dirty="0">
              <a:solidFill>
                <a:srgbClr val="00A4D2"/>
              </a:solidFill>
            </a:endParaRPr>
          </a:p>
        </p:txBody>
      </p:sp>
      <p:pic>
        <p:nvPicPr>
          <p:cNvPr id="50" name="Picture 2" descr="Flag of Russia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4" y="1497839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7" name="Picture 2" descr="Flag of Russia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97" y="4753795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9" name="Picture 85" descr="200892515203155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752" y="5828866"/>
            <a:ext cx="733177" cy="105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10" y="6085099"/>
            <a:ext cx="892103" cy="948763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20227" y="2336797"/>
            <a:ext cx="653756" cy="168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866ED7-1804-47F9-B5FB-BCAC4478D6A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04" y="4923841"/>
            <a:ext cx="1521928" cy="111121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ABD32C-2A72-4CA8-A725-E4A07E7F31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0" y="5841268"/>
            <a:ext cx="2225192" cy="1136934"/>
          </a:xfrm>
          <a:prstGeom prst="rect">
            <a:avLst/>
          </a:prstGeom>
        </p:spPr>
      </p:pic>
      <p:pic>
        <p:nvPicPr>
          <p:cNvPr id="63" name="Picture 2" descr="Flag of Russia.svg">
            <a:extLst>
              <a:ext uri="{FF2B5EF4-FFF2-40B4-BE49-F238E27FC236}">
                <a16:creationId xmlns:a16="http://schemas.microsoft.com/office/drawing/2014/main" id="{6EA277E4-F0F3-44EB-A674-0286A32D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0" y="4626127"/>
            <a:ext cx="274320" cy="18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1BBBD3D-4F94-449E-BADC-41D6135AF84D}"/>
              </a:ext>
            </a:extLst>
          </p:cNvPr>
          <p:cNvSpPr txBox="1"/>
          <p:nvPr/>
        </p:nvSpPr>
        <p:spPr bwMode="auto">
          <a:xfrm>
            <a:off x="499301" y="4775688"/>
            <a:ext cx="1684821" cy="63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680" b="1" dirty="0"/>
              <a:t>Расходомеры </a:t>
            </a:r>
            <a:br>
              <a:rPr lang="ru-RU" sz="1680" b="1" dirty="0"/>
            </a:br>
            <a:r>
              <a:rPr lang="en-US" sz="1680" b="1" dirty="0">
                <a:solidFill>
                  <a:srgbClr val="00A4D2"/>
                </a:solidFill>
              </a:rPr>
              <a:t>Micro Motion</a:t>
            </a:r>
            <a:endParaRPr lang="ru-RU" sz="1680" b="1" dirty="0">
              <a:solidFill>
                <a:srgbClr val="00A4D2"/>
              </a:solidFill>
            </a:endParaRPr>
          </a:p>
        </p:txBody>
      </p:sp>
      <p:cxnSp>
        <p:nvCxnSpPr>
          <p:cNvPr id="81" name="Straight Connector 14">
            <a:extLst>
              <a:ext uri="{FF2B5EF4-FFF2-40B4-BE49-F238E27FC236}">
                <a16:creationId xmlns:a16="http://schemas.microsoft.com/office/drawing/2014/main" id="{1A511861-7BF4-4A1B-84B7-BBD01ECA0124}"/>
              </a:ext>
            </a:extLst>
          </p:cNvPr>
          <p:cNvCxnSpPr>
            <a:cxnSpLocks/>
          </p:cNvCxnSpPr>
          <p:nvPr/>
        </p:nvCxnSpPr>
        <p:spPr bwMode="auto">
          <a:xfrm>
            <a:off x="4372907" y="2777094"/>
            <a:ext cx="386510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67">
            <a:extLst>
              <a:ext uri="{FF2B5EF4-FFF2-40B4-BE49-F238E27FC236}">
                <a16:creationId xmlns:a16="http://schemas.microsoft.com/office/drawing/2014/main" id="{3385CCDD-130D-41AC-A780-E19176A054C0}"/>
              </a:ext>
            </a:extLst>
          </p:cNvPr>
          <p:cNvCxnSpPr>
            <a:cxnSpLocks/>
          </p:cNvCxnSpPr>
          <p:nvPr/>
        </p:nvCxnSpPr>
        <p:spPr bwMode="auto">
          <a:xfrm>
            <a:off x="8438106" y="4489159"/>
            <a:ext cx="0" cy="2407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67">
            <a:extLst>
              <a:ext uri="{FF2B5EF4-FFF2-40B4-BE49-F238E27FC236}">
                <a16:creationId xmlns:a16="http://schemas.microsoft.com/office/drawing/2014/main" id="{F3B85DE7-07DA-4478-A146-3B693EE00182}"/>
              </a:ext>
            </a:extLst>
          </p:cNvPr>
          <p:cNvCxnSpPr>
            <a:cxnSpLocks/>
          </p:cNvCxnSpPr>
          <p:nvPr/>
        </p:nvCxnSpPr>
        <p:spPr bwMode="auto">
          <a:xfrm>
            <a:off x="10416737" y="4489159"/>
            <a:ext cx="0" cy="2407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67">
            <a:extLst>
              <a:ext uri="{FF2B5EF4-FFF2-40B4-BE49-F238E27FC236}">
                <a16:creationId xmlns:a16="http://schemas.microsoft.com/office/drawing/2014/main" id="{0862C80E-445B-408B-B6B8-CA513A7CB139}"/>
              </a:ext>
            </a:extLst>
          </p:cNvPr>
          <p:cNvCxnSpPr>
            <a:cxnSpLocks/>
          </p:cNvCxnSpPr>
          <p:nvPr/>
        </p:nvCxnSpPr>
        <p:spPr bwMode="auto">
          <a:xfrm>
            <a:off x="8438106" y="1688485"/>
            <a:ext cx="0" cy="2407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67">
            <a:extLst>
              <a:ext uri="{FF2B5EF4-FFF2-40B4-BE49-F238E27FC236}">
                <a16:creationId xmlns:a16="http://schemas.microsoft.com/office/drawing/2014/main" id="{C9D511F9-C5E7-46A5-9320-54E142023E43}"/>
              </a:ext>
            </a:extLst>
          </p:cNvPr>
          <p:cNvCxnSpPr>
            <a:cxnSpLocks/>
          </p:cNvCxnSpPr>
          <p:nvPr/>
        </p:nvCxnSpPr>
        <p:spPr bwMode="auto">
          <a:xfrm>
            <a:off x="10416737" y="1688485"/>
            <a:ext cx="0" cy="2407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14">
            <a:extLst>
              <a:ext uri="{FF2B5EF4-FFF2-40B4-BE49-F238E27FC236}">
                <a16:creationId xmlns:a16="http://schemas.microsoft.com/office/drawing/2014/main" id="{9F1BD6C7-813C-4105-AE3D-2ABD9444F441}"/>
              </a:ext>
            </a:extLst>
          </p:cNvPr>
          <p:cNvCxnSpPr>
            <a:cxnSpLocks/>
          </p:cNvCxnSpPr>
          <p:nvPr/>
        </p:nvCxnSpPr>
        <p:spPr bwMode="auto">
          <a:xfrm>
            <a:off x="502920" y="4313178"/>
            <a:ext cx="99138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14">
            <a:extLst>
              <a:ext uri="{FF2B5EF4-FFF2-40B4-BE49-F238E27FC236}">
                <a16:creationId xmlns:a16="http://schemas.microsoft.com/office/drawing/2014/main" id="{F0B247AD-F1F3-4312-BBC9-FCD452BB9030}"/>
              </a:ext>
            </a:extLst>
          </p:cNvPr>
          <p:cNvCxnSpPr>
            <a:cxnSpLocks/>
          </p:cNvCxnSpPr>
          <p:nvPr/>
        </p:nvCxnSpPr>
        <p:spPr bwMode="auto">
          <a:xfrm>
            <a:off x="4644531" y="5906739"/>
            <a:ext cx="355439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67">
            <a:extLst>
              <a:ext uri="{FF2B5EF4-FFF2-40B4-BE49-F238E27FC236}">
                <a16:creationId xmlns:a16="http://schemas.microsoft.com/office/drawing/2014/main" id="{0C4AB20A-4C56-4387-8AD3-85126A6606FA}"/>
              </a:ext>
            </a:extLst>
          </p:cNvPr>
          <p:cNvCxnSpPr>
            <a:cxnSpLocks/>
          </p:cNvCxnSpPr>
          <p:nvPr/>
        </p:nvCxnSpPr>
        <p:spPr bwMode="auto">
          <a:xfrm>
            <a:off x="4141527" y="1688485"/>
            <a:ext cx="0" cy="2407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67">
            <a:extLst>
              <a:ext uri="{FF2B5EF4-FFF2-40B4-BE49-F238E27FC236}">
                <a16:creationId xmlns:a16="http://schemas.microsoft.com/office/drawing/2014/main" id="{3479231D-E4B9-4BA1-9A34-D31BBFA1B836}"/>
              </a:ext>
            </a:extLst>
          </p:cNvPr>
          <p:cNvCxnSpPr>
            <a:cxnSpLocks/>
          </p:cNvCxnSpPr>
          <p:nvPr/>
        </p:nvCxnSpPr>
        <p:spPr bwMode="auto">
          <a:xfrm>
            <a:off x="4141527" y="4573465"/>
            <a:ext cx="0" cy="2407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6349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548CEA6-B34D-4A7D-A497-1759A83F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Локализация производства с 2004 года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0676FE-6E25-4363-BA9E-E8058A09C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923AE3AE-5E4B-47AC-B121-36A381ADE13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16625" y="2275960"/>
            <a:ext cx="11944510" cy="2238102"/>
          </a:xfrm>
          <a:prstGeom prst="rect">
            <a:avLst/>
          </a:prstGeom>
          <a:solidFill>
            <a:srgbClr val="0079C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F7409B-A070-4D55-9EB2-49D9500150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57" y="2365404"/>
            <a:ext cx="2083791" cy="2059214"/>
          </a:xfrm>
          <a:prstGeom prst="ellipse">
            <a:avLst/>
          </a:prstGeom>
          <a:ln w="152400" cap="rnd">
            <a:solidFill>
              <a:srgbClr val="E8832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5B17EF01-D9B6-4F0E-A8D3-9F61C93C82F3}"/>
              </a:ext>
            </a:extLst>
          </p:cNvPr>
          <p:cNvSpPr txBox="1">
            <a:spLocks/>
          </p:cNvSpPr>
          <p:nvPr/>
        </p:nvSpPr>
        <p:spPr>
          <a:xfrm>
            <a:off x="3490808" y="2454848"/>
            <a:ext cx="9952931" cy="2059214"/>
          </a:xfrm>
          <a:prstGeom prst="rect">
            <a:avLst/>
          </a:prstGeom>
        </p:spPr>
        <p:txBody>
          <a:bodyPr/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ru-RU" sz="1800" b="1" dirty="0">
                <a:solidFill>
                  <a:schemeClr val="bg1"/>
                </a:solidFill>
              </a:rPr>
              <a:t>Постоянное расширение производства на территории России</a:t>
            </a:r>
          </a:p>
          <a:p>
            <a:pPr>
              <a:buClr>
                <a:schemeClr val="bg1"/>
              </a:buClr>
            </a:pPr>
            <a:r>
              <a:rPr lang="en-US" sz="1800" b="1" dirty="0">
                <a:solidFill>
                  <a:schemeClr val="bg1"/>
                </a:solidFill>
              </a:rPr>
              <a:t>C</a:t>
            </a:r>
            <a:r>
              <a:rPr lang="ru-RU" sz="1800" b="1" dirty="0">
                <a:solidFill>
                  <a:schemeClr val="bg1"/>
                </a:solidFill>
              </a:rPr>
              <a:t>отрудничество с местными поставщиками</a:t>
            </a:r>
          </a:p>
          <a:p>
            <a:pPr>
              <a:buClr>
                <a:schemeClr val="bg1"/>
              </a:buClr>
            </a:pPr>
            <a:r>
              <a:rPr lang="ru-RU" sz="1800" b="1" dirty="0">
                <a:solidFill>
                  <a:schemeClr val="bg1"/>
                </a:solidFill>
              </a:rPr>
              <a:t>Привлечение российских инженеров, рабочих, специалистов. Развитие персонала. Рабочие места на территории России, налоги, долгосрочные инвестиции</a:t>
            </a:r>
          </a:p>
          <a:p>
            <a:pPr>
              <a:buClr>
                <a:schemeClr val="bg1"/>
              </a:buClr>
            </a:pPr>
            <a:r>
              <a:rPr lang="ru-RU" sz="1800" b="1" dirty="0">
                <a:solidFill>
                  <a:schemeClr val="bg1"/>
                </a:solidFill>
              </a:rPr>
              <a:t>Исследования и разработки продуктов в России</a:t>
            </a:r>
          </a:p>
          <a:p>
            <a:pPr>
              <a:buClr>
                <a:schemeClr val="bg1"/>
              </a:buClr>
            </a:pPr>
            <a:r>
              <a:rPr lang="ru-RU" sz="1800" b="1" dirty="0">
                <a:solidFill>
                  <a:schemeClr val="bg1"/>
                </a:solidFill>
              </a:rPr>
              <a:t>Сервис и инжиниринг, российские эксперты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E8F6EE7-65C1-4828-A773-130D8E206856}"/>
              </a:ext>
            </a:extLst>
          </p:cNvPr>
          <p:cNvGrpSpPr/>
          <p:nvPr/>
        </p:nvGrpSpPr>
        <p:grpSpPr>
          <a:xfrm>
            <a:off x="1716626" y="5027101"/>
            <a:ext cx="11944508" cy="2288576"/>
            <a:chOff x="112135" y="4400046"/>
            <a:chExt cx="11944508" cy="2288576"/>
          </a:xfrm>
        </p:grpSpPr>
        <p:sp>
          <p:nvSpPr>
            <p:cNvPr id="14" name="Содержимое 2">
              <a:extLst>
                <a:ext uri="{FF2B5EF4-FFF2-40B4-BE49-F238E27FC236}">
                  <a16:creationId xmlns:a16="http://schemas.microsoft.com/office/drawing/2014/main" id="{3330C070-59D7-4003-9C53-D1E36768393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1230" y="4446528"/>
              <a:ext cx="7255413" cy="2242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69863" indent="-169863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rgbClr val="959797"/>
                </a:buClr>
                <a:buSzPct val="85000"/>
                <a:buFont typeface="Arial"/>
                <a:buChar char="•"/>
                <a:defRPr sz="2400">
                  <a:solidFill>
                    <a:srgbClr val="5D5D5D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rgbClr val="959797"/>
                </a:buClr>
                <a:buSzPct val="85000"/>
                <a:buChar char="–"/>
                <a:defRPr sz="2200">
                  <a:solidFill>
                    <a:srgbClr val="5D5D5D"/>
                  </a:solidFill>
                  <a:latin typeface="+mn-lt"/>
                  <a:ea typeface="+mn-ea"/>
                </a:defRPr>
              </a:lvl2pPr>
              <a:lvl3pPr marL="1085850" indent="-17145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rgbClr val="959797"/>
                </a:buClr>
                <a:buSzPct val="85000"/>
                <a:buChar char="•"/>
                <a:defRPr sz="2000">
                  <a:solidFill>
                    <a:srgbClr val="5D5D5D"/>
                  </a:solidFill>
                  <a:latin typeface="+mn-lt"/>
                  <a:ea typeface="+mn-ea"/>
                </a:defRPr>
              </a:lvl3pPr>
              <a:lvl4pPr marL="1543050" indent="-17145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rgbClr val="959797"/>
                </a:buClr>
                <a:buSzPct val="85000"/>
                <a:buChar char="–"/>
                <a:defRPr sz="1800">
                  <a:solidFill>
                    <a:srgbClr val="5D5D5D"/>
                  </a:solidFill>
                  <a:latin typeface="+mn-lt"/>
                  <a:ea typeface="+mn-ea"/>
                </a:defRPr>
              </a:lvl4pPr>
              <a:lvl5pPr marL="2000250" indent="-17145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rgbClr val="959797"/>
                </a:buClr>
                <a:buSzPct val="85000"/>
                <a:buChar char="»"/>
                <a:defRPr sz="1800">
                  <a:solidFill>
                    <a:srgbClr val="5D5D5D"/>
                  </a:solidFill>
                  <a:latin typeface="+mn-lt"/>
                  <a:ea typeface="+mn-ea"/>
                </a:defRPr>
              </a:lvl5pPr>
              <a:lvl6pPr marL="22352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bg2"/>
                </a:buClr>
                <a:buChar char="»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6pPr>
              <a:lvl7pPr marL="26924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bg2"/>
                </a:buClr>
                <a:buChar char="»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7pPr>
              <a:lvl8pPr marL="31496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bg2"/>
                </a:buClr>
                <a:buChar char="»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8pPr>
              <a:lvl9pPr marL="3606800" indent="-228600" algn="l" rtl="0"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bg2"/>
                </a:buClr>
                <a:buChar char="»"/>
                <a:defRPr>
                  <a:solidFill>
                    <a:srgbClr val="000000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</a:pPr>
              <a:r>
                <a:rPr lang="ru-RU" sz="1600" kern="0" dirty="0">
                  <a:solidFill>
                    <a:srgbClr val="3F4040"/>
                  </a:solidFill>
                </a:rPr>
                <a:t>Продукция </a:t>
              </a:r>
              <a:r>
                <a:rPr lang="ru-RU" sz="1600" b="1" kern="0" dirty="0">
                  <a:solidFill>
                    <a:srgbClr val="00A4D2"/>
                  </a:solidFill>
                </a:rPr>
                <a:t>отечественного производства </a:t>
              </a:r>
              <a:r>
                <a:rPr lang="ru-RU" sz="1600" kern="0" dirty="0">
                  <a:solidFill>
                    <a:srgbClr val="3F4040"/>
                  </a:solidFill>
                </a:rPr>
                <a:t>мирового уровня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</a:pPr>
              <a:r>
                <a:rPr lang="ru-RU" sz="1600" b="1" kern="0" dirty="0">
                  <a:solidFill>
                    <a:srgbClr val="00B0F0"/>
                  </a:solidFill>
                </a:rPr>
                <a:t>Сокращение сроков </a:t>
              </a:r>
              <a:r>
                <a:rPr lang="ru-RU" sz="1600" kern="0" dirty="0">
                  <a:solidFill>
                    <a:srgbClr val="3F4040"/>
                  </a:solidFill>
                </a:rPr>
                <a:t>поставки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</a:pPr>
              <a:r>
                <a:rPr lang="ru-RU" sz="1600" kern="0" dirty="0">
                  <a:solidFill>
                    <a:srgbClr val="3F4040"/>
                  </a:solidFill>
                </a:rPr>
                <a:t>Маркировка изделий и документация </a:t>
              </a:r>
              <a:r>
                <a:rPr lang="ru-RU" sz="1600" b="1" kern="0" dirty="0">
                  <a:solidFill>
                    <a:srgbClr val="00B0F0"/>
                  </a:solidFill>
                </a:rPr>
                <a:t>на русском языке</a:t>
              </a:r>
              <a:r>
                <a:rPr lang="ru-RU" sz="1600" kern="0" dirty="0">
                  <a:solidFill>
                    <a:srgbClr val="3F4040"/>
                  </a:solidFill>
                </a:rPr>
                <a:t>, </a:t>
              </a:r>
              <a:br>
                <a:rPr lang="en-US" sz="1600" kern="0" dirty="0">
                  <a:solidFill>
                    <a:srgbClr val="3F4040"/>
                  </a:solidFill>
                </a:rPr>
              </a:br>
              <a:r>
                <a:rPr lang="ru-RU" sz="1600" kern="0" dirty="0">
                  <a:solidFill>
                    <a:srgbClr val="3F4040"/>
                  </a:solidFill>
                </a:rPr>
                <a:t>в наличии сертификаты и все разрешительные документы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</a:pPr>
              <a:r>
                <a:rPr lang="ru-RU" sz="1600" kern="0" dirty="0">
                  <a:solidFill>
                    <a:srgbClr val="3F4040"/>
                  </a:solidFill>
                </a:rPr>
                <a:t>Специальные конструкции для условий эксплуатации </a:t>
              </a:r>
              <a:r>
                <a:rPr lang="ru-RU" sz="1600" b="1" kern="0" dirty="0">
                  <a:solidFill>
                    <a:srgbClr val="00B0F0"/>
                  </a:solidFill>
                </a:rPr>
                <a:t>Крайнего Севера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</a:pPr>
              <a:r>
                <a:rPr lang="ru-RU" sz="1600" kern="0" dirty="0">
                  <a:solidFill>
                    <a:srgbClr val="3F4040"/>
                  </a:solidFill>
                </a:rPr>
                <a:t>Дополнительные опции для российского рынка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</a:pPr>
              <a:r>
                <a:rPr lang="ru-RU" sz="1600" b="1" kern="0" dirty="0">
                  <a:solidFill>
                    <a:srgbClr val="00B0F0"/>
                  </a:solidFill>
                </a:rPr>
                <a:t>Исполнение проектов, сервис и техническая поддержка </a:t>
              </a:r>
              <a:r>
                <a:rPr lang="ru-RU" sz="1600" kern="0" dirty="0">
                  <a:solidFill>
                    <a:schemeClr val="bg2">
                      <a:lumMod val="50000"/>
                    </a:schemeClr>
                  </a:solidFill>
                </a:rPr>
                <a:t>в России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C3AFA6-D2F3-493C-B52C-E3EB2593A4E6}"/>
                </a:ext>
              </a:extLst>
            </p:cNvPr>
            <p:cNvSpPr txBox="1"/>
            <p:nvPr/>
          </p:nvSpPr>
          <p:spPr>
            <a:xfrm>
              <a:off x="112135" y="4601500"/>
              <a:ext cx="298370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E8832A"/>
                  </a:solidFill>
                </a:rPr>
                <a:t>ПРЕИМУЩЕСТВА </a:t>
              </a:r>
            </a:p>
            <a:p>
              <a:pPr algn="ctr"/>
              <a:r>
                <a:rPr lang="ru-RU" b="1" dirty="0">
                  <a:solidFill>
                    <a:srgbClr val="E8832A"/>
                  </a:solidFill>
                </a:rPr>
                <a:t>ДЛЯ ПРОМЫШЛЕННЫХ </a:t>
              </a:r>
            </a:p>
            <a:p>
              <a:pPr algn="ctr"/>
              <a:r>
                <a:rPr lang="ru-RU" b="1" dirty="0">
                  <a:solidFill>
                    <a:srgbClr val="E8832A"/>
                  </a:solidFill>
                </a:rPr>
                <a:t>ПРЕДПРИЯТИЙ</a:t>
              </a:r>
            </a:p>
            <a:p>
              <a:pPr algn="ctr"/>
              <a:r>
                <a:rPr lang="ru-RU" b="1" dirty="0">
                  <a:solidFill>
                    <a:srgbClr val="E8832A"/>
                  </a:solidFill>
                </a:rPr>
                <a:t>  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B4F0087C-365E-48F6-9CF3-E8C6B2F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90569" y="4400046"/>
              <a:ext cx="0" cy="1947519"/>
            </a:xfrm>
            <a:prstGeom prst="line">
              <a:avLst/>
            </a:prstGeom>
            <a:noFill/>
            <a:ln w="31750" cap="rnd" cmpd="sng" algn="ctr">
              <a:solidFill>
                <a:srgbClr val="E8832A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C81DC9-9780-4249-9E02-BD0EE09ABA82}"/>
              </a:ext>
            </a:extLst>
          </p:cNvPr>
          <p:cNvSpPr txBox="1"/>
          <p:nvPr/>
        </p:nvSpPr>
        <p:spPr>
          <a:xfrm>
            <a:off x="503238" y="1571123"/>
            <a:ext cx="6887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79C1"/>
                </a:solidFill>
              </a:rPr>
              <a:t>Основные компоненты стратегии локализации </a:t>
            </a:r>
          </a:p>
        </p:txBody>
      </p:sp>
    </p:spTree>
    <p:extLst>
      <p:ext uri="{BB962C8B-B14F-4D97-AF65-F5344CB8AC3E}">
        <p14:creationId xmlns:p14="http://schemas.microsoft.com/office/powerpoint/2010/main" val="1205919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F5267F0-EEFF-4BD6-9C34-182A35DB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Производство продукции Эмерсон в Челябинске – </a:t>
            </a:r>
            <a:br>
              <a:rPr lang="en-US" dirty="0"/>
            </a:br>
            <a:r>
              <a:rPr lang="ru-RU" dirty="0"/>
              <a:t>постоянный прогресс и ясный план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085B87B-7506-4AB8-BB7E-9BED552A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9" name="Таблица 5">
            <a:extLst>
              <a:ext uri="{FF2B5EF4-FFF2-40B4-BE49-F238E27FC236}">
                <a16:creationId xmlns:a16="http://schemas.microsoft.com/office/drawing/2014/main" id="{B26D2897-D7E7-4764-B010-AA8514C20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831252"/>
              </p:ext>
            </p:extLst>
          </p:nvPr>
        </p:nvGraphicFramePr>
        <p:xfrm>
          <a:off x="670477" y="1579022"/>
          <a:ext cx="13456685" cy="23467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5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2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61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solidFill>
                            <a:srgbClr val="004B8D"/>
                          </a:solidFill>
                        </a:rPr>
                        <a:t>Продуктовые группы</a:t>
                      </a:r>
                      <a:endParaRPr lang="en-US" sz="1400" b="1" i="0" u="none" strike="noStrike" kern="1200" dirty="0">
                        <a:solidFill>
                          <a:srgbClr val="004B8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4B8D"/>
                          </a:solidFill>
                        </a:rPr>
                        <a:t>Продукты</a:t>
                      </a:r>
                      <a:endParaRPr lang="en-US" sz="1100" b="1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baseline="0" dirty="0">
                          <a:solidFill>
                            <a:srgbClr val="004B8D"/>
                          </a:solidFill>
                        </a:rPr>
                        <a:t>Статус</a:t>
                      </a:r>
                      <a:endParaRPr lang="ru-RU" sz="1100" b="1" i="0" u="none" strike="noStrike" baseline="0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24">
                <a:tc rowSpan="8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Датчики</a:t>
                      </a:r>
                      <a:br>
                        <a:rPr lang="ru-RU" sz="1400" b="1" u="none" strike="noStrike" kern="1200" dirty="0"/>
                      </a:br>
                      <a:r>
                        <a:rPr lang="ru-RU" sz="1400" b="1" u="none" strike="noStrike" kern="1200" baseline="0" dirty="0"/>
                        <a:t>д</a:t>
                      </a:r>
                      <a:r>
                        <a:rPr lang="ru-RU" sz="1400" b="1" u="none" strike="noStrike" kern="1200" dirty="0"/>
                        <a:t>авления</a:t>
                      </a: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   Rosemount 2051C/T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   Rosemount 2088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   Rosemount 3051C/T/L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   Rosemount 1199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Rosemount 3051S, 3051C/T, 2051C/T 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(беспроводные)</a:t>
                      </a:r>
                      <a:endParaRPr lang="en-US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Rosemount 3051S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,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SMV</a:t>
                      </a:r>
                      <a:endParaRPr lang="en-US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Rosemount 3051SAL,</a:t>
                      </a:r>
                      <a: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  <a:t> 3051SAM, 2051L</a:t>
                      </a:r>
                      <a:endParaRPr lang="en-US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Rosemount 2051G, 3051P (LSTK)</a:t>
                      </a:r>
                      <a:endParaRPr lang="en-US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724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4B8D"/>
                          </a:solidFill>
                          <a:latin typeface="+mn-lt"/>
                        </a:rPr>
                        <a:t>  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Rosemount 3051SF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х (проводные)</a:t>
                      </a:r>
                      <a:endParaRPr lang="en-US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976729"/>
                  </a:ext>
                </a:extLst>
              </a:tr>
            </a:tbl>
          </a:graphicData>
        </a:graphic>
      </p:graphicFrame>
      <p:graphicFrame>
        <p:nvGraphicFramePr>
          <p:cNvPr id="10" name="Таблица 5">
            <a:extLst>
              <a:ext uri="{FF2B5EF4-FFF2-40B4-BE49-F238E27FC236}">
                <a16:creationId xmlns:a16="http://schemas.microsoft.com/office/drawing/2014/main" id="{EEE993B0-A6F8-436F-BDBA-4314574F6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172852"/>
              </p:ext>
            </p:extLst>
          </p:nvPr>
        </p:nvGraphicFramePr>
        <p:xfrm>
          <a:off x="657143" y="4189387"/>
          <a:ext cx="13470019" cy="109231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55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1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724">
                <a:tc rowSpan="5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Датчики</a:t>
                      </a:r>
                      <a:br>
                        <a:rPr lang="ru-RU" sz="1400" b="1" u="none" strike="noStrike" kern="1200" dirty="0"/>
                      </a:br>
                      <a:r>
                        <a:rPr lang="ru-RU" sz="1400" b="1" u="none" strike="noStrike" kern="1200" dirty="0"/>
                        <a:t>температуры</a:t>
                      </a: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   Rosemount 0065 (</a:t>
                      </a:r>
                      <a:r>
                        <a:rPr lang="ru-RU" sz="1400" u="none" strike="noStrike" dirty="0"/>
                        <a:t>сенсор</a:t>
                      </a:r>
                      <a:r>
                        <a:rPr lang="en-US" sz="1400" u="none" strike="noStrike" dirty="0"/>
                        <a:t>)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/>
                        <a:t>   Rosemount 248 H, 248 R (</a:t>
                      </a:r>
                      <a:r>
                        <a:rPr lang="ru-RU" sz="1400" u="none" strike="noStrike" dirty="0"/>
                        <a:t>проводные</a:t>
                      </a:r>
                      <a:r>
                        <a:rPr lang="en-US" sz="1400" u="none" strike="noStrike" dirty="0"/>
                        <a:t>), Rosemount 248DX (</a:t>
                      </a:r>
                      <a:r>
                        <a:rPr lang="ru-RU" sz="1400" u="none" strike="noStrike" dirty="0"/>
                        <a:t>беспроводные</a:t>
                      </a:r>
                      <a:r>
                        <a:rPr lang="en-US" sz="1400" u="none" strike="noStrike" dirty="0"/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</a:t>
                      </a:r>
                    </a:p>
                  </a:txBody>
                  <a:tcPr marL="5103" marR="5103" marT="51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   Rosemount 644, 3144P (</a:t>
                      </a:r>
                      <a:r>
                        <a:rPr lang="ru-RU" sz="1400" u="none" strike="noStrike" dirty="0"/>
                        <a:t>проводные</a:t>
                      </a:r>
                      <a:r>
                        <a:rPr lang="en-US" sz="1400" u="none" strike="noStrike" dirty="0"/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   Rosemount 648, 848TX (</a:t>
                      </a:r>
                      <a:r>
                        <a:rPr lang="ru-RU" sz="1400" u="none" strike="noStrike" dirty="0"/>
                        <a:t>беспроводные</a:t>
                      </a:r>
                      <a:r>
                        <a:rPr lang="en-US" sz="1400" u="none" strike="noStrike" dirty="0"/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   Rosemount 0185 (</a:t>
                      </a:r>
                      <a:r>
                        <a:rPr lang="ru-RU" sz="1400" u="none" strike="noStrike" dirty="0"/>
                        <a:t>сенсоры</a:t>
                      </a:r>
                      <a:r>
                        <a:rPr lang="en-US" sz="1400" u="none" strike="noStrike" dirty="0"/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5046119D-60FD-4DC8-8285-D9724F79A431}"/>
              </a:ext>
            </a:extLst>
          </p:cNvPr>
          <p:cNvCxnSpPr>
            <a:cxnSpLocks/>
          </p:cNvCxnSpPr>
          <p:nvPr/>
        </p:nvCxnSpPr>
        <p:spPr bwMode="auto">
          <a:xfrm>
            <a:off x="731495" y="4063210"/>
            <a:ext cx="13266127" cy="0"/>
          </a:xfrm>
          <a:prstGeom prst="line">
            <a:avLst/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802EC691-21B4-43A1-8F97-84688B6FE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729662"/>
              </p:ext>
            </p:extLst>
          </p:nvPr>
        </p:nvGraphicFramePr>
        <p:xfrm>
          <a:off x="657143" y="5567994"/>
          <a:ext cx="13470019" cy="65028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55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1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724"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Уровнемеры</a:t>
                      </a: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Rosemount 3301, 3302, 5301, 5302, 5303 (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волноводные радарные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Rosemount 2120, </a:t>
                      </a:r>
                      <a:r>
                        <a:rPr lang="en-US" sz="1400" u="none" strike="noStrike" kern="1200" baseline="0" dirty="0">
                          <a:solidFill>
                            <a:srgbClr val="3F4040"/>
                          </a:solidFill>
                        </a:rPr>
                        <a:t>2130 (</a:t>
                      </a:r>
                      <a:r>
                        <a:rPr lang="ru-RU" sz="1400" u="none" strike="noStrike" kern="1200" baseline="0" dirty="0">
                          <a:solidFill>
                            <a:srgbClr val="3F4040"/>
                          </a:solidFill>
                        </a:rPr>
                        <a:t>в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ибрационные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 сигнализаторы уровня</a:t>
                      </a:r>
                      <a: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  <a:t>)</a:t>
                      </a:r>
                      <a:endParaRPr lang="ru-RU" sz="1400" u="none" strike="noStrike" baseline="0" dirty="0">
                        <a:solidFill>
                          <a:srgbClr val="3F4040"/>
                        </a:solidFill>
                      </a:endParaRPr>
                    </a:p>
                    <a:p>
                      <a:pPr algn="l" fontAlgn="ctr"/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</a:t>
                      </a: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 </a:t>
                      </a: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Rosemount </a:t>
                      </a: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5401</a:t>
                      </a: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, </a:t>
                      </a:r>
                      <a:r>
                        <a:rPr lang="ru-RU" sz="1400" u="none" strike="noStrike" kern="1200" baseline="0" dirty="0">
                          <a:solidFill>
                            <a:srgbClr val="004B8D"/>
                          </a:solidFill>
                        </a:rPr>
                        <a:t>5402</a:t>
                      </a:r>
                      <a:r>
                        <a:rPr lang="en-US" sz="1400" u="none" strike="noStrike" kern="1200" baseline="0" dirty="0">
                          <a:solidFill>
                            <a:srgbClr val="004B8D"/>
                          </a:solidFill>
                        </a:rPr>
                        <a:t> (</a:t>
                      </a:r>
                      <a:r>
                        <a:rPr lang="ru-RU" sz="1400" u="none" strike="noStrike" kern="1200" baseline="0" dirty="0">
                          <a:solidFill>
                            <a:srgbClr val="004B8D"/>
                          </a:solidFill>
                        </a:rPr>
                        <a:t>бесконтактные</a:t>
                      </a:r>
                      <a:r>
                        <a:rPr lang="en-US" sz="1400" u="none" strike="noStrike" baseline="0" dirty="0">
                          <a:solidFill>
                            <a:srgbClr val="004B8D"/>
                          </a:solidFill>
                        </a:rPr>
                        <a:t>)</a:t>
                      </a:r>
                      <a:endParaRPr lang="en-US" sz="1400" b="0" i="0" u="none" strike="noStrike" kern="1200" baseline="0" dirty="0">
                        <a:solidFill>
                          <a:srgbClr val="004B8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004B8D"/>
                          </a:solidFill>
                        </a:rPr>
                        <a:t>2018</a:t>
                      </a: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3" name="Straight Connector 26">
            <a:extLst>
              <a:ext uri="{FF2B5EF4-FFF2-40B4-BE49-F238E27FC236}">
                <a16:creationId xmlns:a16="http://schemas.microsoft.com/office/drawing/2014/main" id="{708092D6-72E5-40E7-8346-9BD4A035FBC3}"/>
              </a:ext>
            </a:extLst>
          </p:cNvPr>
          <p:cNvCxnSpPr>
            <a:cxnSpLocks/>
          </p:cNvCxnSpPr>
          <p:nvPr/>
        </p:nvCxnSpPr>
        <p:spPr bwMode="auto">
          <a:xfrm>
            <a:off x="731495" y="5409895"/>
            <a:ext cx="13266127" cy="0"/>
          </a:xfrm>
          <a:prstGeom prst="line">
            <a:avLst/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graphicFrame>
        <p:nvGraphicFramePr>
          <p:cNvPr id="14" name="Таблица 5">
            <a:extLst>
              <a:ext uri="{FF2B5EF4-FFF2-40B4-BE49-F238E27FC236}">
                <a16:creationId xmlns:a16="http://schemas.microsoft.com/office/drawing/2014/main" id="{0B7DC648-9700-419B-8A6F-F76346ADF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478658"/>
              </p:ext>
            </p:extLst>
          </p:nvPr>
        </p:nvGraphicFramePr>
        <p:xfrm>
          <a:off x="670477" y="6519728"/>
          <a:ext cx="13456685" cy="87385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5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2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724">
                <a:tc rowSpan="4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Расходомеры</a:t>
                      </a: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ru-RU" sz="1400" u="none" strike="noStrike" dirty="0" err="1">
                          <a:solidFill>
                            <a:srgbClr val="3F4040"/>
                          </a:solidFill>
                        </a:rPr>
                        <a:t>Кориолисовые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 расходомеры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Micro Motion</a:t>
                      </a: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2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  Электромагнитные и вихревые расходомеры </a:t>
                      </a: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Rosemount</a:t>
                      </a:r>
                      <a:endParaRPr lang="en-US" sz="1400" b="0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solidFill>
                            <a:srgbClr val="004B8D"/>
                          </a:solidFill>
                        </a:rPr>
                        <a:t>Определяется</a:t>
                      </a:r>
                      <a:endParaRPr lang="en-US" sz="1200" u="none" strike="noStrike" dirty="0">
                        <a:solidFill>
                          <a:srgbClr val="004B8D"/>
                        </a:solidFill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103" marR="5103" marT="5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  Ультразвуковые расходомеры </a:t>
                      </a: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Daniel</a:t>
                      </a:r>
                      <a:endParaRPr lang="en-US" sz="1400" b="0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004B8D"/>
                          </a:solidFill>
                        </a:rPr>
                        <a:t>Определяется</a:t>
                      </a:r>
                      <a:endParaRPr lang="en-US" sz="1200" u="none" strike="noStrike" dirty="0">
                        <a:solidFill>
                          <a:srgbClr val="004B8D"/>
                        </a:solidFill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724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4B8D"/>
                          </a:solidFill>
                          <a:latin typeface="+mn-lt"/>
                        </a:rPr>
                        <a:t>   </a:t>
                      </a:r>
                      <a:r>
                        <a:rPr lang="ru-RU" sz="1400" b="0" i="0" u="none" strike="noStrike" dirty="0">
                          <a:solidFill>
                            <a:srgbClr val="004B8D"/>
                          </a:solidFill>
                          <a:latin typeface="+mn-lt"/>
                        </a:rPr>
                        <a:t>Расходомеры</a:t>
                      </a:r>
                      <a:r>
                        <a:rPr lang="ru-RU" sz="1400" b="0" i="0" u="none" strike="noStrike" baseline="0" dirty="0">
                          <a:solidFill>
                            <a:srgbClr val="004B8D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0" u="none" strike="noStrike" baseline="0" dirty="0" err="1">
                          <a:solidFill>
                            <a:srgbClr val="004B8D"/>
                          </a:solidFill>
                          <a:latin typeface="+mn-lt"/>
                        </a:rPr>
                        <a:t>Roxar</a:t>
                      </a:r>
                      <a:endParaRPr lang="en-US" sz="1400" b="0" i="0" u="none" strike="noStrike" baseline="0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solidFill>
                            <a:srgbClr val="004B8D"/>
                          </a:solidFill>
                        </a:rPr>
                        <a:t>Определяется</a:t>
                      </a:r>
                      <a:endParaRPr lang="en-US" sz="1200" u="none" strike="noStrike" dirty="0">
                        <a:solidFill>
                          <a:srgbClr val="004B8D"/>
                        </a:solidFill>
                      </a:endParaRPr>
                    </a:p>
                  </a:txBody>
                  <a:tcPr marL="5103" marR="5103" marT="510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5" name="Straight Connector 26">
            <a:extLst>
              <a:ext uri="{FF2B5EF4-FFF2-40B4-BE49-F238E27FC236}">
                <a16:creationId xmlns:a16="http://schemas.microsoft.com/office/drawing/2014/main" id="{9338A35C-E7A6-475E-9B77-DF4DEBEA407B}"/>
              </a:ext>
            </a:extLst>
          </p:cNvPr>
          <p:cNvCxnSpPr>
            <a:cxnSpLocks/>
          </p:cNvCxnSpPr>
          <p:nvPr/>
        </p:nvCxnSpPr>
        <p:spPr bwMode="auto">
          <a:xfrm>
            <a:off x="731495" y="6390518"/>
            <a:ext cx="13191895" cy="0"/>
          </a:xfrm>
          <a:prstGeom prst="line">
            <a:avLst/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70737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F5267F0-EEFF-4BD6-9C34-182A35DB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Производство продукции Эмерсон в Челябинске – </a:t>
            </a:r>
            <a:br>
              <a:rPr lang="en-US" dirty="0"/>
            </a:br>
            <a:r>
              <a:rPr lang="ru-RU" dirty="0"/>
              <a:t>постоянный прогресс и ясный план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085B87B-7506-4AB8-BB7E-9BED552A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6" name="Таблица 5">
            <a:extLst>
              <a:ext uri="{FF2B5EF4-FFF2-40B4-BE49-F238E27FC236}">
                <a16:creationId xmlns:a16="http://schemas.microsoft.com/office/drawing/2014/main" id="{6CF328D9-6954-4608-B921-9339BDC93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141274"/>
              </p:ext>
            </p:extLst>
          </p:nvPr>
        </p:nvGraphicFramePr>
        <p:xfrm>
          <a:off x="631431" y="1531516"/>
          <a:ext cx="13495731" cy="38061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59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8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7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610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solidFill>
                            <a:srgbClr val="004B8D"/>
                          </a:solidFill>
                        </a:rPr>
                        <a:t>Продуктовые группы</a:t>
                      </a:r>
                      <a:endParaRPr lang="en-US" sz="1400" b="1" i="0" u="none" strike="noStrike" kern="1200" dirty="0">
                        <a:solidFill>
                          <a:srgbClr val="004B8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4B8D"/>
                          </a:solidFill>
                        </a:rPr>
                        <a:t>Продукты</a:t>
                      </a:r>
                      <a:endParaRPr lang="en-US" sz="1400" b="1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>
                          <a:solidFill>
                            <a:srgbClr val="004B8D"/>
                          </a:solidFill>
                        </a:rPr>
                        <a:t>Статус</a:t>
                      </a:r>
                      <a:endParaRPr lang="ru-RU" sz="1400" b="1" i="0" u="none" strike="noStrike" baseline="0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>
                    <a:solidFill>
                      <a:schemeClr val="dk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7" name="Straight Connector 26">
            <a:extLst>
              <a:ext uri="{FF2B5EF4-FFF2-40B4-BE49-F238E27FC236}">
                <a16:creationId xmlns:a16="http://schemas.microsoft.com/office/drawing/2014/main" id="{5FFF5708-7CF7-4DD7-BFA3-3FBE369EA7D4}"/>
              </a:ext>
            </a:extLst>
          </p:cNvPr>
          <p:cNvCxnSpPr>
            <a:cxnSpLocks/>
          </p:cNvCxnSpPr>
          <p:nvPr/>
        </p:nvCxnSpPr>
        <p:spPr bwMode="auto">
          <a:xfrm>
            <a:off x="712641" y="2930167"/>
            <a:ext cx="13414520" cy="0"/>
          </a:xfrm>
          <a:prstGeom prst="line">
            <a:avLst/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cxnSp>
        <p:nvCxnSpPr>
          <p:cNvPr id="18" name="Straight Connector 26">
            <a:extLst>
              <a:ext uri="{FF2B5EF4-FFF2-40B4-BE49-F238E27FC236}">
                <a16:creationId xmlns:a16="http://schemas.microsoft.com/office/drawing/2014/main" id="{3BB67116-827B-4B9E-9F7D-9B381AD7E400}"/>
              </a:ext>
            </a:extLst>
          </p:cNvPr>
          <p:cNvCxnSpPr>
            <a:cxnSpLocks/>
          </p:cNvCxnSpPr>
          <p:nvPr/>
        </p:nvCxnSpPr>
        <p:spPr bwMode="auto">
          <a:xfrm>
            <a:off x="712641" y="4123815"/>
            <a:ext cx="13284981" cy="0"/>
          </a:xfrm>
          <a:prstGeom prst="line">
            <a:avLst/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cxnSp>
        <p:nvCxnSpPr>
          <p:cNvPr id="19" name="Straight Connector 26">
            <a:extLst>
              <a:ext uri="{FF2B5EF4-FFF2-40B4-BE49-F238E27FC236}">
                <a16:creationId xmlns:a16="http://schemas.microsoft.com/office/drawing/2014/main" id="{4A18A770-249D-4072-8325-8DF8A9CAE075}"/>
              </a:ext>
            </a:extLst>
          </p:cNvPr>
          <p:cNvCxnSpPr>
            <a:cxnSpLocks/>
          </p:cNvCxnSpPr>
          <p:nvPr/>
        </p:nvCxnSpPr>
        <p:spPr bwMode="auto">
          <a:xfrm>
            <a:off x="712641" y="5658933"/>
            <a:ext cx="13284981" cy="0"/>
          </a:xfrm>
          <a:prstGeom prst="line">
            <a:avLst/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53CDD92A-F74E-4772-A48C-1C0837491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50675"/>
              </p:ext>
            </p:extLst>
          </p:nvPr>
        </p:nvGraphicFramePr>
        <p:xfrm>
          <a:off x="623252" y="1963564"/>
          <a:ext cx="13503909" cy="86364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2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699"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Клапаны</a:t>
                      </a: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/>
                        <a:t>   Регулирующие клапаны </a:t>
                      </a:r>
                      <a:r>
                        <a:rPr lang="en-US" sz="1400" u="none" strike="noStrike" dirty="0"/>
                        <a:t>Fisher</a:t>
                      </a:r>
                      <a:r>
                        <a:rPr lang="en-US" sz="1400" u="none" strike="noStrike" baseline="0" dirty="0"/>
                        <a:t> </a:t>
                      </a:r>
                      <a:r>
                        <a:rPr lang="en-US" sz="1400" u="none" strike="noStrike" dirty="0"/>
                        <a:t>GX</a:t>
                      </a:r>
                      <a:r>
                        <a:rPr lang="ru-RU" sz="1400" u="none" strike="noStrike" dirty="0"/>
                        <a:t>,</a:t>
                      </a:r>
                      <a:r>
                        <a:rPr lang="en-US" sz="1400" u="none" strike="noStrike" dirty="0"/>
                        <a:t> easy-E</a:t>
                      </a:r>
                      <a:r>
                        <a:rPr lang="ru-RU" sz="1400" u="none" strike="noStrike" dirty="0"/>
                        <a:t>,</a:t>
                      </a:r>
                      <a:r>
                        <a:rPr lang="en-US" sz="1400" u="none" strike="noStrike" dirty="0"/>
                        <a:t> V-ball</a:t>
                      </a:r>
                      <a:r>
                        <a:rPr lang="ru-RU" sz="1400" u="none" strike="noStrike" dirty="0"/>
                        <a:t>,</a:t>
                      </a:r>
                      <a:r>
                        <a:rPr lang="en-US" sz="1400" u="none" strike="noStrike" dirty="0"/>
                        <a:t> 8580</a:t>
                      </a:r>
                      <a:r>
                        <a:rPr lang="ru-RU" sz="1400" u="none" strike="noStrike" dirty="0"/>
                        <a:t>, </a:t>
                      </a:r>
                      <a:r>
                        <a:rPr lang="en-US" sz="1400" u="none" strike="noStrike" dirty="0"/>
                        <a:t>Control-Disk</a:t>
                      </a:r>
                      <a:r>
                        <a:rPr lang="ru-RU" sz="1400" u="none" strike="noStrike" dirty="0"/>
                        <a:t>, 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С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V500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 до </a:t>
                      </a:r>
                      <a:r>
                        <a:rPr lang="ru-RU" sz="1400" u="none" strike="noStrike" dirty="0" err="1">
                          <a:solidFill>
                            <a:srgbClr val="3F4040"/>
                          </a:solidFill>
                        </a:rPr>
                        <a:t>Ду</a:t>
                      </a:r>
                      <a: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  <a:t> 300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, </a:t>
                      </a:r>
                      <a:b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</a:br>
                      <a: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  <a:t>   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Антипомпажные, высокого давления </a:t>
                      </a:r>
                      <a:r>
                        <a:rPr lang="en-US" sz="1400" u="none" strike="noStrike" dirty="0"/>
                        <a:t>HP</a:t>
                      </a:r>
                      <a:endParaRPr lang="ru-RU" sz="1400" u="none" strike="noStrike" baseline="0" dirty="0">
                        <a:solidFill>
                          <a:srgbClr val="3F4040"/>
                        </a:solidFill>
                      </a:endParaRP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/>
                        <a:t>   </a:t>
                      </a:r>
                      <a:r>
                        <a:rPr lang="ru-RU" sz="1400" u="none" strike="noStrike" dirty="0"/>
                        <a:t>Детали и запчасти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/>
                        <a:t>Производятся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/>
                        <a:t>Производятся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/>
                        <a:t>Производятся</a:t>
                      </a: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99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u="none" strike="noStrike" kern="1200" dirty="0"/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Антишумовые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 клетки (</a:t>
                      </a:r>
                      <a:r>
                        <a:rPr lang="ru-RU" sz="1400" u="none" strike="noStrike" baseline="0" dirty="0" err="1">
                          <a:solidFill>
                            <a:srgbClr val="3F4040"/>
                          </a:solidFill>
                        </a:rPr>
                        <a:t>тримы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) </a:t>
                      </a:r>
                      <a: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  <a:t>Whisper 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и </a:t>
                      </a:r>
                      <a:r>
                        <a:rPr lang="en-US" sz="1400" u="none" strike="noStrike" baseline="0" dirty="0" err="1">
                          <a:solidFill>
                            <a:srgbClr val="3F4040"/>
                          </a:solidFill>
                        </a:rPr>
                        <a:t>Cavitrol</a:t>
                      </a:r>
                      <a:endParaRPr lang="en-US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/>
                        <a:t>Производятся</a:t>
                      </a: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81311894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C626D85C-AF08-48CB-8DB1-F64B4A31A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903241"/>
              </p:ext>
            </p:extLst>
          </p:nvPr>
        </p:nvGraphicFramePr>
        <p:xfrm>
          <a:off x="623252" y="3578643"/>
          <a:ext cx="13503909" cy="71124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2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627"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Регуляторы</a:t>
                      </a: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/>
                        <a:t>  </a:t>
                      </a:r>
                      <a:r>
                        <a:rPr lang="en-US" sz="1800" u="none" strike="noStrike" dirty="0"/>
                        <a:t> </a:t>
                      </a:r>
                      <a:r>
                        <a:rPr lang="ru-RU" sz="18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МЕТРАН</a:t>
                      </a:r>
                      <a:r>
                        <a:rPr lang="ru-RU" sz="1800" u="none" strike="noStrike" dirty="0"/>
                        <a:t> </a:t>
                      </a:r>
                      <a:r>
                        <a:rPr lang="ru-RU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ФЛ, МФЛ,</a:t>
                      </a:r>
                      <a:r>
                        <a:rPr lang="ru-RU" sz="14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БФЛ. </a:t>
                      </a:r>
                      <a:br>
                        <a:rPr lang="ru-RU" sz="1400" u="none" strike="noStrike" baseline="0" dirty="0"/>
                      </a:br>
                      <a:r>
                        <a:rPr lang="ru-RU" sz="1400" u="none" strike="noStrike" baseline="0" dirty="0"/>
                        <a:t>   </a:t>
                      </a:r>
                      <a:r>
                        <a:rPr lang="en-US" sz="1400" u="none" strike="noStrike" dirty="0"/>
                        <a:t>Tartarini </a:t>
                      </a:r>
                      <a:r>
                        <a:rPr lang="en-US" sz="1400" u="none" strike="noStrike" baseline="0" dirty="0"/>
                        <a:t>FL, MFL, BFL</a:t>
                      </a:r>
                      <a:r>
                        <a:rPr lang="ru-RU" sz="1400" u="none" strike="noStrike" baseline="0" dirty="0"/>
                        <a:t>. </a:t>
                      </a:r>
                      <a:r>
                        <a:rPr lang="en-US" sz="1400" u="none" strike="noStrike" baseline="0" dirty="0"/>
                        <a:t>Fisher </a:t>
                      </a:r>
                      <a:r>
                        <a:rPr lang="en-US" sz="1400" u="none" strike="noStrike" dirty="0"/>
                        <a:t>MR 98, MR 95, 627</a:t>
                      </a:r>
                      <a:r>
                        <a:rPr lang="ru-RU" sz="1400" u="none" strike="noStrike" dirty="0"/>
                        <a:t>.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Tartarini </a:t>
                      </a:r>
                      <a: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  <a:t>VS-FL, BM5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</a:t>
                      </a: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627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F7962B"/>
                          </a:solidFill>
                        </a:rPr>
                        <a:t>   </a:t>
                      </a:r>
                      <a:endParaRPr lang="ru-RU" sz="1400" u="none" strike="noStrike" baseline="0" dirty="0">
                        <a:solidFill>
                          <a:srgbClr val="3F4040"/>
                        </a:solidFill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</a:t>
                      </a: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629253779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97C99EE8-86FA-4E7C-8DC5-EF32734F3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576479"/>
              </p:ext>
            </p:extLst>
          </p:nvPr>
        </p:nvGraphicFramePr>
        <p:xfrm>
          <a:off x="623251" y="4233529"/>
          <a:ext cx="13503909" cy="131077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2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24">
                <a:tc rowSpan="6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Системы управления</a:t>
                      </a:r>
                      <a:endParaRPr lang="en-US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   </a:t>
                      </a:r>
                      <a:r>
                        <a:rPr lang="ru-RU" sz="1400" u="none" strike="noStrike" dirty="0"/>
                        <a:t>Системы управления РСУ</a:t>
                      </a:r>
                      <a:r>
                        <a:rPr lang="ru-RU" sz="1400" u="none" strike="noStrike" baseline="0" dirty="0"/>
                        <a:t>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/>
                        <a:t>Производятся</a:t>
                      </a:r>
                      <a:endParaRPr lang="ru-RU" sz="1400" b="0" i="0" u="none" strike="noStrik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   </a:t>
                      </a:r>
                      <a:r>
                        <a:rPr lang="ru-RU" sz="1400" u="none" strike="noStrike" dirty="0"/>
                        <a:t>Программное</a:t>
                      </a:r>
                      <a:r>
                        <a:rPr lang="ru-RU" sz="1400" u="none" strike="noStrike" baseline="0" dirty="0"/>
                        <a:t> обеспечение, лицензии </a:t>
                      </a:r>
                      <a:r>
                        <a:rPr lang="ru-RU" sz="1400" u="none" strike="noStrike" dirty="0" err="1"/>
                        <a:t>ДельтаВ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/>
                        <a:t>Производятся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Метрологическая поверка РСУ</a:t>
                      </a:r>
                      <a:endParaRPr lang="ru-RU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/>
                        <a:t>Производятся</a:t>
                      </a:r>
                      <a:endParaRPr lang="en-US" sz="1400" b="0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232402858"/>
                  </a:ext>
                </a:extLst>
              </a:tr>
              <a:tr h="51124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  Компоненты и модули системы </a:t>
                      </a:r>
                      <a:r>
                        <a:rPr lang="ru-RU" sz="1400" u="none" strike="noStrike" dirty="0" err="1">
                          <a:solidFill>
                            <a:srgbClr val="004B8D"/>
                          </a:solidFill>
                        </a:rPr>
                        <a:t>ДельтаВ</a:t>
                      </a:r>
                      <a:endParaRPr lang="ru-RU" sz="1400" b="0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2018</a:t>
                      </a:r>
                      <a:endParaRPr lang="en-US" sz="1400" b="0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604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  Компоненты системы</a:t>
                      </a:r>
                      <a:r>
                        <a:rPr lang="ru-RU" sz="1400" u="none" strike="noStrike" baseline="0" dirty="0">
                          <a:solidFill>
                            <a:srgbClr val="004B8D"/>
                          </a:solidFill>
                        </a:rPr>
                        <a:t> Овация</a:t>
                      </a:r>
                      <a:endParaRPr lang="ru-RU" sz="1400" b="0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solidFill>
                            <a:srgbClr val="004B8D"/>
                          </a:solidFill>
                        </a:rPr>
                        <a:t>201</a:t>
                      </a:r>
                      <a:r>
                        <a:rPr lang="en-US" sz="1400" u="none" strike="noStrike" kern="1200" dirty="0">
                          <a:solidFill>
                            <a:srgbClr val="004B8D"/>
                          </a:solidFill>
                        </a:rPr>
                        <a:t>8</a:t>
                      </a:r>
                      <a:endParaRPr lang="ru-RU" sz="1400" b="0" i="0" u="none" strike="noStrike" kern="1200" dirty="0">
                        <a:solidFill>
                          <a:srgbClr val="004B8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   </a:t>
                      </a: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Разрешительные документы ФСТЭК на системы </a:t>
                      </a:r>
                      <a:r>
                        <a:rPr lang="ru-RU" sz="1400" u="none" strike="noStrike" dirty="0" err="1">
                          <a:solidFill>
                            <a:srgbClr val="004B8D"/>
                          </a:solidFill>
                        </a:rPr>
                        <a:t>ДельтаВ</a:t>
                      </a: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и Овация</a:t>
                      </a:r>
                      <a:endParaRPr lang="ru-RU" sz="1400" b="0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solidFill>
                            <a:srgbClr val="004B8D"/>
                          </a:solidFill>
                        </a:rPr>
                        <a:t>201</a:t>
                      </a:r>
                      <a:r>
                        <a:rPr lang="en-US" sz="1400" u="none" strike="noStrike" kern="1200" dirty="0">
                          <a:solidFill>
                            <a:srgbClr val="004B8D"/>
                          </a:solidFill>
                        </a:rPr>
                        <a:t>8</a:t>
                      </a:r>
                      <a:endParaRPr lang="ru-RU" sz="1400" b="0" i="0" u="none" strike="noStrike" kern="1200" dirty="0">
                        <a:solidFill>
                          <a:srgbClr val="004B8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314699718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52DEAFF1-A4ED-4F7D-BBF0-4289635CA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479223"/>
              </p:ext>
            </p:extLst>
          </p:nvPr>
        </p:nvGraphicFramePr>
        <p:xfrm>
          <a:off x="623251" y="3028350"/>
          <a:ext cx="13573517" cy="2720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4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7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038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Приводы</a:t>
                      </a: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   </a:t>
                      </a:r>
                      <a:r>
                        <a:rPr lang="ru-RU" sz="1400" u="none" strike="noStrike" dirty="0"/>
                        <a:t>Приводы </a:t>
                      </a:r>
                      <a:r>
                        <a:rPr lang="en-US" sz="1400" u="none" strike="noStrike" dirty="0"/>
                        <a:t>Fisher</a:t>
                      </a:r>
                      <a:r>
                        <a:rPr lang="ru-RU" sz="1400" u="none" strike="noStrike" dirty="0"/>
                        <a:t> 657,667,2052</a:t>
                      </a:r>
                      <a:r>
                        <a:rPr lang="en-US" sz="1400" u="none" strike="noStrike" dirty="0"/>
                        <a:t> </a:t>
                      </a:r>
                      <a:endParaRPr lang="en-US" sz="1400" b="0" i="0" u="none" strike="noStrike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9DE49722-A293-45A2-BF2D-3E0C1B03D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353847"/>
              </p:ext>
            </p:extLst>
          </p:nvPr>
        </p:nvGraphicFramePr>
        <p:xfrm>
          <a:off x="623251" y="5759444"/>
          <a:ext cx="13503909" cy="8738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2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176">
                <a:tc rowSpan="4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/>
                        <a:t>Контроллеры телемеханики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r>
                        <a:rPr lang="en-US" sz="1400" u="none" strike="noStrike" dirty="0"/>
                        <a:t>   </a:t>
                      </a:r>
                      <a:r>
                        <a:rPr lang="ru-RU" sz="1400" u="none" strike="noStrike" dirty="0"/>
                        <a:t>Системы управления </a:t>
                      </a:r>
                      <a:r>
                        <a:rPr lang="en-US" sz="1400" u="none" strike="noStrike" dirty="0"/>
                        <a:t>SCADA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</a:t>
                      </a: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/>
                        <a:t>   </a:t>
                      </a:r>
                      <a:r>
                        <a:rPr lang="ru-RU" sz="1400" u="none" strike="noStrike" dirty="0"/>
                        <a:t>контроллеры </a:t>
                      </a:r>
                      <a:r>
                        <a:rPr lang="en-US" sz="1400" u="none" strike="noStrike" dirty="0" err="1"/>
                        <a:t>ContolWave</a:t>
                      </a:r>
                      <a:r>
                        <a:rPr lang="en-US" sz="1400" u="none" strike="noStrike" dirty="0"/>
                        <a:t> Micro</a:t>
                      </a:r>
                      <a:endParaRPr lang="ru-RU" sz="14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</a:t>
                      </a: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en-US" sz="1400" u="none" strike="noStrike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FloBoss</a:t>
                      </a:r>
                      <a:r>
                        <a:rPr lang="en-US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S600+ </a:t>
                      </a:r>
                      <a:r>
                        <a:rPr lang="ru-RU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(вычислители расхода)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078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r>
                        <a:rPr lang="en-US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 </a:t>
                      </a:r>
                      <a:r>
                        <a:rPr lang="en-US" sz="1400" u="none" strike="noStrike" dirty="0" err="1">
                          <a:solidFill>
                            <a:srgbClr val="004B8D"/>
                          </a:solidFill>
                        </a:rPr>
                        <a:t>FloBoss</a:t>
                      </a: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XX00</a:t>
                      </a: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 (вычислители расхода)</a:t>
                      </a:r>
                      <a:endParaRPr lang="ru-RU" sz="1400" dirty="0">
                        <a:solidFill>
                          <a:srgbClr val="004B8D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Определяется</a:t>
                      </a:r>
                      <a:endParaRPr lang="en-US" sz="1400" u="none" strike="noStrike" dirty="0">
                        <a:solidFill>
                          <a:srgbClr val="004B8D"/>
                        </a:solidFill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918007881"/>
                  </a:ext>
                </a:extLst>
              </a:tr>
            </a:tbl>
          </a:graphicData>
        </a:graphic>
      </p:graphicFrame>
      <p:cxnSp>
        <p:nvCxnSpPr>
          <p:cNvPr id="25" name="Straight Connector 26">
            <a:extLst>
              <a:ext uri="{FF2B5EF4-FFF2-40B4-BE49-F238E27FC236}">
                <a16:creationId xmlns:a16="http://schemas.microsoft.com/office/drawing/2014/main" id="{EB8D25C2-D9C8-4D25-A763-F603C54CA968}"/>
              </a:ext>
            </a:extLst>
          </p:cNvPr>
          <p:cNvCxnSpPr>
            <a:cxnSpLocks/>
          </p:cNvCxnSpPr>
          <p:nvPr/>
        </p:nvCxnSpPr>
        <p:spPr bwMode="auto">
          <a:xfrm>
            <a:off x="712641" y="3463296"/>
            <a:ext cx="13414521" cy="0"/>
          </a:xfrm>
          <a:prstGeom prst="line">
            <a:avLst/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C601EF3-7616-4DE0-A827-27DC4DC1F127}"/>
              </a:ext>
            </a:extLst>
          </p:cNvPr>
          <p:cNvSpPr txBox="1"/>
          <p:nvPr/>
        </p:nvSpPr>
        <p:spPr bwMode="auto">
          <a:xfrm>
            <a:off x="3788490" y="7569154"/>
            <a:ext cx="7262822" cy="30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ru-RU" sz="1400" dirty="0">
                <a:solidFill>
                  <a:srgbClr val="004B8D"/>
                </a:solidFill>
              </a:rPr>
              <a:t>* - уточняйте обновленную информацию у представителя </a:t>
            </a:r>
            <a:r>
              <a:rPr lang="ru-RU" sz="1400" dirty="0" err="1">
                <a:solidFill>
                  <a:srgbClr val="004B8D"/>
                </a:solidFill>
              </a:rPr>
              <a:t>Эмерсон</a:t>
            </a:r>
            <a:r>
              <a:rPr lang="ru-RU" sz="1400" dirty="0">
                <a:solidFill>
                  <a:srgbClr val="004B8D"/>
                </a:solidFill>
              </a:rPr>
              <a:t> в вашем регионе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C6BC10-B23B-432E-AECD-E54773CBF214}"/>
              </a:ext>
            </a:extLst>
          </p:cNvPr>
          <p:cNvCxnSpPr>
            <a:cxnSpLocks/>
          </p:cNvCxnSpPr>
          <p:nvPr/>
        </p:nvCxnSpPr>
        <p:spPr bwMode="auto">
          <a:xfrm>
            <a:off x="712641" y="6748613"/>
            <a:ext cx="13284981" cy="0"/>
          </a:xfrm>
          <a:prstGeom prst="line">
            <a:avLst/>
          </a:prstGeom>
          <a:noFill/>
          <a:ln w="38100" cap="rnd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</p:cxn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AC1FFB92-324A-4950-BFEB-A56A67950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180675"/>
              </p:ext>
            </p:extLst>
          </p:nvPr>
        </p:nvGraphicFramePr>
        <p:xfrm>
          <a:off x="623251" y="6894990"/>
          <a:ext cx="13503909" cy="43692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2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381">
                <a:tc row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/>
                        <a:t>Управление</a:t>
                      </a:r>
                      <a:r>
                        <a:rPr lang="ru-RU" sz="1400" b="1" u="none" strike="noStrike" kern="1200" baseline="0" dirty="0"/>
                        <a:t> п</a:t>
                      </a:r>
                      <a:r>
                        <a:rPr lang="ru-RU" sz="1400" b="1" u="none" strike="noStrike" kern="1200" dirty="0"/>
                        <a:t>риводами</a:t>
                      </a:r>
                      <a:r>
                        <a:rPr lang="ru-RU" sz="1400" b="1" u="none" strike="noStrike" kern="1200" baseline="0" dirty="0"/>
                        <a:t> и пневмосистемы</a:t>
                      </a: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 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ASCO</a:t>
                      </a:r>
                      <a: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  <a:t> 327 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Электрический соленоидный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 клапан, </a:t>
                      </a:r>
                      <a:r>
                        <a:rPr lang="en-US" sz="1400" u="none" strike="noStrike" dirty="0">
                          <a:solidFill>
                            <a:srgbClr val="3F4040"/>
                          </a:solidFill>
                        </a:rPr>
                        <a:t>ASCO</a:t>
                      </a:r>
                      <a:r>
                        <a:rPr lang="en-US" sz="1400" u="none" strike="noStrike" baseline="0" dirty="0">
                          <a:solidFill>
                            <a:srgbClr val="3F4040"/>
                          </a:solidFill>
                        </a:rPr>
                        <a:t> 342 </a:t>
                      </a:r>
                      <a:r>
                        <a:rPr lang="ru-RU" sz="1400" u="none" strike="noStrike" baseline="0" dirty="0">
                          <a:solidFill>
                            <a:srgbClr val="3F4040"/>
                          </a:solidFill>
                        </a:rPr>
                        <a:t>Фильтр регулятор</a:t>
                      </a:r>
                      <a:r>
                        <a:rPr lang="ru-RU" sz="1400" u="none" strike="noStrike" dirty="0">
                          <a:solidFill>
                            <a:srgbClr val="3F4040"/>
                          </a:solidFill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3F4040"/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Производятся</a:t>
                      </a:r>
                      <a:endParaRPr lang="en-US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81">
                <a:tc v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4B8D"/>
                          </a:solidFill>
                          <a:latin typeface="+mn-lt"/>
                        </a:rPr>
                        <a:t>   </a:t>
                      </a:r>
                      <a:r>
                        <a:rPr lang="ru-RU" sz="1400" b="0" i="0" u="none" strike="noStrike" dirty="0">
                          <a:solidFill>
                            <a:srgbClr val="004B8D"/>
                          </a:solidFill>
                          <a:latin typeface="+mn-lt"/>
                        </a:rPr>
                        <a:t>Регуляторы давления </a:t>
                      </a:r>
                      <a:r>
                        <a:rPr lang="en-US" sz="1400" b="0" i="0" u="none" strike="noStrike" dirty="0">
                          <a:solidFill>
                            <a:srgbClr val="004B8D"/>
                          </a:solidFill>
                          <a:latin typeface="+mn-lt"/>
                        </a:rPr>
                        <a:t>TESCOM</a:t>
                      </a:r>
                      <a:r>
                        <a:rPr lang="ru-RU" sz="1400" b="0" i="0" u="none" strike="noStrike" dirty="0">
                          <a:solidFill>
                            <a:srgbClr val="004B8D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4B8D"/>
                          </a:solidFill>
                          <a:latin typeface="+mn-lt"/>
                        </a:rPr>
                        <a:t>26-20, 44-11, 44-13, 44-18 ,44-22, BB-13</a:t>
                      </a:r>
                    </a:p>
                  </a:txBody>
                  <a:tcPr marL="5103" marR="5103" marT="510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1</a:t>
                      </a: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 </a:t>
                      </a: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кв.</a:t>
                      </a:r>
                      <a:r>
                        <a:rPr lang="ru-RU" sz="1400" u="none" strike="noStrike" baseline="0" dirty="0">
                          <a:solidFill>
                            <a:srgbClr val="004B8D"/>
                          </a:solidFill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rgbClr val="004B8D"/>
                          </a:solidFill>
                        </a:rPr>
                        <a:t>201</a:t>
                      </a:r>
                      <a:r>
                        <a:rPr lang="ru-RU" sz="1400" u="none" strike="noStrike" dirty="0">
                          <a:solidFill>
                            <a:srgbClr val="004B8D"/>
                          </a:solidFill>
                        </a:rPr>
                        <a:t>9</a:t>
                      </a:r>
                    </a:p>
                  </a:txBody>
                  <a:tcPr marL="5103" marR="5103" marT="5103" marB="0" anchor="ctr"/>
                </a:tc>
                <a:extLst>
                  <a:ext uri="{0D108BD9-81ED-4DB2-BD59-A6C34878D82A}">
                    <a16:rowId xmlns:a16="http://schemas.microsoft.com/office/drawing/2014/main" val="1937193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989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Emerson PPT Template – 32 pt Arial &amp;quot;&quot;/&gt;&lt;property id=&quot;20307&quot; value=&quot;256&quot;/&gt;&lt;/object&gt;&lt;object type=&quot;3&quot; unique_id=&quot;10004&quot;&gt;&lt;property id=&quot;20148&quot; value=&quot;5&quot;/&gt;&lt;property id=&quot;20300&quot; value=&quot;Slide 5 - &amp;quot;Selecting a Slide Layout&amp;quot;&quot;/&gt;&lt;property id=&quot;20307&quot; value=&quot;257&quot;/&gt;&lt;/object&gt;&lt;object type=&quot;3&quot; unique_id=&quot;10005&quot;&gt;&lt;property id=&quot;20148&quot; value=&quot;5&quot;/&gt;&lt;property id=&quot;20300&quot; value=&quot;Slide 12 - &amp;quot;Text Slide Options 40 pt&amp;quot;&quot;/&gt;&lt;property id=&quot;20307&quot; value=&quot;258&quot;/&gt;&lt;/object&gt;&lt;object type=&quot;3&quot; unique_id=&quot;10006&quot;&gt;&lt;property id=&quot;20148&quot; value=&quot;5&quot;/&gt;&lt;property id=&quot;20300&quot; value=&quot;Slide 13 - &amp;quot;Agenda Sample – Title Text 32 pt Arial&amp;quot;&quot;/&gt;&lt;property id=&quot;20307&quot; value=&quot;259&quot;/&gt;&lt;/object&gt;&lt;object type=&quot;3&quot; unique_id=&quot;10007&quot;&gt;&lt;property id=&quot;20148&quot; value=&quot;5&quot;/&gt;&lt;property id=&quot;20300&quot; value=&quot;Slide 14 - &amp;quot;One Column with No Tombstone – Title Text 32 pt Arial&amp;quot;&quot;/&gt;&lt;property id=&quot;20307&quot; value=&quot;260&quot;/&gt;&lt;/object&gt;&lt;object type=&quot;3&quot; unique_id=&quot;10008&quot;&gt;&lt;property id=&quot;20148&quot; value=&quot;5&quot;/&gt;&lt;property id=&quot;20300&quot; value=&quot;Slide 15 - &amp;quot;One Column with No Tombstone and No Logo – Title Text 32 pt Arial&amp;quot;&quot;/&gt;&lt;property id=&quot;20307&quot; value=&quot;261&quot;/&gt;&lt;/object&gt;&lt;object type=&quot;3&quot; unique_id=&quot;10009&quot;&gt;&lt;property id=&quot;20148&quot; value=&quot;5&quot;/&gt;&lt;property id=&quot;20300&quot; value=&quot;Slide 16 - &amp;quot;One Column with One Line External Tombstone – Title Text 32 pt Arial&amp;quot;&quot;/&gt;&lt;property id=&quot;20307&quot; value=&quot;262&quot;/&gt;&lt;/object&gt;&lt;object type=&quot;3&quot; unique_id=&quot;10010&quot;&gt;&lt;property id=&quot;20148&quot; value=&quot;5&quot;/&gt;&lt;property id=&quot;20300&quot; value=&quot;Slide 17 - &amp;quot;One Column with Two Line External Tombstone – Title Text 32 pt Arial&amp;quot;&quot;/&gt;&lt;property id=&quot;20307&quot; value=&quot;263&quot;/&gt;&lt;/object&gt;&lt;object type=&quot;3&quot; unique_id=&quot;10011&quot;&gt;&lt;property id=&quot;20148&quot; value=&quot;5&quot;/&gt;&lt;property id=&quot;20300&quot; value=&quot;Slide 18 - &amp;quot;One Column with Three Line External Tombstone – Title Text 32 pt Arial&amp;quot;&quot;/&gt;&lt;property id=&quot;20307&quot; value=&quot;264&quot;/&gt;&lt;/object&gt;&lt;object type=&quot;3&quot; unique_id=&quot;10012&quot;&gt;&lt;property id=&quot;20148&quot; value=&quot;5&quot;/&gt;&lt;property id=&quot;20300&quot; value=&quot;Slide 19 - &amp;quot;One Column with One Line Internal Tombstone – Title Text 32 pt Arial&amp;quot;&quot;/&gt;&lt;property id=&quot;20307&quot; value=&quot;265&quot;/&gt;&lt;/object&gt;&lt;object type=&quot;3&quot; unique_id=&quot;10013&quot;&gt;&lt;property id=&quot;20148&quot; value=&quot;5&quot;/&gt;&lt;property id=&quot;20300&quot; value=&quot;Slide 20 - &amp;quot;One Column with Two Line Internal Tombstone – Title Text 32 pt Arial&amp;quot;&quot;/&gt;&lt;property id=&quot;20307&quot; value=&quot;266&quot;/&gt;&lt;/object&gt;&lt;object type=&quot;3&quot; unique_id=&quot;10014&quot;&gt;&lt;property id=&quot;20148&quot; value=&quot;5&quot;/&gt;&lt;property id=&quot;20300&quot; value=&quot;Slide 21 - &amp;quot;One Column with Three Line Internal Tombstone – Title Text 32 pt Arial&amp;quot;&quot;/&gt;&lt;property id=&quot;20307&quot; value=&quot;267&quot;/&gt;&lt;/object&gt;&lt;object type=&quot;3&quot; unique_id=&quot;10015&quot;&gt;&lt;property id=&quot;20148&quot; value=&quot;5&quot;/&gt;&lt;property id=&quot;20300&quot; value=&quot;Slide 22 - &amp;quot;Two Column Slide with No Tombstone – Title Text 32 pt Arial&amp;quot;&quot;/&gt;&lt;property id=&quot;20307&quot; value=&quot;268&quot;/&gt;&lt;/object&gt;&lt;object type=&quot;3&quot; unique_id=&quot;10016&quot;&gt;&lt;property id=&quot;20148&quot; value=&quot;5&quot;/&gt;&lt;property id=&quot;20300&quot; value=&quot;Slide 23 - &amp;quot;Two Column Slide with No Tombstone and No Logo – Title Text 32 pt Arial&amp;quot;&quot;/&gt;&lt;property id=&quot;20307&quot; value=&quot;269&quot;/&gt;&lt;/object&gt;&lt;object type=&quot;3&quot; unique_id=&quot;10017&quot;&gt;&lt;property id=&quot;20148&quot; value=&quot;5&quot;/&gt;&lt;property id=&quot;20300&quot; value=&quot;Slide 24 - &amp;quot;Two Column Slide with Heading and No Tombstone – Title Text 32 pt Arial&amp;quot;&quot;/&gt;&lt;property id=&quot;20307&quot; value=&quot;270&quot;/&gt;&lt;/object&gt;&lt;object type=&quot;3&quot; unique_id=&quot;10018&quot;&gt;&lt;property id=&quot;20148&quot; value=&quot;5&quot;/&gt;&lt;property id=&quot;20300&quot; value=&quot;Slide 25 - &amp;quot;Two Column Slide with Heading and No Tombstone and No Logo&amp;quot;&quot;/&gt;&lt;property id=&quot;20307&quot; value=&quot;271&quot;/&gt;&lt;/object&gt;&lt;object type=&quot;3&quot; unique_id=&quot;10019&quot;&gt;&lt;property id=&quot;20148&quot; value=&quot;5&quot;/&gt;&lt;property id=&quot;20300&quot; value=&quot;Slide 26 - &amp;quot;Two Column Slide with Heading and One Line External Tombstone&amp;quot;&quot;/&gt;&lt;property id=&quot;20307&quot; value=&quot;272&quot;/&gt;&lt;/object&gt;&lt;object type=&quot;3&quot; unique_id=&quot;10020&quot;&gt;&lt;property id=&quot;20148&quot; value=&quot;5&quot;/&gt;&lt;property id=&quot;20300&quot; value=&quot;Slide 27 - &amp;quot;Two Column Slide with Heading and Two Line External Tombstone&amp;quot;&quot;/&gt;&lt;property id=&quot;20307&quot; value=&quot;273&quot;/&gt;&lt;/object&gt;&lt;object type=&quot;3&quot; unique_id=&quot;10021&quot;&gt;&lt;property id=&quot;20148&quot; value=&quot;5&quot;/&gt;&lt;property id=&quot;20300&quot; value=&quot;Slide 28 - &amp;quot;Two Column Slide with Heading and Three Line External Tombstone&amp;quot;&quot;/&gt;&lt;property id=&quot;20307&quot; value=&quot;274&quot;/&gt;&lt;/object&gt;&lt;object type=&quot;3&quot; unique_id=&quot;10022&quot;&gt;&lt;property id=&quot;20148&quot; value=&quot;5&quot;/&gt;&lt;property id=&quot;20300&quot; value=&quot;Slide 29 - &amp;quot;Two Column Slide with Heading and One Line Internal Tombstone&amp;quot;&quot;/&gt;&lt;property id=&quot;20307&quot; value=&quot;275&quot;/&gt;&lt;/object&gt;&lt;object type=&quot;3&quot; unique_id=&quot;10023&quot;&gt;&lt;property id=&quot;20148&quot; value=&quot;5&quot;/&gt;&lt;property id=&quot;20300&quot; value=&quot;Slide 30 - &amp;quot;Two Column Slide with Heading and Two Line Internal Tombstone&amp;quot;&quot;/&gt;&lt;property id=&quot;20307&quot; value=&quot;276&quot;/&gt;&lt;/object&gt;&lt;object type=&quot;3&quot; unique_id=&quot;10024&quot;&gt;&lt;property id=&quot;20148&quot; value=&quot;5&quot;/&gt;&lt;property id=&quot;20300&quot; value=&quot;Slide 31 - &amp;quot;Two Column Slide with Heading and Three Line Internal Tombstone&amp;quot;&quot;/&gt;&lt;property id=&quot;20307&quot; value=&quot;277&quot;/&gt;&lt;/object&gt;&lt;object type=&quot;3&quot; unique_id=&quot;10025&quot;&gt;&lt;property id=&quot;20148&quot; value=&quot;5&quot;/&gt;&lt;property id=&quot;20300&quot; value=&quot;Slide 32 - &amp;quot;Three Column with Heading – Title Text 32 pt Arial&amp;quot;&quot;/&gt;&lt;property id=&quot;20307&quot; value=&quot;278&quot;/&gt;&lt;/object&gt;&lt;object type=&quot;3&quot; unique_id=&quot;10026&quot;&gt;&lt;property id=&quot;20148&quot; value=&quot;5&quot;/&gt;&lt;property id=&quot;20300&quot; value=&quot;Slide 33 - &amp;quot;Three Column Image and Text Slide – Title Text 32 pt Arial&amp;quot;&quot;/&gt;&lt;property id=&quot;20307&quot; value=&quot;279&quot;/&gt;&lt;/object&gt;&lt;object type=&quot;3&quot; unique_id=&quot;10027&quot;&gt;&lt;property id=&quot;20148&quot; value=&quot;5&quot;/&gt;&lt;property id=&quot;20300&quot; value=&quot;Slide 34 - &amp;quot;Four Column with Heading – Title Text 32 pt Arial&amp;quot;&quot;/&gt;&lt;property id=&quot;20307&quot; value=&quot;280&quot;/&gt;&lt;/object&gt;&lt;object type=&quot;3&quot; unique_id=&quot;10028&quot;&gt;&lt;property id=&quot;20148&quot; value=&quot;5&quot;/&gt;&lt;property id=&quot;20300&quot; value=&quot;Slide 35 - &amp;quot;Four Column Image and Text Slide – Title Text 32 pt Arial&amp;quot;&quot;/&gt;&lt;property id=&quot;20307&quot; value=&quot;281&quot;/&gt;&lt;/object&gt;&lt;object type=&quot;3&quot; unique_id=&quot;10029&quot;&gt;&lt;property id=&quot;20148&quot; value=&quot;5&quot;/&gt;&lt;property id=&quot;20300&quot; value=&quot;Slide 36 - &amp;quot;2x2 Column with Heading – Title Text 32 pt Arial&amp;quot;&quot;/&gt;&lt;property id=&quot;20307&quot; value=&quot;282&quot;/&gt;&lt;/object&gt;&lt;object type=&quot;3&quot; unique_id=&quot;10030&quot;&gt;&lt;property id=&quot;20148&quot; value=&quot;5&quot;/&gt;&lt;property id=&quot;20300&quot; value=&quot;Slide 37 - &amp;quot;Left Side Callout – Title Text 32 pt Arial&amp;quot;&quot;/&gt;&lt;property id=&quot;20307&quot; value=&quot;283&quot;/&gt;&lt;/object&gt;&lt;object type=&quot;3&quot; unique_id=&quot;10031&quot;&gt;&lt;property id=&quot;20148&quot; value=&quot;5&quot;/&gt;&lt;property id=&quot;20300&quot; value=&quot;Slide 38 - &amp;quot;Right Side Callout – Title Text 32 pt Arial&amp;quot;&quot;/&gt;&lt;property id=&quot;20307&quot; value=&quot;284&quot;/&gt;&lt;/object&gt;&lt;object type=&quot;3&quot; unique_id=&quot;10032&quot;&gt;&lt;property id=&quot;20148&quot; value=&quot;5&quot;/&gt;&lt;property id=&quot;20300&quot; value=&quot;Slide 40 - &amp;quot;Title Slide and Section Breaker Options – 40 pt&amp;quot;&quot;/&gt;&lt;property id=&quot;20307&quot; value=&quot;285&quot;/&gt;&lt;/object&gt;&lt;object type=&quot;3&quot; unique_id=&quot;10035&quot;&gt;&lt;property id=&quot;20148&quot; value=&quot;5&quot;/&gt;&lt;property id=&quot;20300&quot; value=&quot;Slide 43 - &amp;quot;Additional Image Slides – Separate File&amp;quot;&quot;/&gt;&lt;property id=&quot;20307&quot; value=&quot;288&quot;/&gt;&lt;/object&gt;&lt;object type=&quot;3&quot; unique_id=&quot;10036&quot;&gt;&lt;property id=&quot;20148&quot; value=&quot;5&quot;/&gt;&lt;property id=&quot;20300&quot; value=&quot;Slide 44 - &amp;quot;Full Slide Image Title Slide  (Insert full slide image, then “Send to  Back”, use this STANDARD Emerson  logo when&quot;/&gt;&lt;property id=&quot;20307&quot; value=&quot;289&quot;/&gt;&lt;/object&gt;&lt;object type=&quot;3&quot; unique_id=&quot;10037&quot;&gt;&lt;property id=&quot;20148&quot; value=&quot;5&quot;/&gt;&lt;property id=&quot;20300&quot; value=&quot;Slide 45 - &amp;quot;Full Slide Image Title Slide  (Insert full slide image, then “Send to  Back”, use this REVERSED Emerson  logo when&quot;/&gt;&lt;property id=&quot;20307&quot; value=&quot;290&quot;/&gt;&lt;/object&gt;&lt;object type=&quot;3&quot; unique_id=&quot;10038&quot;&gt;&lt;property id=&quot;20148&quot; value=&quot;5&quot;/&gt;&lt;property id=&quot;20300&quot; value=&quot;Slide 46 - &amp;quot;Emerson Blue  Breaker Slide&amp;quot;&quot;/&gt;&lt;property id=&quot;20307&quot; value=&quot;291&quot;/&gt;&lt;/object&gt;&lt;object type=&quot;3&quot; unique_id=&quot;10039&quot;&gt;&lt;property id=&quot;20148&quot; value=&quot;5&quot;/&gt;&lt;property id=&quot;20300&quot; value=&quot;Slide 47 - &amp;quot;Light Blue  Breaker Slide&amp;quot;&quot;/&gt;&lt;property id=&quot;20307&quot; value=&quot;293&quot;/&gt;&lt;/object&gt;&lt;object type=&quot;3&quot; unique_id=&quot;10040&quot;&gt;&lt;property id=&quot;20148&quot; value=&quot;5&quot;/&gt;&lt;property id=&quot;20300&quot; value=&quot;Slide 48 - &amp;quot;Green  Breaker Slide&amp;quot;&quot;/&gt;&lt;property id=&quot;20307&quot; value=&quot;292&quot;/&gt;&lt;/object&gt;&lt;object type=&quot;3&quot; unique_id=&quot;10041&quot;&gt;&lt;property id=&quot;20148&quot; value=&quot;5&quot;/&gt;&lt;property id=&quot;20300&quot; value=&quot;Slide 49 - &amp;quot;Orange  Breaker Slide&amp;quot;&quot;/&gt;&lt;property id=&quot;20307&quot; value=&quot;294&quot;/&gt;&lt;/object&gt;&lt;object type=&quot;3&quot; unique_id=&quot;10042&quot;&gt;&lt;property id=&quot;20148&quot; value=&quot;5&quot;/&gt;&lt;property id=&quot;20300&quot; value=&quot;Slide 50 - &amp;quot;Blue/Green  Breaker Slide&amp;quot;&quot;/&gt;&lt;property id=&quot;20307&quot; value=&quot;295&quot;/&gt;&lt;/object&gt;&lt;object type=&quot;3&quot; unique_id=&quot;10043&quot;&gt;&lt;property id=&quot;20148&quot; value=&quot;5&quot;/&gt;&lt;property id=&quot;20300&quot; value=&quot;Slide 51 - &amp;quot;Blue Angle Breaker Slide&amp;quot;&quot;/&gt;&lt;property id=&quot;20307&quot; value=&quot;296&quot;/&gt;&lt;/object&gt;&lt;object type=&quot;3&quot; unique_id=&quot;10044&quot;&gt;&lt;property id=&quot;20148&quot; value=&quot;5&quot;/&gt;&lt;property id=&quot;20300&quot; value=&quot;Slide 52 - &amp;quot;Green Angle Breaker Slide&amp;quot;&quot;/&gt;&lt;property id=&quot;20307&quot; value=&quot;297&quot;/&gt;&lt;/object&gt;&lt;object type=&quot;3&quot; unique_id=&quot;10045&quot;&gt;&lt;property id=&quot;20148&quot; value=&quot;5&quot;/&gt;&lt;property id=&quot;20300&quot; value=&quot;Slide 53 - &amp;quot;Orange Angle Breaker Slide&amp;quot;&quot;/&gt;&lt;property id=&quot;20307&quot; value=&quot;298&quot;/&gt;&lt;/object&gt;&lt;object type=&quot;3&quot; unique_id=&quot;10046&quot;&gt;&lt;property id=&quot;20148&quot; value=&quot;5&quot;/&gt;&lt;property id=&quot;20300&quot; value=&quot;Slide 54 - &amp;quot;Chart and  Table Samples&amp;quot;&quot;/&gt;&lt;property id=&quot;20307&quot; value=&quot;299&quot;/&gt;&lt;/object&gt;&lt;object type=&quot;3&quot; unique_id=&quot;10047&quot;&gt;&lt;property id=&quot;20148&quot; value=&quot;5&quot;/&gt;&lt;property id=&quot;20300&quot; value=&quot;Slide 55 - &amp;quot;Charts and Tables&amp;quot;&quot;/&gt;&lt;property id=&quot;20307&quot; value=&quot;300&quot;/&gt;&lt;/object&gt;&lt;object type=&quot;3&quot; unique_id=&quot;10048&quot;&gt;&lt;property id=&quot;20148&quot; value=&quot;5&quot;/&gt;&lt;property id=&quot;20300&quot; value=&quot;Slide 56 - &amp;quot;Full Slide Chart and Line Chart Sample&amp;quot;&quot;/&gt;&lt;property id=&quot;20307&quot; value=&quot;301&quot;/&gt;&lt;/object&gt;&lt;object type=&quot;3&quot; unique_id=&quot;10049&quot;&gt;&lt;property id=&quot;20148&quot; value=&quot;5&quot;/&gt;&lt;property id=&quot;20300&quot; value=&quot;Slide 57 - &amp;quot;One Chart Slide with Right Side Call Out and Pie Chart Sample&amp;quot;&quot;/&gt;&lt;property id=&quot;20307&quot; value=&quot;302&quot;/&gt;&lt;/object&gt;&lt;object type=&quot;3&quot; unique_id=&quot;10050&quot;&gt;&lt;property id=&quot;20148&quot; value=&quot;5&quot;/&gt;&lt;property id=&quot;20300&quot; value=&quot;Slide 58 - &amp;quot;Two Chart Slide with Bar Chart Samples&amp;quot;&quot;/&gt;&lt;property id=&quot;20307&quot; value=&quot;303&quot;/&gt;&lt;/object&gt;&lt;object type=&quot;3&quot; unique_id=&quot;10051&quot;&gt;&lt;property id=&quot;20148&quot; value=&quot;5&quot;/&gt;&lt;property id=&quot;20300&quot; value=&quot;Slide 59 - &amp;quot;Full Slide Chart with Area Chart Sample&amp;quot;&quot;/&gt;&lt;property id=&quot;20307&quot; value=&quot;304&quot;/&gt;&lt;/object&gt;&lt;object type=&quot;3&quot; unique_id=&quot;10052&quot;&gt;&lt;property id=&quot;20148&quot; value=&quot;5&quot;/&gt;&lt;property id=&quot;20300&quot; value=&quot;Slide 60 - &amp;quot;Three Chart Slide with Various Chart Samples&amp;quot;&quot;/&gt;&lt;property id=&quot;20307&quot; value=&quot;305&quot;/&gt;&lt;/object&gt;&lt;object type=&quot;3&quot; unique_id=&quot;10053&quot;&gt;&lt;property id=&quot;20148&quot; value=&quot;5&quot;/&gt;&lt;property id=&quot;20300&quot; value=&quot;Slide 61 - &amp;quot;Table Sample&amp;quot;&quot;/&gt;&lt;property id=&quot;20307&quot; value=&quot;306&quot;/&gt;&lt;/object&gt;&lt;object type=&quot;3&quot; unique_id=&quot;10055&quot;&gt;&lt;property id=&quot;20148&quot; value=&quot;5&quot;/&gt;&lt;property id=&quot;20300&quot; value=&quot;Slide 62 - &amp;quot;Gantt Chart Sample&amp;quot;&quot;/&gt;&lt;property id=&quot;20307&quot; value=&quot;308&quot;/&gt;&lt;/object&gt;&lt;object type=&quot;3&quot; unique_id=&quot;10059&quot;&gt;&lt;property id=&quot;20148&quot; value=&quot;5&quot;/&gt;&lt;property id=&quot;20300&quot; value=&quot;Slide 66 - &amp;quot;The Color Wheel&amp;quot;&quot;/&gt;&lt;property id=&quot;20307&quot; value=&quot;312&quot;/&gt;&lt;/object&gt;&lt;object type=&quot;3&quot; unique_id=&quot;10060&quot;&gt;&lt;property id=&quot;20148&quot; value=&quot;5&quot;/&gt;&lt;property id=&quot;20300&quot; value=&quot;Slide 67 - &amp;quot;Clear Space for Content&amp;quot;&quot;/&gt;&lt;property id=&quot;20307&quot; value=&quot;313&quot;/&gt;&lt;/object&gt;&lt;object type=&quot;3&quot; unique_id=&quot;10061&quot;&gt;&lt;property id=&quot;20148&quot; value=&quot;5&quot;/&gt;&lt;property id=&quot;20300&quot; value=&quot;Slide 68 - &amp;quot;All Titles and Tombstones Use Title Case&amp;quot;&quot;/&gt;&lt;property id=&quot;20307&quot; value=&quot;318&quot;/&gt;&lt;/object&gt;&lt;object type=&quot;3&quot; unique_id=&quot;10065&quot;&gt;&lt;property id=&quot;20148&quot; value=&quot;5&quot;/&gt;&lt;property id=&quot;20300&quot; value=&quot;Slide 77 - &amp;quot;Angle Heading or Call Out Graphic to Copy/Paste&amp;quot;&quot;/&gt;&lt;property id=&quot;20307&quot; value=&quot;317&quot;/&gt;&lt;/object&gt;&lt;object type=&quot;3&quot; unique_id=&quot;12247&quot;&gt;&lt;property id=&quot;20148&quot; value=&quot;5&quot;/&gt;&lt;property id=&quot;20300&quot; value=&quot;Slide 2 - &amp;quot;Please Do Not Modify/Change the Layouts&amp;quot;&quot;/&gt;&lt;property id=&quot;20307&quot; value=&quot;340&quot;/&gt;&lt;/object&gt;&lt;object type=&quot;3&quot; unique_id=&quot;12248&quot;&gt;&lt;property id=&quot;20148&quot; value=&quot;5&quot;/&gt;&lt;property id=&quot;20300&quot; value=&quot;Slide 3 - &amp;quot;Adding New PPT Template to Your MS Office “My Templates”&amp;quot;&quot;/&gt;&lt;property id=&quot;20307&quot; value=&quot;341&quot;/&gt;&lt;/object&gt;&lt;object type=&quot;3&quot; unique_id=&quot;12249&quot;&gt;&lt;property id=&quot;20148&quot; value=&quot;5&quot;/&gt;&lt;property id=&quot;20300&quot; value=&quot;Slide 4 - &amp;quot;Adding New PPT Template to Your MS Office PowerPoint “Themes”&amp;quot;&quot;/&gt;&lt;property id=&quot;20307&quot; value=&quot;342&quot;/&gt;&lt;/object&gt;&lt;object type=&quot;3&quot; unique_id=&quot;12250&quot;&gt;&lt;property id=&quot;20148&quot; value=&quot;5&quot;/&gt;&lt;property id=&quot;20300&quot; value=&quot;Slide 65 - &amp;quot;Editing Font or Chart Colors&amp;quot;&quot;/&gt;&lt;property id=&quot;20307&quot; value=&quot;333&quot;/&gt;&lt;/object&gt;&lt;object type=&quot;3&quot; unique_id=&quot;12251&quot;&gt;&lt;property id=&quot;20148&quot; value=&quot;5&quot;/&gt;&lt;property id=&quot;20300&quot; value=&quot;Slide 82 - &amp;quot;Cite Sources &amp;amp; Emerson Confidential Footnote&amp;quot;&quot;/&gt;&lt;property id=&quot;20307&quot; value=&quot;329&quot;/&gt;&lt;/object&gt;&lt;object type=&quot;3&quot; unique_id=&quot;12252&quot;&gt;&lt;property id=&quot;20148&quot; value=&quot;5&quot;/&gt;&lt;property id=&quot;20300&quot; value=&quot;Slide 81 - &amp;quot;Best Practice Use Simple Slides&amp;quot;&quot;/&gt;&lt;property id=&quot;20307&quot; value=&quot;323&quot;/&gt;&lt;/object&gt;&lt;object type=&quot;3&quot; unique_id=&quot;12253&quot;&gt;&lt;property id=&quot;20148&quot; value=&quot;5&quot;/&gt;&lt;property id=&quot;20300&quot; value=&quot;Slide 85 - &amp;quot;Translations Are Important, Don’t Forget Our Other World Areas&amp;quot;&quot;/&gt;&lt;property id=&quot;20307&quot; value=&quot;320&quot;/&gt;&lt;/object&gt;&lt;object type=&quot;3&quot; unique_id=&quot;12254&quot;&gt;&lt;property id=&quot;20148&quot; value=&quot;5&quot;/&gt;&lt;property id=&quot;20300&quot; value=&quot;Slide 83 - &amp;quot;Images&amp;quot;&quot;/&gt;&lt;property id=&quot;20307&quot; value=&quot;325&quot;/&gt;&lt;/object&gt;&lt;object type=&quot;3&quot; unique_id=&quot;12255&quot;&gt;&lt;property id=&quot;20148&quot; value=&quot;5&quot;/&gt;&lt;property id=&quot;20300&quot; value=&quot;Slide 87 - &amp;quot;Watch Your Acronyms&amp;quot;&quot;/&gt;&lt;property id=&quot;20307&quot; value=&quot;336&quot;/&gt;&lt;/object&gt;&lt;object type=&quot;3&quot; unique_id=&quot;12256&quot;&gt;&lt;property id=&quot;20148&quot; value=&quot;5&quot;/&gt;&lt;property id=&quot;20300&quot; value=&quot;Slide 88 - &amp;quot;Signature Brand Identity Usage&amp;quot;&quot;/&gt;&lt;property id=&quot;20307&quot; value=&quot;337&quot;/&gt;&lt;/object&gt;&lt;object type=&quot;3&quot; unique_id=&quot;12257&quot;&gt;&lt;property id=&quot;20148&quot; value=&quot;5&quot;/&gt;&lt;property id=&quot;20300&quot; value=&quot;Slide 89 - &amp;quot;Removing Logo From Slide&amp;quot;&quot;/&gt;&lt;property id=&quot;20307&quot; value=&quot;330&quot;/&gt;&lt;/object&gt;&lt;object type=&quot;3&quot; unique_id=&quot;12258&quot;&gt;&lt;property id=&quot;20148&quot; value=&quot;5&quot;/&gt;&lt;property id=&quot;20300&quot; value=&quot;Slide 90&quot;/&gt;&lt;property id=&quot;20307&quot; value=&quot;331&quot;/&gt;&lt;/object&gt;&lt;object type=&quot;3&quot; unique_id=&quot;12259&quot;&gt;&lt;property id=&quot;20148&quot; value=&quot;5&quot;/&gt;&lt;property id=&quot;20300&quot; value=&quot;Slide 91&quot;/&gt;&lt;property id=&quot;20307&quot; value=&quot;332&quot;/&gt;&lt;/object&gt;&lt;object type=&quot;3&quot; unique_id=&quot;12260&quot;&gt;&lt;property id=&quot;20148&quot; value=&quot;5&quot;/&gt;&lt;property id=&quot;20300&quot; value=&quot;Slide 92 - &amp;quot;How to Print 16x9 Widescreen Presentations (2013)&amp;quot;&quot;/&gt;&lt;property id=&quot;20307&quot; value=&quot;334&quot;/&gt;&lt;/object&gt;&lt;object type=&quot;3&quot; unique_id=&quot;12261&quot;&gt;&lt;property id=&quot;20148&quot; value=&quot;5&quot;/&gt;&lt;property id=&quot;20300&quot; value=&quot;Slide 93 - &amp;quot;How to Print 16x9 Widescreen Presentations (2010)&amp;quot;&quot;/&gt;&lt;property id=&quot;20307&quot; value=&quot;335&quot;/&gt;&lt;/object&gt;&lt;object type=&quot;3&quot; unique_id=&quot;12749&quot;&gt;&lt;property id=&quot;20148&quot; value=&quot;5&quot;/&gt;&lt;property id=&quot;20300&quot; value=&quot;Slide 10 - &amp;quot;Converting Slides From Other Presentations - Part 4&amp;quot;&quot;/&gt;&lt;property id=&quot;20307&quot; value=&quot;343&quot;/&gt;&lt;/object&gt;&lt;object type=&quot;3&quot; unique_id=&quot;851032&quot;&gt;&lt;property id=&quot;20148&quot; value=&quot;5&quot;/&gt;&lt;property id=&quot;20300&quot; value=&quot;Slide 39&quot;/&gt;&lt;property id=&quot;20307&quot; value=&quot;345&quot;/&gt;&lt;/object&gt;&lt;object type=&quot;3&quot; unique_id=&quot;852916&quot;&gt;&lt;property id=&quot;20148&quot; value=&quot;5&quot;/&gt;&lt;property id=&quot;20300&quot; value=&quot;Slide 6 - &amp;quot;Condensing Your Slide Master&amp;quot;&quot;/&gt;&lt;property id=&quot;20307&quot; value=&quot;346&quot;/&gt;&lt;/object&gt;&lt;object type=&quot;3&quot; unique_id=&quot;852917&quot;&gt;&lt;property id=&quot;20148&quot; value=&quot;5&quot;/&gt;&lt;property id=&quot;20300&quot; value=&quot;Slide 63&quot;/&gt;&lt;property id=&quot;20307&quot; value=&quot;349&quot;/&gt;&lt;/object&gt;&lt;object type=&quot;3&quot; unique_id=&quot;852918&quot;&gt;&lt;property id=&quot;20148&quot; value=&quot;5&quot;/&gt;&lt;property id=&quot;20300&quot; value=&quot;Slide 69 - &amp;quot;Lines, Arrows and Call Outs to Copy/Paste&amp;quot;&quot;/&gt;&lt;property id=&quot;20307&quot; value=&quot;355&quot;/&gt;&lt;/object&gt;&lt;object type=&quot;3&quot; unique_id=&quot;852919&quot;&gt;&lt;property id=&quot;20148&quot; value=&quot;5&quot;/&gt;&lt;property id=&quot;20300&quot; value=&quot;Slide 70 - &amp;quot;Table/Agenda Sample to Copy/Paste&amp;quot;&quot;/&gt;&lt;property id=&quot;20307&quot; value=&quot;353&quot;/&gt;&lt;/object&gt;&lt;object type=&quot;3&quot; unique_id=&quot;852920&quot;&gt;&lt;property id=&quot;20148&quot; value=&quot;5&quot;/&gt;&lt;property id=&quot;20300&quot; value=&quot;Slide 71 - &amp;quot;Timeline Sample to Copy/Paste&amp;quot;&quot;/&gt;&lt;property id=&quot;20307&quot; value=&quot;350&quot;/&gt;&lt;/object&gt;&lt;object type=&quot;3&quot; unique_id=&quot;852921&quot;&gt;&lt;property id=&quot;20148&quot; value=&quot;5&quot;/&gt;&lt;property id=&quot;20300&quot; value=&quot;Slide 72 - &amp;quot;2, 3 and 4 Column Sidebar and Header Lines to Copy/Paste&amp;quot;&quot;/&gt;&lt;property id=&quot;20307&quot; value=&quot;356&quot;/&gt;&lt;/object&gt;&lt;object type=&quot;3&quot; unique_id=&quot;852922&quot;&gt;&lt;property id=&quot;20148&quot; value=&quot;5&quot;/&gt;&lt;property id=&quot;20300&quot; value=&quot;Slide 78 - &amp;quot;One, Two and Three Line Tombstones to Copy/Paste Always Align at the Bottom of the Slide with No Space Below&amp;quot;&quot;/&gt;&lt;property id=&quot;20307&quot; value=&quot;352&quot;/&gt;&lt;/object&gt;&lt;object type=&quot;3&quot; unique_id=&quot;852923&quot;&gt;&lt;property id=&quot;20148&quot; value=&quot;5&quot;/&gt;&lt;property id=&quot;20300&quot; value=&quot;Slide 73 - &amp;quot;Sidebar Tables to Copy/Paste &amp;quot;&quot;/&gt;&lt;property id=&quot;20307&quot; value=&quot;357&quot;/&gt;&lt;/object&gt;&lt;object type=&quot;3&quot; unique_id=&quot;852924&quot;&gt;&lt;property id=&quot;20148&quot; value=&quot;5&quot;/&gt;&lt;property id=&quot;20300&quot; value=&quot;Slide 74 - &amp;quot;Icon Library to Copy/Paste, Fill Color Can be Changed As Needed&amp;quot;&quot;/&gt;&lt;property id=&quot;20307&quot; value=&quot;358&quot;/&gt;&lt;/object&gt;&lt;object type=&quot;3&quot; unique_id=&quot;852925&quot;&gt;&lt;property id=&quot;20148&quot; value=&quot;5&quot;/&gt;&lt;property id=&quot;20300&quot; value=&quot;Slide 75 - &amp;quot;Icon Library to Copy/Paste, Fill Color Can be Changed As Needed&amp;quot;&quot;/&gt;&lt;property id=&quot;20307&quot; value=&quot;359&quot;/&gt;&lt;/object&gt;&lt;object type=&quot;3&quot; unique_id=&quot;852926&quot;&gt;&lt;property id=&quot;20148&quot; value=&quot;5&quot;/&gt;&lt;property id=&quot;20300&quot; value=&quot;Slide 80 - &amp;quot;Design &amp;amp; Copy Guidelines&amp;quot;&quot;/&gt;&lt;property id=&quot;20307&quot; value=&quot;360&quot;/&gt;&lt;/object&gt;&lt;object type=&quot;3&quot; unique_id=&quot;854183&quot;&gt;&lt;property id=&quot;20148&quot; value=&quot;5&quot;/&gt;&lt;property id=&quot;20300&quot; value=&quot;Slide 84 - &amp;quot;Converting Non-photo Images to Theme Colors &amp;quot;&quot;/&gt;&lt;property id=&quot;20307&quot; value=&quot;361&quot;/&gt;&lt;/object&gt;&lt;object type=&quot;3&quot; unique_id=&quot;854184&quot;&gt;&lt;property id=&quot;20148&quot; value=&quot;5&quot;/&gt;&lt;property id=&quot;20300&quot; value=&quot;Slide 86 - &amp;quot;Shape Effects and Slide Transitions &amp;quot;&quot;/&gt;&lt;property id=&quot;20307&quot; value=&quot;362&quot;/&gt;&lt;/object&gt;&lt;object type=&quot;3&quot; unique_id=&quot;854883&quot;&gt;&lt;property id=&quot;20148&quot; value=&quot;5&quot;/&gt;&lt;property id=&quot;20300&quot; value=&quot;Slide 7 - &amp;quot;Converting Slides From Other Presentations - Part 1&amp;quot;&quot;/&gt;&lt;property id=&quot;20307&quot; value=&quot;363&quot;/&gt;&lt;/object&gt;&lt;object type=&quot;3&quot; unique_id=&quot;854884&quot;&gt;&lt;property id=&quot;20148&quot; value=&quot;5&quot;/&gt;&lt;property id=&quot;20300&quot; value=&quot;Slide 8 - &amp;quot;Converting Slides From Other Presentations - Part 2&amp;quot;&quot;/&gt;&lt;property id=&quot;20307&quot; value=&quot;364&quot;/&gt;&lt;/object&gt;&lt;object type=&quot;3&quot; unique_id=&quot;854885&quot;&gt;&lt;property id=&quot;20148&quot; value=&quot;5&quot;/&gt;&lt;property id=&quot;20300&quot; value=&quot;Slide 11 - &amp;quot;Converting Slides From Other Presentations – Part 5&amp;quot;&quot;/&gt;&lt;property id=&quot;20307&quot; value=&quot;365&quot;/&gt;&lt;/object&gt;&lt;object type=&quot;3&quot; unique_id=&quot;854887&quot;&gt;&lt;property id=&quot;20148&quot; value=&quot;5&quot;/&gt;&lt;property id=&quot;20300&quot; value=&quot;Slide 79 - &amp;quot;One, Two and Three Line INTERNAL Tombstones to Copy/Paste Always Align at the Bottom of the Slide with No Space Be&quot;/&gt;&lt;property id=&quot;20307&quot; value=&quot;367&quot;/&gt;&lt;/object&gt;&lt;object type=&quot;3&quot; unique_id=&quot;854888&quot;&gt;&lt;property id=&quot;20148&quot; value=&quot;5&quot;/&gt;&lt;property id=&quot;20300&quot; value=&quot;Slide 76 - &amp;quot;Sample Map with Call Outs to Copy/Paste&amp;quot;&quot;/&gt;&lt;property id=&quot;20307&quot; value=&quot;368&quot;/&gt;&lt;/object&gt;&lt;object type=&quot;3&quot; unique_id=&quot;857935&quot;&gt;&lt;property id=&quot;20148&quot; value=&quot;5&quot;/&gt;&lt;property id=&quot;20300&quot; value=&quot;Slide 9 - &amp;quot;Converting Slides From Other Presentations – Part 3&amp;quot;&quot;/&gt;&lt;property id=&quot;20307&quot; value=&quot;369&quot;/&gt;&lt;/object&gt;&lt;object type=&quot;3&quot; unique_id=&quot;859750&quot;&gt;&lt;property id=&quot;20148&quot; value=&quot;5&quot;/&gt;&lt;property id=&quot;20300&quot; value=&quot;Slide 64 - &amp;quot;Template Theme Colors&amp;quot;&quot;/&gt;&lt;property id=&quot;20307&quot; value=&quot;370&quot;/&gt;&lt;/object&gt;&lt;object type=&quot;3&quot; unique_id=&quot;862847&quot;&gt;&lt;property id=&quot;20148&quot; value=&quot;5&quot;/&gt;&lt;property id=&quot;20300&quot; value=&quot;Slide 41 - &amp;quot;Small Angle Title Slide – 32 pt Arial&amp;quot;&quot;/&gt;&lt;property id=&quot;20307&quot; value=&quot;371&quot;/&gt;&lt;/object&gt;&lt;object type=&quot;3&quot; unique_id=&quot;862848&quot;&gt;&lt;property id=&quot;20148&quot; value=&quot;5&quot;/&gt;&lt;property id=&quot;20300&quot; value=&quot;Slide 42 - &amp;quot;Large Angle Title Slide – 32 pt Arial&amp;quot;&quot;/&gt;&lt;property id=&quot;20307&quot; value=&quot;372&quot;/&gt;&lt;/object&gt;&lt;/object&gt;&lt;object type=&quot;8&quot; unique_id=&quot;1013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GZp4nPTUKbxVwy9Rg09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GZp4nPTUKbxVwy9Rg09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GZp4nPTUKbxVwy9Rg09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GZp4nPTUKbxVwy9Rg09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GZp4nPTUKbxVwy9Rg09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vfASL4dEKCZQPXm5Zbh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GZp4nPTUKbxVwy9Rg09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GZp4nPTUKbxVwy9Rg09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GZp4nPTUKbxVwy9Rg09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T3yzPBME6Z9UL9.BOFpQ"/>
</p:tagLst>
</file>

<file path=ppt/theme/theme1.xml><?xml version="1.0" encoding="utf-8"?>
<a:theme xmlns:a="http://schemas.openxmlformats.org/drawingml/2006/main" name="Office Theme">
  <a:themeElements>
    <a:clrScheme name="EMERSON">
      <a:dk1>
        <a:srgbClr val="3F4040"/>
      </a:dk1>
      <a:lt1>
        <a:srgbClr val="FFFFFF"/>
      </a:lt1>
      <a:dk2>
        <a:srgbClr val="004B8D"/>
      </a:dk2>
      <a:lt2>
        <a:srgbClr val="959797"/>
      </a:lt2>
      <a:accent1>
        <a:srgbClr val="004B8D"/>
      </a:accent1>
      <a:accent2>
        <a:srgbClr val="62BB46"/>
      </a:accent2>
      <a:accent3>
        <a:srgbClr val="00A4D2"/>
      </a:accent3>
      <a:accent4>
        <a:srgbClr val="FFCF22"/>
      </a:accent4>
      <a:accent5>
        <a:srgbClr val="F79428"/>
      </a:accent5>
      <a:accent6>
        <a:srgbClr val="6E298D"/>
      </a:accent6>
      <a:hlink>
        <a:srgbClr val="00AA7E"/>
      </a:hlink>
      <a:folHlink>
        <a:srgbClr val="D312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b="1" dirty="0">
            <a:solidFill>
              <a:srgbClr val="FFFFFF"/>
            </a:solidFill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2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5CFD9FE894F4B4D82A6FD6C5CACBEB0" ma:contentTypeVersion="1" ma:contentTypeDescription="Создание документа." ma:contentTypeScope="" ma:versionID="58231048f919c6167ddea87905b38a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dfd1455ddbd94f25992affc2f9761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D0EADF-2985-43E1-974A-9F0A4B6875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4908B28-A3E0-4BAE-BFBA-09A9B6077B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4C1470-F65D-4620-A3D0-670AC98CC856}">
  <ds:schemaRefs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14816</TotalTime>
  <Words>1415</Words>
  <Application>Microsoft Office PowerPoint</Application>
  <PresentationFormat>Custom</PresentationFormat>
  <Paragraphs>375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Gill Sans</vt:lpstr>
      <vt:lpstr>Times</vt:lpstr>
      <vt:lpstr>Wingdings</vt:lpstr>
      <vt:lpstr>Office Theme</vt:lpstr>
      <vt:lpstr>МЕТРАН.  РОССИЙСКАЯ ПРОДУКЦИЯ  ДЛЯ СОВРЕМЕННЫХ ЗАДАЧ.</vt:lpstr>
      <vt:lpstr>Статус Метран</vt:lpstr>
      <vt:lpstr>История Эмерсон-МЕТРАН в России и Челябинске</vt:lpstr>
      <vt:lpstr>05.06.2018 - Принято решение о строительстве  второй очереди завода Метран</vt:lpstr>
      <vt:lpstr>Поддержка заказчиков в России и СНГ</vt:lpstr>
      <vt:lpstr>Сделано в России: в согласии со стратегией импортозамещения</vt:lpstr>
      <vt:lpstr>Локализация производства с 2004 года</vt:lpstr>
      <vt:lpstr>Производство продукции Эмерсон в Челябинске –  постоянный прогресс и ясный план</vt:lpstr>
      <vt:lpstr>Производство продукции Эмерсон в Челябинске –  постоянный прогресс и ясный план</vt:lpstr>
      <vt:lpstr>PowerPoint Presentation</vt:lpstr>
      <vt:lpstr>Основные предложения Промышленная группа «Метран»</vt:lpstr>
      <vt:lpstr>Фокус на качество продукции и обслуживания</vt:lpstr>
      <vt:lpstr>Российские разработки – Инженерный Центр</vt:lpstr>
      <vt:lpstr>Сотрудничество с ЮУрГУ</vt:lpstr>
      <vt:lpstr>Промышленная группа «Метран»: основные производства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Сервис  и инжиниринг</vt:lpstr>
      <vt:lpstr>PowerPoint Presentation</vt:lpstr>
    </vt:vector>
  </TitlesOfParts>
  <Company>Fleishman-Hillard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Emerson PowerPoint Template with Detailed Instructions</dc:title>
  <dc:creator>Deanna.Johnson@emerson.com</dc:creator>
  <cp:keywords>PPT, PowerPoint, Instruction, Template</cp:keywords>
  <dc:description>Instruction on how to use Emerson PowerPoint templates.</dc:description>
  <cp:lastModifiedBy>Makarov, Denis [AUTOSOL/PRM/MOSC]</cp:lastModifiedBy>
  <cp:revision>563</cp:revision>
  <cp:lastPrinted>2016-04-01T18:45:55Z</cp:lastPrinted>
  <dcterms:created xsi:type="dcterms:W3CDTF">2016-01-22T18:34:32Z</dcterms:created>
  <dcterms:modified xsi:type="dcterms:W3CDTF">2018-10-22T13:55:53Z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0x01010055CFD9FE894F4B4D82A6FD6C5CACBEB0</vt:lpwstr>
  </property>
  <property fmtid="{D5CDD505-2E9C-101B-9397-08002B2CF9AE}" pid="3" name="_dlc_DocIdItemGuid">
    <vt:lpwstr>fc7fcff3-a7fd-427f-9df6-687dd3fb7dc0</vt:lpwstr>
  </property>
  <property fmtid="{D5CDD505-2E9C-101B-9397-08002B2CF9AE}" pid="4" name="DocumentHiddenCategoryMultiSelect">
    <vt:lpwstr/>
  </property>
  <property fmtid="{D5CDD505-2E9C-101B-9397-08002B2CF9AE}" pid="5" name="IndustrySegmentMultiSelect">
    <vt:lpwstr/>
  </property>
  <property fmtid="{D5CDD505-2E9C-101B-9397-08002B2CF9AE}" pid="6" name="MobileDeviceSpecific">
    <vt:lpwstr/>
  </property>
  <property fmtid="{D5CDD505-2E9C-101B-9397-08002B2CF9AE}" pid="7" name="StrategicAccount">
    <vt:lpwstr/>
  </property>
  <property fmtid="{D5CDD505-2E9C-101B-9397-08002B2CF9AE}" pid="8" name="BrandMultiSelect">
    <vt:lpwstr/>
  </property>
  <property fmtid="{D5CDD505-2E9C-101B-9397-08002B2CF9AE}" pid="9" name="ProductServiceFamilyMultiSelect">
    <vt:lpwstr/>
  </property>
  <property fmtid="{D5CDD505-2E9C-101B-9397-08002B2CF9AE}" pid="10" name="ProductServiceKey">
    <vt:lpwstr/>
  </property>
  <property fmtid="{D5CDD505-2E9C-101B-9397-08002B2CF9AE}" pid="11" name="ProductServiceLevel2">
    <vt:lpwstr/>
  </property>
  <property fmtid="{D5CDD505-2E9C-101B-9397-08002B2CF9AE}" pid="12" name="DocumentType">
    <vt:lpwstr>98;#Marketing Resources|d0430ac3-9c09-4081-bd0f-5a6fe7662cdb;#2485;#Guidelines|44bd2082-b149-476f-bec4-0f54d95614c0;#3232;#Education/Training|11592d8a-227c-4c74-ad0b-64ea33df5848</vt:lpwstr>
  </property>
  <property fmtid="{D5CDD505-2E9C-101B-9397-08002B2CF9AE}" pid="13" name="IndustrySolutionsMultiSelect">
    <vt:lpwstr/>
  </property>
  <property fmtid="{D5CDD505-2E9C-101B-9397-08002B2CF9AE}" pid="14" name="DocumentLanguage">
    <vt:lpwstr/>
  </property>
  <property fmtid="{D5CDD505-2E9C-101B-9397-08002B2CF9AE}" pid="15" name="IndustryApplicationMultiSelect">
    <vt:lpwstr/>
  </property>
  <property fmtid="{D5CDD505-2E9C-101B-9397-08002B2CF9AE}" pid="16" name="Competition">
    <vt:lpwstr/>
  </property>
</Properties>
</file>