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09" r:id="rId2"/>
    <p:sldId id="870" r:id="rId3"/>
    <p:sldId id="867" r:id="rId4"/>
    <p:sldId id="858" r:id="rId5"/>
    <p:sldId id="857" r:id="rId6"/>
    <p:sldId id="860" r:id="rId7"/>
    <p:sldId id="861" r:id="rId8"/>
    <p:sldId id="862" r:id="rId9"/>
    <p:sldId id="863" r:id="rId10"/>
    <p:sldId id="864" r:id="rId11"/>
    <p:sldId id="850" r:id="rId12"/>
    <p:sldId id="869" r:id="rId13"/>
    <p:sldId id="868" r:id="rId14"/>
    <p:sldId id="814" r:id="rId15"/>
  </p:sldIdLst>
  <p:sldSz cx="12192000" cy="6858000"/>
  <p:notesSz cx="7315200" cy="9601200"/>
  <p:custDataLst>
    <p:tags r:id="rId18"/>
  </p:custDataLst>
  <p:defaultTextStyle>
    <a:defPPr>
      <a:defRPr lang="en-US"/>
    </a:defPPr>
    <a:lvl1pPr algn="l" rtl="0" fontAlgn="base">
      <a:lnSpc>
        <a:spcPct val="110000"/>
      </a:lnSpc>
      <a:spcBef>
        <a:spcPct val="0"/>
      </a:spcBef>
      <a:spcAft>
        <a:spcPct val="0"/>
      </a:spcAft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0"/>
      </a:spcBef>
      <a:spcAft>
        <a:spcPct val="0"/>
      </a:spcAft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0"/>
      </a:spcBef>
      <a:spcAft>
        <a:spcPct val="0"/>
      </a:spcAft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0"/>
      </a:spcBef>
      <a:spcAft>
        <a:spcPct val="0"/>
      </a:spcAft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0"/>
      </a:spcBef>
      <a:spcAft>
        <a:spcPct val="0"/>
      </a:spcAft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5" pos="7582" userDrawn="1">
          <p15:clr>
            <a:srgbClr val="A4A3A4"/>
          </p15:clr>
        </p15:guide>
        <p15:guide id="11" pos="211">
          <p15:clr>
            <a:srgbClr val="A4A3A4"/>
          </p15:clr>
        </p15:guide>
        <p15:guide id="15" pos="3840">
          <p15:clr>
            <a:srgbClr val="A4A3A4"/>
          </p15:clr>
        </p15:guide>
        <p15:guide id="18" pos="3931">
          <p15:clr>
            <a:srgbClr val="A4A3A4"/>
          </p15:clr>
        </p15:guide>
        <p15:guide id="19" pos="37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u Mädler, Karin" initials="FMK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DB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0" autoAdjust="0"/>
    <p:restoredTop sz="94635" autoAdjust="0"/>
  </p:normalViewPr>
  <p:slideViewPr>
    <p:cSldViewPr showGuides="1">
      <p:cViewPr varScale="1">
        <p:scale>
          <a:sx n="73" d="100"/>
          <a:sy n="73" d="100"/>
        </p:scale>
        <p:origin x="192" y="72"/>
      </p:cViewPr>
      <p:guideLst>
        <p:guide orient="horz" pos="935"/>
        <p:guide orient="horz" pos="4020"/>
        <p:guide pos="7582"/>
        <p:guide pos="211"/>
        <p:guide pos="3840"/>
        <p:guide pos="3931"/>
        <p:guide pos="3749"/>
      </p:guideLst>
    </p:cSldViewPr>
  </p:slideViewPr>
  <p:outlineViewPr>
    <p:cViewPr>
      <p:scale>
        <a:sx n="33" d="100"/>
        <a:sy n="33" d="100"/>
      </p:scale>
      <p:origin x="0" y="-37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128" d="100"/>
          <a:sy n="128" d="100"/>
        </p:scale>
        <p:origin x="4134" y="132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3170261" cy="4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100"/>
            </a:lvl1pPr>
          </a:lstStyle>
          <a:p>
            <a:endParaRPr lang="de-DE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42" y="1"/>
            <a:ext cx="3170261" cy="4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100"/>
            </a:lvl1pPr>
          </a:lstStyle>
          <a:p>
            <a:endParaRPr lang="de-DE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120375"/>
            <a:ext cx="3170261" cy="4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100"/>
            </a:lvl1pPr>
          </a:lstStyle>
          <a:p>
            <a:endParaRPr lang="de-DE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42" y="9120375"/>
            <a:ext cx="3170261" cy="4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100"/>
            </a:lvl1pPr>
          </a:lstStyle>
          <a:p>
            <a:fld id="{857A7E1D-5408-4D3E-A25E-60444F06166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694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1"/>
            <a:ext cx="3170261" cy="4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100"/>
            </a:lvl1pPr>
          </a:lstStyle>
          <a:p>
            <a:endParaRPr lang="de-DE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42" y="1"/>
            <a:ext cx="3170261" cy="4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100"/>
            </a:lvl1pPr>
          </a:lstStyle>
          <a:p>
            <a:endParaRPr lang="de-D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gray">
          <a:xfrm>
            <a:off x="974679" y="4560957"/>
            <a:ext cx="5365848" cy="431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9120375"/>
            <a:ext cx="3170261" cy="4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100"/>
            </a:lvl1pPr>
          </a:lstStyle>
          <a:p>
            <a:endParaRPr lang="de-DE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42" y="9120375"/>
            <a:ext cx="3170261" cy="48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11" tIns="45405" rIns="90811" bIns="45405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100"/>
            </a:lvl1pPr>
          </a:lstStyle>
          <a:p>
            <a:fld id="{534ECE63-F59B-45E1-8290-295EDE1385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35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73050" indent="-273050" algn="l" rtl="0" fontAlgn="base">
      <a:lnSpc>
        <a:spcPct val="110000"/>
      </a:lnSpc>
      <a:spcBef>
        <a:spcPct val="0"/>
      </a:spcBef>
      <a:spcAft>
        <a:spcPct val="30000"/>
      </a:spcAft>
      <a:buFont typeface="LindeDaxPowerPoint" pitchFamily="34" charset="0"/>
      <a:buChar char="—"/>
      <a:tabLst/>
      <a:defRPr sz="1600" b="0" kern="1200" baseline="0">
        <a:solidFill>
          <a:schemeClr val="tx1"/>
        </a:solidFill>
        <a:latin typeface="LindeDaxPowerPoint" pitchFamily="34" charset="0"/>
        <a:ea typeface="+mn-ea"/>
        <a:cs typeface="+mn-cs"/>
      </a:defRPr>
    </a:lvl1pPr>
    <a:lvl2pPr marL="536575" indent="-263525" algn="l" rtl="0" fontAlgn="base">
      <a:lnSpc>
        <a:spcPct val="110000"/>
      </a:lnSpc>
      <a:spcBef>
        <a:spcPct val="0"/>
      </a:spcBef>
      <a:spcAft>
        <a:spcPct val="30000"/>
      </a:spcAft>
      <a:buFont typeface="LindeDaxPowerPoint" pitchFamily="34" charset="0"/>
      <a:buChar char="—"/>
      <a:tabLst/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2pPr>
    <a:lvl3pPr marL="809625" indent="-273050" algn="l" rtl="0" fontAlgn="base">
      <a:lnSpc>
        <a:spcPct val="110000"/>
      </a:lnSpc>
      <a:spcBef>
        <a:spcPct val="0"/>
      </a:spcBef>
      <a:spcAft>
        <a:spcPct val="30000"/>
      </a:spcAft>
      <a:buFont typeface="LindeDaxPowerPoint" pitchFamily="34" charset="0"/>
      <a:buChar char="—"/>
      <a:tabLst/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3pPr>
    <a:lvl4pPr marL="1071563" indent="-261938" algn="l" rtl="0" fontAlgn="base">
      <a:lnSpc>
        <a:spcPct val="110000"/>
      </a:lnSpc>
      <a:spcBef>
        <a:spcPct val="0"/>
      </a:spcBef>
      <a:spcAft>
        <a:spcPct val="30000"/>
      </a:spcAft>
      <a:buFont typeface="LindeDaxPowerPoint" pitchFamily="34" charset="0"/>
      <a:buChar char="—"/>
      <a:tabLst/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4pPr>
    <a:lvl5pPr marL="1344613" indent="-273050" algn="l" rtl="0" fontAlgn="base">
      <a:lnSpc>
        <a:spcPct val="110000"/>
      </a:lnSpc>
      <a:spcBef>
        <a:spcPct val="0"/>
      </a:spcBef>
      <a:spcAft>
        <a:spcPct val="30000"/>
      </a:spcAft>
      <a:buFont typeface="LindeDaxPowerPoint" pitchFamily="34" charset="0"/>
      <a:buChar char="—"/>
      <a:tabLst/>
      <a:defRPr sz="1600" kern="1200">
        <a:solidFill>
          <a:schemeClr val="tx1"/>
        </a:solidFill>
        <a:latin typeface="LindeDaxPowerPoin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544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778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80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03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14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2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6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2560">
              <a:defRPr sz="1600" b="1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1pPr>
            <a:lvl2pPr marL="742744" indent="-285669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2pPr>
            <a:lvl3pPr marL="1142684" indent="-228536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3pPr>
            <a:lvl4pPr marL="1599758" indent="-228536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4pPr>
            <a:lvl5pPr marL="2056831" indent="-228536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5pPr>
            <a:lvl6pPr marL="2513905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6pPr>
            <a:lvl7pPr marL="2970980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7pPr>
            <a:lvl8pPr marL="3428052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8pPr>
            <a:lvl9pPr marL="3885126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9pPr>
          </a:lstStyle>
          <a:p>
            <a:fld id="{89E82A58-8649-4CFB-BF9D-C59ADFE2BFC8}" type="slidenum">
              <a:rPr lang="en-US" altLang="de-DE" sz="1200" b="0"/>
              <a:pPr/>
              <a:t>3</a:t>
            </a:fld>
            <a:endParaRPr lang="en-US" altLang="de-DE" sz="1200" b="0" dirty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4184302" y="9176368"/>
            <a:ext cx="3198136" cy="4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48" tIns="45723" rIns="91448" bIns="45723" anchor="b"/>
          <a:lstStyle>
            <a:lvl1pPr defTabSz="947738">
              <a:defRPr sz="1600" b="1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1pPr>
            <a:lvl2pPr marL="742950" indent="-28575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2pPr>
            <a:lvl3pPr marL="1143000" indent="-22860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3pPr>
            <a:lvl4pPr marL="1600200" indent="-22860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4pPr>
            <a:lvl5pPr marL="2057400" indent="-22860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5pPr>
            <a:lvl6pPr marL="25146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6pPr>
            <a:lvl7pPr marL="29718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7pPr>
            <a:lvl8pPr marL="34290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8pPr>
            <a:lvl9pPr marL="38862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E711E46E-A8F8-458A-B112-FF8D847FD3F4}" type="slidenum">
              <a:rPr lang="en-US" altLang="de-DE" sz="1200" b="0"/>
              <a:pPr algn="r" eaLnBrk="1" hangingPunct="1"/>
              <a:t>3</a:t>
            </a:fld>
            <a:endParaRPr lang="en-US" altLang="de-DE" sz="1200" b="0" dirty="0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tabLst/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30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29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2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2560">
              <a:defRPr sz="1600" b="1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1pPr>
            <a:lvl2pPr marL="742744" indent="-285669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2pPr>
            <a:lvl3pPr marL="1142684" indent="-228536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3pPr>
            <a:lvl4pPr marL="1599758" indent="-228536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4pPr>
            <a:lvl5pPr marL="2056831" indent="-228536" defTabSz="912560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5pPr>
            <a:lvl6pPr marL="2513905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6pPr>
            <a:lvl7pPr marL="2970980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7pPr>
            <a:lvl8pPr marL="3428052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8pPr>
            <a:lvl9pPr marL="3885126" indent="-228536" defTabSz="91256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9pPr>
          </a:lstStyle>
          <a:p>
            <a:fld id="{89E82A58-8649-4CFB-BF9D-C59ADFE2BFC8}" type="slidenum">
              <a:rPr lang="en-US" altLang="de-DE" sz="1200" b="0"/>
              <a:pPr/>
              <a:t>6</a:t>
            </a:fld>
            <a:endParaRPr lang="en-US" altLang="de-DE" sz="1200" b="0" dirty="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4184302" y="9176368"/>
            <a:ext cx="3198136" cy="4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48" tIns="45723" rIns="91448" bIns="45723" anchor="b"/>
          <a:lstStyle>
            <a:lvl1pPr defTabSz="947738">
              <a:defRPr sz="1600" b="1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1pPr>
            <a:lvl2pPr marL="742950" indent="-28575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2pPr>
            <a:lvl3pPr marL="1143000" indent="-22860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3pPr>
            <a:lvl4pPr marL="1600200" indent="-22860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4pPr>
            <a:lvl5pPr marL="2057400" indent="-228600" defTabSz="947738"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5pPr>
            <a:lvl6pPr marL="25146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6pPr>
            <a:lvl7pPr marL="29718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7pPr>
            <a:lvl8pPr marL="34290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8pPr>
            <a:lvl9pPr marL="3886200" indent="-228600" defTabSz="947738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har char="—"/>
              <a:defRPr sz="1600">
                <a:solidFill>
                  <a:schemeClr val="tx1"/>
                </a:solidFill>
                <a:latin typeface="LindeDaxPowerPoint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E711E46E-A8F8-458A-B112-FF8D847FD3F4}" type="slidenum">
              <a:rPr lang="en-US" altLang="de-DE" sz="1200" b="0"/>
              <a:pPr algn="r" eaLnBrk="1" hangingPunct="1"/>
              <a:t>6</a:t>
            </a:fld>
            <a:endParaRPr lang="en-US" altLang="de-DE" sz="1200" b="0" dirty="0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tabLst/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6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3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ECE63-F59B-45E1-8290-295EDE13855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6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9" name="Rectangle 99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6000" y="1700808"/>
            <a:ext cx="11461038" cy="182605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b" anchorCtr="0"/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15460" name="Rectangle 10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96000" y="4001814"/>
            <a:ext cx="11461038" cy="2379936"/>
          </a:xfrm>
          <a:extLst>
            <a:ext uri="{909E8E84-426E-40DD-AFC4-6F175D3DCCD1}">
              <a14:hiddenFill xmlns:a14="http://schemas.microsoft.com/office/drawing/2010/main">
                <a:solidFill>
                  <a:srgbClr val="00305C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 marL="0" indent="0">
              <a:spcAft>
                <a:spcPct val="0"/>
              </a:spcAft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8D12CD-4717-4B26-83DF-3407BEDF2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204" y="404812"/>
            <a:ext cx="2337898" cy="133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4175786" y="1484313"/>
            <a:ext cx="7681251" cy="4897438"/>
          </a:xfr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en-GB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574" y="152401"/>
            <a:ext cx="9685339" cy="10224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484313"/>
            <a:ext cx="3648803" cy="4897437"/>
          </a:xfrm>
        </p:spPr>
        <p:txBody>
          <a:bodyPr/>
          <a:lstStyle>
            <a:lvl1pPr marL="0" indent="0">
              <a:buNone/>
              <a:tabLst/>
              <a:defRPr sz="1400"/>
            </a:lvl1pPr>
            <a:lvl2pPr marL="184150" indent="-184150">
              <a:tabLst/>
              <a:defRPr sz="1400"/>
            </a:lvl2pPr>
            <a:lvl3pPr marL="361950" indent="-171450">
              <a:tabLst/>
              <a:defRPr sz="1400"/>
            </a:lvl3pPr>
            <a:lvl4pPr marL="534988" indent="-177800">
              <a:tabLst/>
              <a:defRPr sz="1400"/>
            </a:lvl4pPr>
            <a:lvl5pPr marL="714375" indent="-177800">
              <a:tabLst/>
              <a:defRPr sz="1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7AD82DE6-5D34-47F2-B00E-0C57BA54A41A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7523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40463" y="1484784"/>
            <a:ext cx="5616575" cy="2376124"/>
          </a:xfr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en-GB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576" y="152401"/>
            <a:ext cx="9685338" cy="1023937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484313"/>
            <a:ext cx="5616575" cy="4897437"/>
          </a:xfrm>
        </p:spPr>
        <p:txBody>
          <a:bodyPr/>
          <a:lstStyle>
            <a:lvl1pPr marL="0" indent="0">
              <a:buNone/>
              <a:tabLst/>
              <a:defRPr sz="1400"/>
            </a:lvl1pPr>
            <a:lvl2pPr marL="184150" indent="-184150">
              <a:tabLst/>
              <a:defRPr sz="1400"/>
            </a:lvl2pPr>
            <a:lvl3pPr marL="358775" indent="-177800">
              <a:tabLst/>
              <a:defRPr sz="1400"/>
            </a:lvl3pPr>
            <a:lvl4pPr marL="534988" indent="-177800">
              <a:tabLst/>
              <a:defRPr sz="1400"/>
            </a:lvl4pPr>
            <a:lvl5pPr marL="714375" indent="-177800">
              <a:tabLst/>
              <a:defRPr sz="1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D0F7709-283F-4D56-B5AB-B3CA12F8F170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40463" y="4004642"/>
            <a:ext cx="5616575" cy="2377108"/>
          </a:xfr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057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Typ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334963" y="3429003"/>
            <a:ext cx="11522075" cy="2952748"/>
          </a:xfr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en-GB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484313"/>
            <a:ext cx="5616575" cy="1728663"/>
          </a:xfrm>
        </p:spPr>
        <p:txBody>
          <a:bodyPr/>
          <a:lstStyle>
            <a:lvl1pPr marL="0" indent="0">
              <a:buNone/>
              <a:tabLst/>
              <a:defRPr sz="1400"/>
            </a:lvl1pPr>
            <a:lvl2pPr marL="184150" indent="-184150">
              <a:tabLst/>
              <a:defRPr sz="1400"/>
            </a:lvl2pPr>
            <a:lvl3pPr marL="358775" indent="-177800">
              <a:tabLst/>
              <a:defRPr sz="1400"/>
            </a:lvl3pPr>
            <a:lvl4pPr marL="534988" indent="-177800">
              <a:tabLst/>
              <a:defRPr sz="1400"/>
            </a:lvl4pPr>
            <a:lvl5pPr marL="714375" indent="-177800" defTabSz="715963">
              <a:tabLst/>
              <a:defRPr sz="1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12489C0D-99B1-4D43-B579-E389C5162506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6275388" y="1484313"/>
            <a:ext cx="5581650" cy="1728663"/>
          </a:xfrm>
        </p:spPr>
        <p:txBody>
          <a:bodyPr/>
          <a:lstStyle>
            <a:lvl1pPr marL="0" indent="0">
              <a:buNone/>
              <a:tabLst/>
              <a:defRPr sz="1400"/>
            </a:lvl1pPr>
            <a:lvl2pPr marL="184150" indent="-184150">
              <a:tabLst/>
              <a:defRPr sz="1400"/>
            </a:lvl2pPr>
            <a:lvl3pPr marL="358775" indent="-177800">
              <a:tabLst/>
              <a:defRPr sz="1400"/>
            </a:lvl3pPr>
            <a:lvl4pPr marL="534988" indent="-177800">
              <a:tabLst/>
              <a:defRPr sz="1400"/>
            </a:lvl4pPr>
            <a:lvl5pPr marL="714375" indent="-177800" defTabSz="806450">
              <a:tabLst/>
              <a:defRPr sz="14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907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half Pic, Logo at 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9" name="Rectangle 99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6000" y="3860626"/>
            <a:ext cx="11461038" cy="140457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anchor="t" anchorCtr="0"/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15460" name="Rectangle 100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96000" y="5409220"/>
            <a:ext cx="7643358" cy="972530"/>
          </a:xfrm>
          <a:extLst>
            <a:ext uri="{909E8E84-426E-40DD-AFC4-6F175D3DCCD1}">
              <a14:hiddenFill xmlns:a14="http://schemas.microsoft.com/office/drawing/2010/main">
                <a:solidFill>
                  <a:srgbClr val="00305C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 marL="0" indent="0">
              <a:spcAft>
                <a:spcPct val="0"/>
              </a:spcAft>
              <a:buNone/>
              <a:tabLst/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en-GB" noProof="0"/>
              <a:t>Click icon to add picture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7EAF24E-8B37-49F2-8189-D22169D18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204" y="5121336"/>
            <a:ext cx="2337898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small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575" y="152401"/>
            <a:ext cx="9828213" cy="1008062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E8C8DC71-C751-4A58-A94D-438542EF14A4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155575" y="1341439"/>
            <a:ext cx="11880850" cy="5040312"/>
          </a:xfr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068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DC224F0-3372-4217-97A4-056075D7D9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83501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5" name="think-cell Folie" r:id="rId4" imgW="445" imgH="446" progId="TCLayout.ActiveDocument.1">
                  <p:embed/>
                </p:oleObj>
              </mc:Choice>
              <mc:Fallback>
                <p:oleObj name="think-cell Folie" r:id="rId4" imgW="445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484313"/>
            <a:ext cx="11522075" cy="489743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3AABF79-E654-47B0-827D-5774247619BC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0981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484313"/>
            <a:ext cx="5616575" cy="489743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C7F0FA92-894D-4FBF-9557-DF29B93362A3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 hasCustomPrompt="1"/>
          </p:nvPr>
        </p:nvSpPr>
        <p:spPr>
          <a:xfrm>
            <a:off x="6275388" y="1484313"/>
            <a:ext cx="5581649" cy="489743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2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484313"/>
            <a:ext cx="3636879" cy="489743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816D4B9-D8D3-42BB-902B-2380EE4E0398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 hasCustomPrompt="1"/>
          </p:nvPr>
        </p:nvSpPr>
        <p:spPr>
          <a:xfrm>
            <a:off x="4259795" y="1484313"/>
            <a:ext cx="3672329" cy="489743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8220157" y="1484313"/>
            <a:ext cx="3636881" cy="489743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77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4" y="1484313"/>
            <a:ext cx="5616574" cy="235655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9514174-DA9C-49DA-B77C-53DFBFCD4271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2" hasCustomPrompt="1"/>
          </p:nvPr>
        </p:nvSpPr>
        <p:spPr>
          <a:xfrm>
            <a:off x="6275388" y="1484313"/>
            <a:ext cx="5581649" cy="235655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334964" y="4041068"/>
            <a:ext cx="5616574" cy="234068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75388" y="4041068"/>
            <a:ext cx="5581649" cy="2340682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87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40013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think-cell Folie" r:id="rId4" imgW="445" imgH="446" progId="TCLayout.ActiveDocument.1">
                  <p:embed/>
                </p:oleObj>
              </mc:Choice>
              <mc:Fallback>
                <p:oleObj name="think-cell Folie" r:id="rId4" imgW="445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AB47DF68-276E-4A28-8F45-A59DE5D281E1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60822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08389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think-cell Folie" r:id="rId4" imgW="445" imgH="446" progId="TCLayout.ActiveDocument.1">
                  <p:embed/>
                </p:oleObj>
              </mc:Choice>
              <mc:Fallback>
                <p:oleObj name="think-cell Folie" r:id="rId4" imgW="445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6A4A9D7B-6814-46EA-A6BD-1AA58F5B38BB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42511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9475296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think-cell Folie" r:id="rId16" imgW="445" imgH="446" progId="TCLayout.ActiveDocument.1">
                  <p:embed/>
                </p:oleObj>
              </mc:Choice>
              <mc:Fallback>
                <p:oleObj name="think-cell Folie" r:id="rId16" imgW="445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/>
          <p:cNvSpPr/>
          <p:nvPr/>
        </p:nvSpPr>
        <p:spPr bwMode="auto">
          <a:xfrm>
            <a:off x="155576" y="152400"/>
            <a:ext cx="9685337" cy="1023938"/>
          </a:xfrm>
          <a:prstGeom prst="rect">
            <a:avLst/>
          </a:prstGeom>
          <a:solidFill>
            <a:srgbClr val="D7E1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34963" y="1484313"/>
            <a:ext cx="11522075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5576" y="152401"/>
            <a:ext cx="9685338" cy="1023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72800" tIns="0" rIns="1728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Titelmasterformat durch Klicken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116000" y="6453336"/>
            <a:ext cx="10308592" cy="25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80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GB" noProof="0"/>
              <a:t>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334963" y="6453336"/>
            <a:ext cx="720477" cy="25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800" smtClean="0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</a:pPr>
            <a:fld id="{F9CE5C9E-81F0-4F93-9A22-12F0B7240DF3}" type="datetime1">
              <a:rPr lang="en-GB" noProof="0" smtClean="0"/>
              <a:t>21/09/2018</a:t>
            </a:fld>
            <a:endParaRPr lang="en-GB" noProof="0"/>
          </a:p>
        </p:txBody>
      </p:sp>
      <p:sp>
        <p:nvSpPr>
          <p:cNvPr id="6" name="Rectangle 5"/>
          <p:cNvSpPr/>
          <p:nvPr/>
        </p:nvSpPr>
        <p:spPr bwMode="auto">
          <a:xfrm>
            <a:off x="11424592" y="6453336"/>
            <a:ext cx="432446" cy="25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r">
              <a:lnSpc>
                <a:spcPct val="100000"/>
              </a:lnSpc>
            </a:pPr>
            <a:fld id="{6DAC255C-81C4-45BF-A0B7-822A0D4D0A7D}" type="slidenum">
              <a:rPr lang="en-GB" sz="800" noProof="0" smtClean="0">
                <a:solidFill>
                  <a:schemeClr val="tx1"/>
                </a:solidFill>
              </a:rPr>
              <a:pPr lvl="0" algn="r">
                <a:lnSpc>
                  <a:spcPct val="100000"/>
                </a:lnSpc>
              </a:pPr>
              <a:t>‹#›</a:t>
            </a:fld>
            <a:endParaRPr lang="en-GB" sz="800" noProof="0">
              <a:solidFill>
                <a:schemeClr val="tx1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702F54E-4F27-468C-8297-FEAF5DBD61E6}"/>
              </a:ext>
            </a:extLst>
          </p:cNvPr>
          <p:cNvGrpSpPr/>
          <p:nvPr userDrawn="1"/>
        </p:nvGrpSpPr>
        <p:grpSpPr>
          <a:xfrm>
            <a:off x="9983788" y="152400"/>
            <a:ext cx="2052636" cy="1022400"/>
            <a:chOff x="9983788" y="152400"/>
            <a:chExt cx="2052636" cy="102240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265322E2-7273-46B7-8306-1226CC998BD1}"/>
                </a:ext>
              </a:extLst>
            </p:cNvPr>
            <p:cNvSpPr/>
            <p:nvPr userDrawn="1"/>
          </p:nvSpPr>
          <p:spPr bwMode="auto">
            <a:xfrm>
              <a:off x="9983788" y="152400"/>
              <a:ext cx="2052636" cy="102240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82800" rIns="90000" bIns="82800" numCol="1" rtlCol="0" anchor="t" anchorCtr="0" compatLnSpc="1">
              <a:prstTxWarp prst="textNoShape">
                <a:avLst/>
              </a:prstTxWarp>
            </a:bodyPr>
            <a:lstStyle/>
            <a:p>
              <a:pPr marL="182563" marR="0" indent="-182563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LindeDaxPowerPoint" panose="020B0500000000020000" pitchFamily="34" charset="0"/>
                <a:buChar char="–"/>
                <a:tabLst/>
              </a:pPr>
              <a:endPara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indeDaxPowerPoint" pitchFamily="34" charset="0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C8BA67F-0BAE-4C56-AD12-D9D4E042B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0941" y="253088"/>
              <a:ext cx="1444340" cy="8229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8" r:id="rId3"/>
    <p:sldLayoutId id="2147483650" r:id="rId4"/>
    <p:sldLayoutId id="2147483658" r:id="rId5"/>
    <p:sldLayoutId id="2147483670" r:id="rId6"/>
    <p:sldLayoutId id="2147483669" r:id="rId7"/>
    <p:sldLayoutId id="2147483654" r:id="rId8"/>
    <p:sldLayoutId id="2147483660" r:id="rId9"/>
    <p:sldLayoutId id="2147483671" r:id="rId10"/>
    <p:sldLayoutId id="2147483673" r:id="rId11"/>
    <p:sldLayoutId id="2147483672" r:id="rId12"/>
  </p:sldLayoutIdLst>
  <p:hf sldNum="0" hdr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LindeDaxPowerPoint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Font typeface="LindeDaxPowerPoint" pitchFamily="34" charset="0"/>
        <a:buChar char="–"/>
        <a:tabLst>
          <a:tab pos="177800" algn="l"/>
        </a:tabLst>
        <a:defRPr sz="1600" b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415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Font typeface="LindeDaxPowerPoint" pitchFamily="34" charset="0"/>
        <a:buChar char="–"/>
        <a:tabLst>
          <a:tab pos="361950" algn="l"/>
        </a:tabLst>
        <a:defRPr sz="1600">
          <a:solidFill>
            <a:schemeClr val="tx1"/>
          </a:solidFill>
          <a:latin typeface="+mn-lt"/>
        </a:defRPr>
      </a:lvl2pPr>
      <a:lvl3pPr marL="539750" indent="-17780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Font typeface="LindeDaxPowerPoint" pitchFamily="34" charset="0"/>
        <a:buChar char="–"/>
        <a:tabLst>
          <a:tab pos="539750" algn="l"/>
        </a:tabLst>
        <a:defRPr sz="1600">
          <a:solidFill>
            <a:schemeClr val="tx1"/>
          </a:solidFill>
          <a:latin typeface="+mn-lt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Font typeface="LindeDaxPowerPoint" pitchFamily="34" charset="0"/>
        <a:buChar char="–"/>
        <a:tabLst>
          <a:tab pos="717550" algn="l"/>
        </a:tabLst>
        <a:defRPr sz="1600">
          <a:solidFill>
            <a:schemeClr val="tx1"/>
          </a:solidFill>
          <a:latin typeface="+mn-lt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ts val="600"/>
        </a:spcAft>
        <a:buFont typeface="LindeDaxPowerPoint" pitchFamily="34" charset="0"/>
        <a:buChar char="–"/>
        <a:tabLst>
          <a:tab pos="895350" algn="l"/>
        </a:tabLst>
        <a:defRPr sz="1600">
          <a:solidFill>
            <a:schemeClr val="tx1"/>
          </a:solidFill>
          <a:latin typeface="+mn-lt"/>
        </a:defRPr>
      </a:lvl5pPr>
      <a:lvl6pPr marL="1598613" indent="-377825" algn="l" rtl="0" eaLnBrk="1" fontAlgn="base" hangingPunct="1">
        <a:lnSpc>
          <a:spcPct val="110000"/>
        </a:lnSpc>
        <a:spcBef>
          <a:spcPct val="0"/>
        </a:spcBef>
        <a:spcAft>
          <a:spcPct val="30000"/>
        </a:spcAft>
        <a:buChar char="—"/>
        <a:tabLst>
          <a:tab pos="265113" algn="l"/>
        </a:tabLst>
        <a:defRPr sz="1600">
          <a:solidFill>
            <a:schemeClr val="tx1"/>
          </a:solidFill>
          <a:latin typeface="+mn-lt"/>
        </a:defRPr>
      </a:lvl6pPr>
      <a:lvl7pPr marL="2055813" indent="-377825" algn="l" rtl="0" eaLnBrk="1" fontAlgn="base" hangingPunct="1">
        <a:lnSpc>
          <a:spcPct val="110000"/>
        </a:lnSpc>
        <a:spcBef>
          <a:spcPct val="0"/>
        </a:spcBef>
        <a:spcAft>
          <a:spcPct val="30000"/>
        </a:spcAft>
        <a:buChar char="—"/>
        <a:tabLst>
          <a:tab pos="265113" algn="l"/>
        </a:tabLst>
        <a:defRPr sz="1600">
          <a:solidFill>
            <a:schemeClr val="tx1"/>
          </a:solidFill>
          <a:latin typeface="+mn-lt"/>
        </a:defRPr>
      </a:lvl7pPr>
      <a:lvl8pPr marL="2513013" indent="-377825" algn="l" rtl="0" eaLnBrk="1" fontAlgn="base" hangingPunct="1">
        <a:lnSpc>
          <a:spcPct val="110000"/>
        </a:lnSpc>
        <a:spcBef>
          <a:spcPct val="0"/>
        </a:spcBef>
        <a:spcAft>
          <a:spcPct val="30000"/>
        </a:spcAft>
        <a:buChar char="—"/>
        <a:tabLst>
          <a:tab pos="265113" algn="l"/>
        </a:tabLst>
        <a:defRPr sz="1600">
          <a:solidFill>
            <a:schemeClr val="tx1"/>
          </a:solidFill>
          <a:latin typeface="+mn-lt"/>
        </a:defRPr>
      </a:lvl8pPr>
      <a:lvl9pPr marL="2970213" indent="-377825" algn="l" rtl="0" eaLnBrk="1" fontAlgn="base" hangingPunct="1">
        <a:lnSpc>
          <a:spcPct val="110000"/>
        </a:lnSpc>
        <a:spcBef>
          <a:spcPct val="0"/>
        </a:spcBef>
        <a:spcAft>
          <a:spcPct val="30000"/>
        </a:spcAft>
        <a:buChar char="—"/>
        <a:tabLst>
          <a:tab pos="265113" algn="l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98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4224" userDrawn="1">
          <p15:clr>
            <a:srgbClr val="F26B43"/>
          </p15:clr>
        </p15:guide>
        <p15:guide id="5" pos="6289" userDrawn="1">
          <p15:clr>
            <a:srgbClr val="F26B43"/>
          </p15:clr>
        </p15:guide>
        <p15:guide id="6" pos="6199" userDrawn="1">
          <p15:clr>
            <a:srgbClr val="F26B43"/>
          </p15:clr>
        </p15:guide>
        <p15:guide id="7" orient="horz" pos="935" userDrawn="1">
          <p15:clr>
            <a:srgbClr val="F26B43"/>
          </p15:clr>
        </p15:guide>
        <p15:guide id="8" orient="horz" pos="845" userDrawn="1">
          <p15:clr>
            <a:srgbClr val="F26B43"/>
          </p15:clr>
        </p15:guide>
        <p15:guide id="9" pos="211" userDrawn="1">
          <p15:clr>
            <a:srgbClr val="F26B43"/>
          </p15:clr>
        </p15:guide>
        <p15:guide id="10" pos="746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7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4.xml"/><Relationship Id="rId7" Type="http://schemas.openxmlformats.org/officeDocument/2006/relationships/image" Target="../media/image3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26.xml"/><Relationship Id="rId7" Type="http://schemas.openxmlformats.org/officeDocument/2006/relationships/image" Target="../media/image1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8.xml"/><Relationship Id="rId7" Type="http://schemas.openxmlformats.org/officeDocument/2006/relationships/image" Target="../media/image1.emf"/><Relationship Id="rId12" Type="http://schemas.openxmlformats.org/officeDocument/2006/relationships/image" Target="../media/image29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9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1.xml"/><Relationship Id="rId7" Type="http://schemas.openxmlformats.org/officeDocument/2006/relationships/image" Target="../media/image6.emf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4.xml"/><Relationship Id="rId7" Type="http://schemas.openxmlformats.org/officeDocument/2006/relationships/image" Target="../media/image3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6.xml"/><Relationship Id="rId7" Type="http://schemas.openxmlformats.org/officeDocument/2006/relationships/image" Target="../media/image6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18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20.xml"/><Relationship Id="rId7" Type="http://schemas.openxmlformats.org/officeDocument/2006/relationships/image" Target="../media/image3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22.xml"/><Relationship Id="rId7" Type="http://schemas.openxmlformats.org/officeDocument/2006/relationships/image" Target="../media/image3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B939E37E-5D6F-4C73-A8EC-AB529F0C1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98953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9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9EA50B66-943C-4C6A-9D14-0DDE114EE3F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</a:pPr>
            <a:endParaRPr kumimoji="0" lang="en-GB" sz="3600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ООО «Линде Силовые машины»</a:t>
            </a:r>
            <a:br>
              <a:rPr lang="en-GB" noProof="0" dirty="0"/>
            </a:br>
            <a:r>
              <a:rPr lang="ru-RU" b="0" dirty="0">
                <a:solidFill>
                  <a:schemeClr val="tx2"/>
                </a:solidFill>
              </a:rPr>
              <a:t>Производство первого спиральновитого теплообменника</a:t>
            </a:r>
            <a:endParaRPr lang="en-GB" b="0" noProof="0" dirty="0">
              <a:solidFill>
                <a:schemeClr val="tx2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noProof="0" dirty="0"/>
              <a:t>Кристоф </a:t>
            </a:r>
            <a:r>
              <a:rPr lang="ru-RU" noProof="0" dirty="0" err="1"/>
              <a:t>Зеехольцер</a:t>
            </a:r>
            <a:endParaRPr lang="en-GB" noProof="0" dirty="0"/>
          </a:p>
          <a:p>
            <a:r>
              <a:rPr lang="ru-RU" dirty="0"/>
              <a:t>Санкт-Петербург</a:t>
            </a:r>
            <a:r>
              <a:rPr lang="en-GB" noProof="0" dirty="0"/>
              <a:t>, </a:t>
            </a:r>
            <a:r>
              <a:rPr lang="ru-RU" noProof="0" dirty="0"/>
              <a:t>3 октября 2018 г.</a:t>
            </a:r>
            <a:endParaRPr lang="en-GB" noProof="0" dirty="0"/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2231179-570E-4AD0-B6A7-567DD6F6DD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9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637A7D-520D-480F-840E-6326863B202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2178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451C88F6-6082-4A77-A75F-96D42A261B7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152401"/>
            <a:ext cx="8232503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Производство</a:t>
            </a:r>
            <a:r>
              <a:rPr lang="en-US" dirty="0"/>
              <a:t> – </a:t>
            </a:r>
            <a:r>
              <a:rPr lang="ru-RU" dirty="0"/>
              <a:t>Навивочные работы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4A775-F605-426A-8D35-7132998AC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24" y="1412776"/>
            <a:ext cx="10416480" cy="48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>
            <a:extLst>
              <a:ext uri="{FF2B5EF4-FFF2-40B4-BE49-F238E27FC236}">
                <a16:creationId xmlns:a16="http://schemas.microsoft.com/office/drawing/2014/main" id="{5CF47E18-9113-45D7-8BF1-B551C24DB7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87020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think-cell Folie" r:id="rId6" imgW="445" imgH="446" progId="TCLayout.ActiveDocument.1">
                  <p:embed/>
                </p:oleObj>
              </mc:Choice>
              <mc:Fallback>
                <p:oleObj name="think-cell Folie" r:id="rId6" imgW="445" imgH="446" progId="TCLayout.ActiveDocument.1">
                  <p:embed/>
                  <p:pic>
                    <p:nvPicPr>
                      <p:cNvPr id="17" name="Objekt 16" hidden="1">
                        <a:extLst>
                          <a:ext uri="{FF2B5EF4-FFF2-40B4-BE49-F238E27FC236}">
                            <a16:creationId xmlns:a16="http://schemas.microsoft.com/office/drawing/2014/main" id="{5CF47E18-9113-45D7-8BF1-B551C24DB7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E2D6A79-64BB-4A94-89A2-AE7D6D6C94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152401"/>
            <a:ext cx="8160495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Производство</a:t>
            </a:r>
            <a:r>
              <a:rPr lang="en-US" dirty="0"/>
              <a:t> – </a:t>
            </a:r>
            <a:r>
              <a:rPr lang="ru-RU" dirty="0"/>
              <a:t>Финальная сборка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C400FB8-4008-4442-8197-60E42280C9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486" y="1624318"/>
            <a:ext cx="1929426" cy="144063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34F3FCA-84C7-4A6B-9B15-5272CED8AB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71" y="1629243"/>
            <a:ext cx="2965118" cy="143379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66E9C6A9-D2EC-42A1-8A67-CA1E3F89C2D7}"/>
              </a:ext>
            </a:extLst>
          </p:cNvPr>
          <p:cNvSpPr txBox="1"/>
          <p:nvPr/>
        </p:nvSpPr>
        <p:spPr>
          <a:xfrm>
            <a:off x="862770" y="3063033"/>
            <a:ext cx="2369929" cy="55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Предварительно изготовленный корпус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9232689-6D05-4A70-8A70-68B66B9C9B79}"/>
              </a:ext>
            </a:extLst>
          </p:cNvPr>
          <p:cNvSpPr txBox="1"/>
          <p:nvPr/>
        </p:nvSpPr>
        <p:spPr>
          <a:xfrm>
            <a:off x="9048329" y="6016019"/>
            <a:ext cx="2757126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СВТО финальные сварочные швы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00E4C4D-632E-48F0-8C17-48A3989513ED}"/>
              </a:ext>
            </a:extLst>
          </p:cNvPr>
          <p:cNvSpPr txBox="1"/>
          <p:nvPr/>
        </p:nvSpPr>
        <p:spPr>
          <a:xfrm>
            <a:off x="3503712" y="3069372"/>
            <a:ext cx="1531830" cy="55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Приварка труб к</a:t>
            </a:r>
          </a:p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трубной решетке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E6B9B63-5EE5-4401-B9E3-287D09A9AFD0}"/>
              </a:ext>
            </a:extLst>
          </p:cNvPr>
          <p:cNvSpPr txBox="1"/>
          <p:nvPr/>
        </p:nvSpPr>
        <p:spPr>
          <a:xfrm>
            <a:off x="3821121" y="6064574"/>
            <a:ext cx="2040871" cy="31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 пучка в корпус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7B6EB4-64DC-439C-83DE-5D5F55150C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17" y="3590588"/>
            <a:ext cx="5053350" cy="24222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050BA3-D518-487D-B7ED-091B4514EE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3906" y="1612961"/>
            <a:ext cx="6151548" cy="44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>
            <a:extLst>
              <a:ext uri="{FF2B5EF4-FFF2-40B4-BE49-F238E27FC236}">
                <a16:creationId xmlns:a16="http://schemas.microsoft.com/office/drawing/2014/main" id="{5CF47E18-9113-45D7-8BF1-B551C24DB7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35852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4" name="think-cell Folie" r:id="rId6" imgW="445" imgH="446" progId="TCLayout.ActiveDocument.1">
                  <p:embed/>
                </p:oleObj>
              </mc:Choice>
              <mc:Fallback>
                <p:oleObj name="think-cell Folie" r:id="rId6" imgW="445" imgH="446" progId="TCLayout.ActiveDocument.1">
                  <p:embed/>
                  <p:pic>
                    <p:nvPicPr>
                      <p:cNvPr id="17" name="Objekt 16" hidden="1">
                        <a:extLst>
                          <a:ext uri="{FF2B5EF4-FFF2-40B4-BE49-F238E27FC236}">
                            <a16:creationId xmlns:a16="http://schemas.microsoft.com/office/drawing/2014/main" id="{5CF47E18-9113-45D7-8BF1-B551C24DB7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E2D6A79-64BB-4A94-89A2-AE7D6D6C94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152401"/>
            <a:ext cx="8160495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Производство - инспекция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6E9C6A9-D2EC-42A1-8A67-CA1E3F89C2D7}"/>
              </a:ext>
            </a:extLst>
          </p:cNvPr>
          <p:cNvSpPr txBox="1"/>
          <p:nvPr/>
        </p:nvSpPr>
        <p:spPr>
          <a:xfrm>
            <a:off x="2924165" y="5492942"/>
            <a:ext cx="1887055" cy="315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Финальная инспекция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9232689-6D05-4A70-8A70-68B66B9C9B79}"/>
              </a:ext>
            </a:extLst>
          </p:cNvPr>
          <p:cNvSpPr txBox="1"/>
          <p:nvPr/>
        </p:nvSpPr>
        <p:spPr>
          <a:xfrm>
            <a:off x="2321891" y="2687891"/>
            <a:ext cx="1312219" cy="55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 на </a:t>
            </a:r>
          </a:p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герметичность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00E4C4D-632E-48F0-8C17-48A3989513ED}"/>
              </a:ext>
            </a:extLst>
          </p:cNvPr>
          <p:cNvSpPr txBox="1"/>
          <p:nvPr/>
        </p:nvSpPr>
        <p:spPr>
          <a:xfrm>
            <a:off x="374034" y="5492942"/>
            <a:ext cx="1424044" cy="55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Гидравлические</a:t>
            </a:r>
          </a:p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испытания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3D0282-B76E-43B0-A37C-0D46F61280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58"/>
          <a:stretch/>
        </p:blipFill>
        <p:spPr>
          <a:xfrm>
            <a:off x="2264853" y="3167081"/>
            <a:ext cx="2677087" cy="2325861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CE6B9B63-5EE5-4401-B9E3-287D09A9AFD0}"/>
              </a:ext>
            </a:extLst>
          </p:cNvPr>
          <p:cNvSpPr txBox="1"/>
          <p:nvPr/>
        </p:nvSpPr>
        <p:spPr>
          <a:xfrm>
            <a:off x="5951984" y="5527317"/>
            <a:ext cx="561662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фото после успешного завершения финальной инспекции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83FF56-2C92-4182-B047-13637D0DE2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34" y="1496497"/>
            <a:ext cx="1706611" cy="40050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F90CDD4-D8C9-4C45-B540-B9779A754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853" y="1496498"/>
            <a:ext cx="1022835" cy="119215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472785C-C1E6-4FD4-9E44-11DD9C225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8782" y="1496497"/>
            <a:ext cx="6714497" cy="400506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87D9DBD-513D-4BD0-9719-A8674F6153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1495298"/>
            <a:ext cx="1303589" cy="1192593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F1AE386D-F504-4339-A979-3156FCEC79C5}"/>
              </a:ext>
            </a:extLst>
          </p:cNvPr>
          <p:cNvSpPr txBox="1"/>
          <p:nvPr/>
        </p:nvSpPr>
        <p:spPr>
          <a:xfrm>
            <a:off x="3761624" y="2686884"/>
            <a:ext cx="1289712" cy="315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874960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>
            <a:extLst>
              <a:ext uri="{FF2B5EF4-FFF2-40B4-BE49-F238E27FC236}">
                <a16:creationId xmlns:a16="http://schemas.microsoft.com/office/drawing/2014/main" id="{5CF47E18-9113-45D7-8BF1-B551C24DB7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34476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7" name="think-cell Folie" r:id="rId6" imgW="445" imgH="446" progId="TCLayout.ActiveDocument.1">
                  <p:embed/>
                </p:oleObj>
              </mc:Choice>
              <mc:Fallback>
                <p:oleObj name="think-cell Folie" r:id="rId6" imgW="445" imgH="446" progId="TCLayout.ActiveDocument.1">
                  <p:embed/>
                  <p:pic>
                    <p:nvPicPr>
                      <p:cNvPr id="17" name="Objekt 16" hidden="1">
                        <a:extLst>
                          <a:ext uri="{FF2B5EF4-FFF2-40B4-BE49-F238E27FC236}">
                            <a16:creationId xmlns:a16="http://schemas.microsoft.com/office/drawing/2014/main" id="{5CF47E18-9113-45D7-8BF1-B551C24DB7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E2D6A79-64BB-4A94-89A2-AE7D6D6C94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152401"/>
            <a:ext cx="8160495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Отгрузка СВТО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9232689-6D05-4A70-8A70-68B66B9C9B79}"/>
              </a:ext>
            </a:extLst>
          </p:cNvPr>
          <p:cNvSpPr txBox="1"/>
          <p:nvPr/>
        </p:nvSpPr>
        <p:spPr>
          <a:xfrm>
            <a:off x="3941346" y="1844824"/>
            <a:ext cx="871585" cy="315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Погрузка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300E4C4D-632E-48F0-8C17-48A3989513ED}"/>
              </a:ext>
            </a:extLst>
          </p:cNvPr>
          <p:cNvSpPr txBox="1"/>
          <p:nvPr/>
        </p:nvSpPr>
        <p:spPr>
          <a:xfrm>
            <a:off x="1919536" y="6029398"/>
            <a:ext cx="1872208" cy="31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СВТО - выезд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E6B9B63-5EE5-4401-B9E3-287D09A9AFD0}"/>
              </a:ext>
            </a:extLst>
          </p:cNvPr>
          <p:cNvSpPr txBox="1"/>
          <p:nvPr/>
        </p:nvSpPr>
        <p:spPr>
          <a:xfrm>
            <a:off x="8261214" y="6029398"/>
            <a:ext cx="258731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Транспортировка Заказчику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D221C9-BF5F-4450-8B26-8F326E493A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6323" y="1539494"/>
            <a:ext cx="5542654" cy="447561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57E58BE-94EF-4228-B54E-F996580A73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4009198"/>
            <a:ext cx="4747469" cy="20202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C162D4C-1101-4ED3-8260-ACAD383A84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47" y="1541563"/>
            <a:ext cx="3321999" cy="21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19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noProof="0" dirty="0"/>
              <a:t>.</a:t>
            </a:r>
            <a:endParaRPr lang="en-GB" b="0" noProof="0" dirty="0">
              <a:solidFill>
                <a:schemeClr val="tx2"/>
              </a:solidFill>
            </a:endParaRPr>
          </a:p>
        </p:txBody>
      </p:sp>
      <p:pic>
        <p:nvPicPr>
          <p:cNvPr id="6" name="Bildplatzhalt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29000"/>
          </a:xfr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422A54F-DA9A-44C8-8C9A-117379EBA1A6}"/>
              </a:ext>
            </a:extLst>
          </p:cNvPr>
          <p:cNvSpPr/>
          <p:nvPr/>
        </p:nvSpPr>
        <p:spPr>
          <a:xfrm>
            <a:off x="396000" y="5157192"/>
            <a:ext cx="5555538" cy="133214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r>
              <a:rPr lang="ru-RU" sz="1400" dirty="0">
                <a:solidFill>
                  <a:schemeClr val="accent1"/>
                </a:solidFill>
              </a:rPr>
              <a:t>ООО «Линде Силовые машины»</a:t>
            </a:r>
            <a:endParaRPr lang="en-GB" sz="1400" dirty="0">
              <a:solidFill>
                <a:schemeClr val="accent1"/>
              </a:solidFill>
            </a:endParaRPr>
          </a:p>
          <a:p>
            <a:r>
              <a:rPr lang="ru-RU" sz="1400" dirty="0">
                <a:solidFill>
                  <a:schemeClr val="accent1"/>
                </a:solidFill>
              </a:rPr>
              <a:t>Кристоф </a:t>
            </a:r>
            <a:r>
              <a:rPr lang="ru-RU" sz="1400" dirty="0" err="1">
                <a:solidFill>
                  <a:schemeClr val="accent1"/>
                </a:solidFill>
              </a:rPr>
              <a:t>Зеехольцер</a:t>
            </a:r>
            <a:endParaRPr lang="en-GB" sz="1400" dirty="0">
              <a:solidFill>
                <a:schemeClr val="accent1"/>
              </a:solidFill>
            </a:endParaRPr>
          </a:p>
          <a:p>
            <a:r>
              <a:rPr lang="ru-RU" sz="1400" dirty="0">
                <a:solidFill>
                  <a:schemeClr val="accent1"/>
                </a:solidFill>
              </a:rPr>
              <a:t>Тел.</a:t>
            </a:r>
            <a:r>
              <a:rPr lang="en-GB" sz="1400" dirty="0">
                <a:solidFill>
                  <a:schemeClr val="accent1"/>
                </a:solidFill>
              </a:rPr>
              <a:t> +7 921 982 77 18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christoph.seeholzer@linde.com</a:t>
            </a:r>
          </a:p>
          <a:p>
            <a:r>
              <a:rPr lang="en-GB" sz="1400" dirty="0">
                <a:solidFill>
                  <a:schemeClr val="accent1"/>
                </a:solidFill>
              </a:rPr>
              <a:t>www.linde.com</a:t>
            </a:r>
          </a:p>
        </p:txBody>
      </p:sp>
    </p:spTree>
    <p:extLst>
      <p:ext uri="{BB962C8B-B14F-4D97-AF65-F5344CB8AC3E}">
        <p14:creationId xmlns:p14="http://schemas.microsoft.com/office/powerpoint/2010/main" val="261330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35D4FA8-E0E8-4A42-B1D8-7DFFB20BA66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49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9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C12E7D75-14CE-4EFF-A7A0-976F7A1B7C1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152401"/>
            <a:ext cx="8160495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Основание компании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04567" y="1772816"/>
            <a:ext cx="5315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/>
              <a:t>Июнь</a:t>
            </a:r>
            <a:r>
              <a:rPr lang="en-US" b="1" dirty="0"/>
              <a:t> 2016</a:t>
            </a:r>
            <a:r>
              <a:rPr lang="en-US" dirty="0"/>
              <a:t>: </a:t>
            </a:r>
            <a:r>
              <a:rPr lang="ru-RU" dirty="0"/>
              <a:t>Газпром, Линде и Силовые машины подписали  Протокол о намерениях организовать СП по производству спиральновитых теплообменников на территории РФ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10.03.2017</a:t>
            </a:r>
            <a:r>
              <a:rPr lang="en-US" dirty="0"/>
              <a:t>: </a:t>
            </a:r>
            <a:r>
              <a:rPr lang="ru-RU" dirty="0"/>
              <a:t> Линде и Силовые  машины подписали договор о создании совместного предприятия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30.05.2017</a:t>
            </a:r>
            <a:r>
              <a:rPr lang="en-US" dirty="0"/>
              <a:t>: </a:t>
            </a:r>
            <a:r>
              <a:rPr lang="ru-RU" dirty="0"/>
              <a:t>Первое Собрание участников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22.06.2017</a:t>
            </a:r>
            <a:r>
              <a:rPr lang="en-US" dirty="0"/>
              <a:t>: </a:t>
            </a:r>
            <a:r>
              <a:rPr lang="ru-RU" dirty="0"/>
              <a:t>Регистрация ООО «Линде Силовые машины»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5FEAC6-1B74-4885-A409-3905AC68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984" y="1480331"/>
            <a:ext cx="5206669" cy="4653136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ED62F3FA-A4BD-4404-A24B-E3AF2E5777C0}"/>
              </a:ext>
            </a:extLst>
          </p:cNvPr>
          <p:cNvSpPr txBox="1"/>
          <p:nvPr/>
        </p:nvSpPr>
        <p:spPr>
          <a:xfrm>
            <a:off x="6384032" y="6133467"/>
            <a:ext cx="4608512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Торжественная церемония основания компании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31.05.2017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670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0758928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sz="2000" b="1" dirty="0"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82D5682-118E-4E30-A5C8-DE934416E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8538"/>
              </p:ext>
            </p:extLst>
          </p:nvPr>
        </p:nvGraphicFramePr>
        <p:xfrm>
          <a:off x="2281665" y="1671030"/>
          <a:ext cx="9505053" cy="4752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1423568896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4112318664"/>
                    </a:ext>
                  </a:extLst>
                </a:gridCol>
                <a:gridCol w="4176461">
                  <a:extLst>
                    <a:ext uri="{9D8B030D-6E8A-4147-A177-3AD203B41FA5}">
                      <a16:colId xmlns:a16="http://schemas.microsoft.com/office/drawing/2014/main" val="3914951109"/>
                    </a:ext>
                  </a:extLst>
                </a:gridCol>
              </a:tblGrid>
              <a:tr h="53481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Сфера ответственности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Задачи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13628"/>
                  </a:ext>
                </a:extLst>
              </a:tr>
              <a:tr h="1337394">
                <a:tc>
                  <a:txBody>
                    <a:bodyPr/>
                    <a:lstStyle/>
                    <a:p>
                      <a:r>
                        <a:rPr lang="ru-RU" sz="1600" dirty="0"/>
                        <a:t>Линде Инжиниринг</a:t>
                      </a:r>
                    </a:p>
                    <a:p>
                      <a:r>
                        <a:rPr lang="ru-RU" sz="1600" dirty="0"/>
                        <a:t>Производство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Предоставление технологий производства  СВТО</a:t>
                      </a: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Описание конструкторских и производственных стандартов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Обучение и поддержка команды ЛСМ 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Корректировка процедур и рабочих инструкций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Контроль рабочих инструкций ЛСМ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Руководство и аудиторский контроль ЛСМ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443570"/>
                  </a:ext>
                </a:extLst>
              </a:tr>
              <a:tr h="1325922">
                <a:tc>
                  <a:txBody>
                    <a:bodyPr/>
                    <a:lstStyle/>
                    <a:p>
                      <a:r>
                        <a:rPr lang="ru-RU" sz="1600" dirty="0"/>
                        <a:t>Линде Силовые машины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Внедрение стандартов Линде </a:t>
                      </a: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Описание местных стандартов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Внедрение процедур Линде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Подготовка рабочих инструкций ЛСМ 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Осуществление внутренних аудитов 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Отчет перед Линде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938182"/>
                  </a:ext>
                </a:extLst>
              </a:tr>
              <a:tr h="1259946">
                <a:tc>
                  <a:txBody>
                    <a:bodyPr/>
                    <a:lstStyle/>
                    <a:p>
                      <a:r>
                        <a:rPr lang="ru-RU" sz="1600" dirty="0"/>
                        <a:t>Силовые машины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Оказание поддержки с местными технологиями производства</a:t>
                      </a: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/>
                        <a:t>Оказание поддержки с производственными мощностями и персоналом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Контроль рабочих инструкций ЛСМ </a:t>
                      </a:r>
                      <a:r>
                        <a:rPr lang="en-US" sz="1600" dirty="0"/>
                        <a:t>(</a:t>
                      </a:r>
                      <a:r>
                        <a:rPr lang="ru-RU" sz="1600" dirty="0"/>
                        <a:t>ТБ</a:t>
                      </a:r>
                      <a:r>
                        <a:rPr lang="en-US" sz="1600" dirty="0"/>
                        <a:t>, </a:t>
                      </a:r>
                      <a:r>
                        <a:rPr lang="ru-RU" sz="1600" dirty="0"/>
                        <a:t>производственная площадка</a:t>
                      </a:r>
                      <a:r>
                        <a:rPr lang="en-US" sz="1600" dirty="0"/>
                        <a:t>…)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dirty="0"/>
                        <a:t>Консультирование руководства ЛСМ и ключевого персонала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54448"/>
                  </a:ext>
                </a:extLst>
              </a:tr>
            </a:tbl>
          </a:graphicData>
        </a:graphic>
      </p:graphicFrame>
      <p:sp>
        <p:nvSpPr>
          <p:cNvPr id="536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Поддержка компаний-учредителей</a:t>
            </a:r>
            <a:endParaRPr lang="en-US" sz="1400" dirty="0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8E65A8B7-F455-4755-B4CF-4ACE902A3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794" y="4869160"/>
            <a:ext cx="1235474" cy="112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F17804-2642-4508-943A-3F3BFA1AD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66" y="3590174"/>
            <a:ext cx="1444340" cy="822902"/>
          </a:xfrm>
          <a:prstGeom prst="rect">
            <a:avLst/>
          </a:prstGeom>
        </p:spPr>
      </p:pic>
      <p:pic>
        <p:nvPicPr>
          <p:cNvPr id="11" name="Picture 18" descr="LG_Modul1_RGB_74mm">
            <a:extLst>
              <a:ext uri="{FF2B5EF4-FFF2-40B4-BE49-F238E27FC236}">
                <a16:creationId xmlns:a16="http://schemas.microsoft.com/office/drawing/2014/main" id="{555CA9F7-7435-4364-BDC6-FC7FA465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13" y="2238286"/>
            <a:ext cx="1656184" cy="82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643301B-B1CC-4EE6-BF94-9487E6FD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453336"/>
            <a:ext cx="720477" cy="252264"/>
          </a:xfrm>
        </p:spPr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566F29B-0D54-4A75-933A-D0700EE6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6000" y="6453336"/>
            <a:ext cx="10308592" cy="2522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</p:spTree>
    <p:extLst>
      <p:ext uri="{BB962C8B-B14F-4D97-AF65-F5344CB8AC3E}">
        <p14:creationId xmlns:p14="http://schemas.microsoft.com/office/powerpoint/2010/main" val="359327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2F1FC0A-4182-43C0-B66A-2C5CC2C4AE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6" name="think-cell Folie" r:id="rId5" imgW="445" imgH="446" progId="TCLayout.ActiveDocument.1">
                  <p:embed/>
                </p:oleObj>
              </mc:Choice>
              <mc:Fallback>
                <p:oleObj name="think-cell Folie" r:id="rId5" imgW="445" imgH="4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2F1FC0A-4182-43C0-B66A-2C5CC2C4AE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B53BDC41-D4CE-4283-96D0-C357ECE55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1358195"/>
            <a:ext cx="3980786" cy="520181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18AB4A3-6986-47E7-B179-2AF54D4EF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3501008"/>
            <a:ext cx="7943528" cy="271933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155577" y="152636"/>
            <a:ext cx="669651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72800" tIns="0" rIns="17280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2pPr>
            <a:lvl3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3pPr>
            <a:lvl4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4pPr>
            <a:lvl5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5pPr>
            <a:lvl6pPr marL="4572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6pPr>
            <a:lvl7pPr marL="9144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7pPr>
            <a:lvl8pPr marL="13716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8pPr>
            <a:lvl9pPr marL="1828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1"/>
                </a:solidFill>
                <a:latin typeface="LindeDaxPowerPoint" pitchFamily="34" charset="0"/>
              </a:defRPr>
            </a:lvl9pPr>
          </a:lstStyle>
          <a:p>
            <a:r>
              <a:rPr lang="ru-RU" kern="0" dirty="0"/>
              <a:t>Линде Силовые машины</a:t>
            </a:r>
            <a:br>
              <a:rPr lang="en-US" kern="0" dirty="0"/>
            </a:br>
            <a:r>
              <a:rPr lang="ru-RU" kern="0" dirty="0"/>
              <a:t>Площадки</a:t>
            </a:r>
            <a:endParaRPr lang="en-US" kern="0" dirty="0"/>
          </a:p>
        </p:txBody>
      </p:sp>
      <p:sp>
        <p:nvSpPr>
          <p:cNvPr id="17" name="Legende: Linie 16">
            <a:extLst>
              <a:ext uri="{FF2B5EF4-FFF2-40B4-BE49-F238E27FC236}">
                <a16:creationId xmlns:a16="http://schemas.microsoft.com/office/drawing/2014/main" id="{0C1FD865-7512-4A5B-A4DF-F93A0622F43F}"/>
              </a:ext>
            </a:extLst>
          </p:cNvPr>
          <p:cNvSpPr/>
          <p:nvPr/>
        </p:nvSpPr>
        <p:spPr bwMode="auto">
          <a:xfrm>
            <a:off x="9169970" y="5031230"/>
            <a:ext cx="2111211" cy="558010"/>
          </a:xfrm>
          <a:prstGeom prst="borderCallout1">
            <a:avLst>
              <a:gd name="adj1" fmla="val 105232"/>
              <a:gd name="adj2" fmla="val -1503"/>
              <a:gd name="adj3" fmla="val 184050"/>
              <a:gd name="adj4" fmla="val -14607"/>
            </a:avLst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82800" rIns="90000" bIns="8280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18C1865-F6AF-403C-8C1F-1B7ABBC14998}"/>
              </a:ext>
            </a:extLst>
          </p:cNvPr>
          <p:cNvSpPr txBox="1"/>
          <p:nvPr/>
        </p:nvSpPr>
        <p:spPr>
          <a:xfrm>
            <a:off x="7979532" y="6206355"/>
            <a:ext cx="2076908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Арендуемая площадь </a:t>
            </a:r>
            <a:r>
              <a:rPr lang="en-US" b="1" dirty="0">
                <a:solidFill>
                  <a:srgbClr val="00B050"/>
                </a:solidFill>
              </a:rPr>
              <a:t>750 </a:t>
            </a:r>
            <a:r>
              <a:rPr lang="ru-RU" b="1" dirty="0">
                <a:solidFill>
                  <a:srgbClr val="00B050"/>
                </a:solidFill>
              </a:rPr>
              <a:t>м</a:t>
            </a:r>
            <a:r>
              <a:rPr lang="en-US" b="1" dirty="0">
                <a:solidFill>
                  <a:srgbClr val="00B050"/>
                </a:solidFill>
              </a:rPr>
              <a:t>²</a:t>
            </a:r>
          </a:p>
        </p:txBody>
      </p:sp>
      <p:sp>
        <p:nvSpPr>
          <p:cNvPr id="19" name="Legende: Linie 18">
            <a:extLst>
              <a:ext uri="{FF2B5EF4-FFF2-40B4-BE49-F238E27FC236}">
                <a16:creationId xmlns:a16="http://schemas.microsoft.com/office/drawing/2014/main" id="{3AF837C1-4AD0-4E26-98FB-6588C7416137}"/>
              </a:ext>
            </a:extLst>
          </p:cNvPr>
          <p:cNvSpPr/>
          <p:nvPr/>
        </p:nvSpPr>
        <p:spPr bwMode="auto">
          <a:xfrm>
            <a:off x="4285119" y="4195354"/>
            <a:ext cx="7272808" cy="1393886"/>
          </a:xfrm>
          <a:prstGeom prst="borderCallout1">
            <a:avLst>
              <a:gd name="adj1" fmla="val 99344"/>
              <a:gd name="adj2" fmla="val 31820"/>
              <a:gd name="adj3" fmla="val 144542"/>
              <a:gd name="adj4" fmla="val 27084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82800" rIns="90000" bIns="82800" numCol="1" rtlCol="0" anchor="t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indeDaxPowerPoint" panose="020B0500000000020000" pitchFamily="34" charset="0"/>
              <a:buChar char="–"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A7F4EDF-16BF-4F25-82D1-5567AF0F2BCA}"/>
              </a:ext>
            </a:extLst>
          </p:cNvPr>
          <p:cNvSpPr txBox="1"/>
          <p:nvPr/>
        </p:nvSpPr>
        <p:spPr>
          <a:xfrm>
            <a:off x="5602622" y="6158169"/>
            <a:ext cx="171751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8B3FF"/>
                </a:solidFill>
              </a:rPr>
              <a:t>Общая площадь </a:t>
            </a:r>
            <a:r>
              <a:rPr lang="en-US" b="1" dirty="0">
                <a:solidFill>
                  <a:srgbClr val="48B3FF"/>
                </a:solidFill>
              </a:rPr>
              <a:t>6400 </a:t>
            </a:r>
            <a:r>
              <a:rPr lang="ru-RU" b="1" dirty="0">
                <a:solidFill>
                  <a:srgbClr val="48B3FF"/>
                </a:solidFill>
              </a:rPr>
              <a:t>м</a:t>
            </a:r>
            <a:r>
              <a:rPr lang="en-US" b="1" dirty="0">
                <a:solidFill>
                  <a:srgbClr val="48B3FF"/>
                </a:solidFill>
              </a:rPr>
              <a:t>²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BAEA238-8BDF-493C-8934-8FA0E0B315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454" y="1506780"/>
            <a:ext cx="4583832" cy="1859453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693053CD-0897-433C-AD57-1D35C7553502}"/>
              </a:ext>
            </a:extLst>
          </p:cNvPr>
          <p:cNvSpPr txBox="1"/>
          <p:nvPr/>
        </p:nvSpPr>
        <p:spPr>
          <a:xfrm>
            <a:off x="1370594" y="4892297"/>
            <a:ext cx="1360559" cy="347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5591"/>
                </a:solidFill>
              </a:rPr>
              <a:t>Офис ЛСМ</a:t>
            </a:r>
            <a:endParaRPr lang="en-US" b="1" dirty="0">
              <a:solidFill>
                <a:srgbClr val="00559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237F56A-D6C5-4BDC-8D4D-FB6AB1EDC1C7}"/>
              </a:ext>
            </a:extLst>
          </p:cNvPr>
          <p:cNvSpPr txBox="1"/>
          <p:nvPr/>
        </p:nvSpPr>
        <p:spPr>
          <a:xfrm>
            <a:off x="4131094" y="1298471"/>
            <a:ext cx="196490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5591"/>
                </a:solidFill>
              </a:rPr>
              <a:t>Производственная площадка ЛСМ</a:t>
            </a:r>
            <a:endParaRPr lang="en-US" b="1" dirty="0">
              <a:solidFill>
                <a:srgbClr val="005591"/>
              </a:solidFill>
            </a:endParaRPr>
          </a:p>
        </p:txBody>
      </p:sp>
      <p:sp>
        <p:nvSpPr>
          <p:cNvPr id="10" name="Kreuz 9">
            <a:extLst>
              <a:ext uri="{FF2B5EF4-FFF2-40B4-BE49-F238E27FC236}">
                <a16:creationId xmlns:a16="http://schemas.microsoft.com/office/drawing/2014/main" id="{50ABE5B4-409B-41B4-AD19-3A04573302AA}"/>
              </a:ext>
            </a:extLst>
          </p:cNvPr>
          <p:cNvSpPr/>
          <p:nvPr/>
        </p:nvSpPr>
        <p:spPr bwMode="auto">
          <a:xfrm rot="2676238">
            <a:off x="3874121" y="1258667"/>
            <a:ext cx="267292" cy="266588"/>
          </a:xfrm>
          <a:prstGeom prst="plus">
            <a:avLst>
              <a:gd name="adj" fmla="val 41177"/>
            </a:avLst>
          </a:prstGeom>
          <a:solidFill>
            <a:srgbClr val="00559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82800" rIns="90000" bIns="82800" numCol="1" rtlCol="0" anchor="t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indeDaxPowerPoint" panose="020B0500000000020000" pitchFamily="34" charset="0"/>
              <a:buChar char="–"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  <p:sp>
        <p:nvSpPr>
          <p:cNvPr id="33" name="Kreuz 32">
            <a:extLst>
              <a:ext uri="{FF2B5EF4-FFF2-40B4-BE49-F238E27FC236}">
                <a16:creationId xmlns:a16="http://schemas.microsoft.com/office/drawing/2014/main" id="{6ECDEB71-BCA3-4E37-B9CF-C651092AD55C}"/>
              </a:ext>
            </a:extLst>
          </p:cNvPr>
          <p:cNvSpPr/>
          <p:nvPr/>
        </p:nvSpPr>
        <p:spPr bwMode="auto">
          <a:xfrm rot="2676238">
            <a:off x="2191710" y="5158493"/>
            <a:ext cx="267292" cy="266588"/>
          </a:xfrm>
          <a:prstGeom prst="plus">
            <a:avLst>
              <a:gd name="adj" fmla="val 41177"/>
            </a:avLst>
          </a:prstGeom>
          <a:solidFill>
            <a:srgbClr val="00559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82800" rIns="90000" bIns="82800" numCol="1" rtlCol="0" anchor="t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LindeDaxPowerPoint" panose="020B0500000000020000" pitchFamily="34" charset="0"/>
              <a:buChar char="–"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LindeDaxPowerPoi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1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2D5449A-594C-4962-8C9A-4901BE17FEE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275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5DBB901-388D-4C63-957F-8D89F2A2CB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152401"/>
            <a:ext cx="8160495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Организация производственной площадки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FD78EA14-EA35-4D9C-AE3E-5988640DE4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17" b="21717"/>
          <a:stretch>
            <a:fillRect/>
          </a:stretch>
        </p:blipFill>
        <p:spPr>
          <a:xfrm>
            <a:off x="334963" y="1401631"/>
            <a:ext cx="3110931" cy="1319776"/>
          </a:xfrm>
          <a:prstGeom prst="rect">
            <a:avLst/>
          </a:prstGeom>
        </p:spPr>
      </p:pic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6CF9F72-C2B4-4B8E-90A8-6E2DCFF608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17" b="21717"/>
          <a:stretch>
            <a:fillRect/>
          </a:stretch>
        </p:blipFill>
        <p:spPr>
          <a:xfrm>
            <a:off x="328539" y="2843754"/>
            <a:ext cx="3110931" cy="1319776"/>
          </a:xfrm>
          <a:prstGeom prst="rect">
            <a:avLst/>
          </a:prstGeom>
        </p:spPr>
      </p:pic>
      <p:pic>
        <p:nvPicPr>
          <p:cNvPr id="11" name="Bildplatzhalter 6">
            <a:extLst>
              <a:ext uri="{FF2B5EF4-FFF2-40B4-BE49-F238E27FC236}">
                <a16:creationId xmlns:a16="http://schemas.microsoft.com/office/drawing/2014/main" id="{BD99BCD3-861D-48E3-BBA8-78E50C9DCC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17" b="21717"/>
          <a:stretch>
            <a:fillRect/>
          </a:stretch>
        </p:blipFill>
        <p:spPr>
          <a:xfrm>
            <a:off x="334963" y="4285877"/>
            <a:ext cx="3104507" cy="13170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80D22F2-A3F2-4243-947E-C7EE1F8B4F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1744" y="1916832"/>
            <a:ext cx="7632848" cy="353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0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</a:pPr>
            <a:endParaRPr lang="en-US" sz="800" dirty="0">
              <a:cs typeface="Arial" panose="020B0604020202020204" pitchFamily="34" charset="0"/>
              <a:sym typeface="LindeDaxPowerPoint" panose="020B0500000000020000" pitchFamily="34" charset="0"/>
            </a:endParaRPr>
          </a:p>
        </p:txBody>
      </p:sp>
      <p:sp>
        <p:nvSpPr>
          <p:cNvPr id="536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336" y="98425"/>
            <a:ext cx="8232502" cy="10223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Этапы производства СВТО</a:t>
            </a:r>
            <a:endParaRPr lang="en-US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1268760"/>
            <a:ext cx="9142583" cy="5377146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5270861-8759-412B-A571-D3F96DAF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453336"/>
            <a:ext cx="720477" cy="252264"/>
          </a:xfrm>
        </p:spPr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A871C57-DAAB-4235-BD54-E2C5C643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6000" y="6453336"/>
            <a:ext cx="10308592" cy="2522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</p:spTree>
    <p:extLst>
      <p:ext uri="{BB962C8B-B14F-4D97-AF65-F5344CB8AC3E}">
        <p14:creationId xmlns:p14="http://schemas.microsoft.com/office/powerpoint/2010/main" val="159622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DAA7F61F-5EDB-496D-BF9C-A1802D02037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25224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5A64DB49-08F6-4501-963C-BA7022A3271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152401"/>
            <a:ext cx="8232503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Изготовление сердечника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0F2CB18-6A69-4180-9D8F-CD22A03D4DB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362613"/>
            <a:ext cx="10400646" cy="51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8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DD2F6FB-0E5F-4EA0-9964-FD354A1390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4300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52BE2D6-FF65-4896-AFC1-78C62D3809B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152401"/>
            <a:ext cx="8232503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Производство</a:t>
            </a:r>
            <a:r>
              <a:rPr lang="en-US" dirty="0"/>
              <a:t> – </a:t>
            </a:r>
            <a:r>
              <a:rPr lang="ru-RU" dirty="0"/>
              <a:t>Навивочные работы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0DB55C5-04DB-4685-80CC-BF8D5F54A8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39" y="1322431"/>
            <a:ext cx="10692953" cy="52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524285E-19F9-45A9-A2AE-9C169638C7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4561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5"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9849040A-7E78-4541-B685-62F6992D92F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2000" b="1" u="none" strike="noStrike" cap="none" normalizeH="0" dirty="0" err="1">
              <a:ln>
                <a:noFill/>
              </a:ln>
              <a:solidFill>
                <a:schemeClr val="tx1"/>
              </a:solidFill>
              <a:effectLst/>
              <a:ea typeface="+mj-ea"/>
              <a:cs typeface="+mj-cs"/>
              <a:sym typeface="LindeDaxPowerPoint" panose="020B0500000000020000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152401"/>
            <a:ext cx="8232503" cy="1008062"/>
          </a:xfrm>
        </p:spPr>
        <p:txBody>
          <a:bodyPr/>
          <a:lstStyle/>
          <a:p>
            <a:r>
              <a:rPr lang="ru-RU" dirty="0"/>
              <a:t>Линде Силовые машины</a:t>
            </a:r>
            <a:br>
              <a:rPr lang="en-US" dirty="0"/>
            </a:br>
            <a:r>
              <a:rPr lang="ru-RU" dirty="0"/>
              <a:t>Производство</a:t>
            </a:r>
            <a:r>
              <a:rPr lang="en-US" dirty="0"/>
              <a:t> – </a:t>
            </a:r>
            <a:r>
              <a:rPr lang="ru-RU" dirty="0"/>
              <a:t>Навивочные работы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5E3D5873-F4BE-4A8D-920B-0FFB88C5043D}" type="datetime1">
              <a:rPr lang="en-US" noProof="0" smtClean="0"/>
              <a:t>9/21/2018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Linde Power machines LLC / Christoph Seeholzer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563B63-15A3-49B5-B5AA-BC538F09EF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1319972"/>
            <a:ext cx="10128448" cy="51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19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5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1&quot;&gt;&lt;elem m_fUsage=&quot;1.00000000000000000000E+00&quot;&gt;&lt;m_msothmcolidx val=&quot;0&quot;/&gt;&lt;m_rgb r=&quot;37&quot; g=&quot;91&quot; b=&quot;7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D_05TExUOxvg8o3wV9f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7ZZM_saTQyz4QRzUNO6O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D_05TExUOxvg8o3wV9f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69THj7TwCEeWDq_tNEC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KfUZraRRqA8gqsSeQ8k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V7lkWXRKKnUKs.6.gqB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GaacU7QZWN7VHBwJw7I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hhxfglSOajX1UxBUiaf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hhxfglSOajX1UxBUiaf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hhxfglSOajX1UxBUiaf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_6wAm_fRnqOYvFDIWhN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TWK20.SUGRNXocANQILg"/>
</p:tagLst>
</file>

<file path=ppt/theme/theme1.xml><?xml version="1.0" encoding="utf-8"?>
<a:theme xmlns:a="http://schemas.openxmlformats.org/drawingml/2006/main" name="Linde">
  <a:themeElements>
    <a:clrScheme name="LINDE 2017-03-02">
      <a:dk1>
        <a:srgbClr val="000000"/>
      </a:dk1>
      <a:lt1>
        <a:srgbClr val="FFFFFF"/>
      </a:lt1>
      <a:dk2>
        <a:srgbClr val="00A0E1"/>
      </a:dk2>
      <a:lt2>
        <a:srgbClr val="E8E9EB"/>
      </a:lt2>
      <a:accent1>
        <a:srgbClr val="005591"/>
      </a:accent1>
      <a:accent2>
        <a:srgbClr val="4D88B2"/>
      </a:accent2>
      <a:accent3>
        <a:srgbClr val="80AAC8"/>
      </a:accent3>
      <a:accent4>
        <a:srgbClr val="B3CCDE"/>
      </a:accent4>
      <a:accent5>
        <a:srgbClr val="00A0E1"/>
      </a:accent5>
      <a:accent6>
        <a:srgbClr val="6E7878"/>
      </a:accent6>
      <a:hlink>
        <a:srgbClr val="000000"/>
      </a:hlink>
      <a:folHlink>
        <a:srgbClr val="000000"/>
      </a:folHlink>
    </a:clrScheme>
    <a:fontScheme name="Linde-PPT-2010">
      <a:majorFont>
        <a:latin typeface="LindeDaxPowerPoint"/>
        <a:ea typeface=""/>
        <a:cs typeface=""/>
      </a:majorFont>
      <a:minorFont>
        <a:latin typeface="LindeDaxPowerPoin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82800" rIns="90000" bIns="82800" numCol="1" rtlCol="0" anchor="t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 typeface="LindeDaxPowerPoint" panose="020B0500000000020000" pitchFamily="34" charset="0"/>
          <a:buChar char="–"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LindeDaxPowerPoin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82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indeDaxPowerPoint" pitchFamily="34" charset="0"/>
          </a:defRPr>
        </a:defPPr>
      </a:lstStyle>
    </a:lnDef>
  </a:objectDefaults>
  <a:extraClrSchemeLst/>
  <a:custClrLst>
    <a:custClr name="Linde Blue">
      <a:srgbClr val="005591"/>
    </a:custClr>
    <a:custClr name="Linde Cyan">
      <a:srgbClr val="00A0E1"/>
    </a:custClr>
    <a:custClr name="Linde Dark Blue">
      <a:srgbClr val="002D5A"/>
    </a:custClr>
    <a:custClr name="Linde Grey 4">
      <a:srgbClr val="6E7878"/>
    </a:custClr>
    <a:custClr name="Linde Signal Red">
      <a:srgbClr val="E1000F"/>
    </a:custClr>
    <a:custClr name="Linde Signal Orange">
      <a:srgbClr val="DC7800"/>
    </a:custClr>
    <a:custClr name="Linde Signal Yellow">
      <a:srgbClr val="FFD200"/>
    </a:custClr>
    <a:custClr name="Linde Signal Turquoise">
      <a:srgbClr val="009B9B"/>
    </a:custClr>
    <a:custClr name="Linde Signal Green">
      <a:srgbClr val="009B3C"/>
    </a:custClr>
    <a:custClr name="Linde Neon Green">
      <a:srgbClr val="BECD00"/>
    </a:custClr>
    <a:custClr name="Linde Light Grey">
      <a:srgbClr val="D2E1EB"/>
    </a:custClr>
    <a:custClr name="Linde Blue Grey 1">
      <a:srgbClr val="BEC8D7"/>
    </a:custClr>
    <a:custClr name="Linde Blue Grey 2">
      <a:srgbClr val="96A5B4"/>
    </a:custClr>
    <a:custClr name="Linde Blue Grey 3">
      <a:srgbClr val="467391"/>
    </a:custClr>
    <a:custClr name="Linde Grey 1">
      <a:srgbClr val="D7E1E6"/>
    </a:custClr>
    <a:custClr name="Linde Grey 2">
      <a:srgbClr val="CDD2CD"/>
    </a:custClr>
    <a:custClr name="Linde Grey 3">
      <a:srgbClr val="B9BEB4"/>
    </a:custClr>
    <a:custClr name="Linde Brown 1">
      <a:srgbClr val="E1DCCD"/>
    </a:custClr>
    <a:custClr name="Linde Brown 2">
      <a:srgbClr val="CDC3AA"/>
    </a:custClr>
    <a:custClr name="Linde Brown 3">
      <a:srgbClr val="BEB49B"/>
    </a:custClr>
    <a:custClr name="Linde Green 1">
      <a:srgbClr val="E1EBB4"/>
    </a:custClr>
    <a:custClr name="Linde Green 2">
      <a:srgbClr val="AFB478"/>
    </a:custClr>
    <a:custClr name="Linde Green 3">
      <a:srgbClr val="787D46"/>
    </a:custClr>
  </a:custClrLst>
  <a:extLst>
    <a:ext uri="{05A4C25C-085E-4340-85A3-A5531E510DB2}">
      <thm15:themeFamily xmlns:thm15="http://schemas.microsoft.com/office/thememl/2012/main" name="Präsentation33" id="{33FE790B-1CD3-8847-A09D-7149FE3B5872}" vid="{10EAB22C-434C-1F4C-A44B-C4FD5D27D4DA}"/>
    </a:ext>
  </a:extLst>
</a:theme>
</file>

<file path=ppt/theme/theme2.xml><?xml version="1.0" encoding="utf-8"?>
<a:theme xmlns:a="http://schemas.openxmlformats.org/drawingml/2006/main" name="Larissa">
  <a:themeElements>
    <a:clrScheme name="LINDE 2017-03-02">
      <a:dk1>
        <a:srgbClr val="000000"/>
      </a:dk1>
      <a:lt1>
        <a:srgbClr val="FFFFFF"/>
      </a:lt1>
      <a:dk2>
        <a:srgbClr val="00A0E1"/>
      </a:dk2>
      <a:lt2>
        <a:srgbClr val="E8E9EB"/>
      </a:lt2>
      <a:accent1>
        <a:srgbClr val="005591"/>
      </a:accent1>
      <a:accent2>
        <a:srgbClr val="4D88B2"/>
      </a:accent2>
      <a:accent3>
        <a:srgbClr val="80AAC8"/>
      </a:accent3>
      <a:accent4>
        <a:srgbClr val="B3CCDE"/>
      </a:accent4>
      <a:accent5>
        <a:srgbClr val="00A0E1"/>
      </a:accent5>
      <a:accent6>
        <a:srgbClr val="6E7878"/>
      </a:accent6>
      <a:hlink>
        <a:srgbClr val="000000"/>
      </a:hlink>
      <a:folHlink>
        <a:srgbClr val="000000"/>
      </a:folHlink>
    </a:clrScheme>
    <a:fontScheme name="Linde-PPT-2010">
      <a:majorFont>
        <a:latin typeface="LindeDaxPowerPoint"/>
        <a:ea typeface=""/>
        <a:cs typeface=""/>
      </a:majorFont>
      <a:minorFont>
        <a:latin typeface="LindeDaxPowerPoin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INDE 2017-03-02">
      <a:dk1>
        <a:srgbClr val="000000"/>
      </a:dk1>
      <a:lt1>
        <a:srgbClr val="FFFFFF"/>
      </a:lt1>
      <a:dk2>
        <a:srgbClr val="00A0E1"/>
      </a:dk2>
      <a:lt2>
        <a:srgbClr val="E8E9EB"/>
      </a:lt2>
      <a:accent1>
        <a:srgbClr val="005591"/>
      </a:accent1>
      <a:accent2>
        <a:srgbClr val="4D88B2"/>
      </a:accent2>
      <a:accent3>
        <a:srgbClr val="80AAC8"/>
      </a:accent3>
      <a:accent4>
        <a:srgbClr val="B3CCDE"/>
      </a:accent4>
      <a:accent5>
        <a:srgbClr val="00A0E1"/>
      </a:accent5>
      <a:accent6>
        <a:srgbClr val="6E7878"/>
      </a:accent6>
      <a:hlink>
        <a:srgbClr val="000000"/>
      </a:hlink>
      <a:folHlink>
        <a:srgbClr val="000000"/>
      </a:folHlink>
    </a:clrScheme>
    <a:fontScheme name="Linde-PPT-2010">
      <a:majorFont>
        <a:latin typeface="LindeDaxPowerPoint"/>
        <a:ea typeface=""/>
        <a:cs typeface=""/>
      </a:majorFont>
      <a:minorFont>
        <a:latin typeface="LindeDaxPowerPoin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Linde_Power_Machines_PowerPoint_16x9</Template>
  <TotalTime>0</TotalTime>
  <Words>389</Words>
  <Application>Microsoft Office PowerPoint</Application>
  <PresentationFormat>Widescreen</PresentationFormat>
  <Paragraphs>108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MS PGothic</vt:lpstr>
      <vt:lpstr>MS PGothic</vt:lpstr>
      <vt:lpstr>Arial</vt:lpstr>
      <vt:lpstr>LindeDaxPowerPoint</vt:lpstr>
      <vt:lpstr>Wingdings</vt:lpstr>
      <vt:lpstr>Linde</vt:lpstr>
      <vt:lpstr>think-cell Folie</vt:lpstr>
      <vt:lpstr>ООО «Линде Силовые машины» Производство первого спиральновитого теплообменника</vt:lpstr>
      <vt:lpstr>Линде Силовые машины Основание компании </vt:lpstr>
      <vt:lpstr>Линде Силовые машины Поддержка компаний-учредителей</vt:lpstr>
      <vt:lpstr>  </vt:lpstr>
      <vt:lpstr>Линде Силовые машины Организация производственной площадки</vt:lpstr>
      <vt:lpstr>Линде Силовые машины Этапы производства СВТО</vt:lpstr>
      <vt:lpstr>Линде Силовые машины Изготовление сердечника</vt:lpstr>
      <vt:lpstr>Линде Силовые машины Производство – Навивочные работы</vt:lpstr>
      <vt:lpstr>Линде Силовые машины Производство – Навивочные работы</vt:lpstr>
      <vt:lpstr>Линде Силовые машины Производство – Навивочные работы</vt:lpstr>
      <vt:lpstr>Линде Силовые машины Производство – Финальная сборка</vt:lpstr>
      <vt:lpstr>Линде Силовые машины Производство - инспекция</vt:lpstr>
      <vt:lpstr>Линде Силовые машины Отгрузка СВТО</vt:lpstr>
      <vt:lpstr>Спасибо за внимание.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Headline. Second Headline.</dc:title>
  <dc:creator>Christoph Seeholzer</dc:creator>
  <cp:lastModifiedBy>Ekaterina Dolganova</cp:lastModifiedBy>
  <cp:revision>147</cp:revision>
  <cp:lastPrinted>2018-09-21T06:16:25Z</cp:lastPrinted>
  <dcterms:created xsi:type="dcterms:W3CDTF">2017-10-03T13:04:28Z</dcterms:created>
  <dcterms:modified xsi:type="dcterms:W3CDTF">2018-09-21T06:30:17Z</dcterms:modified>
</cp:coreProperties>
</file>