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99" r:id="rId4"/>
    <p:sldId id="296" r:id="rId5"/>
    <p:sldId id="309" r:id="rId6"/>
    <p:sldId id="304" r:id="rId7"/>
    <p:sldId id="305" r:id="rId8"/>
    <p:sldId id="306" r:id="rId9"/>
    <p:sldId id="281" r:id="rId10"/>
    <p:sldId id="307" r:id="rId11"/>
    <p:sldId id="308" r:id="rId12"/>
    <p:sldId id="300" r:id="rId13"/>
    <p:sldId id="271" r:id="rId14"/>
    <p:sldId id="295" r:id="rId15"/>
    <p:sldId id="294" r:id="rId16"/>
    <p:sldId id="280" r:id="rId17"/>
    <p:sldId id="302" r:id="rId18"/>
    <p:sldId id="310" r:id="rId19"/>
    <p:sldId id="289" r:id="rId2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131" autoAdjust="0"/>
  </p:normalViewPr>
  <p:slideViewPr>
    <p:cSldViewPr>
      <p:cViewPr varScale="1">
        <p:scale>
          <a:sx n="109" d="100"/>
          <a:sy n="109" d="100"/>
        </p:scale>
        <p:origin x="1662" y="114"/>
      </p:cViewPr>
      <p:guideLst>
        <p:guide orient="horz" pos="5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886B-121E-40B4-8718-A4D6975C2CDB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121A-EB4B-410C-B7E8-25CA88462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9DD3-9FF2-4B81-8A9B-C93E6368DF39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E52F-BDCE-4914-903B-A39A0BC27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6AD20-46D1-4106-AB32-57E2E0F24247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5B42-C7E8-4CDF-B25B-FDD25694D8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894D-B7CE-4D64-967F-0E96B7978695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C35B-D2F0-4CE5-AA8B-236E5BFAC8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8806-8E05-49C4-9BD1-9FFFB453776E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03D5-72C1-4F0E-9358-B654DAE3F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C73-17B5-43F2-8117-AFF1FD973004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210D-3883-4375-AE4B-819F1D805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016E-180E-4F13-B1ED-E2D3DA899B78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16E3-C78F-4C51-932E-EFC702DC31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28A9-DC02-41ED-9C6A-F2F90545B279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F702-9A9E-42AF-B1AA-6BF1DE750A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84FB-F054-4AFB-97FB-4FB3CCA12A4D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3228-0FB8-46FE-8F5E-2B5CE6C08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C212-20DE-4A62-883B-1EFD27CABB43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B4CA-5812-4271-AF1B-2DCC4C86C3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156F-4C83-4CCF-8880-4E7D6449645F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4519-0656-4D2D-B765-CCDCC91E08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3501F-5540-4392-8DFA-C7E5B79E4B03}" type="datetimeFigureOut">
              <a:rPr lang="ru-RU"/>
              <a:pPr>
                <a:defRPr/>
              </a:pPr>
              <a:t>22.10.19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643376-A616-41FE-9CEB-E3FD487197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be@gpa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pa.ru/zond" TargetMode="External"/><Relationship Id="rId4" Type="http://schemas.openxmlformats.org/officeDocument/2006/relationships/hyperlink" Target="mailto:zond@gp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6"/>
          <p:cNvGrpSpPr>
            <a:grpSpLocks/>
          </p:cNvGrpSpPr>
          <p:nvPr/>
        </p:nvGrpSpPr>
        <p:grpSpPr bwMode="auto">
          <a:xfrm>
            <a:off x="142875" y="116632"/>
            <a:ext cx="9001125" cy="5075238"/>
            <a:chOff x="107504" y="155283"/>
            <a:chExt cx="9001000" cy="5074216"/>
          </a:xfrm>
        </p:grpSpPr>
        <p:pic>
          <p:nvPicPr>
            <p:cNvPr id="2052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1605697"/>
              <a:ext cx="6480720" cy="362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55283"/>
              <a:ext cx="1800200" cy="125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043608" y="5320720"/>
            <a:ext cx="7704856" cy="104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altLang="ru-RU" sz="1600" b="1" dirty="0" smtClean="0">
                <a:solidFill>
                  <a:srgbClr val="002060"/>
                </a:solidFill>
                <a:latin typeface="Arial" charset="0"/>
              </a:rPr>
              <a:t>SCADA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«Зонд2015» в составе САУ ГРС</a:t>
            </a:r>
            <a:endParaRPr lang="en-US" altLang="ru-RU" sz="1600" b="1" dirty="0">
              <a:solidFill>
                <a:srgbClr val="002060"/>
              </a:solidFill>
              <a:latin typeface="Arial" charset="0"/>
            </a:endParaRPr>
          </a:p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sz="1400" b="1" i="1" dirty="0" smtClean="0">
                <a:solidFill>
                  <a:srgbClr val="002060"/>
                </a:solidFill>
                <a:latin typeface="Arial" charset="0"/>
              </a:rPr>
              <a:t>Начальник отдела программных комплексов </a:t>
            </a:r>
          </a:p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sz="1400" b="1" i="1" dirty="0" smtClean="0">
                <a:solidFill>
                  <a:srgbClr val="002060"/>
                </a:solidFill>
                <a:latin typeface="Arial" charset="0"/>
              </a:rPr>
              <a:t>ООО </a:t>
            </a:r>
            <a:r>
              <a:rPr lang="ru-RU" altLang="ru-RU" sz="1400" b="1" i="1" dirty="0">
                <a:solidFill>
                  <a:srgbClr val="002060"/>
                </a:solidFill>
                <a:latin typeface="Arial" charset="0"/>
              </a:rPr>
              <a:t>Фирма «Газприборавтоматика» </a:t>
            </a:r>
            <a:endParaRPr lang="ru-RU" altLang="ru-RU" sz="1400" b="1" i="1" dirty="0" smtClean="0">
              <a:solidFill>
                <a:srgbClr val="002060"/>
              </a:solidFill>
              <a:latin typeface="Arial" charset="0"/>
            </a:endParaRPr>
          </a:p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sz="1400" b="1" i="1" dirty="0" smtClean="0">
                <a:solidFill>
                  <a:srgbClr val="002060"/>
                </a:solidFill>
                <a:latin typeface="Arial" charset="0"/>
              </a:rPr>
              <a:t>Егоров Борис Евгеньевич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10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683568" y="1052736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Выполнению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требований, сформулированных Службой корпоративной защиты ПАО «Газпром» по обеспечению безопасности автоматизированных систем управления технологическими процессами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18" y="1931941"/>
            <a:ext cx="3050635" cy="4426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40" y="2202361"/>
            <a:ext cx="3425052" cy="39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11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611560" y="1124744"/>
            <a:ext cx="799288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Контроль целостности программных модулей и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Программная среда и приложение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Unified Write Filter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защита от записи раздела с 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AppLocker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ограничение запуска и контроль целостности приложения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Данные – встроенными средствами ПО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4" y="3068960"/>
            <a:ext cx="6264550" cy="1647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4415"/>
            <a:ext cx="2931924" cy="12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12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611560" y="1052736"/>
            <a:ext cx="799288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Контроль прав доступа пользователя к функционалу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Парольная защита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1307"/>
            <a:ext cx="2638793" cy="1209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26172"/>
            <a:ext cx="2838846" cy="1771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88" y="2104416"/>
            <a:ext cx="3372321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5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0249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51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13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11560" y="1052736"/>
            <a:ext cx="799288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Контроль прав доступа пользователя к функционалу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Парольная защита и роли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616"/>
            <a:ext cx="4399425" cy="45448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0249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51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14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611560" y="980728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Протоколирование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логирование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События информационной безопасности (СИБ)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064896" cy="2114099"/>
          </a:xfrm>
          <a:prstGeom prst="rect">
            <a:avLst/>
          </a:prstGeom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763960" y="4077072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6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Интерфейс СИБ разработан совместно с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Газинформсервис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04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0249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51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15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07504" y="476672"/>
            <a:ext cx="551656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0" rIns="216000" bIns="0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1560" y="980728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Взаимодействие с наложенными средствами ИБ</a:t>
            </a:r>
          </a:p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Совместимость с продуктами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Kaspersky Lab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560" y="3451647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Продукты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Kaspersky Lab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могут поставляться в составе технических средств «Магистраль-21». При заказа сделайте соответствующую отметку в Опросных листах.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57" y="1863498"/>
            <a:ext cx="2010056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2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3318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20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</a:t>
              </a:r>
              <a:r>
                <a:rPr lang="en-US" altLang="ru-RU" sz="1300" b="1" dirty="0" smtClean="0">
                  <a:solidFill>
                    <a:srgbClr val="0070C0"/>
                  </a:solidFill>
                  <a:latin typeface="Arial" charset="0"/>
                </a:rPr>
                <a:t>6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560" y="980728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Технологии разработки – ключ к повышению надёжности ПО</a:t>
            </a:r>
          </a:p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Исходный текст программных продуктов под управлением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7812"/>
            <a:ext cx="5363628" cy="3486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613349" cy="236964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11560" y="5467871"/>
            <a:ext cx="8145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2000 года исходные тексты «Зонд» находятся под управлением системы контроля версий.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февраля 2012 г. используется распределённая система контроля исходного кода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3318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20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</a:t>
              </a:r>
              <a:r>
                <a:rPr lang="en-US" altLang="ru-RU" sz="1300" b="1" dirty="0" smtClean="0">
                  <a:solidFill>
                    <a:srgbClr val="0070C0"/>
                  </a:solidFill>
                  <a:latin typeface="Arial" charset="0"/>
                </a:rPr>
                <a:t>7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560" y="980728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Технологии разработки – ключ к повышению надёжности ПО</a:t>
            </a:r>
          </a:p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Кроссплатформенная разработка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5211747" cy="4330461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012160" y="2996952"/>
            <a:ext cx="279992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CMake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Windows: CL+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статический анализатор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DOS32: DMC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GNU/Linux: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GCC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Clang +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статический анализатор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41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3318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20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</a:t>
              </a:r>
              <a:r>
                <a:rPr lang="en-US" altLang="ru-RU" sz="1300" b="1" dirty="0" smtClean="0">
                  <a:solidFill>
                    <a:srgbClr val="0070C0"/>
                  </a:solidFill>
                  <a:latin typeface="Arial" charset="0"/>
                </a:rPr>
                <a:t>8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560" y="980728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Технологии разработки – ключ к повышению надёжности ПО</a:t>
            </a:r>
          </a:p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Модель непрерывной интеграции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базе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Jenkins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10708"/>
            <a:ext cx="5355762" cy="44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9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6388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</a:t>
              </a:r>
              <a:r>
                <a:rPr lang="en-US" altLang="ru-RU" sz="1300" b="1" dirty="0" smtClean="0">
                  <a:solidFill>
                    <a:srgbClr val="0070C0"/>
                  </a:solidFill>
                  <a:latin typeface="Arial" charset="0"/>
                </a:rPr>
                <a:t>9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259632" y="1556792"/>
            <a:ext cx="64801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ru-RU" altLang="ru-RU" sz="4100" b="1" dirty="0">
                <a:solidFill>
                  <a:srgbClr val="002060"/>
                </a:solidFill>
                <a:latin typeface="Arial" charset="0"/>
              </a:rPr>
              <a:t>Спасибо </a:t>
            </a:r>
            <a:r>
              <a:rPr lang="en-US" altLang="ru-RU" sz="41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ru-RU" sz="4100" b="1" dirty="0">
                <a:solidFill>
                  <a:srgbClr val="002060"/>
                </a:solidFill>
                <a:latin typeface="Arial" charset="0"/>
              </a:rPr>
            </a:br>
            <a:r>
              <a:rPr lang="ru-RU" altLang="ru-RU" sz="4100" b="1" dirty="0">
                <a:solidFill>
                  <a:srgbClr val="002060"/>
                </a:solidFill>
                <a:latin typeface="Arial" charset="0"/>
              </a:rPr>
              <a:t>за внимание</a:t>
            </a:r>
            <a:r>
              <a:rPr lang="ru-RU" altLang="ru-RU" sz="4100" b="1" dirty="0" smtClean="0">
                <a:solidFill>
                  <a:srgbClr val="002060"/>
                </a:solidFill>
                <a:latin typeface="Arial" charset="0"/>
              </a:rPr>
              <a:t>!</a:t>
            </a:r>
            <a:endParaRPr lang="ru-RU" altLang="ru-RU" sz="41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48209" y="3645024"/>
            <a:ext cx="6480175" cy="220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Arial" charset="0"/>
              </a:rPr>
              <a:t>Егоров Борис Евгеньевич</a:t>
            </a:r>
          </a:p>
          <a:p>
            <a:pPr eaLnBrk="1" hangingPunct="1"/>
            <a:r>
              <a:rPr lang="ru-RU" altLang="ru-RU" sz="2400" b="1" dirty="0" err="1" smtClean="0">
                <a:solidFill>
                  <a:srgbClr val="002060"/>
                </a:solidFill>
                <a:latin typeface="Arial" charset="0"/>
              </a:rPr>
              <a:t>Газ.связь</a:t>
            </a:r>
            <a:r>
              <a:rPr lang="en-US" altLang="ru-RU" sz="2400" b="1" dirty="0" smtClean="0">
                <a:solidFill>
                  <a:srgbClr val="002060"/>
                </a:solidFill>
                <a:latin typeface="Arial" charset="0"/>
              </a:rPr>
              <a:t>: (700) 52-495</a:t>
            </a:r>
          </a:p>
          <a:p>
            <a:pPr eaLnBrk="1" hangingPunct="1"/>
            <a:r>
              <a:rPr lang="en-US" altLang="ru-RU" sz="2400" b="1" dirty="0" smtClean="0">
                <a:solidFill>
                  <a:srgbClr val="002060"/>
                </a:solidFill>
                <a:latin typeface="Arial" charset="0"/>
              </a:rPr>
              <a:t>e-mail: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charset="0"/>
              </a:rPr>
              <a:t>       </a:t>
            </a:r>
            <a:r>
              <a:rPr lang="en-US" altLang="ru-RU" sz="2400" b="1" dirty="0" smtClean="0">
                <a:solidFill>
                  <a:srgbClr val="002060"/>
                </a:solidFill>
                <a:latin typeface="Arial" charset="0"/>
                <a:hlinkClick r:id="rId3"/>
              </a:rPr>
              <a:t>ebe@gpa.ru</a:t>
            </a:r>
            <a:r>
              <a:rPr lang="en-US" altLang="ru-RU" sz="2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charset="0"/>
              </a:rPr>
              <a:t>или </a:t>
            </a:r>
            <a:r>
              <a:rPr lang="en-US" altLang="ru-RU" sz="2400" b="1" dirty="0" smtClean="0">
                <a:solidFill>
                  <a:srgbClr val="002060"/>
                </a:solidFill>
                <a:latin typeface="Arial" charset="0"/>
                <a:hlinkClick r:id="rId4"/>
              </a:rPr>
              <a:t>zond@gpa.ru</a:t>
            </a:r>
            <a:endParaRPr lang="en-US" altLang="ru-RU" sz="24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en-US" altLang="ru-RU" sz="2400" b="1" dirty="0" smtClean="0">
                <a:solidFill>
                  <a:srgbClr val="002060"/>
                </a:solidFill>
                <a:latin typeface="Arial" charset="0"/>
              </a:rPr>
              <a:t>WWW: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charset="0"/>
              </a:rPr>
              <a:t>       </a:t>
            </a:r>
            <a:r>
              <a:rPr lang="en-US" altLang="ru-RU" sz="2400" b="1" dirty="0" smtClean="0">
                <a:solidFill>
                  <a:srgbClr val="002060"/>
                </a:solidFill>
                <a:latin typeface="Arial" charset="0"/>
                <a:hlinkClick r:id="rId5"/>
              </a:rPr>
              <a:t>gpa.ru/zond</a:t>
            </a:r>
            <a:endParaRPr lang="ru-RU" altLang="ru-RU" sz="24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5140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5142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133" name="Прямоугольник 8"/>
          <p:cNvSpPr>
            <a:spLocks noChangeArrowheads="1"/>
          </p:cNvSpPr>
          <p:nvPr/>
        </p:nvSpPr>
        <p:spPr bwMode="auto">
          <a:xfrm>
            <a:off x="683568" y="1052736"/>
            <a:ext cx="79208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Зонд» - комплекс программ для решения задач сбора и обработки технологической информации и диспетчерского контроля. Комплекс относится к классу ПО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SCADA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системы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(Supervisory Control And Data Acquisition).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Это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отечественный программный комплекс. История разработки ведётся с 1989 г. Комплекс применяется на объектах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транспорта, хранения и переработки газа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энергетики и коммунального хозяйства. Сегодня эксплуатируется более 3000 экземпляров комплекса разных версий. 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2915815" y="3717032"/>
            <a:ext cx="60043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«Зонд2015» - продукт эволюции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СЛТМ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«Магистраль-1М»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(девяностые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XX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века) –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Зонд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4.40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«Магистраль-2»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(до 2015) –                   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«Зонд2000» и «Зонд2006»</a:t>
            </a:r>
          </a:p>
          <a:p>
            <a:endParaRPr lang="ru-RU" sz="8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СЛТМ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«Магистраль-21»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 2015)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САУ ГРС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«Магистраль-21»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(с 2016)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«Зонд2015»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9" y="3933056"/>
            <a:ext cx="1900033" cy="1945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ru-RU" sz="1300" b="1" dirty="0">
                  <a:solidFill>
                    <a:srgbClr val="0070C0"/>
                  </a:solidFill>
                  <a:latin typeface="Arial" charset="0"/>
                </a:rPr>
                <a:t>3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 в структуре САУ ГРС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4044"/>
            <a:ext cx="2592288" cy="5217284"/>
          </a:xfrm>
          <a:prstGeom prst="rect">
            <a:avLst/>
          </a:prstGeom>
        </p:spPr>
      </p:pic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3568904" y="1124744"/>
            <a:ext cx="50355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составе САУ ГРС «Магистраль-21» ЗИ1.310.027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«Зонд2015»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применяется для организации рабочего места оператора (ЛПО – локальный пункт оператора и УПС – удалённый пульт сигнализации).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29" y="2852936"/>
            <a:ext cx="2659279" cy="3542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75" y="2916666"/>
            <a:ext cx="1351949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2294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96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4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683568" y="1135772"/>
            <a:ext cx="792088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ПО «Зонд2015»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эволюционное развитие линейки хорошо известных программных продуктов.</a:t>
            </a:r>
          </a:p>
          <a:p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разработке уделялось особое внимание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Сохранению совместимости с ПО «Зонд2006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Повышению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удобства использования ПО на экранах с большим разрешением и сенсорных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экранах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Увеличению быстродействия работы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Выполнению требований, сформулированных Службой корпоративной защиты ПАО «Газпром» по обеспечению безопасности автоматизированных систем управления технологическими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процессами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Увеличение надёжности работы программного обеспечения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14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2294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96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5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683568" y="1135772"/>
            <a:ext cx="792088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Особенности 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«Зонд2015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Монолитное приложение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Windows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Win API32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Работает под управлением настольных ОС от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Windows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Vista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Windows 10.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Серверных ОС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Windows Server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2008 до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Многопоточное классическое приложение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ОЗУ-резидентная база данных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72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2294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96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6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683568" y="980728"/>
            <a:ext cx="78265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Совместимость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ПО «Зонд2006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11" y="2533132"/>
            <a:ext cx="1439254" cy="149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36" y="3438413"/>
            <a:ext cx="716156" cy="972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45" y="4694096"/>
            <a:ext cx="918580" cy="991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77" y="4412275"/>
            <a:ext cx="1394433" cy="1279536"/>
          </a:xfrm>
          <a:prstGeom prst="rect">
            <a:avLst/>
          </a:prstGeom>
        </p:spPr>
      </p:pic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0" y="1429483"/>
            <a:ext cx="86044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Формат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БД в основном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сохранен, обеспечена совместимость снизу вверх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Сохранен формат данных лицензионных ключей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77536"/>
            <a:ext cx="5713166" cy="30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2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2294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96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7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265064" y="1487930"/>
            <a:ext cx="792088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«крупные» настраиваемые панели инструментов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Новая встроенная экранная клавиатура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Большие кнопки в диалогах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Плавающая панель действий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21" y="2143930"/>
            <a:ext cx="1772050" cy="1923431"/>
          </a:xfrm>
          <a:prstGeom prst="rect">
            <a:avLst/>
          </a:prstGeom>
        </p:spPr>
      </p:pic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683568" y="980728"/>
            <a:ext cx="782650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Использование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«Зонд2006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на экранах с большим разрешением и сенсорных экранах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34926"/>
            <a:ext cx="4680520" cy="3328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37" y="5522839"/>
            <a:ext cx="3305636" cy="809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18" y="3947336"/>
            <a:ext cx="4173095" cy="14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2294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96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8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539552" y="1609636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Поддержка рабочих мест с несколькими мониторами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683568" y="980728"/>
            <a:ext cx="782650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Использование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«Зонд2006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на экранах с большим разрешением и сенсорных экранах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35" y="2346915"/>
            <a:ext cx="6660232" cy="37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0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9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866"/>
            <a:ext cx="609846" cy="609846"/>
          </a:xfrm>
          <a:prstGeom prst="rect">
            <a:avLst/>
          </a:prstGeom>
        </p:spPr>
      </p:pic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993304" y="313492"/>
            <a:ext cx="696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 «Зонд2015». </a:t>
            </a:r>
            <a:r>
              <a:rPr lang="en-US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RU.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ЗИ.00028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683568" y="1556792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Оптимизация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алгоритмов поиска в БД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Параллельная обработка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данных (на уровне потоков исполнения и данных)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3568" y="980728"/>
            <a:ext cx="78265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Увеличение быстродействия программы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495656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78485"/>
            <a:ext cx="4286250" cy="1590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592</Words>
  <Application>Microsoft Office PowerPoint</Application>
  <PresentationFormat>Экран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 Unicode MS</vt:lpstr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Воробьёв Евгений Николаевич</dc:creator>
  <cp:lastModifiedBy>Егоров Борис Евгеньевич</cp:lastModifiedBy>
  <cp:revision>374</cp:revision>
  <cp:lastPrinted>2019-10-01T08:52:13Z</cp:lastPrinted>
  <dcterms:created xsi:type="dcterms:W3CDTF">2015-03-12T06:42:12Z</dcterms:created>
  <dcterms:modified xsi:type="dcterms:W3CDTF">2019-10-23T05:16:51Z</dcterms:modified>
</cp:coreProperties>
</file>