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4"/>
    <p:sldMasterId id="2147483658" r:id="rId5"/>
    <p:sldMasterId id="2147483666" r:id="rId6"/>
    <p:sldMasterId id="2147483672" r:id="rId7"/>
  </p:sldMasterIdLst>
  <p:notesMasterIdLst>
    <p:notesMasterId r:id="rId27"/>
  </p:notesMasterIdLst>
  <p:handoutMasterIdLst>
    <p:handoutMasterId r:id="rId28"/>
  </p:handoutMasterIdLst>
  <p:sldIdLst>
    <p:sldId id="842" r:id="rId8"/>
    <p:sldId id="1160" r:id="rId9"/>
    <p:sldId id="1166" r:id="rId10"/>
    <p:sldId id="1191" r:id="rId11"/>
    <p:sldId id="1190" r:id="rId12"/>
    <p:sldId id="1187" r:id="rId13"/>
    <p:sldId id="1169" r:id="rId14"/>
    <p:sldId id="1183" r:id="rId15"/>
    <p:sldId id="1188" r:id="rId16"/>
    <p:sldId id="1178" r:id="rId17"/>
    <p:sldId id="1163" r:id="rId18"/>
    <p:sldId id="1161" r:id="rId19"/>
    <p:sldId id="1172" r:id="rId20"/>
    <p:sldId id="1189" r:id="rId21"/>
    <p:sldId id="1177" r:id="rId22"/>
    <p:sldId id="1180" r:id="rId23"/>
    <p:sldId id="1181" r:id="rId24"/>
    <p:sldId id="1175" r:id="rId25"/>
    <p:sldId id="1186" r:id="rId26"/>
  </p:sldIdLst>
  <p:sldSz cx="9144000" cy="5143500" type="screen16x9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DB4"/>
    <a:srgbClr val="005197"/>
    <a:srgbClr val="336699"/>
    <a:srgbClr val="333399"/>
    <a:srgbClr val="28166F"/>
    <a:srgbClr val="0000FF"/>
    <a:srgbClr val="CCCCFF"/>
    <a:srgbClr val="F8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43" autoAdjust="0"/>
    <p:restoredTop sz="93407" autoAdjust="0"/>
  </p:normalViewPr>
  <p:slideViewPr>
    <p:cSldViewPr>
      <p:cViewPr>
        <p:scale>
          <a:sx n="104" d="100"/>
          <a:sy n="104" d="100"/>
        </p:scale>
        <p:origin x="-1214" y="-10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28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272"/>
    </p:cViewPr>
  </p:sorterViewPr>
  <p:notesViewPr>
    <p:cSldViewPr>
      <p:cViewPr varScale="1">
        <p:scale>
          <a:sx n="76" d="100"/>
          <a:sy n="76" d="100"/>
        </p:scale>
        <p:origin x="-2208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 altLang="ru-RU"/>
              <a:t>© АО «РЭП Холдинг» 2017. Все права защищены.</a:t>
            </a: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8671AE-6029-4414-AF04-EDCC397D79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5594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 altLang="ru-RU"/>
              <a:t>© АО «РЭП Холдинг» 2017. Все права защищены.</a:t>
            </a:r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0E70046-BDD8-4CF0-9587-89D61AE470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88919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170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>
              <a:latin typeface="Arial" charset="0"/>
            </a:endParaRPr>
          </a:p>
        </p:txBody>
      </p:sp>
      <p:sp>
        <p:nvSpPr>
          <p:cNvPr id="7171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0B6C0FD-0C78-4031-98C3-F5CCDBBEC18F}" type="slidenum">
              <a:rPr lang="ru-RU" altLang="ru-RU" smtClean="0">
                <a:latin typeface="Arial" charset="0"/>
                <a:cs typeface="Arial" charset="0"/>
              </a:rPr>
              <a:pPr/>
              <a:t>1</a:t>
            </a:fld>
            <a:endParaRPr lang="ru-RU" altLang="ru-RU">
              <a:latin typeface="Arial" charset="0"/>
              <a:cs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© АО «РЭП Холдинг» 2017. Все права защищены.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© АО «РЭП Холдинг» 2017. Все права защищены.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E70046-BDD8-4CF0-9587-89D61AE470D1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310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50" y="4864903"/>
            <a:ext cx="6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900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15" descr="номер страницы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731550"/>
            <a:ext cx="719138" cy="2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>
            <a:off x="8423275" y="4677966"/>
            <a:ext cx="396262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AC0010AA-0697-42E6-B31C-1EF5112D1321}" type="slidenum">
              <a:rPr lang="ru-RU" sz="135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ru-RU" sz="135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 descr="C:\Users\n.rodionova\Documents\РЭПХ\Фирменный стиль\логотип\логтип СЕРЫЙ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32031" y="86917"/>
            <a:ext cx="473869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заголовок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9" y="141686"/>
            <a:ext cx="784899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38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8670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38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15" descr="номер страницы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731544"/>
            <a:ext cx="719138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заголовок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685"/>
            <a:ext cx="6846887" cy="44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79388" y="4677966"/>
            <a:ext cx="2803525" cy="323850"/>
          </a:xfrm>
          <a:prstGeom prst="rect">
            <a:avLst/>
          </a:prstGeom>
          <a:noFill/>
          <a:ln w="9525">
            <a:solidFill>
              <a:srgbClr val="74747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157164" y="4677966"/>
            <a:ext cx="16289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000" b="1" dirty="0">
                <a:solidFill>
                  <a:srgbClr val="005197"/>
                </a:solidFill>
              </a:rPr>
              <a:t>Название презентации</a:t>
            </a:r>
          </a:p>
        </p:txBody>
      </p:sp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8399394" y="4702969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6421BE17-CFD3-4D19-B80D-E18E11EFB553}" type="slidenum">
              <a:rPr lang="ru-RU" sz="18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ru-RU" sz="1800" b="1">
              <a:solidFill>
                <a:srgbClr val="FFFFFF"/>
              </a:solidFill>
            </a:endParaRPr>
          </a:p>
        </p:txBody>
      </p:sp>
      <p:pic>
        <p:nvPicPr>
          <p:cNvPr id="8" name="Picture 2" descr="C:\Users\n.rodionova\Documents\РЭПХ\Фирменный стиль\логотип\логтип СЕРЫЙ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338" y="86917"/>
            <a:ext cx="590550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fld id="{0946877F-E747-432D-8C6E-FA265D13485C}" type="slidenum">
              <a:rPr lang="ru-RU" b="1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13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омер страницы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731544"/>
            <a:ext cx="719138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461214" y="195263"/>
            <a:ext cx="2526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2400" b="1">
                <a:solidFill>
                  <a:srgbClr val="FFFFFF"/>
                </a:solidFill>
              </a:rPr>
              <a:t>ЗАГОЛОВОК 10</a:t>
            </a: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179388" y="4677966"/>
            <a:ext cx="2803525" cy="323850"/>
          </a:xfrm>
          <a:prstGeom prst="rect">
            <a:avLst/>
          </a:prstGeom>
          <a:noFill/>
          <a:ln w="9525">
            <a:solidFill>
              <a:srgbClr val="74747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157164" y="4677966"/>
            <a:ext cx="16289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00" b="1" dirty="0">
                <a:solidFill>
                  <a:srgbClr val="2757A2"/>
                </a:solidFill>
              </a:rPr>
              <a:t>Название презентации</a:t>
            </a:r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auto">
          <a:xfrm>
            <a:off x="8399394" y="4702969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8F84FE62-CC08-44B8-A21D-A993ED1F5EA7}" type="slidenum">
              <a:rPr lang="ru-RU" sz="18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ru-RU" sz="1800" b="1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27088" y="2031206"/>
            <a:ext cx="7632700" cy="1026319"/>
          </a:xfrm>
          <a:prstGeom prst="rect">
            <a:avLst/>
          </a:prstGeom>
          <a:solidFill>
            <a:srgbClr val="2757A2"/>
          </a:solidFill>
          <a:ln w="9525">
            <a:solidFill>
              <a:srgbClr val="2757A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958394" y="1344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ru-RU" sz="1800" b="1">
              <a:solidFill>
                <a:srgbClr val="000000"/>
              </a:solidFill>
            </a:endParaRPr>
          </a:p>
        </p:txBody>
      </p:sp>
      <p:pic>
        <p:nvPicPr>
          <p:cNvPr id="9" name="Picture 2" descr="C:\Users\n.rodionova\Documents\РЭПХ\Фирменный стиль\логотип\логтип СЕРЫЙ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338" y="86917"/>
            <a:ext cx="590550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fld id="{E5DDD40E-665A-4FE1-A7E0-8E80A4D16D28}" type="slidenum">
              <a:rPr lang="ru-RU" b="1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50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2" indent="0" algn="ctr">
              <a:buNone/>
              <a:defRPr sz="1500"/>
            </a:lvl2pPr>
            <a:lvl3pPr marL="685704" indent="0" algn="ctr">
              <a:buNone/>
              <a:defRPr sz="1300"/>
            </a:lvl3pPr>
            <a:lvl4pPr marL="1028556" indent="0" algn="ctr">
              <a:buNone/>
              <a:defRPr sz="1200"/>
            </a:lvl4pPr>
            <a:lvl5pPr marL="1371407" indent="0" algn="ctr">
              <a:buNone/>
              <a:defRPr sz="1200"/>
            </a:lvl5pPr>
            <a:lvl6pPr marL="1714259" indent="0" algn="ctr">
              <a:buNone/>
              <a:defRPr sz="1200"/>
            </a:lvl6pPr>
            <a:lvl7pPr marL="2057111" indent="0" algn="ctr">
              <a:buNone/>
              <a:defRPr sz="1200"/>
            </a:lvl7pPr>
            <a:lvl8pPr marL="2399963" indent="0" algn="ctr">
              <a:buNone/>
              <a:defRPr sz="1200"/>
            </a:lvl8pPr>
            <a:lvl9pPr marL="274281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23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79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42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2" indent="0">
              <a:buNone/>
              <a:defRPr sz="1500" b="1"/>
            </a:lvl2pPr>
            <a:lvl3pPr marL="685704" indent="0">
              <a:buNone/>
              <a:defRPr sz="1300" b="1"/>
            </a:lvl3pPr>
            <a:lvl4pPr marL="1028556" indent="0">
              <a:buNone/>
              <a:defRPr sz="1200" b="1"/>
            </a:lvl4pPr>
            <a:lvl5pPr marL="1371407" indent="0">
              <a:buNone/>
              <a:defRPr sz="1200" b="1"/>
            </a:lvl5pPr>
            <a:lvl6pPr marL="1714259" indent="0">
              <a:buNone/>
              <a:defRPr sz="1200" b="1"/>
            </a:lvl6pPr>
            <a:lvl7pPr marL="2057111" indent="0">
              <a:buNone/>
              <a:defRPr sz="1200" b="1"/>
            </a:lvl7pPr>
            <a:lvl8pPr marL="2399963" indent="0">
              <a:buNone/>
              <a:defRPr sz="1200" b="1"/>
            </a:lvl8pPr>
            <a:lvl9pPr marL="274281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2" indent="0">
              <a:buNone/>
              <a:defRPr sz="1500" b="1"/>
            </a:lvl2pPr>
            <a:lvl3pPr marL="685704" indent="0">
              <a:buNone/>
              <a:defRPr sz="1300" b="1"/>
            </a:lvl3pPr>
            <a:lvl4pPr marL="1028556" indent="0">
              <a:buNone/>
              <a:defRPr sz="1200" b="1"/>
            </a:lvl4pPr>
            <a:lvl5pPr marL="1371407" indent="0">
              <a:buNone/>
              <a:defRPr sz="1200" b="1"/>
            </a:lvl5pPr>
            <a:lvl6pPr marL="1714259" indent="0">
              <a:buNone/>
              <a:defRPr sz="1200" b="1"/>
            </a:lvl6pPr>
            <a:lvl7pPr marL="2057111" indent="0">
              <a:buNone/>
              <a:defRPr sz="1200" b="1"/>
            </a:lvl7pPr>
            <a:lvl8pPr marL="2399963" indent="0">
              <a:buNone/>
              <a:defRPr sz="1200" b="1"/>
            </a:lvl8pPr>
            <a:lvl9pPr marL="274281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97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7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1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ECEEE61-8A81-4C4D-91F5-2AE30AE58F6E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1C232D-0153-4BEE-A48E-CDEAD9F8E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6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2" indent="0">
              <a:buNone/>
              <a:defRPr sz="1000"/>
            </a:lvl2pPr>
            <a:lvl3pPr marL="685704" indent="0">
              <a:buNone/>
              <a:defRPr sz="900"/>
            </a:lvl3pPr>
            <a:lvl4pPr marL="1028556" indent="0">
              <a:buNone/>
              <a:defRPr sz="700"/>
            </a:lvl4pPr>
            <a:lvl5pPr marL="1371407" indent="0">
              <a:buNone/>
              <a:defRPr sz="700"/>
            </a:lvl5pPr>
            <a:lvl6pPr marL="1714259" indent="0">
              <a:buNone/>
              <a:defRPr sz="700"/>
            </a:lvl6pPr>
            <a:lvl7pPr marL="2057111" indent="0">
              <a:buNone/>
              <a:defRPr sz="700"/>
            </a:lvl7pPr>
            <a:lvl8pPr marL="2399963" indent="0">
              <a:buNone/>
              <a:defRPr sz="700"/>
            </a:lvl8pPr>
            <a:lvl9pPr marL="274281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4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2" indent="0">
              <a:buNone/>
              <a:defRPr sz="2100"/>
            </a:lvl2pPr>
            <a:lvl3pPr marL="685704" indent="0">
              <a:buNone/>
              <a:defRPr sz="1800"/>
            </a:lvl3pPr>
            <a:lvl4pPr marL="1028556" indent="0">
              <a:buNone/>
              <a:defRPr sz="1500"/>
            </a:lvl4pPr>
            <a:lvl5pPr marL="1371407" indent="0">
              <a:buNone/>
              <a:defRPr sz="1500"/>
            </a:lvl5pPr>
            <a:lvl6pPr marL="1714259" indent="0">
              <a:buNone/>
              <a:defRPr sz="1500"/>
            </a:lvl6pPr>
            <a:lvl7pPr marL="2057111" indent="0">
              <a:buNone/>
              <a:defRPr sz="1500"/>
            </a:lvl7pPr>
            <a:lvl8pPr marL="2399963" indent="0">
              <a:buNone/>
              <a:defRPr sz="1500"/>
            </a:lvl8pPr>
            <a:lvl9pPr marL="2742814" indent="0">
              <a:buNone/>
              <a:defRPr sz="15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2" indent="0">
              <a:buNone/>
              <a:defRPr sz="1000"/>
            </a:lvl2pPr>
            <a:lvl3pPr marL="685704" indent="0">
              <a:buNone/>
              <a:defRPr sz="900"/>
            </a:lvl3pPr>
            <a:lvl4pPr marL="1028556" indent="0">
              <a:buNone/>
              <a:defRPr sz="700"/>
            </a:lvl4pPr>
            <a:lvl5pPr marL="1371407" indent="0">
              <a:buNone/>
              <a:defRPr sz="700"/>
            </a:lvl5pPr>
            <a:lvl6pPr marL="1714259" indent="0">
              <a:buNone/>
              <a:defRPr sz="700"/>
            </a:lvl6pPr>
            <a:lvl7pPr marL="2057111" indent="0">
              <a:buNone/>
              <a:defRPr sz="700"/>
            </a:lvl7pPr>
            <a:lvl8pPr marL="2399963" indent="0">
              <a:buNone/>
              <a:defRPr sz="700"/>
            </a:lvl8pPr>
            <a:lvl9pPr marL="274281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63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1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51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112" y="4517538"/>
            <a:ext cx="337225" cy="18592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800" b="1" i="0">
                <a:solidFill>
                  <a:srgbClr val="0E5C91"/>
                </a:solidFill>
                <a:latin typeface="Bliss Pro ExtraBold" charset="0"/>
                <a:ea typeface="Bliss Pro ExtraBold" charset="0"/>
                <a:cs typeface="Bliss Pro ExtraBold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61341" y="4516267"/>
            <a:ext cx="337225" cy="18592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i="0">
                <a:solidFill>
                  <a:srgbClr val="0E5C91"/>
                </a:solidFill>
                <a:latin typeface="Bliss Pro ExtraBold" charset="0"/>
                <a:ea typeface="Bliss Pro ExtraBold" charset="0"/>
                <a:cs typeface="Bliss Pro ExtraBold" charset="0"/>
              </a:defRPr>
            </a:lvl1pPr>
            <a:lvl2pPr>
              <a:defRPr sz="800">
                <a:solidFill>
                  <a:srgbClr val="0E5C91"/>
                </a:solidFill>
                <a:latin typeface="Bliss Pro Heavy" charset="0"/>
                <a:ea typeface="Bliss Pro Heavy" charset="0"/>
                <a:cs typeface="Bliss Pro Heavy" charset="0"/>
              </a:defRPr>
            </a:lvl2pPr>
            <a:lvl3pPr>
              <a:defRPr sz="800">
                <a:solidFill>
                  <a:srgbClr val="0E5C91"/>
                </a:solidFill>
                <a:latin typeface="Bliss Pro Heavy" charset="0"/>
                <a:ea typeface="Bliss Pro Heavy" charset="0"/>
                <a:cs typeface="Bliss Pro Heavy" charset="0"/>
              </a:defRPr>
            </a:lvl3pPr>
            <a:lvl4pPr>
              <a:defRPr sz="800">
                <a:solidFill>
                  <a:srgbClr val="0E5C91"/>
                </a:solidFill>
                <a:latin typeface="Bliss Pro Heavy" charset="0"/>
                <a:ea typeface="Bliss Pro Heavy" charset="0"/>
                <a:cs typeface="Bliss Pro Heavy" charset="0"/>
              </a:defRPr>
            </a:lvl4pPr>
            <a:lvl5pPr>
              <a:defRPr sz="800">
                <a:solidFill>
                  <a:srgbClr val="0E5C91"/>
                </a:solidFill>
                <a:latin typeface="Bliss Pro Heavy" charset="0"/>
                <a:ea typeface="Bliss Pro Heavy" charset="0"/>
                <a:cs typeface="Bliss Pro Heavy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230527" y="4516267"/>
            <a:ext cx="337225" cy="18592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1" i="0">
                <a:solidFill>
                  <a:srgbClr val="0E5C91"/>
                </a:solidFill>
                <a:latin typeface="Bliss Pro ExtraBold" charset="0"/>
                <a:ea typeface="Bliss Pro ExtraBold" charset="0"/>
                <a:cs typeface="Bliss Pro ExtraBold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0368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50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4" descr="C:\Users\n.rodionova\Documents\РЭПХ\РИСОВАНИЕ\макет презентации\обложка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516156"/>
            <a:ext cx="7430266" cy="236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логтип_серый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951310"/>
            <a:ext cx="1499420" cy="138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315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50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15" descr="номер страницы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731550"/>
            <a:ext cx="719138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>
            <a:off x="8420031" y="4677966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02A40DC8-DD4A-43D8-8737-E312A9D4625D}" type="slidenum">
              <a:rPr lang="ru-RU" sz="18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ru-RU" sz="1800" b="1">
              <a:solidFill>
                <a:srgbClr val="FFFFFF"/>
              </a:solidFill>
            </a:endParaRPr>
          </a:p>
        </p:txBody>
      </p:sp>
      <p:pic>
        <p:nvPicPr>
          <p:cNvPr id="5" name="Picture 2" descr="C:\Users\n.rodionova\Documents\РЭПХ\Фирменный стиль\логотип\логтип СЕРЫЙ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030" y="86917"/>
            <a:ext cx="473869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заголовок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9" y="141686"/>
            <a:ext cx="799306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6588125" y="4677967"/>
            <a:ext cx="2133600" cy="357188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fld id="{1B227E45-A8C9-4E2C-80ED-E8E6082CB633}" type="slidenum">
              <a:rPr lang="ru-RU" b="1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8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50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5271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50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15" descr="номер страницы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731550"/>
            <a:ext cx="719138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заголовок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9" y="141687"/>
            <a:ext cx="7776987" cy="44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79391" y="4677966"/>
            <a:ext cx="2803525" cy="323850"/>
          </a:xfrm>
          <a:prstGeom prst="rect">
            <a:avLst/>
          </a:prstGeom>
          <a:noFill/>
          <a:ln w="9525">
            <a:solidFill>
              <a:srgbClr val="74747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>
              <a:solidFill>
                <a:srgbClr val="333399"/>
              </a:solidFill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157164" y="4677972"/>
            <a:ext cx="16289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000" b="1" dirty="0">
                <a:solidFill>
                  <a:srgbClr val="005197"/>
                </a:solidFill>
              </a:rPr>
              <a:t>Название презентации</a:t>
            </a:r>
          </a:p>
        </p:txBody>
      </p:sp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8399394" y="4702969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6421BE17-CFD3-4D19-B80D-E18E11EFB553}" type="slidenum">
              <a:rPr lang="ru-RU" sz="18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ru-RU" sz="1800" b="1">
              <a:solidFill>
                <a:srgbClr val="FFFFFF"/>
              </a:solidFill>
            </a:endParaRPr>
          </a:p>
        </p:txBody>
      </p:sp>
      <p:pic>
        <p:nvPicPr>
          <p:cNvPr id="8" name="Picture 2" descr="C:\Users\n.rodionova\Documents\РЭПХ\Фирменный стиль\логотип\логтип СЕРЫЙ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030" y="86917"/>
            <a:ext cx="473869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fld id="{0946877F-E747-432D-8C6E-FA265D13485C}" type="slidenum">
              <a:rPr lang="ru-RU" b="1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99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омер страницы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731550"/>
            <a:ext cx="719138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461215" y="195269"/>
            <a:ext cx="2526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2400" b="1">
                <a:solidFill>
                  <a:srgbClr val="FFFFFF"/>
                </a:solidFill>
              </a:rPr>
              <a:t>ЗАГОЛОВОК 10</a:t>
            </a: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179391" y="4677966"/>
            <a:ext cx="2803525" cy="323850"/>
          </a:xfrm>
          <a:prstGeom prst="rect">
            <a:avLst/>
          </a:prstGeom>
          <a:noFill/>
          <a:ln w="9525">
            <a:solidFill>
              <a:srgbClr val="74747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>
              <a:solidFill>
                <a:srgbClr val="333399"/>
              </a:solidFill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157164" y="4677972"/>
            <a:ext cx="16289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00" b="1" dirty="0">
                <a:solidFill>
                  <a:srgbClr val="2757A2"/>
                </a:solidFill>
              </a:rPr>
              <a:t>Название презентации</a:t>
            </a:r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auto">
          <a:xfrm>
            <a:off x="8399394" y="4702969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8F84FE62-CC08-44B8-A21D-A993ED1F5EA7}" type="slidenum">
              <a:rPr lang="ru-RU" sz="18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ru-RU" sz="1800" b="1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27088" y="2031213"/>
            <a:ext cx="7632700" cy="1026319"/>
          </a:xfrm>
          <a:prstGeom prst="rect">
            <a:avLst/>
          </a:prstGeom>
          <a:solidFill>
            <a:srgbClr val="2757A2"/>
          </a:solidFill>
          <a:ln w="9525">
            <a:solidFill>
              <a:srgbClr val="2757A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altLang="ru-RU" sz="1800">
              <a:solidFill>
                <a:srgbClr val="333399"/>
              </a:solidFill>
              <a:cs typeface="+mn-cs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958406" y="1344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ru-RU" sz="1800" b="1">
              <a:solidFill>
                <a:srgbClr val="000000"/>
              </a:solidFill>
            </a:endParaRPr>
          </a:p>
        </p:txBody>
      </p:sp>
      <p:pic>
        <p:nvPicPr>
          <p:cNvPr id="9" name="Picture 2" descr="C:\Users\n.rodionova\Documents\РЭПХ\Фирменный стиль\логотип\логтип СЕРЫЙ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030" y="86917"/>
            <a:ext cx="473869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fld id="{E5DDD40E-665A-4FE1-A7E0-8E80A4D16D28}" type="slidenum">
              <a:rPr lang="ru-RU" b="1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4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38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4" descr="C:\Users\n.rodionova\Documents\РЭПХ\РИСОВАНИЕ\макет презентации\обложка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499742"/>
            <a:ext cx="7056784" cy="237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логтип_серый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951310"/>
            <a:ext cx="1499420" cy="138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99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707438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15" descr="номер страницы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731544"/>
            <a:ext cx="719138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>
            <a:off x="8420031" y="4677966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02A40DC8-DD4A-43D8-8737-E312A9D4625D}" type="slidenum">
              <a:rPr lang="ru-RU" sz="18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ru-RU" sz="1800" b="1">
              <a:solidFill>
                <a:srgbClr val="FFFFFF"/>
              </a:solidFill>
            </a:endParaRPr>
          </a:p>
        </p:txBody>
      </p:sp>
      <p:pic>
        <p:nvPicPr>
          <p:cNvPr id="5" name="Picture 2" descr="C:\Users\n.rodionova\Documents\РЭПХ\Фирменный стиль\логотип\логтип СЕРЫЙ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018" y="86917"/>
            <a:ext cx="473869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заголовок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6643"/>
            <a:ext cx="763297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6588125" y="4677966"/>
            <a:ext cx="2133600" cy="357188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fld id="{1B227E45-A8C9-4E2C-80ED-E8E6082CB633}" type="slidenum">
              <a:rPr lang="ru-RU" b="1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00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347864" y="4882029"/>
            <a:ext cx="31518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© АО «РЭП Холдинг» 2017. Все права защищены.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5" r:id="rId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00" name="Rectangle 8"/>
          <p:cNvSpPr>
            <a:spLocks noChangeArrowheads="1"/>
          </p:cNvSpPr>
          <p:nvPr/>
        </p:nvSpPr>
        <p:spPr bwMode="auto">
          <a:xfrm>
            <a:off x="8707450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8672513" y="4864894"/>
            <a:ext cx="2228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rgbClr val="28166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fld id="{3587CD99-8E94-4CFE-93D5-7FE8EC8CCBFD}" type="slidenum">
              <a:rPr lang="ru-RU" sz="1200" b="1">
                <a:solidFill>
                  <a:srgbClr val="D925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>
                <a:defRPr/>
              </a:pPr>
              <a:t>‹#›</a:t>
            </a:fld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96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8" name="Rectangle 6"/>
          <p:cNvSpPr>
            <a:spLocks noChangeArrowheads="1"/>
          </p:cNvSpPr>
          <p:nvPr/>
        </p:nvSpPr>
        <p:spPr bwMode="auto">
          <a:xfrm>
            <a:off x="133351" y="4875610"/>
            <a:ext cx="47990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28166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Отчет о подготовке и организации участия </a:t>
            </a:r>
          </a:p>
          <a:p>
            <a:pPr>
              <a:defRPr/>
            </a:pPr>
            <a:r>
              <a:rPr lang="ru-RU" sz="1000" b="1" dirty="0">
                <a:solidFill>
                  <a:srgbClr val="28166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выставке «НЕФТЕГАЗ-2012»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699400" name="Rectangle 8"/>
          <p:cNvSpPr>
            <a:spLocks noChangeArrowheads="1"/>
          </p:cNvSpPr>
          <p:nvPr/>
        </p:nvSpPr>
        <p:spPr bwMode="auto">
          <a:xfrm>
            <a:off x="8707438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8" name="Picture 15" descr="логтип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075" y="86916"/>
            <a:ext cx="903288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8672513" y="4864894"/>
            <a:ext cx="2228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rgbClr val="28166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fld id="{3587CD99-8E94-4CFE-93D5-7FE8EC8CCBFD}" type="slidenum">
              <a:rPr lang="ru-RU" sz="1200" b="1">
                <a:solidFill>
                  <a:srgbClr val="D925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>
                <a:defRPr/>
              </a:pPr>
              <a:t>‹#›</a:t>
            </a:fld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72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2207" tIns="31103" rIns="62207" bIns="31103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62207" tIns="31103" rIns="62207" bIns="3110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62207" tIns="31103" rIns="62207" bIns="3110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243" fontAlgn="auto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77243" fontAlgn="auto">
                <a:spcBef>
                  <a:spcPts val="0"/>
                </a:spcBef>
                <a:spcAft>
                  <a:spcPts val="0"/>
                </a:spcAft>
              </a:pPr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2207" tIns="31103" rIns="62207" bIns="3110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24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2207" tIns="31103" rIns="62207" bIns="3110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243"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7724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2793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 userDrawn="1"/>
        </p:nvSpPr>
        <p:spPr>
          <a:xfrm>
            <a:off x="3454412" y="4978752"/>
            <a:ext cx="2235182" cy="170535"/>
          </a:xfrm>
          <a:prstGeom prst="rect">
            <a:avLst/>
          </a:prstGeom>
        </p:spPr>
        <p:txBody>
          <a:bodyPr wrap="none" lIns="62207" tIns="31103" rIns="62207" bIns="31103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1" kern="1200">
                <a:solidFill>
                  <a:srgbClr val="A0A0A0"/>
                </a:solidFill>
                <a:latin typeface="Bliss Pro Heavy" charset="0"/>
                <a:ea typeface="Bliss Pro Heavy" charset="0"/>
                <a:cs typeface="Bliss Pro Heav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700" b="0" dirty="0"/>
              <a:t>© АО «РЭП Холдинг» 2017. Все права защищены.</a:t>
            </a:r>
            <a:endParaRPr lang="en-US" sz="700" b="0" dirty="0"/>
          </a:p>
        </p:txBody>
      </p:sp>
    </p:spTree>
    <p:extLst>
      <p:ext uri="{BB962C8B-B14F-4D97-AF65-F5344CB8AC3E}">
        <p14:creationId xmlns:p14="http://schemas.microsoft.com/office/powerpoint/2010/main" val="283216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70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70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8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0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81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33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85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37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89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41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2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4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6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7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9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11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63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14" algn="l" defTabSz="6857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emf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2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4" descr="C:\Users\n.rodionova\Documents\РЭПХ\РИСОВАНИЕ\макет презентации\облож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231" y="1962914"/>
            <a:ext cx="7273430" cy="269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0" y="1"/>
            <a:ext cx="9144000" cy="7358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000" b="1" i="1">
              <a:solidFill>
                <a:srgbClr val="105291"/>
              </a:solidFill>
            </a:endParaRPr>
          </a:p>
        </p:txBody>
      </p:sp>
      <p:sp>
        <p:nvSpPr>
          <p:cNvPr id="6151" name="Rectangle 14"/>
          <p:cNvSpPr>
            <a:spLocks noChangeArrowheads="1"/>
          </p:cNvSpPr>
          <p:nvPr/>
        </p:nvSpPr>
        <p:spPr bwMode="auto">
          <a:xfrm>
            <a:off x="8101026" y="4569625"/>
            <a:ext cx="1042987" cy="5738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000" b="1" i="1">
              <a:solidFill>
                <a:srgbClr val="10529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957282" y="192099"/>
            <a:ext cx="5301452" cy="4682182"/>
            <a:chOff x="1578982" y="333375"/>
            <a:chExt cx="6088643" cy="6242906"/>
          </a:xfrm>
        </p:grpSpPr>
        <p:sp>
          <p:nvSpPr>
            <p:cNvPr id="6148" name="Text Box 4"/>
            <p:cNvSpPr txBox="1">
              <a:spLocks noChangeArrowheads="1"/>
            </p:cNvSpPr>
            <p:nvPr/>
          </p:nvSpPr>
          <p:spPr bwMode="auto">
            <a:xfrm>
              <a:off x="1619250" y="333375"/>
              <a:ext cx="6048375" cy="492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800" b="1" dirty="0">
                  <a:solidFill>
                    <a:srgbClr val="316DB4"/>
                  </a:solidFill>
                  <a:latin typeface="Calibri" panose="020F0502020204030204" pitchFamily="34" charset="0"/>
                </a:rPr>
                <a:t>Акционерное общество «РЭП Холдинг»</a:t>
              </a:r>
              <a:endParaRPr lang="ru-RU" sz="1600" b="1" dirty="0">
                <a:solidFill>
                  <a:srgbClr val="316DB4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49" name="Picture 16" descr="логтип_серый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839" y="1197471"/>
              <a:ext cx="1654881" cy="1852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0" name="Text Box 4"/>
            <p:cNvSpPr txBox="1">
              <a:spLocks noChangeArrowheads="1"/>
            </p:cNvSpPr>
            <p:nvPr/>
          </p:nvSpPr>
          <p:spPr bwMode="auto">
            <a:xfrm>
              <a:off x="1578982" y="6165912"/>
              <a:ext cx="6048375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316DB4"/>
                  </a:solidFill>
                  <a:latin typeface="Calibri" panose="020F0502020204030204" pitchFamily="34" charset="0"/>
                </a:rPr>
                <a:t>03 </a:t>
              </a:r>
              <a:r>
                <a:rPr lang="ru-RU" dirty="0">
                  <a:solidFill>
                    <a:srgbClr val="316DB4"/>
                  </a:solidFill>
                  <a:latin typeface="Calibri" panose="020F0502020204030204" pitchFamily="34" charset="0"/>
                </a:rPr>
                <a:t>октября 20</a:t>
              </a:r>
              <a:r>
                <a:rPr lang="en-US" dirty="0" smtClean="0">
                  <a:solidFill>
                    <a:srgbClr val="316DB4"/>
                  </a:solidFill>
                  <a:latin typeface="Calibri" panose="020F0502020204030204" pitchFamily="34" charset="0"/>
                </a:rPr>
                <a:t>18</a:t>
              </a:r>
              <a:r>
                <a:rPr lang="ru-RU" dirty="0" smtClean="0">
                  <a:solidFill>
                    <a:srgbClr val="316DB4"/>
                  </a:solidFill>
                  <a:latin typeface="Calibri" panose="020F0502020204030204" pitchFamily="34" charset="0"/>
                </a:rPr>
                <a:t> г</a:t>
              </a:r>
              <a:r>
                <a:rPr lang="ru-RU" sz="1200" dirty="0">
                  <a:solidFill>
                    <a:srgbClr val="005197"/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71600" y="2859782"/>
            <a:ext cx="7200800" cy="10002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kern="0" dirty="0">
                <a:solidFill>
                  <a:schemeClr val="bg1"/>
                </a:solidFill>
                <a:latin typeface="+mn-lt"/>
              </a:rPr>
              <a:t>Первый российский компрессор смешанного </a:t>
            </a:r>
            <a:r>
              <a:rPr lang="ru-RU" altLang="ru-RU" sz="1800" b="1" kern="0" dirty="0" smtClean="0">
                <a:solidFill>
                  <a:schemeClr val="bg1"/>
                </a:solidFill>
                <a:latin typeface="+mn-lt"/>
              </a:rPr>
              <a:t>хладагента</a:t>
            </a:r>
            <a:br>
              <a:rPr lang="ru-RU" altLang="ru-RU" sz="1800" b="1" kern="0" dirty="0" smtClean="0">
                <a:solidFill>
                  <a:schemeClr val="bg1"/>
                </a:solidFill>
                <a:latin typeface="+mn-lt"/>
              </a:rPr>
            </a:br>
            <a:r>
              <a:rPr lang="ru-RU" altLang="ru-RU" sz="1800" b="1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altLang="ru-RU" sz="1800" b="1" kern="0" dirty="0">
                <a:solidFill>
                  <a:schemeClr val="bg1"/>
                </a:solidFill>
                <a:latin typeface="+mn-lt"/>
              </a:rPr>
              <a:t>для </a:t>
            </a:r>
            <a:r>
              <a:rPr lang="ru-RU" altLang="ru-RU" sz="1800" b="1" kern="0" dirty="0" err="1">
                <a:solidFill>
                  <a:schemeClr val="bg1"/>
                </a:solidFill>
                <a:latin typeface="+mn-lt"/>
              </a:rPr>
              <a:t>среднетоннажных</a:t>
            </a:r>
            <a:r>
              <a:rPr lang="ru-RU" altLang="ru-RU" sz="1800" b="1" kern="0" dirty="0">
                <a:solidFill>
                  <a:schemeClr val="bg1"/>
                </a:solidFill>
                <a:latin typeface="+mn-lt"/>
              </a:rPr>
              <a:t> производств СПГ</a:t>
            </a:r>
            <a:br>
              <a:rPr lang="ru-RU" altLang="ru-RU" sz="1800" b="1" kern="0" dirty="0">
                <a:solidFill>
                  <a:schemeClr val="bg1"/>
                </a:solidFill>
                <a:latin typeface="+mn-lt"/>
              </a:rPr>
            </a:br>
            <a:r>
              <a:rPr lang="ru-RU" altLang="ru-RU" sz="1100" b="1" kern="0" dirty="0">
                <a:solidFill>
                  <a:schemeClr val="bg1"/>
                </a:solidFill>
                <a:latin typeface="+mn-lt"/>
              </a:rPr>
              <a:t/>
            </a:r>
            <a:br>
              <a:rPr lang="ru-RU" altLang="ru-RU" sz="1100" b="1" kern="0" dirty="0">
                <a:solidFill>
                  <a:schemeClr val="bg1"/>
                </a:solidFill>
                <a:latin typeface="+mn-lt"/>
              </a:rPr>
            </a:br>
            <a:endParaRPr lang="ru-RU" altLang="ru-RU" sz="1800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67748" y="3795892"/>
            <a:ext cx="46805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316DB4"/>
                </a:solidFill>
                <a:latin typeface="Calibri" panose="020F0502020204030204" pitchFamily="34" charset="0"/>
              </a:rPr>
              <a:t>Докладчик: Нигматулин Тагир Робертович</a:t>
            </a:r>
          </a:p>
          <a:p>
            <a:pPr algn="ctr" eaLnBrk="1" hangingPunct="1"/>
            <a:r>
              <a:rPr lang="ru-RU" altLang="ru-RU" sz="1400" dirty="0">
                <a:solidFill>
                  <a:srgbClr val="316DB4"/>
                </a:solidFill>
                <a:latin typeface="Calibri" panose="020F0502020204030204" pitchFamily="34" charset="0"/>
              </a:rPr>
              <a:t>Президент АО «РЭП Холдинг»</a:t>
            </a:r>
            <a:endParaRPr lang="ru-RU" altLang="ru-RU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716016" y="4948014"/>
            <a:ext cx="360040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 descr="заголов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685"/>
            <a:ext cx="792100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0628" y="141685"/>
            <a:ext cx="7849120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Компрессор смешанного хладагента 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 905-71-1С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898" y="563166"/>
            <a:ext cx="89289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16DB4"/>
                </a:solidFill>
              </a:rPr>
              <a:t>Преимущества компрессора </a:t>
            </a:r>
            <a:r>
              <a:rPr lang="ru-RU" sz="1600" b="1" dirty="0" smtClean="0">
                <a:solidFill>
                  <a:srgbClr val="316DB4"/>
                </a:solidFill>
                <a:latin typeface="Calibri" panose="020F0502020204030204" pitchFamily="34" charset="0"/>
              </a:rPr>
              <a:t>К 905-71-1С</a:t>
            </a:r>
            <a:r>
              <a:rPr lang="ru-RU" sz="1600" b="1" dirty="0" smtClean="0">
                <a:solidFill>
                  <a:srgbClr val="316DB4"/>
                </a:solidFill>
              </a:rPr>
              <a:t> </a:t>
            </a:r>
            <a:r>
              <a:rPr lang="en-US" sz="1600" b="1" dirty="0">
                <a:solidFill>
                  <a:srgbClr val="316DB4"/>
                </a:solidFill>
              </a:rPr>
              <a:t/>
            </a:r>
            <a:br>
              <a:rPr lang="en-US" sz="1600" b="1" dirty="0">
                <a:solidFill>
                  <a:srgbClr val="316DB4"/>
                </a:solidFill>
              </a:rPr>
            </a:br>
            <a:r>
              <a:rPr lang="ru-RU" sz="1600" b="1" dirty="0">
                <a:solidFill>
                  <a:srgbClr val="316DB4"/>
                </a:solidFill>
              </a:rPr>
              <a:t>с использованием осерадиальных рабочих колес:</a:t>
            </a:r>
            <a:endParaRPr lang="en-US" sz="1600" b="1" dirty="0">
              <a:solidFill>
                <a:srgbClr val="316DB4"/>
              </a:solidFill>
            </a:endParaRPr>
          </a:p>
          <a:p>
            <a:pPr algn="ctr"/>
            <a:endParaRPr lang="ru-RU" sz="800" b="1" dirty="0">
              <a:solidFill>
                <a:srgbClr val="005197"/>
              </a:solidFill>
              <a:latin typeface="+mn-lt"/>
            </a:endParaRPr>
          </a:p>
          <a:p>
            <a:pPr marL="18000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70C0"/>
                </a:solidFill>
                <a:latin typeface="+mn-lt"/>
              </a:rPr>
              <a:t>Увеличение ресурса работы и повышение надежности агрегата за счет использования детали, произведенной из единой паковки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(без 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применения сварки и клепки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);</a:t>
            </a:r>
            <a:endParaRPr lang="ru-RU" dirty="0">
              <a:solidFill>
                <a:srgbClr val="0070C0"/>
              </a:solidFill>
              <a:latin typeface="+mn-lt"/>
            </a:endParaRPr>
          </a:p>
          <a:p>
            <a:pPr marL="180000" lvl="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70C0"/>
                </a:solidFill>
                <a:latin typeface="+mn-lt"/>
                <a:cs typeface="+mn-cs"/>
              </a:rPr>
              <a:t>Рост КПД ступени на 2-4 % за счет пространственного 3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D</a:t>
            </a:r>
            <a:r>
              <a:rPr lang="ru-RU" dirty="0">
                <a:solidFill>
                  <a:srgbClr val="0070C0"/>
                </a:solidFill>
                <a:latin typeface="+mn-lt"/>
                <a:cs typeface="+mn-cs"/>
              </a:rPr>
              <a:t> профилирования проточной </a:t>
            </a:r>
            <a:r>
              <a:rPr lang="ru-RU" dirty="0" smtClean="0">
                <a:solidFill>
                  <a:srgbClr val="0070C0"/>
                </a:solidFill>
                <a:latin typeface="+mn-lt"/>
                <a:cs typeface="+mn-cs"/>
              </a:rPr>
              <a:t>части;</a:t>
            </a:r>
            <a:endParaRPr lang="ru-RU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18000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316DB4"/>
                </a:solidFill>
                <a:latin typeface="+mn-lt"/>
              </a:rPr>
              <a:t>Расширение диапазона производительности и напорных нагрузок;</a:t>
            </a:r>
          </a:p>
          <a:p>
            <a:pPr marL="180000" lvl="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60363" algn="l"/>
                <a:tab pos="5740400" algn="l"/>
              </a:tabLst>
            </a:pPr>
            <a:r>
              <a:rPr lang="ru-RU" dirty="0">
                <a:solidFill>
                  <a:srgbClr val="316DB4"/>
                </a:solidFill>
                <a:latin typeface="+mn-lt"/>
              </a:rPr>
              <a:t>Уменьшение </a:t>
            </a:r>
            <a:r>
              <a:rPr lang="ru-RU" dirty="0" err="1">
                <a:solidFill>
                  <a:srgbClr val="316DB4"/>
                </a:solidFill>
                <a:latin typeface="+mn-lt"/>
              </a:rPr>
              <a:t>массо</a:t>
            </a:r>
            <a:r>
              <a:rPr lang="ru-RU" dirty="0">
                <a:solidFill>
                  <a:srgbClr val="316DB4"/>
                </a:solidFill>
                <a:latin typeface="+mn-lt"/>
              </a:rPr>
              <a:t>-габаритных параметров;</a:t>
            </a:r>
          </a:p>
          <a:p>
            <a:pPr marL="18000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70C0"/>
                </a:solidFill>
                <a:latin typeface="+mn-lt"/>
              </a:rPr>
              <a:t>Спроектирован и изготовлен в России на базе отечественных решений и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материалов;</a:t>
            </a:r>
            <a:endParaRPr lang="ru-RU" dirty="0">
              <a:solidFill>
                <a:srgbClr val="0070C0"/>
              </a:solidFill>
              <a:latin typeface="+mn-lt"/>
            </a:endParaRPr>
          </a:p>
          <a:p>
            <a:pPr marL="18000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70C0"/>
                </a:solidFill>
                <a:latin typeface="+mn-lt"/>
              </a:rPr>
              <a:t>Использование унифицированных узлов и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элементов;</a:t>
            </a:r>
            <a:endParaRPr lang="ru-RU" dirty="0">
              <a:solidFill>
                <a:srgbClr val="0070C0"/>
              </a:solidFill>
              <a:latin typeface="+mn-lt"/>
            </a:endParaRPr>
          </a:p>
          <a:p>
            <a:pPr marL="18000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316DB4"/>
                </a:solidFill>
                <a:latin typeface="+mn-lt"/>
              </a:rPr>
              <a:t>Снижение эксплуатационных затрат и количества дополнительного </a:t>
            </a:r>
            <a:r>
              <a:rPr lang="ru-RU" altLang="ru-RU" dirty="0" smtClean="0">
                <a:solidFill>
                  <a:srgbClr val="316DB4"/>
                </a:solidFill>
                <a:latin typeface="+mn-lt"/>
              </a:rPr>
              <a:t>оборудования;</a:t>
            </a:r>
            <a:endParaRPr lang="ru-RU" altLang="ru-RU" dirty="0">
              <a:solidFill>
                <a:srgbClr val="316DB4"/>
              </a:solidFill>
              <a:latin typeface="+mn-lt"/>
            </a:endParaRPr>
          </a:p>
          <a:p>
            <a:pPr marL="18000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60363" algn="l"/>
                <a:tab pos="5740400" algn="l"/>
              </a:tabLst>
            </a:pPr>
            <a:r>
              <a:rPr lang="ru-RU" altLang="ru-RU" dirty="0" err="1">
                <a:solidFill>
                  <a:srgbClr val="316DB4"/>
                </a:solidFill>
                <a:latin typeface="+mn-lt"/>
              </a:rPr>
              <a:t>Заменяемость</a:t>
            </a:r>
            <a:r>
              <a:rPr lang="ru-RU" altLang="ru-RU" dirty="0">
                <a:solidFill>
                  <a:srgbClr val="316DB4"/>
                </a:solidFill>
                <a:latin typeface="+mn-lt"/>
              </a:rPr>
              <a:t> элементов до 80%;</a:t>
            </a:r>
          </a:p>
          <a:p>
            <a:pPr marL="18000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60363" algn="l"/>
                <a:tab pos="5740400" algn="l"/>
              </a:tabLst>
            </a:pPr>
            <a:r>
              <a:rPr lang="ru-RU" altLang="ru-RU" dirty="0">
                <a:solidFill>
                  <a:srgbClr val="316DB4"/>
                </a:solidFill>
                <a:latin typeface="+mn-lt"/>
              </a:rPr>
              <a:t>Снижение зависимости от зарубежного сервиса.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2771800" y="4894930"/>
            <a:ext cx="3600400" cy="248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</p:spTree>
    <p:extLst>
      <p:ext uri="{BB962C8B-B14F-4D97-AF65-F5344CB8AC3E}">
        <p14:creationId xmlns:p14="http://schemas.microsoft.com/office/powerpoint/2010/main" val="1035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212597" y="2293436"/>
            <a:ext cx="2175903" cy="928747"/>
            <a:chOff x="637310" y="213573"/>
            <a:chExt cx="4921031" cy="202822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04" t="4096" r="26777" b="4505"/>
            <a:stretch/>
          </p:blipFill>
          <p:spPr>
            <a:xfrm>
              <a:off x="637310" y="231427"/>
              <a:ext cx="1656184" cy="19925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918" t="13447" r="42231" b="7543"/>
            <a:stretch/>
          </p:blipFill>
          <p:spPr>
            <a:xfrm>
              <a:off x="2627784" y="213573"/>
              <a:ext cx="648071" cy="202822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163" t="19874" r="27356" b="18063"/>
            <a:stretch/>
          </p:blipFill>
          <p:spPr>
            <a:xfrm>
              <a:off x="3491880" y="247919"/>
              <a:ext cx="2066461" cy="1993877"/>
            </a:xfrm>
            <a:prstGeom prst="rect">
              <a:avLst/>
            </a:prstGeom>
          </p:spPr>
        </p:pic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48970" y="174478"/>
            <a:ext cx="6632945" cy="5039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 eaLnBrk="1" hangingPunct="1">
              <a:lnSpc>
                <a:spcPct val="80000"/>
              </a:lnSpc>
            </a:pPr>
            <a:r>
              <a:rPr lang="ru-RU" altLang="ru-RU" sz="1800" b="1" kern="0" dirty="0" err="1">
                <a:solidFill>
                  <a:srgbClr val="FFFFFF"/>
                </a:solidFill>
                <a:latin typeface="Calibri" panose="020F0502020204030204" pitchFamily="34" charset="0"/>
              </a:rPr>
              <a:t>Цельнофрезерованное</a:t>
            </a:r>
            <a:r>
              <a:rPr lang="ru-RU" altLang="ru-RU" sz="1800" b="1" kern="0" dirty="0">
                <a:solidFill>
                  <a:srgbClr val="FFFFFF"/>
                </a:solidFill>
                <a:latin typeface="Calibri" panose="020F0502020204030204" pitchFamily="34" charset="0"/>
              </a:rPr>
              <a:t> осерадиальное рабочее колесо </a:t>
            </a:r>
          </a:p>
          <a:p>
            <a:pPr lvl="0" algn="l" eaLnBrk="1" hangingPunct="1">
              <a:lnSpc>
                <a:spcPct val="80000"/>
              </a:lnSpc>
            </a:pPr>
            <a:r>
              <a:rPr lang="ru-RU" altLang="ru-RU" sz="1800" b="1" kern="0" dirty="0">
                <a:solidFill>
                  <a:srgbClr val="FFFFFF"/>
                </a:solidFill>
                <a:latin typeface="Calibri" panose="020F0502020204030204" pitchFamily="34" charset="0"/>
              </a:rPr>
              <a:t>с пространственными лопатками 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3779912" y="2367809"/>
            <a:ext cx="1512168" cy="697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300" i="1" dirty="0">
                <a:solidFill>
                  <a:srgbClr val="316DB4"/>
                </a:solidFill>
                <a:latin typeface="Calibri" panose="020F0502020204030204" pitchFamily="34" charset="0"/>
                <a:cs typeface="Arial" charset="0"/>
              </a:rPr>
              <a:t>3</a:t>
            </a:r>
            <a:r>
              <a:rPr lang="en-US" sz="1300" i="1" dirty="0">
                <a:solidFill>
                  <a:srgbClr val="316DB4"/>
                </a:solidFill>
                <a:latin typeface="Calibri" panose="020F0502020204030204" pitchFamily="34" charset="0"/>
                <a:cs typeface="Arial" charset="0"/>
              </a:rPr>
              <a:t>D </a:t>
            </a:r>
            <a:r>
              <a:rPr lang="ru-RU" sz="1300" i="1" dirty="0">
                <a:solidFill>
                  <a:srgbClr val="316DB4"/>
                </a:solidFill>
                <a:latin typeface="Calibri" panose="020F0502020204030204" pitchFamily="34" charset="0"/>
                <a:cs typeface="Arial" charset="0"/>
              </a:rPr>
              <a:t>Модель рабочего колеса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5340470" y="4521709"/>
            <a:ext cx="2882890" cy="270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solidFill>
                  <a:srgbClr val="005197"/>
                </a:solidFill>
                <a:latin typeface="Calibri" panose="020F0502020204030204" pitchFamily="34" charset="0"/>
                <a:cs typeface="Arial" charset="0"/>
              </a:rPr>
              <a:t>Изготовление</a:t>
            </a:r>
            <a:r>
              <a:rPr lang="ru-RU" sz="1400" i="1" dirty="0">
                <a:solidFill>
                  <a:srgbClr val="005197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sz="1400" dirty="0">
                <a:solidFill>
                  <a:srgbClr val="005197"/>
                </a:solidFill>
                <a:latin typeface="Calibri" panose="020F0502020204030204" pitchFamily="34" charset="0"/>
                <a:cs typeface="Arial" charset="0"/>
              </a:rPr>
              <a:t>рабочего колеса</a:t>
            </a:r>
          </a:p>
        </p:txBody>
      </p:sp>
      <p:sp>
        <p:nvSpPr>
          <p:cNvPr id="13" name="Нижний колонтитул 3"/>
          <p:cNvSpPr txBox="1">
            <a:spLocks/>
          </p:cNvSpPr>
          <p:nvPr/>
        </p:nvSpPr>
        <p:spPr>
          <a:xfrm>
            <a:off x="2755384" y="4857543"/>
            <a:ext cx="3595588" cy="280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248" y="3227075"/>
            <a:ext cx="4298938" cy="12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57120" y="699542"/>
            <a:ext cx="46211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5197"/>
                </a:solidFill>
                <a:latin typeface="Calibri" panose="020F0502020204030204" pitchFamily="34" charset="0"/>
              </a:rPr>
              <a:t>РЭП Холдинг – </a:t>
            </a:r>
            <a:r>
              <a:rPr lang="ru-RU" dirty="0">
                <a:solidFill>
                  <a:srgbClr val="005197"/>
                </a:solidFill>
                <a:latin typeface="Calibri" panose="020F0502020204030204" pitchFamily="34" charset="0"/>
              </a:rPr>
              <a:t>единственный отечественный производитель </a:t>
            </a:r>
            <a:r>
              <a:rPr lang="ru-RU" dirty="0" err="1">
                <a:solidFill>
                  <a:srgbClr val="005197"/>
                </a:solidFill>
                <a:latin typeface="Calibri" panose="020F0502020204030204" pitchFamily="34" charset="0"/>
              </a:rPr>
              <a:t>цельнофрезерованных</a:t>
            </a:r>
            <a:r>
              <a:rPr lang="ru-RU" dirty="0">
                <a:solidFill>
                  <a:srgbClr val="005197"/>
                </a:solidFill>
                <a:latin typeface="Calibri" panose="020F0502020204030204" pitchFamily="34" charset="0"/>
              </a:rPr>
              <a:t> осерадиальных рабочих колес компрессоров с пространственными лопатками.</a:t>
            </a:r>
          </a:p>
          <a:p>
            <a:pPr algn="just"/>
            <a:endParaRPr lang="ru-RU" dirty="0">
              <a:solidFill>
                <a:srgbClr val="005197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36" descr="C:\Work\Фотографии, сканы. чертежи\Чертежи, прод. разрезы и тд\Модельные стенды бокс №1\DSCN054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797" y="2990895"/>
            <a:ext cx="1589635" cy="114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7" descr="C:\Work\Фотографии, сканы. чертежи\Чертежи, прод. разрезы и тд\Модельные стенды бокс №1\DSCN054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40" y="2990892"/>
            <a:ext cx="1547212" cy="114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8" descr="C:\Work\Фотографии, сканы. чертежи\Чертежи, прод. разрезы и тд\Модельные стенды бокс №1\DSCN054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35" y="1651804"/>
            <a:ext cx="1547211" cy="12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9" descr="C:\Work\Фотографии, сканы. чертежи\Чертежи, прод. разрезы и тд\Модельные стенды бокс №1\DSCN0547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809" y="1651804"/>
            <a:ext cx="1589634" cy="12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7"/>
          <p:cNvSpPr txBox="1">
            <a:spLocks noChangeArrowheads="1"/>
          </p:cNvSpPr>
          <p:nvPr/>
        </p:nvSpPr>
        <p:spPr bwMode="auto">
          <a:xfrm>
            <a:off x="611560" y="4229819"/>
            <a:ext cx="252028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300" b="0" dirty="0">
                <a:solidFill>
                  <a:srgbClr val="316DB4"/>
                </a:solidFill>
                <a:latin typeface="Calibri" panose="020F0502020204030204" pitchFamily="34" charset="0"/>
              </a:rPr>
              <a:t>Модели рабочих колес</a:t>
            </a:r>
          </a:p>
        </p:txBody>
      </p:sp>
      <p:pic>
        <p:nvPicPr>
          <p:cNvPr id="22" name="Picture 14" descr="asm000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565" y="1111662"/>
            <a:ext cx="2147944" cy="102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7"/>
          <p:cNvSpPr txBox="1">
            <a:spLocks noChangeArrowheads="1"/>
          </p:cNvSpPr>
          <p:nvPr/>
        </p:nvSpPr>
        <p:spPr bwMode="auto">
          <a:xfrm>
            <a:off x="5816579" y="710092"/>
            <a:ext cx="2529860" cy="307777"/>
          </a:xfrm>
          <a:prstGeom prst="rect">
            <a:avLst/>
          </a:prstGeom>
          <a:noFill/>
          <a:ln w="12700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b="0" dirty="0">
                <a:solidFill>
                  <a:srgbClr val="316DB4"/>
                </a:solidFill>
                <a:latin typeface="Calibri" panose="020F0502020204030204" pitchFamily="34" charset="0"/>
              </a:rPr>
              <a:t>Стенд для испытания моделей</a:t>
            </a:r>
          </a:p>
        </p:txBody>
      </p:sp>
      <p:pic>
        <p:nvPicPr>
          <p:cNvPr id="27" name="Picture 11" descr="IMG_23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450" y="1124796"/>
            <a:ext cx="1910591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5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59" b="3152"/>
          <a:stretch>
            <a:fillRect/>
          </a:stretch>
        </p:blipFill>
        <p:spPr bwMode="auto">
          <a:xfrm>
            <a:off x="539553" y="3579932"/>
            <a:ext cx="1625036" cy="135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60350" y="627540"/>
            <a:ext cx="7912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ru-RU" altLang="ru-RU" sz="1300" dirty="0">
                <a:solidFill>
                  <a:srgbClr val="316DB4"/>
                </a:solidFill>
                <a:latin typeface="Calibri" panose="020F0502020204030204" pitchFamily="34" charset="0"/>
              </a:rPr>
              <a:t>5-ти координатный обрабатывающий центр для обработки осерадиальных рабочих  колес цельнофрезерованным методом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772" y="2715766"/>
            <a:ext cx="1666758" cy="154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95288" y="195486"/>
            <a:ext cx="6661150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20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Производство</a:t>
            </a:r>
            <a:r>
              <a:rPr lang="en-US" altLang="ru-RU" sz="20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0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рабочего колеса</a:t>
            </a:r>
          </a:p>
        </p:txBody>
      </p:sp>
      <p:pic>
        <p:nvPicPr>
          <p:cNvPr id="10" name="Picture 3" descr="\\Sv\PR\Мероприятия\2017\Визит Д. Медведева 16.05.2017\фото\Проф.фото preview\view001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60" y="3601990"/>
            <a:ext cx="1912891" cy="132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Sv\PR\ФОТО\Оборудование\3Д колеса\Обработка колеса на станке апрель 2016\IMG_841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956" y="3601986"/>
            <a:ext cx="2007235" cy="13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v\PR\ФОТО\Оборудование\3Д колеса\ОРК _все фото\_TIT323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970" y="1059582"/>
            <a:ext cx="1980105" cy="13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Sv\PR\СМИ\Новости и релизы\2015 год\OKUMA\фото к новости\отбор\1-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72" y="1059582"/>
            <a:ext cx="1996905" cy="13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Sv\PR\СМИ\Новости и релизы\2015 год\OKUMA\фото к новости\отбор\сайт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1079984"/>
            <a:ext cx="2232461" cy="13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260348" y="2427734"/>
            <a:ext cx="683442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4238" algn="l"/>
                <a:tab pos="5740400" algn="l"/>
              </a:tabLs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1300" b="0" dirty="0">
                <a:solidFill>
                  <a:srgbClr val="00519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Станок позволяет обрабатывать детали сложной формы, совмещая токарно-карусельную, фрезерную и сверлильную операции.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1300" b="0" dirty="0" err="1">
                <a:solidFill>
                  <a:srgbClr val="00519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Пятикоординатные</a:t>
            </a:r>
            <a:r>
              <a:rPr lang="ru-RU" altLang="ru-RU" sz="1300" b="0" dirty="0">
                <a:solidFill>
                  <a:srgbClr val="00519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обрабатывающие центры позволяют осуществлять обработку заготовки детали одновременно по пяти осям с высоким качеством финишной обработки поверхности.</a:t>
            </a:r>
          </a:p>
        </p:txBody>
      </p:sp>
      <p:sp>
        <p:nvSpPr>
          <p:cNvPr id="12" name="Нижний колонтитул 3"/>
          <p:cNvSpPr txBox="1">
            <a:spLocks/>
          </p:cNvSpPr>
          <p:nvPr/>
        </p:nvSpPr>
        <p:spPr>
          <a:xfrm>
            <a:off x="2774206" y="4863989"/>
            <a:ext cx="3595588" cy="280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</p:spTree>
    <p:extLst>
      <p:ext uri="{BB962C8B-B14F-4D97-AF65-F5344CB8AC3E}">
        <p14:creationId xmlns:p14="http://schemas.microsoft.com/office/powerpoint/2010/main" val="29035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 descr="заголовок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686"/>
            <a:ext cx="8011519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9388" y="131693"/>
            <a:ext cx="7776988" cy="573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+mn-lt"/>
              </a:rPr>
              <a:t>Этапы сборки и испытаний компрессора</a:t>
            </a:r>
            <a:endParaRPr lang="ru-RU" altLang="ru-RU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8959281" y="-13216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endParaRPr lang="ru-RU" altLang="ru-RU" sz="1800" b="1">
              <a:solidFill>
                <a:schemeClr val="accent2"/>
              </a:solidFill>
            </a:endParaRPr>
          </a:p>
        </p:txBody>
      </p:sp>
      <p:pic>
        <p:nvPicPr>
          <p:cNvPr id="3074" name="Picture 2" descr="C:\Архив\905 (Высоцк)\Презентация\view009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72" t="6949"/>
          <a:stretch/>
        </p:blipFill>
        <p:spPr bwMode="auto">
          <a:xfrm>
            <a:off x="397729" y="715141"/>
            <a:ext cx="2376264" cy="18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0564" y="2244859"/>
            <a:ext cx="1201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Апрель 2017 </a:t>
            </a:r>
          </a:p>
        </p:txBody>
      </p:sp>
      <p:pic>
        <p:nvPicPr>
          <p:cNvPr id="1027" name="Picture 3" descr="C:\Users\s.meshkov\AppData\Local\Temp\TemporaryInternetFiles\Content.Outlook\ZFIASAT1\IMG_7019 (3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94"/>
          <a:stretch/>
        </p:blipFill>
        <p:spPr bwMode="auto">
          <a:xfrm>
            <a:off x="3604709" y="2787780"/>
            <a:ext cx="2388385" cy="16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04060" y="4155932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Май  2017 </a:t>
            </a:r>
          </a:p>
        </p:txBody>
      </p:sp>
      <p:pic>
        <p:nvPicPr>
          <p:cNvPr id="3" name="Picture 2" descr="C:\Users\s.meshkov\AppData\Local\Temp\TemporaryInternetFiles\Content.Outlook\ZFIASAT1\IMG_7140 (3)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6" t="4332" r="8342" b="3025"/>
          <a:stretch/>
        </p:blipFill>
        <p:spPr bwMode="auto">
          <a:xfrm>
            <a:off x="3563891" y="731797"/>
            <a:ext cx="2092879" cy="180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31587" y="2263380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Май  2017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719434"/>
            <a:ext cx="1862236" cy="19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47996" y="2645034"/>
            <a:ext cx="3003649" cy="210826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16DB4"/>
                </a:solidFill>
                <a:latin typeface="Calibri" panose="020F0502020204030204" pitchFamily="34" charset="0"/>
              </a:rPr>
              <a:t>Результаты</a:t>
            </a:r>
            <a:r>
              <a:rPr lang="en-US" b="1" dirty="0">
                <a:solidFill>
                  <a:srgbClr val="316DB4"/>
                </a:solidFill>
                <a:latin typeface="Calibri" panose="020F0502020204030204" pitchFamily="34" charset="0"/>
              </a:rPr>
              <a:t>  </a:t>
            </a:r>
            <a:r>
              <a:rPr lang="ru-RU" b="1" dirty="0">
                <a:solidFill>
                  <a:srgbClr val="316DB4"/>
                </a:solidFill>
                <a:latin typeface="Calibri" panose="020F0502020204030204" pitchFamily="34" charset="0"/>
              </a:rPr>
              <a:t>испытаний</a:t>
            </a:r>
            <a:r>
              <a:rPr lang="en-US" dirty="0">
                <a:solidFill>
                  <a:srgbClr val="316DB4"/>
                </a:solidFill>
                <a:latin typeface="Calibri" panose="020F0502020204030204" pitchFamily="34" charset="0"/>
              </a:rPr>
              <a:t>:</a:t>
            </a:r>
            <a:endParaRPr lang="ru-RU" dirty="0">
              <a:solidFill>
                <a:srgbClr val="316DB4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16DB4"/>
                </a:solidFill>
                <a:latin typeface="Calibri" panose="020F0502020204030204" pitchFamily="34" charset="0"/>
              </a:rPr>
              <a:t>Успешно проведены комплексные механические </a:t>
            </a:r>
            <a:r>
              <a:rPr lang="ru-RU" sz="1300" dirty="0" smtClean="0">
                <a:solidFill>
                  <a:srgbClr val="316DB4"/>
                </a:solidFill>
                <a:latin typeface="Calibri" panose="020F0502020204030204" pitchFamily="34" charset="0"/>
              </a:rPr>
              <a:t>испытания;</a:t>
            </a:r>
            <a:endParaRPr lang="ru-RU" sz="1300" dirty="0">
              <a:solidFill>
                <a:srgbClr val="316DB4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16DB4"/>
                </a:solidFill>
                <a:latin typeface="Calibri" panose="020F0502020204030204" pitchFamily="34" charset="0"/>
              </a:rPr>
              <a:t>Подтверждены газодинамические </a:t>
            </a:r>
            <a:r>
              <a:rPr lang="ru-RU" sz="1300" dirty="0" smtClean="0">
                <a:solidFill>
                  <a:srgbClr val="316DB4"/>
                </a:solidFill>
                <a:latin typeface="Calibri" panose="020F0502020204030204" pitchFamily="34" charset="0"/>
              </a:rPr>
              <a:t>характеристики;</a:t>
            </a:r>
            <a:endParaRPr lang="ru-RU" sz="1300" dirty="0">
              <a:solidFill>
                <a:srgbClr val="316DB4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rgbClr val="316DB4"/>
                </a:solidFill>
                <a:latin typeface="Calibri" panose="020F0502020204030204" pitchFamily="34" charset="0"/>
              </a:rPr>
              <a:t>Подтверждена работоспособность </a:t>
            </a:r>
            <a:r>
              <a:rPr lang="ru-RU" sz="1300" dirty="0">
                <a:solidFill>
                  <a:srgbClr val="316DB4"/>
                </a:solidFill>
                <a:latin typeface="Calibri" panose="020F0502020204030204" pitchFamily="34" charset="0"/>
              </a:rPr>
              <a:t>компрессора </a:t>
            </a:r>
            <a:r>
              <a:rPr lang="ru-RU" sz="1300" dirty="0" smtClean="0">
                <a:solidFill>
                  <a:srgbClr val="316DB4"/>
                </a:solidFill>
                <a:latin typeface="Calibri" panose="020F0502020204030204" pitchFamily="34" charset="0"/>
              </a:rPr>
              <a:t>КАСХ;</a:t>
            </a:r>
            <a:endParaRPr lang="ru-RU" sz="1300" dirty="0">
              <a:solidFill>
                <a:srgbClr val="316DB4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16DB4"/>
                </a:solidFill>
                <a:latin typeface="Calibri" panose="020F0502020204030204" pitchFamily="34" charset="0"/>
              </a:rPr>
              <a:t>Подтверждены все технические </a:t>
            </a:r>
            <a:r>
              <a:rPr lang="ru-RU" sz="1300" dirty="0" smtClean="0">
                <a:solidFill>
                  <a:srgbClr val="316DB4"/>
                </a:solidFill>
                <a:latin typeface="Calibri" panose="020F0502020204030204" pitchFamily="34" charset="0"/>
              </a:rPr>
              <a:t>характеристики, </a:t>
            </a:r>
            <a:r>
              <a:rPr lang="ru-RU" sz="1300" dirty="0">
                <a:solidFill>
                  <a:srgbClr val="316DB4"/>
                </a:solidFill>
                <a:latin typeface="Calibri" panose="020F0502020204030204" pitchFamily="34" charset="0"/>
              </a:rPr>
              <a:t>предусмотренные в </a:t>
            </a:r>
            <a:r>
              <a:rPr lang="ru-RU" sz="1300" dirty="0" smtClean="0">
                <a:solidFill>
                  <a:srgbClr val="316DB4"/>
                </a:solidFill>
                <a:latin typeface="Calibri" panose="020F0502020204030204" pitchFamily="34" charset="0"/>
              </a:rPr>
              <a:t>контракте.</a:t>
            </a:r>
            <a:endParaRPr lang="ru-RU" sz="1300" dirty="0">
              <a:solidFill>
                <a:srgbClr val="316DB4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71" y="4410369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Июнь 2017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536" y="4529743"/>
            <a:ext cx="5638498" cy="292388"/>
          </a:xfrm>
          <a:prstGeom prst="rect">
            <a:avLst/>
          </a:prstGeom>
          <a:noFill/>
          <a:ln w="3175">
            <a:solidFill>
              <a:srgbClr val="316D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316DB4"/>
                </a:solidFill>
                <a:latin typeface="Calibri" panose="020F0502020204030204" pitchFamily="34" charset="0"/>
              </a:rPr>
              <a:t>В России создан уникальный компрессор для заводов СПГ </a:t>
            </a:r>
          </a:p>
        </p:txBody>
      </p:sp>
      <p:pic>
        <p:nvPicPr>
          <p:cNvPr id="16" name="Picture 3" descr="\\Sv\PR\Мероприятия\2017\Визит Д. Медведева 16.05.2016\фото\Проф.фото preview\view001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7" y="2818589"/>
            <a:ext cx="2571053" cy="161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77444" y="4155933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Май  2017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07935" y="2355732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Июнь  2017 </a:t>
            </a:r>
          </a:p>
        </p:txBody>
      </p:sp>
      <p:sp>
        <p:nvSpPr>
          <p:cNvPr id="22" name="Нижний колонтитул 3"/>
          <p:cNvSpPr txBox="1">
            <a:spLocks/>
          </p:cNvSpPr>
          <p:nvPr/>
        </p:nvSpPr>
        <p:spPr>
          <a:xfrm>
            <a:off x="2773993" y="4849622"/>
            <a:ext cx="3595588" cy="280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</p:spTree>
    <p:extLst>
      <p:ext uri="{BB962C8B-B14F-4D97-AF65-F5344CB8AC3E}">
        <p14:creationId xmlns:p14="http://schemas.microsoft.com/office/powerpoint/2010/main" val="4029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83437" y="132938"/>
            <a:ext cx="7910398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lvl="0" algn="l" eaLnBrk="1" hangingPunct="1">
              <a:lnSpc>
                <a:spcPct val="80000"/>
              </a:lnSpc>
            </a:pPr>
            <a:endParaRPr lang="ru-RU" sz="1800" b="1" kern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44" y="673513"/>
            <a:ext cx="4751200" cy="229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179940" y="2966038"/>
            <a:ext cx="5598700" cy="1730217"/>
          </a:xfrm>
          <a:prstGeom prst="rect">
            <a:avLst/>
          </a:prstGeom>
          <a:noFill/>
          <a:ln w="19050">
            <a:solidFill>
              <a:srgbClr val="316DB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</a:rPr>
              <a:t>Преимущества оборудования производства  РЭП Холдинга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  <a:endParaRPr lang="ru-RU" sz="1600" b="1" dirty="0">
              <a:solidFill>
                <a:srgbClr val="0070C0"/>
              </a:solidFill>
            </a:endParaRPr>
          </a:p>
          <a:p>
            <a:pPr marR="0" lvl="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Arial" panose="020B0604020202020204" pitchFamily="34" charset="0"/>
              </a:rPr>
              <a:t>Большой ресурс и высокая </a:t>
            </a:r>
            <a:r>
              <a:rPr kumimoji="0" lang="ru-RU" alt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Arial" panose="020B0604020202020204" pitchFamily="34" charset="0"/>
              </a:rPr>
              <a:t>надежность; </a:t>
            </a:r>
            <a:endParaRPr kumimoji="0" lang="ru-RU" altLang="ru-RU" sz="1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sz="1600" kern="0" dirty="0">
                <a:solidFill>
                  <a:srgbClr val="0070C0"/>
                </a:solidFill>
                <a:cs typeface="Arial" panose="020B0604020202020204" pitchFamily="34" charset="0"/>
              </a:rPr>
              <a:t>Индивидуальный подход к </a:t>
            </a:r>
            <a:r>
              <a:rPr lang="ru-RU" altLang="ru-RU" sz="1600" kern="0" dirty="0" smtClean="0">
                <a:solidFill>
                  <a:srgbClr val="0070C0"/>
                </a:solidFill>
                <a:cs typeface="Arial" panose="020B0604020202020204" pitchFamily="34" charset="0"/>
              </a:rPr>
              <a:t>проектированию;</a:t>
            </a:r>
            <a:endParaRPr lang="ru-RU" altLang="ru-RU" sz="1600" kern="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kern="0" dirty="0">
                <a:solidFill>
                  <a:srgbClr val="0070C0"/>
                </a:solidFill>
                <a:cs typeface="Arial" panose="020B0604020202020204" pitchFamily="34" charset="0"/>
              </a:rPr>
              <a:t>Ремонтопригодность, удобство </a:t>
            </a:r>
            <a:r>
              <a:rPr lang="ru-RU" altLang="ru-RU" sz="1600" kern="0" dirty="0" smtClean="0">
                <a:solidFill>
                  <a:srgbClr val="0070C0"/>
                </a:solidFill>
                <a:cs typeface="Arial" panose="020B0604020202020204" pitchFamily="34" charset="0"/>
              </a:rPr>
              <a:t>обслуживания;</a:t>
            </a:r>
            <a:endParaRPr kumimoji="0" lang="ru-RU" altLang="ru-RU" sz="1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lvl="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kern="0" dirty="0">
                <a:solidFill>
                  <a:srgbClr val="0070C0"/>
                </a:solidFill>
                <a:cs typeface="Arial" panose="020B0604020202020204" pitchFamily="34" charset="0"/>
              </a:rPr>
              <a:t>Реализация комплексной </a:t>
            </a:r>
            <a:r>
              <a:rPr lang="ru-RU" altLang="ru-RU" sz="1600" kern="0" dirty="0" smtClean="0">
                <a:solidFill>
                  <a:srgbClr val="316DB4"/>
                </a:solidFill>
                <a:cs typeface="Arial" panose="020B0604020202020204" pitchFamily="34" charset="0"/>
              </a:rPr>
              <a:t>поставки;</a:t>
            </a:r>
            <a:endParaRPr lang="ru-RU" altLang="ru-RU" sz="1600" kern="0" dirty="0">
              <a:solidFill>
                <a:srgbClr val="316DB4"/>
              </a:solidFill>
              <a:cs typeface="Arial" panose="020B0604020202020204" pitchFamily="34" charset="0"/>
            </a:endParaRPr>
          </a:p>
          <a:p>
            <a:pPr lvl="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kern="0" noProof="0" dirty="0">
                <a:solidFill>
                  <a:srgbClr val="0070C0"/>
                </a:solidFill>
                <a:cs typeface="Arial" panose="020B0604020202020204" pitchFamily="34" charset="0"/>
              </a:rPr>
              <a:t>Образцовые экологические </a:t>
            </a:r>
            <a:r>
              <a:rPr lang="ru-RU" altLang="ru-RU" sz="1600" kern="0" noProof="0" dirty="0" smtClean="0">
                <a:solidFill>
                  <a:srgbClr val="0070C0"/>
                </a:solidFill>
                <a:cs typeface="Arial" panose="020B0604020202020204" pitchFamily="34" charset="0"/>
              </a:rPr>
              <a:t>характеристики.</a:t>
            </a:r>
            <a:endParaRPr lang="ru-RU" altLang="ru-RU" sz="1600" kern="0" noProof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940" y="749558"/>
            <a:ext cx="4272714" cy="201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Состав агрегата смешанного хладагента</a:t>
            </a:r>
          </a:p>
          <a:p>
            <a:r>
              <a:rPr lang="ru-RU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завода СПГ в г. Высоцк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:</a:t>
            </a:r>
            <a:endParaRPr lang="ru-RU" sz="1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ru-RU" sz="7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Газовая турбина Т2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5</a:t>
            </a:r>
            <a:endParaRPr lang="ru-RU" sz="1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Компрессор смешанного хладагента</a:t>
            </a:r>
            <a:br>
              <a:rPr lang="ru-RU" sz="1800" b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ru-RU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К 905-71-1С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САУ КАСХ ( </a:t>
            </a:r>
            <a:r>
              <a:rPr lang="ru-RU" sz="1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блок-бокс </a:t>
            </a:r>
            <a:r>
              <a:rPr lang="ru-RU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САУ и ЭТ)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98" y="2966037"/>
            <a:ext cx="3262874" cy="1730217"/>
          </a:xfrm>
          <a:prstGeom prst="rect">
            <a:avLst/>
          </a:prstGeom>
          <a:noFill/>
          <a:ln w="19050">
            <a:solidFill>
              <a:srgbClr val="316D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2443944" y="4869656"/>
            <a:ext cx="42561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9B218373-50C8-4DEB-BA3D-C2A5C47E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37" y="106026"/>
            <a:ext cx="6661150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1600" b="1" kern="0" dirty="0">
                <a:solidFill>
                  <a:schemeClr val="bg1"/>
                </a:solidFill>
              </a:rPr>
              <a:t>РЭП Холдинг – поставщик оборудования для завода по сжижению газа (СПГ Высоцк)</a:t>
            </a:r>
          </a:p>
        </p:txBody>
      </p:sp>
    </p:spTree>
    <p:extLst>
      <p:ext uri="{BB962C8B-B14F-4D97-AF65-F5344CB8AC3E}">
        <p14:creationId xmlns:p14="http://schemas.microsoft.com/office/powerpoint/2010/main" val="4408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заголов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685"/>
            <a:ext cx="792100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388" y="140866"/>
            <a:ext cx="7849120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0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Механический привод для компрессора смешанного хладагента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1" y="802128"/>
            <a:ext cx="4118858" cy="249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142" y="1347614"/>
            <a:ext cx="3364639" cy="189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816077" y="3372307"/>
            <a:ext cx="7511845" cy="1323439"/>
          </a:xfrm>
          <a:prstGeom prst="rect">
            <a:avLst/>
          </a:prstGeom>
          <a:noFill/>
          <a:ln w="19050">
            <a:solidFill>
              <a:srgbClr val="316DB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Наивысший в своем классе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КПД - 40%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Самый низкий в России уровень эмиссии для ГТУ 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25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МВт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~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 20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ppm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Обороты СТ –  6200 об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/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мин ( </a:t>
            </a:r>
            <a:r>
              <a:rPr lang="ru-RU" sz="1600" dirty="0" err="1">
                <a:solidFill>
                  <a:srgbClr val="0070C0"/>
                </a:solidFill>
                <a:latin typeface="Calibri" panose="020F0502020204030204" pitchFamily="34" charset="0"/>
              </a:rPr>
              <a:t>безредукторная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 схема привода)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Ресурс – 200 000 часов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Локализация в России по фазе 1 завершена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192" y="2798943"/>
            <a:ext cx="220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Выкатка турбины на станции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3031" y="843558"/>
            <a:ext cx="213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Т25 - Модульное исполнение на раме</a:t>
            </a:r>
          </a:p>
        </p:txBody>
      </p:sp>
      <p:sp>
        <p:nvSpPr>
          <p:cNvPr id="9" name="Нижний колонтитул 3"/>
          <p:cNvSpPr txBox="1">
            <a:spLocks/>
          </p:cNvSpPr>
          <p:nvPr/>
        </p:nvSpPr>
        <p:spPr>
          <a:xfrm>
            <a:off x="2443943" y="4869656"/>
            <a:ext cx="42561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</p:spTree>
    <p:extLst>
      <p:ext uri="{BB962C8B-B14F-4D97-AF65-F5344CB8AC3E}">
        <p14:creationId xmlns:p14="http://schemas.microsoft.com/office/powerpoint/2010/main" val="11964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141481"/>
            <a:ext cx="7632848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sz="15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Система автоматического управления компрессорного агрегата смешанного хладагента</a:t>
            </a:r>
            <a:endParaRPr lang="ru-RU" altLang="ru-RU" sz="1500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965" y="3577814"/>
            <a:ext cx="7272808" cy="1077218"/>
          </a:xfrm>
          <a:prstGeom prst="rect">
            <a:avLst/>
          </a:prstGeom>
          <a:noFill/>
          <a:ln w="19050">
            <a:solidFill>
              <a:srgbClr val="316DB4"/>
            </a:solidFill>
          </a:ln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Особенности  мультипроцессорной системы управления: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Распределенная система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Резервированная система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70C0"/>
                </a:solidFill>
                <a:latin typeface="Calibri" panose="020F0502020204030204" pitchFamily="34" charset="0"/>
              </a:rPr>
              <a:t>Вибромониторинг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 и локальный АРМ агрегата в составе системы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965" y="863766"/>
            <a:ext cx="4320480" cy="25464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  <p:sp>
        <p:nvSpPr>
          <p:cNvPr id="8" name="TextBox 7"/>
          <p:cNvSpPr txBox="1"/>
          <p:nvPr/>
        </p:nvSpPr>
        <p:spPr>
          <a:xfrm>
            <a:off x="6793487" y="3057804"/>
            <a:ext cx="18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bg1"/>
                </a:solidFill>
                <a:latin typeface="+mn-lt"/>
              </a:rPr>
              <a:t>Шкаф САУ КАСХ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/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июнь 2017</a:t>
            </a:r>
          </a:p>
        </p:txBody>
      </p:sp>
      <p:sp>
        <p:nvSpPr>
          <p:cNvPr id="9" name="Нижний колонтитул 3"/>
          <p:cNvSpPr txBox="1">
            <a:spLocks/>
          </p:cNvSpPr>
          <p:nvPr/>
        </p:nvSpPr>
        <p:spPr>
          <a:xfrm>
            <a:off x="2443944" y="4901198"/>
            <a:ext cx="42561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37BC5AFE-166C-4346-A85A-69437C91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4603" y="884609"/>
            <a:ext cx="2305900" cy="2546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7989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55739"/>
            <a:ext cx="7270545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sz="2000" b="1" kern="0" dirty="0">
                <a:solidFill>
                  <a:schemeClr val="bg1"/>
                </a:solidFill>
              </a:rPr>
              <a:t>Значение проекта </a:t>
            </a:r>
            <a:endParaRPr lang="ru-RU" altLang="ru-RU" sz="2000" b="1" kern="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5963" y="699542"/>
            <a:ext cx="8856984" cy="25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316DB4"/>
              </a:buClr>
            </a:pPr>
            <a:r>
              <a:rPr lang="ru-RU" altLang="ru-RU" sz="1600" dirty="0" smtClean="0">
                <a:solidFill>
                  <a:srgbClr val="005197"/>
                </a:solidFill>
                <a:latin typeface="Calibri" panose="020F0502020204030204" pitchFamily="34" charset="0"/>
              </a:rPr>
              <a:t>РЭП Холдинг </a:t>
            </a:r>
            <a:r>
              <a:rPr lang="ru-RU" altLang="ru-RU" sz="1600" dirty="0">
                <a:solidFill>
                  <a:srgbClr val="005197"/>
                </a:solidFill>
                <a:latin typeface="Calibri" panose="020F0502020204030204" pitchFamily="34" charset="0"/>
              </a:rPr>
              <a:t>стал первым в России </a:t>
            </a:r>
            <a:r>
              <a:rPr lang="ru-RU" altLang="ru-RU" sz="1600" dirty="0" smtClean="0">
                <a:solidFill>
                  <a:srgbClr val="005197"/>
                </a:solidFill>
                <a:latin typeface="Calibri" panose="020F0502020204030204" pitchFamily="34" charset="0"/>
              </a:rPr>
              <a:t>производителем </a:t>
            </a:r>
            <a:r>
              <a:rPr lang="ru-RU" altLang="ru-RU" sz="1600" dirty="0">
                <a:solidFill>
                  <a:srgbClr val="005197"/>
                </a:solidFill>
                <a:latin typeface="Calibri" panose="020F0502020204030204" pitchFamily="34" charset="0"/>
              </a:rPr>
              <a:t>компрессоров смешанного хладагента.</a:t>
            </a:r>
          </a:p>
          <a:p>
            <a:pPr eaLnBrk="0" hangingPunct="0">
              <a:buClr>
                <a:srgbClr val="316DB4"/>
              </a:buClr>
            </a:pPr>
            <a:r>
              <a:rPr lang="ru-RU" altLang="ru-RU" sz="1600" dirty="0">
                <a:solidFill>
                  <a:srgbClr val="005197"/>
                </a:solidFill>
                <a:latin typeface="Calibri" panose="020F0502020204030204" pitchFamily="34" charset="0"/>
              </a:rPr>
              <a:t> </a:t>
            </a:r>
          </a:p>
          <a:p>
            <a:pPr eaLnBrk="0" hangingPunct="0">
              <a:buClr>
                <a:srgbClr val="316DB4"/>
              </a:buClr>
            </a:pPr>
            <a:r>
              <a:rPr lang="ru-RU" altLang="ru-RU" sz="1600" dirty="0">
                <a:solidFill>
                  <a:srgbClr val="005197"/>
                </a:solidFill>
                <a:latin typeface="Calibri" panose="020F0502020204030204" pitchFamily="34" charset="0"/>
              </a:rPr>
              <a:t>Разработка имеет стратегическое значение для дальнейшего развития отечественного компрессоростроения в области сжижения природного газа, средне  и крупнотоннажного  производства СПГ в России.</a:t>
            </a:r>
          </a:p>
          <a:p>
            <a:pPr eaLnBrk="0" hangingPunct="0">
              <a:buClr>
                <a:srgbClr val="316DB4"/>
              </a:buClr>
            </a:pPr>
            <a:endParaRPr lang="ru-RU" altLang="ru-RU" sz="1600" dirty="0">
              <a:solidFill>
                <a:srgbClr val="005197"/>
              </a:solidFill>
            </a:endParaRPr>
          </a:p>
          <a:p>
            <a:r>
              <a:rPr lang="ru-RU" sz="1600" b="1" dirty="0">
                <a:solidFill>
                  <a:srgbClr val="336699"/>
                </a:solidFill>
              </a:rPr>
              <a:t>Освоенный  в 2017 году </a:t>
            </a:r>
            <a:r>
              <a:rPr lang="ru-RU" sz="1600" b="1" dirty="0" smtClean="0">
                <a:solidFill>
                  <a:srgbClr val="336699"/>
                </a:solidFill>
              </a:rPr>
              <a:t>РЭП Холдингом </a:t>
            </a:r>
            <a:r>
              <a:rPr lang="ru-RU" sz="1600" b="1" dirty="0">
                <a:solidFill>
                  <a:srgbClr val="336699"/>
                </a:solidFill>
              </a:rPr>
              <a:t>выпуск компрессоров смешанного хладагента для </a:t>
            </a:r>
            <a:r>
              <a:rPr lang="ru-RU" sz="1600" b="1" dirty="0" err="1">
                <a:solidFill>
                  <a:srgbClr val="336699"/>
                </a:solidFill>
              </a:rPr>
              <a:t>среднетоннажного</a:t>
            </a:r>
            <a:r>
              <a:rPr lang="ru-RU" sz="1600" b="1" dirty="0">
                <a:solidFill>
                  <a:srgbClr val="336699"/>
                </a:solidFill>
              </a:rPr>
              <a:t> производства СПГ в перспективе позволит: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3366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6699"/>
                </a:solidFill>
              </a:rPr>
              <a:t> </a:t>
            </a:r>
            <a:r>
              <a:rPr lang="ru-RU" sz="1600" dirty="0">
                <a:solidFill>
                  <a:srgbClr val="336699"/>
                </a:solidFill>
                <a:latin typeface="Calibri" panose="020F0502020204030204" pitchFamily="34" charset="0"/>
              </a:rPr>
              <a:t>создать российскую технологию по сжижению природного газа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36699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6699"/>
                </a:solidFill>
                <a:latin typeface="Calibri" panose="020F0502020204030204" pitchFamily="34" charset="0"/>
              </a:rPr>
              <a:t> повысить долю использования высокотехнологичного отечественного оборудования при строительстве средне и крупнотоннажных заводов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36699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6699"/>
                </a:solidFill>
                <a:latin typeface="Calibri" panose="020F0502020204030204" pitchFamily="34" charset="0"/>
              </a:rPr>
              <a:t>снизить зависимость от сервисных программ иностранных производителей.</a:t>
            </a:r>
            <a:r>
              <a:rPr lang="ru-RU" sz="1600" dirty="0">
                <a:solidFill>
                  <a:srgbClr val="336699"/>
                </a:solidFill>
              </a:rPr>
              <a:t> </a:t>
            </a:r>
          </a:p>
          <a:p>
            <a:r>
              <a:rPr lang="ru-RU" sz="1200" dirty="0"/>
              <a:t> </a:t>
            </a:r>
          </a:p>
          <a:p>
            <a:pPr marL="171450" indent="-171450" eaLnBrk="0" hangingPunct="0">
              <a:buClr>
                <a:srgbClr val="316DB4"/>
              </a:buClr>
              <a:buFont typeface="Wingdings" panose="05000000000000000000" pitchFamily="2" charset="2"/>
              <a:buChar char="ü"/>
            </a:pPr>
            <a:endParaRPr lang="ru-RU" altLang="ru-RU" sz="1200" dirty="0">
              <a:solidFill>
                <a:srgbClr val="005197"/>
              </a:solidFill>
            </a:endParaRPr>
          </a:p>
          <a:p>
            <a:pPr marL="171450" indent="-171450" eaLnBrk="0" hangingPunct="0">
              <a:buClr>
                <a:srgbClr val="316DB4"/>
              </a:buClr>
              <a:buFont typeface="Wingdings" panose="05000000000000000000" pitchFamily="2" charset="2"/>
              <a:buChar char="ü"/>
            </a:pPr>
            <a:endParaRPr lang="ru-RU" altLang="ru-RU" sz="1200" dirty="0">
              <a:solidFill>
                <a:srgbClr val="005197"/>
              </a:solidFill>
            </a:endParaRPr>
          </a:p>
          <a:p>
            <a:pPr marL="171450" indent="-171450" eaLnBrk="0" hangingPunct="0">
              <a:buClr>
                <a:srgbClr val="316DB4"/>
              </a:buClr>
              <a:buFont typeface="Wingdings" panose="05000000000000000000" pitchFamily="2" charset="2"/>
              <a:buChar char="ü"/>
            </a:pPr>
            <a:endParaRPr lang="ru-RU" altLang="ru-RU" sz="1200" dirty="0">
              <a:solidFill>
                <a:srgbClr val="005197"/>
              </a:solidFill>
            </a:endParaRPr>
          </a:p>
          <a:p>
            <a:pPr eaLnBrk="0" hangingPunct="0">
              <a:buClr>
                <a:srgbClr val="316DB4"/>
              </a:buClr>
            </a:pPr>
            <a:endParaRPr lang="ru-RU" altLang="ru-RU" sz="1200" dirty="0">
              <a:solidFill>
                <a:srgbClr val="005197"/>
              </a:solidFill>
            </a:endParaRPr>
          </a:p>
          <a:p>
            <a:pPr eaLnBrk="0" hangingPunct="0">
              <a:buClr>
                <a:srgbClr val="316DB4"/>
              </a:buClr>
            </a:pPr>
            <a:r>
              <a:rPr lang="ru-RU" altLang="ru-RU" sz="1200" dirty="0">
                <a:solidFill>
                  <a:srgbClr val="005197"/>
                </a:solidFill>
              </a:rPr>
              <a:t> </a:t>
            </a:r>
          </a:p>
          <a:p>
            <a:pPr eaLnBrk="0" hangingPunct="0">
              <a:buClr>
                <a:srgbClr val="316DB4"/>
              </a:buClr>
            </a:pPr>
            <a:endParaRPr lang="ru-RU" altLang="ru-RU" sz="1200" dirty="0">
              <a:solidFill>
                <a:srgbClr val="005197"/>
              </a:solidFill>
            </a:endParaRPr>
          </a:p>
          <a:p>
            <a:pPr marL="266700" indent="-266700" eaLnBrk="0" hangingPunct="0">
              <a:buClr>
                <a:srgbClr val="316DB4"/>
              </a:buClr>
              <a:buFont typeface="Wingdings" pitchFamily="2" charset="2"/>
              <a:buChar char="è"/>
            </a:pPr>
            <a:endParaRPr lang="ru-RU" altLang="ru-RU" sz="1200" dirty="0">
              <a:solidFill>
                <a:srgbClr val="005197"/>
              </a:solidFill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ru-RU" altLang="ru-RU" sz="1200" b="1" dirty="0">
              <a:solidFill>
                <a:srgbClr val="7F7F7F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51520" y="2112588"/>
            <a:ext cx="8892480" cy="164729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05963" y="1999530"/>
            <a:ext cx="8856984" cy="2584154"/>
          </a:xfrm>
          <a:prstGeom prst="rect">
            <a:avLst/>
          </a:prstGeom>
          <a:noFill/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1902752" y="4728156"/>
            <a:ext cx="42561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</p:spTree>
    <p:extLst>
      <p:ext uri="{BB962C8B-B14F-4D97-AF65-F5344CB8AC3E}">
        <p14:creationId xmlns:p14="http://schemas.microsoft.com/office/powerpoint/2010/main" val="31498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664002"/>
            <a:ext cx="1073559" cy="826100"/>
          </a:xfrm>
          <a:prstGeom prst="rect">
            <a:avLst/>
          </a:prstGeom>
        </p:spPr>
      </p:pic>
      <p:sp>
        <p:nvSpPr>
          <p:cNvPr id="46" name="Text Placeholder 3"/>
          <p:cNvSpPr txBox="1">
            <a:spLocks/>
          </p:cNvSpPr>
          <p:nvPr/>
        </p:nvSpPr>
        <p:spPr>
          <a:xfrm>
            <a:off x="526467" y="981003"/>
            <a:ext cx="1442082" cy="83099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rgbClr val="40403F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Техническое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руководство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шеф-монтажными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работами</a:t>
            </a:r>
            <a:endParaRPr lang="en-US" sz="12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 Placeholder 4"/>
          <p:cNvSpPr txBox="1">
            <a:spLocks/>
          </p:cNvSpPr>
          <p:nvPr/>
        </p:nvSpPr>
        <p:spPr>
          <a:xfrm>
            <a:off x="226285" y="935391"/>
            <a:ext cx="222119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kern="1200">
                <a:solidFill>
                  <a:schemeClr val="bg1"/>
                </a:solidFill>
                <a:latin typeface="Bliss Pro Heavy" charset="0"/>
                <a:ea typeface="Bliss Pro Heavy" charset="0"/>
                <a:cs typeface="Bliss Pro Heav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005197"/>
                </a:solidFill>
              </a:rPr>
              <a:t>1</a:t>
            </a:r>
          </a:p>
        </p:txBody>
      </p:sp>
      <p:sp>
        <p:nvSpPr>
          <p:cNvPr id="48" name="Text Placeholder 5"/>
          <p:cNvSpPr txBox="1">
            <a:spLocks/>
          </p:cNvSpPr>
          <p:nvPr/>
        </p:nvSpPr>
        <p:spPr>
          <a:xfrm>
            <a:off x="2438753" y="981003"/>
            <a:ext cx="1616067" cy="83099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rgbClr val="40403F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Техническое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руководство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пуско-наладочными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работами</a:t>
            </a:r>
            <a:endParaRPr lang="en-US" sz="12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2228607" y="935391"/>
            <a:ext cx="222119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kern="1200">
                <a:solidFill>
                  <a:schemeClr val="bg1"/>
                </a:solidFill>
                <a:latin typeface="Bliss Pro Heavy" charset="0"/>
                <a:ea typeface="Bliss Pro Heavy" charset="0"/>
                <a:cs typeface="Bliss Pro Heav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005197"/>
                </a:solidFill>
              </a:rPr>
              <a:t>2</a:t>
            </a:r>
          </a:p>
        </p:txBody>
      </p:sp>
      <p:sp>
        <p:nvSpPr>
          <p:cNvPr id="50" name="Text Placeholder 7"/>
          <p:cNvSpPr txBox="1">
            <a:spLocks/>
          </p:cNvSpPr>
          <p:nvPr/>
        </p:nvSpPr>
        <p:spPr>
          <a:xfrm>
            <a:off x="4473513" y="981003"/>
            <a:ext cx="1610655" cy="83099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rgbClr val="40403F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Гарантийное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lang="ru-RU" sz="1200" dirty="0" err="1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постгарантийное</a:t>
            </a:r>
            <a:endParaRPr lang="ru-RU" sz="12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сервисное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обслуживание</a:t>
            </a:r>
            <a:endParaRPr lang="en-US" sz="12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 Placeholder 8"/>
          <p:cNvSpPr txBox="1">
            <a:spLocks/>
          </p:cNvSpPr>
          <p:nvPr/>
        </p:nvSpPr>
        <p:spPr>
          <a:xfrm>
            <a:off x="4283968" y="935391"/>
            <a:ext cx="222119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kern="1200">
                <a:solidFill>
                  <a:schemeClr val="bg1"/>
                </a:solidFill>
                <a:latin typeface="Bliss Pro Heavy" charset="0"/>
                <a:ea typeface="Bliss Pro Heavy" charset="0"/>
                <a:cs typeface="Bliss Pro Heav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005197"/>
                </a:solidFill>
              </a:rPr>
              <a:t>3</a:t>
            </a:r>
          </a:p>
        </p:txBody>
      </p:sp>
      <p:sp>
        <p:nvSpPr>
          <p:cNvPr id="52" name="Text Placeholder 9"/>
          <p:cNvSpPr txBox="1">
            <a:spLocks/>
          </p:cNvSpPr>
          <p:nvPr/>
        </p:nvSpPr>
        <p:spPr>
          <a:xfrm>
            <a:off x="6581746" y="1415761"/>
            <a:ext cx="1158606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rgbClr val="40403F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Комплексная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и поэтапная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модернизация</a:t>
            </a:r>
            <a:endParaRPr lang="en-US" sz="12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 Placeholder 10"/>
          <p:cNvSpPr txBox="1">
            <a:spLocks/>
          </p:cNvSpPr>
          <p:nvPr/>
        </p:nvSpPr>
        <p:spPr>
          <a:xfrm>
            <a:off x="6372200" y="1411759"/>
            <a:ext cx="222119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kern="1200">
                <a:solidFill>
                  <a:schemeClr val="bg1"/>
                </a:solidFill>
                <a:latin typeface="Bliss Pro Heavy" charset="0"/>
                <a:ea typeface="Bliss Pro Heavy" charset="0"/>
                <a:cs typeface="Bliss Pro Heav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05197"/>
                </a:solidFill>
              </a:rPr>
              <a:t>4</a:t>
            </a:r>
            <a:endParaRPr lang="en-US" dirty="0">
              <a:solidFill>
                <a:srgbClr val="005197"/>
              </a:solidFill>
            </a:endParaRPr>
          </a:p>
        </p:txBody>
      </p:sp>
      <p:sp>
        <p:nvSpPr>
          <p:cNvPr id="54" name="Text Placeholder 11"/>
          <p:cNvSpPr txBox="1">
            <a:spLocks/>
          </p:cNvSpPr>
          <p:nvPr/>
        </p:nvSpPr>
        <p:spPr>
          <a:xfrm>
            <a:off x="8089469" y="1477080"/>
            <a:ext cx="93106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rgbClr val="40403F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Продление</a:t>
            </a:r>
          </a:p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ресурса</a:t>
            </a:r>
            <a:endParaRPr lang="en-US" sz="12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 Placeholder 12"/>
          <p:cNvSpPr txBox="1">
            <a:spLocks/>
          </p:cNvSpPr>
          <p:nvPr/>
        </p:nvSpPr>
        <p:spPr>
          <a:xfrm>
            <a:off x="7880550" y="1419622"/>
            <a:ext cx="222119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kern="1200">
                <a:solidFill>
                  <a:schemeClr val="bg1"/>
                </a:solidFill>
                <a:latin typeface="Bliss Pro Heavy" charset="0"/>
                <a:ea typeface="Bliss Pro Heavy" charset="0"/>
                <a:cs typeface="Bliss Pro Heav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005197"/>
                </a:solidFill>
              </a:rPr>
              <a:t>5</a:t>
            </a:r>
          </a:p>
        </p:txBody>
      </p:sp>
      <p:sp>
        <p:nvSpPr>
          <p:cNvPr id="56" name="Text Placeholder 13"/>
          <p:cNvSpPr txBox="1">
            <a:spLocks/>
          </p:cNvSpPr>
          <p:nvPr/>
        </p:nvSpPr>
        <p:spPr>
          <a:xfrm>
            <a:off x="824349" y="3034354"/>
            <a:ext cx="1144200" cy="76944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chemeClr val="bg1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Комплексное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инженерно-техническое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сопровождение</a:t>
            </a:r>
            <a:endParaRPr lang="en-US" sz="11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 Placeholder 14"/>
          <p:cNvSpPr txBox="1">
            <a:spLocks/>
          </p:cNvSpPr>
          <p:nvPr/>
        </p:nvSpPr>
        <p:spPr>
          <a:xfrm>
            <a:off x="824348" y="4058838"/>
            <a:ext cx="1317379" cy="60016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chemeClr val="bg1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Своевременная поставка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запасных частей</a:t>
            </a:r>
            <a:endParaRPr lang="en-US" sz="11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 Placeholder 15"/>
          <p:cNvSpPr txBox="1">
            <a:spLocks/>
          </p:cNvSpPr>
          <p:nvPr/>
        </p:nvSpPr>
        <p:spPr>
          <a:xfrm>
            <a:off x="2692032" y="3062424"/>
            <a:ext cx="1807960" cy="76944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chemeClr val="bg1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Сервисное обслуживание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на весь период эксплуатации оборудования</a:t>
            </a:r>
            <a:endParaRPr lang="en-US" sz="11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 Placeholder 16"/>
          <p:cNvSpPr txBox="1">
            <a:spLocks/>
          </p:cNvSpPr>
          <p:nvPr/>
        </p:nvSpPr>
        <p:spPr>
          <a:xfrm>
            <a:off x="2737442" y="4058837"/>
            <a:ext cx="1546526" cy="43088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chemeClr val="bg1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Обучение персонала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заказчика</a:t>
            </a:r>
            <a:endParaRPr lang="en-US" sz="11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 Placeholder 17"/>
          <p:cNvSpPr txBox="1">
            <a:spLocks/>
          </p:cNvSpPr>
          <p:nvPr/>
        </p:nvSpPr>
        <p:spPr>
          <a:xfrm>
            <a:off x="5076056" y="3075806"/>
            <a:ext cx="1082790" cy="76944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chemeClr val="bg1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Контроль и диагностика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работы оборудования</a:t>
            </a:r>
            <a:endParaRPr lang="en-US" sz="11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 Placeholder 18"/>
          <p:cNvSpPr txBox="1">
            <a:spLocks/>
          </p:cNvSpPr>
          <p:nvPr/>
        </p:nvSpPr>
        <p:spPr>
          <a:xfrm>
            <a:off x="5129499" y="3993394"/>
            <a:ext cx="1524255" cy="60016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chemeClr val="bg1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Штат сертифицированных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сервисных инженеров</a:t>
            </a:r>
            <a:endParaRPr lang="en-US" sz="11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 Placeholder 19"/>
          <p:cNvSpPr txBox="1">
            <a:spLocks/>
          </p:cNvSpPr>
          <p:nvPr/>
        </p:nvSpPr>
        <p:spPr>
          <a:xfrm>
            <a:off x="7251249" y="3261929"/>
            <a:ext cx="1317379" cy="93871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chemeClr val="bg1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Техническое руководство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осуществлением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капитальных ремонтов</a:t>
            </a:r>
            <a:endParaRPr lang="en-US" sz="11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 Placeholder 20"/>
          <p:cNvSpPr txBox="1">
            <a:spLocks/>
          </p:cNvSpPr>
          <p:nvPr/>
        </p:nvSpPr>
        <p:spPr>
          <a:xfrm>
            <a:off x="7251249" y="4177992"/>
            <a:ext cx="1109183" cy="60016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900" b="0" i="0" kern="1200">
                <a:solidFill>
                  <a:schemeClr val="bg1"/>
                </a:solidFill>
                <a:latin typeface="Bliss Pro Light" charset="0"/>
                <a:ea typeface="Bliss Pro Light" charset="0"/>
                <a:cs typeface="Bliss Pro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Локальный сервисный</a:t>
            </a:r>
          </a:p>
          <a:p>
            <a:pPr fontAlgn="auto">
              <a:spcAft>
                <a:spcPts val="0"/>
              </a:spcAft>
            </a:pPr>
            <a:r>
              <a:rPr lang="ru-RU" sz="1100" dirty="0">
                <a:solidFill>
                  <a:srgbClr val="316DB4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инжиниринг</a:t>
            </a:r>
            <a:endParaRPr lang="en-US" sz="1100" dirty="0">
              <a:solidFill>
                <a:srgbClr val="316DB4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733554"/>
            <a:ext cx="1653369" cy="699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37" y="1851670"/>
            <a:ext cx="655524" cy="577202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754" y="2040644"/>
            <a:ext cx="870574" cy="96315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610" y="2174956"/>
            <a:ext cx="789176" cy="756834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45" y="3219822"/>
            <a:ext cx="418232" cy="40358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45" y="4192806"/>
            <a:ext cx="490240" cy="266141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03" y="3156074"/>
            <a:ext cx="343055" cy="35642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023765"/>
            <a:ext cx="496295" cy="515639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634" y="3206777"/>
            <a:ext cx="359087" cy="373085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048" y="4083917"/>
            <a:ext cx="469673" cy="50872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7" y="3364363"/>
            <a:ext cx="321034" cy="503531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7" y="4181231"/>
            <a:ext cx="334521" cy="428809"/>
          </a:xfrm>
          <a:prstGeom prst="rect">
            <a:avLst/>
          </a:prstGeom>
        </p:spPr>
      </p:pic>
      <p:pic>
        <p:nvPicPr>
          <p:cNvPr id="82" name="Изображение 27" descr="s-01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05" y="2521210"/>
            <a:ext cx="9147906" cy="768792"/>
          </a:xfrm>
          <a:prstGeom prst="rect">
            <a:avLst/>
          </a:prstGeom>
        </p:spPr>
      </p:pic>
      <p:sp>
        <p:nvSpPr>
          <p:cNvPr id="83" name="Rectangle 2"/>
          <p:cNvSpPr txBox="1">
            <a:spLocks noChangeArrowheads="1"/>
          </p:cNvSpPr>
          <p:nvPr/>
        </p:nvSpPr>
        <p:spPr bwMode="auto">
          <a:xfrm>
            <a:off x="395288" y="205980"/>
            <a:ext cx="6661150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2000" b="1" kern="0" dirty="0">
                <a:solidFill>
                  <a:srgbClr val="FFFFFF"/>
                </a:solidFill>
              </a:rPr>
              <a:t> </a:t>
            </a:r>
            <a:r>
              <a:rPr lang="ru-RU" altLang="ru-RU" sz="2000" b="1" kern="0" dirty="0">
                <a:solidFill>
                  <a:srgbClr val="FFFFFF"/>
                </a:solidFill>
                <a:latin typeface="Calibri" panose="020F0502020204030204" pitchFamily="34" charset="0"/>
              </a:rPr>
              <a:t>Комплексное сервисное обслуживание</a:t>
            </a:r>
          </a:p>
          <a:p>
            <a:pPr algn="l" eaLnBrk="1" hangingPunct="1"/>
            <a:endParaRPr lang="ru-RU" altLang="ru-RU" sz="2000" b="1" kern="0" dirty="0">
              <a:solidFill>
                <a:srgbClr val="FFFFFF"/>
              </a:solidFill>
            </a:endParaRPr>
          </a:p>
        </p:txBody>
      </p:sp>
      <p:sp>
        <p:nvSpPr>
          <p:cNvPr id="35" name="Нижний колонтитул 3"/>
          <p:cNvSpPr txBox="1">
            <a:spLocks/>
          </p:cNvSpPr>
          <p:nvPr/>
        </p:nvSpPr>
        <p:spPr>
          <a:xfrm>
            <a:off x="2423818" y="4869656"/>
            <a:ext cx="42561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</p:spTree>
    <p:extLst>
      <p:ext uri="{BB962C8B-B14F-4D97-AF65-F5344CB8AC3E}">
        <p14:creationId xmlns:p14="http://schemas.microsoft.com/office/powerpoint/2010/main" val="12356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651871"/>
            <a:ext cx="2304256" cy="360040"/>
          </a:xfrm>
        </p:spPr>
        <p:txBody>
          <a:bodyPr/>
          <a:lstStyle/>
          <a:p>
            <a:r>
              <a:rPr lang="is-IS" sz="1000" dirty="0"/>
              <a:t>Тел.:  +7 (812) 372-58-81 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is-IS" sz="1000" dirty="0"/>
              <a:t>Факс: +7 (812) 412</a:t>
            </a:r>
            <a:r>
              <a:rPr lang="ru-RU" sz="1000" dirty="0"/>
              <a:t>-64-84  </a:t>
            </a:r>
            <a:r>
              <a:rPr lang="is-IS" sz="1000" dirty="0"/>
              <a:t> </a:t>
            </a:r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4011910"/>
            <a:ext cx="2526890" cy="376922"/>
          </a:xfrm>
        </p:spPr>
        <p:txBody>
          <a:bodyPr/>
          <a:lstStyle/>
          <a:p>
            <a:r>
              <a:rPr lang="ru-RU" sz="1000" dirty="0"/>
              <a:t>192029, Санкт-Петербург,</a:t>
            </a:r>
          </a:p>
          <a:p>
            <a:r>
              <a:rPr lang="ru-RU" sz="1000" dirty="0"/>
              <a:t>пр. </a:t>
            </a:r>
            <a:r>
              <a:rPr lang="ru-RU" sz="1000" dirty="0" err="1"/>
              <a:t>Обуховской</a:t>
            </a:r>
            <a:r>
              <a:rPr lang="ru-RU" sz="1000" dirty="0"/>
              <a:t> Обороны, 51 лит. АФ</a:t>
            </a:r>
            <a:endParaRPr lang="en-US" sz="1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4515966"/>
            <a:ext cx="911488" cy="219866"/>
          </a:xfrm>
        </p:spPr>
        <p:txBody>
          <a:bodyPr/>
          <a:lstStyle/>
          <a:p>
            <a:r>
              <a:rPr lang="en-US" sz="1000" dirty="0" err="1"/>
              <a:t>www.reph.ru</a:t>
            </a:r>
            <a:endParaRPr lang="en-US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9513" y="4869845"/>
            <a:ext cx="3424974" cy="247469"/>
          </a:xfrm>
          <a:prstGeom prst="rect">
            <a:avLst/>
          </a:prstGeom>
        </p:spPr>
        <p:txBody>
          <a:bodyPr vert="horz" wrap="none" lIns="62197" tIns="31098" rIns="62197" bIns="31098" rtlCol="0" anchor="t" anchorCtr="0">
            <a:spAutoFit/>
          </a:bodyPr>
          <a:lstStyle>
            <a:lvl1pPr algn="l" defTabSz="100794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rgbClr val="0E5C91"/>
                </a:solidFill>
                <a:latin typeface="Bliss Pro Heavy" charset="0"/>
                <a:ea typeface="Bliss Pro Heavy" charset="0"/>
                <a:cs typeface="Bliss Pro Heavy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200" dirty="0">
                <a:solidFill>
                  <a:srgbClr val="A0A0A0"/>
                </a:solidFill>
                <a:latin typeface="Calibri" panose="020F0502020204030204" pitchFamily="34" charset="0"/>
              </a:rPr>
              <a:t>© АО ­­«РЭП Холдинг» 201</a:t>
            </a:r>
            <a:r>
              <a:rPr lang="en-US" sz="1200" dirty="0">
                <a:solidFill>
                  <a:srgbClr val="A0A0A0"/>
                </a:solidFill>
                <a:latin typeface="Calibri" panose="020F0502020204030204" pitchFamily="34" charset="0"/>
              </a:rPr>
              <a:t>8</a:t>
            </a:r>
            <a:r>
              <a:rPr lang="ru-RU" sz="1200" dirty="0">
                <a:solidFill>
                  <a:srgbClr val="A0A0A0"/>
                </a:solidFill>
                <a:latin typeface="Calibri" panose="020F0502020204030204" pitchFamily="34" charset="0"/>
              </a:rPr>
              <a:t>. Все права защищены</a:t>
            </a:r>
            <a:r>
              <a:rPr lang="ru-RU" sz="800" dirty="0">
                <a:solidFill>
                  <a:srgbClr val="A0A0A0"/>
                </a:solidFill>
              </a:rPr>
              <a:t>.</a:t>
            </a:r>
            <a:endParaRPr lang="en-US" sz="800" dirty="0">
              <a:solidFill>
                <a:srgbClr val="A0A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87824" y="2247666"/>
            <a:ext cx="3543168" cy="432145"/>
          </a:xfrm>
          <a:prstGeom prst="rect">
            <a:avLst/>
          </a:prstGeom>
        </p:spPr>
        <p:txBody>
          <a:bodyPr vert="horz" wrap="none" lIns="62207" tIns="31103" rIns="62207" bIns="31103" rtlCol="0" anchor="ctr">
            <a:spAutoFit/>
          </a:bodyPr>
          <a:lstStyle>
            <a:lvl1pPr algn="l" defTabSz="6857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" b="1" i="0" kern="1200">
                <a:solidFill>
                  <a:srgbClr val="0E5C91"/>
                </a:solidFill>
                <a:latin typeface="Bliss Pro ExtraBold" charset="0"/>
                <a:ea typeface="Bliss Pro ExtraBold" charset="0"/>
                <a:cs typeface="Bliss Pro ExtraBold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400" dirty="0"/>
              <a:t>Спасибо за внимание!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14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5288" y="205985"/>
            <a:ext cx="6661150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ru-RU" altLang="ru-RU" sz="2000" b="1" dirty="0">
                <a:solidFill>
                  <a:schemeClr val="bg1"/>
                </a:solidFill>
              </a:rPr>
              <a:t>Ключевые компетенции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21737" y="1580945"/>
            <a:ext cx="4286767" cy="3355455"/>
          </a:xfrm>
          <a:prstGeom prst="rect">
            <a:avLst/>
          </a:prstGeom>
        </p:spPr>
        <p:txBody>
          <a:bodyPr wrap="square" lIns="137844" tIns="68922" rIns="137844" bIns="68922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altLang="ru-RU" sz="1200" b="1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Основная линейка продукции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Комплектные газоперекачивающие агрегаты нового поколения мощностью 16, 25, 32 МВт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Паротурбинные агрегаты мощностью от 6 до 25 МВт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Комплектные электроприводные газоперекачивающие агрегаты мощностью 4,0; 6,3; 12,5 МВт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Центробежные компрессоры мощностью до 32 МВт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Генерирующие энергоблоки на базе паровых и газовых турбин мощностью от 0,5 до 32 МВт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Частотно-регулируемые электроприводы мощностью до 100 МВт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Автоматизированные системы управления, регулирования, распределения и преобразования электроэнергии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Электротехническое оборудование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Системы комплексной автоматизации промышленных объектов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555776" y="3507854"/>
            <a:ext cx="1584175" cy="1365723"/>
            <a:chOff x="2522908" y="4009843"/>
            <a:chExt cx="2510737" cy="247416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2908" y="4087567"/>
              <a:ext cx="603457" cy="188958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0151" y="4370717"/>
              <a:ext cx="280394" cy="29258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3957" y="4758574"/>
              <a:ext cx="432781" cy="31696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7200" y="5183492"/>
              <a:ext cx="237723" cy="335251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3677" y="5613729"/>
              <a:ext cx="213340" cy="29258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1770" y="6098631"/>
              <a:ext cx="235253" cy="280395"/>
            </a:xfrm>
            <a:prstGeom prst="rect">
              <a:avLst/>
            </a:prstGeom>
          </p:spPr>
        </p:pic>
        <p:sp>
          <p:nvSpPr>
            <p:cNvPr id="16" name="Text Placeholder 3"/>
            <p:cNvSpPr txBox="1">
              <a:spLocks/>
            </p:cNvSpPr>
            <p:nvPr/>
          </p:nvSpPr>
          <p:spPr>
            <a:xfrm>
              <a:off x="3130590" y="4009843"/>
              <a:ext cx="1629002" cy="368643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1400" b="1" kern="1200">
                  <a:solidFill>
                    <a:srgbClr val="0E5C91"/>
                  </a:solidFill>
                  <a:latin typeface="Bliss Pro Heavy" charset="0"/>
                  <a:ea typeface="Bliss Pro Heavy" charset="0"/>
                  <a:cs typeface="Bliss Pro Heav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solidFill>
                    <a:srgbClr val="316DB4"/>
                  </a:solidFill>
                  <a:latin typeface="Calibri" panose="020F0502020204030204" pitchFamily="34" charset="0"/>
                </a:rPr>
                <a:t>Судостроение </a:t>
              </a:r>
              <a:endParaRPr lang="en-US" sz="1000" dirty="0">
                <a:solidFill>
                  <a:srgbClr val="316DB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 Placeholder 3"/>
            <p:cNvSpPr txBox="1">
              <a:spLocks/>
            </p:cNvSpPr>
            <p:nvPr/>
          </p:nvSpPr>
          <p:spPr>
            <a:xfrm>
              <a:off x="3132863" y="4366962"/>
              <a:ext cx="1629002" cy="368643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1400" b="1" kern="1200">
                  <a:solidFill>
                    <a:srgbClr val="0E5C91"/>
                  </a:solidFill>
                  <a:latin typeface="Bliss Pro Heavy" charset="0"/>
                  <a:ea typeface="Bliss Pro Heavy" charset="0"/>
                  <a:cs typeface="Bliss Pro Heav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solidFill>
                    <a:srgbClr val="316DB4"/>
                  </a:solidFill>
                  <a:latin typeface="Calibri" panose="020F0502020204030204" pitchFamily="34" charset="0"/>
                </a:rPr>
                <a:t>Экспорт</a:t>
              </a:r>
              <a:endParaRPr lang="en-US" sz="1000" dirty="0">
                <a:solidFill>
                  <a:srgbClr val="316DB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Text Placeholder 3"/>
            <p:cNvSpPr txBox="1">
              <a:spLocks/>
            </p:cNvSpPr>
            <p:nvPr/>
          </p:nvSpPr>
          <p:spPr>
            <a:xfrm>
              <a:off x="3119215" y="4762755"/>
              <a:ext cx="1914430" cy="446058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1400" b="1" kern="1200">
                  <a:solidFill>
                    <a:srgbClr val="0E5C91"/>
                  </a:solidFill>
                  <a:latin typeface="Bliss Pro Heavy" charset="0"/>
                  <a:ea typeface="Bliss Pro Heavy" charset="0"/>
                  <a:cs typeface="Bliss Pro Heav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solidFill>
                    <a:srgbClr val="316DB4"/>
                  </a:solidFill>
                  <a:latin typeface="Calibri" panose="020F0502020204030204" pitchFamily="34" charset="0"/>
                </a:rPr>
                <a:t>Нефтяная отрасль</a:t>
              </a:r>
              <a:endParaRPr lang="en-US" sz="1000" dirty="0">
                <a:solidFill>
                  <a:srgbClr val="316DB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Text Placeholder 3"/>
            <p:cNvSpPr txBox="1">
              <a:spLocks/>
            </p:cNvSpPr>
            <p:nvPr/>
          </p:nvSpPr>
          <p:spPr>
            <a:xfrm>
              <a:off x="3130590" y="5177672"/>
              <a:ext cx="1629002" cy="368643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1400" b="1" kern="1200">
                  <a:solidFill>
                    <a:srgbClr val="0E5C91"/>
                  </a:solidFill>
                  <a:latin typeface="Bliss Pro Heavy" charset="0"/>
                  <a:ea typeface="Bliss Pro Heavy" charset="0"/>
                  <a:cs typeface="Bliss Pro Heav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solidFill>
                    <a:srgbClr val="316DB4"/>
                  </a:solidFill>
                  <a:latin typeface="Calibri" panose="020F0502020204030204" pitchFamily="34" charset="0"/>
                </a:rPr>
                <a:t>Энергетика</a:t>
              </a:r>
              <a:endParaRPr lang="en-US" sz="1000" dirty="0">
                <a:solidFill>
                  <a:srgbClr val="316DB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 Placeholder 3"/>
            <p:cNvSpPr txBox="1">
              <a:spLocks/>
            </p:cNvSpPr>
            <p:nvPr/>
          </p:nvSpPr>
          <p:spPr>
            <a:xfrm>
              <a:off x="3116944" y="5563300"/>
              <a:ext cx="1629002" cy="368643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1400" b="1" kern="1200">
                  <a:solidFill>
                    <a:srgbClr val="0E5C91"/>
                  </a:solidFill>
                  <a:latin typeface="Bliss Pro Heavy" charset="0"/>
                  <a:ea typeface="Bliss Pro Heavy" charset="0"/>
                  <a:cs typeface="Bliss Pro Heav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solidFill>
                    <a:srgbClr val="316DB4"/>
                  </a:solidFill>
                  <a:latin typeface="Calibri" panose="020F0502020204030204" pitchFamily="34" charset="0"/>
                </a:rPr>
                <a:t>Металлургия</a:t>
              </a:r>
              <a:endParaRPr lang="en-US" sz="1000" dirty="0">
                <a:solidFill>
                  <a:srgbClr val="316DB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 Placeholder 3"/>
            <p:cNvSpPr txBox="1">
              <a:spLocks/>
            </p:cNvSpPr>
            <p:nvPr/>
          </p:nvSpPr>
          <p:spPr>
            <a:xfrm>
              <a:off x="3119215" y="6037953"/>
              <a:ext cx="1746401" cy="446058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1400" b="1" kern="1200">
                  <a:solidFill>
                    <a:srgbClr val="0E5C91"/>
                  </a:solidFill>
                  <a:latin typeface="Bliss Pro Heavy" charset="0"/>
                  <a:ea typeface="Bliss Pro Heavy" charset="0"/>
                  <a:cs typeface="Bliss Pro Heav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solidFill>
                    <a:srgbClr val="316DB4"/>
                  </a:solidFill>
                  <a:latin typeface="Calibri" panose="020F0502020204030204" pitchFamily="34" charset="0"/>
                </a:rPr>
                <a:t>Газовая отрасль</a:t>
              </a:r>
              <a:endParaRPr lang="en-US" sz="1000" dirty="0">
                <a:solidFill>
                  <a:srgbClr val="316DB4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Text Placeholder 3"/>
          <p:cNvSpPr txBox="1">
            <a:spLocks/>
          </p:cNvSpPr>
          <p:nvPr/>
        </p:nvSpPr>
        <p:spPr>
          <a:xfrm>
            <a:off x="2195736" y="2603994"/>
            <a:ext cx="1346990" cy="615828"/>
          </a:xfrm>
          <a:prstGeom prst="rect">
            <a:avLst/>
          </a:prstGeom>
        </p:spPr>
        <p:txBody>
          <a:bodyPr wrap="square" lIns="122191" tIns="61096" rIns="122191" bIns="61096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1" kern="1200">
                <a:solidFill>
                  <a:srgbClr val="0E5C91"/>
                </a:solidFill>
                <a:latin typeface="Bliss Pro Heavy" charset="0"/>
                <a:ea typeface="Bliss Pro Heavy" charset="0"/>
                <a:cs typeface="Bliss Pro Heav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0" dirty="0">
                <a:solidFill>
                  <a:srgbClr val="005197"/>
                </a:solidFill>
              </a:rPr>
              <a:t>56 %</a:t>
            </a:r>
            <a:endParaRPr lang="en-US" sz="3200" b="0" dirty="0">
              <a:solidFill>
                <a:srgbClr val="005197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504" y="1923684"/>
            <a:ext cx="2630507" cy="491471"/>
          </a:xfrm>
          <a:prstGeom prst="rect">
            <a:avLst/>
          </a:prstGeom>
        </p:spPr>
      </p:pic>
      <p:pic>
        <p:nvPicPr>
          <p:cNvPr id="24" name="Изображение 12" descr="Untitled-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62" y="1779662"/>
            <a:ext cx="1985098" cy="306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Placeholder 3"/>
          <p:cNvSpPr txBox="1">
            <a:spLocks/>
          </p:cNvSpPr>
          <p:nvPr/>
        </p:nvSpPr>
        <p:spPr>
          <a:xfrm>
            <a:off x="883574" y="1554908"/>
            <a:ext cx="3888432" cy="366779"/>
          </a:xfrm>
          <a:prstGeom prst="rect">
            <a:avLst/>
          </a:prstGeom>
        </p:spPr>
        <p:txBody>
          <a:bodyPr lIns="122191" tIns="61096" rIns="122191" bIns="61096"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ru-RU" sz="1100" kern="0" dirty="0">
                <a:solidFill>
                  <a:srgbClr val="316DB4"/>
                </a:solidFill>
                <a:latin typeface="Calibri" panose="020F0502020204030204" pitchFamily="34" charset="0"/>
              </a:rPr>
              <a:t>Отраслевое распределение продукции РЭП Холдинга (%)</a:t>
            </a:r>
            <a:endParaRPr lang="en-US" sz="1100" kern="0" dirty="0">
              <a:solidFill>
                <a:srgbClr val="316DB4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3385" y="651188"/>
            <a:ext cx="8757393" cy="903720"/>
          </a:xfrm>
          <a:prstGeom prst="rect">
            <a:avLst/>
          </a:prstGeom>
          <a:ln>
            <a:solidFill>
              <a:srgbClr val="005197"/>
            </a:solidFill>
          </a:ln>
        </p:spPr>
        <p:txBody>
          <a:bodyPr wrap="square" lIns="87259" tIns="43630" rIns="87259" bIns="43630">
            <a:spAutoFit/>
          </a:bodyPr>
          <a:lstStyle/>
          <a:p>
            <a:pPr algn="just"/>
            <a:r>
              <a:rPr lang="ru-RU" sz="1200" b="1" dirty="0">
                <a:solidFill>
                  <a:srgbClr val="005197"/>
                </a:solidFill>
                <a:latin typeface="Calibri" panose="020F0502020204030204" pitchFamily="34" charset="0"/>
                <a:cs typeface="+mn-cs"/>
              </a:rPr>
              <a:t>АО «РЭП Холдинг» </a:t>
            </a:r>
            <a:r>
              <a:rPr lang="ru-RU" sz="1200" dirty="0">
                <a:solidFill>
                  <a:srgbClr val="005197"/>
                </a:solidFill>
                <a:latin typeface="Calibri" panose="020F0502020204030204" pitchFamily="34" charset="0"/>
                <a:cs typeface="+mn-cs"/>
              </a:rPr>
              <a:t>— группа промышленных компаний, осуществляющих свою деятельность в области энергетики с общей численностью сотрудников 2000 человек.</a:t>
            </a:r>
          </a:p>
          <a:p>
            <a:pPr algn="just">
              <a:spcBef>
                <a:spcPts val="600"/>
              </a:spcBef>
            </a:pPr>
            <a:r>
              <a:rPr lang="ru-RU" sz="1200" b="1" dirty="0">
                <a:solidFill>
                  <a:srgbClr val="005197"/>
                </a:solidFill>
                <a:latin typeface="Calibri" panose="020F0502020204030204" pitchFamily="34" charset="0"/>
                <a:cs typeface="+mn-cs"/>
              </a:rPr>
              <a:t>АО «РЭП Холдинг» </a:t>
            </a:r>
            <a:r>
              <a:rPr lang="ru-RU" sz="1200" dirty="0">
                <a:solidFill>
                  <a:srgbClr val="005197"/>
                </a:solidFill>
                <a:latin typeface="Calibri" panose="020F0502020204030204" pitchFamily="34" charset="0"/>
                <a:cs typeface="+mn-cs"/>
              </a:rPr>
              <a:t>— изготовитель и комплексный поставщик турбокомпрессорного, газоперекачивающего и энергетического оборудования нового поколения для строительства и модернизации крупнейших промышленных объектов.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6373" y="627459"/>
            <a:ext cx="32711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rgbClr val="316DB4"/>
                </a:solidFill>
                <a:latin typeface="Calibri" panose="020F0502020204030204" pitchFamily="34" charset="0"/>
              </a:rPr>
              <a:t>Для линейных компрессорных станций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78976" y="628651"/>
            <a:ext cx="33471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rgbClr val="316DB4"/>
                </a:solidFill>
                <a:latin typeface="Calibri" panose="020F0502020204030204" pitchFamily="34" charset="0"/>
              </a:rPr>
              <a:t>Для дожимных компрессорных станций</a:t>
            </a:r>
          </a:p>
        </p:txBody>
      </p:sp>
      <p:pic>
        <p:nvPicPr>
          <p:cNvPr id="5" name="Picture 13" descr="КС Володино (5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672" y="913210"/>
            <a:ext cx="1408292" cy="9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22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51" y="3905976"/>
            <a:ext cx="1486967" cy="10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93" y="2383038"/>
            <a:ext cx="1405670" cy="10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324" y="3136703"/>
            <a:ext cx="1506636" cy="11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324" y="1609138"/>
            <a:ext cx="1506636" cy="108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404" y="3948389"/>
            <a:ext cx="1324371" cy="99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63" r="18449" b="16753"/>
          <a:stretch>
            <a:fillRect/>
          </a:stretch>
        </p:blipFill>
        <p:spPr bwMode="auto">
          <a:xfrm>
            <a:off x="5020183" y="939553"/>
            <a:ext cx="1380755" cy="92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SCN373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364733"/>
            <a:ext cx="1358464" cy="102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6" b="1498"/>
          <a:stretch>
            <a:fillRect/>
          </a:stretch>
        </p:blipFill>
        <p:spPr bwMode="auto">
          <a:xfrm>
            <a:off x="6949189" y="1552726"/>
            <a:ext cx="1362397" cy="113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2408238" y="977501"/>
            <a:ext cx="2019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220-11-1СМП для ЭГПА-4,0</a:t>
            </a:r>
          </a:p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200-21-1СМП для ЭГПА-6,3</a:t>
            </a: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692592" y="1915137"/>
            <a:ext cx="1295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СПЧ  для ГПА-16</a:t>
            </a:r>
          </a:p>
        </p:txBody>
      </p:sp>
      <p:sp>
        <p:nvSpPr>
          <p:cNvPr id="16" name="Стрелка вправо 15"/>
          <p:cNvSpPr/>
          <p:nvPr/>
        </p:nvSpPr>
        <p:spPr bwMode="auto">
          <a:xfrm>
            <a:off x="2147886" y="1955288"/>
            <a:ext cx="238483" cy="113109"/>
          </a:xfrm>
          <a:prstGeom prst="righ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трелка влево 16"/>
          <p:cNvSpPr/>
          <p:nvPr/>
        </p:nvSpPr>
        <p:spPr bwMode="auto">
          <a:xfrm>
            <a:off x="2149150" y="1151783"/>
            <a:ext cx="238484" cy="123825"/>
          </a:xfrm>
          <a:prstGeom prst="lef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8"/>
          <p:cNvSpPr>
            <a:spLocks noChangeArrowheads="1"/>
          </p:cNvSpPr>
          <p:nvPr/>
        </p:nvSpPr>
        <p:spPr bwMode="auto">
          <a:xfrm>
            <a:off x="2529354" y="2731725"/>
            <a:ext cx="16144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385-21-1 для ГПА-16</a:t>
            </a:r>
          </a:p>
        </p:txBody>
      </p:sp>
      <p:sp>
        <p:nvSpPr>
          <p:cNvPr id="19" name="Стрелка влево 18"/>
          <p:cNvSpPr/>
          <p:nvPr/>
        </p:nvSpPr>
        <p:spPr bwMode="auto">
          <a:xfrm>
            <a:off x="2147887" y="2809160"/>
            <a:ext cx="238483" cy="122635"/>
          </a:xfrm>
          <a:prstGeom prst="lef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20"/>
          <p:cNvSpPr>
            <a:spLocks noChangeArrowheads="1"/>
          </p:cNvSpPr>
          <p:nvPr/>
        </p:nvSpPr>
        <p:spPr bwMode="auto">
          <a:xfrm>
            <a:off x="438104" y="3505071"/>
            <a:ext cx="1735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405-21-1С для ГПА-16У</a:t>
            </a:r>
          </a:p>
        </p:txBody>
      </p:sp>
      <p:sp>
        <p:nvSpPr>
          <p:cNvPr id="21" name="Стрелка вправо 20"/>
          <p:cNvSpPr/>
          <p:nvPr/>
        </p:nvSpPr>
        <p:spPr bwMode="auto">
          <a:xfrm>
            <a:off x="2173288" y="3597476"/>
            <a:ext cx="238483" cy="113109"/>
          </a:xfrm>
          <a:prstGeom prst="righ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2"/>
          <p:cNvSpPr>
            <a:spLocks noChangeArrowheads="1"/>
          </p:cNvSpPr>
          <p:nvPr/>
        </p:nvSpPr>
        <p:spPr bwMode="auto">
          <a:xfrm>
            <a:off x="2500895" y="4387914"/>
            <a:ext cx="21431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400-21-1С для ГПА-32 Ладога</a:t>
            </a:r>
          </a:p>
        </p:txBody>
      </p:sp>
      <p:sp>
        <p:nvSpPr>
          <p:cNvPr id="23" name="Стрелка влево 22"/>
          <p:cNvSpPr/>
          <p:nvPr/>
        </p:nvSpPr>
        <p:spPr bwMode="auto">
          <a:xfrm>
            <a:off x="2147887" y="4465340"/>
            <a:ext cx="238483" cy="122634"/>
          </a:xfrm>
          <a:prstGeom prst="lef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4"/>
          <p:cNvSpPr>
            <a:spLocks noChangeArrowheads="1"/>
          </p:cNvSpPr>
          <p:nvPr/>
        </p:nvSpPr>
        <p:spPr bwMode="auto">
          <a:xfrm>
            <a:off x="6845770" y="1177747"/>
            <a:ext cx="1641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215-61-1С для ГПА-6,3</a:t>
            </a:r>
          </a:p>
        </p:txBody>
      </p:sp>
      <p:sp>
        <p:nvSpPr>
          <p:cNvPr id="25" name="Стрелка влево 24"/>
          <p:cNvSpPr/>
          <p:nvPr/>
        </p:nvSpPr>
        <p:spPr bwMode="auto">
          <a:xfrm>
            <a:off x="6538676" y="1279937"/>
            <a:ext cx="238484" cy="122634"/>
          </a:xfrm>
          <a:prstGeom prst="lef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6"/>
          <p:cNvSpPr>
            <a:spLocks noChangeArrowheads="1"/>
          </p:cNvSpPr>
          <p:nvPr/>
        </p:nvSpPr>
        <p:spPr bwMode="auto">
          <a:xfrm>
            <a:off x="5143056" y="1939641"/>
            <a:ext cx="1295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СПЧ  для ГПА-10</a:t>
            </a:r>
          </a:p>
        </p:txBody>
      </p:sp>
      <p:sp>
        <p:nvSpPr>
          <p:cNvPr id="27" name="Стрелка вправо 26"/>
          <p:cNvSpPr/>
          <p:nvPr/>
        </p:nvSpPr>
        <p:spPr bwMode="auto">
          <a:xfrm>
            <a:off x="6516216" y="3630369"/>
            <a:ext cx="238484" cy="113110"/>
          </a:xfrm>
          <a:prstGeom prst="righ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Стрелка вправо 27"/>
          <p:cNvSpPr/>
          <p:nvPr/>
        </p:nvSpPr>
        <p:spPr bwMode="auto">
          <a:xfrm>
            <a:off x="6516229" y="2007545"/>
            <a:ext cx="238483" cy="113109"/>
          </a:xfrm>
          <a:prstGeom prst="righ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Стрелка влево 28"/>
          <p:cNvSpPr/>
          <p:nvPr/>
        </p:nvSpPr>
        <p:spPr bwMode="auto">
          <a:xfrm>
            <a:off x="6528036" y="2881163"/>
            <a:ext cx="236984" cy="122635"/>
          </a:xfrm>
          <a:prstGeom prst="lef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30"/>
          <p:cNvSpPr>
            <a:spLocks noChangeArrowheads="1"/>
          </p:cNvSpPr>
          <p:nvPr/>
        </p:nvSpPr>
        <p:spPr bwMode="auto">
          <a:xfrm>
            <a:off x="4716016" y="3554015"/>
            <a:ext cx="1847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910-41-1СМП для ГПА-16</a:t>
            </a:r>
          </a:p>
        </p:txBody>
      </p:sp>
      <p:sp>
        <p:nvSpPr>
          <p:cNvPr id="31" name="Прямоугольник 31"/>
          <p:cNvSpPr>
            <a:spLocks noChangeArrowheads="1"/>
          </p:cNvSpPr>
          <p:nvPr/>
        </p:nvSpPr>
        <p:spPr bwMode="auto">
          <a:xfrm>
            <a:off x="6804248" y="2803738"/>
            <a:ext cx="1295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СПЧ  для ГПА-16</a:t>
            </a:r>
          </a:p>
        </p:txBody>
      </p:sp>
      <p:pic>
        <p:nvPicPr>
          <p:cNvPr id="32" name="Рисунок 3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994" y="3232697"/>
            <a:ext cx="1506636" cy="11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3"/>
          <p:cNvSpPr>
            <a:spLocks noChangeArrowheads="1"/>
          </p:cNvSpPr>
          <p:nvPr/>
        </p:nvSpPr>
        <p:spPr bwMode="auto">
          <a:xfrm>
            <a:off x="6824984" y="4490119"/>
            <a:ext cx="1995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rgbClr val="316DB4"/>
                </a:solidFill>
                <a:latin typeface="Calibri" panose="020F0502020204030204" pitchFamily="34" charset="0"/>
              </a:rPr>
              <a:t>285-61-1СМП для ГПА-25</a:t>
            </a:r>
          </a:p>
        </p:txBody>
      </p:sp>
      <p:sp>
        <p:nvSpPr>
          <p:cNvPr id="34" name="Стрелка влево 33"/>
          <p:cNvSpPr/>
          <p:nvPr/>
        </p:nvSpPr>
        <p:spPr bwMode="auto">
          <a:xfrm>
            <a:off x="6517716" y="4567550"/>
            <a:ext cx="236984" cy="122635"/>
          </a:xfrm>
          <a:prstGeom prst="leftArrow">
            <a:avLst/>
          </a:prstGeom>
          <a:solidFill>
            <a:srgbClr val="316D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defRPr/>
            </a:pPr>
            <a:endParaRPr lang="ru-RU" sz="1800">
              <a:solidFill>
                <a:srgbClr val="316D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91300" y="206059"/>
            <a:ext cx="6841008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1800" b="1" kern="0" dirty="0">
                <a:solidFill>
                  <a:schemeClr val="bg1"/>
                </a:solidFill>
              </a:rPr>
              <a:t>Центробежные компрессоры. Опыт производства</a:t>
            </a:r>
          </a:p>
        </p:txBody>
      </p:sp>
      <p:sp>
        <p:nvSpPr>
          <p:cNvPr id="36" name="Нижний колонтитул 3"/>
          <p:cNvSpPr txBox="1">
            <a:spLocks/>
          </p:cNvSpPr>
          <p:nvPr/>
        </p:nvSpPr>
        <p:spPr>
          <a:xfrm>
            <a:off x="2715980" y="4862644"/>
            <a:ext cx="3595588" cy="280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</p:spTree>
    <p:extLst>
      <p:ext uri="{BB962C8B-B14F-4D97-AF65-F5344CB8AC3E}">
        <p14:creationId xmlns:p14="http://schemas.microsoft.com/office/powerpoint/2010/main" val="28048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33315" r="17630" b="11269"/>
          <a:stretch/>
        </p:blipFill>
        <p:spPr bwMode="auto">
          <a:xfrm>
            <a:off x="67126" y="1317185"/>
            <a:ext cx="1463270" cy="80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67126" y="948753"/>
            <a:ext cx="45048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dirty="0" smtClean="0"/>
              <a:t>	ЦБК </a:t>
            </a:r>
            <a:r>
              <a:rPr lang="ru-RU" altLang="ru-RU" sz="1200" dirty="0"/>
              <a:t>для </a:t>
            </a:r>
            <a:r>
              <a:rPr lang="ru-RU" altLang="ru-RU" sz="1200" dirty="0" smtClean="0"/>
              <a:t>ГПА-16У		</a:t>
            </a:r>
            <a:r>
              <a:rPr lang="ru-RU" altLang="ru-RU" sz="1200" dirty="0" smtClean="0">
                <a:solidFill>
                  <a:srgbClr val="FF0000"/>
                </a:solidFill>
              </a:rPr>
              <a:t>НК-36СТ</a:t>
            </a:r>
            <a:endParaRPr lang="ru-RU" altLang="ru-RU" sz="1200" dirty="0">
              <a:solidFill>
                <a:srgbClr val="FF0000"/>
              </a:solidFill>
            </a:endParaRPr>
          </a:p>
        </p:txBody>
      </p:sp>
      <p:pic>
        <p:nvPicPr>
          <p:cNvPr id="1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5" b="8374"/>
          <a:stretch>
            <a:fillRect/>
          </a:stretch>
        </p:blipFill>
        <p:spPr bwMode="auto">
          <a:xfrm>
            <a:off x="1604561" y="1317185"/>
            <a:ext cx="1321191" cy="80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3712" y="2080360"/>
            <a:ext cx="45802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dirty="0" smtClean="0"/>
              <a:t>	ЦБК  </a:t>
            </a:r>
            <a:r>
              <a:rPr lang="ru-RU" altLang="ru-RU" sz="1200" dirty="0"/>
              <a:t>для </a:t>
            </a:r>
            <a:r>
              <a:rPr lang="ru-RU" altLang="ru-RU" sz="1200" dirty="0" smtClean="0"/>
              <a:t>ГПА-25У 		</a:t>
            </a:r>
            <a:r>
              <a:rPr lang="ru-RU" altLang="ru-RU" sz="1200" dirty="0" smtClean="0">
                <a:solidFill>
                  <a:srgbClr val="FF0000"/>
                </a:solidFill>
              </a:rPr>
              <a:t>НК-36СТ</a:t>
            </a:r>
            <a:endParaRPr lang="ru-RU" altLang="ru-RU" sz="1200" dirty="0"/>
          </a:p>
        </p:txBody>
      </p:sp>
      <p:pic>
        <p:nvPicPr>
          <p:cNvPr id="1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98" y="2387203"/>
            <a:ext cx="1335455" cy="98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4"/>
          <a:stretch>
            <a:fillRect/>
          </a:stretch>
        </p:blipFill>
        <p:spPr bwMode="auto">
          <a:xfrm>
            <a:off x="66344" y="3684852"/>
            <a:ext cx="1464052" cy="101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67126" y="3356168"/>
            <a:ext cx="457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dirty="0" smtClean="0"/>
              <a:t>	ЦБК  </a:t>
            </a:r>
            <a:r>
              <a:rPr lang="ru-RU" altLang="ru-RU" sz="1200" dirty="0"/>
              <a:t>для </a:t>
            </a:r>
            <a:r>
              <a:rPr lang="ru-RU" altLang="ru-RU" sz="1200" dirty="0" smtClean="0"/>
              <a:t>ГПА-32		</a:t>
            </a:r>
            <a:r>
              <a:rPr lang="ru-RU" altLang="ru-RU" sz="1200" dirty="0" smtClean="0">
                <a:solidFill>
                  <a:srgbClr val="FF0000"/>
                </a:solidFill>
              </a:rPr>
              <a:t>Т32</a:t>
            </a:r>
            <a:endParaRPr lang="ru-RU" altLang="ru-RU" sz="1200" dirty="0"/>
          </a:p>
        </p:txBody>
      </p:sp>
      <p:pic>
        <p:nvPicPr>
          <p:cNvPr id="22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24495"/>
          <a:stretch>
            <a:fillRect/>
          </a:stretch>
        </p:blipFill>
        <p:spPr bwMode="auto">
          <a:xfrm>
            <a:off x="1604562" y="3673352"/>
            <a:ext cx="1342854" cy="102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70" y="1316813"/>
            <a:ext cx="1240588" cy="82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18" y="2387203"/>
            <a:ext cx="1488182" cy="98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" descr="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8"/>
          <a:stretch>
            <a:fillRect/>
          </a:stretch>
        </p:blipFill>
        <p:spPr bwMode="auto">
          <a:xfrm>
            <a:off x="3083818" y="3673352"/>
            <a:ext cx="1560190" cy="102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" y="2432099"/>
            <a:ext cx="1454363" cy="93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4911930" y="583666"/>
            <a:ext cx="1937968" cy="4119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144D6A"/>
                </a:solidFill>
                <a:latin typeface="Arial" charset="0"/>
                <a:ea typeface="Arial" charset="0"/>
              </a:rPr>
              <a:t>Для линейных компрессорных станций</a:t>
            </a:r>
          </a:p>
        </p:txBody>
      </p:sp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7125478" y="592428"/>
            <a:ext cx="2018522" cy="4119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144D6A"/>
                </a:solidFill>
                <a:latin typeface="Arial" charset="0"/>
                <a:ea typeface="Arial" charset="0"/>
              </a:rPr>
              <a:t>Для дожимных компрессорных станций</a:t>
            </a:r>
          </a:p>
        </p:txBody>
      </p:sp>
      <p:pic>
        <p:nvPicPr>
          <p:cNvPr id="39" name="Picture 13" descr="КС Володино (5)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9562" y="1039531"/>
            <a:ext cx="1020590" cy="63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 descr="IMG_221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9562" y="2903923"/>
            <a:ext cx="1020590" cy="66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792" y="1936732"/>
            <a:ext cx="1032552" cy="7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3249" y="2922683"/>
            <a:ext cx="1005575" cy="6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63" r="18449" b="16753"/>
          <a:stretch>
            <a:fillRect/>
          </a:stretch>
        </p:blipFill>
        <p:spPr bwMode="auto">
          <a:xfrm>
            <a:off x="7123249" y="1039531"/>
            <a:ext cx="1030888" cy="63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DSCN3731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5478" y="3937478"/>
            <a:ext cx="1046922" cy="71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14"/>
          <p:cNvSpPr>
            <a:spLocks noChangeArrowheads="1"/>
          </p:cNvSpPr>
          <p:nvPr/>
        </p:nvSpPr>
        <p:spPr bwMode="auto">
          <a:xfrm>
            <a:off x="5944505" y="1185329"/>
            <a:ext cx="1108284" cy="4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ЭГПА-4,0</a:t>
            </a:r>
          </a:p>
          <a:p>
            <a:pPr eaLnBrk="1" hangingPunct="1"/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ЭГПА-6,3</a:t>
            </a:r>
            <a:endParaRPr lang="ru-RU" altLang="ru-RU" b="0" dirty="0">
              <a:solidFill>
                <a:srgbClr val="144D6A"/>
              </a:solidFill>
              <a:latin typeface="Arial" charset="0"/>
              <a:ea typeface="Arial" charset="0"/>
            </a:endParaRPr>
          </a:p>
        </p:txBody>
      </p:sp>
      <p:sp>
        <p:nvSpPr>
          <p:cNvPr id="46" name="Прямоугольник 20"/>
          <p:cNvSpPr>
            <a:spLocks noChangeArrowheads="1"/>
          </p:cNvSpPr>
          <p:nvPr/>
        </p:nvSpPr>
        <p:spPr bwMode="auto">
          <a:xfrm>
            <a:off x="6008329" y="2182192"/>
            <a:ext cx="2389955" cy="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</a:t>
            </a:r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ГПА-16У</a:t>
            </a:r>
          </a:p>
        </p:txBody>
      </p:sp>
      <p:sp>
        <p:nvSpPr>
          <p:cNvPr id="47" name="Прямоугольник 22"/>
          <p:cNvSpPr>
            <a:spLocks noChangeArrowheads="1"/>
          </p:cNvSpPr>
          <p:nvPr/>
        </p:nvSpPr>
        <p:spPr bwMode="auto">
          <a:xfrm>
            <a:off x="6025444" y="3030250"/>
            <a:ext cx="1150147" cy="4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</a:t>
            </a:r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ГПА-32 Ладога</a:t>
            </a:r>
          </a:p>
        </p:txBody>
      </p:sp>
      <p:sp>
        <p:nvSpPr>
          <p:cNvPr id="48" name="Прямоугольник 24"/>
          <p:cNvSpPr>
            <a:spLocks noChangeArrowheads="1"/>
          </p:cNvSpPr>
          <p:nvPr/>
        </p:nvSpPr>
        <p:spPr bwMode="auto">
          <a:xfrm>
            <a:off x="8207733" y="1262273"/>
            <a:ext cx="945681" cy="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</a:t>
            </a:r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ГПА-6,3</a:t>
            </a:r>
          </a:p>
        </p:txBody>
      </p:sp>
      <p:sp>
        <p:nvSpPr>
          <p:cNvPr id="49" name="Прямоугольник 30"/>
          <p:cNvSpPr>
            <a:spLocks noChangeArrowheads="1"/>
          </p:cNvSpPr>
          <p:nvPr/>
        </p:nvSpPr>
        <p:spPr bwMode="auto">
          <a:xfrm>
            <a:off x="8150259" y="3106745"/>
            <a:ext cx="1028586" cy="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</a:t>
            </a:r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ГПА-16</a:t>
            </a:r>
          </a:p>
        </p:txBody>
      </p:sp>
      <p:sp>
        <p:nvSpPr>
          <p:cNvPr id="50" name="Прямоугольник 31"/>
          <p:cNvSpPr>
            <a:spLocks noChangeArrowheads="1"/>
          </p:cNvSpPr>
          <p:nvPr/>
        </p:nvSpPr>
        <p:spPr bwMode="auto">
          <a:xfrm>
            <a:off x="8207733" y="3865219"/>
            <a:ext cx="1039527" cy="87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СПЧ </a:t>
            </a:r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компрессора</a:t>
            </a:r>
            <a:endParaRPr lang="ru-RU" altLang="ru-RU" b="0" dirty="0">
              <a:solidFill>
                <a:srgbClr val="144D6A"/>
              </a:solidFill>
              <a:latin typeface="Arial" charset="0"/>
              <a:ea typeface="Arial" charset="0"/>
            </a:endParaRPr>
          </a:p>
          <a:p>
            <a:pPr eaLnBrk="1" hangingPunct="1"/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СМПО им. Фрунзе         </a:t>
            </a:r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</a:t>
            </a:r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ГПА-16</a:t>
            </a:r>
          </a:p>
        </p:txBody>
      </p:sp>
      <p:pic>
        <p:nvPicPr>
          <p:cNvPr id="51" name="Рисунок 3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3250" y="1955882"/>
            <a:ext cx="1019358" cy="70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Прямоугольник 33"/>
          <p:cNvSpPr>
            <a:spLocks noChangeArrowheads="1"/>
          </p:cNvSpPr>
          <p:nvPr/>
        </p:nvSpPr>
        <p:spPr bwMode="auto">
          <a:xfrm>
            <a:off x="8172401" y="2182192"/>
            <a:ext cx="971600" cy="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</a:t>
            </a:r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ГПА-25</a:t>
            </a:r>
          </a:p>
        </p:txBody>
      </p:sp>
      <p:pic>
        <p:nvPicPr>
          <p:cNvPr id="53" name="Рисунок 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12" t="20737" r="22240" b="26064"/>
          <a:stretch>
            <a:fillRect/>
          </a:stretch>
        </p:blipFill>
        <p:spPr bwMode="auto">
          <a:xfrm>
            <a:off x="4911930" y="3937478"/>
            <a:ext cx="1041414" cy="7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рямоугольник 31"/>
          <p:cNvSpPr>
            <a:spLocks noChangeArrowheads="1"/>
          </p:cNvSpPr>
          <p:nvPr/>
        </p:nvSpPr>
        <p:spPr bwMode="auto">
          <a:xfrm>
            <a:off x="6008329" y="3979773"/>
            <a:ext cx="1097805" cy="71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0" dirty="0">
                <a:solidFill>
                  <a:srgbClr val="144D6A"/>
                </a:solidFill>
                <a:latin typeface="Arial" charset="0"/>
                <a:ea typeface="Arial" charset="0"/>
              </a:rPr>
              <a:t>СПЧ  </a:t>
            </a:r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компрессора</a:t>
            </a:r>
          </a:p>
          <a:p>
            <a:pPr eaLnBrk="1" hangingPunct="1"/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РТМ для</a:t>
            </a:r>
            <a:b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</a:br>
            <a:r>
              <a:rPr lang="ru-RU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 ГПА-</a:t>
            </a:r>
            <a:r>
              <a:rPr lang="en-US" altLang="ru-RU" b="0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32</a:t>
            </a:r>
            <a:endParaRPr lang="ru-RU" altLang="ru-RU" b="0" dirty="0">
              <a:solidFill>
                <a:srgbClr val="144D6A"/>
              </a:solidFill>
              <a:latin typeface="Arial" charset="0"/>
              <a:ea typeface="Arial" charset="0"/>
            </a:endParaRPr>
          </a:p>
        </p:txBody>
      </p:sp>
      <p:sp>
        <p:nvSpPr>
          <p:cNvPr id="55" name="TextBox 2"/>
          <p:cNvSpPr txBox="1">
            <a:spLocks noChangeArrowheads="1"/>
          </p:cNvSpPr>
          <p:nvPr/>
        </p:nvSpPr>
        <p:spPr bwMode="auto">
          <a:xfrm>
            <a:off x="5854382" y="3656627"/>
            <a:ext cx="1931549" cy="2580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Сменные проточные части</a:t>
            </a:r>
            <a:endParaRPr lang="ru-RU" altLang="ru-RU" dirty="0">
              <a:solidFill>
                <a:srgbClr val="144D6A"/>
              </a:solidFill>
              <a:latin typeface="Arial" charset="0"/>
              <a:ea typeface="Arial" charset="0"/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 bwMode="auto">
          <a:xfrm>
            <a:off x="191300" y="206059"/>
            <a:ext cx="6841008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1800" b="1" kern="0" dirty="0">
                <a:solidFill>
                  <a:schemeClr val="bg1"/>
                </a:solidFill>
              </a:rPr>
              <a:t>Центробежные компрессоры. Опыт производства</a:t>
            </a:r>
          </a:p>
        </p:txBody>
      </p:sp>
      <p:sp>
        <p:nvSpPr>
          <p:cNvPr id="57" name="TextBox 2"/>
          <p:cNvSpPr txBox="1">
            <a:spLocks noChangeArrowheads="1"/>
          </p:cNvSpPr>
          <p:nvPr/>
        </p:nvSpPr>
        <p:spPr bwMode="auto">
          <a:xfrm>
            <a:off x="1216484" y="627540"/>
            <a:ext cx="2496188" cy="2580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3153" tIns="51577" rIns="103153" bIns="51577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rgbClr val="144D6A"/>
                </a:solidFill>
                <a:latin typeface="Arial" charset="0"/>
                <a:ea typeface="Arial" charset="0"/>
              </a:rPr>
              <a:t>для Унифицированных ГПА</a:t>
            </a:r>
            <a:endParaRPr lang="ru-RU" altLang="ru-RU" dirty="0">
              <a:solidFill>
                <a:srgbClr val="144D6A"/>
              </a:solidFill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2250" y="195486"/>
            <a:ext cx="56896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800" dirty="0" smtClean="0">
                <a:solidFill>
                  <a:schemeClr val="bg1"/>
                </a:solidFill>
              </a:rPr>
              <a:t>Сменная проточная часть для </a:t>
            </a:r>
            <a:r>
              <a:rPr lang="ru-RU" altLang="ru-RU" sz="1800" dirty="0">
                <a:solidFill>
                  <a:schemeClr val="bg1"/>
                </a:solidFill>
              </a:rPr>
              <a:t>КС </a:t>
            </a:r>
            <a:r>
              <a:rPr lang="ru-RU" altLang="ru-RU" sz="1800" dirty="0" smtClean="0">
                <a:solidFill>
                  <a:schemeClr val="bg1"/>
                </a:solidFill>
              </a:rPr>
              <a:t>«Славянская»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03798"/>
            <a:ext cx="2501927" cy="166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8838"/>
            <a:ext cx="2501416" cy="166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8" y="2571750"/>
            <a:ext cx="3635896" cy="249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580113" y="3075806"/>
            <a:ext cx="3408374" cy="1200329"/>
          </a:xfrm>
          <a:prstGeom prst="rect">
            <a:avLst/>
          </a:prstGeom>
          <a:noFill/>
          <a:ln w="28575">
            <a:solidFill>
              <a:srgbClr val="316DB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800"/>
              </a:spcBef>
              <a:spcAft>
                <a:spcPts val="600"/>
              </a:spcAft>
            </a:pPr>
            <a:r>
              <a:rPr lang="ru-RU" altLang="ru-RU" sz="1200" dirty="0" smtClean="0">
                <a:ln>
                  <a:solidFill>
                    <a:srgbClr val="336699"/>
                  </a:solidFill>
                </a:ln>
                <a:solidFill>
                  <a:srgbClr val="0070C0"/>
                </a:solidFill>
                <a:latin typeface="+mn-lt"/>
              </a:rPr>
              <a:t>ПОЛИТРОПНЫЙ  </a:t>
            </a:r>
            <a:r>
              <a:rPr lang="ru-RU" altLang="ru-RU" sz="1200" dirty="0" smtClean="0">
                <a:ln>
                  <a:solidFill>
                    <a:srgbClr val="336699"/>
                  </a:solidFill>
                </a:ln>
                <a:solidFill>
                  <a:srgbClr val="0070C0"/>
                </a:solidFill>
                <a:latin typeface="+mn-lt"/>
              </a:rPr>
              <a:t>КПД, </a:t>
            </a:r>
            <a:r>
              <a:rPr lang="ru-RU" altLang="ru-RU" sz="1200" dirty="0" smtClean="0">
                <a:ln>
                  <a:solidFill>
                    <a:srgbClr val="336699"/>
                  </a:solidFill>
                </a:ln>
                <a:solidFill>
                  <a:srgbClr val="0070C0"/>
                </a:solidFill>
                <a:latin typeface="+mn-lt"/>
              </a:rPr>
              <a:t>ПОЛУЧЕННЫЙ ПО </a:t>
            </a:r>
            <a:r>
              <a:rPr lang="ru-RU" altLang="ru-RU" sz="1200" dirty="0" smtClean="0">
                <a:ln>
                  <a:solidFill>
                    <a:srgbClr val="336699"/>
                  </a:solidFill>
                </a:ln>
                <a:solidFill>
                  <a:srgbClr val="0070C0"/>
                </a:solidFill>
                <a:latin typeface="+mn-lt"/>
              </a:rPr>
              <a:t>РЕЗУЛЬТАТАМ ПРИЕМО-СДАТОЧНЫХ ИСПЫТАНИЙ, </a:t>
            </a:r>
            <a:r>
              <a:rPr lang="ru-RU" altLang="ru-RU" sz="1200" dirty="0" smtClean="0">
                <a:ln>
                  <a:solidFill>
                    <a:srgbClr val="336699"/>
                  </a:solidFill>
                </a:ln>
                <a:solidFill>
                  <a:srgbClr val="0070C0"/>
                </a:solidFill>
                <a:latin typeface="+mn-lt"/>
              </a:rPr>
              <a:t>ВЫШЕ НА  1,44%, ЧЕМ ЗАЯВЛЕННЫЙ  ПО ТЗ</a:t>
            </a:r>
            <a:endParaRPr lang="ru-RU" altLang="ru-RU" sz="1200" dirty="0">
              <a:ln>
                <a:solidFill>
                  <a:srgbClr val="336699"/>
                </a:solidFill>
              </a:ln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0453" y="2965101"/>
            <a:ext cx="2208247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88838"/>
            <a:ext cx="2243883" cy="16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62256" y="191743"/>
            <a:ext cx="79381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chemeClr val="bg1"/>
                </a:solidFill>
                <a:cs typeface="Arial" pitchFamily="34" charset="0"/>
              </a:rPr>
              <a:t>Освоение новых  компетенций. 60 лет партнерства  с ПАО «Газпром»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256" y="771550"/>
            <a:ext cx="7434080" cy="3847207"/>
          </a:xfrm>
          <a:prstGeom prst="rect">
            <a:avLst/>
          </a:prstGeom>
          <a:noFill/>
          <a:ln w="1905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rgbClr val="005197"/>
              </a:solidFill>
            </a:endParaRPr>
          </a:p>
          <a:p>
            <a:r>
              <a:rPr lang="ru-RU" sz="1600" b="1" dirty="0">
                <a:solidFill>
                  <a:srgbClr val="005197"/>
                </a:solidFill>
              </a:rPr>
              <a:t>Результат многолетнего партнерства с </a:t>
            </a:r>
            <a:r>
              <a:rPr lang="ru-RU" sz="1600" b="1" dirty="0" smtClean="0">
                <a:solidFill>
                  <a:srgbClr val="005197"/>
                </a:solidFill>
              </a:rPr>
              <a:t>ПАО «Газпром»:</a:t>
            </a:r>
            <a:endParaRPr lang="ru-RU" sz="1600" b="1" dirty="0">
              <a:solidFill>
                <a:srgbClr val="005197"/>
              </a:solidFill>
            </a:endParaRPr>
          </a:p>
          <a:p>
            <a:endParaRPr lang="ru-RU" sz="1600" b="1" dirty="0">
              <a:solidFill>
                <a:srgbClr val="00519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5197"/>
                </a:solidFill>
              </a:rPr>
              <a:t>Номенклатура  компрессоров увеличена  более чем в 3 раза</a:t>
            </a:r>
          </a:p>
          <a:p>
            <a:endParaRPr lang="ru-RU" b="1" dirty="0">
              <a:solidFill>
                <a:srgbClr val="00519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5197"/>
                </a:solidFill>
              </a:rPr>
              <a:t>Освоены новые технологии в области проектирования и производства высокоэффективного отечественного компрессорного оборудования мирового уровня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519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5197"/>
                </a:solidFill>
              </a:rPr>
              <a:t>Освоены новые компетенции производства компрессорного оборудования для добычных комплексов</a:t>
            </a:r>
          </a:p>
          <a:p>
            <a:endParaRPr lang="ru-RU" b="1" dirty="0">
              <a:solidFill>
                <a:srgbClr val="00519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5197"/>
                </a:solidFill>
              </a:rPr>
              <a:t>Системно увеличивается эффективность оборудования (КПД, эффективность проточной части)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519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5197"/>
                </a:solidFill>
              </a:rPr>
              <a:t>Системная реализация программы по импортозамещению и созданию высокотехнологичной конкурентоспособной  российской продукции</a:t>
            </a:r>
          </a:p>
        </p:txBody>
      </p:sp>
      <p:sp>
        <p:nvSpPr>
          <p:cNvPr id="19" name="Нижний колонтитул 3"/>
          <p:cNvSpPr txBox="1">
            <a:spLocks/>
          </p:cNvSpPr>
          <p:nvPr/>
        </p:nvSpPr>
        <p:spPr>
          <a:xfrm>
            <a:off x="2774206" y="4862644"/>
            <a:ext cx="3595588" cy="280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</p:spTree>
    <p:extLst>
      <p:ext uri="{BB962C8B-B14F-4D97-AF65-F5344CB8AC3E}">
        <p14:creationId xmlns:p14="http://schemas.microsoft.com/office/powerpoint/2010/main" val="19603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ChangeArrowheads="1"/>
          </p:cNvSpPr>
          <p:nvPr/>
        </p:nvSpPr>
        <p:spPr bwMode="auto">
          <a:xfrm>
            <a:off x="8959281" y="-13216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endParaRPr lang="ru-RU" altLang="ru-RU" sz="1800" b="1">
              <a:solidFill>
                <a:schemeClr val="accent2"/>
              </a:solidFill>
            </a:endParaRPr>
          </a:p>
        </p:txBody>
      </p:sp>
      <p:sp>
        <p:nvSpPr>
          <p:cNvPr id="17410" name="Rectangle 2"/>
          <p:cNvSpPr txBox="1">
            <a:spLocks noChangeArrowheads="1"/>
          </p:cNvSpPr>
          <p:nvPr/>
        </p:nvSpPr>
        <p:spPr bwMode="auto">
          <a:xfrm>
            <a:off x="179512" y="195487"/>
            <a:ext cx="799293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Инновационные разработки. Программа </a:t>
            </a:r>
            <a:r>
              <a:rPr lang="ru-RU" altLang="ru-RU" sz="1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импортозамещения</a:t>
            </a:r>
            <a:endParaRPr lang="ru-RU" altLang="ru-RU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707450" y="4864894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1200" b="1">
              <a:solidFill>
                <a:srgbClr val="D925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6" name="Picture 15" descr="номер страницы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731550"/>
            <a:ext cx="719138" cy="2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8573919" y="4677966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fld id="{44CE9AA8-94C4-49E8-94C1-E3537F564200}" type="slidenum">
              <a:rPr lang="ru-RU" altLang="ru-RU" sz="1800" b="1">
                <a:solidFill>
                  <a:schemeClr val="bg1"/>
                </a:solidFill>
              </a:rPr>
              <a:pPr algn="r"/>
              <a:t>7</a:t>
            </a:fld>
            <a:endParaRPr lang="ru-RU" altLang="ru-RU" sz="1800" b="1">
              <a:solidFill>
                <a:schemeClr val="bg1"/>
              </a:solidFill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79512" y="699551"/>
            <a:ext cx="4392611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5197"/>
                </a:solidFill>
                <a:latin typeface="Calibri" panose="020F0502020204030204" pitchFamily="34" charset="0"/>
              </a:rPr>
              <a:t>На предприятиях Холдинга в 2016 году в рамках реализации программы </a:t>
            </a:r>
            <a:r>
              <a:rPr lang="ru-RU" sz="1200" dirty="0" err="1">
                <a:solidFill>
                  <a:srgbClr val="005197"/>
                </a:solidFill>
                <a:latin typeface="Calibri" panose="020F0502020204030204" pitchFamily="34" charset="0"/>
              </a:rPr>
              <a:t>импортозамещения</a:t>
            </a:r>
            <a:r>
              <a:rPr lang="ru-RU" sz="1200" dirty="0">
                <a:solidFill>
                  <a:srgbClr val="005197"/>
                </a:solidFill>
                <a:latin typeface="Calibri" panose="020F0502020204030204" pitchFamily="34" charset="0"/>
              </a:rPr>
              <a:t> впервые в России освоено производство центробежных компрессоров  в диапазоне мощности от 4 до 32 МВт с высокоэффективной проточной частью с использованием </a:t>
            </a:r>
            <a:r>
              <a:rPr lang="ru-RU" sz="1200" dirty="0" err="1">
                <a:solidFill>
                  <a:srgbClr val="005197"/>
                </a:solidFill>
                <a:latin typeface="Calibri" panose="020F0502020204030204" pitchFamily="34" charset="0"/>
              </a:rPr>
              <a:t>цельнофрезерованных</a:t>
            </a:r>
            <a:r>
              <a:rPr lang="ru-RU" sz="1200" dirty="0">
                <a:solidFill>
                  <a:srgbClr val="005197"/>
                </a:solidFill>
                <a:latin typeface="Calibri" panose="020F0502020204030204" pitchFamily="34" charset="0"/>
              </a:rPr>
              <a:t> осерадиальных рабочих колес с пространственными лопатками, системой активного магнитного подвеса и системой «сухих» газодинамических уплотнений. </a:t>
            </a:r>
            <a:endParaRPr lang="en-US" sz="1200" dirty="0">
              <a:solidFill>
                <a:srgbClr val="005197"/>
              </a:solidFill>
              <a:latin typeface="Calibri" panose="020F0502020204030204" pitchFamily="34" charset="0"/>
            </a:endParaRPr>
          </a:p>
          <a:p>
            <a:pPr algn="just"/>
            <a:endParaRPr lang="en-US" sz="1200" dirty="0">
              <a:solidFill>
                <a:srgbClr val="005197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1200" dirty="0">
                <a:solidFill>
                  <a:srgbClr val="005197"/>
                </a:solidFill>
                <a:latin typeface="Calibri" panose="020F0502020204030204" pitchFamily="34" charset="0"/>
              </a:rPr>
              <a:t>Оборудование отличают высокий уровень политропного КПД (до 89%), надежность и улучшенные экологические характеристики</a:t>
            </a:r>
            <a:r>
              <a:rPr lang="ru-RU" dirty="0">
                <a:solidFill>
                  <a:srgbClr val="005197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\\Sv\PR\буклеты\буклет компрессора\листовки\Листовка Компрессор 910-41-1СМП\DSC01963к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133" y="3003798"/>
            <a:ext cx="2017285" cy="13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v\PR\буклеты\буклет компрессора\листовки\Листовка Компрессор 910-41-1СМП\6к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42" y="3171667"/>
            <a:ext cx="2190810" cy="105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696" y="4371950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Инновационный центробежный компрессор 910-41-1СМП нового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691680" y="4731544"/>
            <a:ext cx="91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55576" y="4149314"/>
            <a:ext cx="91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Нижний колонтитул 3"/>
          <p:cNvSpPr txBox="1">
            <a:spLocks/>
          </p:cNvSpPr>
          <p:nvPr/>
        </p:nvSpPr>
        <p:spPr>
          <a:xfrm>
            <a:off x="2715980" y="4862644"/>
            <a:ext cx="3595588" cy="280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643885" y="699542"/>
            <a:ext cx="439261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5197"/>
                </a:solidFill>
                <a:latin typeface="Calibri" panose="020F0502020204030204" pitchFamily="34" charset="0"/>
              </a:rPr>
              <a:t>РЭП Холдинг активно  участвует в реализации программы для крупнейших инфраструктурных проектов страны в нефтегазовой и энергетической отраслях. </a:t>
            </a:r>
            <a:endParaRPr lang="en-US" sz="1200" dirty="0">
              <a:solidFill>
                <a:srgbClr val="005197"/>
              </a:solidFill>
              <a:latin typeface="Calibri" panose="020F0502020204030204" pitchFamily="34" charset="0"/>
            </a:endParaRPr>
          </a:p>
          <a:p>
            <a:pPr algn="just"/>
            <a:endParaRPr lang="en-US" sz="1200" dirty="0">
              <a:solidFill>
                <a:srgbClr val="005197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1200" dirty="0">
                <a:solidFill>
                  <a:srgbClr val="005197"/>
                </a:solidFill>
                <a:latin typeface="Calibri" panose="020F0502020204030204" pitchFamily="34" charset="0"/>
              </a:rPr>
              <a:t>Для этого в Холдинге создан отраслевой центр развития отечественных технологий по производству высокотехнологичного турбокомпрессорного оборудования, в том числе современных индустриальных  газовых турбин мирового уровня, где реализуется успешный опыт локализации передовых зарубежных технологий и интеграция собственных уникальных конструктивных и технологических решений.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32797"/>
            <a:ext cx="1700644" cy="9630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81" y="3750209"/>
            <a:ext cx="1633594" cy="6217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17" y="3826401"/>
            <a:ext cx="1590925" cy="46935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409340" y="4342333"/>
            <a:ext cx="232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16 </a:t>
            </a:r>
            <a:r>
              <a:rPr lang="ru-RU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МВт, </a:t>
            </a:r>
          </a:p>
          <a:p>
            <a:pPr algn="ctr"/>
            <a:r>
              <a:rPr lang="ru-RU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 партнерстве с </a:t>
            </a:r>
            <a:r>
              <a:rPr lang="en-US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GE Oil &amp; Gas</a:t>
            </a:r>
            <a:endParaRPr lang="ru-RU" sz="1200" i="1" dirty="0">
              <a:solidFill>
                <a:srgbClr val="316DB4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01627" y="2974181"/>
            <a:ext cx="1372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32 </a:t>
            </a:r>
            <a:r>
              <a:rPr lang="ru-RU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МВт, </a:t>
            </a:r>
            <a:endParaRPr lang="en-US" sz="1200" i="1" dirty="0">
              <a:solidFill>
                <a:srgbClr val="316DB4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по лицензии </a:t>
            </a:r>
            <a:r>
              <a:rPr lang="en-US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GE</a:t>
            </a:r>
            <a:endParaRPr lang="ru-RU" sz="1200" i="1" dirty="0">
              <a:solidFill>
                <a:srgbClr val="316DB4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41588" y="4342333"/>
            <a:ext cx="232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22/25 МВт, </a:t>
            </a:r>
          </a:p>
          <a:p>
            <a:pPr algn="ctr"/>
            <a:r>
              <a:rPr lang="ru-RU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По лицензии </a:t>
            </a:r>
            <a:r>
              <a:rPr lang="en-US" sz="1200" i="1" dirty="0">
                <a:solidFill>
                  <a:srgbClr val="316DB4"/>
                </a:solidFill>
                <a:latin typeface="Calibri" panose="020F0502020204030204" pitchFamily="34" charset="0"/>
              </a:rPr>
              <a:t>Solar Turbines</a:t>
            </a:r>
            <a:endParaRPr lang="ru-RU" sz="1200" i="1" dirty="0">
              <a:solidFill>
                <a:srgbClr val="316DB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1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0216" y="212302"/>
            <a:ext cx="6661150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noProof="0" dirty="0">
                <a:solidFill>
                  <a:srgbClr val="FFFFFF"/>
                </a:solidFill>
                <a:latin typeface="Calibri" panose="020F0502020204030204" pitchFamily="34" charset="0"/>
              </a:rPr>
              <a:t>К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омпрессор смешанного хладагента К 905-71-1С</a:t>
            </a:r>
          </a:p>
        </p:txBody>
      </p:sp>
      <p:sp>
        <p:nvSpPr>
          <p:cNvPr id="12" name="Нижний колонтитул 3"/>
          <p:cNvSpPr txBox="1">
            <a:spLocks/>
          </p:cNvSpPr>
          <p:nvPr/>
        </p:nvSpPr>
        <p:spPr>
          <a:xfrm>
            <a:off x="2715980" y="4862644"/>
            <a:ext cx="3595588" cy="280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7276D74-B662-4F37-9648-72169AD92485}"/>
              </a:ext>
            </a:extLst>
          </p:cNvPr>
          <p:cNvSpPr/>
          <p:nvPr/>
        </p:nvSpPr>
        <p:spPr>
          <a:xfrm>
            <a:off x="397418" y="3671845"/>
            <a:ext cx="8385262" cy="1015663"/>
          </a:xfrm>
          <a:prstGeom prst="rect">
            <a:avLst/>
          </a:prstGeom>
          <a:ln w="19050">
            <a:solidFill>
              <a:srgbClr val="005197"/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316DB4"/>
                </a:solidFill>
              </a:rPr>
              <a:t>В 2017 году на Невском Заводе был изготовлен первый в России компрессор К 905-71-1С для использования  в технологическом процессе сжижения природного газа в составе компрессорного агрегата смешанного хладагента.</a:t>
            </a:r>
          </a:p>
          <a:p>
            <a:pPr algn="just"/>
            <a:endParaRPr lang="ru-RU" sz="1200" dirty="0">
              <a:solidFill>
                <a:srgbClr val="316DB4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316DB4"/>
                </a:solidFill>
              </a:rPr>
              <a:t> Компрессор холодильного цикла  разработан специально для завода СПГ в порту Высоцк. 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="" xmlns:a16="http://schemas.microsoft.com/office/drawing/2014/main" id="{FC4B53EB-9DEC-4C3B-B8F6-1984F6FE4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200" y="763002"/>
            <a:ext cx="432048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316DB4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Технические характеристики компрессора К 905-71-1С 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rgbClr val="316DB4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97D1C1DD-C9C7-4EA4-9FBE-D79148A7F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617907"/>
              </p:ext>
            </p:extLst>
          </p:nvPr>
        </p:nvGraphicFramePr>
        <p:xfrm>
          <a:off x="4462200" y="1066319"/>
          <a:ext cx="4320479" cy="2602611"/>
        </p:xfrm>
        <a:graphic>
          <a:graphicData uri="http://schemas.openxmlformats.org/drawingml/2006/table">
            <a:tbl>
              <a:tblPr>
                <a:solidFill>
                  <a:srgbClr val="336699"/>
                </a:solidFill>
                <a:tableStyleId>{16D9F66E-5EB9-4882-86FB-DCBF35E3C3E4}</a:tableStyleId>
              </a:tblPr>
              <a:tblGrid>
                <a:gridCol w="31891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56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5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845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Наименование параметра</a:t>
                      </a:r>
                      <a:endParaRPr lang="ru-RU" sz="1400" b="1" i="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Arial" charset="0"/>
                      </a:endParaRPr>
                    </a:p>
                  </a:txBody>
                  <a:tcPr marL="40394" marR="40394" marT="0" marB="0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</a:rPr>
                        <a:t>Значение</a:t>
                      </a:r>
                      <a:r>
                        <a:rPr lang="ru-RU" sz="1000" kern="1200" dirty="0"/>
                        <a:t> </a:t>
                      </a:r>
                      <a:endParaRPr lang="ru-RU" sz="1000" b="1" i="0" kern="1200" dirty="0">
                        <a:solidFill>
                          <a:srgbClr val="316DB4"/>
                        </a:solidFill>
                        <a:latin typeface="Calibri" panose="020F0502020204030204" pitchFamily="34" charset="0"/>
                        <a:ea typeface="+mn-ea"/>
                        <a:cs typeface="Arial" charset="0"/>
                      </a:endParaRPr>
                    </a:p>
                  </a:txBody>
                  <a:tcPr marL="40394" marR="40394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1 секция</a:t>
                      </a:r>
                    </a:p>
                  </a:txBody>
                  <a:tcPr marL="40394" marR="40394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2 секция</a:t>
                      </a:r>
                    </a:p>
                  </a:txBody>
                  <a:tcPr marL="40394" marR="4039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4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Производительность объемная, отнесенная к 0°С и 1,03 бар, нм3/час</a:t>
                      </a:r>
                    </a:p>
                  </a:txBody>
                  <a:tcPr marL="40394" marR="40394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6858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147000</a:t>
                      </a:r>
                    </a:p>
                  </a:txBody>
                  <a:tcPr marL="40394" marR="40394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6858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134492</a:t>
                      </a:r>
                    </a:p>
                  </a:txBody>
                  <a:tcPr marL="40394" marR="40394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4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Производительность объемная, отнесенная к начальным условиям, м3/час</a:t>
                      </a:r>
                    </a:p>
                  </a:txBody>
                  <a:tcPr marL="40394" marR="40394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54146</a:t>
                      </a:r>
                    </a:p>
                  </a:txBody>
                  <a:tcPr marL="40394" marR="40394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8077</a:t>
                      </a:r>
                    </a:p>
                  </a:txBody>
                  <a:tcPr marL="40394" marR="40394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4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Давление газа конечное, абсолютное, при выходе из нагнетательного патрубка, бар</a:t>
                      </a:r>
                    </a:p>
                  </a:txBody>
                  <a:tcPr marL="40394" marR="40394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18,2</a:t>
                      </a:r>
                    </a:p>
                  </a:txBody>
                  <a:tcPr marL="40394" marR="40394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51,0</a:t>
                      </a:r>
                    </a:p>
                  </a:txBody>
                  <a:tcPr marL="40394" marR="40394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4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Давление газа начальное, абсолютное, при входе во всасывающий патрубок компрессора, бар</a:t>
                      </a:r>
                    </a:p>
                  </a:txBody>
                  <a:tcPr marL="40394" marR="40394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3,0</a:t>
                      </a:r>
                    </a:p>
                  </a:txBody>
                  <a:tcPr marL="40394" marR="40394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17,7</a:t>
                      </a:r>
                    </a:p>
                  </a:txBody>
                  <a:tcPr marL="40394" marR="40394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1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Температура газа начальная при входе во всасывающий патрубок компрессора, </a:t>
                      </a: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  <a:sym typeface="Symbol"/>
                        </a:rPr>
                        <a:t></a:t>
                      </a: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С</a:t>
                      </a:r>
                    </a:p>
                  </a:txBody>
                  <a:tcPr marL="40394" marR="40394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33,0</a:t>
                      </a:r>
                    </a:p>
                  </a:txBody>
                  <a:tcPr marL="40394" marR="40394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35,0</a:t>
                      </a:r>
                    </a:p>
                  </a:txBody>
                  <a:tcPr marL="40394" marR="40394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23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Частота вращения ротора компрессора, об/мин</a:t>
                      </a:r>
                    </a:p>
                  </a:txBody>
                  <a:tcPr marL="40394" marR="40394" marT="0" marB="0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6200</a:t>
                      </a:r>
                    </a:p>
                  </a:txBody>
                  <a:tcPr marL="40394" marR="403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A1170945-C705-46A3-B1F1-40C65F17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3" y="897953"/>
            <a:ext cx="4014502" cy="26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6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02779"/>
              </p:ext>
            </p:extLst>
          </p:nvPr>
        </p:nvGraphicFramePr>
        <p:xfrm>
          <a:off x="4347524" y="888690"/>
          <a:ext cx="4496680" cy="367240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3701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65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6768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Крепление патрубков компрессора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На шпильках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Количество секций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2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Расположение секций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Последовательное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6768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Рабочие колеса</a:t>
                      </a:r>
                      <a:b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</a:b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 1-3 ступеней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Пространственные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6768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Рабочие колеса</a:t>
                      </a:r>
                      <a:b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</a:b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 4-7 ступеней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С радиальными лопатками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3003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kern="1200" dirty="0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Особенности изготовления рабочих колес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5197"/>
                          </a:solidFill>
                          <a:latin typeface="Calibri" panose="020F0502020204030204" pitchFamily="34" charset="0"/>
                          <a:ea typeface="+mn-ea"/>
                          <a:cs typeface="Arial" charset="0"/>
                        </a:rPr>
                        <a:t>Цельнофрезерованные</a:t>
                      </a:r>
                      <a:endParaRPr lang="ru-RU" sz="1400" kern="1200" dirty="0">
                        <a:solidFill>
                          <a:srgbClr val="005197"/>
                        </a:solidFill>
                        <a:latin typeface="Calibri" panose="020F0502020204030204" pitchFamily="34" charset="0"/>
                        <a:ea typeface="+mn-ea"/>
                        <a:cs typeface="Arial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2339752" y="4868912"/>
            <a:ext cx="42561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©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АО «РЭП Холдинг»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2018.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Все права защищены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.</a:t>
            </a: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CC079ED-DD9D-4714-A28F-5030D1510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39" t="13087" r="21652" b="8602"/>
          <a:stretch/>
        </p:blipFill>
        <p:spPr>
          <a:xfrm>
            <a:off x="30142" y="719331"/>
            <a:ext cx="2180400" cy="21615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D6C0F84-66B6-4EAC-A567-5EF40A278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39" t="3944" r="29652" b="8232"/>
          <a:stretch/>
        </p:blipFill>
        <p:spPr>
          <a:xfrm>
            <a:off x="2339752" y="719331"/>
            <a:ext cx="1944216" cy="2161579"/>
          </a:xfrm>
          <a:prstGeom prst="rect">
            <a:avLst/>
          </a:prstGeom>
        </p:spPr>
      </p:pic>
      <p:graphicFrame>
        <p:nvGraphicFramePr>
          <p:cNvPr id="13" name="Объект 12">
            <a:extLst>
              <a:ext uri="{FF2B5EF4-FFF2-40B4-BE49-F238E27FC236}">
                <a16:creationId xmlns="" xmlns:a16="http://schemas.microsoft.com/office/drawing/2014/main" id="{AE452FD2-CA24-4FB2-BB76-19735BDA1A8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57622" y="2987829"/>
          <a:ext cx="3852291" cy="1785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utoCAD Drawing" r:id="rId5" imgW="16792560" imgH="8591400" progId="AutoCAD.Drawing.20">
                  <p:embed/>
                </p:oleObj>
              </mc:Choice>
              <mc:Fallback>
                <p:oleObj name="AutoCAD Drawing" r:id="rId5" imgW="16792560" imgH="8591400" progId="AutoCAD.Drawing.20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="" xmlns:a16="http://schemas.microsoft.com/office/drawing/2014/main" id="{AE452FD2-CA24-4FB2-BB76-19735BDA1A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7622" y="2987829"/>
                        <a:ext cx="3852291" cy="1785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6D03BCCF-78CC-4A40-897F-03E807052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59394"/>
            <a:ext cx="6661150" cy="4214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2000" b="1" kern="0" dirty="0">
                <a:solidFill>
                  <a:schemeClr val="bg1"/>
                </a:solidFill>
              </a:rPr>
              <a:t>Особенности конструкции ЦБК К 905-71-1С</a:t>
            </a:r>
          </a:p>
        </p:txBody>
      </p:sp>
    </p:spTree>
    <p:extLst>
      <p:ext uri="{BB962C8B-B14F-4D97-AF65-F5344CB8AC3E}">
        <p14:creationId xmlns:p14="http://schemas.microsoft.com/office/powerpoint/2010/main" val="40963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ck cover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1AA48DB56204C4B9A9F35851DEB9BE3" ma:contentTypeVersion="0" ma:contentTypeDescription="Создание документа." ma:contentTypeScope="" ma:versionID="57b5233ac7cbb417405e860856b5ec5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9d58f4857a619b7c345529988bca3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C7035C-A02B-413C-9389-356E3065A3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193EB8-BA11-4B6E-B1C6-2CA4B70DA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3C799BB-1F80-422D-BED3-3126E7D69CE9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40596</TotalTime>
  <Words>1249</Words>
  <Application>Microsoft Office PowerPoint</Application>
  <PresentationFormat>Экран (16:9)</PresentationFormat>
  <Paragraphs>275</Paragraphs>
  <Slides>19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3_Оформление по умолчанию</vt:lpstr>
      <vt:lpstr>4_Оформление по умолчанию</vt:lpstr>
      <vt:lpstr>5_Оформление по умолчанию</vt:lpstr>
      <vt:lpstr>1_Back cover</vt:lpstr>
      <vt:lpstr>AutoCAD Drawing</vt:lpstr>
      <vt:lpstr>Презентация PowerPoint</vt:lpstr>
      <vt:lpstr>Ключевые компетенции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Компрессор смешанного хладагента  К 905-71-1С</vt:lpstr>
      <vt:lpstr>Презентация PowerPoint</vt:lpstr>
      <vt:lpstr>Презентация PowerPoint</vt:lpstr>
      <vt:lpstr> Этапы сборки и испытаний компрессора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Тел.:  +7 (812) 372-58-81  Факс: +7 (812) 412-64-84   </vt:lpstr>
    </vt:vector>
  </TitlesOfParts>
  <Company>Electropult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BystrovaES</dc:creator>
  <cp:lastModifiedBy>Светлана Орлова</cp:lastModifiedBy>
  <cp:revision>1834</cp:revision>
  <cp:lastPrinted>2017-10-03T10:08:09Z</cp:lastPrinted>
  <dcterms:created xsi:type="dcterms:W3CDTF">2005-10-28T05:02:35Z</dcterms:created>
  <dcterms:modified xsi:type="dcterms:W3CDTF">2018-10-02T17:40:42Z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0x01010051AA48DB56204C4B9A9F35851DEB9BE3</vt:lpwstr>
  </property>
</Properties>
</file>