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32"/>
  </p:notesMasterIdLst>
  <p:handoutMasterIdLst>
    <p:handoutMasterId r:id="rId33"/>
  </p:handoutMasterIdLst>
  <p:sldIdLst>
    <p:sldId id="483" r:id="rId8"/>
    <p:sldId id="484" r:id="rId9"/>
    <p:sldId id="486" r:id="rId10"/>
    <p:sldId id="518" r:id="rId11"/>
    <p:sldId id="442" r:id="rId12"/>
    <p:sldId id="493" r:id="rId13"/>
    <p:sldId id="467" r:id="rId14"/>
    <p:sldId id="494" r:id="rId15"/>
    <p:sldId id="447" r:id="rId16"/>
    <p:sldId id="517" r:id="rId17"/>
    <p:sldId id="497" r:id="rId18"/>
    <p:sldId id="506" r:id="rId19"/>
    <p:sldId id="507" r:id="rId20"/>
    <p:sldId id="505" r:id="rId21"/>
    <p:sldId id="504" r:id="rId22"/>
    <p:sldId id="502" r:id="rId23"/>
    <p:sldId id="514" r:id="rId24"/>
    <p:sldId id="509" r:id="rId25"/>
    <p:sldId id="515" r:id="rId26"/>
    <p:sldId id="516" r:id="rId27"/>
    <p:sldId id="512" r:id="rId28"/>
    <p:sldId id="513" r:id="rId29"/>
    <p:sldId id="476" r:id="rId30"/>
    <p:sldId id="503" r:id="rId3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69B8"/>
    <a:srgbClr val="0072C8"/>
    <a:srgbClr val="008AF2"/>
    <a:srgbClr val="00518E"/>
    <a:srgbClr val="0066FF"/>
    <a:srgbClr val="FFCC00"/>
    <a:srgbClr val="AC6824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8291" autoAdjust="0"/>
  </p:normalViewPr>
  <p:slideViewPr>
    <p:cSldViewPr snapToGrid="0">
      <p:cViewPr>
        <p:scale>
          <a:sx n="100" d="100"/>
          <a:sy n="100" d="100"/>
        </p:scale>
        <p:origin x="-756" y="-294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depthPercent val="100"/>
      <c:rAngAx val="1"/>
    </c:view3D>
    <c:floor>
      <c:thickness val="0"/>
    </c:floor>
    <c:sideWall>
      <c:thickness val="0"/>
      <c:spPr>
        <a:noFill/>
        <a:ln w="29041">
          <a:noFill/>
        </a:ln>
      </c:spPr>
    </c:sideWall>
    <c:backWall>
      <c:thickness val="0"/>
      <c:spPr>
        <a:noFill/>
        <a:ln w="29041">
          <a:noFill/>
        </a:ln>
      </c:spPr>
    </c:backWall>
    <c:plotArea>
      <c:layout>
        <c:manualLayout>
          <c:layoutTarget val="inner"/>
          <c:xMode val="edge"/>
          <c:yMode val="edge"/>
          <c:x val="0.21712562464022048"/>
          <c:y val="2.4967596188647293E-3"/>
          <c:w val="0.60244856861972262"/>
          <c:h val="0.9975032403811352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4520">
              <a:noFill/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FFC000"/>
              </a:solidFill>
              <a:ln w="14520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rgbClr val="FF0000"/>
              </a:solidFill>
              <a:ln w="14520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14520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00FFFF"/>
              </a:solidFill>
              <a:ln w="14520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ln w="14520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4147899479456889E-2"/>
                  <c:y val="-1.34705096318891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784280413716243E-2"/>
                  <c:y val="-1.5521981019515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601604125377749"/>
                  <c:y val="9.46385920792168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003166750479089E-2"/>
                  <c:y val="-1.3544429444227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229029905178702E-2"/>
                  <c:y val="-9.14368419097026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622285850632308E-3"/>
                  <c:y val="-6.36386537473700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52580927384077E-2"/>
                  <c:y val="7.83114845228796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Коррозия</c:v>
                </c:pt>
                <c:pt idx="1">
                  <c:v>Дефекты геометрии</c:v>
                </c:pt>
                <c:pt idx="2">
                  <c:v>Дефекты сварного шва</c:v>
                </c:pt>
                <c:pt idx="3">
                  <c:v>Технологические дефекты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0.42</c:v>
                </c:pt>
                <c:pt idx="1">
                  <c:v>0.41</c:v>
                </c:pt>
                <c:pt idx="2">
                  <c:v>0.12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19050"/>
        </a:sp3d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601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23242740990552E-2"/>
          <c:y val="4.8549229629918818E-2"/>
          <c:w val="0.87765920687262911"/>
          <c:h val="0.81824667856703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ГРС, ед.</c:v>
                </c:pt>
              </c:strCache>
            </c:strRef>
          </c:tx>
          <c:spPr>
            <a:solidFill>
              <a:srgbClr val="B28128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4.2467947288917585E-3"/>
                  <c:y val="7.5887737139219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 u="none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21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ЗиС, ед.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 u="none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23276928"/>
        <c:axId val="2328691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Затраты, млн. руб.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plus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FFFF00"/>
                </a:solidFill>
              </a:ln>
            </c:spPr>
          </c:marker>
          <c:dLbls>
            <c:dLbl>
              <c:idx val="0"/>
              <c:layout>
                <c:manualLayout>
                  <c:x val="-6.3701920933376371E-2"/>
                  <c:y val="-6.829896342529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792733232628939E-2"/>
                  <c:y val="-4.553264228353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623929718556773E-2"/>
                  <c:y val="-4.3003051045557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31196485927839E-3"/>
                  <c:y val="-1.770713866581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24785943711356E-2"/>
                  <c:y val="-3.035509485568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u="none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331.9</c:v>
                </c:pt>
                <c:pt idx="1">
                  <c:v>408.6</c:v>
                </c:pt>
                <c:pt idx="2">
                  <c:v>738.7</c:v>
                </c:pt>
                <c:pt idx="3">
                  <c:v>646.1</c:v>
                </c:pt>
                <c:pt idx="4">
                  <c:v>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98432"/>
        <c:axId val="23288448"/>
      </c:lineChart>
      <c:catAx>
        <c:axId val="23276928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23286912"/>
        <c:crosses val="autoZero"/>
        <c:auto val="1"/>
        <c:lblAlgn val="ctr"/>
        <c:lblOffset val="100"/>
        <c:noMultiLvlLbl val="0"/>
      </c:catAx>
      <c:valAx>
        <c:axId val="23286912"/>
        <c:scaling>
          <c:orientation val="minMax"/>
          <c:max val="40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23276928"/>
        <c:crosses val="autoZero"/>
        <c:crossBetween val="between"/>
        <c:majorUnit val="5"/>
      </c:valAx>
      <c:valAx>
        <c:axId val="23288448"/>
        <c:scaling>
          <c:orientation val="minMax"/>
          <c:max val="8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0">
            <a:solidFill>
              <a:schemeClr val="tx1"/>
            </a:solidFill>
          </a:ln>
        </c:spPr>
        <c:crossAx val="23298432"/>
        <c:crosses val="max"/>
        <c:crossBetween val="between"/>
      </c:valAx>
      <c:catAx>
        <c:axId val="2329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8844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3.5463076739246355E-2"/>
          <c:y val="7.7057125340648305E-2"/>
          <c:w val="0.25972215038959046"/>
          <c:h val="0.2575157740927631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72462817147853E-2"/>
          <c:y val="3.691986049116646E-2"/>
          <c:w val="0.93208234908136478"/>
          <c:h val="0.88301123850924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ремонт, ед.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факт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3342464"/>
        <c:axId val="23389312"/>
      </c:barChart>
      <c:catAx>
        <c:axId val="2334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3389312"/>
        <c:crosses val="autoZero"/>
        <c:auto val="1"/>
        <c:lblAlgn val="ctr"/>
        <c:lblOffset val="100"/>
        <c:noMultiLvlLbl val="0"/>
      </c:catAx>
      <c:valAx>
        <c:axId val="23389312"/>
        <c:scaling>
          <c:orientation val="minMax"/>
          <c:max val="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334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467827238260345"/>
          <c:y val="2.8113590209353178E-2"/>
          <c:w val="0.58177876353804325"/>
          <c:h val="8.822313351226059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672462817147853E-2"/>
          <c:y val="3.691986049116646E-2"/>
          <c:w val="0.93208234908136478"/>
          <c:h val="0.88301123850924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ремонт, ед.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8.185040981307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418149885462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21219718870629E-3"/>
                  <c:y val="-1.1401183346689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681496393995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642439437740096E-3"/>
                  <c:y val="-1.9616145593729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факт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хозспособом, ед.</c:v>
                </c:pt>
              </c:strCache>
            </c:strRef>
          </c:tx>
          <c:spPr>
            <a:solidFill>
              <a:srgbClr val="0080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0"/>
                  <c:y val="-1.584075114975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факт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3694336"/>
        <c:axId val="23700224"/>
      </c:barChart>
      <c:catAx>
        <c:axId val="236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3700224"/>
        <c:crosses val="autoZero"/>
        <c:auto val="1"/>
        <c:lblAlgn val="ctr"/>
        <c:lblOffset val="100"/>
        <c:noMultiLvlLbl val="0"/>
      </c:catAx>
      <c:valAx>
        <c:axId val="23700224"/>
        <c:scaling>
          <c:orientation val="minMax"/>
          <c:max val="1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369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6671756033303793E-2"/>
          <c:y val="8.0613598545983961E-2"/>
          <c:w val="0.64189939846975175"/>
          <c:h val="8.822313351226059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3667293951037E-2"/>
          <c:y val="2.9546503094839253E-2"/>
          <c:w val="0.93208234908136478"/>
          <c:h val="0.88301123850924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ремонт, ед.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1642439437741259E-3"/>
                  <c:y val="-8.547771065497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100552859978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792147044160084E-2"/>
                  <c:y val="3.0972002464724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642439437741259E-3"/>
                  <c:y val="-1.2615843595277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642439437740096E-3"/>
                  <c:y val="3.3038354221699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факт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  <c:pt idx="2">
                  <c:v>20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хозспособом, ед.</c:v>
                </c:pt>
              </c:strCache>
            </c:strRef>
          </c:tx>
          <c:spPr>
            <a:solidFill>
              <a:srgbClr val="0080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0"/>
                  <c:y val="1.4159294666442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факт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14</c:v>
                </c:pt>
                <c:pt idx="3">
                  <c:v>13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3446656"/>
        <c:axId val="23448192"/>
      </c:barChart>
      <c:catAx>
        <c:axId val="2344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3448192"/>
        <c:crosses val="autoZero"/>
        <c:auto val="1"/>
        <c:lblAlgn val="ctr"/>
        <c:lblOffset val="100"/>
        <c:noMultiLvlLbl val="0"/>
      </c:catAx>
      <c:valAx>
        <c:axId val="23448192"/>
        <c:scaling>
          <c:orientation val="minMax"/>
          <c:max val="2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344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237234082046603E-2"/>
          <c:y val="2.811364980477277E-2"/>
          <c:w val="0.37135654127706397"/>
          <c:h val="0.1580574194087758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72462817147853E-2"/>
          <c:y val="3.691986049116646E-2"/>
          <c:w val="0.93208234908136478"/>
          <c:h val="0.88301123850924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ремонт, ед.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92D05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-1.58212197188694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7</c:v>
                </c:pt>
                <c:pt idx="2">
                  <c:v>20</c:v>
                </c:pt>
                <c:pt idx="3">
                  <c:v>23</c:v>
                </c:pt>
                <c:pt idx="4">
                  <c:v>36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4107264"/>
        <c:axId val="24158208"/>
      </c:barChart>
      <c:catAx>
        <c:axId val="241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4158208"/>
        <c:crosses val="autoZero"/>
        <c:auto val="1"/>
        <c:lblAlgn val="ctr"/>
        <c:lblOffset val="100"/>
        <c:noMultiLvlLbl val="0"/>
      </c:catAx>
      <c:valAx>
        <c:axId val="24158208"/>
        <c:scaling>
          <c:orientation val="minMax"/>
          <c:max val="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410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432658286320228E-2"/>
          <c:y val="2.811357671200191E-2"/>
          <c:w val="0.58177876353804325"/>
          <c:h val="8.822313351226059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0.11638</cdr:x>
      <cdr:y>0.05491</cdr:y>
    </cdr:from>
    <cdr:to>
      <cdr:x>0.21994</cdr:x>
      <cdr:y>0.23468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7507" y="2793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7" tIns="44959" rIns="89917" bIns="44959" numCol="1" anchor="t" anchorCtr="0" compatLnSpc="1">
            <a:prstTxWarp prst="textNoShape">
              <a:avLst/>
            </a:prstTxWarp>
          </a:bodyPr>
          <a:lstStyle>
            <a:lvl1pPr defTabSz="897006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227" y="0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7" tIns="44959" rIns="89917" bIns="44959" numCol="1" anchor="t" anchorCtr="0" compatLnSpc="1">
            <a:prstTxWarp prst="textNoShape">
              <a:avLst/>
            </a:prstTxWarp>
          </a:bodyPr>
          <a:lstStyle>
            <a:lvl1pPr algn="r" defTabSz="897006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0472"/>
            <a:ext cx="2919031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7" tIns="44959" rIns="89917" bIns="44959" numCol="1" anchor="b" anchorCtr="0" compatLnSpc="1">
            <a:prstTxWarp prst="textNoShape">
              <a:avLst/>
            </a:prstTxWarp>
          </a:bodyPr>
          <a:lstStyle>
            <a:lvl1pPr defTabSz="897006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227" y="9370472"/>
            <a:ext cx="2919031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17" tIns="44959" rIns="89917" bIns="44959" numCol="1" anchor="b" anchorCtr="0" compatLnSpc="1">
            <a:prstTxWarp prst="textNoShape">
              <a:avLst/>
            </a:prstTxWarp>
          </a:bodyPr>
          <a:lstStyle>
            <a:lvl1pPr algn="r" defTabSz="897006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D8E610F-7A2D-4E30-8B9D-D4F3C86E1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8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9" rIns="94836" bIns="47419" numCol="1" anchor="t" anchorCtr="0" compatLnSpc="1">
            <a:prstTxWarp prst="textNoShape">
              <a:avLst/>
            </a:prstTxWarp>
          </a:bodyPr>
          <a:lstStyle>
            <a:lvl1pPr defTabSz="94869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7" y="0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9" rIns="94836" bIns="47419" numCol="1" anchor="t" anchorCtr="0" compatLnSpc="1">
            <a:prstTxWarp prst="textNoShape">
              <a:avLst/>
            </a:prstTxWarp>
          </a:bodyPr>
          <a:lstStyle>
            <a:lvl1pPr algn="r" defTabSz="94869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782" y="4687532"/>
            <a:ext cx="5386200" cy="443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9" rIns="94836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0472"/>
            <a:ext cx="2919031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9" rIns="94836" bIns="47419" numCol="1" anchor="b" anchorCtr="0" compatLnSpc="1">
            <a:prstTxWarp prst="textNoShape">
              <a:avLst/>
            </a:prstTxWarp>
          </a:bodyPr>
          <a:lstStyle>
            <a:lvl1pPr defTabSz="94869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7" y="9370472"/>
            <a:ext cx="2919031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9" rIns="94836" bIns="47419" numCol="1" anchor="b" anchorCtr="0" compatLnSpc="1">
            <a:prstTxWarp prst="textNoShape">
              <a:avLst/>
            </a:prstTxWarp>
          </a:bodyPr>
          <a:lstStyle>
            <a:lvl1pPr algn="r" defTabSz="94869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266AE45-E4F8-4448-9BB9-CDA874456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29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29187" cy="3698875"/>
          </a:xfrm>
          <a:ln/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>
          <a:xfrm>
            <a:off x="673276" y="4686001"/>
            <a:ext cx="5389213" cy="4439612"/>
          </a:xfrm>
          <a:noFill/>
          <a:ln/>
        </p:spPr>
        <p:txBody>
          <a:bodyPr lIns="94849" tIns="47425" rIns="94849" bIns="47425"/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Комментарии к слайду ...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1139" name="Номер слайда 3"/>
          <p:cNvSpPr txBox="1">
            <a:spLocks noGrp="1"/>
          </p:cNvSpPr>
          <p:nvPr/>
        </p:nvSpPr>
        <p:spPr bwMode="auto">
          <a:xfrm>
            <a:off x="3815226" y="9372003"/>
            <a:ext cx="2919032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9" tIns="47425" rIns="94849" bIns="47425" anchor="b"/>
          <a:lstStyle/>
          <a:p>
            <a:pPr algn="r" defTabSz="948608"/>
            <a:fld id="{D12F6292-30EB-4D97-87E8-B8815D71613B}" type="slidenum">
              <a:rPr lang="ru-RU" sz="13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defTabSz="948608"/>
              <a:t>1</a:t>
            </a:fld>
            <a:endParaRPr lang="ru-RU" sz="13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1363"/>
            <a:ext cx="4932363" cy="3700462"/>
          </a:xfrm>
          <a:ln/>
        </p:spPr>
      </p:sp>
      <p:sp>
        <p:nvSpPr>
          <p:cNvPr id="27750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3275" y="4687532"/>
            <a:ext cx="5390719" cy="4439611"/>
          </a:xfrm>
          <a:noFill/>
          <a:ln/>
        </p:spPr>
        <p:txBody>
          <a:bodyPr/>
          <a:lstStyle/>
          <a:p>
            <a:pPr defTabSz="430259">
              <a:spcBef>
                <a:spcPts val="431"/>
              </a:spcBef>
              <a:tabLst>
                <a:tab pos="0" algn="l"/>
                <a:tab pos="428738" algn="l"/>
                <a:tab pos="858998" algn="l"/>
                <a:tab pos="1289256" algn="l"/>
                <a:tab pos="1719515" algn="l"/>
                <a:tab pos="2149773" algn="l"/>
                <a:tab pos="2580032" algn="l"/>
                <a:tab pos="3010291" algn="l"/>
                <a:tab pos="3440550" algn="l"/>
                <a:tab pos="3870808" algn="l"/>
                <a:tab pos="4301067" algn="l"/>
                <a:tab pos="4731325" algn="l"/>
                <a:tab pos="5161584" algn="l"/>
                <a:tab pos="5591843" algn="l"/>
                <a:tab pos="6022102" algn="l"/>
                <a:tab pos="6452360" algn="l"/>
                <a:tab pos="6882619" algn="l"/>
                <a:tab pos="7312877" algn="l"/>
                <a:tab pos="7743137" algn="l"/>
                <a:tab pos="8173395" algn="l"/>
                <a:tab pos="8603654" algn="l"/>
              </a:tabLst>
            </a:pPr>
            <a:r>
              <a:rPr lang="ru-RU" smtClean="0">
                <a:latin typeface="HeliosCond" pitchFamily="2" charset="0"/>
              </a:rPr>
              <a:t>Комментарии к слайду ...</a:t>
            </a:r>
          </a:p>
          <a:p>
            <a:pPr defTabSz="430259">
              <a:spcBef>
                <a:spcPts val="431"/>
              </a:spcBef>
              <a:tabLst>
                <a:tab pos="0" algn="l"/>
                <a:tab pos="428738" algn="l"/>
                <a:tab pos="858998" algn="l"/>
                <a:tab pos="1289256" algn="l"/>
                <a:tab pos="1719515" algn="l"/>
                <a:tab pos="2149773" algn="l"/>
                <a:tab pos="2580032" algn="l"/>
                <a:tab pos="3010291" algn="l"/>
                <a:tab pos="3440550" algn="l"/>
                <a:tab pos="3870808" algn="l"/>
                <a:tab pos="4301067" algn="l"/>
                <a:tab pos="4731325" algn="l"/>
                <a:tab pos="5161584" algn="l"/>
                <a:tab pos="5591843" algn="l"/>
                <a:tab pos="6022102" algn="l"/>
                <a:tab pos="6452360" algn="l"/>
                <a:tab pos="6882619" algn="l"/>
                <a:tab pos="7312877" algn="l"/>
                <a:tab pos="7743137" algn="l"/>
                <a:tab pos="8173395" algn="l"/>
                <a:tab pos="8603654" algn="l"/>
              </a:tabLst>
            </a:pPr>
            <a:endParaRPr lang="ru-RU" smtClean="0">
              <a:latin typeface="HeliosCond" pitchFamily="2" charset="0"/>
            </a:endParaRP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3815226" y="9372003"/>
            <a:ext cx="2920537" cy="4943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348" tIns="46461" rIns="89348" bIns="46461" anchor="b"/>
          <a:lstStyle/>
          <a:p>
            <a:pPr algn="r" defTabSz="445463">
              <a:buClr>
                <a:srgbClr val="000000"/>
              </a:buClr>
              <a:buSzPct val="100000"/>
              <a:tabLst>
                <a:tab pos="0" algn="l"/>
                <a:tab pos="443942" algn="l"/>
                <a:tab pos="890924" algn="l"/>
                <a:tab pos="1336387" algn="l"/>
                <a:tab pos="1781849" algn="l"/>
                <a:tab pos="2228831" algn="l"/>
                <a:tab pos="2674294" algn="l"/>
                <a:tab pos="3119756" algn="l"/>
                <a:tab pos="3566738" algn="l"/>
                <a:tab pos="4012201" algn="l"/>
                <a:tab pos="4459183" algn="l"/>
                <a:tab pos="4904645" algn="l"/>
                <a:tab pos="5350108" algn="l"/>
                <a:tab pos="5797090" algn="l"/>
                <a:tab pos="6242552" algn="l"/>
                <a:tab pos="6688015" algn="l"/>
                <a:tab pos="7134997" algn="l"/>
                <a:tab pos="7580459" algn="l"/>
                <a:tab pos="8025922" algn="l"/>
                <a:tab pos="8472904" algn="l"/>
                <a:tab pos="8918366" algn="l"/>
              </a:tabLst>
            </a:pPr>
            <a:fld id="{846E8782-BF9C-4757-A156-B528C062C5AC}" type="slidenum">
              <a:rPr lang="ru-RU" sz="1100">
                <a:solidFill>
                  <a:srgbClr val="000000"/>
                </a:solidFill>
                <a:latin typeface="HeliosCond" pitchFamily="2" charset="0"/>
              </a:rPr>
              <a:pPr algn="r" defTabSz="445463">
                <a:buClr>
                  <a:srgbClr val="000000"/>
                </a:buClr>
                <a:buSzPct val="100000"/>
                <a:tabLst>
                  <a:tab pos="0" algn="l"/>
                  <a:tab pos="443942" algn="l"/>
                  <a:tab pos="890924" algn="l"/>
                  <a:tab pos="1336387" algn="l"/>
                  <a:tab pos="1781849" algn="l"/>
                  <a:tab pos="2228831" algn="l"/>
                  <a:tab pos="2674294" algn="l"/>
                  <a:tab pos="3119756" algn="l"/>
                  <a:tab pos="3566738" algn="l"/>
                  <a:tab pos="4012201" algn="l"/>
                  <a:tab pos="4459183" algn="l"/>
                  <a:tab pos="4904645" algn="l"/>
                  <a:tab pos="5350108" algn="l"/>
                  <a:tab pos="5797090" algn="l"/>
                  <a:tab pos="6242552" algn="l"/>
                  <a:tab pos="6688015" algn="l"/>
                  <a:tab pos="7134997" algn="l"/>
                  <a:tab pos="7580459" algn="l"/>
                  <a:tab pos="8025922" algn="l"/>
                  <a:tab pos="8472904" algn="l"/>
                  <a:tab pos="8918366" algn="l"/>
                </a:tabLst>
              </a:pPr>
              <a:t>24</a:t>
            </a:fld>
            <a:endParaRPr lang="ru-RU" sz="1100">
              <a:solidFill>
                <a:srgbClr val="000000"/>
              </a:solidFill>
              <a:latin typeface="HeliosCond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1FD46-0E10-4153-A1F0-34A12D79B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CBA1-ABBC-41C8-B5AA-12F90AF24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30D9-E9B8-4E79-8432-4A3E4BE9F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1110-BCC1-4133-926A-B5B58B260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5530-8F8F-4343-A406-FAE7A509D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6348-0E5F-4DBB-8E80-3F924FA22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7641-949F-4960-9E97-E4892E86D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54BE-A17A-4FEF-A7E6-739C187CA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15E4-9280-408B-9963-3F12CB578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95FAE-59D3-4796-83EC-7BEE52C9F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F5B4E-BA16-4572-8CDC-B578D0701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2F70-CE8C-497F-AB3E-9F16EB0A2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E2265-9385-4E6F-9423-31FA3EC02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D04E-43F1-4434-8DC5-FFA9CE92A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5B2A-0608-4C95-93D1-9B862D16F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AC0C-AC52-425B-B01A-7A0C421CF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131BB-A54B-4805-B29A-CD1FD6B8D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9D3F-CA80-494B-823A-1D0A0D27C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C16C-A8AC-4755-902F-E55EDEE27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B138-46BB-4450-9267-93FFE770F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623F-1DA4-4643-8377-9F3A10B32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D7C8-E728-4BF5-A6DD-986B01FD9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F176-7086-4A41-9D00-5BF94422F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AABA-E0B1-4230-AD4F-31EDC9756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70A0-6F5E-44AA-8A3D-576C77BBD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9552-8DA4-4FF9-9E7E-796EC3513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EC38-4148-41E8-B8E9-89611B65D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4820-94D8-41E0-899C-BC213910A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DEAA-BCD0-47A3-B7B1-6758D8352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D7AF-D874-4C6E-B551-D6A3875F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554C9-AB97-4802-A94A-31C15743F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5209-4AF3-4DCD-802B-DCB0B0499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0F5E-8035-452C-80B9-935278497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DA4B-29A7-473B-BCF5-C09B635FD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F9F1-CD9F-48E6-906F-DFF8DE7A6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7DC32-475B-48E3-9A62-9B0BB1A2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B37B-5A94-48EE-B258-1AC6F10FA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D6762-C2E5-4305-BDB4-02C39A17E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29AD-32CC-482C-9733-C59F710A4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0B1DE-B2B9-4192-A278-6C9695962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5B5F-7662-42F6-AB41-25569BF32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687-A736-4370-A486-47B50C197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759E5-410C-48EA-8405-BF7446871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7BDE-34E1-4A1E-B339-F3110684B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BE8F-A556-4F32-A5B6-3E0C03750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D5B4-FB2E-41A9-B946-45867495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346B-0337-47D4-A02E-D4DF15245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7ED8-E69D-49B2-81E4-16B7A718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FFF6-CD50-4E8A-9C85-A03C3C57D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37E4-2678-4E4A-9559-162E18CA0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0B49-9728-4A7F-813F-B3CBA5F32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1AB2-7982-4319-930D-B8C3D1B42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5B81-F8CE-49A9-9B93-3FD5E6DEC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92533-1BBC-4EF3-8585-147588D49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056C9-EA8C-46AC-B106-0E27C2ED0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7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4DDDD213-0D90-4001-B375-37E6FC3FE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3325" name="Picture 24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560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19E2BD9-EA00-43C6-8AFD-0A6EBD0AC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25614" name="Picture 24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789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E5EF2D47-A1DC-4A60-B62E-3CE4D1649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37902" name="Picture 27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F1477F71-905B-48F7-90C4-9E2E0E799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50190" name="Picture 21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24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18DE0B8-489A-40B5-9905-361E5F595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62478" name="Picture 20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47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74764" name="Picture 19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.tutynin@samaratransgaz.gazprom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Фон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2" name="Text Box 4"/>
          <p:cNvSpPr txBox="1">
            <a:spLocks noChangeArrowheads="1"/>
          </p:cNvSpPr>
          <p:nvPr/>
        </p:nvSpPr>
        <p:spPr bwMode="auto">
          <a:xfrm>
            <a:off x="-178594" y="2669520"/>
            <a:ext cx="95726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Выполнение основных производственных программ ГРС в 2016 году. Задачи на 2017-2020 гг. Применение современного оборудования и материалов при проведении ремонтных работ</a:t>
            </a:r>
            <a:endParaRPr lang="ru-RU" sz="2400" b="1" dirty="0"/>
          </a:p>
        </p:txBody>
      </p:sp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-357188" y="6165850"/>
            <a:ext cx="9572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Докладчик: </a:t>
            </a:r>
            <a:r>
              <a:rPr lang="ru-RU" sz="20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Заместитель начальника </a:t>
            </a:r>
            <a:r>
              <a:rPr lang="ru-RU" sz="20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ПОЭМГ и ГРС </a:t>
            </a:r>
            <a:r>
              <a:rPr lang="ru-RU" sz="20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Тутынин</a:t>
            </a:r>
            <a:r>
              <a:rPr lang="ru-RU" sz="20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Д.В.</a:t>
            </a:r>
            <a:endParaRPr lang="ru-RU" sz="2400" b="1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33124" name="Рисунок 10" descr="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88913"/>
            <a:ext cx="29511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70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27238" y="88106"/>
            <a:ext cx="6985000" cy="8643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/>
              <a:t>Капитальный ремонт</a:t>
            </a:r>
          </a:p>
          <a:p>
            <a:pPr algn="ctr" eaLnBrk="1" hangingPunct="1"/>
            <a:r>
              <a:rPr lang="ru-RU" sz="2400" dirty="0" err="1" smtClean="0"/>
              <a:t>одоризаторов</a:t>
            </a:r>
            <a:r>
              <a:rPr lang="ru-RU" sz="2400" dirty="0" smtClean="0"/>
              <a:t> </a:t>
            </a:r>
            <a:r>
              <a:rPr lang="ru-RU" sz="2400" dirty="0"/>
              <a:t>газа </a:t>
            </a:r>
            <a:r>
              <a:rPr lang="ru-RU" sz="2400" dirty="0" smtClean="0"/>
              <a:t>на </a:t>
            </a:r>
            <a:r>
              <a:rPr lang="ru-RU" sz="2400" dirty="0"/>
              <a:t>2016-2020 гг.</a:t>
            </a:r>
            <a:r>
              <a:rPr lang="ru-RU" sz="2400" dirty="0" smtClean="0">
                <a:cs typeface="Arial" pitchFamily="34" charset="0"/>
              </a:rPr>
              <a:t> </a:t>
            </a:r>
            <a:endParaRPr lang="ru-RU" sz="2400" dirty="0" smtClean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5939513"/>
              </p:ext>
            </p:extLst>
          </p:nvPr>
        </p:nvGraphicFramePr>
        <p:xfrm>
          <a:off x="699294" y="1071563"/>
          <a:ext cx="8027194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326188"/>
            <a:ext cx="72056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 smtClean="0"/>
              <a:t>10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910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10"/>
          <p:cNvSpPr>
            <a:spLocks noChangeArrowheads="1"/>
          </p:cNvSpPr>
          <p:nvPr/>
        </p:nvSpPr>
        <p:spPr bwMode="auto">
          <a:xfrm>
            <a:off x="2150354" y="204829"/>
            <a:ext cx="68435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Проект целевой комплексной программы реконструкции</a:t>
            </a:r>
          </a:p>
          <a:p>
            <a:pPr algn="ctr"/>
            <a:r>
              <a:rPr lang="ru-RU" sz="2400" dirty="0"/>
              <a:t>ГРС в регионе присутствия Общества на </a:t>
            </a:r>
            <a:r>
              <a:rPr lang="ru-RU" sz="2400" dirty="0" smtClean="0"/>
              <a:t>2013-2018 </a:t>
            </a:r>
            <a:r>
              <a:rPr lang="ru-RU" sz="2400" dirty="0"/>
              <a:t>гг.</a:t>
            </a:r>
          </a:p>
        </p:txBody>
      </p:sp>
      <p:pic>
        <p:nvPicPr>
          <p:cNvPr id="267270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 smtClean="0"/>
              <a:t>11</a:t>
            </a:r>
            <a:endParaRPr lang="ru-RU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4999" r="17708" b="12212"/>
          <a:stretch/>
        </p:blipFill>
        <p:spPr bwMode="auto">
          <a:xfrm>
            <a:off x="1842269" y="1715290"/>
            <a:ext cx="7151626" cy="44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13366" r="17501" b="9039"/>
          <a:stretch/>
        </p:blipFill>
        <p:spPr bwMode="auto">
          <a:xfrm>
            <a:off x="133350" y="1190622"/>
            <a:ext cx="6686549" cy="44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0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359320"/>
              </p:ext>
            </p:extLst>
          </p:nvPr>
        </p:nvGraphicFramePr>
        <p:xfrm>
          <a:off x="973138" y="1779449"/>
          <a:ext cx="7275513" cy="454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Лист" r:id="rId4" imgW="7619910" imgH="4962600" progId="Excel.Sheet.8">
                  <p:embed/>
                </p:oleObj>
              </mc:Choice>
              <mc:Fallback>
                <p:oleObj name="Лист" r:id="rId4" imgW="7619910" imgH="49626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779449"/>
                        <a:ext cx="7275513" cy="45467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7" name="Rectangle 10"/>
          <p:cNvSpPr>
            <a:spLocks noChangeArrowheads="1"/>
          </p:cNvSpPr>
          <p:nvPr/>
        </p:nvSpPr>
        <p:spPr bwMode="auto">
          <a:xfrm>
            <a:off x="2370775" y="304948"/>
            <a:ext cx="6402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ГРС с превышением проектной производительности</a:t>
            </a:r>
            <a:endParaRPr lang="ru-RU" sz="2400" dirty="0"/>
          </a:p>
        </p:txBody>
      </p:sp>
      <p:pic>
        <p:nvPicPr>
          <p:cNvPr id="267270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 smtClean="0"/>
              <a:t>12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88" y="1071563"/>
            <a:ext cx="91424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11 ГРС в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период пиковых нагрузок эксплуатируются на </a:t>
            </a:r>
            <a:endParaRPr lang="ru-RU" sz="20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пределе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или с превышением проектной производительности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12938" y="120282"/>
            <a:ext cx="721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Объекты реконструкции и строительства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6603" y="1400174"/>
            <a:ext cx="8707272" cy="4562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</a:rPr>
              <a:t>       В 2017-2020 </a:t>
            </a:r>
            <a:r>
              <a:rPr lang="ru-RU" sz="2000" dirty="0">
                <a:solidFill>
                  <a:schemeClr val="bg1"/>
                </a:solidFill>
              </a:rPr>
              <a:t>гг. в Самарской </a:t>
            </a:r>
            <a:r>
              <a:rPr lang="ru-RU" sz="2000" dirty="0" smtClean="0">
                <a:solidFill>
                  <a:schemeClr val="bg1"/>
                </a:solidFill>
              </a:rPr>
              <a:t>и Ульяновской области </a:t>
            </a:r>
            <a:r>
              <a:rPr lang="ru-RU" sz="2000" dirty="0">
                <a:solidFill>
                  <a:schemeClr val="bg1"/>
                </a:solidFill>
              </a:rPr>
              <a:t>планируется </a:t>
            </a:r>
            <a:r>
              <a:rPr lang="ru-RU" sz="2000" dirty="0" smtClean="0">
                <a:solidFill>
                  <a:schemeClr val="bg1"/>
                </a:solidFill>
              </a:rPr>
              <a:t>реконструкция и строительство  5  ГРС: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ГРС-52 с. </a:t>
            </a:r>
            <a:r>
              <a:rPr lang="ru-RU" sz="2000" dirty="0" err="1" smtClean="0">
                <a:solidFill>
                  <a:schemeClr val="bg1"/>
                </a:solidFill>
              </a:rPr>
              <a:t>Крестово</a:t>
            </a:r>
            <a:r>
              <a:rPr lang="ru-RU" sz="2000" dirty="0" smtClean="0">
                <a:solidFill>
                  <a:schemeClr val="bg1"/>
                </a:solidFill>
              </a:rPr>
              <a:t> Городище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Объект</a:t>
            </a:r>
            <a:r>
              <a:rPr lang="ru-RU" sz="2000" dirty="0">
                <a:solidFill>
                  <a:schemeClr val="bg1"/>
                </a:solidFill>
              </a:rPr>
              <a:t>: «Газопровод-отвод и ГРС </a:t>
            </a:r>
            <a:r>
              <a:rPr lang="ru-RU" sz="2000" dirty="0" err="1">
                <a:solidFill>
                  <a:schemeClr val="bg1"/>
                </a:solidFill>
              </a:rPr>
              <a:t>с.п</a:t>
            </a:r>
            <a:r>
              <a:rPr lang="ru-RU" sz="2000" dirty="0">
                <a:solidFill>
                  <a:schemeClr val="bg1"/>
                </a:solidFill>
              </a:rPr>
              <a:t>. Калиновка муниципального района Сергиевский Самарской области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Объект «Газопровод-отвод и ГРС </a:t>
            </a:r>
            <a:r>
              <a:rPr lang="ru-RU" sz="2000" dirty="0" err="1">
                <a:solidFill>
                  <a:schemeClr val="bg1"/>
                </a:solidFill>
              </a:rPr>
              <a:t>с.п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Лопатино</a:t>
            </a:r>
            <a:r>
              <a:rPr lang="ru-RU" sz="2000" dirty="0">
                <a:solidFill>
                  <a:schemeClr val="bg1"/>
                </a:solidFill>
              </a:rPr>
              <a:t> муниципального района Волжский Самарской области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Объект: «Газопровод-отвод и ГРС </a:t>
            </a:r>
            <a:r>
              <a:rPr lang="ru-RU" sz="2000" dirty="0" err="1">
                <a:solidFill>
                  <a:schemeClr val="bg1"/>
                </a:solidFill>
              </a:rPr>
              <a:t>с.п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Подстёпки</a:t>
            </a:r>
            <a:r>
              <a:rPr lang="ru-RU" sz="2000" dirty="0">
                <a:solidFill>
                  <a:schemeClr val="bg1"/>
                </a:solidFill>
              </a:rPr>
              <a:t> муниципального района Ставропольский Самарской области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Объект: «Подключение газораспределительной станции </a:t>
            </a:r>
            <a:r>
              <a:rPr lang="ru-RU" sz="2000" dirty="0" smtClean="0">
                <a:solidFill>
                  <a:schemeClr val="bg1"/>
                </a:solidFill>
              </a:rPr>
              <a:t> ОАО </a:t>
            </a:r>
            <a:r>
              <a:rPr lang="ru-RU" sz="2000" dirty="0">
                <a:solidFill>
                  <a:schemeClr val="bg1"/>
                </a:solidFill>
              </a:rPr>
              <a:t>«НК Роснефть» к газотранспортной системе ПАО «Газпром»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Волжском районе Самарской области»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488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10"/>
          <p:cNvSpPr>
            <a:spLocks noChangeArrowheads="1"/>
          </p:cNvSpPr>
          <p:nvPr/>
        </p:nvSpPr>
        <p:spPr bwMode="auto">
          <a:xfrm>
            <a:off x="2193925" y="123825"/>
            <a:ext cx="682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Выполнение работ комплексными бригадами ЛПУМГ</a:t>
            </a:r>
            <a:endParaRPr lang="ru-RU" sz="2400" dirty="0"/>
          </a:p>
        </p:txBody>
      </p:sp>
      <p:sp>
        <p:nvSpPr>
          <p:cNvPr id="275458" name="Text Box 12"/>
          <p:cNvSpPr txBox="1">
            <a:spLocks noChangeArrowheads="1"/>
          </p:cNvSpPr>
          <p:nvPr/>
        </p:nvSpPr>
        <p:spPr bwMode="auto">
          <a:xfrm>
            <a:off x="1868488" y="6261210"/>
            <a:ext cx="715168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pic>
        <p:nvPicPr>
          <p:cNvPr id="275462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7070" y="64008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/>
              <a:t>14</a:t>
            </a:r>
            <a:endParaRPr lang="ru-RU" sz="1800" dirty="0"/>
          </a:p>
        </p:txBody>
      </p:sp>
      <p:pic>
        <p:nvPicPr>
          <p:cNvPr id="3075" name="Picture 3" descr="C:\Users\tutynindv\AppData\Local\Microsoft\Windows\Temporary Internet Files\Content.Outlook\OWNKRC65\IMG_4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7"/>
            <a:ext cx="4430713" cy="51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utynindv\AppData\Local\Microsoft\Windows\Temporary Internet Files\Content.Outlook\OWNKRC65\IMG_4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076325"/>
            <a:ext cx="4486275" cy="51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10"/>
          <p:cNvSpPr>
            <a:spLocks noChangeArrowheads="1"/>
          </p:cNvSpPr>
          <p:nvPr/>
        </p:nvSpPr>
        <p:spPr bwMode="auto">
          <a:xfrm>
            <a:off x="2193925" y="123825"/>
            <a:ext cx="6826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Замена котельного </a:t>
            </a:r>
            <a:r>
              <a:rPr lang="ru-RU" sz="2400" dirty="0"/>
              <a:t>оборудования, установленного  в системах отопления </a:t>
            </a:r>
            <a:r>
              <a:rPr lang="ru-RU" sz="2400" dirty="0" smtClean="0"/>
              <a:t>ГРС</a:t>
            </a:r>
            <a:endParaRPr lang="ru-RU" sz="2400" dirty="0"/>
          </a:p>
        </p:txBody>
      </p:sp>
      <p:sp>
        <p:nvSpPr>
          <p:cNvPr id="275458" name="Text Box 12"/>
          <p:cNvSpPr txBox="1">
            <a:spLocks noChangeArrowheads="1"/>
          </p:cNvSpPr>
          <p:nvPr/>
        </p:nvSpPr>
        <p:spPr bwMode="auto">
          <a:xfrm>
            <a:off x="1868488" y="6261210"/>
            <a:ext cx="715168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pic>
        <p:nvPicPr>
          <p:cNvPr id="275462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7070" y="64008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/>
              <a:t>15</a:t>
            </a:r>
            <a:endParaRPr lang="ru-RU" sz="1800" dirty="0"/>
          </a:p>
        </p:txBody>
      </p:sp>
      <p:pic>
        <p:nvPicPr>
          <p:cNvPr id="269322" name="Picture 10" descr="ГРС-135 котельна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/>
          <a:stretch/>
        </p:blipFill>
        <p:spPr bwMode="auto">
          <a:xfrm>
            <a:off x="0" y="1071563"/>
            <a:ext cx="4457699" cy="52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071563"/>
            <a:ext cx="4438650" cy="526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6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27238" y="88106"/>
            <a:ext cx="6985000" cy="8643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 smtClean="0"/>
              <a:t>Замена котельного оборудования в ДО и ГРС</a:t>
            </a:r>
            <a:endParaRPr lang="ru-RU" sz="2400" dirty="0"/>
          </a:p>
          <a:p>
            <a:pPr algn="ctr" eaLnBrk="1" hangingPunct="1"/>
            <a:r>
              <a:rPr lang="ru-RU" sz="2400" dirty="0" smtClean="0"/>
              <a:t>В период 2012 -2017 </a:t>
            </a:r>
            <a:r>
              <a:rPr lang="ru-RU" sz="2400" dirty="0"/>
              <a:t>гг.</a:t>
            </a:r>
            <a:r>
              <a:rPr lang="ru-RU" sz="2400" dirty="0" smtClean="0">
                <a:cs typeface="Arial" pitchFamily="34" charset="0"/>
              </a:rPr>
              <a:t> </a:t>
            </a:r>
            <a:endParaRPr lang="ru-RU" sz="2400" dirty="0" smtClean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1087939"/>
              </p:ext>
            </p:extLst>
          </p:nvPr>
        </p:nvGraphicFramePr>
        <p:xfrm>
          <a:off x="708819" y="1142999"/>
          <a:ext cx="8027194" cy="515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 smtClean="0"/>
              <a:t>16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297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95525" y="6277015"/>
            <a:ext cx="6713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Применение современного оборудования и материалов</a:t>
            </a:r>
          </a:p>
          <a:p>
            <a:pPr algn="ctr"/>
            <a:r>
              <a:rPr lang="ru-RU" sz="1600" b="1" dirty="0">
                <a:cs typeface="Arial" charset="0"/>
              </a:rPr>
              <a:t>при проведении ремонтных работ на объектах ГРС</a:t>
            </a:r>
            <a:endParaRPr lang="ru-RU" sz="1600" dirty="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31158" y="160516"/>
            <a:ext cx="7146167" cy="7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 smtClean="0"/>
              <a:t>Подогреватель газа ГПМ-ПТПГ-100</a:t>
            </a:r>
          </a:p>
          <a:p>
            <a:pPr algn="ctr" eaLnBrk="1" hangingPunct="1"/>
            <a:r>
              <a:rPr lang="ru-RU" sz="2400" dirty="0" smtClean="0"/>
              <a:t>(УЗРГ Большие Ключищи, Ульяновское ЛПУМГ)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6441" y="6400125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17</a:t>
            </a:r>
            <a:endParaRPr lang="ru-RU" sz="1600" dirty="0">
              <a:latin typeface="HeliosCond" pitchFamily="2" charset="0"/>
              <a:cs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529680" y="6038676"/>
            <a:ext cx="1547645" cy="24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FF00"/>
                </a:solidFill>
              </a:rPr>
              <a:t>www.gazprommash.ru</a:t>
            </a:r>
            <a:endParaRPr lang="ru-RU" sz="1200" dirty="0" smtClean="0">
              <a:solidFill>
                <a:srgbClr val="FFFF00"/>
              </a:solidFill>
            </a:endParaRPr>
          </a:p>
        </p:txBody>
      </p:sp>
      <p:pic>
        <p:nvPicPr>
          <p:cNvPr id="5122" name="Picture 2" descr="D:\Мои документы\Фото\03_10_16\20160920_1052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" b="18538"/>
          <a:stretch/>
        </p:blipFill>
        <p:spPr bwMode="auto">
          <a:xfrm>
            <a:off x="0" y="1080940"/>
            <a:ext cx="4238625" cy="52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Фото\03_10_16\20160920_1052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1" b="19231"/>
          <a:stretch/>
        </p:blipFill>
        <p:spPr bwMode="auto">
          <a:xfrm>
            <a:off x="4438650" y="1080941"/>
            <a:ext cx="4705350" cy="52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95525" y="6277015"/>
            <a:ext cx="6713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Применение современного оборудования и материалов</a:t>
            </a:r>
          </a:p>
          <a:p>
            <a:pPr algn="ctr"/>
            <a:r>
              <a:rPr lang="ru-RU" sz="1600" b="1" dirty="0">
                <a:cs typeface="Arial" charset="0"/>
              </a:rPr>
              <a:t>при проведении ремонтных работ на объектах ГРС</a:t>
            </a:r>
            <a:endParaRPr lang="ru-RU" sz="1600" dirty="0">
              <a:cs typeface="Arial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6441" y="6400125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18</a:t>
            </a:r>
            <a:endParaRPr lang="ru-RU" sz="1600" dirty="0">
              <a:latin typeface="HeliosCond" pitchFamily="2" charset="0"/>
              <a:cs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62750" y="1245473"/>
            <a:ext cx="2246313" cy="4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ru-RU" sz="1800" b="1" dirty="0" smtClean="0"/>
              <a:t>Пилот-ограничитель</a:t>
            </a:r>
          </a:p>
        </p:txBody>
      </p:sp>
      <p:pic>
        <p:nvPicPr>
          <p:cNvPr id="13" name="Picture 3" descr="H:\SHISHKIN\FOTO\PLEXOR\MOSGAZ_03.2016\DSC_1000_.JPG"/>
          <p:cNvPicPr>
            <a:picLocks noChangeAspect="1" noChangeArrowheads="1"/>
          </p:cNvPicPr>
          <p:nvPr/>
        </p:nvPicPr>
        <p:blipFill rotWithShape="1">
          <a:blip r:embed="rId3" cstate="print"/>
          <a:srcRect r="24852"/>
          <a:stretch/>
        </p:blipFill>
        <p:spPr bwMode="auto">
          <a:xfrm>
            <a:off x="2672973" y="1760977"/>
            <a:ext cx="5318954" cy="4516038"/>
          </a:xfrm>
          <a:prstGeom prst="rect">
            <a:avLst/>
          </a:prstGeom>
          <a:noFill/>
        </p:spPr>
      </p:pic>
      <p:pic>
        <p:nvPicPr>
          <p:cNvPr id="17" name="Picture 4" descr="H:\SHISHKIN\FOTO\PLEXOR\MOSGAZ_03.2016\DSC_004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691"/>
            <a:ext cx="2560981" cy="4491324"/>
          </a:xfrm>
          <a:prstGeom prst="rect">
            <a:avLst/>
          </a:prstGeom>
          <a:noFill/>
        </p:spPr>
      </p:pic>
      <p:pic>
        <p:nvPicPr>
          <p:cNvPr id="18" name="Picture 2" descr="H:\SHISHKIN\САЙТЫ\www.Tartarini.su\NEW VERSION_2014\NEW SITE_TARTARINI.SU\PRODUCT's\ПРИНАДЛЕЖНОСТИ\PRX_TARTARIN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5300" y="1760977"/>
            <a:ext cx="893763" cy="2712999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295650" y="1245473"/>
            <a:ext cx="1827214" cy="3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ru-RU" sz="1800" b="1" dirty="0" smtClean="0"/>
              <a:t>Диск-диафрагма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31158" y="8116"/>
            <a:ext cx="7146167" cy="10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/>
              <a:t>Регулятор давления газа </a:t>
            </a:r>
            <a:r>
              <a:rPr lang="en-US" sz="2400" dirty="0"/>
              <a:t>Tartarini FL</a:t>
            </a:r>
            <a:r>
              <a:rPr lang="ru-RU" sz="2400" dirty="0"/>
              <a:t>/150-</a:t>
            </a:r>
            <a:r>
              <a:rPr lang="en-US" sz="2400" dirty="0"/>
              <a:t>SR </a:t>
            </a:r>
            <a:r>
              <a:rPr lang="ru-RU" sz="2400" dirty="0"/>
              <a:t>с калиброванным </a:t>
            </a:r>
            <a:r>
              <a:rPr lang="ru-RU" sz="2400" dirty="0" smtClean="0"/>
              <a:t>диском-диафрагмой</a:t>
            </a:r>
          </a:p>
          <a:p>
            <a:pPr algn="ctr" eaLnBrk="1" hangingPunct="1"/>
            <a:r>
              <a:rPr lang="ru-RU" sz="2000" dirty="0" smtClean="0"/>
              <a:t>(УЗРГ Большие Ключищи, Ульяновское ЛПУМГ)</a:t>
            </a:r>
          </a:p>
        </p:txBody>
      </p:sp>
    </p:spTree>
    <p:extLst>
      <p:ext uri="{BB962C8B-B14F-4D97-AF65-F5344CB8AC3E}">
        <p14:creationId xmlns:p14="http://schemas.microsoft.com/office/powerpoint/2010/main" val="26451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95525" y="6277015"/>
            <a:ext cx="6713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Применение современного оборудования и материалов</a:t>
            </a:r>
          </a:p>
          <a:p>
            <a:pPr algn="ctr"/>
            <a:r>
              <a:rPr lang="ru-RU" sz="1600" b="1" dirty="0">
                <a:cs typeface="Arial" charset="0"/>
              </a:rPr>
              <a:t>при проведении ремонтных работ на объектах ГРС</a:t>
            </a:r>
            <a:endParaRPr lang="ru-RU" sz="1600" dirty="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79235" y="141294"/>
            <a:ext cx="7146167" cy="78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/>
              <a:t>Мобильный узел подачи газа </a:t>
            </a:r>
            <a:r>
              <a:rPr lang="ru-RU" sz="2400" dirty="0" smtClean="0"/>
              <a:t>ГПМ-МУПГ</a:t>
            </a:r>
          </a:p>
          <a:p>
            <a:pPr algn="ctr" eaLnBrk="1" hangingPunct="1"/>
            <a:r>
              <a:rPr lang="ru-RU" sz="2000" dirty="0" smtClean="0"/>
              <a:t>(ГРС-117 с. Кошки, Ульяновское ЛПУМГ)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6441" y="6400125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19</a:t>
            </a:r>
            <a:endParaRPr lang="ru-RU" sz="1600" dirty="0">
              <a:latin typeface="HeliosCond" pitchFamily="2" charset="0"/>
              <a:cs typeface="Arial" charset="0"/>
            </a:endParaRPr>
          </a:p>
        </p:txBody>
      </p:sp>
      <p:pic>
        <p:nvPicPr>
          <p:cNvPr id="6147" name="Picture 3" descr="C:\Users\tutynindv\AppData\Local\Microsoft\Windows\Temporary Internet Files\Content.Outlook\OWNKRC65\image-0-02-05-e7e6411aa84f2a05d549a8aae1dd52d202dd30f13993b592c4b43de6ef896589-V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8703" r="20934" b="24183"/>
          <a:stretch/>
        </p:blipFill>
        <p:spPr bwMode="auto">
          <a:xfrm>
            <a:off x="5552318" y="1071415"/>
            <a:ext cx="3560764" cy="52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utynindv\AppData\Local\Microsoft\Windows\Temporary Internet Files\Content.Outlook\OWNKRC65\image-0-02-05-d2ceb15290c0b69195dee59979b6e4bbead1858600a56ec96f4f7f5fa42427fe-V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r="16421" b="10556"/>
          <a:stretch/>
        </p:blipFill>
        <p:spPr bwMode="auto">
          <a:xfrm>
            <a:off x="0" y="1071416"/>
            <a:ext cx="5295901" cy="52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627" name="Line 11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1944689" y="228302"/>
            <a:ext cx="7199312" cy="5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"/>
              </a:spcBef>
            </a:pPr>
            <a:r>
              <a:rPr lang="ru-RU" sz="2400" dirty="0" smtClean="0">
                <a:solidFill>
                  <a:srgbClr val="FFFFFF"/>
                </a:solidFill>
                <a:latin typeface="Arial Narrow"/>
              </a:rPr>
              <a:t>Газораспределительные станции</a:t>
            </a:r>
            <a:endParaRPr lang="ru-RU" sz="24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6631" name="Picture 17" descr="C:\Documents and Settings\Буткевич\Рабочий стол\Логотип белый на синем 735x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936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2" name="Прямая соединительная линия 4"/>
          <p:cNvCxnSpPr>
            <a:cxnSpLocks noChangeShapeType="1"/>
          </p:cNvCxnSpPr>
          <p:nvPr/>
        </p:nvCxnSpPr>
        <p:spPr bwMode="auto">
          <a:xfrm flipV="1">
            <a:off x="1944688" y="0"/>
            <a:ext cx="0" cy="1071563"/>
          </a:xfrm>
          <a:prstGeom prst="line">
            <a:avLst/>
          </a:prstGeom>
          <a:noFill/>
          <a:ln w="158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270338" name="Picture 2" descr="D:\Мои документы\Фото\Посмаку\Открытие ГРС 8 в Бугуруслане 25 11 2015\777_6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26219" y="6289675"/>
            <a:ext cx="1487487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2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2161967" y="6297613"/>
            <a:ext cx="6982034" cy="5603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</a:t>
            </a:r>
            <a:r>
              <a:rPr lang="ru-RU" sz="1800" dirty="0" smtClean="0"/>
              <a:t>Задачи </a:t>
            </a:r>
            <a:r>
              <a:rPr lang="ru-RU" sz="1800" dirty="0"/>
              <a:t>на 2017-2020 гг. Применение современного оборудования и </a:t>
            </a:r>
            <a:r>
              <a:rPr lang="ru-RU" sz="1800" dirty="0" smtClean="0"/>
              <a:t>материалов.</a:t>
            </a:r>
            <a:endParaRPr lang="ru-RU" sz="180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588" y="1082675"/>
            <a:ext cx="5542757" cy="10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145 объектов системы газораспределения</a:t>
            </a:r>
            <a:r>
              <a:rPr lang="ru-RU" sz="1800" dirty="0" smtClean="0">
                <a:solidFill>
                  <a:srgbClr val="0070C0"/>
                </a:solidFill>
                <a:latin typeface="Arial Narrow"/>
              </a:rPr>
              <a:t>, в том числе:</a:t>
            </a:r>
          </a:p>
          <a:p>
            <a:pPr eaLnBrk="0" hangingPunct="0">
              <a:spcBef>
                <a:spcPct val="5000"/>
              </a:spcBef>
            </a:pPr>
            <a:r>
              <a:rPr lang="ru-RU" sz="1800" dirty="0" smtClean="0">
                <a:solidFill>
                  <a:srgbClr val="0070C0"/>
                </a:solidFill>
                <a:latin typeface="Arial Narrow"/>
              </a:rPr>
              <a:t>газораспределительные станции – 130 единиц;</a:t>
            </a:r>
          </a:p>
          <a:p>
            <a:pPr eaLnBrk="0" hangingPunct="0">
              <a:spcBef>
                <a:spcPct val="5000"/>
              </a:spcBef>
            </a:pPr>
            <a:r>
              <a:rPr lang="ru-RU" sz="1800" dirty="0" smtClean="0">
                <a:solidFill>
                  <a:srgbClr val="0070C0"/>
                </a:solidFill>
                <a:latin typeface="Arial Narrow"/>
              </a:rPr>
              <a:t>БСН, ГРП, ПЗРГ (ПРГ, УЗРГ) – 15 единиц.</a:t>
            </a:r>
            <a:endParaRPr lang="ru-RU" sz="1800" dirty="0">
              <a:solidFill>
                <a:srgbClr val="0070C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081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95525" y="6277015"/>
            <a:ext cx="6713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Применение современного оборудования и материалов</a:t>
            </a:r>
          </a:p>
          <a:p>
            <a:pPr algn="ctr"/>
            <a:r>
              <a:rPr lang="ru-RU" sz="1600" b="1" dirty="0">
                <a:cs typeface="Arial" charset="0"/>
              </a:rPr>
              <a:t>при проведении ремонтных работ на объектах ГРС</a:t>
            </a:r>
            <a:endParaRPr lang="ru-RU" sz="1600" dirty="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31158" y="282590"/>
            <a:ext cx="7146167" cy="5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/>
              <a:t>Автоматические одоризационные установки БОЭ</a:t>
            </a:r>
            <a:endParaRPr lang="ru-RU" sz="2400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6441" y="6400125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20</a:t>
            </a:r>
            <a:endParaRPr lang="ru-RU" sz="1600" dirty="0">
              <a:latin typeface="HeliosCond" pitchFamily="2" charset="0"/>
              <a:cs typeface="Arial" charset="0"/>
            </a:endParaRPr>
          </a:p>
        </p:txBody>
      </p:sp>
      <p:pic>
        <p:nvPicPr>
          <p:cNvPr id="7170" name="Picture 2" descr="D:\Мои документы\Фото\Тутынину Д.В\IMG_11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3154" r="5839" b="773"/>
          <a:stretch/>
        </p:blipFill>
        <p:spPr bwMode="auto">
          <a:xfrm>
            <a:off x="0" y="1071415"/>
            <a:ext cx="9144000" cy="52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95525" y="6277015"/>
            <a:ext cx="6713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Применение современного оборудования и материалов</a:t>
            </a:r>
          </a:p>
          <a:p>
            <a:pPr algn="ctr"/>
            <a:r>
              <a:rPr lang="ru-RU" sz="1600" b="1" dirty="0">
                <a:cs typeface="Arial" charset="0"/>
              </a:rPr>
              <a:t>при проведении ремонтных работ на объектах ГРС</a:t>
            </a:r>
            <a:endParaRPr lang="ru-RU" sz="1600" dirty="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31158" y="162989"/>
            <a:ext cx="7146167" cy="7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b="1" dirty="0" smtClean="0"/>
              <a:t>Регулятор давления газа с теплогенератором РДУ-Т</a:t>
            </a:r>
          </a:p>
          <a:p>
            <a:pPr algn="ctr" eaLnBrk="1" hangingPunct="1"/>
            <a:r>
              <a:rPr lang="ru-RU" sz="2000" dirty="0" smtClean="0"/>
              <a:t>(ГРС-90 Новый Ризадей, Сызранское ЛПУМГ)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6441" y="6400125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21</a:t>
            </a:r>
            <a:endParaRPr lang="ru-RU" sz="1600" dirty="0">
              <a:latin typeface="HeliosCond" pitchFamily="2" charset="0"/>
              <a:cs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43857" y="1071415"/>
            <a:ext cx="3189837" cy="3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1400" dirty="0" smtClean="0"/>
              <a:t>Регулятор давления газа РДУ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7221" r="-726" b="2448"/>
          <a:stretch/>
        </p:blipFill>
        <p:spPr bwMode="auto">
          <a:xfrm>
            <a:off x="4638676" y="1376151"/>
            <a:ext cx="4531098" cy="27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7221" r="-1" b="2448"/>
          <a:stretch/>
        </p:blipFill>
        <p:spPr bwMode="auto">
          <a:xfrm>
            <a:off x="1" y="1395407"/>
            <a:ext cx="4325078" cy="27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203130" y="1066470"/>
            <a:ext cx="3189837" cy="3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1400" dirty="0" smtClean="0"/>
              <a:t>Регулятор давления газа РДУ-Т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8" r="29340" b="5586"/>
          <a:stretch/>
        </p:blipFill>
        <p:spPr bwMode="auto">
          <a:xfrm>
            <a:off x="1" y="4364037"/>
            <a:ext cx="4311467" cy="188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/>
          <a:stretch/>
        </p:blipFill>
        <p:spPr bwMode="auto">
          <a:xfrm>
            <a:off x="4638677" y="4369081"/>
            <a:ext cx="4505324" cy="188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049763" y="4074672"/>
            <a:ext cx="2588709" cy="3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1400" dirty="0" smtClean="0"/>
              <a:t>Теплогенератор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311468" y="4087247"/>
            <a:ext cx="4375215" cy="3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1400" dirty="0" smtClean="0"/>
              <a:t>Принцип работы теплогенератора</a:t>
            </a:r>
          </a:p>
        </p:txBody>
      </p:sp>
    </p:spTree>
    <p:extLst>
      <p:ext uri="{BB962C8B-B14F-4D97-AF65-F5344CB8AC3E}">
        <p14:creationId xmlns:p14="http://schemas.microsoft.com/office/powerpoint/2010/main" val="19720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95525" y="6277015"/>
            <a:ext cx="6713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Применение современного оборудования и материалов</a:t>
            </a:r>
          </a:p>
          <a:p>
            <a:pPr algn="ctr"/>
            <a:r>
              <a:rPr lang="ru-RU" sz="1600" b="1" dirty="0">
                <a:cs typeface="Arial" charset="0"/>
              </a:rPr>
              <a:t>при проведении ремонтных работ на объектах ГРС</a:t>
            </a:r>
            <a:endParaRPr lang="ru-RU" sz="1600" dirty="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79235" y="141294"/>
            <a:ext cx="7146167" cy="78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/>
              <a:t>Акустическая изоляция </a:t>
            </a:r>
            <a:r>
              <a:rPr lang="en-US" sz="2400" dirty="0" smtClean="0"/>
              <a:t>K</a:t>
            </a:r>
            <a:r>
              <a:rPr lang="ru-RU" sz="2400" dirty="0" smtClean="0"/>
              <a:t>-</a:t>
            </a:r>
            <a:r>
              <a:rPr lang="en-US" sz="2400" dirty="0" smtClean="0"/>
              <a:t>FLEX K</a:t>
            </a:r>
            <a:r>
              <a:rPr lang="ru-RU" sz="2400" dirty="0"/>
              <a:t>-</a:t>
            </a:r>
            <a:r>
              <a:rPr lang="en-US" sz="2400" dirty="0" smtClean="0"/>
              <a:t>FONIK</a:t>
            </a:r>
            <a:endParaRPr lang="ru-RU" sz="2400" dirty="0" smtClean="0"/>
          </a:p>
          <a:p>
            <a:pPr algn="ctr" eaLnBrk="1" hangingPunct="1"/>
            <a:r>
              <a:rPr lang="ru-RU" sz="2000" dirty="0" smtClean="0"/>
              <a:t>(ГРС-64 г. Нефтегорск, ГРС-2 Петра Дубрава Средневолжское ЛПУМГ)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6441" y="6400125"/>
            <a:ext cx="1438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22</a:t>
            </a:r>
          </a:p>
          <a:p>
            <a:pPr algn="ctr"/>
            <a:endParaRPr lang="ru-RU" sz="1600" dirty="0">
              <a:latin typeface="HeliosCond" pitchFamily="2" charset="0"/>
              <a:cs typeface="Arial" charset="0"/>
            </a:endParaRPr>
          </a:p>
        </p:txBody>
      </p:sp>
      <p:pic>
        <p:nvPicPr>
          <p:cNvPr id="2051" name="Picture 3" descr="D:\1. 2016 СОБОЛЬКОВ С.А\ШУМ на ГРС\Фотоматериалы ГРС-64 Замер уровня шума\20160225_1352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r="4562"/>
          <a:stretch/>
        </p:blipFill>
        <p:spPr bwMode="auto">
          <a:xfrm>
            <a:off x="4591050" y="1071415"/>
            <a:ext cx="4534352" cy="52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ekolesov\Pictures\t_k-fonik-160-240-3-420x3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415"/>
            <a:ext cx="4333875" cy="520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3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12938" y="120282"/>
            <a:ext cx="721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Основные задачи, решаемые при реализации </a:t>
            </a:r>
            <a:endParaRPr lang="ru-RU" sz="2400" dirty="0" smtClean="0"/>
          </a:p>
          <a:p>
            <a:pPr algn="ctr"/>
            <a:r>
              <a:rPr lang="ru-RU" sz="2400" dirty="0" smtClean="0"/>
              <a:t>Программ по ремонту ГРС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09625" y="1400174"/>
            <a:ext cx="7772400" cy="4562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>
                <a:solidFill>
                  <a:schemeClr val="bg1"/>
                </a:solidFill>
              </a:rPr>
              <a:t>повышение надежности газоснабжения потребителей, безопасности объектов </a:t>
            </a:r>
            <a:r>
              <a:rPr lang="ru-RU" sz="2400" b="0" dirty="0" smtClean="0">
                <a:solidFill>
                  <a:schemeClr val="bg1"/>
                </a:solidFill>
              </a:rPr>
              <a:t>ГРС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ru-RU" sz="2400" b="0" dirty="0">
              <a:solidFill>
                <a:schemeClr val="bg1"/>
              </a:solidFill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>
                <a:solidFill>
                  <a:schemeClr val="bg1"/>
                </a:solidFill>
              </a:rPr>
              <a:t>обеспечение экономии газа за счет замены негерметичной ТПА, регуляторов, сокращение объемов ремонтных и регламентных работ, проводимых со стравливанием газа из </a:t>
            </a:r>
            <a:r>
              <a:rPr lang="ru-RU" sz="2400" b="0" dirty="0" smtClean="0">
                <a:solidFill>
                  <a:schemeClr val="bg1"/>
                </a:solidFill>
              </a:rPr>
              <a:t>коммуникаций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ru-RU" sz="2400" b="0" dirty="0">
              <a:solidFill>
                <a:schemeClr val="bg1"/>
              </a:solidFill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>
                <a:solidFill>
                  <a:schemeClr val="bg1"/>
                </a:solidFill>
              </a:rPr>
              <a:t>обеспечение снижения эксплуатационных расходов 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ru-RU" sz="2400" b="0" dirty="0">
              <a:solidFill>
                <a:schemeClr val="bg1"/>
              </a:solidFill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0" dirty="0">
                <a:solidFill>
                  <a:schemeClr val="bg1"/>
                </a:solidFill>
              </a:rPr>
              <a:t>поднятие престижа ООО «Газпром трансгаз Самара» и </a:t>
            </a:r>
            <a:r>
              <a:rPr lang="ru-RU" sz="2400" b="0" dirty="0" smtClean="0">
                <a:solidFill>
                  <a:schemeClr val="bg1"/>
                </a:solidFill>
              </a:rPr>
              <a:t>                            ПАО </a:t>
            </a:r>
            <a:r>
              <a:rPr lang="ru-RU" sz="2400" b="0" dirty="0">
                <a:solidFill>
                  <a:schemeClr val="bg1"/>
                </a:solidFill>
              </a:rPr>
              <a:t>«Газпром» за счет улучшения внешнего вида объектов, приведения его в соответствие корпоративным требованиям</a:t>
            </a:r>
            <a:endParaRPr lang="ru-RU" sz="2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266949" y="6582568"/>
            <a:ext cx="6855619" cy="2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  <a:p>
            <a:pPr algn="ctr"/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 smtClean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7404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3"/>
          <p:cNvSpPr txBox="1">
            <a:spLocks noChangeArrowheads="1"/>
          </p:cNvSpPr>
          <p:nvPr/>
        </p:nvSpPr>
        <p:spPr bwMode="auto">
          <a:xfrm>
            <a:off x="214128" y="2938573"/>
            <a:ext cx="881538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FFFFFF"/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9700" y="4711658"/>
            <a:ext cx="377190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i="1" dirty="0" smtClean="0">
                <a:latin typeface="+mj-lt"/>
              </a:rPr>
              <a:t>Заместитель начальника ПОЭМГиГРС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i="1" dirty="0" smtClean="0">
                <a:latin typeface="+mj-lt"/>
              </a:rPr>
              <a:t>ООО «Газпром трансгаз Самара»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i="1" dirty="0" smtClean="0">
                <a:latin typeface="+mj-lt"/>
              </a:rPr>
              <a:t>Тутынин Дмитрий Валерьевич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i="1" dirty="0" smtClean="0">
                <a:latin typeface="+mj-lt"/>
                <a:hlinkClick r:id="rId3"/>
              </a:rPr>
              <a:t>d.tutynin@samaratransgaz.gazprom.ru</a:t>
            </a:r>
            <a:endParaRPr lang="ru-RU" sz="1800" i="1" dirty="0" smtClean="0">
              <a:latin typeface="+mj-lt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i="1" dirty="0" smtClean="0">
                <a:latin typeface="+mj-lt"/>
              </a:rPr>
              <a:t>(846) 212-38-88, (756) 22-442</a:t>
            </a:r>
            <a:endParaRPr lang="ru-RU" sz="1800" i="1" dirty="0">
              <a:latin typeface="+mj-lt"/>
            </a:endParaRPr>
          </a:p>
        </p:txBody>
      </p:sp>
      <p:pic>
        <p:nvPicPr>
          <p:cNvPr id="6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4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7522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41921" y="304874"/>
            <a:ext cx="6672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</a:rPr>
              <a:t>Распределение объектов ГРС </a:t>
            </a:r>
            <a:r>
              <a:rPr lang="ru-RU" sz="2400" dirty="0" smtClean="0">
                <a:solidFill>
                  <a:srgbClr val="FFFFFF"/>
                </a:solidFill>
              </a:rPr>
              <a:t>по срокам </a:t>
            </a:r>
            <a:r>
              <a:rPr lang="ru-RU" sz="2400" dirty="0">
                <a:solidFill>
                  <a:srgbClr val="FFFFFF"/>
                </a:solidFill>
              </a:rPr>
              <a:t>эксплуатации</a:t>
            </a:r>
          </a:p>
        </p:txBody>
      </p:sp>
      <p:graphicFrame>
        <p:nvGraphicFramePr>
          <p:cNvPr id="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609"/>
              </p:ext>
            </p:extLst>
          </p:nvPr>
        </p:nvGraphicFramePr>
        <p:xfrm>
          <a:off x="0" y="1071415"/>
          <a:ext cx="9210502" cy="508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ижний колонтитул 2"/>
          <p:cNvSpPr txBox="1">
            <a:spLocks/>
          </p:cNvSpPr>
          <p:nvPr/>
        </p:nvSpPr>
        <p:spPr bwMode="auto">
          <a:xfrm>
            <a:off x="7116352" y="3255452"/>
            <a:ext cx="1387568" cy="3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FF"/>
                </a:solidFill>
                <a:latin typeface="Arial Narrow"/>
                <a:cs typeface="Arial" charset="0"/>
              </a:rPr>
              <a:t>б</a:t>
            </a:r>
            <a:r>
              <a:rPr lang="ru-RU" sz="1800" b="1" dirty="0" smtClean="0">
                <a:solidFill>
                  <a:srgbClr val="FFFFFF"/>
                </a:solidFill>
                <a:latin typeface="Arial Narrow"/>
                <a:cs typeface="Arial" charset="0"/>
              </a:rPr>
              <a:t>олее 30 лет</a:t>
            </a:r>
            <a:endParaRPr lang="ru-RU" sz="18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" name="Нижний колонтитул 2"/>
          <p:cNvSpPr txBox="1">
            <a:spLocks/>
          </p:cNvSpPr>
          <p:nvPr/>
        </p:nvSpPr>
        <p:spPr bwMode="auto">
          <a:xfrm>
            <a:off x="1573730" y="1658305"/>
            <a:ext cx="1519259" cy="3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Arial Narrow"/>
                <a:cs typeface="Arial" charset="0"/>
              </a:rPr>
              <a:t>от 21 до 30 лет</a:t>
            </a:r>
            <a:endParaRPr lang="ru-RU" sz="18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Нижний колонтитул 2"/>
          <p:cNvSpPr txBox="1">
            <a:spLocks/>
          </p:cNvSpPr>
          <p:nvPr/>
        </p:nvSpPr>
        <p:spPr bwMode="auto">
          <a:xfrm>
            <a:off x="894712" y="3960931"/>
            <a:ext cx="1438648" cy="3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Arial Narrow"/>
                <a:cs typeface="Arial" charset="0"/>
              </a:rPr>
              <a:t>менее 10 лет</a:t>
            </a:r>
            <a:endParaRPr lang="ru-RU" sz="18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4291335" y="5051467"/>
            <a:ext cx="1438648" cy="3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FFFFFF"/>
                </a:solidFill>
                <a:latin typeface="Arial Narrow"/>
                <a:cs typeface="Arial" charset="0"/>
              </a:rPr>
              <a:t>о</a:t>
            </a:r>
            <a:r>
              <a:rPr lang="ru-RU" sz="1800" b="1" dirty="0" smtClean="0">
                <a:solidFill>
                  <a:srgbClr val="FFFFFF"/>
                </a:solidFill>
                <a:latin typeface="Arial Narrow"/>
                <a:cs typeface="Arial" charset="0"/>
              </a:rPr>
              <a:t>т 11 до 20 лет</a:t>
            </a:r>
            <a:endParaRPr lang="ru-RU" sz="18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" name="Нижний колонтитул 2"/>
          <p:cNvSpPr txBox="1">
            <a:spLocks/>
          </p:cNvSpPr>
          <p:nvPr/>
        </p:nvSpPr>
        <p:spPr bwMode="auto">
          <a:xfrm>
            <a:off x="3188367" y="2455228"/>
            <a:ext cx="679019" cy="3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" charset="0"/>
              </a:rPr>
              <a:t>61 ед.</a:t>
            </a:r>
            <a:endParaRPr 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  <p:sp>
        <p:nvSpPr>
          <p:cNvPr id="16" name="Нижний колонтитул 2"/>
          <p:cNvSpPr txBox="1">
            <a:spLocks/>
          </p:cNvSpPr>
          <p:nvPr/>
        </p:nvSpPr>
        <p:spPr bwMode="auto">
          <a:xfrm>
            <a:off x="5316425" y="3161810"/>
            <a:ext cx="679019" cy="3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" charset="0"/>
              </a:rPr>
              <a:t>60 ед.</a:t>
            </a:r>
            <a:endParaRPr 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  <p:sp>
        <p:nvSpPr>
          <p:cNvPr id="17" name="Нижний колонтитул 2"/>
          <p:cNvSpPr txBox="1">
            <a:spLocks/>
          </p:cNvSpPr>
          <p:nvPr/>
        </p:nvSpPr>
        <p:spPr bwMode="auto">
          <a:xfrm>
            <a:off x="3612316" y="3960931"/>
            <a:ext cx="679019" cy="3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" charset="0"/>
              </a:rPr>
              <a:t>17 ед.</a:t>
            </a:r>
            <a:endParaRPr 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  <p:sp>
        <p:nvSpPr>
          <p:cNvPr id="18" name="Нижний колонтитул 2"/>
          <p:cNvSpPr txBox="1">
            <a:spLocks/>
          </p:cNvSpPr>
          <p:nvPr/>
        </p:nvSpPr>
        <p:spPr bwMode="auto">
          <a:xfrm>
            <a:off x="2509348" y="3640975"/>
            <a:ext cx="679019" cy="3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" charset="0"/>
              </a:rPr>
              <a:t>7 ед.</a:t>
            </a:r>
            <a:endParaRPr 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 bwMode="auto">
          <a:xfrm>
            <a:off x="226219" y="6289675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1159" y="6289677"/>
            <a:ext cx="698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22669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80992268"/>
              </p:ext>
            </p:extLst>
          </p:nvPr>
        </p:nvGraphicFramePr>
        <p:xfrm>
          <a:off x="103516" y="1271678"/>
          <a:ext cx="8971472" cy="502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/>
          </p:cNvSpPr>
          <p:nvPr/>
        </p:nvSpPr>
        <p:spPr bwMode="auto">
          <a:xfrm>
            <a:off x="2104844" y="161925"/>
            <a:ext cx="684074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+mn-lt"/>
              </a:rPr>
              <a:t>Программа капитального ремонта ГРС на 2016-2020 гг.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66949" y="6582568"/>
            <a:ext cx="6855619" cy="2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  <a:p>
            <a:pPr algn="ctr"/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0574" y="6372204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27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Rectangle 10"/>
          <p:cNvSpPr>
            <a:spLocks noChangeArrowheads="1"/>
          </p:cNvSpPr>
          <p:nvPr/>
        </p:nvSpPr>
        <p:spPr bwMode="auto">
          <a:xfrm>
            <a:off x="2927010" y="161925"/>
            <a:ext cx="5290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Объекты ГРС оснащенные современными </a:t>
            </a:r>
            <a:endParaRPr lang="ru-RU" sz="2400" dirty="0" smtClean="0"/>
          </a:p>
          <a:p>
            <a:pPr algn="ctr"/>
            <a:r>
              <a:rPr lang="ru-RU" sz="2400" dirty="0" smtClean="0"/>
              <a:t>блоками заводской готовности </a:t>
            </a:r>
            <a:endParaRPr lang="ru-RU" sz="2400" dirty="0"/>
          </a:p>
        </p:txBody>
      </p:sp>
      <p:pic>
        <p:nvPicPr>
          <p:cNvPr id="269318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19215" r="26667" b="25686"/>
          <a:stretch/>
        </p:blipFill>
        <p:spPr bwMode="auto">
          <a:xfrm>
            <a:off x="-1" y="1914525"/>
            <a:ext cx="5019675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5</a:t>
            </a:r>
          </a:p>
        </p:txBody>
      </p:sp>
      <p:pic>
        <p:nvPicPr>
          <p:cNvPr id="2051" name="Picture 3" descr="D:\Мои документы\Фото\Посмаку\Открытие ГРС 8 в Бугуруслане 25 11 2015\777_6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071564"/>
            <a:ext cx="4448175" cy="52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27238" y="88106"/>
            <a:ext cx="6985000" cy="8643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 smtClean="0"/>
              <a:t>Комплексный капитальный ремонт ГРС</a:t>
            </a:r>
            <a:endParaRPr lang="ru-RU" sz="2400" dirty="0"/>
          </a:p>
          <a:p>
            <a:pPr algn="ctr" eaLnBrk="1" hangingPunct="1"/>
            <a:r>
              <a:rPr lang="ru-RU" sz="2400" dirty="0" smtClean="0"/>
              <a:t>на 2016 -</a:t>
            </a:r>
            <a:r>
              <a:rPr lang="ru-RU" sz="2400" dirty="0"/>
              <a:t>2020 гг.</a:t>
            </a:r>
            <a:r>
              <a:rPr lang="ru-RU" sz="2400" dirty="0" smtClean="0">
                <a:cs typeface="Arial" pitchFamily="34" charset="0"/>
              </a:rPr>
              <a:t> </a:t>
            </a:r>
            <a:endParaRPr lang="ru-RU" sz="2400" dirty="0" smtClean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6639549"/>
              </p:ext>
            </p:extLst>
          </p:nvPr>
        </p:nvGraphicFramePr>
        <p:xfrm>
          <a:off x="708819" y="1142999"/>
          <a:ext cx="8027194" cy="515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75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196071" y="85725"/>
            <a:ext cx="6752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Замена подогревателей газа огневого типа на</a:t>
            </a:r>
          </a:p>
          <a:p>
            <a:pPr algn="ctr"/>
            <a:r>
              <a:rPr lang="ru-RU" sz="2400" dirty="0" smtClean="0"/>
              <a:t>подогреватели газа с промежуточным теплоносителем</a:t>
            </a:r>
            <a:endParaRPr lang="ru-RU" sz="2400" dirty="0"/>
          </a:p>
        </p:txBody>
      </p:sp>
      <p:pic>
        <p:nvPicPr>
          <p:cNvPr id="8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2" name="Picture 2" descr="ГРС_068_подогреватель газа_общий вид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8648" r="28233" b="23415"/>
          <a:stretch/>
        </p:blipFill>
        <p:spPr bwMode="auto">
          <a:xfrm>
            <a:off x="123825" y="1152526"/>
            <a:ext cx="4419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Документы СОБОЛЬКОВ СА\Старый компьютер диск С\Фотоматериалы\Фото ГРС Ульяновского ЛПУМГ\ГРС-137 Ясашная Ташла\Узел предотвращения гидратообразований\DSCN07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" r="50000" b="30719"/>
          <a:stretch/>
        </p:blipFill>
        <p:spPr bwMode="auto">
          <a:xfrm>
            <a:off x="4638675" y="1152525"/>
            <a:ext cx="439102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275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27238" y="88106"/>
            <a:ext cx="6985000" cy="8643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/>
              <a:t>Капитальный ремонт</a:t>
            </a:r>
          </a:p>
          <a:p>
            <a:pPr algn="ctr" eaLnBrk="1" hangingPunct="1"/>
            <a:r>
              <a:rPr lang="ru-RU" sz="2400" dirty="0"/>
              <a:t>подогревателей газа </a:t>
            </a:r>
            <a:r>
              <a:rPr lang="ru-RU" sz="2400" dirty="0" smtClean="0"/>
              <a:t>на </a:t>
            </a:r>
            <a:r>
              <a:rPr lang="ru-RU" sz="2400" dirty="0"/>
              <a:t>2016-2020 гг.</a:t>
            </a:r>
            <a:r>
              <a:rPr lang="ru-RU" sz="2400" dirty="0" smtClean="0">
                <a:cs typeface="Arial" pitchFamily="34" charset="0"/>
              </a:rPr>
              <a:t> </a:t>
            </a:r>
            <a:endParaRPr lang="ru-RU" sz="2400" dirty="0" smtClean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69989"/>
              </p:ext>
            </p:extLst>
          </p:nvPr>
        </p:nvGraphicFramePr>
        <p:xfrm>
          <a:off x="699294" y="1149351"/>
          <a:ext cx="8027194" cy="50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326188"/>
            <a:ext cx="72056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947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0"/>
          <p:cNvSpPr>
            <a:spLocks noChangeArrowheads="1"/>
          </p:cNvSpPr>
          <p:nvPr/>
        </p:nvSpPr>
        <p:spPr bwMode="auto">
          <a:xfrm>
            <a:off x="1930400" y="171450"/>
            <a:ext cx="721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Проведение капитального ремонта систем одоризации с установкой автоматических одоризаторов </a:t>
            </a:r>
            <a:r>
              <a:rPr lang="ru-RU" sz="2400" dirty="0" smtClean="0"/>
              <a:t>газа</a:t>
            </a:r>
            <a:endParaRPr lang="ru-RU" sz="2400" dirty="0"/>
          </a:p>
        </p:txBody>
      </p:sp>
      <p:pic>
        <p:nvPicPr>
          <p:cNvPr id="274438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0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16907" y="6297613"/>
            <a:ext cx="72056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/>
              <a:t>Выполнение основных производственных программ ГРС в 2016 году. Задачи на 2017-2020 гг. Применение современного оборудования и материалов.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88" y="6326188"/>
            <a:ext cx="19431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800" dirty="0" smtClean="0"/>
              <a:t>9</a:t>
            </a:r>
            <a:endParaRPr lang="ru-RU" sz="1800" dirty="0"/>
          </a:p>
        </p:txBody>
      </p:sp>
      <p:pic>
        <p:nvPicPr>
          <p:cNvPr id="2050" name="Picture 2" descr="ГРС-135 узел одоризации фото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8"/>
          <a:stretch/>
        </p:blipFill>
        <p:spPr bwMode="auto">
          <a:xfrm>
            <a:off x="0" y="1142999"/>
            <a:ext cx="4181475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C01193.JPG -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685" r="4114"/>
          <a:stretch/>
        </p:blipFill>
        <p:spPr bwMode="auto">
          <a:xfrm>
            <a:off x="4381500" y="1228725"/>
            <a:ext cx="4741068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11905</TotalTime>
  <Words>959</Words>
  <Application>Microsoft Office PowerPoint</Application>
  <PresentationFormat>Экран (4:3)</PresentationFormat>
  <Paragraphs>152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a.nuykin@samaratransgaz.gazprom.ru</dc:creator>
  <cp:keywords>Годовой отчет</cp:keywords>
  <cp:lastModifiedBy>Тутынин Дмитрий Валерьевич</cp:lastModifiedBy>
  <cp:revision>851</cp:revision>
  <cp:lastPrinted>2014-02-21T07:45:27Z</cp:lastPrinted>
  <dcterms:created xsi:type="dcterms:W3CDTF">2009-07-15T11:37:47Z</dcterms:created>
  <dcterms:modified xsi:type="dcterms:W3CDTF">2016-10-21T09:36:03Z</dcterms:modified>
</cp:coreProperties>
</file>