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78" r:id="rId4"/>
    <p:sldId id="265" r:id="rId5"/>
    <p:sldId id="257" r:id="rId6"/>
    <p:sldId id="261" r:id="rId7"/>
    <p:sldId id="263" r:id="rId8"/>
    <p:sldId id="267" r:id="rId9"/>
    <p:sldId id="268" r:id="rId10"/>
    <p:sldId id="269" r:id="rId11"/>
    <p:sldId id="272" r:id="rId12"/>
    <p:sldId id="273" r:id="rId13"/>
    <p:sldId id="274" r:id="rId14"/>
    <p:sldId id="275" r:id="rId15"/>
    <p:sldId id="276" r:id="rId16"/>
    <p:sldId id="277" r:id="rId17"/>
    <p:sldId id="264" r:id="rId18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AB6"/>
    <a:srgbClr val="004E70"/>
    <a:srgbClr val="9B9B9B"/>
    <a:srgbClr val="5D5DA2"/>
    <a:srgbClr val="703780"/>
    <a:srgbClr val="9576C3"/>
    <a:srgbClr val="204C64"/>
    <a:srgbClr val="5B8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4674"/>
  </p:normalViewPr>
  <p:slideViewPr>
    <p:cSldViewPr>
      <p:cViewPr>
        <p:scale>
          <a:sx n="100" d="100"/>
          <a:sy n="100" d="100"/>
        </p:scale>
        <p:origin x="-444" y="42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CA3BB4-A687-4331-8D69-76ADAEF80545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52DBCF-D5B6-4806-BC55-5E9792E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938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DBCF-D5B6-4806-BC55-5E9792E7FB2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75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1A9A3-CBBF-4BCA-9F95-31F2619862BA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5F344-DCCD-4EE2-AD4A-282DC7AC1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DE5AB-AEC9-43B7-B5D5-FF8BF3E92B21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92968-D97E-4D9E-8E23-7BD371BB0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966E2-B54D-4CB8-9183-9EA5FE9FFF1B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549A-50B8-4061-A767-EF63AD73D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7D2BD-9B6C-4C3D-9AD9-75AFFA85C8B9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83C-47E6-4E90-8553-C0525775D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484E2-30A4-4DB5-B825-7D0BB437DA9C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9E60F-E894-4A66-A8BD-45F3781B9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49BBD-05C2-468E-863B-919736E8188C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C5200-5CE7-42BC-9E91-0324FFFB0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BB27B-B8ED-4339-8AB7-36AB1D8EF496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8673C-26CC-4C7C-8F62-118986B66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CDEB1-F456-4F9D-9564-E7060245F342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56ED1-E300-483F-AF73-95D93A15E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ADB62-2112-4C51-B562-4D39D578761E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196D2-E166-4181-9DC4-02A8AA47B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020F4-8ACB-41D2-8DF3-498E7EE3BB2D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56ED9-A4A4-4366-9C2D-1F7B28EA4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2036F-141E-44E6-97BE-BE8ED1941E71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93317-2A97-4CCA-BC3B-45C902D38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A80065-0697-4374-8318-F80CE14E80F7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282D71-2277-4DAC-859A-6E31381FB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arctex-ex.ru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arctex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hyperlink" Target="mailto:info@arctex.ru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11113" y="1150938"/>
            <a:ext cx="1079500" cy="1079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938" y="46038"/>
            <a:ext cx="8229600" cy="36512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l" fontAlgn="auto">
              <a:spcAft>
                <a:spcPts val="0"/>
              </a:spcAft>
              <a:defRPr/>
            </a:pPr>
            <a:r>
              <a:rPr lang="ru-RU" sz="2400" b="1">
                <a:solidFill>
                  <a:schemeClr val="bg1"/>
                </a:solidFill>
              </a:rPr>
              <a:t>О КОМПАНИИ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53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3175" y="46038"/>
            <a:ext cx="8229600" cy="365125"/>
          </a:xfrm>
        </p:spPr>
        <p:txBody>
          <a:bodyPr/>
          <a:lstStyle/>
          <a:p>
            <a:pPr marL="85725" algn="l" eaLnBrk="1" hangingPunct="1"/>
            <a:r>
              <a:rPr lang="ru-RU" sz="1800" b="1" smtClean="0">
                <a:solidFill>
                  <a:schemeClr val="bg1"/>
                </a:solidFill>
              </a:rPr>
              <a:t>КОНТРОЛЬ КАЧЕСТВА</a:t>
            </a:r>
          </a:p>
        </p:txBody>
      </p:sp>
      <p:grpSp>
        <p:nvGrpSpPr>
          <p:cNvPr id="22532" name="Группа 76"/>
          <p:cNvGrpSpPr>
            <a:grpSpLocks/>
          </p:cNvGrpSpPr>
          <p:nvPr/>
        </p:nvGrpSpPr>
        <p:grpSpPr bwMode="auto">
          <a:xfrm>
            <a:off x="-3175" y="1588"/>
            <a:ext cx="7888288" cy="512762"/>
            <a:chOff x="-3418" y="1167"/>
            <a:chExt cx="7887785" cy="513000"/>
          </a:xfrm>
        </p:grpSpPr>
        <p:grpSp>
          <p:nvGrpSpPr>
            <p:cNvPr id="22538" name="Группа 80"/>
            <p:cNvGrpSpPr>
              <a:grpSpLocks/>
            </p:cNvGrpSpPr>
            <p:nvPr/>
          </p:nvGrpSpPr>
          <p:grpSpPr bwMode="auto">
            <a:xfrm>
              <a:off x="-3418" y="1167"/>
              <a:ext cx="7887785" cy="513000"/>
              <a:chOff x="-3418" y="1167"/>
              <a:chExt cx="7887785" cy="513000"/>
            </a:xfrm>
          </p:grpSpPr>
          <p:sp>
            <p:nvSpPr>
              <p:cNvPr id="83" name="Прямоугольник 82"/>
              <p:cNvSpPr/>
              <p:nvPr/>
            </p:nvSpPr>
            <p:spPr>
              <a:xfrm>
                <a:off x="-3418" y="1167"/>
                <a:ext cx="7359181" cy="513000"/>
              </a:xfrm>
              <a:prstGeom prst="rect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рямоугольный треугольник 83"/>
              <p:cNvSpPr/>
              <p:nvPr/>
            </p:nvSpPr>
            <p:spPr>
              <a:xfrm>
                <a:off x="7355763" y="1167"/>
                <a:ext cx="528604" cy="513000"/>
              </a:xfrm>
              <a:prstGeom prst="rtTriangle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2539" name="Заголовок 1"/>
            <p:cNvSpPr txBox="1">
              <a:spLocks/>
            </p:cNvSpPr>
            <p:nvPr/>
          </p:nvSpPr>
          <p:spPr bwMode="auto">
            <a:xfrm>
              <a:off x="-3417" y="1167"/>
              <a:ext cx="6159594" cy="512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85725"/>
              <a:r>
                <a:rPr lang="ru-RU" b="1">
                  <a:solidFill>
                    <a:schemeClr val="bg1"/>
                  </a:solidFill>
                  <a:latin typeface="Calibri" pitchFamily="34" charset="0"/>
                </a:rPr>
                <a:t>  Основные преимущества</a:t>
              </a:r>
            </a:p>
          </p:txBody>
        </p:sp>
      </p:grpSp>
      <p:pic>
        <p:nvPicPr>
          <p:cNvPr id="22533" name="Рисунок 8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8302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рямоугольник 33"/>
          <p:cNvSpPr>
            <a:spLocks noChangeArrowheads="1"/>
          </p:cNvSpPr>
          <p:nvPr/>
        </p:nvSpPr>
        <p:spPr bwMode="auto">
          <a:xfrm>
            <a:off x="755650" y="1052513"/>
            <a:ext cx="3095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БЫСТРАЯ УСТАНОВКА</a:t>
            </a:r>
          </a:p>
        </p:txBody>
      </p:sp>
      <p:sp>
        <p:nvSpPr>
          <p:cNvPr id="22535" name="Прямоугольник 33"/>
          <p:cNvSpPr>
            <a:spLocks noChangeArrowheads="1"/>
          </p:cNvSpPr>
          <p:nvPr/>
        </p:nvSpPr>
        <p:spPr bwMode="auto">
          <a:xfrm>
            <a:off x="755650" y="2794000"/>
            <a:ext cx="6551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УСТАНОВКА И МОНТАЖ УЗ МОДУЛЕЙ НЕ ТРЕБУЕТ СПЕЦИАЛЬНЫХ НАВЫКОВ И ПОДГОТОВКИ</a:t>
            </a:r>
          </a:p>
        </p:txBody>
      </p:sp>
      <p:sp>
        <p:nvSpPr>
          <p:cNvPr id="22536" name="Прямоугольник 33"/>
          <p:cNvSpPr>
            <a:spLocks noChangeArrowheads="1"/>
          </p:cNvSpPr>
          <p:nvPr/>
        </p:nvSpPr>
        <p:spPr bwMode="auto">
          <a:xfrm>
            <a:off x="755650" y="3867150"/>
            <a:ext cx="496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ВОЗМОЖНОСТЬ ПЕРЕУСТАНОВКИ И МНОГОКРАТНОГО ИСПОЛЬЗОВАНИЯ</a:t>
            </a:r>
          </a:p>
        </p:txBody>
      </p:sp>
      <p:sp>
        <p:nvSpPr>
          <p:cNvPr id="22537" name="Прямоугольник 33"/>
          <p:cNvSpPr>
            <a:spLocks noChangeArrowheads="1"/>
          </p:cNvSpPr>
          <p:nvPr/>
        </p:nvSpPr>
        <p:spPr bwMode="auto">
          <a:xfrm>
            <a:off x="755650" y="1924050"/>
            <a:ext cx="6481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КРЕПЛЕНИЕ НА ЛЮБОЙ ДИАМЕТР ТРУБОПРОВОДА</a:t>
            </a:r>
          </a:p>
        </p:txBody>
      </p:sp>
      <p:pic>
        <p:nvPicPr>
          <p:cNvPr id="18" name="Группа 17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51025"/>
            <a:ext cx="268288" cy="500063"/>
          </a:xfrm>
          <a:prstGeom prst="rect">
            <a:avLst/>
          </a:prstGeom>
          <a:noFill/>
        </p:spPr>
      </p:pic>
      <p:pic>
        <p:nvPicPr>
          <p:cNvPr id="2" name="Группа 17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92188"/>
            <a:ext cx="268288" cy="500062"/>
          </a:xfrm>
          <a:prstGeom prst="rect">
            <a:avLst/>
          </a:prstGeom>
          <a:noFill/>
        </p:spPr>
      </p:pic>
      <p:pic>
        <p:nvPicPr>
          <p:cNvPr id="3" name="Группа 17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940175"/>
            <a:ext cx="268288" cy="500063"/>
          </a:xfrm>
          <a:prstGeom prst="rect">
            <a:avLst/>
          </a:prstGeom>
          <a:noFill/>
        </p:spPr>
      </p:pic>
      <p:pic>
        <p:nvPicPr>
          <p:cNvPr id="5" name="Группа 17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859088"/>
            <a:ext cx="268288" cy="500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11113" y="1150938"/>
            <a:ext cx="1079500" cy="1079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938" y="46038"/>
            <a:ext cx="8229600" cy="36512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l" fontAlgn="auto">
              <a:spcAft>
                <a:spcPts val="0"/>
              </a:spcAft>
              <a:defRPr/>
            </a:pPr>
            <a:r>
              <a:rPr lang="ru-RU" sz="2400" b="1">
                <a:solidFill>
                  <a:schemeClr val="bg1"/>
                </a:solidFill>
              </a:rPr>
              <a:t>О КОМПАНИИ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55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3175" y="46038"/>
            <a:ext cx="8229600" cy="365125"/>
          </a:xfrm>
        </p:spPr>
        <p:txBody>
          <a:bodyPr/>
          <a:lstStyle/>
          <a:p>
            <a:pPr marL="85725" algn="l" eaLnBrk="1" hangingPunct="1"/>
            <a:r>
              <a:rPr lang="ru-RU" sz="1800" b="1" smtClean="0">
                <a:solidFill>
                  <a:schemeClr val="bg1"/>
                </a:solidFill>
              </a:rPr>
              <a:t>КОНТРОЛЬ КАЧЕСТВА</a:t>
            </a:r>
          </a:p>
        </p:txBody>
      </p:sp>
      <p:grpSp>
        <p:nvGrpSpPr>
          <p:cNvPr id="23556" name="Группа 76"/>
          <p:cNvGrpSpPr>
            <a:grpSpLocks/>
          </p:cNvGrpSpPr>
          <p:nvPr/>
        </p:nvGrpSpPr>
        <p:grpSpPr bwMode="auto">
          <a:xfrm>
            <a:off x="-3175" y="1588"/>
            <a:ext cx="7888288" cy="512762"/>
            <a:chOff x="-3418" y="1167"/>
            <a:chExt cx="7887785" cy="513000"/>
          </a:xfrm>
        </p:grpSpPr>
        <p:grpSp>
          <p:nvGrpSpPr>
            <p:cNvPr id="23559" name="Группа 80"/>
            <p:cNvGrpSpPr>
              <a:grpSpLocks/>
            </p:cNvGrpSpPr>
            <p:nvPr/>
          </p:nvGrpSpPr>
          <p:grpSpPr bwMode="auto">
            <a:xfrm>
              <a:off x="-3418" y="1167"/>
              <a:ext cx="7887785" cy="513000"/>
              <a:chOff x="-3418" y="1167"/>
              <a:chExt cx="7887785" cy="513000"/>
            </a:xfrm>
          </p:grpSpPr>
          <p:sp>
            <p:nvSpPr>
              <p:cNvPr id="83" name="Прямоугольник 82"/>
              <p:cNvSpPr/>
              <p:nvPr/>
            </p:nvSpPr>
            <p:spPr>
              <a:xfrm>
                <a:off x="-3418" y="1167"/>
                <a:ext cx="7359181" cy="513000"/>
              </a:xfrm>
              <a:prstGeom prst="rect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рямоугольный треугольник 83"/>
              <p:cNvSpPr/>
              <p:nvPr/>
            </p:nvSpPr>
            <p:spPr>
              <a:xfrm>
                <a:off x="7355763" y="1167"/>
                <a:ext cx="528604" cy="513000"/>
              </a:xfrm>
              <a:prstGeom prst="rtTriangle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3560" name="Заголовок 1"/>
            <p:cNvSpPr txBox="1">
              <a:spLocks/>
            </p:cNvSpPr>
            <p:nvPr/>
          </p:nvSpPr>
          <p:spPr bwMode="auto">
            <a:xfrm>
              <a:off x="-3417" y="1167"/>
              <a:ext cx="6159594" cy="512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85725"/>
              <a:r>
                <a:rPr lang="ru-RU" b="1">
                  <a:solidFill>
                    <a:schemeClr val="bg1"/>
                  </a:solidFill>
                </a:rPr>
                <a:t>Ручной сбор данных</a:t>
              </a:r>
            </a:p>
          </p:txBody>
        </p:sp>
      </p:grpSp>
      <p:pic>
        <p:nvPicPr>
          <p:cNvPr id="23557" name="Рисунок 8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8302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7788"/>
            <a:ext cx="79565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Прямоугольник 33"/>
          <p:cNvSpPr>
            <a:spLocks noChangeArrowheads="1"/>
          </p:cNvSpPr>
          <p:nvPr/>
        </p:nvSpPr>
        <p:spPr bwMode="auto">
          <a:xfrm>
            <a:off x="1547813" y="3508375"/>
            <a:ext cx="1944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200" b="1"/>
              <a:t>Соединительный блок</a:t>
            </a:r>
            <a:r>
              <a:rPr lang="en-US" sz="1600"/>
              <a:t> </a:t>
            </a:r>
            <a:endParaRPr lang="ru-RU" sz="1600"/>
          </a:p>
        </p:txBody>
      </p:sp>
      <p:sp>
        <p:nvSpPr>
          <p:cNvPr id="23565" name="Прямоугольник 33"/>
          <p:cNvSpPr>
            <a:spLocks noChangeArrowheads="1"/>
          </p:cNvSpPr>
          <p:nvPr/>
        </p:nvSpPr>
        <p:spPr bwMode="auto">
          <a:xfrm>
            <a:off x="179388" y="1514475"/>
            <a:ext cx="3384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200" b="1"/>
              <a:t>Переносной измерительный блок (ПИБ)</a:t>
            </a:r>
            <a:r>
              <a:rPr lang="en-US" sz="1600"/>
              <a:t> </a:t>
            </a:r>
            <a:endParaRPr lang="ru-RU" sz="1600"/>
          </a:p>
        </p:txBody>
      </p:sp>
      <p:sp>
        <p:nvSpPr>
          <p:cNvPr id="23566" name="Прямоугольник 33"/>
          <p:cNvSpPr>
            <a:spLocks noChangeArrowheads="1"/>
          </p:cNvSpPr>
          <p:nvPr/>
        </p:nvSpPr>
        <p:spPr bwMode="auto">
          <a:xfrm>
            <a:off x="4427538" y="1563688"/>
            <a:ext cx="1944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200" b="1"/>
              <a:t>Компьютер оператора</a:t>
            </a:r>
            <a:endParaRPr lang="ru-RU" sz="1600"/>
          </a:p>
        </p:txBody>
      </p:sp>
      <p:sp>
        <p:nvSpPr>
          <p:cNvPr id="23567" name="Прямоугольник 33"/>
          <p:cNvSpPr>
            <a:spLocks noChangeArrowheads="1"/>
          </p:cNvSpPr>
          <p:nvPr/>
        </p:nvSpPr>
        <p:spPr bwMode="auto">
          <a:xfrm>
            <a:off x="5651500" y="4371975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200" b="1"/>
              <a:t>УЗ модули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11113" y="1150938"/>
            <a:ext cx="1079500" cy="1079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938" y="46038"/>
            <a:ext cx="8229600" cy="36512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l" fontAlgn="auto">
              <a:spcAft>
                <a:spcPts val="0"/>
              </a:spcAft>
              <a:defRPr/>
            </a:pPr>
            <a:r>
              <a:rPr lang="ru-RU" sz="2400" b="1">
                <a:solidFill>
                  <a:schemeClr val="bg1"/>
                </a:solidFill>
              </a:rPr>
              <a:t>О КОМПАНИИ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57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3175" y="46038"/>
            <a:ext cx="8229600" cy="365125"/>
          </a:xfrm>
        </p:spPr>
        <p:txBody>
          <a:bodyPr/>
          <a:lstStyle/>
          <a:p>
            <a:pPr marL="85725" algn="l" eaLnBrk="1" hangingPunct="1"/>
            <a:r>
              <a:rPr lang="ru-RU" sz="1800" b="1" smtClean="0">
                <a:solidFill>
                  <a:schemeClr val="bg1"/>
                </a:solidFill>
              </a:rPr>
              <a:t>КОНТРОЛЬ КАЧЕСТВА</a:t>
            </a:r>
          </a:p>
        </p:txBody>
      </p:sp>
      <p:grpSp>
        <p:nvGrpSpPr>
          <p:cNvPr id="24580" name="Группа 76"/>
          <p:cNvGrpSpPr>
            <a:grpSpLocks/>
          </p:cNvGrpSpPr>
          <p:nvPr/>
        </p:nvGrpSpPr>
        <p:grpSpPr bwMode="auto">
          <a:xfrm>
            <a:off x="-3175" y="1588"/>
            <a:ext cx="7888288" cy="512762"/>
            <a:chOff x="-3418" y="1167"/>
            <a:chExt cx="7887785" cy="513000"/>
          </a:xfrm>
        </p:grpSpPr>
        <p:grpSp>
          <p:nvGrpSpPr>
            <p:cNvPr id="24583" name="Группа 80"/>
            <p:cNvGrpSpPr>
              <a:grpSpLocks/>
            </p:cNvGrpSpPr>
            <p:nvPr/>
          </p:nvGrpSpPr>
          <p:grpSpPr bwMode="auto">
            <a:xfrm>
              <a:off x="-3418" y="1167"/>
              <a:ext cx="7887785" cy="513000"/>
              <a:chOff x="-3418" y="1167"/>
              <a:chExt cx="7887785" cy="513000"/>
            </a:xfrm>
          </p:grpSpPr>
          <p:sp>
            <p:nvSpPr>
              <p:cNvPr id="83" name="Прямоугольник 82"/>
              <p:cNvSpPr/>
              <p:nvPr/>
            </p:nvSpPr>
            <p:spPr>
              <a:xfrm>
                <a:off x="-3418" y="1167"/>
                <a:ext cx="7359181" cy="513000"/>
              </a:xfrm>
              <a:prstGeom prst="rect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рямоугольный треугольник 83"/>
              <p:cNvSpPr/>
              <p:nvPr/>
            </p:nvSpPr>
            <p:spPr>
              <a:xfrm>
                <a:off x="7355763" y="1167"/>
                <a:ext cx="528604" cy="513000"/>
              </a:xfrm>
              <a:prstGeom prst="rtTriangle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4584" name="Заголовок 1"/>
            <p:cNvSpPr txBox="1">
              <a:spLocks/>
            </p:cNvSpPr>
            <p:nvPr/>
          </p:nvSpPr>
          <p:spPr bwMode="auto">
            <a:xfrm>
              <a:off x="-3417" y="1167"/>
              <a:ext cx="6159594" cy="512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85725"/>
              <a:r>
                <a:rPr lang="ru-RU" b="1">
                  <a:solidFill>
                    <a:schemeClr val="bg1"/>
                  </a:solidFill>
                </a:rPr>
                <a:t>Полуавтоматизированный сбор данных</a:t>
              </a:r>
            </a:p>
          </p:txBody>
        </p:sp>
      </p:grpSp>
      <p:pic>
        <p:nvPicPr>
          <p:cNvPr id="24581" name="Рисунок 8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8302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03325"/>
            <a:ext cx="8027988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Прямоугольник 33"/>
          <p:cNvSpPr>
            <a:spLocks noChangeArrowheads="1"/>
          </p:cNvSpPr>
          <p:nvPr/>
        </p:nvSpPr>
        <p:spPr bwMode="auto">
          <a:xfrm>
            <a:off x="5651500" y="4371975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200" b="1"/>
              <a:t>УЗ модули</a:t>
            </a:r>
            <a:endParaRPr lang="ru-RU" sz="1600"/>
          </a:p>
        </p:txBody>
      </p:sp>
      <p:sp>
        <p:nvSpPr>
          <p:cNvPr id="24589" name="Прямоугольник 33"/>
          <p:cNvSpPr>
            <a:spLocks noChangeArrowheads="1"/>
          </p:cNvSpPr>
          <p:nvPr/>
        </p:nvSpPr>
        <p:spPr bwMode="auto">
          <a:xfrm>
            <a:off x="2339975" y="3435350"/>
            <a:ext cx="3097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200" b="1"/>
              <a:t>Стационарный измерительный  блок</a:t>
            </a:r>
            <a:r>
              <a:rPr lang="en-US" sz="1600"/>
              <a:t> </a:t>
            </a:r>
            <a:endParaRPr lang="ru-RU" sz="1600"/>
          </a:p>
        </p:txBody>
      </p:sp>
      <p:sp>
        <p:nvSpPr>
          <p:cNvPr id="24590" name="Прямоугольник 33"/>
          <p:cNvSpPr>
            <a:spLocks noChangeArrowheads="1"/>
          </p:cNvSpPr>
          <p:nvPr/>
        </p:nvSpPr>
        <p:spPr bwMode="auto">
          <a:xfrm>
            <a:off x="3563938" y="3003550"/>
            <a:ext cx="5762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1200" b="1"/>
              <a:t>СИБ</a:t>
            </a:r>
            <a:endParaRPr lang="ru-RU" sz="1600"/>
          </a:p>
        </p:txBody>
      </p:sp>
      <p:sp>
        <p:nvSpPr>
          <p:cNvPr id="24592" name="Прямоугольник 33"/>
          <p:cNvSpPr>
            <a:spLocks noChangeArrowheads="1"/>
          </p:cNvSpPr>
          <p:nvPr/>
        </p:nvSpPr>
        <p:spPr bwMode="auto">
          <a:xfrm>
            <a:off x="0" y="2355850"/>
            <a:ext cx="1547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000" b="1"/>
              <a:t>Взрывоопасная зона</a:t>
            </a:r>
            <a:endParaRPr lang="ru-RU" sz="1000"/>
          </a:p>
        </p:txBody>
      </p:sp>
      <p:sp>
        <p:nvSpPr>
          <p:cNvPr id="24593" name="Прямоугольник 33"/>
          <p:cNvSpPr>
            <a:spLocks noChangeArrowheads="1"/>
          </p:cNvSpPr>
          <p:nvPr/>
        </p:nvSpPr>
        <p:spPr bwMode="auto">
          <a:xfrm>
            <a:off x="0" y="1995488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000" b="1"/>
              <a:t>Безопасная зона</a:t>
            </a:r>
            <a:endParaRPr lang="ru-RU" sz="1000"/>
          </a:p>
        </p:txBody>
      </p:sp>
      <p:sp>
        <p:nvSpPr>
          <p:cNvPr id="24594" name="Прямоугольник 33"/>
          <p:cNvSpPr>
            <a:spLocks noChangeArrowheads="1"/>
          </p:cNvSpPr>
          <p:nvPr/>
        </p:nvSpPr>
        <p:spPr bwMode="auto">
          <a:xfrm>
            <a:off x="0" y="915988"/>
            <a:ext cx="3384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200" b="1"/>
              <a:t>Переносной измерительный блок (ПИБ)</a:t>
            </a:r>
            <a:r>
              <a:rPr lang="en-US" sz="1600"/>
              <a:t> </a:t>
            </a:r>
            <a:endParaRPr lang="ru-RU" sz="1600"/>
          </a:p>
        </p:txBody>
      </p:sp>
      <p:sp>
        <p:nvSpPr>
          <p:cNvPr id="24595" name="Прямоугольник 33"/>
          <p:cNvSpPr>
            <a:spLocks noChangeArrowheads="1"/>
          </p:cNvSpPr>
          <p:nvPr/>
        </p:nvSpPr>
        <p:spPr bwMode="auto">
          <a:xfrm>
            <a:off x="5508625" y="915988"/>
            <a:ext cx="1944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200" b="1"/>
              <a:t>Компьютер оператора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11113" y="1150938"/>
            <a:ext cx="1079500" cy="1079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938" y="46038"/>
            <a:ext cx="8229600" cy="36512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l" fontAlgn="auto">
              <a:spcAft>
                <a:spcPts val="0"/>
              </a:spcAft>
              <a:defRPr/>
            </a:pPr>
            <a:r>
              <a:rPr lang="ru-RU" sz="2400" b="1">
                <a:solidFill>
                  <a:schemeClr val="bg1"/>
                </a:solidFill>
              </a:rPr>
              <a:t>О КОМПАНИИ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60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3175" y="46038"/>
            <a:ext cx="8229600" cy="365125"/>
          </a:xfrm>
        </p:spPr>
        <p:txBody>
          <a:bodyPr/>
          <a:lstStyle/>
          <a:p>
            <a:pPr marL="85725" algn="l" eaLnBrk="1" hangingPunct="1"/>
            <a:r>
              <a:rPr lang="ru-RU" sz="1800" b="1" smtClean="0">
                <a:solidFill>
                  <a:schemeClr val="bg1"/>
                </a:solidFill>
              </a:rPr>
              <a:t>КОНТРОЛЬ КАЧЕСТВА</a:t>
            </a:r>
          </a:p>
        </p:txBody>
      </p:sp>
      <p:grpSp>
        <p:nvGrpSpPr>
          <p:cNvPr id="25604" name="Группа 76"/>
          <p:cNvGrpSpPr>
            <a:grpSpLocks/>
          </p:cNvGrpSpPr>
          <p:nvPr/>
        </p:nvGrpSpPr>
        <p:grpSpPr bwMode="auto">
          <a:xfrm>
            <a:off x="0" y="0"/>
            <a:ext cx="7888288" cy="512763"/>
            <a:chOff x="-3418" y="1167"/>
            <a:chExt cx="7887785" cy="513000"/>
          </a:xfrm>
        </p:grpSpPr>
        <p:grpSp>
          <p:nvGrpSpPr>
            <p:cNvPr id="25607" name="Группа 80"/>
            <p:cNvGrpSpPr>
              <a:grpSpLocks/>
            </p:cNvGrpSpPr>
            <p:nvPr/>
          </p:nvGrpSpPr>
          <p:grpSpPr bwMode="auto">
            <a:xfrm>
              <a:off x="-3418" y="1167"/>
              <a:ext cx="7887785" cy="513000"/>
              <a:chOff x="-3418" y="1167"/>
              <a:chExt cx="7887785" cy="513000"/>
            </a:xfrm>
          </p:grpSpPr>
          <p:sp>
            <p:nvSpPr>
              <p:cNvPr id="83" name="Прямоугольник 82"/>
              <p:cNvSpPr/>
              <p:nvPr/>
            </p:nvSpPr>
            <p:spPr>
              <a:xfrm>
                <a:off x="-3418" y="1167"/>
                <a:ext cx="7359181" cy="513000"/>
              </a:xfrm>
              <a:prstGeom prst="rect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рямоугольный треугольник 83"/>
              <p:cNvSpPr/>
              <p:nvPr/>
            </p:nvSpPr>
            <p:spPr>
              <a:xfrm>
                <a:off x="7355763" y="1167"/>
                <a:ext cx="528604" cy="513000"/>
              </a:xfrm>
              <a:prstGeom prst="rtTriangle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5608" name="Заголовок 1"/>
            <p:cNvSpPr txBox="1">
              <a:spLocks/>
            </p:cNvSpPr>
            <p:nvPr/>
          </p:nvSpPr>
          <p:spPr bwMode="auto">
            <a:xfrm>
              <a:off x="-3417" y="1167"/>
              <a:ext cx="6159594" cy="512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85725"/>
              <a:r>
                <a:rPr lang="ru-RU" b="1">
                  <a:solidFill>
                    <a:schemeClr val="bg1"/>
                  </a:solidFill>
                </a:rPr>
                <a:t>Автоматизированный сбор данных</a:t>
              </a:r>
            </a:p>
          </p:txBody>
        </p:sp>
      </p:grpSp>
      <p:pic>
        <p:nvPicPr>
          <p:cNvPr id="25605" name="Рисунок 8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8302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92250"/>
            <a:ext cx="79565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Прямоугольник 33"/>
          <p:cNvSpPr>
            <a:spLocks noChangeArrowheads="1"/>
          </p:cNvSpPr>
          <p:nvPr/>
        </p:nvSpPr>
        <p:spPr bwMode="auto">
          <a:xfrm>
            <a:off x="107950" y="3530600"/>
            <a:ext cx="3097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200" b="1"/>
              <a:t>Стационарный измерительный  блок</a:t>
            </a:r>
            <a:r>
              <a:rPr lang="en-US" sz="1600"/>
              <a:t> </a:t>
            </a:r>
            <a:endParaRPr lang="ru-RU" sz="1600"/>
          </a:p>
        </p:txBody>
      </p:sp>
      <p:sp>
        <p:nvSpPr>
          <p:cNvPr id="25613" name="Прямоугольник 33"/>
          <p:cNvSpPr>
            <a:spLocks noChangeArrowheads="1"/>
          </p:cNvSpPr>
          <p:nvPr/>
        </p:nvSpPr>
        <p:spPr bwMode="auto">
          <a:xfrm>
            <a:off x="5292725" y="4587875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200" b="1"/>
              <a:t>УЗ модули</a:t>
            </a:r>
            <a:endParaRPr lang="ru-RU" sz="1600"/>
          </a:p>
        </p:txBody>
      </p:sp>
      <p:sp>
        <p:nvSpPr>
          <p:cNvPr id="25614" name="Прямоугольник 33"/>
          <p:cNvSpPr>
            <a:spLocks noChangeArrowheads="1"/>
          </p:cNvSpPr>
          <p:nvPr/>
        </p:nvSpPr>
        <p:spPr bwMode="auto">
          <a:xfrm>
            <a:off x="6732588" y="2571750"/>
            <a:ext cx="154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000" b="1"/>
              <a:t>Взрывоопасная зона</a:t>
            </a:r>
            <a:endParaRPr lang="ru-RU" sz="1000"/>
          </a:p>
        </p:txBody>
      </p:sp>
      <p:sp>
        <p:nvSpPr>
          <p:cNvPr id="25615" name="Прямоугольник 33"/>
          <p:cNvSpPr>
            <a:spLocks noChangeArrowheads="1"/>
          </p:cNvSpPr>
          <p:nvPr/>
        </p:nvSpPr>
        <p:spPr bwMode="auto">
          <a:xfrm>
            <a:off x="6732588" y="2211388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000" b="1"/>
              <a:t>Безопасная зона</a:t>
            </a:r>
            <a:endParaRPr lang="ru-RU" sz="1000"/>
          </a:p>
        </p:txBody>
      </p:sp>
      <p:sp>
        <p:nvSpPr>
          <p:cNvPr id="25616" name="Прямоугольник 33"/>
          <p:cNvSpPr>
            <a:spLocks noChangeArrowheads="1"/>
          </p:cNvSpPr>
          <p:nvPr/>
        </p:nvSpPr>
        <p:spPr bwMode="auto">
          <a:xfrm>
            <a:off x="4716463" y="1131888"/>
            <a:ext cx="1944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200" b="1"/>
              <a:t>Компьютер оператора</a:t>
            </a:r>
            <a:endParaRPr lang="ru-RU" sz="1600"/>
          </a:p>
        </p:txBody>
      </p:sp>
      <p:sp>
        <p:nvSpPr>
          <p:cNvPr id="25617" name="Прямоугольник 33"/>
          <p:cNvSpPr>
            <a:spLocks noChangeArrowheads="1"/>
          </p:cNvSpPr>
          <p:nvPr/>
        </p:nvSpPr>
        <p:spPr bwMode="auto">
          <a:xfrm>
            <a:off x="1116013" y="3003550"/>
            <a:ext cx="5762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1200" b="1"/>
              <a:t>СИБ</a:t>
            </a:r>
            <a:endParaRPr lang="ru-RU" sz="1600"/>
          </a:p>
        </p:txBody>
      </p:sp>
      <p:sp>
        <p:nvSpPr>
          <p:cNvPr id="25618" name="Прямоугольник 33"/>
          <p:cNvSpPr>
            <a:spLocks noChangeArrowheads="1"/>
          </p:cNvSpPr>
          <p:nvPr/>
        </p:nvSpPr>
        <p:spPr bwMode="auto">
          <a:xfrm>
            <a:off x="395288" y="915988"/>
            <a:ext cx="331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200" b="1"/>
              <a:t>Автоматизированная подсистема </a:t>
            </a:r>
          </a:p>
          <a:p>
            <a:pPr marL="342900" indent="-342900"/>
            <a:r>
              <a:rPr lang="ru-RU" sz="1200" b="1"/>
              <a:t>организации связи и обработки данных 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938" y="46038"/>
            <a:ext cx="8229600" cy="36512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l" fontAlgn="auto">
              <a:spcAft>
                <a:spcPts val="0"/>
              </a:spcAft>
              <a:defRPr/>
            </a:pPr>
            <a:r>
              <a:rPr lang="ru-RU" sz="2400" b="1">
                <a:solidFill>
                  <a:schemeClr val="bg1"/>
                </a:solidFill>
              </a:rPr>
              <a:t>О КОМПАНИИ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6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3175" y="46038"/>
            <a:ext cx="8229600" cy="365125"/>
          </a:xfrm>
        </p:spPr>
        <p:txBody>
          <a:bodyPr/>
          <a:lstStyle/>
          <a:p>
            <a:pPr marL="85725" algn="l" eaLnBrk="1" hangingPunct="1"/>
            <a:r>
              <a:rPr lang="ru-RU" sz="1800" b="1" smtClean="0">
                <a:solidFill>
                  <a:schemeClr val="bg1"/>
                </a:solidFill>
              </a:rPr>
              <a:t>КОНТРОЛЬ КАЧЕСТВА</a:t>
            </a:r>
          </a:p>
        </p:txBody>
      </p:sp>
      <p:grpSp>
        <p:nvGrpSpPr>
          <p:cNvPr id="26628" name="Группа 76"/>
          <p:cNvGrpSpPr>
            <a:grpSpLocks/>
          </p:cNvGrpSpPr>
          <p:nvPr/>
        </p:nvGrpSpPr>
        <p:grpSpPr bwMode="auto">
          <a:xfrm>
            <a:off x="-3175" y="1588"/>
            <a:ext cx="7888288" cy="512762"/>
            <a:chOff x="-3418" y="1167"/>
            <a:chExt cx="7887785" cy="513000"/>
          </a:xfrm>
        </p:grpSpPr>
        <p:grpSp>
          <p:nvGrpSpPr>
            <p:cNvPr id="26635" name="Группа 80"/>
            <p:cNvGrpSpPr>
              <a:grpSpLocks/>
            </p:cNvGrpSpPr>
            <p:nvPr/>
          </p:nvGrpSpPr>
          <p:grpSpPr bwMode="auto">
            <a:xfrm>
              <a:off x="-3418" y="1167"/>
              <a:ext cx="7887785" cy="513000"/>
              <a:chOff x="-3418" y="1167"/>
              <a:chExt cx="7887785" cy="513000"/>
            </a:xfrm>
          </p:grpSpPr>
          <p:sp>
            <p:nvSpPr>
              <p:cNvPr id="83" name="Прямоугольник 82"/>
              <p:cNvSpPr/>
              <p:nvPr/>
            </p:nvSpPr>
            <p:spPr>
              <a:xfrm>
                <a:off x="-3418" y="1167"/>
                <a:ext cx="7359181" cy="513000"/>
              </a:xfrm>
              <a:prstGeom prst="rect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рямоугольный треугольник 83"/>
              <p:cNvSpPr/>
              <p:nvPr/>
            </p:nvSpPr>
            <p:spPr>
              <a:xfrm>
                <a:off x="7355763" y="1167"/>
                <a:ext cx="528604" cy="513000"/>
              </a:xfrm>
              <a:prstGeom prst="rtTriangle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6636" name="Заголовок 1"/>
            <p:cNvSpPr txBox="1">
              <a:spLocks/>
            </p:cNvSpPr>
            <p:nvPr/>
          </p:nvSpPr>
          <p:spPr bwMode="auto">
            <a:xfrm>
              <a:off x="-3417" y="1167"/>
              <a:ext cx="6159594" cy="512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85725"/>
              <a:r>
                <a:rPr lang="ru-RU" b="1">
                  <a:solidFill>
                    <a:schemeClr val="bg1"/>
                  </a:solidFill>
                  <a:latin typeface="Calibri" pitchFamily="34" charset="0"/>
                </a:rPr>
                <a:t>  Основные преимущества</a:t>
              </a:r>
            </a:p>
          </p:txBody>
        </p:sp>
      </p:grpSp>
      <p:pic>
        <p:nvPicPr>
          <p:cNvPr id="26629" name="Рисунок 8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8302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Прямоугольник 33"/>
          <p:cNvSpPr>
            <a:spLocks noChangeArrowheads="1"/>
          </p:cNvSpPr>
          <p:nvPr/>
        </p:nvSpPr>
        <p:spPr bwMode="auto">
          <a:xfrm>
            <a:off x="682625" y="836613"/>
            <a:ext cx="511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ВЫСОКАЯ ТОЧНОСТЬ ИЗМЕРЕНИЯ</a:t>
            </a:r>
          </a:p>
        </p:txBody>
      </p:sp>
      <p:sp>
        <p:nvSpPr>
          <p:cNvPr id="26631" name="Прямоугольник 33"/>
          <p:cNvSpPr>
            <a:spLocks noChangeArrowheads="1"/>
          </p:cNvSpPr>
          <p:nvPr/>
        </p:nvSpPr>
        <p:spPr bwMode="auto">
          <a:xfrm>
            <a:off x="684213" y="1492250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АВТОМАТИЗАЦИЯ РАБОТЫ, НЕ ТРЕБУЕТ ВМЕШАТЕЛЬСТВА ЧЕЛОВЕКА ПОСЛЕ УСТАНОВКИ ОБОРУДОВАНИЯ </a:t>
            </a:r>
          </a:p>
        </p:txBody>
      </p:sp>
      <p:sp>
        <p:nvSpPr>
          <p:cNvPr id="26632" name="Прямоугольник 33"/>
          <p:cNvSpPr>
            <a:spLocks noChangeArrowheads="1"/>
          </p:cNvSpPr>
          <p:nvPr/>
        </p:nvSpPr>
        <p:spPr bwMode="auto">
          <a:xfrm>
            <a:off x="755650" y="4084638"/>
            <a:ext cx="6265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КОНТРОЛЬ ЭФФЕКТИВНОСТИ ИСПОЛЬЗОВАНИЯ ИНГИБИТОРОВ КОРРОЗИИ В РЕАЛЬНОМ ВРЕМЕНИ</a:t>
            </a:r>
          </a:p>
        </p:txBody>
      </p:sp>
      <p:sp>
        <p:nvSpPr>
          <p:cNvPr id="26633" name="Прямоугольник 33"/>
          <p:cNvSpPr>
            <a:spLocks noChangeArrowheads="1"/>
          </p:cNvSpPr>
          <p:nvPr/>
        </p:nvSpPr>
        <p:spPr bwMode="auto">
          <a:xfrm>
            <a:off x="684213" y="2492375"/>
            <a:ext cx="5113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АВТОНОМНОЕ ПИТАНИЕ</a:t>
            </a:r>
          </a:p>
        </p:txBody>
      </p:sp>
      <p:sp>
        <p:nvSpPr>
          <p:cNvPr id="26634" name="Прямоугольник 33"/>
          <p:cNvSpPr>
            <a:spLocks noChangeArrowheads="1"/>
          </p:cNvSpPr>
          <p:nvPr/>
        </p:nvSpPr>
        <p:spPr bwMode="auto">
          <a:xfrm>
            <a:off x="684213" y="3219450"/>
            <a:ext cx="5113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ВЗВРЫВОЗАЩИЩЕННОЕ ИСПОЛНЕНИЕ, ИСКРОБЕЗОПАСНАЯ ЦЕПЬ</a:t>
            </a:r>
          </a:p>
        </p:txBody>
      </p:sp>
      <p:pic>
        <p:nvPicPr>
          <p:cNvPr id="18" name="Группа 17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563688"/>
            <a:ext cx="268288" cy="500062"/>
          </a:xfrm>
          <a:prstGeom prst="rect">
            <a:avLst/>
          </a:prstGeom>
          <a:noFill/>
        </p:spPr>
      </p:pic>
      <p:pic>
        <p:nvPicPr>
          <p:cNvPr id="2" name="Группа 17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427288"/>
            <a:ext cx="268288" cy="500062"/>
          </a:xfrm>
          <a:prstGeom prst="rect">
            <a:avLst/>
          </a:prstGeom>
          <a:noFill/>
        </p:spPr>
      </p:pic>
      <p:pic>
        <p:nvPicPr>
          <p:cNvPr id="3" name="Группа 17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292475"/>
            <a:ext cx="268288" cy="500063"/>
          </a:xfrm>
          <a:prstGeom prst="rect">
            <a:avLst/>
          </a:prstGeom>
          <a:noFill/>
        </p:spPr>
      </p:pic>
      <p:pic>
        <p:nvPicPr>
          <p:cNvPr id="5" name="Группа 17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159250"/>
            <a:ext cx="268288" cy="500063"/>
          </a:xfrm>
          <a:prstGeom prst="rect">
            <a:avLst/>
          </a:prstGeom>
          <a:noFill/>
        </p:spPr>
      </p:pic>
      <p:pic>
        <p:nvPicPr>
          <p:cNvPr id="6" name="Группа 17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771525"/>
            <a:ext cx="268288" cy="500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11113" y="1150938"/>
            <a:ext cx="1079500" cy="1079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938" y="46038"/>
            <a:ext cx="8229600" cy="36512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l" fontAlgn="auto">
              <a:spcAft>
                <a:spcPts val="0"/>
              </a:spcAft>
              <a:defRPr/>
            </a:pPr>
            <a:r>
              <a:rPr lang="ru-RU" sz="2400" b="1">
                <a:solidFill>
                  <a:schemeClr val="bg1"/>
                </a:solidFill>
              </a:rPr>
              <a:t>О КОМПАНИИ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65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3175" y="46038"/>
            <a:ext cx="8229600" cy="365125"/>
          </a:xfrm>
        </p:spPr>
        <p:txBody>
          <a:bodyPr/>
          <a:lstStyle/>
          <a:p>
            <a:pPr marL="85725" algn="l" eaLnBrk="1" hangingPunct="1"/>
            <a:r>
              <a:rPr lang="ru-RU" sz="1800" b="1" smtClean="0">
                <a:solidFill>
                  <a:schemeClr val="bg1"/>
                </a:solidFill>
              </a:rPr>
              <a:t>КОНТРОЛЬ КАЧЕСТВА</a:t>
            </a:r>
          </a:p>
        </p:txBody>
      </p:sp>
      <p:grpSp>
        <p:nvGrpSpPr>
          <p:cNvPr id="27652" name="Группа 76"/>
          <p:cNvGrpSpPr>
            <a:grpSpLocks/>
          </p:cNvGrpSpPr>
          <p:nvPr/>
        </p:nvGrpSpPr>
        <p:grpSpPr bwMode="auto">
          <a:xfrm>
            <a:off x="-3175" y="1588"/>
            <a:ext cx="7888288" cy="512762"/>
            <a:chOff x="-3418" y="1167"/>
            <a:chExt cx="7887785" cy="513000"/>
          </a:xfrm>
        </p:grpSpPr>
        <p:grpSp>
          <p:nvGrpSpPr>
            <p:cNvPr id="27655" name="Группа 80"/>
            <p:cNvGrpSpPr>
              <a:grpSpLocks/>
            </p:cNvGrpSpPr>
            <p:nvPr/>
          </p:nvGrpSpPr>
          <p:grpSpPr bwMode="auto">
            <a:xfrm>
              <a:off x="-3418" y="1167"/>
              <a:ext cx="7887785" cy="513000"/>
              <a:chOff x="-3418" y="1167"/>
              <a:chExt cx="7887785" cy="513000"/>
            </a:xfrm>
          </p:grpSpPr>
          <p:sp>
            <p:nvSpPr>
              <p:cNvPr id="83" name="Прямоугольник 82"/>
              <p:cNvSpPr/>
              <p:nvPr/>
            </p:nvSpPr>
            <p:spPr>
              <a:xfrm>
                <a:off x="-3418" y="1167"/>
                <a:ext cx="7359181" cy="513000"/>
              </a:xfrm>
              <a:prstGeom prst="rect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рямоугольный треугольник 83"/>
              <p:cNvSpPr/>
              <p:nvPr/>
            </p:nvSpPr>
            <p:spPr>
              <a:xfrm>
                <a:off x="7355763" y="1167"/>
                <a:ext cx="528604" cy="513000"/>
              </a:xfrm>
              <a:prstGeom prst="rtTriangle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656" name="Заголовок 1"/>
            <p:cNvSpPr txBox="1">
              <a:spLocks/>
            </p:cNvSpPr>
            <p:nvPr/>
          </p:nvSpPr>
          <p:spPr bwMode="auto">
            <a:xfrm>
              <a:off x="-3417" y="1167"/>
              <a:ext cx="6159594" cy="512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85725"/>
              <a:r>
                <a:rPr lang="ru-RU" b="1">
                  <a:solidFill>
                    <a:schemeClr val="bg1"/>
                  </a:solidFill>
                  <a:latin typeface="Calibri" pitchFamily="34" charset="0"/>
                </a:rPr>
                <a:t>Технические характеристики</a:t>
              </a:r>
            </a:p>
          </p:txBody>
        </p:sp>
      </p:grpSp>
      <p:pic>
        <p:nvPicPr>
          <p:cNvPr id="27653" name="Рисунок 8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8302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755650"/>
            <a:ext cx="8243888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11113" y="1150938"/>
            <a:ext cx="1079500" cy="1079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938" y="46038"/>
            <a:ext cx="8229600" cy="36512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l" fontAlgn="auto">
              <a:spcAft>
                <a:spcPts val="0"/>
              </a:spcAft>
              <a:defRPr/>
            </a:pPr>
            <a:r>
              <a:rPr lang="ru-RU" sz="2400" b="1">
                <a:solidFill>
                  <a:schemeClr val="bg1"/>
                </a:solidFill>
              </a:rPr>
              <a:t>О КОМПАНИИ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67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3175" y="46038"/>
            <a:ext cx="8229600" cy="365125"/>
          </a:xfrm>
        </p:spPr>
        <p:txBody>
          <a:bodyPr/>
          <a:lstStyle/>
          <a:p>
            <a:pPr marL="85725" algn="l" eaLnBrk="1" hangingPunct="1"/>
            <a:r>
              <a:rPr lang="ru-RU" sz="1800" b="1" smtClean="0">
                <a:solidFill>
                  <a:schemeClr val="bg1"/>
                </a:solidFill>
              </a:rPr>
              <a:t>КОНТРОЛЬ КАЧЕСТВА</a:t>
            </a:r>
          </a:p>
        </p:txBody>
      </p:sp>
      <p:grpSp>
        <p:nvGrpSpPr>
          <p:cNvPr id="28676" name="Группа 76"/>
          <p:cNvGrpSpPr>
            <a:grpSpLocks/>
          </p:cNvGrpSpPr>
          <p:nvPr/>
        </p:nvGrpSpPr>
        <p:grpSpPr bwMode="auto">
          <a:xfrm>
            <a:off x="-3175" y="1588"/>
            <a:ext cx="7888288" cy="512762"/>
            <a:chOff x="-3418" y="1167"/>
            <a:chExt cx="7887785" cy="513000"/>
          </a:xfrm>
        </p:grpSpPr>
        <p:grpSp>
          <p:nvGrpSpPr>
            <p:cNvPr id="28679" name="Группа 80"/>
            <p:cNvGrpSpPr>
              <a:grpSpLocks/>
            </p:cNvGrpSpPr>
            <p:nvPr/>
          </p:nvGrpSpPr>
          <p:grpSpPr bwMode="auto">
            <a:xfrm>
              <a:off x="-3418" y="1167"/>
              <a:ext cx="7887785" cy="513000"/>
              <a:chOff x="-3418" y="1167"/>
              <a:chExt cx="7887785" cy="513000"/>
            </a:xfrm>
          </p:grpSpPr>
          <p:sp>
            <p:nvSpPr>
              <p:cNvPr id="83" name="Прямоугольник 82"/>
              <p:cNvSpPr/>
              <p:nvPr/>
            </p:nvSpPr>
            <p:spPr>
              <a:xfrm>
                <a:off x="-3418" y="1167"/>
                <a:ext cx="7359181" cy="513000"/>
              </a:xfrm>
              <a:prstGeom prst="rect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рямоугольный треугольник 83"/>
              <p:cNvSpPr/>
              <p:nvPr/>
            </p:nvSpPr>
            <p:spPr>
              <a:xfrm>
                <a:off x="7355763" y="1167"/>
                <a:ext cx="528604" cy="513000"/>
              </a:xfrm>
              <a:prstGeom prst="rtTriangle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8680" name="Заголовок 1"/>
            <p:cNvSpPr txBox="1">
              <a:spLocks/>
            </p:cNvSpPr>
            <p:nvPr/>
          </p:nvSpPr>
          <p:spPr bwMode="auto">
            <a:xfrm>
              <a:off x="-3417" y="1167"/>
              <a:ext cx="6159594" cy="512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85725"/>
              <a:r>
                <a:rPr lang="ru-RU" b="1">
                  <a:solidFill>
                    <a:schemeClr val="bg1"/>
                  </a:solidFill>
                  <a:latin typeface="Calibri" pitchFamily="34" charset="0"/>
                </a:rPr>
                <a:t>Технические характеристики</a:t>
              </a:r>
            </a:p>
          </p:txBody>
        </p:sp>
      </p:grpSp>
      <p:pic>
        <p:nvPicPr>
          <p:cNvPr id="28677" name="Рисунок 8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8302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00088"/>
            <a:ext cx="8423275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Стрелка вправо 116"/>
          <p:cNvSpPr/>
          <p:nvPr/>
        </p:nvSpPr>
        <p:spPr>
          <a:xfrm rot="19569696">
            <a:off x="6284913" y="1127125"/>
            <a:ext cx="1731962" cy="365125"/>
          </a:xfrm>
          <a:prstGeom prst="rightArrow">
            <a:avLst>
              <a:gd name="adj1" fmla="val 21336"/>
              <a:gd name="adj2" fmla="val 79677"/>
            </a:avLst>
          </a:prstGeom>
          <a:solidFill>
            <a:srgbClr val="7CBAB6"/>
          </a:solidFill>
          <a:ln>
            <a:solidFill>
              <a:srgbClr val="7CB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3" name="Прямая соединительная линия 102"/>
          <p:cNvCxnSpPr>
            <a:endCxn id="74" idx="3"/>
          </p:cNvCxnSpPr>
          <p:nvPr/>
        </p:nvCxnSpPr>
        <p:spPr>
          <a:xfrm flipH="1" flipV="1">
            <a:off x="4151313" y="2076450"/>
            <a:ext cx="6350" cy="263525"/>
          </a:xfrm>
          <a:prstGeom prst="line">
            <a:avLst/>
          </a:prstGeom>
          <a:ln w="38100">
            <a:solidFill>
              <a:srgbClr val="004E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endCxn id="13" idx="3"/>
          </p:cNvCxnSpPr>
          <p:nvPr/>
        </p:nvCxnSpPr>
        <p:spPr>
          <a:xfrm flipH="1" flipV="1">
            <a:off x="911225" y="2224088"/>
            <a:ext cx="6350" cy="382587"/>
          </a:xfrm>
          <a:prstGeom prst="line">
            <a:avLst/>
          </a:prstGeom>
          <a:ln w="38100">
            <a:solidFill>
              <a:srgbClr val="004E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4691063" y="2198688"/>
            <a:ext cx="1033462" cy="407987"/>
          </a:xfrm>
          <a:prstGeom prst="line">
            <a:avLst/>
          </a:prstGeom>
          <a:ln w="101600">
            <a:solidFill>
              <a:srgbClr val="7CB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3011488" y="2835275"/>
            <a:ext cx="949325" cy="698500"/>
          </a:xfrm>
          <a:prstGeom prst="line">
            <a:avLst/>
          </a:prstGeom>
          <a:ln w="101600">
            <a:solidFill>
              <a:srgbClr val="7CB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7" idx="6"/>
            <a:endCxn id="39" idx="1"/>
          </p:cNvCxnSpPr>
          <p:nvPr/>
        </p:nvCxnSpPr>
        <p:spPr>
          <a:xfrm>
            <a:off x="1377950" y="3035300"/>
            <a:ext cx="1014413" cy="508000"/>
          </a:xfrm>
          <a:prstGeom prst="line">
            <a:avLst/>
          </a:prstGeom>
          <a:ln w="101600">
            <a:solidFill>
              <a:srgbClr val="7CB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 rot="16200000">
            <a:off x="804004" y="1882336"/>
            <a:ext cx="216001" cy="468000"/>
            <a:chOff x="395536" y="650671"/>
            <a:chExt cx="360040" cy="838362"/>
          </a:xfrm>
          <a:solidFill>
            <a:srgbClr val="004E70"/>
          </a:solidFill>
        </p:grpSpPr>
        <p:sp>
          <p:nvSpPr>
            <p:cNvPr id="12" name="Нашивка 11"/>
            <p:cNvSpPr/>
            <p:nvPr/>
          </p:nvSpPr>
          <p:spPr>
            <a:xfrm>
              <a:off x="395537" y="650671"/>
              <a:ext cx="360039" cy="838362"/>
            </a:xfrm>
            <a:prstGeom prst="chevron">
              <a:avLst>
                <a:gd name="adj" fmla="val 81649"/>
              </a:avLst>
            </a:prstGeom>
            <a:grpFill/>
            <a:ln>
              <a:solidFill>
                <a:srgbClr val="004E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5400000">
              <a:off x="232759" y="1006845"/>
              <a:ext cx="451567" cy="126014"/>
            </a:xfrm>
            <a:prstGeom prst="triangle">
              <a:avLst/>
            </a:prstGeom>
            <a:grpFill/>
            <a:ln>
              <a:solidFill>
                <a:srgbClr val="004E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9704" name="Прямоугольник 13"/>
          <p:cNvSpPr>
            <a:spLocks noChangeArrowheads="1"/>
          </p:cNvSpPr>
          <p:nvPr/>
        </p:nvSpPr>
        <p:spPr bwMode="auto">
          <a:xfrm>
            <a:off x="9525" y="1371600"/>
            <a:ext cx="1835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C00000"/>
                </a:solidFill>
                <a:latin typeface="Calibri" pitchFamily="34" charset="0"/>
                <a:hlinkClick r:id="rId2"/>
              </a:rPr>
              <a:t>www.arctex.ru</a:t>
            </a:r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en-US" sz="1600" b="1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en-US" sz="1600" b="1">
                <a:solidFill>
                  <a:srgbClr val="C00000"/>
                </a:solidFill>
                <a:latin typeface="Calibri" pitchFamily="34" charset="0"/>
                <a:hlinkClick r:id="rId3"/>
              </a:rPr>
              <a:t>www.arctex-ex.ru</a:t>
            </a:r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  </a:t>
            </a:r>
            <a:endParaRPr lang="en-US" sz="1600" b="1" u="sng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9705" name="Прямоугольник 16"/>
          <p:cNvSpPr>
            <a:spLocks noChangeArrowheads="1"/>
          </p:cNvSpPr>
          <p:nvPr/>
        </p:nvSpPr>
        <p:spPr bwMode="auto">
          <a:xfrm>
            <a:off x="5110163" y="663575"/>
            <a:ext cx="1960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>
                <a:latin typeface="Calibri" pitchFamily="34" charset="0"/>
              </a:rPr>
              <a:t>+7 (495) </a:t>
            </a:r>
            <a:r>
              <a:rPr lang="en-US" b="1">
                <a:latin typeface="Calibri" pitchFamily="34" charset="0"/>
              </a:rPr>
              <a:t>215</a:t>
            </a:r>
            <a:r>
              <a:rPr lang="ru-RU" b="1">
                <a:latin typeface="Calibri" pitchFamily="34" charset="0"/>
              </a:rPr>
              <a:t>-</a:t>
            </a:r>
            <a:r>
              <a:rPr lang="en-US" b="1">
                <a:latin typeface="Calibri" pitchFamily="34" charset="0"/>
              </a:rPr>
              <a:t>16</a:t>
            </a:r>
            <a:r>
              <a:rPr lang="ru-RU" b="1">
                <a:latin typeface="Calibri" pitchFamily="34" charset="0"/>
              </a:rPr>
              <a:t>-6</a:t>
            </a:r>
            <a:r>
              <a:rPr lang="en-US" b="1">
                <a:latin typeface="Calibri" pitchFamily="34" charset="0"/>
              </a:rPr>
              <a:t>6</a:t>
            </a:r>
            <a:endParaRPr lang="ru-RU" b="1">
              <a:latin typeface="Calibri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 rot="5400000" flipV="1">
            <a:off x="2582230" y="4204128"/>
            <a:ext cx="215999" cy="467999"/>
            <a:chOff x="395536" y="650671"/>
            <a:chExt cx="360040" cy="838362"/>
          </a:xfrm>
          <a:solidFill>
            <a:srgbClr val="004E70"/>
          </a:solidFill>
        </p:grpSpPr>
        <p:sp>
          <p:nvSpPr>
            <p:cNvPr id="19" name="Нашивка 18"/>
            <p:cNvSpPr/>
            <p:nvPr/>
          </p:nvSpPr>
          <p:spPr>
            <a:xfrm>
              <a:off x="395537" y="650671"/>
              <a:ext cx="360039" cy="838362"/>
            </a:xfrm>
            <a:prstGeom prst="chevron">
              <a:avLst>
                <a:gd name="adj" fmla="val 81649"/>
              </a:avLst>
            </a:prstGeom>
            <a:grpFill/>
            <a:ln>
              <a:solidFill>
                <a:srgbClr val="004E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 rot="5400000">
              <a:off x="232759" y="1006845"/>
              <a:ext cx="451567" cy="126014"/>
            </a:xfrm>
            <a:prstGeom prst="triangle">
              <a:avLst/>
            </a:prstGeom>
            <a:grpFill/>
            <a:ln>
              <a:solidFill>
                <a:srgbClr val="004E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4" name="Овал 23"/>
          <p:cNvSpPr/>
          <p:nvPr/>
        </p:nvSpPr>
        <p:spPr>
          <a:xfrm>
            <a:off x="3611563" y="2341563"/>
            <a:ext cx="1079500" cy="1079500"/>
          </a:xfrm>
          <a:prstGeom prst="ellipse">
            <a:avLst/>
          </a:prstGeom>
          <a:solidFill>
            <a:schemeClr val="bg1"/>
          </a:solidFill>
          <a:ln w="114300">
            <a:solidFill>
              <a:srgbClr val="70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015" y="2465977"/>
            <a:ext cx="855524" cy="855524"/>
          </a:xfrm>
          <a:prstGeom prst="rect">
            <a:avLst/>
          </a:prstGeom>
        </p:spPr>
      </p:pic>
      <p:sp>
        <p:nvSpPr>
          <p:cNvPr id="29709" name="Прямоугольник 25"/>
          <p:cNvSpPr>
            <a:spLocks noChangeArrowheads="1"/>
          </p:cNvSpPr>
          <p:nvPr/>
        </p:nvSpPr>
        <p:spPr bwMode="auto">
          <a:xfrm>
            <a:off x="3421063" y="1460500"/>
            <a:ext cx="1506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>
                <a:latin typeface="Calibri" pitchFamily="34" charset="0"/>
                <a:hlinkClick r:id="rId5"/>
              </a:rPr>
              <a:t>info@arctex.ru</a:t>
            </a:r>
            <a:r>
              <a:rPr lang="ru-RU" sz="1600" b="1">
                <a:latin typeface="Calibri" pitchFamily="34" charset="0"/>
              </a:rPr>
              <a:t> 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29710" name="Прямоугольник 26"/>
          <p:cNvSpPr>
            <a:spLocks noChangeArrowheads="1"/>
          </p:cNvSpPr>
          <p:nvPr/>
        </p:nvSpPr>
        <p:spPr bwMode="auto">
          <a:xfrm>
            <a:off x="889000" y="4551363"/>
            <a:ext cx="370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г. Москва, Пресненская наб., 12, </a:t>
            </a:r>
          </a:p>
          <a:p>
            <a:pPr algn="ctr"/>
            <a:r>
              <a:rPr lang="ru-RU" sz="1200" b="1">
                <a:latin typeface="Calibri" pitchFamily="34" charset="0"/>
              </a:rPr>
              <a:t>Башня Федерации Запад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-87313" y="3321050"/>
            <a:ext cx="661988" cy="501650"/>
          </a:xfrm>
          <a:prstGeom prst="line">
            <a:avLst/>
          </a:prstGeom>
          <a:ln w="101600">
            <a:solidFill>
              <a:srgbClr val="7CB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12" name="Группа 65"/>
          <p:cNvGrpSpPr>
            <a:grpSpLocks/>
          </p:cNvGrpSpPr>
          <p:nvPr/>
        </p:nvGrpSpPr>
        <p:grpSpPr bwMode="auto">
          <a:xfrm>
            <a:off x="2189163" y="3059113"/>
            <a:ext cx="1008062" cy="1008062"/>
            <a:chOff x="2189404" y="2992006"/>
            <a:chExt cx="1116000" cy="1116000"/>
          </a:xfrm>
        </p:grpSpPr>
        <p:sp>
          <p:nvSpPr>
            <p:cNvPr id="15" name="Овал 14"/>
            <p:cNvSpPr/>
            <p:nvPr/>
          </p:nvSpPr>
          <p:spPr>
            <a:xfrm>
              <a:off x="2296610" y="3099212"/>
              <a:ext cx="901588" cy="901588"/>
            </a:xfrm>
            <a:prstGeom prst="ellipse">
              <a:avLst/>
            </a:prstGeom>
            <a:solidFill>
              <a:srgbClr val="7CBAB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2189404" y="2992006"/>
              <a:ext cx="1116000" cy="1116000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3898" y="3210205"/>
              <a:ext cx="715706" cy="715706"/>
            </a:xfrm>
            <a:prstGeom prst="rect">
              <a:avLst/>
            </a:prstGeom>
          </p:spPr>
        </p:pic>
      </p:grpSp>
      <p:pic>
        <p:nvPicPr>
          <p:cNvPr id="29713" name="Рисунок 5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8" y="-6350"/>
            <a:ext cx="8302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14" name="Группа 59"/>
          <p:cNvGrpSpPr>
            <a:grpSpLocks/>
          </p:cNvGrpSpPr>
          <p:nvPr/>
        </p:nvGrpSpPr>
        <p:grpSpPr bwMode="auto">
          <a:xfrm>
            <a:off x="-3175" y="1588"/>
            <a:ext cx="7888288" cy="512762"/>
            <a:chOff x="-3418" y="1167"/>
            <a:chExt cx="7887785" cy="513000"/>
          </a:xfrm>
        </p:grpSpPr>
        <p:grpSp>
          <p:nvGrpSpPr>
            <p:cNvPr id="29733" name="Группа 60"/>
            <p:cNvGrpSpPr>
              <a:grpSpLocks/>
            </p:cNvGrpSpPr>
            <p:nvPr/>
          </p:nvGrpSpPr>
          <p:grpSpPr bwMode="auto">
            <a:xfrm>
              <a:off x="-3418" y="1167"/>
              <a:ext cx="7887785" cy="513000"/>
              <a:chOff x="-3418" y="1167"/>
              <a:chExt cx="7887785" cy="513000"/>
            </a:xfrm>
          </p:grpSpPr>
          <p:sp>
            <p:nvSpPr>
              <p:cNvPr id="63" name="Прямоугольник 62"/>
              <p:cNvSpPr/>
              <p:nvPr/>
            </p:nvSpPr>
            <p:spPr>
              <a:xfrm>
                <a:off x="-3418" y="1167"/>
                <a:ext cx="7359181" cy="513000"/>
              </a:xfrm>
              <a:prstGeom prst="rect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рямоугольный треугольник 63"/>
              <p:cNvSpPr/>
              <p:nvPr/>
            </p:nvSpPr>
            <p:spPr>
              <a:xfrm>
                <a:off x="7355763" y="1167"/>
                <a:ext cx="528604" cy="513000"/>
              </a:xfrm>
              <a:prstGeom prst="rtTriangle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734" name="Заголовок 1"/>
            <p:cNvSpPr txBox="1">
              <a:spLocks/>
            </p:cNvSpPr>
            <p:nvPr/>
          </p:nvSpPr>
          <p:spPr bwMode="auto">
            <a:xfrm>
              <a:off x="-3417" y="1167"/>
              <a:ext cx="6159594" cy="512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85725"/>
              <a:r>
                <a:rPr lang="ru-RU" b="1">
                  <a:solidFill>
                    <a:schemeClr val="bg1"/>
                  </a:solidFill>
                  <a:latin typeface="Calibri" pitchFamily="34" charset="0"/>
                </a:rPr>
                <a:t>Контакты</a:t>
              </a:r>
            </a:p>
          </p:txBody>
        </p:sp>
      </p:grpSp>
      <p:grpSp>
        <p:nvGrpSpPr>
          <p:cNvPr id="72" name="Группа 71"/>
          <p:cNvGrpSpPr/>
          <p:nvPr/>
        </p:nvGrpSpPr>
        <p:grpSpPr>
          <a:xfrm rot="16200000">
            <a:off x="4043777" y="1733929"/>
            <a:ext cx="216001" cy="468000"/>
            <a:chOff x="395536" y="650671"/>
            <a:chExt cx="360040" cy="838362"/>
          </a:xfrm>
          <a:solidFill>
            <a:srgbClr val="004E70"/>
          </a:solidFill>
        </p:grpSpPr>
        <p:sp>
          <p:nvSpPr>
            <p:cNvPr id="73" name="Нашивка 72"/>
            <p:cNvSpPr/>
            <p:nvPr/>
          </p:nvSpPr>
          <p:spPr>
            <a:xfrm>
              <a:off x="395537" y="650671"/>
              <a:ext cx="360039" cy="838362"/>
            </a:xfrm>
            <a:prstGeom prst="chevron">
              <a:avLst>
                <a:gd name="adj" fmla="val 81649"/>
              </a:avLst>
            </a:prstGeom>
            <a:grpFill/>
            <a:ln>
              <a:solidFill>
                <a:srgbClr val="004E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 rot="5400000">
              <a:off x="232759" y="1006845"/>
              <a:ext cx="451567" cy="126014"/>
            </a:xfrm>
            <a:prstGeom prst="triangle">
              <a:avLst/>
            </a:prstGeom>
            <a:grpFill/>
            <a:ln>
              <a:solidFill>
                <a:srgbClr val="004E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 rot="16200000">
            <a:off x="5968750" y="956830"/>
            <a:ext cx="216001" cy="468000"/>
            <a:chOff x="395536" y="650671"/>
            <a:chExt cx="360040" cy="838362"/>
          </a:xfrm>
          <a:solidFill>
            <a:srgbClr val="004E70"/>
          </a:solidFill>
        </p:grpSpPr>
        <p:sp>
          <p:nvSpPr>
            <p:cNvPr id="76" name="Нашивка 75"/>
            <p:cNvSpPr/>
            <p:nvPr/>
          </p:nvSpPr>
          <p:spPr>
            <a:xfrm>
              <a:off x="395537" y="650671"/>
              <a:ext cx="360039" cy="838362"/>
            </a:xfrm>
            <a:prstGeom prst="chevron">
              <a:avLst>
                <a:gd name="adj" fmla="val 81649"/>
              </a:avLst>
            </a:prstGeom>
            <a:grpFill/>
            <a:ln>
              <a:solidFill>
                <a:srgbClr val="004E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rot="5400000">
              <a:off x="232759" y="1006845"/>
              <a:ext cx="451567" cy="126014"/>
            </a:xfrm>
            <a:prstGeom prst="triangle">
              <a:avLst/>
            </a:prstGeom>
            <a:grpFill/>
            <a:ln>
              <a:solidFill>
                <a:srgbClr val="004E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cxnSp>
        <p:nvCxnSpPr>
          <p:cNvPr id="82" name="Прямая соединительная линия 81"/>
          <p:cNvCxnSpPr/>
          <p:nvPr/>
        </p:nvCxnSpPr>
        <p:spPr>
          <a:xfrm flipV="1">
            <a:off x="1835150" y="2573338"/>
            <a:ext cx="354013" cy="682625"/>
          </a:xfrm>
          <a:prstGeom prst="line">
            <a:avLst/>
          </a:prstGeom>
          <a:ln w="38100">
            <a:solidFill>
              <a:srgbClr val="7CBAB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Овал 82"/>
          <p:cNvSpPr/>
          <p:nvPr/>
        </p:nvSpPr>
        <p:spPr>
          <a:xfrm>
            <a:off x="2124075" y="2341563"/>
            <a:ext cx="241300" cy="2413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H="1">
            <a:off x="4722813" y="2403475"/>
            <a:ext cx="641350" cy="2017713"/>
          </a:xfrm>
          <a:prstGeom prst="line">
            <a:avLst/>
          </a:prstGeom>
          <a:ln w="38100">
            <a:solidFill>
              <a:srgbClr val="7CBAB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/>
          <p:cNvSpPr/>
          <p:nvPr/>
        </p:nvSpPr>
        <p:spPr>
          <a:xfrm>
            <a:off x="4605338" y="4300538"/>
            <a:ext cx="241300" cy="2413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721" name="Рисунок 9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5800" y="2700338"/>
            <a:ext cx="112871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1" name="Прямая соединительная линия 100"/>
          <p:cNvCxnSpPr>
            <a:endCxn id="36" idx="4"/>
          </p:cNvCxnSpPr>
          <p:nvPr/>
        </p:nvCxnSpPr>
        <p:spPr>
          <a:xfrm flipH="1" flipV="1">
            <a:off x="2693988" y="4079875"/>
            <a:ext cx="4762" cy="204788"/>
          </a:xfrm>
          <a:prstGeom prst="line">
            <a:avLst/>
          </a:prstGeom>
          <a:ln w="38100">
            <a:solidFill>
              <a:srgbClr val="004E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>
            <a:stCxn id="48" idx="0"/>
            <a:endCxn id="77" idx="3"/>
          </p:cNvCxnSpPr>
          <p:nvPr/>
        </p:nvCxnSpPr>
        <p:spPr>
          <a:xfrm flipV="1">
            <a:off x="6076950" y="1298575"/>
            <a:ext cx="0" cy="182563"/>
          </a:xfrm>
          <a:prstGeom prst="line">
            <a:avLst/>
          </a:prstGeom>
          <a:ln w="38100">
            <a:solidFill>
              <a:srgbClr val="004E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24" name="Группа 109"/>
          <p:cNvGrpSpPr>
            <a:grpSpLocks/>
          </p:cNvGrpSpPr>
          <p:nvPr/>
        </p:nvGrpSpPr>
        <p:grpSpPr bwMode="auto">
          <a:xfrm>
            <a:off x="468313" y="2571750"/>
            <a:ext cx="927100" cy="927100"/>
            <a:chOff x="471900" y="2606977"/>
            <a:chExt cx="926104" cy="926104"/>
          </a:xfrm>
        </p:grpSpPr>
        <p:grpSp>
          <p:nvGrpSpPr>
            <p:cNvPr id="29729" name="Группа 64"/>
            <p:cNvGrpSpPr>
              <a:grpSpLocks/>
            </p:cNvGrpSpPr>
            <p:nvPr/>
          </p:nvGrpSpPr>
          <p:grpSpPr bwMode="auto">
            <a:xfrm>
              <a:off x="471900" y="2606977"/>
              <a:ext cx="926104" cy="926104"/>
              <a:chOff x="372004" y="2500217"/>
              <a:chExt cx="1080000" cy="1080000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372004" y="2500217"/>
                <a:ext cx="1080000" cy="1080000"/>
              </a:xfrm>
              <a:prstGeom prst="ellipse">
                <a:avLst/>
              </a:prstGeom>
              <a:solidFill>
                <a:srgbClr val="5D5DA2"/>
              </a:solidFill>
              <a:ln w="88900">
                <a:solidFill>
                  <a:srgbClr val="9B9B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425634" y="2553848"/>
                <a:ext cx="972740" cy="972740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pic>
          <p:nvPicPr>
            <p:cNvPr id="29730" name="Рисунок 108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47" y="2710029"/>
              <a:ext cx="72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" name="Группа 111"/>
          <p:cNvGrpSpPr>
            <a:grpSpLocks/>
          </p:cNvGrpSpPr>
          <p:nvPr/>
        </p:nvGrpSpPr>
        <p:grpSpPr bwMode="auto">
          <a:xfrm>
            <a:off x="5537200" y="1493838"/>
            <a:ext cx="1079500" cy="1079500"/>
            <a:chOff x="5536751" y="1493288"/>
            <a:chExt cx="1080000" cy="1080000"/>
          </a:xfrm>
        </p:grpSpPr>
        <p:sp>
          <p:nvSpPr>
            <p:cNvPr id="48" name="Овал 47"/>
            <p:cNvSpPr/>
            <p:nvPr/>
          </p:nvSpPr>
          <p:spPr>
            <a:xfrm>
              <a:off x="5536751" y="1493288"/>
              <a:ext cx="1080000" cy="1080000"/>
            </a:xfrm>
            <a:prstGeom prst="ellipse">
              <a:avLst/>
            </a:prstGeom>
            <a:solidFill>
              <a:srgbClr val="004E70"/>
            </a:solidFill>
            <a:ln>
              <a:solidFill>
                <a:srgbClr val="004E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5608222" y="1569523"/>
              <a:ext cx="937059" cy="93705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28" name="Рисунок 110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9043" y="1640422"/>
              <a:ext cx="795414" cy="795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938" y="46038"/>
            <a:ext cx="8229600" cy="36512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l" fontAlgn="auto">
              <a:spcAft>
                <a:spcPts val="0"/>
              </a:spcAft>
              <a:defRPr/>
            </a:pPr>
            <a:r>
              <a:rPr lang="ru-RU" sz="2400" b="1">
                <a:solidFill>
                  <a:schemeClr val="bg1"/>
                </a:solidFill>
              </a:rPr>
              <a:t>О КОМПАНИИ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-3175" y="46038"/>
            <a:ext cx="8229600" cy="365125"/>
          </a:xfrm>
        </p:spPr>
        <p:txBody>
          <a:bodyPr/>
          <a:lstStyle/>
          <a:p>
            <a:pPr marL="85725" algn="l" eaLnBrk="1" hangingPunct="1"/>
            <a:r>
              <a:rPr lang="ru-RU" sz="1800" b="1" smtClean="0">
                <a:solidFill>
                  <a:schemeClr val="bg1"/>
                </a:solidFill>
              </a:rPr>
              <a:t>О КОМПАНИИ</a:t>
            </a:r>
          </a:p>
        </p:txBody>
      </p:sp>
      <p:pic>
        <p:nvPicPr>
          <p:cNvPr id="15363" name="Рисунок 4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8" y="-6350"/>
            <a:ext cx="8302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8" name="Группа 3"/>
          <p:cNvGrpSpPr>
            <a:grpSpLocks/>
          </p:cNvGrpSpPr>
          <p:nvPr/>
        </p:nvGrpSpPr>
        <p:grpSpPr bwMode="auto">
          <a:xfrm>
            <a:off x="0" y="0"/>
            <a:ext cx="7888288" cy="512763"/>
            <a:chOff x="-3418" y="1167"/>
            <a:chExt cx="7887785" cy="5130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-3418" y="1167"/>
              <a:ext cx="7359181" cy="513000"/>
            </a:xfrm>
            <a:prstGeom prst="rect">
              <a:avLst/>
            </a:prstGeom>
            <a:solidFill>
              <a:srgbClr val="004E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" name="Прямоугольный треугольник 25"/>
            <p:cNvSpPr/>
            <p:nvPr/>
          </p:nvSpPr>
          <p:spPr>
            <a:xfrm>
              <a:off x="7355763" y="1167"/>
              <a:ext cx="528604" cy="513000"/>
            </a:xfrm>
            <a:prstGeom prst="rtTriangle">
              <a:avLst/>
            </a:prstGeom>
            <a:solidFill>
              <a:srgbClr val="004E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48064" y="934144"/>
            <a:ext cx="399593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МЕЧТАЛИ ЗАГЛЯНУТЬ В ТРУБУ?</a:t>
            </a: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Чтобы понять куда тратятся Ваши деньги?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Чтобы обосновать или снизить дополнительные затраты?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Чтобы предотвратить аварии </a:t>
            </a:r>
            <a:r>
              <a:rPr lang="ru-RU" sz="1600" b="1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600" b="1" smtClean="0">
                <a:solidFill>
                  <a:schemeClr val="tx2">
                    <a:lumMod val="75000"/>
                  </a:schemeClr>
                </a:solidFill>
              </a:rPr>
              <a:t>прорывы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Найти доказать проектные ошибки или защитить проектный выбор?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6924" y="4202713"/>
            <a:ext cx="27106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МЫ СДЕЛАЛИ</a:t>
            </a:r>
          </a:p>
          <a:p>
            <a:pPr algn="ctr"/>
            <a:r>
              <a:rPr lang="ru-RU" sz="2800" b="1" dirty="0" smtClean="0"/>
              <a:t>ЭТО!</a:t>
            </a:r>
            <a:endParaRPr lang="ru-RU"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8"/>
          <a:stretch/>
        </p:blipFill>
        <p:spPr bwMode="auto">
          <a:xfrm>
            <a:off x="0" y="512763"/>
            <a:ext cx="5153025" cy="463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938" y="46038"/>
            <a:ext cx="8229600" cy="36512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l" fontAlgn="auto">
              <a:spcAft>
                <a:spcPts val="0"/>
              </a:spcAft>
              <a:defRPr/>
            </a:pPr>
            <a:r>
              <a:rPr lang="ru-RU" sz="2400" b="1">
                <a:solidFill>
                  <a:schemeClr val="bg1"/>
                </a:solidFill>
              </a:rPr>
              <a:t>О КОМПАНИИ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-3175" y="46038"/>
            <a:ext cx="8229600" cy="365125"/>
          </a:xfrm>
        </p:spPr>
        <p:txBody>
          <a:bodyPr/>
          <a:lstStyle/>
          <a:p>
            <a:pPr marL="85725" algn="l" eaLnBrk="1" hangingPunct="1"/>
            <a:r>
              <a:rPr lang="ru-RU" sz="1800" b="1" smtClean="0">
                <a:solidFill>
                  <a:schemeClr val="bg1"/>
                </a:solidFill>
              </a:rPr>
              <a:t>О КОМПАНИИ</a:t>
            </a:r>
          </a:p>
        </p:txBody>
      </p:sp>
      <p:pic>
        <p:nvPicPr>
          <p:cNvPr id="15363" name="Рисунок 4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8" y="-6350"/>
            <a:ext cx="8302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0" y="4380119"/>
            <a:ext cx="640163" cy="658573"/>
          </a:xfrm>
          <a:prstGeom prst="rect">
            <a:avLst/>
          </a:prstGeom>
        </p:spPr>
      </p:pic>
      <p:sp>
        <p:nvSpPr>
          <p:cNvPr id="15365" name="Прямоугольник 33"/>
          <p:cNvSpPr>
            <a:spLocks noChangeArrowheads="1"/>
          </p:cNvSpPr>
          <p:nvPr/>
        </p:nvSpPr>
        <p:spPr bwMode="auto">
          <a:xfrm>
            <a:off x="611188" y="4443413"/>
            <a:ext cx="727233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/>
              <a:t>Система</a:t>
            </a:r>
            <a:r>
              <a:rPr lang="en-US" sz="1600" dirty="0"/>
              <a:t> </a:t>
            </a:r>
            <a:r>
              <a:rPr lang="en-US" sz="1600" dirty="0" err="1"/>
              <a:t>устанавливается</a:t>
            </a:r>
            <a:r>
              <a:rPr lang="en-US" sz="1600" dirty="0"/>
              <a:t> </a:t>
            </a:r>
            <a:r>
              <a:rPr lang="en-US" sz="1600" dirty="0" err="1"/>
              <a:t>снаружи</a:t>
            </a:r>
            <a:r>
              <a:rPr lang="en-US" sz="1600" dirty="0"/>
              <a:t> </a:t>
            </a:r>
            <a:r>
              <a:rPr lang="en-US" sz="1600" dirty="0" err="1"/>
              <a:t>трубопровода</a:t>
            </a:r>
            <a:r>
              <a:rPr lang="en-US" sz="1600" dirty="0"/>
              <a:t> (</a:t>
            </a:r>
            <a:r>
              <a:rPr lang="en-US" sz="1600" dirty="0" err="1"/>
              <a:t>объекта</a:t>
            </a:r>
            <a:r>
              <a:rPr lang="en-US" sz="1600" dirty="0"/>
              <a:t>) и </a:t>
            </a:r>
            <a:endParaRPr lang="ru-RU" sz="1600" dirty="0"/>
          </a:p>
          <a:p>
            <a:r>
              <a:rPr lang="en-US" sz="1600" dirty="0" err="1"/>
              <a:t>не</a:t>
            </a:r>
            <a:r>
              <a:rPr lang="en-US" sz="1600" dirty="0"/>
              <a:t> </a:t>
            </a:r>
            <a:r>
              <a:rPr lang="en-US" sz="1600" dirty="0" err="1"/>
              <a:t>препятствует</a:t>
            </a:r>
            <a:r>
              <a:rPr lang="en-US" sz="1600" dirty="0"/>
              <a:t> </a:t>
            </a:r>
            <a:r>
              <a:rPr lang="en-US" sz="1600" dirty="0" err="1"/>
              <a:t>проведению</a:t>
            </a:r>
            <a:r>
              <a:rPr lang="en-US" sz="1600" dirty="0"/>
              <a:t> </a:t>
            </a:r>
            <a:r>
              <a:rPr lang="en-US" sz="1600" dirty="0" err="1"/>
              <a:t>регламентных</a:t>
            </a:r>
            <a:r>
              <a:rPr lang="en-US" sz="1600" dirty="0"/>
              <a:t> </a:t>
            </a:r>
            <a:r>
              <a:rPr lang="en-US" sz="1600" dirty="0" err="1"/>
              <a:t>работ</a:t>
            </a:r>
            <a:r>
              <a:rPr lang="en-US" sz="1600" dirty="0"/>
              <a:t> </a:t>
            </a:r>
            <a:r>
              <a:rPr lang="en-US" sz="1600" dirty="0" err="1"/>
              <a:t>внутри</a:t>
            </a:r>
            <a:r>
              <a:rPr lang="en-US" sz="1600" dirty="0"/>
              <a:t> </a:t>
            </a:r>
            <a:r>
              <a:rPr lang="en-US" sz="1600" dirty="0" err="1"/>
              <a:t>объекта</a:t>
            </a:r>
            <a:r>
              <a:rPr lang="en-US" sz="1600" dirty="0"/>
              <a:t>.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1536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1039813"/>
            <a:ext cx="76263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7" name="Группа 2"/>
          <p:cNvGrpSpPr>
            <a:grpSpLocks/>
          </p:cNvGrpSpPr>
          <p:nvPr/>
        </p:nvGrpSpPr>
        <p:grpSpPr bwMode="auto">
          <a:xfrm>
            <a:off x="0" y="0"/>
            <a:ext cx="7888288" cy="512763"/>
            <a:chOff x="-3418" y="1167"/>
            <a:chExt cx="7887785" cy="513000"/>
          </a:xfrm>
        </p:grpSpPr>
        <p:grpSp>
          <p:nvGrpSpPr>
            <p:cNvPr id="15368" name="Группа 3"/>
            <p:cNvGrpSpPr>
              <a:grpSpLocks/>
            </p:cNvGrpSpPr>
            <p:nvPr/>
          </p:nvGrpSpPr>
          <p:grpSpPr bwMode="auto">
            <a:xfrm>
              <a:off x="-3418" y="1167"/>
              <a:ext cx="7887785" cy="513000"/>
              <a:chOff x="-3418" y="1167"/>
              <a:chExt cx="7887785" cy="513000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-3418" y="1167"/>
                <a:ext cx="7359181" cy="513000"/>
              </a:xfrm>
              <a:prstGeom prst="rect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>
                <a:off x="7355763" y="1167"/>
                <a:ext cx="528604" cy="513000"/>
              </a:xfrm>
              <a:prstGeom prst="rtTriangle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5369" name="Заголовок 1"/>
            <p:cNvSpPr txBox="1">
              <a:spLocks/>
            </p:cNvSpPr>
            <p:nvPr/>
          </p:nvSpPr>
          <p:spPr bwMode="auto">
            <a:xfrm>
              <a:off x="-3417" y="1167"/>
              <a:ext cx="6159594" cy="512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85725"/>
              <a:r>
                <a:rPr lang="en-US" sz="1400">
                  <a:solidFill>
                    <a:schemeClr val="bg1"/>
                  </a:solidFill>
                </a:rPr>
                <a:t>АРКТЕХ®-УЛЬТРАКС</a:t>
              </a:r>
              <a:r>
                <a:rPr lang="ru-RU" sz="1400">
                  <a:solidFill>
                    <a:schemeClr val="bg1"/>
                  </a:solidFill>
                </a:rPr>
                <a:t> - ультразвуковая система контроля коррозии и эрозии внутренней поверхности трубопроводов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315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Группа 2"/>
          <p:cNvGrpSpPr>
            <a:grpSpLocks/>
          </p:cNvGrpSpPr>
          <p:nvPr/>
        </p:nvGrpSpPr>
        <p:grpSpPr bwMode="auto">
          <a:xfrm>
            <a:off x="0" y="0"/>
            <a:ext cx="7888288" cy="512763"/>
            <a:chOff x="-3418" y="1167"/>
            <a:chExt cx="7887785" cy="513000"/>
          </a:xfrm>
        </p:grpSpPr>
        <p:grpSp>
          <p:nvGrpSpPr>
            <p:cNvPr id="16393" name="Группа 3"/>
            <p:cNvGrpSpPr>
              <a:grpSpLocks/>
            </p:cNvGrpSpPr>
            <p:nvPr/>
          </p:nvGrpSpPr>
          <p:grpSpPr bwMode="auto">
            <a:xfrm>
              <a:off x="-3418" y="1167"/>
              <a:ext cx="7887785" cy="513000"/>
              <a:chOff x="-3418" y="1167"/>
              <a:chExt cx="7887785" cy="513000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3418" y="1167"/>
                <a:ext cx="7359181" cy="513000"/>
              </a:xfrm>
              <a:prstGeom prst="rect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" name="Прямоугольный треугольник 6"/>
              <p:cNvSpPr/>
              <p:nvPr/>
            </p:nvSpPr>
            <p:spPr>
              <a:xfrm>
                <a:off x="7355763" y="1167"/>
                <a:ext cx="528604" cy="513000"/>
              </a:xfrm>
              <a:prstGeom prst="rtTriangle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6394" name="Заголовок 1"/>
            <p:cNvSpPr txBox="1">
              <a:spLocks/>
            </p:cNvSpPr>
            <p:nvPr/>
          </p:nvSpPr>
          <p:spPr bwMode="auto">
            <a:xfrm>
              <a:off x="-3417" y="1167"/>
              <a:ext cx="6159594" cy="512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85725"/>
              <a:r>
                <a:rPr lang="ru-RU" b="1">
                  <a:solidFill>
                    <a:schemeClr val="bg1"/>
                  </a:solidFill>
                  <a:latin typeface="Calibri" pitchFamily="34" charset="0"/>
                </a:rPr>
                <a:t>Принцип работы</a:t>
              </a:r>
            </a:p>
          </p:txBody>
        </p:sp>
      </p:grpSp>
      <p:pic>
        <p:nvPicPr>
          <p:cNvPr id="16386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8" y="-6350"/>
            <a:ext cx="8302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613" y="6237288"/>
            <a:ext cx="438150" cy="390525"/>
          </a:xfrm>
        </p:spPr>
        <p:txBody>
          <a:bodyPr/>
          <a:lstStyle/>
          <a:p>
            <a:pPr>
              <a:defRPr/>
            </a:pPr>
            <a:fld id="{34B6C377-63C8-48C6-B880-08A9C8230F47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6388" name="Slide Number Placeholder 5"/>
          <p:cNvSpPr txBox="1">
            <a:spLocks/>
          </p:cNvSpPr>
          <p:nvPr/>
        </p:nvSpPr>
        <p:spPr bwMode="auto">
          <a:xfrm>
            <a:off x="328613" y="6237288"/>
            <a:ext cx="4381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F3D4CB2-42C2-4A92-ADF9-20D7A987270A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4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6" name="Freeform 1005"/>
          <p:cNvSpPr>
            <a:spLocks/>
          </p:cNvSpPr>
          <p:nvPr/>
        </p:nvSpPr>
        <p:spPr bwMode="auto">
          <a:xfrm>
            <a:off x="9144000" y="2835275"/>
            <a:ext cx="846138" cy="2308225"/>
          </a:xfrm>
          <a:custGeom>
            <a:avLst/>
            <a:gdLst>
              <a:gd name="T0" fmla="*/ 0 w 704"/>
              <a:gd name="T1" fmla="*/ 0 h 1921"/>
              <a:gd name="T2" fmla="*/ 37 w 704"/>
              <a:gd name="T3" fmla="*/ 1 h 1921"/>
              <a:gd name="T4" fmla="*/ 108 w 704"/>
              <a:gd name="T5" fmla="*/ 8 h 1921"/>
              <a:gd name="T6" fmla="*/ 177 w 704"/>
              <a:gd name="T7" fmla="*/ 22 h 1921"/>
              <a:gd name="T8" fmla="*/ 243 w 704"/>
              <a:gd name="T9" fmla="*/ 43 h 1921"/>
              <a:gd name="T10" fmla="*/ 306 w 704"/>
              <a:gd name="T11" fmla="*/ 70 h 1921"/>
              <a:gd name="T12" fmla="*/ 366 w 704"/>
              <a:gd name="T13" fmla="*/ 102 h 1921"/>
              <a:gd name="T14" fmla="*/ 422 w 704"/>
              <a:gd name="T15" fmla="*/ 140 h 1921"/>
              <a:gd name="T16" fmla="*/ 474 w 704"/>
              <a:gd name="T17" fmla="*/ 183 h 1921"/>
              <a:gd name="T18" fmla="*/ 522 w 704"/>
              <a:gd name="T19" fmla="*/ 230 h 1921"/>
              <a:gd name="T20" fmla="*/ 564 w 704"/>
              <a:gd name="T21" fmla="*/ 282 h 1921"/>
              <a:gd name="T22" fmla="*/ 603 w 704"/>
              <a:gd name="T23" fmla="*/ 339 h 1921"/>
              <a:gd name="T24" fmla="*/ 636 w 704"/>
              <a:gd name="T25" fmla="*/ 399 h 1921"/>
              <a:gd name="T26" fmla="*/ 662 w 704"/>
              <a:gd name="T27" fmla="*/ 461 h 1921"/>
              <a:gd name="T28" fmla="*/ 682 w 704"/>
              <a:gd name="T29" fmla="*/ 529 h 1921"/>
              <a:gd name="T30" fmla="*/ 697 w 704"/>
              <a:gd name="T31" fmla="*/ 597 h 1921"/>
              <a:gd name="T32" fmla="*/ 704 w 704"/>
              <a:gd name="T33" fmla="*/ 667 h 1921"/>
              <a:gd name="T34" fmla="*/ 704 w 704"/>
              <a:gd name="T35" fmla="*/ 704 h 1921"/>
              <a:gd name="T36" fmla="*/ 704 w 704"/>
              <a:gd name="T37" fmla="*/ 757 h 1921"/>
              <a:gd name="T38" fmla="*/ 694 w 704"/>
              <a:gd name="T39" fmla="*/ 860 h 1921"/>
              <a:gd name="T40" fmla="*/ 675 w 704"/>
              <a:gd name="T41" fmla="*/ 964 h 1921"/>
              <a:gd name="T42" fmla="*/ 646 w 704"/>
              <a:gd name="T43" fmla="*/ 1065 h 1921"/>
              <a:gd name="T44" fmla="*/ 611 w 704"/>
              <a:gd name="T45" fmla="*/ 1164 h 1921"/>
              <a:gd name="T46" fmla="*/ 570 w 704"/>
              <a:gd name="T47" fmla="*/ 1260 h 1921"/>
              <a:gd name="T48" fmla="*/ 498 w 704"/>
              <a:gd name="T49" fmla="*/ 1396 h 1921"/>
              <a:gd name="T50" fmla="*/ 389 w 704"/>
              <a:gd name="T51" fmla="*/ 1562 h 1921"/>
              <a:gd name="T52" fmla="*/ 273 w 704"/>
              <a:gd name="T53" fmla="*/ 1703 h 1921"/>
              <a:gd name="T54" fmla="*/ 156 w 704"/>
              <a:gd name="T55" fmla="*/ 1817 h 1921"/>
              <a:gd name="T56" fmla="*/ 74 w 704"/>
              <a:gd name="T57" fmla="*/ 1879 h 1921"/>
              <a:gd name="T58" fmla="*/ 24 w 704"/>
              <a:gd name="T59" fmla="*/ 1909 h 1921"/>
              <a:gd name="T60" fmla="*/ 0 w 704"/>
              <a:gd name="T61" fmla="*/ 1921 h 1921"/>
              <a:gd name="T62" fmla="*/ 0 w 704"/>
              <a:gd name="T63" fmla="*/ 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04" h="1921">
                <a:moveTo>
                  <a:pt x="0" y="0"/>
                </a:moveTo>
                <a:lnTo>
                  <a:pt x="37" y="1"/>
                </a:lnTo>
                <a:lnTo>
                  <a:pt x="108" y="8"/>
                </a:lnTo>
                <a:lnTo>
                  <a:pt x="177" y="22"/>
                </a:lnTo>
                <a:lnTo>
                  <a:pt x="243" y="43"/>
                </a:lnTo>
                <a:lnTo>
                  <a:pt x="306" y="70"/>
                </a:lnTo>
                <a:lnTo>
                  <a:pt x="366" y="102"/>
                </a:lnTo>
                <a:lnTo>
                  <a:pt x="422" y="140"/>
                </a:lnTo>
                <a:lnTo>
                  <a:pt x="474" y="183"/>
                </a:lnTo>
                <a:lnTo>
                  <a:pt x="522" y="230"/>
                </a:lnTo>
                <a:lnTo>
                  <a:pt x="564" y="282"/>
                </a:lnTo>
                <a:lnTo>
                  <a:pt x="603" y="339"/>
                </a:lnTo>
                <a:lnTo>
                  <a:pt x="636" y="399"/>
                </a:lnTo>
                <a:lnTo>
                  <a:pt x="662" y="461"/>
                </a:lnTo>
                <a:lnTo>
                  <a:pt x="682" y="529"/>
                </a:lnTo>
                <a:lnTo>
                  <a:pt x="697" y="597"/>
                </a:lnTo>
                <a:lnTo>
                  <a:pt x="704" y="667"/>
                </a:lnTo>
                <a:lnTo>
                  <a:pt x="704" y="704"/>
                </a:lnTo>
                <a:lnTo>
                  <a:pt x="704" y="757"/>
                </a:lnTo>
                <a:lnTo>
                  <a:pt x="694" y="860"/>
                </a:lnTo>
                <a:lnTo>
                  <a:pt x="675" y="964"/>
                </a:lnTo>
                <a:lnTo>
                  <a:pt x="646" y="1065"/>
                </a:lnTo>
                <a:lnTo>
                  <a:pt x="611" y="1164"/>
                </a:lnTo>
                <a:lnTo>
                  <a:pt x="570" y="1260"/>
                </a:lnTo>
                <a:lnTo>
                  <a:pt x="498" y="1396"/>
                </a:lnTo>
                <a:lnTo>
                  <a:pt x="389" y="1562"/>
                </a:lnTo>
                <a:lnTo>
                  <a:pt x="273" y="1703"/>
                </a:lnTo>
                <a:lnTo>
                  <a:pt x="156" y="1817"/>
                </a:lnTo>
                <a:lnTo>
                  <a:pt x="74" y="1879"/>
                </a:lnTo>
                <a:lnTo>
                  <a:pt x="24" y="1909"/>
                </a:lnTo>
                <a:lnTo>
                  <a:pt x="0" y="19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  <a:cs typeface="+mn-cs"/>
            </a:endParaRPr>
          </a:p>
        </p:txBody>
      </p:sp>
      <p:sp>
        <p:nvSpPr>
          <p:cNvPr id="16390" name="Прямоугольник 33"/>
          <p:cNvSpPr>
            <a:spLocks noChangeArrowheads="1"/>
          </p:cNvSpPr>
          <p:nvPr/>
        </p:nvSpPr>
        <p:spPr bwMode="auto">
          <a:xfrm>
            <a:off x="5580063" y="771525"/>
            <a:ext cx="2233612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/>
              <a:t>Разрешение датчика </a:t>
            </a:r>
            <a:r>
              <a:rPr lang="ru-RU" sz="2800" dirty="0"/>
              <a:t>±</a:t>
            </a:r>
            <a:r>
              <a:rPr lang="ru-RU" sz="2800" dirty="0" smtClean="0"/>
              <a:t>0,0025 </a:t>
            </a:r>
            <a:r>
              <a:rPr lang="ru-RU" sz="2800" dirty="0"/>
              <a:t>мм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318" y="827294"/>
            <a:ext cx="640162" cy="658572"/>
          </a:xfrm>
          <a:prstGeom prst="rect">
            <a:avLst/>
          </a:prstGeom>
        </p:spPr>
      </p:pic>
      <p:pic>
        <p:nvPicPr>
          <p:cNvPr id="16392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21544"/>
            <a:ext cx="7942263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Прямоугольник 33"/>
          <p:cNvSpPr>
            <a:spLocks noChangeArrowheads="1"/>
          </p:cNvSpPr>
          <p:nvPr/>
        </p:nvSpPr>
        <p:spPr bwMode="auto">
          <a:xfrm>
            <a:off x="4427538" y="1995488"/>
            <a:ext cx="417671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Обнаружение уменьшения стенки трубы </a:t>
            </a:r>
          </a:p>
          <a:p>
            <a:r>
              <a:rPr lang="ru-RU" sz="1600"/>
              <a:t>в режиме онлайн и в реальном времени</a:t>
            </a:r>
            <a:r>
              <a:rPr lang="en-US"/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3"/>
          <p:cNvGrpSpPr>
            <a:grpSpLocks/>
          </p:cNvGrpSpPr>
          <p:nvPr/>
        </p:nvGrpSpPr>
        <p:grpSpPr bwMode="auto">
          <a:xfrm>
            <a:off x="-3175" y="1588"/>
            <a:ext cx="7888288" cy="512762"/>
            <a:chOff x="-3418" y="1167"/>
            <a:chExt cx="7887785" cy="513000"/>
          </a:xfrm>
        </p:grpSpPr>
        <p:grpSp>
          <p:nvGrpSpPr>
            <p:cNvPr id="17412" name="Группа 4"/>
            <p:cNvGrpSpPr>
              <a:grpSpLocks/>
            </p:cNvGrpSpPr>
            <p:nvPr/>
          </p:nvGrpSpPr>
          <p:grpSpPr bwMode="auto">
            <a:xfrm>
              <a:off x="-3418" y="1167"/>
              <a:ext cx="7887785" cy="513000"/>
              <a:chOff x="-3418" y="1167"/>
              <a:chExt cx="7887785" cy="513000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-3418" y="1167"/>
                <a:ext cx="7359181" cy="513000"/>
              </a:xfrm>
              <a:prstGeom prst="rect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ый треугольник 7"/>
              <p:cNvSpPr/>
              <p:nvPr/>
            </p:nvSpPr>
            <p:spPr>
              <a:xfrm>
                <a:off x="7355763" y="1167"/>
                <a:ext cx="528604" cy="513000"/>
              </a:xfrm>
              <a:prstGeom prst="rtTriangle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7413" name="Заголовок 1"/>
            <p:cNvSpPr txBox="1">
              <a:spLocks/>
            </p:cNvSpPr>
            <p:nvPr/>
          </p:nvSpPr>
          <p:spPr bwMode="auto">
            <a:xfrm>
              <a:off x="-3417" y="1167"/>
              <a:ext cx="6159594" cy="512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85725"/>
              <a:r>
                <a:rPr lang="ru-RU" b="1">
                  <a:solidFill>
                    <a:schemeClr val="bg1"/>
                  </a:solidFill>
                  <a:latin typeface="Calibri" pitchFamily="34" charset="0"/>
                </a:rPr>
                <a:t>Крепление на трубопровод</a:t>
              </a:r>
            </a:p>
          </p:txBody>
        </p:sp>
      </p:grpSp>
      <p:pic>
        <p:nvPicPr>
          <p:cNvPr id="17410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8" y="-6350"/>
            <a:ext cx="8302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7740650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Прямоугольник 33"/>
          <p:cNvSpPr>
            <a:spLocks noChangeArrowheads="1"/>
          </p:cNvSpPr>
          <p:nvPr/>
        </p:nvSpPr>
        <p:spPr bwMode="auto">
          <a:xfrm>
            <a:off x="0" y="3292475"/>
            <a:ext cx="38877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600"/>
              <a:t>1. Установите кронштейны на ремне </a:t>
            </a:r>
          </a:p>
          <a:p>
            <a:pPr marL="342900" indent="-342900"/>
            <a:r>
              <a:rPr lang="ru-RU" sz="1600"/>
              <a:t>2. Закрепите ремень на трубе</a:t>
            </a:r>
          </a:p>
          <a:p>
            <a:pPr marL="342900" indent="-342900"/>
            <a:r>
              <a:rPr lang="ru-RU" sz="1600"/>
              <a:t>3. Закрепите модуль в кронштейне</a:t>
            </a:r>
            <a:r>
              <a:rPr lang="en-US" sz="1600"/>
              <a:t> 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938" y="46038"/>
            <a:ext cx="8229600" cy="36512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l" fontAlgn="auto">
              <a:spcAft>
                <a:spcPts val="0"/>
              </a:spcAft>
              <a:defRPr/>
            </a:pPr>
            <a:r>
              <a:rPr lang="ru-RU" sz="2400" b="1">
                <a:solidFill>
                  <a:schemeClr val="bg1"/>
                </a:solidFill>
              </a:rPr>
              <a:t>О КОМПАНИИ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-3175" y="46038"/>
            <a:ext cx="8229600" cy="365125"/>
          </a:xfrm>
        </p:spPr>
        <p:txBody>
          <a:bodyPr/>
          <a:lstStyle/>
          <a:p>
            <a:pPr marL="85725" algn="l" eaLnBrk="1" hangingPunct="1"/>
            <a:r>
              <a:rPr lang="ru-RU" sz="1800" b="1" smtClean="0">
                <a:solidFill>
                  <a:schemeClr val="bg1"/>
                </a:solidFill>
              </a:rPr>
              <a:t>КОНТРОЛЬ КАЧЕСТВА</a:t>
            </a:r>
          </a:p>
        </p:txBody>
      </p:sp>
      <p:grpSp>
        <p:nvGrpSpPr>
          <p:cNvPr id="18435" name="Группа 65"/>
          <p:cNvGrpSpPr>
            <a:grpSpLocks/>
          </p:cNvGrpSpPr>
          <p:nvPr/>
        </p:nvGrpSpPr>
        <p:grpSpPr bwMode="auto">
          <a:xfrm>
            <a:off x="-3175" y="1588"/>
            <a:ext cx="7888288" cy="512762"/>
            <a:chOff x="-3418" y="1167"/>
            <a:chExt cx="7887785" cy="513000"/>
          </a:xfrm>
        </p:grpSpPr>
        <p:grpSp>
          <p:nvGrpSpPr>
            <p:cNvPr id="18438" name="Группа 81"/>
            <p:cNvGrpSpPr>
              <a:grpSpLocks/>
            </p:cNvGrpSpPr>
            <p:nvPr/>
          </p:nvGrpSpPr>
          <p:grpSpPr bwMode="auto">
            <a:xfrm>
              <a:off x="-3418" y="1167"/>
              <a:ext cx="7887785" cy="513000"/>
              <a:chOff x="-3418" y="1167"/>
              <a:chExt cx="7887785" cy="513000"/>
            </a:xfrm>
          </p:grpSpPr>
          <p:sp>
            <p:nvSpPr>
              <p:cNvPr id="93" name="Прямоугольник 92"/>
              <p:cNvSpPr/>
              <p:nvPr/>
            </p:nvSpPr>
            <p:spPr>
              <a:xfrm>
                <a:off x="-3418" y="1167"/>
                <a:ext cx="7359181" cy="513000"/>
              </a:xfrm>
              <a:prstGeom prst="rect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рямоугольный треугольник 93"/>
              <p:cNvSpPr/>
              <p:nvPr/>
            </p:nvSpPr>
            <p:spPr>
              <a:xfrm>
                <a:off x="7355763" y="1167"/>
                <a:ext cx="528604" cy="513000"/>
              </a:xfrm>
              <a:prstGeom prst="rtTriangle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8439" name="Заголовок 1"/>
            <p:cNvSpPr txBox="1">
              <a:spLocks/>
            </p:cNvSpPr>
            <p:nvPr/>
          </p:nvSpPr>
          <p:spPr bwMode="auto">
            <a:xfrm>
              <a:off x="-3417" y="1167"/>
              <a:ext cx="6159594" cy="512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85725"/>
              <a:r>
                <a:rPr lang="ru-RU" b="1">
                  <a:solidFill>
                    <a:schemeClr val="bg1"/>
                  </a:solidFill>
                  <a:latin typeface="Calibri" pitchFamily="34" charset="0"/>
                </a:rPr>
                <a:t>Последовательное соединение и подключение</a:t>
              </a:r>
            </a:p>
          </p:txBody>
        </p:sp>
      </p:grpSp>
      <p:pic>
        <p:nvPicPr>
          <p:cNvPr id="18436" name="Рисунок 9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8" y="-6350"/>
            <a:ext cx="8302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7063"/>
            <a:ext cx="81010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Прямоугольник 33"/>
          <p:cNvSpPr>
            <a:spLocks noChangeArrowheads="1"/>
          </p:cNvSpPr>
          <p:nvPr/>
        </p:nvSpPr>
        <p:spPr bwMode="auto">
          <a:xfrm>
            <a:off x="5435600" y="771525"/>
            <a:ext cx="2233613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Количество модулей  </a:t>
            </a:r>
            <a:r>
              <a:rPr lang="ru-RU" sz="2800"/>
              <a:t>от 1 до 256</a:t>
            </a:r>
            <a:r>
              <a:rPr lang="en-US"/>
              <a:t> </a:t>
            </a:r>
            <a:endParaRPr lang="ru-RU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056" y="827294"/>
            <a:ext cx="640161" cy="65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11113" y="1150938"/>
            <a:ext cx="1079500" cy="1079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938" y="46038"/>
            <a:ext cx="8229600" cy="36512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l" fontAlgn="auto">
              <a:spcAft>
                <a:spcPts val="0"/>
              </a:spcAft>
              <a:defRPr/>
            </a:pPr>
            <a:r>
              <a:rPr lang="ru-RU" sz="2400" b="1">
                <a:solidFill>
                  <a:schemeClr val="bg1"/>
                </a:solidFill>
              </a:rPr>
              <a:t>О КОМПАНИИ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-3175" y="46038"/>
            <a:ext cx="8229600" cy="365125"/>
          </a:xfrm>
        </p:spPr>
        <p:txBody>
          <a:bodyPr/>
          <a:lstStyle/>
          <a:p>
            <a:pPr marL="85725" algn="l" eaLnBrk="1" hangingPunct="1"/>
            <a:r>
              <a:rPr lang="ru-RU" sz="1800" b="1" smtClean="0">
                <a:solidFill>
                  <a:schemeClr val="bg1"/>
                </a:solidFill>
              </a:rPr>
              <a:t>КОНТРОЛЬ КАЧЕСТВА</a:t>
            </a:r>
          </a:p>
        </p:txBody>
      </p:sp>
      <p:grpSp>
        <p:nvGrpSpPr>
          <p:cNvPr id="19460" name="Группа 76"/>
          <p:cNvGrpSpPr>
            <a:grpSpLocks/>
          </p:cNvGrpSpPr>
          <p:nvPr/>
        </p:nvGrpSpPr>
        <p:grpSpPr bwMode="auto">
          <a:xfrm>
            <a:off x="-3175" y="1588"/>
            <a:ext cx="7888288" cy="512762"/>
            <a:chOff x="-3418" y="1167"/>
            <a:chExt cx="7887785" cy="513000"/>
          </a:xfrm>
        </p:grpSpPr>
        <p:grpSp>
          <p:nvGrpSpPr>
            <p:cNvPr id="19463" name="Группа 80"/>
            <p:cNvGrpSpPr>
              <a:grpSpLocks/>
            </p:cNvGrpSpPr>
            <p:nvPr/>
          </p:nvGrpSpPr>
          <p:grpSpPr bwMode="auto">
            <a:xfrm>
              <a:off x="-3418" y="1167"/>
              <a:ext cx="7887785" cy="513000"/>
              <a:chOff x="-3418" y="1167"/>
              <a:chExt cx="7887785" cy="513000"/>
            </a:xfrm>
          </p:grpSpPr>
          <p:sp>
            <p:nvSpPr>
              <p:cNvPr id="83" name="Прямоугольник 82"/>
              <p:cNvSpPr/>
              <p:nvPr/>
            </p:nvSpPr>
            <p:spPr>
              <a:xfrm>
                <a:off x="-3418" y="1167"/>
                <a:ext cx="7359181" cy="513000"/>
              </a:xfrm>
              <a:prstGeom prst="rect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рямоугольный треугольник 83"/>
              <p:cNvSpPr/>
              <p:nvPr/>
            </p:nvSpPr>
            <p:spPr>
              <a:xfrm>
                <a:off x="7355763" y="1167"/>
                <a:ext cx="528604" cy="513000"/>
              </a:xfrm>
              <a:prstGeom prst="rtTriangle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9464" name="Заголовок 1"/>
            <p:cNvSpPr txBox="1">
              <a:spLocks/>
            </p:cNvSpPr>
            <p:nvPr/>
          </p:nvSpPr>
          <p:spPr bwMode="auto">
            <a:xfrm>
              <a:off x="-3417" y="1167"/>
              <a:ext cx="6159594" cy="512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85725"/>
              <a:r>
                <a:rPr lang="ru-RU" b="1">
                  <a:solidFill>
                    <a:schemeClr val="bg1"/>
                  </a:solidFill>
                  <a:latin typeface="Calibri" pitchFamily="34" charset="0"/>
                </a:rPr>
                <a:t>Виды установки</a:t>
              </a:r>
            </a:p>
          </p:txBody>
        </p:sp>
      </p:grpSp>
      <p:pic>
        <p:nvPicPr>
          <p:cNvPr id="19461" name="Рисунок 8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8302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0700"/>
            <a:ext cx="58801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Прямоугольник 33"/>
          <p:cNvSpPr>
            <a:spLocks noChangeArrowheads="1"/>
          </p:cNvSpPr>
          <p:nvPr/>
        </p:nvSpPr>
        <p:spPr bwMode="auto">
          <a:xfrm>
            <a:off x="5292725" y="4084638"/>
            <a:ext cx="2339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600" b="1"/>
              <a:t>УЗ модули на изгибе</a:t>
            </a:r>
            <a:r>
              <a:rPr lang="en-US" sz="1600"/>
              <a:t> 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11113" y="1150938"/>
            <a:ext cx="1079500" cy="1079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938" y="46038"/>
            <a:ext cx="8229600" cy="36512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l" fontAlgn="auto">
              <a:spcAft>
                <a:spcPts val="0"/>
              </a:spcAft>
              <a:defRPr/>
            </a:pPr>
            <a:r>
              <a:rPr lang="ru-RU" sz="2400" b="1">
                <a:solidFill>
                  <a:schemeClr val="bg1"/>
                </a:solidFill>
              </a:rPr>
              <a:t>О КОМПАНИИ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48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3175" y="46038"/>
            <a:ext cx="8229600" cy="365125"/>
          </a:xfrm>
        </p:spPr>
        <p:txBody>
          <a:bodyPr/>
          <a:lstStyle/>
          <a:p>
            <a:pPr marL="85725" algn="l" eaLnBrk="1" hangingPunct="1"/>
            <a:r>
              <a:rPr lang="ru-RU" sz="1800" b="1" smtClean="0">
                <a:solidFill>
                  <a:schemeClr val="bg1"/>
                </a:solidFill>
              </a:rPr>
              <a:t>КОНТРОЛЬ КАЧЕСТВА</a:t>
            </a:r>
          </a:p>
        </p:txBody>
      </p:sp>
      <p:grpSp>
        <p:nvGrpSpPr>
          <p:cNvPr id="20484" name="Группа 76"/>
          <p:cNvGrpSpPr>
            <a:grpSpLocks/>
          </p:cNvGrpSpPr>
          <p:nvPr/>
        </p:nvGrpSpPr>
        <p:grpSpPr bwMode="auto">
          <a:xfrm>
            <a:off x="-3175" y="1588"/>
            <a:ext cx="7888288" cy="512762"/>
            <a:chOff x="-3418" y="1167"/>
            <a:chExt cx="7887785" cy="513000"/>
          </a:xfrm>
        </p:grpSpPr>
        <p:grpSp>
          <p:nvGrpSpPr>
            <p:cNvPr id="20487" name="Группа 80"/>
            <p:cNvGrpSpPr>
              <a:grpSpLocks/>
            </p:cNvGrpSpPr>
            <p:nvPr/>
          </p:nvGrpSpPr>
          <p:grpSpPr bwMode="auto">
            <a:xfrm>
              <a:off x="-3418" y="1167"/>
              <a:ext cx="7887785" cy="513000"/>
              <a:chOff x="-3418" y="1167"/>
              <a:chExt cx="7887785" cy="513000"/>
            </a:xfrm>
          </p:grpSpPr>
          <p:sp>
            <p:nvSpPr>
              <p:cNvPr id="83" name="Прямоугольник 82"/>
              <p:cNvSpPr/>
              <p:nvPr/>
            </p:nvSpPr>
            <p:spPr>
              <a:xfrm>
                <a:off x="-3418" y="1167"/>
                <a:ext cx="7359181" cy="513000"/>
              </a:xfrm>
              <a:prstGeom prst="rect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рямоугольный треугольник 83"/>
              <p:cNvSpPr/>
              <p:nvPr/>
            </p:nvSpPr>
            <p:spPr>
              <a:xfrm>
                <a:off x="7355763" y="1167"/>
                <a:ext cx="528604" cy="513000"/>
              </a:xfrm>
              <a:prstGeom prst="rtTriangle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0488" name="Заголовок 1"/>
            <p:cNvSpPr txBox="1">
              <a:spLocks/>
            </p:cNvSpPr>
            <p:nvPr/>
          </p:nvSpPr>
          <p:spPr bwMode="auto">
            <a:xfrm>
              <a:off x="-3417" y="1167"/>
              <a:ext cx="6159594" cy="512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85725"/>
              <a:r>
                <a:rPr lang="ru-RU" b="1">
                  <a:solidFill>
                    <a:schemeClr val="bg1"/>
                  </a:solidFill>
                </a:rPr>
                <a:t>Виды установки</a:t>
              </a:r>
            </a:p>
          </p:txBody>
        </p:sp>
      </p:grpSp>
      <p:pic>
        <p:nvPicPr>
          <p:cNvPr id="20485" name="Рисунок 8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8302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3875"/>
            <a:ext cx="81343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Прямоугольник 33"/>
          <p:cNvSpPr>
            <a:spLocks noChangeArrowheads="1"/>
          </p:cNvSpPr>
          <p:nvPr/>
        </p:nvSpPr>
        <p:spPr bwMode="auto">
          <a:xfrm>
            <a:off x="4643438" y="4084638"/>
            <a:ext cx="3744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600" b="1"/>
              <a:t>УЗ модули на Т-образном отрезке</a:t>
            </a:r>
            <a:r>
              <a:rPr lang="en-US" sz="1600"/>
              <a:t> 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11113" y="1150938"/>
            <a:ext cx="1079500" cy="1079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938" y="46038"/>
            <a:ext cx="8229600" cy="36512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l" fontAlgn="auto">
              <a:spcAft>
                <a:spcPts val="0"/>
              </a:spcAft>
              <a:defRPr/>
            </a:pPr>
            <a:r>
              <a:rPr lang="ru-RU" sz="2400" b="1">
                <a:solidFill>
                  <a:schemeClr val="bg1"/>
                </a:solidFill>
              </a:rPr>
              <a:t>О КОМПАНИИ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50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3175" y="46038"/>
            <a:ext cx="8229600" cy="365125"/>
          </a:xfrm>
        </p:spPr>
        <p:txBody>
          <a:bodyPr/>
          <a:lstStyle/>
          <a:p>
            <a:pPr marL="85725" algn="l" eaLnBrk="1" hangingPunct="1"/>
            <a:r>
              <a:rPr lang="ru-RU" sz="1800" b="1" smtClean="0">
                <a:solidFill>
                  <a:schemeClr val="bg1"/>
                </a:solidFill>
              </a:rPr>
              <a:t>КОНТРОЛЬ КАЧЕСТВА</a:t>
            </a:r>
          </a:p>
        </p:txBody>
      </p:sp>
      <p:grpSp>
        <p:nvGrpSpPr>
          <p:cNvPr id="21508" name="Группа 76"/>
          <p:cNvGrpSpPr>
            <a:grpSpLocks/>
          </p:cNvGrpSpPr>
          <p:nvPr/>
        </p:nvGrpSpPr>
        <p:grpSpPr bwMode="auto">
          <a:xfrm>
            <a:off x="-3175" y="1588"/>
            <a:ext cx="7888288" cy="512762"/>
            <a:chOff x="-3418" y="1167"/>
            <a:chExt cx="7887785" cy="513000"/>
          </a:xfrm>
        </p:grpSpPr>
        <p:grpSp>
          <p:nvGrpSpPr>
            <p:cNvPr id="21511" name="Группа 80"/>
            <p:cNvGrpSpPr>
              <a:grpSpLocks/>
            </p:cNvGrpSpPr>
            <p:nvPr/>
          </p:nvGrpSpPr>
          <p:grpSpPr bwMode="auto">
            <a:xfrm>
              <a:off x="-3418" y="1167"/>
              <a:ext cx="7887785" cy="513000"/>
              <a:chOff x="-3418" y="1167"/>
              <a:chExt cx="7887785" cy="513000"/>
            </a:xfrm>
          </p:grpSpPr>
          <p:sp>
            <p:nvSpPr>
              <p:cNvPr id="83" name="Прямоугольник 82"/>
              <p:cNvSpPr/>
              <p:nvPr/>
            </p:nvSpPr>
            <p:spPr>
              <a:xfrm>
                <a:off x="-3418" y="1167"/>
                <a:ext cx="7359181" cy="513000"/>
              </a:xfrm>
              <a:prstGeom prst="rect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рямоугольный треугольник 83"/>
              <p:cNvSpPr/>
              <p:nvPr/>
            </p:nvSpPr>
            <p:spPr>
              <a:xfrm>
                <a:off x="7355763" y="1167"/>
                <a:ext cx="528604" cy="513000"/>
              </a:xfrm>
              <a:prstGeom prst="rtTriangle">
                <a:avLst/>
              </a:prstGeom>
              <a:solidFill>
                <a:srgbClr val="004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1512" name="Заголовок 1"/>
            <p:cNvSpPr txBox="1">
              <a:spLocks/>
            </p:cNvSpPr>
            <p:nvPr/>
          </p:nvSpPr>
          <p:spPr bwMode="auto">
            <a:xfrm>
              <a:off x="-3417" y="1167"/>
              <a:ext cx="6159594" cy="512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85725"/>
              <a:r>
                <a:rPr lang="ru-RU" b="1">
                  <a:solidFill>
                    <a:schemeClr val="bg1"/>
                  </a:solidFill>
                </a:rPr>
                <a:t>Виды установки</a:t>
              </a:r>
            </a:p>
          </p:txBody>
        </p:sp>
      </p:grpSp>
      <p:pic>
        <p:nvPicPr>
          <p:cNvPr id="21509" name="Рисунок 8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8302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5188"/>
            <a:ext cx="7596188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Прямоугольник 33"/>
          <p:cNvSpPr>
            <a:spLocks noChangeArrowheads="1"/>
          </p:cNvSpPr>
          <p:nvPr/>
        </p:nvSpPr>
        <p:spPr bwMode="auto">
          <a:xfrm>
            <a:off x="3924300" y="3003550"/>
            <a:ext cx="3095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600" b="1"/>
              <a:t>УЗ модули на сварном шве</a:t>
            </a:r>
            <a:r>
              <a:rPr lang="en-US" sz="1600"/>
              <a:t> 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</TotalTime>
  <Words>336</Words>
  <Application>Microsoft Office PowerPoint</Application>
  <PresentationFormat>Экран (16:9)</PresentationFormat>
  <Paragraphs>98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О КОМПАНИИ</vt:lpstr>
      <vt:lpstr>О КОМПАНИИ</vt:lpstr>
      <vt:lpstr>Презентация PowerPoint</vt:lpstr>
      <vt:lpstr>Презентация PowerPoint</vt:lpstr>
      <vt:lpstr>КОНТРОЛЬ КАЧЕСТВА</vt:lpstr>
      <vt:lpstr>КОНТРОЛЬ КАЧЕСТВА</vt:lpstr>
      <vt:lpstr>КОНТРОЛЬ КАЧЕСТВА</vt:lpstr>
      <vt:lpstr>КОНТРОЛЬ КАЧЕСТВА</vt:lpstr>
      <vt:lpstr>КОНТРОЛЬ КАЧЕСТВА</vt:lpstr>
      <vt:lpstr>КОНТРОЛЬ КАЧЕСТВА</vt:lpstr>
      <vt:lpstr>КОНТРОЛЬ КАЧЕСТВА</vt:lpstr>
      <vt:lpstr>КОНТРОЛЬ КАЧЕСТВА</vt:lpstr>
      <vt:lpstr>КОНТРОЛЬ КАЧЕСТВА</vt:lpstr>
      <vt:lpstr>КОНТРОЛЬ КАЧЕСТВА</vt:lpstr>
      <vt:lpstr>КОНТРОЛЬ КАЧЕСТВА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Давидюк Анна</dc:creator>
  <cp:lastModifiedBy>Головачёв Дмитрий</cp:lastModifiedBy>
  <cp:revision>125</cp:revision>
  <dcterms:created xsi:type="dcterms:W3CDTF">2016-11-15T06:01:29Z</dcterms:created>
  <dcterms:modified xsi:type="dcterms:W3CDTF">2017-04-24T11:47:45Z</dcterms:modified>
</cp:coreProperties>
</file>