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2" r:id="rId3"/>
    <p:sldId id="319" r:id="rId4"/>
    <p:sldId id="306" r:id="rId5"/>
    <p:sldId id="304" r:id="rId6"/>
    <p:sldId id="322" r:id="rId7"/>
    <p:sldId id="305" r:id="rId8"/>
    <p:sldId id="323" r:id="rId9"/>
    <p:sldId id="308" r:id="rId10"/>
    <p:sldId id="324" r:id="rId11"/>
    <p:sldId id="325" r:id="rId1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7E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06" y="-84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2520-22EA-4A09-A11B-04567ED2182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A742-CC6E-4BCB-B323-0699A2FB3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03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991C-C363-4C3B-B564-217BF066FD8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AF34-3420-443E-BD31-26FD73076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562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9C20-0B1E-435D-BFA5-A03EB40A31E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5DB4-E13E-4A3B-B07D-DB17854E0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026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56CA-34B9-4FB8-871E-030A99064F5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0F1E-23D1-4710-8574-61465771C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696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B45E-0530-4BD4-8ADB-13B12410A3D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6533-25CF-4783-A6B6-343EE286EF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86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689C-9A50-4DD5-9393-96A3625F2BD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9295-5DF8-46E6-A73A-7CA66E652C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257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90-E288-4054-AE89-7224E09DB6BD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BACB-46B3-4BD3-B13B-54C876D82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80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B604-3332-4B86-A96F-B930F0F7F78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21E7-16F3-413D-8797-2A5125A799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251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D4F8-E77E-485B-86D0-5CE8151EFBFD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EAE1-33B7-47B9-B69E-B0D4911EC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063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D296-3771-4FFD-AE03-6122A278DC0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AF1B-D182-43DD-9F9F-816303436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649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23DB-E5D8-4CE3-9DC9-5F5F127DB39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6453-CB8F-4697-8805-321ED16745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84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2B887-D926-4F3F-8787-504B296515D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1A2EA0-F704-46B6-9F21-914B857A04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6"/>
          <p:cNvGrpSpPr>
            <a:grpSpLocks/>
          </p:cNvGrpSpPr>
          <p:nvPr/>
        </p:nvGrpSpPr>
        <p:grpSpPr bwMode="auto">
          <a:xfrm>
            <a:off x="107950" y="82550"/>
            <a:ext cx="9001125" cy="5075238"/>
            <a:chOff x="107504" y="155283"/>
            <a:chExt cx="9001000" cy="5074216"/>
          </a:xfrm>
        </p:grpSpPr>
        <p:pic>
          <p:nvPicPr>
            <p:cNvPr id="3076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605697"/>
              <a:ext cx="6480720" cy="362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283"/>
              <a:ext cx="1800200" cy="1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3728" y="5229200"/>
            <a:ext cx="6877173" cy="109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Локализация и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газораспределительных систем и оборудования</a:t>
            </a:r>
          </a:p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Якименко Александр Павлович, главный конструктор  </a:t>
            </a:r>
            <a:endParaRPr lang="ru-RU" alt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Завод «Саратовгазавтоматика»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10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1124744"/>
            <a:ext cx="825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rgbClr val="002060"/>
                </a:solidFill>
              </a:rPr>
              <a:t>ПАО </a:t>
            </a:r>
            <a:r>
              <a:rPr lang="ru-RU" altLang="ru-RU" sz="1600" dirty="0">
                <a:solidFill>
                  <a:srgbClr val="002060"/>
                </a:solidFill>
              </a:rPr>
              <a:t>«Газпром автоматизация» -  ведущая компания в области автоматизации, метрологии, связи и энергетики, объединяющая в своей структуре научно-исследовательские и инжиниринговые подразделения, проектные организации, заводы, специализированные монтажно-наладочные фирмы и отраслевой метрологический центр.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2516188"/>
            <a:ext cx="63484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475655" y="4378721"/>
            <a:ext cx="5976069" cy="1858591"/>
            <a:chOff x="2182290" y="4233333"/>
            <a:chExt cx="2768600" cy="1701801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82290" y="5104871"/>
              <a:ext cx="2768600" cy="830263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400" dirty="0"/>
                <a:t>Полный цикл работ: </a:t>
              </a:r>
            </a:p>
            <a:p>
              <a:pPr algn="ctr">
                <a:defRPr/>
              </a:pPr>
              <a:r>
                <a:rPr lang="ru-RU" sz="1400" dirty="0"/>
                <a:t>НИОКР, проектирование, </a:t>
              </a:r>
              <a:r>
                <a:rPr lang="ru-RU" sz="1400" dirty="0" smtClean="0"/>
                <a:t> производство</a:t>
              </a:r>
              <a:r>
                <a:rPr lang="ru-RU" sz="1400" dirty="0"/>
                <a:t>, монтаж, </a:t>
              </a:r>
              <a:endParaRPr lang="ru-RU" sz="1400" dirty="0" smtClean="0"/>
            </a:p>
            <a:p>
              <a:pPr algn="ctr">
                <a:defRPr/>
              </a:pPr>
              <a:r>
                <a:rPr lang="ru-RU" sz="1400" dirty="0" smtClean="0"/>
                <a:t>сервисное </a:t>
              </a:r>
              <a:r>
                <a:rPr lang="ru-RU" sz="1400" dirty="0"/>
                <a:t>обслуживание и капитальный ремонт</a:t>
              </a: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2182290" y="4233333"/>
              <a:ext cx="2768600" cy="7620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 smtClean="0"/>
                <a:t>17</a:t>
              </a:r>
              <a:r>
                <a:rPr lang="ru-RU" sz="1400" dirty="0" smtClean="0"/>
                <a:t> филиалов </a:t>
              </a:r>
              <a:r>
                <a:rPr lang="ru-RU" sz="1400" dirty="0"/>
                <a:t>и </a:t>
              </a:r>
              <a:r>
                <a:rPr lang="ru-RU" sz="1400" dirty="0" smtClean="0"/>
                <a:t>обособленных подразделений</a:t>
              </a:r>
              <a:endParaRPr lang="ru-RU" sz="1400" dirty="0"/>
            </a:p>
            <a:p>
              <a:pPr algn="ctr">
                <a:defRPr/>
              </a:pPr>
              <a:r>
                <a:rPr lang="ru-RU" sz="1400" dirty="0"/>
                <a:t>в 6 федеральных округах </a:t>
              </a:r>
              <a:r>
                <a:rPr lang="ru-RU" sz="1400" dirty="0" smtClean="0"/>
                <a:t>РФ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\\Filesrv1\marketing\Документы ОМ\2015 Документы ОМ\Фото\Календарь 2016\ООО Завод Саратовгазавтома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200150"/>
            <a:ext cx="8320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441325" y="1200150"/>
            <a:ext cx="8320088" cy="4679950"/>
          </a:xfrm>
          <a:prstGeom prst="rect">
            <a:avLst/>
          </a:prstGeom>
          <a:solidFill>
            <a:schemeClr val="bg1">
              <a:alpha val="45882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ru-RU" altLang="ru-RU" sz="4100" b="1" dirty="0">
                <a:solidFill>
                  <a:srgbClr val="002060"/>
                </a:solidFill>
                <a:latin typeface="Arial" charset="0"/>
              </a:rPr>
              <a:t>Спасибо </a:t>
            </a:r>
            <a:r>
              <a:rPr lang="en-US" altLang="ru-RU" sz="41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ru-RU" sz="4100" b="1" dirty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4100" b="1" dirty="0">
                <a:solidFill>
                  <a:srgbClr val="002060"/>
                </a:solidFill>
                <a:latin typeface="Arial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3528" y="1886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ООО Завод «Саратовгазавтоматика» 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Изм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98" y="1158567"/>
            <a:ext cx="2910001" cy="20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7" descr="Изм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0383" y="1166813"/>
            <a:ext cx="29273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5775" y="5428040"/>
            <a:ext cx="82581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 лет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Завод «Саратовгазавтоматика» прошло путь от выпуска простейшего бытового оборудования до выпуска серийных и индивидуальных газораспределительных станций и сложного технологического оборудования для газотранспортных систем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_DSC60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92475"/>
            <a:ext cx="310097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2" descr="\\Filesrv1\marketing\Документы ОМ\2013 Документы ОМ\Крестьянинов Артем Юрьевич\Фото продукции завода\БО\БО-М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8913" y="3314700"/>
            <a:ext cx="16204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Picture 2" descr="D:\Shared\Слайд_шоу_стройка\газавтоматика 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295" y="1152577"/>
            <a:ext cx="2672883" cy="20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Рисунок 15" descr="IMG_6147_изм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9512" y="3284984"/>
            <a:ext cx="37518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ГРС производства ООО Завод «Саратовгазавтоматика»</a:t>
            </a:r>
          </a:p>
          <a:p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1520" y="980728"/>
            <a:ext cx="842486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lnSpc>
                <a:spcPct val="120000"/>
              </a:lnSpc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применения оборудования Российского производства:</a:t>
            </a:r>
            <a:endParaRPr lang="ru-RU" alt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Блок-контейнер с системами: электроснабжения, отопления и вентиляции, контроля загазованности, заземления, охранной и пожарной сигнализации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прочее –  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99 %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Технологического оборудования  –  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Теплотехнического оборудования  –  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Электротехнического оборудования и оборудования КИПиА –  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7" descr="Y:\Приграничные ГИС\send\IMG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703" y="1921367"/>
            <a:ext cx="2971761" cy="208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Shared\Календарь_1013\IMG_0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3044649" cy="202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Shared\Photo\ГАЗАВТОМАТИКА\6122010\IMG_0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49080"/>
            <a:ext cx="3715512" cy="2315136"/>
          </a:xfrm>
          <a:prstGeom prst="roundRect">
            <a:avLst>
              <a:gd name="adj" fmla="val 52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m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63" y="1916832"/>
            <a:ext cx="8798565" cy="3753614"/>
          </a:xfrm>
          <a:prstGeom prst="rect">
            <a:avLst/>
          </a:prstGeom>
          <a:noFill/>
        </p:spPr>
      </p:pic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4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cxnSp>
        <p:nvCxnSpPr>
          <p:cNvPr id="16" name="Прямая соединительная линия 15"/>
          <p:cNvCxnSpPr>
            <a:stCxn id="36" idx="2"/>
          </p:cNvCxnSpPr>
          <p:nvPr/>
        </p:nvCxnSpPr>
        <p:spPr bwMode="auto">
          <a:xfrm flipH="1">
            <a:off x="4427984" y="1658715"/>
            <a:ext cx="71711" cy="16982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6" idx="2"/>
          </p:cNvCxnSpPr>
          <p:nvPr/>
        </p:nvCxnSpPr>
        <p:spPr bwMode="auto">
          <a:xfrm flipH="1">
            <a:off x="4067944" y="1658715"/>
            <a:ext cx="431751" cy="7621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5" idx="0"/>
          </p:cNvCxnSpPr>
          <p:nvPr/>
        </p:nvCxnSpPr>
        <p:spPr bwMode="auto">
          <a:xfrm flipH="1" flipV="1">
            <a:off x="899592" y="2996952"/>
            <a:ext cx="468958" cy="28083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7" idx="2"/>
          </p:cNvCxnSpPr>
          <p:nvPr/>
        </p:nvCxnSpPr>
        <p:spPr bwMode="auto">
          <a:xfrm flipH="1">
            <a:off x="1547664" y="1658715"/>
            <a:ext cx="72008" cy="14102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38" idx="0"/>
          </p:cNvCxnSpPr>
          <p:nvPr/>
        </p:nvCxnSpPr>
        <p:spPr bwMode="auto">
          <a:xfrm flipH="1" flipV="1">
            <a:off x="2627784" y="4005064"/>
            <a:ext cx="1554064" cy="1800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33" idx="2"/>
          </p:cNvCxnSpPr>
          <p:nvPr/>
        </p:nvCxnSpPr>
        <p:spPr bwMode="auto">
          <a:xfrm flipH="1" flipV="1">
            <a:off x="7506072" y="1843083"/>
            <a:ext cx="234280" cy="13698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 flipH="1" flipV="1">
            <a:off x="6372200" y="5229200"/>
            <a:ext cx="936104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40152" y="5805264"/>
            <a:ext cx="299429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Клапан регулирующий с электроприводом КРЭ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ООО Фирма «Саратовгазприборавтоматика»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1196752"/>
            <a:ext cx="284380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Блок одоризации газа 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с системой </a:t>
            </a:r>
            <a:r>
              <a:rPr lang="ru-RU" sz="1200" dirty="0" err="1" smtClean="0">
                <a:solidFill>
                  <a:schemeClr val="tx2"/>
                </a:solidFill>
                <a:latin typeface="Arial Narrow" pitchFamily="34" charset="0"/>
              </a:rPr>
              <a:t>микродозирования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ООО Фирма «Саратовгазприборавтоматика»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12" y="5805264"/>
            <a:ext cx="2378075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Регулятор давления газа НОРД</a:t>
            </a:r>
          </a:p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ООО Фирма «Газприборавтоматика»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9832" y="1196752"/>
            <a:ext cx="2879725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Ультразвуковой расходомер УВИР-«Контур»</a:t>
            </a:r>
          </a:p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ООО Завод«Саратовгазавтоматика»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3528" y="1196752"/>
            <a:ext cx="2592288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Теплообменник </a:t>
            </a:r>
            <a:r>
              <a:rPr lang="ru-RU" sz="1200" dirty="0" err="1">
                <a:solidFill>
                  <a:schemeClr val="tx2"/>
                </a:solidFill>
                <a:latin typeface="Arial Narrow" pitchFamily="34" charset="0"/>
              </a:rPr>
              <a:t>газоводяной</a:t>
            </a: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 ТГВ</a:t>
            </a:r>
          </a:p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ООО Завод«Саратовгазавтоматика»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5816" y="5805264"/>
            <a:ext cx="2532063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Фильтр-сепаратор центробежный ФСЦ </a:t>
            </a:r>
          </a:p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ООО Завод«Саратовгазавтоматика»</a:t>
            </a:r>
          </a:p>
        </p:txBody>
      </p:sp>
      <p:cxnSp>
        <p:nvCxnSpPr>
          <p:cNvPr id="40" name="Прямая соединительная линия 39"/>
          <p:cNvCxnSpPr>
            <a:stCxn id="37" idx="2"/>
          </p:cNvCxnSpPr>
          <p:nvPr/>
        </p:nvCxnSpPr>
        <p:spPr bwMode="auto">
          <a:xfrm>
            <a:off x="1619672" y="1658715"/>
            <a:ext cx="2232248" cy="155426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8" idx="0"/>
          </p:cNvCxnSpPr>
          <p:nvPr/>
        </p:nvCxnSpPr>
        <p:spPr bwMode="auto">
          <a:xfrm flipV="1">
            <a:off x="4181848" y="4653136"/>
            <a:ext cx="822200" cy="11521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5</a:t>
              </a:r>
            </a:p>
          </p:txBody>
        </p:sp>
      </p:grpSp>
      <p:pic>
        <p:nvPicPr>
          <p:cNvPr id="9" name="Picture 11" descr="C:\Users\ram\Desktop\MPU800 DN100_без ф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94264"/>
            <a:ext cx="3109912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554461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tx2"/>
                </a:solidFill>
              </a:rPr>
              <a:t>Ультразвуковые расходомеры УВИР «Контур»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производства ООО Завод «Саратовгазавтоматика» собраны на базе отечественных комплектующих и являются </a:t>
            </a:r>
            <a:r>
              <a:rPr lang="ru-RU" sz="1400" dirty="0">
                <a:solidFill>
                  <a:schemeClr val="tx2"/>
                </a:solidFill>
              </a:rPr>
              <a:t>развитием расходомеров серии </a:t>
            </a:r>
            <a:r>
              <a:rPr lang="en-US" sz="1400" dirty="0" smtClean="0">
                <a:solidFill>
                  <a:schemeClr val="tx2"/>
                </a:solidFill>
              </a:rPr>
              <a:t>MPU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  <a:p>
            <a:pPr eaLnBrk="1" hangingPunct="1"/>
            <a:r>
              <a:rPr lang="ru-RU" sz="1400" dirty="0">
                <a:solidFill>
                  <a:schemeClr val="tx2"/>
                </a:solidFill>
              </a:rPr>
              <a:t>Основные технические характеристики расходомеров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УВИР </a:t>
            </a:r>
            <a:r>
              <a:rPr lang="ru-RU" sz="1400" dirty="0">
                <a:solidFill>
                  <a:schemeClr val="tx2"/>
                </a:solidFill>
              </a:rPr>
              <a:t>«Контур»:</a:t>
            </a:r>
          </a:p>
          <a:p>
            <a:pPr eaLnBrk="1" hangingPunct="1"/>
            <a:r>
              <a:rPr lang="ru-RU" sz="1400" dirty="0">
                <a:solidFill>
                  <a:schemeClr val="tx2"/>
                </a:solidFill>
              </a:rPr>
              <a:t>• Рабочее давление от 0,1МПа до 27,5МПа;</a:t>
            </a:r>
          </a:p>
          <a:p>
            <a:pPr eaLnBrk="1" hangingPunct="1"/>
            <a:r>
              <a:rPr lang="ru-RU" sz="1400" dirty="0">
                <a:solidFill>
                  <a:schemeClr val="tx2"/>
                </a:solidFill>
              </a:rPr>
              <a:t>• Динамический диапазон измерений 1:400;</a:t>
            </a:r>
          </a:p>
          <a:p>
            <a:pPr eaLnBrk="1" hangingPunct="1"/>
            <a:r>
              <a:rPr lang="ru-RU" sz="1400" dirty="0">
                <a:solidFill>
                  <a:schemeClr val="tx2"/>
                </a:solidFill>
              </a:rPr>
              <a:t>• Погрешность измерения расхода 0,3</a:t>
            </a:r>
            <a:r>
              <a:rPr lang="ru-RU" sz="1400" dirty="0" smtClean="0">
                <a:solidFill>
                  <a:schemeClr val="tx2"/>
                </a:solidFill>
              </a:rPr>
              <a:t>%.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Проходит  </a:t>
            </a:r>
            <a:r>
              <a:rPr lang="ru-RU" sz="1600" b="1" dirty="0" smtClean="0">
                <a:solidFill>
                  <a:schemeClr val="tx2"/>
                </a:solidFill>
              </a:rPr>
              <a:t>ОПЭ </a:t>
            </a:r>
            <a:r>
              <a:rPr lang="ru-RU" sz="1400" b="1" dirty="0" smtClean="0">
                <a:solidFill>
                  <a:schemeClr val="tx2"/>
                </a:solidFill>
              </a:rPr>
              <a:t>на  ГРС Истра ООО «Газпром трансгаз Москва».</a:t>
            </a:r>
            <a:endParaRPr lang="ru-RU" sz="1400" b="1" dirty="0">
              <a:solidFill>
                <a:schemeClr val="tx2"/>
              </a:solidFill>
            </a:endParaRPr>
          </a:p>
          <a:p>
            <a:pPr algn="ctr"/>
            <a:endParaRPr lang="en-US" altLang="ru-RU" sz="7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5" name="Picture 7" descr="C:\Users\ram\Desktop\НОР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4304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71800" y="1268760"/>
            <a:ext cx="612068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 eaLnBrk="1" hangingPunct="1"/>
            <a:r>
              <a:rPr lang="ru-RU" sz="1400" b="1" dirty="0">
                <a:solidFill>
                  <a:schemeClr val="tx2"/>
                </a:solidFill>
              </a:rPr>
              <a:t>Регуляторы НОРД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производства ООО Фирма «Газприборавтоматика» являются </a:t>
            </a:r>
            <a:r>
              <a:rPr lang="ru-RU" sz="1400" dirty="0">
                <a:solidFill>
                  <a:schemeClr val="tx2"/>
                </a:solidFill>
              </a:rPr>
              <a:t>развитием существующей системы средств регулирования на </a:t>
            </a:r>
            <a:r>
              <a:rPr lang="ru-RU" sz="1400" dirty="0" smtClean="0">
                <a:solidFill>
                  <a:schemeClr val="tx2"/>
                </a:solidFill>
              </a:rPr>
              <a:t>базе </a:t>
            </a:r>
            <a:r>
              <a:rPr lang="ru-RU" sz="1400" dirty="0">
                <a:solidFill>
                  <a:schemeClr val="tx2"/>
                </a:solidFill>
              </a:rPr>
              <a:t>регуляторов типа РДО и отличаются </a:t>
            </a:r>
            <a:r>
              <a:rPr lang="ru-RU" sz="1400" dirty="0" smtClean="0">
                <a:solidFill>
                  <a:schemeClr val="tx2"/>
                </a:solidFill>
              </a:rPr>
              <a:t>улучшенными </a:t>
            </a:r>
            <a:r>
              <a:rPr lang="ru-RU" sz="1400" dirty="0">
                <a:solidFill>
                  <a:schemeClr val="tx2"/>
                </a:solidFill>
              </a:rPr>
              <a:t>массогабаритными показателями, большей устойчивостью к внешним воздействиям, меньшей чувствительностью к изменениям входных параметров и расхода, повышенной точностью стабилизации выходных параметров и  увеличением диапазона расхода газа </a:t>
            </a:r>
            <a:r>
              <a:rPr lang="ru-RU" sz="1400" b="1" dirty="0">
                <a:solidFill>
                  <a:schemeClr val="tx2"/>
                </a:solidFill>
              </a:rPr>
              <a:t>1:500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altLang="ru-RU" sz="1400" b="1" dirty="0" smtClean="0">
                <a:solidFill>
                  <a:schemeClr val="tx2"/>
                </a:solidFill>
              </a:rPr>
              <a:t>Подготовлен к проведению испытаний на полигоне ОАО «</a:t>
            </a:r>
            <a:r>
              <a:rPr lang="ru-RU" altLang="ru-RU" sz="1400" b="1" dirty="0" err="1" smtClean="0">
                <a:solidFill>
                  <a:schemeClr val="tx2"/>
                </a:solidFill>
              </a:rPr>
              <a:t>Оргэнергогаз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».</a:t>
            </a:r>
            <a:endParaRPr lang="en-US" alt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83768" y="980728"/>
            <a:ext cx="61926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 algn="just" eaLnBrk="1" hangingPunct="1"/>
            <a:r>
              <a:rPr lang="ru-RU" sz="1400" dirty="0" smtClean="0">
                <a:solidFill>
                  <a:schemeClr val="tx2"/>
                </a:solidFill>
              </a:rPr>
              <a:t>Клапан </a:t>
            </a:r>
            <a:r>
              <a:rPr lang="ru-RU" sz="1400" b="1" dirty="0" smtClean="0">
                <a:solidFill>
                  <a:schemeClr val="tx2"/>
                </a:solidFill>
              </a:rPr>
              <a:t>КРЭ  </a:t>
            </a:r>
            <a:r>
              <a:rPr lang="ru-RU" sz="1400" dirty="0" smtClean="0">
                <a:solidFill>
                  <a:schemeClr val="tx2"/>
                </a:solidFill>
              </a:rPr>
              <a:t>производства ООО Фирма «Саратовгазприборавтоматика» предназначен для регулирования расхода и давления жидких и газообразных сред, в т.ч. на объектах добычи и подземного хранения газа. Имея </a:t>
            </a:r>
            <a:r>
              <a:rPr lang="ru-RU" sz="1400" dirty="0" err="1" smtClean="0">
                <a:solidFill>
                  <a:schemeClr val="tx2"/>
                </a:solidFill>
              </a:rPr>
              <a:t>полнопроходную</a:t>
            </a:r>
            <a:r>
              <a:rPr lang="ru-RU" sz="1400" dirty="0" smtClean="0">
                <a:solidFill>
                  <a:schemeClr val="tx2"/>
                </a:solidFill>
              </a:rPr>
              <a:t> проточную часть, клапаны обладают высокой пропускной способностью. Конструктивное исполнение клапанов, применённые материалы, а также упрочнение рабочих поверхностей обеспечивают их высокий ресурс. </a:t>
            </a:r>
          </a:p>
          <a:p>
            <a:pPr algn="just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Подготовлен к проведению испытаний на полигоне ОАО «</a:t>
            </a:r>
            <a:r>
              <a:rPr lang="ru-RU" altLang="ru-RU" sz="1400" b="1" dirty="0" err="1" smtClean="0">
                <a:solidFill>
                  <a:schemeClr val="tx2"/>
                </a:solidFill>
              </a:rPr>
              <a:t>Оргэнергогаз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».</a:t>
            </a:r>
            <a:endParaRPr lang="en-US" altLang="ru-RU" sz="1400" dirty="0" smtClean="0">
              <a:solidFill>
                <a:srgbClr val="FF0000"/>
              </a:solidFill>
            </a:endParaRPr>
          </a:p>
          <a:p>
            <a:pPr lvl="0" algn="just" eaLnBrk="1" hangingPunct="1"/>
            <a:endParaRPr lang="en-US" alt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201938"/>
            <a:ext cx="5112568" cy="289310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Узел 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одоризации </a:t>
            </a: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БОЭ </a:t>
            </a: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производства ООО Фирма «Саратовгазприборавтоматика» предназначен 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для автоматической дозированной подачи одоранта в поток газа пропорционально его </a:t>
            </a: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расходу.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Основные особенности БОЭ: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 возможность приборного метода контроля степени одоризации на площадке ГРС;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возможность работы блока одоризации при расходе газа от 15 нм3/ч (содержание одоранта в одной дозе от 2 мг);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возможность учета меркаптанов в транспортируемом газе.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Узел одоризации БОЭ успешно эксплуатируется в ООО «Газпром трансгаз Саратов» на ГРС «Дубки».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2" name="Picture 2" descr="D:\Shared\МГРС\IMG_2184_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1322"/>
            <a:ext cx="2996582" cy="331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9" descr="M:\Группа маркетинга\фото оборудования\Фото\КЗР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553463" cy="1963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7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Picture 17" descr="IMG_5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08720"/>
            <a:ext cx="2498255" cy="403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03848" y="980728"/>
            <a:ext cx="54726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 algn="just" eaLnBrk="1" hangingPunct="1"/>
            <a:r>
              <a:rPr lang="ru-RU" sz="1400" b="1" dirty="0" smtClean="0">
                <a:solidFill>
                  <a:schemeClr val="tx2"/>
                </a:solidFill>
              </a:rPr>
              <a:t>СЛТМ «Магистраль-21»</a:t>
            </a:r>
            <a:r>
              <a:rPr lang="ru-RU" sz="1400" dirty="0" smtClean="0">
                <a:solidFill>
                  <a:schemeClr val="tx2"/>
                </a:solidFill>
              </a:rPr>
              <a:t> производства ООО Фирма «Газприборавтоматика»  стала продолжением лучших конструктивных и технологических решений, реализованных ранее в системах семейства «Магистраль», и является полностью российской разработкой. </a:t>
            </a:r>
          </a:p>
          <a:p>
            <a:pPr lvl="0" algn="just" eaLnBrk="1" hangingPunct="1"/>
            <a:r>
              <a:rPr lang="ru-RU" sz="1400" dirty="0" smtClean="0">
                <a:solidFill>
                  <a:schemeClr val="tx2"/>
                </a:solidFill>
              </a:rPr>
              <a:t>На объектах ООО «Газпром трансгаз Нижний Новгород» в Кировском ЛПУ МГ успешно прошла испытания и </a:t>
            </a:r>
            <a:r>
              <a:rPr lang="ru-RU" sz="1400" b="1" dirty="0" smtClean="0">
                <a:solidFill>
                  <a:schemeClr val="tx2"/>
                </a:solidFill>
              </a:rPr>
              <a:t>была рекомендована </a:t>
            </a:r>
            <a:r>
              <a:rPr lang="ru-RU" sz="1400" dirty="0" smtClean="0">
                <a:solidFill>
                  <a:schemeClr val="tx2"/>
                </a:solidFill>
              </a:rPr>
              <a:t>к применению на объектах ПАО «Газпром» новая система линейной телемеханики (СЛТМ) «Магистраль-21» .</a:t>
            </a:r>
            <a:endParaRPr lang="en-US" altLang="ru-RU" sz="1400" dirty="0" smtClean="0">
              <a:solidFill>
                <a:schemeClr val="tx2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95536" y="5013176"/>
            <a:ext cx="62646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spcBef>
                <a:spcPts val="3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Модульная станция катодной защиты «Тайга» </a:t>
            </a:r>
            <a:r>
              <a:rPr lang="ru-RU" sz="1400" dirty="0" smtClean="0">
                <a:solidFill>
                  <a:schemeClr val="tx2"/>
                </a:solidFill>
              </a:rPr>
              <a:t>производства ООО Фирма «Газприборавтоматика» </a:t>
            </a: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предназначено для обеспечения электрохимической защиты подземных металлических сооружений от почвенной коррозии как в автоматическом, так и в ручном режиме.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chemeClr val="tx2"/>
                </a:solidFill>
                <a:latin typeface="Arial Narrow" pitchFamily="34" charset="0"/>
              </a:rPr>
              <a:t>В настоящее время изделие проходит сертификацию на соответствие ТР ТС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924944"/>
            <a:ext cx="18478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8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026" name="Picture 2" descr="\\Ktb0\Shared\Маркетинг\11.05.2016\1_ИТЕРАЦИЯ\_MG_0974_изм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2805812"/>
            <a:ext cx="6840760" cy="3661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6409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400" dirty="0" smtClean="0">
                <a:solidFill>
                  <a:schemeClr val="tx2"/>
                </a:solidFill>
              </a:rPr>
              <a:t>Технические характеристики Малогабаритной ГРС производства ООО Завод «Саратовгазавтоматика»: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Габаритные размеры 1600х7000х2300мм.;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Входное давление от 2,5 до 8,0 МПа;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Выходное давление от 0,3 до 1,2 МПа;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Расход газа от 5 до 3750 нм3/ч;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Потребляемая мощность не более 600Вт.</a:t>
            </a:r>
          </a:p>
          <a:p>
            <a:pPr algn="just"/>
            <a:r>
              <a:rPr lang="ru-RU" altLang="ru-RU" sz="1400" b="1" dirty="0" smtClean="0">
                <a:solidFill>
                  <a:schemeClr val="tx2"/>
                </a:solidFill>
              </a:rPr>
              <a:t>Успешно прошла 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опытно-промышленную эксплуатацию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в ООО «Газпром трансгаз Волгоград».</a:t>
            </a:r>
            <a:endParaRPr lang="en-US" alt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5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7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9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Локализация и </a:t>
            </a:r>
            <a:r>
              <a:rPr lang="ru-RU" altLang="ru-RU" b="1" dirty="0" err="1" smtClean="0">
                <a:solidFill>
                  <a:schemeClr val="tx2"/>
                </a:solidFill>
                <a:latin typeface="Arial Narrow" pitchFamily="34" charset="0"/>
              </a:rPr>
              <a:t>импортозамещение</a:t>
            </a:r>
            <a:r>
              <a:rPr lang="ru-RU" altLang="ru-RU" b="1" dirty="0" smtClean="0">
                <a:solidFill>
                  <a:schemeClr val="tx2"/>
                </a:solidFill>
                <a:latin typeface="Arial Narrow" pitchFamily="34" charset="0"/>
              </a:rPr>
              <a:t> в рамках газораспределительных систем и оборудования</a:t>
            </a:r>
            <a:endParaRPr lang="ru-RU" alt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83768" y="3913892"/>
            <a:ext cx="6336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 eaLnBrk="1" hangingPunct="1"/>
            <a:r>
              <a:rPr lang="ru-RU" sz="1400" dirty="0" smtClean="0">
                <a:solidFill>
                  <a:schemeClr val="tx2"/>
                </a:solidFill>
              </a:rPr>
              <a:t>Программируемый логической контроллер «ТАКТ – У». </a:t>
            </a:r>
          </a:p>
          <a:p>
            <a:pPr algn="just" eaLnBrk="1" hangingPunct="1"/>
            <a:r>
              <a:rPr lang="ru-RU" sz="1400" b="1" dirty="0" smtClean="0">
                <a:solidFill>
                  <a:schemeClr val="tx2"/>
                </a:solidFill>
              </a:rPr>
              <a:t>ООО Фирма «Газприборавтоматика» </a:t>
            </a:r>
            <a:endParaRPr lang="en-US" altLang="ru-RU" sz="1400" b="1" dirty="0">
              <a:solidFill>
                <a:schemeClr val="tx2"/>
              </a:solidFill>
            </a:endParaRPr>
          </a:p>
        </p:txBody>
      </p:sp>
      <p:pic>
        <p:nvPicPr>
          <p:cNvPr id="8" name="Picture 12" descr="КП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64288" y="4434276"/>
            <a:ext cx="1542308" cy="106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55776" y="4777988"/>
            <a:ext cx="439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 algn="r" eaLnBrk="1" hangingPunct="1"/>
            <a:r>
              <a:rPr lang="ru-RU" sz="1400" dirty="0" smtClean="0">
                <a:solidFill>
                  <a:schemeClr val="tx2"/>
                </a:solidFill>
              </a:rPr>
              <a:t>Клапаны КПО 10-50 . </a:t>
            </a:r>
          </a:p>
          <a:p>
            <a:pPr lvl="0" algn="r" eaLnBrk="1" hangingPunct="1"/>
            <a:r>
              <a:rPr lang="ru-RU" sz="1400" b="1" dirty="0" smtClean="0">
                <a:solidFill>
                  <a:schemeClr val="tx2"/>
                </a:solidFill>
              </a:rPr>
              <a:t>ООО Фирма «Саратовгазприборавтоматика» </a:t>
            </a:r>
            <a:endParaRPr lang="en-US" altLang="ru-RU" sz="7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yap\Desktop\Минск\2016-07-26_16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36077"/>
            <a:ext cx="879027" cy="91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3" descr="ДМ-01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654501"/>
            <a:ext cx="556733" cy="72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0" descr="ДЭ-07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660851"/>
            <a:ext cx="599405" cy="72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2" descr="СЭ-10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649738"/>
            <a:ext cx="540854" cy="72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55776" y="5707345"/>
            <a:ext cx="6192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lvl="1" indent="0" algn="just" eaLnBrk="1" hangingPunct="1">
              <a:defRPr/>
            </a:pPr>
            <a:r>
              <a:rPr lang="ru-RU" altLang="ru-RU" sz="1400" dirty="0" smtClean="0">
                <a:solidFill>
                  <a:schemeClr val="tx2"/>
                </a:solidFill>
              </a:rPr>
              <a:t>Плата типа </a:t>
            </a:r>
            <a:r>
              <a:rPr lang="en-US" altLang="ru-RU" sz="1400" dirty="0" err="1" smtClean="0">
                <a:solidFill>
                  <a:schemeClr val="tx2"/>
                </a:solidFill>
              </a:rPr>
              <a:t>Eurocard</a:t>
            </a:r>
            <a:r>
              <a:rPr lang="ru-RU" altLang="ru-RU" sz="1400" dirty="0" smtClean="0">
                <a:solidFill>
                  <a:schemeClr val="tx2"/>
                </a:solidFill>
              </a:rPr>
              <a:t> высотой 3</a:t>
            </a:r>
            <a:r>
              <a:rPr lang="en-US" altLang="ru-RU" sz="1400" dirty="0" smtClean="0">
                <a:solidFill>
                  <a:schemeClr val="tx2"/>
                </a:solidFill>
              </a:rPr>
              <a:t>U</a:t>
            </a:r>
            <a:r>
              <a:rPr lang="ru-RU" altLang="ru-RU" sz="1400" dirty="0" smtClean="0">
                <a:solidFill>
                  <a:schemeClr val="tx2"/>
                </a:solidFill>
              </a:rPr>
              <a:t> 100х160 мм (Стандарт </a:t>
            </a:r>
            <a:r>
              <a:rPr lang="en-US" altLang="ru-RU" sz="1400" dirty="0" smtClean="0">
                <a:solidFill>
                  <a:schemeClr val="tx2"/>
                </a:solidFill>
              </a:rPr>
              <a:t>DIN 41494/IEC 297-1</a:t>
            </a:r>
            <a:r>
              <a:rPr lang="ru-RU" altLang="ru-RU" sz="1400" dirty="0" smtClean="0">
                <a:solidFill>
                  <a:schemeClr val="tx2"/>
                </a:solidFill>
              </a:rPr>
              <a:t>..4).</a:t>
            </a:r>
          </a:p>
          <a:p>
            <a:pPr algn="just" eaLnBrk="1" hangingPunct="1"/>
            <a:r>
              <a:rPr lang="ru-RU" sz="1400" b="1" dirty="0" smtClean="0">
                <a:solidFill>
                  <a:schemeClr val="tx2"/>
                </a:solidFill>
              </a:rPr>
              <a:t>ООО Фирма «Газприборавтоматика» </a:t>
            </a:r>
            <a:endParaRPr lang="en-US" altLang="ru-RU" sz="1400" b="1" dirty="0">
              <a:solidFill>
                <a:schemeClr val="tx2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83768" y="980728"/>
            <a:ext cx="6192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lvl="1" indent="0" algn="just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Ультразвуковой расходомер-счетчик газа УВИР «Контур».</a:t>
            </a:r>
            <a:endParaRPr lang="ru-RU" altLang="ru-RU" sz="1400" dirty="0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ru-RU" sz="1400" b="1" dirty="0" smtClean="0">
                <a:solidFill>
                  <a:schemeClr val="tx2"/>
                </a:solidFill>
              </a:rPr>
              <a:t>ООО Завод «Саратовгазавтоматика» </a:t>
            </a:r>
            <a:endParaRPr lang="en-US" altLang="ru-RU" sz="1400" b="1" dirty="0">
              <a:solidFill>
                <a:schemeClr val="tx2"/>
              </a:solidFill>
            </a:endParaRPr>
          </a:p>
        </p:txBody>
      </p:sp>
      <p:pic>
        <p:nvPicPr>
          <p:cNvPr id="18" name="Picture 11" descr="C:\Users\ram\Desktop\MPU800 DN100_без фо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1008112" cy="70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55776" y="2257708"/>
            <a:ext cx="6192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lvl="1" indent="0" algn="just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Автономный источник питания АИП-5000.</a:t>
            </a:r>
            <a:endParaRPr lang="ru-RU" altLang="ru-RU" sz="1400" dirty="0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ru-RU" sz="1400" b="1" dirty="0" smtClean="0">
                <a:solidFill>
                  <a:schemeClr val="tx2"/>
                </a:solidFill>
              </a:rPr>
              <a:t>ООО Завод «Саратовгазавтоматика» </a:t>
            </a:r>
            <a:endParaRPr lang="en-US" altLang="ru-RU" sz="1400" b="1" dirty="0">
              <a:solidFill>
                <a:schemeClr val="tx2"/>
              </a:solidFill>
            </a:endParaRPr>
          </a:p>
        </p:txBody>
      </p:sp>
      <p:pic>
        <p:nvPicPr>
          <p:cNvPr id="20" name="Picture 2" descr="\\Filesrv1\marketing\Документы ОМ\2015 Документы ОМ\Фото\АИП-5000\IMG_26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1367464" cy="91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488324" y="2492896"/>
            <a:ext cx="97210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419872" y="2977788"/>
            <a:ext cx="3456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lvl="1" indent="0" algn="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Колонка заправочная газовая  «Эталон».</a:t>
            </a:r>
            <a:endParaRPr lang="ru-RU" altLang="ru-RU" sz="1400" dirty="0" smtClean="0">
              <a:solidFill>
                <a:schemeClr val="tx2"/>
              </a:solidFill>
            </a:endParaRPr>
          </a:p>
          <a:p>
            <a:pPr algn="r" eaLnBrk="1" hangingPunct="1"/>
            <a:r>
              <a:rPr lang="ru-RU" sz="1400" b="1" dirty="0" smtClean="0">
                <a:solidFill>
                  <a:schemeClr val="tx2"/>
                </a:solidFill>
              </a:rPr>
              <a:t>ООО Завод «Саратовгазавтоматика» </a:t>
            </a:r>
            <a:endParaRPr lang="en-US" altLang="ru-RU" sz="1400" b="1" dirty="0">
              <a:solidFill>
                <a:schemeClr val="tx2"/>
              </a:solidFill>
            </a:endParaRPr>
          </a:p>
        </p:txBody>
      </p:sp>
      <p:pic>
        <p:nvPicPr>
          <p:cNvPr id="22" name="Picture 2" descr="\\Filesrv1\marketing\Документы ОМ\2015 Документы ОМ\Фото\БКУ ЭХЗ\25.12.2015\Фото БКУ ЭХЗ Ермак от Егорова\БКУ ЭХЗ Ермак 1_изм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95766"/>
            <a:ext cx="1521007" cy="99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059832" y="1609636"/>
            <a:ext cx="388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 eaLnBrk="1" hangingPunct="1">
              <a:defRPr sz="1400" b="1">
                <a:solidFill>
                  <a:schemeClr val="tx2"/>
                </a:solidFill>
                <a:latin typeface="Arial Narrow" pitchFamily="34" charset="0"/>
              </a:defRPr>
            </a:lvl1pPr>
            <a:lvl2pPr marL="0" lvl="1" indent="0" algn="just"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1" algn="r"/>
            <a:r>
              <a:rPr lang="ru-RU" dirty="0"/>
              <a:t>БКУ ЭХЗ «Ермак» и УКС ЭХЗ «Ермак-комплект» </a:t>
            </a:r>
            <a:endParaRPr lang="ru-RU" dirty="0" smtClean="0"/>
          </a:p>
          <a:p>
            <a:pPr lvl="1" algn="r"/>
            <a:r>
              <a:rPr lang="ru-RU" b="1" dirty="0" smtClean="0"/>
              <a:t>ООО </a:t>
            </a:r>
            <a:r>
              <a:rPr lang="ru-RU" b="1" dirty="0"/>
              <a:t>Завод «Саратовгазавтоматика» </a:t>
            </a:r>
            <a:endParaRPr lang="en-US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85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7931</TotalTime>
  <Words>810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Воробьёв Евгений Николаевич</dc:creator>
  <cp:lastModifiedBy>Виталий</cp:lastModifiedBy>
  <cp:revision>549</cp:revision>
  <cp:lastPrinted>2015-03-12T11:28:18Z</cp:lastPrinted>
  <dcterms:created xsi:type="dcterms:W3CDTF">2015-03-12T06:42:12Z</dcterms:created>
  <dcterms:modified xsi:type="dcterms:W3CDTF">2016-10-24T20:57:19Z</dcterms:modified>
</cp:coreProperties>
</file>