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60" r:id="rId1"/>
    <p:sldMasterId id="2147483781" r:id="rId2"/>
    <p:sldMasterId id="2147483802" r:id="rId3"/>
  </p:sldMasterIdLst>
  <p:notesMasterIdLst>
    <p:notesMasterId r:id="rId31"/>
  </p:notesMasterIdLst>
  <p:handoutMasterIdLst>
    <p:handoutMasterId r:id="rId32"/>
  </p:handoutMasterIdLst>
  <p:sldIdLst>
    <p:sldId id="356" r:id="rId4"/>
    <p:sldId id="378" r:id="rId5"/>
    <p:sldId id="332" r:id="rId6"/>
    <p:sldId id="333" r:id="rId7"/>
    <p:sldId id="388" r:id="rId8"/>
    <p:sldId id="389" r:id="rId9"/>
    <p:sldId id="364" r:id="rId10"/>
    <p:sldId id="380" r:id="rId11"/>
    <p:sldId id="381" r:id="rId12"/>
    <p:sldId id="390" r:id="rId13"/>
    <p:sldId id="391" r:id="rId14"/>
    <p:sldId id="366" r:id="rId15"/>
    <p:sldId id="392" r:id="rId16"/>
    <p:sldId id="386" r:id="rId17"/>
    <p:sldId id="387" r:id="rId18"/>
    <p:sldId id="352" r:id="rId19"/>
    <p:sldId id="353" r:id="rId20"/>
    <p:sldId id="393" r:id="rId21"/>
    <p:sldId id="394" r:id="rId22"/>
    <p:sldId id="395" r:id="rId23"/>
    <p:sldId id="396" r:id="rId24"/>
    <p:sldId id="397" r:id="rId25"/>
    <p:sldId id="398" r:id="rId26"/>
    <p:sldId id="400" r:id="rId27"/>
    <p:sldId id="401" r:id="rId28"/>
    <p:sldId id="399" r:id="rId29"/>
    <p:sldId id="331" r:id="rId30"/>
  </p:sldIdLst>
  <p:sldSz cx="12192000" cy="6858000"/>
  <p:notesSz cx="6797675" cy="9926638"/>
  <p:embeddedFontLst>
    <p:embeddedFont>
      <p:font typeface="3M Circular TT Bold" charset="0"/>
      <p:bold r:id="rId33"/>
      <p:boldItalic r:id="rId34"/>
    </p:embeddedFont>
    <p:embeddedFont>
      <p:font typeface="SimSun" pitchFamily="2" charset="-122"/>
      <p:regular r:id="rId35"/>
    </p:embeddedFont>
    <p:embeddedFont>
      <p:font typeface="Arial Black" pitchFamily="34" charset="0"/>
      <p:bold r:id="rId36"/>
    </p:embeddedFont>
    <p:embeddedFont>
      <p:font typeface="3M Circular TT Light" charset="0"/>
      <p:regular r:id="rId37"/>
      <p:italic r:id="rId38"/>
    </p:embeddedFont>
    <p:embeddedFont>
      <p:font typeface="Arial Narrow" pitchFamily="34" charset="0"/>
      <p:regular r:id="rId39"/>
      <p:bold r:id="rId40"/>
      <p:italic r:id="rId41"/>
      <p:boldItalic r:id="rId42"/>
    </p:embeddedFont>
    <p:embeddedFont>
      <p:font typeface="3M Circular TT Book" charset="0"/>
      <p:regular r:id="rId43"/>
      <p: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ＭＳ Ｐゴシック" pitchFamily="34" charset="-128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50D8"/>
    <a:srgbClr val="8229B5"/>
    <a:srgbClr val="9C3AD2"/>
    <a:srgbClr val="AB59D9"/>
    <a:srgbClr val="4F81C3"/>
    <a:srgbClr val="8C006E"/>
    <a:srgbClr val="FF0000"/>
    <a:srgbClr val="003DE6"/>
    <a:srgbClr val="00C7E6"/>
    <a:srgbClr val="1F1F9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26" autoAdjust="0"/>
    <p:restoredTop sz="78598" autoAdjust="0"/>
  </p:normalViewPr>
  <p:slideViewPr>
    <p:cSldViewPr snapToGrid="0">
      <p:cViewPr varScale="1">
        <p:scale>
          <a:sx n="50" d="100"/>
          <a:sy n="50" d="100"/>
        </p:scale>
        <p:origin x="-109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386"/>
    </p:cViewPr>
  </p:sorterViewPr>
  <p:notesViewPr>
    <p:cSldViewPr snapToGrid="0">
      <p:cViewPr>
        <p:scale>
          <a:sx n="98" d="100"/>
          <a:sy n="98" d="100"/>
        </p:scale>
        <p:origin x="1884" y="-9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43E2305-466C-4623-BA03-7D1ABB7C9E8B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BAB2DDB-3F36-4FB8-8004-74C0E9CD6F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304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F894DEE1-CFED-4862-80A6-C1C29819A1DC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4745B09-AD31-409C-B2BB-E7C534396A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03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494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Стоимость оборудования:</a:t>
            </a:r>
          </a:p>
          <a:p>
            <a:r>
              <a:rPr lang="en-US" dirty="0" err="1" smtClean="0"/>
              <a:t>Graco</a:t>
            </a:r>
            <a:r>
              <a:rPr lang="en-US" dirty="0" smtClean="0"/>
              <a:t> XP-70 – </a:t>
            </a:r>
            <a:r>
              <a:rPr lang="ru-RU" dirty="0" smtClean="0"/>
              <a:t>около</a:t>
            </a:r>
            <a:r>
              <a:rPr lang="ru-RU" baseline="0" dirty="0" smtClean="0"/>
              <a:t> 70к</a:t>
            </a:r>
            <a:r>
              <a:rPr lang="en-US" baseline="0" dirty="0" smtClean="0"/>
              <a:t>$ (4</a:t>
            </a:r>
            <a:r>
              <a:rPr lang="ru-RU" baseline="0" dirty="0" smtClean="0"/>
              <a:t>,5 млн </a:t>
            </a:r>
            <a:r>
              <a:rPr lang="ru-RU" baseline="0" dirty="0" err="1" smtClean="0"/>
              <a:t>руб</a:t>
            </a:r>
            <a:r>
              <a:rPr lang="ru-RU" baseline="0" dirty="0" smtClean="0"/>
              <a:t>)</a:t>
            </a:r>
          </a:p>
          <a:p>
            <a:r>
              <a:rPr lang="ru-RU" baseline="0" dirty="0" smtClean="0"/>
              <a:t>Шквал – около 2 млн </a:t>
            </a:r>
            <a:r>
              <a:rPr lang="ru-RU" baseline="0" dirty="0" err="1" smtClean="0"/>
              <a:t>руб</a:t>
            </a:r>
            <a:endParaRPr lang="ru-RU" baseline="0" dirty="0" smtClean="0"/>
          </a:p>
          <a:p>
            <a:r>
              <a:rPr lang="ru-RU" baseline="0" dirty="0" err="1" smtClean="0"/>
              <a:t>Интерскол</a:t>
            </a:r>
            <a:r>
              <a:rPr lang="ru-RU" baseline="0" dirty="0" smtClean="0"/>
              <a:t> – 1-1,5 млн </a:t>
            </a:r>
            <a:r>
              <a:rPr lang="ru-RU" baseline="0" dirty="0" err="1" smtClean="0"/>
              <a:t>руб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10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Полые стеклянные микросферы, полиуретан с акриловым покрытием, </a:t>
            </a:r>
            <a:r>
              <a:rPr lang="ru-RU" dirty="0" err="1" smtClean="0"/>
              <a:t>полеризириующие</a:t>
            </a:r>
            <a:r>
              <a:rPr lang="ru-RU" dirty="0" smtClean="0"/>
              <a:t> жидкие кристаллы.</a:t>
            </a:r>
          </a:p>
          <a:p>
            <a:r>
              <a:rPr lang="ru-RU" dirty="0" smtClean="0"/>
              <a:t>Наука это всего лишь наука пока вы не найдете ей применение</a:t>
            </a:r>
            <a:r>
              <a:rPr lang="ru-RU" baseline="0" dirty="0" smtClean="0"/>
              <a:t> и </a:t>
            </a:r>
            <a:r>
              <a:rPr lang="ru-RU" dirty="0" smtClean="0"/>
              <a:t>с ее помощью </a:t>
            </a:r>
            <a:r>
              <a:rPr lang="ru-RU" baseline="0" dirty="0" smtClean="0"/>
              <a:t>сделаете что-то , измените что-то.</a:t>
            </a:r>
          </a:p>
          <a:p>
            <a:r>
              <a:rPr lang="ru-RU" baseline="0" dirty="0" smtClean="0"/>
              <a:t>И в 3М это хорошо понимают.</a:t>
            </a:r>
          </a:p>
          <a:p>
            <a:r>
              <a:rPr lang="ru-RU" baseline="0" dirty="0" smtClean="0"/>
              <a:t>Наука это научные знания, примененные именно там де они были нужны.</a:t>
            </a:r>
          </a:p>
          <a:p>
            <a:r>
              <a:rPr lang="ru-RU" baseline="0" dirty="0" smtClean="0"/>
              <a:t>Технологии и разработки компании и инновации 3М делают жизнь людей во всем мире легче, лучше и ярче.</a:t>
            </a:r>
          </a:p>
          <a:p>
            <a:r>
              <a:rPr lang="ru-RU" baseline="0" dirty="0" smtClean="0"/>
              <a:t>Наука 3М делаем мир здоровее, безопаснее, быстрее, </a:t>
            </a:r>
            <a:r>
              <a:rPr lang="ru-RU" baseline="0" dirty="0" err="1" smtClean="0"/>
              <a:t>технологичнее</a:t>
            </a:r>
            <a:r>
              <a:rPr lang="ru-RU" baseline="0" dirty="0" smtClean="0"/>
              <a:t>, проще, эффективнее.</a:t>
            </a:r>
          </a:p>
          <a:p>
            <a:r>
              <a:rPr lang="ru-RU" baseline="0" dirty="0" smtClean="0"/>
              <a:t>Именно так 3М воплощает науку в жизнь.</a:t>
            </a:r>
          </a:p>
          <a:p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45B09-AD31-409C-B2BB-E7C534396A29}" type="slidenum">
              <a:rPr lang="en-GB" smtClean="0">
                <a:solidFill>
                  <a:prstClr val="black"/>
                </a:solidFill>
                <a:latin typeface="3M Circular TT Book"/>
              </a:rPr>
              <a:pPr/>
              <a:t>18</a:t>
            </a:fld>
            <a:endParaRPr lang="en-GB" dirty="0">
              <a:solidFill>
                <a:prstClr val="black"/>
              </a:solidFill>
              <a:latin typeface="3M Circular TT Book"/>
            </a:endParaRPr>
          </a:p>
        </p:txBody>
      </p:sp>
    </p:spTree>
    <p:extLst>
      <p:ext uri="{BB962C8B-B14F-4D97-AF65-F5344CB8AC3E}">
        <p14:creationId xmlns:p14="http://schemas.microsoft.com/office/powerpoint/2010/main" val="1373495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 хотела бы вспомнить знаменитую фразу Стива Джобса</a:t>
            </a: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"Инновации - вот что отличает лидера от его последователей".</a:t>
            </a:r>
          </a:p>
          <a:p>
            <a:r>
              <a:rPr lang="ru-RU" alt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3М входит в пятерку самых инновационных компаний мира.</a:t>
            </a:r>
          </a:p>
          <a:p>
            <a:r>
              <a:rPr lang="ru-RU" alt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Первое</a:t>
            </a:r>
            <a:r>
              <a:rPr lang="ru-RU" alt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место занимает </a:t>
            </a:r>
            <a:r>
              <a:rPr lang="en-US" alt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</a:t>
            </a:r>
            <a:r>
              <a:rPr lang="ru-RU" alt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второе- </a:t>
            </a:r>
            <a:r>
              <a:rPr lang="en-US" alt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Google,</a:t>
            </a:r>
            <a:r>
              <a:rPr lang="ru-RU" alt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далее идет </a:t>
            </a:r>
            <a:r>
              <a:rPr lang="en-US" alt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Samsung</a:t>
            </a:r>
            <a:r>
              <a:rPr lang="ru-RU" alt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 </a:t>
            </a:r>
            <a:r>
              <a:rPr lang="ru-RU" alt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замыкает пятерку компания 3М.</a:t>
            </a:r>
          </a:p>
          <a:p>
            <a:endParaRPr lang="ru-RU" altLang="ru-RU" sz="1200" b="1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ru-RU" dirty="0" smtClean="0">
                <a:cs typeface="Arial" panose="020B0604020202020204" pitchFamily="34" charset="0"/>
              </a:rPr>
              <a:t>3M</a:t>
            </a:r>
            <a:r>
              <a:rPr lang="en-US" altLang="ru-RU" baseline="0" dirty="0" smtClean="0">
                <a:cs typeface="Arial" panose="020B0604020202020204" pitchFamily="34" charset="0"/>
              </a:rPr>
              <a:t> </a:t>
            </a:r>
            <a:r>
              <a:rPr lang="ru-RU" altLang="ru-RU" baseline="0" dirty="0" smtClean="0">
                <a:cs typeface="Arial" panose="020B0604020202020204" pitchFamily="34" charset="0"/>
              </a:rPr>
              <a:t>входит </a:t>
            </a:r>
            <a:r>
              <a:rPr lang="ru-RU" altLang="ru-RU" b="1" dirty="0" smtClean="0">
                <a:cs typeface="Arial" panose="020B0604020202020204" pitchFamily="34" charset="0"/>
              </a:rPr>
              <a:t>в </a:t>
            </a:r>
            <a:r>
              <a:rPr lang="ru-RU" altLang="ru-RU" b="1" strike="sngStrike" dirty="0" smtClean="0">
                <a:cs typeface="Arial" panose="020B0604020202020204" pitchFamily="34" charset="0"/>
              </a:rPr>
              <a:t>тройку</a:t>
            </a:r>
            <a:r>
              <a:rPr lang="ru-RU" altLang="ru-RU" b="1" dirty="0" smtClean="0">
                <a:cs typeface="Arial" panose="020B0604020202020204" pitchFamily="34" charset="0"/>
              </a:rPr>
              <a:t> самых инновационных компаний мира (исследование </a:t>
            </a:r>
            <a:r>
              <a:rPr lang="en-US" altLang="ru-RU" b="1" dirty="0" smtClean="0">
                <a:cs typeface="Arial" panose="020B0604020202020204" pitchFamily="34" charset="0"/>
              </a:rPr>
              <a:t>Booz</a:t>
            </a:r>
            <a:r>
              <a:rPr lang="ru-RU" altLang="ru-RU" b="1" dirty="0" smtClean="0">
                <a:cs typeface="Arial" panose="020B0604020202020204" pitchFamily="34" charset="0"/>
              </a:rPr>
              <a:t> &amp; </a:t>
            </a:r>
            <a:r>
              <a:rPr lang="en-US" altLang="ru-RU" b="1" dirty="0" smtClean="0">
                <a:cs typeface="Arial" panose="020B0604020202020204" pitchFamily="34" charset="0"/>
              </a:rPr>
              <a:t>Company</a:t>
            </a:r>
            <a:r>
              <a:rPr lang="ru-RU" altLang="ru-RU" b="1" dirty="0" smtClean="0">
                <a:cs typeface="Arial" panose="020B0604020202020204" pitchFamily="34" charset="0"/>
              </a:rPr>
              <a:t>).</a:t>
            </a:r>
            <a:r>
              <a:rPr lang="ru-RU" altLang="ru-RU" dirty="0" smtClean="0"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cs typeface="Arial" panose="020B0604020202020204" pitchFamily="34" charset="0"/>
              </a:rPr>
              <a:t>Инновационность</a:t>
            </a:r>
            <a:r>
              <a:rPr lang="ru-RU" altLang="ru-RU" dirty="0" smtClean="0">
                <a:cs typeface="Arial" panose="020B0604020202020204" pitchFamily="34" charset="0"/>
              </a:rPr>
              <a:t> компании оценивалась не по объемам средств, затрачиваемых на благотворительность, а по тому, как, как эти средства были инвестированы в людей и бизнес-процессы.  Первые два места занимают</a:t>
            </a:r>
            <a:r>
              <a:rPr lang="ru-RU" altLang="ru-RU" baseline="0" dirty="0" smtClean="0">
                <a:cs typeface="Arial" panose="020B0604020202020204" pitchFamily="34" charset="0"/>
              </a:rPr>
              <a:t> </a:t>
            </a:r>
            <a:r>
              <a:rPr lang="en-US" altLang="ru-RU" dirty="0" smtClean="0">
                <a:cs typeface="Arial" panose="020B0604020202020204" pitchFamily="34" charset="0"/>
              </a:rPr>
              <a:t>Google </a:t>
            </a:r>
            <a:r>
              <a:rPr lang="ru-RU" altLang="ru-RU" dirty="0" smtClean="0">
                <a:cs typeface="Arial" panose="020B0604020202020204" pitchFamily="34" charset="0"/>
              </a:rPr>
              <a:t>и </a:t>
            </a:r>
            <a:r>
              <a:rPr lang="en-US" altLang="ru-RU" dirty="0" smtClean="0">
                <a:cs typeface="Arial" panose="020B0604020202020204" pitchFamily="34" charset="0"/>
              </a:rPr>
              <a:t>Apple.</a:t>
            </a:r>
            <a:endParaRPr lang="de-DE" altLang="ru-RU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69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7FBA61-6C37-4AF4-BDA7-665D5FDC6264}" type="slidenum">
              <a:rPr lang="en-US" altLang="ru-RU">
                <a:latin typeface="Times New Roman" panose="02020603050405020304" pitchFamily="18" charset="0"/>
              </a:rPr>
              <a:pPr/>
              <a:t>19</a:t>
            </a:fld>
            <a:endParaRPr lang="en-US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1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Компания</a:t>
            </a:r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3М была основана в 1902 году, за более чем 100 летнюю историю было разработано более 45 технологических платформ,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Изобретено более 50 000 новых продуктов,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Более 1000 новых продуктов добавляется ежегодно,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40% в обороте компании составляют новые продукты, созданные за последние</a:t>
            </a:r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5 лет.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Вы спросите как это возможно?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Это возможно благодаря ежегодным инвестициям компании порядка 1,7млрд долларов в новые разработки и более 7,3 </a:t>
            </a:r>
            <a:r>
              <a:rPr lang="ru-RU" altLang="ru-RU" baseline="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млдр</a:t>
            </a:r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за последние 5 лет.</a:t>
            </a:r>
          </a:p>
          <a:p>
            <a:endParaRPr lang="ru-RU" altLang="ru-RU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28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991BBEF-0B74-43F8-8A23-D381E144DF32}" type="slidenum">
              <a:rPr lang="en-US" altLang="ru-RU">
                <a:latin typeface="Times New Roman" panose="02020603050405020304" pitchFamily="18" charset="0"/>
              </a:rPr>
              <a:pPr/>
              <a:t>20</a:t>
            </a:fld>
            <a:endParaRPr lang="en-US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853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ru-RU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Очень важно при разработке</a:t>
            </a:r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продуктов основываться на максимально достоверной информации, которую мы получаем общаясь с Вами.</a:t>
            </a:r>
          </a:p>
          <a:p>
            <a:pPr eaLnBrk="1" hangingPunct="1"/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Постоянно анализируя запросы рынка мы делаем продукты лучше.</a:t>
            </a:r>
            <a:endParaRPr lang="en-GB" altLang="ru-RU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de-DE" altLang="ru-RU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38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9B99E6-77E4-4D54-ADCB-9EE7D8BC6766}" type="slidenum">
              <a:rPr lang="en-US" altLang="ru-RU">
                <a:latin typeface="Times New Roman" panose="02020603050405020304" pitchFamily="18" charset="0"/>
              </a:rPr>
              <a:pPr/>
              <a:t>21</a:t>
            </a:fld>
            <a:endParaRPr lang="en-US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Новая платформа 3000 – будет</a:t>
            </a:r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являться базой для трех направлений продуктов: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Первое- продукты серии 3000, продукты для ручного нанесения, переходы «Земля/воздух».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Второе это серия 3000 это продукты для трассового нанесения с помощью установок высокого давления.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Третье это материал 3000 это заводское нанесение- различного рода крановые узлы в заводских условиях.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Более подробно я хотел бы остановиться на материале </a:t>
            </a:r>
            <a:r>
              <a:rPr lang="en-US" sz="1200" dirty="0" err="1" smtClean="0">
                <a:latin typeface="Arial Narrow" panose="020B0606020202030204" pitchFamily="34" charset="0"/>
              </a:rPr>
              <a:t>Scotchkote</a:t>
            </a:r>
            <a:r>
              <a:rPr lang="ru-RU" sz="1200" dirty="0" smtClean="0">
                <a:latin typeface="Arial Narrow" panose="020B0606020202030204" pitchFamily="34" charset="0"/>
              </a:rPr>
              <a:t> 300</a:t>
            </a:r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0 для ручного нанесения.</a:t>
            </a:r>
            <a:endParaRPr lang="de-DE" altLang="ru-RU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10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62AA35-B469-4193-BD58-AB7BB48970A2}" type="slidenum">
              <a:rPr lang="en-US" altLang="ru-RU">
                <a:solidFill>
                  <a:prstClr val="black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altLang="ru-RU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91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2,5 – дробеструйная очистка,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– очистка вручную с помощью металлических щеток и абразивных дисков и УШМ (угловая шлифовальная машина). Мы предлагаем применение материала на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и приводим результаты испытаний новой формулы на катодное отслаивание для обоих вариантов (10 и 12 см2, соответственно, при требовании СТО не более 15см2).         Думаю, пока этой информации должно быть достаточно.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Переход земля-воздух относится к максимально  критичному месту с точки зрения коррозии. Т.к. оно подвержено воздействию снега/дождей/солнечного света.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Текущие методы защиты перехода земля-воздух подразумевают обработку лентами/мастиками/полиуретановыми материалами.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В настоящее время компания 3М проводит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тестировние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материала для ручного нанесения, который отвечал бы следующим характеристикам: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1.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Новый материал можно будет наносить на поверхность со степенью обработки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ST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-3, поясню, это означает что поверхность будет достаточно зачистить щеткой или шлифовальным кругом. Т.е. например для перехода земля-воздух, расположенного на расстоянии 200 км от ЛПУ Вам не потребуется направлять колонну с дробеструйным оборудованием, компрессором и т.д., а достаточно будет направить например УАЗ с щеткой или болгаркой со шлифовальным кругом для подготовки поверхности.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2. Компания 3М также ведет активную работу в части упаковки материала.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Здесь обязательно следует отметить, что некоторые из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трансгазов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первыми обратил внимание, что комплект материала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Scotchkote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352 НТ не совсем удобен для нанесения на разнесенные объекты (комплект был 800 литров), в настоящее время для материала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BG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комплект составляет 200 литров.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Так вот 3М сейчас ведет разработки специальной упаковки под новый материал, упаковка будет представлять из себя полиэтиленовый пакет, который будет разделен на две части- ограничителем. При удалении ограничителя активатор и база будут смешиваться и данной смеси будет достаточно для покрытия 1м. кв. поверхности.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Возвращаясь к предыдущему примеру когда переход земля воздух расположен в 200 км от ЛПУ специалист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трансгаза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по диаметру трубы может посчитать примерное количество покрываемых квадратных метров, исходя из этого взять с собой нужное количество пакетов материала.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 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3. Разумеется продукт будет удовлетворять требованиям Газпрома с необходимой гарантией 5 лет (пожалуйста поправьте меня, если я ошибаюсь, в настоящее время переходы земля/воздух изолируют каждые 5 лет). Разумеется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продукт будет удовлетворять всем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необходимым техническим требованиям (адгезия, катодное отслаивание и т.д.).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4. Время отверждения нового продукта, при температуре 20 градусов Цельсия составляет примерно 30-40 минут. Базовые требования для отверждения продукта останутся теми же- это температура окружающей среды должна быть более 5 градусов Цельсия.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5. Смешение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продукта будет более простым- 1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:1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что  свою очередь уменьшит вероятность человеческого фактора (ошибки) при смешивании базы и активатора материала.</a:t>
            </a:r>
          </a:p>
          <a:p>
            <a:pPr lvl="0"/>
            <a:endParaRPr lang="ru-RU" altLang="ru-RU" sz="1200" kern="1200" baseline="0" dirty="0" smtClean="0">
              <a:solidFill>
                <a:schemeClr val="tx1"/>
              </a:solidFill>
              <a:effectLst/>
              <a:latin typeface="Times New Roman" charset="0"/>
              <a:cs typeface="Arial" charset="0"/>
            </a:endParaRPr>
          </a:p>
          <a:p>
            <a:pPr lvl="0"/>
            <a:endParaRPr lang="de-DE" altLang="ru-RU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10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3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62AA35-B469-4193-BD58-AB7BB48970A2}" type="slidenum">
              <a:rPr lang="en-US" altLang="ru-RU">
                <a:solidFill>
                  <a:prstClr val="black"/>
                </a:solidFill>
                <a:latin typeface="Times New Roman" panose="02020603050405020304" pitchFamily="18" charset="0"/>
              </a:rPr>
              <a:pPr/>
              <a:t>23</a:t>
            </a:fld>
            <a:endParaRPr lang="en-US" altLang="ru-RU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639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DF1913-CB7B-4136-A098-300CE3E9694A}" type="slidenum">
              <a:rPr lang="en-US" altLang="ru-RU" sz="1200">
                <a:latin typeface="Times New Roman" panose="02020603050405020304" pitchFamily="18" charset="0"/>
              </a:rPr>
              <a:pPr/>
              <a:t>27</a:t>
            </a:fld>
            <a:endParaRPr lang="en-US" altLang="ru-RU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67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749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874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874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874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874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D48D95-82E8-4236-A0BC-A01D323A63D5}" type="slidenum">
              <a:rPr lang="en-GB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en-GB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068388" y="936625"/>
            <a:ext cx="8345488" cy="4695825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159" y="5949880"/>
            <a:ext cx="4550255" cy="56362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baseline="0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Компания 3М – международная производственная корпорация, объединяющая десятки бизнес-направлений.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</a:t>
            </a:r>
            <a:endParaRPr lang="ru-RU" altLang="ru-RU" dirty="0" smtClean="0">
              <a:cs typeface="Arial" panose="020B0604020202020204" pitchFamily="34" charset="0"/>
            </a:endParaRPr>
          </a:p>
          <a:p>
            <a:pPr eaLnBrk="1" hangingPunct="1"/>
            <a:endParaRPr lang="en-US" altLang="ru-RU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ru-RU" altLang="ru-RU" dirty="0" smtClean="0">
                <a:cs typeface="Arial" panose="020B0604020202020204" pitchFamily="34" charset="0"/>
              </a:rPr>
              <a:t>Более чем столетняя (1902 г.) история компании неразрывно связана с ее инновационной деятельностью.</a:t>
            </a:r>
          </a:p>
          <a:p>
            <a:pPr eaLnBrk="1" hangingPunct="1"/>
            <a:r>
              <a:rPr lang="ru-RU" altLang="ru-RU" dirty="0" smtClean="0">
                <a:cs typeface="Arial" panose="020B0604020202020204" pitchFamily="34" charset="0"/>
              </a:rPr>
              <a:t>Через пять лет после создания компании, в 3М изобрели первую водостойкую наждачную бумагу, через два десятилетия – мир увидел первую клейкую ленту Скотч. В 40-х годах прошлого столетия, благодаря созданию магнитной ленты для звукозаписи, вышла первая студийная запись песен в исполнении Бинга Кросби. А в 1983 году компания 3M стала лауреатом премии Эмми за изобретение ленты для видеозаписи. Среди других известных изобретений – проектор, сверхтонкий утеплитель, клейкие листочки </a:t>
            </a:r>
            <a:r>
              <a:rPr lang="en-US" altLang="ru-RU" dirty="0" smtClean="0">
                <a:cs typeface="Arial" panose="020B0604020202020204" pitchFamily="34" charset="0"/>
              </a:rPr>
              <a:t>Post-it</a:t>
            </a:r>
            <a:r>
              <a:rPr lang="ru-RU" altLang="ru-RU" dirty="0" smtClean="0">
                <a:cs typeface="Arial" panose="020B0604020202020204" pitchFamily="34" charset="0"/>
              </a:rPr>
              <a:t>, микропроектор и многое </a:t>
            </a:r>
            <a:r>
              <a:rPr lang="ru-RU" altLang="ru-RU" dirty="0" err="1" smtClean="0">
                <a:cs typeface="Arial" panose="020B0604020202020204" pitchFamily="34" charset="0"/>
              </a:rPr>
              <a:t>многое</a:t>
            </a:r>
            <a:r>
              <a:rPr lang="ru-RU" altLang="ru-RU" dirty="0" smtClean="0">
                <a:cs typeface="Arial" panose="020B0604020202020204" pitchFamily="34" charset="0"/>
              </a:rPr>
              <a:t> другое</a:t>
            </a:r>
            <a:endParaRPr lang="en-GB" altLang="ru-RU" dirty="0" smtClean="0">
              <a:cs typeface="Arial" panose="020B0604020202020204" pitchFamily="34" charset="0"/>
            </a:endParaRPr>
          </a:p>
          <a:p>
            <a:pPr eaLnBrk="1" hangingPunct="1"/>
            <a:endParaRPr lang="en-US" altLang="ru-RU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ru-RU" altLang="ru-RU" dirty="0" smtClean="0"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78943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Продукция компании 3М появилась в Советском Союзе еще в 70-е годы прошлого века – в страну поставлялись всемирно известные клейкие листочки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Post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it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® и клейкая лента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Scotch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®, дискеты, рентгеновские пленки. Беговое покрытие Олимпийского стадиона в Москве было сделано из тартана – материала производства компании 3М.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Подразделение 3М в России было официально открыто в Москве в 1991 году -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25 декабря 1991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года зарегистрировано ЗАО «3М Россия», самостоятельное юридическое лицо.  Компания начала свою деятельность на российском рынке с поставок материалов для производства дорожных знаков. </a:t>
            </a:r>
          </a:p>
          <a:p>
            <a:endParaRPr lang="ru-RU" altLang="ru-RU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altLang="ru-RU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altLang="ru-RU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Компания</a:t>
            </a:r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3М уже как четверть века представлена на Российском рынке.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В 1991 было официально зарегистрировано юридическое лицо ЗАО «3М Россия», открыто представительство в Москве.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В 2005 году открывается клиентский центр в СПБ.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2006 год открывается технологический центр в Москве (станция метро </a:t>
            </a:r>
            <a:r>
              <a:rPr lang="ru-RU" altLang="ru-RU" baseline="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Крылацкая</a:t>
            </a:r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2008 год- открывается первый завод 3М в </a:t>
            </a:r>
            <a:r>
              <a:rPr lang="ru-RU" altLang="ru-RU" baseline="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подмосковье</a:t>
            </a:r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г. Волоколамск.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2008 год- Открывается клиентский центр в Екатеринбурге.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2015 год- открывается второй завод 3М в Республике Татарстан в г. </a:t>
            </a:r>
            <a:r>
              <a:rPr lang="ru-RU" altLang="ru-RU" baseline="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Алабуга</a:t>
            </a:r>
            <a:r>
              <a:rPr lang="ru-RU" altLang="ru-RU" baseline="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endParaRPr lang="ru-RU" altLang="ru-RU" baseline="0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385F87-6608-4379-8B3B-1CFFB6227E9D}" type="slidenum">
              <a:rPr lang="en-GB" altLang="ru-RU" sz="1200">
                <a:latin typeface="Times New Roman" panose="02020603050405020304" pitchFamily="18" charset="0"/>
              </a:rPr>
              <a:pPr/>
              <a:t>4</a:t>
            </a:fld>
            <a:endParaRPr lang="en-GB" altLang="ru-RU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86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Осенью </a:t>
            </a:r>
            <a:r>
              <a:rPr lang="ru-RU" dirty="0" smtClean="0"/>
              <a:t>2015 года мы открыли новый, второй  завод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в особой экономической зоне «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Алабуга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»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республики Татарстан.</a:t>
            </a:r>
            <a:endParaRPr lang="ru-RU" sz="1200" i="1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21 октября состоялся официальный запуск первой линии  по производству жидких антикоррозионных покрытий для газо- и нефтепров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о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дов,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и мне лично посчастливилось присутствовать на этом значимом для нас событии.</a:t>
            </a:r>
            <a:endParaRPr lang="ru-RU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Площадь нового участка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Алабуге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 составляет 9 тыс. кв. метров, а площадь производственных помещений завода  в два раза больше, чем в Волоколамске. У нас есть очень большой потенциал для дальнейшего развития.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Предполагается, что на заводе будут трудиться около 100  человек, на начальном этапе, это будут местные сотрудники.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Times New Roman" charset="0"/>
              <a:ea typeface="Arial" charset="0"/>
              <a:cs typeface="Arial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Arial" charset="0"/>
                <a:cs typeface="Arial" charset="0"/>
              </a:rPr>
              <a:t>После запуска первой линии мы уже думаем об углублении локализации, расширении ассортимента выпускаемой продукции, чтобы быть ближе к нашим клиентам, соответствовать потребностям рынка.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4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8340"/>
            <a:fld id="{D6B336A5-54AE-4BC5-8FAD-D165BF919153}" type="slidenum">
              <a:rPr lang="en-US" smtClean="0">
                <a:cs typeface="Arial" pitchFamily="34" charset="0"/>
              </a:rPr>
              <a:pPr defTabSz="888340"/>
              <a:t>6</a:t>
            </a:fld>
            <a:endParaRPr lang="en-US" dirty="0" smtClean="0">
              <a:cs typeface="Arial" pitchFamily="34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175" y="769938"/>
            <a:ext cx="6832600" cy="3844925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9074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523D95-1791-41E1-96AC-31FD21AB0334}" type="slidenum">
              <a:rPr lang="en-US" altLang="ru-RU" smtClean="0">
                <a:cs typeface="Arial" pitchFamily="34" charset="0"/>
              </a:rPr>
              <a:pPr/>
              <a:t>8</a:t>
            </a:fld>
            <a:endParaRPr lang="en-US" altLang="ru-RU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88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52A6D3-B310-4365-B5AF-B8994ADD3D0A}" type="slidenum">
              <a:rPr lang="en-US" altLang="ru-RU" smtClean="0">
                <a:solidFill>
                  <a:srgbClr val="000000"/>
                </a:solidFill>
              </a:rPr>
              <a:pPr/>
              <a:t>10</a:t>
            </a:fld>
            <a:endParaRPr lang="en-US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21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591D96-99B5-492D-99C4-7BB840CB97E6}" type="slidenum">
              <a:rPr lang="en-US" altLang="ru-RU" sz="1200">
                <a:latin typeface="Times New Roman" panose="02020603050405020304" pitchFamily="18" charset="0"/>
              </a:rPr>
              <a:pPr/>
              <a:t>15</a:t>
            </a:fld>
            <a:endParaRPr lang="en-US" altLang="ru-RU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84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1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2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4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6524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384048"/>
            <a:ext cx="11430000" cy="5864352"/>
          </a:xfrm>
        </p:spPr>
        <p:txBody>
          <a:bodyPr rIns="0"/>
          <a:lstStyle>
            <a:lvl1pPr>
              <a:lnSpc>
                <a:spcPct val="90000"/>
              </a:lnSpc>
              <a:defRPr sz="3200"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sz="2200">
                <a:latin typeface="+mj-lt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1981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384048"/>
            <a:ext cx="11426952" cy="5861304"/>
          </a:xfrm>
        </p:spPr>
        <p:txBody>
          <a:bodyPr r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9098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Only_ 1/3 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384048"/>
            <a:ext cx="3794760" cy="5861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384048"/>
            <a:ext cx="7623048" cy="58613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1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2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4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0045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384048"/>
            <a:ext cx="3794760" cy="5861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384048"/>
            <a:ext cx="3803904" cy="58613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384048"/>
            <a:ext cx="3794760" cy="58613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10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8958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384048" y="383675"/>
            <a:ext cx="7616952" cy="58613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19288" y="381000"/>
            <a:ext cx="3794760" cy="58642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0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1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4529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4048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4048" y="3314646"/>
            <a:ext cx="3816000" cy="2935224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8731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18731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00100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800100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1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2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2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2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5890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4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7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8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9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6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0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8850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3532" y="33077"/>
            <a:ext cx="12185420" cy="6829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" name="Freeform 5"/>
          <p:cNvSpPr/>
          <p:nvPr/>
        </p:nvSpPr>
        <p:spPr>
          <a:xfrm>
            <a:off x="0" y="3602940"/>
            <a:ext cx="3586808" cy="3259673"/>
          </a:xfrm>
          <a:custGeom>
            <a:avLst/>
            <a:gdLst>
              <a:gd name="connsiteX0" fmla="*/ 1392248 w 3580909"/>
              <a:gd name="connsiteY0" fmla="*/ 0 h 3209249"/>
              <a:gd name="connsiteX1" fmla="*/ 0 w 3580909"/>
              <a:gd name="connsiteY1" fmla="*/ 3209249 h 3209249"/>
              <a:gd name="connsiteX2" fmla="*/ 3580909 w 3580909"/>
              <a:gd name="connsiteY2" fmla="*/ 1215267 h 3209249"/>
              <a:gd name="connsiteX3" fmla="*/ 1392248 w 3580909"/>
              <a:gd name="connsiteY3" fmla="*/ 0 h 3209249"/>
              <a:gd name="connsiteX0" fmla="*/ 1406371 w 3595032"/>
              <a:gd name="connsiteY0" fmla="*/ 0 h 3209249"/>
              <a:gd name="connsiteX1" fmla="*/ 0 w 3595032"/>
              <a:gd name="connsiteY1" fmla="*/ 3209249 h 3209249"/>
              <a:gd name="connsiteX2" fmla="*/ 3595032 w 3595032"/>
              <a:gd name="connsiteY2" fmla="*/ 1215267 h 3209249"/>
              <a:gd name="connsiteX3" fmla="*/ 1406371 w 3595032"/>
              <a:gd name="connsiteY3" fmla="*/ 0 h 3209249"/>
              <a:gd name="connsiteX0" fmla="*/ 1399310 w 3587971"/>
              <a:gd name="connsiteY0" fmla="*/ 0 h 3209249"/>
              <a:gd name="connsiteX1" fmla="*/ 0 w 3587971"/>
              <a:gd name="connsiteY1" fmla="*/ 3209249 h 3209249"/>
              <a:gd name="connsiteX2" fmla="*/ 3587971 w 3587971"/>
              <a:gd name="connsiteY2" fmla="*/ 1215267 h 3209249"/>
              <a:gd name="connsiteX3" fmla="*/ 1399310 w 3587971"/>
              <a:gd name="connsiteY3" fmla="*/ 0 h 3209249"/>
              <a:gd name="connsiteX0" fmla="*/ 1399310 w 3587971"/>
              <a:gd name="connsiteY0" fmla="*/ 0 h 3252111"/>
              <a:gd name="connsiteX1" fmla="*/ 0 w 3587971"/>
              <a:gd name="connsiteY1" fmla="*/ 3252111 h 3252111"/>
              <a:gd name="connsiteX2" fmla="*/ 3587971 w 3587971"/>
              <a:gd name="connsiteY2" fmla="*/ 1258129 h 3252111"/>
              <a:gd name="connsiteX3" fmla="*/ 1399310 w 3587971"/>
              <a:gd name="connsiteY3" fmla="*/ 0 h 3252111"/>
              <a:gd name="connsiteX0" fmla="*/ 1396734 w 3585395"/>
              <a:gd name="connsiteY0" fmla="*/ 0 h 3264990"/>
              <a:gd name="connsiteX1" fmla="*/ 0 w 3585395"/>
              <a:gd name="connsiteY1" fmla="*/ 3264990 h 3264990"/>
              <a:gd name="connsiteX2" fmla="*/ 3585395 w 3585395"/>
              <a:gd name="connsiteY2" fmla="*/ 1258129 h 3264990"/>
              <a:gd name="connsiteX3" fmla="*/ 1396734 w 3585395"/>
              <a:gd name="connsiteY3" fmla="*/ 0 h 3264990"/>
              <a:gd name="connsiteX0" fmla="*/ 1404461 w 3593122"/>
              <a:gd name="connsiteY0" fmla="*/ 0 h 3267566"/>
              <a:gd name="connsiteX1" fmla="*/ 0 w 3593122"/>
              <a:gd name="connsiteY1" fmla="*/ 3267566 h 3267566"/>
              <a:gd name="connsiteX2" fmla="*/ 3593122 w 3593122"/>
              <a:gd name="connsiteY2" fmla="*/ 1258129 h 3267566"/>
              <a:gd name="connsiteX3" fmla="*/ 1404461 w 3593122"/>
              <a:gd name="connsiteY3" fmla="*/ 0 h 326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3122" h="3267566">
                <a:moveTo>
                  <a:pt x="1404461" y="0"/>
                </a:moveTo>
                <a:lnTo>
                  <a:pt x="0" y="3267566"/>
                </a:lnTo>
                <a:lnTo>
                  <a:pt x="3593122" y="1258129"/>
                </a:lnTo>
                <a:lnTo>
                  <a:pt x="140446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7" name="Freeform 6"/>
          <p:cNvSpPr/>
          <p:nvPr/>
        </p:nvSpPr>
        <p:spPr>
          <a:xfrm>
            <a:off x="1390330" y="1741468"/>
            <a:ext cx="2199979" cy="3164694"/>
          </a:xfrm>
          <a:custGeom>
            <a:avLst/>
            <a:gdLst>
              <a:gd name="connsiteX0" fmla="*/ 1739462 w 2186152"/>
              <a:gd name="connsiteY0" fmla="*/ 0 h 3095296"/>
              <a:gd name="connsiteX1" fmla="*/ 0 w 2186152"/>
              <a:gd name="connsiteY1" fmla="*/ 1891862 h 3095296"/>
              <a:gd name="connsiteX2" fmla="*/ 2186152 w 2186152"/>
              <a:gd name="connsiteY2" fmla="*/ 3095296 h 3095296"/>
              <a:gd name="connsiteX3" fmla="*/ 1739462 w 2186152"/>
              <a:gd name="connsiteY3" fmla="*/ 0 h 3095296"/>
              <a:gd name="connsiteX0" fmla="*/ 1733563 w 2186152"/>
              <a:gd name="connsiteY0" fmla="*/ 0 h 3112994"/>
              <a:gd name="connsiteX1" fmla="*/ 0 w 2186152"/>
              <a:gd name="connsiteY1" fmla="*/ 1909560 h 3112994"/>
              <a:gd name="connsiteX2" fmla="*/ 2186152 w 2186152"/>
              <a:gd name="connsiteY2" fmla="*/ 3112994 h 3112994"/>
              <a:gd name="connsiteX3" fmla="*/ 1733563 w 2186152"/>
              <a:gd name="connsiteY3" fmla="*/ 0 h 3112994"/>
              <a:gd name="connsiteX0" fmla="*/ 1752613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52613 w 2186152"/>
              <a:gd name="connsiteY3" fmla="*/ 0 h 3108232"/>
              <a:gd name="connsiteX0" fmla="*/ 1738326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38326 w 2186152"/>
              <a:gd name="connsiteY3" fmla="*/ 0 h 3108232"/>
              <a:gd name="connsiteX0" fmla="*/ 1724039 w 2186152"/>
              <a:gd name="connsiteY0" fmla="*/ 0 h 3089182"/>
              <a:gd name="connsiteX1" fmla="*/ 0 w 2186152"/>
              <a:gd name="connsiteY1" fmla="*/ 1885748 h 3089182"/>
              <a:gd name="connsiteX2" fmla="*/ 2186152 w 2186152"/>
              <a:gd name="connsiteY2" fmla="*/ 3089182 h 3089182"/>
              <a:gd name="connsiteX3" fmla="*/ 1724039 w 2186152"/>
              <a:gd name="connsiteY3" fmla="*/ 0 h 3089182"/>
              <a:gd name="connsiteX0" fmla="*/ 1743089 w 2205202"/>
              <a:gd name="connsiteY0" fmla="*/ 0 h 3089182"/>
              <a:gd name="connsiteX1" fmla="*/ 0 w 2205202"/>
              <a:gd name="connsiteY1" fmla="*/ 1861935 h 3089182"/>
              <a:gd name="connsiteX2" fmla="*/ 2205202 w 2205202"/>
              <a:gd name="connsiteY2" fmla="*/ 3089182 h 3089182"/>
              <a:gd name="connsiteX3" fmla="*/ 1743089 w 2205202"/>
              <a:gd name="connsiteY3" fmla="*/ 0 h 3089182"/>
              <a:gd name="connsiteX0" fmla="*/ 1733564 w 2205202"/>
              <a:gd name="connsiteY0" fmla="*/ 0 h 3079657"/>
              <a:gd name="connsiteX1" fmla="*/ 0 w 2205202"/>
              <a:gd name="connsiteY1" fmla="*/ 1852410 h 3079657"/>
              <a:gd name="connsiteX2" fmla="*/ 2205202 w 2205202"/>
              <a:gd name="connsiteY2" fmla="*/ 3079657 h 3079657"/>
              <a:gd name="connsiteX3" fmla="*/ 1733564 w 2205202"/>
              <a:gd name="connsiteY3" fmla="*/ 0 h 3079657"/>
              <a:gd name="connsiteX0" fmla="*/ 1695464 w 2167102"/>
              <a:gd name="connsiteY0" fmla="*/ 0 h 3079657"/>
              <a:gd name="connsiteX1" fmla="*/ 0 w 2167102"/>
              <a:gd name="connsiteY1" fmla="*/ 1871460 h 3079657"/>
              <a:gd name="connsiteX2" fmla="*/ 2167102 w 2167102"/>
              <a:gd name="connsiteY2" fmla="*/ 3079657 h 3079657"/>
              <a:gd name="connsiteX3" fmla="*/ 1695464 w 2167102"/>
              <a:gd name="connsiteY3" fmla="*/ 0 h 3079657"/>
              <a:gd name="connsiteX0" fmla="*/ 1724039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4039 w 2195677"/>
              <a:gd name="connsiteY3" fmla="*/ 0 h 3079657"/>
              <a:gd name="connsiteX0" fmla="*/ 17460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46073 w 2195677"/>
              <a:gd name="connsiteY3" fmla="*/ 0 h 3079657"/>
              <a:gd name="connsiteX0" fmla="*/ 1714323 w 2195677"/>
              <a:gd name="connsiteY0" fmla="*/ 0 h 3098707"/>
              <a:gd name="connsiteX1" fmla="*/ 0 w 2195677"/>
              <a:gd name="connsiteY1" fmla="*/ 1885748 h 3098707"/>
              <a:gd name="connsiteX2" fmla="*/ 2195677 w 2195677"/>
              <a:gd name="connsiteY2" fmla="*/ 3098707 h 3098707"/>
              <a:gd name="connsiteX3" fmla="*/ 1714323 w 2195677"/>
              <a:gd name="connsiteY3" fmla="*/ 0 h 3098707"/>
              <a:gd name="connsiteX0" fmla="*/ 1720673 w 2195677"/>
              <a:gd name="connsiteY0" fmla="*/ 0 h 3092357"/>
              <a:gd name="connsiteX1" fmla="*/ 0 w 2195677"/>
              <a:gd name="connsiteY1" fmla="*/ 1879398 h 3092357"/>
              <a:gd name="connsiteX2" fmla="*/ 2195677 w 2195677"/>
              <a:gd name="connsiteY2" fmla="*/ 3092357 h 3092357"/>
              <a:gd name="connsiteX3" fmla="*/ 1720673 w 2195677"/>
              <a:gd name="connsiteY3" fmla="*/ 0 h 3092357"/>
              <a:gd name="connsiteX0" fmla="*/ 1739723 w 2195677"/>
              <a:gd name="connsiteY0" fmla="*/ 0 h 3086007"/>
              <a:gd name="connsiteX1" fmla="*/ 0 w 2195677"/>
              <a:gd name="connsiteY1" fmla="*/ 1873048 h 3086007"/>
              <a:gd name="connsiteX2" fmla="*/ 2195677 w 2195677"/>
              <a:gd name="connsiteY2" fmla="*/ 3086007 h 3086007"/>
              <a:gd name="connsiteX3" fmla="*/ 1739723 w 2195677"/>
              <a:gd name="connsiteY3" fmla="*/ 0 h 3086007"/>
              <a:gd name="connsiteX0" fmla="*/ 1720673 w 2195677"/>
              <a:gd name="connsiteY0" fmla="*/ 0 h 3155857"/>
              <a:gd name="connsiteX1" fmla="*/ 0 w 2195677"/>
              <a:gd name="connsiteY1" fmla="*/ 1942898 h 3155857"/>
              <a:gd name="connsiteX2" fmla="*/ 2195677 w 2195677"/>
              <a:gd name="connsiteY2" fmla="*/ 3155857 h 3155857"/>
              <a:gd name="connsiteX3" fmla="*/ 1720673 w 2195677"/>
              <a:gd name="connsiteY3" fmla="*/ 0 h 3155857"/>
              <a:gd name="connsiteX0" fmla="*/ 17206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0673 w 2195677"/>
              <a:gd name="connsiteY3" fmla="*/ 0 h 3079657"/>
              <a:gd name="connsiteX0" fmla="*/ 1720673 w 2195677"/>
              <a:gd name="connsiteY0" fmla="*/ 0 h 3149507"/>
              <a:gd name="connsiteX1" fmla="*/ 0 w 2195677"/>
              <a:gd name="connsiteY1" fmla="*/ 1936548 h 3149507"/>
              <a:gd name="connsiteX2" fmla="*/ 2195677 w 2195677"/>
              <a:gd name="connsiteY2" fmla="*/ 3149507 h 3149507"/>
              <a:gd name="connsiteX3" fmla="*/ 1720673 w 219567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24975 w 2199979"/>
              <a:gd name="connsiteY0" fmla="*/ 0 h 3149507"/>
              <a:gd name="connsiteX1" fmla="*/ 0 w 2199979"/>
              <a:gd name="connsiteY1" fmla="*/ 1921800 h 3149507"/>
              <a:gd name="connsiteX2" fmla="*/ 2199979 w 2199979"/>
              <a:gd name="connsiteY2" fmla="*/ 3149507 h 3149507"/>
              <a:gd name="connsiteX3" fmla="*/ 1724975 w 2199979"/>
              <a:gd name="connsiteY3" fmla="*/ 0 h 3149507"/>
              <a:gd name="connsiteX0" fmla="*/ 1722399 w 2199979"/>
              <a:gd name="connsiteY0" fmla="*/ 0 h 3072234"/>
              <a:gd name="connsiteX1" fmla="*/ 0 w 2199979"/>
              <a:gd name="connsiteY1" fmla="*/ 1844527 h 3072234"/>
              <a:gd name="connsiteX2" fmla="*/ 2199979 w 2199979"/>
              <a:gd name="connsiteY2" fmla="*/ 3072234 h 3072234"/>
              <a:gd name="connsiteX3" fmla="*/ 1722399 w 2199979"/>
              <a:gd name="connsiteY3" fmla="*/ 0 h 3072234"/>
              <a:gd name="connsiteX0" fmla="*/ 1722399 w 2199979"/>
              <a:gd name="connsiteY0" fmla="*/ 0 h 3123750"/>
              <a:gd name="connsiteX1" fmla="*/ 0 w 2199979"/>
              <a:gd name="connsiteY1" fmla="*/ 1896043 h 3123750"/>
              <a:gd name="connsiteX2" fmla="*/ 2199979 w 2199979"/>
              <a:gd name="connsiteY2" fmla="*/ 3123750 h 3123750"/>
              <a:gd name="connsiteX3" fmla="*/ 1722399 w 2199979"/>
              <a:gd name="connsiteY3" fmla="*/ 0 h 3123750"/>
              <a:gd name="connsiteX0" fmla="*/ 1736047 w 2199979"/>
              <a:gd name="connsiteY0" fmla="*/ 0 h 3164694"/>
              <a:gd name="connsiteX1" fmla="*/ 0 w 2199979"/>
              <a:gd name="connsiteY1" fmla="*/ 1936987 h 3164694"/>
              <a:gd name="connsiteX2" fmla="*/ 2199979 w 2199979"/>
              <a:gd name="connsiteY2" fmla="*/ 3164694 h 3164694"/>
              <a:gd name="connsiteX3" fmla="*/ 1736047 w 2199979"/>
              <a:gd name="connsiteY3" fmla="*/ 0 h 31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979" h="3164694">
                <a:moveTo>
                  <a:pt x="1736047" y="0"/>
                </a:moveTo>
                <a:lnTo>
                  <a:pt x="0" y="1936987"/>
                </a:lnTo>
                <a:lnTo>
                  <a:pt x="2199979" y="3164694"/>
                </a:lnTo>
                <a:lnTo>
                  <a:pt x="1736047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8" name="Freeform 7"/>
          <p:cNvSpPr/>
          <p:nvPr/>
        </p:nvSpPr>
        <p:spPr>
          <a:xfrm>
            <a:off x="6375805" y="1"/>
            <a:ext cx="4644129" cy="1222744"/>
          </a:xfrm>
          <a:custGeom>
            <a:avLst/>
            <a:gdLst>
              <a:gd name="connsiteX0" fmla="*/ 0 w 4550735"/>
              <a:gd name="connsiteY0" fmla="*/ 0 h 1222745"/>
              <a:gd name="connsiteX1" fmla="*/ 1222744 w 4550735"/>
              <a:gd name="connsiteY1" fmla="*/ 1222745 h 1222745"/>
              <a:gd name="connsiteX2" fmla="*/ 4550735 w 4550735"/>
              <a:gd name="connsiteY2" fmla="*/ 10633 h 1222745"/>
              <a:gd name="connsiteX3" fmla="*/ 0 w 4550735"/>
              <a:gd name="connsiteY3" fmla="*/ 0 h 1222745"/>
              <a:gd name="connsiteX0" fmla="*/ 0 w 4582633"/>
              <a:gd name="connsiteY0" fmla="*/ 10633 h 1212112"/>
              <a:gd name="connsiteX1" fmla="*/ 1254642 w 4582633"/>
              <a:gd name="connsiteY1" fmla="*/ 1212112 h 1212112"/>
              <a:gd name="connsiteX2" fmla="*/ 4582633 w 4582633"/>
              <a:gd name="connsiteY2" fmla="*/ 0 h 1212112"/>
              <a:gd name="connsiteX3" fmla="*/ 0 w 4582633"/>
              <a:gd name="connsiteY3" fmla="*/ 10633 h 1212112"/>
              <a:gd name="connsiteX0" fmla="*/ 0 w 4566685"/>
              <a:gd name="connsiteY0" fmla="*/ 0 h 1228061"/>
              <a:gd name="connsiteX1" fmla="*/ 1238694 w 4566685"/>
              <a:gd name="connsiteY1" fmla="*/ 1228061 h 1228061"/>
              <a:gd name="connsiteX2" fmla="*/ 4566685 w 4566685"/>
              <a:gd name="connsiteY2" fmla="*/ 15949 h 1228061"/>
              <a:gd name="connsiteX3" fmla="*/ 0 w 4566685"/>
              <a:gd name="connsiteY3" fmla="*/ 0 h 1228061"/>
              <a:gd name="connsiteX0" fmla="*/ 0 w 4566685"/>
              <a:gd name="connsiteY0" fmla="*/ 0 h 1217428"/>
              <a:gd name="connsiteX1" fmla="*/ 1238694 w 4566685"/>
              <a:gd name="connsiteY1" fmla="*/ 1217428 h 1217428"/>
              <a:gd name="connsiteX2" fmla="*/ 4566685 w 4566685"/>
              <a:gd name="connsiteY2" fmla="*/ 5316 h 1217428"/>
              <a:gd name="connsiteX3" fmla="*/ 0 w 4566685"/>
              <a:gd name="connsiteY3" fmla="*/ 0 h 1217428"/>
              <a:gd name="connsiteX0" fmla="*/ 0 w 4614532"/>
              <a:gd name="connsiteY0" fmla="*/ 0 h 1217428"/>
              <a:gd name="connsiteX1" fmla="*/ 1238694 w 4614532"/>
              <a:gd name="connsiteY1" fmla="*/ 1217428 h 1217428"/>
              <a:gd name="connsiteX2" fmla="*/ 4614532 w 4614532"/>
              <a:gd name="connsiteY2" fmla="*/ 5316 h 1217428"/>
              <a:gd name="connsiteX3" fmla="*/ 0 w 4614532"/>
              <a:gd name="connsiteY3" fmla="*/ 0 h 1217428"/>
              <a:gd name="connsiteX0" fmla="*/ 0 w 4614532"/>
              <a:gd name="connsiteY0" fmla="*/ 0 h 1228060"/>
              <a:gd name="connsiteX1" fmla="*/ 1286541 w 4614532"/>
              <a:gd name="connsiteY1" fmla="*/ 1228060 h 1228060"/>
              <a:gd name="connsiteX2" fmla="*/ 4614532 w 4614532"/>
              <a:gd name="connsiteY2" fmla="*/ 5316 h 1228060"/>
              <a:gd name="connsiteX3" fmla="*/ 0 w 4614532"/>
              <a:gd name="connsiteY3" fmla="*/ 0 h 1228060"/>
              <a:gd name="connsiteX0" fmla="*/ 0 w 4614532"/>
              <a:gd name="connsiteY0" fmla="*/ 10633 h 1222744"/>
              <a:gd name="connsiteX1" fmla="*/ 1286541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10633 h 1201479"/>
              <a:gd name="connsiteX1" fmla="*/ 1238695 w 4614532"/>
              <a:gd name="connsiteY1" fmla="*/ 1201479 h 1201479"/>
              <a:gd name="connsiteX2" fmla="*/ 4614532 w 4614532"/>
              <a:gd name="connsiteY2" fmla="*/ 0 h 1201479"/>
              <a:gd name="connsiteX3" fmla="*/ 0 w 4614532"/>
              <a:gd name="connsiteY3" fmla="*/ 10633 h 1201479"/>
              <a:gd name="connsiteX0" fmla="*/ 0 w 4614532"/>
              <a:gd name="connsiteY0" fmla="*/ 10633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0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0 h 1222744"/>
              <a:gd name="connsiteX0" fmla="*/ 0 w 4630481"/>
              <a:gd name="connsiteY0" fmla="*/ 0 h 1222744"/>
              <a:gd name="connsiteX1" fmla="*/ 1249328 w 4630481"/>
              <a:gd name="connsiteY1" fmla="*/ 1222744 h 1222744"/>
              <a:gd name="connsiteX2" fmla="*/ 4630481 w 4630481"/>
              <a:gd name="connsiteY2" fmla="*/ 0 h 1222744"/>
              <a:gd name="connsiteX3" fmla="*/ 0 w 4630481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0 h 1222744"/>
              <a:gd name="connsiteX3" fmla="*/ 0 w 4671425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614149 h 1222744"/>
              <a:gd name="connsiteX3" fmla="*/ 0 w 4671425"/>
              <a:gd name="connsiteY3" fmla="*/ 0 h 1222744"/>
              <a:gd name="connsiteX0" fmla="*/ 0 w 4657777"/>
              <a:gd name="connsiteY0" fmla="*/ 13648 h 1236392"/>
              <a:gd name="connsiteX1" fmla="*/ 1290272 w 4657777"/>
              <a:gd name="connsiteY1" fmla="*/ 1236392 h 1236392"/>
              <a:gd name="connsiteX2" fmla="*/ 4657777 w 4657777"/>
              <a:gd name="connsiteY2" fmla="*/ 0 h 1236392"/>
              <a:gd name="connsiteX3" fmla="*/ 0 w 4657777"/>
              <a:gd name="connsiteY3" fmla="*/ 13648 h 1236392"/>
              <a:gd name="connsiteX0" fmla="*/ 0 w 4644129"/>
              <a:gd name="connsiteY0" fmla="*/ 0 h 1222744"/>
              <a:gd name="connsiteX1" fmla="*/ 1290272 w 4644129"/>
              <a:gd name="connsiteY1" fmla="*/ 1222744 h 1222744"/>
              <a:gd name="connsiteX2" fmla="*/ 4644129 w 4644129"/>
              <a:gd name="connsiteY2" fmla="*/ 0 h 1222744"/>
              <a:gd name="connsiteX3" fmla="*/ 0 w 4644129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129" h="1222744">
                <a:moveTo>
                  <a:pt x="0" y="0"/>
                </a:moveTo>
                <a:lnTo>
                  <a:pt x="1290272" y="1222744"/>
                </a:lnTo>
                <a:lnTo>
                  <a:pt x="464412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052439" y="2989173"/>
            <a:ext cx="3708351" cy="2971471"/>
          </a:xfrm>
          <a:custGeom>
            <a:avLst/>
            <a:gdLst>
              <a:gd name="connsiteX0" fmla="*/ 2291255 w 3641834"/>
              <a:gd name="connsiteY0" fmla="*/ 0 h 2958662"/>
              <a:gd name="connsiteX1" fmla="*/ 3641834 w 3641834"/>
              <a:gd name="connsiteY1" fmla="*/ 1692165 h 2958662"/>
              <a:gd name="connsiteX2" fmla="*/ 0 w 3641834"/>
              <a:gd name="connsiteY2" fmla="*/ 2958662 h 2958662"/>
              <a:gd name="connsiteX3" fmla="*/ 2291255 w 3641834"/>
              <a:gd name="connsiteY3" fmla="*/ 0 h 2958662"/>
              <a:gd name="connsiteX0" fmla="*/ 2291255 w 3641834"/>
              <a:gd name="connsiteY0" fmla="*/ 0 h 2963917"/>
              <a:gd name="connsiteX1" fmla="*/ 3641834 w 3641834"/>
              <a:gd name="connsiteY1" fmla="*/ 1697420 h 2963917"/>
              <a:gd name="connsiteX2" fmla="*/ 0 w 3641834"/>
              <a:gd name="connsiteY2" fmla="*/ 2963917 h 2963917"/>
              <a:gd name="connsiteX3" fmla="*/ 2291255 w 3641834"/>
              <a:gd name="connsiteY3" fmla="*/ 0 h 2963917"/>
              <a:gd name="connsiteX0" fmla="*/ 2301765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301765 w 3641834"/>
              <a:gd name="connsiteY3" fmla="*/ 0 h 2948152"/>
              <a:gd name="connsiteX0" fmla="*/ 2293452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293452 w 3641834"/>
              <a:gd name="connsiteY3" fmla="*/ 0 h 2948152"/>
              <a:gd name="connsiteX0" fmla="*/ 2305379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305379 w 3653761"/>
              <a:gd name="connsiteY3" fmla="*/ 0 h 2944176"/>
              <a:gd name="connsiteX0" fmla="*/ 2291731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291731 w 3653761"/>
              <a:gd name="connsiteY3" fmla="*/ 0 h 2944176"/>
              <a:gd name="connsiteX0" fmla="*/ 2305378 w 3653761"/>
              <a:gd name="connsiteY0" fmla="*/ 0 h 2971471"/>
              <a:gd name="connsiteX1" fmla="*/ 3653761 w 3653761"/>
              <a:gd name="connsiteY1" fmla="*/ 1708950 h 2971471"/>
              <a:gd name="connsiteX2" fmla="*/ 0 w 3653761"/>
              <a:gd name="connsiteY2" fmla="*/ 2971471 h 2971471"/>
              <a:gd name="connsiteX3" fmla="*/ 2305378 w 3653761"/>
              <a:gd name="connsiteY3" fmla="*/ 0 h 2971471"/>
              <a:gd name="connsiteX0" fmla="*/ 2305378 w 3694704"/>
              <a:gd name="connsiteY0" fmla="*/ 0 h 2971471"/>
              <a:gd name="connsiteX1" fmla="*/ 3694704 w 3694704"/>
              <a:gd name="connsiteY1" fmla="*/ 1722598 h 2971471"/>
              <a:gd name="connsiteX2" fmla="*/ 0 w 3694704"/>
              <a:gd name="connsiteY2" fmla="*/ 2971471 h 2971471"/>
              <a:gd name="connsiteX3" fmla="*/ 2305378 w 3694704"/>
              <a:gd name="connsiteY3" fmla="*/ 0 h 2971471"/>
              <a:gd name="connsiteX0" fmla="*/ 2319025 w 3708351"/>
              <a:gd name="connsiteY0" fmla="*/ 0 h 2971471"/>
              <a:gd name="connsiteX1" fmla="*/ 3708351 w 3708351"/>
              <a:gd name="connsiteY1" fmla="*/ 1722598 h 2971471"/>
              <a:gd name="connsiteX2" fmla="*/ 0 w 3708351"/>
              <a:gd name="connsiteY2" fmla="*/ 2971471 h 2971471"/>
              <a:gd name="connsiteX3" fmla="*/ 2319025 w 3708351"/>
              <a:gd name="connsiteY3" fmla="*/ 0 h 29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51" h="2971471">
                <a:moveTo>
                  <a:pt x="2319025" y="0"/>
                </a:moveTo>
                <a:lnTo>
                  <a:pt x="3708351" y="1722598"/>
                </a:lnTo>
                <a:lnTo>
                  <a:pt x="0" y="2971471"/>
                </a:lnTo>
                <a:lnTo>
                  <a:pt x="231902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0" name="Freeform 9"/>
          <p:cNvSpPr/>
          <p:nvPr/>
        </p:nvSpPr>
        <p:spPr>
          <a:xfrm>
            <a:off x="-3085" y="-4317"/>
            <a:ext cx="3366670" cy="1808791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346198"/>
              <a:gd name="connsiteY0" fmla="*/ 0 h 1771137"/>
              <a:gd name="connsiteX1" fmla="*/ 3346198 w 3346198"/>
              <a:gd name="connsiteY1" fmla="*/ 3282 h 1771137"/>
              <a:gd name="connsiteX2" fmla="*/ 3153403 w 3346198"/>
              <a:gd name="connsiteY2" fmla="*/ 1771137 h 1771137"/>
              <a:gd name="connsiteX3" fmla="*/ 0 w 3346198"/>
              <a:gd name="connsiteY3" fmla="*/ 0 h 1771137"/>
              <a:gd name="connsiteX0" fmla="*/ 0 w 3346198"/>
              <a:gd name="connsiteY0" fmla="*/ 0 h 1766374"/>
              <a:gd name="connsiteX1" fmla="*/ 3346198 w 3346198"/>
              <a:gd name="connsiteY1" fmla="*/ 3282 h 1766374"/>
              <a:gd name="connsiteX2" fmla="*/ 3110540 w 3346198"/>
              <a:gd name="connsiteY2" fmla="*/ 1766374 h 1766374"/>
              <a:gd name="connsiteX3" fmla="*/ 0 w 3346198"/>
              <a:gd name="connsiteY3" fmla="*/ 0 h 1766374"/>
              <a:gd name="connsiteX0" fmla="*/ 0 w 3346198"/>
              <a:gd name="connsiteY0" fmla="*/ 0 h 1780662"/>
              <a:gd name="connsiteX1" fmla="*/ 3346198 w 3346198"/>
              <a:gd name="connsiteY1" fmla="*/ 3282 h 1780662"/>
              <a:gd name="connsiteX2" fmla="*/ 3091490 w 3346198"/>
              <a:gd name="connsiteY2" fmla="*/ 1780662 h 1780662"/>
              <a:gd name="connsiteX3" fmla="*/ 0 w 3346198"/>
              <a:gd name="connsiteY3" fmla="*/ 0 h 1780662"/>
              <a:gd name="connsiteX0" fmla="*/ 0 w 3346198"/>
              <a:gd name="connsiteY0" fmla="*/ 0 h 1804474"/>
              <a:gd name="connsiteX1" fmla="*/ 3346198 w 3346198"/>
              <a:gd name="connsiteY1" fmla="*/ 3282 h 1804474"/>
              <a:gd name="connsiteX2" fmla="*/ 3115303 w 3346198"/>
              <a:gd name="connsiteY2" fmla="*/ 1804474 h 1804474"/>
              <a:gd name="connsiteX3" fmla="*/ 0 w 3346198"/>
              <a:gd name="connsiteY3" fmla="*/ 0 h 1804474"/>
              <a:gd name="connsiteX0" fmla="*/ 0 w 3346198"/>
              <a:gd name="connsiteY0" fmla="*/ 10366 h 1801192"/>
              <a:gd name="connsiteX1" fmla="*/ 3346198 w 3346198"/>
              <a:gd name="connsiteY1" fmla="*/ 0 h 1801192"/>
              <a:gd name="connsiteX2" fmla="*/ 3115303 w 3346198"/>
              <a:gd name="connsiteY2" fmla="*/ 1801192 h 1801192"/>
              <a:gd name="connsiteX3" fmla="*/ 0 w 3346198"/>
              <a:gd name="connsiteY3" fmla="*/ 10366 h 1801192"/>
              <a:gd name="connsiteX0" fmla="*/ 0 w 3366670"/>
              <a:gd name="connsiteY0" fmla="*/ 0 h 1818122"/>
              <a:gd name="connsiteX1" fmla="*/ 3366670 w 3366670"/>
              <a:gd name="connsiteY1" fmla="*/ 16930 h 1818122"/>
              <a:gd name="connsiteX2" fmla="*/ 3135775 w 3366670"/>
              <a:gd name="connsiteY2" fmla="*/ 1818122 h 1818122"/>
              <a:gd name="connsiteX3" fmla="*/ 0 w 3366670"/>
              <a:gd name="connsiteY3" fmla="*/ 0 h 1818122"/>
              <a:gd name="connsiteX0" fmla="*/ 0 w 3363258"/>
              <a:gd name="connsiteY0" fmla="*/ 0 h 1811298"/>
              <a:gd name="connsiteX1" fmla="*/ 3363258 w 3363258"/>
              <a:gd name="connsiteY1" fmla="*/ 10106 h 1811298"/>
              <a:gd name="connsiteX2" fmla="*/ 3132363 w 3363258"/>
              <a:gd name="connsiteY2" fmla="*/ 1811298 h 1811298"/>
              <a:gd name="connsiteX3" fmla="*/ 0 w 3363258"/>
              <a:gd name="connsiteY3" fmla="*/ 0 h 1811298"/>
              <a:gd name="connsiteX0" fmla="*/ 0 w 3363258"/>
              <a:gd name="connsiteY0" fmla="*/ 0 h 1807886"/>
              <a:gd name="connsiteX1" fmla="*/ 3363258 w 3363258"/>
              <a:gd name="connsiteY1" fmla="*/ 6694 h 1807886"/>
              <a:gd name="connsiteX2" fmla="*/ 3132363 w 3363258"/>
              <a:gd name="connsiteY2" fmla="*/ 1807886 h 1807886"/>
              <a:gd name="connsiteX3" fmla="*/ 0 w 3363258"/>
              <a:gd name="connsiteY3" fmla="*/ 0 h 1807886"/>
              <a:gd name="connsiteX0" fmla="*/ 0 w 3363258"/>
              <a:gd name="connsiteY0" fmla="*/ 3542 h 1801192"/>
              <a:gd name="connsiteX1" fmla="*/ 3363258 w 3363258"/>
              <a:gd name="connsiteY1" fmla="*/ 0 h 1801192"/>
              <a:gd name="connsiteX2" fmla="*/ 3132363 w 3363258"/>
              <a:gd name="connsiteY2" fmla="*/ 1801192 h 1801192"/>
              <a:gd name="connsiteX3" fmla="*/ 0 w 3363258"/>
              <a:gd name="connsiteY3" fmla="*/ 3542 h 1801192"/>
              <a:gd name="connsiteX0" fmla="*/ 0 w 3366670"/>
              <a:gd name="connsiteY0" fmla="*/ 0 h 1804474"/>
              <a:gd name="connsiteX1" fmla="*/ 3366670 w 3366670"/>
              <a:gd name="connsiteY1" fmla="*/ 3282 h 1804474"/>
              <a:gd name="connsiteX2" fmla="*/ 3135775 w 3366670"/>
              <a:gd name="connsiteY2" fmla="*/ 1804474 h 1804474"/>
              <a:gd name="connsiteX3" fmla="*/ 0 w 3366670"/>
              <a:gd name="connsiteY3" fmla="*/ 0 h 180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670" h="1804474">
                <a:moveTo>
                  <a:pt x="0" y="0"/>
                </a:moveTo>
                <a:lnTo>
                  <a:pt x="3366670" y="3282"/>
                </a:lnTo>
                <a:lnTo>
                  <a:pt x="3135775" y="18044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1" name="Freeform 10"/>
          <p:cNvSpPr/>
          <p:nvPr/>
        </p:nvSpPr>
        <p:spPr>
          <a:xfrm>
            <a:off x="3111696" y="1778988"/>
            <a:ext cx="3269644" cy="3085357"/>
          </a:xfrm>
          <a:custGeom>
            <a:avLst/>
            <a:gdLst>
              <a:gd name="connsiteX0" fmla="*/ 0 w 3237186"/>
              <a:gd name="connsiteY0" fmla="*/ 0 h 3095296"/>
              <a:gd name="connsiteX1" fmla="*/ 441434 w 3237186"/>
              <a:gd name="connsiteY1" fmla="*/ 3095296 h 3095296"/>
              <a:gd name="connsiteX2" fmla="*/ 3237186 w 3237186"/>
              <a:gd name="connsiteY2" fmla="*/ 1255986 h 3095296"/>
              <a:gd name="connsiteX3" fmla="*/ 0 w 3237186"/>
              <a:gd name="connsiteY3" fmla="*/ 0 h 3095296"/>
              <a:gd name="connsiteX0" fmla="*/ 0 w 3237186"/>
              <a:gd name="connsiteY0" fmla="*/ 0 h 3109584"/>
              <a:gd name="connsiteX1" fmla="*/ 441434 w 3237186"/>
              <a:gd name="connsiteY1" fmla="*/ 3109584 h 3109584"/>
              <a:gd name="connsiteX2" fmla="*/ 3237186 w 3237186"/>
              <a:gd name="connsiteY2" fmla="*/ 1270274 h 3109584"/>
              <a:gd name="connsiteX3" fmla="*/ 0 w 3237186"/>
              <a:gd name="connsiteY3" fmla="*/ 0 h 3109584"/>
              <a:gd name="connsiteX0" fmla="*/ 0 w 3237186"/>
              <a:gd name="connsiteY0" fmla="*/ 0 h 3085764"/>
              <a:gd name="connsiteX1" fmla="*/ 441434 w 3237186"/>
              <a:gd name="connsiteY1" fmla="*/ 3085764 h 3085764"/>
              <a:gd name="connsiteX2" fmla="*/ 3237186 w 3237186"/>
              <a:gd name="connsiteY2" fmla="*/ 1246454 h 3085764"/>
              <a:gd name="connsiteX3" fmla="*/ 0 w 3237186"/>
              <a:gd name="connsiteY3" fmla="*/ 0 h 3085764"/>
              <a:gd name="connsiteX0" fmla="*/ 0 w 3255520"/>
              <a:gd name="connsiteY0" fmla="*/ 0 h 3085764"/>
              <a:gd name="connsiteX1" fmla="*/ 441434 w 3255520"/>
              <a:gd name="connsiteY1" fmla="*/ 3085764 h 3085764"/>
              <a:gd name="connsiteX2" fmla="*/ 3255520 w 3255520"/>
              <a:gd name="connsiteY2" fmla="*/ 1239108 h 3085764"/>
              <a:gd name="connsiteX3" fmla="*/ 0 w 3255520"/>
              <a:gd name="connsiteY3" fmla="*/ 0 h 3085764"/>
              <a:gd name="connsiteX0" fmla="*/ 0 w 3255520"/>
              <a:gd name="connsiteY0" fmla="*/ 0 h 3088940"/>
              <a:gd name="connsiteX1" fmla="*/ 460457 w 3255520"/>
              <a:gd name="connsiteY1" fmla="*/ 3088940 h 3088940"/>
              <a:gd name="connsiteX2" fmla="*/ 3255520 w 3255520"/>
              <a:gd name="connsiteY2" fmla="*/ 1239108 h 3088940"/>
              <a:gd name="connsiteX3" fmla="*/ 0 w 3255520"/>
              <a:gd name="connsiteY3" fmla="*/ 0 h 3088940"/>
              <a:gd name="connsiteX0" fmla="*/ 0 w 3262334"/>
              <a:gd name="connsiteY0" fmla="*/ 0 h 3088940"/>
              <a:gd name="connsiteX1" fmla="*/ 460457 w 3262334"/>
              <a:gd name="connsiteY1" fmla="*/ 3088940 h 3088940"/>
              <a:gd name="connsiteX2" fmla="*/ 3262334 w 3262334"/>
              <a:gd name="connsiteY2" fmla="*/ 1239108 h 3088940"/>
              <a:gd name="connsiteX3" fmla="*/ 0 w 3262334"/>
              <a:gd name="connsiteY3" fmla="*/ 0 h 3088940"/>
              <a:gd name="connsiteX0" fmla="*/ 0 w 3264905"/>
              <a:gd name="connsiteY0" fmla="*/ 0 h 3086363"/>
              <a:gd name="connsiteX1" fmla="*/ 463028 w 3264905"/>
              <a:gd name="connsiteY1" fmla="*/ 3086363 h 3086363"/>
              <a:gd name="connsiteX2" fmla="*/ 3264905 w 3264905"/>
              <a:gd name="connsiteY2" fmla="*/ 1236531 h 3086363"/>
              <a:gd name="connsiteX3" fmla="*/ 0 w 3264905"/>
              <a:gd name="connsiteY3" fmla="*/ 0 h 308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905" h="3086363">
                <a:moveTo>
                  <a:pt x="0" y="0"/>
                </a:moveTo>
                <a:lnTo>
                  <a:pt x="463028" y="3086363"/>
                </a:lnTo>
                <a:lnTo>
                  <a:pt x="3264905" y="123653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2" name="Freeform 11"/>
          <p:cNvSpPr/>
          <p:nvPr/>
        </p:nvSpPr>
        <p:spPr>
          <a:xfrm>
            <a:off x="7713406" y="2411362"/>
            <a:ext cx="1983659" cy="4457360"/>
          </a:xfrm>
          <a:custGeom>
            <a:avLst/>
            <a:gdLst>
              <a:gd name="connsiteX0" fmla="*/ 1983659 w 1983659"/>
              <a:gd name="connsiteY0" fmla="*/ 0 h 4431891"/>
              <a:gd name="connsiteX1" fmla="*/ 1032388 w 1983659"/>
              <a:gd name="connsiteY1" fmla="*/ 4431891 h 4431891"/>
              <a:gd name="connsiteX2" fmla="*/ 0 w 1983659"/>
              <a:gd name="connsiteY2" fmla="*/ 2286000 h 4431891"/>
              <a:gd name="connsiteX3" fmla="*/ 1983659 w 1983659"/>
              <a:gd name="connsiteY3" fmla="*/ 0 h 4431891"/>
              <a:gd name="connsiteX0" fmla="*/ 1983659 w 1983659"/>
              <a:gd name="connsiteY0" fmla="*/ 0 h 4439842"/>
              <a:gd name="connsiteX1" fmla="*/ 1000583 w 1983659"/>
              <a:gd name="connsiteY1" fmla="*/ 4439842 h 4439842"/>
              <a:gd name="connsiteX2" fmla="*/ 0 w 1983659"/>
              <a:gd name="connsiteY2" fmla="*/ 2286000 h 4439842"/>
              <a:gd name="connsiteX3" fmla="*/ 1983659 w 1983659"/>
              <a:gd name="connsiteY3" fmla="*/ 0 h 4439842"/>
              <a:gd name="connsiteX0" fmla="*/ 1983659 w 1983659"/>
              <a:gd name="connsiteY0" fmla="*/ 0 h 4447794"/>
              <a:gd name="connsiteX1" fmla="*/ 1000583 w 1983659"/>
              <a:gd name="connsiteY1" fmla="*/ 4447794 h 4447794"/>
              <a:gd name="connsiteX2" fmla="*/ 0 w 1983659"/>
              <a:gd name="connsiteY2" fmla="*/ 2286000 h 4447794"/>
              <a:gd name="connsiteX3" fmla="*/ 1983659 w 1983659"/>
              <a:gd name="connsiteY3" fmla="*/ 0 h 4447794"/>
              <a:gd name="connsiteX0" fmla="*/ 1983659 w 1983659"/>
              <a:gd name="connsiteY0" fmla="*/ 0 h 4471648"/>
              <a:gd name="connsiteX1" fmla="*/ 1000583 w 1983659"/>
              <a:gd name="connsiteY1" fmla="*/ 4471648 h 4471648"/>
              <a:gd name="connsiteX2" fmla="*/ 0 w 1983659"/>
              <a:gd name="connsiteY2" fmla="*/ 2286000 h 4471648"/>
              <a:gd name="connsiteX3" fmla="*/ 1983659 w 1983659"/>
              <a:gd name="connsiteY3" fmla="*/ 0 h 4471648"/>
              <a:gd name="connsiteX0" fmla="*/ 1983659 w 1983659"/>
              <a:gd name="connsiteY0" fmla="*/ 0 h 4457360"/>
              <a:gd name="connsiteX1" fmla="*/ 995820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  <a:gd name="connsiteX0" fmla="*/ 1983659 w 1983659"/>
              <a:gd name="connsiteY0" fmla="*/ 0 h 4457360"/>
              <a:gd name="connsiteX1" fmla="*/ 991058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59" h="4457360">
                <a:moveTo>
                  <a:pt x="1983659" y="0"/>
                </a:moveTo>
                <a:lnTo>
                  <a:pt x="991058" y="4457360"/>
                </a:lnTo>
                <a:lnTo>
                  <a:pt x="0" y="2286000"/>
                </a:lnTo>
                <a:lnTo>
                  <a:pt x="198365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3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3" name="Freeform 12"/>
          <p:cNvSpPr/>
          <p:nvPr/>
        </p:nvSpPr>
        <p:spPr>
          <a:xfrm>
            <a:off x="6341757" y="1209676"/>
            <a:ext cx="3359456" cy="1822946"/>
          </a:xfrm>
          <a:custGeom>
            <a:avLst/>
            <a:gdLst>
              <a:gd name="connsiteX0" fmla="*/ 1271587 w 3305175"/>
              <a:gd name="connsiteY0" fmla="*/ 0 h 1809750"/>
              <a:gd name="connsiteX1" fmla="*/ 3305175 w 3305175"/>
              <a:gd name="connsiteY1" fmla="*/ 1233487 h 1809750"/>
              <a:gd name="connsiteX2" fmla="*/ 0 w 3305175"/>
              <a:gd name="connsiteY2" fmla="*/ 1809750 h 1809750"/>
              <a:gd name="connsiteX3" fmla="*/ 1271587 w 3305175"/>
              <a:gd name="connsiteY3" fmla="*/ 0 h 1809750"/>
              <a:gd name="connsiteX0" fmla="*/ 1281112 w 3314700"/>
              <a:gd name="connsiteY0" fmla="*/ 0 h 1828800"/>
              <a:gd name="connsiteX1" fmla="*/ 3314700 w 3314700"/>
              <a:gd name="connsiteY1" fmla="*/ 1233487 h 1828800"/>
              <a:gd name="connsiteX2" fmla="*/ 0 w 3314700"/>
              <a:gd name="connsiteY2" fmla="*/ 1828800 h 1828800"/>
              <a:gd name="connsiteX3" fmla="*/ 1281112 w 3314700"/>
              <a:gd name="connsiteY3" fmla="*/ 0 h 1828800"/>
              <a:gd name="connsiteX0" fmla="*/ 1300162 w 3333750"/>
              <a:gd name="connsiteY0" fmla="*/ 0 h 1824037"/>
              <a:gd name="connsiteX1" fmla="*/ 3333750 w 3333750"/>
              <a:gd name="connsiteY1" fmla="*/ 1233487 h 1824037"/>
              <a:gd name="connsiteX2" fmla="*/ 0 w 3333750"/>
              <a:gd name="connsiteY2" fmla="*/ 1824037 h 1824037"/>
              <a:gd name="connsiteX3" fmla="*/ 1300162 w 3333750"/>
              <a:gd name="connsiteY3" fmla="*/ 0 h 1824037"/>
              <a:gd name="connsiteX0" fmla="*/ 1314449 w 3333750"/>
              <a:gd name="connsiteY0" fmla="*/ 0 h 1381124"/>
              <a:gd name="connsiteX1" fmla="*/ 3333750 w 3333750"/>
              <a:gd name="connsiteY1" fmla="*/ 790574 h 1381124"/>
              <a:gd name="connsiteX2" fmla="*/ 0 w 3333750"/>
              <a:gd name="connsiteY2" fmla="*/ 1381124 h 1381124"/>
              <a:gd name="connsiteX3" fmla="*/ 1314449 w 3333750"/>
              <a:gd name="connsiteY3" fmla="*/ 0 h 138112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456" h="1822946">
                <a:moveTo>
                  <a:pt x="1325868" y="0"/>
                </a:moveTo>
                <a:lnTo>
                  <a:pt x="3359456" y="1228724"/>
                </a:lnTo>
                <a:lnTo>
                  <a:pt x="0" y="1822946"/>
                </a:lnTo>
                <a:lnTo>
                  <a:pt x="1325868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6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4" name="Freeform 13"/>
          <p:cNvSpPr/>
          <p:nvPr/>
        </p:nvSpPr>
        <p:spPr>
          <a:xfrm>
            <a:off x="-227" y="-2"/>
            <a:ext cx="1040749" cy="6862615"/>
          </a:xfrm>
          <a:custGeom>
            <a:avLst/>
            <a:gdLst>
              <a:gd name="connsiteX0" fmla="*/ 0 w 1076445"/>
              <a:gd name="connsiteY0" fmla="*/ 0 h 6817489"/>
              <a:gd name="connsiteX1" fmla="*/ 1076445 w 1076445"/>
              <a:gd name="connsiteY1" fmla="*/ 1805651 h 6817489"/>
              <a:gd name="connsiteX2" fmla="*/ 11574 w 1076445"/>
              <a:gd name="connsiteY2" fmla="*/ 6817489 h 6817489"/>
              <a:gd name="connsiteX3" fmla="*/ 0 w 1076445"/>
              <a:gd name="connsiteY3" fmla="*/ 0 h 6817489"/>
              <a:gd name="connsiteX0" fmla="*/ 0 w 873245"/>
              <a:gd name="connsiteY0" fmla="*/ 0 h 6817489"/>
              <a:gd name="connsiteX1" fmla="*/ 873245 w 873245"/>
              <a:gd name="connsiteY1" fmla="*/ 1764376 h 6817489"/>
              <a:gd name="connsiteX2" fmla="*/ 11574 w 873245"/>
              <a:gd name="connsiteY2" fmla="*/ 6817489 h 6817489"/>
              <a:gd name="connsiteX3" fmla="*/ 0 w 873245"/>
              <a:gd name="connsiteY3" fmla="*/ 0 h 6817489"/>
              <a:gd name="connsiteX0" fmla="*/ 0 w 1047870"/>
              <a:gd name="connsiteY0" fmla="*/ 0 h 6817489"/>
              <a:gd name="connsiteX1" fmla="*/ 1047870 w 1047870"/>
              <a:gd name="connsiteY1" fmla="*/ 1770726 h 6817489"/>
              <a:gd name="connsiteX2" fmla="*/ 11574 w 1047870"/>
              <a:gd name="connsiteY2" fmla="*/ 6817489 h 6817489"/>
              <a:gd name="connsiteX3" fmla="*/ 0 w 1047870"/>
              <a:gd name="connsiteY3" fmla="*/ 0 h 6817489"/>
              <a:gd name="connsiteX0" fmla="*/ 0 w 698013"/>
              <a:gd name="connsiteY0" fmla="*/ 0 h 6817489"/>
              <a:gd name="connsiteX1" fmla="*/ 698013 w 698013"/>
              <a:gd name="connsiteY1" fmla="*/ 2181752 h 6817489"/>
              <a:gd name="connsiteX2" fmla="*/ 11574 w 698013"/>
              <a:gd name="connsiteY2" fmla="*/ 6817489 h 6817489"/>
              <a:gd name="connsiteX3" fmla="*/ 0 w 698013"/>
              <a:gd name="connsiteY3" fmla="*/ 0 h 6817489"/>
              <a:gd name="connsiteX0" fmla="*/ 0 w 1039919"/>
              <a:gd name="connsiteY0" fmla="*/ 0 h 6817489"/>
              <a:gd name="connsiteX1" fmla="*/ 1039919 w 1039919"/>
              <a:gd name="connsiteY1" fmla="*/ 1762823 h 6817489"/>
              <a:gd name="connsiteX2" fmla="*/ 11574 w 1039919"/>
              <a:gd name="connsiteY2" fmla="*/ 6817489 h 6817489"/>
              <a:gd name="connsiteX3" fmla="*/ 0 w 1039919"/>
              <a:gd name="connsiteY3" fmla="*/ 0 h 6817489"/>
              <a:gd name="connsiteX0" fmla="*/ 0 w 823788"/>
              <a:gd name="connsiteY0" fmla="*/ 0 h 6817489"/>
              <a:gd name="connsiteX1" fmla="*/ 823788 w 823788"/>
              <a:gd name="connsiteY1" fmla="*/ 1820668 h 6817489"/>
              <a:gd name="connsiteX2" fmla="*/ 11574 w 823788"/>
              <a:gd name="connsiteY2" fmla="*/ 6817489 h 6817489"/>
              <a:gd name="connsiteX3" fmla="*/ 0 w 823788"/>
              <a:gd name="connsiteY3" fmla="*/ 0 h 6817489"/>
              <a:gd name="connsiteX0" fmla="*/ 0 w 1035762"/>
              <a:gd name="connsiteY0" fmla="*/ 0 h 6817489"/>
              <a:gd name="connsiteX1" fmla="*/ 1035762 w 1035762"/>
              <a:gd name="connsiteY1" fmla="*/ 1766955 h 6817489"/>
              <a:gd name="connsiteX2" fmla="*/ 11574 w 1035762"/>
              <a:gd name="connsiteY2" fmla="*/ 6817489 h 6817489"/>
              <a:gd name="connsiteX3" fmla="*/ 0 w 1035762"/>
              <a:gd name="connsiteY3" fmla="*/ 0 h 6817489"/>
              <a:gd name="connsiteX0" fmla="*/ 0 w 1040524"/>
              <a:gd name="connsiteY0" fmla="*/ 0 h 6817489"/>
              <a:gd name="connsiteX1" fmla="*/ 1040524 w 1040524"/>
              <a:gd name="connsiteY1" fmla="*/ 1762221 h 6817489"/>
              <a:gd name="connsiteX2" fmla="*/ 11574 w 1040524"/>
              <a:gd name="connsiteY2" fmla="*/ 6817489 h 6817489"/>
              <a:gd name="connsiteX3" fmla="*/ 0 w 1040524"/>
              <a:gd name="connsiteY3" fmla="*/ 0 h 6817489"/>
              <a:gd name="connsiteX0" fmla="*/ 225 w 1040749"/>
              <a:gd name="connsiteY0" fmla="*/ 0 h 6858541"/>
              <a:gd name="connsiteX1" fmla="*/ 1040749 w 1040749"/>
              <a:gd name="connsiteY1" fmla="*/ 1762221 h 6858541"/>
              <a:gd name="connsiteX2" fmla="*/ 0 w 1040749"/>
              <a:gd name="connsiteY2" fmla="*/ 6858541 h 6858541"/>
              <a:gd name="connsiteX3" fmla="*/ 225 w 1040749"/>
              <a:gd name="connsiteY3" fmla="*/ 0 h 6858541"/>
              <a:gd name="connsiteX0" fmla="*/ 225 w 1040749"/>
              <a:gd name="connsiteY0" fmla="*/ 0 h 6835083"/>
              <a:gd name="connsiteX1" fmla="*/ 1040749 w 1040749"/>
              <a:gd name="connsiteY1" fmla="*/ 1762221 h 6835083"/>
              <a:gd name="connsiteX2" fmla="*/ 0 w 1040749"/>
              <a:gd name="connsiteY2" fmla="*/ 6835083 h 6835083"/>
              <a:gd name="connsiteX3" fmla="*/ 225 w 1040749"/>
              <a:gd name="connsiteY3" fmla="*/ 0 h 683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749" h="6835083">
                <a:moveTo>
                  <a:pt x="225" y="0"/>
                </a:moveTo>
                <a:lnTo>
                  <a:pt x="1040749" y="1762221"/>
                </a:lnTo>
                <a:lnTo>
                  <a:pt x="0" y="6835083"/>
                </a:lnTo>
                <a:lnTo>
                  <a:pt x="225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5" name="Freeform 14"/>
          <p:cNvSpPr/>
          <p:nvPr/>
        </p:nvSpPr>
        <p:spPr>
          <a:xfrm>
            <a:off x="3119436" y="-1"/>
            <a:ext cx="3260163" cy="3022037"/>
          </a:xfrm>
          <a:custGeom>
            <a:avLst/>
            <a:gdLst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85737 w 3228975"/>
              <a:gd name="connsiteY3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976437 w 3228975"/>
              <a:gd name="connsiteY3" fmla="*/ 1776413 h 3024188"/>
              <a:gd name="connsiteX4" fmla="*/ 185737 w 3228975"/>
              <a:gd name="connsiteY4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2733674 w 3228975"/>
              <a:gd name="connsiteY3" fmla="*/ 1281113 h 3024188"/>
              <a:gd name="connsiteX4" fmla="*/ 185737 w 3228975"/>
              <a:gd name="connsiteY4" fmla="*/ 0 h 3024188"/>
              <a:gd name="connsiteX0" fmla="*/ 185737 w 3181350"/>
              <a:gd name="connsiteY0" fmla="*/ 0 h 2481263"/>
              <a:gd name="connsiteX1" fmla="*/ 0 w 3181350"/>
              <a:gd name="connsiteY1" fmla="*/ 1771650 h 2481263"/>
              <a:gd name="connsiteX2" fmla="*/ 3181350 w 3181350"/>
              <a:gd name="connsiteY2" fmla="*/ 2481263 h 2481263"/>
              <a:gd name="connsiteX3" fmla="*/ 2733674 w 3181350"/>
              <a:gd name="connsiteY3" fmla="*/ 1281113 h 2481263"/>
              <a:gd name="connsiteX4" fmla="*/ 185737 w 3181350"/>
              <a:gd name="connsiteY4" fmla="*/ 0 h 24812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1113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5876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185737 w 3214688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81175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66887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7165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9070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22037"/>
              <a:gd name="connsiteX1" fmla="*/ 0 w 3252789"/>
              <a:gd name="connsiteY1" fmla="*/ 1790700 h 3022037"/>
              <a:gd name="connsiteX2" fmla="*/ 3252789 w 3252789"/>
              <a:gd name="connsiteY2" fmla="*/ 3022037 h 3022037"/>
              <a:gd name="connsiteX3" fmla="*/ 223838 w 3252789"/>
              <a:gd name="connsiteY3" fmla="*/ 0 h 3022037"/>
              <a:gd name="connsiteX0" fmla="*/ 223838 w 3260163"/>
              <a:gd name="connsiteY0" fmla="*/ 0 h 3014663"/>
              <a:gd name="connsiteX1" fmla="*/ 0 w 3260163"/>
              <a:gd name="connsiteY1" fmla="*/ 1790700 h 3014663"/>
              <a:gd name="connsiteX2" fmla="*/ 3260163 w 3260163"/>
              <a:gd name="connsiteY2" fmla="*/ 3014663 h 3014663"/>
              <a:gd name="connsiteX3" fmla="*/ 223838 w 3260163"/>
              <a:gd name="connsiteY3" fmla="*/ 0 h 3014663"/>
              <a:gd name="connsiteX0" fmla="*/ 223838 w 3260163"/>
              <a:gd name="connsiteY0" fmla="*/ 0 h 3022037"/>
              <a:gd name="connsiteX1" fmla="*/ 0 w 3260163"/>
              <a:gd name="connsiteY1" fmla="*/ 1790700 h 3022037"/>
              <a:gd name="connsiteX2" fmla="*/ 3260163 w 3260163"/>
              <a:gd name="connsiteY2" fmla="*/ 3022037 h 3022037"/>
              <a:gd name="connsiteX3" fmla="*/ 223838 w 3260163"/>
              <a:gd name="connsiteY3" fmla="*/ 0 h 30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163" h="3022037">
                <a:moveTo>
                  <a:pt x="223838" y="0"/>
                </a:moveTo>
                <a:lnTo>
                  <a:pt x="0" y="1790700"/>
                </a:lnTo>
                <a:lnTo>
                  <a:pt x="3260163" y="3022037"/>
                </a:lnTo>
                <a:lnTo>
                  <a:pt x="223838" y="0"/>
                </a:lnTo>
                <a:close/>
              </a:path>
            </a:pathLst>
          </a:custGeom>
          <a:gradFill>
            <a:gsLst>
              <a:gs pos="58000">
                <a:schemeClr val="accent2"/>
              </a:gs>
              <a:gs pos="0">
                <a:schemeClr val="accent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6" name="Freeform 15"/>
          <p:cNvSpPr/>
          <p:nvPr/>
        </p:nvSpPr>
        <p:spPr>
          <a:xfrm>
            <a:off x="3343275" y="0"/>
            <a:ext cx="4337998" cy="3019426"/>
          </a:xfrm>
          <a:custGeom>
            <a:avLst/>
            <a:gdLst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28950 w 4337998"/>
              <a:gd name="connsiteY2" fmla="*/ 3019426 h 3019426"/>
              <a:gd name="connsiteX3" fmla="*/ 0 w 4337998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15303 w 4337998"/>
              <a:gd name="connsiteY2" fmla="*/ 3019426 h 3019426"/>
              <a:gd name="connsiteX3" fmla="*/ 0 w 4337998"/>
              <a:gd name="connsiteY3" fmla="*/ 0 h 301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998" h="3019426">
                <a:moveTo>
                  <a:pt x="0" y="0"/>
                </a:moveTo>
                <a:lnTo>
                  <a:pt x="4337998" y="1214438"/>
                </a:lnTo>
                <a:lnTo>
                  <a:pt x="3015303" y="301942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accent2"/>
              </a:gs>
              <a:gs pos="100000">
                <a:schemeClr val="accent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r>
              <a:rPr lang="en-US" sz="2000" smtClean="0"/>
              <a:t>s</a:t>
            </a:r>
            <a:endParaRPr lang="en-US" sz="2000" dirty="0"/>
          </a:p>
        </p:txBody>
      </p:sp>
      <p:sp>
        <p:nvSpPr>
          <p:cNvPr id="17" name="Freeform 16"/>
          <p:cNvSpPr/>
          <p:nvPr/>
        </p:nvSpPr>
        <p:spPr>
          <a:xfrm>
            <a:off x="7667625" y="1"/>
            <a:ext cx="4524375" cy="1214438"/>
          </a:xfrm>
          <a:custGeom>
            <a:avLst/>
            <a:gdLst>
              <a:gd name="connsiteX0" fmla="*/ 3367088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67088 w 4524375"/>
              <a:gd name="connsiteY3" fmla="*/ 0 h 1223963"/>
              <a:gd name="connsiteX0" fmla="*/ 3352800 w 4524375"/>
              <a:gd name="connsiteY0" fmla="*/ 0 h 1233489"/>
              <a:gd name="connsiteX1" fmla="*/ 0 w 4524375"/>
              <a:gd name="connsiteY1" fmla="*/ 1233489 h 1233489"/>
              <a:gd name="connsiteX2" fmla="*/ 4524375 w 4524375"/>
              <a:gd name="connsiteY2" fmla="*/ 1081089 h 1233489"/>
              <a:gd name="connsiteX3" fmla="*/ 3352800 w 4524375"/>
              <a:gd name="connsiteY3" fmla="*/ 0 h 1233489"/>
              <a:gd name="connsiteX0" fmla="*/ 3352800 w 4524375"/>
              <a:gd name="connsiteY0" fmla="*/ 0 h 1228726"/>
              <a:gd name="connsiteX1" fmla="*/ 0 w 4524375"/>
              <a:gd name="connsiteY1" fmla="*/ 1228726 h 1228726"/>
              <a:gd name="connsiteX2" fmla="*/ 4524375 w 4524375"/>
              <a:gd name="connsiteY2" fmla="*/ 1076326 h 1228726"/>
              <a:gd name="connsiteX3" fmla="*/ 3352800 w 4524375"/>
              <a:gd name="connsiteY3" fmla="*/ 0 h 1228726"/>
              <a:gd name="connsiteX0" fmla="*/ 3357563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57563 w 4524375"/>
              <a:gd name="connsiteY3" fmla="*/ 0 h 1223963"/>
              <a:gd name="connsiteX0" fmla="*/ 3371851 w 4538663"/>
              <a:gd name="connsiteY0" fmla="*/ 0 h 1219200"/>
              <a:gd name="connsiteX1" fmla="*/ 0 w 4538663"/>
              <a:gd name="connsiteY1" fmla="*/ 1219200 h 1219200"/>
              <a:gd name="connsiteX2" fmla="*/ 4538663 w 4538663"/>
              <a:gd name="connsiteY2" fmla="*/ 1071563 h 1219200"/>
              <a:gd name="connsiteX3" fmla="*/ 3371851 w 4538663"/>
              <a:gd name="connsiteY3" fmla="*/ 0 h 1219200"/>
              <a:gd name="connsiteX0" fmla="*/ 3243264 w 4410076"/>
              <a:gd name="connsiteY0" fmla="*/ 0 h 1071563"/>
              <a:gd name="connsiteX1" fmla="*/ 0 w 4410076"/>
              <a:gd name="connsiteY1" fmla="*/ 1033463 h 1071563"/>
              <a:gd name="connsiteX2" fmla="*/ 4410076 w 4410076"/>
              <a:gd name="connsiteY2" fmla="*/ 1071563 h 1071563"/>
              <a:gd name="connsiteX3" fmla="*/ 3243264 w 4410076"/>
              <a:gd name="connsiteY3" fmla="*/ 0 h 1071563"/>
              <a:gd name="connsiteX0" fmla="*/ 3352801 w 4519613"/>
              <a:gd name="connsiteY0" fmla="*/ 0 h 1214438"/>
              <a:gd name="connsiteX1" fmla="*/ 0 w 4519613"/>
              <a:gd name="connsiteY1" fmla="*/ 1214438 h 1214438"/>
              <a:gd name="connsiteX2" fmla="*/ 4519613 w 4519613"/>
              <a:gd name="connsiteY2" fmla="*/ 1071563 h 1214438"/>
              <a:gd name="connsiteX3" fmla="*/ 3352801 w 4519613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71563 h 1214438"/>
              <a:gd name="connsiteX3" fmla="*/ 3352801 w 4533261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98859 h 1214438"/>
              <a:gd name="connsiteX3" fmla="*/ 3352801 w 4533261"/>
              <a:gd name="connsiteY3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261" h="1214438">
                <a:moveTo>
                  <a:pt x="3352801" y="0"/>
                </a:moveTo>
                <a:lnTo>
                  <a:pt x="0" y="1214438"/>
                </a:lnTo>
                <a:lnTo>
                  <a:pt x="4533261" y="1098859"/>
                </a:lnTo>
                <a:lnTo>
                  <a:pt x="335280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11015664" y="1"/>
            <a:ext cx="1176841" cy="1098080"/>
          </a:xfrm>
          <a:custGeom>
            <a:avLst/>
            <a:gdLst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6299"/>
              <a:gd name="connsiteY0" fmla="*/ 0 h 1085850"/>
              <a:gd name="connsiteX1" fmla="*/ 1176299 w 1176299"/>
              <a:gd name="connsiteY1" fmla="*/ 1085850 h 1085850"/>
              <a:gd name="connsiteX2" fmla="*/ 1171575 w 1176299"/>
              <a:gd name="connsiteY2" fmla="*/ 0 h 1085850"/>
              <a:gd name="connsiteX3" fmla="*/ 0 w 1176299"/>
              <a:gd name="connsiteY3" fmla="*/ 0 h 1085850"/>
              <a:gd name="connsiteX0" fmla="*/ 0 w 1181344"/>
              <a:gd name="connsiteY0" fmla="*/ 0 h 1085850"/>
              <a:gd name="connsiteX1" fmla="*/ 1176299 w 1181344"/>
              <a:gd name="connsiteY1" fmla="*/ 1085850 h 1085850"/>
              <a:gd name="connsiteX2" fmla="*/ 1181138 w 1181344"/>
              <a:gd name="connsiteY2" fmla="*/ 0 h 1085850"/>
              <a:gd name="connsiteX3" fmla="*/ 0 w 1181344"/>
              <a:gd name="connsiteY3" fmla="*/ 0 h 1085850"/>
              <a:gd name="connsiteX0" fmla="*/ 0 w 1181586"/>
              <a:gd name="connsiteY0" fmla="*/ 0 h 1081088"/>
              <a:gd name="connsiteX1" fmla="*/ 1181080 w 1181586"/>
              <a:gd name="connsiteY1" fmla="*/ 1081088 h 1081088"/>
              <a:gd name="connsiteX2" fmla="*/ 1181138 w 1181586"/>
              <a:gd name="connsiteY2" fmla="*/ 0 h 1081088"/>
              <a:gd name="connsiteX3" fmla="*/ 0 w 1181586"/>
              <a:gd name="connsiteY3" fmla="*/ 0 h 1081088"/>
              <a:gd name="connsiteX0" fmla="*/ 0 w 1181586"/>
              <a:gd name="connsiteY0" fmla="*/ 0 h 1070785"/>
              <a:gd name="connsiteX1" fmla="*/ 1181080 w 1181586"/>
              <a:gd name="connsiteY1" fmla="*/ 1070785 h 1070785"/>
              <a:gd name="connsiteX2" fmla="*/ 1181138 w 1181586"/>
              <a:gd name="connsiteY2" fmla="*/ 0 h 1070785"/>
              <a:gd name="connsiteX3" fmla="*/ 0 w 1181586"/>
              <a:gd name="connsiteY3" fmla="*/ 0 h 1070785"/>
              <a:gd name="connsiteX0" fmla="*/ 0 w 1181152"/>
              <a:gd name="connsiteY0" fmla="*/ 0 h 593113"/>
              <a:gd name="connsiteX1" fmla="*/ 1057755 w 1181152"/>
              <a:gd name="connsiteY1" fmla="*/ 593113 h 593113"/>
              <a:gd name="connsiteX2" fmla="*/ 1181138 w 1181152"/>
              <a:gd name="connsiteY2" fmla="*/ 0 h 593113"/>
              <a:gd name="connsiteX3" fmla="*/ 0 w 1181152"/>
              <a:gd name="connsiteY3" fmla="*/ 0 h 593113"/>
              <a:gd name="connsiteX0" fmla="*/ 0 w 1181586"/>
              <a:gd name="connsiteY0" fmla="*/ 0 h 1098080"/>
              <a:gd name="connsiteX1" fmla="*/ 1181081 w 1181586"/>
              <a:gd name="connsiteY1" fmla="*/ 1098080 h 1098080"/>
              <a:gd name="connsiteX2" fmla="*/ 1181138 w 1181586"/>
              <a:gd name="connsiteY2" fmla="*/ 0 h 1098080"/>
              <a:gd name="connsiteX3" fmla="*/ 0 w 1181586"/>
              <a:gd name="connsiteY3" fmla="*/ 0 h 10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586" h="1098080">
                <a:moveTo>
                  <a:pt x="0" y="0"/>
                </a:moveTo>
                <a:lnTo>
                  <a:pt x="1181081" y="1098080"/>
                </a:lnTo>
                <a:cubicBezTo>
                  <a:pt x="1179506" y="736130"/>
                  <a:pt x="1182713" y="361950"/>
                  <a:pt x="1181138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3000">
                <a:schemeClr val="accent1"/>
              </a:gs>
              <a:gs pos="100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9" name="Freeform 18"/>
          <p:cNvSpPr/>
          <p:nvPr/>
        </p:nvSpPr>
        <p:spPr>
          <a:xfrm>
            <a:off x="10959906" y="1057275"/>
            <a:ext cx="1232552" cy="3276600"/>
          </a:xfrm>
          <a:custGeom>
            <a:avLst/>
            <a:gdLst>
              <a:gd name="connsiteX0" fmla="*/ 1171575 w 1176337"/>
              <a:gd name="connsiteY0" fmla="*/ 0 h 3267075"/>
              <a:gd name="connsiteX1" fmla="*/ 0 w 1176337"/>
              <a:gd name="connsiteY1" fmla="*/ 2762250 h 3267075"/>
              <a:gd name="connsiteX2" fmla="*/ 1176337 w 1176337"/>
              <a:gd name="connsiteY2" fmla="*/ 3267075 h 3267075"/>
              <a:gd name="connsiteX3" fmla="*/ 1171575 w 1176337"/>
              <a:gd name="connsiteY3" fmla="*/ 0 h 3267075"/>
              <a:gd name="connsiteX0" fmla="*/ 1176337 w 1176795"/>
              <a:gd name="connsiteY0" fmla="*/ 0 h 3276600"/>
              <a:gd name="connsiteX1" fmla="*/ 0 w 1176795"/>
              <a:gd name="connsiteY1" fmla="*/ 2771775 h 3276600"/>
              <a:gd name="connsiteX2" fmla="*/ 1176337 w 1176795"/>
              <a:gd name="connsiteY2" fmla="*/ 3276600 h 3276600"/>
              <a:gd name="connsiteX3" fmla="*/ 1176337 w 1176795"/>
              <a:gd name="connsiteY3" fmla="*/ 0 h 3276600"/>
              <a:gd name="connsiteX0" fmla="*/ 1209791 w 1210249"/>
              <a:gd name="connsiteY0" fmla="*/ 0 h 3276600"/>
              <a:gd name="connsiteX1" fmla="*/ 0 w 1210249"/>
              <a:gd name="connsiteY1" fmla="*/ 2771775 h 3276600"/>
              <a:gd name="connsiteX2" fmla="*/ 1209791 w 1210249"/>
              <a:gd name="connsiteY2" fmla="*/ 3276600 h 3276600"/>
              <a:gd name="connsiteX3" fmla="*/ 1209791 w 1210249"/>
              <a:gd name="connsiteY3" fmla="*/ 0 h 3276600"/>
              <a:gd name="connsiteX0" fmla="*/ 1232094 w 1232552"/>
              <a:gd name="connsiteY0" fmla="*/ 0 h 3276600"/>
              <a:gd name="connsiteX1" fmla="*/ 0 w 1232552"/>
              <a:gd name="connsiteY1" fmla="*/ 2749472 h 3276600"/>
              <a:gd name="connsiteX2" fmla="*/ 1232094 w 1232552"/>
              <a:gd name="connsiteY2" fmla="*/ 3276600 h 3276600"/>
              <a:gd name="connsiteX3" fmla="*/ 1232094 w 1232552"/>
              <a:gd name="connsiteY3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552" h="3276600">
                <a:moveTo>
                  <a:pt x="1232094" y="0"/>
                </a:moveTo>
                <a:lnTo>
                  <a:pt x="0" y="2749472"/>
                </a:lnTo>
                <a:lnTo>
                  <a:pt x="1232094" y="3276600"/>
                </a:lnTo>
                <a:cubicBezTo>
                  <a:pt x="1230507" y="2187575"/>
                  <a:pt x="1233681" y="1089025"/>
                  <a:pt x="1232094" y="0"/>
                </a:cubicBez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0" name="Freeform 19"/>
          <p:cNvSpPr/>
          <p:nvPr/>
        </p:nvSpPr>
        <p:spPr>
          <a:xfrm>
            <a:off x="6366969" y="2428875"/>
            <a:ext cx="3339005" cy="2271713"/>
          </a:xfrm>
          <a:custGeom>
            <a:avLst/>
            <a:gdLst>
              <a:gd name="connsiteX0" fmla="*/ 0 w 3324225"/>
              <a:gd name="connsiteY0" fmla="*/ 590550 h 2271713"/>
              <a:gd name="connsiteX1" fmla="*/ 1343025 w 3324225"/>
              <a:gd name="connsiteY1" fmla="*/ 2271713 h 2271713"/>
              <a:gd name="connsiteX2" fmla="*/ 3324225 w 3324225"/>
              <a:gd name="connsiteY2" fmla="*/ 0 h 2271713"/>
              <a:gd name="connsiteX3" fmla="*/ 0 w 3324225"/>
              <a:gd name="connsiteY3" fmla="*/ 590550 h 2271713"/>
              <a:gd name="connsiteX0" fmla="*/ 0 w 3333750"/>
              <a:gd name="connsiteY0" fmla="*/ 585787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85787 h 2271713"/>
              <a:gd name="connsiteX0" fmla="*/ 0 w 3333750"/>
              <a:gd name="connsiteY0" fmla="*/ 591043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91043 h 2271713"/>
              <a:gd name="connsiteX0" fmla="*/ 0 w 3339005"/>
              <a:gd name="connsiteY0" fmla="*/ 591043 h 2271713"/>
              <a:gd name="connsiteX1" fmla="*/ 1357805 w 3339005"/>
              <a:gd name="connsiteY1" fmla="*/ 2271713 h 2271713"/>
              <a:gd name="connsiteX2" fmla="*/ 3339005 w 3339005"/>
              <a:gd name="connsiteY2" fmla="*/ 0 h 2271713"/>
              <a:gd name="connsiteX3" fmla="*/ 0 w 3339005"/>
              <a:gd name="connsiteY3" fmla="*/ 591043 h 227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9005" h="2271713">
                <a:moveTo>
                  <a:pt x="0" y="591043"/>
                </a:moveTo>
                <a:lnTo>
                  <a:pt x="1357805" y="2271713"/>
                </a:lnTo>
                <a:lnTo>
                  <a:pt x="3339005" y="0"/>
                </a:lnTo>
                <a:lnTo>
                  <a:pt x="0" y="59104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7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1" name="Freeform 20"/>
          <p:cNvSpPr/>
          <p:nvPr/>
        </p:nvSpPr>
        <p:spPr>
          <a:xfrm>
            <a:off x="1025774" y="1761707"/>
            <a:ext cx="2098477" cy="1910094"/>
          </a:xfrm>
          <a:custGeom>
            <a:avLst/>
            <a:gdLst>
              <a:gd name="connsiteX0" fmla="*/ 2086304 w 2086304"/>
              <a:gd name="connsiteY0" fmla="*/ 0 h 1886607"/>
              <a:gd name="connsiteX1" fmla="*/ 0 w 2086304"/>
              <a:gd name="connsiteY1" fmla="*/ 15765 h 1886607"/>
              <a:gd name="connsiteX2" fmla="*/ 362607 w 2086304"/>
              <a:gd name="connsiteY2" fmla="*/ 1886607 h 1886607"/>
              <a:gd name="connsiteX3" fmla="*/ 2086304 w 2086304"/>
              <a:gd name="connsiteY3" fmla="*/ 0 h 1886607"/>
              <a:gd name="connsiteX0" fmla="*/ 2101053 w 2101053"/>
              <a:gd name="connsiteY0" fmla="*/ 0 h 1886607"/>
              <a:gd name="connsiteX1" fmla="*/ 0 w 2101053"/>
              <a:gd name="connsiteY1" fmla="*/ 1207 h 1886607"/>
              <a:gd name="connsiteX2" fmla="*/ 377356 w 2101053"/>
              <a:gd name="connsiteY2" fmla="*/ 1886607 h 1886607"/>
              <a:gd name="connsiteX3" fmla="*/ 2101053 w 2101053"/>
              <a:gd name="connsiteY3" fmla="*/ 0 h 1886607"/>
              <a:gd name="connsiteX0" fmla="*/ 2098477 w 2098477"/>
              <a:gd name="connsiteY0" fmla="*/ 8963 h 1885400"/>
              <a:gd name="connsiteX1" fmla="*/ 0 w 2098477"/>
              <a:gd name="connsiteY1" fmla="*/ 0 h 1885400"/>
              <a:gd name="connsiteX2" fmla="*/ 377356 w 2098477"/>
              <a:gd name="connsiteY2" fmla="*/ 1885400 h 1885400"/>
              <a:gd name="connsiteX3" fmla="*/ 2098477 w 2098477"/>
              <a:gd name="connsiteY3" fmla="*/ 8963 h 188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8477" h="1885400">
                <a:moveTo>
                  <a:pt x="2098477" y="8963"/>
                </a:moveTo>
                <a:lnTo>
                  <a:pt x="0" y="0"/>
                </a:lnTo>
                <a:lnTo>
                  <a:pt x="377356" y="1885400"/>
                </a:lnTo>
                <a:lnTo>
                  <a:pt x="2098477" y="8963"/>
                </a:lnTo>
                <a:close/>
              </a:path>
            </a:pathLst>
          </a:custGeom>
          <a:gradFill>
            <a:gsLst>
              <a:gs pos="8000">
                <a:schemeClr val="accent2"/>
              </a:gs>
              <a:gs pos="90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2" name="Freeform 21"/>
          <p:cNvSpPr/>
          <p:nvPr/>
        </p:nvSpPr>
        <p:spPr>
          <a:xfrm>
            <a:off x="3532" y="4857972"/>
            <a:ext cx="4090198" cy="2007612"/>
          </a:xfrm>
          <a:custGeom>
            <a:avLst/>
            <a:gdLst>
              <a:gd name="connsiteX0" fmla="*/ 3576398 w 4077729"/>
              <a:gd name="connsiteY0" fmla="*/ 0 h 1994733"/>
              <a:gd name="connsiteX1" fmla="*/ 4077729 w 4077729"/>
              <a:gd name="connsiteY1" fmla="*/ 1101516 h 1994733"/>
              <a:gd name="connsiteX2" fmla="*/ 0 w 4077729"/>
              <a:gd name="connsiteY2" fmla="*/ 1994733 h 1994733"/>
              <a:gd name="connsiteX3" fmla="*/ 3576398 w 4077729"/>
              <a:gd name="connsiteY3" fmla="*/ 0 h 1994733"/>
              <a:gd name="connsiteX0" fmla="*/ 3576398 w 4086042"/>
              <a:gd name="connsiteY0" fmla="*/ 0 h 1994733"/>
              <a:gd name="connsiteX1" fmla="*/ 4086042 w 4086042"/>
              <a:gd name="connsiteY1" fmla="*/ 1093204 h 1994733"/>
              <a:gd name="connsiteX2" fmla="*/ 0 w 4086042"/>
              <a:gd name="connsiteY2" fmla="*/ 1994733 h 1994733"/>
              <a:gd name="connsiteX3" fmla="*/ 3576398 w 4086042"/>
              <a:gd name="connsiteY3" fmla="*/ 0 h 1994733"/>
              <a:gd name="connsiteX0" fmla="*/ 3576398 w 4090198"/>
              <a:gd name="connsiteY0" fmla="*/ 0 h 1994733"/>
              <a:gd name="connsiteX1" fmla="*/ 4090198 w 4090198"/>
              <a:gd name="connsiteY1" fmla="*/ 1084892 h 1994733"/>
              <a:gd name="connsiteX2" fmla="*/ 0 w 4090198"/>
              <a:gd name="connsiteY2" fmla="*/ 1994733 h 1994733"/>
              <a:gd name="connsiteX3" fmla="*/ 3576398 w 4090198"/>
              <a:gd name="connsiteY3" fmla="*/ 0 h 1994733"/>
              <a:gd name="connsiteX0" fmla="*/ 3576398 w 4090198"/>
              <a:gd name="connsiteY0" fmla="*/ 0 h 2007612"/>
              <a:gd name="connsiteX1" fmla="*/ 4090198 w 4090198"/>
              <a:gd name="connsiteY1" fmla="*/ 1084892 h 2007612"/>
              <a:gd name="connsiteX2" fmla="*/ 0 w 4090198"/>
              <a:gd name="connsiteY2" fmla="*/ 2007612 h 2007612"/>
              <a:gd name="connsiteX3" fmla="*/ 3576398 w 4090198"/>
              <a:gd name="connsiteY3" fmla="*/ 0 h 200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0198" h="2007612">
                <a:moveTo>
                  <a:pt x="3576398" y="0"/>
                </a:moveTo>
                <a:lnTo>
                  <a:pt x="4090198" y="1084892"/>
                </a:lnTo>
                <a:lnTo>
                  <a:pt x="0" y="2007612"/>
                </a:lnTo>
                <a:lnTo>
                  <a:pt x="3576398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100000">
                <a:schemeClr val="accent2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3" name="Freeform 22"/>
          <p:cNvSpPr/>
          <p:nvPr/>
        </p:nvSpPr>
        <p:spPr>
          <a:xfrm>
            <a:off x="-6301" y="5938309"/>
            <a:ext cx="4092304" cy="924304"/>
          </a:xfrm>
          <a:custGeom>
            <a:avLst/>
            <a:gdLst>
              <a:gd name="connsiteX0" fmla="*/ 4074199 w 4074199"/>
              <a:gd name="connsiteY0" fmla="*/ 0 h 907339"/>
              <a:gd name="connsiteX1" fmla="*/ 3357507 w 4074199"/>
              <a:gd name="connsiteY1" fmla="*/ 907339 h 907339"/>
              <a:gd name="connsiteX2" fmla="*/ 0 w 4074199"/>
              <a:gd name="connsiteY2" fmla="*/ 907339 h 907339"/>
              <a:gd name="connsiteX3" fmla="*/ 4074199 w 4074199"/>
              <a:gd name="connsiteY3" fmla="*/ 0 h 907339"/>
              <a:gd name="connsiteX0" fmla="*/ 4084791 w 4084791"/>
              <a:gd name="connsiteY0" fmla="*/ 0 h 907339"/>
              <a:gd name="connsiteX1" fmla="*/ 3368099 w 4084791"/>
              <a:gd name="connsiteY1" fmla="*/ 907339 h 907339"/>
              <a:gd name="connsiteX2" fmla="*/ 0 w 4084791"/>
              <a:gd name="connsiteY2" fmla="*/ 907339 h 907339"/>
              <a:gd name="connsiteX3" fmla="*/ 4084791 w 4084791"/>
              <a:gd name="connsiteY3" fmla="*/ 0 h 907339"/>
              <a:gd name="connsiteX0" fmla="*/ 4100031 w 4100031"/>
              <a:gd name="connsiteY0" fmla="*/ 0 h 907339"/>
              <a:gd name="connsiteX1" fmla="*/ 3368099 w 4100031"/>
              <a:gd name="connsiteY1" fmla="*/ 907339 h 907339"/>
              <a:gd name="connsiteX2" fmla="*/ 0 w 4100031"/>
              <a:gd name="connsiteY2" fmla="*/ 907339 h 907339"/>
              <a:gd name="connsiteX3" fmla="*/ 4100031 w 4100031"/>
              <a:gd name="connsiteY3" fmla="*/ 0 h 907339"/>
              <a:gd name="connsiteX0" fmla="*/ 4102607 w 4102607"/>
              <a:gd name="connsiteY0" fmla="*/ 0 h 907339"/>
              <a:gd name="connsiteX1" fmla="*/ 3370675 w 4102607"/>
              <a:gd name="connsiteY1" fmla="*/ 907339 h 907339"/>
              <a:gd name="connsiteX2" fmla="*/ 0 w 4102607"/>
              <a:gd name="connsiteY2" fmla="*/ 857464 h 907339"/>
              <a:gd name="connsiteX3" fmla="*/ 4102607 w 4102607"/>
              <a:gd name="connsiteY3" fmla="*/ 0 h 907339"/>
              <a:gd name="connsiteX0" fmla="*/ 4097455 w 4097455"/>
              <a:gd name="connsiteY0" fmla="*/ 0 h 907339"/>
              <a:gd name="connsiteX1" fmla="*/ 3365523 w 4097455"/>
              <a:gd name="connsiteY1" fmla="*/ 907339 h 907339"/>
              <a:gd name="connsiteX2" fmla="*/ 0 w 4097455"/>
              <a:gd name="connsiteY2" fmla="*/ 859958 h 907339"/>
              <a:gd name="connsiteX3" fmla="*/ 4097455 w 4097455"/>
              <a:gd name="connsiteY3" fmla="*/ 0 h 907339"/>
              <a:gd name="connsiteX0" fmla="*/ 4097455 w 4097455"/>
              <a:gd name="connsiteY0" fmla="*/ 0 h 862451"/>
              <a:gd name="connsiteX1" fmla="*/ 3411887 w 4097455"/>
              <a:gd name="connsiteY1" fmla="*/ 862451 h 862451"/>
              <a:gd name="connsiteX2" fmla="*/ 0 w 4097455"/>
              <a:gd name="connsiteY2" fmla="*/ 859958 h 862451"/>
              <a:gd name="connsiteX3" fmla="*/ 4097455 w 4097455"/>
              <a:gd name="connsiteY3" fmla="*/ 0 h 862451"/>
              <a:gd name="connsiteX0" fmla="*/ 4089728 w 4089728"/>
              <a:gd name="connsiteY0" fmla="*/ 0 h 892377"/>
              <a:gd name="connsiteX1" fmla="*/ 3411887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92377"/>
              <a:gd name="connsiteX1" fmla="*/ 3424766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89884"/>
              <a:gd name="connsiteX1" fmla="*/ 3360372 w 4089728"/>
              <a:gd name="connsiteY1" fmla="*/ 889884 h 889884"/>
              <a:gd name="connsiteX2" fmla="*/ 0 w 4089728"/>
              <a:gd name="connsiteY2" fmla="*/ 889884 h 889884"/>
              <a:gd name="connsiteX3" fmla="*/ 4089728 w 4089728"/>
              <a:gd name="connsiteY3" fmla="*/ 0 h 889884"/>
              <a:gd name="connsiteX0" fmla="*/ 4079425 w 4079425"/>
              <a:gd name="connsiteY0" fmla="*/ 0 h 889884"/>
              <a:gd name="connsiteX1" fmla="*/ 3350069 w 4079425"/>
              <a:gd name="connsiteY1" fmla="*/ 889884 h 889884"/>
              <a:gd name="connsiteX2" fmla="*/ 0 w 4079425"/>
              <a:gd name="connsiteY2" fmla="*/ 882403 h 889884"/>
              <a:gd name="connsiteX3" fmla="*/ 4079425 w 4079425"/>
              <a:gd name="connsiteY3" fmla="*/ 0 h 889884"/>
              <a:gd name="connsiteX0" fmla="*/ 4082000 w 4082000"/>
              <a:gd name="connsiteY0" fmla="*/ 0 h 889884"/>
              <a:gd name="connsiteX1" fmla="*/ 3352644 w 4082000"/>
              <a:gd name="connsiteY1" fmla="*/ 889884 h 889884"/>
              <a:gd name="connsiteX2" fmla="*/ 0 w 4082000"/>
              <a:gd name="connsiteY2" fmla="*/ 882403 h 889884"/>
              <a:gd name="connsiteX3" fmla="*/ 4082000 w 4082000"/>
              <a:gd name="connsiteY3" fmla="*/ 0 h 889884"/>
              <a:gd name="connsiteX0" fmla="*/ 4087152 w 4087152"/>
              <a:gd name="connsiteY0" fmla="*/ 0 h 1007091"/>
              <a:gd name="connsiteX1" fmla="*/ 3357796 w 4087152"/>
              <a:gd name="connsiteY1" fmla="*/ 889884 h 1007091"/>
              <a:gd name="connsiteX2" fmla="*/ 0 w 4087152"/>
              <a:gd name="connsiteY2" fmla="*/ 1007091 h 1007091"/>
              <a:gd name="connsiteX3" fmla="*/ 4087152 w 4087152"/>
              <a:gd name="connsiteY3" fmla="*/ 0 h 1007091"/>
              <a:gd name="connsiteX0" fmla="*/ 4092304 w 4092304"/>
              <a:gd name="connsiteY0" fmla="*/ 0 h 894872"/>
              <a:gd name="connsiteX1" fmla="*/ 3362948 w 4092304"/>
              <a:gd name="connsiteY1" fmla="*/ 889884 h 894872"/>
              <a:gd name="connsiteX2" fmla="*/ 0 w 4092304"/>
              <a:gd name="connsiteY2" fmla="*/ 894872 h 894872"/>
              <a:gd name="connsiteX3" fmla="*/ 4092304 w 4092304"/>
              <a:gd name="connsiteY3" fmla="*/ 0 h 8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304" h="894872">
                <a:moveTo>
                  <a:pt x="4092304" y="0"/>
                </a:moveTo>
                <a:lnTo>
                  <a:pt x="3362948" y="889884"/>
                </a:lnTo>
                <a:lnTo>
                  <a:pt x="0" y="894872"/>
                </a:lnTo>
                <a:lnTo>
                  <a:pt x="4092304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317876" y="5936217"/>
            <a:ext cx="5416584" cy="930949"/>
          </a:xfrm>
          <a:custGeom>
            <a:avLst/>
            <a:gdLst>
              <a:gd name="connsiteX0" fmla="*/ 683287 w 5365819"/>
              <a:gd name="connsiteY0" fmla="*/ 0 h 914400"/>
              <a:gd name="connsiteX1" fmla="*/ 5365819 w 5365819"/>
              <a:gd name="connsiteY1" fmla="*/ 904351 h 914400"/>
              <a:gd name="connsiteX2" fmla="*/ 0 w 5365819"/>
              <a:gd name="connsiteY2" fmla="*/ 914400 h 914400"/>
              <a:gd name="connsiteX3" fmla="*/ 683287 w 5365819"/>
              <a:gd name="connsiteY3" fmla="*/ 0 h 914400"/>
              <a:gd name="connsiteX0" fmla="*/ 711531 w 5394063"/>
              <a:gd name="connsiteY0" fmla="*/ 0 h 917930"/>
              <a:gd name="connsiteX1" fmla="*/ 5394063 w 5394063"/>
              <a:gd name="connsiteY1" fmla="*/ 904351 h 917930"/>
              <a:gd name="connsiteX2" fmla="*/ 0 w 5394063"/>
              <a:gd name="connsiteY2" fmla="*/ 917930 h 917930"/>
              <a:gd name="connsiteX3" fmla="*/ 711531 w 5394063"/>
              <a:gd name="connsiteY3" fmla="*/ 0 h 917930"/>
              <a:gd name="connsiteX0" fmla="*/ 725653 w 5394063"/>
              <a:gd name="connsiteY0" fmla="*/ 0 h 910869"/>
              <a:gd name="connsiteX1" fmla="*/ 5394063 w 5394063"/>
              <a:gd name="connsiteY1" fmla="*/ 897290 h 910869"/>
              <a:gd name="connsiteX2" fmla="*/ 0 w 5394063"/>
              <a:gd name="connsiteY2" fmla="*/ 910869 h 910869"/>
              <a:gd name="connsiteX3" fmla="*/ 725653 w 5394063"/>
              <a:gd name="connsiteY3" fmla="*/ 0 h 910869"/>
              <a:gd name="connsiteX0" fmla="*/ 725653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5653 w 5376410"/>
              <a:gd name="connsiteY3" fmla="*/ 0 h 910869"/>
              <a:gd name="connsiteX0" fmla="*/ 783842 w 5376410"/>
              <a:gd name="connsiteY0" fmla="*/ 0 h 765396"/>
              <a:gd name="connsiteX1" fmla="*/ 5376410 w 5376410"/>
              <a:gd name="connsiteY1" fmla="*/ 762408 h 765396"/>
              <a:gd name="connsiteX2" fmla="*/ 0 w 5376410"/>
              <a:gd name="connsiteY2" fmla="*/ 765396 h 765396"/>
              <a:gd name="connsiteX3" fmla="*/ 783842 w 5376410"/>
              <a:gd name="connsiteY3" fmla="*/ 0 h 765396"/>
              <a:gd name="connsiteX0" fmla="*/ 729810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9810 w 5376410"/>
              <a:gd name="connsiteY3" fmla="*/ 0 h 910869"/>
              <a:gd name="connsiteX0" fmla="*/ 71457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4570 w 5376410"/>
              <a:gd name="connsiteY3" fmla="*/ 0 h 918489"/>
              <a:gd name="connsiteX0" fmla="*/ 809820 w 5376410"/>
              <a:gd name="connsiteY0" fmla="*/ 0 h 758469"/>
              <a:gd name="connsiteX1" fmla="*/ 5376410 w 5376410"/>
              <a:gd name="connsiteY1" fmla="*/ 755481 h 758469"/>
              <a:gd name="connsiteX2" fmla="*/ 0 w 5376410"/>
              <a:gd name="connsiteY2" fmla="*/ 758469 h 758469"/>
              <a:gd name="connsiteX3" fmla="*/ 809820 w 5376410"/>
              <a:gd name="connsiteY3" fmla="*/ 0 h 758469"/>
              <a:gd name="connsiteX0" fmla="*/ 71076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0760 w 5376410"/>
              <a:gd name="connsiteY3" fmla="*/ 0 h 918489"/>
              <a:gd name="connsiteX0" fmla="*/ 722190 w 5376410"/>
              <a:gd name="connsiteY0" fmla="*/ 0 h 914679"/>
              <a:gd name="connsiteX1" fmla="*/ 5376410 w 5376410"/>
              <a:gd name="connsiteY1" fmla="*/ 911691 h 914679"/>
              <a:gd name="connsiteX2" fmla="*/ 0 w 5376410"/>
              <a:gd name="connsiteY2" fmla="*/ 914679 h 914679"/>
              <a:gd name="connsiteX3" fmla="*/ 722190 w 5376410"/>
              <a:gd name="connsiteY3" fmla="*/ 0 h 914679"/>
              <a:gd name="connsiteX0" fmla="*/ 735069 w 5389289"/>
              <a:gd name="connsiteY0" fmla="*/ 0 h 912104"/>
              <a:gd name="connsiteX1" fmla="*/ 5389289 w 5389289"/>
              <a:gd name="connsiteY1" fmla="*/ 911691 h 912104"/>
              <a:gd name="connsiteX2" fmla="*/ 0 w 5389289"/>
              <a:gd name="connsiteY2" fmla="*/ 912104 h 912104"/>
              <a:gd name="connsiteX3" fmla="*/ 735069 w 5389289"/>
              <a:gd name="connsiteY3" fmla="*/ 0 h 912104"/>
              <a:gd name="connsiteX0" fmla="*/ 735069 w 5389289"/>
              <a:gd name="connsiteY0" fmla="*/ 0 h 925339"/>
              <a:gd name="connsiteX1" fmla="*/ 5389289 w 5389289"/>
              <a:gd name="connsiteY1" fmla="*/ 925339 h 925339"/>
              <a:gd name="connsiteX2" fmla="*/ 0 w 5389289"/>
              <a:gd name="connsiteY2" fmla="*/ 912104 h 925339"/>
              <a:gd name="connsiteX3" fmla="*/ 735069 w 5389289"/>
              <a:gd name="connsiteY3" fmla="*/ 0 h 925339"/>
              <a:gd name="connsiteX0" fmla="*/ 762364 w 5416584"/>
              <a:gd name="connsiteY0" fmla="*/ 0 h 939400"/>
              <a:gd name="connsiteX1" fmla="*/ 5416584 w 5416584"/>
              <a:gd name="connsiteY1" fmla="*/ 925339 h 939400"/>
              <a:gd name="connsiteX2" fmla="*/ 0 w 5416584"/>
              <a:gd name="connsiteY2" fmla="*/ 939400 h 939400"/>
              <a:gd name="connsiteX3" fmla="*/ 762364 w 5416584"/>
              <a:gd name="connsiteY3" fmla="*/ 0 h 939400"/>
              <a:gd name="connsiteX0" fmla="*/ 762364 w 5416584"/>
              <a:gd name="connsiteY0" fmla="*/ 0 h 945010"/>
              <a:gd name="connsiteX1" fmla="*/ 5416584 w 5416584"/>
              <a:gd name="connsiteY1" fmla="*/ 930949 h 945010"/>
              <a:gd name="connsiteX2" fmla="*/ 0 w 5416584"/>
              <a:gd name="connsiteY2" fmla="*/ 945010 h 945010"/>
              <a:gd name="connsiteX3" fmla="*/ 762364 w 5416584"/>
              <a:gd name="connsiteY3" fmla="*/ 0 h 945010"/>
              <a:gd name="connsiteX0" fmla="*/ 762364 w 5416584"/>
              <a:gd name="connsiteY0" fmla="*/ 0 h 930949"/>
              <a:gd name="connsiteX1" fmla="*/ 5416584 w 5416584"/>
              <a:gd name="connsiteY1" fmla="*/ 930949 h 930949"/>
              <a:gd name="connsiteX2" fmla="*/ 0 w 5416584"/>
              <a:gd name="connsiteY2" fmla="*/ 921156 h 930949"/>
              <a:gd name="connsiteX3" fmla="*/ 762364 w 5416584"/>
              <a:gd name="connsiteY3" fmla="*/ 0 h 9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6584" h="930949">
                <a:moveTo>
                  <a:pt x="762364" y="0"/>
                </a:moveTo>
                <a:lnTo>
                  <a:pt x="5416584" y="930949"/>
                </a:lnTo>
                <a:lnTo>
                  <a:pt x="0" y="921156"/>
                </a:lnTo>
                <a:lnTo>
                  <a:pt x="762364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6" name="Freeform 25"/>
          <p:cNvSpPr/>
          <p:nvPr/>
        </p:nvSpPr>
        <p:spPr>
          <a:xfrm>
            <a:off x="10990536" y="3785435"/>
            <a:ext cx="1203845" cy="3091509"/>
          </a:xfrm>
          <a:custGeom>
            <a:avLst/>
            <a:gdLst>
              <a:gd name="connsiteX0" fmla="*/ 0 w 1182718"/>
              <a:gd name="connsiteY0" fmla="*/ 0 h 3032701"/>
              <a:gd name="connsiteX1" fmla="*/ 497800 w 1182718"/>
              <a:gd name="connsiteY1" fmla="*/ 3032701 h 3032701"/>
              <a:gd name="connsiteX2" fmla="*/ 1182718 w 1182718"/>
              <a:gd name="connsiteY2" fmla="*/ 515453 h 3032701"/>
              <a:gd name="connsiteX3" fmla="*/ 0 w 1182718"/>
              <a:gd name="connsiteY3" fmla="*/ 0 h 3032701"/>
              <a:gd name="connsiteX0" fmla="*/ 0 w 1179187"/>
              <a:gd name="connsiteY0" fmla="*/ 0 h 3029170"/>
              <a:gd name="connsiteX1" fmla="*/ 494269 w 1179187"/>
              <a:gd name="connsiteY1" fmla="*/ 3029170 h 3029170"/>
              <a:gd name="connsiteX2" fmla="*/ 1179187 w 1179187"/>
              <a:gd name="connsiteY2" fmla="*/ 511922 h 3029170"/>
              <a:gd name="connsiteX3" fmla="*/ 0 w 1179187"/>
              <a:gd name="connsiteY3" fmla="*/ 0 h 3029170"/>
              <a:gd name="connsiteX0" fmla="*/ 0 w 1179187"/>
              <a:gd name="connsiteY0" fmla="*/ 0 h 3039761"/>
              <a:gd name="connsiteX1" fmla="*/ 483677 w 1179187"/>
              <a:gd name="connsiteY1" fmla="*/ 3039761 h 3039761"/>
              <a:gd name="connsiteX2" fmla="*/ 1179187 w 1179187"/>
              <a:gd name="connsiteY2" fmla="*/ 511922 h 3039761"/>
              <a:gd name="connsiteX3" fmla="*/ 0 w 1179187"/>
              <a:gd name="connsiteY3" fmla="*/ 0 h 3039761"/>
              <a:gd name="connsiteX0" fmla="*/ 0 w 1190407"/>
              <a:gd name="connsiteY0" fmla="*/ 0 h 3039761"/>
              <a:gd name="connsiteX1" fmla="*/ 494897 w 1190407"/>
              <a:gd name="connsiteY1" fmla="*/ 3039761 h 3039761"/>
              <a:gd name="connsiteX2" fmla="*/ 1190407 w 1190407"/>
              <a:gd name="connsiteY2" fmla="*/ 511922 h 3039761"/>
              <a:gd name="connsiteX3" fmla="*/ 0 w 1190407"/>
              <a:gd name="connsiteY3" fmla="*/ 0 h 3039761"/>
              <a:gd name="connsiteX0" fmla="*/ 0 w 1203107"/>
              <a:gd name="connsiteY0" fmla="*/ 0 h 3065161"/>
              <a:gd name="connsiteX1" fmla="*/ 507597 w 1203107"/>
              <a:gd name="connsiteY1" fmla="*/ 3065161 h 3065161"/>
              <a:gd name="connsiteX2" fmla="*/ 1203107 w 1203107"/>
              <a:gd name="connsiteY2" fmla="*/ 537322 h 3065161"/>
              <a:gd name="connsiteX3" fmla="*/ 0 w 1203107"/>
              <a:gd name="connsiteY3" fmla="*/ 0 h 3065161"/>
              <a:gd name="connsiteX0" fmla="*/ 0 w 1209457"/>
              <a:gd name="connsiteY0" fmla="*/ 0 h 3065161"/>
              <a:gd name="connsiteX1" fmla="*/ 507597 w 1209457"/>
              <a:gd name="connsiteY1" fmla="*/ 3065161 h 3065161"/>
              <a:gd name="connsiteX2" fmla="*/ 1209457 w 1209457"/>
              <a:gd name="connsiteY2" fmla="*/ 543672 h 3065161"/>
              <a:gd name="connsiteX3" fmla="*/ 0 w 1209457"/>
              <a:gd name="connsiteY3" fmla="*/ 0 h 3065161"/>
              <a:gd name="connsiteX0" fmla="*/ 0 w 1215807"/>
              <a:gd name="connsiteY0" fmla="*/ 0 h 3065161"/>
              <a:gd name="connsiteX1" fmla="*/ 507597 w 1215807"/>
              <a:gd name="connsiteY1" fmla="*/ 3065161 h 3065161"/>
              <a:gd name="connsiteX2" fmla="*/ 1215807 w 1215807"/>
              <a:gd name="connsiteY2" fmla="*/ 537322 h 3065161"/>
              <a:gd name="connsiteX3" fmla="*/ 0 w 1215807"/>
              <a:gd name="connsiteY3" fmla="*/ 0 h 3065161"/>
              <a:gd name="connsiteX0" fmla="*/ 0 w 1209457"/>
              <a:gd name="connsiteY0" fmla="*/ 0 h 3077861"/>
              <a:gd name="connsiteX1" fmla="*/ 501247 w 1209457"/>
              <a:gd name="connsiteY1" fmla="*/ 3077861 h 3077861"/>
              <a:gd name="connsiteX2" fmla="*/ 1209457 w 1209457"/>
              <a:gd name="connsiteY2" fmla="*/ 550022 h 3077861"/>
              <a:gd name="connsiteX3" fmla="*/ 0 w 1209457"/>
              <a:gd name="connsiteY3" fmla="*/ 0 h 3077861"/>
              <a:gd name="connsiteX0" fmla="*/ 0 w 1209457"/>
              <a:gd name="connsiteY0" fmla="*/ 0 h 3091509"/>
              <a:gd name="connsiteX1" fmla="*/ 501247 w 1209457"/>
              <a:gd name="connsiteY1" fmla="*/ 3091509 h 3091509"/>
              <a:gd name="connsiteX2" fmla="*/ 1209457 w 1209457"/>
              <a:gd name="connsiteY2" fmla="*/ 550022 h 3091509"/>
              <a:gd name="connsiteX3" fmla="*/ 0 w 1209457"/>
              <a:gd name="connsiteY3" fmla="*/ 0 h 30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457" h="3091509">
                <a:moveTo>
                  <a:pt x="0" y="0"/>
                </a:moveTo>
                <a:lnTo>
                  <a:pt x="501247" y="3091509"/>
                </a:lnTo>
                <a:lnTo>
                  <a:pt x="1209457" y="5500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7" name="Freeform 26"/>
          <p:cNvSpPr/>
          <p:nvPr/>
        </p:nvSpPr>
        <p:spPr>
          <a:xfrm>
            <a:off x="11488254" y="4321334"/>
            <a:ext cx="708319" cy="2552078"/>
          </a:xfrm>
          <a:custGeom>
            <a:avLst/>
            <a:gdLst>
              <a:gd name="connsiteX0" fmla="*/ 691978 w 697728"/>
              <a:gd name="connsiteY0" fmla="*/ 0 h 2520778"/>
              <a:gd name="connsiteX1" fmla="*/ 0 w 697728"/>
              <a:gd name="connsiteY1" fmla="*/ 2520778 h 2520778"/>
              <a:gd name="connsiteX2" fmla="*/ 695509 w 697728"/>
              <a:gd name="connsiteY2" fmla="*/ 2517248 h 2520778"/>
              <a:gd name="connsiteX3" fmla="*/ 691978 w 697728"/>
              <a:gd name="connsiteY3" fmla="*/ 0 h 2520778"/>
              <a:gd name="connsiteX0" fmla="*/ 691978 w 697728"/>
              <a:gd name="connsiteY0" fmla="*/ 0 h 2531370"/>
              <a:gd name="connsiteX1" fmla="*/ 0 w 697728"/>
              <a:gd name="connsiteY1" fmla="*/ 2531370 h 2531370"/>
              <a:gd name="connsiteX2" fmla="*/ 695509 w 697728"/>
              <a:gd name="connsiteY2" fmla="*/ 2517248 h 2531370"/>
              <a:gd name="connsiteX3" fmla="*/ 691978 w 697728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9039 w 704789"/>
              <a:gd name="connsiteY0" fmla="*/ 0 h 2541962"/>
              <a:gd name="connsiteX1" fmla="*/ 0 w 704789"/>
              <a:gd name="connsiteY1" fmla="*/ 2541962 h 2541962"/>
              <a:gd name="connsiteX2" fmla="*/ 702570 w 704789"/>
              <a:gd name="connsiteY2" fmla="*/ 2538431 h 2541962"/>
              <a:gd name="connsiteX3" fmla="*/ 699039 w 704789"/>
              <a:gd name="connsiteY3" fmla="*/ 0 h 2541962"/>
              <a:gd name="connsiteX0" fmla="*/ 702569 w 708319"/>
              <a:gd name="connsiteY0" fmla="*/ 0 h 2538431"/>
              <a:gd name="connsiteX1" fmla="*/ 0 w 708319"/>
              <a:gd name="connsiteY1" fmla="*/ 2538431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667264 w 673014"/>
              <a:gd name="connsiteY0" fmla="*/ 0 h 2538431"/>
              <a:gd name="connsiteX1" fmla="*/ 0 w 673014"/>
              <a:gd name="connsiteY1" fmla="*/ 2252460 h 2538431"/>
              <a:gd name="connsiteX2" fmla="*/ 670795 w 673014"/>
              <a:gd name="connsiteY2" fmla="*/ 2538431 h 2538431"/>
              <a:gd name="connsiteX3" fmla="*/ 667264 w 673014"/>
              <a:gd name="connsiteY3" fmla="*/ 0 h 2538431"/>
              <a:gd name="connsiteX0" fmla="*/ 702569 w 708319"/>
              <a:gd name="connsiteY0" fmla="*/ 0 h 2541961"/>
              <a:gd name="connsiteX1" fmla="*/ 0 w 708319"/>
              <a:gd name="connsiteY1" fmla="*/ 2541961 h 2541961"/>
              <a:gd name="connsiteX2" fmla="*/ 706100 w 708319"/>
              <a:gd name="connsiteY2" fmla="*/ 2538431 h 2541961"/>
              <a:gd name="connsiteX3" fmla="*/ 702569 w 708319"/>
              <a:gd name="connsiteY3" fmla="*/ 0 h 2541961"/>
              <a:gd name="connsiteX0" fmla="*/ 702569 w 708319"/>
              <a:gd name="connsiteY0" fmla="*/ 0 h 2538431"/>
              <a:gd name="connsiteX1" fmla="*/ 0 w 708319"/>
              <a:gd name="connsiteY1" fmla="*/ 2534900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702569 w 708319"/>
              <a:gd name="connsiteY0" fmla="*/ 0 h 2548548"/>
              <a:gd name="connsiteX1" fmla="*/ 0 w 708319"/>
              <a:gd name="connsiteY1" fmla="*/ 2548548 h 2548548"/>
              <a:gd name="connsiteX2" fmla="*/ 706100 w 708319"/>
              <a:gd name="connsiteY2" fmla="*/ 2538431 h 2548548"/>
              <a:gd name="connsiteX3" fmla="*/ 702569 w 708319"/>
              <a:gd name="connsiteY3" fmla="*/ 0 h 2548548"/>
              <a:gd name="connsiteX0" fmla="*/ 702569 w 704906"/>
              <a:gd name="connsiteY0" fmla="*/ 0 h 2548548"/>
              <a:gd name="connsiteX1" fmla="*/ 0 w 704906"/>
              <a:gd name="connsiteY1" fmla="*/ 2548548 h 2548548"/>
              <a:gd name="connsiteX2" fmla="*/ 692452 w 704906"/>
              <a:gd name="connsiteY2" fmla="*/ 2538431 h 2548548"/>
              <a:gd name="connsiteX3" fmla="*/ 702569 w 704906"/>
              <a:gd name="connsiteY3" fmla="*/ 0 h 2548548"/>
              <a:gd name="connsiteX0" fmla="*/ 702569 w 708319"/>
              <a:gd name="connsiteY0" fmla="*/ 0 h 2565726"/>
              <a:gd name="connsiteX1" fmla="*/ 0 w 708319"/>
              <a:gd name="connsiteY1" fmla="*/ 2548548 h 2565726"/>
              <a:gd name="connsiteX2" fmla="*/ 706100 w 708319"/>
              <a:gd name="connsiteY2" fmla="*/ 2565726 h 2565726"/>
              <a:gd name="connsiteX3" fmla="*/ 702569 w 708319"/>
              <a:gd name="connsiteY3" fmla="*/ 0 h 2565726"/>
              <a:gd name="connsiteX0" fmla="*/ 702569 w 708319"/>
              <a:gd name="connsiteY0" fmla="*/ 0 h 2552078"/>
              <a:gd name="connsiteX1" fmla="*/ 0 w 708319"/>
              <a:gd name="connsiteY1" fmla="*/ 2548548 h 2552078"/>
              <a:gd name="connsiteX2" fmla="*/ 706100 w 708319"/>
              <a:gd name="connsiteY2" fmla="*/ 2552078 h 2552078"/>
              <a:gd name="connsiteX3" fmla="*/ 702569 w 708319"/>
              <a:gd name="connsiteY3" fmla="*/ 0 h 255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19" h="2552078">
                <a:moveTo>
                  <a:pt x="702569" y="0"/>
                </a:moveTo>
                <a:lnTo>
                  <a:pt x="0" y="2548548"/>
                </a:lnTo>
                <a:lnTo>
                  <a:pt x="706100" y="2552078"/>
                </a:lnTo>
                <a:cubicBezTo>
                  <a:pt x="708454" y="1710642"/>
                  <a:pt x="710807" y="834375"/>
                  <a:pt x="702569" y="0"/>
                </a:cubicBezTo>
                <a:close/>
              </a:path>
            </a:pathLst>
          </a:custGeom>
          <a:gradFill>
            <a:gsLst>
              <a:gs pos="21000">
                <a:schemeClr val="accent2"/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0" name="Freeform 29"/>
          <p:cNvSpPr/>
          <p:nvPr/>
        </p:nvSpPr>
        <p:spPr>
          <a:xfrm>
            <a:off x="-2381" y="-1"/>
            <a:ext cx="3112998" cy="178606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  <a:gd name="connsiteX0" fmla="*/ 0 w 3081965"/>
              <a:gd name="connsiteY0" fmla="*/ 0 h 1775900"/>
              <a:gd name="connsiteX1" fmla="*/ 1036790 w 3081965"/>
              <a:gd name="connsiteY1" fmla="*/ 1773715 h 1775900"/>
              <a:gd name="connsiteX2" fmla="*/ 3081965 w 3081965"/>
              <a:gd name="connsiteY2" fmla="*/ 1775900 h 1775900"/>
              <a:gd name="connsiteX3" fmla="*/ 0 w 3081965"/>
              <a:gd name="connsiteY3" fmla="*/ 0 h 1775900"/>
              <a:gd name="connsiteX0" fmla="*/ 0 w 3086728"/>
              <a:gd name="connsiteY0" fmla="*/ 0 h 1775900"/>
              <a:gd name="connsiteX1" fmla="*/ 1036790 w 3086728"/>
              <a:gd name="connsiteY1" fmla="*/ 1773715 h 1775900"/>
              <a:gd name="connsiteX2" fmla="*/ 3086728 w 3086728"/>
              <a:gd name="connsiteY2" fmla="*/ 1775900 h 1775900"/>
              <a:gd name="connsiteX3" fmla="*/ 0 w 3086728"/>
              <a:gd name="connsiteY3" fmla="*/ 0 h 1775900"/>
              <a:gd name="connsiteX0" fmla="*/ 0 w 3091491"/>
              <a:gd name="connsiteY0" fmla="*/ 0 h 1799713"/>
              <a:gd name="connsiteX1" fmla="*/ 1036790 w 3091491"/>
              <a:gd name="connsiteY1" fmla="*/ 1773715 h 1799713"/>
              <a:gd name="connsiteX2" fmla="*/ 3091491 w 3091491"/>
              <a:gd name="connsiteY2" fmla="*/ 1799713 h 1799713"/>
              <a:gd name="connsiteX3" fmla="*/ 0 w 3091491"/>
              <a:gd name="connsiteY3" fmla="*/ 0 h 1799713"/>
              <a:gd name="connsiteX0" fmla="*/ 0 w 3120066"/>
              <a:gd name="connsiteY0" fmla="*/ 0 h 1799713"/>
              <a:gd name="connsiteX1" fmla="*/ 103679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20066"/>
              <a:gd name="connsiteY0" fmla="*/ 0 h 1799713"/>
              <a:gd name="connsiteX1" fmla="*/ 101973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33714"/>
              <a:gd name="connsiteY0" fmla="*/ 0 h 1799713"/>
              <a:gd name="connsiteX1" fmla="*/ 1033378 w 3133714"/>
              <a:gd name="connsiteY1" fmla="*/ 1773715 h 1799713"/>
              <a:gd name="connsiteX2" fmla="*/ 3133714 w 3133714"/>
              <a:gd name="connsiteY2" fmla="*/ 1799713 h 1799713"/>
              <a:gd name="connsiteX3" fmla="*/ 0 w 3133714"/>
              <a:gd name="connsiteY3" fmla="*/ 0 h 1799713"/>
              <a:gd name="connsiteX0" fmla="*/ 0 w 3140538"/>
              <a:gd name="connsiteY0" fmla="*/ 0 h 1799713"/>
              <a:gd name="connsiteX1" fmla="*/ 1040202 w 3140538"/>
              <a:gd name="connsiteY1" fmla="*/ 1773715 h 1799713"/>
              <a:gd name="connsiteX2" fmla="*/ 3140538 w 3140538"/>
              <a:gd name="connsiteY2" fmla="*/ 1799713 h 1799713"/>
              <a:gd name="connsiteX3" fmla="*/ 0 w 3140538"/>
              <a:gd name="connsiteY3" fmla="*/ 0 h 1799713"/>
              <a:gd name="connsiteX0" fmla="*/ 0 w 3126890"/>
              <a:gd name="connsiteY0" fmla="*/ 0 h 1786065"/>
              <a:gd name="connsiteX1" fmla="*/ 1040202 w 3126890"/>
              <a:gd name="connsiteY1" fmla="*/ 1773715 h 1786065"/>
              <a:gd name="connsiteX2" fmla="*/ 3126890 w 3126890"/>
              <a:gd name="connsiteY2" fmla="*/ 1786065 h 1786065"/>
              <a:gd name="connsiteX3" fmla="*/ 0 w 3126890"/>
              <a:gd name="connsiteY3" fmla="*/ 0 h 1786065"/>
              <a:gd name="connsiteX0" fmla="*/ 0 w 3113242"/>
              <a:gd name="connsiteY0" fmla="*/ 0 h 1782653"/>
              <a:gd name="connsiteX1" fmla="*/ 1026554 w 3113242"/>
              <a:gd name="connsiteY1" fmla="*/ 1770303 h 1782653"/>
              <a:gd name="connsiteX2" fmla="*/ 3113242 w 3113242"/>
              <a:gd name="connsiteY2" fmla="*/ 1782653 h 1782653"/>
              <a:gd name="connsiteX3" fmla="*/ 0 w 3113242"/>
              <a:gd name="connsiteY3" fmla="*/ 0 h 1782653"/>
              <a:gd name="connsiteX0" fmla="*/ 0 w 3123478"/>
              <a:gd name="connsiteY0" fmla="*/ 0 h 1782653"/>
              <a:gd name="connsiteX1" fmla="*/ 1036790 w 3123478"/>
              <a:gd name="connsiteY1" fmla="*/ 1770303 h 1782653"/>
              <a:gd name="connsiteX2" fmla="*/ 3123478 w 3123478"/>
              <a:gd name="connsiteY2" fmla="*/ 1782653 h 1782653"/>
              <a:gd name="connsiteX3" fmla="*/ 0 w 3123478"/>
              <a:gd name="connsiteY3" fmla="*/ 0 h 1782653"/>
              <a:gd name="connsiteX0" fmla="*/ 0 w 3109830"/>
              <a:gd name="connsiteY0" fmla="*/ 0 h 1782653"/>
              <a:gd name="connsiteX1" fmla="*/ 1036790 w 3109830"/>
              <a:gd name="connsiteY1" fmla="*/ 1770303 h 1782653"/>
              <a:gd name="connsiteX2" fmla="*/ 3109830 w 3109830"/>
              <a:gd name="connsiteY2" fmla="*/ 1782653 h 1782653"/>
              <a:gd name="connsiteX3" fmla="*/ 0 w 3109830"/>
              <a:gd name="connsiteY3" fmla="*/ 0 h 1782653"/>
              <a:gd name="connsiteX0" fmla="*/ 0 w 3120462"/>
              <a:gd name="connsiteY0" fmla="*/ 0 h 1793286"/>
              <a:gd name="connsiteX1" fmla="*/ 1047422 w 3120462"/>
              <a:gd name="connsiteY1" fmla="*/ 1780936 h 1793286"/>
              <a:gd name="connsiteX2" fmla="*/ 3120462 w 3120462"/>
              <a:gd name="connsiteY2" fmla="*/ 1793286 h 1793286"/>
              <a:gd name="connsiteX3" fmla="*/ 0 w 3120462"/>
              <a:gd name="connsiteY3" fmla="*/ 0 h 179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0462" h="1793286">
                <a:moveTo>
                  <a:pt x="0" y="0"/>
                </a:moveTo>
                <a:lnTo>
                  <a:pt x="1047422" y="1780936"/>
                </a:lnTo>
                <a:lnTo>
                  <a:pt x="3120462" y="17932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1" name="Freeform 30"/>
          <p:cNvSpPr/>
          <p:nvPr/>
        </p:nvSpPr>
        <p:spPr>
          <a:xfrm>
            <a:off x="-3295" y="1769807"/>
            <a:ext cx="1407341" cy="5098422"/>
          </a:xfrm>
          <a:custGeom>
            <a:avLst/>
            <a:gdLst>
              <a:gd name="connsiteX0" fmla="*/ 1026488 w 1398147"/>
              <a:gd name="connsiteY0" fmla="*/ 0 h 5073445"/>
              <a:gd name="connsiteX1" fmla="*/ 1398147 w 1398147"/>
              <a:gd name="connsiteY1" fmla="*/ 1875995 h 5073445"/>
              <a:gd name="connsiteX2" fmla="*/ 0 w 1398147"/>
              <a:gd name="connsiteY2" fmla="*/ 5073445 h 5073445"/>
              <a:gd name="connsiteX3" fmla="*/ 1026488 w 1398147"/>
              <a:gd name="connsiteY3" fmla="*/ 0 h 5073445"/>
              <a:gd name="connsiteX0" fmla="*/ 1032388 w 1398147"/>
              <a:gd name="connsiteY0" fmla="*/ 0 h 5055747"/>
              <a:gd name="connsiteX1" fmla="*/ 1398147 w 1398147"/>
              <a:gd name="connsiteY1" fmla="*/ 1858297 h 5055747"/>
              <a:gd name="connsiteX2" fmla="*/ 0 w 1398147"/>
              <a:gd name="connsiteY2" fmla="*/ 5055747 h 5055747"/>
              <a:gd name="connsiteX3" fmla="*/ 1032388 w 1398147"/>
              <a:gd name="connsiteY3" fmla="*/ 0 h 5055747"/>
              <a:gd name="connsiteX0" fmla="*/ 1032388 w 1398147"/>
              <a:gd name="connsiteY0" fmla="*/ 0 h 5061646"/>
              <a:gd name="connsiteX1" fmla="*/ 1398147 w 1398147"/>
              <a:gd name="connsiteY1" fmla="*/ 1864196 h 5061646"/>
              <a:gd name="connsiteX2" fmla="*/ 0 w 1398147"/>
              <a:gd name="connsiteY2" fmla="*/ 5061646 h 5061646"/>
              <a:gd name="connsiteX3" fmla="*/ 1032388 w 1398147"/>
              <a:gd name="connsiteY3" fmla="*/ 0 h 5061646"/>
              <a:gd name="connsiteX0" fmla="*/ 1032388 w 1398147"/>
              <a:gd name="connsiteY0" fmla="*/ 0 h 5079344"/>
              <a:gd name="connsiteX1" fmla="*/ 1398147 w 1398147"/>
              <a:gd name="connsiteY1" fmla="*/ 1881894 h 5079344"/>
              <a:gd name="connsiteX2" fmla="*/ 0 w 1398147"/>
              <a:gd name="connsiteY2" fmla="*/ 5079344 h 5079344"/>
              <a:gd name="connsiteX3" fmla="*/ 1032388 w 1398147"/>
              <a:gd name="connsiteY3" fmla="*/ 0 h 5079344"/>
              <a:gd name="connsiteX0" fmla="*/ 1032388 w 1398147"/>
              <a:gd name="connsiteY0" fmla="*/ 0 h 5089936"/>
              <a:gd name="connsiteX1" fmla="*/ 1398147 w 1398147"/>
              <a:gd name="connsiteY1" fmla="*/ 1881894 h 5089936"/>
              <a:gd name="connsiteX2" fmla="*/ 0 w 1398147"/>
              <a:gd name="connsiteY2" fmla="*/ 5089936 h 5089936"/>
              <a:gd name="connsiteX3" fmla="*/ 1032388 w 1398147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81894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8890 w 1405209"/>
              <a:gd name="connsiteY3" fmla="*/ 5081754 h 5089936"/>
              <a:gd name="connsiteX4" fmla="*/ 1039450 w 1405209"/>
              <a:gd name="connsiteY4" fmla="*/ 0 h 5089936"/>
              <a:gd name="connsiteX0" fmla="*/ 1041582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41582 w 1407341"/>
              <a:gd name="connsiteY4" fmla="*/ 0 h 5098422"/>
              <a:gd name="connsiteX0" fmla="*/ 1034758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34758 w 1407341"/>
              <a:gd name="connsiteY4" fmla="*/ 0 h 509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341" h="5098422">
                <a:moveTo>
                  <a:pt x="1034758" y="0"/>
                </a:moveTo>
                <a:lnTo>
                  <a:pt x="1407341" y="1891419"/>
                </a:lnTo>
                <a:lnTo>
                  <a:pt x="2132" y="5089936"/>
                </a:lnTo>
                <a:cubicBezTo>
                  <a:pt x="5095" y="5083774"/>
                  <a:pt x="-2244" y="5103370"/>
                  <a:pt x="719" y="5097208"/>
                </a:cubicBezTo>
                <a:lnTo>
                  <a:pt x="1034758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76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2" name="Freeform 31"/>
          <p:cNvSpPr/>
          <p:nvPr/>
        </p:nvSpPr>
        <p:spPr>
          <a:xfrm>
            <a:off x="8694845" y="2426110"/>
            <a:ext cx="2293341" cy="4440419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  <a:gd name="connsiteX0" fmla="*/ 958645 w 2269487"/>
              <a:gd name="connsiteY0" fmla="*/ 0 h 4424516"/>
              <a:gd name="connsiteX1" fmla="*/ 2269487 w 2269487"/>
              <a:gd name="connsiteY1" fmla="*/ 1388112 h 4424516"/>
              <a:gd name="connsiteX2" fmla="*/ 0 w 2269487"/>
              <a:gd name="connsiteY2" fmla="*/ 4424516 h 4424516"/>
              <a:gd name="connsiteX3" fmla="*/ 958645 w 2269487"/>
              <a:gd name="connsiteY3" fmla="*/ 0 h 4424516"/>
              <a:gd name="connsiteX0" fmla="*/ 982499 w 2293341"/>
              <a:gd name="connsiteY0" fmla="*/ 0 h 4440419"/>
              <a:gd name="connsiteX1" fmla="*/ 2293341 w 2293341"/>
              <a:gd name="connsiteY1" fmla="*/ 1388112 h 4440419"/>
              <a:gd name="connsiteX2" fmla="*/ 0 w 2293341"/>
              <a:gd name="connsiteY2" fmla="*/ 4440419 h 4440419"/>
              <a:gd name="connsiteX3" fmla="*/ 982499 w 2293341"/>
              <a:gd name="connsiteY3" fmla="*/ 0 h 444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41" h="4440419">
                <a:moveTo>
                  <a:pt x="982499" y="0"/>
                </a:moveTo>
                <a:lnTo>
                  <a:pt x="2293341" y="1388112"/>
                </a:lnTo>
                <a:lnTo>
                  <a:pt x="0" y="4440419"/>
                </a:lnTo>
                <a:lnTo>
                  <a:pt x="982499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3" name="Freeform 32"/>
          <p:cNvSpPr/>
          <p:nvPr/>
        </p:nvSpPr>
        <p:spPr>
          <a:xfrm>
            <a:off x="9669015" y="1094096"/>
            <a:ext cx="2522985" cy="2734954"/>
          </a:xfrm>
          <a:custGeom>
            <a:avLst/>
            <a:gdLst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309687 w 2481262"/>
              <a:gd name="connsiteY2" fmla="*/ 2762250 h 2762250"/>
              <a:gd name="connsiteX3" fmla="*/ 2481262 w 2481262"/>
              <a:gd name="connsiteY3" fmla="*/ 0 h 2762250"/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292857 w 2481262"/>
              <a:gd name="connsiteY2" fmla="*/ 2762250 h 2762250"/>
              <a:gd name="connsiteX3" fmla="*/ 2481262 w 2481262"/>
              <a:gd name="connsiteY3" fmla="*/ 0 h 2762250"/>
              <a:gd name="connsiteX0" fmla="*/ 2509311 w 2509311"/>
              <a:gd name="connsiteY0" fmla="*/ 0 h 2762250"/>
              <a:gd name="connsiteX1" fmla="*/ 0 w 2509311"/>
              <a:gd name="connsiteY1" fmla="*/ 1354771 h 2762250"/>
              <a:gd name="connsiteX2" fmla="*/ 1320906 w 2509311"/>
              <a:gd name="connsiteY2" fmla="*/ 2762250 h 2762250"/>
              <a:gd name="connsiteX3" fmla="*/ 2509311 w 2509311"/>
              <a:gd name="connsiteY3" fmla="*/ 0 h 2762250"/>
              <a:gd name="connsiteX0" fmla="*/ 2519943 w 2519943"/>
              <a:gd name="connsiteY0" fmla="*/ 0 h 2762250"/>
              <a:gd name="connsiteX1" fmla="*/ 0 w 2519943"/>
              <a:gd name="connsiteY1" fmla="*/ 1354771 h 2762250"/>
              <a:gd name="connsiteX2" fmla="*/ 1320906 w 2519943"/>
              <a:gd name="connsiteY2" fmla="*/ 2762250 h 2762250"/>
              <a:gd name="connsiteX3" fmla="*/ 2519943 w 2519943"/>
              <a:gd name="connsiteY3" fmla="*/ 0 h 2762250"/>
              <a:gd name="connsiteX0" fmla="*/ 2530575 w 2530575"/>
              <a:gd name="connsiteY0" fmla="*/ 0 h 2762250"/>
              <a:gd name="connsiteX1" fmla="*/ 0 w 2530575"/>
              <a:gd name="connsiteY1" fmla="*/ 1354771 h 2762250"/>
              <a:gd name="connsiteX2" fmla="*/ 1320906 w 2530575"/>
              <a:gd name="connsiteY2" fmla="*/ 2762250 h 2762250"/>
              <a:gd name="connsiteX3" fmla="*/ 2530575 w 2530575"/>
              <a:gd name="connsiteY3" fmla="*/ 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0575" h="2762250">
                <a:moveTo>
                  <a:pt x="2530575" y="0"/>
                </a:moveTo>
                <a:lnTo>
                  <a:pt x="0" y="1354771"/>
                </a:lnTo>
                <a:lnTo>
                  <a:pt x="1320906" y="2762250"/>
                </a:lnTo>
                <a:lnTo>
                  <a:pt x="2530575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4" name="Freeform 33"/>
          <p:cNvSpPr/>
          <p:nvPr/>
        </p:nvSpPr>
        <p:spPr>
          <a:xfrm>
            <a:off x="3317358" y="-5316"/>
            <a:ext cx="4354033" cy="1222744"/>
          </a:xfrm>
          <a:custGeom>
            <a:avLst/>
            <a:gdLst>
              <a:gd name="connsiteX0" fmla="*/ 0 w 4354033"/>
              <a:gd name="connsiteY0" fmla="*/ 0 h 1217428"/>
              <a:gd name="connsiteX1" fmla="*/ 3067493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54033"/>
              <a:gd name="connsiteY0" fmla="*/ 0 h 1217428"/>
              <a:gd name="connsiteX1" fmla="*/ 3088758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75298"/>
              <a:gd name="connsiteY0" fmla="*/ 0 h 1217428"/>
              <a:gd name="connsiteX1" fmla="*/ 3088758 w 4375298"/>
              <a:gd name="connsiteY1" fmla="*/ 10632 h 1217428"/>
              <a:gd name="connsiteX2" fmla="*/ 4375298 w 4375298"/>
              <a:gd name="connsiteY2" fmla="*/ 1217428 h 1217428"/>
              <a:gd name="connsiteX3" fmla="*/ 0 w 4375298"/>
              <a:gd name="connsiteY3" fmla="*/ 0 h 1217428"/>
              <a:gd name="connsiteX0" fmla="*/ 0 w 4364666"/>
              <a:gd name="connsiteY0" fmla="*/ 0 h 1217428"/>
              <a:gd name="connsiteX1" fmla="*/ 3088758 w 4364666"/>
              <a:gd name="connsiteY1" fmla="*/ 10632 h 1217428"/>
              <a:gd name="connsiteX2" fmla="*/ 4364666 w 4364666"/>
              <a:gd name="connsiteY2" fmla="*/ 1217428 h 1217428"/>
              <a:gd name="connsiteX3" fmla="*/ 0 w 4364666"/>
              <a:gd name="connsiteY3" fmla="*/ 0 h 1217428"/>
              <a:gd name="connsiteX0" fmla="*/ 0 w 4354033"/>
              <a:gd name="connsiteY0" fmla="*/ 0 h 1222744"/>
              <a:gd name="connsiteX1" fmla="*/ 3088758 w 4354033"/>
              <a:gd name="connsiteY1" fmla="*/ 10632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  <a:gd name="connsiteX0" fmla="*/ 0 w 4354033"/>
              <a:gd name="connsiteY0" fmla="*/ 5317 h 1228061"/>
              <a:gd name="connsiteX1" fmla="*/ 3083442 w 4354033"/>
              <a:gd name="connsiteY1" fmla="*/ 0 h 1228061"/>
              <a:gd name="connsiteX2" fmla="*/ 4354033 w 4354033"/>
              <a:gd name="connsiteY2" fmla="*/ 1228061 h 1228061"/>
              <a:gd name="connsiteX3" fmla="*/ 0 w 4354033"/>
              <a:gd name="connsiteY3" fmla="*/ 5317 h 1228061"/>
              <a:gd name="connsiteX0" fmla="*/ 0 w 4354033"/>
              <a:gd name="connsiteY0" fmla="*/ 0 h 1222744"/>
              <a:gd name="connsiteX1" fmla="*/ 3094074 w 4354033"/>
              <a:gd name="connsiteY1" fmla="*/ 5315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4033" h="1222744">
                <a:moveTo>
                  <a:pt x="0" y="0"/>
                </a:moveTo>
                <a:lnTo>
                  <a:pt x="3094074" y="5315"/>
                </a:lnTo>
                <a:lnTo>
                  <a:pt x="4354033" y="122274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8690615" y="3783805"/>
            <a:ext cx="2797640" cy="3086077"/>
          </a:xfrm>
          <a:custGeom>
            <a:avLst/>
            <a:gdLst>
              <a:gd name="connsiteX0" fmla="*/ 2270113 w 2753791"/>
              <a:gd name="connsiteY0" fmla="*/ 0 h 3029171"/>
              <a:gd name="connsiteX1" fmla="*/ 0 w 2753791"/>
              <a:gd name="connsiteY1" fmla="*/ 3025640 h 3029171"/>
              <a:gd name="connsiteX2" fmla="*/ 2753791 w 2753791"/>
              <a:gd name="connsiteY2" fmla="*/ 3029171 h 3029171"/>
              <a:gd name="connsiteX3" fmla="*/ 2270113 w 2753791"/>
              <a:gd name="connsiteY3" fmla="*/ 0 h 3029171"/>
              <a:gd name="connsiteX0" fmla="*/ 2247810 w 2753791"/>
              <a:gd name="connsiteY0" fmla="*/ 0 h 3073776"/>
              <a:gd name="connsiteX1" fmla="*/ 0 w 2753791"/>
              <a:gd name="connsiteY1" fmla="*/ 3070245 h 3073776"/>
              <a:gd name="connsiteX2" fmla="*/ 2753791 w 2753791"/>
              <a:gd name="connsiteY2" fmla="*/ 3073776 h 3073776"/>
              <a:gd name="connsiteX3" fmla="*/ 2247810 w 2753791"/>
              <a:gd name="connsiteY3" fmla="*/ 0 h 3073776"/>
              <a:gd name="connsiteX0" fmla="*/ 2311420 w 2817401"/>
              <a:gd name="connsiteY0" fmla="*/ 0 h 3073776"/>
              <a:gd name="connsiteX1" fmla="*/ 0 w 2817401"/>
              <a:gd name="connsiteY1" fmla="*/ 3062294 h 3073776"/>
              <a:gd name="connsiteX2" fmla="*/ 2817401 w 2817401"/>
              <a:gd name="connsiteY2" fmla="*/ 3073776 h 3073776"/>
              <a:gd name="connsiteX3" fmla="*/ 2311420 w 2817401"/>
              <a:gd name="connsiteY3" fmla="*/ 0 h 3073776"/>
              <a:gd name="connsiteX0" fmla="*/ 2311420 w 2817401"/>
              <a:gd name="connsiteY0" fmla="*/ 0 h 3089589"/>
              <a:gd name="connsiteX1" fmla="*/ 0 w 2817401"/>
              <a:gd name="connsiteY1" fmla="*/ 3089589 h 3089589"/>
              <a:gd name="connsiteX2" fmla="*/ 2817401 w 2817401"/>
              <a:gd name="connsiteY2" fmla="*/ 3073776 h 3089589"/>
              <a:gd name="connsiteX3" fmla="*/ 2311420 w 2817401"/>
              <a:gd name="connsiteY3" fmla="*/ 0 h 3089589"/>
              <a:gd name="connsiteX0" fmla="*/ 2306657 w 2812638"/>
              <a:gd name="connsiteY0" fmla="*/ 0 h 3089589"/>
              <a:gd name="connsiteX1" fmla="*/ 0 w 2812638"/>
              <a:gd name="connsiteY1" fmla="*/ 3089589 h 3089589"/>
              <a:gd name="connsiteX2" fmla="*/ 2812638 w 2812638"/>
              <a:gd name="connsiteY2" fmla="*/ 3073776 h 3089589"/>
              <a:gd name="connsiteX3" fmla="*/ 2306657 w 2812638"/>
              <a:gd name="connsiteY3" fmla="*/ 0 h 3089589"/>
              <a:gd name="connsiteX0" fmla="*/ 2306657 w 2812638"/>
              <a:gd name="connsiteY0" fmla="*/ 0 h 3084826"/>
              <a:gd name="connsiteX1" fmla="*/ 0 w 2812638"/>
              <a:gd name="connsiteY1" fmla="*/ 3084826 h 3084826"/>
              <a:gd name="connsiteX2" fmla="*/ 2812638 w 2812638"/>
              <a:gd name="connsiteY2" fmla="*/ 3073776 h 3084826"/>
              <a:gd name="connsiteX3" fmla="*/ 2306657 w 2812638"/>
              <a:gd name="connsiteY3" fmla="*/ 0 h 3084826"/>
              <a:gd name="connsiteX0" fmla="*/ 2292370 w 2798351"/>
              <a:gd name="connsiteY0" fmla="*/ 0 h 3084826"/>
              <a:gd name="connsiteX1" fmla="*/ 0 w 2798351"/>
              <a:gd name="connsiteY1" fmla="*/ 3084826 h 3084826"/>
              <a:gd name="connsiteX2" fmla="*/ 2798351 w 2798351"/>
              <a:gd name="connsiteY2" fmla="*/ 3073776 h 3084826"/>
              <a:gd name="connsiteX3" fmla="*/ 2292370 w 279835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3114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311420 w 2804701"/>
              <a:gd name="connsiteY3" fmla="*/ 0 h 3084826"/>
              <a:gd name="connsiteX0" fmla="*/ 2311420 w 2804701"/>
              <a:gd name="connsiteY0" fmla="*/ 0 h 3087424"/>
              <a:gd name="connsiteX1" fmla="*/ 0 w 2804701"/>
              <a:gd name="connsiteY1" fmla="*/ 3084826 h 3087424"/>
              <a:gd name="connsiteX2" fmla="*/ 2804701 w 2804701"/>
              <a:gd name="connsiteY2" fmla="*/ 3087424 h 3087424"/>
              <a:gd name="connsiteX3" fmla="*/ 2311420 w 2804701"/>
              <a:gd name="connsiteY3" fmla="*/ 0 h 3087424"/>
              <a:gd name="connsiteX0" fmla="*/ 2311420 w 2818349"/>
              <a:gd name="connsiteY0" fmla="*/ 0 h 3087424"/>
              <a:gd name="connsiteX1" fmla="*/ 0 w 2818349"/>
              <a:gd name="connsiteY1" fmla="*/ 3084826 h 3087424"/>
              <a:gd name="connsiteX2" fmla="*/ 2818349 w 2818349"/>
              <a:gd name="connsiteY2" fmla="*/ 3087424 h 3087424"/>
              <a:gd name="connsiteX3" fmla="*/ 2311420 w 2818349"/>
              <a:gd name="connsiteY3" fmla="*/ 0 h 308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349" h="3087424">
                <a:moveTo>
                  <a:pt x="2311420" y="0"/>
                </a:moveTo>
                <a:lnTo>
                  <a:pt x="0" y="3084826"/>
                </a:lnTo>
                <a:lnTo>
                  <a:pt x="2818349" y="3087424"/>
                </a:lnTo>
                <a:lnTo>
                  <a:pt x="2311420" y="0"/>
                </a:lnTo>
                <a:close/>
              </a:path>
            </a:pathLst>
          </a:custGeom>
          <a:gradFill>
            <a:gsLst>
              <a:gs pos="11000">
                <a:schemeClr val="accent2"/>
              </a:gs>
              <a:gs pos="78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6" name="Freeform 35"/>
          <p:cNvSpPr/>
          <p:nvPr/>
        </p:nvSpPr>
        <p:spPr>
          <a:xfrm>
            <a:off x="7660347" y="1094096"/>
            <a:ext cx="4531653" cy="1344304"/>
          </a:xfrm>
          <a:custGeom>
            <a:avLst/>
            <a:gdLst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43113 w 4533900"/>
              <a:gd name="connsiteY2" fmla="*/ 1371600 h 1371600"/>
              <a:gd name="connsiteX3" fmla="*/ 0 w 4533900"/>
              <a:gd name="connsiteY3" fmla="*/ 142875 h 1371600"/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21848 w 4533900"/>
              <a:gd name="connsiteY2" fmla="*/ 1371600 h 1371600"/>
              <a:gd name="connsiteX3" fmla="*/ 0 w 4533900"/>
              <a:gd name="connsiteY3" fmla="*/ 142875 h 1371600"/>
              <a:gd name="connsiteX0" fmla="*/ 0 w 4544532"/>
              <a:gd name="connsiteY0" fmla="*/ 153508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53508 h 1371600"/>
              <a:gd name="connsiteX0" fmla="*/ 0 w 4544532"/>
              <a:gd name="connsiteY0" fmla="*/ 142875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42875 h 1371600"/>
              <a:gd name="connsiteX0" fmla="*/ 0 w 4536805"/>
              <a:gd name="connsiteY0" fmla="*/ 148026 h 1371600"/>
              <a:gd name="connsiteX1" fmla="*/ 4536805 w 4536805"/>
              <a:gd name="connsiteY1" fmla="*/ 0 h 1371600"/>
              <a:gd name="connsiteX2" fmla="*/ 2024753 w 4536805"/>
              <a:gd name="connsiteY2" fmla="*/ 1371600 h 1371600"/>
              <a:gd name="connsiteX3" fmla="*/ 0 w 4536805"/>
              <a:gd name="connsiteY3" fmla="*/ 148026 h 1371600"/>
              <a:gd name="connsiteX0" fmla="*/ 0 w 4531653"/>
              <a:gd name="connsiteY0" fmla="*/ 142874 h 1371600"/>
              <a:gd name="connsiteX1" fmla="*/ 4531653 w 4531653"/>
              <a:gd name="connsiteY1" fmla="*/ 0 h 1371600"/>
              <a:gd name="connsiteX2" fmla="*/ 2019601 w 4531653"/>
              <a:gd name="connsiteY2" fmla="*/ 1371600 h 1371600"/>
              <a:gd name="connsiteX3" fmla="*/ 0 w 4531653"/>
              <a:gd name="connsiteY3" fmla="*/ 142874 h 1371600"/>
              <a:gd name="connsiteX0" fmla="*/ 0 w 3944799"/>
              <a:gd name="connsiteY0" fmla="*/ 33692 h 1262418"/>
              <a:gd name="connsiteX1" fmla="*/ 3944799 w 3944799"/>
              <a:gd name="connsiteY1" fmla="*/ 0 h 1262418"/>
              <a:gd name="connsiteX2" fmla="*/ 2019601 w 3944799"/>
              <a:gd name="connsiteY2" fmla="*/ 1262418 h 1262418"/>
              <a:gd name="connsiteX3" fmla="*/ 0 w 3944799"/>
              <a:gd name="connsiteY3" fmla="*/ 33692 h 1262418"/>
              <a:gd name="connsiteX0" fmla="*/ 0 w 4531653"/>
              <a:gd name="connsiteY0" fmla="*/ 115578 h 1344304"/>
              <a:gd name="connsiteX1" fmla="*/ 4531653 w 4531653"/>
              <a:gd name="connsiteY1" fmla="*/ 0 h 1344304"/>
              <a:gd name="connsiteX2" fmla="*/ 2019601 w 4531653"/>
              <a:gd name="connsiteY2" fmla="*/ 1344304 h 1344304"/>
              <a:gd name="connsiteX3" fmla="*/ 0 w 4531653"/>
              <a:gd name="connsiteY3" fmla="*/ 115578 h 134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1653" h="1344304">
                <a:moveTo>
                  <a:pt x="0" y="115578"/>
                </a:moveTo>
                <a:lnTo>
                  <a:pt x="4531653" y="0"/>
                </a:lnTo>
                <a:lnTo>
                  <a:pt x="2019601" y="1344304"/>
                </a:lnTo>
                <a:lnTo>
                  <a:pt x="0" y="115578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7" name="Freeform 36"/>
          <p:cNvSpPr/>
          <p:nvPr/>
        </p:nvSpPr>
        <p:spPr>
          <a:xfrm>
            <a:off x="4067336" y="4705135"/>
            <a:ext cx="4628534" cy="2161794"/>
          </a:xfrm>
          <a:custGeom>
            <a:avLst/>
            <a:gdLst>
              <a:gd name="connsiteX0" fmla="*/ 0 w 4632158"/>
              <a:gd name="connsiteY0" fmla="*/ 1239253 h 2129590"/>
              <a:gd name="connsiteX1" fmla="*/ 3645569 w 4632158"/>
              <a:gd name="connsiteY1" fmla="*/ 0 h 2129590"/>
              <a:gd name="connsiteX2" fmla="*/ 4632158 w 4632158"/>
              <a:gd name="connsiteY2" fmla="*/ 2129590 h 2129590"/>
              <a:gd name="connsiteX3" fmla="*/ 0 w 4632158"/>
              <a:gd name="connsiteY3" fmla="*/ 1239253 h 2129590"/>
              <a:gd name="connsiteX0" fmla="*/ 0 w 4632158"/>
              <a:gd name="connsiteY0" fmla="*/ 1243228 h 2133565"/>
              <a:gd name="connsiteX1" fmla="*/ 3641593 w 4632158"/>
              <a:gd name="connsiteY1" fmla="*/ 0 h 2133565"/>
              <a:gd name="connsiteX2" fmla="*/ 4632158 w 4632158"/>
              <a:gd name="connsiteY2" fmla="*/ 2133565 h 2133565"/>
              <a:gd name="connsiteX3" fmla="*/ 0 w 4632158"/>
              <a:gd name="connsiteY3" fmla="*/ 1243228 h 2133565"/>
              <a:gd name="connsiteX0" fmla="*/ 0 w 4656011"/>
              <a:gd name="connsiteY0" fmla="*/ 1243228 h 2157419"/>
              <a:gd name="connsiteX1" fmla="*/ 3641593 w 4656011"/>
              <a:gd name="connsiteY1" fmla="*/ 0 h 2157419"/>
              <a:gd name="connsiteX2" fmla="*/ 4656011 w 4656011"/>
              <a:gd name="connsiteY2" fmla="*/ 2157419 h 2157419"/>
              <a:gd name="connsiteX3" fmla="*/ 0 w 4656011"/>
              <a:gd name="connsiteY3" fmla="*/ 1243228 h 2157419"/>
              <a:gd name="connsiteX0" fmla="*/ 0 w 4659987"/>
              <a:gd name="connsiteY0" fmla="*/ 1247204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47204 h 2157419"/>
              <a:gd name="connsiteX0" fmla="*/ 0 w 4667938"/>
              <a:gd name="connsiteY0" fmla="*/ 1263107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63107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59987"/>
              <a:gd name="connsiteY0" fmla="*/ 1251181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51181 h 2157419"/>
              <a:gd name="connsiteX0" fmla="*/ 0 w 4674275"/>
              <a:gd name="connsiteY0" fmla="*/ 1251181 h 2157419"/>
              <a:gd name="connsiteX1" fmla="*/ 3645569 w 4674275"/>
              <a:gd name="connsiteY1" fmla="*/ 0 h 2157419"/>
              <a:gd name="connsiteX2" fmla="*/ 4674275 w 4674275"/>
              <a:gd name="connsiteY2" fmla="*/ 2157419 h 2157419"/>
              <a:gd name="connsiteX3" fmla="*/ 0 w 4674275"/>
              <a:gd name="connsiteY3" fmla="*/ 1251181 h 2157419"/>
              <a:gd name="connsiteX0" fmla="*/ 0 w 4683800"/>
              <a:gd name="connsiteY0" fmla="*/ 1251181 h 2157419"/>
              <a:gd name="connsiteX1" fmla="*/ 3655094 w 4683800"/>
              <a:gd name="connsiteY1" fmla="*/ 0 h 2157419"/>
              <a:gd name="connsiteX2" fmla="*/ 4683800 w 4683800"/>
              <a:gd name="connsiteY2" fmla="*/ 2157419 h 2157419"/>
              <a:gd name="connsiteX3" fmla="*/ 0 w 4683800"/>
              <a:gd name="connsiteY3" fmla="*/ 1251181 h 2157419"/>
              <a:gd name="connsiteX0" fmla="*/ 0 w 4695230"/>
              <a:gd name="connsiteY0" fmla="*/ 1251181 h 2157419"/>
              <a:gd name="connsiteX1" fmla="*/ 3666524 w 4695230"/>
              <a:gd name="connsiteY1" fmla="*/ 0 h 2157419"/>
              <a:gd name="connsiteX2" fmla="*/ 4695230 w 4695230"/>
              <a:gd name="connsiteY2" fmla="*/ 2157419 h 2157419"/>
              <a:gd name="connsiteX3" fmla="*/ 0 w 4695230"/>
              <a:gd name="connsiteY3" fmla="*/ 1251181 h 2157419"/>
              <a:gd name="connsiteX0" fmla="*/ 0 w 4695230"/>
              <a:gd name="connsiteY0" fmla="*/ 1251181 h 2171067"/>
              <a:gd name="connsiteX1" fmla="*/ 3666524 w 4695230"/>
              <a:gd name="connsiteY1" fmla="*/ 0 h 2171067"/>
              <a:gd name="connsiteX2" fmla="*/ 4695230 w 4695230"/>
              <a:gd name="connsiteY2" fmla="*/ 2171067 h 2171067"/>
              <a:gd name="connsiteX3" fmla="*/ 0 w 4695230"/>
              <a:gd name="connsiteY3" fmla="*/ 1251181 h 2171067"/>
              <a:gd name="connsiteX0" fmla="*/ 0 w 4708878"/>
              <a:gd name="connsiteY0" fmla="*/ 1251181 h 2184715"/>
              <a:gd name="connsiteX1" fmla="*/ 3666524 w 4708878"/>
              <a:gd name="connsiteY1" fmla="*/ 0 h 2184715"/>
              <a:gd name="connsiteX2" fmla="*/ 4708878 w 4708878"/>
              <a:gd name="connsiteY2" fmla="*/ 2184715 h 2184715"/>
              <a:gd name="connsiteX3" fmla="*/ 0 w 4708878"/>
              <a:gd name="connsiteY3" fmla="*/ 1251181 h 2184715"/>
              <a:gd name="connsiteX0" fmla="*/ 0 w 4722526"/>
              <a:gd name="connsiteY0" fmla="*/ 1251181 h 2198363"/>
              <a:gd name="connsiteX1" fmla="*/ 3666524 w 4722526"/>
              <a:gd name="connsiteY1" fmla="*/ 0 h 2198363"/>
              <a:gd name="connsiteX2" fmla="*/ 4722526 w 4722526"/>
              <a:gd name="connsiteY2" fmla="*/ 2198363 h 2198363"/>
              <a:gd name="connsiteX3" fmla="*/ 0 w 4722526"/>
              <a:gd name="connsiteY3" fmla="*/ 1251181 h 2198363"/>
              <a:gd name="connsiteX0" fmla="*/ 0 w 4658916"/>
              <a:gd name="connsiteY0" fmla="*/ 1251181 h 2190411"/>
              <a:gd name="connsiteX1" fmla="*/ 3666524 w 4658916"/>
              <a:gd name="connsiteY1" fmla="*/ 0 h 2190411"/>
              <a:gd name="connsiteX2" fmla="*/ 4658916 w 4658916"/>
              <a:gd name="connsiteY2" fmla="*/ 2190411 h 2190411"/>
              <a:gd name="connsiteX3" fmla="*/ 0 w 4658916"/>
              <a:gd name="connsiteY3" fmla="*/ 1251181 h 2190411"/>
              <a:gd name="connsiteX0" fmla="*/ 0 w 4658916"/>
              <a:gd name="connsiteY0" fmla="*/ 1251181 h 2166557"/>
              <a:gd name="connsiteX1" fmla="*/ 3666524 w 4658916"/>
              <a:gd name="connsiteY1" fmla="*/ 0 h 2166557"/>
              <a:gd name="connsiteX2" fmla="*/ 4658916 w 4658916"/>
              <a:gd name="connsiteY2" fmla="*/ 2166557 h 2166557"/>
              <a:gd name="connsiteX3" fmla="*/ 0 w 4658916"/>
              <a:gd name="connsiteY3" fmla="*/ 1251181 h 2166557"/>
              <a:gd name="connsiteX0" fmla="*/ 0 w 4670136"/>
              <a:gd name="connsiteY0" fmla="*/ 1251181 h 2166557"/>
              <a:gd name="connsiteX1" fmla="*/ 3677744 w 4670136"/>
              <a:gd name="connsiteY1" fmla="*/ 0 h 2166557"/>
              <a:gd name="connsiteX2" fmla="*/ 4670136 w 4670136"/>
              <a:gd name="connsiteY2" fmla="*/ 2166557 h 2166557"/>
              <a:gd name="connsiteX3" fmla="*/ 0 w 4670136"/>
              <a:gd name="connsiteY3" fmla="*/ 1251181 h 2166557"/>
              <a:gd name="connsiteX0" fmla="*/ 0 w 4653306"/>
              <a:gd name="connsiteY0" fmla="*/ 1251181 h 2166557"/>
              <a:gd name="connsiteX1" fmla="*/ 3660914 w 4653306"/>
              <a:gd name="connsiteY1" fmla="*/ 0 h 2166557"/>
              <a:gd name="connsiteX2" fmla="*/ 4653306 w 4653306"/>
              <a:gd name="connsiteY2" fmla="*/ 2166557 h 2166557"/>
              <a:gd name="connsiteX3" fmla="*/ 0 w 4653306"/>
              <a:gd name="connsiteY3" fmla="*/ 1251181 h 2166557"/>
              <a:gd name="connsiteX0" fmla="*/ 0 w 4001299"/>
              <a:gd name="connsiteY0" fmla="*/ 869518 h 2166557"/>
              <a:gd name="connsiteX1" fmla="*/ 3008907 w 4001299"/>
              <a:gd name="connsiteY1" fmla="*/ 0 h 2166557"/>
              <a:gd name="connsiteX2" fmla="*/ 4001299 w 4001299"/>
              <a:gd name="connsiteY2" fmla="*/ 2166557 h 2166557"/>
              <a:gd name="connsiteX3" fmla="*/ 0 w 4001299"/>
              <a:gd name="connsiteY3" fmla="*/ 869518 h 2166557"/>
              <a:gd name="connsiteX0" fmla="*/ 0 w 4645354"/>
              <a:gd name="connsiteY0" fmla="*/ 1251181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51181 h 2166557"/>
              <a:gd name="connsiteX0" fmla="*/ 0 w 4645354"/>
              <a:gd name="connsiteY0" fmla="*/ 1243230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43230 h 2166557"/>
              <a:gd name="connsiteX0" fmla="*/ 0 w 4645354"/>
              <a:gd name="connsiteY0" fmla="*/ 1238467 h 2161794"/>
              <a:gd name="connsiteX1" fmla="*/ 3664911 w 4645354"/>
              <a:gd name="connsiteY1" fmla="*/ 0 h 2161794"/>
              <a:gd name="connsiteX2" fmla="*/ 4645354 w 4645354"/>
              <a:gd name="connsiteY2" fmla="*/ 2161794 h 2161794"/>
              <a:gd name="connsiteX3" fmla="*/ 0 w 4645354"/>
              <a:gd name="connsiteY3" fmla="*/ 1238467 h 216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354" h="2161794">
                <a:moveTo>
                  <a:pt x="0" y="1238467"/>
                </a:moveTo>
                <a:lnTo>
                  <a:pt x="3664911" y="0"/>
                </a:lnTo>
                <a:lnTo>
                  <a:pt x="4645354" y="2161794"/>
                </a:lnTo>
                <a:lnTo>
                  <a:pt x="0" y="123846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8" name="Freeform 37"/>
          <p:cNvSpPr/>
          <p:nvPr/>
        </p:nvSpPr>
        <p:spPr>
          <a:xfrm>
            <a:off x="3541852" y="3007895"/>
            <a:ext cx="2834884" cy="2947737"/>
          </a:xfrm>
          <a:custGeom>
            <a:avLst/>
            <a:gdLst>
              <a:gd name="connsiteX0" fmla="*/ 0 w 2791326"/>
              <a:gd name="connsiteY0" fmla="*/ 1816768 h 2947737"/>
              <a:gd name="connsiteX1" fmla="*/ 493294 w 2791326"/>
              <a:gd name="connsiteY1" fmla="*/ 2947737 h 2947737"/>
              <a:gd name="connsiteX2" fmla="*/ 2791326 w 2791326"/>
              <a:gd name="connsiteY2" fmla="*/ 0 h 2947737"/>
              <a:gd name="connsiteX3" fmla="*/ 0 w 2791326"/>
              <a:gd name="connsiteY3" fmla="*/ 1816768 h 2947737"/>
              <a:gd name="connsiteX0" fmla="*/ 0 w 2799638"/>
              <a:gd name="connsiteY0" fmla="*/ 1845863 h 2947737"/>
              <a:gd name="connsiteX1" fmla="*/ 501606 w 2799638"/>
              <a:gd name="connsiteY1" fmla="*/ 2947737 h 2947737"/>
              <a:gd name="connsiteX2" fmla="*/ 2799638 w 2799638"/>
              <a:gd name="connsiteY2" fmla="*/ 0 h 2947737"/>
              <a:gd name="connsiteX3" fmla="*/ 0 w 2799638"/>
              <a:gd name="connsiteY3" fmla="*/ 1845863 h 2947737"/>
              <a:gd name="connsiteX0" fmla="*/ 0 w 2826933"/>
              <a:gd name="connsiteY0" fmla="*/ 1886806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86806 h 2947737"/>
              <a:gd name="connsiteX0" fmla="*/ 0 w 2826933"/>
              <a:gd name="connsiteY0" fmla="*/ 1859510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26933"/>
              <a:gd name="connsiteY0" fmla="*/ 1859510 h 2947737"/>
              <a:gd name="connsiteX1" fmla="*/ 52329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34884"/>
              <a:gd name="connsiteY0" fmla="*/ 1867462 h 2947737"/>
              <a:gd name="connsiteX1" fmla="*/ 531242 w 2834884"/>
              <a:gd name="connsiteY1" fmla="*/ 2947737 h 2947737"/>
              <a:gd name="connsiteX2" fmla="*/ 2834884 w 2834884"/>
              <a:gd name="connsiteY2" fmla="*/ 0 h 2947737"/>
              <a:gd name="connsiteX3" fmla="*/ 0 w 2834884"/>
              <a:gd name="connsiteY3" fmla="*/ 1867462 h 2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884" h="2947737">
                <a:moveTo>
                  <a:pt x="0" y="1867462"/>
                </a:moveTo>
                <a:lnTo>
                  <a:pt x="531242" y="2947737"/>
                </a:lnTo>
                <a:lnTo>
                  <a:pt x="2834884" y="0"/>
                </a:lnTo>
                <a:lnTo>
                  <a:pt x="0" y="1867462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97000">
                <a:schemeClr val="accent1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-9845" y="-7221"/>
            <a:ext cx="12210731" cy="6884165"/>
            <a:chOff x="-9845" y="-7221"/>
            <a:chExt cx="12210731" cy="6884165"/>
          </a:xfrm>
        </p:grpSpPr>
        <p:sp>
          <p:nvSpPr>
            <p:cNvPr id="6" name="Freeform 5"/>
            <p:cNvSpPr/>
            <p:nvPr/>
          </p:nvSpPr>
          <p:spPr>
            <a:xfrm>
              <a:off x="-6314" y="3602940"/>
              <a:ext cx="3593122" cy="3267566"/>
            </a:xfrm>
            <a:custGeom>
              <a:avLst/>
              <a:gdLst>
                <a:gd name="connsiteX0" fmla="*/ 1392248 w 3580909"/>
                <a:gd name="connsiteY0" fmla="*/ 0 h 3209249"/>
                <a:gd name="connsiteX1" fmla="*/ 0 w 3580909"/>
                <a:gd name="connsiteY1" fmla="*/ 3209249 h 3209249"/>
                <a:gd name="connsiteX2" fmla="*/ 3580909 w 3580909"/>
                <a:gd name="connsiteY2" fmla="*/ 1215267 h 3209249"/>
                <a:gd name="connsiteX3" fmla="*/ 1392248 w 3580909"/>
                <a:gd name="connsiteY3" fmla="*/ 0 h 3209249"/>
                <a:gd name="connsiteX0" fmla="*/ 1406371 w 3595032"/>
                <a:gd name="connsiteY0" fmla="*/ 0 h 3209249"/>
                <a:gd name="connsiteX1" fmla="*/ 0 w 3595032"/>
                <a:gd name="connsiteY1" fmla="*/ 3209249 h 3209249"/>
                <a:gd name="connsiteX2" fmla="*/ 3595032 w 3595032"/>
                <a:gd name="connsiteY2" fmla="*/ 1215267 h 3209249"/>
                <a:gd name="connsiteX3" fmla="*/ 1406371 w 3595032"/>
                <a:gd name="connsiteY3" fmla="*/ 0 h 3209249"/>
                <a:gd name="connsiteX0" fmla="*/ 1399310 w 3587971"/>
                <a:gd name="connsiteY0" fmla="*/ 0 h 3209249"/>
                <a:gd name="connsiteX1" fmla="*/ 0 w 3587971"/>
                <a:gd name="connsiteY1" fmla="*/ 3209249 h 3209249"/>
                <a:gd name="connsiteX2" fmla="*/ 3587971 w 3587971"/>
                <a:gd name="connsiteY2" fmla="*/ 1215267 h 3209249"/>
                <a:gd name="connsiteX3" fmla="*/ 1399310 w 3587971"/>
                <a:gd name="connsiteY3" fmla="*/ 0 h 3209249"/>
                <a:gd name="connsiteX0" fmla="*/ 1399310 w 3587971"/>
                <a:gd name="connsiteY0" fmla="*/ 0 h 3252111"/>
                <a:gd name="connsiteX1" fmla="*/ 0 w 3587971"/>
                <a:gd name="connsiteY1" fmla="*/ 3252111 h 3252111"/>
                <a:gd name="connsiteX2" fmla="*/ 3587971 w 3587971"/>
                <a:gd name="connsiteY2" fmla="*/ 1258129 h 3252111"/>
                <a:gd name="connsiteX3" fmla="*/ 1399310 w 3587971"/>
                <a:gd name="connsiteY3" fmla="*/ 0 h 3252111"/>
                <a:gd name="connsiteX0" fmla="*/ 1396734 w 3585395"/>
                <a:gd name="connsiteY0" fmla="*/ 0 h 3264990"/>
                <a:gd name="connsiteX1" fmla="*/ 0 w 3585395"/>
                <a:gd name="connsiteY1" fmla="*/ 3264990 h 3264990"/>
                <a:gd name="connsiteX2" fmla="*/ 3585395 w 3585395"/>
                <a:gd name="connsiteY2" fmla="*/ 1258129 h 3264990"/>
                <a:gd name="connsiteX3" fmla="*/ 1396734 w 3585395"/>
                <a:gd name="connsiteY3" fmla="*/ 0 h 3264990"/>
                <a:gd name="connsiteX0" fmla="*/ 1404461 w 3593122"/>
                <a:gd name="connsiteY0" fmla="*/ 0 h 3267566"/>
                <a:gd name="connsiteX1" fmla="*/ 0 w 3593122"/>
                <a:gd name="connsiteY1" fmla="*/ 3267566 h 3267566"/>
                <a:gd name="connsiteX2" fmla="*/ 3593122 w 3593122"/>
                <a:gd name="connsiteY2" fmla="*/ 1258129 h 3267566"/>
                <a:gd name="connsiteX3" fmla="*/ 1404461 w 3593122"/>
                <a:gd name="connsiteY3" fmla="*/ 0 h 326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122" h="3267566">
                  <a:moveTo>
                    <a:pt x="1404461" y="0"/>
                  </a:moveTo>
                  <a:lnTo>
                    <a:pt x="0" y="3267566"/>
                  </a:lnTo>
                  <a:lnTo>
                    <a:pt x="3593122" y="1258129"/>
                  </a:lnTo>
                  <a:lnTo>
                    <a:pt x="140446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390330" y="1741468"/>
              <a:ext cx="2199979" cy="3164694"/>
            </a:xfrm>
            <a:custGeom>
              <a:avLst/>
              <a:gdLst>
                <a:gd name="connsiteX0" fmla="*/ 1739462 w 2186152"/>
                <a:gd name="connsiteY0" fmla="*/ 0 h 3095296"/>
                <a:gd name="connsiteX1" fmla="*/ 0 w 2186152"/>
                <a:gd name="connsiteY1" fmla="*/ 1891862 h 3095296"/>
                <a:gd name="connsiteX2" fmla="*/ 2186152 w 2186152"/>
                <a:gd name="connsiteY2" fmla="*/ 3095296 h 3095296"/>
                <a:gd name="connsiteX3" fmla="*/ 1739462 w 2186152"/>
                <a:gd name="connsiteY3" fmla="*/ 0 h 3095296"/>
                <a:gd name="connsiteX0" fmla="*/ 1733563 w 2186152"/>
                <a:gd name="connsiteY0" fmla="*/ 0 h 3112994"/>
                <a:gd name="connsiteX1" fmla="*/ 0 w 2186152"/>
                <a:gd name="connsiteY1" fmla="*/ 1909560 h 3112994"/>
                <a:gd name="connsiteX2" fmla="*/ 2186152 w 2186152"/>
                <a:gd name="connsiteY2" fmla="*/ 3112994 h 3112994"/>
                <a:gd name="connsiteX3" fmla="*/ 1733563 w 2186152"/>
                <a:gd name="connsiteY3" fmla="*/ 0 h 3112994"/>
                <a:gd name="connsiteX0" fmla="*/ 1752613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52613 w 2186152"/>
                <a:gd name="connsiteY3" fmla="*/ 0 h 3108232"/>
                <a:gd name="connsiteX0" fmla="*/ 1738326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38326 w 2186152"/>
                <a:gd name="connsiteY3" fmla="*/ 0 h 3108232"/>
                <a:gd name="connsiteX0" fmla="*/ 1724039 w 2186152"/>
                <a:gd name="connsiteY0" fmla="*/ 0 h 3089182"/>
                <a:gd name="connsiteX1" fmla="*/ 0 w 2186152"/>
                <a:gd name="connsiteY1" fmla="*/ 1885748 h 3089182"/>
                <a:gd name="connsiteX2" fmla="*/ 2186152 w 2186152"/>
                <a:gd name="connsiteY2" fmla="*/ 3089182 h 3089182"/>
                <a:gd name="connsiteX3" fmla="*/ 1724039 w 2186152"/>
                <a:gd name="connsiteY3" fmla="*/ 0 h 3089182"/>
                <a:gd name="connsiteX0" fmla="*/ 1743089 w 2205202"/>
                <a:gd name="connsiteY0" fmla="*/ 0 h 3089182"/>
                <a:gd name="connsiteX1" fmla="*/ 0 w 2205202"/>
                <a:gd name="connsiteY1" fmla="*/ 1861935 h 3089182"/>
                <a:gd name="connsiteX2" fmla="*/ 2205202 w 2205202"/>
                <a:gd name="connsiteY2" fmla="*/ 3089182 h 3089182"/>
                <a:gd name="connsiteX3" fmla="*/ 1743089 w 2205202"/>
                <a:gd name="connsiteY3" fmla="*/ 0 h 3089182"/>
                <a:gd name="connsiteX0" fmla="*/ 1733564 w 2205202"/>
                <a:gd name="connsiteY0" fmla="*/ 0 h 3079657"/>
                <a:gd name="connsiteX1" fmla="*/ 0 w 2205202"/>
                <a:gd name="connsiteY1" fmla="*/ 1852410 h 3079657"/>
                <a:gd name="connsiteX2" fmla="*/ 2205202 w 2205202"/>
                <a:gd name="connsiteY2" fmla="*/ 3079657 h 3079657"/>
                <a:gd name="connsiteX3" fmla="*/ 1733564 w 2205202"/>
                <a:gd name="connsiteY3" fmla="*/ 0 h 3079657"/>
                <a:gd name="connsiteX0" fmla="*/ 1695464 w 2167102"/>
                <a:gd name="connsiteY0" fmla="*/ 0 h 3079657"/>
                <a:gd name="connsiteX1" fmla="*/ 0 w 2167102"/>
                <a:gd name="connsiteY1" fmla="*/ 1871460 h 3079657"/>
                <a:gd name="connsiteX2" fmla="*/ 2167102 w 2167102"/>
                <a:gd name="connsiteY2" fmla="*/ 3079657 h 3079657"/>
                <a:gd name="connsiteX3" fmla="*/ 1695464 w 2167102"/>
                <a:gd name="connsiteY3" fmla="*/ 0 h 3079657"/>
                <a:gd name="connsiteX0" fmla="*/ 1724039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4039 w 2195677"/>
                <a:gd name="connsiteY3" fmla="*/ 0 h 3079657"/>
                <a:gd name="connsiteX0" fmla="*/ 17460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46073 w 2195677"/>
                <a:gd name="connsiteY3" fmla="*/ 0 h 3079657"/>
                <a:gd name="connsiteX0" fmla="*/ 1714323 w 2195677"/>
                <a:gd name="connsiteY0" fmla="*/ 0 h 3098707"/>
                <a:gd name="connsiteX1" fmla="*/ 0 w 2195677"/>
                <a:gd name="connsiteY1" fmla="*/ 1885748 h 3098707"/>
                <a:gd name="connsiteX2" fmla="*/ 2195677 w 2195677"/>
                <a:gd name="connsiteY2" fmla="*/ 3098707 h 3098707"/>
                <a:gd name="connsiteX3" fmla="*/ 1714323 w 2195677"/>
                <a:gd name="connsiteY3" fmla="*/ 0 h 3098707"/>
                <a:gd name="connsiteX0" fmla="*/ 1720673 w 2195677"/>
                <a:gd name="connsiteY0" fmla="*/ 0 h 3092357"/>
                <a:gd name="connsiteX1" fmla="*/ 0 w 2195677"/>
                <a:gd name="connsiteY1" fmla="*/ 1879398 h 3092357"/>
                <a:gd name="connsiteX2" fmla="*/ 2195677 w 2195677"/>
                <a:gd name="connsiteY2" fmla="*/ 3092357 h 3092357"/>
                <a:gd name="connsiteX3" fmla="*/ 1720673 w 2195677"/>
                <a:gd name="connsiteY3" fmla="*/ 0 h 3092357"/>
                <a:gd name="connsiteX0" fmla="*/ 1739723 w 2195677"/>
                <a:gd name="connsiteY0" fmla="*/ 0 h 3086007"/>
                <a:gd name="connsiteX1" fmla="*/ 0 w 2195677"/>
                <a:gd name="connsiteY1" fmla="*/ 1873048 h 3086007"/>
                <a:gd name="connsiteX2" fmla="*/ 2195677 w 2195677"/>
                <a:gd name="connsiteY2" fmla="*/ 3086007 h 3086007"/>
                <a:gd name="connsiteX3" fmla="*/ 1739723 w 2195677"/>
                <a:gd name="connsiteY3" fmla="*/ 0 h 3086007"/>
                <a:gd name="connsiteX0" fmla="*/ 1720673 w 2195677"/>
                <a:gd name="connsiteY0" fmla="*/ 0 h 3155857"/>
                <a:gd name="connsiteX1" fmla="*/ 0 w 2195677"/>
                <a:gd name="connsiteY1" fmla="*/ 1942898 h 3155857"/>
                <a:gd name="connsiteX2" fmla="*/ 2195677 w 2195677"/>
                <a:gd name="connsiteY2" fmla="*/ 3155857 h 3155857"/>
                <a:gd name="connsiteX3" fmla="*/ 1720673 w 2195677"/>
                <a:gd name="connsiteY3" fmla="*/ 0 h 3155857"/>
                <a:gd name="connsiteX0" fmla="*/ 17206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0673 w 2195677"/>
                <a:gd name="connsiteY3" fmla="*/ 0 h 3079657"/>
                <a:gd name="connsiteX0" fmla="*/ 1720673 w 2195677"/>
                <a:gd name="connsiteY0" fmla="*/ 0 h 3149507"/>
                <a:gd name="connsiteX1" fmla="*/ 0 w 2195677"/>
                <a:gd name="connsiteY1" fmla="*/ 1936548 h 3149507"/>
                <a:gd name="connsiteX2" fmla="*/ 2195677 w 2195677"/>
                <a:gd name="connsiteY2" fmla="*/ 3149507 h 3149507"/>
                <a:gd name="connsiteX3" fmla="*/ 1720673 w 219567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24975 w 2199979"/>
                <a:gd name="connsiteY0" fmla="*/ 0 h 3149507"/>
                <a:gd name="connsiteX1" fmla="*/ 0 w 2199979"/>
                <a:gd name="connsiteY1" fmla="*/ 1921800 h 3149507"/>
                <a:gd name="connsiteX2" fmla="*/ 2199979 w 2199979"/>
                <a:gd name="connsiteY2" fmla="*/ 3149507 h 3149507"/>
                <a:gd name="connsiteX3" fmla="*/ 1724975 w 2199979"/>
                <a:gd name="connsiteY3" fmla="*/ 0 h 3149507"/>
                <a:gd name="connsiteX0" fmla="*/ 1722399 w 2199979"/>
                <a:gd name="connsiteY0" fmla="*/ 0 h 3072234"/>
                <a:gd name="connsiteX1" fmla="*/ 0 w 2199979"/>
                <a:gd name="connsiteY1" fmla="*/ 1844527 h 3072234"/>
                <a:gd name="connsiteX2" fmla="*/ 2199979 w 2199979"/>
                <a:gd name="connsiteY2" fmla="*/ 3072234 h 3072234"/>
                <a:gd name="connsiteX3" fmla="*/ 1722399 w 2199979"/>
                <a:gd name="connsiteY3" fmla="*/ 0 h 3072234"/>
                <a:gd name="connsiteX0" fmla="*/ 1722399 w 2199979"/>
                <a:gd name="connsiteY0" fmla="*/ 0 h 3123750"/>
                <a:gd name="connsiteX1" fmla="*/ 0 w 2199979"/>
                <a:gd name="connsiteY1" fmla="*/ 1896043 h 3123750"/>
                <a:gd name="connsiteX2" fmla="*/ 2199979 w 2199979"/>
                <a:gd name="connsiteY2" fmla="*/ 3123750 h 3123750"/>
                <a:gd name="connsiteX3" fmla="*/ 1722399 w 2199979"/>
                <a:gd name="connsiteY3" fmla="*/ 0 h 3123750"/>
                <a:gd name="connsiteX0" fmla="*/ 1736047 w 2199979"/>
                <a:gd name="connsiteY0" fmla="*/ 0 h 3164694"/>
                <a:gd name="connsiteX1" fmla="*/ 0 w 2199979"/>
                <a:gd name="connsiteY1" fmla="*/ 1936987 h 3164694"/>
                <a:gd name="connsiteX2" fmla="*/ 2199979 w 2199979"/>
                <a:gd name="connsiteY2" fmla="*/ 3164694 h 3164694"/>
                <a:gd name="connsiteX3" fmla="*/ 1736047 w 2199979"/>
                <a:gd name="connsiteY3" fmla="*/ 0 h 316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979" h="3164694">
                  <a:moveTo>
                    <a:pt x="1736047" y="0"/>
                  </a:moveTo>
                  <a:lnTo>
                    <a:pt x="0" y="1936987"/>
                  </a:lnTo>
                  <a:lnTo>
                    <a:pt x="2199979" y="3164694"/>
                  </a:lnTo>
                  <a:lnTo>
                    <a:pt x="1736047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6375805" y="1"/>
              <a:ext cx="4644129" cy="1222744"/>
            </a:xfrm>
            <a:custGeom>
              <a:avLst/>
              <a:gdLst>
                <a:gd name="connsiteX0" fmla="*/ 0 w 4550735"/>
                <a:gd name="connsiteY0" fmla="*/ 0 h 1222745"/>
                <a:gd name="connsiteX1" fmla="*/ 1222744 w 4550735"/>
                <a:gd name="connsiteY1" fmla="*/ 1222745 h 1222745"/>
                <a:gd name="connsiteX2" fmla="*/ 4550735 w 4550735"/>
                <a:gd name="connsiteY2" fmla="*/ 10633 h 1222745"/>
                <a:gd name="connsiteX3" fmla="*/ 0 w 4550735"/>
                <a:gd name="connsiteY3" fmla="*/ 0 h 1222745"/>
                <a:gd name="connsiteX0" fmla="*/ 0 w 4582633"/>
                <a:gd name="connsiteY0" fmla="*/ 10633 h 1212112"/>
                <a:gd name="connsiteX1" fmla="*/ 1254642 w 4582633"/>
                <a:gd name="connsiteY1" fmla="*/ 1212112 h 1212112"/>
                <a:gd name="connsiteX2" fmla="*/ 4582633 w 4582633"/>
                <a:gd name="connsiteY2" fmla="*/ 0 h 1212112"/>
                <a:gd name="connsiteX3" fmla="*/ 0 w 4582633"/>
                <a:gd name="connsiteY3" fmla="*/ 10633 h 1212112"/>
                <a:gd name="connsiteX0" fmla="*/ 0 w 4566685"/>
                <a:gd name="connsiteY0" fmla="*/ 0 h 1228061"/>
                <a:gd name="connsiteX1" fmla="*/ 1238694 w 4566685"/>
                <a:gd name="connsiteY1" fmla="*/ 1228061 h 1228061"/>
                <a:gd name="connsiteX2" fmla="*/ 4566685 w 4566685"/>
                <a:gd name="connsiteY2" fmla="*/ 15949 h 1228061"/>
                <a:gd name="connsiteX3" fmla="*/ 0 w 4566685"/>
                <a:gd name="connsiteY3" fmla="*/ 0 h 1228061"/>
                <a:gd name="connsiteX0" fmla="*/ 0 w 4566685"/>
                <a:gd name="connsiteY0" fmla="*/ 0 h 1217428"/>
                <a:gd name="connsiteX1" fmla="*/ 1238694 w 4566685"/>
                <a:gd name="connsiteY1" fmla="*/ 1217428 h 1217428"/>
                <a:gd name="connsiteX2" fmla="*/ 4566685 w 4566685"/>
                <a:gd name="connsiteY2" fmla="*/ 5316 h 1217428"/>
                <a:gd name="connsiteX3" fmla="*/ 0 w 4566685"/>
                <a:gd name="connsiteY3" fmla="*/ 0 h 1217428"/>
                <a:gd name="connsiteX0" fmla="*/ 0 w 4614532"/>
                <a:gd name="connsiteY0" fmla="*/ 0 h 1217428"/>
                <a:gd name="connsiteX1" fmla="*/ 1238694 w 4614532"/>
                <a:gd name="connsiteY1" fmla="*/ 1217428 h 1217428"/>
                <a:gd name="connsiteX2" fmla="*/ 4614532 w 4614532"/>
                <a:gd name="connsiteY2" fmla="*/ 5316 h 1217428"/>
                <a:gd name="connsiteX3" fmla="*/ 0 w 4614532"/>
                <a:gd name="connsiteY3" fmla="*/ 0 h 1217428"/>
                <a:gd name="connsiteX0" fmla="*/ 0 w 4614532"/>
                <a:gd name="connsiteY0" fmla="*/ 0 h 1228060"/>
                <a:gd name="connsiteX1" fmla="*/ 1286541 w 4614532"/>
                <a:gd name="connsiteY1" fmla="*/ 1228060 h 1228060"/>
                <a:gd name="connsiteX2" fmla="*/ 4614532 w 4614532"/>
                <a:gd name="connsiteY2" fmla="*/ 5316 h 1228060"/>
                <a:gd name="connsiteX3" fmla="*/ 0 w 4614532"/>
                <a:gd name="connsiteY3" fmla="*/ 0 h 1228060"/>
                <a:gd name="connsiteX0" fmla="*/ 0 w 4614532"/>
                <a:gd name="connsiteY0" fmla="*/ 10633 h 1222744"/>
                <a:gd name="connsiteX1" fmla="*/ 1286541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10633 h 1201479"/>
                <a:gd name="connsiteX1" fmla="*/ 1238695 w 4614532"/>
                <a:gd name="connsiteY1" fmla="*/ 1201479 h 1201479"/>
                <a:gd name="connsiteX2" fmla="*/ 4614532 w 4614532"/>
                <a:gd name="connsiteY2" fmla="*/ 0 h 1201479"/>
                <a:gd name="connsiteX3" fmla="*/ 0 w 4614532"/>
                <a:gd name="connsiteY3" fmla="*/ 10633 h 1201479"/>
                <a:gd name="connsiteX0" fmla="*/ 0 w 4614532"/>
                <a:gd name="connsiteY0" fmla="*/ 10633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0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0 h 1222744"/>
                <a:gd name="connsiteX0" fmla="*/ 0 w 4630481"/>
                <a:gd name="connsiteY0" fmla="*/ 0 h 1222744"/>
                <a:gd name="connsiteX1" fmla="*/ 1249328 w 4630481"/>
                <a:gd name="connsiteY1" fmla="*/ 1222744 h 1222744"/>
                <a:gd name="connsiteX2" fmla="*/ 4630481 w 4630481"/>
                <a:gd name="connsiteY2" fmla="*/ 0 h 1222744"/>
                <a:gd name="connsiteX3" fmla="*/ 0 w 4630481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0 h 1222744"/>
                <a:gd name="connsiteX3" fmla="*/ 0 w 4671425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614149 h 1222744"/>
                <a:gd name="connsiteX3" fmla="*/ 0 w 4671425"/>
                <a:gd name="connsiteY3" fmla="*/ 0 h 1222744"/>
                <a:gd name="connsiteX0" fmla="*/ 0 w 4657777"/>
                <a:gd name="connsiteY0" fmla="*/ 13648 h 1236392"/>
                <a:gd name="connsiteX1" fmla="*/ 1290272 w 4657777"/>
                <a:gd name="connsiteY1" fmla="*/ 1236392 h 1236392"/>
                <a:gd name="connsiteX2" fmla="*/ 4657777 w 4657777"/>
                <a:gd name="connsiteY2" fmla="*/ 0 h 1236392"/>
                <a:gd name="connsiteX3" fmla="*/ 0 w 4657777"/>
                <a:gd name="connsiteY3" fmla="*/ 13648 h 1236392"/>
                <a:gd name="connsiteX0" fmla="*/ 0 w 4644129"/>
                <a:gd name="connsiteY0" fmla="*/ 0 h 1222744"/>
                <a:gd name="connsiteX1" fmla="*/ 1290272 w 4644129"/>
                <a:gd name="connsiteY1" fmla="*/ 1222744 h 1222744"/>
                <a:gd name="connsiteX2" fmla="*/ 4644129 w 4644129"/>
                <a:gd name="connsiteY2" fmla="*/ 0 h 1222744"/>
                <a:gd name="connsiteX3" fmla="*/ 0 w 4644129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129" h="1222744">
                  <a:moveTo>
                    <a:pt x="0" y="0"/>
                  </a:moveTo>
                  <a:lnTo>
                    <a:pt x="1290272" y="1222744"/>
                  </a:lnTo>
                  <a:lnTo>
                    <a:pt x="464412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5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052439" y="2989173"/>
              <a:ext cx="3708351" cy="2971471"/>
            </a:xfrm>
            <a:custGeom>
              <a:avLst/>
              <a:gdLst>
                <a:gd name="connsiteX0" fmla="*/ 2291255 w 3641834"/>
                <a:gd name="connsiteY0" fmla="*/ 0 h 2958662"/>
                <a:gd name="connsiteX1" fmla="*/ 3641834 w 3641834"/>
                <a:gd name="connsiteY1" fmla="*/ 1692165 h 2958662"/>
                <a:gd name="connsiteX2" fmla="*/ 0 w 3641834"/>
                <a:gd name="connsiteY2" fmla="*/ 2958662 h 2958662"/>
                <a:gd name="connsiteX3" fmla="*/ 2291255 w 3641834"/>
                <a:gd name="connsiteY3" fmla="*/ 0 h 2958662"/>
                <a:gd name="connsiteX0" fmla="*/ 2291255 w 3641834"/>
                <a:gd name="connsiteY0" fmla="*/ 0 h 2963917"/>
                <a:gd name="connsiteX1" fmla="*/ 3641834 w 3641834"/>
                <a:gd name="connsiteY1" fmla="*/ 1697420 h 2963917"/>
                <a:gd name="connsiteX2" fmla="*/ 0 w 3641834"/>
                <a:gd name="connsiteY2" fmla="*/ 2963917 h 2963917"/>
                <a:gd name="connsiteX3" fmla="*/ 2291255 w 3641834"/>
                <a:gd name="connsiteY3" fmla="*/ 0 h 2963917"/>
                <a:gd name="connsiteX0" fmla="*/ 2301765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301765 w 3641834"/>
                <a:gd name="connsiteY3" fmla="*/ 0 h 2948152"/>
                <a:gd name="connsiteX0" fmla="*/ 2293452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293452 w 3641834"/>
                <a:gd name="connsiteY3" fmla="*/ 0 h 2948152"/>
                <a:gd name="connsiteX0" fmla="*/ 2305379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305379 w 3653761"/>
                <a:gd name="connsiteY3" fmla="*/ 0 h 2944176"/>
                <a:gd name="connsiteX0" fmla="*/ 2291731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291731 w 3653761"/>
                <a:gd name="connsiteY3" fmla="*/ 0 h 2944176"/>
                <a:gd name="connsiteX0" fmla="*/ 2305378 w 3653761"/>
                <a:gd name="connsiteY0" fmla="*/ 0 h 2971471"/>
                <a:gd name="connsiteX1" fmla="*/ 3653761 w 3653761"/>
                <a:gd name="connsiteY1" fmla="*/ 1708950 h 2971471"/>
                <a:gd name="connsiteX2" fmla="*/ 0 w 3653761"/>
                <a:gd name="connsiteY2" fmla="*/ 2971471 h 2971471"/>
                <a:gd name="connsiteX3" fmla="*/ 2305378 w 3653761"/>
                <a:gd name="connsiteY3" fmla="*/ 0 h 2971471"/>
                <a:gd name="connsiteX0" fmla="*/ 2305378 w 3694704"/>
                <a:gd name="connsiteY0" fmla="*/ 0 h 2971471"/>
                <a:gd name="connsiteX1" fmla="*/ 3694704 w 3694704"/>
                <a:gd name="connsiteY1" fmla="*/ 1722598 h 2971471"/>
                <a:gd name="connsiteX2" fmla="*/ 0 w 3694704"/>
                <a:gd name="connsiteY2" fmla="*/ 2971471 h 2971471"/>
                <a:gd name="connsiteX3" fmla="*/ 2305378 w 3694704"/>
                <a:gd name="connsiteY3" fmla="*/ 0 h 2971471"/>
                <a:gd name="connsiteX0" fmla="*/ 2319025 w 3708351"/>
                <a:gd name="connsiteY0" fmla="*/ 0 h 2971471"/>
                <a:gd name="connsiteX1" fmla="*/ 3708351 w 3708351"/>
                <a:gd name="connsiteY1" fmla="*/ 1722598 h 2971471"/>
                <a:gd name="connsiteX2" fmla="*/ 0 w 3708351"/>
                <a:gd name="connsiteY2" fmla="*/ 2971471 h 2971471"/>
                <a:gd name="connsiteX3" fmla="*/ 2319025 w 3708351"/>
                <a:gd name="connsiteY3" fmla="*/ 0 h 297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8351" h="2971471">
                  <a:moveTo>
                    <a:pt x="2319025" y="0"/>
                  </a:moveTo>
                  <a:lnTo>
                    <a:pt x="3708351" y="1722598"/>
                  </a:lnTo>
                  <a:lnTo>
                    <a:pt x="0" y="2971471"/>
                  </a:lnTo>
                  <a:lnTo>
                    <a:pt x="231902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3085" y="0"/>
              <a:ext cx="3366670" cy="1804474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346198"/>
                <a:gd name="connsiteY0" fmla="*/ 0 h 1771137"/>
                <a:gd name="connsiteX1" fmla="*/ 3346198 w 3346198"/>
                <a:gd name="connsiteY1" fmla="*/ 3282 h 1771137"/>
                <a:gd name="connsiteX2" fmla="*/ 3153403 w 3346198"/>
                <a:gd name="connsiteY2" fmla="*/ 1771137 h 1771137"/>
                <a:gd name="connsiteX3" fmla="*/ 0 w 3346198"/>
                <a:gd name="connsiteY3" fmla="*/ 0 h 1771137"/>
                <a:gd name="connsiteX0" fmla="*/ 0 w 3346198"/>
                <a:gd name="connsiteY0" fmla="*/ 0 h 1766374"/>
                <a:gd name="connsiteX1" fmla="*/ 3346198 w 3346198"/>
                <a:gd name="connsiteY1" fmla="*/ 3282 h 1766374"/>
                <a:gd name="connsiteX2" fmla="*/ 3110540 w 3346198"/>
                <a:gd name="connsiteY2" fmla="*/ 1766374 h 1766374"/>
                <a:gd name="connsiteX3" fmla="*/ 0 w 3346198"/>
                <a:gd name="connsiteY3" fmla="*/ 0 h 1766374"/>
                <a:gd name="connsiteX0" fmla="*/ 0 w 3346198"/>
                <a:gd name="connsiteY0" fmla="*/ 0 h 1780662"/>
                <a:gd name="connsiteX1" fmla="*/ 3346198 w 3346198"/>
                <a:gd name="connsiteY1" fmla="*/ 3282 h 1780662"/>
                <a:gd name="connsiteX2" fmla="*/ 3091490 w 3346198"/>
                <a:gd name="connsiteY2" fmla="*/ 1780662 h 1780662"/>
                <a:gd name="connsiteX3" fmla="*/ 0 w 3346198"/>
                <a:gd name="connsiteY3" fmla="*/ 0 h 1780662"/>
                <a:gd name="connsiteX0" fmla="*/ 0 w 3346198"/>
                <a:gd name="connsiteY0" fmla="*/ 0 h 1804474"/>
                <a:gd name="connsiteX1" fmla="*/ 3346198 w 3346198"/>
                <a:gd name="connsiteY1" fmla="*/ 3282 h 1804474"/>
                <a:gd name="connsiteX2" fmla="*/ 3115303 w 3346198"/>
                <a:gd name="connsiteY2" fmla="*/ 1804474 h 1804474"/>
                <a:gd name="connsiteX3" fmla="*/ 0 w 3346198"/>
                <a:gd name="connsiteY3" fmla="*/ 0 h 1804474"/>
                <a:gd name="connsiteX0" fmla="*/ 0 w 3346198"/>
                <a:gd name="connsiteY0" fmla="*/ 10366 h 1801192"/>
                <a:gd name="connsiteX1" fmla="*/ 3346198 w 3346198"/>
                <a:gd name="connsiteY1" fmla="*/ 0 h 1801192"/>
                <a:gd name="connsiteX2" fmla="*/ 3115303 w 3346198"/>
                <a:gd name="connsiteY2" fmla="*/ 1801192 h 1801192"/>
                <a:gd name="connsiteX3" fmla="*/ 0 w 3346198"/>
                <a:gd name="connsiteY3" fmla="*/ 10366 h 1801192"/>
                <a:gd name="connsiteX0" fmla="*/ 0 w 3366670"/>
                <a:gd name="connsiteY0" fmla="*/ 0 h 1818122"/>
                <a:gd name="connsiteX1" fmla="*/ 3366670 w 3366670"/>
                <a:gd name="connsiteY1" fmla="*/ 16930 h 1818122"/>
                <a:gd name="connsiteX2" fmla="*/ 3135775 w 3366670"/>
                <a:gd name="connsiteY2" fmla="*/ 1818122 h 1818122"/>
                <a:gd name="connsiteX3" fmla="*/ 0 w 3366670"/>
                <a:gd name="connsiteY3" fmla="*/ 0 h 1818122"/>
                <a:gd name="connsiteX0" fmla="*/ 0 w 3363258"/>
                <a:gd name="connsiteY0" fmla="*/ 0 h 1811298"/>
                <a:gd name="connsiteX1" fmla="*/ 3363258 w 3363258"/>
                <a:gd name="connsiteY1" fmla="*/ 10106 h 1811298"/>
                <a:gd name="connsiteX2" fmla="*/ 3132363 w 3363258"/>
                <a:gd name="connsiteY2" fmla="*/ 1811298 h 1811298"/>
                <a:gd name="connsiteX3" fmla="*/ 0 w 3363258"/>
                <a:gd name="connsiteY3" fmla="*/ 0 h 1811298"/>
                <a:gd name="connsiteX0" fmla="*/ 0 w 3363258"/>
                <a:gd name="connsiteY0" fmla="*/ 0 h 1807886"/>
                <a:gd name="connsiteX1" fmla="*/ 3363258 w 3363258"/>
                <a:gd name="connsiteY1" fmla="*/ 6694 h 1807886"/>
                <a:gd name="connsiteX2" fmla="*/ 3132363 w 3363258"/>
                <a:gd name="connsiteY2" fmla="*/ 1807886 h 1807886"/>
                <a:gd name="connsiteX3" fmla="*/ 0 w 3363258"/>
                <a:gd name="connsiteY3" fmla="*/ 0 h 1807886"/>
                <a:gd name="connsiteX0" fmla="*/ 0 w 3363258"/>
                <a:gd name="connsiteY0" fmla="*/ 3542 h 1801192"/>
                <a:gd name="connsiteX1" fmla="*/ 3363258 w 3363258"/>
                <a:gd name="connsiteY1" fmla="*/ 0 h 1801192"/>
                <a:gd name="connsiteX2" fmla="*/ 3132363 w 3363258"/>
                <a:gd name="connsiteY2" fmla="*/ 1801192 h 1801192"/>
                <a:gd name="connsiteX3" fmla="*/ 0 w 3363258"/>
                <a:gd name="connsiteY3" fmla="*/ 3542 h 1801192"/>
                <a:gd name="connsiteX0" fmla="*/ 0 w 3366670"/>
                <a:gd name="connsiteY0" fmla="*/ 0 h 1804474"/>
                <a:gd name="connsiteX1" fmla="*/ 3366670 w 3366670"/>
                <a:gd name="connsiteY1" fmla="*/ 3282 h 1804474"/>
                <a:gd name="connsiteX2" fmla="*/ 3135775 w 3366670"/>
                <a:gd name="connsiteY2" fmla="*/ 1804474 h 1804474"/>
                <a:gd name="connsiteX3" fmla="*/ 0 w 3366670"/>
                <a:gd name="connsiteY3" fmla="*/ 0 h 180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6670" h="1804474">
                  <a:moveTo>
                    <a:pt x="0" y="0"/>
                  </a:moveTo>
                  <a:lnTo>
                    <a:pt x="3366670" y="3282"/>
                  </a:lnTo>
                  <a:lnTo>
                    <a:pt x="3135775" y="180447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9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111696" y="1778988"/>
              <a:ext cx="3269644" cy="3085357"/>
            </a:xfrm>
            <a:custGeom>
              <a:avLst/>
              <a:gdLst>
                <a:gd name="connsiteX0" fmla="*/ 0 w 3237186"/>
                <a:gd name="connsiteY0" fmla="*/ 0 h 3095296"/>
                <a:gd name="connsiteX1" fmla="*/ 441434 w 3237186"/>
                <a:gd name="connsiteY1" fmla="*/ 3095296 h 3095296"/>
                <a:gd name="connsiteX2" fmla="*/ 3237186 w 3237186"/>
                <a:gd name="connsiteY2" fmla="*/ 1255986 h 3095296"/>
                <a:gd name="connsiteX3" fmla="*/ 0 w 3237186"/>
                <a:gd name="connsiteY3" fmla="*/ 0 h 3095296"/>
                <a:gd name="connsiteX0" fmla="*/ 0 w 3237186"/>
                <a:gd name="connsiteY0" fmla="*/ 0 h 3109584"/>
                <a:gd name="connsiteX1" fmla="*/ 441434 w 3237186"/>
                <a:gd name="connsiteY1" fmla="*/ 3109584 h 3109584"/>
                <a:gd name="connsiteX2" fmla="*/ 3237186 w 3237186"/>
                <a:gd name="connsiteY2" fmla="*/ 1270274 h 3109584"/>
                <a:gd name="connsiteX3" fmla="*/ 0 w 3237186"/>
                <a:gd name="connsiteY3" fmla="*/ 0 h 3109584"/>
                <a:gd name="connsiteX0" fmla="*/ 0 w 3237186"/>
                <a:gd name="connsiteY0" fmla="*/ 0 h 3085764"/>
                <a:gd name="connsiteX1" fmla="*/ 441434 w 3237186"/>
                <a:gd name="connsiteY1" fmla="*/ 3085764 h 3085764"/>
                <a:gd name="connsiteX2" fmla="*/ 3237186 w 3237186"/>
                <a:gd name="connsiteY2" fmla="*/ 1246454 h 3085764"/>
                <a:gd name="connsiteX3" fmla="*/ 0 w 3237186"/>
                <a:gd name="connsiteY3" fmla="*/ 0 h 3085764"/>
                <a:gd name="connsiteX0" fmla="*/ 0 w 3255520"/>
                <a:gd name="connsiteY0" fmla="*/ 0 h 3085764"/>
                <a:gd name="connsiteX1" fmla="*/ 441434 w 3255520"/>
                <a:gd name="connsiteY1" fmla="*/ 3085764 h 3085764"/>
                <a:gd name="connsiteX2" fmla="*/ 3255520 w 3255520"/>
                <a:gd name="connsiteY2" fmla="*/ 1239108 h 3085764"/>
                <a:gd name="connsiteX3" fmla="*/ 0 w 3255520"/>
                <a:gd name="connsiteY3" fmla="*/ 0 h 3085764"/>
                <a:gd name="connsiteX0" fmla="*/ 0 w 3255520"/>
                <a:gd name="connsiteY0" fmla="*/ 0 h 3088940"/>
                <a:gd name="connsiteX1" fmla="*/ 460457 w 3255520"/>
                <a:gd name="connsiteY1" fmla="*/ 3088940 h 3088940"/>
                <a:gd name="connsiteX2" fmla="*/ 3255520 w 3255520"/>
                <a:gd name="connsiteY2" fmla="*/ 1239108 h 3088940"/>
                <a:gd name="connsiteX3" fmla="*/ 0 w 3255520"/>
                <a:gd name="connsiteY3" fmla="*/ 0 h 3088940"/>
                <a:gd name="connsiteX0" fmla="*/ 0 w 3262334"/>
                <a:gd name="connsiteY0" fmla="*/ 0 h 3088940"/>
                <a:gd name="connsiteX1" fmla="*/ 460457 w 3262334"/>
                <a:gd name="connsiteY1" fmla="*/ 3088940 h 3088940"/>
                <a:gd name="connsiteX2" fmla="*/ 3262334 w 3262334"/>
                <a:gd name="connsiteY2" fmla="*/ 1239108 h 3088940"/>
                <a:gd name="connsiteX3" fmla="*/ 0 w 3262334"/>
                <a:gd name="connsiteY3" fmla="*/ 0 h 3088940"/>
                <a:gd name="connsiteX0" fmla="*/ 0 w 3264905"/>
                <a:gd name="connsiteY0" fmla="*/ 0 h 3086363"/>
                <a:gd name="connsiteX1" fmla="*/ 463028 w 3264905"/>
                <a:gd name="connsiteY1" fmla="*/ 3086363 h 3086363"/>
                <a:gd name="connsiteX2" fmla="*/ 3264905 w 3264905"/>
                <a:gd name="connsiteY2" fmla="*/ 1236531 h 3086363"/>
                <a:gd name="connsiteX3" fmla="*/ 0 w 3264905"/>
                <a:gd name="connsiteY3" fmla="*/ 0 h 308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4905" h="3086363">
                  <a:moveTo>
                    <a:pt x="0" y="0"/>
                  </a:moveTo>
                  <a:lnTo>
                    <a:pt x="463028" y="3086363"/>
                  </a:lnTo>
                  <a:lnTo>
                    <a:pt x="3264905" y="12365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713406" y="2411362"/>
              <a:ext cx="1983659" cy="4457360"/>
            </a:xfrm>
            <a:custGeom>
              <a:avLst/>
              <a:gdLst>
                <a:gd name="connsiteX0" fmla="*/ 1983659 w 1983659"/>
                <a:gd name="connsiteY0" fmla="*/ 0 h 4431891"/>
                <a:gd name="connsiteX1" fmla="*/ 1032388 w 1983659"/>
                <a:gd name="connsiteY1" fmla="*/ 4431891 h 4431891"/>
                <a:gd name="connsiteX2" fmla="*/ 0 w 1983659"/>
                <a:gd name="connsiteY2" fmla="*/ 2286000 h 4431891"/>
                <a:gd name="connsiteX3" fmla="*/ 1983659 w 1983659"/>
                <a:gd name="connsiteY3" fmla="*/ 0 h 4431891"/>
                <a:gd name="connsiteX0" fmla="*/ 1983659 w 1983659"/>
                <a:gd name="connsiteY0" fmla="*/ 0 h 4439842"/>
                <a:gd name="connsiteX1" fmla="*/ 1000583 w 1983659"/>
                <a:gd name="connsiteY1" fmla="*/ 4439842 h 4439842"/>
                <a:gd name="connsiteX2" fmla="*/ 0 w 1983659"/>
                <a:gd name="connsiteY2" fmla="*/ 2286000 h 4439842"/>
                <a:gd name="connsiteX3" fmla="*/ 1983659 w 1983659"/>
                <a:gd name="connsiteY3" fmla="*/ 0 h 4439842"/>
                <a:gd name="connsiteX0" fmla="*/ 1983659 w 1983659"/>
                <a:gd name="connsiteY0" fmla="*/ 0 h 4447794"/>
                <a:gd name="connsiteX1" fmla="*/ 1000583 w 1983659"/>
                <a:gd name="connsiteY1" fmla="*/ 4447794 h 4447794"/>
                <a:gd name="connsiteX2" fmla="*/ 0 w 1983659"/>
                <a:gd name="connsiteY2" fmla="*/ 2286000 h 4447794"/>
                <a:gd name="connsiteX3" fmla="*/ 1983659 w 1983659"/>
                <a:gd name="connsiteY3" fmla="*/ 0 h 4447794"/>
                <a:gd name="connsiteX0" fmla="*/ 1983659 w 1983659"/>
                <a:gd name="connsiteY0" fmla="*/ 0 h 4471648"/>
                <a:gd name="connsiteX1" fmla="*/ 1000583 w 1983659"/>
                <a:gd name="connsiteY1" fmla="*/ 4471648 h 4471648"/>
                <a:gd name="connsiteX2" fmla="*/ 0 w 1983659"/>
                <a:gd name="connsiteY2" fmla="*/ 2286000 h 4471648"/>
                <a:gd name="connsiteX3" fmla="*/ 1983659 w 1983659"/>
                <a:gd name="connsiteY3" fmla="*/ 0 h 4471648"/>
                <a:gd name="connsiteX0" fmla="*/ 1983659 w 1983659"/>
                <a:gd name="connsiteY0" fmla="*/ 0 h 4457360"/>
                <a:gd name="connsiteX1" fmla="*/ 995820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  <a:gd name="connsiteX0" fmla="*/ 1983659 w 1983659"/>
                <a:gd name="connsiteY0" fmla="*/ 0 h 4457360"/>
                <a:gd name="connsiteX1" fmla="*/ 991058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3659" h="4457360">
                  <a:moveTo>
                    <a:pt x="1983659" y="0"/>
                  </a:moveTo>
                  <a:lnTo>
                    <a:pt x="991058" y="4457360"/>
                  </a:lnTo>
                  <a:lnTo>
                    <a:pt x="0" y="2286000"/>
                  </a:lnTo>
                  <a:lnTo>
                    <a:pt x="198365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6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341757" y="1209676"/>
              <a:ext cx="3359456" cy="1822946"/>
            </a:xfrm>
            <a:custGeom>
              <a:avLst/>
              <a:gdLst>
                <a:gd name="connsiteX0" fmla="*/ 1271587 w 3305175"/>
                <a:gd name="connsiteY0" fmla="*/ 0 h 1809750"/>
                <a:gd name="connsiteX1" fmla="*/ 3305175 w 3305175"/>
                <a:gd name="connsiteY1" fmla="*/ 1233487 h 1809750"/>
                <a:gd name="connsiteX2" fmla="*/ 0 w 3305175"/>
                <a:gd name="connsiteY2" fmla="*/ 1809750 h 1809750"/>
                <a:gd name="connsiteX3" fmla="*/ 1271587 w 3305175"/>
                <a:gd name="connsiteY3" fmla="*/ 0 h 1809750"/>
                <a:gd name="connsiteX0" fmla="*/ 1281112 w 3314700"/>
                <a:gd name="connsiteY0" fmla="*/ 0 h 1828800"/>
                <a:gd name="connsiteX1" fmla="*/ 3314700 w 3314700"/>
                <a:gd name="connsiteY1" fmla="*/ 1233487 h 1828800"/>
                <a:gd name="connsiteX2" fmla="*/ 0 w 3314700"/>
                <a:gd name="connsiteY2" fmla="*/ 1828800 h 1828800"/>
                <a:gd name="connsiteX3" fmla="*/ 1281112 w 3314700"/>
                <a:gd name="connsiteY3" fmla="*/ 0 h 1828800"/>
                <a:gd name="connsiteX0" fmla="*/ 1300162 w 3333750"/>
                <a:gd name="connsiteY0" fmla="*/ 0 h 1824037"/>
                <a:gd name="connsiteX1" fmla="*/ 3333750 w 3333750"/>
                <a:gd name="connsiteY1" fmla="*/ 1233487 h 1824037"/>
                <a:gd name="connsiteX2" fmla="*/ 0 w 3333750"/>
                <a:gd name="connsiteY2" fmla="*/ 1824037 h 1824037"/>
                <a:gd name="connsiteX3" fmla="*/ 1300162 w 3333750"/>
                <a:gd name="connsiteY3" fmla="*/ 0 h 1824037"/>
                <a:gd name="connsiteX0" fmla="*/ 1314449 w 3333750"/>
                <a:gd name="connsiteY0" fmla="*/ 0 h 1381124"/>
                <a:gd name="connsiteX1" fmla="*/ 3333750 w 3333750"/>
                <a:gd name="connsiteY1" fmla="*/ 790574 h 1381124"/>
                <a:gd name="connsiteX2" fmla="*/ 0 w 3333750"/>
                <a:gd name="connsiteY2" fmla="*/ 1381124 h 1381124"/>
                <a:gd name="connsiteX3" fmla="*/ 1314449 w 3333750"/>
                <a:gd name="connsiteY3" fmla="*/ 0 h 138112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9456" h="1822946">
                  <a:moveTo>
                    <a:pt x="1325868" y="0"/>
                  </a:moveTo>
                  <a:lnTo>
                    <a:pt x="3359456" y="1228724"/>
                  </a:lnTo>
                  <a:lnTo>
                    <a:pt x="0" y="1822946"/>
                  </a:lnTo>
                  <a:lnTo>
                    <a:pt x="132586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227" y="-2"/>
              <a:ext cx="1040749" cy="6875699"/>
            </a:xfrm>
            <a:custGeom>
              <a:avLst/>
              <a:gdLst>
                <a:gd name="connsiteX0" fmla="*/ 0 w 1076445"/>
                <a:gd name="connsiteY0" fmla="*/ 0 h 6817489"/>
                <a:gd name="connsiteX1" fmla="*/ 1076445 w 1076445"/>
                <a:gd name="connsiteY1" fmla="*/ 1805651 h 6817489"/>
                <a:gd name="connsiteX2" fmla="*/ 11574 w 1076445"/>
                <a:gd name="connsiteY2" fmla="*/ 6817489 h 6817489"/>
                <a:gd name="connsiteX3" fmla="*/ 0 w 1076445"/>
                <a:gd name="connsiteY3" fmla="*/ 0 h 6817489"/>
                <a:gd name="connsiteX0" fmla="*/ 0 w 873245"/>
                <a:gd name="connsiteY0" fmla="*/ 0 h 6817489"/>
                <a:gd name="connsiteX1" fmla="*/ 873245 w 873245"/>
                <a:gd name="connsiteY1" fmla="*/ 1764376 h 6817489"/>
                <a:gd name="connsiteX2" fmla="*/ 11574 w 873245"/>
                <a:gd name="connsiteY2" fmla="*/ 6817489 h 6817489"/>
                <a:gd name="connsiteX3" fmla="*/ 0 w 873245"/>
                <a:gd name="connsiteY3" fmla="*/ 0 h 6817489"/>
                <a:gd name="connsiteX0" fmla="*/ 0 w 1047870"/>
                <a:gd name="connsiteY0" fmla="*/ 0 h 6817489"/>
                <a:gd name="connsiteX1" fmla="*/ 1047870 w 1047870"/>
                <a:gd name="connsiteY1" fmla="*/ 1770726 h 6817489"/>
                <a:gd name="connsiteX2" fmla="*/ 11574 w 1047870"/>
                <a:gd name="connsiteY2" fmla="*/ 6817489 h 6817489"/>
                <a:gd name="connsiteX3" fmla="*/ 0 w 1047870"/>
                <a:gd name="connsiteY3" fmla="*/ 0 h 6817489"/>
                <a:gd name="connsiteX0" fmla="*/ 0 w 698013"/>
                <a:gd name="connsiteY0" fmla="*/ 0 h 6817489"/>
                <a:gd name="connsiteX1" fmla="*/ 698013 w 698013"/>
                <a:gd name="connsiteY1" fmla="*/ 2181752 h 6817489"/>
                <a:gd name="connsiteX2" fmla="*/ 11574 w 698013"/>
                <a:gd name="connsiteY2" fmla="*/ 6817489 h 6817489"/>
                <a:gd name="connsiteX3" fmla="*/ 0 w 698013"/>
                <a:gd name="connsiteY3" fmla="*/ 0 h 6817489"/>
                <a:gd name="connsiteX0" fmla="*/ 0 w 1039919"/>
                <a:gd name="connsiteY0" fmla="*/ 0 h 6817489"/>
                <a:gd name="connsiteX1" fmla="*/ 1039919 w 1039919"/>
                <a:gd name="connsiteY1" fmla="*/ 1762823 h 6817489"/>
                <a:gd name="connsiteX2" fmla="*/ 11574 w 1039919"/>
                <a:gd name="connsiteY2" fmla="*/ 6817489 h 6817489"/>
                <a:gd name="connsiteX3" fmla="*/ 0 w 1039919"/>
                <a:gd name="connsiteY3" fmla="*/ 0 h 6817489"/>
                <a:gd name="connsiteX0" fmla="*/ 0 w 823788"/>
                <a:gd name="connsiteY0" fmla="*/ 0 h 6817489"/>
                <a:gd name="connsiteX1" fmla="*/ 823788 w 823788"/>
                <a:gd name="connsiteY1" fmla="*/ 1820668 h 6817489"/>
                <a:gd name="connsiteX2" fmla="*/ 11574 w 823788"/>
                <a:gd name="connsiteY2" fmla="*/ 6817489 h 6817489"/>
                <a:gd name="connsiteX3" fmla="*/ 0 w 823788"/>
                <a:gd name="connsiteY3" fmla="*/ 0 h 6817489"/>
                <a:gd name="connsiteX0" fmla="*/ 0 w 1035762"/>
                <a:gd name="connsiteY0" fmla="*/ 0 h 6817489"/>
                <a:gd name="connsiteX1" fmla="*/ 1035762 w 1035762"/>
                <a:gd name="connsiteY1" fmla="*/ 1766955 h 6817489"/>
                <a:gd name="connsiteX2" fmla="*/ 11574 w 1035762"/>
                <a:gd name="connsiteY2" fmla="*/ 6817489 h 6817489"/>
                <a:gd name="connsiteX3" fmla="*/ 0 w 1035762"/>
                <a:gd name="connsiteY3" fmla="*/ 0 h 6817489"/>
                <a:gd name="connsiteX0" fmla="*/ 0 w 1040524"/>
                <a:gd name="connsiteY0" fmla="*/ 0 h 6817489"/>
                <a:gd name="connsiteX1" fmla="*/ 1040524 w 1040524"/>
                <a:gd name="connsiteY1" fmla="*/ 1762221 h 6817489"/>
                <a:gd name="connsiteX2" fmla="*/ 11574 w 1040524"/>
                <a:gd name="connsiteY2" fmla="*/ 6817489 h 6817489"/>
                <a:gd name="connsiteX3" fmla="*/ 0 w 1040524"/>
                <a:gd name="connsiteY3" fmla="*/ 0 h 6817489"/>
                <a:gd name="connsiteX0" fmla="*/ 225 w 1040749"/>
                <a:gd name="connsiteY0" fmla="*/ 0 h 6858541"/>
                <a:gd name="connsiteX1" fmla="*/ 1040749 w 1040749"/>
                <a:gd name="connsiteY1" fmla="*/ 1762221 h 6858541"/>
                <a:gd name="connsiteX2" fmla="*/ 0 w 1040749"/>
                <a:gd name="connsiteY2" fmla="*/ 6858541 h 6858541"/>
                <a:gd name="connsiteX3" fmla="*/ 225 w 1040749"/>
                <a:gd name="connsiteY3" fmla="*/ 0 h 6858541"/>
                <a:gd name="connsiteX0" fmla="*/ 225 w 1040749"/>
                <a:gd name="connsiteY0" fmla="*/ 0 h 6835083"/>
                <a:gd name="connsiteX1" fmla="*/ 1040749 w 1040749"/>
                <a:gd name="connsiteY1" fmla="*/ 1762221 h 6835083"/>
                <a:gd name="connsiteX2" fmla="*/ 0 w 1040749"/>
                <a:gd name="connsiteY2" fmla="*/ 6835083 h 6835083"/>
                <a:gd name="connsiteX3" fmla="*/ 225 w 1040749"/>
                <a:gd name="connsiteY3" fmla="*/ 0 h 683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749" h="6835083">
                  <a:moveTo>
                    <a:pt x="225" y="0"/>
                  </a:moveTo>
                  <a:lnTo>
                    <a:pt x="1040749" y="1762221"/>
                  </a:lnTo>
                  <a:lnTo>
                    <a:pt x="0" y="6835083"/>
                  </a:lnTo>
                  <a:lnTo>
                    <a:pt x="225" y="0"/>
                  </a:lnTo>
                  <a:close/>
                </a:path>
              </a:pathLst>
            </a:custGeom>
            <a:gradFill>
              <a:gsLst>
                <a:gs pos="96000">
                  <a:schemeClr val="accent3"/>
                </a:gs>
                <a:gs pos="18000">
                  <a:schemeClr val="accent2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19436" y="-1"/>
              <a:ext cx="3260163" cy="3022037"/>
            </a:xfrm>
            <a:custGeom>
              <a:avLst/>
              <a:gdLst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85737 w 3228975"/>
                <a:gd name="connsiteY3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976437 w 3228975"/>
                <a:gd name="connsiteY3" fmla="*/ 1776413 h 3024188"/>
                <a:gd name="connsiteX4" fmla="*/ 185737 w 3228975"/>
                <a:gd name="connsiteY4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2733674 w 3228975"/>
                <a:gd name="connsiteY3" fmla="*/ 1281113 h 3024188"/>
                <a:gd name="connsiteX4" fmla="*/ 185737 w 3228975"/>
                <a:gd name="connsiteY4" fmla="*/ 0 h 3024188"/>
                <a:gd name="connsiteX0" fmla="*/ 185737 w 3181350"/>
                <a:gd name="connsiteY0" fmla="*/ 0 h 2481263"/>
                <a:gd name="connsiteX1" fmla="*/ 0 w 3181350"/>
                <a:gd name="connsiteY1" fmla="*/ 1771650 h 2481263"/>
                <a:gd name="connsiteX2" fmla="*/ 3181350 w 3181350"/>
                <a:gd name="connsiteY2" fmla="*/ 2481263 h 2481263"/>
                <a:gd name="connsiteX3" fmla="*/ 2733674 w 3181350"/>
                <a:gd name="connsiteY3" fmla="*/ 1281113 h 2481263"/>
                <a:gd name="connsiteX4" fmla="*/ 185737 w 3181350"/>
                <a:gd name="connsiteY4" fmla="*/ 0 h 24812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1113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5876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185737 w 3214688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81175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66887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7165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9070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22037"/>
                <a:gd name="connsiteX1" fmla="*/ 0 w 3252789"/>
                <a:gd name="connsiteY1" fmla="*/ 1790700 h 3022037"/>
                <a:gd name="connsiteX2" fmla="*/ 3252789 w 3252789"/>
                <a:gd name="connsiteY2" fmla="*/ 3022037 h 3022037"/>
                <a:gd name="connsiteX3" fmla="*/ 223838 w 3252789"/>
                <a:gd name="connsiteY3" fmla="*/ 0 h 3022037"/>
                <a:gd name="connsiteX0" fmla="*/ 223838 w 3260163"/>
                <a:gd name="connsiteY0" fmla="*/ 0 h 3014663"/>
                <a:gd name="connsiteX1" fmla="*/ 0 w 3260163"/>
                <a:gd name="connsiteY1" fmla="*/ 1790700 h 3014663"/>
                <a:gd name="connsiteX2" fmla="*/ 3260163 w 3260163"/>
                <a:gd name="connsiteY2" fmla="*/ 3014663 h 3014663"/>
                <a:gd name="connsiteX3" fmla="*/ 223838 w 3260163"/>
                <a:gd name="connsiteY3" fmla="*/ 0 h 3014663"/>
                <a:gd name="connsiteX0" fmla="*/ 223838 w 3260163"/>
                <a:gd name="connsiteY0" fmla="*/ 0 h 3022037"/>
                <a:gd name="connsiteX1" fmla="*/ 0 w 3260163"/>
                <a:gd name="connsiteY1" fmla="*/ 1790700 h 3022037"/>
                <a:gd name="connsiteX2" fmla="*/ 3260163 w 3260163"/>
                <a:gd name="connsiteY2" fmla="*/ 3022037 h 3022037"/>
                <a:gd name="connsiteX3" fmla="*/ 223838 w 3260163"/>
                <a:gd name="connsiteY3" fmla="*/ 0 h 302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0163" h="3022037">
                  <a:moveTo>
                    <a:pt x="223838" y="0"/>
                  </a:moveTo>
                  <a:lnTo>
                    <a:pt x="0" y="1790700"/>
                  </a:lnTo>
                  <a:lnTo>
                    <a:pt x="3260163" y="3022037"/>
                  </a:lnTo>
                  <a:lnTo>
                    <a:pt x="22383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6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343275" y="0"/>
              <a:ext cx="4337998" cy="3019426"/>
            </a:xfrm>
            <a:custGeom>
              <a:avLst/>
              <a:gdLst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28950 w 4337998"/>
                <a:gd name="connsiteY2" fmla="*/ 3019426 h 3019426"/>
                <a:gd name="connsiteX3" fmla="*/ 0 w 4337998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15303 w 4337998"/>
                <a:gd name="connsiteY2" fmla="*/ 3019426 h 3019426"/>
                <a:gd name="connsiteX3" fmla="*/ 0 w 4337998"/>
                <a:gd name="connsiteY3" fmla="*/ 0 h 301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7998" h="3019426">
                  <a:moveTo>
                    <a:pt x="0" y="0"/>
                  </a:moveTo>
                  <a:lnTo>
                    <a:pt x="4337998" y="1214438"/>
                  </a:lnTo>
                  <a:lnTo>
                    <a:pt x="3015303" y="301942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en-US" sz="2000" smtClean="0"/>
                <a:t>s</a:t>
              </a:r>
              <a:endParaRPr lang="en-US" sz="20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667625" y="1"/>
              <a:ext cx="4533261" cy="1214438"/>
            </a:xfrm>
            <a:custGeom>
              <a:avLst/>
              <a:gdLst>
                <a:gd name="connsiteX0" fmla="*/ 3367088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67088 w 4524375"/>
                <a:gd name="connsiteY3" fmla="*/ 0 h 1223963"/>
                <a:gd name="connsiteX0" fmla="*/ 3352800 w 4524375"/>
                <a:gd name="connsiteY0" fmla="*/ 0 h 1233489"/>
                <a:gd name="connsiteX1" fmla="*/ 0 w 4524375"/>
                <a:gd name="connsiteY1" fmla="*/ 1233489 h 1233489"/>
                <a:gd name="connsiteX2" fmla="*/ 4524375 w 4524375"/>
                <a:gd name="connsiteY2" fmla="*/ 1081089 h 1233489"/>
                <a:gd name="connsiteX3" fmla="*/ 3352800 w 4524375"/>
                <a:gd name="connsiteY3" fmla="*/ 0 h 1233489"/>
                <a:gd name="connsiteX0" fmla="*/ 3352800 w 4524375"/>
                <a:gd name="connsiteY0" fmla="*/ 0 h 1228726"/>
                <a:gd name="connsiteX1" fmla="*/ 0 w 4524375"/>
                <a:gd name="connsiteY1" fmla="*/ 1228726 h 1228726"/>
                <a:gd name="connsiteX2" fmla="*/ 4524375 w 4524375"/>
                <a:gd name="connsiteY2" fmla="*/ 1076326 h 1228726"/>
                <a:gd name="connsiteX3" fmla="*/ 3352800 w 4524375"/>
                <a:gd name="connsiteY3" fmla="*/ 0 h 1228726"/>
                <a:gd name="connsiteX0" fmla="*/ 3357563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57563 w 4524375"/>
                <a:gd name="connsiteY3" fmla="*/ 0 h 1223963"/>
                <a:gd name="connsiteX0" fmla="*/ 3371851 w 4538663"/>
                <a:gd name="connsiteY0" fmla="*/ 0 h 1219200"/>
                <a:gd name="connsiteX1" fmla="*/ 0 w 4538663"/>
                <a:gd name="connsiteY1" fmla="*/ 1219200 h 1219200"/>
                <a:gd name="connsiteX2" fmla="*/ 4538663 w 4538663"/>
                <a:gd name="connsiteY2" fmla="*/ 1071563 h 1219200"/>
                <a:gd name="connsiteX3" fmla="*/ 3371851 w 4538663"/>
                <a:gd name="connsiteY3" fmla="*/ 0 h 1219200"/>
                <a:gd name="connsiteX0" fmla="*/ 3243264 w 4410076"/>
                <a:gd name="connsiteY0" fmla="*/ 0 h 1071563"/>
                <a:gd name="connsiteX1" fmla="*/ 0 w 4410076"/>
                <a:gd name="connsiteY1" fmla="*/ 1033463 h 1071563"/>
                <a:gd name="connsiteX2" fmla="*/ 4410076 w 4410076"/>
                <a:gd name="connsiteY2" fmla="*/ 1071563 h 1071563"/>
                <a:gd name="connsiteX3" fmla="*/ 3243264 w 4410076"/>
                <a:gd name="connsiteY3" fmla="*/ 0 h 1071563"/>
                <a:gd name="connsiteX0" fmla="*/ 3352801 w 4519613"/>
                <a:gd name="connsiteY0" fmla="*/ 0 h 1214438"/>
                <a:gd name="connsiteX1" fmla="*/ 0 w 4519613"/>
                <a:gd name="connsiteY1" fmla="*/ 1214438 h 1214438"/>
                <a:gd name="connsiteX2" fmla="*/ 4519613 w 4519613"/>
                <a:gd name="connsiteY2" fmla="*/ 1071563 h 1214438"/>
                <a:gd name="connsiteX3" fmla="*/ 3352801 w 4519613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71563 h 1214438"/>
                <a:gd name="connsiteX3" fmla="*/ 3352801 w 4533261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98859 h 1214438"/>
                <a:gd name="connsiteX3" fmla="*/ 3352801 w 4533261"/>
                <a:gd name="connsiteY3" fmla="*/ 0 h 12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261" h="1214438">
                  <a:moveTo>
                    <a:pt x="3352801" y="0"/>
                  </a:moveTo>
                  <a:lnTo>
                    <a:pt x="0" y="1214438"/>
                  </a:lnTo>
                  <a:lnTo>
                    <a:pt x="4533261" y="1098859"/>
                  </a:lnTo>
                  <a:lnTo>
                    <a:pt x="335280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015664" y="1"/>
              <a:ext cx="1176841" cy="1098080"/>
            </a:xfrm>
            <a:custGeom>
              <a:avLst/>
              <a:gdLst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6299"/>
                <a:gd name="connsiteY0" fmla="*/ 0 h 1085850"/>
                <a:gd name="connsiteX1" fmla="*/ 1176299 w 1176299"/>
                <a:gd name="connsiteY1" fmla="*/ 1085850 h 1085850"/>
                <a:gd name="connsiteX2" fmla="*/ 1171575 w 1176299"/>
                <a:gd name="connsiteY2" fmla="*/ 0 h 1085850"/>
                <a:gd name="connsiteX3" fmla="*/ 0 w 1176299"/>
                <a:gd name="connsiteY3" fmla="*/ 0 h 1085850"/>
                <a:gd name="connsiteX0" fmla="*/ 0 w 1181344"/>
                <a:gd name="connsiteY0" fmla="*/ 0 h 1085850"/>
                <a:gd name="connsiteX1" fmla="*/ 1176299 w 1181344"/>
                <a:gd name="connsiteY1" fmla="*/ 1085850 h 1085850"/>
                <a:gd name="connsiteX2" fmla="*/ 1181138 w 1181344"/>
                <a:gd name="connsiteY2" fmla="*/ 0 h 1085850"/>
                <a:gd name="connsiteX3" fmla="*/ 0 w 1181344"/>
                <a:gd name="connsiteY3" fmla="*/ 0 h 1085850"/>
                <a:gd name="connsiteX0" fmla="*/ 0 w 1181586"/>
                <a:gd name="connsiteY0" fmla="*/ 0 h 1081088"/>
                <a:gd name="connsiteX1" fmla="*/ 1181080 w 1181586"/>
                <a:gd name="connsiteY1" fmla="*/ 1081088 h 1081088"/>
                <a:gd name="connsiteX2" fmla="*/ 1181138 w 1181586"/>
                <a:gd name="connsiteY2" fmla="*/ 0 h 1081088"/>
                <a:gd name="connsiteX3" fmla="*/ 0 w 1181586"/>
                <a:gd name="connsiteY3" fmla="*/ 0 h 1081088"/>
                <a:gd name="connsiteX0" fmla="*/ 0 w 1181586"/>
                <a:gd name="connsiteY0" fmla="*/ 0 h 1070785"/>
                <a:gd name="connsiteX1" fmla="*/ 1181080 w 1181586"/>
                <a:gd name="connsiteY1" fmla="*/ 1070785 h 1070785"/>
                <a:gd name="connsiteX2" fmla="*/ 1181138 w 1181586"/>
                <a:gd name="connsiteY2" fmla="*/ 0 h 1070785"/>
                <a:gd name="connsiteX3" fmla="*/ 0 w 1181586"/>
                <a:gd name="connsiteY3" fmla="*/ 0 h 1070785"/>
                <a:gd name="connsiteX0" fmla="*/ 0 w 1181152"/>
                <a:gd name="connsiteY0" fmla="*/ 0 h 593113"/>
                <a:gd name="connsiteX1" fmla="*/ 1057755 w 1181152"/>
                <a:gd name="connsiteY1" fmla="*/ 593113 h 593113"/>
                <a:gd name="connsiteX2" fmla="*/ 1181138 w 1181152"/>
                <a:gd name="connsiteY2" fmla="*/ 0 h 593113"/>
                <a:gd name="connsiteX3" fmla="*/ 0 w 1181152"/>
                <a:gd name="connsiteY3" fmla="*/ 0 h 593113"/>
                <a:gd name="connsiteX0" fmla="*/ 0 w 1181586"/>
                <a:gd name="connsiteY0" fmla="*/ 0 h 1098080"/>
                <a:gd name="connsiteX1" fmla="*/ 1181081 w 1181586"/>
                <a:gd name="connsiteY1" fmla="*/ 1098080 h 1098080"/>
                <a:gd name="connsiteX2" fmla="*/ 1181138 w 1181586"/>
                <a:gd name="connsiteY2" fmla="*/ 0 h 1098080"/>
                <a:gd name="connsiteX3" fmla="*/ 0 w 1181586"/>
                <a:gd name="connsiteY3" fmla="*/ 0 h 10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586" h="1098080">
                  <a:moveTo>
                    <a:pt x="0" y="0"/>
                  </a:moveTo>
                  <a:lnTo>
                    <a:pt x="1181081" y="1098080"/>
                  </a:lnTo>
                  <a:cubicBezTo>
                    <a:pt x="1179506" y="736130"/>
                    <a:pt x="1182713" y="361950"/>
                    <a:pt x="1181138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0959906" y="1057275"/>
              <a:ext cx="1232552" cy="3276600"/>
            </a:xfrm>
            <a:custGeom>
              <a:avLst/>
              <a:gdLst>
                <a:gd name="connsiteX0" fmla="*/ 1171575 w 1176337"/>
                <a:gd name="connsiteY0" fmla="*/ 0 h 3267075"/>
                <a:gd name="connsiteX1" fmla="*/ 0 w 1176337"/>
                <a:gd name="connsiteY1" fmla="*/ 2762250 h 3267075"/>
                <a:gd name="connsiteX2" fmla="*/ 1176337 w 1176337"/>
                <a:gd name="connsiteY2" fmla="*/ 3267075 h 3267075"/>
                <a:gd name="connsiteX3" fmla="*/ 1171575 w 1176337"/>
                <a:gd name="connsiteY3" fmla="*/ 0 h 3267075"/>
                <a:gd name="connsiteX0" fmla="*/ 1176337 w 1176795"/>
                <a:gd name="connsiteY0" fmla="*/ 0 h 3276600"/>
                <a:gd name="connsiteX1" fmla="*/ 0 w 1176795"/>
                <a:gd name="connsiteY1" fmla="*/ 2771775 h 3276600"/>
                <a:gd name="connsiteX2" fmla="*/ 1176337 w 1176795"/>
                <a:gd name="connsiteY2" fmla="*/ 3276600 h 3276600"/>
                <a:gd name="connsiteX3" fmla="*/ 1176337 w 1176795"/>
                <a:gd name="connsiteY3" fmla="*/ 0 h 3276600"/>
                <a:gd name="connsiteX0" fmla="*/ 1209791 w 1210249"/>
                <a:gd name="connsiteY0" fmla="*/ 0 h 3276600"/>
                <a:gd name="connsiteX1" fmla="*/ 0 w 1210249"/>
                <a:gd name="connsiteY1" fmla="*/ 2771775 h 3276600"/>
                <a:gd name="connsiteX2" fmla="*/ 1209791 w 1210249"/>
                <a:gd name="connsiteY2" fmla="*/ 3276600 h 3276600"/>
                <a:gd name="connsiteX3" fmla="*/ 1209791 w 1210249"/>
                <a:gd name="connsiteY3" fmla="*/ 0 h 3276600"/>
                <a:gd name="connsiteX0" fmla="*/ 1232094 w 1232552"/>
                <a:gd name="connsiteY0" fmla="*/ 0 h 3276600"/>
                <a:gd name="connsiteX1" fmla="*/ 0 w 1232552"/>
                <a:gd name="connsiteY1" fmla="*/ 2749472 h 3276600"/>
                <a:gd name="connsiteX2" fmla="*/ 1232094 w 1232552"/>
                <a:gd name="connsiteY2" fmla="*/ 3276600 h 3276600"/>
                <a:gd name="connsiteX3" fmla="*/ 1232094 w 1232552"/>
                <a:gd name="connsiteY3" fmla="*/ 0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552" h="3276600">
                  <a:moveTo>
                    <a:pt x="1232094" y="0"/>
                  </a:moveTo>
                  <a:lnTo>
                    <a:pt x="0" y="2749472"/>
                  </a:lnTo>
                  <a:lnTo>
                    <a:pt x="1232094" y="3276600"/>
                  </a:lnTo>
                  <a:cubicBezTo>
                    <a:pt x="1230507" y="2187575"/>
                    <a:pt x="1233681" y="1089025"/>
                    <a:pt x="1232094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366969" y="2428875"/>
              <a:ext cx="3339005" cy="2271713"/>
            </a:xfrm>
            <a:custGeom>
              <a:avLst/>
              <a:gdLst>
                <a:gd name="connsiteX0" fmla="*/ 0 w 3324225"/>
                <a:gd name="connsiteY0" fmla="*/ 590550 h 2271713"/>
                <a:gd name="connsiteX1" fmla="*/ 1343025 w 3324225"/>
                <a:gd name="connsiteY1" fmla="*/ 2271713 h 2271713"/>
                <a:gd name="connsiteX2" fmla="*/ 3324225 w 3324225"/>
                <a:gd name="connsiteY2" fmla="*/ 0 h 2271713"/>
                <a:gd name="connsiteX3" fmla="*/ 0 w 3324225"/>
                <a:gd name="connsiteY3" fmla="*/ 590550 h 2271713"/>
                <a:gd name="connsiteX0" fmla="*/ 0 w 3333750"/>
                <a:gd name="connsiteY0" fmla="*/ 585787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85787 h 2271713"/>
                <a:gd name="connsiteX0" fmla="*/ 0 w 3333750"/>
                <a:gd name="connsiteY0" fmla="*/ 591043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91043 h 2271713"/>
                <a:gd name="connsiteX0" fmla="*/ 0 w 3339005"/>
                <a:gd name="connsiteY0" fmla="*/ 591043 h 2271713"/>
                <a:gd name="connsiteX1" fmla="*/ 1357805 w 3339005"/>
                <a:gd name="connsiteY1" fmla="*/ 2271713 h 2271713"/>
                <a:gd name="connsiteX2" fmla="*/ 3339005 w 3339005"/>
                <a:gd name="connsiteY2" fmla="*/ 0 h 2271713"/>
                <a:gd name="connsiteX3" fmla="*/ 0 w 3339005"/>
                <a:gd name="connsiteY3" fmla="*/ 591043 h 227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9005" h="2271713">
                  <a:moveTo>
                    <a:pt x="0" y="591043"/>
                  </a:moveTo>
                  <a:lnTo>
                    <a:pt x="1357805" y="2271713"/>
                  </a:lnTo>
                  <a:lnTo>
                    <a:pt x="3339005" y="0"/>
                  </a:lnTo>
                  <a:lnTo>
                    <a:pt x="0" y="59104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025774" y="1761707"/>
              <a:ext cx="2098477" cy="1910094"/>
            </a:xfrm>
            <a:custGeom>
              <a:avLst/>
              <a:gdLst>
                <a:gd name="connsiteX0" fmla="*/ 2086304 w 2086304"/>
                <a:gd name="connsiteY0" fmla="*/ 0 h 1886607"/>
                <a:gd name="connsiteX1" fmla="*/ 0 w 2086304"/>
                <a:gd name="connsiteY1" fmla="*/ 15765 h 1886607"/>
                <a:gd name="connsiteX2" fmla="*/ 362607 w 2086304"/>
                <a:gd name="connsiteY2" fmla="*/ 1886607 h 1886607"/>
                <a:gd name="connsiteX3" fmla="*/ 2086304 w 2086304"/>
                <a:gd name="connsiteY3" fmla="*/ 0 h 1886607"/>
                <a:gd name="connsiteX0" fmla="*/ 2101053 w 2101053"/>
                <a:gd name="connsiteY0" fmla="*/ 0 h 1886607"/>
                <a:gd name="connsiteX1" fmla="*/ 0 w 2101053"/>
                <a:gd name="connsiteY1" fmla="*/ 1207 h 1886607"/>
                <a:gd name="connsiteX2" fmla="*/ 377356 w 2101053"/>
                <a:gd name="connsiteY2" fmla="*/ 1886607 h 1886607"/>
                <a:gd name="connsiteX3" fmla="*/ 2101053 w 2101053"/>
                <a:gd name="connsiteY3" fmla="*/ 0 h 1886607"/>
                <a:gd name="connsiteX0" fmla="*/ 2098477 w 2098477"/>
                <a:gd name="connsiteY0" fmla="*/ 8963 h 1885400"/>
                <a:gd name="connsiteX1" fmla="*/ 0 w 2098477"/>
                <a:gd name="connsiteY1" fmla="*/ 0 h 1885400"/>
                <a:gd name="connsiteX2" fmla="*/ 377356 w 2098477"/>
                <a:gd name="connsiteY2" fmla="*/ 1885400 h 1885400"/>
                <a:gd name="connsiteX3" fmla="*/ 2098477 w 2098477"/>
                <a:gd name="connsiteY3" fmla="*/ 8963 h 188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477" h="1885400">
                  <a:moveTo>
                    <a:pt x="2098477" y="8963"/>
                  </a:moveTo>
                  <a:lnTo>
                    <a:pt x="0" y="0"/>
                  </a:lnTo>
                  <a:lnTo>
                    <a:pt x="377356" y="1885400"/>
                  </a:lnTo>
                  <a:lnTo>
                    <a:pt x="2098477" y="896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32" y="4857972"/>
              <a:ext cx="4090198" cy="2007612"/>
            </a:xfrm>
            <a:custGeom>
              <a:avLst/>
              <a:gdLst>
                <a:gd name="connsiteX0" fmla="*/ 3576398 w 4077729"/>
                <a:gd name="connsiteY0" fmla="*/ 0 h 1994733"/>
                <a:gd name="connsiteX1" fmla="*/ 4077729 w 4077729"/>
                <a:gd name="connsiteY1" fmla="*/ 1101516 h 1994733"/>
                <a:gd name="connsiteX2" fmla="*/ 0 w 4077729"/>
                <a:gd name="connsiteY2" fmla="*/ 1994733 h 1994733"/>
                <a:gd name="connsiteX3" fmla="*/ 3576398 w 4077729"/>
                <a:gd name="connsiteY3" fmla="*/ 0 h 1994733"/>
                <a:gd name="connsiteX0" fmla="*/ 3576398 w 4086042"/>
                <a:gd name="connsiteY0" fmla="*/ 0 h 1994733"/>
                <a:gd name="connsiteX1" fmla="*/ 4086042 w 4086042"/>
                <a:gd name="connsiteY1" fmla="*/ 1093204 h 1994733"/>
                <a:gd name="connsiteX2" fmla="*/ 0 w 4086042"/>
                <a:gd name="connsiteY2" fmla="*/ 1994733 h 1994733"/>
                <a:gd name="connsiteX3" fmla="*/ 3576398 w 4086042"/>
                <a:gd name="connsiteY3" fmla="*/ 0 h 1994733"/>
                <a:gd name="connsiteX0" fmla="*/ 3576398 w 4090198"/>
                <a:gd name="connsiteY0" fmla="*/ 0 h 1994733"/>
                <a:gd name="connsiteX1" fmla="*/ 4090198 w 4090198"/>
                <a:gd name="connsiteY1" fmla="*/ 1084892 h 1994733"/>
                <a:gd name="connsiteX2" fmla="*/ 0 w 4090198"/>
                <a:gd name="connsiteY2" fmla="*/ 1994733 h 1994733"/>
                <a:gd name="connsiteX3" fmla="*/ 3576398 w 4090198"/>
                <a:gd name="connsiteY3" fmla="*/ 0 h 1994733"/>
                <a:gd name="connsiteX0" fmla="*/ 3576398 w 4090198"/>
                <a:gd name="connsiteY0" fmla="*/ 0 h 2007612"/>
                <a:gd name="connsiteX1" fmla="*/ 4090198 w 4090198"/>
                <a:gd name="connsiteY1" fmla="*/ 1084892 h 2007612"/>
                <a:gd name="connsiteX2" fmla="*/ 0 w 4090198"/>
                <a:gd name="connsiteY2" fmla="*/ 2007612 h 2007612"/>
                <a:gd name="connsiteX3" fmla="*/ 3576398 w 4090198"/>
                <a:gd name="connsiteY3" fmla="*/ 0 h 200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0198" h="2007612">
                  <a:moveTo>
                    <a:pt x="3576398" y="0"/>
                  </a:moveTo>
                  <a:lnTo>
                    <a:pt x="4090198" y="1084892"/>
                  </a:lnTo>
                  <a:lnTo>
                    <a:pt x="0" y="2007612"/>
                  </a:lnTo>
                  <a:lnTo>
                    <a:pt x="357639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-6301" y="5938309"/>
              <a:ext cx="4092304" cy="924304"/>
            </a:xfrm>
            <a:custGeom>
              <a:avLst/>
              <a:gdLst>
                <a:gd name="connsiteX0" fmla="*/ 4074199 w 4074199"/>
                <a:gd name="connsiteY0" fmla="*/ 0 h 907339"/>
                <a:gd name="connsiteX1" fmla="*/ 3357507 w 4074199"/>
                <a:gd name="connsiteY1" fmla="*/ 907339 h 907339"/>
                <a:gd name="connsiteX2" fmla="*/ 0 w 4074199"/>
                <a:gd name="connsiteY2" fmla="*/ 907339 h 907339"/>
                <a:gd name="connsiteX3" fmla="*/ 4074199 w 4074199"/>
                <a:gd name="connsiteY3" fmla="*/ 0 h 907339"/>
                <a:gd name="connsiteX0" fmla="*/ 4084791 w 4084791"/>
                <a:gd name="connsiteY0" fmla="*/ 0 h 907339"/>
                <a:gd name="connsiteX1" fmla="*/ 3368099 w 4084791"/>
                <a:gd name="connsiteY1" fmla="*/ 907339 h 907339"/>
                <a:gd name="connsiteX2" fmla="*/ 0 w 4084791"/>
                <a:gd name="connsiteY2" fmla="*/ 907339 h 907339"/>
                <a:gd name="connsiteX3" fmla="*/ 4084791 w 4084791"/>
                <a:gd name="connsiteY3" fmla="*/ 0 h 907339"/>
                <a:gd name="connsiteX0" fmla="*/ 4100031 w 4100031"/>
                <a:gd name="connsiteY0" fmla="*/ 0 h 907339"/>
                <a:gd name="connsiteX1" fmla="*/ 3368099 w 4100031"/>
                <a:gd name="connsiteY1" fmla="*/ 907339 h 907339"/>
                <a:gd name="connsiteX2" fmla="*/ 0 w 4100031"/>
                <a:gd name="connsiteY2" fmla="*/ 907339 h 907339"/>
                <a:gd name="connsiteX3" fmla="*/ 4100031 w 4100031"/>
                <a:gd name="connsiteY3" fmla="*/ 0 h 907339"/>
                <a:gd name="connsiteX0" fmla="*/ 4102607 w 4102607"/>
                <a:gd name="connsiteY0" fmla="*/ 0 h 907339"/>
                <a:gd name="connsiteX1" fmla="*/ 3370675 w 4102607"/>
                <a:gd name="connsiteY1" fmla="*/ 907339 h 907339"/>
                <a:gd name="connsiteX2" fmla="*/ 0 w 4102607"/>
                <a:gd name="connsiteY2" fmla="*/ 857464 h 907339"/>
                <a:gd name="connsiteX3" fmla="*/ 4102607 w 4102607"/>
                <a:gd name="connsiteY3" fmla="*/ 0 h 907339"/>
                <a:gd name="connsiteX0" fmla="*/ 4097455 w 4097455"/>
                <a:gd name="connsiteY0" fmla="*/ 0 h 907339"/>
                <a:gd name="connsiteX1" fmla="*/ 3365523 w 4097455"/>
                <a:gd name="connsiteY1" fmla="*/ 907339 h 907339"/>
                <a:gd name="connsiteX2" fmla="*/ 0 w 4097455"/>
                <a:gd name="connsiteY2" fmla="*/ 859958 h 907339"/>
                <a:gd name="connsiteX3" fmla="*/ 4097455 w 4097455"/>
                <a:gd name="connsiteY3" fmla="*/ 0 h 907339"/>
                <a:gd name="connsiteX0" fmla="*/ 4097455 w 4097455"/>
                <a:gd name="connsiteY0" fmla="*/ 0 h 862451"/>
                <a:gd name="connsiteX1" fmla="*/ 3411887 w 4097455"/>
                <a:gd name="connsiteY1" fmla="*/ 862451 h 862451"/>
                <a:gd name="connsiteX2" fmla="*/ 0 w 4097455"/>
                <a:gd name="connsiteY2" fmla="*/ 859958 h 862451"/>
                <a:gd name="connsiteX3" fmla="*/ 4097455 w 4097455"/>
                <a:gd name="connsiteY3" fmla="*/ 0 h 862451"/>
                <a:gd name="connsiteX0" fmla="*/ 4089728 w 4089728"/>
                <a:gd name="connsiteY0" fmla="*/ 0 h 892377"/>
                <a:gd name="connsiteX1" fmla="*/ 3411887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92377"/>
                <a:gd name="connsiteX1" fmla="*/ 3424766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89884"/>
                <a:gd name="connsiteX1" fmla="*/ 3360372 w 4089728"/>
                <a:gd name="connsiteY1" fmla="*/ 889884 h 889884"/>
                <a:gd name="connsiteX2" fmla="*/ 0 w 4089728"/>
                <a:gd name="connsiteY2" fmla="*/ 889884 h 889884"/>
                <a:gd name="connsiteX3" fmla="*/ 4089728 w 4089728"/>
                <a:gd name="connsiteY3" fmla="*/ 0 h 889884"/>
                <a:gd name="connsiteX0" fmla="*/ 4079425 w 4079425"/>
                <a:gd name="connsiteY0" fmla="*/ 0 h 889884"/>
                <a:gd name="connsiteX1" fmla="*/ 3350069 w 4079425"/>
                <a:gd name="connsiteY1" fmla="*/ 889884 h 889884"/>
                <a:gd name="connsiteX2" fmla="*/ 0 w 4079425"/>
                <a:gd name="connsiteY2" fmla="*/ 882403 h 889884"/>
                <a:gd name="connsiteX3" fmla="*/ 4079425 w 4079425"/>
                <a:gd name="connsiteY3" fmla="*/ 0 h 889884"/>
                <a:gd name="connsiteX0" fmla="*/ 4082000 w 4082000"/>
                <a:gd name="connsiteY0" fmla="*/ 0 h 889884"/>
                <a:gd name="connsiteX1" fmla="*/ 3352644 w 4082000"/>
                <a:gd name="connsiteY1" fmla="*/ 889884 h 889884"/>
                <a:gd name="connsiteX2" fmla="*/ 0 w 4082000"/>
                <a:gd name="connsiteY2" fmla="*/ 882403 h 889884"/>
                <a:gd name="connsiteX3" fmla="*/ 4082000 w 4082000"/>
                <a:gd name="connsiteY3" fmla="*/ 0 h 889884"/>
                <a:gd name="connsiteX0" fmla="*/ 4087152 w 4087152"/>
                <a:gd name="connsiteY0" fmla="*/ 0 h 1007091"/>
                <a:gd name="connsiteX1" fmla="*/ 3357796 w 4087152"/>
                <a:gd name="connsiteY1" fmla="*/ 889884 h 1007091"/>
                <a:gd name="connsiteX2" fmla="*/ 0 w 4087152"/>
                <a:gd name="connsiteY2" fmla="*/ 1007091 h 1007091"/>
                <a:gd name="connsiteX3" fmla="*/ 4087152 w 4087152"/>
                <a:gd name="connsiteY3" fmla="*/ 0 h 1007091"/>
                <a:gd name="connsiteX0" fmla="*/ 4092304 w 4092304"/>
                <a:gd name="connsiteY0" fmla="*/ 0 h 894872"/>
                <a:gd name="connsiteX1" fmla="*/ 3362948 w 4092304"/>
                <a:gd name="connsiteY1" fmla="*/ 889884 h 894872"/>
                <a:gd name="connsiteX2" fmla="*/ 0 w 4092304"/>
                <a:gd name="connsiteY2" fmla="*/ 894872 h 894872"/>
                <a:gd name="connsiteX3" fmla="*/ 4092304 w 4092304"/>
                <a:gd name="connsiteY3" fmla="*/ 0 h 8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2304" h="894872">
                  <a:moveTo>
                    <a:pt x="4092304" y="0"/>
                  </a:moveTo>
                  <a:lnTo>
                    <a:pt x="3362948" y="889884"/>
                  </a:lnTo>
                  <a:lnTo>
                    <a:pt x="0" y="894872"/>
                  </a:lnTo>
                  <a:lnTo>
                    <a:pt x="409230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102443" y="4914459"/>
              <a:ext cx="547228" cy="151811"/>
            </a:xfrm>
            <a:custGeom>
              <a:avLst/>
              <a:gdLst>
                <a:gd name="connsiteX0" fmla="*/ 0 w 547228"/>
                <a:gd name="connsiteY0" fmla="*/ 0 h 151811"/>
                <a:gd name="connsiteX1" fmla="*/ 547228 w 547228"/>
                <a:gd name="connsiteY1" fmla="*/ 70610 h 151811"/>
                <a:gd name="connsiteX2" fmla="*/ 526045 w 547228"/>
                <a:gd name="connsiteY2" fmla="*/ 151811 h 15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228" h="151811">
                  <a:moveTo>
                    <a:pt x="0" y="0"/>
                  </a:moveTo>
                  <a:lnTo>
                    <a:pt x="547228" y="70610"/>
                  </a:lnTo>
                  <a:lnTo>
                    <a:pt x="526045" y="151811"/>
                  </a:lnTo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317876" y="5936217"/>
              <a:ext cx="5416584" cy="930949"/>
            </a:xfrm>
            <a:custGeom>
              <a:avLst/>
              <a:gdLst>
                <a:gd name="connsiteX0" fmla="*/ 683287 w 5365819"/>
                <a:gd name="connsiteY0" fmla="*/ 0 h 914400"/>
                <a:gd name="connsiteX1" fmla="*/ 5365819 w 5365819"/>
                <a:gd name="connsiteY1" fmla="*/ 904351 h 914400"/>
                <a:gd name="connsiteX2" fmla="*/ 0 w 5365819"/>
                <a:gd name="connsiteY2" fmla="*/ 914400 h 914400"/>
                <a:gd name="connsiteX3" fmla="*/ 683287 w 5365819"/>
                <a:gd name="connsiteY3" fmla="*/ 0 h 914400"/>
                <a:gd name="connsiteX0" fmla="*/ 711531 w 5394063"/>
                <a:gd name="connsiteY0" fmla="*/ 0 h 917930"/>
                <a:gd name="connsiteX1" fmla="*/ 5394063 w 5394063"/>
                <a:gd name="connsiteY1" fmla="*/ 904351 h 917930"/>
                <a:gd name="connsiteX2" fmla="*/ 0 w 5394063"/>
                <a:gd name="connsiteY2" fmla="*/ 917930 h 917930"/>
                <a:gd name="connsiteX3" fmla="*/ 711531 w 5394063"/>
                <a:gd name="connsiteY3" fmla="*/ 0 h 917930"/>
                <a:gd name="connsiteX0" fmla="*/ 725653 w 5394063"/>
                <a:gd name="connsiteY0" fmla="*/ 0 h 910869"/>
                <a:gd name="connsiteX1" fmla="*/ 5394063 w 5394063"/>
                <a:gd name="connsiteY1" fmla="*/ 897290 h 910869"/>
                <a:gd name="connsiteX2" fmla="*/ 0 w 5394063"/>
                <a:gd name="connsiteY2" fmla="*/ 910869 h 910869"/>
                <a:gd name="connsiteX3" fmla="*/ 725653 w 5394063"/>
                <a:gd name="connsiteY3" fmla="*/ 0 h 910869"/>
                <a:gd name="connsiteX0" fmla="*/ 725653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5653 w 5376410"/>
                <a:gd name="connsiteY3" fmla="*/ 0 h 910869"/>
                <a:gd name="connsiteX0" fmla="*/ 783842 w 5376410"/>
                <a:gd name="connsiteY0" fmla="*/ 0 h 765396"/>
                <a:gd name="connsiteX1" fmla="*/ 5376410 w 5376410"/>
                <a:gd name="connsiteY1" fmla="*/ 762408 h 765396"/>
                <a:gd name="connsiteX2" fmla="*/ 0 w 5376410"/>
                <a:gd name="connsiteY2" fmla="*/ 765396 h 765396"/>
                <a:gd name="connsiteX3" fmla="*/ 783842 w 5376410"/>
                <a:gd name="connsiteY3" fmla="*/ 0 h 765396"/>
                <a:gd name="connsiteX0" fmla="*/ 729810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9810 w 5376410"/>
                <a:gd name="connsiteY3" fmla="*/ 0 h 910869"/>
                <a:gd name="connsiteX0" fmla="*/ 71457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4570 w 5376410"/>
                <a:gd name="connsiteY3" fmla="*/ 0 h 918489"/>
                <a:gd name="connsiteX0" fmla="*/ 809820 w 5376410"/>
                <a:gd name="connsiteY0" fmla="*/ 0 h 758469"/>
                <a:gd name="connsiteX1" fmla="*/ 5376410 w 5376410"/>
                <a:gd name="connsiteY1" fmla="*/ 755481 h 758469"/>
                <a:gd name="connsiteX2" fmla="*/ 0 w 5376410"/>
                <a:gd name="connsiteY2" fmla="*/ 758469 h 758469"/>
                <a:gd name="connsiteX3" fmla="*/ 809820 w 5376410"/>
                <a:gd name="connsiteY3" fmla="*/ 0 h 758469"/>
                <a:gd name="connsiteX0" fmla="*/ 71076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0760 w 5376410"/>
                <a:gd name="connsiteY3" fmla="*/ 0 h 918489"/>
                <a:gd name="connsiteX0" fmla="*/ 722190 w 5376410"/>
                <a:gd name="connsiteY0" fmla="*/ 0 h 914679"/>
                <a:gd name="connsiteX1" fmla="*/ 5376410 w 5376410"/>
                <a:gd name="connsiteY1" fmla="*/ 911691 h 914679"/>
                <a:gd name="connsiteX2" fmla="*/ 0 w 5376410"/>
                <a:gd name="connsiteY2" fmla="*/ 914679 h 914679"/>
                <a:gd name="connsiteX3" fmla="*/ 722190 w 5376410"/>
                <a:gd name="connsiteY3" fmla="*/ 0 h 914679"/>
                <a:gd name="connsiteX0" fmla="*/ 735069 w 5389289"/>
                <a:gd name="connsiteY0" fmla="*/ 0 h 912104"/>
                <a:gd name="connsiteX1" fmla="*/ 5389289 w 5389289"/>
                <a:gd name="connsiteY1" fmla="*/ 911691 h 912104"/>
                <a:gd name="connsiteX2" fmla="*/ 0 w 5389289"/>
                <a:gd name="connsiteY2" fmla="*/ 912104 h 912104"/>
                <a:gd name="connsiteX3" fmla="*/ 735069 w 5389289"/>
                <a:gd name="connsiteY3" fmla="*/ 0 h 912104"/>
                <a:gd name="connsiteX0" fmla="*/ 735069 w 5389289"/>
                <a:gd name="connsiteY0" fmla="*/ 0 h 925339"/>
                <a:gd name="connsiteX1" fmla="*/ 5389289 w 5389289"/>
                <a:gd name="connsiteY1" fmla="*/ 925339 h 925339"/>
                <a:gd name="connsiteX2" fmla="*/ 0 w 5389289"/>
                <a:gd name="connsiteY2" fmla="*/ 912104 h 925339"/>
                <a:gd name="connsiteX3" fmla="*/ 735069 w 5389289"/>
                <a:gd name="connsiteY3" fmla="*/ 0 h 925339"/>
                <a:gd name="connsiteX0" fmla="*/ 762364 w 5416584"/>
                <a:gd name="connsiteY0" fmla="*/ 0 h 939400"/>
                <a:gd name="connsiteX1" fmla="*/ 5416584 w 5416584"/>
                <a:gd name="connsiteY1" fmla="*/ 925339 h 939400"/>
                <a:gd name="connsiteX2" fmla="*/ 0 w 5416584"/>
                <a:gd name="connsiteY2" fmla="*/ 939400 h 939400"/>
                <a:gd name="connsiteX3" fmla="*/ 762364 w 5416584"/>
                <a:gd name="connsiteY3" fmla="*/ 0 h 939400"/>
                <a:gd name="connsiteX0" fmla="*/ 762364 w 5416584"/>
                <a:gd name="connsiteY0" fmla="*/ 0 h 945010"/>
                <a:gd name="connsiteX1" fmla="*/ 5416584 w 5416584"/>
                <a:gd name="connsiteY1" fmla="*/ 930949 h 945010"/>
                <a:gd name="connsiteX2" fmla="*/ 0 w 5416584"/>
                <a:gd name="connsiteY2" fmla="*/ 945010 h 945010"/>
                <a:gd name="connsiteX3" fmla="*/ 762364 w 5416584"/>
                <a:gd name="connsiteY3" fmla="*/ 0 h 945010"/>
                <a:gd name="connsiteX0" fmla="*/ 762364 w 5416584"/>
                <a:gd name="connsiteY0" fmla="*/ 0 h 930949"/>
                <a:gd name="connsiteX1" fmla="*/ 5416584 w 5416584"/>
                <a:gd name="connsiteY1" fmla="*/ 930949 h 930949"/>
                <a:gd name="connsiteX2" fmla="*/ 0 w 5416584"/>
                <a:gd name="connsiteY2" fmla="*/ 921156 h 930949"/>
                <a:gd name="connsiteX3" fmla="*/ 762364 w 5416584"/>
                <a:gd name="connsiteY3" fmla="*/ 0 h 9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6584" h="930949">
                  <a:moveTo>
                    <a:pt x="762364" y="0"/>
                  </a:moveTo>
                  <a:lnTo>
                    <a:pt x="5416584" y="930949"/>
                  </a:lnTo>
                  <a:lnTo>
                    <a:pt x="0" y="921156"/>
                  </a:lnTo>
                  <a:lnTo>
                    <a:pt x="76236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10990536" y="3785435"/>
              <a:ext cx="1209457" cy="3091509"/>
            </a:xfrm>
            <a:custGeom>
              <a:avLst/>
              <a:gdLst>
                <a:gd name="connsiteX0" fmla="*/ 0 w 1182718"/>
                <a:gd name="connsiteY0" fmla="*/ 0 h 3032701"/>
                <a:gd name="connsiteX1" fmla="*/ 497800 w 1182718"/>
                <a:gd name="connsiteY1" fmla="*/ 3032701 h 3032701"/>
                <a:gd name="connsiteX2" fmla="*/ 1182718 w 1182718"/>
                <a:gd name="connsiteY2" fmla="*/ 515453 h 3032701"/>
                <a:gd name="connsiteX3" fmla="*/ 0 w 1182718"/>
                <a:gd name="connsiteY3" fmla="*/ 0 h 3032701"/>
                <a:gd name="connsiteX0" fmla="*/ 0 w 1179187"/>
                <a:gd name="connsiteY0" fmla="*/ 0 h 3029170"/>
                <a:gd name="connsiteX1" fmla="*/ 494269 w 1179187"/>
                <a:gd name="connsiteY1" fmla="*/ 3029170 h 3029170"/>
                <a:gd name="connsiteX2" fmla="*/ 1179187 w 1179187"/>
                <a:gd name="connsiteY2" fmla="*/ 511922 h 3029170"/>
                <a:gd name="connsiteX3" fmla="*/ 0 w 1179187"/>
                <a:gd name="connsiteY3" fmla="*/ 0 h 3029170"/>
                <a:gd name="connsiteX0" fmla="*/ 0 w 1179187"/>
                <a:gd name="connsiteY0" fmla="*/ 0 h 3039761"/>
                <a:gd name="connsiteX1" fmla="*/ 483677 w 1179187"/>
                <a:gd name="connsiteY1" fmla="*/ 3039761 h 3039761"/>
                <a:gd name="connsiteX2" fmla="*/ 1179187 w 1179187"/>
                <a:gd name="connsiteY2" fmla="*/ 511922 h 3039761"/>
                <a:gd name="connsiteX3" fmla="*/ 0 w 1179187"/>
                <a:gd name="connsiteY3" fmla="*/ 0 h 3039761"/>
                <a:gd name="connsiteX0" fmla="*/ 0 w 1190407"/>
                <a:gd name="connsiteY0" fmla="*/ 0 h 3039761"/>
                <a:gd name="connsiteX1" fmla="*/ 494897 w 1190407"/>
                <a:gd name="connsiteY1" fmla="*/ 3039761 h 3039761"/>
                <a:gd name="connsiteX2" fmla="*/ 1190407 w 1190407"/>
                <a:gd name="connsiteY2" fmla="*/ 511922 h 3039761"/>
                <a:gd name="connsiteX3" fmla="*/ 0 w 1190407"/>
                <a:gd name="connsiteY3" fmla="*/ 0 h 3039761"/>
                <a:gd name="connsiteX0" fmla="*/ 0 w 1203107"/>
                <a:gd name="connsiteY0" fmla="*/ 0 h 3065161"/>
                <a:gd name="connsiteX1" fmla="*/ 507597 w 1203107"/>
                <a:gd name="connsiteY1" fmla="*/ 3065161 h 3065161"/>
                <a:gd name="connsiteX2" fmla="*/ 1203107 w 1203107"/>
                <a:gd name="connsiteY2" fmla="*/ 537322 h 3065161"/>
                <a:gd name="connsiteX3" fmla="*/ 0 w 1203107"/>
                <a:gd name="connsiteY3" fmla="*/ 0 h 3065161"/>
                <a:gd name="connsiteX0" fmla="*/ 0 w 1209457"/>
                <a:gd name="connsiteY0" fmla="*/ 0 h 3065161"/>
                <a:gd name="connsiteX1" fmla="*/ 507597 w 1209457"/>
                <a:gd name="connsiteY1" fmla="*/ 3065161 h 3065161"/>
                <a:gd name="connsiteX2" fmla="*/ 1209457 w 1209457"/>
                <a:gd name="connsiteY2" fmla="*/ 543672 h 3065161"/>
                <a:gd name="connsiteX3" fmla="*/ 0 w 1209457"/>
                <a:gd name="connsiteY3" fmla="*/ 0 h 3065161"/>
                <a:gd name="connsiteX0" fmla="*/ 0 w 1215807"/>
                <a:gd name="connsiteY0" fmla="*/ 0 h 3065161"/>
                <a:gd name="connsiteX1" fmla="*/ 507597 w 1215807"/>
                <a:gd name="connsiteY1" fmla="*/ 3065161 h 3065161"/>
                <a:gd name="connsiteX2" fmla="*/ 1215807 w 1215807"/>
                <a:gd name="connsiteY2" fmla="*/ 537322 h 3065161"/>
                <a:gd name="connsiteX3" fmla="*/ 0 w 1215807"/>
                <a:gd name="connsiteY3" fmla="*/ 0 h 3065161"/>
                <a:gd name="connsiteX0" fmla="*/ 0 w 1209457"/>
                <a:gd name="connsiteY0" fmla="*/ 0 h 3077861"/>
                <a:gd name="connsiteX1" fmla="*/ 501247 w 1209457"/>
                <a:gd name="connsiteY1" fmla="*/ 3077861 h 3077861"/>
                <a:gd name="connsiteX2" fmla="*/ 1209457 w 1209457"/>
                <a:gd name="connsiteY2" fmla="*/ 550022 h 3077861"/>
                <a:gd name="connsiteX3" fmla="*/ 0 w 1209457"/>
                <a:gd name="connsiteY3" fmla="*/ 0 h 3077861"/>
                <a:gd name="connsiteX0" fmla="*/ 0 w 1209457"/>
                <a:gd name="connsiteY0" fmla="*/ 0 h 3091509"/>
                <a:gd name="connsiteX1" fmla="*/ 501247 w 1209457"/>
                <a:gd name="connsiteY1" fmla="*/ 3091509 h 3091509"/>
                <a:gd name="connsiteX2" fmla="*/ 1209457 w 1209457"/>
                <a:gd name="connsiteY2" fmla="*/ 550022 h 3091509"/>
                <a:gd name="connsiteX3" fmla="*/ 0 w 1209457"/>
                <a:gd name="connsiteY3" fmla="*/ 0 h 30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457" h="3091509">
                  <a:moveTo>
                    <a:pt x="0" y="0"/>
                  </a:moveTo>
                  <a:lnTo>
                    <a:pt x="501247" y="3091509"/>
                  </a:lnTo>
                  <a:lnTo>
                    <a:pt x="1209457" y="55002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1488254" y="4321334"/>
              <a:ext cx="708319" cy="2552078"/>
            </a:xfrm>
            <a:custGeom>
              <a:avLst/>
              <a:gdLst>
                <a:gd name="connsiteX0" fmla="*/ 691978 w 697728"/>
                <a:gd name="connsiteY0" fmla="*/ 0 h 2520778"/>
                <a:gd name="connsiteX1" fmla="*/ 0 w 697728"/>
                <a:gd name="connsiteY1" fmla="*/ 2520778 h 2520778"/>
                <a:gd name="connsiteX2" fmla="*/ 695509 w 697728"/>
                <a:gd name="connsiteY2" fmla="*/ 2517248 h 2520778"/>
                <a:gd name="connsiteX3" fmla="*/ 691978 w 697728"/>
                <a:gd name="connsiteY3" fmla="*/ 0 h 2520778"/>
                <a:gd name="connsiteX0" fmla="*/ 691978 w 697728"/>
                <a:gd name="connsiteY0" fmla="*/ 0 h 2531370"/>
                <a:gd name="connsiteX1" fmla="*/ 0 w 697728"/>
                <a:gd name="connsiteY1" fmla="*/ 2531370 h 2531370"/>
                <a:gd name="connsiteX2" fmla="*/ 695509 w 697728"/>
                <a:gd name="connsiteY2" fmla="*/ 2517248 h 2531370"/>
                <a:gd name="connsiteX3" fmla="*/ 691978 w 697728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9039 w 704789"/>
                <a:gd name="connsiteY0" fmla="*/ 0 h 2541962"/>
                <a:gd name="connsiteX1" fmla="*/ 0 w 704789"/>
                <a:gd name="connsiteY1" fmla="*/ 2541962 h 2541962"/>
                <a:gd name="connsiteX2" fmla="*/ 702570 w 704789"/>
                <a:gd name="connsiteY2" fmla="*/ 2538431 h 2541962"/>
                <a:gd name="connsiteX3" fmla="*/ 699039 w 704789"/>
                <a:gd name="connsiteY3" fmla="*/ 0 h 2541962"/>
                <a:gd name="connsiteX0" fmla="*/ 702569 w 708319"/>
                <a:gd name="connsiteY0" fmla="*/ 0 h 2538431"/>
                <a:gd name="connsiteX1" fmla="*/ 0 w 708319"/>
                <a:gd name="connsiteY1" fmla="*/ 2538431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667264 w 673014"/>
                <a:gd name="connsiteY0" fmla="*/ 0 h 2538431"/>
                <a:gd name="connsiteX1" fmla="*/ 0 w 673014"/>
                <a:gd name="connsiteY1" fmla="*/ 2252460 h 2538431"/>
                <a:gd name="connsiteX2" fmla="*/ 670795 w 673014"/>
                <a:gd name="connsiteY2" fmla="*/ 2538431 h 2538431"/>
                <a:gd name="connsiteX3" fmla="*/ 667264 w 673014"/>
                <a:gd name="connsiteY3" fmla="*/ 0 h 2538431"/>
                <a:gd name="connsiteX0" fmla="*/ 702569 w 708319"/>
                <a:gd name="connsiteY0" fmla="*/ 0 h 2541961"/>
                <a:gd name="connsiteX1" fmla="*/ 0 w 708319"/>
                <a:gd name="connsiteY1" fmla="*/ 2541961 h 2541961"/>
                <a:gd name="connsiteX2" fmla="*/ 706100 w 708319"/>
                <a:gd name="connsiteY2" fmla="*/ 2538431 h 2541961"/>
                <a:gd name="connsiteX3" fmla="*/ 702569 w 708319"/>
                <a:gd name="connsiteY3" fmla="*/ 0 h 2541961"/>
                <a:gd name="connsiteX0" fmla="*/ 702569 w 708319"/>
                <a:gd name="connsiteY0" fmla="*/ 0 h 2538431"/>
                <a:gd name="connsiteX1" fmla="*/ 0 w 708319"/>
                <a:gd name="connsiteY1" fmla="*/ 2534900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702569 w 708319"/>
                <a:gd name="connsiteY0" fmla="*/ 0 h 2548548"/>
                <a:gd name="connsiteX1" fmla="*/ 0 w 708319"/>
                <a:gd name="connsiteY1" fmla="*/ 2548548 h 2548548"/>
                <a:gd name="connsiteX2" fmla="*/ 706100 w 708319"/>
                <a:gd name="connsiteY2" fmla="*/ 2538431 h 2548548"/>
                <a:gd name="connsiteX3" fmla="*/ 702569 w 708319"/>
                <a:gd name="connsiteY3" fmla="*/ 0 h 2548548"/>
                <a:gd name="connsiteX0" fmla="*/ 702569 w 704906"/>
                <a:gd name="connsiteY0" fmla="*/ 0 h 2548548"/>
                <a:gd name="connsiteX1" fmla="*/ 0 w 704906"/>
                <a:gd name="connsiteY1" fmla="*/ 2548548 h 2548548"/>
                <a:gd name="connsiteX2" fmla="*/ 692452 w 704906"/>
                <a:gd name="connsiteY2" fmla="*/ 2538431 h 2548548"/>
                <a:gd name="connsiteX3" fmla="*/ 702569 w 704906"/>
                <a:gd name="connsiteY3" fmla="*/ 0 h 2548548"/>
                <a:gd name="connsiteX0" fmla="*/ 702569 w 708319"/>
                <a:gd name="connsiteY0" fmla="*/ 0 h 2565726"/>
                <a:gd name="connsiteX1" fmla="*/ 0 w 708319"/>
                <a:gd name="connsiteY1" fmla="*/ 2548548 h 2565726"/>
                <a:gd name="connsiteX2" fmla="*/ 706100 w 708319"/>
                <a:gd name="connsiteY2" fmla="*/ 2565726 h 2565726"/>
                <a:gd name="connsiteX3" fmla="*/ 702569 w 708319"/>
                <a:gd name="connsiteY3" fmla="*/ 0 h 2565726"/>
                <a:gd name="connsiteX0" fmla="*/ 702569 w 708319"/>
                <a:gd name="connsiteY0" fmla="*/ 0 h 2552078"/>
                <a:gd name="connsiteX1" fmla="*/ 0 w 708319"/>
                <a:gd name="connsiteY1" fmla="*/ 2548548 h 2552078"/>
                <a:gd name="connsiteX2" fmla="*/ 706100 w 708319"/>
                <a:gd name="connsiteY2" fmla="*/ 2552078 h 2552078"/>
                <a:gd name="connsiteX3" fmla="*/ 702569 w 708319"/>
                <a:gd name="connsiteY3" fmla="*/ 0 h 25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319" h="2552078">
                  <a:moveTo>
                    <a:pt x="702569" y="0"/>
                  </a:moveTo>
                  <a:lnTo>
                    <a:pt x="0" y="2548548"/>
                  </a:lnTo>
                  <a:lnTo>
                    <a:pt x="706100" y="2552078"/>
                  </a:lnTo>
                  <a:cubicBezTo>
                    <a:pt x="708454" y="1710642"/>
                    <a:pt x="710807" y="834375"/>
                    <a:pt x="702569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8745794" y="2426110"/>
              <a:ext cx="2263877" cy="4424516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877" h="4424516">
                  <a:moveTo>
                    <a:pt x="958645" y="0"/>
                  </a:moveTo>
                  <a:lnTo>
                    <a:pt x="2263877" y="1393722"/>
                  </a:lnTo>
                  <a:lnTo>
                    <a:pt x="0" y="4424516"/>
                  </a:lnTo>
                  <a:lnTo>
                    <a:pt x="95864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-1" y="-1"/>
              <a:ext cx="3153403" cy="1773715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3403" h="1773715">
                  <a:moveTo>
                    <a:pt x="0" y="0"/>
                  </a:moveTo>
                  <a:lnTo>
                    <a:pt x="1036790" y="1773715"/>
                  </a:lnTo>
                  <a:lnTo>
                    <a:pt x="3153403" y="177113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-9845" y="-7221"/>
              <a:ext cx="3120462" cy="1793286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  <a:gd name="connsiteX0" fmla="*/ 0 w 3081965"/>
                <a:gd name="connsiteY0" fmla="*/ 0 h 1775900"/>
                <a:gd name="connsiteX1" fmla="*/ 1036790 w 3081965"/>
                <a:gd name="connsiteY1" fmla="*/ 1773715 h 1775900"/>
                <a:gd name="connsiteX2" fmla="*/ 3081965 w 3081965"/>
                <a:gd name="connsiteY2" fmla="*/ 1775900 h 1775900"/>
                <a:gd name="connsiteX3" fmla="*/ 0 w 3081965"/>
                <a:gd name="connsiteY3" fmla="*/ 0 h 1775900"/>
                <a:gd name="connsiteX0" fmla="*/ 0 w 3086728"/>
                <a:gd name="connsiteY0" fmla="*/ 0 h 1775900"/>
                <a:gd name="connsiteX1" fmla="*/ 1036790 w 3086728"/>
                <a:gd name="connsiteY1" fmla="*/ 1773715 h 1775900"/>
                <a:gd name="connsiteX2" fmla="*/ 3086728 w 3086728"/>
                <a:gd name="connsiteY2" fmla="*/ 1775900 h 1775900"/>
                <a:gd name="connsiteX3" fmla="*/ 0 w 3086728"/>
                <a:gd name="connsiteY3" fmla="*/ 0 h 1775900"/>
                <a:gd name="connsiteX0" fmla="*/ 0 w 3091491"/>
                <a:gd name="connsiteY0" fmla="*/ 0 h 1799713"/>
                <a:gd name="connsiteX1" fmla="*/ 1036790 w 3091491"/>
                <a:gd name="connsiteY1" fmla="*/ 1773715 h 1799713"/>
                <a:gd name="connsiteX2" fmla="*/ 3091491 w 3091491"/>
                <a:gd name="connsiteY2" fmla="*/ 1799713 h 1799713"/>
                <a:gd name="connsiteX3" fmla="*/ 0 w 3091491"/>
                <a:gd name="connsiteY3" fmla="*/ 0 h 1799713"/>
                <a:gd name="connsiteX0" fmla="*/ 0 w 3120066"/>
                <a:gd name="connsiteY0" fmla="*/ 0 h 1799713"/>
                <a:gd name="connsiteX1" fmla="*/ 103679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20066"/>
                <a:gd name="connsiteY0" fmla="*/ 0 h 1799713"/>
                <a:gd name="connsiteX1" fmla="*/ 101973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33714"/>
                <a:gd name="connsiteY0" fmla="*/ 0 h 1799713"/>
                <a:gd name="connsiteX1" fmla="*/ 1033378 w 3133714"/>
                <a:gd name="connsiteY1" fmla="*/ 1773715 h 1799713"/>
                <a:gd name="connsiteX2" fmla="*/ 3133714 w 3133714"/>
                <a:gd name="connsiteY2" fmla="*/ 1799713 h 1799713"/>
                <a:gd name="connsiteX3" fmla="*/ 0 w 3133714"/>
                <a:gd name="connsiteY3" fmla="*/ 0 h 1799713"/>
                <a:gd name="connsiteX0" fmla="*/ 0 w 3140538"/>
                <a:gd name="connsiteY0" fmla="*/ 0 h 1799713"/>
                <a:gd name="connsiteX1" fmla="*/ 1040202 w 3140538"/>
                <a:gd name="connsiteY1" fmla="*/ 1773715 h 1799713"/>
                <a:gd name="connsiteX2" fmla="*/ 3140538 w 3140538"/>
                <a:gd name="connsiteY2" fmla="*/ 1799713 h 1799713"/>
                <a:gd name="connsiteX3" fmla="*/ 0 w 3140538"/>
                <a:gd name="connsiteY3" fmla="*/ 0 h 1799713"/>
                <a:gd name="connsiteX0" fmla="*/ 0 w 3126890"/>
                <a:gd name="connsiteY0" fmla="*/ 0 h 1786065"/>
                <a:gd name="connsiteX1" fmla="*/ 1040202 w 3126890"/>
                <a:gd name="connsiteY1" fmla="*/ 1773715 h 1786065"/>
                <a:gd name="connsiteX2" fmla="*/ 3126890 w 3126890"/>
                <a:gd name="connsiteY2" fmla="*/ 1786065 h 1786065"/>
                <a:gd name="connsiteX3" fmla="*/ 0 w 3126890"/>
                <a:gd name="connsiteY3" fmla="*/ 0 h 1786065"/>
                <a:gd name="connsiteX0" fmla="*/ 0 w 3113242"/>
                <a:gd name="connsiteY0" fmla="*/ 0 h 1782653"/>
                <a:gd name="connsiteX1" fmla="*/ 1026554 w 3113242"/>
                <a:gd name="connsiteY1" fmla="*/ 1770303 h 1782653"/>
                <a:gd name="connsiteX2" fmla="*/ 3113242 w 3113242"/>
                <a:gd name="connsiteY2" fmla="*/ 1782653 h 1782653"/>
                <a:gd name="connsiteX3" fmla="*/ 0 w 3113242"/>
                <a:gd name="connsiteY3" fmla="*/ 0 h 1782653"/>
                <a:gd name="connsiteX0" fmla="*/ 0 w 3123478"/>
                <a:gd name="connsiteY0" fmla="*/ 0 h 1782653"/>
                <a:gd name="connsiteX1" fmla="*/ 1036790 w 3123478"/>
                <a:gd name="connsiteY1" fmla="*/ 1770303 h 1782653"/>
                <a:gd name="connsiteX2" fmla="*/ 3123478 w 3123478"/>
                <a:gd name="connsiteY2" fmla="*/ 1782653 h 1782653"/>
                <a:gd name="connsiteX3" fmla="*/ 0 w 3123478"/>
                <a:gd name="connsiteY3" fmla="*/ 0 h 1782653"/>
                <a:gd name="connsiteX0" fmla="*/ 0 w 3109830"/>
                <a:gd name="connsiteY0" fmla="*/ 0 h 1782653"/>
                <a:gd name="connsiteX1" fmla="*/ 1036790 w 3109830"/>
                <a:gd name="connsiteY1" fmla="*/ 1770303 h 1782653"/>
                <a:gd name="connsiteX2" fmla="*/ 3109830 w 3109830"/>
                <a:gd name="connsiteY2" fmla="*/ 1782653 h 1782653"/>
                <a:gd name="connsiteX3" fmla="*/ 0 w 3109830"/>
                <a:gd name="connsiteY3" fmla="*/ 0 h 1782653"/>
                <a:gd name="connsiteX0" fmla="*/ 0 w 3120462"/>
                <a:gd name="connsiteY0" fmla="*/ 0 h 1793286"/>
                <a:gd name="connsiteX1" fmla="*/ 1047422 w 3120462"/>
                <a:gd name="connsiteY1" fmla="*/ 1780936 h 1793286"/>
                <a:gd name="connsiteX2" fmla="*/ 3120462 w 3120462"/>
                <a:gd name="connsiteY2" fmla="*/ 1793286 h 1793286"/>
                <a:gd name="connsiteX3" fmla="*/ 0 w 3120462"/>
                <a:gd name="connsiteY3" fmla="*/ 0 h 179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0462" h="1793286">
                  <a:moveTo>
                    <a:pt x="0" y="0"/>
                  </a:moveTo>
                  <a:lnTo>
                    <a:pt x="1047422" y="1780936"/>
                  </a:lnTo>
                  <a:lnTo>
                    <a:pt x="3120462" y="17932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2000">
                  <a:schemeClr val="accent3"/>
                </a:gs>
                <a:gs pos="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-3295" y="1769807"/>
              <a:ext cx="1407341" cy="5098422"/>
            </a:xfrm>
            <a:custGeom>
              <a:avLst/>
              <a:gdLst>
                <a:gd name="connsiteX0" fmla="*/ 1026488 w 1398147"/>
                <a:gd name="connsiteY0" fmla="*/ 0 h 5073445"/>
                <a:gd name="connsiteX1" fmla="*/ 1398147 w 1398147"/>
                <a:gd name="connsiteY1" fmla="*/ 1875995 h 5073445"/>
                <a:gd name="connsiteX2" fmla="*/ 0 w 1398147"/>
                <a:gd name="connsiteY2" fmla="*/ 5073445 h 5073445"/>
                <a:gd name="connsiteX3" fmla="*/ 1026488 w 1398147"/>
                <a:gd name="connsiteY3" fmla="*/ 0 h 5073445"/>
                <a:gd name="connsiteX0" fmla="*/ 1032388 w 1398147"/>
                <a:gd name="connsiteY0" fmla="*/ 0 h 5055747"/>
                <a:gd name="connsiteX1" fmla="*/ 1398147 w 1398147"/>
                <a:gd name="connsiteY1" fmla="*/ 1858297 h 5055747"/>
                <a:gd name="connsiteX2" fmla="*/ 0 w 1398147"/>
                <a:gd name="connsiteY2" fmla="*/ 5055747 h 5055747"/>
                <a:gd name="connsiteX3" fmla="*/ 1032388 w 1398147"/>
                <a:gd name="connsiteY3" fmla="*/ 0 h 5055747"/>
                <a:gd name="connsiteX0" fmla="*/ 1032388 w 1398147"/>
                <a:gd name="connsiteY0" fmla="*/ 0 h 5061646"/>
                <a:gd name="connsiteX1" fmla="*/ 1398147 w 1398147"/>
                <a:gd name="connsiteY1" fmla="*/ 1864196 h 5061646"/>
                <a:gd name="connsiteX2" fmla="*/ 0 w 1398147"/>
                <a:gd name="connsiteY2" fmla="*/ 5061646 h 5061646"/>
                <a:gd name="connsiteX3" fmla="*/ 1032388 w 1398147"/>
                <a:gd name="connsiteY3" fmla="*/ 0 h 5061646"/>
                <a:gd name="connsiteX0" fmla="*/ 1032388 w 1398147"/>
                <a:gd name="connsiteY0" fmla="*/ 0 h 5079344"/>
                <a:gd name="connsiteX1" fmla="*/ 1398147 w 1398147"/>
                <a:gd name="connsiteY1" fmla="*/ 1881894 h 5079344"/>
                <a:gd name="connsiteX2" fmla="*/ 0 w 1398147"/>
                <a:gd name="connsiteY2" fmla="*/ 5079344 h 5079344"/>
                <a:gd name="connsiteX3" fmla="*/ 1032388 w 1398147"/>
                <a:gd name="connsiteY3" fmla="*/ 0 h 5079344"/>
                <a:gd name="connsiteX0" fmla="*/ 1032388 w 1398147"/>
                <a:gd name="connsiteY0" fmla="*/ 0 h 5089936"/>
                <a:gd name="connsiteX1" fmla="*/ 1398147 w 1398147"/>
                <a:gd name="connsiteY1" fmla="*/ 1881894 h 5089936"/>
                <a:gd name="connsiteX2" fmla="*/ 0 w 1398147"/>
                <a:gd name="connsiteY2" fmla="*/ 5089936 h 5089936"/>
                <a:gd name="connsiteX3" fmla="*/ 1032388 w 1398147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81894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8890 w 1405209"/>
                <a:gd name="connsiteY3" fmla="*/ 5081754 h 5089936"/>
                <a:gd name="connsiteX4" fmla="*/ 1039450 w 1405209"/>
                <a:gd name="connsiteY4" fmla="*/ 0 h 5089936"/>
                <a:gd name="connsiteX0" fmla="*/ 1041582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41582 w 1407341"/>
                <a:gd name="connsiteY4" fmla="*/ 0 h 5098422"/>
                <a:gd name="connsiteX0" fmla="*/ 1034758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34758 w 1407341"/>
                <a:gd name="connsiteY4" fmla="*/ 0 h 509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341" h="5098422">
                  <a:moveTo>
                    <a:pt x="1034758" y="0"/>
                  </a:moveTo>
                  <a:lnTo>
                    <a:pt x="1407341" y="1891419"/>
                  </a:lnTo>
                  <a:lnTo>
                    <a:pt x="2132" y="5089936"/>
                  </a:lnTo>
                  <a:cubicBezTo>
                    <a:pt x="5095" y="5083774"/>
                    <a:pt x="-2244" y="5103370"/>
                    <a:pt x="719" y="5097208"/>
                  </a:cubicBezTo>
                  <a:lnTo>
                    <a:pt x="103475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8694845" y="2426110"/>
              <a:ext cx="2293341" cy="4440419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  <a:gd name="connsiteX0" fmla="*/ 958645 w 2269487"/>
                <a:gd name="connsiteY0" fmla="*/ 0 h 4424516"/>
                <a:gd name="connsiteX1" fmla="*/ 2269487 w 2269487"/>
                <a:gd name="connsiteY1" fmla="*/ 1388112 h 4424516"/>
                <a:gd name="connsiteX2" fmla="*/ 0 w 2269487"/>
                <a:gd name="connsiteY2" fmla="*/ 4424516 h 4424516"/>
                <a:gd name="connsiteX3" fmla="*/ 958645 w 2269487"/>
                <a:gd name="connsiteY3" fmla="*/ 0 h 4424516"/>
                <a:gd name="connsiteX0" fmla="*/ 982499 w 2293341"/>
                <a:gd name="connsiteY0" fmla="*/ 0 h 4440419"/>
                <a:gd name="connsiteX1" fmla="*/ 2293341 w 2293341"/>
                <a:gd name="connsiteY1" fmla="*/ 1388112 h 4440419"/>
                <a:gd name="connsiteX2" fmla="*/ 0 w 2293341"/>
                <a:gd name="connsiteY2" fmla="*/ 4440419 h 4440419"/>
                <a:gd name="connsiteX3" fmla="*/ 982499 w 2293341"/>
                <a:gd name="connsiteY3" fmla="*/ 0 h 444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3341" h="4440419">
                  <a:moveTo>
                    <a:pt x="982499" y="0"/>
                  </a:moveTo>
                  <a:lnTo>
                    <a:pt x="2293341" y="1388112"/>
                  </a:lnTo>
                  <a:lnTo>
                    <a:pt x="0" y="4440419"/>
                  </a:lnTo>
                  <a:lnTo>
                    <a:pt x="98249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29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9669015" y="1066800"/>
              <a:ext cx="2530575" cy="2762250"/>
            </a:xfrm>
            <a:custGeom>
              <a:avLst/>
              <a:gdLst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309687 w 2481262"/>
                <a:gd name="connsiteY2" fmla="*/ 2762250 h 2762250"/>
                <a:gd name="connsiteX3" fmla="*/ 2481262 w 2481262"/>
                <a:gd name="connsiteY3" fmla="*/ 0 h 2762250"/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292857 w 2481262"/>
                <a:gd name="connsiteY2" fmla="*/ 2762250 h 2762250"/>
                <a:gd name="connsiteX3" fmla="*/ 2481262 w 2481262"/>
                <a:gd name="connsiteY3" fmla="*/ 0 h 2762250"/>
                <a:gd name="connsiteX0" fmla="*/ 2509311 w 2509311"/>
                <a:gd name="connsiteY0" fmla="*/ 0 h 2762250"/>
                <a:gd name="connsiteX1" fmla="*/ 0 w 2509311"/>
                <a:gd name="connsiteY1" fmla="*/ 1354771 h 2762250"/>
                <a:gd name="connsiteX2" fmla="*/ 1320906 w 2509311"/>
                <a:gd name="connsiteY2" fmla="*/ 2762250 h 2762250"/>
                <a:gd name="connsiteX3" fmla="*/ 2509311 w 2509311"/>
                <a:gd name="connsiteY3" fmla="*/ 0 h 2762250"/>
                <a:gd name="connsiteX0" fmla="*/ 2519943 w 2519943"/>
                <a:gd name="connsiteY0" fmla="*/ 0 h 2762250"/>
                <a:gd name="connsiteX1" fmla="*/ 0 w 2519943"/>
                <a:gd name="connsiteY1" fmla="*/ 1354771 h 2762250"/>
                <a:gd name="connsiteX2" fmla="*/ 1320906 w 2519943"/>
                <a:gd name="connsiteY2" fmla="*/ 2762250 h 2762250"/>
                <a:gd name="connsiteX3" fmla="*/ 2519943 w 2519943"/>
                <a:gd name="connsiteY3" fmla="*/ 0 h 2762250"/>
                <a:gd name="connsiteX0" fmla="*/ 2530575 w 2530575"/>
                <a:gd name="connsiteY0" fmla="*/ 0 h 2762250"/>
                <a:gd name="connsiteX1" fmla="*/ 0 w 2530575"/>
                <a:gd name="connsiteY1" fmla="*/ 1354771 h 2762250"/>
                <a:gd name="connsiteX2" fmla="*/ 1320906 w 2530575"/>
                <a:gd name="connsiteY2" fmla="*/ 2762250 h 2762250"/>
                <a:gd name="connsiteX3" fmla="*/ 2530575 w 2530575"/>
                <a:gd name="connsiteY3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0575" h="2762250">
                  <a:moveTo>
                    <a:pt x="2530575" y="0"/>
                  </a:moveTo>
                  <a:lnTo>
                    <a:pt x="0" y="1354771"/>
                  </a:lnTo>
                  <a:lnTo>
                    <a:pt x="1320906" y="2762250"/>
                  </a:lnTo>
                  <a:lnTo>
                    <a:pt x="253057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17358" y="-5316"/>
              <a:ext cx="4354033" cy="1222744"/>
            </a:xfrm>
            <a:custGeom>
              <a:avLst/>
              <a:gdLst>
                <a:gd name="connsiteX0" fmla="*/ 0 w 4354033"/>
                <a:gd name="connsiteY0" fmla="*/ 0 h 1217428"/>
                <a:gd name="connsiteX1" fmla="*/ 3067493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54033"/>
                <a:gd name="connsiteY0" fmla="*/ 0 h 1217428"/>
                <a:gd name="connsiteX1" fmla="*/ 3088758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75298"/>
                <a:gd name="connsiteY0" fmla="*/ 0 h 1217428"/>
                <a:gd name="connsiteX1" fmla="*/ 3088758 w 4375298"/>
                <a:gd name="connsiteY1" fmla="*/ 10632 h 1217428"/>
                <a:gd name="connsiteX2" fmla="*/ 4375298 w 4375298"/>
                <a:gd name="connsiteY2" fmla="*/ 1217428 h 1217428"/>
                <a:gd name="connsiteX3" fmla="*/ 0 w 4375298"/>
                <a:gd name="connsiteY3" fmla="*/ 0 h 1217428"/>
                <a:gd name="connsiteX0" fmla="*/ 0 w 4364666"/>
                <a:gd name="connsiteY0" fmla="*/ 0 h 1217428"/>
                <a:gd name="connsiteX1" fmla="*/ 3088758 w 4364666"/>
                <a:gd name="connsiteY1" fmla="*/ 10632 h 1217428"/>
                <a:gd name="connsiteX2" fmla="*/ 4364666 w 4364666"/>
                <a:gd name="connsiteY2" fmla="*/ 1217428 h 1217428"/>
                <a:gd name="connsiteX3" fmla="*/ 0 w 4364666"/>
                <a:gd name="connsiteY3" fmla="*/ 0 h 1217428"/>
                <a:gd name="connsiteX0" fmla="*/ 0 w 4354033"/>
                <a:gd name="connsiteY0" fmla="*/ 0 h 1222744"/>
                <a:gd name="connsiteX1" fmla="*/ 3088758 w 4354033"/>
                <a:gd name="connsiteY1" fmla="*/ 10632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  <a:gd name="connsiteX0" fmla="*/ 0 w 4354033"/>
                <a:gd name="connsiteY0" fmla="*/ 5317 h 1228061"/>
                <a:gd name="connsiteX1" fmla="*/ 3083442 w 4354033"/>
                <a:gd name="connsiteY1" fmla="*/ 0 h 1228061"/>
                <a:gd name="connsiteX2" fmla="*/ 4354033 w 4354033"/>
                <a:gd name="connsiteY2" fmla="*/ 1228061 h 1228061"/>
                <a:gd name="connsiteX3" fmla="*/ 0 w 4354033"/>
                <a:gd name="connsiteY3" fmla="*/ 5317 h 1228061"/>
                <a:gd name="connsiteX0" fmla="*/ 0 w 4354033"/>
                <a:gd name="connsiteY0" fmla="*/ 0 h 1222744"/>
                <a:gd name="connsiteX1" fmla="*/ 3094074 w 4354033"/>
                <a:gd name="connsiteY1" fmla="*/ 5315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4033" h="1222744">
                  <a:moveTo>
                    <a:pt x="0" y="0"/>
                  </a:moveTo>
                  <a:lnTo>
                    <a:pt x="3094074" y="5315"/>
                  </a:lnTo>
                  <a:lnTo>
                    <a:pt x="4354033" y="122274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8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8690614" y="3782459"/>
              <a:ext cx="2818349" cy="3087424"/>
            </a:xfrm>
            <a:custGeom>
              <a:avLst/>
              <a:gdLst>
                <a:gd name="connsiteX0" fmla="*/ 2270113 w 2753791"/>
                <a:gd name="connsiteY0" fmla="*/ 0 h 3029171"/>
                <a:gd name="connsiteX1" fmla="*/ 0 w 2753791"/>
                <a:gd name="connsiteY1" fmla="*/ 3025640 h 3029171"/>
                <a:gd name="connsiteX2" fmla="*/ 2753791 w 2753791"/>
                <a:gd name="connsiteY2" fmla="*/ 3029171 h 3029171"/>
                <a:gd name="connsiteX3" fmla="*/ 2270113 w 2753791"/>
                <a:gd name="connsiteY3" fmla="*/ 0 h 3029171"/>
                <a:gd name="connsiteX0" fmla="*/ 2247810 w 2753791"/>
                <a:gd name="connsiteY0" fmla="*/ 0 h 3073776"/>
                <a:gd name="connsiteX1" fmla="*/ 0 w 2753791"/>
                <a:gd name="connsiteY1" fmla="*/ 3070245 h 3073776"/>
                <a:gd name="connsiteX2" fmla="*/ 2753791 w 2753791"/>
                <a:gd name="connsiteY2" fmla="*/ 3073776 h 3073776"/>
                <a:gd name="connsiteX3" fmla="*/ 2247810 w 2753791"/>
                <a:gd name="connsiteY3" fmla="*/ 0 h 3073776"/>
                <a:gd name="connsiteX0" fmla="*/ 2311420 w 2817401"/>
                <a:gd name="connsiteY0" fmla="*/ 0 h 3073776"/>
                <a:gd name="connsiteX1" fmla="*/ 0 w 2817401"/>
                <a:gd name="connsiteY1" fmla="*/ 3062294 h 3073776"/>
                <a:gd name="connsiteX2" fmla="*/ 2817401 w 2817401"/>
                <a:gd name="connsiteY2" fmla="*/ 3073776 h 3073776"/>
                <a:gd name="connsiteX3" fmla="*/ 2311420 w 2817401"/>
                <a:gd name="connsiteY3" fmla="*/ 0 h 3073776"/>
                <a:gd name="connsiteX0" fmla="*/ 2311420 w 2817401"/>
                <a:gd name="connsiteY0" fmla="*/ 0 h 3089589"/>
                <a:gd name="connsiteX1" fmla="*/ 0 w 2817401"/>
                <a:gd name="connsiteY1" fmla="*/ 3089589 h 3089589"/>
                <a:gd name="connsiteX2" fmla="*/ 2817401 w 2817401"/>
                <a:gd name="connsiteY2" fmla="*/ 3073776 h 3089589"/>
                <a:gd name="connsiteX3" fmla="*/ 2311420 w 2817401"/>
                <a:gd name="connsiteY3" fmla="*/ 0 h 3089589"/>
                <a:gd name="connsiteX0" fmla="*/ 2306657 w 2812638"/>
                <a:gd name="connsiteY0" fmla="*/ 0 h 3089589"/>
                <a:gd name="connsiteX1" fmla="*/ 0 w 2812638"/>
                <a:gd name="connsiteY1" fmla="*/ 3089589 h 3089589"/>
                <a:gd name="connsiteX2" fmla="*/ 2812638 w 2812638"/>
                <a:gd name="connsiteY2" fmla="*/ 3073776 h 3089589"/>
                <a:gd name="connsiteX3" fmla="*/ 2306657 w 2812638"/>
                <a:gd name="connsiteY3" fmla="*/ 0 h 3089589"/>
                <a:gd name="connsiteX0" fmla="*/ 2306657 w 2812638"/>
                <a:gd name="connsiteY0" fmla="*/ 0 h 3084826"/>
                <a:gd name="connsiteX1" fmla="*/ 0 w 2812638"/>
                <a:gd name="connsiteY1" fmla="*/ 3084826 h 3084826"/>
                <a:gd name="connsiteX2" fmla="*/ 2812638 w 2812638"/>
                <a:gd name="connsiteY2" fmla="*/ 3073776 h 3084826"/>
                <a:gd name="connsiteX3" fmla="*/ 2306657 w 2812638"/>
                <a:gd name="connsiteY3" fmla="*/ 0 h 3084826"/>
                <a:gd name="connsiteX0" fmla="*/ 2292370 w 2798351"/>
                <a:gd name="connsiteY0" fmla="*/ 0 h 3084826"/>
                <a:gd name="connsiteX1" fmla="*/ 0 w 2798351"/>
                <a:gd name="connsiteY1" fmla="*/ 3084826 h 3084826"/>
                <a:gd name="connsiteX2" fmla="*/ 2798351 w 2798351"/>
                <a:gd name="connsiteY2" fmla="*/ 3073776 h 3084826"/>
                <a:gd name="connsiteX3" fmla="*/ 2292370 w 279835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3114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311420 w 2804701"/>
                <a:gd name="connsiteY3" fmla="*/ 0 h 3084826"/>
                <a:gd name="connsiteX0" fmla="*/ 2311420 w 2804701"/>
                <a:gd name="connsiteY0" fmla="*/ 0 h 3087424"/>
                <a:gd name="connsiteX1" fmla="*/ 0 w 2804701"/>
                <a:gd name="connsiteY1" fmla="*/ 3084826 h 3087424"/>
                <a:gd name="connsiteX2" fmla="*/ 2804701 w 2804701"/>
                <a:gd name="connsiteY2" fmla="*/ 3087424 h 3087424"/>
                <a:gd name="connsiteX3" fmla="*/ 2311420 w 2804701"/>
                <a:gd name="connsiteY3" fmla="*/ 0 h 3087424"/>
                <a:gd name="connsiteX0" fmla="*/ 2311420 w 2818349"/>
                <a:gd name="connsiteY0" fmla="*/ 0 h 3087424"/>
                <a:gd name="connsiteX1" fmla="*/ 0 w 2818349"/>
                <a:gd name="connsiteY1" fmla="*/ 3084826 h 3087424"/>
                <a:gd name="connsiteX2" fmla="*/ 2818349 w 2818349"/>
                <a:gd name="connsiteY2" fmla="*/ 3087424 h 3087424"/>
                <a:gd name="connsiteX3" fmla="*/ 2311420 w 2818349"/>
                <a:gd name="connsiteY3" fmla="*/ 0 h 308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8349" h="3087424">
                  <a:moveTo>
                    <a:pt x="2311420" y="0"/>
                  </a:moveTo>
                  <a:lnTo>
                    <a:pt x="0" y="3084826"/>
                  </a:lnTo>
                  <a:lnTo>
                    <a:pt x="2818349" y="3087424"/>
                  </a:lnTo>
                  <a:lnTo>
                    <a:pt x="231142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2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7660347" y="1094096"/>
              <a:ext cx="4531653" cy="1344304"/>
            </a:xfrm>
            <a:custGeom>
              <a:avLst/>
              <a:gdLst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43113 w 4533900"/>
                <a:gd name="connsiteY2" fmla="*/ 1371600 h 1371600"/>
                <a:gd name="connsiteX3" fmla="*/ 0 w 4533900"/>
                <a:gd name="connsiteY3" fmla="*/ 142875 h 1371600"/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21848 w 4533900"/>
                <a:gd name="connsiteY2" fmla="*/ 1371600 h 1371600"/>
                <a:gd name="connsiteX3" fmla="*/ 0 w 4533900"/>
                <a:gd name="connsiteY3" fmla="*/ 142875 h 1371600"/>
                <a:gd name="connsiteX0" fmla="*/ 0 w 4544532"/>
                <a:gd name="connsiteY0" fmla="*/ 153508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53508 h 1371600"/>
                <a:gd name="connsiteX0" fmla="*/ 0 w 4544532"/>
                <a:gd name="connsiteY0" fmla="*/ 142875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42875 h 1371600"/>
                <a:gd name="connsiteX0" fmla="*/ 0 w 4536805"/>
                <a:gd name="connsiteY0" fmla="*/ 148026 h 1371600"/>
                <a:gd name="connsiteX1" fmla="*/ 4536805 w 4536805"/>
                <a:gd name="connsiteY1" fmla="*/ 0 h 1371600"/>
                <a:gd name="connsiteX2" fmla="*/ 2024753 w 4536805"/>
                <a:gd name="connsiteY2" fmla="*/ 1371600 h 1371600"/>
                <a:gd name="connsiteX3" fmla="*/ 0 w 4536805"/>
                <a:gd name="connsiteY3" fmla="*/ 148026 h 1371600"/>
                <a:gd name="connsiteX0" fmla="*/ 0 w 4531653"/>
                <a:gd name="connsiteY0" fmla="*/ 142874 h 1371600"/>
                <a:gd name="connsiteX1" fmla="*/ 4531653 w 4531653"/>
                <a:gd name="connsiteY1" fmla="*/ 0 h 1371600"/>
                <a:gd name="connsiteX2" fmla="*/ 2019601 w 4531653"/>
                <a:gd name="connsiteY2" fmla="*/ 1371600 h 1371600"/>
                <a:gd name="connsiteX3" fmla="*/ 0 w 4531653"/>
                <a:gd name="connsiteY3" fmla="*/ 142874 h 1371600"/>
                <a:gd name="connsiteX0" fmla="*/ 0 w 3944799"/>
                <a:gd name="connsiteY0" fmla="*/ 33692 h 1262418"/>
                <a:gd name="connsiteX1" fmla="*/ 3944799 w 3944799"/>
                <a:gd name="connsiteY1" fmla="*/ 0 h 1262418"/>
                <a:gd name="connsiteX2" fmla="*/ 2019601 w 3944799"/>
                <a:gd name="connsiteY2" fmla="*/ 1262418 h 1262418"/>
                <a:gd name="connsiteX3" fmla="*/ 0 w 3944799"/>
                <a:gd name="connsiteY3" fmla="*/ 33692 h 1262418"/>
                <a:gd name="connsiteX0" fmla="*/ 0 w 4531653"/>
                <a:gd name="connsiteY0" fmla="*/ 115578 h 1344304"/>
                <a:gd name="connsiteX1" fmla="*/ 4531653 w 4531653"/>
                <a:gd name="connsiteY1" fmla="*/ 0 h 1344304"/>
                <a:gd name="connsiteX2" fmla="*/ 2019601 w 4531653"/>
                <a:gd name="connsiteY2" fmla="*/ 1344304 h 1344304"/>
                <a:gd name="connsiteX3" fmla="*/ 0 w 4531653"/>
                <a:gd name="connsiteY3" fmla="*/ 115578 h 134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1653" h="1344304">
                  <a:moveTo>
                    <a:pt x="0" y="115578"/>
                  </a:moveTo>
                  <a:lnTo>
                    <a:pt x="4531653" y="0"/>
                  </a:lnTo>
                  <a:lnTo>
                    <a:pt x="2019601" y="1344304"/>
                  </a:lnTo>
                  <a:lnTo>
                    <a:pt x="0" y="115578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7336" y="4700371"/>
              <a:ext cx="4645354" cy="2166557"/>
            </a:xfrm>
            <a:custGeom>
              <a:avLst/>
              <a:gdLst>
                <a:gd name="connsiteX0" fmla="*/ 0 w 4632158"/>
                <a:gd name="connsiteY0" fmla="*/ 1239253 h 2129590"/>
                <a:gd name="connsiteX1" fmla="*/ 3645569 w 4632158"/>
                <a:gd name="connsiteY1" fmla="*/ 0 h 2129590"/>
                <a:gd name="connsiteX2" fmla="*/ 4632158 w 4632158"/>
                <a:gd name="connsiteY2" fmla="*/ 2129590 h 2129590"/>
                <a:gd name="connsiteX3" fmla="*/ 0 w 4632158"/>
                <a:gd name="connsiteY3" fmla="*/ 1239253 h 2129590"/>
                <a:gd name="connsiteX0" fmla="*/ 0 w 4632158"/>
                <a:gd name="connsiteY0" fmla="*/ 1243228 h 2133565"/>
                <a:gd name="connsiteX1" fmla="*/ 3641593 w 4632158"/>
                <a:gd name="connsiteY1" fmla="*/ 0 h 2133565"/>
                <a:gd name="connsiteX2" fmla="*/ 4632158 w 4632158"/>
                <a:gd name="connsiteY2" fmla="*/ 2133565 h 2133565"/>
                <a:gd name="connsiteX3" fmla="*/ 0 w 4632158"/>
                <a:gd name="connsiteY3" fmla="*/ 1243228 h 2133565"/>
                <a:gd name="connsiteX0" fmla="*/ 0 w 4656011"/>
                <a:gd name="connsiteY0" fmla="*/ 1243228 h 2157419"/>
                <a:gd name="connsiteX1" fmla="*/ 3641593 w 4656011"/>
                <a:gd name="connsiteY1" fmla="*/ 0 h 2157419"/>
                <a:gd name="connsiteX2" fmla="*/ 4656011 w 4656011"/>
                <a:gd name="connsiteY2" fmla="*/ 2157419 h 2157419"/>
                <a:gd name="connsiteX3" fmla="*/ 0 w 4656011"/>
                <a:gd name="connsiteY3" fmla="*/ 1243228 h 2157419"/>
                <a:gd name="connsiteX0" fmla="*/ 0 w 4659987"/>
                <a:gd name="connsiteY0" fmla="*/ 1247204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47204 h 2157419"/>
                <a:gd name="connsiteX0" fmla="*/ 0 w 4667938"/>
                <a:gd name="connsiteY0" fmla="*/ 1263107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63107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59987"/>
                <a:gd name="connsiteY0" fmla="*/ 1251181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51181 h 2157419"/>
                <a:gd name="connsiteX0" fmla="*/ 0 w 4674275"/>
                <a:gd name="connsiteY0" fmla="*/ 1251181 h 2157419"/>
                <a:gd name="connsiteX1" fmla="*/ 3645569 w 4674275"/>
                <a:gd name="connsiteY1" fmla="*/ 0 h 2157419"/>
                <a:gd name="connsiteX2" fmla="*/ 4674275 w 4674275"/>
                <a:gd name="connsiteY2" fmla="*/ 2157419 h 2157419"/>
                <a:gd name="connsiteX3" fmla="*/ 0 w 4674275"/>
                <a:gd name="connsiteY3" fmla="*/ 1251181 h 2157419"/>
                <a:gd name="connsiteX0" fmla="*/ 0 w 4683800"/>
                <a:gd name="connsiteY0" fmla="*/ 1251181 h 2157419"/>
                <a:gd name="connsiteX1" fmla="*/ 3655094 w 4683800"/>
                <a:gd name="connsiteY1" fmla="*/ 0 h 2157419"/>
                <a:gd name="connsiteX2" fmla="*/ 4683800 w 4683800"/>
                <a:gd name="connsiteY2" fmla="*/ 2157419 h 2157419"/>
                <a:gd name="connsiteX3" fmla="*/ 0 w 4683800"/>
                <a:gd name="connsiteY3" fmla="*/ 1251181 h 2157419"/>
                <a:gd name="connsiteX0" fmla="*/ 0 w 4695230"/>
                <a:gd name="connsiteY0" fmla="*/ 1251181 h 2157419"/>
                <a:gd name="connsiteX1" fmla="*/ 3666524 w 4695230"/>
                <a:gd name="connsiteY1" fmla="*/ 0 h 2157419"/>
                <a:gd name="connsiteX2" fmla="*/ 4695230 w 4695230"/>
                <a:gd name="connsiteY2" fmla="*/ 2157419 h 2157419"/>
                <a:gd name="connsiteX3" fmla="*/ 0 w 4695230"/>
                <a:gd name="connsiteY3" fmla="*/ 1251181 h 2157419"/>
                <a:gd name="connsiteX0" fmla="*/ 0 w 4695230"/>
                <a:gd name="connsiteY0" fmla="*/ 1251181 h 2171067"/>
                <a:gd name="connsiteX1" fmla="*/ 3666524 w 4695230"/>
                <a:gd name="connsiteY1" fmla="*/ 0 h 2171067"/>
                <a:gd name="connsiteX2" fmla="*/ 4695230 w 4695230"/>
                <a:gd name="connsiteY2" fmla="*/ 2171067 h 2171067"/>
                <a:gd name="connsiteX3" fmla="*/ 0 w 4695230"/>
                <a:gd name="connsiteY3" fmla="*/ 1251181 h 2171067"/>
                <a:gd name="connsiteX0" fmla="*/ 0 w 4708878"/>
                <a:gd name="connsiteY0" fmla="*/ 1251181 h 2184715"/>
                <a:gd name="connsiteX1" fmla="*/ 3666524 w 4708878"/>
                <a:gd name="connsiteY1" fmla="*/ 0 h 2184715"/>
                <a:gd name="connsiteX2" fmla="*/ 4708878 w 4708878"/>
                <a:gd name="connsiteY2" fmla="*/ 2184715 h 2184715"/>
                <a:gd name="connsiteX3" fmla="*/ 0 w 4708878"/>
                <a:gd name="connsiteY3" fmla="*/ 1251181 h 2184715"/>
                <a:gd name="connsiteX0" fmla="*/ 0 w 4722526"/>
                <a:gd name="connsiteY0" fmla="*/ 1251181 h 2198363"/>
                <a:gd name="connsiteX1" fmla="*/ 3666524 w 4722526"/>
                <a:gd name="connsiteY1" fmla="*/ 0 h 2198363"/>
                <a:gd name="connsiteX2" fmla="*/ 4722526 w 4722526"/>
                <a:gd name="connsiteY2" fmla="*/ 2198363 h 2198363"/>
                <a:gd name="connsiteX3" fmla="*/ 0 w 4722526"/>
                <a:gd name="connsiteY3" fmla="*/ 1251181 h 2198363"/>
                <a:gd name="connsiteX0" fmla="*/ 0 w 4658916"/>
                <a:gd name="connsiteY0" fmla="*/ 1251181 h 2190411"/>
                <a:gd name="connsiteX1" fmla="*/ 3666524 w 4658916"/>
                <a:gd name="connsiteY1" fmla="*/ 0 h 2190411"/>
                <a:gd name="connsiteX2" fmla="*/ 4658916 w 4658916"/>
                <a:gd name="connsiteY2" fmla="*/ 2190411 h 2190411"/>
                <a:gd name="connsiteX3" fmla="*/ 0 w 4658916"/>
                <a:gd name="connsiteY3" fmla="*/ 1251181 h 2190411"/>
                <a:gd name="connsiteX0" fmla="*/ 0 w 4658916"/>
                <a:gd name="connsiteY0" fmla="*/ 1251181 h 2166557"/>
                <a:gd name="connsiteX1" fmla="*/ 3666524 w 4658916"/>
                <a:gd name="connsiteY1" fmla="*/ 0 h 2166557"/>
                <a:gd name="connsiteX2" fmla="*/ 4658916 w 4658916"/>
                <a:gd name="connsiteY2" fmla="*/ 2166557 h 2166557"/>
                <a:gd name="connsiteX3" fmla="*/ 0 w 4658916"/>
                <a:gd name="connsiteY3" fmla="*/ 1251181 h 2166557"/>
                <a:gd name="connsiteX0" fmla="*/ 0 w 4670136"/>
                <a:gd name="connsiteY0" fmla="*/ 1251181 h 2166557"/>
                <a:gd name="connsiteX1" fmla="*/ 3677744 w 4670136"/>
                <a:gd name="connsiteY1" fmla="*/ 0 h 2166557"/>
                <a:gd name="connsiteX2" fmla="*/ 4670136 w 4670136"/>
                <a:gd name="connsiteY2" fmla="*/ 2166557 h 2166557"/>
                <a:gd name="connsiteX3" fmla="*/ 0 w 4670136"/>
                <a:gd name="connsiteY3" fmla="*/ 1251181 h 2166557"/>
                <a:gd name="connsiteX0" fmla="*/ 0 w 4653306"/>
                <a:gd name="connsiteY0" fmla="*/ 1251181 h 2166557"/>
                <a:gd name="connsiteX1" fmla="*/ 3660914 w 4653306"/>
                <a:gd name="connsiteY1" fmla="*/ 0 h 2166557"/>
                <a:gd name="connsiteX2" fmla="*/ 4653306 w 4653306"/>
                <a:gd name="connsiteY2" fmla="*/ 2166557 h 2166557"/>
                <a:gd name="connsiteX3" fmla="*/ 0 w 4653306"/>
                <a:gd name="connsiteY3" fmla="*/ 1251181 h 2166557"/>
                <a:gd name="connsiteX0" fmla="*/ 0 w 4001299"/>
                <a:gd name="connsiteY0" fmla="*/ 869518 h 2166557"/>
                <a:gd name="connsiteX1" fmla="*/ 3008907 w 4001299"/>
                <a:gd name="connsiteY1" fmla="*/ 0 h 2166557"/>
                <a:gd name="connsiteX2" fmla="*/ 4001299 w 4001299"/>
                <a:gd name="connsiteY2" fmla="*/ 2166557 h 2166557"/>
                <a:gd name="connsiteX3" fmla="*/ 0 w 4001299"/>
                <a:gd name="connsiteY3" fmla="*/ 869518 h 2166557"/>
                <a:gd name="connsiteX0" fmla="*/ 0 w 4645354"/>
                <a:gd name="connsiteY0" fmla="*/ 1251181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51181 h 2166557"/>
                <a:gd name="connsiteX0" fmla="*/ 0 w 4645354"/>
                <a:gd name="connsiteY0" fmla="*/ 1243230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43230 h 216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5354" h="2166557">
                  <a:moveTo>
                    <a:pt x="0" y="1243230"/>
                  </a:moveTo>
                  <a:lnTo>
                    <a:pt x="3652962" y="0"/>
                  </a:lnTo>
                  <a:lnTo>
                    <a:pt x="4645354" y="2166557"/>
                  </a:lnTo>
                  <a:lnTo>
                    <a:pt x="0" y="124323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6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541852" y="3007895"/>
              <a:ext cx="2834884" cy="2947737"/>
            </a:xfrm>
            <a:custGeom>
              <a:avLst/>
              <a:gdLst>
                <a:gd name="connsiteX0" fmla="*/ 0 w 2791326"/>
                <a:gd name="connsiteY0" fmla="*/ 1816768 h 2947737"/>
                <a:gd name="connsiteX1" fmla="*/ 493294 w 2791326"/>
                <a:gd name="connsiteY1" fmla="*/ 2947737 h 2947737"/>
                <a:gd name="connsiteX2" fmla="*/ 2791326 w 2791326"/>
                <a:gd name="connsiteY2" fmla="*/ 0 h 2947737"/>
                <a:gd name="connsiteX3" fmla="*/ 0 w 2791326"/>
                <a:gd name="connsiteY3" fmla="*/ 1816768 h 2947737"/>
                <a:gd name="connsiteX0" fmla="*/ 0 w 2799638"/>
                <a:gd name="connsiteY0" fmla="*/ 1845863 h 2947737"/>
                <a:gd name="connsiteX1" fmla="*/ 501606 w 2799638"/>
                <a:gd name="connsiteY1" fmla="*/ 2947737 h 2947737"/>
                <a:gd name="connsiteX2" fmla="*/ 2799638 w 2799638"/>
                <a:gd name="connsiteY2" fmla="*/ 0 h 2947737"/>
                <a:gd name="connsiteX3" fmla="*/ 0 w 2799638"/>
                <a:gd name="connsiteY3" fmla="*/ 1845863 h 2947737"/>
                <a:gd name="connsiteX0" fmla="*/ 0 w 2826933"/>
                <a:gd name="connsiteY0" fmla="*/ 1886806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86806 h 2947737"/>
                <a:gd name="connsiteX0" fmla="*/ 0 w 2826933"/>
                <a:gd name="connsiteY0" fmla="*/ 1859510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26933"/>
                <a:gd name="connsiteY0" fmla="*/ 1859510 h 2947737"/>
                <a:gd name="connsiteX1" fmla="*/ 52329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34884"/>
                <a:gd name="connsiteY0" fmla="*/ 1867462 h 2947737"/>
                <a:gd name="connsiteX1" fmla="*/ 531242 w 2834884"/>
                <a:gd name="connsiteY1" fmla="*/ 2947737 h 2947737"/>
                <a:gd name="connsiteX2" fmla="*/ 2834884 w 2834884"/>
                <a:gd name="connsiteY2" fmla="*/ 0 h 2947737"/>
                <a:gd name="connsiteX3" fmla="*/ 0 w 2834884"/>
                <a:gd name="connsiteY3" fmla="*/ 1867462 h 29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4884" h="2947737">
                  <a:moveTo>
                    <a:pt x="0" y="1867462"/>
                  </a:moveTo>
                  <a:lnTo>
                    <a:pt x="531242" y="2947737"/>
                  </a:lnTo>
                  <a:lnTo>
                    <a:pt x="2834884" y="0"/>
                  </a:lnTo>
                  <a:lnTo>
                    <a:pt x="0" y="1867462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  <a:noFill/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4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321901"/>
            <a:ext cx="9521825" cy="1994392"/>
          </a:xfr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0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0071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1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 flipV="1">
            <a:off x="0" y="0"/>
            <a:ext cx="12188952" cy="6858000"/>
          </a:xfrm>
          <a:custGeom>
            <a:avLst/>
            <a:gdLst>
              <a:gd name="connsiteX0" fmla="*/ 8106770 w 12201099"/>
              <a:gd name="connsiteY0" fmla="*/ 0 h 6864824"/>
              <a:gd name="connsiteX1" fmla="*/ 0 w 12201099"/>
              <a:gd name="connsiteY1" fmla="*/ 6864824 h 6864824"/>
              <a:gd name="connsiteX2" fmla="*/ 12201099 w 12201099"/>
              <a:gd name="connsiteY2" fmla="*/ 4572000 h 6864824"/>
              <a:gd name="connsiteX3" fmla="*/ 8106770 w 12201099"/>
              <a:gd name="connsiteY3" fmla="*/ 0 h 6864824"/>
              <a:gd name="connsiteX0" fmla="*/ 8160612 w 12201099"/>
              <a:gd name="connsiteY0" fmla="*/ 0 h 6864824"/>
              <a:gd name="connsiteX1" fmla="*/ 0 w 12201099"/>
              <a:gd name="connsiteY1" fmla="*/ 6864824 h 6864824"/>
              <a:gd name="connsiteX2" fmla="*/ 12201099 w 12201099"/>
              <a:gd name="connsiteY2" fmla="*/ 4572000 h 6864824"/>
              <a:gd name="connsiteX3" fmla="*/ 8160612 w 12201099"/>
              <a:gd name="connsiteY3" fmla="*/ 0 h 6864824"/>
              <a:gd name="connsiteX0" fmla="*/ 8160612 w 12201099"/>
              <a:gd name="connsiteY0" fmla="*/ 0 h 6864824"/>
              <a:gd name="connsiteX1" fmla="*/ 0 w 12201099"/>
              <a:gd name="connsiteY1" fmla="*/ 6864824 h 6864824"/>
              <a:gd name="connsiteX2" fmla="*/ 12201099 w 12201099"/>
              <a:gd name="connsiteY2" fmla="*/ 2268962 h 6864824"/>
              <a:gd name="connsiteX3" fmla="*/ 8160612 w 12201099"/>
              <a:gd name="connsiteY3" fmla="*/ 0 h 6864824"/>
              <a:gd name="connsiteX0" fmla="*/ 4100764 w 12201099"/>
              <a:gd name="connsiteY0" fmla="*/ 0 h 6894350"/>
              <a:gd name="connsiteX1" fmla="*/ 0 w 12201099"/>
              <a:gd name="connsiteY1" fmla="*/ 6894350 h 6894350"/>
              <a:gd name="connsiteX2" fmla="*/ 12201099 w 12201099"/>
              <a:gd name="connsiteY2" fmla="*/ 2298488 h 6894350"/>
              <a:gd name="connsiteX3" fmla="*/ 4100764 w 12201099"/>
              <a:gd name="connsiteY3" fmla="*/ 0 h 6894350"/>
              <a:gd name="connsiteX0" fmla="*/ 4086002 w 12201099"/>
              <a:gd name="connsiteY0" fmla="*/ 0 h 6894350"/>
              <a:gd name="connsiteX1" fmla="*/ 0 w 12201099"/>
              <a:gd name="connsiteY1" fmla="*/ 6894350 h 6894350"/>
              <a:gd name="connsiteX2" fmla="*/ 12201099 w 12201099"/>
              <a:gd name="connsiteY2" fmla="*/ 2298488 h 6894350"/>
              <a:gd name="connsiteX3" fmla="*/ 4086002 w 12201099"/>
              <a:gd name="connsiteY3" fmla="*/ 0 h 6894350"/>
              <a:gd name="connsiteX0" fmla="*/ 4063858 w 12201099"/>
              <a:gd name="connsiteY0" fmla="*/ 0 h 6894350"/>
              <a:gd name="connsiteX1" fmla="*/ 0 w 12201099"/>
              <a:gd name="connsiteY1" fmla="*/ 6894350 h 6894350"/>
              <a:gd name="connsiteX2" fmla="*/ 12201099 w 12201099"/>
              <a:gd name="connsiteY2" fmla="*/ 2298488 h 6894350"/>
              <a:gd name="connsiteX3" fmla="*/ 4063858 w 12201099"/>
              <a:gd name="connsiteY3" fmla="*/ 0 h 689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1099" h="6894350">
                <a:moveTo>
                  <a:pt x="4063858" y="0"/>
                </a:moveTo>
                <a:lnTo>
                  <a:pt x="0" y="6894350"/>
                </a:lnTo>
                <a:lnTo>
                  <a:pt x="12201099" y="2298488"/>
                </a:lnTo>
                <a:lnTo>
                  <a:pt x="4063858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48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2634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 smtClean="0"/>
              <a:t>One-line title</a:t>
            </a:r>
            <a:endParaRPr lang="en-GB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subhead/presenters names, </a:t>
            </a:r>
            <a:br>
              <a:rPr lang="en-US" dirty="0" smtClean="0"/>
            </a:br>
            <a:r>
              <a:rPr lang="en-US" dirty="0" smtClean="0"/>
              <a:t>one or two lines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8" y="5204499"/>
            <a:ext cx="4449209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9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 lin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6000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smtClean="0"/>
              <a:t>One-line title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84048" y="4257741"/>
            <a:ext cx="1978025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Date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979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167">
                <a:latin typeface="+mj-lt"/>
                <a:cs typeface="Arial Narrow MT St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33">
                <a:solidFill>
                  <a:schemeClr val="tx1">
                    <a:tint val="75000"/>
                  </a:schemeClr>
                </a:solidFill>
                <a:latin typeface="+mn-lt"/>
                <a:cs typeface="Arial Narrow MT Std"/>
              </a:defRPr>
            </a:lvl1pPr>
            <a:lvl2pPr marL="45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Content Placeholder 22"/>
          <p:cNvSpPr>
            <a:spLocks noGrp="1"/>
          </p:cNvSpPr>
          <p:nvPr>
            <p:ph sz="quarter" idx="10"/>
          </p:nvPr>
        </p:nvSpPr>
        <p:spPr>
          <a:xfrm>
            <a:off x="685979" y="1280160"/>
            <a:ext cx="8231743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  <a:latin typeface="+mn-lt"/>
                <a:cs typeface="Arial Narrow MT Std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latin typeface="+mn-lt"/>
                <a:cs typeface="Arial Narrow MT Std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latin typeface="+mn-lt"/>
                <a:cs typeface="Arial Narrow MT Std"/>
              </a:defRPr>
            </a:lvl3pPr>
            <a:lvl4pPr marL="973261" indent="-23498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latin typeface="+mn-lt"/>
                <a:cs typeface="Arial Narrow MT Std"/>
              </a:defRPr>
            </a:lvl4pPr>
            <a:lvl5pPr marL="1151084" indent="-177823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latin typeface="+mn-lt"/>
                <a:cs typeface="Arial Narrow MT St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685979" y="6574536"/>
            <a:ext cx="4573191" cy="18288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17" kern="0" dirty="0" smtClean="0">
                <a:solidFill>
                  <a:srgbClr val="595959"/>
                </a:solidFill>
              </a:rPr>
              <a:t>3M Confidential.</a:t>
            </a:r>
            <a:endParaRPr lang="en-US" sz="917" kern="0" dirty="0">
              <a:solidFill>
                <a:srgbClr val="595959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273914" y="6567081"/>
            <a:ext cx="362044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fld id="{C2052321-C6F9-4678-99AF-88377A6A9DB1}" type="slidenum">
              <a:rPr lang="en-US" sz="1000">
                <a:solidFill>
                  <a:srgbClr val="595959"/>
                </a:solidFill>
                <a:latin typeface="Arial Narrow" pitchFamily="34" charset="0"/>
                <a:ea typeface="ＭＳ Ｐゴシック" charset="0"/>
              </a:rPr>
              <a:pPr/>
              <a:t>‹#›</a:t>
            </a:fld>
            <a:endParaRPr lang="en-US" sz="917" dirty="0">
              <a:solidFill>
                <a:srgbClr val="595959"/>
              </a:solidFill>
              <a:latin typeface="Arial Black" pitchFamily="34" charset="0"/>
              <a:ea typeface="ＭＳ Ｐゴシック" charset="0"/>
            </a:endParaRPr>
          </a:p>
        </p:txBody>
      </p:sp>
      <p:grpSp>
        <p:nvGrpSpPr>
          <p:cNvPr id="11" name="Group 22"/>
          <p:cNvGrpSpPr/>
          <p:nvPr userDrawn="1"/>
        </p:nvGrpSpPr>
        <p:grpSpPr>
          <a:xfrm>
            <a:off x="6923631" y="6574536"/>
            <a:ext cx="4573191" cy="182880"/>
            <a:chOff x="6949440" y="6574536"/>
            <a:chExt cx="4572000" cy="182880"/>
          </a:xfrm>
        </p:grpSpPr>
        <p:grpSp>
          <p:nvGrpSpPr>
            <p:cNvPr id="12" name="Group 8"/>
            <p:cNvGrpSpPr/>
            <p:nvPr/>
          </p:nvGrpSpPr>
          <p:grpSpPr>
            <a:xfrm>
              <a:off x="6949440" y="6574536"/>
              <a:ext cx="4572000" cy="182880"/>
              <a:chOff x="6953905" y="6574536"/>
              <a:chExt cx="4572000" cy="18288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9459529" y="6574536"/>
                <a:ext cx="1177586" cy="1828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420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fld id="{947A7B7F-7420-45D2-94CB-7DFC4A377B8C}" type="datetime3">
                  <a:rPr lang="en-US" sz="917" kern="0" smtClean="0">
                    <a:solidFill>
                      <a:srgbClr val="595959"/>
                    </a:solidFill>
                    <a:latin typeface="Arial Narrow"/>
                    <a:ea typeface="ＭＳ Ｐゴシック" charset="0"/>
                  </a:rPr>
                  <a:pPr algn="r" defTabSz="91420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t>25 April 2017</a:t>
                </a:fld>
                <a:endParaRPr lang="en-US" sz="917" kern="0" dirty="0">
                  <a:solidFill>
                    <a:srgbClr val="595959"/>
                  </a:solidFill>
                  <a:latin typeface="Arial Narrow"/>
                  <a:ea typeface="ＭＳ Ｐゴシック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9260545" y="6589264"/>
                <a:ext cx="1163039" cy="1534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03"/>
                <a:endParaRPr lang="en-US" sz="1500" dirty="0">
                  <a:solidFill>
                    <a:srgbClr val="595959"/>
                  </a:solidFill>
                </a:endParaRPr>
              </a:p>
            </p:txBody>
          </p:sp>
          <p:sp>
            <p:nvSpPr>
              <p:cNvPr id="16" name="Footer Placeholder 3"/>
              <p:cNvSpPr txBox="1">
                <a:spLocks/>
              </p:cNvSpPr>
              <p:nvPr/>
            </p:nvSpPr>
            <p:spPr>
              <a:xfrm>
                <a:off x="6953905" y="6574536"/>
                <a:ext cx="4572000" cy="182880"/>
              </a:xfrm>
              <a:prstGeom prst="rect">
                <a:avLst/>
              </a:prstGeom>
            </p:spPr>
            <p:txBody>
              <a:bodyPr wrap="none" lIns="0" tIns="0" rIns="0" bIns="0"/>
              <a:lstStyle>
                <a:lvl1pPr>
                  <a:defRPr sz="800">
                    <a:solidFill>
                      <a:schemeClr val="bg2"/>
                    </a:solidFill>
                    <a:latin typeface="+mn-lt"/>
                  </a:defRPr>
                </a:lvl1pPr>
              </a:lstStyle>
              <a:p>
                <a:pPr algn="r" defTabSz="914203" fontAlgn="auto">
                  <a:spcBef>
                    <a:spcPts val="0"/>
                  </a:spcBef>
                  <a:spcAft>
                    <a:spcPts val="0"/>
                  </a:spcAft>
                  <a:tabLst>
                    <a:tab pos="798614" algn="r"/>
                  </a:tabLst>
                  <a:defRPr/>
                </a:pPr>
                <a:r>
                  <a:rPr lang="en-US" sz="917" kern="0" dirty="0" smtClean="0">
                    <a:solidFill>
                      <a:srgbClr val="595959"/>
                    </a:solidFill>
                  </a:rPr>
                  <a:t>. All Rights Reserved.</a:t>
                </a:r>
                <a:endParaRPr lang="en-US" sz="917" kern="0" dirty="0">
                  <a:solidFill>
                    <a:srgbClr val="595959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0178528" y="6574536"/>
              <a:ext cx="258449" cy="182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r>
                <a:rPr lang="en-US" sz="917" kern="0" dirty="0" smtClean="0">
                  <a:solidFill>
                    <a:srgbClr val="595959"/>
                  </a:solidFill>
                  <a:latin typeface="Arial Narrow"/>
                </a:rPr>
                <a:t>© 3M</a:t>
              </a:r>
              <a:endParaRPr lang="en-US" sz="1500" dirty="0" smtClean="0">
                <a:solidFill>
                  <a:srgbClr val="595959"/>
                </a:solidFill>
                <a:latin typeface="Arial Narrow"/>
                <a:ea typeface="ＭＳ Ｐゴシック" charset="0"/>
              </a:endParaRPr>
            </a:p>
          </p:txBody>
        </p:sp>
      </p:grpSp>
      <p:pic>
        <p:nvPicPr>
          <p:cNvPr id="17" name="Picture 16" descr="3M_logo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524" y="6447645"/>
            <a:ext cx="486953" cy="2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9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8"/>
          <p:cNvSpPr>
            <a:spLocks noGrp="1"/>
          </p:cNvSpPr>
          <p:nvPr>
            <p:ph type="title"/>
          </p:nvPr>
        </p:nvSpPr>
        <p:spPr>
          <a:xfrm>
            <a:off x="571500" y="495300"/>
            <a:ext cx="9906000" cy="381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5281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2 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525917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22"/>
          <p:cNvSpPr>
            <a:spLocks noGrp="1"/>
          </p:cNvSpPr>
          <p:nvPr>
            <p:ph sz="quarter" idx="11"/>
          </p:nvPr>
        </p:nvSpPr>
        <p:spPr>
          <a:xfrm>
            <a:off x="6219539" y="1280160"/>
            <a:ext cx="525917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7014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22302"/>
            <a:ext cx="10566400" cy="4937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2" y="1373188"/>
            <a:ext cx="4705350" cy="421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2951" y="1373188"/>
            <a:ext cx="4705349" cy="421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876301" y="6572252"/>
            <a:ext cx="28448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08080"/>
                </a:solidFill>
                <a:latin typeface="+mn-lt"/>
              </a:defRPr>
            </a:lvl1pPr>
          </a:lstStyle>
          <a:p>
            <a:r>
              <a:rPr lang="en-GB" dirty="0" smtClean="0"/>
              <a:t>© 3M 2013.  </a:t>
            </a:r>
            <a:r>
              <a:rPr lang="ru-RU" dirty="0" smtClean="0"/>
              <a:t>Все права защищены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912065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32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72290"/>
            <a:ext cx="10875962" cy="384759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82296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1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49287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72290"/>
            <a:ext cx="10875962" cy="384759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5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8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9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0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7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1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8811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82296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3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80999"/>
            <a:ext cx="11425237" cy="8213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1295401"/>
            <a:ext cx="3813048" cy="487680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4202780" y="1295401"/>
            <a:ext cx="3813048" cy="4953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8023658" y="1295401"/>
            <a:ext cx="381304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09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8448"/>
            <a:ext cx="11431590" cy="4956048"/>
          </a:xfrm>
        </p:spPr>
        <p:txBody>
          <a:bodyPr/>
          <a:lstStyle>
            <a:lvl1pPr>
              <a:lnSpc>
                <a:spcPct val="90000"/>
              </a:lnSpc>
              <a:defRPr sz="4800">
                <a:latin typeface="+mj-lt"/>
              </a:defRPr>
            </a:lvl1pPr>
            <a:lvl2pPr>
              <a:defRPr sz="44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2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290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384048"/>
            <a:ext cx="11430000" cy="5864352"/>
          </a:xfrm>
        </p:spPr>
        <p:txBody>
          <a:bodyPr rIns="0"/>
          <a:lstStyle>
            <a:lvl1pPr>
              <a:lnSpc>
                <a:spcPct val="90000"/>
              </a:lnSpc>
              <a:defRPr sz="3200"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sz="2200">
                <a:latin typeface="+mj-lt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7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384048"/>
            <a:ext cx="11426952" cy="5861304"/>
          </a:xfrm>
        </p:spPr>
        <p:txBody>
          <a:bodyPr r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906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Only_ 1/3 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384048" y="384147"/>
            <a:ext cx="3813048" cy="58642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4"/>
          </p:nvPr>
        </p:nvSpPr>
        <p:spPr>
          <a:xfrm>
            <a:off x="4206239" y="384147"/>
            <a:ext cx="7616952" cy="58642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6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384048" y="384048"/>
            <a:ext cx="3813048" cy="5858913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4"/>
          </p:nvPr>
        </p:nvSpPr>
        <p:spPr>
          <a:xfrm>
            <a:off x="4206240" y="384048"/>
            <a:ext cx="3813048" cy="5858913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Content Placeholder 4"/>
          <p:cNvSpPr>
            <a:spLocks noGrp="1"/>
          </p:cNvSpPr>
          <p:nvPr>
            <p:ph sz="quarter" idx="15"/>
          </p:nvPr>
        </p:nvSpPr>
        <p:spPr>
          <a:xfrm>
            <a:off x="8028432" y="384048"/>
            <a:ext cx="3813048" cy="5858913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1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384048" y="383675"/>
            <a:ext cx="7616952" cy="58613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28432" y="381000"/>
            <a:ext cx="3813048" cy="58642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4048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4048" y="3314646"/>
            <a:ext cx="3816000" cy="2935224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8731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18731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00100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800100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38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457200"/>
          </a:xfrm>
        </p:spPr>
        <p:txBody>
          <a:bodyPr rIns="0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7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0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1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9395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3" y="1333500"/>
            <a:ext cx="9521825" cy="4127499"/>
          </a:xfrm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0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321901"/>
            <a:ext cx="9521825" cy="1994392"/>
          </a:xfr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4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" y="0"/>
            <a:ext cx="12192000" cy="17462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ea typeface="Arial" charset="0"/>
              <a:cs typeface="Arial" charset="0"/>
            </a:endParaRPr>
          </a:p>
        </p:txBody>
      </p:sp>
      <p:pic>
        <p:nvPicPr>
          <p:cNvPr id="5" name="Picture 16" descr="22324-RnD_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22238"/>
            <a:ext cx="12192000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220720" y="6502400"/>
            <a:ext cx="406506" cy="236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7567" y="55563"/>
            <a:ext cx="1079304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600" kern="0" dirty="0">
                <a:solidFill>
                  <a:prstClr val="black">
                    <a:lumMod val="50000"/>
                    <a:lumOff val="50000"/>
                  </a:prstClr>
                </a:solidFill>
                <a:ea typeface="Arial" charset="0"/>
                <a:cs typeface="Arial" charset="0"/>
              </a:rPr>
              <a:t>3M Business Unit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7790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72806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8231744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3623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8231744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6147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2965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731710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67519" y="1285875"/>
            <a:ext cx="3201234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578651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Content Placeholder 22"/>
          <p:cNvSpPr>
            <a:spLocks noGrp="1"/>
          </p:cNvSpPr>
          <p:nvPr>
            <p:ph sz="quarter" idx="10"/>
          </p:nvPr>
        </p:nvSpPr>
        <p:spPr>
          <a:xfrm>
            <a:off x="685979" y="1280160"/>
            <a:ext cx="731710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67518" y="1285875"/>
            <a:ext cx="3201234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058272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525917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22"/>
          <p:cNvSpPr>
            <a:spLocks noGrp="1"/>
          </p:cNvSpPr>
          <p:nvPr>
            <p:ph sz="quarter" idx="11"/>
          </p:nvPr>
        </p:nvSpPr>
        <p:spPr>
          <a:xfrm>
            <a:off x="6219539" y="1280160"/>
            <a:ext cx="525917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620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525917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1"/>
          </p:nvPr>
        </p:nvSpPr>
        <p:spPr>
          <a:xfrm>
            <a:off x="6219539" y="1280160"/>
            <a:ext cx="525917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1231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0021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2"/>
          <p:cNvSpPr>
            <a:spLocks noGrp="1"/>
          </p:cNvSpPr>
          <p:nvPr>
            <p:ph sz="quarter" idx="10"/>
          </p:nvPr>
        </p:nvSpPr>
        <p:spPr>
          <a:xfrm>
            <a:off x="685979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1"/>
          </p:nvPr>
        </p:nvSpPr>
        <p:spPr>
          <a:xfrm>
            <a:off x="4336808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22"/>
          <p:cNvSpPr>
            <a:spLocks noGrp="1"/>
          </p:cNvSpPr>
          <p:nvPr>
            <p:ph sz="quarter" idx="12"/>
          </p:nvPr>
        </p:nvSpPr>
        <p:spPr>
          <a:xfrm>
            <a:off x="7996106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6781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Content Placeholder 22"/>
          <p:cNvSpPr>
            <a:spLocks noGrp="1"/>
          </p:cNvSpPr>
          <p:nvPr>
            <p:ph sz="quarter" idx="10"/>
          </p:nvPr>
        </p:nvSpPr>
        <p:spPr>
          <a:xfrm>
            <a:off x="685979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1"/>
          </p:nvPr>
        </p:nvSpPr>
        <p:spPr>
          <a:xfrm>
            <a:off x="4336806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2"/>
          <p:cNvSpPr>
            <a:spLocks noGrp="1"/>
          </p:cNvSpPr>
          <p:nvPr>
            <p:ph sz="quarter" idx="12"/>
          </p:nvPr>
        </p:nvSpPr>
        <p:spPr>
          <a:xfrm>
            <a:off x="7996103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2090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2"/>
          <p:cNvSpPr>
            <a:spLocks noGrp="1"/>
          </p:cNvSpPr>
          <p:nvPr>
            <p:ph sz="quarter" idx="12"/>
          </p:nvPr>
        </p:nvSpPr>
        <p:spPr>
          <a:xfrm>
            <a:off x="6219539" y="128016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2"/>
          <p:cNvSpPr>
            <a:spLocks noGrp="1"/>
          </p:cNvSpPr>
          <p:nvPr>
            <p:ph sz="quarter" idx="13"/>
          </p:nvPr>
        </p:nvSpPr>
        <p:spPr>
          <a:xfrm>
            <a:off x="685978" y="361188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22"/>
          <p:cNvSpPr>
            <a:spLocks noGrp="1"/>
          </p:cNvSpPr>
          <p:nvPr>
            <p:ph sz="quarter" idx="14"/>
          </p:nvPr>
        </p:nvSpPr>
        <p:spPr>
          <a:xfrm>
            <a:off x="6219539" y="361188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8492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4 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22"/>
          <p:cNvSpPr>
            <a:spLocks noGrp="1"/>
          </p:cNvSpPr>
          <p:nvPr>
            <p:ph sz="quarter" idx="12"/>
          </p:nvPr>
        </p:nvSpPr>
        <p:spPr>
          <a:xfrm>
            <a:off x="6219539" y="128016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22"/>
          <p:cNvSpPr>
            <a:spLocks noGrp="1"/>
          </p:cNvSpPr>
          <p:nvPr>
            <p:ph sz="quarter" idx="13"/>
          </p:nvPr>
        </p:nvSpPr>
        <p:spPr>
          <a:xfrm>
            <a:off x="685978" y="361188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22"/>
          <p:cNvSpPr>
            <a:spLocks noGrp="1"/>
          </p:cNvSpPr>
          <p:nvPr>
            <p:ph sz="quarter" idx="14"/>
          </p:nvPr>
        </p:nvSpPr>
        <p:spPr>
          <a:xfrm>
            <a:off x="6219539" y="361188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2475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22324-RnD_C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280493" y="2566839"/>
            <a:ext cx="9603701" cy="640080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80493" y="3346422"/>
            <a:ext cx="9603701" cy="91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29591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23996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MM 2012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697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6988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111201-3557-4C60-8EB5-FE31664837E5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166283B-6954-4FDD-9AA9-ECF72DC78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810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8502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80999"/>
            <a:ext cx="11425237" cy="8213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1295401"/>
            <a:ext cx="379476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295401"/>
            <a:ext cx="3803904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295401"/>
            <a:ext cx="379476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7673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80999"/>
            <a:ext cx="11425237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4048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1295401"/>
            <a:ext cx="379476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295401"/>
            <a:ext cx="3803904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295401"/>
            <a:ext cx="379476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12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5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6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7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4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8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9590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8448"/>
            <a:ext cx="11431590" cy="4956048"/>
          </a:xfrm>
        </p:spPr>
        <p:txBody>
          <a:bodyPr/>
          <a:lstStyle>
            <a:lvl1pPr>
              <a:lnSpc>
                <a:spcPct val="90000"/>
              </a:lnSpc>
              <a:defRPr sz="4800">
                <a:latin typeface="+mj-lt"/>
              </a:defRPr>
            </a:lvl1pPr>
            <a:lvl2pPr>
              <a:defRPr sz="44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2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 smtClean="0"/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2017</a:t>
                </a:fld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330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295400"/>
            <a:ext cx="11425236" cy="49530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220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50" r:id="rId2"/>
    <p:sldLayoutId id="2147483666" r:id="rId3"/>
    <p:sldLayoutId id="2147483749" r:id="rId4"/>
    <p:sldLayoutId id="2147483727" r:id="rId5"/>
    <p:sldLayoutId id="2147483751" r:id="rId6"/>
    <p:sldLayoutId id="2147483671" r:id="rId7"/>
    <p:sldLayoutId id="2147483752" r:id="rId8"/>
    <p:sldLayoutId id="2147483728" r:id="rId9"/>
    <p:sldLayoutId id="2147483673" r:id="rId10"/>
    <p:sldLayoutId id="2147483672" r:id="rId11"/>
    <p:sldLayoutId id="2147483674" r:id="rId12"/>
    <p:sldLayoutId id="2147483676" r:id="rId13"/>
    <p:sldLayoutId id="2147483729" r:id="rId14"/>
    <p:sldLayoutId id="2147483675" r:id="rId15"/>
    <p:sldLayoutId id="2147483667" r:id="rId16"/>
    <p:sldLayoutId id="2147483663" r:id="rId17"/>
    <p:sldLayoutId id="2147483753" r:id="rId18"/>
    <p:sldLayoutId id="2147483709" r:id="rId19"/>
    <p:sldLayoutId id="2147483779" r:id="rId20"/>
    <p:sldLayoutId id="2147483748" r:id="rId21"/>
    <p:sldLayoutId id="2147483777" r:id="rId22"/>
    <p:sldLayoutId id="2147483778" r:id="rId23"/>
    <p:sldLayoutId id="2147483832" r:id="rId24"/>
    <p:sldLayoutId id="2147483834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0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640" userDrawn="1">
          <p15:clr>
            <a:srgbClr val="F26B43"/>
          </p15:clr>
        </p15:guide>
        <p15:guide id="4" pos="1440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6" pos="5040" userDrawn="1">
          <p15:clr>
            <a:srgbClr val="F26B43"/>
          </p15:clr>
        </p15:guide>
        <p15:guide id="7" pos="6240" userDrawn="1">
          <p15:clr>
            <a:srgbClr val="F26B43"/>
          </p15:clr>
        </p15:guide>
        <p15:guide id="8" pos="7440" userDrawn="1">
          <p15:clr>
            <a:srgbClr val="F26B43"/>
          </p15:clr>
        </p15:guide>
        <p15:guide id="9" orient="horz" pos="1474" userDrawn="1">
          <p15:clr>
            <a:srgbClr val="F26B43"/>
          </p15:clr>
        </p15:guide>
        <p15:guide id="10" orient="horz" pos="840" userDrawn="1">
          <p15:clr>
            <a:srgbClr val="F26B43"/>
          </p15:clr>
        </p15:guide>
        <p15:guide id="11" orient="horz" pos="240" userDrawn="1">
          <p15:clr>
            <a:srgbClr val="F26B43"/>
          </p15:clr>
        </p15:guide>
        <p15:guide id="12" orient="horz" pos="2696" userDrawn="1">
          <p15:clr>
            <a:srgbClr val="F26B43"/>
          </p15:clr>
        </p15:guide>
        <p15:guide id="14" orient="horz" pos="4080" userDrawn="1">
          <p15:clr>
            <a:srgbClr val="F26B43"/>
          </p15:clr>
        </p15:guide>
        <p15:guide id="15" orient="horz" pos="3936" userDrawn="1">
          <p15:clr>
            <a:srgbClr val="F26B43"/>
          </p15:clr>
        </p15:guide>
        <p15:guide id="17" pos="5034" userDrawn="1">
          <p15:clr>
            <a:srgbClr val="F26B43"/>
          </p15:clr>
        </p15:guide>
        <p15:guide id="18" orient="horz" pos="3312" userDrawn="1">
          <p15:clr>
            <a:srgbClr val="F26B43"/>
          </p15:clr>
        </p15:guide>
        <p15:guide id="19" orient="horz" pos="2702" userDrawn="1">
          <p15:clr>
            <a:srgbClr val="F26B43"/>
          </p15:clr>
        </p15:guide>
        <p15:guide id="21" pos="2634" userDrawn="1">
          <p15:clr>
            <a:srgbClr val="F26B43"/>
          </p15:clr>
        </p15:guide>
        <p15:guide id="22" pos="5046" userDrawn="1">
          <p15:clr>
            <a:srgbClr val="F26B43"/>
          </p15:clr>
        </p15:guide>
        <p15:guide id="23" orient="horz" pos="1468" userDrawn="1">
          <p15:clr>
            <a:srgbClr val="F26B43"/>
          </p15:clr>
        </p15:guide>
        <p15:guide id="25" orient="horz" pos="1480" userDrawn="1">
          <p15:clr>
            <a:srgbClr val="F26B43"/>
          </p15:clr>
        </p15:guide>
        <p15:guide id="26" orient="horz" pos="2706" userDrawn="1">
          <p15:clr>
            <a:srgbClr val="F26B43"/>
          </p15:clr>
        </p15:guide>
        <p15:guide id="27" pos="2648" userDrawn="1">
          <p15:clr>
            <a:srgbClr val="F26B43"/>
          </p15:clr>
        </p15:guide>
        <p15:guide id="28" orient="horz" pos="576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295400"/>
            <a:ext cx="11425236" cy="49530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>
                <a:solidFill>
                  <a:prstClr val="black"/>
                </a:solidFill>
              </a:rPr>
              <a:pPr algn="r"/>
              <a:t>‹#›</a:t>
            </a:fld>
            <a:endParaRPr lang="en-US" sz="800" dirty="0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25 April 2017</a:t>
                </a:fld>
                <a:endParaRPr lang="en-US" sz="800" kern="0" dirty="0" smtClean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 dirty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 smtClean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85834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088">
          <p15:clr>
            <a:srgbClr val="F26B43"/>
          </p15:clr>
        </p15:guide>
        <p15:guide id="2" pos="3840">
          <p15:clr>
            <a:srgbClr val="F26B43"/>
          </p15:clr>
        </p15:guide>
        <p15:guide id="3" pos="2640">
          <p15:clr>
            <a:srgbClr val="F26B43"/>
          </p15:clr>
        </p15:guide>
        <p15:guide id="4" pos="1440">
          <p15:clr>
            <a:srgbClr val="F26B43"/>
          </p15:clr>
        </p15:guide>
        <p15:guide id="5" pos="240">
          <p15:clr>
            <a:srgbClr val="F26B43"/>
          </p15:clr>
        </p15:guide>
        <p15:guide id="6" pos="5040">
          <p15:clr>
            <a:srgbClr val="F26B43"/>
          </p15:clr>
        </p15:guide>
        <p15:guide id="7" pos="6240">
          <p15:clr>
            <a:srgbClr val="F26B43"/>
          </p15:clr>
        </p15:guide>
        <p15:guide id="8" pos="7440">
          <p15:clr>
            <a:srgbClr val="F26B43"/>
          </p15:clr>
        </p15:guide>
        <p15:guide id="9" orient="horz" pos="1474">
          <p15:clr>
            <a:srgbClr val="F26B43"/>
          </p15:clr>
        </p15:guide>
        <p15:guide id="10" orient="horz" pos="840">
          <p15:clr>
            <a:srgbClr val="F26B43"/>
          </p15:clr>
        </p15:guide>
        <p15:guide id="11" orient="horz" pos="240">
          <p15:clr>
            <a:srgbClr val="F26B43"/>
          </p15:clr>
        </p15:guide>
        <p15:guide id="12" orient="horz" pos="2696">
          <p15:clr>
            <a:srgbClr val="F26B43"/>
          </p15:clr>
        </p15:guide>
        <p15:guide id="13" orient="horz" pos="4080">
          <p15:clr>
            <a:srgbClr val="F26B43"/>
          </p15:clr>
        </p15:guide>
        <p15:guide id="14" orient="horz" pos="3936">
          <p15:clr>
            <a:srgbClr val="F26B43"/>
          </p15:clr>
        </p15:guide>
        <p15:guide id="15" pos="5034">
          <p15:clr>
            <a:srgbClr val="F26B43"/>
          </p15:clr>
        </p15:guide>
        <p15:guide id="16" orient="horz" pos="3312">
          <p15:clr>
            <a:srgbClr val="F26B43"/>
          </p15:clr>
        </p15:guide>
        <p15:guide id="17" orient="horz" pos="2702">
          <p15:clr>
            <a:srgbClr val="F26B43"/>
          </p15:clr>
        </p15:guide>
        <p15:guide id="18" pos="2634">
          <p15:clr>
            <a:srgbClr val="F26B43"/>
          </p15:clr>
        </p15:guide>
        <p15:guide id="19" pos="5046">
          <p15:clr>
            <a:srgbClr val="F26B43"/>
          </p15:clr>
        </p15:guide>
        <p15:guide id="20" orient="horz" pos="1468">
          <p15:clr>
            <a:srgbClr val="F26B43"/>
          </p15:clr>
        </p15:guide>
        <p15:guide id="21" orient="horz" pos="1480">
          <p15:clr>
            <a:srgbClr val="F26B43"/>
          </p15:clr>
        </p15:guide>
        <p15:guide id="22" orient="horz" pos="2706">
          <p15:clr>
            <a:srgbClr val="F26B43"/>
          </p15:clr>
        </p15:guide>
        <p15:guide id="23" pos="26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22324-RnD_C2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" y="0"/>
            <a:ext cx="1219200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685978" y="55563"/>
            <a:ext cx="10793049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666666"/>
                </a:solidFill>
                <a:cs typeface="Arial" charset="0"/>
              </a:rPr>
              <a:t>3M Business Unit</a:t>
            </a:r>
          </a:p>
        </p:txBody>
      </p:sp>
      <p:pic>
        <p:nvPicPr>
          <p:cNvPr id="1028" name="Picture 13" descr="3M_logo.em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808588" y="6400800"/>
            <a:ext cx="5748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3"/>
          <p:cNvSpPr txBox="1">
            <a:spLocks/>
          </p:cNvSpPr>
          <p:nvPr/>
        </p:nvSpPr>
        <p:spPr>
          <a:xfrm>
            <a:off x="685979" y="6573838"/>
            <a:ext cx="4573191" cy="18415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900" kern="0" smtClean="0">
                <a:solidFill>
                  <a:prstClr val="black">
                    <a:lumMod val="50000"/>
                    <a:lumOff val="50000"/>
                  </a:prstClr>
                </a:solidFill>
                <a:ea typeface="Arial" charset="0"/>
                <a:cs typeface="Arial" charset="0"/>
              </a:rPr>
              <a:t>3M Confidential.</a:t>
            </a:r>
            <a:endParaRPr lang="en-US" sz="900" kern="0" dirty="0">
              <a:solidFill>
                <a:prstClr val="black">
                  <a:lumMod val="50000"/>
                  <a:lumOff val="50000"/>
                </a:prstClr>
              </a:solidFill>
              <a:ea typeface="Arial" charset="0"/>
              <a:cs typeface="Arial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73121" y="6567488"/>
            <a:ext cx="362044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2ACBE7-FDB6-48D6-A7DA-68B0F38352F8}" type="slidenum">
              <a:rPr lang="en-US" sz="1000">
                <a:solidFill>
                  <a:prstClr val="black">
                    <a:lumMod val="50000"/>
                    <a:lumOff val="50000"/>
                  </a:prstClr>
                </a:solidFill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 dirty="0">
              <a:solidFill>
                <a:prstClr val="black">
                  <a:lumMod val="50000"/>
                  <a:lumOff val="50000"/>
                </a:prstClr>
              </a:solidFill>
              <a:latin typeface="Arial Black" pitchFamily="34" charset="0"/>
              <a:ea typeface="Arial" charset="0"/>
              <a:cs typeface="Arial" charset="0"/>
            </a:endParaRPr>
          </a:p>
        </p:txBody>
      </p:sp>
      <p:grpSp>
        <p:nvGrpSpPr>
          <p:cNvPr id="1031" name="Group 22"/>
          <p:cNvGrpSpPr>
            <a:grpSpLocks/>
          </p:cNvGrpSpPr>
          <p:nvPr/>
        </p:nvGrpSpPr>
        <p:grpSpPr bwMode="auto">
          <a:xfrm>
            <a:off x="6923303" y="6573838"/>
            <a:ext cx="4573191" cy="184150"/>
            <a:chOff x="6949440" y="6574536"/>
            <a:chExt cx="4572000" cy="182880"/>
          </a:xfrm>
        </p:grpSpPr>
        <p:grpSp>
          <p:nvGrpSpPr>
            <p:cNvPr id="1032" name="Group 8"/>
            <p:cNvGrpSpPr>
              <a:grpSpLocks/>
            </p:cNvGrpSpPr>
            <p:nvPr/>
          </p:nvGrpSpPr>
          <p:grpSpPr bwMode="auto">
            <a:xfrm>
              <a:off x="6949440" y="6574536"/>
              <a:ext cx="4572000" cy="182880"/>
              <a:chOff x="6953905" y="6574536"/>
              <a:chExt cx="4572000" cy="182880"/>
            </a:xfrm>
          </p:grpSpPr>
          <p:sp>
            <p:nvSpPr>
              <p:cNvPr id="1034" name="TextBox 25"/>
              <p:cNvSpPr txBox="1">
                <a:spLocks noChangeArrowheads="1"/>
              </p:cNvSpPr>
              <p:nvPr/>
            </p:nvSpPr>
            <p:spPr bwMode="auto">
              <a:xfrm>
                <a:off x="9459529" y="6574536"/>
                <a:ext cx="1177586" cy="182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 defTabSz="912813" fontAlgn="base">
                  <a:spcBef>
                    <a:spcPct val="0"/>
                  </a:spcBef>
                  <a:spcAft>
                    <a:spcPct val="0"/>
                  </a:spcAft>
                </a:pPr>
                <a:fld id="{77912890-985D-44D7-81A4-F726FC6280C7}" type="datetime3">
                  <a:rPr lang="en-US" sz="900">
                    <a:solidFill>
                      <a:srgbClr val="7F7F7F"/>
                    </a:solidFill>
                    <a:cs typeface="Arial" charset="0"/>
                  </a:rPr>
                  <a:pPr algn="r" defTabSz="912813" fontAlgn="base">
                    <a:spcBef>
                      <a:spcPct val="0"/>
                    </a:spcBef>
                    <a:spcAft>
                      <a:spcPct val="0"/>
                    </a:spcAft>
                  </a:pPr>
                  <a:t>25 April 2017</a:t>
                </a:fld>
                <a:endParaRPr lang="en-US" sz="900">
                  <a:solidFill>
                    <a:srgbClr val="7F7F7F"/>
                  </a:solidFill>
                  <a:cs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9260543" y="6588724"/>
                <a:ext cx="1163637" cy="15450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08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8" name="Footer Placeholder 3"/>
              <p:cNvSpPr txBox="1">
                <a:spLocks/>
              </p:cNvSpPr>
              <p:nvPr/>
            </p:nvSpPr>
            <p:spPr>
              <a:xfrm>
                <a:off x="6953905" y="6574536"/>
                <a:ext cx="4572000" cy="182880"/>
              </a:xfrm>
              <a:prstGeom prst="rect">
                <a:avLst/>
              </a:prstGeom>
            </p:spPr>
            <p:txBody>
              <a:bodyPr wrap="none" lIns="0" tIns="0" rIns="0" bIns="0"/>
              <a:lstStyle>
                <a:lvl1pPr>
                  <a:defRPr sz="800">
                    <a:solidFill>
                      <a:schemeClr val="bg2"/>
                    </a:solidFill>
                    <a:latin typeface="+mn-lt"/>
                  </a:defRPr>
                </a:lvl1pPr>
              </a:lstStyle>
              <a:p>
                <a:pPr algn="r" defTabSz="914088">
                  <a:tabLst>
                    <a:tab pos="798513" algn="r"/>
                  </a:tabLst>
                  <a:defRPr/>
                </a:pPr>
                <a:r>
                  <a:rPr lang="en-US" sz="900" kern="0" dirty="0" smtClean="0">
                    <a:solidFill>
                      <a:prstClr val="black">
                        <a:lumMod val="50000"/>
                        <a:lumOff val="50000"/>
                      </a:prstClr>
                    </a:solidFill>
                    <a:ea typeface="Arial" charset="0"/>
                    <a:cs typeface="Arial" charset="0"/>
                  </a:rPr>
                  <a:t>. All Rights Reserved.</a:t>
                </a:r>
                <a:endParaRPr lang="en-US" sz="900" kern="0" dirty="0">
                  <a:solidFill>
                    <a:prstClr val="black">
                      <a:lumMod val="50000"/>
                      <a:lumOff val="50000"/>
                    </a:prstClr>
                  </a:solidFill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0178415" y="6574536"/>
              <a:ext cx="258763" cy="182880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>
                      <a:lumMod val="50000"/>
                      <a:lumOff val="50000"/>
                    </a:srgbClr>
                  </a:solidFill>
                  <a:ea typeface="Arial" charset="0"/>
                  <a:cs typeface="Arial" charset="0"/>
                </a:rPr>
                <a:t>© </a:t>
              </a:r>
              <a:r>
                <a:rPr lang="en-US" sz="900" kern="0" dirty="0">
                  <a:solidFill>
                    <a:prstClr val="black">
                      <a:lumMod val="50000"/>
                      <a:lumOff val="50000"/>
                    </a:prstClr>
                  </a:solidFill>
                  <a:ea typeface="Arial" charset="0"/>
                  <a:cs typeface="Arial" charset="0"/>
                </a:rPr>
                <a:t>3M</a:t>
              </a:r>
              <a:endParaRPr lang="en-US" sz="1800" dirty="0">
                <a:solidFill>
                  <a:prstClr val="black">
                    <a:lumMod val="50000"/>
                    <a:lumOff val="50000"/>
                  </a:prstClr>
                </a:solidFill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00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36" r:id="rId15"/>
    <p:sldLayoutId id="2147483837" r:id="rId16"/>
    <p:sldLayoutId id="2147483838" r:id="rId17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ts val="300"/>
        </a:spcAft>
        <a:defRPr lang="en-US" sz="3200" dirty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ts val="30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ts val="30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ts val="30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ts val="30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5pPr>
      <a:lvl6pPr marL="4572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6pPr>
      <a:lvl7pPr marL="9144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7pPr>
      <a:lvl8pPr marL="13716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8pPr>
      <a:lvl9pPr marL="18288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9pPr>
    </p:titleStyle>
    <p:bodyStyle>
      <a:lvl1pPr marL="236538" indent="-236538" algn="l" rtl="0" eaLnBrk="1" fontAlgn="base" hangingPunct="1">
        <a:spcBef>
          <a:spcPct val="20000"/>
        </a:spcBef>
        <a:spcAft>
          <a:spcPts val="5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338138" algn="l" rtl="0" eaLnBrk="1" fontAlgn="base" hangingPunct="1">
        <a:spcBef>
          <a:spcPts val="600"/>
        </a:spcBef>
        <a:spcAft>
          <a:spcPts val="600"/>
        </a:spcAft>
        <a:buClr>
          <a:schemeClr val="bg2"/>
        </a:buClr>
        <a:buSzPct val="100000"/>
        <a:buFont typeface="Arial Narrow" pitchFamily="34" charset="0"/>
        <a:buChar char="―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738188" indent="-163513" algn="l" rtl="0" eaLnBrk="1" fontAlgn="base" hangingPunct="1">
        <a:spcBef>
          <a:spcPts val="600"/>
        </a:spcBef>
        <a:spcAft>
          <a:spcPts val="600"/>
        </a:spcAft>
        <a:buClr>
          <a:schemeClr val="bg2"/>
        </a:buClr>
        <a:buSzPct val="8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76213" algn="l" rtl="0" eaLnBrk="1" fontAlgn="base" hangingPunct="1">
        <a:spcBef>
          <a:spcPts val="600"/>
        </a:spcBef>
        <a:spcAft>
          <a:spcPts val="600"/>
        </a:spcAft>
        <a:buClr>
          <a:schemeClr val="bg2"/>
        </a:buClr>
        <a:buSzPct val="100000"/>
        <a:buFont typeface="Arial Narrow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indent="-547688" algn="l" rtl="0" eaLnBrk="1" fontAlgn="base" hangingPunct="1">
        <a:spcBef>
          <a:spcPts val="600"/>
        </a:spcBef>
        <a:spcAft>
          <a:spcPts val="600"/>
        </a:spcAft>
        <a:buClr>
          <a:srgbClr val="696969"/>
        </a:buClr>
        <a:buSzPct val="80000"/>
        <a:buFont typeface="Wingdings" pitchFamily="2" charset="2"/>
        <a:buChar char="§"/>
        <a:defRPr sz="16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4" Type="http://schemas.openxmlformats.org/officeDocument/2006/relationships/image" Target="file:///\\localhost\Users\iMacWo\Desktop\TreppeMontage2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png"/><Relationship Id="rId5" Type="http://schemas.openxmlformats.org/officeDocument/2006/relationships/image" Target="360&#176;:Users:wolfgangwiest:Desktop:3M_untern_einzeln:Master%20of.png" TargetMode="Externa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://s012.radikal.ru/i320/1201/f0/085f19b47959.jpg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044"/>
          </a:xfrm>
          <a:prstGeom prst="rect">
            <a:avLst/>
          </a:prstGeom>
        </p:spPr>
      </p:pic>
      <p:sp>
        <p:nvSpPr>
          <p:cNvPr id="3" name="Title 6"/>
          <p:cNvSpPr txBox="1">
            <a:spLocks/>
          </p:cNvSpPr>
          <p:nvPr/>
        </p:nvSpPr>
        <p:spPr bwMode="auto">
          <a:xfrm>
            <a:off x="258976" y="1826533"/>
            <a:ext cx="10763250" cy="200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r>
              <a:rPr lang="ru-RU" sz="4400" dirty="0">
                <a:solidFill>
                  <a:schemeClr val="bg1"/>
                </a:solidFill>
              </a:rPr>
              <a:t>З</a:t>
            </a:r>
            <a:r>
              <a:rPr lang="ru-RU" sz="4400" dirty="0" smtClean="0">
                <a:solidFill>
                  <a:schemeClr val="bg1"/>
                </a:solidFill>
              </a:rPr>
              <a:t>М </a:t>
            </a:r>
            <a:r>
              <a:rPr lang="ru-RU" sz="4400" dirty="0">
                <a:solidFill>
                  <a:schemeClr val="bg1"/>
                </a:solidFill>
              </a:rPr>
              <a:t>25 лет в России, изоляция </a:t>
            </a:r>
            <a:r>
              <a:rPr lang="ru-RU" sz="4400" dirty="0" smtClean="0">
                <a:solidFill>
                  <a:schemeClr val="bg1"/>
                </a:solidFill>
              </a:rPr>
              <a:t>МГ и КС, </a:t>
            </a:r>
            <a:r>
              <a:rPr lang="ru-RU" sz="4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шаги </a:t>
            </a:r>
            <a:r>
              <a:rPr lang="ru-RU" sz="4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</a:t>
            </a:r>
            <a:r>
              <a:rPr lang="ru-RU" sz="44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импортозамещению</a:t>
            </a:r>
            <a:r>
              <a:rPr lang="ru-RU" sz="4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4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новые </a:t>
            </a:r>
            <a:r>
              <a:rPr lang="ru-RU" sz="4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решения для защиты от </a:t>
            </a:r>
            <a:r>
              <a:rPr lang="ru-RU" sz="4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коррозии</a:t>
            </a:r>
            <a:endParaRPr lang="ru-RU" sz="4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altLang="ru-RU" sz="4400" b="1" kern="0" dirty="0" smtClean="0">
              <a:solidFill>
                <a:schemeClr val="bg1"/>
              </a:solidFill>
              <a:cs typeface="3M Circular TT Book" panose="020B0604020101020102" pitchFamily="34" charset="0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 bwMode="auto">
          <a:xfrm>
            <a:off x="7600950" y="5112895"/>
            <a:ext cx="4591050" cy="135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 sz="2400" kern="0" dirty="0" smtClean="0">
                <a:solidFill>
                  <a:schemeClr val="bg1"/>
                </a:solidFill>
                <a:cs typeface="3M Circular TT Book" panose="020B0604020101020102" pitchFamily="34" charset="0"/>
              </a:rPr>
              <a:t>Юлия Алексеевна </a:t>
            </a:r>
            <a:r>
              <a:rPr lang="ru-RU" altLang="ru-RU" sz="2400" kern="0" dirty="0" err="1" smtClean="0">
                <a:solidFill>
                  <a:schemeClr val="bg1"/>
                </a:solidFill>
                <a:cs typeface="3M Circular TT Book" panose="020B0604020101020102" pitchFamily="34" charset="0"/>
              </a:rPr>
              <a:t>Лесковец</a:t>
            </a:r>
            <a:endParaRPr lang="ru-RU" altLang="ru-RU" sz="2400" kern="0" dirty="0" smtClean="0">
              <a:solidFill>
                <a:schemeClr val="bg1"/>
              </a:solidFill>
              <a:cs typeface="3M Circular TT Book" panose="020B0604020101020102" pitchFamily="34" charset="0"/>
            </a:endParaRPr>
          </a:p>
          <a:p>
            <a:r>
              <a:rPr lang="ru-RU" altLang="ru-RU" sz="2400" kern="0" dirty="0">
                <a:solidFill>
                  <a:schemeClr val="bg1"/>
                </a:solidFill>
                <a:cs typeface="3M Circular TT Book" panose="020B0604020101020102" pitchFamily="34" charset="0"/>
              </a:rPr>
              <a:t>Департамент </a:t>
            </a:r>
            <a:r>
              <a:rPr lang="ru-RU" altLang="ru-RU" sz="2400" kern="0" dirty="0" smtClean="0">
                <a:solidFill>
                  <a:schemeClr val="bg1"/>
                </a:solidFill>
                <a:cs typeface="3M Circular TT Book" panose="020B0604020101020102" pitchFamily="34" charset="0"/>
              </a:rPr>
              <a:t>электроники </a:t>
            </a:r>
            <a:r>
              <a:rPr lang="ru-RU" altLang="ru-RU" sz="2400" kern="0" dirty="0">
                <a:solidFill>
                  <a:schemeClr val="bg1"/>
                </a:solidFill>
                <a:cs typeface="3M Circular TT Book" panose="020B0604020101020102" pitchFamily="34" charset="0"/>
              </a:rPr>
              <a:t>и </a:t>
            </a:r>
            <a:endParaRPr lang="ru-RU" altLang="ru-RU" sz="2400" kern="0" dirty="0" smtClean="0">
              <a:solidFill>
                <a:schemeClr val="bg1"/>
              </a:solidFill>
              <a:cs typeface="3M Circular TT Book" panose="020B0604020101020102" pitchFamily="34" charset="0"/>
            </a:endParaRPr>
          </a:p>
          <a:p>
            <a:r>
              <a:rPr lang="ru-RU" altLang="ru-RU" sz="2400" kern="0" dirty="0">
                <a:solidFill>
                  <a:schemeClr val="bg1"/>
                </a:solidFill>
                <a:cs typeface="3M Circular TT Book" panose="020B0604020101020102" pitchFamily="34" charset="0"/>
              </a:rPr>
              <a:t>э</a:t>
            </a:r>
            <a:r>
              <a:rPr lang="ru-RU" altLang="ru-RU" sz="2400" kern="0" dirty="0" smtClean="0">
                <a:solidFill>
                  <a:schemeClr val="bg1"/>
                </a:solidFill>
                <a:cs typeface="3M Circular TT Book" panose="020B0604020101020102" pitchFamily="34" charset="0"/>
              </a:rPr>
              <a:t>нергетики ЗАО «</a:t>
            </a:r>
            <a:r>
              <a:rPr lang="ru-RU" altLang="ru-RU" sz="2400" kern="0" dirty="0">
                <a:solidFill>
                  <a:schemeClr val="bg1"/>
                </a:solidFill>
                <a:cs typeface="3M Circular TT Book" panose="020B0604020101020102" pitchFamily="34" charset="0"/>
              </a:rPr>
              <a:t>З</a:t>
            </a:r>
            <a:r>
              <a:rPr lang="ru-RU" altLang="ru-RU" sz="2400" kern="0" dirty="0" smtClean="0">
                <a:solidFill>
                  <a:schemeClr val="bg1"/>
                </a:solidFill>
                <a:cs typeface="3M Circular TT Book" panose="020B0604020101020102" pitchFamily="34" charset="0"/>
              </a:rPr>
              <a:t>М </a:t>
            </a:r>
            <a:r>
              <a:rPr lang="ru-RU" altLang="ru-RU" sz="2400" kern="0" dirty="0">
                <a:solidFill>
                  <a:schemeClr val="bg1"/>
                </a:solidFill>
                <a:cs typeface="3M Circular TT Book" panose="020B0604020101020102" pitchFamily="34" charset="0"/>
              </a:rPr>
              <a:t>Россия</a:t>
            </a:r>
            <a:r>
              <a:rPr lang="ru-RU" altLang="ru-RU" sz="2400" kern="0" dirty="0" smtClean="0">
                <a:solidFill>
                  <a:schemeClr val="bg1"/>
                </a:solidFill>
                <a:cs typeface="3M Circular TT Book" panose="020B0604020101020102" pitchFamily="34" charset="0"/>
              </a:rPr>
              <a:t>»</a:t>
            </a:r>
            <a:endParaRPr lang="en-US" altLang="ru-RU" sz="2400" kern="0" dirty="0" smtClean="0">
              <a:solidFill>
                <a:schemeClr val="bg1"/>
              </a:solidFill>
              <a:cs typeface="3M Circular TT Book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113" y="6346826"/>
            <a:ext cx="24574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6"/>
          <p:cNvSpPr>
            <a:spLocks noGrp="1"/>
          </p:cNvSpPr>
          <p:nvPr>
            <p:ph type="ctrTitle"/>
          </p:nvPr>
        </p:nvSpPr>
        <p:spPr bwMode="auto">
          <a:xfrm>
            <a:off x="265113" y="423863"/>
            <a:ext cx="9994900" cy="74930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altLang="ru-RU" dirty="0" smtClean="0">
                <a:latin typeface="Arial Narrow" panose="020B0606020202030204" pitchFamily="34" charset="0"/>
              </a:rPr>
              <a:t>Преимущества </a:t>
            </a:r>
            <a:r>
              <a:rPr lang="ru-RU" altLang="ru-RU" dirty="0" err="1" smtClean="0">
                <a:latin typeface="Arial Narrow" panose="020B0606020202030204" pitchFamily="34" charset="0"/>
              </a:rPr>
              <a:t>Скотчкоут</a:t>
            </a:r>
            <a:r>
              <a:rPr lang="ru-RU" altLang="ru-RU" dirty="0" smtClean="0">
                <a:latin typeface="Arial Narrow" panose="020B0606020202030204" pitchFamily="34" charset="0"/>
              </a:rPr>
              <a:t> 352 </a:t>
            </a:r>
            <a:r>
              <a:rPr lang="ru-RU" altLang="ru-RU" dirty="0" err="1" smtClean="0">
                <a:latin typeface="Arial Narrow" panose="020B0606020202030204" pitchFamily="34" charset="0"/>
              </a:rPr>
              <a:t>ЭйчТи</a:t>
            </a:r>
            <a:r>
              <a:rPr lang="ru-RU" altLang="ru-RU" dirty="0" smtClean="0">
                <a:latin typeface="Arial Narrow" panose="020B0606020202030204" pitchFamily="34" charset="0"/>
              </a:rPr>
              <a:t>. </a:t>
            </a:r>
            <a:br>
              <a:rPr lang="ru-RU" altLang="ru-RU" dirty="0" smtClean="0">
                <a:latin typeface="Arial Narrow" panose="020B0606020202030204" pitchFamily="34" charset="0"/>
              </a:rPr>
            </a:br>
            <a:r>
              <a:rPr lang="ru-RU" altLang="ru-RU" dirty="0" smtClean="0">
                <a:latin typeface="Arial Narrow" panose="020B0606020202030204" pitchFamily="34" charset="0"/>
              </a:rPr>
              <a:t>Что еще следует знать?</a:t>
            </a:r>
            <a:endParaRPr altLang="ru-RU" dirty="0" smtClean="0">
              <a:latin typeface="Arial Narrow" panose="020B0606020202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6551" y="1575986"/>
            <a:ext cx="8834438" cy="382509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lIns="0" tIns="0" rIns="0" bIns="0"/>
          <a:lstStyle/>
          <a:p>
            <a:pPr marL="0" lvl="1" fontAlgn="base">
              <a:spcAft>
                <a:spcPts val="300"/>
              </a:spcAft>
              <a:buSzPct val="100000"/>
              <a:defRPr/>
            </a:pPr>
            <a:r>
              <a:rPr lang="ru-RU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Реальный </a:t>
            </a:r>
            <a:r>
              <a:rPr lang="ru-RU" sz="200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опыт применения материала более 10 лет в России и более 20 лет в мире</a:t>
            </a:r>
          </a:p>
          <a:p>
            <a:pPr marL="0" lvl="1" fontAlgn="base">
              <a:spcAft>
                <a:spcPts val="300"/>
              </a:spcAft>
              <a:buSzPct val="100000"/>
              <a:defRPr/>
            </a:pPr>
            <a:r>
              <a:rPr lang="ru-RU" sz="20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Покрытие </a:t>
            </a: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соответствует типу Пк-60</a:t>
            </a:r>
          </a:p>
          <a:p>
            <a:pPr marL="0" lvl="1" fontAlgn="base">
              <a:spcAft>
                <a:spcPts val="300"/>
              </a:spcAft>
              <a:buSzPct val="100000"/>
              <a:defRPr/>
            </a:pPr>
            <a:r>
              <a:rPr lang="ru-RU" sz="20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Однослойное </a:t>
            </a: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покрытие</a:t>
            </a:r>
          </a:p>
          <a:p>
            <a:pPr marL="0" lvl="1" fontAlgn="base">
              <a:spcAft>
                <a:spcPts val="300"/>
              </a:spcAft>
              <a:buSzPct val="100000"/>
              <a:defRPr/>
            </a:pPr>
            <a:r>
              <a:rPr lang="ru-RU" sz="20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Ремонтный </a:t>
            </a: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состав </a:t>
            </a:r>
            <a:r>
              <a:rPr lang="ru-RU" sz="2000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Скоттчкоут</a:t>
            </a:r>
            <a:r>
              <a:rPr lang="ru-RU" sz="20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352</a:t>
            </a:r>
            <a:endParaRPr lang="en-US" sz="2000" kern="0" dirty="0">
              <a:solidFill>
                <a:prstClr val="black">
                  <a:lumMod val="95000"/>
                  <a:lumOff val="5000"/>
                </a:prst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lvl="1" fontAlgn="base">
              <a:spcAft>
                <a:spcPts val="300"/>
              </a:spcAft>
              <a:buSzPct val="100000"/>
              <a:defRPr/>
            </a:pPr>
            <a:r>
              <a:rPr lang="ru-RU" sz="20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Гарантийный </a:t>
            </a: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срок хранения 2 года</a:t>
            </a:r>
          </a:p>
          <a:p>
            <a:pPr marL="0" lvl="1" fontAlgn="base">
              <a:spcAft>
                <a:spcPts val="300"/>
              </a:spcAft>
              <a:buSzPct val="100000"/>
              <a:defRPr/>
            </a:pPr>
            <a:r>
              <a:rPr lang="ru-RU" sz="20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Трехчасовое </a:t>
            </a: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окно для «</a:t>
            </a:r>
            <a:r>
              <a:rPr lang="ru-RU" sz="20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донанесения</a:t>
            </a: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 материала на отвержденную поверхность</a:t>
            </a:r>
          </a:p>
          <a:p>
            <a:pPr marL="0" lvl="1" fontAlgn="base">
              <a:spcAft>
                <a:spcPts val="300"/>
              </a:spcAft>
              <a:buSzPct val="100000"/>
              <a:defRPr/>
            </a:pPr>
            <a:r>
              <a:rPr lang="ru-RU" sz="20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Материал </a:t>
            </a: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допускает возможность его заморозки при хранении</a:t>
            </a:r>
          </a:p>
          <a:p>
            <a:pPr marL="0" lvl="1" fontAlgn="base">
              <a:spcAft>
                <a:spcPts val="300"/>
              </a:spcAft>
              <a:buSzPct val="100000"/>
              <a:defRPr/>
            </a:pPr>
            <a:r>
              <a:rPr lang="ru-RU" sz="20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Растворители </a:t>
            </a: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для промывки – сольвент (толуол)</a:t>
            </a:r>
            <a:r>
              <a:rPr lang="en-US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или </a:t>
            </a:r>
            <a:r>
              <a:rPr lang="ru-RU" sz="2000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Скотчкоут</a:t>
            </a:r>
            <a:r>
              <a:rPr lang="ru-RU" sz="20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PU</a:t>
            </a: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71</a:t>
            </a:r>
          </a:p>
          <a:p>
            <a:pPr marL="0" lvl="1" fontAlgn="base">
              <a:spcAft>
                <a:spcPts val="300"/>
              </a:spcAft>
              <a:buSzPct val="100000"/>
              <a:defRPr/>
            </a:pPr>
            <a:r>
              <a:rPr lang="ru-RU" sz="20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Время </a:t>
            </a: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отверждения: 10°С – 1 час, 35°С – 20 мин, 65°С – 3 мин, 100°С – 1 мин</a:t>
            </a:r>
          </a:p>
          <a:p>
            <a:pPr marL="0" lvl="1" fontAlgn="base">
              <a:spcAft>
                <a:spcPts val="300"/>
              </a:spcAft>
              <a:buSzPct val="100000"/>
              <a:defRPr/>
            </a:pP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Соотношение при смешении – 3:1</a:t>
            </a:r>
          </a:p>
          <a:p>
            <a:pPr marL="0" lvl="1" fontAlgn="base">
              <a:spcAft>
                <a:spcPts val="300"/>
              </a:spcAft>
              <a:buSzPct val="100000"/>
              <a:defRPr/>
            </a:pPr>
            <a:r>
              <a:rPr lang="ru-RU" sz="20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Новая расфасовка – 48,5 литров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361" y="667687"/>
            <a:ext cx="2477975" cy="54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02102" y="399616"/>
            <a:ext cx="10789920" cy="457200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Arial Narrow" panose="020B0606020202030204" pitchFamily="34" charset="0"/>
              </a:rPr>
              <a:t>Скоткоут</a:t>
            </a:r>
            <a:r>
              <a:rPr lang="ru-RU" dirty="0" smtClean="0">
                <a:latin typeface="Arial Narrow" panose="020B0606020202030204" pitchFamily="34" charset="0"/>
              </a:rPr>
              <a:t> 352 ремонтный материал</a:t>
            </a:r>
            <a:endParaRPr lang="ru-RU" dirty="0">
              <a:latin typeface="Arial Narrow" panose="020B0606020202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8764" y="1006123"/>
          <a:ext cx="8099424" cy="50803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54178"/>
                <a:gridCol w="2945246"/>
              </a:tblGrid>
              <a:tr h="36804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Arial Narrow" panose="020B0606020202030204" pitchFamily="34" charset="0"/>
                        </a:rPr>
                        <a:t>Свойство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Arial Narrow" panose="020B0606020202030204" pitchFamily="34" charset="0"/>
                        </a:rPr>
                        <a:t>Величина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9"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Arial Narrow" panose="020B0606020202030204" pitchFamily="34" charset="0"/>
                        </a:rPr>
                        <a:t>Цвет</a:t>
                      </a:r>
                      <a:r>
                        <a:rPr lang="ru-RU" b="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endParaRPr lang="ru-RU" b="0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Серый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Содержание нелетучих компонентов 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100%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4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Адгезия по </a:t>
                      </a:r>
                      <a:r>
                        <a:rPr lang="ru-RU" sz="1800" dirty="0" err="1" smtClean="0">
                          <a:latin typeface="Arial Narrow" panose="020B0606020202030204" pitchFamily="34" charset="0"/>
                        </a:rPr>
                        <a:t>Instron</a:t>
                      </a: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, при </a:t>
                      </a:r>
                      <a:r>
                        <a:rPr lang="ru-RU" sz="1800" dirty="0" err="1" smtClean="0">
                          <a:latin typeface="Arial Narrow" panose="020B0606020202030204" pitchFamily="34" charset="0"/>
                        </a:rPr>
                        <a:t>25°С</a:t>
                      </a: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 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Более 3000+ </a:t>
                      </a:r>
                      <a:r>
                        <a:rPr lang="ru-RU" sz="1800" dirty="0" err="1" smtClean="0">
                          <a:latin typeface="Arial Narrow" panose="020B0606020202030204" pitchFamily="34" charset="0"/>
                        </a:rPr>
                        <a:t>psi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1240">
                <a:tc>
                  <a:txBody>
                    <a:bodyPr/>
                    <a:lstStyle/>
                    <a:p>
                      <a:pPr>
                        <a:lnSpc>
                          <a:spcPct val="111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latin typeface="Arial Narrow" panose="020B0606020202030204" pitchFamily="34" charset="0"/>
                        </a:rPr>
                        <a:t>Устойчивость к абразивным</a:t>
                      </a:r>
                    </a:p>
                    <a:p>
                      <a:pPr>
                        <a:lnSpc>
                          <a:spcPct val="111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latin typeface="Arial Narrow" panose="020B0606020202030204" pitchFamily="34" charset="0"/>
                        </a:rPr>
                        <a:t>воздействиям</a:t>
                      </a:r>
                    </a:p>
                    <a:p>
                      <a:pPr>
                        <a:lnSpc>
                          <a:spcPct val="111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i="1" dirty="0" err="1" smtClean="0">
                          <a:latin typeface="Arial Narrow" panose="020B0606020202030204" pitchFamily="34" charset="0"/>
                        </a:rPr>
                        <a:t>Тест</a:t>
                      </a:r>
                      <a:r>
                        <a:rPr lang="en-US" sz="1400" i="1" dirty="0" smtClean="0">
                          <a:latin typeface="Arial Narrow" panose="020B0606020202030204" pitchFamily="34" charset="0"/>
                        </a:rPr>
                        <a:t> Taber CS 10 wheel, 1000 g</a:t>
                      </a:r>
                      <a:r>
                        <a:rPr lang="ru-RU" sz="1400" i="1" dirty="0" smtClean="0">
                          <a:latin typeface="Arial Narrow" panose="020B0606020202030204" pitchFamily="34" charset="0"/>
                        </a:rPr>
                        <a:t>,</a:t>
                      </a:r>
                      <a:r>
                        <a:rPr lang="ru-RU" sz="1400" i="1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i="1" dirty="0" smtClean="0">
                          <a:latin typeface="Arial Narrow" panose="020B0606020202030204" pitchFamily="34" charset="0"/>
                        </a:rPr>
                        <a:t>1000</a:t>
                      </a:r>
                      <a:r>
                        <a:rPr lang="ru-RU" sz="1400" i="1" dirty="0" smtClean="0">
                          <a:latin typeface="Arial Narrow" panose="020B0606020202030204" pitchFamily="34" charset="0"/>
                        </a:rPr>
                        <a:t> циклов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Потеря веса 42 мг</a:t>
                      </a:r>
                    </a:p>
                    <a:p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738">
                <a:tc>
                  <a:txBody>
                    <a:bodyPr/>
                    <a:lstStyle/>
                    <a:p>
                      <a:pPr>
                        <a:lnSpc>
                          <a:spcPct val="111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Устойчивость к удару при толщине 0.75 мм</a:t>
                      </a:r>
                    </a:p>
                    <a:p>
                      <a:pPr>
                        <a:lnSpc>
                          <a:spcPct val="111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i="1" dirty="0" smtClean="0">
                          <a:latin typeface="Arial Narrow" panose="020B0606020202030204" pitchFamily="34" charset="0"/>
                        </a:rPr>
                        <a:t>ASTM </a:t>
                      </a:r>
                      <a:r>
                        <a:rPr lang="en-US" sz="1400" i="1" dirty="0" err="1" smtClean="0">
                          <a:latin typeface="Arial Narrow" panose="020B0606020202030204" pitchFamily="34" charset="0"/>
                        </a:rPr>
                        <a:t>G14</a:t>
                      </a:r>
                      <a:endParaRPr lang="ru-RU" sz="1400" i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0.8 кг м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7850">
                <a:tc>
                  <a:txBody>
                    <a:bodyPr/>
                    <a:lstStyle/>
                    <a:p>
                      <a:pPr>
                        <a:lnSpc>
                          <a:spcPct val="111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Катодное отслаивание</a:t>
                      </a:r>
                      <a:r>
                        <a:rPr lang="en-US" sz="1800" dirty="0" smtClean="0"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диаметр</a:t>
                      </a:r>
                      <a:r>
                        <a:rPr lang="en-US" sz="1800" dirty="0" smtClean="0"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11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dirty="0" err="1" smtClean="0">
                          <a:latin typeface="Arial Narrow" panose="020B0606020202030204" pitchFamily="34" charset="0"/>
                        </a:rPr>
                        <a:t>65°С</a:t>
                      </a: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, 1.5 В, 5% </a:t>
                      </a:r>
                      <a:r>
                        <a:rPr lang="ru-RU" sz="1800" dirty="0" err="1" smtClean="0">
                          <a:latin typeface="Arial Narrow" panose="020B0606020202030204" pitchFamily="34" charset="0"/>
                        </a:rPr>
                        <a:t>NaCl</a:t>
                      </a: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, 14 дней, 3 мм отверстие</a:t>
                      </a:r>
                    </a:p>
                    <a:p>
                      <a:pPr>
                        <a:lnSpc>
                          <a:spcPct val="111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 smtClean="0">
                          <a:latin typeface="Arial Narrow" panose="020B0606020202030204" pitchFamily="34" charset="0"/>
                        </a:rPr>
                        <a:t>23°C-1.5V</a:t>
                      </a:r>
                      <a:r>
                        <a:rPr lang="en-US" sz="1800" dirty="0" smtClean="0">
                          <a:latin typeface="Arial Narrow" panose="020B0606020202030204" pitchFamily="34" charset="0"/>
                        </a:rPr>
                        <a:t> 3% </a:t>
                      </a:r>
                      <a:r>
                        <a:rPr lang="en-US" sz="1800" dirty="0" err="1" smtClean="0">
                          <a:latin typeface="Arial Narrow" panose="020B0606020202030204" pitchFamily="34" charset="0"/>
                        </a:rPr>
                        <a:t>NaCl</a:t>
                      </a: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,28 дней, 3.2 отверстие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dirty="0" smtClean="0">
                        <a:latin typeface="Arial Narrow" panose="020B0606020202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>
                          <a:latin typeface="Arial Narrow" panose="020B0606020202030204" pitchFamily="34" charset="0"/>
                        </a:rPr>
                        <a:t>CSA </a:t>
                      </a:r>
                      <a:r>
                        <a:rPr lang="en-US" sz="1400" i="1" dirty="0" err="1" smtClean="0">
                          <a:latin typeface="Arial Narrow" panose="020B0606020202030204" pitchFamily="34" charset="0"/>
                        </a:rPr>
                        <a:t>Z245.20</a:t>
                      </a:r>
                      <a:r>
                        <a:rPr lang="en-US" sz="1400" i="1" dirty="0" smtClean="0">
                          <a:latin typeface="Arial Narrow" panose="020B0606020202030204" pitchFamily="34" charset="0"/>
                        </a:rPr>
                        <a:t>-98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Arial Narrow" panose="020B0606020202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11 мм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8 мм</a:t>
                      </a:r>
                    </a:p>
                    <a:p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329">
                <a:tc>
                  <a:txBody>
                    <a:bodyPr/>
                    <a:lstStyle/>
                    <a:p>
                      <a:pPr>
                        <a:lnSpc>
                          <a:spcPct val="111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Тест на водостойкость адгезии, 14 дней, </a:t>
                      </a:r>
                      <a:r>
                        <a:rPr lang="ru-RU" sz="1800" dirty="0" err="1" smtClean="0">
                          <a:latin typeface="Arial Narrow" panose="020B0606020202030204" pitchFamily="34" charset="0"/>
                        </a:rPr>
                        <a:t>90°С</a:t>
                      </a:r>
                      <a:endParaRPr lang="ru-RU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 Narrow" panose="020B0606020202030204" pitchFamily="34" charset="0"/>
                        </a:rPr>
                        <a:t>Нет снижения адгезии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650" y="628216"/>
            <a:ext cx="3037791" cy="533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40917" y="1446523"/>
            <a:ext cx="6759513" cy="3657777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Arial Narrow" panose="020B0606020202030204" pitchFamily="34" charset="0"/>
              </a:rPr>
              <a:t>Материал </a:t>
            </a:r>
            <a:r>
              <a:rPr lang="en-US" kern="0" dirty="0">
                <a:latin typeface="Arial Narrow" panose="020B0606020202030204" pitchFamily="34" charset="0"/>
              </a:rPr>
              <a:t>Scotchkote®352HT</a:t>
            </a:r>
            <a:r>
              <a:rPr lang="ru-RU" dirty="0" smtClean="0">
                <a:latin typeface="Arial Narrow" panose="020B0606020202030204" pitchFamily="34" charset="0"/>
              </a:rPr>
              <a:t> успешно аттестован</a:t>
            </a:r>
            <a:r>
              <a:rPr lang="en-US" dirty="0" smtClean="0">
                <a:latin typeface="Arial Narrow" panose="020B0606020202030204" pitchFamily="34" charset="0"/>
              </a:rPr>
              <a:t>:</a:t>
            </a:r>
            <a:endParaRPr lang="ru-RU" dirty="0" smtClean="0">
              <a:latin typeface="Arial Narrow" panose="020B0606020202030204" pitchFamily="34" charset="0"/>
            </a:endParaRPr>
          </a:p>
          <a:p>
            <a:endParaRPr lang="en-US" dirty="0" smtClean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- </a:t>
            </a:r>
            <a:r>
              <a:rPr lang="ru-RU" dirty="0" smtClean="0">
                <a:latin typeface="Arial Narrow" panose="020B0606020202030204" pitchFamily="34" charset="0"/>
              </a:rPr>
              <a:t>ООО «ГазпромВНИИГАЗ»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 - ООО «ВНИИСТ»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 - ИТЦ ООО «Газпром трансгаз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Екатеринбург»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b="1" dirty="0">
                <a:latin typeface="Arial Narrow" panose="020B0606020202030204" pitchFamily="34" charset="0"/>
              </a:rPr>
              <a:t>Материал находится в реестре ПАО «Газпром» с 2004 года</a:t>
            </a:r>
          </a:p>
          <a:p>
            <a:r>
              <a:rPr lang="ru-RU" b="1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0917" y="356556"/>
            <a:ext cx="10789920" cy="457200"/>
          </a:xfrm>
        </p:spPr>
        <p:txBody>
          <a:bodyPr/>
          <a:lstStyle/>
          <a:p>
            <a:r>
              <a:rPr lang="ru-RU" kern="0" dirty="0">
                <a:latin typeface="Arial Narrow" panose="020B0606020202030204" pitchFamily="34" charset="0"/>
              </a:rPr>
              <a:t>О</a:t>
            </a:r>
            <a:r>
              <a:rPr lang="ru-RU" kern="0" dirty="0" smtClean="0">
                <a:latin typeface="Arial Narrow" panose="020B0606020202030204" pitchFamily="34" charset="0"/>
              </a:rPr>
              <a:t>бщие сведения по аттестации материала</a:t>
            </a:r>
            <a:endParaRPr lang="ru-RU" kern="0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643" y="264989"/>
            <a:ext cx="2053160" cy="3148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238" y="264989"/>
            <a:ext cx="2324658" cy="3282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831" y="3431714"/>
            <a:ext cx="2208869" cy="3050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238" y="3275412"/>
            <a:ext cx="2400196" cy="318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94205" y="843566"/>
            <a:ext cx="6063758" cy="568582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latin typeface="Arial Narrow" panose="020B0606020202030204" pitchFamily="34" charset="0"/>
              </a:rPr>
              <a:t>Материал находится в реестре ПАО «Газпром» с 2004 года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ru-RU" sz="1800" dirty="0">
                <a:latin typeface="Arial Narrow" panose="020B0606020202030204" pitchFamily="34" charset="0"/>
              </a:rPr>
              <a:t>Покрытие успешно служит на объектах</a:t>
            </a:r>
            <a:r>
              <a:rPr lang="en-US" sz="1800" dirty="0" smtClean="0">
                <a:latin typeface="Arial Narrow" panose="020B0606020202030204" pitchFamily="34" charset="0"/>
              </a:rPr>
              <a:t>:</a:t>
            </a:r>
            <a:endParaRPr lang="ru-RU" sz="1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rial Narrow" panose="020B0606020202030204" pitchFamily="34" charset="0"/>
              </a:rPr>
              <a:t>ООО «Газпром трансгаз Махачкала»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rial Narrow" panose="020B0606020202030204" pitchFamily="34" charset="0"/>
              </a:rPr>
              <a:t>ООО «Газпром трансгаз Екатеринбург»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rial Narrow" panose="020B0606020202030204" pitchFamily="34" charset="0"/>
              </a:rPr>
              <a:t>ООО «Газпром трансгаз Югорск»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rial Narrow" panose="020B0606020202030204" pitchFamily="34" charset="0"/>
              </a:rPr>
              <a:t>ООО «Газпром трансгаз Санкт-Петербург»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rial Narrow" panose="020B0606020202030204" pitchFamily="34" charset="0"/>
              </a:rPr>
              <a:t>ООО «Газпром трансгаз Нижний Новгород»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rial Narrow" panose="020B0606020202030204" pitchFamily="34" charset="0"/>
              </a:rPr>
              <a:t>ООО «Газпром трансгаз Ставрополь»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rial Narrow" panose="020B0606020202030204" pitchFamily="34" charset="0"/>
              </a:rPr>
              <a:t>ООО «Газпром трансгаз Ухта»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rial Narrow" panose="020B0606020202030204" pitchFamily="34" charset="0"/>
              </a:rPr>
              <a:t>З</a:t>
            </a:r>
            <a:r>
              <a:rPr lang="ru-RU" sz="1800" dirty="0" smtClean="0">
                <a:latin typeface="Arial Narrow" panose="020B0606020202030204" pitchFamily="34" charset="0"/>
              </a:rPr>
              <a:t>ащищает </a:t>
            </a:r>
            <a:r>
              <a:rPr lang="ru-RU" sz="1800" dirty="0">
                <a:latin typeface="Arial Narrow" panose="020B0606020202030204" pitchFamily="34" charset="0"/>
              </a:rPr>
              <a:t>объекты Каспийского Трубопроводного </a:t>
            </a:r>
            <a:r>
              <a:rPr lang="ru-RU" sz="1800" dirty="0" smtClean="0">
                <a:latin typeface="Arial Narrow" panose="020B0606020202030204" pitchFamily="34" charset="0"/>
              </a:rPr>
              <a:t>Консорциума</a:t>
            </a:r>
            <a:endParaRPr lang="ru-RU" sz="1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Arial Narrow" panose="020B0606020202030204" pitchFamily="34" charset="0"/>
              </a:rPr>
              <a:t>З</a:t>
            </a:r>
            <a:r>
              <a:rPr lang="ru-RU" sz="1800" dirty="0" smtClean="0">
                <a:latin typeface="Arial Narrow" panose="020B0606020202030204" pitchFamily="34" charset="0"/>
              </a:rPr>
              <a:t>ащищает </a:t>
            </a:r>
            <a:r>
              <a:rPr lang="ru-RU" sz="1800" dirty="0">
                <a:latin typeface="Arial Narrow" panose="020B0606020202030204" pitchFamily="34" charset="0"/>
              </a:rPr>
              <a:t>стыки трубопровода </a:t>
            </a:r>
            <a:r>
              <a:rPr lang="ru-RU" sz="1800" dirty="0" smtClean="0">
                <a:latin typeface="Arial Narrow" panose="020B0606020202030204" pitchFamily="34" charset="0"/>
              </a:rPr>
              <a:t>Сахалин-1</a:t>
            </a:r>
            <a:endParaRPr lang="ru-RU" sz="18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94204" y="386366"/>
            <a:ext cx="10789920" cy="457200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Arial Narrow" panose="020B0606020202030204" pitchFamily="34" charset="0"/>
              </a:rPr>
              <a:t>Скотчкоут</a:t>
            </a:r>
            <a:r>
              <a:rPr lang="ru-RU" dirty="0" smtClean="0">
                <a:latin typeface="Arial Narrow" panose="020B0606020202030204" pitchFamily="34" charset="0"/>
              </a:rPr>
              <a:t> 352ЭйчТи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в России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783" y="590896"/>
            <a:ext cx="4920535" cy="546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9728" y="647700"/>
            <a:ext cx="10792731" cy="457200"/>
          </a:xfrm>
        </p:spPr>
        <p:txBody>
          <a:bodyPr lIns="0" tIns="0" rIns="0" bIns="0">
            <a:norm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Отзывы потребителей о </a:t>
            </a:r>
            <a:r>
              <a:rPr lang="ru-RU" dirty="0" err="1">
                <a:latin typeface="Arial Narrow" panose="020B0606020202030204" pitchFamily="34" charset="0"/>
              </a:rPr>
              <a:t>Скотчкоут</a:t>
            </a:r>
            <a:r>
              <a:rPr lang="ru-RU" dirty="0">
                <a:latin typeface="Arial Narrow" panose="020B0606020202030204" pitchFamily="34" charset="0"/>
              </a:rPr>
              <a:t> 352ЭйчТи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762" y="271328"/>
            <a:ext cx="3652838" cy="6328156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sz="quarter" idx="10"/>
          </p:nvPr>
        </p:nvSpPr>
        <p:spPr>
          <a:xfrm>
            <a:off x="209728" y="1949506"/>
            <a:ext cx="7691040" cy="29718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/>
              <a:t>В корпоративном издании «Трасса» ГТ Екатеринбург вышла статья «Однослойная работа», где можно прочесть про покрытие </a:t>
            </a:r>
            <a:r>
              <a:rPr lang="en-US" sz="2000" dirty="0" smtClean="0"/>
              <a:t>C</a:t>
            </a:r>
            <a:r>
              <a:rPr lang="ru-RU" sz="2000" dirty="0" err="1" smtClean="0"/>
              <a:t>котчкоут</a:t>
            </a:r>
            <a:r>
              <a:rPr lang="ru-RU" sz="2000" dirty="0" smtClean="0"/>
              <a:t>. С марта 2016 г. началась работа по освоению </a:t>
            </a:r>
            <a:r>
              <a:rPr lang="ru-RU" sz="2000" dirty="0" err="1" smtClean="0"/>
              <a:t>Скотчкоута</a:t>
            </a:r>
            <a:r>
              <a:rPr lang="ru-RU" sz="2000" dirty="0" smtClean="0"/>
              <a:t> 352</a:t>
            </a:r>
            <a:r>
              <a:rPr lang="en-US" sz="2000" dirty="0" smtClean="0"/>
              <a:t>HT</a:t>
            </a:r>
            <a:r>
              <a:rPr lang="ru-RU" sz="2000" dirty="0" smtClean="0"/>
              <a:t>, прежде чем </a:t>
            </a:r>
            <a:r>
              <a:rPr lang="ru-RU" sz="2000" dirty="0" err="1" smtClean="0"/>
              <a:t>Скотчкоут</a:t>
            </a:r>
            <a:r>
              <a:rPr lang="ru-RU" sz="2000" dirty="0" smtClean="0"/>
              <a:t> вывели на трассу его испытали не на одном десятке образцов.</a:t>
            </a:r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r>
              <a:rPr lang="ru-RU" sz="2000" dirty="0" smtClean="0"/>
              <a:t>«Главное достоинство </a:t>
            </a:r>
            <a:r>
              <a:rPr lang="ru-RU" sz="2000" dirty="0" err="1" smtClean="0"/>
              <a:t>Скотчкоута</a:t>
            </a:r>
            <a:r>
              <a:rPr lang="ru-RU" sz="2000" dirty="0" smtClean="0"/>
              <a:t> заключается в более простой технологии применения…Достаточно одного слоя, это и быстрее, и в два раза меньше материала и оборудования» – идет сравнение с одним из применяемых материалов.</a:t>
            </a:r>
            <a:endParaRPr lang="ru-RU" sz="2000" dirty="0"/>
          </a:p>
          <a:p>
            <a:pPr marL="0" indent="0" algn="just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8718484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11" y="894188"/>
            <a:ext cx="3591896" cy="2216518"/>
          </a:xfrm>
          <a:prstGeom prst="rect">
            <a:avLst/>
          </a:prstGeom>
        </p:spPr>
      </p:pic>
      <p:sp>
        <p:nvSpPr>
          <p:cNvPr id="9219" name="Title 6"/>
          <p:cNvSpPr>
            <a:spLocks noGrp="1"/>
          </p:cNvSpPr>
          <p:nvPr>
            <p:ph type="ctrTitle"/>
          </p:nvPr>
        </p:nvSpPr>
        <p:spPr bwMode="auto">
          <a:xfrm>
            <a:off x="690718" y="365154"/>
            <a:ext cx="11037887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Принципиальная схема нанесения </a:t>
            </a:r>
            <a:r>
              <a:rPr lang="ru-RU" dirty="0" err="1"/>
              <a:t>Скотчкоут</a:t>
            </a:r>
            <a:r>
              <a:rPr lang="ru-RU" dirty="0"/>
              <a:t> 352 </a:t>
            </a:r>
            <a:r>
              <a:rPr lang="ru-RU" dirty="0" err="1"/>
              <a:t>Эйч</a:t>
            </a:r>
            <a:r>
              <a:rPr lang="ru-RU" dirty="0"/>
              <a:t> </a:t>
            </a:r>
            <a:r>
              <a:rPr lang="ru-RU" dirty="0" err="1"/>
              <a:t>Ти</a:t>
            </a:r>
            <a:endParaRPr altLang="ru-RU" dirty="0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13" y="6346826"/>
            <a:ext cx="2457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90624" y="1445856"/>
            <a:ext cx="5529263" cy="4862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000" i="1" dirty="0">
              <a:cs typeface="Arial" charset="0"/>
            </a:endParaRPr>
          </a:p>
          <a:p>
            <a:pPr>
              <a:defRPr/>
            </a:pPr>
            <a:r>
              <a:rPr lang="en-US" sz="2000" i="1" dirty="0" err="1">
                <a:cs typeface="Arial" charset="0"/>
              </a:rPr>
              <a:t>Scotchkote</a:t>
            </a:r>
            <a:r>
              <a:rPr lang="en-US" sz="2000" i="1" dirty="0">
                <a:cs typeface="Arial" charset="0"/>
              </a:rPr>
              <a:t> </a:t>
            </a:r>
            <a:r>
              <a:rPr lang="en-US" sz="2000" i="1" dirty="0" smtClean="0">
                <a:cs typeface="Arial" charset="0"/>
              </a:rPr>
              <a:t>352HT</a:t>
            </a:r>
            <a:endParaRPr lang="ru-RU" sz="2000" i="1" dirty="0" smtClean="0">
              <a:cs typeface="Arial" charset="0"/>
            </a:endParaRPr>
          </a:p>
          <a:p>
            <a:pPr>
              <a:defRPr/>
            </a:pPr>
            <a:r>
              <a:rPr lang="ru-RU" b="1" dirty="0" smtClean="0">
                <a:cs typeface="Arial" charset="0"/>
              </a:rPr>
              <a:t>Описание</a:t>
            </a:r>
            <a:r>
              <a:rPr lang="ru-RU" b="1" dirty="0">
                <a:cs typeface="Arial" charset="0"/>
              </a:rPr>
              <a:t>: </a:t>
            </a:r>
            <a:r>
              <a:rPr lang="ru-RU" dirty="0">
                <a:cs typeface="Arial" charset="0"/>
              </a:rPr>
              <a:t/>
            </a:r>
            <a:br>
              <a:rPr lang="ru-RU" dirty="0">
                <a:cs typeface="Arial" charset="0"/>
              </a:rPr>
            </a:br>
            <a:r>
              <a:rPr lang="ru-RU" dirty="0">
                <a:cs typeface="Arial" charset="0"/>
              </a:rPr>
              <a:t>Двухкомпонентное полиуретановое покрытие, </a:t>
            </a:r>
            <a:r>
              <a:rPr lang="ru-RU" dirty="0" err="1">
                <a:cs typeface="Arial" charset="0"/>
              </a:rPr>
              <a:t>отвержадемое</a:t>
            </a:r>
            <a:r>
              <a:rPr lang="ru-RU" dirty="0">
                <a:cs typeface="Arial" charset="0"/>
              </a:rPr>
              <a:t> под действием тепла.</a:t>
            </a:r>
            <a:br>
              <a:rPr lang="ru-RU" dirty="0">
                <a:cs typeface="Arial" charset="0"/>
              </a:rPr>
            </a:br>
            <a:r>
              <a:rPr lang="ru-RU" dirty="0">
                <a:cs typeface="Arial" charset="0"/>
              </a:rPr>
              <a:t>Толщина слоя – от 1,5 </a:t>
            </a:r>
            <a:r>
              <a:rPr lang="ru-RU" dirty="0" smtClean="0">
                <a:cs typeface="Arial" charset="0"/>
              </a:rPr>
              <a:t>мм</a:t>
            </a:r>
          </a:p>
          <a:p>
            <a:pPr>
              <a:defRPr/>
            </a:pPr>
            <a:endParaRPr lang="ru-RU" dirty="0" smtClean="0">
              <a:cs typeface="Arial" charset="0"/>
            </a:endParaRPr>
          </a:p>
          <a:p>
            <a:r>
              <a:rPr lang="ru-RU" b="1" dirty="0" smtClean="0"/>
              <a:t>Нанесение:</a:t>
            </a:r>
            <a:endParaRPr lang="ru-RU" b="1" dirty="0"/>
          </a:p>
          <a:p>
            <a:r>
              <a:rPr lang="ru-RU" dirty="0" smtClean="0"/>
              <a:t>Покрытие </a:t>
            </a:r>
            <a:r>
              <a:rPr lang="ru-RU" dirty="0"/>
              <a:t>наносится в полевых или заводских условиях с помощью оборудования, обеспечивающего </a:t>
            </a:r>
            <a:r>
              <a:rPr lang="ru-RU" dirty="0" smtClean="0"/>
              <a:t>нагрев компонентов</a:t>
            </a:r>
            <a:r>
              <a:rPr lang="ru-RU" dirty="0"/>
              <a:t>, их точно дозированное смешение и </a:t>
            </a:r>
            <a:r>
              <a:rPr lang="ru-RU" dirty="0" smtClean="0"/>
              <a:t>безвоздушное </a:t>
            </a:r>
            <a:r>
              <a:rPr lang="ru-RU" dirty="0"/>
              <a:t>напыление. </a:t>
            </a:r>
            <a:endParaRPr lang="ru-RU" dirty="0">
              <a:cs typeface="Arial" charset="0"/>
            </a:endParaRPr>
          </a:p>
          <a:p>
            <a:pPr>
              <a:defRPr/>
            </a:pPr>
            <a:r>
              <a:rPr lang="ru-RU" dirty="0">
                <a:cs typeface="Arial" charset="0"/>
              </a:rPr>
              <a:t/>
            </a:r>
            <a:br>
              <a:rPr lang="ru-RU" dirty="0">
                <a:cs typeface="Arial" charset="0"/>
              </a:rPr>
            </a:br>
            <a:r>
              <a:rPr lang="ru-RU" b="1" dirty="0">
                <a:cs typeface="Arial" charset="0"/>
              </a:rPr>
              <a:t>Основные преимущества: </a:t>
            </a:r>
            <a:r>
              <a:rPr lang="ru-RU" dirty="0">
                <a:cs typeface="Arial" charset="0"/>
              </a:rPr>
              <a:t/>
            </a:r>
            <a:br>
              <a:rPr lang="ru-RU" dirty="0">
                <a:cs typeface="Arial" charset="0"/>
              </a:rPr>
            </a:br>
            <a:r>
              <a:rPr lang="ru-RU" dirty="0">
                <a:cs typeface="Arial" charset="0"/>
              </a:rPr>
              <a:t>Образует прочный внешний слой, устойчивый к </a:t>
            </a:r>
            <a:r>
              <a:rPr lang="ru-RU" dirty="0" err="1">
                <a:cs typeface="Arial" charset="0"/>
              </a:rPr>
              <a:t>сдиру</a:t>
            </a:r>
            <a:r>
              <a:rPr lang="ru-RU" dirty="0">
                <a:cs typeface="Arial" charset="0"/>
              </a:rPr>
              <a:t>, прорезу, </a:t>
            </a:r>
            <a:r>
              <a:rPr lang="ru-RU" dirty="0" err="1">
                <a:cs typeface="Arial" charset="0"/>
              </a:rPr>
              <a:t>пенетрации</a:t>
            </a:r>
            <a:r>
              <a:rPr lang="ru-RU" dirty="0">
                <a:cs typeface="Arial" charset="0"/>
              </a:rPr>
              <a:t> и истиранию. </a:t>
            </a:r>
          </a:p>
          <a:p>
            <a:pPr>
              <a:defRPr/>
            </a:pPr>
            <a:r>
              <a:rPr lang="ru-RU" dirty="0">
                <a:cs typeface="Arial" charset="0"/>
              </a:rPr>
              <a:t>Допустимые температуры эксплуатации  от -</a:t>
            </a:r>
            <a:r>
              <a:rPr lang="ru-RU" dirty="0" err="1">
                <a:cs typeface="Arial" charset="0"/>
              </a:rPr>
              <a:t>50С</a:t>
            </a:r>
            <a:r>
              <a:rPr lang="ru-RU" dirty="0">
                <a:cs typeface="Arial" charset="0"/>
              </a:rPr>
              <a:t>  до +110С.</a:t>
            </a:r>
          </a:p>
        </p:txBody>
      </p:sp>
      <p:sp>
        <p:nvSpPr>
          <p:cNvPr id="14" name="Right Arrow 13"/>
          <p:cNvSpPr/>
          <p:nvPr/>
        </p:nvSpPr>
        <p:spPr>
          <a:xfrm flipH="1">
            <a:off x="4460047" y="1690716"/>
            <a:ext cx="1836738" cy="50323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97257" y="3254375"/>
            <a:ext cx="3898900" cy="3492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lnSpc>
                <a:spcPct val="85000"/>
              </a:lnSpc>
              <a:spcAft>
                <a:spcPts val="300"/>
              </a:spcAft>
              <a:defRPr/>
            </a:pPr>
            <a:r>
              <a:rPr lang="ru-RU" sz="2000" kern="0" dirty="0">
                <a:latin typeface="Arial Narrow" pitchFamily="34" charset="0"/>
                <a:ea typeface="MS PGothic" pitchFamily="34" charset="-128"/>
                <a:cs typeface="+mj-cs"/>
              </a:rPr>
              <a:t>Процесс нанесения</a:t>
            </a:r>
            <a:r>
              <a:rPr lang="en-US" sz="2000" kern="0" dirty="0">
                <a:latin typeface="Arial Narrow" pitchFamily="34" charset="0"/>
                <a:ea typeface="MS PGothic" pitchFamily="34" charset="-128"/>
                <a:cs typeface="+mj-cs"/>
              </a:rPr>
              <a:t> PU</a:t>
            </a:r>
            <a:endParaRPr lang="en-US" sz="2000" b="1" kern="0" dirty="0">
              <a:latin typeface="Arial Narrow" pitchFamily="34" charset="0"/>
              <a:ea typeface="MS PGothic" pitchFamily="34" charset="-128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81" y="3571151"/>
            <a:ext cx="3838480" cy="31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1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987" y="425187"/>
            <a:ext cx="10789920" cy="457200"/>
          </a:xfrm>
        </p:spPr>
        <p:txBody>
          <a:bodyPr/>
          <a:lstStyle/>
          <a:p>
            <a:r>
              <a:rPr lang="ru-RU" dirty="0" smtClean="0"/>
              <a:t>Оборудование по нанесению покрытия </a:t>
            </a:r>
            <a:r>
              <a:rPr lang="ru-RU" dirty="0" err="1" smtClean="0"/>
              <a:t>Скотчкоут</a:t>
            </a:r>
            <a:r>
              <a:rPr lang="ru-RU" dirty="0" smtClean="0"/>
              <a:t> 352 Эйч Ти</a:t>
            </a:r>
            <a:endParaRPr lang="ru-RU" dirty="0">
              <a:cs typeface="3M Circular TT Bold" panose="020B0804020101010102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987" y="1502931"/>
            <a:ext cx="590701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cs typeface="3M Circular TT Book" panose="020B0604020101020102" pitchFamily="34" charset="0"/>
              </a:rPr>
              <a:t>Хорошо зарекомендовавшие себя годами эксплуатации «в поле» установки по нанесению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cs typeface="3M Circular TT Book" panose="020B0604020101020102" pitchFamily="34" charset="0"/>
            </a:endParaRPr>
          </a:p>
          <a:p>
            <a:endParaRPr lang="ru-RU" sz="2000" dirty="0">
              <a:cs typeface="3M Circular TT Book" panose="020B0604020101020102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3M Circular TT Book" panose="020B0604020101020102" pitchFamily="34" charset="0"/>
              <a:cs typeface="3M Circular TT Book" panose="020B0604020101020102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3M Circular TT Book" panose="020B0604020101020102" pitchFamily="34" charset="0"/>
              <a:cs typeface="3M Circular TT Book" panose="020B0604020101020102" pitchFamily="34" charset="0"/>
            </a:endParaRPr>
          </a:p>
          <a:p>
            <a:endParaRPr lang="ru-RU" sz="2000" dirty="0">
              <a:cs typeface="3M Circular TT Book" panose="020B0604020101020102" pitchFamily="34" charset="0"/>
            </a:endParaRPr>
          </a:p>
          <a:p>
            <a:endParaRPr lang="ru-RU" sz="2000" dirty="0">
              <a:cs typeface="3M Circular TT Book" panose="020B0604020101020102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3M Circular TT Book" panose="020B0604020101020102" pitchFamily="34" charset="0"/>
              <a:cs typeface="3M Circular TT Book" panose="020B0604020101020102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cs typeface="3M Circular TT Book" panose="020B0604020101020102" pitchFamily="34" charset="0"/>
              </a:rPr>
              <a:t>Новые проекты</a:t>
            </a:r>
            <a:r>
              <a:rPr lang="en-US" sz="20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 c</a:t>
            </a:r>
            <a:r>
              <a:rPr lang="ru-RU" sz="2000" dirty="0">
                <a:cs typeface="3M Circular TT Book" panose="020B0604020101020102" pitchFamily="34" charset="0"/>
              </a:rPr>
              <a:t> отечественными производителями оборудования </a:t>
            </a:r>
            <a:endParaRPr lang="en-US" sz="2000" dirty="0">
              <a:latin typeface="3M Circular TT Book" panose="020B0604020101020102" pitchFamily="34" charset="0"/>
              <a:cs typeface="3M Circular TT Book" panose="020B0604020101020102" pitchFamily="34" charset="0"/>
            </a:endParaRPr>
          </a:p>
          <a:p>
            <a:endParaRPr lang="ru-RU" sz="2000" dirty="0">
              <a:cs typeface="3M Circular TT Book" panose="020B0604020101020102" pitchFamily="34" charset="0"/>
            </a:endParaRPr>
          </a:p>
          <a:p>
            <a:endParaRPr lang="ru-RU" sz="2000" dirty="0">
              <a:cs typeface="3M Circular TT Book" panose="020B0604020101020102" pitchFamily="34" charset="0"/>
            </a:endParaRPr>
          </a:p>
          <a:p>
            <a:endParaRPr lang="ru-RU" sz="2000" dirty="0">
              <a:cs typeface="3M Circular TT Book" panose="020B0604020101020102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9" y="5208005"/>
            <a:ext cx="2220289" cy="929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719" y="5470491"/>
            <a:ext cx="3324279" cy="62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42" y="2513962"/>
            <a:ext cx="2091508" cy="9741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5" y="2524108"/>
            <a:ext cx="1110726" cy="12044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9998" y="789464"/>
            <a:ext cx="6004228" cy="556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05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518345"/>
              </p:ext>
            </p:extLst>
          </p:nvPr>
        </p:nvGraphicFramePr>
        <p:xfrm>
          <a:off x="285750" y="1371601"/>
          <a:ext cx="11630027" cy="3777004"/>
        </p:xfrm>
        <a:graphic>
          <a:graphicData uri="http://schemas.openxmlformats.org/drawingml/2006/table">
            <a:tbl>
              <a:tblPr/>
              <a:tblGrid>
                <a:gridCol w="489899"/>
                <a:gridCol w="2455062"/>
                <a:gridCol w="941702"/>
                <a:gridCol w="941702"/>
                <a:gridCol w="603545"/>
                <a:gridCol w="958825"/>
                <a:gridCol w="950264"/>
                <a:gridCol w="1061555"/>
                <a:gridCol w="1052993"/>
                <a:gridCol w="1184689"/>
                <a:gridCol w="989791"/>
              </a:tblGrid>
              <a:tr h="4857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№</a:t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п.п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 работ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Количество материала, кг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Ед.</a:t>
                      </a:r>
                      <a:b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измер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Стоимость изоляции, тыс.руб.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Сравнение</a:t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МТР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Сравнение общей стоимости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МТР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(МТР + Работы)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сборник расценок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ПАО «Газпром»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23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ТП*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Скотчкоут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352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ЭчТи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ТП*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Скотчкоут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352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ЭчТи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ТП*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Скоутчкоут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352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ЭчТи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Изоляция трубы Ду 1400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м.п.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Изоляция трубы Ду 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м.п.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Изоляция трубы Ду 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м.п.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Изоляция крана шарового Ду1000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шт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lIns="0" tIns="0" rIns="0" bIns="0">
            <a:noAutofit/>
          </a:bodyPr>
          <a:lstStyle/>
          <a:p>
            <a:r>
              <a:rPr lang="ru-RU" dirty="0"/>
              <a:t>Стоимость изоляции в ценах 2016 года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5757863" y="3739101"/>
            <a:ext cx="1828800" cy="1335176"/>
          </a:xfrm>
          <a:prstGeom prst="roundRect">
            <a:avLst/>
          </a:prstGeom>
          <a:noFill/>
          <a:ln w="889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7758518" y="3739100"/>
            <a:ext cx="1828800" cy="1335177"/>
          </a:xfrm>
          <a:prstGeom prst="roundRect">
            <a:avLst/>
          </a:prstGeom>
          <a:noFill/>
          <a:ln w="889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213" y="5525037"/>
            <a:ext cx="11182496" cy="682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dirty="0" smtClean="0">
                <a:latin typeface="+mn-lt"/>
              </a:rPr>
              <a:t>ТП*- текущее покрытие, двухслойное, из реестра </a:t>
            </a:r>
            <a:r>
              <a:rPr lang="ru-RU" smtClean="0">
                <a:latin typeface="+mn-lt"/>
              </a:rPr>
              <a:t>ПАО «Газпром», </a:t>
            </a:r>
            <a:r>
              <a:rPr lang="ru-RU" dirty="0" smtClean="0">
                <a:latin typeface="+mn-lt"/>
              </a:rPr>
              <a:t>имеющее </a:t>
            </a:r>
            <a:r>
              <a:rPr lang="ru-RU" dirty="0" smtClean="0"/>
              <a:t>4 </a:t>
            </a:r>
            <a:r>
              <a:rPr lang="ru-RU" dirty="0"/>
              <a:t>компонента (2 компонента </a:t>
            </a:r>
            <a:r>
              <a:rPr lang="ru-RU" dirty="0" err="1"/>
              <a:t>праймера</a:t>
            </a:r>
            <a:r>
              <a:rPr lang="ru-RU" dirty="0"/>
              <a:t> + 2 компонента </a:t>
            </a:r>
            <a:r>
              <a:rPr lang="ru-RU" dirty="0" smtClean="0"/>
              <a:t>мастики).</a:t>
            </a:r>
            <a:endParaRPr lang="ru-RU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2046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2117468"/>
            <a:ext cx="11190514" cy="22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TreppeMontage2.jpg" descr="/Users/iMacWo/Desktop/TreppeMontage2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28600"/>
            <a:ext cx="92662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hteck 31"/>
          <p:cNvSpPr/>
          <p:nvPr/>
        </p:nvSpPr>
        <p:spPr bwMode="auto">
          <a:xfrm>
            <a:off x="1589" y="1"/>
            <a:ext cx="12188825" cy="4873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>
              <a:ea typeface="Arial" charset="0"/>
              <a:cs typeface="Arial" charset="0"/>
            </a:endParaRPr>
          </a:p>
        </p:txBody>
      </p:sp>
      <p:cxnSp>
        <p:nvCxnSpPr>
          <p:cNvPr id="67588" name="Gerade Verbindung 25"/>
          <p:cNvCxnSpPr>
            <a:cxnSpLocks noChangeShapeType="1"/>
          </p:cNvCxnSpPr>
          <p:nvPr/>
        </p:nvCxnSpPr>
        <p:spPr bwMode="auto">
          <a:xfrm>
            <a:off x="1589" y="3419475"/>
            <a:ext cx="1387475" cy="0"/>
          </a:xfrm>
          <a:prstGeom prst="line">
            <a:avLst/>
          </a:prstGeom>
          <a:noFill/>
          <a:ln w="12700" algn="ctr">
            <a:solidFill>
              <a:srgbClr val="552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Ellipse 30"/>
          <p:cNvSpPr/>
          <p:nvPr/>
        </p:nvSpPr>
        <p:spPr bwMode="auto">
          <a:xfrm>
            <a:off x="9034166" y="2087341"/>
            <a:ext cx="2694826" cy="2664268"/>
          </a:xfrm>
          <a:prstGeom prst="ellipse">
            <a:avLst/>
          </a:prstGeom>
          <a:gradFill>
            <a:gsLst>
              <a:gs pos="0">
                <a:srgbClr val="1F3399"/>
              </a:gs>
              <a:gs pos="28000">
                <a:srgbClr val="9B2CA4">
                  <a:alpha val="81961"/>
                </a:srgbClr>
              </a:gs>
              <a:gs pos="100000">
                <a:srgbClr val="282D90">
                  <a:alpha val="75000"/>
                </a:srgbClr>
              </a:gs>
            </a:gsLst>
            <a:lin ang="108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tabLst>
                <a:tab pos="144463" algn="l"/>
              </a:tabLst>
              <a:defRPr/>
            </a:pPr>
            <a:r>
              <a:rPr lang="de-DE" dirty="0"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8975054" y="3003976"/>
            <a:ext cx="2813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3M в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charset="0"/>
              </a:rPr>
              <a:t>первой пятерке!</a:t>
            </a:r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cxnSp>
        <p:nvCxnSpPr>
          <p:cNvPr id="67593" name="Gerade Verbindung 44"/>
          <p:cNvCxnSpPr>
            <a:cxnSpLocks noChangeShapeType="1"/>
          </p:cNvCxnSpPr>
          <p:nvPr/>
        </p:nvCxnSpPr>
        <p:spPr bwMode="auto">
          <a:xfrm>
            <a:off x="11712577" y="3424238"/>
            <a:ext cx="477837" cy="0"/>
          </a:xfrm>
          <a:prstGeom prst="line">
            <a:avLst/>
          </a:prstGeom>
          <a:noFill/>
          <a:ln w="12700" algn="ctr">
            <a:solidFill>
              <a:srgbClr val="552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94" name="Titel 29"/>
          <p:cNvSpPr>
            <a:spLocks noGrp="1"/>
          </p:cNvSpPr>
          <p:nvPr>
            <p:ph type="ctrTitle"/>
          </p:nvPr>
        </p:nvSpPr>
        <p:spPr bwMode="auto">
          <a:xfrm>
            <a:off x="687388" y="457200"/>
            <a:ext cx="1079023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>
                <a:latin typeface="Arial Narrow" panose="020B0606020202030204" pitchFamily="34" charset="0"/>
              </a:rPr>
              <a:t>Самые инновационные компании в </a:t>
            </a:r>
            <a:r>
              <a:rPr lang="ru-RU" altLang="ru-RU" dirty="0" smtClean="0">
                <a:latin typeface="Arial Narrow" panose="020B0606020202030204" pitchFamily="34" charset="0"/>
              </a:rPr>
              <a:t>мире!</a:t>
            </a:r>
            <a:endParaRPr lang="de-DE" altLang="ru-RU" dirty="0" smtClean="0">
              <a:latin typeface="Arial Narrow" panose="020B0606020202030204" pitchFamily="34" charset="0"/>
            </a:endParaRPr>
          </a:p>
        </p:txBody>
      </p:sp>
      <p:sp>
        <p:nvSpPr>
          <p:cNvPr id="18" name="Eine Ecke des Rechtecks abrunden 17"/>
          <p:cNvSpPr/>
          <p:nvPr/>
        </p:nvSpPr>
        <p:spPr bwMode="auto">
          <a:xfrm rot="10800000" flipH="1">
            <a:off x="1587" y="4603899"/>
            <a:ext cx="1754187" cy="1342876"/>
          </a:xfrm>
          <a:prstGeom prst="round1Rect">
            <a:avLst>
              <a:gd name="adj" fmla="val 18992"/>
            </a:avLst>
          </a:prstGeom>
          <a:gradFill flip="none" rotWithShape="1">
            <a:gsLst>
              <a:gs pos="0">
                <a:srgbClr val="1F3399"/>
              </a:gs>
              <a:gs pos="28000">
                <a:srgbClr val="9B2CA4">
                  <a:alpha val="81961"/>
                </a:srgbClr>
              </a:gs>
              <a:gs pos="100000">
                <a:srgbClr val="282D9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>
              <a:ea typeface="Arial" charset="0"/>
              <a:cs typeface="Arial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38112" y="5098330"/>
            <a:ext cx="148113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1000" dirty="0" smtClean="0">
                <a:solidFill>
                  <a:schemeClr val="bg1"/>
                </a:solidFill>
                <a:latin typeface="+mj-lt"/>
                <a:cs typeface="Arial" charset="0"/>
              </a:rPr>
              <a:t>данные</a:t>
            </a:r>
            <a:r>
              <a:rPr lang="en-GB" sz="1000" dirty="0" smtClean="0">
                <a:solidFill>
                  <a:schemeClr val="bg1"/>
                </a:solidFill>
                <a:latin typeface="+mj-lt"/>
                <a:cs typeface="Arial" charset="0"/>
              </a:rPr>
              <a:t>:</a:t>
            </a:r>
            <a:endParaRPr lang="en-GB" sz="1000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GB" sz="1000" dirty="0">
                <a:solidFill>
                  <a:schemeClr val="bg1"/>
                </a:solidFill>
                <a:latin typeface="+mj-lt"/>
                <a:cs typeface="Arial" charset="0"/>
              </a:rPr>
              <a:t>Booz &amp; Company, 2013</a:t>
            </a:r>
          </a:p>
        </p:txBody>
      </p:sp>
    </p:spTree>
    <p:extLst>
      <p:ext uri="{BB962C8B-B14F-4D97-AF65-F5344CB8AC3E}">
        <p14:creationId xmlns:p14="http://schemas.microsoft.com/office/powerpoint/2010/main" val="33345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75700" y="234043"/>
            <a:ext cx="7924800" cy="493713"/>
          </a:xfrm>
        </p:spPr>
        <p:txBody>
          <a:bodyPr lIns="91436" tIns="45719" rIns="91436" bIns="45719">
            <a:noAutofit/>
          </a:bodyPr>
          <a:lstStyle/>
          <a:p>
            <a:pPr defTabSz="914361">
              <a:lnSpc>
                <a:spcPct val="85000"/>
              </a:lnSpc>
              <a:spcAft>
                <a:spcPts val="300"/>
              </a:spcAft>
            </a:pPr>
            <a:r>
              <a:rPr lang="ru-RU" altLang="ru-RU" dirty="0">
                <a:latin typeface="Arial Narrow" charset="0"/>
                <a:ea typeface="+mn-ea"/>
                <a:cs typeface="+mn-cs"/>
              </a:rPr>
              <a:t>Программа выступления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sz="half" idx="1"/>
          </p:nvPr>
        </p:nvSpPr>
        <p:spPr>
          <a:xfrm>
            <a:off x="675700" y="909815"/>
            <a:ext cx="11154350" cy="5300485"/>
          </a:xfrm>
        </p:spPr>
        <p:txBody>
          <a:bodyPr vert="horz" wrap="square" lIns="0" tIns="0" rIns="180000" bIns="0" rtlCol="0" anchor="t" anchorCtr="0">
            <a:noAutofit/>
          </a:bodyPr>
          <a:lstStyle/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en-US" altLang="ru-RU" dirty="0" smtClean="0">
                <a:latin typeface="Arial Narrow" panose="020B0606020202030204" pitchFamily="34" charset="0"/>
                <a:cs typeface="Arial" panose="020B0604020202020204" pitchFamily="34" charset="0"/>
              </a:rPr>
              <a:t>C</a:t>
            </a:r>
            <a:r>
              <a:rPr lang="ru-RU" altLang="ru-RU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амые</a:t>
            </a:r>
            <a:r>
              <a:rPr lang="ru-RU" altLang="ru-RU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 Narrow" panose="020B0606020202030204" pitchFamily="34" charset="0"/>
                <a:cs typeface="Arial" panose="020B0604020202020204" pitchFamily="34" charset="0"/>
              </a:rPr>
              <a:t>известные изобретения </a:t>
            </a:r>
            <a:r>
              <a:rPr lang="ru-RU" altLang="ru-RU" dirty="0" smtClean="0">
                <a:latin typeface="Arial Narrow" panose="020B0606020202030204" pitchFamily="34" charset="0"/>
                <a:cs typeface="Arial" panose="020B0604020202020204" pitchFamily="34" charset="0"/>
              </a:rPr>
              <a:t>3М</a:t>
            </a:r>
          </a:p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ru-RU" altLang="ru-RU" dirty="0" smtClean="0">
                <a:latin typeface="Arial Narrow" panose="020B0606020202030204" pitchFamily="34" charset="0"/>
                <a:cs typeface="Arial" panose="020B0604020202020204" pitchFamily="34" charset="0"/>
              </a:rPr>
              <a:t>3М в России</a:t>
            </a:r>
          </a:p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ru-RU" dirty="0" err="1">
                <a:latin typeface="Arial Narrow" panose="020B0606020202030204" pitchFamily="34" charset="0"/>
              </a:rPr>
              <a:t>Скотчкоут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b="1" dirty="0">
                <a:latin typeface="Arial Narrow" panose="020B0606020202030204" pitchFamily="34" charset="0"/>
              </a:rPr>
              <a:t>- </a:t>
            </a:r>
            <a:r>
              <a:rPr lang="ru-RU" dirty="0">
                <a:latin typeface="Arial Narrow" panose="020B0606020202030204" pitchFamily="34" charset="0"/>
              </a:rPr>
              <a:t>покрытия для </a:t>
            </a:r>
            <a:r>
              <a:rPr lang="ru-RU" dirty="0" smtClean="0">
                <a:latin typeface="Arial Narrow" panose="020B0606020202030204" pitchFamily="34" charset="0"/>
              </a:rPr>
              <a:t>труб</a:t>
            </a:r>
          </a:p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ru-RU" altLang="ru-RU" kern="0" dirty="0">
                <a:latin typeface="Arial Narrow" panose="020B0606020202030204" pitchFamily="34" charset="0"/>
              </a:rPr>
              <a:t>Применение и эксплуатация термореактивного покрытия </a:t>
            </a:r>
            <a:r>
              <a:rPr lang="ru-RU" altLang="ru-RU" dirty="0" err="1">
                <a:latin typeface="Arial Narrow" panose="020B0606020202030204" pitchFamily="34" charset="0"/>
              </a:rPr>
              <a:t>Скотчкоут</a:t>
            </a:r>
            <a:r>
              <a:rPr lang="ru-RU" altLang="ru-RU" dirty="0">
                <a:latin typeface="Arial Narrow" panose="020B0606020202030204" pitchFamily="34" charset="0"/>
              </a:rPr>
              <a:t> 352 </a:t>
            </a:r>
            <a:r>
              <a:rPr lang="ru-RU" altLang="ru-RU" dirty="0" err="1">
                <a:latin typeface="Arial Narrow" panose="020B0606020202030204" pitchFamily="34" charset="0"/>
              </a:rPr>
              <a:t>ЭйчТи</a:t>
            </a:r>
            <a:r>
              <a:rPr lang="ru-RU" altLang="ru-RU" kern="0" dirty="0">
                <a:latin typeface="Arial Narrow" panose="020B0606020202030204" pitchFamily="34" charset="0"/>
              </a:rPr>
              <a:t>. Объекты применения </a:t>
            </a:r>
            <a:endParaRPr lang="ru-RU" altLang="ru-RU" kern="0" dirty="0" smtClean="0">
              <a:latin typeface="Arial Narrow" panose="020B0606020202030204" pitchFamily="34" charset="0"/>
            </a:endParaRPr>
          </a:p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ru-RU" altLang="ru-RU" dirty="0">
                <a:latin typeface="Arial Narrow" panose="020B0606020202030204" pitchFamily="34" charset="0"/>
              </a:rPr>
              <a:t>Преимущества </a:t>
            </a:r>
            <a:r>
              <a:rPr lang="ru-RU" altLang="ru-RU" dirty="0" err="1">
                <a:latin typeface="Arial Narrow" panose="020B0606020202030204" pitchFamily="34" charset="0"/>
              </a:rPr>
              <a:t>Скотчкоут</a:t>
            </a:r>
            <a:r>
              <a:rPr lang="ru-RU" altLang="ru-RU" dirty="0">
                <a:latin typeface="Arial Narrow" panose="020B0606020202030204" pitchFamily="34" charset="0"/>
              </a:rPr>
              <a:t> 352 </a:t>
            </a:r>
            <a:r>
              <a:rPr lang="ru-RU" altLang="ru-RU" dirty="0" err="1">
                <a:latin typeface="Arial Narrow" panose="020B0606020202030204" pitchFamily="34" charset="0"/>
              </a:rPr>
              <a:t>ЭйчТи</a:t>
            </a:r>
            <a:r>
              <a:rPr lang="ru-RU" altLang="ru-RU" dirty="0">
                <a:latin typeface="Arial Narrow" panose="020B0606020202030204" pitchFamily="34" charset="0"/>
              </a:rPr>
              <a:t>. </a:t>
            </a:r>
            <a:r>
              <a:rPr lang="ru-RU" altLang="ru-RU" dirty="0" smtClean="0">
                <a:latin typeface="Arial Narrow" panose="020B0606020202030204" pitchFamily="34" charset="0"/>
              </a:rPr>
              <a:t>Что </a:t>
            </a:r>
            <a:r>
              <a:rPr lang="ru-RU" altLang="ru-RU" dirty="0">
                <a:latin typeface="Arial Narrow" panose="020B0606020202030204" pitchFamily="34" charset="0"/>
              </a:rPr>
              <a:t>еще следует знать</a:t>
            </a:r>
            <a:r>
              <a:rPr lang="ru-RU" altLang="ru-RU" dirty="0" smtClean="0">
                <a:latin typeface="Arial Narrow" panose="020B0606020202030204" pitchFamily="34" charset="0"/>
              </a:rPr>
              <a:t>?</a:t>
            </a:r>
          </a:p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ru-RU" kern="0" dirty="0">
                <a:latin typeface="Arial Narrow" panose="020B0606020202030204" pitchFamily="34" charset="0"/>
              </a:rPr>
              <a:t>Общие сведения по аттестации </a:t>
            </a:r>
            <a:r>
              <a:rPr lang="ru-RU" kern="0" dirty="0" smtClean="0">
                <a:latin typeface="Arial Narrow" panose="020B0606020202030204" pitchFamily="34" charset="0"/>
              </a:rPr>
              <a:t>материала</a:t>
            </a:r>
          </a:p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ru-RU" dirty="0" err="1">
                <a:latin typeface="Arial Narrow" panose="020B0606020202030204" pitchFamily="34" charset="0"/>
              </a:rPr>
              <a:t>Скотчкоут</a:t>
            </a:r>
            <a:r>
              <a:rPr lang="ru-RU" dirty="0">
                <a:latin typeface="Arial Narrow" panose="020B0606020202030204" pitchFamily="34" charset="0"/>
              </a:rPr>
              <a:t> 352ЭйчТи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в </a:t>
            </a:r>
            <a:r>
              <a:rPr lang="ru-RU" dirty="0" smtClean="0">
                <a:latin typeface="Arial Narrow" panose="020B0606020202030204" pitchFamily="34" charset="0"/>
              </a:rPr>
              <a:t>России</a:t>
            </a:r>
          </a:p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ru-RU" dirty="0">
                <a:latin typeface="Arial Narrow" panose="020B0606020202030204" pitchFamily="34" charset="0"/>
              </a:rPr>
              <a:t>Отзывы потребителей о </a:t>
            </a:r>
            <a:r>
              <a:rPr lang="ru-RU" dirty="0" err="1">
                <a:latin typeface="Arial Narrow" panose="020B0606020202030204" pitchFamily="34" charset="0"/>
              </a:rPr>
              <a:t>Скотчкоут</a:t>
            </a:r>
            <a:r>
              <a:rPr lang="ru-RU" dirty="0">
                <a:latin typeface="Arial Narrow" panose="020B0606020202030204" pitchFamily="34" charset="0"/>
              </a:rPr>
              <a:t> 352ЭйчТи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ru-RU" altLang="ru-RU" dirty="0" smtClean="0">
              <a:latin typeface="Arial Narrow" panose="020B0606020202030204" pitchFamily="34" charset="0"/>
            </a:endParaRPr>
          </a:p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ru-RU" kern="0" dirty="0" smtClean="0">
                <a:latin typeface="Arial Narrow" panose="020B0606020202030204" pitchFamily="34" charset="0"/>
              </a:rPr>
              <a:t>Принципиальная схема нанесения покрытия</a:t>
            </a:r>
          </a:p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ru-RU" kern="0" dirty="0">
                <a:latin typeface="Arial Narrow" panose="020B0606020202030204" pitchFamily="34" charset="0"/>
              </a:rPr>
              <a:t>Оборудование по нанесению </a:t>
            </a:r>
            <a:r>
              <a:rPr lang="ru-RU" kern="0" dirty="0" smtClean="0">
                <a:latin typeface="Arial Narrow" panose="020B0606020202030204" pitchFamily="34" charset="0"/>
              </a:rPr>
              <a:t>покрытия</a:t>
            </a:r>
          </a:p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ru-RU" kern="0" dirty="0" smtClean="0">
                <a:latin typeface="Arial Narrow" panose="020B0606020202030204" pitchFamily="34" charset="0"/>
              </a:rPr>
              <a:t>Стоимость </a:t>
            </a:r>
            <a:r>
              <a:rPr lang="ru-RU" kern="0" dirty="0">
                <a:latin typeface="Arial Narrow" panose="020B0606020202030204" pitchFamily="34" charset="0"/>
              </a:rPr>
              <a:t>изоляции в ценах 2016 года</a:t>
            </a:r>
          </a:p>
          <a:p>
            <a:pPr>
              <a:spcAft>
                <a:spcPts val="800"/>
              </a:spcAft>
              <a:buClr>
                <a:srgbClr val="FFC000"/>
              </a:buClr>
              <a:buChar char="►"/>
            </a:pPr>
            <a:r>
              <a:rPr lang="ru-RU" altLang="ru-RU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Подведение </a:t>
            </a:r>
            <a:r>
              <a:rPr lang="ru-RU" altLang="ru-RU" dirty="0">
                <a:latin typeface="Arial Narrow" panose="020B0606020202030204" pitchFamily="34" charset="0"/>
                <a:cs typeface="Arial" panose="020B0604020202020204" pitchFamily="34" charset="0"/>
              </a:rPr>
              <a:t>итогов. Вопросы</a:t>
            </a:r>
            <a:endParaRPr lang="en-US" altLang="ru-RU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825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 bwMode="auto">
          <a:xfrm>
            <a:off x="1589" y="1"/>
            <a:ext cx="12188825" cy="4873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Arial" charset="0"/>
              <a:cs typeface="Arial" charset="0"/>
            </a:endParaRPr>
          </a:p>
        </p:txBody>
      </p:sp>
      <p:grpSp>
        <p:nvGrpSpPr>
          <p:cNvPr id="63491" name="Gruppieren 73"/>
          <p:cNvGrpSpPr>
            <a:grpSpLocks/>
          </p:cNvGrpSpPr>
          <p:nvPr/>
        </p:nvGrpSpPr>
        <p:grpSpPr bwMode="auto">
          <a:xfrm>
            <a:off x="1588" y="1"/>
            <a:ext cx="10007600" cy="5946775"/>
            <a:chOff x="114300" y="0"/>
            <a:chExt cx="10007600" cy="5946775"/>
          </a:xfrm>
        </p:grpSpPr>
        <p:pic>
          <p:nvPicPr>
            <p:cNvPr id="63537" name="Grafik 69" descr="GettyImages_dv121206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4300" y="0"/>
              <a:ext cx="9983506" cy="594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Rechteck 70"/>
            <p:cNvSpPr/>
            <p:nvPr/>
          </p:nvSpPr>
          <p:spPr bwMode="auto">
            <a:xfrm flipH="1">
              <a:off x="114300" y="0"/>
              <a:ext cx="2228850" cy="5946775"/>
            </a:xfrm>
            <a:prstGeom prst="rect">
              <a:avLst/>
            </a:prstGeom>
            <a:gradFill>
              <a:gsLst>
                <a:gs pos="4000">
                  <a:schemeClr val="bg1"/>
                </a:gs>
                <a:gs pos="41000">
                  <a:schemeClr val="bg1">
                    <a:alpha val="56000"/>
                  </a:schemeClr>
                </a:gs>
                <a:gs pos="68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28" tIns="108864" rIns="217728" bIns="108864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2" name="Rechteck 71"/>
            <p:cNvSpPr/>
            <p:nvPr/>
          </p:nvSpPr>
          <p:spPr bwMode="auto">
            <a:xfrm>
              <a:off x="6375400" y="0"/>
              <a:ext cx="3746500" cy="5946775"/>
            </a:xfrm>
            <a:prstGeom prst="rect">
              <a:avLst/>
            </a:prstGeom>
            <a:gradFill>
              <a:gsLst>
                <a:gs pos="4000">
                  <a:schemeClr val="bg1"/>
                </a:gs>
                <a:gs pos="41000">
                  <a:schemeClr val="bg1">
                    <a:alpha val="56000"/>
                  </a:schemeClr>
                </a:gs>
                <a:gs pos="68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28" tIns="108864" rIns="217728" bIns="108864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6" name="Eine Ecke des Rechtecks abrunden 25"/>
          <p:cNvSpPr/>
          <p:nvPr/>
        </p:nvSpPr>
        <p:spPr bwMode="auto">
          <a:xfrm rot="10800000" flipH="1">
            <a:off x="877888" y="4676504"/>
            <a:ext cx="10105210" cy="1175655"/>
          </a:xfrm>
          <a:prstGeom prst="round1Rect">
            <a:avLst>
              <a:gd name="adj" fmla="val 19712"/>
            </a:avLst>
          </a:prstGeom>
          <a:gradFill>
            <a:gsLst>
              <a:gs pos="4000">
                <a:srgbClr val="0070C0"/>
              </a:gs>
              <a:gs pos="62000">
                <a:schemeClr val="bg1">
                  <a:alpha val="0"/>
                </a:schemeClr>
              </a:gs>
            </a:gsLst>
            <a:lin ang="108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Arial" charset="0"/>
              <a:cs typeface="Arial" charset="0"/>
            </a:endParaRPr>
          </a:p>
        </p:txBody>
      </p:sp>
      <p:sp>
        <p:nvSpPr>
          <p:cNvPr id="27" name="Rechteck 26"/>
          <p:cNvSpPr/>
          <p:nvPr/>
        </p:nvSpPr>
        <p:spPr bwMode="auto">
          <a:xfrm rot="10800000">
            <a:off x="1589" y="4330694"/>
            <a:ext cx="12188825" cy="1402593"/>
          </a:xfrm>
          <a:prstGeom prst="rect">
            <a:avLst/>
          </a:prstGeom>
          <a:gradFill>
            <a:gsLst>
              <a:gs pos="1000">
                <a:srgbClr val="0070C0"/>
              </a:gs>
              <a:gs pos="15000">
                <a:srgbClr val="7030A0"/>
              </a:gs>
              <a:gs pos="88000">
                <a:srgbClr val="7030A0">
                  <a:alpha val="6000"/>
                </a:srgbClr>
              </a:gs>
            </a:gsLst>
            <a:lin ang="108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Arial" charset="0"/>
              <a:cs typeface="Arial" charset="0"/>
            </a:endParaRPr>
          </a:p>
        </p:txBody>
      </p:sp>
      <p:sp>
        <p:nvSpPr>
          <p:cNvPr id="63498" name="Titel 2"/>
          <p:cNvSpPr>
            <a:spLocks noGrp="1"/>
          </p:cNvSpPr>
          <p:nvPr>
            <p:ph type="ctrTitle"/>
          </p:nvPr>
        </p:nvSpPr>
        <p:spPr bwMode="auto">
          <a:xfrm>
            <a:off x="377827" y="4689475"/>
            <a:ext cx="6994525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altLang="ru-RU" sz="3600" dirty="0" smtClean="0">
                <a:solidFill>
                  <a:schemeClr val="bg1"/>
                </a:solidFill>
              </a:rPr>
              <a:t>…</a:t>
            </a:r>
            <a:r>
              <a:rPr lang="ru-RU" altLang="ru-RU" sz="3600" dirty="0" smtClean="0">
                <a:solidFill>
                  <a:schemeClr val="bg1"/>
                </a:solidFill>
              </a:rPr>
              <a:t>более 100 лет</a:t>
            </a:r>
            <a:endParaRPr altLang="ru-RU" sz="5400" dirty="0">
              <a:solidFill>
                <a:schemeClr val="bg1"/>
              </a:solidFill>
            </a:endParaRP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1371602" y="3168650"/>
            <a:ext cx="8135937" cy="1150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63500" name="Gruppieren 38"/>
          <p:cNvGrpSpPr>
            <a:grpSpLocks/>
          </p:cNvGrpSpPr>
          <p:nvPr/>
        </p:nvGrpSpPr>
        <p:grpSpPr bwMode="auto">
          <a:xfrm>
            <a:off x="4210846" y="2771776"/>
            <a:ext cx="2108200" cy="1941513"/>
            <a:chOff x="2850937" y="3579223"/>
            <a:chExt cx="2107474" cy="1942012"/>
          </a:xfrm>
        </p:grpSpPr>
        <p:sp>
          <p:nvSpPr>
            <p:cNvPr id="33" name="Ellipse 32"/>
            <p:cNvSpPr/>
            <p:nvPr/>
          </p:nvSpPr>
          <p:spPr bwMode="auto">
            <a:xfrm>
              <a:off x="2943773" y="3579223"/>
              <a:ext cx="1942431" cy="1942012"/>
            </a:xfrm>
            <a:prstGeom prst="ellipse">
              <a:avLst/>
            </a:prstGeom>
            <a:solidFill>
              <a:srgbClr val="4D4892">
                <a:alpha val="8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  <a:cs typeface="Arial" charset="0"/>
              </a:endParaRPr>
            </a:p>
          </p:txBody>
        </p:sp>
        <p:sp>
          <p:nvSpPr>
            <p:cNvPr id="63536" name="Text Box 23"/>
            <p:cNvSpPr txBox="1">
              <a:spLocks noChangeArrowheads="1"/>
            </p:cNvSpPr>
            <p:nvPr/>
          </p:nvSpPr>
          <p:spPr bwMode="auto">
            <a:xfrm>
              <a:off x="2850937" y="3873498"/>
              <a:ext cx="2107474" cy="133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altLang="ru-RU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... </a:t>
              </a:r>
              <a:r>
                <a:rPr lang="ru-RU" altLang="ru-RU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и более чем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ru-RU" altLang="ru-RU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1 000 новых продуктов добавляются ежегодно…</a:t>
              </a:r>
              <a:endParaRPr lang="en-US" altLang="ru-RU" dirty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63501" name="Gruppieren 36"/>
          <p:cNvGrpSpPr>
            <a:grpSpLocks/>
          </p:cNvGrpSpPr>
          <p:nvPr/>
        </p:nvGrpSpPr>
        <p:grpSpPr bwMode="auto">
          <a:xfrm>
            <a:off x="6694488" y="2024064"/>
            <a:ext cx="2198688" cy="2200275"/>
            <a:chOff x="6448695" y="2285999"/>
            <a:chExt cx="2198915" cy="2198915"/>
          </a:xfrm>
        </p:grpSpPr>
        <p:sp>
          <p:nvSpPr>
            <p:cNvPr id="34" name="Ellipse 33"/>
            <p:cNvSpPr/>
            <p:nvPr/>
          </p:nvSpPr>
          <p:spPr bwMode="auto">
            <a:xfrm>
              <a:off x="6448695" y="2285999"/>
              <a:ext cx="2198915" cy="2198915"/>
            </a:xfrm>
            <a:prstGeom prst="ellipse">
              <a:avLst/>
            </a:prstGeom>
            <a:solidFill>
              <a:srgbClr val="4D4892">
                <a:alpha val="8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  <a:cs typeface="Arial" charset="0"/>
              </a:endParaRPr>
            </a:p>
          </p:txBody>
        </p:sp>
        <p:sp>
          <p:nvSpPr>
            <p:cNvPr id="63534" name="Text Box 29"/>
            <p:cNvSpPr txBox="1">
              <a:spLocks noChangeArrowheads="1"/>
            </p:cNvSpPr>
            <p:nvPr/>
          </p:nvSpPr>
          <p:spPr bwMode="auto">
            <a:xfrm>
              <a:off x="6510614" y="2435132"/>
              <a:ext cx="2084602" cy="1587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endParaRPr lang="ru-RU" altLang="ru-RU" dirty="0" smtClean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ru-RU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40</a:t>
              </a:r>
              <a:r>
                <a:rPr lang="en-US" altLang="ru-RU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% </a:t>
              </a:r>
              <a:r>
                <a:rPr lang="ru-RU" altLang="ru-RU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в обороте компании составляют новые продукты, созданные в последние 5 лет</a:t>
              </a:r>
              <a:endParaRPr lang="en-US" altLang="ru-RU" dirty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63502" name="Gruppieren 37"/>
          <p:cNvGrpSpPr>
            <a:grpSpLocks/>
          </p:cNvGrpSpPr>
          <p:nvPr/>
        </p:nvGrpSpPr>
        <p:grpSpPr bwMode="auto">
          <a:xfrm>
            <a:off x="9215439" y="1084264"/>
            <a:ext cx="2678113" cy="2651125"/>
            <a:chOff x="9091747" y="1345474"/>
            <a:chExt cx="2677888" cy="2651761"/>
          </a:xfrm>
        </p:grpSpPr>
        <p:sp>
          <p:nvSpPr>
            <p:cNvPr id="35" name="Ellipse 34"/>
            <p:cNvSpPr/>
            <p:nvPr/>
          </p:nvSpPr>
          <p:spPr bwMode="auto">
            <a:xfrm>
              <a:off x="9117145" y="1345474"/>
              <a:ext cx="2652490" cy="2651761"/>
            </a:xfrm>
            <a:prstGeom prst="ellipse">
              <a:avLst/>
            </a:prstGeom>
            <a:solidFill>
              <a:srgbClr val="4D4892">
                <a:alpha val="8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  <a:cs typeface="Arial" charset="0"/>
              </a:endParaRPr>
            </a:p>
          </p:txBody>
        </p:sp>
        <p:sp>
          <p:nvSpPr>
            <p:cNvPr id="15" name="Text Box 32"/>
            <p:cNvSpPr txBox="1">
              <a:spLocks noChangeArrowheads="1"/>
            </p:cNvSpPr>
            <p:nvPr/>
          </p:nvSpPr>
          <p:spPr bwMode="auto">
            <a:xfrm>
              <a:off x="9091747" y="1898057"/>
              <a:ext cx="2647728" cy="153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solidFill>
                    <a:srgbClr val="FFFFFF"/>
                  </a:solidFill>
                  <a:latin typeface="Arial Narrow"/>
                  <a:cs typeface="Arial" charset="0"/>
                </a:rPr>
                <a:t>... </a:t>
              </a:r>
              <a:r>
                <a:rPr lang="ru-RU" dirty="0">
                  <a:solidFill>
                    <a:srgbClr val="FFFFFF"/>
                  </a:solidFill>
                  <a:latin typeface="Arial Narrow"/>
                  <a:cs typeface="Arial" charset="0"/>
                </a:rPr>
                <a:t>к</a:t>
              </a:r>
              <a:r>
                <a:rPr lang="ru-RU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ак?</a:t>
              </a:r>
              <a:r>
                <a:rPr lang="en-US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 </a:t>
              </a:r>
              <a:endParaRPr lang="en-US" dirty="0">
                <a:solidFill>
                  <a:srgbClr val="FFFFFF"/>
                </a:solidFill>
                <a:latin typeface="Arial Narrow"/>
                <a:cs typeface="Arial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ru-RU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Мы инвестируем более</a:t>
              </a:r>
              <a:endParaRPr lang="en-US" dirty="0">
                <a:solidFill>
                  <a:srgbClr val="FFFFFF"/>
                </a:solidFill>
                <a:latin typeface="Arial Narrow"/>
                <a:cs typeface="Arial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en-US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$1.7 </a:t>
              </a:r>
              <a:r>
                <a:rPr lang="ru-RU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млрд.</a:t>
              </a:r>
              <a:r>
                <a:rPr lang="en-US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 </a:t>
              </a:r>
              <a:r>
                <a:rPr lang="ru-RU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в</a:t>
              </a:r>
              <a:r>
                <a:rPr lang="en-US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 </a:t>
              </a:r>
              <a:r>
                <a:rPr lang="ru-RU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новые разработки каждый год</a:t>
              </a:r>
              <a:r>
                <a:rPr lang="en-US" sz="1050" dirty="0">
                  <a:solidFill>
                    <a:srgbClr val="FFFFFF"/>
                  </a:solidFill>
                  <a:latin typeface="Arial Narrow"/>
                  <a:cs typeface="Arial" charset="0"/>
                </a:rPr>
                <a:t/>
              </a:r>
              <a:br>
                <a:rPr lang="en-US" sz="1050" dirty="0">
                  <a:solidFill>
                    <a:srgbClr val="FFFFFF"/>
                  </a:solidFill>
                  <a:latin typeface="Arial Narrow"/>
                  <a:cs typeface="Arial" charset="0"/>
                </a:rPr>
              </a:br>
              <a:r>
                <a:rPr lang="en-US" sz="1400" dirty="0">
                  <a:solidFill>
                    <a:srgbClr val="FFFFFF"/>
                  </a:solidFill>
                  <a:latin typeface="Arial Narrow"/>
                  <a:cs typeface="Arial" charset="0"/>
                </a:rPr>
                <a:t> </a:t>
              </a:r>
              <a:r>
                <a:rPr lang="en-US" sz="1400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(</a:t>
              </a:r>
              <a:r>
                <a:rPr lang="ru-RU" sz="1400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более </a:t>
              </a:r>
              <a:r>
                <a:rPr lang="en-US" sz="1400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$ </a:t>
              </a:r>
              <a:r>
                <a:rPr lang="en-US" sz="1400" dirty="0">
                  <a:solidFill>
                    <a:srgbClr val="FFFFFF"/>
                  </a:solidFill>
                  <a:latin typeface="Arial Narrow"/>
                  <a:cs typeface="Arial" charset="0"/>
                </a:rPr>
                <a:t>7.3 </a:t>
              </a:r>
              <a:r>
                <a:rPr lang="ru-RU" sz="1400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млрд. за 5 лет</a:t>
              </a:r>
              <a:r>
                <a:rPr lang="en-US" sz="1400" dirty="0" smtClean="0">
                  <a:solidFill>
                    <a:srgbClr val="FFFFFF"/>
                  </a:solidFill>
                  <a:latin typeface="Arial Narrow"/>
                  <a:cs typeface="Arial" charset="0"/>
                </a:rPr>
                <a:t>)</a:t>
              </a:r>
              <a:endParaRPr lang="en-US" dirty="0">
                <a:solidFill>
                  <a:srgbClr val="FFFFFF"/>
                </a:solidFill>
                <a:latin typeface="Arial Narrow"/>
                <a:cs typeface="Arial" charset="0"/>
              </a:endParaRPr>
            </a:p>
            <a:p>
              <a:pPr algn="ctr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63503" name="Gruppieren 39"/>
          <p:cNvGrpSpPr>
            <a:grpSpLocks/>
          </p:cNvGrpSpPr>
          <p:nvPr/>
        </p:nvGrpSpPr>
        <p:grpSpPr bwMode="auto">
          <a:xfrm>
            <a:off x="2384426" y="2725738"/>
            <a:ext cx="1554162" cy="1555750"/>
            <a:chOff x="2764972" y="1685108"/>
            <a:chExt cx="1554480" cy="1554480"/>
          </a:xfrm>
        </p:grpSpPr>
        <p:sp>
          <p:nvSpPr>
            <p:cNvPr id="32" name="Ellipse 31"/>
            <p:cNvSpPr/>
            <p:nvPr/>
          </p:nvSpPr>
          <p:spPr bwMode="auto">
            <a:xfrm>
              <a:off x="2764972" y="1685108"/>
              <a:ext cx="1554480" cy="1554480"/>
            </a:xfrm>
            <a:prstGeom prst="ellipse">
              <a:avLst/>
            </a:prstGeom>
            <a:solidFill>
              <a:srgbClr val="4D4892">
                <a:alpha val="8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  <a:cs typeface="Arial" charset="0"/>
              </a:endParaRPr>
            </a:p>
          </p:txBody>
        </p:sp>
        <p:sp>
          <p:nvSpPr>
            <p:cNvPr id="63530" name="Text Box 38"/>
            <p:cNvSpPr txBox="1">
              <a:spLocks noChangeArrowheads="1"/>
            </p:cNvSpPr>
            <p:nvPr/>
          </p:nvSpPr>
          <p:spPr bwMode="auto">
            <a:xfrm>
              <a:off x="2822134" y="1984900"/>
              <a:ext cx="1392522" cy="97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altLang="ru-RU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... </a:t>
              </a:r>
              <a:r>
                <a:rPr lang="ru-RU" altLang="ru-RU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б</a:t>
              </a:r>
              <a:r>
                <a:rPr lang="ru-RU" altLang="ru-RU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олее </a:t>
              </a:r>
              <a:r>
                <a:rPr lang="en-US" altLang="ru-RU" sz="2800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50,000   </a:t>
              </a:r>
              <a:endParaRPr lang="en-US" altLang="ru-RU" sz="2800" dirty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ru-RU" altLang="ru-RU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продуктов</a:t>
              </a:r>
              <a:r>
                <a:rPr lang="en-US" altLang="ru-RU" dirty="0" smtClean="0">
                  <a:solidFill>
                    <a:srgbClr val="FFFFFF"/>
                  </a:solidFill>
                  <a:latin typeface="Arial Narrow" panose="020B0606020202030204" pitchFamily="34" charset="0"/>
                </a:rPr>
                <a:t>...</a:t>
              </a:r>
              <a:endParaRPr lang="en-US" altLang="ru-RU" dirty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</p:grpSp>
      <p:cxnSp>
        <p:nvCxnSpPr>
          <p:cNvPr id="63504" name="Gerade Verbindung 35"/>
          <p:cNvCxnSpPr>
            <a:cxnSpLocks noChangeShapeType="1"/>
          </p:cNvCxnSpPr>
          <p:nvPr/>
        </p:nvCxnSpPr>
        <p:spPr bwMode="auto">
          <a:xfrm flipH="1">
            <a:off x="1589" y="3408363"/>
            <a:ext cx="720725" cy="0"/>
          </a:xfrm>
          <a:prstGeom prst="line">
            <a:avLst/>
          </a:prstGeom>
          <a:noFill/>
          <a:ln w="12700" algn="ctr">
            <a:solidFill>
              <a:srgbClr val="582FA1">
                <a:alpha val="9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05" name="Gerade Verbindung 43"/>
          <p:cNvCxnSpPr>
            <a:cxnSpLocks noChangeShapeType="1"/>
          </p:cNvCxnSpPr>
          <p:nvPr/>
        </p:nvCxnSpPr>
        <p:spPr bwMode="auto">
          <a:xfrm flipH="1">
            <a:off x="1955801" y="3408363"/>
            <a:ext cx="436562" cy="0"/>
          </a:xfrm>
          <a:prstGeom prst="line">
            <a:avLst/>
          </a:prstGeom>
          <a:noFill/>
          <a:ln w="12700" algn="ctr">
            <a:solidFill>
              <a:srgbClr val="582FA1">
                <a:alpha val="9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06" name="Gerade Verbindung 51"/>
          <p:cNvCxnSpPr>
            <a:cxnSpLocks noChangeShapeType="1"/>
          </p:cNvCxnSpPr>
          <p:nvPr/>
        </p:nvCxnSpPr>
        <p:spPr bwMode="auto">
          <a:xfrm flipH="1">
            <a:off x="8842377" y="3408363"/>
            <a:ext cx="866775" cy="0"/>
          </a:xfrm>
          <a:prstGeom prst="line">
            <a:avLst/>
          </a:prstGeom>
          <a:noFill/>
          <a:ln w="12700" algn="ctr">
            <a:solidFill>
              <a:srgbClr val="582FA1">
                <a:alpha val="9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07" name="Gerade Verbindung 53"/>
          <p:cNvCxnSpPr>
            <a:cxnSpLocks noChangeShapeType="1"/>
          </p:cNvCxnSpPr>
          <p:nvPr/>
        </p:nvCxnSpPr>
        <p:spPr bwMode="auto">
          <a:xfrm flipH="1">
            <a:off x="11425239" y="3406775"/>
            <a:ext cx="765175" cy="0"/>
          </a:xfrm>
          <a:prstGeom prst="line">
            <a:avLst/>
          </a:prstGeom>
          <a:noFill/>
          <a:ln w="12700" algn="ctr">
            <a:solidFill>
              <a:srgbClr val="582FA1">
                <a:alpha val="9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3508" name="Gruppieren 40"/>
          <p:cNvGrpSpPr>
            <a:grpSpLocks/>
          </p:cNvGrpSpPr>
          <p:nvPr/>
        </p:nvGrpSpPr>
        <p:grpSpPr bwMode="auto">
          <a:xfrm>
            <a:off x="536576" y="2265363"/>
            <a:ext cx="1741486" cy="1825423"/>
            <a:chOff x="775063" y="1619794"/>
            <a:chExt cx="1619794" cy="1563048"/>
          </a:xfrm>
        </p:grpSpPr>
        <p:sp>
          <p:nvSpPr>
            <p:cNvPr id="31" name="Ellipse 30"/>
            <p:cNvSpPr/>
            <p:nvPr/>
          </p:nvSpPr>
          <p:spPr bwMode="auto">
            <a:xfrm>
              <a:off x="835408" y="1619794"/>
              <a:ext cx="1489575" cy="1489166"/>
            </a:xfrm>
            <a:prstGeom prst="ellipse">
              <a:avLst/>
            </a:prstGeom>
            <a:solidFill>
              <a:srgbClr val="4D4892">
                <a:alpha val="8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  <a:cs typeface="Arial" charset="0"/>
              </a:endParaRPr>
            </a:p>
          </p:txBody>
        </p:sp>
        <p:sp>
          <p:nvSpPr>
            <p:cNvPr id="30" name="Rechteck 29"/>
            <p:cNvSpPr/>
            <p:nvPr/>
          </p:nvSpPr>
          <p:spPr bwMode="auto">
            <a:xfrm>
              <a:off x="775063" y="1798457"/>
              <a:ext cx="1619794" cy="138438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2900"/>
                </a:lnSpc>
                <a:tabLst>
                  <a:tab pos="144463" algn="l"/>
                </a:tabLst>
                <a:defRPr/>
              </a:pPr>
              <a:r>
                <a:rPr lang="en-US" dirty="0">
                  <a:solidFill>
                    <a:schemeClr val="bg1"/>
                  </a:solidFill>
                  <a:latin typeface="+mj-lt"/>
                  <a:ea typeface="Times New Roman" pitchFamily="18" charset="0"/>
                </a:rPr>
                <a:t> </a:t>
              </a:r>
              <a:r>
                <a:rPr lang="ru-RU" dirty="0" smtClean="0">
                  <a:solidFill>
                    <a:srgbClr val="FFFFFF"/>
                  </a:solidFill>
                  <a:latin typeface="Arial Narrow"/>
                  <a:ea typeface="Times New Roman" pitchFamily="18" charset="0"/>
                </a:rPr>
                <a:t>более </a:t>
              </a:r>
              <a:endParaRPr lang="en-US" dirty="0">
                <a:solidFill>
                  <a:srgbClr val="FFFFFF"/>
                </a:solidFill>
                <a:latin typeface="Arial Narrow"/>
                <a:ea typeface="Times New Roman" pitchFamily="18" charset="0"/>
              </a:endParaRPr>
            </a:p>
            <a:p>
              <a:pPr algn="ctr" eaLnBrk="0" hangingPunct="0">
                <a:lnSpc>
                  <a:spcPts val="2900"/>
                </a:lnSpc>
                <a:tabLst>
                  <a:tab pos="144463" algn="l"/>
                </a:tabLst>
                <a:defRPr/>
              </a:pPr>
              <a:r>
                <a:rPr lang="en-US" sz="3200" dirty="0">
                  <a:solidFill>
                    <a:srgbClr val="FFFFFF"/>
                  </a:solidFill>
                  <a:latin typeface="Arial Narrow"/>
                  <a:ea typeface="Times New Roman" pitchFamily="18" charset="0"/>
                </a:rPr>
                <a:t>45 </a:t>
              </a:r>
              <a:endParaRPr lang="en-US" dirty="0">
                <a:solidFill>
                  <a:srgbClr val="FFFFFF"/>
                </a:solidFill>
                <a:latin typeface="Arial Narrow"/>
                <a:ea typeface="Times New Roman" pitchFamily="18" charset="0"/>
              </a:endParaRPr>
            </a:p>
            <a:p>
              <a:pPr algn="ctr" eaLnBrk="0" hangingPunct="0">
                <a:lnSpc>
                  <a:spcPts val="1700"/>
                </a:lnSpc>
                <a:tabLst>
                  <a:tab pos="144463" algn="l"/>
                </a:tabLst>
                <a:defRPr/>
              </a:pPr>
              <a:r>
                <a:rPr lang="ru-RU" dirty="0">
                  <a:solidFill>
                    <a:srgbClr val="FFFFFF"/>
                  </a:solidFill>
                  <a:latin typeface="Arial Narrow"/>
                  <a:ea typeface="Times New Roman" pitchFamily="18" charset="0"/>
                </a:rPr>
                <a:t>т</a:t>
              </a:r>
              <a:r>
                <a:rPr lang="ru-RU" dirty="0" smtClean="0">
                  <a:solidFill>
                    <a:srgbClr val="FFFFFF"/>
                  </a:solidFill>
                  <a:latin typeface="Arial Narrow"/>
                  <a:ea typeface="Times New Roman" pitchFamily="18" charset="0"/>
                </a:rPr>
                <a:t>ехнологических платформ</a:t>
              </a:r>
              <a:r>
                <a:rPr lang="en-US" dirty="0" smtClean="0">
                  <a:solidFill>
                    <a:srgbClr val="FFFFFF"/>
                  </a:solidFill>
                  <a:latin typeface="Arial Narrow"/>
                  <a:ea typeface="Times New Roman" pitchFamily="18" charset="0"/>
                </a:rPr>
                <a:t>…</a:t>
              </a:r>
              <a:endParaRPr lang="en-US" dirty="0">
                <a:solidFill>
                  <a:srgbClr val="FFFFFF"/>
                </a:solidFill>
                <a:latin typeface="Arial Narrow"/>
                <a:ea typeface="Times New Roman" pitchFamily="18" charset="0"/>
              </a:endParaRPr>
            </a:p>
          </p:txBody>
        </p:sp>
      </p:grpSp>
      <p:sp>
        <p:nvSpPr>
          <p:cNvPr id="56" name="Titel 2"/>
          <p:cNvSpPr txBox="1">
            <a:spLocks/>
          </p:cNvSpPr>
          <p:nvPr/>
        </p:nvSpPr>
        <p:spPr bwMode="auto">
          <a:xfrm>
            <a:off x="1141413" y="5009076"/>
            <a:ext cx="6994525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  <a:spcAft>
                <a:spcPts val="300"/>
              </a:spcAft>
              <a:defRPr/>
            </a:pPr>
            <a:r>
              <a:rPr lang="ru-RU" altLang="ru-RU" sz="3200" dirty="0">
                <a:solidFill>
                  <a:schemeClr val="bg1"/>
                </a:solidFill>
              </a:rPr>
              <a:t>и</a:t>
            </a:r>
            <a:r>
              <a:rPr lang="ru-RU" altLang="ru-RU" sz="3200" dirty="0" smtClean="0">
                <a:solidFill>
                  <a:schemeClr val="bg1"/>
                </a:solidFill>
              </a:rPr>
              <a:t>стории </a:t>
            </a:r>
            <a:r>
              <a:rPr lang="ru-RU" sz="32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инноваций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endParaRPr lang="en-US" sz="40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9" name="Picture 39" descr="360°:Users:wolfgangwiest:Desktop:3M_untern_einzeln:Master of.png"/>
          <p:cNvPicPr>
            <a:picLocks noChangeAspect="1" noChangeArrowheads="1"/>
          </p:cNvPicPr>
          <p:nvPr/>
        </p:nvPicPr>
        <p:blipFill>
          <a:blip r:embed="rId4" r:link="rId5"/>
          <a:stretch>
            <a:fillRect/>
          </a:stretch>
        </p:blipFill>
        <p:spPr bwMode="auto">
          <a:xfrm>
            <a:off x="8822135" y="4269740"/>
            <a:ext cx="1869950" cy="1895586"/>
          </a:xfrm>
          <a:prstGeom prst="ellipse">
            <a:avLst/>
          </a:prstGeom>
          <a:noFill/>
          <a:ln w="9525">
            <a:solidFill>
              <a:srgbClr val="582FA1"/>
            </a:solidFill>
            <a:miter lim="800000"/>
            <a:headEnd/>
            <a:tailEnd/>
          </a:ln>
        </p:spPr>
      </p:pic>
      <p:cxnSp>
        <p:nvCxnSpPr>
          <p:cNvPr id="63511" name="Gerade Verbindung 80"/>
          <p:cNvCxnSpPr>
            <a:cxnSpLocks noChangeShapeType="1"/>
          </p:cNvCxnSpPr>
          <p:nvPr/>
        </p:nvCxnSpPr>
        <p:spPr bwMode="auto">
          <a:xfrm flipH="1">
            <a:off x="3927476" y="3408363"/>
            <a:ext cx="436562" cy="0"/>
          </a:xfrm>
          <a:prstGeom prst="line">
            <a:avLst/>
          </a:prstGeom>
          <a:noFill/>
          <a:ln w="12700" algn="ctr">
            <a:solidFill>
              <a:srgbClr val="582FA1">
                <a:alpha val="9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12" name="Gerade Verbindung 81"/>
          <p:cNvCxnSpPr>
            <a:cxnSpLocks noChangeShapeType="1"/>
          </p:cNvCxnSpPr>
          <p:nvPr/>
        </p:nvCxnSpPr>
        <p:spPr bwMode="auto">
          <a:xfrm flipH="1">
            <a:off x="6181727" y="3408363"/>
            <a:ext cx="561975" cy="0"/>
          </a:xfrm>
          <a:prstGeom prst="line">
            <a:avLst/>
          </a:prstGeom>
          <a:noFill/>
          <a:ln w="12700" algn="ctr">
            <a:solidFill>
              <a:srgbClr val="582FA1">
                <a:alpha val="9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13" name="Gerade Verbindung 85"/>
          <p:cNvCxnSpPr>
            <a:cxnSpLocks noChangeShapeType="1"/>
          </p:cNvCxnSpPr>
          <p:nvPr/>
        </p:nvCxnSpPr>
        <p:spPr bwMode="auto">
          <a:xfrm flipV="1">
            <a:off x="9971089" y="3675064"/>
            <a:ext cx="201613" cy="617537"/>
          </a:xfrm>
          <a:prstGeom prst="line">
            <a:avLst/>
          </a:prstGeom>
          <a:noFill/>
          <a:ln w="12700" algn="ctr">
            <a:solidFill>
              <a:srgbClr val="582FA1">
                <a:alpha val="9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3514" name="Grafik 46" descr="Ster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4" y="754063"/>
            <a:ext cx="28098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7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/>
        </p:nvSpPr>
        <p:spPr bwMode="auto">
          <a:xfrm>
            <a:off x="1589" y="1"/>
            <a:ext cx="12188825" cy="4873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3M Circular TT Light" panose="020B0404020101020102" pitchFamily="34" charset="0"/>
              <a:ea typeface="Arial" charset="0"/>
              <a:cs typeface="3M Circular TT Light" panose="020B0404020101020102" pitchFamily="34" charset="0"/>
            </a:endParaRPr>
          </a:p>
        </p:txBody>
      </p:sp>
      <p:grpSp>
        <p:nvGrpSpPr>
          <p:cNvPr id="64515" name="Gruppieren 30"/>
          <p:cNvGrpSpPr>
            <a:grpSpLocks/>
          </p:cNvGrpSpPr>
          <p:nvPr/>
        </p:nvGrpSpPr>
        <p:grpSpPr bwMode="auto">
          <a:xfrm>
            <a:off x="1595438" y="1"/>
            <a:ext cx="8978900" cy="5946775"/>
            <a:chOff x="1593668" y="-1"/>
            <a:chExt cx="8978539" cy="5946776"/>
          </a:xfrm>
        </p:grpSpPr>
        <p:pic>
          <p:nvPicPr>
            <p:cNvPr id="64549" name="Grafik 60" descr="Collaboration people 107 rg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342" y="365760"/>
              <a:ext cx="8371197" cy="558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Rechteck 61"/>
            <p:cNvSpPr/>
            <p:nvPr/>
          </p:nvSpPr>
          <p:spPr bwMode="auto">
            <a:xfrm flipH="1">
              <a:off x="1593668" y="-1"/>
              <a:ext cx="3317742" cy="594677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28" tIns="108864" rIns="217728" bIns="108864" anchor="ctr"/>
            <a:lstStyle/>
            <a:p>
              <a:pPr algn="ctr">
                <a:defRPr/>
              </a:pPr>
              <a:endParaRPr lang="en-US">
                <a:latin typeface="3M Circular TT Light" panose="020B0404020101020102" pitchFamily="34" charset="0"/>
                <a:cs typeface="3M Circular TT Light" panose="020B0404020101020102" pitchFamily="34" charset="0"/>
              </a:endParaRPr>
            </a:p>
          </p:txBody>
        </p:sp>
        <p:sp>
          <p:nvSpPr>
            <p:cNvPr id="63" name="Rechteck 62"/>
            <p:cNvSpPr/>
            <p:nvPr/>
          </p:nvSpPr>
          <p:spPr bwMode="auto">
            <a:xfrm>
              <a:off x="7464007" y="-1"/>
              <a:ext cx="3108200" cy="594677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28" tIns="108864" rIns="217728" bIns="108864" anchor="ctr"/>
            <a:lstStyle/>
            <a:p>
              <a:pPr algn="ctr">
                <a:defRPr/>
              </a:pPr>
              <a:endParaRPr lang="en-US">
                <a:latin typeface="3M Circular TT Light" panose="020B0404020101020102" pitchFamily="34" charset="0"/>
                <a:cs typeface="3M Circular TT Light" panose="020B0404020101020102" pitchFamily="34" charset="0"/>
              </a:endParaRPr>
            </a:p>
          </p:txBody>
        </p:sp>
      </p:grpSp>
      <p:cxnSp>
        <p:nvCxnSpPr>
          <p:cNvPr id="64519" name="Gerade Verbindung 25"/>
          <p:cNvCxnSpPr>
            <a:cxnSpLocks noChangeShapeType="1"/>
          </p:cNvCxnSpPr>
          <p:nvPr/>
        </p:nvCxnSpPr>
        <p:spPr bwMode="auto">
          <a:xfrm>
            <a:off x="1588" y="3419475"/>
            <a:ext cx="801688" cy="0"/>
          </a:xfrm>
          <a:prstGeom prst="line">
            <a:avLst/>
          </a:prstGeom>
          <a:noFill/>
          <a:ln w="12700" algn="ctr">
            <a:solidFill>
              <a:srgbClr val="552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520" name="Gerade Verbindung 44"/>
          <p:cNvCxnSpPr>
            <a:cxnSpLocks noChangeShapeType="1"/>
          </p:cNvCxnSpPr>
          <p:nvPr/>
        </p:nvCxnSpPr>
        <p:spPr bwMode="auto">
          <a:xfrm>
            <a:off x="3503613" y="3424238"/>
            <a:ext cx="5761038" cy="0"/>
          </a:xfrm>
          <a:prstGeom prst="line">
            <a:avLst/>
          </a:prstGeom>
          <a:noFill/>
          <a:ln w="12700" algn="ctr">
            <a:solidFill>
              <a:srgbClr val="552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21" name="Titel 29"/>
          <p:cNvSpPr>
            <a:spLocks noGrp="1"/>
          </p:cNvSpPr>
          <p:nvPr>
            <p:ph type="ctrTitle"/>
          </p:nvPr>
        </p:nvSpPr>
        <p:spPr bwMode="auto">
          <a:xfrm>
            <a:off x="687388" y="457200"/>
            <a:ext cx="1079023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>
                <a:latin typeface="Arial Narrow" panose="020B0606020202030204" pitchFamily="34" charset="0"/>
                <a:cs typeface="3M Circular TT Light" panose="020B0404020101020102" pitchFamily="34" charset="0"/>
              </a:rPr>
              <a:t>Откуда мы берем информацию</a:t>
            </a:r>
            <a:r>
              <a:rPr lang="ru-RU" altLang="ru-RU" dirty="0">
                <a:latin typeface="Arial Narrow" panose="020B0606020202030204" pitchFamily="34" charset="0"/>
                <a:cs typeface="3M Circular TT Light" panose="020B0404020101020102" pitchFamily="34" charset="0"/>
              </a:rPr>
              <a:t>?</a:t>
            </a:r>
            <a:r>
              <a:rPr altLang="ru-RU" dirty="0" smtClean="0">
                <a:latin typeface="Arial Narrow" panose="020B0606020202030204" pitchFamily="34" charset="0"/>
                <a:cs typeface="3M Circular TT Light" panose="020B0404020101020102" pitchFamily="34" charset="0"/>
              </a:rPr>
              <a:t> </a:t>
            </a:r>
            <a:r>
              <a:rPr lang="ru-RU" altLang="ru-RU" dirty="0">
                <a:latin typeface="Arial Narrow" panose="020B0606020202030204" pitchFamily="34" charset="0"/>
                <a:cs typeface="3M Circular TT Light" panose="020B0404020101020102" pitchFamily="34" charset="0"/>
              </a:rPr>
              <a:t>О</a:t>
            </a:r>
            <a:r>
              <a:rPr lang="ru-RU" altLang="ru-RU" dirty="0" smtClean="0">
                <a:latin typeface="Arial Narrow" panose="020B0606020202030204" pitchFamily="34" charset="0"/>
                <a:cs typeface="3M Circular TT Light" panose="020B0404020101020102" pitchFamily="34" charset="0"/>
              </a:rPr>
              <a:t>бщаемся с партнером</a:t>
            </a:r>
            <a:r>
              <a:rPr altLang="ru-RU" dirty="0" smtClean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/>
            </a:r>
            <a:br>
              <a:rPr altLang="ru-RU" dirty="0" smtClean="0">
                <a:latin typeface="3M Circular TT Light" panose="020B0404020101020102" pitchFamily="34" charset="0"/>
                <a:cs typeface="3M Circular TT Light" panose="020B0404020101020102" pitchFamily="34" charset="0"/>
              </a:rPr>
            </a:br>
            <a:endParaRPr altLang="ru-RU" dirty="0" smtClean="0">
              <a:latin typeface="3M Circular TT Light" panose="020B0404020101020102" pitchFamily="34" charset="0"/>
              <a:cs typeface="3M Circular TT Light" panose="020B0404020101020102" pitchFamily="34" charset="0"/>
            </a:endParaRPr>
          </a:p>
        </p:txBody>
      </p:sp>
      <p:grpSp>
        <p:nvGrpSpPr>
          <p:cNvPr id="64523" name="Gruppieren 44"/>
          <p:cNvGrpSpPr>
            <a:grpSpLocks/>
          </p:cNvGrpSpPr>
          <p:nvPr/>
        </p:nvGrpSpPr>
        <p:grpSpPr bwMode="auto">
          <a:xfrm>
            <a:off x="638170" y="2415617"/>
            <a:ext cx="2956921" cy="2846387"/>
            <a:chOff x="606101" y="2421083"/>
            <a:chExt cx="2956921" cy="2846387"/>
          </a:xfrm>
        </p:grpSpPr>
        <p:sp>
          <p:nvSpPr>
            <p:cNvPr id="42" name="Ellipse 41"/>
            <p:cNvSpPr/>
            <p:nvPr/>
          </p:nvSpPr>
          <p:spPr bwMode="auto">
            <a:xfrm>
              <a:off x="714236" y="2421083"/>
              <a:ext cx="2848786" cy="2846387"/>
            </a:xfrm>
            <a:prstGeom prst="ellipse">
              <a:avLst/>
            </a:prstGeom>
            <a:gradFill>
              <a:gsLst>
                <a:gs pos="0">
                  <a:srgbClr val="1F3399"/>
                </a:gs>
                <a:gs pos="28000">
                  <a:srgbClr val="9B2CA4">
                    <a:alpha val="81961"/>
                  </a:srgbClr>
                </a:gs>
                <a:gs pos="100000">
                  <a:srgbClr val="282D90">
                    <a:alpha val="75000"/>
                  </a:srgbClr>
                </a:gs>
              </a:gsLst>
              <a:lin ang="108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tabLst>
                  <a:tab pos="144463" algn="l"/>
                </a:tabLst>
                <a:defRPr/>
              </a:pPr>
              <a:r>
                <a:rPr lang="en-US">
                  <a:latin typeface="Arial Narrow" panose="020B0606020202030204" pitchFamily="34" charset="0"/>
                  <a:ea typeface="Arial" charset="0"/>
                  <a:cs typeface="3M Circular TT Light" panose="020B0404020101020102" pitchFamily="34" charset="0"/>
                </a:rPr>
                <a:t> </a:t>
              </a:r>
            </a:p>
          </p:txBody>
        </p:sp>
        <p:sp>
          <p:nvSpPr>
            <p:cNvPr id="38" name="Rectangle 7"/>
            <p:cNvSpPr>
              <a:spLocks noChangeArrowheads="1"/>
            </p:cNvSpPr>
            <p:nvPr/>
          </p:nvSpPr>
          <p:spPr bwMode="auto">
            <a:xfrm>
              <a:off x="1078466" y="3038736"/>
              <a:ext cx="245046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3M Circular TT Light" panose="020B0404020101020102" pitchFamily="34" charset="0"/>
                </a:rPr>
                <a:t>Слушаем</a:t>
              </a:r>
              <a:endParaRPr lang="en-US" sz="6000" dirty="0">
                <a:solidFill>
                  <a:schemeClr val="bg1"/>
                </a:solidFill>
                <a:latin typeface="Arial Narrow" panose="020B0606020202030204" pitchFamily="34" charset="0"/>
                <a:cs typeface="3M Circular TT Light" panose="020B0404020101020102" pitchFamily="34" charset="0"/>
              </a:endParaRPr>
            </a:p>
          </p:txBody>
        </p:sp>
        <p:sp>
          <p:nvSpPr>
            <p:cNvPr id="39" name="Rectangle 7"/>
            <p:cNvSpPr>
              <a:spLocks noChangeArrowheads="1"/>
            </p:cNvSpPr>
            <p:nvPr/>
          </p:nvSpPr>
          <p:spPr bwMode="auto">
            <a:xfrm>
              <a:off x="713213" y="3829475"/>
              <a:ext cx="281463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48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3M Circular TT Light" panose="020B0404020101020102" pitchFamily="34" charset="0"/>
                </a:rPr>
                <a:t>Смотрим</a:t>
              </a:r>
              <a:endParaRPr lang="en-US" sz="4800" dirty="0">
                <a:solidFill>
                  <a:schemeClr val="bg1"/>
                </a:solidFill>
                <a:latin typeface="Arial Narrow" panose="020B0606020202030204" pitchFamily="34" charset="0"/>
                <a:cs typeface="3M Circular TT Light" panose="020B0404020101020102" pitchFamily="34" charset="0"/>
              </a:endParaRPr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auto">
            <a:xfrm>
              <a:off x="606101" y="3467537"/>
              <a:ext cx="285414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36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3M Circular TT Light" panose="020B0404020101020102" pitchFamily="34" charset="0"/>
                </a:rPr>
                <a:t>Спрашиваем</a:t>
              </a:r>
              <a:endParaRPr lang="en-US" sz="3600" dirty="0">
                <a:solidFill>
                  <a:schemeClr val="bg1"/>
                </a:solidFill>
                <a:latin typeface="Arial Narrow" panose="020B0606020202030204" pitchFamily="34" charset="0"/>
                <a:cs typeface="3M Circular TT Light" panose="020B0404020101020102" pitchFamily="34" charset="0"/>
              </a:endParaRPr>
            </a:p>
          </p:txBody>
        </p:sp>
      </p:grpSp>
      <p:grpSp>
        <p:nvGrpSpPr>
          <p:cNvPr id="64524" name="Gruppieren 45"/>
          <p:cNvGrpSpPr>
            <a:grpSpLocks/>
          </p:cNvGrpSpPr>
          <p:nvPr/>
        </p:nvGrpSpPr>
        <p:grpSpPr bwMode="auto">
          <a:xfrm>
            <a:off x="8867777" y="1047751"/>
            <a:ext cx="2884901" cy="2847975"/>
            <a:chOff x="8866188" y="1047750"/>
            <a:chExt cx="2884901" cy="2847975"/>
          </a:xfrm>
        </p:grpSpPr>
        <p:sp>
          <p:nvSpPr>
            <p:cNvPr id="41" name="Ellipse 40"/>
            <p:cNvSpPr/>
            <p:nvPr/>
          </p:nvSpPr>
          <p:spPr bwMode="auto">
            <a:xfrm>
              <a:off x="8866188" y="1047750"/>
              <a:ext cx="2847620" cy="2847975"/>
            </a:xfrm>
            <a:prstGeom prst="ellipse">
              <a:avLst/>
            </a:prstGeom>
            <a:gradFill>
              <a:gsLst>
                <a:gs pos="0">
                  <a:srgbClr val="1F3399"/>
                </a:gs>
                <a:gs pos="28000">
                  <a:srgbClr val="9B2CA4">
                    <a:alpha val="81961"/>
                  </a:srgbClr>
                </a:gs>
                <a:gs pos="100000">
                  <a:srgbClr val="282D90">
                    <a:alpha val="75000"/>
                  </a:srgbClr>
                </a:gs>
              </a:gsLst>
              <a:lin ang="108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tabLst>
                  <a:tab pos="144463" algn="l"/>
                </a:tabLst>
                <a:defRPr/>
              </a:pPr>
              <a:r>
                <a:rPr lang="en-US">
                  <a:latin typeface="Arial Narrow" panose="020B0606020202030204" pitchFamily="34" charset="0"/>
                  <a:ea typeface="Arial" charset="0"/>
                  <a:cs typeface="3M Circular TT Light" panose="020B0404020101020102" pitchFamily="34" charset="0"/>
                </a:rPr>
                <a:t> </a:t>
              </a: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9106314" y="1970565"/>
              <a:ext cx="2644775" cy="584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0" hangingPunct="0">
                <a:lnSpc>
                  <a:spcPts val="2000"/>
                </a:lnSpc>
                <a:buClr>
                  <a:srgbClr val="BB0000"/>
                </a:buClr>
                <a:buSzPct val="75000"/>
                <a:tabLst>
                  <a:tab pos="285750" algn="l"/>
                </a:tabLst>
                <a:defRPr/>
              </a:pPr>
              <a:r>
                <a:rPr lang="ru-RU" sz="32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3M Circular TT Light" panose="020B0404020101020102" pitchFamily="34" charset="0"/>
                </a:rPr>
                <a:t>ЧТО </a:t>
              </a:r>
              <a:r>
                <a:rPr lang="ru-RU" sz="28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3M Circular TT Light" panose="020B0404020101020102" pitchFamily="34" charset="0"/>
                </a:rPr>
                <a:t>может </a:t>
              </a:r>
            </a:p>
            <a:p>
              <a:pPr eaLnBrk="0" hangingPunct="0">
                <a:lnSpc>
                  <a:spcPts val="2000"/>
                </a:lnSpc>
                <a:buClr>
                  <a:srgbClr val="BB0000"/>
                </a:buClr>
                <a:buSzPct val="75000"/>
                <a:tabLst>
                  <a:tab pos="285750" algn="l"/>
                </a:tabLst>
                <a:defRPr/>
              </a:pPr>
              <a:r>
                <a:rPr lang="ru-RU" sz="28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3M Circular TT Light" panose="020B0404020101020102" pitchFamily="34" charset="0"/>
                </a:rPr>
                <a:t>быть улучшено</a:t>
              </a:r>
              <a:r>
                <a:rPr lang="ru-RU" sz="32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3M Circular TT Light" panose="020B0404020101020102" pitchFamily="34" charset="0"/>
                </a:rPr>
                <a:t>?</a:t>
              </a:r>
              <a:endParaRPr lang="en-US" sz="3200" dirty="0">
                <a:solidFill>
                  <a:schemeClr val="bg1"/>
                </a:solidFill>
                <a:latin typeface="Arial Narrow" panose="020B0606020202030204" pitchFamily="34" charset="0"/>
                <a:cs typeface="3M Circular TT Light" panose="020B0404020101020102" pitchFamily="34" charset="0"/>
              </a:endParaRPr>
            </a:p>
          </p:txBody>
        </p:sp>
        <p:sp>
          <p:nvSpPr>
            <p:cNvPr id="44" name="Rectangle 9"/>
            <p:cNvSpPr>
              <a:spLocks noChangeArrowheads="1"/>
            </p:cNvSpPr>
            <p:nvPr/>
          </p:nvSpPr>
          <p:spPr bwMode="auto">
            <a:xfrm>
              <a:off x="9606346" y="2661770"/>
              <a:ext cx="1970088" cy="584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0" hangingPunct="0">
                <a:lnSpc>
                  <a:spcPts val="2000"/>
                </a:lnSpc>
                <a:buClr>
                  <a:srgbClr val="BB0000"/>
                </a:buClr>
                <a:buSzPct val="75000"/>
                <a:tabLst>
                  <a:tab pos="285750" algn="l"/>
                </a:tabLst>
                <a:defRPr/>
              </a:pPr>
              <a:r>
                <a:rPr lang="ru-RU" sz="32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3M Circular TT Light" panose="020B0404020101020102" pitchFamily="34" charset="0"/>
                </a:rPr>
                <a:t>ЧТО </a:t>
              </a:r>
              <a:r>
                <a:rPr lang="ru-RU" sz="28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3M Circular TT Light" panose="020B0404020101020102" pitchFamily="34" charset="0"/>
                </a:rPr>
                <a:t>нужно партерам</a:t>
              </a:r>
              <a:r>
                <a:rPr lang="ru-RU" sz="32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3M Circular TT Light" panose="020B0404020101020102" pitchFamily="34" charset="0"/>
                </a:rPr>
                <a:t>?</a:t>
              </a:r>
              <a:endParaRPr lang="en-US" sz="3200" dirty="0">
                <a:solidFill>
                  <a:schemeClr val="bg1"/>
                </a:solidFill>
                <a:latin typeface="Arial Narrow" panose="020B0606020202030204" pitchFamily="34" charset="0"/>
                <a:cs typeface="3M Circular TT Light" panose="020B0404020101020102" pitchFamily="34" charset="0"/>
              </a:endParaRPr>
            </a:p>
          </p:txBody>
        </p:sp>
      </p:grpSp>
      <p:cxnSp>
        <p:nvCxnSpPr>
          <p:cNvPr id="64525" name="Gerade Verbindung 50"/>
          <p:cNvCxnSpPr>
            <a:cxnSpLocks noChangeShapeType="1"/>
          </p:cNvCxnSpPr>
          <p:nvPr/>
        </p:nvCxnSpPr>
        <p:spPr bwMode="auto">
          <a:xfrm>
            <a:off x="11349039" y="3419475"/>
            <a:ext cx="868363" cy="0"/>
          </a:xfrm>
          <a:prstGeom prst="line">
            <a:avLst/>
          </a:prstGeom>
          <a:noFill/>
          <a:ln w="12700" algn="ctr">
            <a:solidFill>
              <a:srgbClr val="552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233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8" y="4527710"/>
            <a:ext cx="2014538" cy="1920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301" y="4581541"/>
            <a:ext cx="1952625" cy="1934204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 bwMode="auto">
          <a:xfrm>
            <a:off x="1589" y="365761"/>
            <a:ext cx="9250899" cy="1091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Arial" charset="0"/>
              <a:cs typeface="Arial" charset="0"/>
            </a:endParaRPr>
          </a:p>
        </p:txBody>
      </p:sp>
      <p:sp>
        <p:nvSpPr>
          <p:cNvPr id="71683" name="Titel 29"/>
          <p:cNvSpPr>
            <a:spLocks noGrp="1"/>
          </p:cNvSpPr>
          <p:nvPr>
            <p:ph type="ctrTitle"/>
          </p:nvPr>
        </p:nvSpPr>
        <p:spPr bwMode="auto">
          <a:xfrm>
            <a:off x="206307" y="392326"/>
            <a:ext cx="11727387" cy="10644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ru-RU" dirty="0">
                <a:latin typeface="Arial Narrow" panose="020B0606020202030204" pitchFamily="34" charset="0"/>
                <a:ea typeface="+mn-ea"/>
                <a:cs typeface="+mn-cs"/>
              </a:rPr>
              <a:t>Новые решения в области антикоррозионной </a:t>
            </a:r>
            <a:r>
              <a:rPr lang="ru-RU" dirty="0" smtClean="0">
                <a:latin typeface="Arial Narrow" panose="020B0606020202030204" pitchFamily="34" charset="0"/>
                <a:ea typeface="+mn-ea"/>
                <a:cs typeface="+mn-cs"/>
              </a:rPr>
              <a:t>защиты – </a:t>
            </a:r>
            <a:br>
              <a:rPr lang="ru-RU" dirty="0" smtClean="0"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ru-RU" dirty="0" smtClean="0">
                <a:latin typeface="Arial Narrow" panose="020B0606020202030204" pitchFamily="34" charset="0"/>
                <a:ea typeface="+mn-ea"/>
                <a:cs typeface="+mn-cs"/>
              </a:rPr>
              <a:t>полиуретановые покрытия серии </a:t>
            </a:r>
            <a:r>
              <a:rPr lang="ru-RU" dirty="0" err="1" smtClean="0">
                <a:latin typeface="Arial Narrow" panose="020B0606020202030204" pitchFamily="34" charset="0"/>
                <a:ea typeface="+mn-ea"/>
                <a:cs typeface="+mn-cs"/>
              </a:rPr>
              <a:t>Скотчкоут</a:t>
            </a:r>
            <a:endParaRPr altLang="ru-RU" dirty="0"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86971" y="3383874"/>
            <a:ext cx="2143125" cy="20288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ru-RU" sz="2000" dirty="0"/>
          </a:p>
        </p:txBody>
      </p:sp>
      <p:sp>
        <p:nvSpPr>
          <p:cNvPr id="5" name="Rectangle 4"/>
          <p:cNvSpPr/>
          <p:nvPr/>
        </p:nvSpPr>
        <p:spPr>
          <a:xfrm>
            <a:off x="5240105" y="3905367"/>
            <a:ext cx="2050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Arial Narrow" panose="020B0606020202030204" pitchFamily="34" charset="0"/>
              </a:rPr>
              <a:t>Новая</a:t>
            </a:r>
          </a:p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п</a:t>
            </a:r>
            <a:r>
              <a:rPr lang="ru-RU" b="1" dirty="0" smtClean="0">
                <a:latin typeface="Arial Narrow" panose="020B0606020202030204" pitchFamily="34" charset="0"/>
              </a:rPr>
              <a:t>латформа </a:t>
            </a:r>
            <a:r>
              <a:rPr lang="ru-RU" b="1" dirty="0" err="1" smtClean="0">
                <a:latin typeface="Arial Narrow" panose="020B0606020202030204" pitchFamily="34" charset="0"/>
              </a:rPr>
              <a:t>Скотчкоут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29514" y="1257164"/>
            <a:ext cx="2989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Покрытие для ручного нанесения. Переходы «земля/воздух»</a:t>
            </a:r>
            <a:endParaRPr lang="ru-RU" i="1" dirty="0"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20075" y="3278383"/>
            <a:ext cx="347186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Покрытие для заводского нанесения на крановые узлы, отводы </a:t>
            </a:r>
          </a:p>
          <a:p>
            <a:pPr lvl="0"/>
            <a:r>
              <a:rPr lang="ru-RU" sz="1600" i="1" dirty="0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ПК-80, соотношение1:1, </a:t>
            </a:r>
            <a:endParaRPr lang="ru-RU" sz="1600" i="1" dirty="0" smtClean="0">
              <a:latin typeface="Arial Narrow" panose="020B0606020202030204" pitchFamily="34" charset="0"/>
              <a:ea typeface="Calibri" panose="020F0502020204030204" pitchFamily="34" charset="0"/>
              <a:cs typeface="3M Circular TT Book" panose="020B0604020101020102" pitchFamily="34" charset="0"/>
            </a:endParaRPr>
          </a:p>
          <a:p>
            <a:pPr lvl="0"/>
            <a:r>
              <a:rPr lang="ru-RU" sz="1600" i="1" dirty="0" smtClean="0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быстрое </a:t>
            </a:r>
            <a:r>
              <a:rPr lang="ru-RU" sz="1600" i="1" dirty="0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отверждение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0700" y="3383874"/>
            <a:ext cx="32099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Покрытие для </a:t>
            </a:r>
            <a:r>
              <a:rPr lang="ru-RU" i="1" dirty="0" err="1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переизоляции</a:t>
            </a:r>
            <a:r>
              <a:rPr lang="ru-RU" i="1" dirty="0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 в полевых условиях </a:t>
            </a:r>
          </a:p>
          <a:p>
            <a:pPr lvl="0"/>
            <a:r>
              <a:rPr lang="ru-RU" sz="1600" i="1" dirty="0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ПК-80, </a:t>
            </a:r>
          </a:p>
          <a:p>
            <a:pPr lvl="0"/>
            <a:r>
              <a:rPr lang="ru-RU" sz="1600" i="1" dirty="0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соотношение 1:1, </a:t>
            </a:r>
            <a:endParaRPr lang="ru-RU" sz="1600" i="1" dirty="0" smtClean="0">
              <a:latin typeface="Arial Narrow" panose="020B0606020202030204" pitchFamily="34" charset="0"/>
              <a:ea typeface="Calibri" panose="020F0502020204030204" pitchFamily="34" charset="0"/>
              <a:cs typeface="3M Circular TT Book" panose="020B0604020101020102" pitchFamily="34" charset="0"/>
            </a:endParaRPr>
          </a:p>
          <a:p>
            <a:pPr lvl="0"/>
            <a:r>
              <a:rPr lang="ru-RU" sz="1600" i="1" dirty="0" smtClean="0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быстрое </a:t>
            </a:r>
            <a:r>
              <a:rPr lang="ru-RU" sz="1600" i="1" dirty="0">
                <a:latin typeface="Arial Narrow" panose="020B0606020202030204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отверждение</a:t>
            </a:r>
            <a:endParaRPr lang="ru-RU" sz="1600" i="1" dirty="0">
              <a:latin typeface="Arial Narrow" panose="020B060602020203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5957888" y="2828925"/>
            <a:ext cx="571500" cy="48577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ru-RU" sz="2000" dirty="0"/>
          </a:p>
        </p:txBody>
      </p:sp>
      <p:sp>
        <p:nvSpPr>
          <p:cNvPr id="16" name="Down Arrow 15"/>
          <p:cNvSpPr/>
          <p:nvPr/>
        </p:nvSpPr>
        <p:spPr>
          <a:xfrm rot="17537677">
            <a:off x="7453313" y="4638676"/>
            <a:ext cx="571500" cy="48577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ru-RU" sz="2000" dirty="0"/>
          </a:p>
        </p:txBody>
      </p:sp>
      <p:sp>
        <p:nvSpPr>
          <p:cNvPr id="17" name="Down Arrow 16"/>
          <p:cNvSpPr/>
          <p:nvPr/>
        </p:nvSpPr>
        <p:spPr>
          <a:xfrm rot="3830639">
            <a:off x="4527820" y="4748216"/>
            <a:ext cx="571500" cy="48577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961" y="1189293"/>
            <a:ext cx="1930925" cy="16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 bwMode="auto">
          <a:xfrm>
            <a:off x="1589" y="1"/>
            <a:ext cx="12188825" cy="4873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Arial" charset="0"/>
              <a:cs typeface="Arial" charset="0"/>
            </a:endParaRPr>
          </a:p>
        </p:txBody>
      </p:sp>
      <p:sp>
        <p:nvSpPr>
          <p:cNvPr id="71683" name="Titel 29"/>
          <p:cNvSpPr>
            <a:spLocks noGrp="1"/>
          </p:cNvSpPr>
          <p:nvPr>
            <p:ph type="ctrTitle"/>
          </p:nvPr>
        </p:nvSpPr>
        <p:spPr bwMode="auto">
          <a:xfrm>
            <a:off x="604044" y="273312"/>
            <a:ext cx="10983914" cy="8533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lvl="0"/>
            <a:r>
              <a:rPr lang="ru-RU" sz="4000" dirty="0" smtClean="0">
                <a:latin typeface="Arial Narrow" charset="0"/>
                <a:ea typeface="+mn-ea"/>
                <a:cs typeface="+mn-cs"/>
              </a:rPr>
              <a:t>Покрытие для ручного </a:t>
            </a:r>
            <a:r>
              <a:rPr lang="ru-RU" sz="4000" dirty="0">
                <a:latin typeface="Arial Narrow" charset="0"/>
                <a:ea typeface="+mn-ea"/>
                <a:cs typeface="+mn-cs"/>
              </a:rPr>
              <a:t>нанесения </a:t>
            </a:r>
            <a:r>
              <a:rPr lang="ru-RU" sz="4000" dirty="0" err="1">
                <a:latin typeface="Arial Narrow" charset="0"/>
                <a:ea typeface="+mn-ea"/>
                <a:cs typeface="+mn-cs"/>
              </a:rPr>
              <a:t>Скотчкоут</a:t>
            </a:r>
            <a:r>
              <a:rPr lang="ru-RU" sz="4000" dirty="0">
                <a:latin typeface="Arial Narrow" charset="0"/>
                <a:ea typeface="+mn-ea"/>
                <a:cs typeface="+mn-cs"/>
              </a:rPr>
              <a:t> </a:t>
            </a:r>
            <a:r>
              <a:rPr lang="ru-RU" sz="4000" dirty="0" smtClean="0">
                <a:latin typeface="Arial Narrow" charset="0"/>
                <a:ea typeface="+mn-ea"/>
                <a:cs typeface="+mn-cs"/>
              </a:rPr>
              <a:t>3000.</a:t>
            </a:r>
            <a:br>
              <a:rPr lang="ru-RU" sz="4000" dirty="0" smtClean="0">
                <a:latin typeface="Arial Narrow" charset="0"/>
                <a:ea typeface="+mn-ea"/>
                <a:cs typeface="+mn-cs"/>
              </a:rPr>
            </a:br>
            <a:r>
              <a:rPr lang="ru-RU" sz="4000" dirty="0" smtClean="0">
                <a:latin typeface="Arial Narrow" charset="0"/>
                <a:ea typeface="+mn-ea"/>
                <a:cs typeface="+mn-cs"/>
              </a:rPr>
              <a:t>Переходы </a:t>
            </a:r>
            <a:r>
              <a:rPr lang="ru-RU" sz="4000" dirty="0">
                <a:latin typeface="Arial Narrow" charset="0"/>
                <a:ea typeface="+mn-ea"/>
                <a:cs typeface="+mn-cs"/>
              </a:rPr>
              <a:t>«земля/воздух</a:t>
            </a:r>
            <a:r>
              <a:rPr lang="ru-RU" sz="4000" dirty="0" smtClean="0">
                <a:latin typeface="Arial Narrow" charset="0"/>
                <a:ea typeface="+mn-ea"/>
                <a:cs typeface="+mn-cs"/>
              </a:rPr>
              <a:t>»</a:t>
            </a:r>
            <a:r>
              <a:rPr lang="en-US" sz="4000" dirty="0" smtClean="0">
                <a:latin typeface="Arial Narrow" charset="0"/>
                <a:ea typeface="+mn-ea"/>
                <a:cs typeface="+mn-cs"/>
              </a:rPr>
              <a:t> </a:t>
            </a:r>
            <a:r>
              <a:rPr lang="ru-RU" sz="4000" dirty="0" smtClean="0">
                <a:latin typeface="Arial Narrow" charset="0"/>
                <a:ea typeface="+mn-ea"/>
                <a:cs typeface="+mn-cs"/>
              </a:rPr>
              <a:t> </a:t>
            </a:r>
            <a:r>
              <a:rPr lang="ru-RU" i="1" dirty="0"/>
              <a:t/>
            </a:r>
            <a:br>
              <a:rPr lang="ru-RU" i="1" dirty="0"/>
            </a:br>
            <a:endParaRPr altLang="ru-RU" dirty="0" smtClean="0">
              <a:solidFill>
                <a:srgbClr val="000000"/>
              </a:solidFill>
            </a:endParaRPr>
          </a:p>
        </p:txBody>
      </p:sp>
      <p:cxnSp>
        <p:nvCxnSpPr>
          <p:cNvPr id="71684" name="Gerade Verbindung 25"/>
          <p:cNvCxnSpPr>
            <a:cxnSpLocks noChangeShapeType="1"/>
          </p:cNvCxnSpPr>
          <p:nvPr/>
        </p:nvCxnSpPr>
        <p:spPr bwMode="auto">
          <a:xfrm>
            <a:off x="1588" y="3876671"/>
            <a:ext cx="1906588" cy="0"/>
          </a:xfrm>
          <a:prstGeom prst="line">
            <a:avLst/>
          </a:prstGeom>
          <a:noFill/>
          <a:ln w="12700" algn="ctr">
            <a:solidFill>
              <a:srgbClr val="552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85" name="Gerade Verbindung 28"/>
          <p:cNvCxnSpPr>
            <a:cxnSpLocks noChangeShapeType="1"/>
          </p:cNvCxnSpPr>
          <p:nvPr/>
        </p:nvCxnSpPr>
        <p:spPr bwMode="auto">
          <a:xfrm>
            <a:off x="1900238" y="1733546"/>
            <a:ext cx="0" cy="4641850"/>
          </a:xfrm>
          <a:prstGeom prst="line">
            <a:avLst/>
          </a:prstGeom>
          <a:noFill/>
          <a:ln w="12700" algn="ctr">
            <a:solidFill>
              <a:srgbClr val="552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86" name="Gerade Verbindung 42"/>
          <p:cNvCxnSpPr>
            <a:cxnSpLocks noChangeShapeType="1"/>
          </p:cNvCxnSpPr>
          <p:nvPr/>
        </p:nvCxnSpPr>
        <p:spPr bwMode="auto">
          <a:xfrm flipH="1">
            <a:off x="11707813" y="3873496"/>
            <a:ext cx="482600" cy="0"/>
          </a:xfrm>
          <a:prstGeom prst="line">
            <a:avLst/>
          </a:prstGeom>
          <a:noFill/>
          <a:ln w="12700" algn="ctr">
            <a:solidFill>
              <a:srgbClr val="552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87" name="Gerade Verbindung 43"/>
          <p:cNvCxnSpPr>
            <a:cxnSpLocks noChangeShapeType="1"/>
          </p:cNvCxnSpPr>
          <p:nvPr/>
        </p:nvCxnSpPr>
        <p:spPr bwMode="auto">
          <a:xfrm>
            <a:off x="11704638" y="1730371"/>
            <a:ext cx="0" cy="4641850"/>
          </a:xfrm>
          <a:prstGeom prst="line">
            <a:avLst/>
          </a:prstGeom>
          <a:noFill/>
          <a:ln w="12700" algn="ctr">
            <a:solidFill>
              <a:srgbClr val="552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1688" name="Gruppieren 22"/>
          <p:cNvGrpSpPr>
            <a:grpSpLocks/>
          </p:cNvGrpSpPr>
          <p:nvPr/>
        </p:nvGrpSpPr>
        <p:grpSpPr bwMode="auto">
          <a:xfrm>
            <a:off x="1588" y="1714497"/>
            <a:ext cx="1581150" cy="3495675"/>
            <a:chOff x="-1" y="1257299"/>
            <a:chExt cx="1581152" cy="3495679"/>
          </a:xfrm>
        </p:grpSpPr>
        <p:pic>
          <p:nvPicPr>
            <p:cNvPr id="71705" name="Grafik 49" descr="067_knowledg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257299"/>
              <a:ext cx="1438275" cy="3438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Rechteck 51"/>
            <p:cNvSpPr/>
            <p:nvPr/>
          </p:nvSpPr>
          <p:spPr bwMode="auto">
            <a:xfrm rot="5400000">
              <a:off x="-523875" y="2647952"/>
              <a:ext cx="2628902" cy="1581150"/>
            </a:xfrm>
            <a:prstGeom prst="rect">
              <a:avLst/>
            </a:prstGeom>
            <a:gradFill>
              <a:gsLst>
                <a:gs pos="4000">
                  <a:schemeClr val="bg1"/>
                </a:gs>
                <a:gs pos="41000">
                  <a:schemeClr val="bg1">
                    <a:alpha val="56000"/>
                  </a:schemeClr>
                </a:gs>
                <a:gs pos="68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28" tIns="108864" rIns="217728" bIns="108864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Eine Ecke des Rechtecks abrunden 18"/>
          <p:cNvSpPr/>
          <p:nvPr/>
        </p:nvSpPr>
        <p:spPr bwMode="auto">
          <a:xfrm rot="10800000" flipH="1">
            <a:off x="1588" y="5061095"/>
            <a:ext cx="1446028" cy="1342876"/>
          </a:xfrm>
          <a:prstGeom prst="round1Rect">
            <a:avLst>
              <a:gd name="adj" fmla="val 18992"/>
            </a:avLst>
          </a:prstGeom>
          <a:gradFill flip="none" rotWithShape="1">
            <a:gsLst>
              <a:gs pos="0">
                <a:srgbClr val="1F3399"/>
              </a:gs>
              <a:gs pos="28000">
                <a:srgbClr val="9B2CA4">
                  <a:alpha val="81961"/>
                </a:srgbClr>
              </a:gs>
              <a:gs pos="100000">
                <a:srgbClr val="282D9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Arial" charset="0"/>
              <a:cs typeface="Arial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2121980" y="1439150"/>
            <a:ext cx="5613959" cy="1046474"/>
          </a:xfrm>
          <a:prstGeom prst="roundRect">
            <a:avLst/>
          </a:prstGeom>
          <a:solidFill>
            <a:srgbClr val="9C3A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Подготовка поверхности ручными инструментами до степени S</a:t>
            </a:r>
            <a:r>
              <a:rPr lang="en-US" sz="2800" dirty="0" smtClean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t3</a:t>
            </a:r>
            <a:endParaRPr lang="ru-RU" sz="2800" dirty="0">
              <a:solidFill>
                <a:prstClr val="white"/>
              </a:solidFill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137007" y="2597770"/>
            <a:ext cx="5613959" cy="1210883"/>
          </a:xfrm>
          <a:prstGeom prst="roundRect">
            <a:avLst/>
          </a:prstGeom>
          <a:solidFill>
            <a:srgbClr val="9C3A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Упаковка материала в компактную тару</a:t>
            </a: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2121979" y="3920799"/>
            <a:ext cx="5613959" cy="1563653"/>
          </a:xfrm>
          <a:prstGeom prst="roundRect">
            <a:avLst/>
          </a:prstGeom>
          <a:solidFill>
            <a:srgbClr val="9C3A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Продукт будет удовлетворять требованиям </a:t>
            </a:r>
          </a:p>
          <a:p>
            <a:r>
              <a:rPr lang="ru-RU" sz="2800" dirty="0" smtClean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СТО Газпром</a:t>
            </a:r>
            <a:r>
              <a: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 9.1-018-2012</a:t>
            </a:r>
          </a:p>
          <a:p>
            <a:endParaRPr lang="ru-RU" sz="3200" dirty="0" smtClean="0">
              <a:solidFill>
                <a:prstClr val="white"/>
              </a:solidFill>
              <a:ea typeface="Arial" charset="0"/>
              <a:cs typeface="Arial" charset="0"/>
            </a:endParaRPr>
          </a:p>
          <a:p>
            <a:endParaRPr lang="ru-RU" sz="32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sp>
        <p:nvSpPr>
          <p:cNvPr id="24" name="Скругленный прямоугольник 21"/>
          <p:cNvSpPr/>
          <p:nvPr/>
        </p:nvSpPr>
        <p:spPr bwMode="auto">
          <a:xfrm>
            <a:off x="2121980" y="5596905"/>
            <a:ext cx="5823459" cy="775316"/>
          </a:xfrm>
          <a:prstGeom prst="roundRect">
            <a:avLst/>
          </a:prstGeom>
          <a:solidFill>
            <a:srgbClr val="9C3A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Следующий шаг - испытания у клиентов</a:t>
            </a:r>
            <a:endParaRPr lang="ru-RU" sz="2800" dirty="0">
              <a:solidFill>
                <a:prstClr val="white"/>
              </a:solidFill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439" y="1439150"/>
            <a:ext cx="3234683" cy="397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7082" y="965551"/>
            <a:ext cx="11405733" cy="81433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2-х компонентное полиуретановое жидкое покрытие для нанесения кистью</a:t>
            </a:r>
            <a:endParaRPr lang="en-US" b="1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Основные характеристики нового продукта</a:t>
            </a:r>
            <a:endParaRPr lang="ru-RU" dirty="0"/>
          </a:p>
        </p:txBody>
      </p:sp>
      <p:graphicFrame>
        <p:nvGraphicFramePr>
          <p:cNvPr id="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808443"/>
              </p:ext>
            </p:extLst>
          </p:nvPr>
        </p:nvGraphicFramePr>
        <p:xfrm>
          <a:off x="687388" y="1961646"/>
          <a:ext cx="6983084" cy="4352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2088"/>
                <a:gridCol w="1906568"/>
                <a:gridCol w="78930"/>
                <a:gridCol w="1985498"/>
              </a:tblGrid>
              <a:tr h="793428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 smtClean="0">
                          <a:effectLst/>
                          <a:latin typeface="+mj-lt"/>
                        </a:rPr>
                        <a:t>Свойство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+mj-lt"/>
                        </a:rPr>
                        <a:t>База</a:t>
                      </a:r>
                      <a:endParaRPr lang="ru-RU" sz="2000" b="1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+mj-lt"/>
                        </a:rPr>
                        <a:t>Активатор</a:t>
                      </a:r>
                      <a:endParaRPr lang="ru-RU" sz="2000" b="1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125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smtClean="0">
                          <a:effectLst/>
                          <a:latin typeface="+mj-lt"/>
                        </a:rPr>
                        <a:t>Цвет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Черный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j-lt"/>
                        </a:rPr>
                        <a:t>Коричневый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926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smtClean="0">
                          <a:effectLst/>
                          <a:latin typeface="+mj-lt"/>
                        </a:rPr>
                        <a:t>Плотность </a:t>
                      </a:r>
                      <a:r>
                        <a:rPr lang="en-US" sz="2000" u="none" strike="noStrike" dirty="0" smtClean="0">
                          <a:effectLst/>
                          <a:latin typeface="+mj-lt"/>
                        </a:rPr>
                        <a:t>20°C</a:t>
                      </a: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, </a:t>
                      </a:r>
                      <a:r>
                        <a:rPr lang="ru-RU" sz="2000" u="none" strike="noStrike" dirty="0" smtClean="0">
                          <a:effectLst/>
                          <a:latin typeface="+mj-lt"/>
                        </a:rPr>
                        <a:t>г</a:t>
                      </a:r>
                      <a:r>
                        <a:rPr lang="en-US" sz="2000" u="none" strike="noStrike" dirty="0" smtClean="0">
                          <a:effectLst/>
                          <a:latin typeface="+mj-lt"/>
                        </a:rPr>
                        <a:t>/</a:t>
                      </a:r>
                      <a:r>
                        <a:rPr lang="ru-RU" sz="2000" u="none" strike="noStrike" dirty="0" smtClean="0">
                          <a:effectLst/>
                          <a:latin typeface="+mj-lt"/>
                        </a:rPr>
                        <a:t>см³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1,56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1,23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125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smtClean="0">
                          <a:effectLst/>
                          <a:latin typeface="+mj-lt"/>
                        </a:rPr>
                        <a:t>Вязкость,</a:t>
                      </a:r>
                      <a:r>
                        <a:rPr lang="en-US" sz="2000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20°C, </a:t>
                      </a:r>
                      <a:r>
                        <a:rPr lang="en-US" sz="2000" u="none" strike="noStrike" dirty="0" err="1" smtClean="0">
                          <a:effectLst/>
                          <a:latin typeface="+mj-lt"/>
                        </a:rPr>
                        <a:t>cP</a:t>
                      </a:r>
                      <a:r>
                        <a:rPr lang="ru-RU" sz="2000" u="none" strike="noStrike" dirty="0" smtClean="0">
                          <a:effectLst/>
                          <a:latin typeface="+mj-lt"/>
                        </a:rPr>
                        <a:t> (</a:t>
                      </a:r>
                      <a:r>
                        <a:rPr lang="ru-RU" sz="2000" u="none" strike="noStrike" dirty="0" err="1" smtClean="0">
                          <a:effectLst/>
                          <a:latin typeface="+mj-lt"/>
                        </a:rPr>
                        <a:t>сантипуаз</a:t>
                      </a:r>
                      <a:r>
                        <a:rPr lang="ru-RU" sz="2000" u="none" strike="noStrike" dirty="0" smtClean="0">
                          <a:effectLst/>
                          <a:latin typeface="+mj-lt"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25500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90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883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smtClean="0">
                          <a:effectLst/>
                          <a:latin typeface="+mj-lt"/>
                        </a:rPr>
                        <a:t>Соотношение</a:t>
                      </a:r>
                      <a:r>
                        <a:rPr lang="ru-RU" sz="2000" u="none" strike="noStrike" baseline="0" dirty="0" smtClean="0">
                          <a:effectLst/>
                          <a:latin typeface="+mj-lt"/>
                        </a:rPr>
                        <a:t> смешения по объему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3:1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883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Упаковка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литр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2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0,5</a:t>
                      </a:r>
                      <a:endParaRPr lang="ru-RU" sz="2000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758" y="3957548"/>
            <a:ext cx="3440057" cy="2356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440" y="1554479"/>
            <a:ext cx="2702375" cy="203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55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97" y="390160"/>
            <a:ext cx="10512862" cy="490813"/>
          </a:xfrm>
        </p:spPr>
        <p:txBody>
          <a:bodyPr/>
          <a:lstStyle/>
          <a:p>
            <a:r>
              <a:rPr lang="ru-RU" sz="2800" dirty="0" smtClean="0"/>
              <a:t>Основные требование Газпром и </a:t>
            </a:r>
            <a:r>
              <a:rPr lang="ru-RU" sz="2800" dirty="0" err="1" smtClean="0"/>
              <a:t>Транснефть</a:t>
            </a:r>
            <a:r>
              <a:rPr lang="ru-RU" sz="2800" dirty="0" smtClean="0"/>
              <a:t> и наши результаты</a:t>
            </a:r>
            <a:endParaRPr lang="ru-RU" sz="28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009060"/>
              </p:ext>
            </p:extLst>
          </p:nvPr>
        </p:nvGraphicFramePr>
        <p:xfrm>
          <a:off x="214311" y="880973"/>
          <a:ext cx="11716436" cy="54339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7725"/>
                <a:gridCol w="3385776"/>
                <a:gridCol w="1428751"/>
                <a:gridCol w="1600200"/>
                <a:gridCol w="3543984"/>
              </a:tblGrid>
              <a:tr h="395162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Подготовка поверхности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87316" marR="87316" marT="45708" marB="45708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Характеристика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87316" marR="87316" marT="45708" marB="4570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Требования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87316" marR="87316" marT="45708" marB="45708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+mn-lt"/>
                        </a:rPr>
                        <a:t>Результат</a:t>
                      </a:r>
                      <a:endParaRPr lang="ru-RU" sz="2000" b="0" dirty="0">
                        <a:latin typeface="+mn-lt"/>
                      </a:endParaRPr>
                    </a:p>
                  </a:txBody>
                  <a:tcPr marL="87316" marR="87316" marT="45708" marB="45708"/>
                </a:tc>
              </a:tr>
              <a:tr h="465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Газпром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+mn-lt"/>
                        </a:rPr>
                        <a:t>Транснефть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+mn-lt"/>
                        </a:rPr>
                        <a:t>Новый продукт </a:t>
                      </a:r>
                      <a:r>
                        <a:rPr lang="en-US" sz="2000" b="1" baseline="0" dirty="0" err="1" smtClean="0">
                          <a:latin typeface="+mn-lt"/>
                        </a:rPr>
                        <a:t>Scotchkote</a:t>
                      </a:r>
                      <a:r>
                        <a:rPr lang="en-US" sz="2000" b="1" baseline="0" dirty="0" smtClean="0">
                          <a:latin typeface="+mn-lt"/>
                        </a:rPr>
                        <a:t> 3100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87316" marR="87316" marT="45708" marB="45708"/>
                </a:tc>
              </a:tr>
              <a:tr h="77967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</a:rPr>
                        <a:t>Абразивная</a:t>
                      </a:r>
                      <a:r>
                        <a:rPr lang="ru-RU" sz="1800" baseline="0" dirty="0" smtClean="0">
                          <a:latin typeface="+mn-lt"/>
                        </a:rPr>
                        <a:t> очистка</a:t>
                      </a:r>
                      <a:endParaRPr lang="en-US" sz="1800" dirty="0" smtClean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Sa</a:t>
                      </a:r>
                      <a:r>
                        <a:rPr lang="en-US" sz="1800" baseline="0" dirty="0" smtClean="0">
                          <a:latin typeface="+mn-lt"/>
                        </a:rPr>
                        <a:t> 2,5</a:t>
                      </a:r>
                      <a:endParaRPr lang="ru-RU" sz="1800" dirty="0" smtClean="0">
                        <a:latin typeface="+mn-lt"/>
                      </a:endParaRP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</a:rPr>
                        <a:t>Катодное отслаивание при </a:t>
                      </a:r>
                      <a:r>
                        <a:rPr lang="en-US" sz="1800" dirty="0" smtClean="0">
                          <a:latin typeface="+mn-lt"/>
                        </a:rPr>
                        <a:t>(40±3)°С, 30</a:t>
                      </a:r>
                      <a:r>
                        <a:rPr lang="ru-RU" sz="1800" dirty="0" smtClean="0">
                          <a:latin typeface="+mn-lt"/>
                        </a:rPr>
                        <a:t> дней</a:t>
                      </a:r>
                      <a:r>
                        <a:rPr lang="en-US" sz="1800" dirty="0" smtClean="0">
                          <a:latin typeface="+mn-lt"/>
                        </a:rPr>
                        <a:t>, </a:t>
                      </a:r>
                      <a:r>
                        <a:rPr lang="ru-RU" sz="1800" dirty="0" smtClean="0">
                          <a:latin typeface="+mn-lt"/>
                        </a:rPr>
                        <a:t>не более чем</a:t>
                      </a:r>
                      <a:r>
                        <a:rPr lang="en-US" sz="1800" dirty="0" smtClean="0">
                          <a:latin typeface="+mn-lt"/>
                        </a:rPr>
                        <a:t>, </a:t>
                      </a:r>
                      <a:r>
                        <a:rPr lang="ru-RU" sz="1800" dirty="0" smtClean="0">
                          <a:latin typeface="+mn-lt"/>
                        </a:rPr>
                        <a:t>см²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15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7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5,4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>
                    <a:solidFill>
                      <a:srgbClr val="92D050"/>
                    </a:solidFill>
                  </a:tcPr>
                </a:tc>
              </a:tr>
              <a:tr h="77967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 marL="87339" marR="8733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</a:rPr>
                        <a:t>Адгезия</a:t>
                      </a:r>
                      <a:r>
                        <a:rPr lang="ru-RU" sz="1800" baseline="0" dirty="0" smtClean="0">
                          <a:latin typeface="+mn-lt"/>
                        </a:rPr>
                        <a:t> методом нормального отрыва после</a:t>
                      </a:r>
                      <a:r>
                        <a:rPr lang="en-US" sz="1800" dirty="0" smtClean="0">
                          <a:latin typeface="+mn-lt"/>
                        </a:rPr>
                        <a:t> 1000 </a:t>
                      </a:r>
                      <a:r>
                        <a:rPr lang="ru-RU" sz="1800" dirty="0" smtClean="0">
                          <a:latin typeface="+mn-lt"/>
                        </a:rPr>
                        <a:t>часов</a:t>
                      </a:r>
                      <a:r>
                        <a:rPr lang="en-US" sz="1800" dirty="0" smtClean="0">
                          <a:latin typeface="+mn-lt"/>
                        </a:rPr>
                        <a:t> </a:t>
                      </a:r>
                      <a:r>
                        <a:rPr lang="ru-RU" sz="1800" dirty="0" smtClean="0">
                          <a:latin typeface="+mn-lt"/>
                        </a:rPr>
                        <a:t>замачивания</a:t>
                      </a:r>
                      <a:r>
                        <a:rPr lang="en-US" sz="1800" dirty="0" smtClean="0">
                          <a:latin typeface="+mn-lt"/>
                        </a:rPr>
                        <a:t> </a:t>
                      </a:r>
                      <a:r>
                        <a:rPr lang="ru-RU" sz="1800" dirty="0" smtClean="0">
                          <a:latin typeface="+mn-lt"/>
                        </a:rPr>
                        <a:t>при</a:t>
                      </a:r>
                      <a:r>
                        <a:rPr lang="en-US" sz="1800" dirty="0" smtClean="0">
                          <a:latin typeface="+mn-lt"/>
                        </a:rPr>
                        <a:t> (40±3)°С, MPa</a:t>
                      </a: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14,7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>
                    <a:solidFill>
                      <a:srgbClr val="92D050"/>
                    </a:solidFill>
                  </a:tcPr>
                </a:tc>
              </a:tr>
              <a:tr h="77967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latin typeface="+mn-lt"/>
                        </a:rPr>
                        <a:t>St3</a:t>
                      </a: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</a:rPr>
                        <a:t>Катодное отслаивание при </a:t>
                      </a:r>
                      <a:r>
                        <a:rPr lang="en-US" sz="1800" dirty="0" smtClean="0">
                          <a:latin typeface="+mn-lt"/>
                        </a:rPr>
                        <a:t>(40±3)°С, 30</a:t>
                      </a:r>
                      <a:r>
                        <a:rPr lang="ru-RU" sz="1800" dirty="0" smtClean="0">
                          <a:latin typeface="+mn-lt"/>
                        </a:rPr>
                        <a:t> дней</a:t>
                      </a:r>
                      <a:r>
                        <a:rPr lang="en-US" sz="1800" dirty="0" smtClean="0">
                          <a:latin typeface="+mn-lt"/>
                        </a:rPr>
                        <a:t>, </a:t>
                      </a:r>
                      <a:r>
                        <a:rPr lang="ru-RU" sz="1800" dirty="0" smtClean="0">
                          <a:latin typeface="+mn-lt"/>
                        </a:rPr>
                        <a:t>не более чем</a:t>
                      </a:r>
                      <a:r>
                        <a:rPr lang="en-US" sz="1800" dirty="0" smtClean="0">
                          <a:latin typeface="+mn-lt"/>
                        </a:rPr>
                        <a:t>, </a:t>
                      </a:r>
                      <a:r>
                        <a:rPr lang="ru-RU" sz="1800" dirty="0" smtClean="0">
                          <a:latin typeface="+mn-lt"/>
                        </a:rPr>
                        <a:t>см²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15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7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9,3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>
                    <a:solidFill>
                      <a:srgbClr val="92D050"/>
                    </a:solidFill>
                  </a:tcPr>
                </a:tc>
              </a:tr>
              <a:tr h="77967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marL="87339" marR="8733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</a:rPr>
                        <a:t>Адгезия</a:t>
                      </a:r>
                      <a:r>
                        <a:rPr lang="ru-RU" sz="1800" baseline="0" dirty="0" smtClean="0">
                          <a:latin typeface="+mn-lt"/>
                        </a:rPr>
                        <a:t> методом нормального отрыва после</a:t>
                      </a:r>
                      <a:r>
                        <a:rPr lang="en-US" sz="1800" dirty="0" smtClean="0">
                          <a:latin typeface="+mn-lt"/>
                        </a:rPr>
                        <a:t> 1000 </a:t>
                      </a:r>
                      <a:r>
                        <a:rPr lang="ru-RU" sz="1800" dirty="0" smtClean="0">
                          <a:latin typeface="+mn-lt"/>
                        </a:rPr>
                        <a:t>часов</a:t>
                      </a:r>
                      <a:r>
                        <a:rPr lang="en-US" sz="1800" dirty="0" smtClean="0">
                          <a:latin typeface="+mn-lt"/>
                        </a:rPr>
                        <a:t> </a:t>
                      </a:r>
                      <a:r>
                        <a:rPr lang="ru-RU" sz="1800" dirty="0" smtClean="0">
                          <a:latin typeface="+mn-lt"/>
                        </a:rPr>
                        <a:t>замачивания</a:t>
                      </a:r>
                      <a:r>
                        <a:rPr lang="en-US" sz="1800" dirty="0" smtClean="0">
                          <a:latin typeface="+mn-lt"/>
                        </a:rPr>
                        <a:t> </a:t>
                      </a:r>
                      <a:r>
                        <a:rPr lang="ru-RU" sz="1800" dirty="0" smtClean="0">
                          <a:latin typeface="+mn-lt"/>
                        </a:rPr>
                        <a:t>при</a:t>
                      </a:r>
                      <a:r>
                        <a:rPr lang="en-US" sz="1800" dirty="0" smtClean="0">
                          <a:latin typeface="+mn-lt"/>
                        </a:rPr>
                        <a:t> (40±3)°С, MPa</a:t>
                      </a: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15,8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>
                    <a:solidFill>
                      <a:srgbClr val="92D050"/>
                    </a:solidFill>
                  </a:tcPr>
                </a:tc>
              </a:tr>
              <a:tr h="7796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+mn-lt"/>
                      </a:endParaRP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+mn-lt"/>
                        </a:rPr>
                        <a:t>Водопоглощение</a:t>
                      </a:r>
                      <a:r>
                        <a:rPr lang="ru-RU" sz="1800" baseline="0" dirty="0" smtClean="0">
                          <a:latin typeface="+mn-lt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</a:rPr>
                        <a:t>1000 </a:t>
                      </a:r>
                      <a:r>
                        <a:rPr lang="ru-RU" sz="1800" dirty="0" smtClean="0">
                          <a:latin typeface="+mn-lt"/>
                        </a:rPr>
                        <a:t>часов</a:t>
                      </a:r>
                      <a:r>
                        <a:rPr lang="en-US" sz="1800" dirty="0" smtClean="0">
                          <a:latin typeface="+mn-lt"/>
                        </a:rPr>
                        <a:t> </a:t>
                      </a:r>
                      <a:r>
                        <a:rPr lang="ru-RU" sz="1800" dirty="0" smtClean="0">
                          <a:latin typeface="+mn-lt"/>
                        </a:rPr>
                        <a:t>замачивания</a:t>
                      </a:r>
                      <a:r>
                        <a:rPr lang="en-US" sz="1800" dirty="0" smtClean="0">
                          <a:latin typeface="+mn-lt"/>
                        </a:rPr>
                        <a:t> </a:t>
                      </a:r>
                      <a:r>
                        <a:rPr lang="ru-RU" sz="1800" dirty="0" smtClean="0">
                          <a:latin typeface="+mn-lt"/>
                        </a:rPr>
                        <a:t>при</a:t>
                      </a:r>
                      <a:r>
                        <a:rPr lang="en-US" sz="1800" dirty="0" smtClean="0">
                          <a:latin typeface="+mn-lt"/>
                        </a:rPr>
                        <a:t> (60±3)°С, </a:t>
                      </a:r>
                      <a:r>
                        <a:rPr lang="ru-RU" sz="1800" dirty="0" smtClean="0">
                          <a:latin typeface="+mn-lt"/>
                        </a:rPr>
                        <a:t>не более чем</a:t>
                      </a:r>
                      <a:r>
                        <a:rPr lang="en-US" sz="1800" dirty="0" smtClean="0">
                          <a:latin typeface="+mn-lt"/>
                        </a:rPr>
                        <a:t>, %</a:t>
                      </a: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2,</a:t>
                      </a:r>
                      <a:r>
                        <a:rPr lang="en-US" sz="1800" dirty="0" smtClean="0">
                          <a:latin typeface="+mn-lt"/>
                        </a:rPr>
                        <a:t>2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87316" marR="87316" marT="45708" marB="45708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6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6" y="261265"/>
            <a:ext cx="11425237" cy="4572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Поддержка клиентов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2094744" y="1192455"/>
            <a:ext cx="6180005" cy="1038518"/>
          </a:xfrm>
          <a:prstGeom prst="roundRect">
            <a:avLst/>
          </a:prstGeom>
          <a:solidFill>
            <a:srgbClr val="9C3A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400" dirty="0" smtClean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Семинары и обучающие мероприятия </a:t>
            </a:r>
          </a:p>
          <a:p>
            <a:r>
              <a:rPr lang="ru-RU" sz="2400" dirty="0" smtClean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(на территории </a:t>
            </a:r>
            <a:r>
              <a:rPr lang="ru-RU" sz="2400" dirty="0" err="1" smtClean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Трансгазов</a:t>
            </a:r>
            <a:r>
              <a:rPr lang="ru-RU" sz="2400" dirty="0" smtClean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)</a:t>
            </a:r>
            <a:endParaRPr lang="ru-RU" sz="2400" dirty="0">
              <a:solidFill>
                <a:prstClr val="white"/>
              </a:solidFill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094744" y="2433138"/>
            <a:ext cx="6180005" cy="1451466"/>
          </a:xfrm>
          <a:prstGeom prst="roundRect">
            <a:avLst/>
          </a:prstGeom>
          <a:solidFill>
            <a:srgbClr val="9C3A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400" dirty="0" smtClean="0">
                <a:solidFill>
                  <a:prstClr val="white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Обучение технологии нанесения покрытий и повышение квалификации изолировщиков для работы на трубопроводах ПАО «Газпром»</a:t>
            </a:r>
            <a:endParaRPr lang="ru-RU" sz="2400" dirty="0">
              <a:solidFill>
                <a:prstClr val="white"/>
              </a:solidFill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cxnSp>
        <p:nvCxnSpPr>
          <p:cNvPr id="12" name="Gerade Verbindung 25"/>
          <p:cNvCxnSpPr>
            <a:cxnSpLocks noChangeShapeType="1"/>
          </p:cNvCxnSpPr>
          <p:nvPr/>
        </p:nvCxnSpPr>
        <p:spPr bwMode="auto">
          <a:xfrm>
            <a:off x="0" y="3325943"/>
            <a:ext cx="1906588" cy="0"/>
          </a:xfrm>
          <a:prstGeom prst="line">
            <a:avLst/>
          </a:prstGeom>
          <a:noFill/>
          <a:ln w="12700" algn="ctr">
            <a:solidFill>
              <a:srgbClr val="552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Gerade Verbindung 28"/>
          <p:cNvCxnSpPr>
            <a:cxnSpLocks noChangeShapeType="1"/>
          </p:cNvCxnSpPr>
          <p:nvPr/>
        </p:nvCxnSpPr>
        <p:spPr bwMode="auto">
          <a:xfrm>
            <a:off x="1898650" y="1182818"/>
            <a:ext cx="0" cy="4641850"/>
          </a:xfrm>
          <a:prstGeom prst="line">
            <a:avLst/>
          </a:prstGeom>
          <a:noFill/>
          <a:ln w="12700" algn="ctr">
            <a:solidFill>
              <a:srgbClr val="552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Gruppieren 22"/>
          <p:cNvGrpSpPr>
            <a:grpSpLocks/>
          </p:cNvGrpSpPr>
          <p:nvPr/>
        </p:nvGrpSpPr>
        <p:grpSpPr bwMode="auto">
          <a:xfrm>
            <a:off x="0" y="1163769"/>
            <a:ext cx="1581150" cy="3495675"/>
            <a:chOff x="-1" y="1257299"/>
            <a:chExt cx="1581152" cy="3495679"/>
          </a:xfrm>
        </p:grpSpPr>
        <p:pic>
          <p:nvPicPr>
            <p:cNvPr id="15" name="Grafik 49" descr="067_knowledg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257299"/>
              <a:ext cx="1438275" cy="3438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51"/>
            <p:cNvSpPr/>
            <p:nvPr/>
          </p:nvSpPr>
          <p:spPr bwMode="auto">
            <a:xfrm rot="5400000">
              <a:off x="-523875" y="2647952"/>
              <a:ext cx="2628902" cy="1581150"/>
            </a:xfrm>
            <a:prstGeom prst="rect">
              <a:avLst/>
            </a:prstGeom>
            <a:gradFill>
              <a:gsLst>
                <a:gs pos="4000">
                  <a:schemeClr val="bg1"/>
                </a:gs>
                <a:gs pos="41000">
                  <a:schemeClr val="bg1">
                    <a:alpha val="56000"/>
                  </a:schemeClr>
                </a:gs>
                <a:gs pos="68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28" tIns="108864" rIns="217728" bIns="108864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Eine Ecke des Rechtecks abrunden 18"/>
          <p:cNvSpPr/>
          <p:nvPr/>
        </p:nvSpPr>
        <p:spPr bwMode="auto">
          <a:xfrm rot="10800000" flipH="1">
            <a:off x="0" y="4510367"/>
            <a:ext cx="1446028" cy="1342876"/>
          </a:xfrm>
          <a:prstGeom prst="round1Rect">
            <a:avLst>
              <a:gd name="adj" fmla="val 18992"/>
            </a:avLst>
          </a:prstGeom>
          <a:gradFill flip="none" rotWithShape="1">
            <a:gsLst>
              <a:gs pos="0">
                <a:srgbClr val="1F3399"/>
              </a:gs>
              <a:gs pos="28000">
                <a:srgbClr val="9B2CA4">
                  <a:alpha val="81961"/>
                </a:srgbClr>
              </a:gs>
              <a:gs pos="100000">
                <a:srgbClr val="282D9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ea typeface="Arial" charset="0"/>
              <a:cs typeface="Arial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744" y="4379427"/>
            <a:ext cx="9797219" cy="198440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993" y="194350"/>
            <a:ext cx="3325970" cy="41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/>
          </p:cNvSpPr>
          <p:nvPr>
            <p:ph type="ctrTitle"/>
          </p:nvPr>
        </p:nvSpPr>
        <p:spPr bwMode="auto">
          <a:xfrm>
            <a:off x="656397" y="2583657"/>
            <a:ext cx="5289621" cy="10929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4000" b="1" dirty="0" smtClean="0">
                <a:latin typeface="Arial Narrow" panose="020B0606020202030204" pitchFamily="34" charset="0"/>
              </a:rPr>
              <a:t>Спасибо за внимание!</a:t>
            </a:r>
            <a:br>
              <a:rPr lang="ru-RU" altLang="ru-RU" sz="4000" b="1" dirty="0" smtClean="0">
                <a:latin typeface="Arial Narrow" panose="020B0606020202030204" pitchFamily="34" charset="0"/>
              </a:rPr>
            </a:br>
            <a:r>
              <a:rPr lang="ru-RU" altLang="ru-RU" sz="4000" b="1" dirty="0" smtClean="0">
                <a:latin typeface="Arial Narrow" panose="020B0606020202030204" pitchFamily="34" charset="0"/>
              </a:rPr>
              <a:t>Ваши вопросы?</a:t>
            </a:r>
            <a:endParaRPr lang="ru-RU" altLang="ru-RU" sz="4000" dirty="0">
              <a:latin typeface="Arial Narrow" panose="020B0606020202030204" pitchFamily="34" charset="0"/>
            </a:endParaRPr>
          </a:p>
        </p:txBody>
      </p:sp>
      <p:pic>
        <p:nvPicPr>
          <p:cNvPr id="12291" name="Рисунок 5" descr="Рисунок3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547688"/>
            <a:ext cx="4967288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201358" y="5055791"/>
            <a:ext cx="5289621" cy="139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 smtClean="0">
                <a:latin typeface="Arial Narrow" panose="020B0606020202030204" pitchFamily="34" charset="0"/>
              </a:rPr>
              <a:t>Юлия Алексеевна </a:t>
            </a:r>
            <a:r>
              <a:rPr lang="ru-RU" altLang="ru-RU" dirty="0" err="1" smtClean="0">
                <a:latin typeface="Arial Narrow" panose="020B0606020202030204" pitchFamily="34" charset="0"/>
              </a:rPr>
              <a:t>Лесковец</a:t>
            </a:r>
            <a:r>
              <a:rPr lang="ru-RU" altLang="ru-RU" dirty="0" smtClean="0">
                <a:latin typeface="Arial Narrow" panose="020B0606020202030204" pitchFamily="34" charset="0"/>
              </a:rPr>
              <a:t/>
            </a:r>
            <a:br>
              <a:rPr lang="ru-RU" altLang="ru-RU" dirty="0" smtClean="0">
                <a:latin typeface="Arial Narrow" panose="020B0606020202030204" pitchFamily="34" charset="0"/>
              </a:rPr>
            </a:br>
            <a:r>
              <a:rPr lang="ru-RU" altLang="ru-RU" dirty="0" smtClean="0">
                <a:latin typeface="Arial Narrow" panose="020B0606020202030204" pitchFamily="34" charset="0"/>
              </a:rPr>
              <a:t>+7 926 359 29 15</a:t>
            </a:r>
            <a:br>
              <a:rPr lang="ru-RU" altLang="ru-RU" dirty="0" smtClean="0">
                <a:latin typeface="Arial Narrow" panose="020B0606020202030204" pitchFamily="34" charset="0"/>
              </a:rPr>
            </a:br>
            <a:r>
              <a:rPr lang="ru-RU" altLang="ru-RU" dirty="0" smtClean="0">
                <a:latin typeface="Arial Narrow" panose="020B0606020202030204" pitchFamily="34" charset="0"/>
              </a:rPr>
              <a:t>ybychkova@mmm.com</a:t>
            </a:r>
            <a:endParaRPr lang="ru-RU" alt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lum bright="14000"/>
          </a:blip>
          <a:srcRect/>
          <a:stretch>
            <a:fillRect/>
          </a:stretch>
        </p:blipFill>
        <p:spPr bwMode="auto">
          <a:xfrm rot="14746449">
            <a:off x="9800820" y="782715"/>
            <a:ext cx="2027050" cy="203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66539" y="3069318"/>
            <a:ext cx="2703470" cy="1893533"/>
            <a:chOff x="550" y="3230"/>
            <a:chExt cx="1152" cy="568"/>
          </a:xfrm>
        </p:grpSpPr>
        <p:sp>
          <p:nvSpPr>
            <p:cNvPr id="5" name="Text Box 16"/>
            <p:cNvSpPr txBox="1">
              <a:spLocks noChangeArrowheads="1"/>
            </p:cNvSpPr>
            <p:nvPr/>
          </p:nvSpPr>
          <p:spPr bwMode="auto">
            <a:xfrm>
              <a:off x="550" y="3338"/>
              <a:ext cx="1152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5000"/>
                </a:lnSpc>
                <a:spcBef>
                  <a:spcPct val="15000"/>
                </a:spcBef>
              </a:pPr>
              <a:r>
                <a:rPr kumimoji="1" lang="en-US" altLang="zh-CN" sz="3200" b="1" dirty="0" smtClean="0">
                  <a:latin typeface="Arial Narrow"/>
                  <a:ea typeface="MS PGothic" pitchFamily="34" charset="-128"/>
                  <a:cs typeface="Arial" charset="0"/>
                </a:rPr>
                <a:t>1939</a:t>
              </a:r>
            </a:p>
            <a:p>
              <a:pPr>
                <a:lnSpc>
                  <a:spcPct val="95000"/>
                </a:lnSpc>
                <a:spcBef>
                  <a:spcPct val="15000"/>
                </a:spcBef>
              </a:pPr>
              <a:r>
                <a:rPr kumimoji="1" lang="ru-RU" altLang="zh-CN" sz="1600" b="1" dirty="0" smtClean="0">
                  <a:latin typeface="Arial Narrow"/>
                  <a:ea typeface="SimSun" pitchFamily="2" charset="-122"/>
                  <a:cs typeface="Times New Roman" pitchFamily="18" charset="0"/>
                </a:rPr>
                <a:t>Первый дорожный знак видимый ночью со световозвращающей пленкой </a:t>
              </a:r>
              <a:r>
                <a:rPr kumimoji="1" lang="en-US" altLang="zh-CN" sz="1600" b="1" dirty="0" err="1" smtClean="0">
                  <a:latin typeface="Arial Narrow"/>
                  <a:ea typeface="SimSun" pitchFamily="2" charset="-122"/>
                  <a:cs typeface="Times New Roman" pitchFamily="18" charset="0"/>
                </a:rPr>
                <a:t>Scotchlite</a:t>
              </a:r>
              <a:r>
                <a:rPr kumimoji="1" lang="en-US" altLang="zh-CN" sz="1600" b="1" dirty="0" smtClean="0">
                  <a:latin typeface="Arial Narrow"/>
                  <a:ea typeface="SimSun" pitchFamily="2" charset="-122"/>
                  <a:cs typeface="Times New Roman" pitchFamily="18" charset="0"/>
                </a:rPr>
                <a:t>™ </a:t>
              </a:r>
            </a:p>
          </p:txBody>
        </p:sp>
        <p:pic>
          <p:nvPicPr>
            <p:cNvPr id="6" name="Picture 18" descr="Proud Past DALE REVISED"/>
            <p:cNvPicPr>
              <a:picLocks noChangeAspect="1" noChangeArrowheads="1"/>
            </p:cNvPicPr>
            <p:nvPr/>
          </p:nvPicPr>
          <p:blipFill>
            <a:blip r:embed="rId4" cstate="print">
              <a:lum contrast="6000"/>
            </a:blip>
            <a:srcRect/>
            <a:stretch>
              <a:fillRect/>
            </a:stretch>
          </p:blipFill>
          <p:spPr bwMode="auto">
            <a:xfrm flipH="1">
              <a:off x="980" y="3230"/>
              <a:ext cx="595" cy="24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64474" y="5101890"/>
            <a:ext cx="3492215" cy="1065216"/>
            <a:chOff x="743" y="2886"/>
            <a:chExt cx="1248" cy="671"/>
          </a:xfrm>
        </p:grpSpPr>
        <p:sp>
          <p:nvSpPr>
            <p:cNvPr id="8" name="Text Box 35"/>
            <p:cNvSpPr txBox="1">
              <a:spLocks noChangeArrowheads="1"/>
            </p:cNvSpPr>
            <p:nvPr/>
          </p:nvSpPr>
          <p:spPr bwMode="auto">
            <a:xfrm>
              <a:off x="1223" y="2886"/>
              <a:ext cx="768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5000"/>
                </a:lnSpc>
                <a:spcBef>
                  <a:spcPct val="15000"/>
                </a:spcBef>
              </a:pPr>
              <a:r>
                <a:rPr kumimoji="1" lang="en-US" altLang="zh-CN" sz="3200" b="1" dirty="0" smtClean="0">
                  <a:latin typeface="Arial Narrow"/>
                  <a:ea typeface="MS PGothic" pitchFamily="34" charset="-128"/>
                  <a:cs typeface="Arial" charset="0"/>
                </a:rPr>
                <a:t>1947</a:t>
              </a:r>
            </a:p>
            <a:p>
              <a:pPr>
                <a:lnSpc>
                  <a:spcPct val="95000"/>
                </a:lnSpc>
                <a:spcBef>
                  <a:spcPct val="15000"/>
                </a:spcBef>
              </a:pPr>
              <a:r>
                <a:rPr kumimoji="1" lang="ru-RU" altLang="zh-CN" sz="1600" b="1" dirty="0" smtClean="0">
                  <a:latin typeface="Arial Narrow"/>
                  <a:ea typeface="SimSun" pitchFamily="2" charset="-122"/>
                  <a:cs typeface="Times New Roman" pitchFamily="18" charset="0"/>
                </a:rPr>
                <a:t>Магнитная </a:t>
              </a:r>
              <a:r>
                <a:rPr kumimoji="1" lang="ru-RU" altLang="zh-CN" sz="1600" b="1" dirty="0" err="1" smtClean="0">
                  <a:latin typeface="Arial Narrow"/>
                  <a:ea typeface="SimSun" pitchFamily="2" charset="-122"/>
                  <a:cs typeface="Times New Roman" pitchFamily="18" charset="0"/>
                </a:rPr>
                <a:t>аудиолента</a:t>
              </a:r>
              <a:r>
                <a:rPr kumimoji="1" lang="ru-RU" altLang="zh-CN" sz="1600" b="1" dirty="0" smtClean="0">
                  <a:latin typeface="Arial Narrow"/>
                  <a:ea typeface="SimSun" pitchFamily="2" charset="-122"/>
                  <a:cs typeface="Times New Roman" pitchFamily="18" charset="0"/>
                </a:rPr>
                <a:t> </a:t>
              </a:r>
              <a:r>
                <a:rPr kumimoji="1" lang="en-US" altLang="zh-CN" sz="1600" b="1" dirty="0" err="1" smtClean="0">
                  <a:latin typeface="Arial Narrow"/>
                  <a:ea typeface="SimSun" pitchFamily="2" charset="-122"/>
                  <a:cs typeface="Times New Roman" pitchFamily="18" charset="0"/>
                </a:rPr>
                <a:t>Scotch</a:t>
              </a:r>
              <a:r>
                <a:rPr kumimoji="1" lang="en-US" altLang="zh-CN" sz="1600" b="1" baseline="30000" dirty="0" err="1" smtClean="0">
                  <a:latin typeface="Arial Narrow"/>
                  <a:ea typeface="SimSun" pitchFamily="2" charset="-122"/>
                  <a:cs typeface="Times New Roman" pitchFamily="18" charset="0"/>
                </a:rPr>
                <a:t>TM</a:t>
              </a:r>
              <a:r>
                <a:rPr kumimoji="1" lang="en-US" altLang="zh-CN" sz="1600" b="1" baseline="30000" dirty="0" smtClean="0">
                  <a:latin typeface="Arial Narrow"/>
                  <a:ea typeface="SimSun" pitchFamily="2" charset="-122"/>
                  <a:cs typeface="Times New Roman" pitchFamily="18" charset="0"/>
                </a:rPr>
                <a:t> </a:t>
              </a:r>
              <a:endParaRPr kumimoji="1" lang="en-US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endParaRPr>
            </a:p>
          </p:txBody>
        </p:sp>
        <p:pic>
          <p:nvPicPr>
            <p:cNvPr id="9" name="Picture 36" descr="Applying DAC-1 Strips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43" y="2974"/>
              <a:ext cx="485" cy="535"/>
            </a:xfrm>
            <a:prstGeom prst="rect">
              <a:avLst/>
            </a:prstGeom>
            <a:noFill/>
          </p:spPr>
        </p:pic>
      </p:grpSp>
      <p:sp>
        <p:nvSpPr>
          <p:cNvPr id="10" name="Text Box 47"/>
          <p:cNvSpPr txBox="1">
            <a:spLocks noChangeArrowheads="1"/>
          </p:cNvSpPr>
          <p:nvPr/>
        </p:nvSpPr>
        <p:spPr bwMode="auto">
          <a:xfrm>
            <a:off x="4659103" y="2875174"/>
            <a:ext cx="2418999" cy="14588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kumimoji="1" lang="en-US" altLang="zh-CN" sz="32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1954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kumimoji="1" lang="ru-RU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Видеолента </a:t>
            </a:r>
            <a:r>
              <a:rPr kumimoji="1" lang="en-US" altLang="zh-CN" sz="1600" b="1" dirty="0" err="1" smtClean="0">
                <a:latin typeface="Arial Narrow"/>
                <a:ea typeface="SimSun" pitchFamily="2" charset="-122"/>
                <a:cs typeface="Times New Roman" pitchFamily="18" charset="0"/>
              </a:rPr>
              <a:t>Scotch</a:t>
            </a:r>
            <a:r>
              <a:rPr kumimoji="1" lang="en-US" altLang="zh-CN" sz="1600" b="1" baseline="30000" dirty="0" err="1" smtClean="0">
                <a:latin typeface="Arial Narrow"/>
                <a:ea typeface="SimSun" pitchFamily="2" charset="-122"/>
                <a:cs typeface="Times New Roman" pitchFamily="18" charset="0"/>
              </a:rPr>
              <a:t>TM</a:t>
            </a:r>
            <a:r>
              <a:rPr kumimoji="1" lang="en-US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 </a:t>
            </a:r>
            <a:r>
              <a:rPr kumimoji="1" lang="ru-RU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была впервые использована для записи </a:t>
            </a:r>
            <a:r>
              <a:rPr kumimoji="1" lang="ru-RU" altLang="zh-CN" sz="1600" b="1" dirty="0" err="1" smtClean="0">
                <a:latin typeface="Arial Narrow"/>
                <a:ea typeface="SimSun" pitchFamily="2" charset="-122"/>
                <a:cs typeface="Times New Roman" pitchFamily="18" charset="0"/>
              </a:rPr>
              <a:t>ТВ-передач</a:t>
            </a:r>
            <a:r>
              <a:rPr kumimoji="1" lang="ru-RU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 </a:t>
            </a:r>
            <a:endParaRPr kumimoji="1" lang="en-US" altLang="zh-CN" b="1" dirty="0" smtClean="0">
              <a:latin typeface="Arial Narrow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1" name="Text Box 53"/>
          <p:cNvSpPr txBox="1">
            <a:spLocks noChangeArrowheads="1"/>
          </p:cNvSpPr>
          <p:nvPr/>
        </p:nvSpPr>
        <p:spPr bwMode="auto">
          <a:xfrm>
            <a:off x="6673933" y="1749381"/>
            <a:ext cx="2814452" cy="145886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kumimoji="1" lang="en-US" altLang="zh-CN" sz="32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1969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kumimoji="1" lang="ru-RU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Нил Армстронг оставил свой след на Лунев в обуви, сделанной с синтетической резиной  </a:t>
            </a:r>
            <a:r>
              <a:rPr kumimoji="1" lang="en-US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3M </a:t>
            </a:r>
            <a:r>
              <a:rPr kumimoji="1" lang="en-US" altLang="zh-CN" sz="1600" b="1" dirty="0" err="1" smtClean="0">
                <a:latin typeface="Arial Narrow"/>
                <a:ea typeface="SimSun" pitchFamily="2" charset="-122"/>
                <a:cs typeface="Times New Roman" pitchFamily="18" charset="0"/>
              </a:rPr>
              <a:t>Fluorel</a:t>
            </a:r>
            <a:r>
              <a:rPr kumimoji="1" lang="en-US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™</a:t>
            </a:r>
          </a:p>
        </p:txBody>
      </p:sp>
      <p:grpSp>
        <p:nvGrpSpPr>
          <p:cNvPr id="12" name="Group 57"/>
          <p:cNvGrpSpPr>
            <a:grpSpLocks/>
          </p:cNvGrpSpPr>
          <p:nvPr/>
        </p:nvGrpSpPr>
        <p:grpSpPr bwMode="auto">
          <a:xfrm>
            <a:off x="7086060" y="3382814"/>
            <a:ext cx="2247776" cy="1379285"/>
            <a:chOff x="3549" y="3634"/>
            <a:chExt cx="768" cy="544"/>
          </a:xfrm>
        </p:grpSpPr>
        <p:sp>
          <p:nvSpPr>
            <p:cNvPr id="13" name="Text Box 58"/>
            <p:cNvSpPr txBox="1">
              <a:spLocks noChangeArrowheads="1"/>
            </p:cNvSpPr>
            <p:nvPr/>
          </p:nvSpPr>
          <p:spPr bwMode="auto">
            <a:xfrm>
              <a:off x="3549" y="3865"/>
              <a:ext cx="768" cy="3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15000"/>
                </a:spcBef>
              </a:pPr>
              <a:r>
                <a:rPr kumimoji="1" lang="en-US" altLang="zh-CN" sz="3200" b="1" dirty="0" smtClean="0">
                  <a:latin typeface="Arial Narrow"/>
                  <a:ea typeface="SimSun" pitchFamily="2" charset="-122"/>
                  <a:cs typeface="Times New Roman" pitchFamily="18" charset="0"/>
                </a:rPr>
                <a:t>1980</a:t>
              </a:r>
            </a:p>
            <a:p>
              <a:pPr>
                <a:lnSpc>
                  <a:spcPct val="90000"/>
                </a:lnSpc>
                <a:spcBef>
                  <a:spcPct val="15000"/>
                </a:spcBef>
              </a:pPr>
              <a:r>
                <a:rPr kumimoji="1" lang="ru-RU" altLang="zh-CN" sz="1600" b="1" dirty="0" smtClean="0">
                  <a:latin typeface="Arial Narrow"/>
                  <a:ea typeface="SimSun" pitchFamily="2" charset="-122"/>
                  <a:cs typeface="Times New Roman" pitchFamily="18" charset="0"/>
                </a:rPr>
                <a:t>Блокноты </a:t>
              </a:r>
              <a:r>
                <a:rPr kumimoji="1" lang="en-US" altLang="zh-CN" sz="1600" b="1" dirty="0" smtClean="0">
                  <a:latin typeface="Arial Narrow"/>
                  <a:ea typeface="SimSun" pitchFamily="2" charset="-122"/>
                  <a:cs typeface="Times New Roman" pitchFamily="18" charset="0"/>
                </a:rPr>
                <a:t>Post-it®</a:t>
              </a:r>
            </a:p>
          </p:txBody>
        </p:sp>
        <p:pic>
          <p:nvPicPr>
            <p:cNvPr id="14" name="Picture 59" descr="Post-it Super Sticky note product image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 rot="20825011">
              <a:off x="3872" y="3634"/>
              <a:ext cx="355" cy="398"/>
            </a:xfrm>
            <a:prstGeom prst="rect">
              <a:avLst/>
            </a:prstGeom>
            <a:noFill/>
          </p:spPr>
        </p:pic>
      </p:grpSp>
      <p:sp>
        <p:nvSpPr>
          <p:cNvPr id="15" name="Text Box 61"/>
          <p:cNvSpPr txBox="1">
            <a:spLocks noChangeArrowheads="1"/>
          </p:cNvSpPr>
          <p:nvPr/>
        </p:nvSpPr>
        <p:spPr bwMode="auto">
          <a:xfrm>
            <a:off x="5446115" y="4786223"/>
            <a:ext cx="2342049" cy="14588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kumimoji="1" lang="en-US" altLang="zh-CN" sz="32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1967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kumimoji="1" lang="ru-RU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Первые одноразовые респираторы и продукция для защиты дыхания</a:t>
            </a:r>
            <a:endParaRPr kumimoji="1" lang="en-US" altLang="zh-CN" sz="1600" b="1" dirty="0" smtClean="0">
              <a:latin typeface="Arial Narrow"/>
              <a:ea typeface="SimSun" pitchFamily="2" charset="-122"/>
              <a:cs typeface="Times New Roman" pitchFamily="18" charset="0"/>
            </a:endParaRPr>
          </a:p>
        </p:txBody>
      </p:sp>
      <p:grpSp>
        <p:nvGrpSpPr>
          <p:cNvPr id="16" name="Group 77"/>
          <p:cNvGrpSpPr>
            <a:grpSpLocks/>
          </p:cNvGrpSpPr>
          <p:nvPr/>
        </p:nvGrpSpPr>
        <p:grpSpPr bwMode="auto">
          <a:xfrm>
            <a:off x="1152854" y="1419357"/>
            <a:ext cx="2314171" cy="1403184"/>
            <a:chOff x="-119" y="953"/>
            <a:chExt cx="1024" cy="537"/>
          </a:xfrm>
        </p:grpSpPr>
        <p:pic>
          <p:nvPicPr>
            <p:cNvPr id="17" name="Picture 78" descr="00021200056192CRIP.tif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-119" y="953"/>
              <a:ext cx="449" cy="537"/>
            </a:xfrm>
            <a:prstGeom prst="rect">
              <a:avLst/>
            </a:prstGeom>
            <a:noFill/>
          </p:spPr>
        </p:pic>
        <p:sp>
          <p:nvSpPr>
            <p:cNvPr id="18" name="Text Box 79"/>
            <p:cNvSpPr txBox="1">
              <a:spLocks noChangeArrowheads="1"/>
            </p:cNvSpPr>
            <p:nvPr/>
          </p:nvSpPr>
          <p:spPr bwMode="auto">
            <a:xfrm>
              <a:off x="223" y="1021"/>
              <a:ext cx="682" cy="4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Bef>
                  <a:spcPct val="15000"/>
                </a:spcBef>
              </a:pPr>
              <a:r>
                <a:rPr kumimoji="1" lang="en-US" altLang="zh-CN" sz="3200" b="1" dirty="0" smtClean="0">
                  <a:latin typeface="Arial Narrow"/>
                  <a:ea typeface="SimSun" pitchFamily="2" charset="-122"/>
                  <a:cs typeface="Times New Roman" pitchFamily="18" charset="0"/>
                </a:rPr>
                <a:t>1925</a:t>
              </a:r>
            </a:p>
            <a:p>
              <a:pPr>
                <a:lnSpc>
                  <a:spcPct val="95000"/>
                </a:lnSpc>
                <a:spcBef>
                  <a:spcPct val="15000"/>
                </a:spcBef>
              </a:pPr>
              <a:r>
                <a:rPr kumimoji="1" lang="ru-RU" altLang="zh-CN" sz="1600" b="1" dirty="0" smtClean="0">
                  <a:latin typeface="Arial Narrow"/>
                  <a:ea typeface="SimSun" pitchFamily="2" charset="-122"/>
                  <a:cs typeface="Times New Roman" pitchFamily="18" charset="0"/>
                </a:rPr>
                <a:t>Маскирующая лента </a:t>
              </a:r>
              <a:r>
                <a:rPr kumimoji="1" lang="en-US" altLang="zh-CN" sz="1600" b="1" dirty="0" err="1" smtClean="0">
                  <a:latin typeface="Arial Narrow"/>
                  <a:ea typeface="SimSun" pitchFamily="2" charset="-122"/>
                  <a:cs typeface="Times New Roman" pitchFamily="18" charset="0"/>
                </a:rPr>
                <a:t>Scotch</a:t>
              </a:r>
              <a:r>
                <a:rPr kumimoji="1" lang="en-US" altLang="zh-CN" sz="1600" b="1" baseline="30000" dirty="0" err="1" smtClean="0">
                  <a:latin typeface="Arial Narrow"/>
                  <a:ea typeface="SimSun" pitchFamily="2" charset="-122"/>
                  <a:cs typeface="Times New Roman" pitchFamily="18" charset="0"/>
                </a:rPr>
                <a:t>TM</a:t>
              </a:r>
              <a:endParaRPr kumimoji="1" lang="en-US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endParaRPr>
            </a:p>
          </p:txBody>
        </p:sp>
      </p:grpSp>
      <p:sp>
        <p:nvSpPr>
          <p:cNvPr id="19" name="Text Box 98"/>
          <p:cNvSpPr txBox="1">
            <a:spLocks noChangeArrowheads="1"/>
          </p:cNvSpPr>
          <p:nvPr/>
        </p:nvSpPr>
        <p:spPr bwMode="auto">
          <a:xfrm>
            <a:off x="3941787" y="1960182"/>
            <a:ext cx="203334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kumimoji="1" lang="ru-RU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Первое хирургическое белье</a:t>
            </a:r>
            <a:endParaRPr kumimoji="1" lang="en-US" altLang="zh-CN" sz="1600" b="1" dirty="0" smtClean="0">
              <a:latin typeface="Arial Narrow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0" name="Rectangle 203"/>
          <p:cNvSpPr/>
          <p:nvPr/>
        </p:nvSpPr>
        <p:spPr>
          <a:xfrm>
            <a:off x="3901089" y="1472490"/>
            <a:ext cx="105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1948</a:t>
            </a:r>
            <a:endParaRPr lang="en-US" sz="3200" dirty="0">
              <a:latin typeface="Arial Narrow"/>
              <a:cs typeface="Arial" charset="0"/>
            </a:endParaRPr>
          </a:p>
        </p:txBody>
      </p:sp>
      <p:pic>
        <p:nvPicPr>
          <p:cNvPr id="21" name="Picture 2" descr="C:\Users\us264453\AppData\Local\Temp\notesFCBCEE\bulb no background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0267241" y="4158851"/>
            <a:ext cx="864167" cy="1461064"/>
          </a:xfrm>
          <a:prstGeom prst="rect">
            <a:avLst/>
          </a:prstGeom>
          <a:noFill/>
        </p:spPr>
      </p:pic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8210238" y="4771574"/>
            <a:ext cx="2715266" cy="176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15000"/>
              </a:spcBef>
            </a:pPr>
            <a:r>
              <a:rPr kumimoji="1" lang="en-US" altLang="zh-CN" sz="32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2012</a:t>
            </a:r>
          </a:p>
          <a:p>
            <a:pPr>
              <a:spcBef>
                <a:spcPts val="0"/>
              </a:spcBef>
            </a:pPr>
            <a:r>
              <a:rPr kumimoji="1" lang="ru-RU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Светодиодная лампа повышенной яркости </a:t>
            </a:r>
            <a:r>
              <a:rPr kumimoji="1" lang="en-US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3M</a:t>
            </a:r>
            <a:r>
              <a:rPr kumimoji="1" lang="ru-RU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, наиболее </a:t>
            </a:r>
            <a:r>
              <a:rPr kumimoji="1" lang="ru-RU" altLang="zh-CN" sz="1600" b="1" dirty="0" err="1" smtClean="0">
                <a:latin typeface="Arial Narrow"/>
                <a:ea typeface="SimSun" pitchFamily="2" charset="-122"/>
                <a:cs typeface="Times New Roman" pitchFamily="18" charset="0"/>
              </a:rPr>
              <a:t>энергоэффективная</a:t>
            </a:r>
            <a:r>
              <a:rPr kumimoji="1" lang="en-US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, </a:t>
            </a:r>
            <a:r>
              <a:rPr kumimoji="1" lang="ru-RU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с более длительным сроком службы</a:t>
            </a:r>
            <a:endParaRPr kumimoji="1" lang="en-US" altLang="zh-CN" sz="1600" b="1" dirty="0" smtClean="0">
              <a:latin typeface="Arial Narrow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3" name="Text Box 83"/>
          <p:cNvSpPr txBox="1">
            <a:spLocks noChangeArrowheads="1"/>
          </p:cNvSpPr>
          <p:nvPr/>
        </p:nvSpPr>
        <p:spPr bwMode="auto">
          <a:xfrm>
            <a:off x="9263370" y="2810494"/>
            <a:ext cx="2103569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kumimoji="1" lang="en-US" altLang="zh-CN" sz="32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2009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kumimoji="1" lang="ru-RU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Карманный проектор </a:t>
            </a:r>
            <a:r>
              <a:rPr kumimoji="1" lang="en-US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3M</a:t>
            </a:r>
            <a:r>
              <a:rPr kumimoji="1" lang="en-US" altLang="zh-CN" sz="1600" b="1" baseline="30000" dirty="0" smtClean="0">
                <a:latin typeface="Arial Narrow"/>
                <a:ea typeface="SimSun" pitchFamily="2" charset="-122"/>
                <a:cs typeface="Times New Roman" pitchFamily="18" charset="0"/>
              </a:rPr>
              <a:t>TM</a:t>
            </a:r>
            <a:r>
              <a:rPr kumimoji="1" lang="en-US" altLang="zh-CN" sz="1600" b="1" dirty="0" smtClean="0">
                <a:latin typeface="Arial Narrow"/>
                <a:ea typeface="SimSun" pitchFamily="2" charset="-122"/>
                <a:cs typeface="Times New Roman" pitchFamily="18" charset="0"/>
              </a:rPr>
              <a:t> </a:t>
            </a:r>
            <a:r>
              <a:rPr kumimoji="1" lang="en-US" altLang="zh-CN" sz="1600" b="1" dirty="0" err="1" smtClean="0">
                <a:latin typeface="Arial Narrow"/>
                <a:ea typeface="SimSun" pitchFamily="2" charset="-122"/>
                <a:cs typeface="Times New Roman" pitchFamily="18" charset="0"/>
              </a:rPr>
              <a:t>MPro</a:t>
            </a:r>
            <a:endParaRPr kumimoji="1" lang="en-US" altLang="zh-CN" sz="1200" b="1" dirty="0" smtClean="0">
              <a:latin typeface="Arial Narrow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24" name="Picture 129" descr="drapes s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821701" y="1040523"/>
            <a:ext cx="1098781" cy="1200574"/>
          </a:xfrm>
          <a:prstGeom prst="rect">
            <a:avLst/>
          </a:prstGeom>
        </p:spPr>
      </p:pic>
      <p:pic>
        <p:nvPicPr>
          <p:cNvPr id="25" name="Picture 4" descr="http://samlib.ru/img/h/habib_s/ohotnikizasoznaniemipodsozaniem/607de1b834ae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423217" y="2988897"/>
            <a:ext cx="1220404" cy="1075211"/>
          </a:xfrm>
          <a:prstGeom prst="rect">
            <a:avLst/>
          </a:prstGeom>
          <a:noFill/>
        </p:spPr>
      </p:pic>
      <p:pic>
        <p:nvPicPr>
          <p:cNvPr id="26" name="Picture 143" descr="MPro120_Hand.forward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0200764" y="2201440"/>
            <a:ext cx="1591589" cy="1061059"/>
          </a:xfrm>
          <a:prstGeom prst="rect">
            <a:avLst/>
          </a:prstGeom>
        </p:spPr>
      </p:pic>
      <p:pic>
        <p:nvPicPr>
          <p:cNvPr id="27" name="Picture 153" descr="9332.jp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4203868" y="4793854"/>
            <a:ext cx="1235034" cy="1428613"/>
          </a:xfrm>
          <a:prstGeom prst="rect">
            <a:avLst/>
          </a:prstGeom>
        </p:spPr>
      </p:pic>
      <p:pic>
        <p:nvPicPr>
          <p:cNvPr id="28" name="Picture 2" descr="http://s012.radikal.ru/i320/1201/f0/085f19b47959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7679434" y="1056903"/>
            <a:ext cx="1472317" cy="1092532"/>
          </a:xfrm>
          <a:prstGeom prst="rect">
            <a:avLst/>
          </a:prstGeom>
          <a:noFill/>
        </p:spPr>
      </p:pic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316773" y="237423"/>
            <a:ext cx="595954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61"/>
            <a:r>
              <a:rPr lang="ru-RU" altLang="zh-CN" smtClean="0">
                <a:latin typeface="Arial Narrow" charset="0"/>
                <a:ea typeface="ＭＳ Ｐゴシック" charset="0"/>
                <a:cs typeface="ＭＳ Ｐゴシック" charset="0"/>
              </a:rPr>
              <a:t>Самые известные изобретения 3М</a:t>
            </a:r>
            <a:endParaRPr lang="zh-CN" altLang="en-US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59401" y="1795464"/>
            <a:ext cx="6831012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457200" indent="-457200">
              <a:spcBef>
                <a:spcPct val="20000"/>
              </a:spcBef>
              <a:buClr>
                <a:srgbClr val="A7C5F7"/>
              </a:buClr>
              <a:defRPr/>
            </a:pPr>
            <a:r>
              <a:rPr lang="ru-RU" sz="2000" b="1" dirty="0">
                <a:latin typeface="Arial Narrow" pitchFamily="34" charset="0"/>
                <a:cs typeface="Arial" charset="0"/>
              </a:rPr>
              <a:t>1991</a:t>
            </a:r>
            <a:r>
              <a:rPr lang="ru-RU" sz="2000" dirty="0">
                <a:latin typeface="Arial Narrow" pitchFamily="34" charset="0"/>
                <a:cs typeface="Arial" charset="0"/>
              </a:rPr>
              <a:t>    Представительство компании 3М в</a:t>
            </a:r>
          </a:p>
          <a:p>
            <a:pPr marL="457200" indent="-457200">
              <a:spcBef>
                <a:spcPct val="20000"/>
              </a:spcBef>
              <a:buClr>
                <a:srgbClr val="A7C5F7"/>
              </a:buClr>
              <a:defRPr/>
            </a:pPr>
            <a:r>
              <a:rPr lang="ru-RU" sz="2000" dirty="0">
                <a:latin typeface="Arial Narrow" pitchFamily="34" charset="0"/>
                <a:cs typeface="Arial" charset="0"/>
              </a:rPr>
              <a:t>            России</a:t>
            </a:r>
            <a:r>
              <a:rPr lang="en-US" sz="2000" dirty="0">
                <a:latin typeface="Arial Narrow" pitchFamily="34" charset="0"/>
                <a:cs typeface="Arial" charset="0"/>
              </a:rPr>
              <a:t> </a:t>
            </a:r>
            <a:r>
              <a:rPr lang="ru-RU" sz="2000" dirty="0">
                <a:latin typeface="Arial Narrow" pitchFamily="34" charset="0"/>
                <a:cs typeface="Arial" charset="0"/>
              </a:rPr>
              <a:t>(Москва)</a:t>
            </a:r>
            <a:endParaRPr lang="en-US" sz="2000" dirty="0">
              <a:latin typeface="Arial Narrow" pitchFamily="34" charset="0"/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A7C5F7"/>
              </a:buClr>
              <a:defRPr/>
            </a:pPr>
            <a:r>
              <a:rPr lang="ru-RU" sz="2000" b="1" dirty="0">
                <a:latin typeface="Arial Narrow" pitchFamily="34" charset="0"/>
                <a:cs typeface="Arial" charset="0"/>
              </a:rPr>
              <a:t>2005  </a:t>
            </a:r>
            <a:r>
              <a:rPr lang="ru-RU" sz="2000" dirty="0">
                <a:latin typeface="Arial Narrow" pitchFamily="34" charset="0"/>
                <a:cs typeface="Arial" charset="0"/>
              </a:rPr>
              <a:t>  Клиентский центр в Санкт- Петербурге</a:t>
            </a:r>
          </a:p>
          <a:p>
            <a:pPr marL="457200" indent="-457200">
              <a:spcBef>
                <a:spcPct val="20000"/>
              </a:spcBef>
              <a:buClr>
                <a:srgbClr val="A7C5F7"/>
              </a:buClr>
              <a:defRPr/>
            </a:pPr>
            <a:r>
              <a:rPr lang="ru-RU" sz="2000" b="1" dirty="0">
                <a:latin typeface="Arial Narrow" pitchFamily="34" charset="0"/>
                <a:cs typeface="Arial" charset="0"/>
              </a:rPr>
              <a:t>2006   </a:t>
            </a:r>
            <a:r>
              <a:rPr lang="ru-RU" sz="2000" dirty="0">
                <a:latin typeface="Arial Narrow" pitchFamily="34" charset="0"/>
                <a:cs typeface="Arial" charset="0"/>
              </a:rPr>
              <a:t> Технологический Центр в Москве</a:t>
            </a:r>
          </a:p>
          <a:p>
            <a:pPr marL="723900" indent="-723900">
              <a:spcBef>
                <a:spcPct val="20000"/>
              </a:spcBef>
              <a:buClr>
                <a:srgbClr val="A7C5F7"/>
              </a:buClr>
              <a:defRPr/>
            </a:pPr>
            <a:r>
              <a:rPr lang="ru-RU" sz="2000" b="1" dirty="0">
                <a:latin typeface="Arial Narrow" pitchFamily="34" charset="0"/>
                <a:cs typeface="Arial" charset="0"/>
              </a:rPr>
              <a:t>2008    Первый производственный</a:t>
            </a:r>
            <a:r>
              <a:rPr lang="en-US" sz="2000" b="1" dirty="0">
                <a:latin typeface="Arial Narrow" pitchFamily="34" charset="0"/>
                <a:cs typeface="Arial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Arial" charset="0"/>
              </a:rPr>
              <a:t>комплекс</a:t>
            </a:r>
            <a:r>
              <a:rPr lang="ru-RU" sz="2000" b="1" dirty="0">
                <a:latin typeface="Arial Narrow" pitchFamily="34" charset="0"/>
                <a:cs typeface="Arial" charset="0"/>
              </a:rPr>
              <a:t> в г. Волоколамске</a:t>
            </a:r>
            <a:r>
              <a:rPr lang="en-US" sz="2000" b="1" dirty="0">
                <a:latin typeface="Arial Narrow" pitchFamily="34" charset="0"/>
                <a:cs typeface="Arial" charset="0"/>
              </a:rPr>
              <a:t> </a:t>
            </a:r>
            <a:endParaRPr lang="ru-RU" sz="2000" b="1" dirty="0">
              <a:latin typeface="Arial Narrow" pitchFamily="34" charset="0"/>
              <a:cs typeface="Arial" charset="0"/>
            </a:endParaRPr>
          </a:p>
          <a:p>
            <a:pPr marL="723900" indent="-723900">
              <a:spcBef>
                <a:spcPct val="20000"/>
              </a:spcBef>
              <a:buClr>
                <a:srgbClr val="A7C5F7"/>
              </a:buClr>
              <a:defRPr/>
            </a:pPr>
            <a:r>
              <a:rPr lang="ru-RU" sz="2000" b="1" dirty="0">
                <a:latin typeface="Arial Narrow" pitchFamily="34" charset="0"/>
                <a:cs typeface="Arial" charset="0"/>
              </a:rPr>
              <a:t>2008 </a:t>
            </a:r>
            <a:r>
              <a:rPr lang="ru-RU" sz="2000" dirty="0">
                <a:latin typeface="Arial Narrow" pitchFamily="34" charset="0"/>
                <a:cs typeface="Arial" charset="0"/>
              </a:rPr>
              <a:t>   Клиентский центр в  Екатеринбурге</a:t>
            </a:r>
            <a:endParaRPr lang="en-US" sz="2000" dirty="0">
              <a:latin typeface="Arial Narrow" pitchFamily="34" charset="0"/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A7C5F7"/>
              </a:buClr>
              <a:defRPr/>
            </a:pPr>
            <a:r>
              <a:rPr lang="ru-RU" sz="2000" b="1" dirty="0">
                <a:latin typeface="Arial Narrow" pitchFamily="34" charset="0"/>
                <a:cs typeface="Arial" charset="0"/>
              </a:rPr>
              <a:t>2013  </a:t>
            </a:r>
            <a:r>
              <a:rPr lang="ru-RU" sz="2000" dirty="0">
                <a:latin typeface="Arial Narrow" pitchFamily="34" charset="0"/>
                <a:cs typeface="Arial" charset="0"/>
              </a:rPr>
              <a:t>  Число сотрудников превышает 7</a:t>
            </a:r>
            <a:r>
              <a:rPr lang="en-US" sz="2000" dirty="0">
                <a:latin typeface="Arial Narrow" pitchFamily="34" charset="0"/>
                <a:cs typeface="Arial" charset="0"/>
              </a:rPr>
              <a:t>00</a:t>
            </a:r>
            <a:r>
              <a:rPr lang="ru-RU" sz="2000" dirty="0">
                <a:latin typeface="Arial Narrow" pitchFamily="34" charset="0"/>
                <a:cs typeface="Arial" charset="0"/>
              </a:rPr>
              <a:t> </a:t>
            </a:r>
          </a:p>
          <a:p>
            <a:pPr marL="723900" indent="-723900">
              <a:spcBef>
                <a:spcPct val="20000"/>
              </a:spcBef>
              <a:buClr>
                <a:srgbClr val="A7C5F7"/>
              </a:buClr>
              <a:defRPr/>
            </a:pPr>
            <a:r>
              <a:rPr lang="ru-RU" sz="2000" dirty="0">
                <a:latin typeface="Arial Narrow" pitchFamily="34" charset="0"/>
                <a:cs typeface="Arial" charset="0"/>
              </a:rPr>
              <a:t>            Представители компании во всех </a:t>
            </a:r>
            <a:r>
              <a:rPr lang="ru-RU" sz="2000" dirty="0" smtClean="0">
                <a:latin typeface="Arial Narrow" pitchFamily="34" charset="0"/>
                <a:cs typeface="Arial" charset="0"/>
              </a:rPr>
              <a:t>федеральных  </a:t>
            </a:r>
            <a:r>
              <a:rPr lang="ru-RU" sz="2000" dirty="0">
                <a:latin typeface="Arial Narrow" pitchFamily="34" charset="0"/>
                <a:cs typeface="Arial" charset="0"/>
              </a:rPr>
              <a:t>округах России</a:t>
            </a:r>
          </a:p>
          <a:p>
            <a:pPr marL="723900" indent="-723900">
              <a:spcBef>
                <a:spcPct val="20000"/>
              </a:spcBef>
              <a:buClr>
                <a:srgbClr val="A7C5F7"/>
              </a:buClr>
              <a:defRPr/>
            </a:pPr>
            <a:r>
              <a:rPr lang="ru-RU" sz="2000" b="1" dirty="0">
                <a:latin typeface="Arial Narrow" pitchFamily="34" charset="0"/>
                <a:cs typeface="Arial" charset="0"/>
              </a:rPr>
              <a:t>2015    Второй производственный</a:t>
            </a:r>
            <a:r>
              <a:rPr lang="en-US" sz="2000" b="1" dirty="0">
                <a:latin typeface="Arial Narrow" pitchFamily="34" charset="0"/>
                <a:cs typeface="Arial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Arial" charset="0"/>
              </a:rPr>
              <a:t>комплекс</a:t>
            </a:r>
            <a:r>
              <a:rPr lang="ru-RU" sz="2000" b="1" dirty="0">
                <a:latin typeface="Arial Narrow" pitchFamily="34" charset="0"/>
                <a:cs typeface="Arial" charset="0"/>
              </a:rPr>
              <a:t> в </a:t>
            </a:r>
            <a:r>
              <a:rPr lang="ru-RU" sz="2000" b="1" dirty="0" smtClean="0">
                <a:latin typeface="Arial Narrow" pitchFamily="34" charset="0"/>
                <a:cs typeface="Arial" charset="0"/>
              </a:rPr>
              <a:t>ОЭЗ «</a:t>
            </a:r>
            <a:r>
              <a:rPr lang="ru-RU" sz="2000" b="1" dirty="0" err="1" smtClean="0">
                <a:latin typeface="Arial Narrow" pitchFamily="34" charset="0"/>
                <a:cs typeface="Arial" charset="0"/>
              </a:rPr>
              <a:t>Алабуга</a:t>
            </a:r>
            <a:r>
              <a:rPr lang="ru-RU" sz="2000" b="1" dirty="0" smtClean="0">
                <a:latin typeface="Arial Narrow" pitchFamily="34" charset="0"/>
                <a:cs typeface="Arial" charset="0"/>
              </a:rPr>
              <a:t>»</a:t>
            </a:r>
            <a:endParaRPr lang="ru-RU" sz="2000" b="1" dirty="0">
              <a:latin typeface="Arial Narrow" pitchFamily="34" charset="0"/>
              <a:cs typeface="Arial" charset="0"/>
            </a:endParaRPr>
          </a:p>
        </p:txBody>
      </p:sp>
      <p:pic>
        <p:nvPicPr>
          <p:cNvPr id="7171" name="Рисунок 20" descr="6767ок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3" y="1338264"/>
            <a:ext cx="44831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709614" y="457200"/>
            <a:ext cx="9147175" cy="457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85000"/>
              </a:lnSpc>
              <a:spcAft>
                <a:spcPts val="300"/>
              </a:spcAft>
              <a:defRPr/>
            </a:pPr>
            <a:r>
              <a:rPr lang="ru-RU" sz="3200" kern="0" dirty="0">
                <a:latin typeface="Arial Narrow" panose="020B0606020202030204" pitchFamily="34" charset="0"/>
                <a:ea typeface="+mj-ea"/>
                <a:cs typeface="+mj-cs"/>
              </a:rPr>
              <a:t>З</a:t>
            </a:r>
            <a:r>
              <a:rPr lang="ru-RU" sz="3200" kern="0" dirty="0" smtClean="0">
                <a:latin typeface="Arial Narrow" panose="020B0606020202030204" pitchFamily="34" charset="0"/>
                <a:ea typeface="+mj-ea"/>
                <a:cs typeface="+mj-cs"/>
              </a:rPr>
              <a:t>М 25 лет в </a:t>
            </a:r>
            <a:r>
              <a:rPr lang="ru-RU" sz="3200" kern="0" dirty="0">
                <a:latin typeface="Arial Narrow" panose="020B0606020202030204" pitchFamily="34" charset="0"/>
                <a:ea typeface="+mj-ea"/>
                <a:cs typeface="+mj-cs"/>
              </a:rPr>
              <a:t>России</a:t>
            </a:r>
            <a:endParaRPr lang="en-US" sz="3200" kern="0" dirty="0"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7370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Narrow" panose="020B0606020202030204" pitchFamily="34" charset="0"/>
                <a:cs typeface="Arial" charset="0"/>
              </a:rPr>
              <a:t>Производственная </a:t>
            </a:r>
            <a:r>
              <a:rPr lang="ru-RU" dirty="0" smtClean="0">
                <a:latin typeface="Arial Narrow" panose="020B0606020202030204" pitchFamily="34" charset="0"/>
                <a:cs typeface="Arial" charset="0"/>
              </a:rPr>
              <a:t>площадка в </a:t>
            </a:r>
            <a:r>
              <a:rPr lang="ru-RU" dirty="0" err="1" smtClean="0">
                <a:latin typeface="Arial Narrow" panose="020B0606020202030204" pitchFamily="34" charset="0"/>
                <a:cs typeface="Arial" charset="0"/>
              </a:rPr>
              <a:t>Алабуге</a:t>
            </a:r>
            <a:r>
              <a:rPr lang="ru-RU" dirty="0" smtClean="0">
                <a:latin typeface="Arial Narrow" panose="020B0606020202030204" pitchFamily="34" charset="0"/>
                <a:cs typeface="Arial" charset="0"/>
              </a:rPr>
              <a:t>. </a:t>
            </a:r>
            <a:r>
              <a:rPr lang="ru-RU" dirty="0">
                <a:latin typeface="Arial Narrow" panose="020B0606020202030204" pitchFamily="34" charset="0"/>
                <a:cs typeface="Arial" charset="0"/>
              </a:rPr>
              <a:t>Основные параметры.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48214" y="1135063"/>
            <a:ext cx="7099300" cy="51085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lIns="0" tIns="0" rIns="0" bIns="0">
            <a:normAutofit fontScale="92500"/>
          </a:bodyPr>
          <a:lstStyle/>
          <a:p>
            <a:pPr marL="236538" indent="-236538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Продуктовые группы:</a:t>
            </a:r>
            <a:endParaRPr lang="en-US" sz="2400" kern="0" dirty="0">
              <a:latin typeface="Arial Narrow" panose="020B0606020202030204" pitchFamily="34" charset="0"/>
              <a:cs typeface="3M Circular TT Book" panose="020B0604020101020102" pitchFamily="34" charset="0"/>
            </a:endParaRPr>
          </a:p>
          <a:p>
            <a:pPr marL="574675" lvl="1" indent="-338138">
              <a:buClr>
                <a:srgbClr val="C00000"/>
              </a:buClr>
              <a:buSzPct val="100000"/>
              <a:buFont typeface="Arial Narrow" pitchFamily="34" charset="0"/>
              <a:buChar char="―"/>
              <a:defRPr/>
            </a:pPr>
            <a:r>
              <a:rPr lang="ru-RU" sz="2400" b="1" dirty="0">
                <a:latin typeface="Arial Narrow" panose="020B0606020202030204" pitchFamily="34" charset="0"/>
                <a:cs typeface="3M Circular TT Book" panose="020B0604020101020102" pitchFamily="34" charset="0"/>
              </a:rPr>
              <a:t>Жидкие защитные покрытия для нефтегазовых трубопроводов </a:t>
            </a:r>
            <a:r>
              <a:rPr lang="ru-RU" sz="2400" b="1" dirty="0" err="1">
                <a:latin typeface="Arial Narrow" panose="020B0606020202030204" pitchFamily="34" charset="0"/>
                <a:cs typeface="3M Circular TT Book" panose="020B0604020101020102" pitchFamily="34" charset="0"/>
              </a:rPr>
              <a:t>3М</a:t>
            </a:r>
            <a:r>
              <a:rPr lang="en-US" sz="2400" b="1" dirty="0">
                <a:latin typeface="Arial Narrow" panose="020B0606020202030204" pitchFamily="34" charset="0"/>
                <a:cs typeface="3M Circular TT Book" panose="020B0604020101020102" pitchFamily="34" charset="0"/>
              </a:rPr>
              <a:t> Scotchkote® </a:t>
            </a:r>
            <a:r>
              <a:rPr lang="en-US" sz="2400" b="1" dirty="0" err="1">
                <a:latin typeface="Arial Narrow" panose="020B0606020202030204" pitchFamily="34" charset="0"/>
                <a:cs typeface="3M Circular TT Book" panose="020B0604020101020102" pitchFamily="34" charset="0"/>
              </a:rPr>
              <a:t>352HT</a:t>
            </a:r>
            <a:r>
              <a:rPr lang="ru-RU" sz="2400" b="1" baseline="3000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 </a:t>
            </a:r>
            <a:endParaRPr lang="en-US" sz="2400" b="1" dirty="0">
              <a:latin typeface="Arial Narrow" panose="020B0606020202030204" pitchFamily="34" charset="0"/>
              <a:cs typeface="3M Circular TT Book" panose="020B0604020101020102" pitchFamily="34" charset="0"/>
            </a:endParaRPr>
          </a:p>
          <a:p>
            <a:pPr marL="574675" lvl="1" indent="-338138">
              <a:buClr>
                <a:srgbClr val="C00000"/>
              </a:buClr>
              <a:buSzPct val="100000"/>
              <a:buFont typeface="Arial Narrow" pitchFamily="34" charset="0"/>
              <a:buChar char="―"/>
              <a:defRPr/>
            </a:pPr>
            <a:r>
              <a:rPr lang="ru-RU" sz="240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Абразивные материалы</a:t>
            </a:r>
            <a:endParaRPr lang="en-US" sz="2400" dirty="0">
              <a:latin typeface="Arial Narrow" panose="020B0606020202030204" pitchFamily="34" charset="0"/>
              <a:cs typeface="3M Circular TT Book" panose="020B0604020101020102" pitchFamily="34" charset="0"/>
            </a:endParaRPr>
          </a:p>
          <a:p>
            <a:pPr marL="236538" indent="-236538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 smtClean="0">
                <a:latin typeface="Arial Narrow" panose="020B0606020202030204" pitchFamily="34" charset="0"/>
                <a:cs typeface="3M Circular TT Book" panose="020B0604020101020102" pitchFamily="34" charset="0"/>
              </a:rPr>
              <a:t>НИОКР</a:t>
            </a:r>
            <a:r>
              <a:rPr lang="en-US" sz="2400" kern="0" dirty="0" smtClean="0">
                <a:latin typeface="Arial Narrow" panose="020B0606020202030204" pitchFamily="34" charset="0"/>
                <a:cs typeface="3M Circular TT Book" panose="020B0604020101020102" pitchFamily="34" charset="0"/>
              </a:rPr>
              <a:t> </a:t>
            </a: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центр и лаборатория</a:t>
            </a:r>
          </a:p>
          <a:p>
            <a:pPr marL="236538" indent="-236538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 smtClean="0">
                <a:latin typeface="Arial Narrow" panose="020B0606020202030204" pitchFamily="34" charset="0"/>
                <a:cs typeface="3M Circular TT Book" panose="020B0604020101020102" pitchFamily="34" charset="0"/>
              </a:rPr>
              <a:t>Комплекс </a:t>
            </a: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прошел квалификационную оценку комиссией </a:t>
            </a:r>
            <a:r>
              <a:rPr lang="ru-RU" sz="2400" kern="0" dirty="0" smtClean="0">
                <a:latin typeface="Arial Narrow" panose="020B0606020202030204" pitchFamily="34" charset="0"/>
                <a:cs typeface="3M Circular TT Book" panose="020B0604020101020102" pitchFamily="34" charset="0"/>
              </a:rPr>
              <a:t>ПАО </a:t>
            </a: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«Газпром» на соответствие с СТО Газпром </a:t>
            </a:r>
            <a:r>
              <a:rPr lang="ru-RU" sz="2400" kern="0" dirty="0" smtClean="0">
                <a:latin typeface="Arial Narrow" panose="020B0606020202030204" pitchFamily="34" charset="0"/>
                <a:cs typeface="3M Circular TT Book" panose="020B0604020101020102" pitchFamily="34" charset="0"/>
              </a:rPr>
              <a:t>2-3.5-046-2006</a:t>
            </a:r>
          </a:p>
          <a:p>
            <a:pPr marL="236538" indent="-236538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 smtClean="0">
                <a:latin typeface="Arial Narrow" panose="020B0606020202030204" pitchFamily="34" charset="0"/>
                <a:cs typeface="3M Circular TT Book" panose="020B0604020101020102" pitchFamily="34" charset="0"/>
              </a:rPr>
              <a:t>Поставка </a:t>
            </a: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на объекты </a:t>
            </a:r>
            <a:r>
              <a:rPr lang="ru-RU" sz="2400" kern="0" dirty="0" smtClean="0">
                <a:latin typeface="Arial Narrow" panose="020B0606020202030204" pitchFamily="34" charset="0"/>
                <a:cs typeface="3M Circular TT Book" panose="020B0604020101020102" pitchFamily="34" charset="0"/>
              </a:rPr>
              <a:t>ведется с августа </a:t>
            </a: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2015 </a:t>
            </a:r>
            <a:r>
              <a:rPr lang="ru-RU" sz="2400" kern="0" dirty="0" smtClean="0">
                <a:latin typeface="Arial Narrow" panose="020B0606020202030204" pitchFamily="34" charset="0"/>
                <a:cs typeface="3M Circular TT Book" panose="020B0604020101020102" pitchFamily="34" charset="0"/>
              </a:rPr>
              <a:t>года</a:t>
            </a:r>
          </a:p>
          <a:p>
            <a:pPr marL="236538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Площадь производственного комплекса</a:t>
            </a:r>
            <a:endParaRPr lang="en-US" sz="2400" kern="0" dirty="0">
              <a:latin typeface="Arial Narrow" panose="020B0606020202030204" pitchFamily="34" charset="0"/>
              <a:cs typeface="3M Circular TT Book" panose="020B0604020101020102" pitchFamily="34" charset="0"/>
            </a:endParaRPr>
          </a:p>
          <a:p>
            <a:pPr marL="693738" lvl="1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Земля – 20 гектар</a:t>
            </a:r>
          </a:p>
          <a:p>
            <a:pPr marL="693738" lvl="1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Постройки – 9 000 </a:t>
            </a:r>
            <a:r>
              <a:rPr lang="ru-RU" sz="2400" kern="0" dirty="0" err="1">
                <a:latin typeface="Arial Narrow" panose="020B0606020202030204" pitchFamily="34" charset="0"/>
                <a:cs typeface="3M Circular TT Book" panose="020B0604020101020102" pitchFamily="34" charset="0"/>
              </a:rPr>
              <a:t>кв.м</a:t>
            </a: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. </a:t>
            </a:r>
          </a:p>
          <a:p>
            <a:pPr marL="693738" lvl="1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Производство – 5 500 </a:t>
            </a:r>
            <a:r>
              <a:rPr lang="ru-RU" sz="2400" kern="0" dirty="0" err="1">
                <a:latin typeface="Arial Narrow" panose="020B0606020202030204" pitchFamily="34" charset="0"/>
                <a:cs typeface="3M Circular TT Book" panose="020B0604020101020102" pitchFamily="34" charset="0"/>
              </a:rPr>
              <a:t>кв.м</a:t>
            </a: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.</a:t>
            </a:r>
          </a:p>
          <a:p>
            <a:pPr marL="693738" lvl="1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Офис, лаборатории и пр. – 3 500 </a:t>
            </a:r>
            <a:r>
              <a:rPr lang="ru-RU" sz="2400" kern="0" dirty="0" err="1">
                <a:latin typeface="Arial Narrow" panose="020B0606020202030204" pitchFamily="34" charset="0"/>
                <a:cs typeface="3M Circular TT Book" panose="020B0604020101020102" pitchFamily="34" charset="0"/>
              </a:rPr>
              <a:t>кв.м</a:t>
            </a: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.</a:t>
            </a:r>
          </a:p>
          <a:p>
            <a:pPr marL="236538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anose="020B0606020202030204" pitchFamily="34" charset="0"/>
                <a:cs typeface="3M Circular TT Book" panose="020B0604020101020102" pitchFamily="34" charset="0"/>
              </a:rPr>
              <a:t>Число сотрудников – до 100 новых рабочих мест</a:t>
            </a:r>
          </a:p>
          <a:p>
            <a:pPr marL="236538" indent="-236538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ru-RU" sz="2400" kern="0" dirty="0">
              <a:cs typeface="3M Circular TT Book" panose="020B0604020101020102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98" y="1135063"/>
            <a:ext cx="4319273" cy="4737703"/>
          </a:xfrm>
          <a:prstGeom prst="rect">
            <a:avLst/>
          </a:prstGeom>
        </p:spPr>
      </p:pic>
      <p:sp>
        <p:nvSpPr>
          <p:cNvPr id="5" name="Rectangle 14"/>
          <p:cNvSpPr/>
          <p:nvPr/>
        </p:nvSpPr>
        <p:spPr>
          <a:xfrm>
            <a:off x="379412" y="6111021"/>
            <a:ext cx="9257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28" indent="-236528">
              <a:spcBef>
                <a:spcPts val="600"/>
              </a:spcBef>
              <a:buClr>
                <a:schemeClr val="accent1"/>
              </a:buClr>
              <a:defRPr/>
            </a:pPr>
            <a:r>
              <a:rPr lang="ru-RU" sz="2000" kern="0" dirty="0" smtClean="0">
                <a:latin typeface="Arial Narrow" pitchFamily="34" charset="0"/>
              </a:rPr>
              <a:t>Цель – производить как минимум 50% продаваемой в России продукции</a:t>
            </a:r>
            <a:endParaRPr lang="en-US" sz="2000" kern="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62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8717" y="170421"/>
            <a:ext cx="8235461" cy="700419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dirty="0" err="1" smtClean="0">
                <a:latin typeface="Arial Narrow" panose="020B0606020202030204" pitchFamily="34" charset="0"/>
              </a:rPr>
              <a:t>Скотчкоут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latin typeface="Arial Narrow" panose="020B0606020202030204" pitchFamily="34" charset="0"/>
              </a:rPr>
              <a:t>- </a:t>
            </a:r>
            <a:r>
              <a:rPr lang="ru-RU" dirty="0">
                <a:latin typeface="Arial Narrow" panose="020B0606020202030204" pitchFamily="34" charset="0"/>
              </a:rPr>
              <a:t>п</a:t>
            </a:r>
            <a:r>
              <a:rPr lang="ru-RU" dirty="0" smtClean="0">
                <a:latin typeface="Arial Narrow" panose="020B0606020202030204" pitchFamily="34" charset="0"/>
              </a:rPr>
              <a:t>окрытия </a:t>
            </a:r>
            <a:r>
              <a:rPr lang="ru-RU" dirty="0">
                <a:latin typeface="Arial Narrow" panose="020B0606020202030204" pitchFamily="34" charset="0"/>
              </a:rPr>
              <a:t>для </a:t>
            </a:r>
            <a:r>
              <a:rPr lang="ru-RU" dirty="0" smtClean="0">
                <a:latin typeface="Arial Narrow" panose="020B0606020202030204" pitchFamily="34" charset="0"/>
              </a:rPr>
              <a:t>труб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703" y="1070758"/>
            <a:ext cx="79566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	С </a:t>
            </a:r>
            <a:r>
              <a:rPr lang="ru-RU" sz="2400" dirty="0">
                <a:latin typeface="Arial Narrow" panose="020B0606020202030204" pitchFamily="34" charset="0"/>
              </a:rPr>
              <a:t>1960 года эпоксидные антикоррозионные </a:t>
            </a:r>
            <a:r>
              <a:rPr lang="ru-RU" sz="2400" dirty="0" smtClean="0">
                <a:latin typeface="Arial Narrow" panose="020B0606020202030204" pitchFamily="34" charset="0"/>
              </a:rPr>
              <a:t>и защитные материалы </a:t>
            </a:r>
            <a:r>
              <a:rPr lang="ru-RU" sz="2400" dirty="0">
                <a:latin typeface="Arial Narrow" panose="020B0606020202030204" pitchFamily="34" charset="0"/>
              </a:rPr>
              <a:t>3М известны своим высоким качеством по всему миру. Фокусируясь на сегодняшних и завтрашних вызовах, возникающих у владельцев трубопроводов, инженеров и подрядчиков, 3М предлагает ряд успешных решений для следующих сред и областей применения</a:t>
            </a:r>
            <a:r>
              <a:rPr lang="en-US" sz="2400" dirty="0">
                <a:latin typeface="Arial Narrow" panose="020B0606020202030204" pitchFamily="34" charset="0"/>
              </a:rPr>
              <a:t>:</a:t>
            </a:r>
            <a:endParaRPr lang="ru-RU" sz="2400" dirty="0">
              <a:latin typeface="Arial Narrow" panose="020B0606020202030204" pitchFamily="34" charset="0"/>
            </a:endParaRPr>
          </a:p>
          <a:p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>
                <a:latin typeface="Arial Narrow" panose="020B0606020202030204" pitchFamily="34" charset="0"/>
              </a:rPr>
              <a:t>• </a:t>
            </a:r>
            <a:r>
              <a:rPr lang="ru-RU" sz="2400" b="1" dirty="0">
                <a:latin typeface="Arial Narrow" panose="020B0606020202030204" pitchFamily="34" charset="0"/>
              </a:rPr>
              <a:t>Нефть и газ</a:t>
            </a:r>
            <a:endParaRPr lang="en-US" sz="2400" b="1" dirty="0">
              <a:latin typeface="Arial Narrow" panose="020B0606020202030204" pitchFamily="34" charset="0"/>
            </a:endParaRPr>
          </a:p>
          <a:p>
            <a:r>
              <a:rPr lang="en-US" sz="2400" dirty="0">
                <a:latin typeface="Arial Narrow" panose="020B0606020202030204" pitchFamily="34" charset="0"/>
              </a:rPr>
              <a:t>• </a:t>
            </a:r>
            <a:r>
              <a:rPr lang="ru-RU" sz="2400" dirty="0">
                <a:latin typeface="Arial Narrow" panose="020B0606020202030204" pitchFamily="34" charset="0"/>
              </a:rPr>
              <a:t>Водная </a:t>
            </a:r>
            <a:r>
              <a:rPr lang="ru-RU" sz="2400" dirty="0" smtClean="0">
                <a:latin typeface="Arial Narrow" panose="020B0606020202030204" pitchFamily="34" charset="0"/>
              </a:rPr>
              <a:t>инфраструктура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14321" y="2243137"/>
            <a:ext cx="232990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8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http://www.gazprom.ru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2483" y="6153149"/>
            <a:ext cx="232990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8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http://www.gazprom.ru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03" y="4455283"/>
            <a:ext cx="10884324" cy="19133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321" y="294349"/>
            <a:ext cx="3247121" cy="411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38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ru-RU" sz="2000" dirty="0"/>
          </a:p>
        </p:txBody>
      </p:sp>
      <p:sp>
        <p:nvSpPr>
          <p:cNvPr id="6" name="Title 6"/>
          <p:cNvSpPr txBox="1">
            <a:spLocks/>
          </p:cNvSpPr>
          <p:nvPr/>
        </p:nvSpPr>
        <p:spPr bwMode="auto">
          <a:xfrm>
            <a:off x="881340" y="2761334"/>
            <a:ext cx="10790238" cy="133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kern="0" dirty="0" smtClean="0">
                <a:latin typeface="Arial Narrow" panose="020B0606020202030204" pitchFamily="34" charset="0"/>
              </a:rPr>
              <a:t>Двухкомпонентное</a:t>
            </a:r>
            <a:r>
              <a:rPr lang="ru-RU" dirty="0" smtClean="0">
                <a:latin typeface="Arial Narrow" panose="020B0606020202030204" pitchFamily="34" charset="0"/>
              </a:rPr>
              <a:t> полиуретановое защитное покрытие </a:t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err="1" smtClean="0">
                <a:latin typeface="Arial Narrow" panose="020B0606020202030204" pitchFamily="34" charset="0"/>
              </a:rPr>
              <a:t>Скотчкоут</a:t>
            </a:r>
            <a:r>
              <a:rPr lang="ru-RU" dirty="0" smtClean="0">
                <a:latin typeface="Arial Narrow" panose="020B0606020202030204" pitchFamily="34" charset="0"/>
              </a:rPr>
              <a:t> 352 </a:t>
            </a:r>
            <a:r>
              <a:rPr lang="ru-RU" dirty="0" err="1" smtClean="0">
                <a:latin typeface="Arial Narrow" panose="020B0606020202030204" pitchFamily="34" charset="0"/>
              </a:rPr>
              <a:t>Эйч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Ти</a:t>
            </a:r>
            <a:r>
              <a:rPr lang="ru-RU" dirty="0" smtClean="0">
                <a:latin typeface="Arial Narrow" panose="020B0606020202030204" pitchFamily="34" charset="0"/>
              </a:rPr>
              <a:t>.</a:t>
            </a:r>
            <a:endParaRPr lang="ru-RU" altLang="ru-RU" dirty="0" smtClean="0">
              <a:latin typeface="Arial Narrow" panose="020B0606020202030204" pitchFamily="34" charset="0"/>
              <a:cs typeface="3M Circular TT Bold" panose="020B08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5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Users\a4wclzz\Desktop\Product\Scotchkote 352\Media\Татспец\Татспец\фото скочкоут\20140823_1732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0464" y="501651"/>
            <a:ext cx="4221163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6"/>
          <p:cNvSpPr>
            <a:spLocks noGrp="1"/>
          </p:cNvSpPr>
          <p:nvPr>
            <p:ph type="ctrTitle"/>
          </p:nvPr>
        </p:nvSpPr>
        <p:spPr bwMode="auto">
          <a:xfrm>
            <a:off x="85726" y="100015"/>
            <a:ext cx="12163423" cy="949324"/>
          </a:xfrm>
        </p:spPr>
        <p:txBody>
          <a:bodyPr lIns="0" tIns="0" rIns="0" bIns="0"/>
          <a:lstStyle/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ru-RU" altLang="ru-RU" kern="0" dirty="0" smtClean="0">
                <a:latin typeface="Arial Narrow" panose="020B0606020202030204" pitchFamily="34" charset="0"/>
              </a:rPr>
              <a:t>Применение </a:t>
            </a:r>
            <a:r>
              <a:rPr lang="ru-RU" altLang="ru-RU" kern="0" dirty="0">
                <a:latin typeface="Arial Narrow" panose="020B0606020202030204" pitchFamily="34" charset="0"/>
              </a:rPr>
              <a:t>и </a:t>
            </a:r>
            <a:r>
              <a:rPr lang="ru-RU" altLang="ru-RU" kern="0" dirty="0" smtClean="0">
                <a:latin typeface="Arial Narrow" panose="020B0606020202030204" pitchFamily="34" charset="0"/>
              </a:rPr>
              <a:t>эксплуатация термореактивного покрытия </a:t>
            </a:r>
            <a:r>
              <a:rPr lang="ru-RU" altLang="ru-RU" dirty="0" err="1">
                <a:latin typeface="Arial Narrow" panose="020B0606020202030204" pitchFamily="34" charset="0"/>
              </a:rPr>
              <a:t>Скотчкоут</a:t>
            </a:r>
            <a:r>
              <a:rPr lang="ru-RU" altLang="ru-RU" dirty="0">
                <a:latin typeface="Arial Narrow" panose="020B0606020202030204" pitchFamily="34" charset="0"/>
              </a:rPr>
              <a:t> 352 </a:t>
            </a:r>
            <a:r>
              <a:rPr lang="ru-RU" altLang="ru-RU" dirty="0" err="1">
                <a:latin typeface="Arial Narrow" panose="020B0606020202030204" pitchFamily="34" charset="0"/>
              </a:rPr>
              <a:t>ЭйчТи</a:t>
            </a:r>
            <a:r>
              <a:rPr lang="ru-RU" altLang="ru-RU" kern="0" dirty="0" smtClean="0">
                <a:latin typeface="Arial Narrow" panose="020B0606020202030204" pitchFamily="34" charset="0"/>
              </a:rPr>
              <a:t>. Объекты применения</a:t>
            </a:r>
            <a:r>
              <a:rPr altLang="ru-RU" kern="0" dirty="0">
                <a:latin typeface="Arial Narrow" panose="020B0606020202030204" pitchFamily="34" charset="0"/>
              </a:rPr>
              <a:t/>
            </a:r>
            <a:br>
              <a:rPr altLang="ru-RU" kern="0" dirty="0">
                <a:latin typeface="Arial Narrow" panose="020B0606020202030204" pitchFamily="34" charset="0"/>
              </a:rPr>
            </a:br>
            <a:endParaRPr altLang="ru-RU" kern="0" dirty="0">
              <a:latin typeface="Arial Narrow" panose="020B0606020202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7365" y="1238251"/>
            <a:ext cx="6656386" cy="52197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lIns="0" tIns="0" rIns="0" bIns="0"/>
          <a:lstStyle/>
          <a:p>
            <a:pPr marL="236538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b="1" kern="0" dirty="0">
                <a:latin typeface="Arial Narrow" pitchFamily="34" charset="0"/>
                <a:cs typeface="Arial" charset="0"/>
              </a:rPr>
              <a:t>Магистральные трубопроводы</a:t>
            </a:r>
          </a:p>
          <a:p>
            <a:pPr marL="693738" lvl="1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itchFamily="34" charset="0"/>
                <a:cs typeface="Arial" charset="0"/>
              </a:rPr>
              <a:t>Линейная часть ( в т.ч. работа «на давлении»)</a:t>
            </a:r>
          </a:p>
          <a:p>
            <a:pPr marL="693738" lvl="1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itchFamily="34" charset="0"/>
                <a:cs typeface="Arial" charset="0"/>
              </a:rPr>
              <a:t>Сварочные швы трубопровода</a:t>
            </a:r>
          </a:p>
          <a:p>
            <a:pPr marL="693738" lvl="1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itchFamily="34" charset="0"/>
                <a:cs typeface="Arial" charset="0"/>
              </a:rPr>
              <a:t>Камеры приема/пуска</a:t>
            </a:r>
          </a:p>
          <a:p>
            <a:pPr marL="693738" lvl="1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itchFamily="34" charset="0"/>
                <a:cs typeface="Arial" charset="0"/>
              </a:rPr>
              <a:t>Крановые узлы</a:t>
            </a:r>
          </a:p>
          <a:p>
            <a:pPr marL="693738" lvl="1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ru-RU" sz="2400" kern="0" dirty="0">
              <a:latin typeface="Arial Narrow" pitchFamily="34" charset="0"/>
              <a:cs typeface="Arial" charset="0"/>
            </a:endParaRPr>
          </a:p>
          <a:p>
            <a:pPr marL="0" lvl="1" indent="271463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b="1" kern="0" dirty="0">
                <a:latin typeface="Arial Narrow" pitchFamily="34" charset="0"/>
                <a:cs typeface="Arial" charset="0"/>
              </a:rPr>
              <a:t>Компрессорные станции</a:t>
            </a:r>
          </a:p>
          <a:p>
            <a:pPr marL="457200" lvl="2" indent="271463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itchFamily="34" charset="0"/>
                <a:cs typeface="Arial" charset="0"/>
              </a:rPr>
              <a:t>Выходные шлейфы</a:t>
            </a:r>
          </a:p>
          <a:p>
            <a:pPr marL="457200" lvl="2" indent="271463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itchFamily="34" charset="0"/>
                <a:cs typeface="Arial" charset="0"/>
              </a:rPr>
              <a:t>Крановые узлы</a:t>
            </a:r>
          </a:p>
          <a:p>
            <a:pPr marL="457200" lvl="2" indent="271463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itchFamily="34" charset="0"/>
                <a:cs typeface="Arial" charset="0"/>
              </a:rPr>
              <a:t>Технологические трубопроводы</a:t>
            </a:r>
          </a:p>
          <a:p>
            <a:pPr marL="457200" lvl="2" indent="271463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itchFamily="34" charset="0"/>
                <a:cs typeface="Arial" charset="0"/>
              </a:rPr>
              <a:t>Отводы</a:t>
            </a:r>
          </a:p>
          <a:p>
            <a:pPr marL="457200" lvl="2" indent="271463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itchFamily="34" charset="0"/>
                <a:cs typeface="Arial" charset="0"/>
              </a:rPr>
              <a:t>Тройники</a:t>
            </a:r>
          </a:p>
          <a:p>
            <a:pPr marL="457200" lvl="2" indent="271463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ru-RU" sz="2400" kern="0" dirty="0">
                <a:latin typeface="Arial Narrow" pitchFamily="34" charset="0"/>
                <a:cs typeface="Arial" charset="0"/>
              </a:rPr>
              <a:t>Переходы земля-воздух</a:t>
            </a:r>
          </a:p>
          <a:p>
            <a:pPr marL="693738" lvl="1" indent="-236538"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ru-RU" kern="0" dirty="0">
              <a:latin typeface="Arial Narrow" pitchFamily="34" charset="0"/>
              <a:cs typeface="Arial" charset="0"/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113" y="6346826"/>
            <a:ext cx="24574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 descr="C:\Users\a4wclzz\Desktop\Product\Scotchkote 352\Media\Татспец\Татспец\фото скочкоут\20140821_1130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7763" y="3306764"/>
            <a:ext cx="42291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41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23455" y="293415"/>
            <a:ext cx="10789920" cy="457200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kern="0" dirty="0" smtClean="0">
                <a:latin typeface="Arial Narrow" panose="020B0606020202030204" pitchFamily="34" charset="0"/>
              </a:rPr>
              <a:t>Примеры трассовой </a:t>
            </a:r>
            <a:r>
              <a:rPr lang="ru-RU" kern="0" dirty="0" err="1" smtClean="0">
                <a:latin typeface="Arial Narrow" panose="020B0606020202030204" pitchFamily="34" charset="0"/>
              </a:rPr>
              <a:t>переизоляции</a:t>
            </a:r>
            <a:r>
              <a:rPr lang="ru-RU" kern="0" dirty="0" smtClean="0">
                <a:latin typeface="Arial Narrow" panose="020B0606020202030204" pitchFamily="34" charset="0"/>
              </a:rPr>
              <a:t> </a:t>
            </a:r>
            <a:r>
              <a:rPr lang="ru-RU" kern="0" dirty="0">
                <a:latin typeface="Arial Narrow" panose="020B0606020202030204" pitchFamily="34" charset="0"/>
              </a:rPr>
              <a:t>нефте- и газопроводов</a:t>
            </a:r>
            <a:r>
              <a:rPr lang="en-US" kern="0" dirty="0">
                <a:latin typeface="Arial Narrow" panose="020B0606020202030204" pitchFamily="34" charset="0"/>
              </a:rPr>
              <a:t> c </a:t>
            </a:r>
            <a:r>
              <a:rPr lang="ru-RU" kern="0" dirty="0">
                <a:latin typeface="Arial Narrow" panose="020B0606020202030204" pitchFamily="34" charset="0"/>
              </a:rPr>
              <a:t>примением термореактивных материалов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57359" y="4525114"/>
            <a:ext cx="166722" cy="5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dirty="0">
              <a:solidFill>
                <a:prstClr val="black"/>
              </a:solidFill>
              <a:latin typeface="Arial Narrow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8973" y="4060877"/>
            <a:ext cx="833609" cy="114700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endParaRPr lang="ru-RU" sz="2800" dirty="0">
              <a:solidFill>
                <a:prstClr val="black"/>
              </a:solidFill>
              <a:latin typeface="Arial Narrow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27600" y="4072599"/>
            <a:ext cx="833609" cy="114700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endParaRPr lang="ru-RU" sz="2800" dirty="0">
              <a:solidFill>
                <a:prstClr val="black"/>
              </a:solidFill>
              <a:latin typeface="Arial Narrow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9489" y="1664154"/>
            <a:ext cx="5100022" cy="549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>
              <a:spcAft>
                <a:spcPts val="600"/>
              </a:spcAft>
              <a:buClr>
                <a:srgbClr val="EC3B05"/>
              </a:buClr>
            </a:pPr>
            <a:endParaRPr lang="ru-RU" sz="2400" kern="0" dirty="0">
              <a:solidFill>
                <a:prstClr val="black"/>
              </a:solidFill>
              <a:latin typeface="Arial Narrow"/>
              <a:cs typeface="Arial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32" y="1191691"/>
            <a:ext cx="3032332" cy="21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1150" y="1211117"/>
            <a:ext cx="2922819" cy="210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1280" y="1195639"/>
            <a:ext cx="2870782" cy="213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8973" y="1201392"/>
            <a:ext cx="2869467" cy="211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3tq2zz\Desktop\3M\TDS\Жидкие\Scotchkote 352HT\Дагестан\фото\IMG_134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1004" y="3364474"/>
            <a:ext cx="2483346" cy="3311127"/>
          </a:xfrm>
          <a:prstGeom prst="rect">
            <a:avLst/>
          </a:prstGeom>
          <a:noFill/>
        </p:spPr>
      </p:pic>
      <p:pic>
        <p:nvPicPr>
          <p:cNvPr id="1027" name="Picture 3" descr="C:\Users\a3tq2zz\Desktop\3M\TDS\Жидкие\Scotchkote 352HT\Дагестан\фото\IMG_129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78176" y="3767770"/>
            <a:ext cx="3129273" cy="234695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901" y="3761929"/>
            <a:ext cx="2975064" cy="2329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69" y="3767770"/>
            <a:ext cx="3111501" cy="233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55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50209_3M_PPTTemplate_v7">
  <a:themeElements>
    <a:clrScheme name="TRIFECTA 06 LtBlue_Blue_DkBlue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C8E6"/>
      </a:accent1>
      <a:accent2>
        <a:srgbClr val="003CE6"/>
      </a:accent2>
      <a:accent3>
        <a:srgbClr val="1E1E96"/>
      </a:accent3>
      <a:accent4>
        <a:srgbClr val="008423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EMPLATE_3-13.potx" id="{B7F6C01F-F475-4434-9A9E-6E6D41ACA0AD}" vid="{FE855166-0604-4C90-8878-B7AA904B51F7}"/>
    </a:ext>
  </a:extLst>
</a:theme>
</file>

<file path=ppt/theme/theme2.xml><?xml version="1.0" encoding="utf-8"?>
<a:theme xmlns:a="http://schemas.openxmlformats.org/drawingml/2006/main" name="2_150209_3M_PPTTemplate_v7">
  <a:themeElements>
    <a:clrScheme name="TRIFECTA 05 Grn_LtBlue_Blue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8423"/>
      </a:accent1>
      <a:accent2>
        <a:srgbClr val="00C8E6"/>
      </a:accent2>
      <a:accent3>
        <a:srgbClr val="003CE6"/>
      </a:accent3>
      <a:accent4>
        <a:srgbClr val="004211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1" id="{7B855991-E11B-4FE6-99AC-122B2F4BC96D}" vid="{8ADE108D-080C-49EF-B933-64D7F307B799}"/>
    </a:ext>
  </a:extLst>
</a:theme>
</file>

<file path=ppt/theme/theme3.xml><?xml version="1.0" encoding="utf-8"?>
<a:theme xmlns:a="http://schemas.openxmlformats.org/drawingml/2006/main" name="3M R&amp;D Template C">
  <a:themeElements>
    <a:clrScheme name="3M RD C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EC3B05"/>
      </a:accent1>
      <a:accent2>
        <a:srgbClr val="EC8467"/>
      </a:accent2>
      <a:accent3>
        <a:srgbClr val="3984C3"/>
      </a:accent3>
      <a:accent4>
        <a:srgbClr val="FFF731"/>
      </a:accent4>
      <a:accent5>
        <a:srgbClr val="003173"/>
      </a:accent5>
      <a:accent6>
        <a:srgbClr val="A39709"/>
      </a:accent6>
      <a:hlink>
        <a:srgbClr val="0070C0"/>
      </a:hlink>
      <a:folHlink>
        <a:srgbClr val="4E005F"/>
      </a:folHlink>
    </a:clrScheme>
    <a:fontScheme name="3M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+mn-lt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  <a:txDef>
      <a:spPr>
        <a:noFill/>
      </a:spPr>
      <a:bodyPr wrap="square" rtlCol="0">
        <a:noAutofit/>
      </a:bodyPr>
      <a:lstStyle>
        <a:defPPr>
          <a:defRPr smtClean="0">
            <a:latin typeface="+mn-lt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C4CB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AAB2D6"/>
        </a:accent5>
        <a:accent6>
          <a:srgbClr val="A22100"/>
        </a:accent6>
        <a:hlink>
          <a:srgbClr val="4C198C"/>
        </a:hlink>
        <a:folHlink>
          <a:srgbClr val="4C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221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8A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8B1"/>
        </a:accent1>
        <a:accent2>
          <a:srgbClr val="7C9DCC"/>
        </a:accent2>
        <a:accent3>
          <a:srgbClr val="FFFFFF"/>
        </a:accent3>
        <a:accent4>
          <a:srgbClr val="000000"/>
        </a:accent4>
        <a:accent5>
          <a:srgbClr val="AAB9D5"/>
        </a:accent5>
        <a:accent6>
          <a:srgbClr val="708EB9"/>
        </a:accent6>
        <a:hlink>
          <a:srgbClr val="FF9933"/>
        </a:hlink>
        <a:folHlink>
          <a:srgbClr val="EEF3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3M Colours">
      <a:dk1>
        <a:sysClr val="windowText" lastClr="000000"/>
      </a:dk1>
      <a:lt1>
        <a:sysClr val="window" lastClr="FFFFFF"/>
      </a:lt1>
      <a:dk2>
        <a:srgbClr val="595959"/>
      </a:dk2>
      <a:lt2>
        <a:srgbClr val="D2D2D2"/>
      </a:lt2>
      <a:accent1>
        <a:srgbClr val="FF0000"/>
      </a:accent1>
      <a:accent2>
        <a:srgbClr val="F5821E"/>
      </a:accent2>
      <a:accent3>
        <a:srgbClr val="FAAA19"/>
      </a:accent3>
      <a:accent4>
        <a:srgbClr val="FF0000"/>
      </a:accent4>
      <a:accent5>
        <a:srgbClr val="F5821E"/>
      </a:accent5>
      <a:accent6>
        <a:srgbClr val="FAAA19"/>
      </a:accent6>
      <a:hlink>
        <a:srgbClr val="000000"/>
      </a:hlink>
      <a:folHlink>
        <a:srgbClr val="000000"/>
      </a:folHlink>
    </a:clrScheme>
    <a:fontScheme name="3M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3M Colours">
      <a:dk1>
        <a:sysClr val="windowText" lastClr="000000"/>
      </a:dk1>
      <a:lt1>
        <a:sysClr val="window" lastClr="FFFFFF"/>
      </a:lt1>
      <a:dk2>
        <a:srgbClr val="595959"/>
      </a:dk2>
      <a:lt2>
        <a:srgbClr val="D2D2D2"/>
      </a:lt2>
      <a:accent1>
        <a:srgbClr val="FF0000"/>
      </a:accent1>
      <a:accent2>
        <a:srgbClr val="F5821E"/>
      </a:accent2>
      <a:accent3>
        <a:srgbClr val="FAAA19"/>
      </a:accent3>
      <a:accent4>
        <a:srgbClr val="FF0000"/>
      </a:accent4>
      <a:accent5>
        <a:srgbClr val="F5821E"/>
      </a:accent5>
      <a:accent6>
        <a:srgbClr val="FAAA19"/>
      </a:accent6>
      <a:hlink>
        <a:srgbClr val="000000"/>
      </a:hlink>
      <a:folHlink>
        <a:srgbClr val="000000"/>
      </a:folHlink>
    </a:clrScheme>
    <a:fontScheme name="3M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TEMPLATE_3-13</Template>
  <TotalTime>0</TotalTime>
  <Words>2275</Words>
  <Application>Microsoft Office PowerPoint</Application>
  <PresentationFormat>Произвольный</PresentationFormat>
  <Paragraphs>423</Paragraphs>
  <Slides>27</Slides>
  <Notes>17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42" baseType="lpstr">
      <vt:lpstr>Arial</vt:lpstr>
      <vt:lpstr>Wingdings</vt:lpstr>
      <vt:lpstr>3M Circular TT Bold</vt:lpstr>
      <vt:lpstr>SimSun</vt:lpstr>
      <vt:lpstr>Arial Black</vt:lpstr>
      <vt:lpstr>3M Circular TT Light</vt:lpstr>
      <vt:lpstr>Arial Narrow</vt:lpstr>
      <vt:lpstr>Times New Roman</vt:lpstr>
      <vt:lpstr>3M Circular TT Book</vt:lpstr>
      <vt:lpstr>Calibri</vt:lpstr>
      <vt:lpstr>Arial Narrow MT Std</vt:lpstr>
      <vt:lpstr>ＭＳ Ｐゴシック</vt:lpstr>
      <vt:lpstr>150209_3M_PPTTemplate_v7</vt:lpstr>
      <vt:lpstr>2_150209_3M_PPTTemplate_v7</vt:lpstr>
      <vt:lpstr>3M R&amp;D Template C</vt:lpstr>
      <vt:lpstr>Презентация PowerPoint</vt:lpstr>
      <vt:lpstr>Программа выступления</vt:lpstr>
      <vt:lpstr>Презентация PowerPoint</vt:lpstr>
      <vt:lpstr>Презентация PowerPoint</vt:lpstr>
      <vt:lpstr>Производственная площадка в Алабуге. Основные параметры. </vt:lpstr>
      <vt:lpstr>Скотчкоут - покрытия для труб</vt:lpstr>
      <vt:lpstr>Презентация PowerPoint</vt:lpstr>
      <vt:lpstr>Применение и эксплуатация термореактивного покрытия Скотчкоут 352 ЭйчТи. Объекты применения </vt:lpstr>
      <vt:lpstr>Примеры трассовой переизоляции нефте- и газопроводов c примением термореактивных материалов</vt:lpstr>
      <vt:lpstr>Преимущества Скотчкоут 352 ЭйчТи.  Что еще следует знать?</vt:lpstr>
      <vt:lpstr>Скоткоут 352 ремонтный материал</vt:lpstr>
      <vt:lpstr>Общие сведения по аттестации материала</vt:lpstr>
      <vt:lpstr>Скотчкоут 352ЭйчТи в России</vt:lpstr>
      <vt:lpstr>Отзывы потребителей о Скотчкоут 352ЭйчТи </vt:lpstr>
      <vt:lpstr>Принципиальная схема нанесения Скотчкоут 352 Эйч Ти</vt:lpstr>
      <vt:lpstr>Оборудование по нанесению покрытия Скотчкоут 352 Эйч Ти</vt:lpstr>
      <vt:lpstr>Стоимость изоляции в ценах 2016 года</vt:lpstr>
      <vt:lpstr>Презентация PowerPoint</vt:lpstr>
      <vt:lpstr>Самые инновационные компании в мире!</vt:lpstr>
      <vt:lpstr>…более 100 лет</vt:lpstr>
      <vt:lpstr>Откуда мы берем информацию? Общаемся с партнером </vt:lpstr>
      <vt:lpstr>Новые решения в области антикоррозионной защиты –  полиуретановые покрытия серии Скотчкоут</vt:lpstr>
      <vt:lpstr>Покрытие для ручного нанесения Скотчкоут 3000. Переходы «земля/воздух»   </vt:lpstr>
      <vt:lpstr>Основные характеристики нового продукта</vt:lpstr>
      <vt:lpstr>Основные требование Газпром и Транснефть и наши результаты</vt:lpstr>
      <vt:lpstr>Поддержка клиентов</vt:lpstr>
      <vt:lpstr>Спасибо за внимание! Ваши вопросы?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brand.3M.com</dc:description>
  <cp:lastModifiedBy/>
  <cp:revision>1</cp:revision>
  <dcterms:created xsi:type="dcterms:W3CDTF">2015-03-16T16:30:47Z</dcterms:created>
  <dcterms:modified xsi:type="dcterms:W3CDTF">2017-04-25T07:11:47Z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1958178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D6.0.7</vt:lpwstr>
  </property>
</Properties>
</file>