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3"/>
  </p:notesMasterIdLst>
  <p:sldIdLst>
    <p:sldId id="256" r:id="rId2"/>
    <p:sldId id="276" r:id="rId3"/>
    <p:sldId id="289" r:id="rId4"/>
    <p:sldId id="277" r:id="rId5"/>
    <p:sldId id="278" r:id="rId6"/>
    <p:sldId id="279" r:id="rId7"/>
    <p:sldId id="280" r:id="rId8"/>
    <p:sldId id="281" r:id="rId9"/>
    <p:sldId id="260" r:id="rId10"/>
    <p:sldId id="293" r:id="rId11"/>
    <p:sldId id="262" r:id="rId12"/>
    <p:sldId id="263" r:id="rId13"/>
    <p:sldId id="288" r:id="rId14"/>
    <p:sldId id="265" r:id="rId15"/>
    <p:sldId id="266" r:id="rId16"/>
    <p:sldId id="267" r:id="rId17"/>
    <p:sldId id="290" r:id="rId18"/>
    <p:sldId id="291" r:id="rId19"/>
    <p:sldId id="292" r:id="rId20"/>
    <p:sldId id="264" r:id="rId21"/>
    <p:sldId id="283" r:id="rId22"/>
    <p:sldId id="287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2" r:id="rId31"/>
    <p:sldId id="30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C2C2C2"/>
    <a:srgbClr val="E12726"/>
    <a:srgbClr val="BFBFBF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1" autoAdjust="0"/>
    <p:restoredTop sz="94660"/>
  </p:normalViewPr>
  <p:slideViewPr>
    <p:cSldViewPr snapToGrid="0">
      <p:cViewPr>
        <p:scale>
          <a:sx n="80" d="100"/>
          <a:sy n="80" d="100"/>
        </p:scale>
        <p:origin x="-72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25E5-0B20-468E-964E-F01764791F5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1C62-4D43-48B0-824D-38F80AAF3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A923-10B3-44C0-910F-15A1DE757F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9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0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7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2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3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0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5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8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6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FE7C32-2DF8-49C5-85AD-A5D3E2238C76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EA44BD-AA2D-45D1-8E54-BF49034AD39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krasnov@energofi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507" cy="904425"/>
          </a:xfrm>
          <a:prstGeom prst="rect">
            <a:avLst/>
          </a:prstGeom>
          <a:solidFill>
            <a:srgbClr val="C2C2C2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203587"/>
            <a:ext cx="10055629" cy="342068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/>
              <a:t>Автономные устройства обеспечения электрохимической защиты трубопроводов и комплексного коррозионного мониторинга от компании ООО «</a:t>
            </a:r>
            <a:r>
              <a:rPr lang="ru-RU" sz="3200" dirty="0" err="1" smtClean="0"/>
              <a:t>Энергофинстрой</a:t>
            </a:r>
            <a:r>
              <a:rPr lang="ru-RU" sz="3200" dirty="0" smtClean="0"/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507" y="647474"/>
            <a:ext cx="9060493" cy="38967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31507" y="0"/>
            <a:ext cx="9060493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97280" y="4624274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 Петр Викторович</a:t>
            </a:r>
          </a:p>
          <a:p>
            <a:r>
              <a:rPr lang="ru-RU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испытательной лаборатории ЭХЗ                                ООО «Энергофинстрой»</a:t>
            </a:r>
            <a:endParaRPr lang="en-US" cap="non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49" y="1160699"/>
            <a:ext cx="10239176" cy="6142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Электроснабжение </a:t>
            </a:r>
            <a:r>
              <a:rPr lang="ru-RU" sz="3200" b="1" dirty="0" err="1"/>
              <a:t>вдольтрассового</a:t>
            </a:r>
            <a:r>
              <a:rPr lang="ru-RU" sz="3200" b="1" dirty="0"/>
              <a:t> оборудования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371" y="1844825"/>
            <a:ext cx="114252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Существенное снижение затрат на капитальное строительство;</a:t>
            </a:r>
          </a:p>
          <a:p>
            <a:pPr indent="360000">
              <a:buClr>
                <a:srgbClr val="FF0000"/>
              </a:buClr>
            </a:pPr>
            <a:endParaRPr lang="ru-RU" sz="2800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Резкое уменьшение времени создания системы электроснабжения;</a:t>
            </a:r>
          </a:p>
          <a:p>
            <a:pPr indent="360000">
              <a:buClr>
                <a:srgbClr val="FF000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Снижение затрат на обслуживание энергетического оборудования;</a:t>
            </a:r>
          </a:p>
          <a:p>
            <a:pPr indent="360000">
              <a:buClr>
                <a:srgbClr val="FF000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Повышение надежности электроснабжения;</a:t>
            </a:r>
          </a:p>
          <a:p>
            <a:pPr indent="360000">
              <a:buClr>
                <a:srgbClr val="FF0000"/>
              </a:buClr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10</a:t>
            </a:fld>
            <a:endParaRPr lang="ru-RU" sz="140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209288" y="36977"/>
            <a:ext cx="6489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Автономные источники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9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228600"/>
            <a:ext cx="11905323" cy="990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 солнца: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солнечной активности на территории России</a:t>
            </a:r>
            <a:endParaRPr lang="ru-RU" sz="2700" b="1" dirty="0"/>
          </a:p>
        </p:txBody>
      </p:sp>
      <p:pic>
        <p:nvPicPr>
          <p:cNvPr id="5" name="Рисунок 4" descr="Карта солнечной активности Ро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160" y="1861273"/>
            <a:ext cx="9011920" cy="44014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228600"/>
            <a:ext cx="11905323" cy="990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 ветра: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скорости ветра на территории России</a:t>
            </a:r>
            <a:endParaRPr lang="ru-RU" sz="2700" b="1" dirty="0"/>
          </a:p>
        </p:txBody>
      </p:sp>
      <p:pic>
        <p:nvPicPr>
          <p:cNvPr id="4" name="Рисунок 3" descr="Карта ветров Ро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279" y="1818030"/>
            <a:ext cx="9265921" cy="44303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28600"/>
            <a:ext cx="11809312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Потенциал ВИЭ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Карта электрификации территории России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Карта электроснабжения Ро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931" y="1812791"/>
            <a:ext cx="10277269" cy="44542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1905323" cy="14988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УММ ВИЭ ЭФС: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Установка малой мощности на базе возобновляемых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источников энергии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(ТУ 3415-011-57060080-2016)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Схема Лоэнгрин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51" y="1818640"/>
            <a:ext cx="3481815" cy="43196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63648" y="2025929"/>
            <a:ext cx="6144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особенности: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сборная конструкция 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доставка к месту установки без использования грузоподъемной спецтехники;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монтаж без использования подъемной техники;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занимаемая площадь в проекции - менее 2 кв.м;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трехсторонняя ориентация фотоэлектрических модулей (восток, юг, запад);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использования свайного фундамента, устанавливаемого вручную;</a:t>
            </a:r>
          </a:p>
          <a:p>
            <a:pPr indent="1800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размещение аккумуляторов в герметичном подземном корпусе на уровне ниже точки промерзания грунта;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1905323" cy="110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УММ ВИЭ ЭФС: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Конструкция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8080" y="2005609"/>
            <a:ext cx="8284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особенности: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элементы конструкции могут быть выполнены из стали марки С345-3 (применение при температуре до – 60 °С) 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оцинкованные фундаментные сваи являются заземляющим контуром;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подземный корпус для размещения аккумуляторов выдерживает высокое давление грунта (кольцевая жесткость (SN) – до 12 кН/м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выдерживаемая ветровая нагрузка –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r>
              <a:rPr lang="ru-RU" dirty="0" smtClean="0">
                <a:solidFill>
                  <a:srgbClr val="002060"/>
                </a:solidFill>
              </a:rPr>
              <a:t> ветровой район (нормативное значение ветрового давления  до </a:t>
            </a:r>
            <a:r>
              <a:rPr lang="ru-RU" dirty="0" err="1" smtClean="0">
                <a:solidFill>
                  <a:srgbClr val="002060"/>
                </a:solidFill>
              </a:rPr>
              <a:t>Wo</a:t>
            </a:r>
            <a:r>
              <a:rPr lang="ru-RU" dirty="0" smtClean="0">
                <a:solidFill>
                  <a:srgbClr val="002060"/>
                </a:solidFill>
              </a:rPr>
              <a:t> = 0,60 кПа);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выдерживаемый вес снегового  покрова – район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r>
              <a:rPr lang="ru-RU" dirty="0" smtClean="0">
                <a:solidFill>
                  <a:srgbClr val="002060"/>
                </a:solidFill>
              </a:rPr>
              <a:t> (масса нормативного снегового покрова – до 480 кг/м²);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общая масса установки – менее 1200 кг;</a:t>
            </a:r>
          </a:p>
          <a:p>
            <a:pPr indent="1800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поверхности обработаны специальным гидрофобным составом, препятствующим налипанию снега и запылению (требуется обработка с интервалом не реже 6 месяцев);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Лоэнг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210" y="1859280"/>
            <a:ext cx="3293110" cy="43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1905323" cy="110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УММ ВИЭ ЭФС: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Основные технические характеристики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842158"/>
          <a:ext cx="11713301" cy="4275089"/>
        </p:xfrm>
        <a:graphic>
          <a:graphicData uri="http://schemas.openxmlformats.org/drawingml/2006/table">
            <a:tbl>
              <a:tblPr/>
              <a:tblGrid>
                <a:gridCol w="8239760"/>
                <a:gridCol w="3473541"/>
              </a:tblGrid>
              <a:tr h="54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Выходное напряжение установки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12 В / 24 В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постоянное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220 В переменное (опция)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Выходная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мощность постоянная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по выходу 24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В: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до 1 кВт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по выходу 12 В: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до 1 кВт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Выходная мощность пиковая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- по выходу 24 В: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до 4 кВт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- по выходу 12 В: до 2 кВт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Вырабатываемая мощность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ветрогенератором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- 100 Вт (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пр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скорости ветра 5 м/с)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- 1000 Вт (при скорости ветра 15 м/с)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Суточная выработка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электроэнергии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фотоэлектрическими модулями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до 900 Вт/час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Время резервирования при отсутствии источников энергии (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облачно, безветренно)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до 48 часов (при потреблении 50 Вт)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Емкость аккумуляторов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Calibri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Ач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  (12 В)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Arial"/>
                        </a:rPr>
                        <a:t>Ресурс, заряд/разряд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Arial"/>
                        </a:rPr>
                        <a:t> при глубине разрядки до 70%</a:t>
                      </a:r>
                      <a:br>
                        <a:rPr lang="ru-RU" sz="1600" dirty="0"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ru-RU" sz="1600" b="1" dirty="0">
                          <a:latin typeface="Calibri"/>
                          <a:ea typeface="Calibri"/>
                          <a:cs typeface="Arial"/>
                        </a:rPr>
                        <a:t>Ресурс, заряд/разряд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Arial"/>
                        </a:rPr>
                        <a:t> при глубине разрядки до 80%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более 5000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циклов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3000 циклов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Режим работы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Непрерывный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Срок эксплуатации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Не менее 10 лет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363" marR="70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9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4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Диаграммы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солнечной активности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 направлениям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Восток – Юг - Запад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(дата: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сентября 2016 г.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(данные встроенной метеостанции, фиксация ПО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ПКМ.ЭФС.СОТКА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Освещенность 1 сентября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060" y="1772383"/>
            <a:ext cx="9156700" cy="44778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4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Диаграмма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скорости ветра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(период: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Сентябрь 2016 г.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(данные встроенной метеостанции, фиксация ПО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ПКМ.ЭФС.СОТКА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етер Сентябрь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550" y="1779615"/>
            <a:ext cx="8599170" cy="45056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4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Диаграмма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тока и напряжения на аккумуляторе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(дата: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и 2 сентября 2016 г.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(фиксация ПО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ПКМ.ЭФС.СОТКА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Ток и напряжение на АКБ 1 и 2 сентября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1853292"/>
            <a:ext cx="9156700" cy="44509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830320" y="47625"/>
            <a:ext cx="8199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Целесообразность автономных решений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60" y="1414780"/>
            <a:ext cx="117729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Снижение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затрат на электроснабжение;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Существенное снижение затрат на сервисное обслуживание;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Уменьшение влияния человеческого фактора;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Повышение надежности работы обеспечивающих систем;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Повышение качества управленческих решений.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39350" y="116632"/>
            <a:ext cx="11713301" cy="110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Контрольно-измерительный пункт с фотоэлементами: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СоларКИП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(проведение до 8 дистанционных измерений в сутки)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520" y="1818641"/>
            <a:ext cx="81178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Обеспечение автономного электропитания измерительного оборудования, установленного внутри КИП (блоков коррозионного мониторинга, модемов, интерфейсных модулей). 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Состав: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фотоэлементы</a:t>
            </a:r>
            <a:r>
              <a:rPr lang="ru-RU" sz="1500" dirty="0" smtClean="0">
                <a:solidFill>
                  <a:srgbClr val="002060"/>
                </a:solidFill>
              </a:rPr>
              <a:t> (устанавливаются на трех (для квадратных </a:t>
            </a:r>
            <a:r>
              <a:rPr lang="ru-RU" sz="1500" dirty="0" err="1" smtClean="0">
                <a:solidFill>
                  <a:srgbClr val="002060"/>
                </a:solidFill>
              </a:rPr>
              <a:t>КИПов</a:t>
            </a:r>
            <a:r>
              <a:rPr lang="ru-RU" sz="1500" dirty="0" smtClean="0">
                <a:solidFill>
                  <a:srgbClr val="002060"/>
                </a:solidFill>
              </a:rPr>
              <a:t>) или двух (для треугольных </a:t>
            </a:r>
            <a:r>
              <a:rPr lang="ru-RU" sz="1500" dirty="0" err="1" smtClean="0">
                <a:solidFill>
                  <a:srgbClr val="002060"/>
                </a:solidFill>
              </a:rPr>
              <a:t>КИПов</a:t>
            </a:r>
            <a:r>
              <a:rPr lang="ru-RU" sz="1500" dirty="0" smtClean="0">
                <a:solidFill>
                  <a:srgbClr val="002060"/>
                </a:solidFill>
              </a:rPr>
              <a:t>) гранях;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аккумулятор</a:t>
            </a:r>
            <a:r>
              <a:rPr lang="ru-RU" sz="15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контроллер заряда </a:t>
            </a:r>
            <a:r>
              <a:rPr lang="ru-RU" sz="1500" dirty="0" smtClean="0">
                <a:solidFill>
                  <a:srgbClr val="002060"/>
                </a:solidFill>
              </a:rPr>
              <a:t>аккумулятора;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таймер</a:t>
            </a:r>
            <a:r>
              <a:rPr lang="ru-RU" sz="1500" dirty="0" smtClean="0">
                <a:solidFill>
                  <a:srgbClr val="002060"/>
                </a:solidFill>
              </a:rPr>
              <a:t>;</a:t>
            </a:r>
            <a:endParaRPr lang="en-US" sz="15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устройство дистанционного измерения (УДИ.ЭФС)</a:t>
            </a:r>
            <a:r>
              <a:rPr lang="ru-RU" sz="15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модем (радио, </a:t>
            </a:r>
            <a:r>
              <a:rPr lang="en-US" sz="1500" b="1" dirty="0" smtClean="0">
                <a:solidFill>
                  <a:srgbClr val="FF0000"/>
                </a:solidFill>
              </a:rPr>
              <a:t>GSM</a:t>
            </a:r>
            <a:r>
              <a:rPr lang="ru-RU" sz="1500" b="1" dirty="0" smtClean="0">
                <a:solidFill>
                  <a:srgbClr val="FF0000"/>
                </a:solidFill>
              </a:rPr>
              <a:t>, кабельный)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Применение: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 контролируемые зоны (ГРС, ПХГ);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 средняя полоса и южные регионы.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Преимущества: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solidFill>
                  <a:srgbClr val="002060"/>
                </a:solidFill>
              </a:rPr>
              <a:t> существенная экономия затрат (нет необходимости в прокладке кабеля питания или периодической замене источников питания);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solidFill>
                  <a:srgbClr val="002060"/>
                </a:solidFill>
              </a:rPr>
              <a:t> экономия трудозатрат при установке оборудования;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solidFill>
                  <a:srgbClr val="002060"/>
                </a:solidFill>
              </a:rPr>
              <a:t> простота настройки и модернизации.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Солнечный К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810" y="1920240"/>
            <a:ext cx="3147060" cy="4196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3339" y="228600"/>
            <a:ext cx="11905323" cy="12852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Подсистема коррозионного мониторинга ПКМ.ЭФС 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ТУ 4217-010-57060080-2016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3040" y="1889542"/>
            <a:ext cx="118465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настоящий момент в состав ПКМ.ЭФС входят: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устройство дистанционного измерения (УДИ)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– измерительное, энергетическое и телекоммуникационное оборудование, размещаемое в  контрольно-измерительном пункте (КИП);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автономный регистратор измерений (АРИ)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– модификация УДИ, предназначенная для проведения автономных суточных замеров с высокой частотой и сохранения данных измерений в энергонезависимой памяти;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устройство внешнего контроля (УВК)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– «цифровая» оболочка аналоговых СКЗ и СДЗ с различными средствами передачи данных;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локальная узловая система (ЛУС)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– интеллектуальный центр сбора данных на ограниченном участке магистральных трубопроводов со средствами подключения к КП телемеханики;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диспетчерская программа (СОТКА)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накопления, обработки и визуализации собранных данных с возможностью дистанционного управления оборудованием;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средства интеграции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 внешними информационными системами;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универсальный мобильный комплекс (УМК)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– программно-аппаратная платформа на базе защищенных планшетов, предназначенная для фиксации в электронном виде результатов проводимых работ и измерений, а также поддержки принятия решений персоналом на основе базы знаний.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7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34433" y="228600"/>
            <a:ext cx="11618384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Система дистанционного коррозионного мониторинга</a:t>
            </a:r>
          </a:p>
        </p:txBody>
      </p:sp>
      <p:pic>
        <p:nvPicPr>
          <p:cNvPr id="7" name="Рисунок 6" descr="Позиционирование продуктов мониторинга Энергопикет (Новый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624" y="1815309"/>
            <a:ext cx="6141776" cy="44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8144"/>
            <a:ext cx="11905323" cy="7294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У</a:t>
            </a:r>
            <a:r>
              <a:rPr lang="ru-RU" sz="4000" b="1" dirty="0" smtClean="0">
                <a:solidFill>
                  <a:srgbClr val="002060"/>
                </a:solidFill>
              </a:rPr>
              <a:t>никальное решение дистанционного мониторинга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17360" y="1823720"/>
            <a:ext cx="5039360" cy="436372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FF0000"/>
              </a:buClr>
              <a:buSzPct val="100000"/>
              <a:buNone/>
            </a:pPr>
            <a:r>
              <a:rPr lang="ru-RU" sz="2800" b="1" dirty="0" err="1" smtClean="0">
                <a:solidFill>
                  <a:srgbClr val="FF0000"/>
                </a:solidFill>
              </a:rPr>
              <a:t>Энергопикет</a:t>
            </a:r>
            <a:r>
              <a:rPr lang="ru-RU" sz="2800" b="1" dirty="0" smtClean="0">
                <a:solidFill>
                  <a:srgbClr val="0070C0"/>
                </a:solidFill>
              </a:rPr>
              <a:t> – это комплекс программно-аппаратных и конструктивных решений для обеспечения дистанционного мониторинга состояния подземных стальных трубопроводов. Решение включает в себя несколько уникальных  российских «</a:t>
            </a:r>
            <a:r>
              <a:rPr lang="en-US" sz="2800" b="1" dirty="0" smtClean="0">
                <a:solidFill>
                  <a:srgbClr val="0070C0"/>
                </a:solidFill>
              </a:rPr>
              <a:t>know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how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4" descr="Схема АДАМ (22-10-20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88" y="1812568"/>
            <a:ext cx="6379006" cy="44155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23</a:t>
            </a:fld>
            <a:endParaRPr lang="ru-RU" sz="140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998463" y="36977"/>
            <a:ext cx="608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</a:rPr>
              <a:t>Энергопикет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5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98" y="509473"/>
            <a:ext cx="11905323" cy="9906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Задачи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9510" y="2095272"/>
            <a:ext cx="11713301" cy="3614648"/>
          </a:xfrm>
        </p:spPr>
        <p:txBody>
          <a:bodyPr/>
          <a:lstStyle/>
          <a:p>
            <a:pPr lvl="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 Обеспечение дистанционного мониторинга</a:t>
            </a:r>
            <a:r>
              <a:rPr lang="ru-RU" sz="2400" b="1" dirty="0" smtClean="0">
                <a:solidFill>
                  <a:srgbClr val="002060"/>
                </a:solidFill>
              </a:rPr>
              <a:t> состояния участков подземных стальных трубопроводов с периодической передачей значений измеренных параметров по одному из доступных каналов связи. Предпочтительным каналом связи является </a:t>
            </a:r>
            <a:r>
              <a:rPr lang="ru-RU" sz="2400" b="1" dirty="0" smtClean="0">
                <a:solidFill>
                  <a:srgbClr val="FF0000"/>
                </a:solidFill>
              </a:rPr>
              <a:t>сам трубопровод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lvl="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 Существенное уменьшение затрат</a:t>
            </a:r>
            <a:r>
              <a:rPr lang="ru-RU" sz="2400" b="1" dirty="0" smtClean="0">
                <a:solidFill>
                  <a:srgbClr val="002060"/>
                </a:solidFill>
              </a:rPr>
              <a:t> на обеспечение электропитания измерительного оборудования и организацию каналов передачи данных (в том числе там, где иные каналы передачи данных и внешнее электропитание </a:t>
            </a:r>
            <a:r>
              <a:rPr lang="ru-RU" sz="2400" b="1" dirty="0" smtClean="0">
                <a:solidFill>
                  <a:srgbClr val="FF0000"/>
                </a:solidFill>
              </a:rPr>
              <a:t>нереализуемы</a:t>
            </a:r>
            <a:r>
              <a:rPr lang="ru-RU" sz="2400" b="1" dirty="0" smtClean="0">
                <a:solidFill>
                  <a:srgbClr val="002060"/>
                </a:solidFill>
              </a:rPr>
              <a:t>). </a:t>
            </a:r>
          </a:p>
          <a:p>
            <a:pPr lvl="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 Существенное снижение риска выхода из строя, порчи и кражи</a:t>
            </a:r>
            <a:r>
              <a:rPr lang="ru-RU" sz="2400" b="1" dirty="0" smtClean="0">
                <a:solidFill>
                  <a:srgbClr val="002060"/>
                </a:solidFill>
              </a:rPr>
              <a:t> измерительного и связного оборудования за счет возможности размещения </a:t>
            </a:r>
            <a:r>
              <a:rPr lang="ru-RU" sz="2400" b="1" dirty="0" err="1" smtClean="0">
                <a:solidFill>
                  <a:srgbClr val="FF0000"/>
                </a:solidFill>
              </a:rPr>
              <a:t>Энергопикета</a:t>
            </a:r>
            <a:r>
              <a:rPr lang="ru-RU" sz="2400" b="1" dirty="0" smtClean="0">
                <a:solidFill>
                  <a:srgbClr val="FF0000"/>
                </a:solidFill>
              </a:rPr>
              <a:t> под землей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24</a:t>
            </a:fld>
            <a:endParaRPr lang="ru-RU" sz="140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998463" y="36977"/>
            <a:ext cx="608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</a:rPr>
              <a:t>Энергопикет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4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95" y="503908"/>
            <a:ext cx="11905323" cy="9906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Состав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9510" y="1894840"/>
            <a:ext cx="11713301" cy="3764280"/>
          </a:xfrm>
        </p:spPr>
        <p:txBody>
          <a:bodyPr/>
          <a:lstStyle/>
          <a:p>
            <a:pPr marL="0" lvl="0" indent="0" algn="just">
              <a:buClr>
                <a:srgbClr val="FF0000"/>
              </a:buClr>
              <a:buSzPct val="100000"/>
              <a:buNone/>
            </a:pP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энергетический модуль -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Капсула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обеспечивает электропитание основных модулей и подключаемых датчиков (при необходимости)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циклической зарядки аккумулятора от сверхнизкого тока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получаемого как результат наличия катодной защиты подземных стальных трубопроводов («отбираемый» ток настолько мал, что не влияет на качество катодной защиты трубопровода);</a:t>
            </a:r>
          </a:p>
          <a:p>
            <a:pPr marL="0" lvl="0" indent="0" algn="just">
              <a:buClr>
                <a:srgbClr val="FF0000"/>
              </a:buClr>
              <a:buSzPct val="100000"/>
              <a:buNone/>
            </a:pP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измерительный модуль –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Циклон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Cyclone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(УДИ.ЭФС)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периодическое получение значений контролируемых параметров мониторинга объекта в цифровом виде (готовом к передаче по различным каналам связи). К измерительному модулю подключаются различные датчики (электрод сравнения, датчик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наводороживания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индикатор коррозии, датчик температуры грунта и другие);</a:t>
            </a:r>
          </a:p>
          <a:p>
            <a:pPr marL="0" lvl="0" indent="0" algn="just">
              <a:buClr>
                <a:srgbClr val="FF0000"/>
              </a:buClr>
              <a:buSzPct val="100000"/>
              <a:buNone/>
            </a:pP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телекоммуникационный модуль -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Стример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Streamer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обеспечивает передачу собранных данных измерений по запросу от центрального (кустового) сервера (контроллера) -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могут использоваться различные среды передачи данных (кабель, радиоканал, сотовая связь и прочее);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особый интерес представляет возможность передачи данных прямо по стальному трубопроводу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двухпроводная система «труба - земля»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25</a:t>
            </a:fld>
            <a:endParaRPr lang="ru-RU" sz="140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98463" y="36977"/>
            <a:ext cx="608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</a:rPr>
              <a:t>Энергопикет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6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3339" y="228600"/>
            <a:ext cx="12048661" cy="990600"/>
          </a:xfrm>
        </p:spPr>
        <p:txBody>
          <a:bodyPr/>
          <a:lstStyle/>
          <a:p>
            <a:pPr algn="ctr"/>
            <a:r>
              <a:rPr lang="ru-RU" sz="2400" b="1" dirty="0" smtClean="0"/>
              <a:t>«Вечный» источник питания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46325" y="3192656"/>
            <a:ext cx="78323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err="1" smtClean="0"/>
              <a:t>Литий-железофосфатный</a:t>
            </a:r>
            <a:r>
              <a:rPr lang="ru-RU" sz="1600" dirty="0" smtClean="0"/>
              <a:t> аккумулятор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Емкость: </a:t>
            </a:r>
            <a:r>
              <a:rPr lang="ru-RU" sz="1600" b="1" dirty="0" smtClean="0">
                <a:solidFill>
                  <a:srgbClr val="002060"/>
                </a:solidFill>
              </a:rPr>
              <a:t>1-2 </a:t>
            </a:r>
            <a:r>
              <a:rPr lang="ru-RU" sz="1600" b="1" dirty="0" err="1" smtClean="0">
                <a:solidFill>
                  <a:srgbClr val="002060"/>
                </a:solidFill>
              </a:rPr>
              <a:t>Ач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Выдаваемый ток: </a:t>
            </a:r>
            <a:r>
              <a:rPr lang="ru-RU" sz="1600" b="1" dirty="0" smtClean="0">
                <a:solidFill>
                  <a:srgbClr val="002060"/>
                </a:solidFill>
              </a:rPr>
              <a:t>до 4 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Рабочее напряжение входное: </a:t>
            </a:r>
            <a:r>
              <a:rPr lang="en-US" sz="1600" b="1" dirty="0" smtClean="0">
                <a:solidFill>
                  <a:srgbClr val="002060"/>
                </a:solidFill>
              </a:rPr>
              <a:t>0,7 - 1</a:t>
            </a:r>
            <a:r>
              <a:rPr lang="ru-RU" sz="1600" b="1" dirty="0" smtClean="0">
                <a:solidFill>
                  <a:srgbClr val="002060"/>
                </a:solidFill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</a:rPr>
              <a:t> В</a:t>
            </a:r>
            <a:endParaRPr lang="ru-RU" sz="16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Рабочий ток входной: </a:t>
            </a:r>
            <a:r>
              <a:rPr lang="ru-RU" sz="1600" b="1" dirty="0" smtClean="0">
                <a:solidFill>
                  <a:srgbClr val="002060"/>
                </a:solidFill>
              </a:rPr>
              <a:t>около 1 мА</a:t>
            </a:r>
            <a:endParaRPr lang="ru-RU" sz="16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Рабочее напряжение выходное: </a:t>
            </a:r>
            <a:r>
              <a:rPr lang="ru-RU" sz="1600" b="1" dirty="0" smtClean="0">
                <a:solidFill>
                  <a:srgbClr val="002060"/>
                </a:solidFill>
              </a:rPr>
              <a:t>3.0-3.3 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Среднее число циклов заряд/разряд до потери 20% ёмкости: 5000 (при измерениях и передаче данных 1 раз в сутки время использования – </a:t>
            </a:r>
            <a:r>
              <a:rPr lang="ru-RU" sz="1600" b="1" dirty="0" smtClean="0">
                <a:solidFill>
                  <a:srgbClr val="FF0000"/>
                </a:solidFill>
              </a:rPr>
              <a:t>более 12 лет</a:t>
            </a:r>
            <a:r>
              <a:rPr lang="ru-RU" sz="1600" dirty="0" smtClean="0"/>
              <a:t>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Автоматическое предотвращение полного заряда/глубокого разряда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Диапазон рабочих температур: </a:t>
            </a:r>
            <a:r>
              <a:rPr lang="ru-RU" sz="1600" b="1" dirty="0" smtClean="0">
                <a:solidFill>
                  <a:srgbClr val="FF0000"/>
                </a:solidFill>
              </a:rPr>
              <a:t>от -30°C до +55°C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Потребляемая мощность подключаемого оборудования – </a:t>
            </a:r>
            <a:r>
              <a:rPr lang="ru-RU" sz="1600" b="1" dirty="0" smtClean="0">
                <a:solidFill>
                  <a:srgbClr val="FF0000"/>
                </a:solidFill>
              </a:rPr>
              <a:t>до 10 Вт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" y="1759992"/>
            <a:ext cx="1161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В основу работы модуля "Капсула" положена концепция «</a:t>
            </a:r>
            <a:r>
              <a:rPr lang="ru-RU" sz="1600" dirty="0" err="1" smtClean="0">
                <a:solidFill>
                  <a:srgbClr val="002060"/>
                </a:solidFill>
              </a:rPr>
              <a:t>Еnergy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H</a:t>
            </a:r>
            <a:r>
              <a:rPr lang="ru-RU" sz="1600" dirty="0" err="1" smtClean="0">
                <a:solidFill>
                  <a:srgbClr val="002060"/>
                </a:solidFill>
              </a:rPr>
              <a:t>arvesting</a:t>
            </a:r>
            <a:r>
              <a:rPr lang="ru-RU" sz="1600" dirty="0" smtClean="0">
                <a:solidFill>
                  <a:srgbClr val="002060"/>
                </a:solidFill>
              </a:rPr>
              <a:t>» (сбор энергии). Ее принцип заключается в сборе энергии от источников малой мощности.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Используется энергия, накопленная на трубопроводе за счет ее поляризации установками коррозионной защиты. Разность потенциалов между трубой и заземляющим контуром поступает на вход преобразователя напряжения с низким собственным потреблением, где повышается до уровня необходимого для заряда аккумулятора.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Аккумулятор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840" y="3220720"/>
            <a:ext cx="2748280" cy="27482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26</a:t>
            </a:fld>
            <a:endParaRPr lang="ru-RU" sz="140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75365" y="40140"/>
            <a:ext cx="608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Капсула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6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2365" y="1158240"/>
            <a:ext cx="11617291" cy="487740"/>
          </a:xfrm>
        </p:spPr>
        <p:txBody>
          <a:bodyPr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верхнизко потребляющий измерительный модуль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84112" y="2093104"/>
            <a:ext cx="6336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Процессор: </a:t>
            </a:r>
            <a:r>
              <a:rPr lang="en-US" b="1" dirty="0" smtClean="0">
                <a:solidFill>
                  <a:srgbClr val="FF0000"/>
                </a:solidFill>
              </a:rPr>
              <a:t>ARM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Cortex-M0+</a:t>
            </a:r>
            <a:r>
              <a:rPr lang="en-US" dirty="0" smtClean="0"/>
              <a:t> </a:t>
            </a:r>
            <a:r>
              <a:rPr lang="ru-RU" dirty="0" smtClean="0"/>
              <a:t>(от </a:t>
            </a:r>
            <a:r>
              <a:rPr lang="en-US" dirty="0" smtClean="0"/>
              <a:t>32 </a:t>
            </a:r>
            <a:r>
              <a:rPr lang="ru-RU" dirty="0" smtClean="0"/>
              <a:t>кГц</a:t>
            </a:r>
            <a:r>
              <a:rPr lang="en-US" dirty="0" smtClean="0"/>
              <a:t> </a:t>
            </a:r>
            <a:r>
              <a:rPr lang="ru-RU" dirty="0" smtClean="0"/>
              <a:t>до</a:t>
            </a:r>
            <a:r>
              <a:rPr lang="en-US" dirty="0" smtClean="0"/>
              <a:t> 32 </a:t>
            </a:r>
            <a:r>
              <a:rPr lang="ru-RU" dirty="0" smtClean="0"/>
              <a:t>МГц)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Память: энергонезависимая </a:t>
            </a:r>
            <a:r>
              <a:rPr lang="ru-RU" b="1" dirty="0" smtClean="0">
                <a:solidFill>
                  <a:srgbClr val="FF0000"/>
                </a:solidFill>
              </a:rPr>
              <a:t>64 кВ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Встроенный АЦП: </a:t>
            </a:r>
            <a:r>
              <a:rPr lang="ru-RU" b="1" dirty="0" smtClean="0">
                <a:solidFill>
                  <a:srgbClr val="FF0000"/>
                </a:solidFill>
              </a:rPr>
              <a:t>12 бит, до 16 каналов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Диапазон рабочих температур: </a:t>
            </a:r>
            <a:r>
              <a:rPr lang="ru-RU" b="1" dirty="0" smtClean="0">
                <a:solidFill>
                  <a:srgbClr val="FF0000"/>
                </a:solidFill>
              </a:rPr>
              <a:t>от -40°C до +85°C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Питание: </a:t>
            </a:r>
            <a:r>
              <a:rPr lang="en-US" b="1" dirty="0" smtClean="0">
                <a:solidFill>
                  <a:srgbClr val="FF0000"/>
                </a:solidFill>
              </a:rPr>
              <a:t>1.65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3.6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Потребляемая мощность: от </a:t>
            </a:r>
            <a:r>
              <a:rPr lang="en-US" dirty="0" smtClean="0"/>
              <a:t>0.27 </a:t>
            </a:r>
            <a:r>
              <a:rPr lang="ru-RU" dirty="0" smtClean="0"/>
              <a:t>мА</a:t>
            </a:r>
            <a:r>
              <a:rPr lang="en-US" dirty="0" smtClean="0"/>
              <a:t> </a:t>
            </a:r>
            <a:r>
              <a:rPr lang="ru-RU" dirty="0" smtClean="0"/>
              <a:t>в режиме «сна» до </a:t>
            </a:r>
            <a:r>
              <a:rPr lang="en-US" dirty="0" smtClean="0"/>
              <a:t>139 </a:t>
            </a:r>
            <a:r>
              <a:rPr lang="ru-RU" dirty="0" smtClean="0"/>
              <a:t>м</a:t>
            </a:r>
            <a:r>
              <a:rPr lang="en-US" dirty="0" smtClean="0"/>
              <a:t>A</a:t>
            </a:r>
            <a:r>
              <a:rPr lang="ru-RU" dirty="0" smtClean="0"/>
              <a:t> при максимальной производительности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Количество режимов «сна»: 4 </a:t>
            </a:r>
            <a:endParaRPr lang="ru-RU" dirty="0"/>
          </a:p>
        </p:txBody>
      </p:sp>
      <p:pic>
        <p:nvPicPr>
          <p:cNvPr id="6" name="Рисунок 5" descr="NUCLEO-L152R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971" y="2016656"/>
            <a:ext cx="3678610" cy="32055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27</a:t>
            </a:fld>
            <a:endParaRPr lang="ru-RU" sz="140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875365" y="40140"/>
            <a:ext cx="608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Циклон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2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84731" y="1072896"/>
            <a:ext cx="11617291" cy="487680"/>
          </a:xfrm>
        </p:spPr>
        <p:txBody>
          <a:bodyPr/>
          <a:lstStyle/>
          <a:p>
            <a:pPr algn="ctr"/>
            <a:r>
              <a:rPr lang="ru-RU" sz="2400" b="1" dirty="0" smtClean="0"/>
              <a:t>ВЧ-модем передачи данных по системе «труба - земля»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58560" y="1950864"/>
            <a:ext cx="5049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Несущая частота устанавливается программно в диапазоне от </a:t>
            </a:r>
            <a:r>
              <a:rPr lang="ru-RU" b="1" dirty="0" smtClean="0">
                <a:solidFill>
                  <a:srgbClr val="FF0000"/>
                </a:solidFill>
              </a:rPr>
              <a:t>69 кГц </a:t>
            </a:r>
            <a:r>
              <a:rPr lang="ru-RU" dirty="0" smtClean="0"/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173 кГц</a:t>
            </a:r>
            <a:r>
              <a:rPr lang="ru-RU" dirty="0" smtClean="0"/>
              <a:t>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Скорость передачи данных  от </a:t>
            </a:r>
            <a:r>
              <a:rPr lang="ru-RU" b="1" dirty="0" smtClean="0">
                <a:solidFill>
                  <a:srgbClr val="FF0000"/>
                </a:solidFill>
              </a:rPr>
              <a:t>9600 Бод</a:t>
            </a:r>
            <a:r>
              <a:rPr lang="ru-RU" dirty="0" smtClean="0"/>
              <a:t> до </a:t>
            </a:r>
            <a:r>
              <a:rPr lang="ru-RU" b="1" dirty="0" smtClean="0">
                <a:solidFill>
                  <a:srgbClr val="FF0000"/>
                </a:solidFill>
              </a:rPr>
              <a:t>24000</a:t>
            </a:r>
            <a:r>
              <a:rPr lang="ru-RU" dirty="0" smtClean="0"/>
              <a:t> Бод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ВЧ сигнал «закачивается» в месте подключения и далее распространяется по трубопроводу в обе стороны от места установки передатчика (гальванический контакт с трубопроводом отсутствует)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Приём ВЧ сигнала осуществляется на внешнюю магнитную антенну (блок согласования приёмника)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Диапазон рабочих температур: </a:t>
            </a:r>
            <a:r>
              <a:rPr lang="ru-RU" b="1" dirty="0" smtClean="0">
                <a:solidFill>
                  <a:srgbClr val="FF0000"/>
                </a:solidFill>
              </a:rPr>
              <a:t>от -40°C до +85°C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Питание: </a:t>
            </a:r>
            <a:r>
              <a:rPr lang="en-US" b="1" dirty="0" smtClean="0">
                <a:solidFill>
                  <a:srgbClr val="FF0000"/>
                </a:solidFill>
              </a:rPr>
              <a:t> 3.6 </a:t>
            </a:r>
            <a:r>
              <a:rPr lang="ru-RU" b="1" dirty="0" smtClean="0">
                <a:solidFill>
                  <a:srgbClr val="FF0000"/>
                </a:solidFill>
              </a:rPr>
              <a:t>– 24 В</a:t>
            </a:r>
          </a:p>
        </p:txBody>
      </p:sp>
      <p:pic>
        <p:nvPicPr>
          <p:cNvPr id="7" name="Рисунок 6" descr="Модем передачи данных по труб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399" y="1930400"/>
            <a:ext cx="5432213" cy="40741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28</a:t>
            </a:fld>
            <a:endParaRPr lang="ru-RU" sz="1400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75365" y="40140"/>
            <a:ext cx="608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Стример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6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84731" y="813816"/>
            <a:ext cx="11905323" cy="807720"/>
          </a:xfrm>
        </p:spPr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Результаты предварительных испытаний  на полигоне ЭХЗ ООО «Энергофинстрой»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29</a:t>
            </a:fld>
            <a:endParaRPr lang="ru-RU" sz="1400"/>
          </a:p>
        </p:txBody>
      </p:sp>
      <p:sp>
        <p:nvSpPr>
          <p:cNvPr id="6" name="TextBox 5"/>
          <p:cNvSpPr txBox="1"/>
          <p:nvPr/>
        </p:nvSpPr>
        <p:spPr>
          <a:xfrm>
            <a:off x="406400" y="1842161"/>
            <a:ext cx="11094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</a:pPr>
            <a:r>
              <a:rPr lang="ru-RU" sz="2400" b="1" dirty="0" smtClean="0">
                <a:solidFill>
                  <a:srgbClr val="FF0000"/>
                </a:solidFill>
              </a:rPr>
              <a:t>Трубопровод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Диаметр - 1000 мм. Год постройки - 2013 (3 года).</a:t>
            </a:r>
          </a:p>
          <a:p>
            <a:pPr marL="285750" indent="-285750">
              <a:buClr>
                <a:srgbClr val="FF0000"/>
              </a:buClr>
            </a:pPr>
            <a:r>
              <a:rPr lang="ru-RU" sz="2400" dirty="0" smtClean="0"/>
              <a:t>Заземляющий контур - металлический уголок 20х20 мм длиной 1,5 метра.</a:t>
            </a: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sz="2400" dirty="0" smtClean="0"/>
              <a:t>суммарный защитный потенциал: </a:t>
            </a:r>
          </a:p>
          <a:p>
            <a:pPr marL="285750" indent="-285750">
              <a:buClr>
                <a:srgbClr val="FF0000"/>
              </a:buClr>
            </a:pPr>
            <a:r>
              <a:rPr lang="ru-RU" sz="2400" dirty="0" smtClean="0"/>
              <a:t>				- </a:t>
            </a:r>
            <a:r>
              <a:rPr lang="ru-RU" sz="2400" b="1" dirty="0" smtClean="0">
                <a:solidFill>
                  <a:srgbClr val="002060"/>
                </a:solidFill>
              </a:rPr>
              <a:t>1,0 В</a:t>
            </a:r>
            <a:r>
              <a:rPr lang="ru-RU" sz="2400" dirty="0"/>
              <a:t>;</a:t>
            </a:r>
            <a:endParaRPr lang="ru-RU" sz="2400" dirty="0" smtClean="0"/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sz="2400" dirty="0" smtClean="0"/>
              <a:t>напряжение между трубой и заземляющим контуром до </a:t>
            </a:r>
            <a:r>
              <a:rPr lang="ru-RU" sz="2400" b="1" dirty="0" smtClean="0">
                <a:solidFill>
                  <a:srgbClr val="FF0000"/>
                </a:solidFill>
              </a:rPr>
              <a:t>Капсулы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 marL="285750" indent="-285750">
              <a:buClr>
                <a:srgbClr val="FF0000"/>
              </a:buClr>
            </a:pPr>
            <a:r>
              <a:rPr lang="ru-RU" sz="2400" dirty="0" smtClean="0"/>
              <a:t>				- </a:t>
            </a:r>
            <a:r>
              <a:rPr lang="ru-RU" sz="2400" b="1" dirty="0" smtClean="0">
                <a:solidFill>
                  <a:srgbClr val="002060"/>
                </a:solidFill>
              </a:rPr>
              <a:t>0,95 В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sz="2400" dirty="0" smtClean="0"/>
              <a:t>ток до </a:t>
            </a:r>
            <a:r>
              <a:rPr lang="ru-RU" sz="2400" b="1" dirty="0" smtClean="0">
                <a:solidFill>
                  <a:srgbClr val="FF0000"/>
                </a:solidFill>
              </a:rPr>
              <a:t>Капсулы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 marL="285750" indent="-285750">
              <a:buClr>
                <a:srgbClr val="FF0000"/>
              </a:buClr>
            </a:pPr>
            <a:r>
              <a:rPr lang="ru-RU" sz="2400" dirty="0" smtClean="0"/>
              <a:t>				- </a:t>
            </a:r>
            <a:r>
              <a:rPr lang="ru-RU" sz="2400" b="1" dirty="0" smtClean="0">
                <a:solidFill>
                  <a:srgbClr val="002060"/>
                </a:solidFill>
              </a:rPr>
              <a:t>4 мА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sz="2400" dirty="0" smtClean="0"/>
              <a:t>напряжение после </a:t>
            </a:r>
            <a:r>
              <a:rPr lang="ru-RU" sz="2400" b="1" dirty="0" smtClean="0">
                <a:solidFill>
                  <a:srgbClr val="FF0000"/>
                </a:solidFill>
              </a:rPr>
              <a:t>Капсулы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 marL="285750" indent="-285750">
              <a:buClr>
                <a:srgbClr val="FF0000"/>
              </a:buClr>
            </a:pPr>
            <a:r>
              <a:rPr lang="ru-RU" sz="2400" dirty="0" smtClean="0"/>
              <a:t>				- </a:t>
            </a:r>
            <a:r>
              <a:rPr lang="ru-RU" sz="2400" b="1" dirty="0" smtClean="0">
                <a:solidFill>
                  <a:srgbClr val="002060"/>
                </a:solidFill>
              </a:rPr>
              <a:t>3,6 В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sz="2400" dirty="0" smtClean="0"/>
              <a:t>ток после </a:t>
            </a:r>
            <a:r>
              <a:rPr lang="ru-RU" sz="2400" b="1" dirty="0" smtClean="0">
                <a:solidFill>
                  <a:srgbClr val="FF0000"/>
                </a:solidFill>
              </a:rPr>
              <a:t>Капсулы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 marL="285750" indent="-285750">
              <a:buClr>
                <a:srgbClr val="FF0000"/>
              </a:buClr>
            </a:pPr>
            <a:r>
              <a:rPr lang="ru-RU" sz="2400" dirty="0" smtClean="0"/>
              <a:t>				- </a:t>
            </a:r>
            <a:r>
              <a:rPr lang="ru-RU" sz="2400" b="1" dirty="0" smtClean="0">
                <a:solidFill>
                  <a:srgbClr val="002060"/>
                </a:solidFill>
              </a:rPr>
              <a:t>1 мА</a:t>
            </a:r>
            <a:r>
              <a:rPr lang="ru-RU" sz="2400" dirty="0" smtClean="0"/>
              <a:t>;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47617" y="40140"/>
            <a:ext cx="7410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Энергопикет</a:t>
            </a:r>
            <a:r>
              <a:rPr lang="ru-RU" sz="3200" b="1" dirty="0">
                <a:solidFill>
                  <a:srgbClr val="FF0000"/>
                </a:solidFill>
              </a:rPr>
              <a:t> - Капсула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5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343400" y="47625"/>
            <a:ext cx="648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Блок совместной защиты БСЗ.ЭФС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1079500"/>
            <a:ext cx="11772900" cy="483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Блоки совместной защиты БСЗ.ЭФС с электронным регулированием тока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предназначены для применения в системах электрохимической защиты (ЭХЗ) подземных стальных трубопроводов и других сооружений от грунтовой (подземной) коррозии для обеспечения:</a:t>
            </a:r>
          </a:p>
          <a:p>
            <a:pPr>
              <a:buFont typeface="Arial" pitchFamily="34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совместной защиты нескольких подземных стальных трубопроводов и сооружений    от одной станции катодной защиты (СКЗ);</a:t>
            </a:r>
          </a:p>
          <a:p>
            <a:pPr>
              <a:buFont typeface="Arial" pitchFamily="34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возможности установки индивидуального значения катодного тока, втекающего в каждый подземный стальной трубопровод (сооружение) для получения требуемого оптимального защитного потенциала;</a:t>
            </a:r>
          </a:p>
          <a:p>
            <a:pPr>
              <a:buFont typeface="Arial" pitchFamily="34" charset="0"/>
              <a:buChar char="•"/>
            </a:pPr>
            <a:r>
              <a:rPr lang="ru-RU" sz="2400">
                <a:latin typeface="Times New Roman" pitchFamily="18" charset="0"/>
              </a:rPr>
              <a:t> возможности непосредственной установки и поддержания индивидуального значения защитного потенциала на каждом подземном стальном трубопроводе (сооружении);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устранения взаимного влияния соседних подземных стальных трубопроводов и сооружений на параметры катодной защиты.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3040" y="2243485"/>
            <a:ext cx="11846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рименение электронного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БСЗ.ЭФС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способного работать в двух режимах дает новый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уровень качества совместной защиты трубопроводов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Применение автономных гибридных энергетических установок типа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Лоэнгрин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способно обеспечить существенное сокращение суммарных затрат на оснащение трубопроводов;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Реализация проекта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Энергопикет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обеспечит принципиально новое качество и скорость развертывания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систем </a:t>
            </a: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дистанционного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мониторинга и управления, в том </a:t>
            </a: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числе, коррозионного.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z="1400" smtClean="0"/>
              <a:pPr/>
              <a:t>30</a:t>
            </a:fld>
            <a:endParaRPr lang="ru-RU" sz="140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05983" y="31962"/>
            <a:ext cx="6618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Выводы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7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44BD-AA2D-45D1-8E54-BF49034AD394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6220" y="1854558"/>
            <a:ext cx="980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77" y="4803820"/>
            <a:ext cx="33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pkrasnov@energofin.ru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www.energofin.ru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8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43400" y="47625"/>
            <a:ext cx="648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Блок совместной защиты БСЗ.ЭФС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273175"/>
            <a:ext cx="4926013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700" y="1274763"/>
            <a:ext cx="59563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343400" y="47625"/>
            <a:ext cx="648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Блок совместной защиты БСЗ.ЭФС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4000" y="950913"/>
          <a:ext cx="11785600" cy="5388610"/>
        </p:xfrm>
        <a:graphic>
          <a:graphicData uri="http://schemas.openxmlformats.org/drawingml/2006/table">
            <a:tbl>
              <a:tblPr/>
              <a:tblGrid>
                <a:gridCol w="4840288"/>
                <a:gridCol w="1725612"/>
                <a:gridCol w="1751013"/>
                <a:gridCol w="1751012"/>
                <a:gridCol w="1717675"/>
              </a:tblGrid>
              <a:tr h="296863">
                <a:tc rowSpan="2"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блоков БСЗ.ЭФС-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Номинальный ток канала, А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Диапазон установки тока, А,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0,1-1,0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0,5-10,0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0,5-20,0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0,5-30,0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Диапазон установки суммарного потенциала, В, не менее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 (0,5-3,5)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 (0,5-3,5)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 (0,5-3,5)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 (0,5-3,5)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Напряжение включения, В, не более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Напряжение между входом и выходом при протекании номинального тока, В, не более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Максимальная рассеиваемая мощность, Вт, не более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Максимально допустимое прямое напряжение, В, не более 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Максимально допустимое обратное напряжение, В, не более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Напряжение ограничения защиты от перенапряжения, В</a:t>
                      </a:r>
                    </a:p>
                  </a:txBody>
                  <a:tcPr marL="47890" marR="478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150±30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150±30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150±30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150±30</a:t>
                      </a:r>
                    </a:p>
                  </a:txBody>
                  <a:tcPr marL="47890" marR="478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343400" y="47625"/>
            <a:ext cx="648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Блок совместной защиты БСЗ.ЭФС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0" y="927100"/>
            <a:ext cx="11671300" cy="542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Электронное регулирование тока через силовой канал.</a:t>
            </a: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Блоки обеспечивают 2 режима работы, выбираемых при эксплуатации:</a:t>
            </a:r>
          </a:p>
          <a:p>
            <a:r>
              <a:rPr lang="ru-RU" sz="2000" dirty="0">
                <a:latin typeface="Calibri" pitchFamily="34" charset="0"/>
              </a:rPr>
              <a:t>    1) автоматическое поддержание заданного тока, протекающего через силовой канал;</a:t>
            </a:r>
          </a:p>
          <a:p>
            <a:r>
              <a:rPr lang="ru-RU" sz="2000" dirty="0">
                <a:latin typeface="Calibri" pitchFamily="34" charset="0"/>
              </a:rPr>
              <a:t>    2) автоматическое поддержание заданного суммарного потенциала в диапазоне от минус 0,5 В          до минус 3,5 В согласно ГОСТ Р 51164-98 и ГОСТ 9.602-2005, при подключении электрода сравнения         и измерительного кабеля от защищаемого подземного трубопровода (сооружения).</a:t>
            </a:r>
          </a:p>
          <a:p>
            <a:endParaRPr lang="ru-RU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При обрыве измерительного кабеля от защищаемого подземного трубопровода (сооружения) или кабеля от электрода сравнения обеспечивается автоматическое переключение блоков в режим автоматического поддержания тока, соответствующего току до момента обрыва кабеля.</a:t>
            </a:r>
          </a:p>
          <a:p>
            <a:endParaRPr lang="ru-RU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Конструкция блоков не включает охладитель (радиатор), поэтому блоки можно устанавливать на различные охладители по форме и размерам, которые можно выбирать оптимальными исходя из конструкции изделий (КИП, шкаф, др.), в которые устанавливаются блоки.</a:t>
            </a: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Блоки имеют </a:t>
            </a:r>
            <a:r>
              <a:rPr lang="ru-RU" sz="2000" dirty="0" err="1">
                <a:latin typeface="Calibri" pitchFamily="34" charset="0"/>
              </a:rPr>
              <a:t>легкоразборную</a:t>
            </a:r>
            <a:r>
              <a:rPr lang="ru-RU" sz="2000" dirty="0">
                <a:latin typeface="Calibri" pitchFamily="34" charset="0"/>
              </a:rPr>
              <a:t> конструкцию, обеспечивающую ремонтопригодность блоков.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343400" y="47625"/>
            <a:ext cx="648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Блок совместной защиты БСЗ.ЭФС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33400" y="774700"/>
            <a:ext cx="114300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Преимущества </a:t>
            </a:r>
            <a:r>
              <a:rPr lang="ru-RU" sz="2400">
                <a:latin typeface="Times New Roman" pitchFamily="18" charset="0"/>
              </a:rPr>
              <a:t>(продолжение).</a:t>
            </a:r>
          </a:p>
          <a:p>
            <a:endParaRPr lang="ru-RU" sz="120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/>
              <a:t> </a:t>
            </a:r>
            <a:r>
              <a:rPr lang="ru-RU" sz="2000">
                <a:latin typeface="Calibri" pitchFamily="34" charset="0"/>
              </a:rPr>
              <a:t>Блоки обеспечивают контроль (индикацию) тока, протекающего через силовой канал и суммарного потенциала на защищаемом подземном трубопроводе (сооружении) на цифровом дисплее. </a:t>
            </a:r>
          </a:p>
          <a:p>
            <a:pPr>
              <a:buFont typeface="Wingdings" pitchFamily="2" charset="2"/>
              <a:buChar char="ü"/>
            </a:pPr>
            <a:endParaRPr lang="ru-RU" sz="1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В блоках предусмотрено автоматическое ограничение тока, протекающего через силовой канал, при перегрузке или коротком замыкании в цепи нагрузки.</a:t>
            </a:r>
          </a:p>
          <a:p>
            <a:pPr>
              <a:buFont typeface="Wingdings" pitchFamily="2" charset="2"/>
              <a:buChar char="ü"/>
            </a:pPr>
            <a:endParaRPr lang="ru-RU" sz="1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Наличие интерфейса </a:t>
            </a:r>
            <a:r>
              <a:rPr lang="en-US" sz="2000">
                <a:latin typeface="Calibri" pitchFamily="34" charset="0"/>
              </a:rPr>
              <a:t>RS</a:t>
            </a:r>
            <a:r>
              <a:rPr lang="ru-RU" sz="2000">
                <a:latin typeface="Calibri" pitchFamily="34" charset="0"/>
              </a:rPr>
              <a:t>-485, позволяющего адаптировать блоки в подсистемы коррозионного мониторинга и обеспечивать информационный обмен по протоколу </a:t>
            </a:r>
            <a:r>
              <a:rPr lang="en-US" sz="2000">
                <a:latin typeface="Calibri" pitchFamily="34" charset="0"/>
              </a:rPr>
              <a:t>MODBUS RTU</a:t>
            </a:r>
            <a:r>
              <a:rPr lang="ru-RU" sz="200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1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Малые габаритные размеры и масса. </a:t>
            </a:r>
          </a:p>
          <a:p>
            <a:pPr>
              <a:buFont typeface="Wingdings" pitchFamily="2" charset="2"/>
              <a:buChar char="ü"/>
            </a:pPr>
            <a:endParaRPr lang="ru-RU" sz="1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Высокая степень защиты оболочки блоков от проникновения твёрдых частиц (пыли) и воды – </a:t>
            </a:r>
            <a:r>
              <a:rPr lang="en-US" sz="2000">
                <a:latin typeface="Calibri" pitchFamily="34" charset="0"/>
              </a:rPr>
              <a:t>IP</a:t>
            </a:r>
            <a:r>
              <a:rPr lang="ru-RU" sz="2000">
                <a:latin typeface="Calibri" pitchFamily="34" charset="0"/>
              </a:rPr>
              <a:t>54     по ГОСТ 14254-96. </a:t>
            </a:r>
          </a:p>
          <a:p>
            <a:pPr>
              <a:buFont typeface="Wingdings" pitchFamily="2" charset="2"/>
              <a:buNone/>
            </a:pPr>
            <a:endParaRPr lang="ru-RU" sz="1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 Значения климатических факторов по ГОСТ 15150-69: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latin typeface="Calibri" pitchFamily="34" charset="0"/>
              </a:rPr>
              <a:t>    - диапазон рабочих температур окружающей среды от минус 40 до плюс 60 °С;</a:t>
            </a:r>
          </a:p>
          <a:p>
            <a:r>
              <a:rPr lang="ru-RU" sz="2000">
                <a:latin typeface="Calibri" pitchFamily="34" charset="0"/>
              </a:rPr>
              <a:t>    - относительная влажность воздуха (при температуре окружающей среды плюс 25 °С) до 98 %.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922338"/>
            <a:ext cx="6858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2138" y="0"/>
            <a:ext cx="9059862" cy="6159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343400" y="47625"/>
            <a:ext cx="648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Блок совместной защиты БСЗ.ЭФС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717" y="11257"/>
            <a:ext cx="8662016" cy="67454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Автономные источники</a:t>
            </a: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3840" y="2037864"/>
            <a:ext cx="5334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Применение:</a:t>
            </a:r>
          </a:p>
          <a:p>
            <a:endParaRPr lang="ru-RU" dirty="0" smtClean="0"/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Станции катодной и дренажной защиты;</a:t>
            </a:r>
          </a:p>
          <a:p>
            <a:pPr indent="360000">
              <a:buClr>
                <a:srgbClr val="FF0000"/>
              </a:buClr>
            </a:pPr>
            <a:endParaRPr lang="ru-RU" sz="1900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Контрольно-измерительные пункты;</a:t>
            </a:r>
          </a:p>
          <a:p>
            <a:pPr indent="360000">
              <a:buClr>
                <a:srgbClr val="FF0000"/>
              </a:buClr>
            </a:pPr>
            <a:endParaRPr lang="ru-RU" sz="1900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Крановые узлы с </a:t>
            </a:r>
            <a:r>
              <a:rPr lang="ru-RU" sz="1900" dirty="0" err="1" smtClean="0">
                <a:solidFill>
                  <a:srgbClr val="002060"/>
                </a:solidFill>
              </a:rPr>
              <a:t>электрогидроприводом</a:t>
            </a:r>
            <a:r>
              <a:rPr lang="ru-RU" sz="1900" dirty="0" smtClean="0">
                <a:solidFill>
                  <a:srgbClr val="002060"/>
                </a:solidFill>
              </a:rPr>
              <a:t>;</a:t>
            </a:r>
          </a:p>
          <a:p>
            <a:pPr indent="360000">
              <a:buClr>
                <a:srgbClr val="FF0000"/>
              </a:buClr>
            </a:pPr>
            <a:endParaRPr lang="ru-RU" sz="1900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Шкафы телемеханики;</a:t>
            </a:r>
          </a:p>
          <a:p>
            <a:pPr indent="360000">
              <a:buClr>
                <a:srgbClr val="FF0000"/>
              </a:buClr>
            </a:pPr>
            <a:endParaRPr lang="ru-RU" sz="1900" dirty="0" smtClean="0">
              <a:solidFill>
                <a:srgbClr val="002060"/>
              </a:solidFill>
            </a:endParaRPr>
          </a:p>
          <a:p>
            <a:pPr indent="3600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Телекоммуникационные шкафы.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Лоэнгрин и Сола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1" y="1831340"/>
            <a:ext cx="5875868" cy="4406900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90487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132138" y="647700"/>
            <a:ext cx="9059862" cy="38100"/>
          </a:xfrm>
          <a:prstGeom prst="line">
            <a:avLst/>
          </a:prstGeom>
          <a:ln w="44450">
            <a:solidFill>
              <a:srgbClr val="E12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4"/>
          <p:cNvSpPr txBox="1">
            <a:spLocks/>
          </p:cNvSpPr>
          <p:nvPr/>
        </p:nvSpPr>
        <p:spPr>
          <a:xfrm>
            <a:off x="1097280" y="904875"/>
            <a:ext cx="10058400" cy="832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Электроснабжение вдольтрассового оборудования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FF0000"/>
      </a:accent1>
      <a:accent2>
        <a:srgbClr val="FF00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823</TotalTime>
  <Words>2015</Words>
  <Application>Microsoft Office PowerPoint</Application>
  <PresentationFormat>Произвольный</PresentationFormat>
  <Paragraphs>282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Ретро</vt:lpstr>
      <vt:lpstr>Автономные устройства обеспечения электрохимической защиты трубопроводов и комплексного коррозионного мониторинга от компании ООО «Энергофинстрой»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Автономные источники</vt:lpstr>
      <vt:lpstr>Электроснабжение вдольтрассового оборудования</vt:lpstr>
      <vt:lpstr>Энергия солнца: карта солнечной активности на территории России</vt:lpstr>
      <vt:lpstr>Энергия ветра: карта скорости ветра на территории России</vt:lpstr>
      <vt:lpstr>Потенциал ВИЭ: Карта электрификации территории России</vt:lpstr>
      <vt:lpstr>УММ ВИЭ ЭФС:  Установка малой мощности на базе возобновляемых  источников энергии (ТУ 3415-011-57060080-2016)</vt:lpstr>
      <vt:lpstr>УММ ВИЭ ЭФС: Конструкция</vt:lpstr>
      <vt:lpstr>УММ ВИЭ ЭФС:  Основные технические характеристики</vt:lpstr>
      <vt:lpstr>Диаграммы солнечной активности по направлениям  Восток – Юг - Запад (дата: 1 сентября 2016 г.) (данные встроенной метеостанции, фиксация ПО ПКМ.ЭФС.СОТКА)</vt:lpstr>
      <vt:lpstr>Диаграмма скорости ветра (период: Сентябрь 2016 г.) (данные встроенной метеостанции, фиксация ПО ПКМ.ЭФС.СОТКА)</vt:lpstr>
      <vt:lpstr>Диаграмма тока и напряжения на аккумуляторе  (дата: 1 и 2 сентября 2016 г.) (фиксация ПО ПКМ.ЭФС.СОТКА)</vt:lpstr>
      <vt:lpstr>Контрольно-измерительный пункт с фотоэлементами: СоларКИП (проведение до 8 дистанционных измерений в сутки)</vt:lpstr>
      <vt:lpstr>Подсистема коррозионного мониторинга ПКМ.ЭФС    (ТУ 4217-010-57060080-2016)</vt:lpstr>
      <vt:lpstr>Система дистанционного коррозионного мониторинга</vt:lpstr>
      <vt:lpstr>Уникальное решение дистанционного мониторинга</vt:lpstr>
      <vt:lpstr>Задачи </vt:lpstr>
      <vt:lpstr>Состав</vt:lpstr>
      <vt:lpstr>«Вечный» источник питания </vt:lpstr>
      <vt:lpstr>Сверхнизко потребляющий измерительный модуль </vt:lpstr>
      <vt:lpstr>ВЧ-модем передачи данных по системе «труба - земля» </vt:lpstr>
      <vt:lpstr> Результаты предварительных испытаний  на полигоне ЭХЗ ООО «Энергофинстрой»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 Петр Викторович</dc:creator>
  <cp:lastModifiedBy>TOSHIBA</cp:lastModifiedBy>
  <cp:revision>103</cp:revision>
  <dcterms:created xsi:type="dcterms:W3CDTF">2016-05-30T09:59:30Z</dcterms:created>
  <dcterms:modified xsi:type="dcterms:W3CDTF">2016-10-05T22:32:45Z</dcterms:modified>
</cp:coreProperties>
</file>