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6.xml" ContentType="application/vnd.openxmlformats-officedocument.presentationml.slideMaster+xml"/>
  <Override PartName="/ppt/theme/theme8.xml" ContentType="application/vnd.openxmlformats-officedocument.theme+xml"/>
  <Default Extension="xlsx" ContentType="application/vnd.openxmlformats-officedocument.spreadsheetml.sheet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theme/theme10.xml" ContentType="application/vnd.openxmlformats-officedocument.them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7" r:id="rId2"/>
    <p:sldMasterId id="2147483664" r:id="rId3"/>
    <p:sldMasterId id="2147483648" r:id="rId4"/>
    <p:sldMasterId id="2147483656" r:id="rId5"/>
    <p:sldMasterId id="2147483652" r:id="rId6"/>
    <p:sldMasterId id="2147483682" r:id="rId7"/>
    <p:sldMasterId id="2147483687" r:id="rId8"/>
  </p:sldMasterIdLst>
  <p:notesMasterIdLst>
    <p:notesMasterId r:id="rId32"/>
  </p:notesMasterIdLst>
  <p:handoutMasterIdLst>
    <p:handoutMasterId r:id="rId33"/>
  </p:handoutMasterIdLst>
  <p:sldIdLst>
    <p:sldId id="333" r:id="rId9"/>
    <p:sldId id="335" r:id="rId10"/>
    <p:sldId id="341" r:id="rId11"/>
    <p:sldId id="352" r:id="rId12"/>
    <p:sldId id="353" r:id="rId13"/>
    <p:sldId id="372" r:id="rId14"/>
    <p:sldId id="354" r:id="rId15"/>
    <p:sldId id="373" r:id="rId16"/>
    <p:sldId id="342" r:id="rId17"/>
    <p:sldId id="355" r:id="rId18"/>
    <p:sldId id="356" r:id="rId19"/>
    <p:sldId id="357" r:id="rId20"/>
    <p:sldId id="359" r:id="rId21"/>
    <p:sldId id="371" r:id="rId22"/>
    <p:sldId id="361" r:id="rId23"/>
    <p:sldId id="362" r:id="rId24"/>
    <p:sldId id="363" r:id="rId25"/>
    <p:sldId id="364" r:id="rId26"/>
    <p:sldId id="365" r:id="rId27"/>
    <p:sldId id="368" r:id="rId28"/>
    <p:sldId id="370" r:id="rId29"/>
    <p:sldId id="348" r:id="rId30"/>
    <p:sldId id="351" r:id="rId31"/>
  </p:sldIdLst>
  <p:sldSz cx="9144000" cy="5143500" type="screen16x9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592">
          <p15:clr>
            <a:srgbClr val="A4A3A4"/>
          </p15:clr>
        </p15:guide>
        <p15:guide id="2" orient="horz" pos="3156">
          <p15:clr>
            <a:srgbClr val="A4A3A4"/>
          </p15:clr>
        </p15:guide>
        <p15:guide id="3" pos="132">
          <p15:clr>
            <a:srgbClr val="A4A3A4"/>
          </p15:clr>
        </p15:guide>
        <p15:guide id="4" pos="5628">
          <p15:clr>
            <a:srgbClr val="A4A3A4"/>
          </p15:clr>
        </p15:guide>
        <p15:guide id="5" pos="1364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FF"/>
    <a:srgbClr val="005DE6"/>
    <a:srgbClr val="0000FF"/>
    <a:srgbClr val="9900CC"/>
    <a:srgbClr val="0099FF"/>
    <a:srgbClr val="0C6EDA"/>
    <a:srgbClr val="5AA0F4"/>
    <a:srgbClr val="6699FF"/>
    <a:srgbClr val="0000CC"/>
    <a:srgbClr val="00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63" autoAdjust="0"/>
    <p:restoredTop sz="90810" autoAdjust="0"/>
  </p:normalViewPr>
  <p:slideViewPr>
    <p:cSldViewPr snapToGrid="0" showGuides="1">
      <p:cViewPr varScale="1">
        <p:scale>
          <a:sx n="109" d="100"/>
          <a:sy n="109" d="100"/>
        </p:scale>
        <p:origin x="-893" y="-67"/>
      </p:cViewPr>
      <p:guideLst>
        <p:guide orient="horz" pos="592"/>
        <p:guide orient="horz" pos="3156"/>
        <p:guide pos="132"/>
        <p:guide pos="5628"/>
        <p:guide pos="13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95" d="100"/>
          <a:sy n="95" d="100"/>
        </p:scale>
        <p:origin x="-3630" y="-102"/>
      </p:cViewPr>
      <p:guideLst>
        <p:guide orient="horz" pos="3108"/>
        <p:guide pos="2122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>
                <a:latin typeface="Arial Narrow" panose="020B0606020202030204" pitchFamily="34" charset="0"/>
              </a:defRPr>
            </a:pPr>
            <a:r>
              <a:rPr lang="ru-RU" sz="2400" b="1" u="none" kern="1200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Arial" pitchFamily="34" charset="0"/>
              </a:rPr>
              <a:t>Наработка на отказ по типам ГПА</a:t>
            </a:r>
            <a:endParaRPr lang="ru-RU" sz="2400" b="0" i="0" u="none" strike="noStrike" kern="1200" baseline="0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  <a:ea typeface="+mn-ea"/>
              <a:cs typeface="Arial" pitchFamily="34" charset="0"/>
            </a:endParaRPr>
          </a:p>
        </c:rich>
      </c:tx>
      <c:layout/>
    </c:title>
    <c:view3D>
      <c:rotX val="0"/>
      <c:rotY val="0"/>
      <c:perspective val="60"/>
    </c:view3D>
    <c:plotArea>
      <c:layout>
        <c:manualLayout>
          <c:layoutTarget val="inner"/>
          <c:xMode val="edge"/>
          <c:yMode val="edge"/>
          <c:x val="0.11378171302902991"/>
          <c:y val="0.1834310522005127"/>
          <c:w val="0.63870883049436289"/>
          <c:h val="0.765384095848273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0099FF"/>
              </a:solidFill>
            </c:spPr>
          </c:dPt>
          <c:dPt>
            <c:idx val="1"/>
            <c:spPr>
              <a:solidFill>
                <a:srgbClr val="00B050"/>
              </a:solidFill>
            </c:spPr>
          </c:dPt>
          <c:dPt>
            <c:idx val="2"/>
            <c:spPr>
              <a:solidFill>
                <a:srgbClr val="FFC000"/>
              </a:solidFill>
            </c:spPr>
          </c:dPt>
          <c:dPt>
            <c:idx val="3"/>
            <c:spPr>
              <a:solidFill>
                <a:srgbClr val="FF0000"/>
              </a:solidFill>
            </c:spPr>
          </c:dPt>
          <c:dPt>
            <c:idx val="4"/>
            <c:spPr>
              <a:solidFill>
                <a:srgbClr val="0000FF"/>
              </a:solidFill>
            </c:spPr>
          </c:dPt>
          <c:dPt>
            <c:idx val="5"/>
            <c:spPr>
              <a:solidFill>
                <a:srgbClr val="9900CC"/>
              </a:solidFill>
            </c:spPr>
          </c:dPt>
          <c:cat>
            <c:strRef>
              <c:f>Лист1!$A$2:$A$8</c:f>
              <c:strCache>
                <c:ptCount val="7"/>
                <c:pt idx="0">
                  <c:v>ГПА-Ц-6,3</c:v>
                </c:pt>
                <c:pt idx="1">
                  <c:v>ГПА-16 Урал</c:v>
                </c:pt>
                <c:pt idx="2">
                  <c:v>ГПА-12 Урал</c:v>
                </c:pt>
                <c:pt idx="3">
                  <c:v>ГПА-Ц-25 НК</c:v>
                </c:pt>
                <c:pt idx="4">
                  <c:v>ГПА-32 "Ладога"</c:v>
                </c:pt>
                <c:pt idx="5">
                  <c:v>10ГКНА</c:v>
                </c:pt>
                <c:pt idx="6">
                  <c:v>Общая наработка на отказ</c:v>
                </c:pt>
              </c:strCache>
            </c:strRef>
          </c:cat>
          <c:val>
            <c:numRef>
              <c:f>Лист1!$B$2:$B$8</c:f>
              <c:numCache>
                <c:formatCode>#,##0</c:formatCode>
                <c:ptCount val="7"/>
                <c:pt idx="0">
                  <c:v>9171</c:v>
                </c:pt>
                <c:pt idx="1">
                  <c:v>12170</c:v>
                </c:pt>
                <c:pt idx="2" formatCode="General">
                  <c:v>6880</c:v>
                </c:pt>
                <c:pt idx="3" formatCode="General">
                  <c:v>0</c:v>
                </c:pt>
                <c:pt idx="4" formatCode="General">
                  <c:v>0</c:v>
                </c:pt>
                <c:pt idx="5" formatCode="General">
                  <c:v>0</c:v>
                </c:pt>
                <c:pt idx="6" formatCode="General">
                  <c:v>10567</c:v>
                </c:pt>
              </c:numCache>
            </c:numRef>
          </c:val>
        </c:ser>
        <c:shape val="box"/>
        <c:axId val="160750976"/>
        <c:axId val="160752768"/>
        <c:axId val="0"/>
      </c:bar3DChart>
      <c:catAx>
        <c:axId val="160750976"/>
        <c:scaling>
          <c:orientation val="minMax"/>
        </c:scaling>
        <c:axPos val="b"/>
        <c:majorTickMark val="in"/>
        <c:tickLblPos val="none"/>
        <c:crossAx val="160752768"/>
        <c:crosses val="autoZero"/>
        <c:lblAlgn val="ctr"/>
        <c:lblOffset val="100"/>
      </c:catAx>
      <c:valAx>
        <c:axId val="160752768"/>
        <c:scaling>
          <c:orientation val="minMax"/>
        </c:scaling>
        <c:axPos val="l"/>
        <c:majorGridlines/>
        <c:numFmt formatCode="#,##0" sourceLinked="1"/>
        <c:tickLblPos val="nextTo"/>
        <c:txPr>
          <a:bodyPr/>
          <a:lstStyle/>
          <a:p>
            <a:pPr algn="ctr" rtl="0">
              <a:defRPr lang="ru-RU" sz="1600" b="1" i="0" u="none" strike="noStrike" kern="1200" baseline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Arial" pitchFamily="34" charset="0"/>
              </a:defRPr>
            </a:pPr>
            <a:endParaRPr lang="ru-RU"/>
          </a:p>
        </c:txPr>
        <c:crossAx val="1607509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064568800154016"/>
          <c:y val="0.28947012948818568"/>
          <c:w val="0.2793543119984605"/>
          <c:h val="0.55330594127292687"/>
        </c:manualLayout>
      </c:layout>
      <c:txPr>
        <a:bodyPr/>
        <a:lstStyle/>
        <a:p>
          <a:pPr algn="ctr" rtl="0">
            <a:defRPr lang="ru-RU" sz="1200" b="1" i="0" u="none" strike="noStrike" kern="1200" baseline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  <a:ea typeface="+mn-ea"/>
              <a:cs typeface="Arial" pitchFamily="34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0.64777</cdr:x>
      <cdr:y>0.31096</cdr:y>
    </cdr:from>
    <cdr:to>
      <cdr:x>0.73207</cdr:x>
      <cdr:y>0.38262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391683" y="1091165"/>
          <a:ext cx="571532" cy="2514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dirty="0" smtClean="0"/>
            <a:t>10 567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0.22036</cdr:x>
      <cdr:y>0.21573</cdr:y>
    </cdr:from>
    <cdr:to>
      <cdr:x>0.30465</cdr:x>
      <cdr:y>0.28739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493963" y="756999"/>
          <a:ext cx="571464" cy="2514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dirty="0" smtClean="0"/>
            <a:t>12 170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0.14408</cdr:x>
      <cdr:y>0.36078</cdr:y>
    </cdr:from>
    <cdr:to>
      <cdr:x>0.22838</cdr:x>
      <cdr:y>0.43244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976849" y="1265977"/>
          <a:ext cx="571533" cy="2514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dirty="0" smtClean="0"/>
            <a:t>9 171</a:t>
          </a:r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8830" cy="493315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5" y="1"/>
            <a:ext cx="2918830" cy="493315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r">
              <a:defRPr sz="1200"/>
            </a:lvl1pPr>
          </a:lstStyle>
          <a:p>
            <a:fld id="{3DBE431C-8C36-4D7E-B9EF-A81810C5439C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371286"/>
            <a:ext cx="2918830" cy="493315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5" y="9371286"/>
            <a:ext cx="2918830" cy="493315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r">
              <a:defRPr sz="1200"/>
            </a:lvl1pPr>
          </a:lstStyle>
          <a:p>
            <a:fld id="{BF2F8D38-B759-4F71-8C75-97855087A8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040790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8830" cy="493315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5" y="1"/>
            <a:ext cx="2918830" cy="493315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r">
              <a:defRPr sz="1200"/>
            </a:lvl1pPr>
          </a:lstStyle>
          <a:p>
            <a:fld id="{6270C1DF-F1E7-4F55-A84B-C146222D7CE7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54" tIns="45377" rIns="90754" bIns="4537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0754" tIns="45377" rIns="90754" bIns="4537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1286"/>
            <a:ext cx="2918830" cy="493315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5" y="9371286"/>
            <a:ext cx="2918830" cy="493315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r">
              <a:defRPr sz="1200"/>
            </a:lvl1pPr>
          </a:lstStyle>
          <a:p>
            <a:fld id="{282185DB-A00E-4AF3-B661-15E0258810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880647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46693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18320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10511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49" y="1200151"/>
            <a:ext cx="8715375" cy="400110"/>
          </a:xfrm>
        </p:spPr>
        <p:txBody>
          <a:bodyPr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65350" y="4756965"/>
            <a:ext cx="7046182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49" y="1200151"/>
            <a:ext cx="8715375" cy="400110"/>
          </a:xfrm>
        </p:spPr>
        <p:txBody>
          <a:bodyPr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0494"/>
            <a:ext cx="6772274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0" y="1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1943100" y="1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4" name="Line 10"/>
          <p:cNvSpPr>
            <a:spLocks noChangeShapeType="1"/>
          </p:cNvSpPr>
          <p:nvPr userDrawn="1"/>
        </p:nvSpPr>
        <p:spPr bwMode="auto">
          <a:xfrm>
            <a:off x="1936750" y="1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8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pic>
        <p:nvPicPr>
          <p:cNvPr id="9" name="Picture 3" descr="C:\Users\v.aprelkov\Desktop\transgaz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652" y="93600"/>
            <a:ext cx="1542521" cy="85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209549" y="1200151"/>
            <a:ext cx="8715375" cy="800219"/>
          </a:xfrm>
        </p:spPr>
        <p:txBody>
          <a:bodyPr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текста</a:t>
            </a:r>
          </a:p>
        </p:txBody>
      </p:sp>
      <p:sp>
        <p:nvSpPr>
          <p:cNvPr id="4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65350" y="4756965"/>
            <a:ext cx="7046182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209549" y="1200151"/>
            <a:ext cx="8715375" cy="800219"/>
          </a:xfrm>
        </p:spPr>
        <p:txBody>
          <a:bodyPr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текста</a:t>
            </a:r>
          </a:p>
        </p:txBody>
      </p:sp>
      <p:sp>
        <p:nvSpPr>
          <p:cNvPr id="4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65350" y="4756965"/>
            <a:ext cx="7046182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72274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65350" y="4756965"/>
            <a:ext cx="7046182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49" y="1200150"/>
            <a:ext cx="1605600" cy="800219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65350" y="4756965"/>
            <a:ext cx="7046182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49" y="1200150"/>
            <a:ext cx="1605600" cy="800219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65350" y="4756965"/>
            <a:ext cx="7046182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72274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65350" y="4756965"/>
            <a:ext cx="7046182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49" y="1200151"/>
            <a:ext cx="8715375" cy="400110"/>
          </a:xfrm>
        </p:spPr>
        <p:txBody>
          <a:bodyPr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65350" y="4756965"/>
            <a:ext cx="7046182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49" y="1200151"/>
            <a:ext cx="8715375" cy="400110"/>
          </a:xfrm>
        </p:spPr>
        <p:txBody>
          <a:bodyPr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4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65350" y="4756965"/>
            <a:ext cx="7046182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49" y="1200151"/>
            <a:ext cx="8715375" cy="400110"/>
          </a:xfrm>
        </p:spPr>
        <p:txBody>
          <a:bodyPr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4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65350" y="4756965"/>
            <a:ext cx="7046182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72274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65350" y="4756965"/>
            <a:ext cx="7046182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49" y="1200151"/>
            <a:ext cx="8715375" cy="400110"/>
          </a:xfrm>
        </p:spPr>
        <p:txBody>
          <a:bodyPr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4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65350" y="4756965"/>
            <a:ext cx="7046182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49" y="1200151"/>
            <a:ext cx="8715375" cy="400110"/>
          </a:xfrm>
        </p:spPr>
        <p:txBody>
          <a:bodyPr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4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65350" y="4756965"/>
            <a:ext cx="7046182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72274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65350" y="4756965"/>
            <a:ext cx="7046182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49" y="1200151"/>
            <a:ext cx="8715375" cy="400110"/>
          </a:xfrm>
        </p:spPr>
        <p:txBody>
          <a:bodyPr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4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65350" y="4756965"/>
            <a:ext cx="7046182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72274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65350" y="4756965"/>
            <a:ext cx="7046182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49" y="1200151"/>
            <a:ext cx="8715375" cy="400110"/>
          </a:xfrm>
        </p:spPr>
        <p:txBody>
          <a:bodyPr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4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65350" y="4756965"/>
            <a:ext cx="7046182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72274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65350" y="4756965"/>
            <a:ext cx="7046182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65350" y="4756965"/>
            <a:ext cx="7046182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МЕРОПРИЯТИЯ</a:t>
            </a:r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2151063" y="1200151"/>
            <a:ext cx="6773861" cy="3311888"/>
          </a:xfrm>
        </p:spPr>
        <p:txBody>
          <a:bodyPr lIns="0" tIns="0" rIns="0" bIns="0">
            <a:no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2165350" y="1200151"/>
            <a:ext cx="6759574" cy="3311888"/>
          </a:xfrm>
        </p:spPr>
        <p:txBody>
          <a:bodyPr lIns="0" tIns="0" rIns="0" bIns="0">
            <a:no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  <p:sp>
        <p:nvSpPr>
          <p:cNvPr id="4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65350" y="4756965"/>
            <a:ext cx="7046182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МЕПОПРИЯТИЯ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72274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2143983" y="4756965"/>
            <a:ext cx="7067549" cy="307777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000" b="0">
                <a:solidFill>
                  <a:schemeClr val="bg1"/>
                </a:solidFill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176" y="151200"/>
            <a:ext cx="6762750" cy="85725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49" y="1200151"/>
            <a:ext cx="8715375" cy="400110"/>
          </a:xfrm>
        </p:spPr>
        <p:txBody>
          <a:bodyPr lIns="0" tIns="0" rIns="0" bIns="0">
            <a:spAutoFit/>
          </a:bodyPr>
          <a:lstStyle>
            <a:lvl1pPr>
              <a:buNone/>
              <a:defRPr sz="2600" b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.pn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2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6" name="Rectangle 9"/>
          <p:cNvSpPr>
            <a:spLocks noChangeArrowheads="1"/>
          </p:cNvSpPr>
          <p:nvPr userDrawn="1"/>
        </p:nvSpPr>
        <p:spPr bwMode="auto">
          <a:xfrm>
            <a:off x="1943100" y="1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grpSp>
        <p:nvGrpSpPr>
          <p:cNvPr id="2" name="Group 4"/>
          <p:cNvGrpSpPr>
            <a:grpSpLocks/>
          </p:cNvGrpSpPr>
          <p:nvPr userDrawn="1"/>
        </p:nvGrpSpPr>
        <p:grpSpPr bwMode="auto">
          <a:xfrm>
            <a:off x="0" y="4622799"/>
            <a:ext cx="9144000" cy="539751"/>
            <a:chOff x="0" y="3974"/>
            <a:chExt cx="5760" cy="340"/>
          </a:xfrm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ru-RU"/>
            </a:p>
          </p:txBody>
        </p:sp>
        <p:sp>
          <p:nvSpPr>
            <p:cNvPr id="13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ru-RU"/>
            </a:p>
          </p:txBody>
        </p:sp>
        <p:sp>
          <p:nvSpPr>
            <p:cNvPr id="14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endParaRPr lang="ru-RU"/>
            </a:p>
          </p:txBody>
        </p:sp>
      </p:grpSp>
      <p:sp>
        <p:nvSpPr>
          <p:cNvPr id="15" name="Rectangle 8"/>
          <p:cNvSpPr>
            <a:spLocks noChangeArrowheads="1"/>
          </p:cNvSpPr>
          <p:nvPr userDrawn="1"/>
        </p:nvSpPr>
        <p:spPr bwMode="auto">
          <a:xfrm>
            <a:off x="0" y="1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7" name="Line 10"/>
          <p:cNvSpPr>
            <a:spLocks noChangeShapeType="1"/>
          </p:cNvSpPr>
          <p:nvPr userDrawn="1"/>
        </p:nvSpPr>
        <p:spPr bwMode="auto">
          <a:xfrm>
            <a:off x="1936750" y="1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0" name="Line 16"/>
          <p:cNvSpPr>
            <a:spLocks noChangeShapeType="1"/>
          </p:cNvSpPr>
          <p:nvPr userDrawn="1"/>
        </p:nvSpPr>
        <p:spPr bwMode="auto">
          <a:xfrm>
            <a:off x="0" y="4619624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1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9550" y="1200151"/>
            <a:ext cx="8477250" cy="10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4" name="Номер слайда 3"/>
          <p:cNvSpPr txBox="1">
            <a:spLocks/>
          </p:cNvSpPr>
          <p:nvPr userDrawn="1"/>
        </p:nvSpPr>
        <p:spPr>
          <a:xfrm>
            <a:off x="209550" y="4667249"/>
            <a:ext cx="1482727" cy="476251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74F02-7521-4F9B-A76E-13D583AC38B1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2051" name="Picture 3" descr="C:\Users\v.aprelkov\Desktop\transgaz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652" y="93600"/>
            <a:ext cx="1542521" cy="85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9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kumimoji="0" lang="ru-RU" sz="26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600" b="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6" name="Rectangle 9"/>
          <p:cNvSpPr>
            <a:spLocks noChangeArrowheads="1"/>
          </p:cNvSpPr>
          <p:nvPr userDrawn="1"/>
        </p:nvSpPr>
        <p:spPr bwMode="auto">
          <a:xfrm>
            <a:off x="1943100" y="1"/>
            <a:ext cx="7200900" cy="1079500"/>
          </a:xfrm>
          <a:prstGeom prst="rect">
            <a:avLst/>
          </a:prstGeom>
          <a:solidFill>
            <a:srgbClr val="3399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algn="l" defTabSz="914400" rtl="0" eaLnBrk="1" latinLnBrk="0" hangingPunct="1"/>
            <a:endParaRPr lang="ru-RU" sz="1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Rectangle 5"/>
          <p:cNvSpPr>
            <a:spLocks noChangeArrowheads="1"/>
          </p:cNvSpPr>
          <p:nvPr userDrawn="1"/>
        </p:nvSpPr>
        <p:spPr bwMode="auto">
          <a:xfrm>
            <a:off x="0" y="4622799"/>
            <a:ext cx="1936750" cy="539751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3" name="Rectangle 6"/>
          <p:cNvSpPr>
            <a:spLocks noChangeArrowheads="1"/>
          </p:cNvSpPr>
          <p:nvPr userDrawn="1"/>
        </p:nvSpPr>
        <p:spPr bwMode="auto">
          <a:xfrm>
            <a:off x="0" y="4622799"/>
            <a:ext cx="9144000" cy="539751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5" name="Rectangle 8"/>
          <p:cNvSpPr>
            <a:spLocks noChangeArrowheads="1"/>
          </p:cNvSpPr>
          <p:nvPr userDrawn="1"/>
        </p:nvSpPr>
        <p:spPr bwMode="auto">
          <a:xfrm>
            <a:off x="0" y="1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7" name="Line 10"/>
          <p:cNvSpPr>
            <a:spLocks noChangeShapeType="1"/>
          </p:cNvSpPr>
          <p:nvPr userDrawn="1"/>
        </p:nvSpPr>
        <p:spPr bwMode="auto">
          <a:xfrm>
            <a:off x="1936750" y="1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0" name="Line 16"/>
          <p:cNvSpPr>
            <a:spLocks noChangeShapeType="1"/>
          </p:cNvSpPr>
          <p:nvPr userDrawn="1"/>
        </p:nvSpPr>
        <p:spPr bwMode="auto">
          <a:xfrm>
            <a:off x="0" y="4619624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1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 userDrawn="1">
            <p:ph type="body" idx="1"/>
          </p:nvPr>
        </p:nvSpPr>
        <p:spPr>
          <a:xfrm>
            <a:off x="2165350" y="1200151"/>
            <a:ext cx="6769100" cy="333437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lvl="0"/>
            <a:r>
              <a:rPr lang="ru-RU" dirty="0" smtClean="0"/>
              <a:t>НАЗВАНИЕ ПРЕЗЕНТАЦИИ</a:t>
            </a:r>
          </a:p>
        </p:txBody>
      </p:sp>
      <p:pic>
        <p:nvPicPr>
          <p:cNvPr id="14" name="Picture 3" descr="C:\Users\v.aprelkov\Desktop\transgaz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652" y="93600"/>
            <a:ext cx="1542521" cy="85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kumimoji="0" lang="ru-RU" sz="26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600" b="0" kern="1200" baseline="0">
          <a:solidFill>
            <a:schemeClr val="bg1"/>
          </a:solidFill>
          <a:latin typeface="Arial Narrow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6" name="Rectangle 9"/>
          <p:cNvSpPr>
            <a:spLocks noChangeArrowheads="1"/>
          </p:cNvSpPr>
          <p:nvPr userDrawn="1"/>
        </p:nvSpPr>
        <p:spPr bwMode="auto">
          <a:xfrm>
            <a:off x="1943100" y="1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5" name="Rectangle 8"/>
          <p:cNvSpPr>
            <a:spLocks noChangeArrowheads="1"/>
          </p:cNvSpPr>
          <p:nvPr userDrawn="1"/>
        </p:nvSpPr>
        <p:spPr bwMode="auto">
          <a:xfrm>
            <a:off x="0" y="1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7" name="Line 10"/>
          <p:cNvSpPr>
            <a:spLocks noChangeShapeType="1"/>
          </p:cNvSpPr>
          <p:nvPr userDrawn="1"/>
        </p:nvSpPr>
        <p:spPr bwMode="auto">
          <a:xfrm>
            <a:off x="1936750" y="1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1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9550" y="1200151"/>
            <a:ext cx="8477250" cy="10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1" name="Picture 3" descr="C:\Users\v.aprelkov\Desktop\transgaz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652" y="93600"/>
            <a:ext cx="1542521" cy="85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3" r:id="rId2"/>
    <p:sldLayoutId id="2147483666" r:id="rId3"/>
    <p:sldLayoutId id="2147483667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kumimoji="0" lang="ru-RU" sz="26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600" b="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 userDrawn="1"/>
        </p:nvSpPr>
        <p:spPr bwMode="auto">
          <a:xfrm>
            <a:off x="0" y="2146300"/>
            <a:ext cx="9144000" cy="29972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6" name="Rectangle 9"/>
          <p:cNvSpPr>
            <a:spLocks noChangeArrowheads="1"/>
          </p:cNvSpPr>
          <p:nvPr userDrawn="1"/>
        </p:nvSpPr>
        <p:spPr bwMode="auto">
          <a:xfrm>
            <a:off x="1943100" y="1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grpSp>
        <p:nvGrpSpPr>
          <p:cNvPr id="11" name="Group 4"/>
          <p:cNvGrpSpPr>
            <a:grpSpLocks/>
          </p:cNvGrpSpPr>
          <p:nvPr userDrawn="1"/>
        </p:nvGrpSpPr>
        <p:grpSpPr bwMode="auto">
          <a:xfrm>
            <a:off x="0" y="4622799"/>
            <a:ext cx="9144000" cy="539751"/>
            <a:chOff x="0" y="3974"/>
            <a:chExt cx="5760" cy="340"/>
          </a:xfrm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ru-RU"/>
            </a:p>
          </p:txBody>
        </p:sp>
        <p:sp>
          <p:nvSpPr>
            <p:cNvPr id="13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ru-RU"/>
            </a:p>
          </p:txBody>
        </p:sp>
        <p:sp>
          <p:nvSpPr>
            <p:cNvPr id="14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endParaRPr lang="ru-RU"/>
            </a:p>
          </p:txBody>
        </p:sp>
      </p:grpSp>
      <p:sp>
        <p:nvSpPr>
          <p:cNvPr id="15" name="Rectangle 8"/>
          <p:cNvSpPr>
            <a:spLocks noChangeArrowheads="1"/>
          </p:cNvSpPr>
          <p:nvPr userDrawn="1"/>
        </p:nvSpPr>
        <p:spPr bwMode="auto">
          <a:xfrm>
            <a:off x="0" y="1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7" name="Line 10"/>
          <p:cNvSpPr>
            <a:spLocks noChangeShapeType="1"/>
          </p:cNvSpPr>
          <p:nvPr userDrawn="1"/>
        </p:nvSpPr>
        <p:spPr bwMode="auto">
          <a:xfrm>
            <a:off x="1936750" y="1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0" name="Line 16"/>
          <p:cNvSpPr>
            <a:spLocks noChangeShapeType="1"/>
          </p:cNvSpPr>
          <p:nvPr userDrawn="1"/>
        </p:nvSpPr>
        <p:spPr bwMode="auto">
          <a:xfrm>
            <a:off x="0" y="4619624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1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9550" y="1200151"/>
            <a:ext cx="8477250" cy="80021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dirty="0" smtClean="0"/>
              <a:t>Образец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текста</a:t>
            </a:r>
          </a:p>
        </p:txBody>
      </p:sp>
      <p:sp>
        <p:nvSpPr>
          <p:cNvPr id="24" name="Номер слайда 3"/>
          <p:cNvSpPr txBox="1">
            <a:spLocks/>
          </p:cNvSpPr>
          <p:nvPr userDrawn="1"/>
        </p:nvSpPr>
        <p:spPr>
          <a:xfrm>
            <a:off x="209550" y="4667249"/>
            <a:ext cx="1482727" cy="476251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74F02-7521-4F9B-A76E-13D583AC38B1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22" name="Picture 3" descr="C:\Users\v.aprelkov\Desktop\transgaz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652" y="93600"/>
            <a:ext cx="1542521" cy="85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4" r:id="rId2"/>
    <p:sldLayoutId id="2147483651" r:id="rId3"/>
    <p:sldLayoutId id="2147483668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kumimoji="0" lang="ru-RU" sz="26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600" b="0" kern="1200">
          <a:solidFill>
            <a:srgbClr val="003366"/>
          </a:solidFill>
          <a:latin typeface="Arial Narrow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 userDrawn="1"/>
        </p:nvSpPr>
        <p:spPr bwMode="auto">
          <a:xfrm>
            <a:off x="1949450" y="0"/>
            <a:ext cx="7194549" cy="5143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6" name="Rectangle 9"/>
          <p:cNvSpPr>
            <a:spLocks noChangeArrowheads="1"/>
          </p:cNvSpPr>
          <p:nvPr userDrawn="1"/>
        </p:nvSpPr>
        <p:spPr bwMode="auto">
          <a:xfrm>
            <a:off x="1943100" y="1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grpSp>
        <p:nvGrpSpPr>
          <p:cNvPr id="2" name="Group 4"/>
          <p:cNvGrpSpPr>
            <a:grpSpLocks/>
          </p:cNvGrpSpPr>
          <p:nvPr userDrawn="1"/>
        </p:nvGrpSpPr>
        <p:grpSpPr bwMode="auto">
          <a:xfrm>
            <a:off x="0" y="4622799"/>
            <a:ext cx="9144000" cy="539751"/>
            <a:chOff x="0" y="3974"/>
            <a:chExt cx="5760" cy="340"/>
          </a:xfrm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ru-RU"/>
            </a:p>
          </p:txBody>
        </p:sp>
        <p:sp>
          <p:nvSpPr>
            <p:cNvPr id="13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ru-RU"/>
            </a:p>
          </p:txBody>
        </p:sp>
        <p:sp>
          <p:nvSpPr>
            <p:cNvPr id="14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endParaRPr lang="ru-RU"/>
            </a:p>
          </p:txBody>
        </p:sp>
      </p:grpSp>
      <p:sp>
        <p:nvSpPr>
          <p:cNvPr id="15" name="Rectangle 8"/>
          <p:cNvSpPr>
            <a:spLocks noChangeArrowheads="1"/>
          </p:cNvSpPr>
          <p:nvPr userDrawn="1"/>
        </p:nvSpPr>
        <p:spPr bwMode="auto">
          <a:xfrm>
            <a:off x="0" y="1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7" name="Line 10"/>
          <p:cNvSpPr>
            <a:spLocks noChangeShapeType="1"/>
          </p:cNvSpPr>
          <p:nvPr userDrawn="1"/>
        </p:nvSpPr>
        <p:spPr bwMode="auto">
          <a:xfrm>
            <a:off x="1936750" y="1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0" name="Line 16"/>
          <p:cNvSpPr>
            <a:spLocks noChangeShapeType="1"/>
          </p:cNvSpPr>
          <p:nvPr userDrawn="1"/>
        </p:nvSpPr>
        <p:spPr bwMode="auto">
          <a:xfrm>
            <a:off x="0" y="4619624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1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9550" y="1200151"/>
            <a:ext cx="1606550" cy="800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4" name="Номер слайда 3"/>
          <p:cNvSpPr txBox="1">
            <a:spLocks/>
          </p:cNvSpPr>
          <p:nvPr userDrawn="1"/>
        </p:nvSpPr>
        <p:spPr>
          <a:xfrm>
            <a:off x="209550" y="4667249"/>
            <a:ext cx="1482727" cy="476251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74F02-7521-4F9B-A76E-13D583AC38B1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22" name="Picture 3" descr="C:\Users\v.aprelkov\Desktop\transgaz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652" y="93600"/>
            <a:ext cx="1542521" cy="85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75" r:id="rId2"/>
    <p:sldLayoutId id="2147483658" r:id="rId3"/>
    <p:sldLayoutId id="2147483670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kumimoji="0" lang="ru-RU" sz="26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600" b="0" kern="1200">
          <a:solidFill>
            <a:srgbClr val="003366"/>
          </a:solidFill>
          <a:latin typeface="Arial Narrow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 userDrawn="1"/>
        </p:nvGrpSpPr>
        <p:grpSpPr bwMode="auto">
          <a:xfrm>
            <a:off x="0" y="4622799"/>
            <a:ext cx="9144000" cy="539751"/>
            <a:chOff x="0" y="3974"/>
            <a:chExt cx="5760" cy="340"/>
          </a:xfrm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ru-RU"/>
            </a:p>
          </p:txBody>
        </p:sp>
        <p:sp>
          <p:nvSpPr>
            <p:cNvPr id="13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ru-RU"/>
            </a:p>
          </p:txBody>
        </p:sp>
        <p:sp>
          <p:nvSpPr>
            <p:cNvPr id="14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endParaRPr lang="ru-RU"/>
            </a:p>
          </p:txBody>
        </p:sp>
      </p:grpSp>
      <p:sp>
        <p:nvSpPr>
          <p:cNvPr id="16" name="Rectangle 9"/>
          <p:cNvSpPr>
            <a:spLocks noChangeArrowheads="1"/>
          </p:cNvSpPr>
          <p:nvPr userDrawn="1"/>
        </p:nvSpPr>
        <p:spPr bwMode="auto">
          <a:xfrm>
            <a:off x="1943100" y="1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5" name="Rectangle 8"/>
          <p:cNvSpPr>
            <a:spLocks noChangeArrowheads="1"/>
          </p:cNvSpPr>
          <p:nvPr userDrawn="1"/>
        </p:nvSpPr>
        <p:spPr bwMode="auto">
          <a:xfrm>
            <a:off x="0" y="1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7" name="Line 10"/>
          <p:cNvSpPr>
            <a:spLocks noChangeShapeType="1"/>
          </p:cNvSpPr>
          <p:nvPr userDrawn="1"/>
        </p:nvSpPr>
        <p:spPr bwMode="auto">
          <a:xfrm>
            <a:off x="1936750" y="1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0" name="Line 16"/>
          <p:cNvSpPr>
            <a:spLocks noChangeShapeType="1"/>
          </p:cNvSpPr>
          <p:nvPr userDrawn="1"/>
        </p:nvSpPr>
        <p:spPr bwMode="auto">
          <a:xfrm>
            <a:off x="0" y="4619624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1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9550" y="1200151"/>
            <a:ext cx="8477250" cy="40011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8" name="Номер слайда 3"/>
          <p:cNvSpPr txBox="1">
            <a:spLocks/>
          </p:cNvSpPr>
          <p:nvPr userDrawn="1"/>
        </p:nvSpPr>
        <p:spPr>
          <a:xfrm>
            <a:off x="209550" y="4667249"/>
            <a:ext cx="1482727" cy="476251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74F02-7521-4F9B-A76E-13D583AC38B1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23" name="Picture 3" descr="C:\Users\v.aprelkov\Desktop\transgaz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652" y="93600"/>
            <a:ext cx="1542521" cy="85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6" r:id="rId2"/>
    <p:sldLayoutId id="2147483654" r:id="rId3"/>
    <p:sldLayoutId id="2147483671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kumimoji="0" lang="ru-RU" sz="26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600" b="0" kern="1200">
          <a:solidFill>
            <a:srgbClr val="003366"/>
          </a:solidFill>
          <a:latin typeface="Arial Narrow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None/>
        <a:defRPr sz="26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6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6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6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4622799"/>
            <a:ext cx="9144000" cy="539751"/>
            <a:chOff x="0" y="3974"/>
            <a:chExt cx="5760" cy="340"/>
          </a:xfrm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ru-RU"/>
            </a:p>
          </p:txBody>
        </p:sp>
        <p:sp>
          <p:nvSpPr>
            <p:cNvPr id="13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ru-RU"/>
            </a:p>
          </p:txBody>
        </p:sp>
        <p:sp>
          <p:nvSpPr>
            <p:cNvPr id="14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endParaRPr lang="ru-RU"/>
            </a:p>
          </p:txBody>
        </p:sp>
      </p:grp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1943100" y="1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1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>
            <a:off x="1936750" y="1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0" y="4619624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1" name="Line 17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9550" y="1200151"/>
            <a:ext cx="8477250" cy="40011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8" name="Номер слайда 3"/>
          <p:cNvSpPr txBox="1">
            <a:spLocks/>
          </p:cNvSpPr>
          <p:nvPr/>
        </p:nvSpPr>
        <p:spPr>
          <a:xfrm>
            <a:off x="209550" y="4667249"/>
            <a:ext cx="1482727" cy="476251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74F02-7521-4F9B-A76E-13D583AC38B1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23" name="Picture 3" descr="C:\Users\v.aprelkov\Desktop\transgaz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652" y="93600"/>
            <a:ext cx="1542521" cy="85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22" name="Rectangle 9"/>
          <p:cNvSpPr>
            <a:spLocks noChangeArrowheads="1"/>
          </p:cNvSpPr>
          <p:nvPr userDrawn="1"/>
        </p:nvSpPr>
        <p:spPr bwMode="auto">
          <a:xfrm>
            <a:off x="1943100" y="1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grpSp>
        <p:nvGrpSpPr>
          <p:cNvPr id="24" name="Group 4"/>
          <p:cNvGrpSpPr>
            <a:grpSpLocks/>
          </p:cNvGrpSpPr>
          <p:nvPr userDrawn="1"/>
        </p:nvGrpSpPr>
        <p:grpSpPr bwMode="auto">
          <a:xfrm>
            <a:off x="0" y="4622799"/>
            <a:ext cx="9144000" cy="539751"/>
            <a:chOff x="0" y="3974"/>
            <a:chExt cx="5760" cy="340"/>
          </a:xfrm>
        </p:grpSpPr>
        <p:sp>
          <p:nvSpPr>
            <p:cNvPr id="25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ru-RU"/>
            </a:p>
          </p:txBody>
        </p:sp>
        <p:sp>
          <p:nvSpPr>
            <p:cNvPr id="26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ru-RU"/>
            </a:p>
          </p:txBody>
        </p:sp>
        <p:sp>
          <p:nvSpPr>
            <p:cNvPr id="27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endParaRPr lang="ru-RU"/>
            </a:p>
          </p:txBody>
        </p:sp>
      </p:grpSp>
      <p:sp>
        <p:nvSpPr>
          <p:cNvPr id="28" name="Rectangle 8"/>
          <p:cNvSpPr>
            <a:spLocks noChangeArrowheads="1"/>
          </p:cNvSpPr>
          <p:nvPr userDrawn="1"/>
        </p:nvSpPr>
        <p:spPr bwMode="auto">
          <a:xfrm>
            <a:off x="0" y="1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29" name="Line 10"/>
          <p:cNvSpPr>
            <a:spLocks noChangeShapeType="1"/>
          </p:cNvSpPr>
          <p:nvPr userDrawn="1"/>
        </p:nvSpPr>
        <p:spPr bwMode="auto">
          <a:xfrm>
            <a:off x="1936750" y="1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0" name="Line 16"/>
          <p:cNvSpPr>
            <a:spLocks noChangeShapeType="1"/>
          </p:cNvSpPr>
          <p:nvPr userDrawn="1"/>
        </p:nvSpPr>
        <p:spPr bwMode="auto">
          <a:xfrm>
            <a:off x="0" y="4619624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1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2" name="Номер слайда 3"/>
          <p:cNvSpPr txBox="1">
            <a:spLocks/>
          </p:cNvSpPr>
          <p:nvPr userDrawn="1"/>
        </p:nvSpPr>
        <p:spPr>
          <a:xfrm>
            <a:off x="209550" y="4667249"/>
            <a:ext cx="1482727" cy="476251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74F02-7521-4F9B-A76E-13D583AC38B1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33" name="Picture 3" descr="C:\Users\v.aprelkov\Desktop\transgaz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652" y="93600"/>
            <a:ext cx="1542521" cy="85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kumimoji="0" lang="ru-RU" sz="26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600" b="0" kern="1200">
          <a:solidFill>
            <a:srgbClr val="003366"/>
          </a:solidFill>
          <a:latin typeface="Arial Narrow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None/>
        <a:defRPr sz="26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6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6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6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4622799"/>
            <a:ext cx="9144000" cy="539751"/>
            <a:chOff x="0" y="3974"/>
            <a:chExt cx="5760" cy="340"/>
          </a:xfrm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ru-RU"/>
            </a:p>
          </p:txBody>
        </p:sp>
        <p:sp>
          <p:nvSpPr>
            <p:cNvPr id="13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ru-RU"/>
            </a:p>
          </p:txBody>
        </p:sp>
        <p:sp>
          <p:nvSpPr>
            <p:cNvPr id="14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endParaRPr lang="ru-RU"/>
            </a:p>
          </p:txBody>
        </p:sp>
      </p:grp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1943100" y="1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1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>
            <a:off x="1936750" y="1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0" y="4619624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1" name="Line 17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9550" y="1200151"/>
            <a:ext cx="8477250" cy="40011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8" name="Номер слайда 3"/>
          <p:cNvSpPr txBox="1">
            <a:spLocks/>
          </p:cNvSpPr>
          <p:nvPr/>
        </p:nvSpPr>
        <p:spPr>
          <a:xfrm>
            <a:off x="209550" y="4667249"/>
            <a:ext cx="1482727" cy="476251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74F02-7521-4F9B-A76E-13D583AC38B1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23" name="Picture 3" descr="C:\Users\v.aprelkov\Desktop\transgaz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652" y="93600"/>
            <a:ext cx="1542521" cy="85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22" name="Rectangle 9"/>
          <p:cNvSpPr>
            <a:spLocks noChangeArrowheads="1"/>
          </p:cNvSpPr>
          <p:nvPr userDrawn="1"/>
        </p:nvSpPr>
        <p:spPr bwMode="auto">
          <a:xfrm>
            <a:off x="1943100" y="1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grpSp>
        <p:nvGrpSpPr>
          <p:cNvPr id="24" name="Group 4"/>
          <p:cNvGrpSpPr>
            <a:grpSpLocks/>
          </p:cNvGrpSpPr>
          <p:nvPr userDrawn="1"/>
        </p:nvGrpSpPr>
        <p:grpSpPr bwMode="auto">
          <a:xfrm>
            <a:off x="0" y="4622799"/>
            <a:ext cx="9144000" cy="539751"/>
            <a:chOff x="0" y="3974"/>
            <a:chExt cx="5760" cy="340"/>
          </a:xfrm>
        </p:grpSpPr>
        <p:sp>
          <p:nvSpPr>
            <p:cNvPr id="25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ru-RU"/>
            </a:p>
          </p:txBody>
        </p:sp>
        <p:sp>
          <p:nvSpPr>
            <p:cNvPr id="26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ru-RU"/>
            </a:p>
          </p:txBody>
        </p:sp>
        <p:sp>
          <p:nvSpPr>
            <p:cNvPr id="27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endParaRPr lang="ru-RU"/>
            </a:p>
          </p:txBody>
        </p:sp>
      </p:grpSp>
      <p:sp>
        <p:nvSpPr>
          <p:cNvPr id="28" name="Rectangle 8"/>
          <p:cNvSpPr>
            <a:spLocks noChangeArrowheads="1"/>
          </p:cNvSpPr>
          <p:nvPr userDrawn="1"/>
        </p:nvSpPr>
        <p:spPr bwMode="auto">
          <a:xfrm>
            <a:off x="0" y="1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29" name="Line 10"/>
          <p:cNvSpPr>
            <a:spLocks noChangeShapeType="1"/>
          </p:cNvSpPr>
          <p:nvPr userDrawn="1"/>
        </p:nvSpPr>
        <p:spPr bwMode="auto">
          <a:xfrm>
            <a:off x="1936750" y="1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0" name="Line 16"/>
          <p:cNvSpPr>
            <a:spLocks noChangeShapeType="1"/>
          </p:cNvSpPr>
          <p:nvPr userDrawn="1"/>
        </p:nvSpPr>
        <p:spPr bwMode="auto">
          <a:xfrm>
            <a:off x="0" y="4619624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1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2" name="Номер слайда 3"/>
          <p:cNvSpPr txBox="1">
            <a:spLocks/>
          </p:cNvSpPr>
          <p:nvPr userDrawn="1"/>
        </p:nvSpPr>
        <p:spPr>
          <a:xfrm>
            <a:off x="209550" y="4667249"/>
            <a:ext cx="1482727" cy="476251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74F02-7521-4F9B-A76E-13D583AC38B1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33" name="Picture 3" descr="C:\Users\v.aprelkov\Desktop\transgaz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652" y="93600"/>
            <a:ext cx="1542521" cy="85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kumimoji="0" lang="ru-RU" sz="26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600" b="0" kern="1200">
          <a:solidFill>
            <a:srgbClr val="003366"/>
          </a:solidFill>
          <a:latin typeface="Arial Narrow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None/>
        <a:defRPr sz="26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6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6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6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12" Type="http://schemas.openxmlformats.org/officeDocument/2006/relationships/image" Target="../media/image7.jpeg"/><Relationship Id="rId2" Type="http://schemas.openxmlformats.org/officeDocument/2006/relationships/slideLayout" Target="../slideLayouts/slideLayout21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microsoft.com/office/2007/relationships/hdphoto" Target="../media/hdphoto2.wdp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.png"/><Relationship Id="rId7" Type="http://schemas.microsoft.com/office/2007/relationships/hdphoto" Target="../media/hdphoto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microsoft.com/office/2007/relationships/hdphoto" Target="../media/hdphoto5.wdp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jpeg"/><Relationship Id="rId5" Type="http://schemas.microsoft.com/office/2007/relationships/hdphoto" Target="../media/hdphoto8.wdp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1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0040" y="1311661"/>
            <a:ext cx="7512711" cy="2082592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выполненных работ ООО «Газпром трансгаз Краснодар» в части основного оборудования КС за 2018 год. Обеспечение бесперебойного транспорта газа для закачки в Краснодарское ПХГ во время проведения ПНР при реконструкции КС «Майкопская», основные проблемные вопросы и пути решения</a:t>
            </a:r>
            <a:r>
              <a:rPr lang="ru-RU" sz="2200" b="1" cap="all" dirty="0" smtClean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endParaRPr lang="ru-RU" sz="2200" b="1" cap="all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26979" y="3683111"/>
            <a:ext cx="4034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Олег Дмитриевич Тюлюкин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ПОЭКС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«Газпром трансгаз Краснодар»  </a:t>
            </a:r>
          </a:p>
        </p:txBody>
      </p:sp>
      <p:sp>
        <p:nvSpPr>
          <p:cNvPr id="4" name="Rectangle 12"/>
          <p:cNvSpPr txBox="1">
            <a:spLocks noChangeArrowheads="1"/>
          </p:cNvSpPr>
          <p:nvPr/>
        </p:nvSpPr>
        <p:spPr bwMode="auto">
          <a:xfrm>
            <a:off x="1929653" y="4639950"/>
            <a:ext cx="721434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 algn="ctr"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Совещание ПАО «Газпром» 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0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3-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0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6.1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2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.201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8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 г. </a:t>
            </a:r>
            <a:endParaRPr lang="ru-RU" sz="1600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83377"/>
            <a:ext cx="9144000" cy="3545773"/>
          </a:xfrm>
          <a:prstGeom prst="rect">
            <a:avLst/>
          </a:prstGeom>
          <a:effectLst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126380" y="299923"/>
            <a:ext cx="6820891" cy="40233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 smtClean="0"/>
              <a:t>КС «Майкопская» до и после реконструкции</a:t>
            </a:r>
            <a:endParaRPr lang="ru-RU" sz="2400" dirty="0">
              <a:cs typeface="Arial" pitchFamily="34" charset="0"/>
            </a:endParaRPr>
          </a:p>
        </p:txBody>
      </p:sp>
      <p:sp>
        <p:nvSpPr>
          <p:cNvPr id="14" name="Rectangle 12"/>
          <p:cNvSpPr txBox="1">
            <a:spLocks noChangeArrowheads="1"/>
          </p:cNvSpPr>
          <p:nvPr/>
        </p:nvSpPr>
        <p:spPr bwMode="auto">
          <a:xfrm>
            <a:off x="1929653" y="4639950"/>
            <a:ext cx="721434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 algn="ctr"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Совещание ПАО «Газпром» 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0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3-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0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6.1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2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.201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8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 г. </a:t>
            </a:r>
            <a:endParaRPr lang="ru-RU" sz="16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083377"/>
            <a:ext cx="4742096" cy="3556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9201" t="407" r="15133" b="-202"/>
          <a:stretch/>
        </p:blipFill>
        <p:spPr bwMode="auto">
          <a:xfrm>
            <a:off x="4068509" y="1076090"/>
            <a:ext cx="5075491" cy="3563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 flipV="1">
            <a:off x="4572000" y="1072367"/>
            <a:ext cx="0" cy="355678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2392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83377"/>
            <a:ext cx="9144000" cy="3545773"/>
          </a:xfrm>
          <a:prstGeom prst="rect">
            <a:avLst/>
          </a:prstGeom>
          <a:effectLst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126380" y="299923"/>
            <a:ext cx="6820891" cy="40233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 smtClean="0"/>
              <a:t>Обеспечение транспорта газа в 2017 году старым цехом</a:t>
            </a:r>
            <a:endParaRPr lang="ru-RU" sz="2400" dirty="0">
              <a:cs typeface="Arial" pitchFamily="34" charset="0"/>
            </a:endParaRPr>
          </a:p>
        </p:txBody>
      </p:sp>
      <p:sp>
        <p:nvSpPr>
          <p:cNvPr id="14" name="Rectangle 12"/>
          <p:cNvSpPr txBox="1">
            <a:spLocks noChangeArrowheads="1"/>
          </p:cNvSpPr>
          <p:nvPr/>
        </p:nvSpPr>
        <p:spPr bwMode="auto">
          <a:xfrm>
            <a:off x="1929653" y="4639950"/>
            <a:ext cx="721434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 algn="ctr"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Совещание ПАО «Газпром» 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0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3-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0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6.1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2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.201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8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 г. </a:t>
            </a:r>
            <a:endParaRPr lang="ru-RU" sz="16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3074" name="Picture 2" descr="C:\Users\p.efremov\Desktop\Доклад\КС МАЙКОП\реконструкция майкопа\реконструкция\IMG201603251426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4416301" y="1083375"/>
            <a:ext cx="4727699" cy="354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083376"/>
            <a:ext cx="4416301" cy="3545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019299"/>
            <a:ext cx="2208149" cy="8369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Скругленная соединительная линия 3"/>
          <p:cNvCxnSpPr>
            <a:stCxn id="2" idx="0"/>
          </p:cNvCxnSpPr>
          <p:nvPr/>
        </p:nvCxnSpPr>
        <p:spPr>
          <a:xfrm rot="5400000" flipH="1" flipV="1">
            <a:off x="2436338" y="39338"/>
            <a:ext cx="647699" cy="3312225"/>
          </a:xfrm>
          <a:prstGeom prst="curvedConnector2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4408299" y="1083376"/>
            <a:ext cx="4735701" cy="35457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444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83377"/>
            <a:ext cx="9144000" cy="3545773"/>
          </a:xfrm>
          <a:prstGeom prst="rect">
            <a:avLst/>
          </a:prstGeom>
          <a:effectLst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126380" y="299923"/>
            <a:ext cx="6820891" cy="40233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 smtClean="0"/>
              <a:t>Вывод в реконструкцию</a:t>
            </a:r>
            <a:endParaRPr lang="ru-RU" sz="2400" dirty="0">
              <a:cs typeface="Arial" pitchFamily="34" charset="0"/>
            </a:endParaRPr>
          </a:p>
        </p:txBody>
      </p:sp>
      <p:sp>
        <p:nvSpPr>
          <p:cNvPr id="14" name="Rectangle 12"/>
          <p:cNvSpPr txBox="1">
            <a:spLocks noChangeArrowheads="1"/>
          </p:cNvSpPr>
          <p:nvPr/>
        </p:nvSpPr>
        <p:spPr bwMode="auto">
          <a:xfrm>
            <a:off x="1929653" y="4639950"/>
            <a:ext cx="721434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 algn="ctr"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Совещание ПАО «Газпром» 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0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3-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0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6.1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2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.201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8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 г. </a:t>
            </a:r>
            <a:endParaRPr lang="ru-RU" sz="16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4100" name="Picture 4" descr="C:\Users\p.efremov\Desktop\Доклад\1\P_20171109_143809_vHDR_O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90"/>
          <a:stretch/>
        </p:blipFill>
        <p:spPr bwMode="auto">
          <a:xfrm>
            <a:off x="0" y="1083376"/>
            <a:ext cx="5117176" cy="354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3890" y="1222296"/>
            <a:ext cx="3409395" cy="369332"/>
          </a:xfrm>
          <a:prstGeom prst="rect">
            <a:avLst/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Демонтаж большого зала ГМК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 descr="C:\Users\p.efremov\Desktop\Доклад\КС МАЙКОП\реконструкция майкопа\20161116_08283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6312"/>
          <a:stretch/>
        </p:blipFill>
        <p:spPr bwMode="auto">
          <a:xfrm>
            <a:off x="5117176" y="1072576"/>
            <a:ext cx="4026824" cy="355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425890" y="4016296"/>
            <a:ext cx="3285258" cy="369332"/>
          </a:xfrm>
          <a:prstGeom prst="rect">
            <a:avLst/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Монтаж нового оборудования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5117176" y="1072366"/>
            <a:ext cx="0" cy="355678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669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83377"/>
            <a:ext cx="9144000" cy="3545773"/>
          </a:xfrm>
          <a:prstGeom prst="rect">
            <a:avLst/>
          </a:prstGeom>
          <a:effectLst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126380" y="153620"/>
            <a:ext cx="6820891" cy="70225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 smtClean="0"/>
              <a:t>Проблемные вопросы, которые были выявлены в процессе реализации инвестиционного проекта</a:t>
            </a:r>
            <a:endParaRPr lang="ru-RU" sz="2400" dirty="0">
              <a:cs typeface="Arial" pitchFamily="34" charset="0"/>
            </a:endParaRPr>
          </a:p>
        </p:txBody>
      </p:sp>
      <p:sp>
        <p:nvSpPr>
          <p:cNvPr id="14" name="Rectangle 12"/>
          <p:cNvSpPr txBox="1">
            <a:spLocks noChangeArrowheads="1"/>
          </p:cNvSpPr>
          <p:nvPr/>
        </p:nvSpPr>
        <p:spPr bwMode="auto">
          <a:xfrm>
            <a:off x="1929653" y="4639950"/>
            <a:ext cx="721434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 algn="ctr"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Совещание ПАО «Газпром» 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0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3-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0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6.1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2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.201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8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 г. </a:t>
            </a:r>
            <a:endParaRPr lang="ru-RU" sz="16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7171" name="Picture 3" descr="C:\Users\p.efremov\Desktop\Доклад\КС МАЙКОП\КС_МАЙКОПСКАЯ_2018\IMG_34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6" r="9592"/>
          <a:stretch/>
        </p:blipFill>
        <p:spPr bwMode="auto">
          <a:xfrm>
            <a:off x="0" y="1083377"/>
            <a:ext cx="4533734" cy="354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p.efremov\Desktop\Доклад\КС МАЙКОП\КС_МАЙКОПСКАЯ_2018\IMG_349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890"/>
          <a:stretch/>
        </p:blipFill>
        <p:spPr bwMode="auto">
          <a:xfrm rot="10800000" flipV="1">
            <a:off x="4457699" y="1083378"/>
            <a:ext cx="4686300" cy="354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457699" y="1083378"/>
            <a:ext cx="0" cy="354577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Двойная стрелка влево/вправо 3"/>
          <p:cNvSpPr/>
          <p:nvPr/>
        </p:nvSpPr>
        <p:spPr>
          <a:xfrm>
            <a:off x="3340286" y="1261177"/>
            <a:ext cx="2234826" cy="885123"/>
          </a:xfrm>
          <a:prstGeom prst="leftRightArrow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536826" y="3759200"/>
            <a:ext cx="3200774" cy="660400"/>
          </a:xfrm>
          <a:prstGeom prst="rect">
            <a:avLst/>
          </a:prstGeom>
          <a:solidFill>
            <a:srgbClr val="0070C0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Узел учета газа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624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89111"/>
            <a:ext cx="9144000" cy="3545773"/>
          </a:xfrm>
          <a:prstGeom prst="rect">
            <a:avLst/>
          </a:prstGeom>
          <a:effectLst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126380" y="153620"/>
            <a:ext cx="6820891" cy="70225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 smtClean="0"/>
              <a:t>Проблемные вопросы, которые были выявлены в процессе реализации инвестиционного проекта</a:t>
            </a:r>
            <a:endParaRPr lang="ru-RU" sz="2400" dirty="0">
              <a:cs typeface="Arial" pitchFamily="34" charset="0"/>
            </a:endParaRPr>
          </a:p>
        </p:txBody>
      </p:sp>
      <p:sp>
        <p:nvSpPr>
          <p:cNvPr id="14" name="Rectangle 12"/>
          <p:cNvSpPr txBox="1">
            <a:spLocks noChangeArrowheads="1"/>
          </p:cNvSpPr>
          <p:nvPr/>
        </p:nvSpPr>
        <p:spPr bwMode="auto">
          <a:xfrm>
            <a:off x="1929653" y="4639950"/>
            <a:ext cx="721434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 algn="ctr"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Совещание ПАО «Газпром» 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0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3-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0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6.1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2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.201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8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 г. </a:t>
            </a:r>
            <a:endParaRPr lang="ru-RU" sz="16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89112"/>
            <a:ext cx="2663129" cy="35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4671" y="1089112"/>
            <a:ext cx="2659329" cy="3545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80674" y="2509444"/>
            <a:ext cx="570640" cy="5431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766331" y="1389935"/>
            <a:ext cx="1965157" cy="30995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право 2"/>
          <p:cNvSpPr/>
          <p:nvPr/>
        </p:nvSpPr>
        <p:spPr>
          <a:xfrm rot="10800000">
            <a:off x="5787923" y="3860041"/>
            <a:ext cx="978408" cy="484632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790065" y="3917691"/>
            <a:ext cx="3066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Пульт приемный С 2000 - БИ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981765" y="1213772"/>
            <a:ext cx="31804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Пульт приёмно-контрольный </a:t>
            </a:r>
            <a:r>
              <a:rPr lang="ru-RU" dirty="0" smtClean="0"/>
              <a:t>автоматической системы пожарной сигнализации С2000-М </a:t>
            </a:r>
            <a:endParaRPr lang="ru-RU" dirty="0"/>
          </a:p>
        </p:txBody>
      </p:sp>
      <p:sp>
        <p:nvSpPr>
          <p:cNvPr id="9" name="Стрелка углом 8"/>
          <p:cNvSpPr/>
          <p:nvPr/>
        </p:nvSpPr>
        <p:spPr>
          <a:xfrm>
            <a:off x="1929653" y="1546917"/>
            <a:ext cx="1122930" cy="948777"/>
          </a:xfrm>
          <a:prstGeom prst="ben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0481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83377"/>
            <a:ext cx="9144000" cy="3545773"/>
          </a:xfrm>
          <a:prstGeom prst="rect">
            <a:avLst/>
          </a:prstGeom>
          <a:effectLst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126380" y="153620"/>
            <a:ext cx="6820891" cy="70225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 smtClean="0"/>
              <a:t>Выход из строя коробки приводов на </a:t>
            </a:r>
            <a:br>
              <a:rPr lang="ru-RU" sz="2400" dirty="0" smtClean="0"/>
            </a:br>
            <a:r>
              <a:rPr lang="ru-RU" sz="2400" dirty="0" smtClean="0"/>
              <a:t>ГПА № 2 КС «Майкопская»</a:t>
            </a:r>
            <a:endParaRPr lang="ru-RU" sz="2400" dirty="0">
              <a:cs typeface="Arial" pitchFamily="34" charset="0"/>
            </a:endParaRPr>
          </a:p>
        </p:txBody>
      </p:sp>
      <p:sp>
        <p:nvSpPr>
          <p:cNvPr id="14" name="Rectangle 12"/>
          <p:cNvSpPr txBox="1">
            <a:spLocks noChangeArrowheads="1"/>
          </p:cNvSpPr>
          <p:nvPr/>
        </p:nvSpPr>
        <p:spPr bwMode="auto">
          <a:xfrm>
            <a:off x="1929653" y="4639950"/>
            <a:ext cx="721434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 algn="ctr"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Совещание ПАО «Газпром» 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0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3-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0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6.1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2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.201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8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 г. </a:t>
            </a:r>
            <a:endParaRPr lang="ru-RU" sz="16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6146" name="Picture 2" descr="C:\Users\p.efremov\Desktop\Доклад\1\IMG-20181010-WA0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6302" y="1083377"/>
            <a:ext cx="4727697" cy="354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p.efremov\Desktop\Доклад\1\IMG-20181009-WA0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083377"/>
            <a:ext cx="4727697" cy="354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27250" y="2489200"/>
            <a:ext cx="1098550" cy="850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727695" y="1083376"/>
            <a:ext cx="4416303" cy="35457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Скругленная соединительная линия 9"/>
          <p:cNvCxnSpPr/>
          <p:nvPr/>
        </p:nvCxnSpPr>
        <p:spPr>
          <a:xfrm flipV="1">
            <a:off x="3225800" y="1083377"/>
            <a:ext cx="1501895" cy="1405823"/>
          </a:xfrm>
          <a:prstGeom prst="curvedConnector3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0865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83377"/>
            <a:ext cx="9144000" cy="3545773"/>
          </a:xfrm>
          <a:prstGeom prst="rect">
            <a:avLst/>
          </a:prstGeom>
          <a:effectLst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126380" y="153620"/>
            <a:ext cx="6820891" cy="702258"/>
          </a:xfrm>
        </p:spPr>
        <p:txBody>
          <a:bodyPr anchor="ctr" anchorCtr="0"/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 smtClean="0"/>
              <a:t>Компрессорная сжатого воздуха</a:t>
            </a:r>
            <a:endParaRPr lang="ru-RU" sz="2400" dirty="0">
              <a:cs typeface="Arial" pitchFamily="34" charset="0"/>
            </a:endParaRPr>
          </a:p>
        </p:txBody>
      </p:sp>
      <p:sp>
        <p:nvSpPr>
          <p:cNvPr id="14" name="Rectangle 12"/>
          <p:cNvSpPr txBox="1">
            <a:spLocks noChangeArrowheads="1"/>
          </p:cNvSpPr>
          <p:nvPr/>
        </p:nvSpPr>
        <p:spPr bwMode="auto">
          <a:xfrm>
            <a:off x="1929653" y="4639950"/>
            <a:ext cx="721434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 algn="ctr"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Совещание ПАО «Газпром» 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0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3-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0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6.1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2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.201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8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 г. </a:t>
            </a:r>
            <a:endParaRPr lang="ru-RU" sz="16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" r="33302" b="29562"/>
          <a:stretch/>
        </p:blipFill>
        <p:spPr bwMode="auto">
          <a:xfrm>
            <a:off x="-1" y="1083377"/>
            <a:ext cx="5936282" cy="3545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6281" y="2835609"/>
            <a:ext cx="3207719" cy="1804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6281" y="1083377"/>
            <a:ext cx="3207719" cy="1804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5936281" y="1083377"/>
            <a:ext cx="0" cy="354577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5936281" y="2886483"/>
            <a:ext cx="320771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0865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83377"/>
            <a:ext cx="9144000" cy="3545773"/>
          </a:xfrm>
          <a:prstGeom prst="rect">
            <a:avLst/>
          </a:prstGeom>
          <a:effectLst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126380" y="153620"/>
            <a:ext cx="6820891" cy="702258"/>
          </a:xfrm>
        </p:spPr>
        <p:txBody>
          <a:bodyPr anchor="ctr" anchorCtr="0"/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 smtClean="0"/>
              <a:t>Повреждение кабеля БЗРТ</a:t>
            </a:r>
            <a:endParaRPr lang="ru-RU" sz="2400" dirty="0">
              <a:cs typeface="Arial" pitchFamily="34" charset="0"/>
            </a:endParaRPr>
          </a:p>
        </p:txBody>
      </p:sp>
      <p:sp>
        <p:nvSpPr>
          <p:cNvPr id="14" name="Rectangle 12"/>
          <p:cNvSpPr txBox="1">
            <a:spLocks noChangeArrowheads="1"/>
          </p:cNvSpPr>
          <p:nvPr/>
        </p:nvSpPr>
        <p:spPr bwMode="auto">
          <a:xfrm>
            <a:off x="1929653" y="4639950"/>
            <a:ext cx="721434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 algn="ctr"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Совещание ПАО «Газпром» 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0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3-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0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6.1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2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.201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8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 г. </a:t>
            </a:r>
            <a:endParaRPr lang="ru-RU" sz="16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026" name="Picture 2" descr="C:\Users\p.efremov\Desktop\Доклад\1\IMG-20180919-WA0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83375"/>
            <a:ext cx="4727697" cy="354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.efremov\Desktop\Доклад\1\IMG-20180919-WA00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507" t="7492" b="19187"/>
          <a:stretch/>
        </p:blipFill>
        <p:spPr bwMode="auto">
          <a:xfrm>
            <a:off x="4727696" y="1094179"/>
            <a:ext cx="4416304" cy="354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35524" y="2595282"/>
            <a:ext cx="2413747" cy="19027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732181" y="1083375"/>
            <a:ext cx="4411819" cy="35457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углом 11"/>
          <p:cNvSpPr/>
          <p:nvPr/>
        </p:nvSpPr>
        <p:spPr>
          <a:xfrm>
            <a:off x="3042397" y="2265827"/>
            <a:ext cx="1685299" cy="329453"/>
          </a:xfrm>
          <a:prstGeom prst="ben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865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83377"/>
            <a:ext cx="9144000" cy="3545773"/>
          </a:xfrm>
          <a:prstGeom prst="rect">
            <a:avLst/>
          </a:prstGeom>
          <a:effectLst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126380" y="153620"/>
            <a:ext cx="6820891" cy="702258"/>
          </a:xfrm>
        </p:spPr>
        <p:txBody>
          <a:bodyPr anchor="ctr" anchorCtr="0"/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 smtClean="0"/>
              <a:t>Проблемы монтажа трубопроводов масла и воздуха</a:t>
            </a:r>
            <a:endParaRPr lang="ru-RU" sz="2400" dirty="0">
              <a:cs typeface="Arial" pitchFamily="34" charset="0"/>
            </a:endParaRPr>
          </a:p>
        </p:txBody>
      </p:sp>
      <p:sp>
        <p:nvSpPr>
          <p:cNvPr id="14" name="Rectangle 12"/>
          <p:cNvSpPr txBox="1">
            <a:spLocks noChangeArrowheads="1"/>
          </p:cNvSpPr>
          <p:nvPr/>
        </p:nvSpPr>
        <p:spPr bwMode="auto">
          <a:xfrm>
            <a:off x="1929653" y="4639950"/>
            <a:ext cx="721434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 algn="ctr"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Совещание ПАО «Газпром» 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0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3-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0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6.1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2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.201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8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 г. </a:t>
            </a:r>
            <a:endParaRPr lang="ru-RU" sz="16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83375"/>
            <a:ext cx="4572000" cy="3545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083376"/>
            <a:ext cx="4572001" cy="3545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 flipV="1">
            <a:off x="4572000" y="1072367"/>
            <a:ext cx="0" cy="355678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0865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495705361"/>
              </p:ext>
            </p:extLst>
          </p:nvPr>
        </p:nvGraphicFramePr>
        <p:xfrm>
          <a:off x="0" y="1083377"/>
          <a:ext cx="9144000" cy="35457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72000"/>
                <a:gridCol w="4572000"/>
              </a:tblGrid>
              <a:tr h="35457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">
                          <a:effectLst/>
                        </a:rPr>
                        <a:t>Остановов из режима «Магистраль» по причине: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">
                          <a:effectLst/>
                        </a:rPr>
                        <a:t>Низкого давления на СГУ - 7 шт.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">
                          <a:effectLst/>
                        </a:rPr>
                        <a:t>БЗРТ: Аварийная частота вращения ротора СТ - 3 шт.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">
                          <a:effectLst/>
                        </a:rPr>
                        <a:t>Уровень масла ГТД аварийно высокий - 1 шт.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">
                          <a:effectLst/>
                        </a:rPr>
                        <a:t>Осевой сдвиг ротора нагнетателя аварийно высокий - 1 шт.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">
                          <a:effectLst/>
                        </a:rPr>
                        <a:t>Срабатывание пожарной сигнализации в ОД - 1 шт.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">
                          <a:effectLst/>
                        </a:rPr>
                        <a:t>Опасная вибрация ГТД - 3 шт.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">
                          <a:effectLst/>
                        </a:rPr>
                        <a:t>Отказ всех каналов измерения частоты вращения ТК - 1 шт.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">
                          <a:effectLst/>
                        </a:rPr>
                        <a:t>Наличие стружки в масле Т.К. - 1 шт.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">
                          <a:effectLst/>
                        </a:rPr>
                        <a:t> </a:t>
                      </a:r>
                      <a:endParaRPr lang="ru-RU" sz="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71" marR="837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" dirty="0">
                          <a:effectLst/>
                        </a:rPr>
                        <a:t>Остановов при запуске ГПА по причине: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" dirty="0">
                          <a:effectLst/>
                        </a:rPr>
                        <a:t>Нет розжига в камере сгорания на запуск - 14 шт.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" dirty="0">
                          <a:effectLst/>
                        </a:rPr>
                        <a:t>Средняя температура газа за  турбиной аварийно высокая (на запуске) - 9 шт.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" dirty="0">
                          <a:effectLst/>
                        </a:rPr>
                        <a:t>Отказ всех каналов измерения частоты вращения СТ - 4 шт.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" dirty="0">
                          <a:effectLst/>
                        </a:rPr>
                        <a:t>Повышение температуры на запуске - 11 шт.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" dirty="0">
                          <a:effectLst/>
                        </a:rPr>
                        <a:t>Раскрутка СТ - 1 шт.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" dirty="0">
                          <a:effectLst/>
                        </a:rPr>
                        <a:t>Само перестановка крана №4 - 1 шт.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" dirty="0">
                          <a:effectLst/>
                        </a:rPr>
                        <a:t>Температура масла на входе в двигатель аварийно высокая (неисправность датчика) - 1 шт.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" dirty="0">
                          <a:effectLst/>
                        </a:rPr>
                        <a:t>БЗРТ: Аварийная частота вращения ротора СТ - 1 шт.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" dirty="0">
                          <a:effectLst/>
                        </a:rPr>
                        <a:t>Наличие стружки в масле Т.К. - 1 шт.</a:t>
                      </a:r>
                      <a:endParaRPr lang="ru-RU" sz="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371" marR="8371" marT="0" marB="0"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83377"/>
            <a:ext cx="9144000" cy="3545773"/>
          </a:xfrm>
          <a:prstGeom prst="rect">
            <a:avLst/>
          </a:prstGeom>
          <a:effectLst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126380" y="153620"/>
            <a:ext cx="6820891" cy="702258"/>
          </a:xfrm>
        </p:spPr>
        <p:txBody>
          <a:bodyPr anchor="ctr" anchorCtr="0"/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 smtClean="0"/>
              <a:t>Отказы в работе и </a:t>
            </a:r>
            <a:r>
              <a:rPr lang="ru-RU" sz="2400" dirty="0"/>
              <a:t>незавершённые </a:t>
            </a:r>
            <a:r>
              <a:rPr lang="ru-RU" sz="2400" dirty="0" smtClean="0"/>
              <a:t>пуски ГПА</a:t>
            </a:r>
            <a:r>
              <a:rPr lang="ru-RU" sz="2400" dirty="0"/>
              <a:t>.</a:t>
            </a:r>
            <a:endParaRPr lang="ru-RU" sz="2400" dirty="0">
              <a:cs typeface="Arial" pitchFamily="34" charset="0"/>
            </a:endParaRPr>
          </a:p>
        </p:txBody>
      </p:sp>
      <p:sp>
        <p:nvSpPr>
          <p:cNvPr id="14" name="Rectangle 12"/>
          <p:cNvSpPr txBox="1">
            <a:spLocks noChangeArrowheads="1"/>
          </p:cNvSpPr>
          <p:nvPr/>
        </p:nvSpPr>
        <p:spPr bwMode="auto">
          <a:xfrm>
            <a:off x="1929653" y="4639950"/>
            <a:ext cx="721434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 algn="ctr"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Совещание ПАО «Газпром» 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0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3-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0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6.1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2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.201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8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 г. </a:t>
            </a:r>
            <a:endParaRPr lang="ru-RU" sz="1600" dirty="0">
              <a:solidFill>
                <a:schemeClr val="bg1"/>
              </a:solidFill>
              <a:latin typeface="Arial Narrow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45633908"/>
              </p:ext>
            </p:extLst>
          </p:nvPr>
        </p:nvGraphicFramePr>
        <p:xfrm>
          <a:off x="0" y="1083377"/>
          <a:ext cx="9144000" cy="35457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74459"/>
                <a:gridCol w="907676"/>
                <a:gridCol w="4161865"/>
              </a:tblGrid>
              <a:tr h="35457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Остановы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режима «Магистраль» по причине: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Низкого давления на СГУ - 7 шт.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БЗРТ: Аварийная частота вращения ротора СТ - 3 шт.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масла ГТД аварийно высокий - 1 шт.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Осевой сдвиг ротора нагнетателя аварийно высокий - 1 шт.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Срабатывание пожарной сигнализации в ОД - 1 шт.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Опасная вибрация ГТД - 3 шт.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Отказ всех каналов измерения частоты вращения ТК - 1 шт.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стружки в масле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ТК -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шт.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8371" marR="8371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8371" marR="837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Остановы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 запуске ГПА по причине: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 розжига в камере сгорания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- 15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 температура газа за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турбиной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аварийно высокая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шт.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Отказ всех каналов измерения частоты вращения СТ - 4 шт.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температуры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шт.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Раскрутка СТ - 1 шт.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 перестановка крана №4 - 1 шт.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Температура масла на входе в двигатель аварийно высокая (неисправность датчика) - 1 шт.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БЗРТ: Аварийная </a:t>
                      </a: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частота вращения ротора </a:t>
                      </a: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СТ-1 </a:t>
                      </a: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стружки в масле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ТК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- 1 шт.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8371" marR="8371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30865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 bwMode="auto">
          <a:xfrm>
            <a:off x="2155451" y="105480"/>
            <a:ext cx="67627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Arial" pitchFamily="34" charset="0"/>
              </a:rPr>
              <a:t>Газотранспортная система</a:t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Arial" pitchFamily="34" charset="0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Arial" pitchFamily="34" charset="0"/>
              </a:rPr>
              <a:t>ООО «Газпром трансгаз Краснодар»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2256811"/>
              </p:ext>
            </p:extLst>
          </p:nvPr>
        </p:nvGraphicFramePr>
        <p:xfrm>
          <a:off x="416966" y="1158492"/>
          <a:ext cx="3324347" cy="34764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48639"/>
                <a:gridCol w="1075708"/>
              </a:tblGrid>
              <a:tr h="524000"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b="1" dirty="0" smtClean="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9 238</a:t>
                      </a:r>
                      <a:r>
                        <a:rPr lang="en-US" sz="2400" b="1" baseline="0" dirty="0" smtClean="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1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км</a:t>
                      </a:r>
                      <a:r>
                        <a:rPr lang="en-US" sz="11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  </a:t>
                      </a:r>
                      <a:r>
                        <a:rPr lang="ru-RU" sz="11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/>
                      </a:r>
                      <a:br>
                        <a:rPr lang="ru-RU" sz="11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</a:br>
                      <a:r>
                        <a:rPr lang="ru-RU" sz="11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линейной</a:t>
                      </a:r>
                      <a:r>
                        <a:rPr lang="ru-RU" sz="1100" b="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 части </a:t>
                      </a:r>
                      <a:br>
                        <a:rPr lang="ru-RU" sz="1100" b="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</a:br>
                      <a:r>
                        <a:rPr lang="ru-RU" sz="1100" b="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магистральных газопроводов</a:t>
                      </a:r>
                      <a:endParaRPr lang="en-US" sz="1100" b="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sz="11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50892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Краснодарский</a:t>
                      </a:r>
                      <a:r>
                        <a:rPr lang="ru-RU" sz="12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 край</a:t>
                      </a:r>
                      <a:endParaRPr lang="ru-RU" sz="12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</a:txBody>
                  <a:tcPr marL="36000" marR="3600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5 482 </a:t>
                      </a:r>
                      <a:r>
                        <a:rPr lang="ru-RU" sz="11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км</a:t>
                      </a:r>
                      <a:endParaRPr lang="ru-RU" sz="11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</a:txBody>
                  <a:tcPr marL="0" marR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0892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Ростовская область</a:t>
                      </a:r>
                      <a:endParaRPr lang="ru-RU" sz="12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ru-RU" sz="18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3 165 </a:t>
                      </a:r>
                      <a:r>
                        <a:rPr lang="ru-RU" sz="11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км</a:t>
                      </a:r>
                      <a:endParaRPr lang="ru-RU" sz="1100" b="0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0892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Республика Адыгея</a:t>
                      </a:r>
                      <a:endParaRPr lang="ru-RU" sz="12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</a:txBody>
                  <a:tcPr marL="36000" marR="3600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580</a:t>
                      </a:r>
                      <a:r>
                        <a:rPr lang="ru-RU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1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км</a:t>
                      </a:r>
                      <a:endParaRPr lang="ru-RU" sz="11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</a:txBody>
                  <a:tcPr marL="0" marR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089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80000"/>
                        </a:lnSpc>
                      </a:pPr>
                      <a:r>
                        <a:rPr lang="ru-RU" sz="12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Ставропольский край</a:t>
                      </a:r>
                      <a:endParaRPr lang="ru-RU" sz="1200" b="1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80000"/>
                        </a:lnSpc>
                      </a:pPr>
                      <a:r>
                        <a:rPr lang="ru-RU" sz="18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11</a:t>
                      </a:r>
                      <a:r>
                        <a:rPr lang="ru-RU" sz="14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1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км</a:t>
                      </a:r>
                    </a:p>
                  </a:txBody>
                  <a:tcPr marL="0" marR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0892">
                <a:tc grid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80000"/>
                        </a:lnSpc>
                      </a:pPr>
                      <a:r>
                        <a:rPr lang="ru-RU" sz="11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            </a:t>
                      </a:r>
                      <a:r>
                        <a:rPr lang="ru-RU" sz="18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14</a:t>
                      </a:r>
                      <a:r>
                        <a:rPr lang="ru-RU" sz="16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1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8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КС</a:t>
                      </a:r>
                    </a:p>
                  </a:txBody>
                  <a:tcPr marL="36000" marR="36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ru-RU" sz="1000" kern="1200" dirty="0" smtClean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50892">
                <a:tc grid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80000"/>
                        </a:lnSpc>
                      </a:pPr>
                      <a:r>
                        <a:rPr lang="ru-RU" sz="11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            </a:t>
                      </a:r>
                      <a:r>
                        <a:rPr lang="ru-RU" sz="18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355</a:t>
                      </a:r>
                      <a:r>
                        <a:rPr lang="ru-RU" sz="16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  </a:t>
                      </a:r>
                      <a:r>
                        <a:rPr lang="ru-RU" sz="18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ГРС</a:t>
                      </a:r>
                    </a:p>
                  </a:txBody>
                  <a:tcPr marL="36000" marR="36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ru-RU" sz="1000" kern="1200" dirty="0" smtClean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50892">
                <a:tc grid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80000"/>
                        </a:lnSpc>
                      </a:pPr>
                      <a:r>
                        <a:rPr lang="ru-RU" sz="18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      24</a:t>
                      </a:r>
                      <a:r>
                        <a:rPr lang="ru-RU" sz="16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1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8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АГНКС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ru-RU" sz="1000" kern="1200" dirty="0" smtClean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67946">
                <a:tc grid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80000"/>
                        </a:lnSpc>
                      </a:pPr>
                      <a:r>
                        <a:rPr lang="ru-RU" sz="18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     </a:t>
                      </a:r>
                      <a:r>
                        <a:rPr lang="ru-RU" sz="18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13 094 </a:t>
                      </a:r>
                      <a:r>
                        <a:rPr lang="ru-RU" sz="16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км</a:t>
                      </a:r>
                      <a:r>
                        <a:rPr lang="ru-RU" sz="12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  </a:t>
                      </a:r>
                      <a:r>
                        <a:rPr lang="ru-RU" sz="16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линий</a:t>
                      </a:r>
                      <a:r>
                        <a:rPr lang="ru-RU" sz="1600" b="0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 связи</a:t>
                      </a:r>
                      <a:endParaRPr lang="ru-RU" sz="1600" b="0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ru-RU" sz="1000" kern="1200" dirty="0" smtClean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" name="Picture 25" descr="C:\Users\b.mukhin\Desktop\Для презентации\icon_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928" y="3911459"/>
            <a:ext cx="318104" cy="27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7" descr="C:\Users\b.mukhin\Desktop\Для презентации\1565656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1000"/>
                    </a14:imgEffect>
                    <a14:imgEffect>
                      <a14:brightnessContrast brigh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719" y="3197144"/>
            <a:ext cx="305584" cy="3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2" descr="C:\Users\b.mukhin\Desktop\Для презентации\44894564654_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6313" y="1755649"/>
            <a:ext cx="963930" cy="366155"/>
          </a:xfrm>
          <a:prstGeom prst="rect">
            <a:avLst/>
          </a:prstGeom>
          <a:noFill/>
          <a:extLst/>
        </p:spPr>
      </p:pic>
      <p:pic>
        <p:nvPicPr>
          <p:cNvPr id="8" name="Picture 32" descr="C:\Users\b.mukhin\Desktop\Для презентации\44894564654_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6313" y="2121804"/>
            <a:ext cx="963930" cy="36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2" descr="C:\Users\b.mukhin\Desktop\Для презентации\44894564654_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8617" y="2487959"/>
            <a:ext cx="963930" cy="36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2" descr="C:\Users\b.mukhin\Desktop\Для презентации\44894564654_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6313" y="2854114"/>
            <a:ext cx="963930" cy="36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4" descr="C:\Users\b.mukhin\Desktop\Для презентации\667645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50000"/>
                    </a14:imgEffect>
                    <a14:imgEffect>
                      <a14:brightnessContrast bright="1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000" y="3576389"/>
            <a:ext cx="294567" cy="27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6" descr="C:\Users\b.mukhin\Desktop\Для презентации\500_F_15200703_mdkl3lR6HIFgV51deDgMREny4L1QeA8H.jpg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E3E6E6"/>
              </a:clrFrom>
              <a:clrTo>
                <a:srgbClr val="E3E6E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" b="22726"/>
          <a:stretch/>
        </p:blipFill>
        <p:spPr bwMode="auto">
          <a:xfrm>
            <a:off x="396839" y="4264818"/>
            <a:ext cx="366710" cy="28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.radkevich\Desktop\балансовая 2017\Для презентации (карты)\map_v10.png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340502" y="1080524"/>
            <a:ext cx="4788000" cy="3524400"/>
          </a:xfrm>
          <a:prstGeom prst="rect">
            <a:avLst/>
          </a:prstGeom>
          <a:noFill/>
        </p:spPr>
      </p:pic>
      <p:sp>
        <p:nvSpPr>
          <p:cNvPr id="14" name="Rectangle 12"/>
          <p:cNvSpPr txBox="1">
            <a:spLocks noChangeArrowheads="1"/>
          </p:cNvSpPr>
          <p:nvPr/>
        </p:nvSpPr>
        <p:spPr bwMode="auto">
          <a:xfrm>
            <a:off x="1929653" y="4639950"/>
            <a:ext cx="721434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 algn="ctr"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Совещание ПАО «Газпром» 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0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3-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0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6.1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2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.201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8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 г. </a:t>
            </a:r>
            <a:endParaRPr lang="ru-RU" sz="1600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05895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83377"/>
            <a:ext cx="9144000" cy="3545773"/>
          </a:xfrm>
          <a:prstGeom prst="rect">
            <a:avLst/>
          </a:prstGeom>
          <a:effectLst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126380" y="299923"/>
            <a:ext cx="6820891" cy="40233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 smtClean="0"/>
              <a:t>Перенос сроков сдачи объекта в эксплуатацию</a:t>
            </a:r>
            <a:endParaRPr lang="ru-RU" sz="2400" dirty="0">
              <a:cs typeface="Arial" pitchFamily="34" charset="0"/>
            </a:endParaRPr>
          </a:p>
        </p:txBody>
      </p:sp>
      <p:sp>
        <p:nvSpPr>
          <p:cNvPr id="14" name="Rectangle 12"/>
          <p:cNvSpPr txBox="1">
            <a:spLocks noChangeArrowheads="1"/>
          </p:cNvSpPr>
          <p:nvPr/>
        </p:nvSpPr>
        <p:spPr bwMode="auto">
          <a:xfrm>
            <a:off x="1929653" y="4639950"/>
            <a:ext cx="721434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 algn="ctr"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Совещание ПАО «Газпром» 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0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3-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0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6.1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2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.201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8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 г. </a:t>
            </a:r>
            <a:endParaRPr lang="ru-RU" sz="16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5" b="50000"/>
          <a:stretch/>
        </p:blipFill>
        <p:spPr bwMode="auto">
          <a:xfrm>
            <a:off x="2125980" y="1083377"/>
            <a:ext cx="7018020" cy="111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5980" y="2195797"/>
            <a:ext cx="7018020" cy="1167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5980" y="3351753"/>
            <a:ext cx="7018020" cy="1249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74380" y="1493519"/>
            <a:ext cx="716280" cy="6324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8336280" y="2651760"/>
            <a:ext cx="754380" cy="640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298180" y="3821316"/>
            <a:ext cx="792480" cy="7125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141220" y="1083377"/>
            <a:ext cx="7002780" cy="1095985"/>
          </a:xfrm>
          <a:prstGeom prst="rect">
            <a:avLst/>
          </a:prstGeom>
          <a:noFill/>
          <a:ln w="38100"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141220" y="2195796"/>
            <a:ext cx="7002780" cy="1167500"/>
          </a:xfrm>
          <a:prstGeom prst="rect">
            <a:avLst/>
          </a:prstGeom>
          <a:noFill/>
          <a:ln w="38100"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125980" y="3366174"/>
            <a:ext cx="7018020" cy="1246916"/>
          </a:xfrm>
          <a:prstGeom prst="rect">
            <a:avLst/>
          </a:prstGeom>
          <a:noFill/>
          <a:ln w="38100"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1440179" y="1497329"/>
            <a:ext cx="641873" cy="419101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>
            <a:off x="1440179" y="2659380"/>
            <a:ext cx="641873" cy="419101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1454522" y="3923365"/>
            <a:ext cx="641873" cy="419101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43840" y="1238249"/>
            <a:ext cx="1120140" cy="9372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График в  январе </a:t>
            </a:r>
            <a:r>
              <a:rPr lang="ru-RU" sz="1600" dirty="0"/>
              <a:t>2018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43840" y="2387633"/>
            <a:ext cx="1120140" cy="9372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График в  июле</a:t>
            </a:r>
            <a:endParaRPr lang="ru-RU" sz="1600" dirty="0" smtClean="0"/>
          </a:p>
          <a:p>
            <a:pPr algn="ctr"/>
            <a:r>
              <a:rPr lang="ru-RU" sz="1600" dirty="0" smtClean="0"/>
              <a:t>2018 </a:t>
            </a:r>
            <a:endParaRPr lang="ru-RU" sz="16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243840" y="3664286"/>
            <a:ext cx="1120140" cy="9372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График </a:t>
            </a:r>
            <a:r>
              <a:rPr lang="ru-RU" sz="1600" dirty="0" smtClean="0"/>
              <a:t>в</a:t>
            </a:r>
            <a:r>
              <a:rPr lang="ru-RU" sz="1600" dirty="0" smtClean="0"/>
              <a:t> сентябре </a:t>
            </a:r>
            <a:r>
              <a:rPr lang="ru-RU" sz="1600" dirty="0"/>
              <a:t>2018 </a:t>
            </a:r>
          </a:p>
        </p:txBody>
      </p:sp>
    </p:spTree>
    <p:extLst>
      <p:ext uri="{BB962C8B-B14F-4D97-AF65-F5344CB8AC3E}">
        <p14:creationId xmlns:p14="http://schemas.microsoft.com/office/powerpoint/2010/main" xmlns="" val="351130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/>
          <p:cNvSpPr txBox="1">
            <a:spLocks noChangeArrowheads="1"/>
          </p:cNvSpPr>
          <p:nvPr/>
        </p:nvSpPr>
        <p:spPr bwMode="auto">
          <a:xfrm>
            <a:off x="1929653" y="4639950"/>
            <a:ext cx="721434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 algn="ctr"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Совещание ПАО «Газпром» 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0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3-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0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6.1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2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.201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8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 г. </a:t>
            </a:r>
            <a:endParaRPr lang="ru-RU" sz="16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69181"/>
            <a:ext cx="5324427" cy="3570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733"/>
          <a:stretch/>
        </p:blipFill>
        <p:spPr bwMode="auto">
          <a:xfrm>
            <a:off x="5324427" y="1069181"/>
            <a:ext cx="3819572" cy="1891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512"/>
          <a:stretch/>
        </p:blipFill>
        <p:spPr bwMode="auto">
          <a:xfrm>
            <a:off x="5324427" y="2743200"/>
            <a:ext cx="3819572" cy="1896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20154900" y="134112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5324427" y="1069181"/>
            <a:ext cx="0" cy="357076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5324427" y="2743200"/>
            <a:ext cx="381957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1929651" y="128885"/>
            <a:ext cx="72143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Narrow" pitchFamily="34" charset="0"/>
                <a:ea typeface="+mj-ea"/>
                <a:cs typeface="+mj-cs"/>
              </a:rPr>
              <a:t>Обеспечение закачки газа в Краснодарское ПХГ</a:t>
            </a:r>
          </a:p>
          <a:p>
            <a:r>
              <a:rPr lang="ru-RU" sz="2400" dirty="0">
                <a:solidFill>
                  <a:schemeClr val="bg1"/>
                </a:solidFill>
                <a:latin typeface="Arial Narrow" pitchFamily="34" charset="0"/>
                <a:ea typeface="+mj-ea"/>
                <a:cs typeface="+mj-cs"/>
              </a:rPr>
              <a:t>в режиме ПНР объекта</a:t>
            </a:r>
          </a:p>
        </p:txBody>
      </p:sp>
    </p:spTree>
    <p:extLst>
      <p:ext uri="{BB962C8B-B14F-4D97-AF65-F5344CB8AC3E}">
        <p14:creationId xmlns:p14="http://schemas.microsoft.com/office/powerpoint/2010/main" xmlns="" val="5157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2117669" y="102940"/>
            <a:ext cx="6838314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  <a:latin typeface="Arial Narrow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ru-RU" dirty="0"/>
              <a:t>Предложения в протокол совещания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095902"/>
            <a:ext cx="914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ООО «Газпром трансгаз Краснодар» подготовить и направить на согласование </a:t>
            </a:r>
            <a:r>
              <a:rPr lang="ru-RU" sz="1400" b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в </a:t>
            </a:r>
            <a:r>
              <a:rPr lang="ru-RU" sz="1400" b="1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Департаменты ПАО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«Газпром»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(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Михаленко В.А.) и (Скрынников С.В.) проект программы капитального ремонта выходных устройств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ГПА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12/16 Урал на КС «Краснодарская».</a:t>
            </a:r>
          </a:p>
          <a:p>
            <a:pPr algn="just"/>
            <a:endParaRPr lang="ru-RU" sz="1400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Департаментам ПАО «Газпром» (</a:t>
            </a:r>
            <a:r>
              <a:rPr lang="ru-RU" sz="1400" b="1" dirty="0" err="1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Михаленко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 В.А.) и (Скрынников С.В.) оказать содействие ООО «Газпром трансгаз Краснодар» в решении вопросов по приобретению и ремонту кранов «металл по металлу» с температурой рабочей среды до 300°С.</a:t>
            </a: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При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проведении реконструкции действующих КС, а так же строительстве новых, для проведения ПНР ГПА привлекать изготовителей ГПА.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 </a:t>
            </a:r>
          </a:p>
          <a:p>
            <a:pPr lvl="0" algn="just"/>
            <a:endParaRPr lang="ru-RU" sz="1400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ООО «Газпром центрремонт» совместно с ООО «Акваток» и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ОАО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«</a:t>
            </a: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Газэнергосервис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»  организовать работы по разработке технической документации по ремонту насосов </a:t>
            </a: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Mitsubishi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Heavy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Industries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 и изготовлению российских аналогов роторов и маслонасосов взамен применяемого оборудования на нагнетателях с СПЧ 7V-3 и 7V-4 ГПА 12/16 Урал КС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«Краснодарская».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endParaRPr lang="ru-RU" sz="1400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5" name="Rectangle 12"/>
          <p:cNvSpPr txBox="1">
            <a:spLocks noChangeArrowheads="1"/>
          </p:cNvSpPr>
          <p:nvPr/>
        </p:nvSpPr>
        <p:spPr bwMode="auto">
          <a:xfrm>
            <a:off x="1929653" y="4639950"/>
            <a:ext cx="721434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 algn="ctr"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Совещание ПАО «Газпром» 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0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3-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0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6.1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2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.201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8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 г. </a:t>
            </a:r>
            <a:endParaRPr lang="ru-RU" sz="1600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563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9652" y="1082138"/>
            <a:ext cx="7214856" cy="1095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105584" y="1481839"/>
            <a:ext cx="4591052" cy="400110"/>
          </a:xfrm>
        </p:spPr>
        <p:txBody>
          <a:bodyPr/>
          <a:lstStyle/>
          <a:p>
            <a:r>
              <a:rPr lang="ru-RU" dirty="0" smtClean="0"/>
              <a:t>БЛАГОДАРЮ ЗА ВНИМАНИЕ!</a:t>
            </a:r>
            <a:endParaRPr lang="ru-RU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940433" y="2177724"/>
            <a:ext cx="7204075" cy="238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6000" tIns="72000" rIns="0" bIns="720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Сергей Геннадьевич Шабля</a:t>
            </a:r>
            <a:endParaRPr lang="ru-RU" altLang="ru-RU" sz="2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ru-RU" altLang="ru-RU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Главный инженер – первый </a:t>
            </a:r>
          </a:p>
          <a:p>
            <a:pPr eaLnBrk="1" hangingPunct="1"/>
            <a:r>
              <a:rPr lang="ru-RU" altLang="ru-RU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заместитель генерального директора </a:t>
            </a:r>
            <a:endParaRPr lang="ru-RU" altLang="ru-RU" sz="2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ru-RU" altLang="ru-RU" sz="2200" dirty="0">
                <a:solidFill>
                  <a:schemeClr val="bg1"/>
                </a:solidFill>
                <a:latin typeface="Arial Narrow" panose="020B0606020202030204" pitchFamily="34" charset="0"/>
              </a:rPr>
              <a:t>ООО «Газпром трансгаз Краснодар»</a:t>
            </a:r>
          </a:p>
          <a:p>
            <a:pPr eaLnBrk="1" hangingPunct="1"/>
            <a:r>
              <a:rPr lang="ru-RU" altLang="ru-RU" sz="2200" dirty="0">
                <a:solidFill>
                  <a:schemeClr val="bg1"/>
                </a:solidFill>
                <a:latin typeface="Arial Narrow" panose="020B0606020202030204" pitchFamily="34" charset="0"/>
              </a:rPr>
              <a:t>тел: (741) </a:t>
            </a:r>
            <a:r>
              <a:rPr lang="ru-RU" altLang="ru-RU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3-19-02 </a:t>
            </a:r>
            <a:endParaRPr lang="ru-RU" altLang="ru-RU" sz="2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en-US" altLang="ru-RU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e </a:t>
            </a:r>
            <a:r>
              <a:rPr lang="en-US" altLang="ru-RU" sz="2200" dirty="0">
                <a:solidFill>
                  <a:schemeClr val="bg1"/>
                </a:solidFill>
                <a:latin typeface="Arial Narrow" panose="020B0606020202030204" pitchFamily="34" charset="0"/>
              </a:rPr>
              <a:t>– mail: adm@tgk.gazprom.ru</a:t>
            </a:r>
            <a:endParaRPr lang="ru-RU" altLang="ru-RU" sz="2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40433" y="2168012"/>
            <a:ext cx="7203567" cy="2445076"/>
          </a:xfrm>
          <a:prstGeom prst="rect">
            <a:avLst/>
          </a:prstGeom>
          <a:solidFill>
            <a:srgbClr val="0C6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092833" y="2171374"/>
            <a:ext cx="5495417" cy="238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6000" tIns="72000" rIns="0" bIns="720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Олег Дмитриевич Тюлюкин</a:t>
            </a:r>
            <a:endParaRPr lang="ru-RU" altLang="ru-RU" sz="2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ru-RU" altLang="ru-RU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Начальник ПОЭКС </a:t>
            </a:r>
            <a:endParaRPr lang="ru-RU" altLang="ru-RU" sz="2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ru-RU" altLang="ru-RU" sz="2200" dirty="0">
                <a:solidFill>
                  <a:schemeClr val="bg1"/>
                </a:solidFill>
                <a:latin typeface="Arial Narrow" panose="020B0606020202030204" pitchFamily="34" charset="0"/>
              </a:rPr>
              <a:t>ООО «Газпром трансгаз Краснодар»</a:t>
            </a:r>
          </a:p>
          <a:p>
            <a:pPr eaLnBrk="1" hangingPunct="1"/>
            <a:r>
              <a:rPr lang="ru-RU" altLang="ru-RU" sz="2200" dirty="0">
                <a:solidFill>
                  <a:schemeClr val="bg1"/>
                </a:solidFill>
                <a:latin typeface="Arial Narrow" panose="020B0606020202030204" pitchFamily="34" charset="0"/>
              </a:rPr>
              <a:t>тел: (741) </a:t>
            </a:r>
            <a:r>
              <a:rPr lang="ru-RU" altLang="ru-RU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3-11-18 </a:t>
            </a:r>
            <a:endParaRPr lang="ru-RU" altLang="ru-RU" sz="2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en-US" altLang="ru-RU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e </a:t>
            </a:r>
            <a:r>
              <a:rPr lang="en-US" altLang="ru-RU" sz="2200" dirty="0">
                <a:solidFill>
                  <a:schemeClr val="bg1"/>
                </a:solidFill>
                <a:latin typeface="Arial Narrow" panose="020B0606020202030204" pitchFamily="34" charset="0"/>
              </a:rPr>
              <a:t>– mail: o.tulukin@tgk.gazprom.ru</a:t>
            </a:r>
            <a:endParaRPr lang="ru-RU" altLang="ru-RU" sz="2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ctangle 12"/>
          <p:cNvSpPr txBox="1">
            <a:spLocks noChangeArrowheads="1"/>
          </p:cNvSpPr>
          <p:nvPr/>
        </p:nvSpPr>
        <p:spPr bwMode="auto">
          <a:xfrm>
            <a:off x="1929653" y="4639950"/>
            <a:ext cx="721434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 algn="ctr"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Совещание ПАО «Газпром» 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0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3-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0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6.1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2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.201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8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 г. </a:t>
            </a:r>
            <a:endParaRPr lang="ru-RU" sz="1600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134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2108836" y="102940"/>
            <a:ext cx="6838314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  <a:latin typeface="Arial Narrow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ru-RU" dirty="0"/>
              <a:t>Действующие объекты </a:t>
            </a:r>
            <a:endParaRPr lang="ru-RU" dirty="0" smtClean="0"/>
          </a:p>
          <a:p>
            <a:r>
              <a:rPr lang="ru-RU" dirty="0" smtClean="0"/>
              <a:t>ООО «Газпром трансгаз Краснодар»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82604366"/>
              </p:ext>
            </p:extLst>
          </p:nvPr>
        </p:nvGraphicFramePr>
        <p:xfrm>
          <a:off x="91885" y="1174750"/>
          <a:ext cx="4185634" cy="35585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4391"/>
                <a:gridCol w="2131243"/>
              </a:tblGrid>
              <a:tr h="539750"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6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14  </a:t>
                      </a:r>
                      <a:r>
                        <a:rPr lang="ru-RU" sz="26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Компрессорных станций</a:t>
                      </a:r>
                      <a:endParaRPr lang="en-US" sz="2600" b="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sz="11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53996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Краснодарский</a:t>
                      </a:r>
                      <a:r>
                        <a:rPr lang="ru-RU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 край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</a:txBody>
                  <a:tcPr marL="36000" marR="3600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9</a:t>
                      </a:r>
                      <a:r>
                        <a:rPr lang="en-US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КС</a:t>
                      </a:r>
                      <a:r>
                        <a:rPr lang="ru-RU" sz="18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 </a:t>
                      </a:r>
                      <a:endParaRPr lang="ru-RU" sz="11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</a:txBody>
                  <a:tcPr marL="0" marR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3996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Ростовская область</a:t>
                      </a:r>
                      <a:endParaRPr lang="ru-RU" sz="16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8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4 КС</a:t>
                      </a:r>
                      <a:endParaRPr lang="ru-RU" sz="1100" b="0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3996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Республика Адыгея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</a:txBody>
                  <a:tcPr marL="36000" marR="3600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1</a:t>
                      </a:r>
                      <a:r>
                        <a:rPr lang="ru-RU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КС</a:t>
                      </a:r>
                      <a:endParaRPr lang="ru-RU" sz="1100" b="0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3875">
                <a:tc gridSpan="2"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ru-RU" sz="1800" b="0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108000" marR="0" indent="21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10</a:t>
                      </a:r>
                      <a:r>
                        <a:rPr lang="ru-RU" sz="18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 КС</a:t>
                      </a:r>
                      <a:r>
                        <a:rPr lang="ru-RU" sz="18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1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арендуемые Обществом</a:t>
                      </a:r>
                    </a:p>
                    <a:p>
                      <a:pPr marL="108000" marR="0" indent="21600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r>
                        <a:rPr lang="ru-RU" sz="18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 КС</a:t>
                      </a:r>
                      <a:r>
                        <a:rPr lang="ru-RU" sz="18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 «Турецкого потока» </a:t>
                      </a:r>
                      <a:r>
                        <a:rPr lang="ru-RU" sz="11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обслуживаемые по договору ТО с ПАО «Газпром»</a:t>
                      </a:r>
                      <a:r>
                        <a:rPr lang="ru-RU" sz="18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</a:p>
                    <a:p>
                      <a:pPr marL="10800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1800" b="0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108000" marR="0" indent="21600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КС «Береговая» </a:t>
                      </a:r>
                      <a:r>
                        <a:rPr lang="ru-RU" sz="11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обслуживаемая по договору с </a:t>
                      </a:r>
                      <a:r>
                        <a:rPr lang="en-US" sz="11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BSP</a:t>
                      </a:r>
                      <a:r>
                        <a:rPr lang="ru-RU" sz="11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С</a:t>
                      </a:r>
                      <a:r>
                        <a:rPr lang="en-US" sz="11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1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B.V. </a:t>
                      </a:r>
                      <a:endParaRPr lang="ru-RU" sz="1100" b="0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285750" indent="-285750" algn="l" defTabSz="914400" rtl="0" eaLnBrk="1" latinLnBrk="0" hangingPunct="1">
                        <a:lnSpc>
                          <a:spcPct val="80000"/>
                        </a:lnSpc>
                        <a:spcAft>
                          <a:spcPts val="600"/>
                        </a:spcAft>
                        <a:buFont typeface="Wingdings" panose="05000000000000000000" pitchFamily="2" charset="2"/>
                        <a:buChar char="§"/>
                      </a:pPr>
                      <a:endParaRPr lang="ru-RU" sz="1100" b="0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ru-RU" sz="1000" kern="1200" dirty="0" smtClean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7000"/>
                    </a14:imgEffect>
                    <a14:imgEffect>
                      <a14:saturation sat="370000"/>
                    </a14:imgEffect>
                    <a14:imgEffect>
                      <a14:brightnessContrast bright="7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79" t="1" b="2992"/>
          <a:stretch/>
        </p:blipFill>
        <p:spPr bwMode="auto">
          <a:xfrm>
            <a:off x="6627195" y="2864313"/>
            <a:ext cx="2516805" cy="173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2" descr="C:\Users\b.mukhin\Desktop\Фото\Газпром трансгаз Краснодар\IMG_20151119_123109_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0" t="4874" r="-337" b="21208"/>
          <a:stretch/>
        </p:blipFill>
        <p:spPr bwMode="auto">
          <a:xfrm>
            <a:off x="4277519" y="1083039"/>
            <a:ext cx="4883150" cy="174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p.efremov\AppData\Local\Microsoft\Windows\Temporary Internet Files\Content.Outlook\2AMBBCCV\КС Краснод обзор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8000"/>
                    </a14:imgEffect>
                    <a14:imgEffect>
                      <a14:colorTemperature colorTemp="6250"/>
                    </a14:imgEffect>
                    <a14:imgEffect>
                      <a14:saturation sat="1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88" t="1771" r="1" b="1222"/>
          <a:stretch/>
        </p:blipFill>
        <p:spPr bwMode="auto">
          <a:xfrm>
            <a:off x="4286249" y="2864313"/>
            <a:ext cx="2308617" cy="173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2"/>
          <p:cNvSpPr txBox="1">
            <a:spLocks noChangeArrowheads="1"/>
          </p:cNvSpPr>
          <p:nvPr/>
        </p:nvSpPr>
        <p:spPr bwMode="auto">
          <a:xfrm>
            <a:off x="1929653" y="4639950"/>
            <a:ext cx="721434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 algn="ctr"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Совещание ПАО «Газпром» 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0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3-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0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6.1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2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.201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8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 г. </a:t>
            </a:r>
            <a:endParaRPr lang="ru-RU" sz="16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9" name="Picture 27" descr="C:\Users\b.mukhin\Desktop\Для презентации\1565656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21000"/>
                    </a14:imgEffect>
                    <a14:imgEffect>
                      <a14:brightnessContrast brigh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4380" y="1716037"/>
            <a:ext cx="305584" cy="3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7" descr="C:\Users\b.mukhin\Desktop\Для презентации\1565656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21000"/>
                    </a14:imgEffect>
                    <a14:imgEffect>
                      <a14:brightnessContrast brigh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4380" y="2090687"/>
            <a:ext cx="305584" cy="3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7" descr="C:\Users\b.mukhin\Desktop\Для презентации\1565656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21000"/>
                    </a14:imgEffect>
                    <a14:imgEffect>
                      <a14:brightnessContrast brigh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3988" y="2461220"/>
            <a:ext cx="305584" cy="3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8051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83377"/>
            <a:ext cx="9144000" cy="3545773"/>
          </a:xfrm>
          <a:prstGeom prst="rect">
            <a:avLst/>
          </a:prstGeom>
          <a:effectLst/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96783212"/>
              </p:ext>
            </p:extLst>
          </p:nvPr>
        </p:nvGraphicFramePr>
        <p:xfrm>
          <a:off x="2991917" y="1092903"/>
          <a:ext cx="6152083" cy="3536248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2656409"/>
                <a:gridCol w="714375"/>
                <a:gridCol w="981075"/>
                <a:gridCol w="723900"/>
                <a:gridCol w="1076324"/>
              </a:tblGrid>
              <a:tr h="108213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Мероприятия</a:t>
                      </a:r>
                      <a:endParaRPr lang="ru-RU" sz="1600" b="1" u="none" strike="noStrike" kern="12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27191" marR="27191" marT="0" marB="0" anchor="ctr">
                    <a:lnR w="1270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54000">
                          <a:srgbClr val="00B0F0"/>
                        </a:gs>
                        <a:gs pos="46000">
                          <a:srgbClr val="0070C0"/>
                        </a:gs>
                        <a:gs pos="0">
                          <a:srgbClr val="0070C0"/>
                        </a:gs>
                        <a:gs pos="100000">
                          <a:srgbClr val="0070C0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Ед. изм.</a:t>
                      </a: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27191" marR="27191" marT="0" marB="0" anchor="ctr">
                    <a:lnL w="1270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54000">
                          <a:srgbClr val="00B0F0"/>
                        </a:gs>
                        <a:gs pos="46000">
                          <a:srgbClr val="0070C0"/>
                        </a:gs>
                        <a:gs pos="0">
                          <a:srgbClr val="0070C0"/>
                        </a:gs>
                        <a:gs pos="100000">
                          <a:srgbClr val="0070C0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План</a:t>
                      </a:r>
                    </a:p>
                  </a:txBody>
                  <a:tcPr marL="27191" marR="27191" marT="0" marB="0" anchor="ctr">
                    <a:lnL w="1270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54000">
                          <a:srgbClr val="00B0F0"/>
                        </a:gs>
                        <a:gs pos="46000">
                          <a:srgbClr val="0070C0"/>
                        </a:gs>
                        <a:gs pos="0">
                          <a:srgbClr val="0070C0"/>
                        </a:gs>
                        <a:gs pos="100000">
                          <a:srgbClr val="0070C0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Факт</a:t>
                      </a:r>
                      <a:endParaRPr lang="ru-RU" sz="1400" b="1" kern="12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27191" marR="27191" marT="0" marB="0" anchor="ctr">
                    <a:lnL w="1270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54000">
                          <a:srgbClr val="00B0F0"/>
                        </a:gs>
                        <a:gs pos="46000">
                          <a:srgbClr val="0070C0"/>
                        </a:gs>
                        <a:gs pos="0">
                          <a:srgbClr val="0070C0"/>
                        </a:gs>
                        <a:gs pos="100000">
                          <a:srgbClr val="0070C0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% выполнения</a:t>
                      </a:r>
                      <a:endParaRPr lang="ru-RU" sz="1400" b="1" kern="12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27191" marR="27191" marT="0" marB="0" anchor="ctr">
                    <a:lnL w="1270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gradFill>
                      <a:gsLst>
                        <a:gs pos="54000">
                          <a:srgbClr val="00B0F0"/>
                        </a:gs>
                        <a:gs pos="46000">
                          <a:srgbClr val="0070C0"/>
                        </a:gs>
                        <a:gs pos="0">
                          <a:srgbClr val="0070C0"/>
                        </a:gs>
                        <a:gs pos="100000">
                          <a:srgbClr val="0070C0"/>
                        </a:gs>
                      </a:gsLst>
                      <a:lin ang="16200000" scaled="0"/>
                    </a:gradFill>
                  </a:tcPr>
                </a:tc>
              </a:tr>
              <a:tr h="818038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264278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Средний ремонт ГПА</a:t>
                      </a:r>
                      <a:endParaRPr lang="ru-RU" sz="1400" b="1" kern="1200" dirty="0">
                        <a:solidFill>
                          <a:srgbClr val="264278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72000" marR="0" marT="6826" marB="0" anchor="ctr">
                    <a:lnR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 smtClean="0">
                          <a:solidFill>
                            <a:srgbClr val="264278"/>
                          </a:solidFill>
                          <a:effectLst/>
                          <a:latin typeface="Arial Narrow" panose="020B0606020202030204" pitchFamily="34" charset="0"/>
                        </a:rPr>
                        <a:t>ед.</a:t>
                      </a:r>
                      <a:endParaRPr lang="ru-RU" sz="1400" b="1" i="0" u="none" strike="noStrike" dirty="0" smtClean="0">
                        <a:solidFill>
                          <a:srgbClr val="264278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6000" marR="0" marT="9525" marB="0" anchor="ctr">
                    <a:lnL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264278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400" b="1" i="0" u="none" strike="noStrike" dirty="0">
                        <a:solidFill>
                          <a:srgbClr val="264278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6000" marR="0" marT="9525" marB="0" anchor="ctr">
                    <a:lnL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264278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400" b="1" i="0" u="none" strike="noStrike" dirty="0">
                        <a:solidFill>
                          <a:srgbClr val="264278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6000" marR="0" marT="9525" marB="0" anchor="ctr">
                    <a:lnL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264278"/>
                          </a:solidFill>
                          <a:effectLst/>
                          <a:latin typeface="Arial Narrow" panose="020B0606020202030204" pitchFamily="34" charset="0"/>
                        </a:rPr>
                        <a:t>100</a:t>
                      </a:r>
                      <a:endParaRPr lang="ru-RU" sz="1400" b="1" i="0" u="none" strike="noStrike" dirty="0">
                        <a:solidFill>
                          <a:srgbClr val="264278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6000" marR="0" marT="9525" marB="0" anchor="ctr">
                    <a:lnL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818038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264278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Капитальный</a:t>
                      </a:r>
                      <a:r>
                        <a:rPr lang="ru-RU" sz="1400" b="1" kern="1200" baseline="0" dirty="0" smtClean="0">
                          <a:solidFill>
                            <a:srgbClr val="264278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 ремонт</a:t>
                      </a:r>
                      <a:endParaRPr lang="ru-RU" sz="1400" b="1" kern="1200" dirty="0">
                        <a:solidFill>
                          <a:srgbClr val="264278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72000" marR="0" marT="6826" marB="0" anchor="ctr">
                    <a:lnR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264278"/>
                          </a:solidFill>
                          <a:effectLst/>
                          <a:latin typeface="Arial Narrow" panose="020B0606020202030204" pitchFamily="34" charset="0"/>
                        </a:rPr>
                        <a:t>ед.</a:t>
                      </a:r>
                    </a:p>
                  </a:txBody>
                  <a:tcPr marL="36000" marR="0" marT="9525" marB="0" anchor="ctr">
                    <a:lnL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264278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ru-RU" sz="1400" b="1" i="0" u="none" strike="noStrike" dirty="0">
                        <a:solidFill>
                          <a:srgbClr val="264278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6000" marR="0" marT="9525" marB="0" anchor="ctr">
                    <a:lnL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264278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ru-RU" sz="1400" b="1" i="0" u="none" strike="noStrike" dirty="0">
                        <a:solidFill>
                          <a:srgbClr val="264278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6000" marR="0" marT="9525" marB="0" anchor="ctr">
                    <a:lnL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264278"/>
                          </a:solidFill>
                          <a:effectLst/>
                          <a:latin typeface="Arial Narrow" panose="020B0606020202030204" pitchFamily="34" charset="0"/>
                        </a:rPr>
                        <a:t>67</a:t>
                      </a:r>
                      <a:endParaRPr lang="ru-RU" sz="1400" b="1" i="0" u="none" strike="noStrike" dirty="0">
                        <a:solidFill>
                          <a:srgbClr val="264278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6000" marR="0" marT="9525" marB="0" anchor="ctr">
                    <a:lnL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818038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264278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ТО/ТР </a:t>
                      </a:r>
                      <a:r>
                        <a:rPr lang="ru-RU" sz="1400" b="1" kern="1200" baseline="0" dirty="0" smtClean="0">
                          <a:solidFill>
                            <a:srgbClr val="264278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ГПА</a:t>
                      </a:r>
                      <a:endParaRPr lang="ru-RU" sz="1400" b="1" kern="1200" dirty="0">
                        <a:solidFill>
                          <a:srgbClr val="264278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72000" marR="0" marT="6826" marB="0" anchor="ctr">
                    <a:lnR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 smtClean="0">
                          <a:solidFill>
                            <a:srgbClr val="264278"/>
                          </a:solidFill>
                          <a:effectLst/>
                          <a:latin typeface="Arial Narrow" panose="020B0606020202030204" pitchFamily="34" charset="0"/>
                        </a:rPr>
                        <a:t>ед.</a:t>
                      </a:r>
                      <a:endParaRPr lang="ru-RU" sz="1400" b="1" i="0" u="none" strike="noStrike" dirty="0" smtClean="0">
                        <a:solidFill>
                          <a:srgbClr val="264278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6000" marR="0" marT="9525" marB="0" anchor="ctr">
                    <a:lnL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264278"/>
                          </a:solidFill>
                          <a:effectLst/>
                          <a:latin typeface="Arial Narrow" panose="020B0606020202030204" pitchFamily="34" charset="0"/>
                        </a:rPr>
                        <a:t>68</a:t>
                      </a:r>
                      <a:endParaRPr lang="ru-RU" sz="1400" b="1" i="0" u="none" strike="noStrike" dirty="0">
                        <a:solidFill>
                          <a:srgbClr val="264278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6000" marR="0" marT="9525" marB="0" anchor="ctr">
                    <a:lnL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264278"/>
                          </a:solidFill>
                          <a:effectLst/>
                          <a:latin typeface="Arial Narrow" panose="020B0606020202030204" pitchFamily="34" charset="0"/>
                        </a:rPr>
                        <a:t>58</a:t>
                      </a:r>
                      <a:endParaRPr lang="ru-RU" sz="1400" b="1" i="0" u="none" strike="noStrike" dirty="0">
                        <a:solidFill>
                          <a:srgbClr val="264278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6000" marR="0" marT="9525" marB="0" anchor="ctr">
                    <a:lnL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264278"/>
                          </a:solidFill>
                          <a:effectLst/>
                          <a:latin typeface="Arial Narrow" panose="020B0606020202030204" pitchFamily="34" charset="0"/>
                        </a:rPr>
                        <a:t>70</a:t>
                      </a:r>
                      <a:endParaRPr lang="ru-RU" sz="1400" b="1" i="0" u="none" strike="noStrike" dirty="0">
                        <a:solidFill>
                          <a:srgbClr val="264278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6000" marR="0" marT="9525" marB="0" anchor="ctr">
                    <a:lnL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1CD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126380" y="219457"/>
            <a:ext cx="6820891" cy="6803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 smtClean="0"/>
              <a:t>Капитальный ремонт и техническое обслуживание </a:t>
            </a:r>
            <a:r>
              <a:rPr lang="ru-RU" sz="2400" dirty="0"/>
              <a:t>основного оборудования компрессорных станций.</a:t>
            </a:r>
            <a:endParaRPr lang="ru-RU" sz="2400" dirty="0">
              <a:cs typeface="Arial" pitchFamily="34" charset="0"/>
            </a:endParaRPr>
          </a:p>
        </p:txBody>
      </p:sp>
      <p:pic>
        <p:nvPicPr>
          <p:cNvPr id="12" name="Picture 108" descr="C:\Users\b.mukhin\Desktop\Фото\фото+\БУКЛЕТ\10 КС\КС Кубанская 2013\7F0A3190_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83" t="6401" r="21010" b="9551"/>
          <a:stretch/>
        </p:blipFill>
        <p:spPr bwMode="auto">
          <a:xfrm>
            <a:off x="0" y="1092902"/>
            <a:ext cx="3000375" cy="176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2"/>
          <p:cNvSpPr txBox="1">
            <a:spLocks noChangeArrowheads="1"/>
          </p:cNvSpPr>
          <p:nvPr/>
        </p:nvSpPr>
        <p:spPr bwMode="auto">
          <a:xfrm>
            <a:off x="1929653" y="4639950"/>
            <a:ext cx="721434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 algn="ctr"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Совещание ПАО «Газпром» 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0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3-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0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6.1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2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.201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8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 г. </a:t>
            </a:r>
            <a:endParaRPr lang="ru-RU" sz="16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5" name="Picture 23" descr="C:\Users\b.mukhin\Desktop\Фото\Газпром трансгаз Краснодар\ГОДОВОЙ ОТЧЕТ 2015 фото\Линейная часть и КС. Перспектива\КС Краснодарская 777_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306"/>
          <a:stretch/>
        </p:blipFill>
        <p:spPr bwMode="auto">
          <a:xfrm>
            <a:off x="-1" y="2856263"/>
            <a:ext cx="3000375" cy="178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0765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83377"/>
            <a:ext cx="9144000" cy="3545773"/>
          </a:xfrm>
          <a:prstGeom prst="rect">
            <a:avLst/>
          </a:prstGeom>
          <a:effectLst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126380" y="299923"/>
            <a:ext cx="6820891" cy="40233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 smtClean="0"/>
              <a:t>КС «Краснодарская»</a:t>
            </a:r>
            <a:endParaRPr lang="ru-RU" sz="2400" dirty="0">
              <a:cs typeface="Arial" pitchFamily="34" charset="0"/>
            </a:endParaRPr>
          </a:p>
        </p:txBody>
      </p:sp>
      <p:sp>
        <p:nvSpPr>
          <p:cNvPr id="14" name="Rectangle 12"/>
          <p:cNvSpPr txBox="1">
            <a:spLocks noChangeArrowheads="1"/>
          </p:cNvSpPr>
          <p:nvPr/>
        </p:nvSpPr>
        <p:spPr bwMode="auto">
          <a:xfrm>
            <a:off x="1929653" y="4639950"/>
            <a:ext cx="721434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 algn="ctr"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Совещание ПАО «Газпром» 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0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3-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0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6.1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2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.201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8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 г. </a:t>
            </a:r>
            <a:endParaRPr lang="ru-RU" sz="16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6826" y="1094177"/>
            <a:ext cx="2770548" cy="3545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вал 1"/>
          <p:cNvSpPr/>
          <p:nvPr/>
        </p:nvSpPr>
        <p:spPr>
          <a:xfrm>
            <a:off x="5092700" y="2918766"/>
            <a:ext cx="364524" cy="12531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6323552" y="1094177"/>
            <a:ext cx="943794" cy="29619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0921" y="2829746"/>
            <a:ext cx="2264055" cy="179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538"/>
          <a:stretch/>
        </p:blipFill>
        <p:spPr bwMode="auto">
          <a:xfrm>
            <a:off x="3250920" y="1083377"/>
            <a:ext cx="2264055" cy="1835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Овал 18"/>
          <p:cNvSpPr/>
          <p:nvPr/>
        </p:nvSpPr>
        <p:spPr>
          <a:xfrm>
            <a:off x="3521543" y="1073607"/>
            <a:ext cx="943794" cy="15963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3960980" y="3129842"/>
            <a:ext cx="1313982" cy="8310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7"/>
          <a:stretch/>
        </p:blipFill>
        <p:spPr bwMode="auto">
          <a:xfrm>
            <a:off x="605678" y="1083377"/>
            <a:ext cx="2647950" cy="3536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4892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9000"/>
                    </a14:imgEffect>
                    <a14:imgEffect>
                      <a14:colorTemperature colorTemp="6875"/>
                    </a14:imgEffect>
                    <a14:imgEffect>
                      <a14:saturation sat="125000"/>
                    </a14:imgEffect>
                    <a14:imgEffect>
                      <a14:brightnessContrast bright="11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50" t="28438"/>
          <a:stretch/>
        </p:blipFill>
        <p:spPr bwMode="auto">
          <a:xfrm rot="5400000">
            <a:off x="6006724" y="1478562"/>
            <a:ext cx="3550397" cy="2724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2"/>
          <p:cNvSpPr txBox="1">
            <a:spLocks noChangeArrowheads="1"/>
          </p:cNvSpPr>
          <p:nvPr/>
        </p:nvSpPr>
        <p:spPr bwMode="auto">
          <a:xfrm>
            <a:off x="1967752" y="4651057"/>
            <a:ext cx="721434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 algn="ctr"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Совещание ПАО «Газпром» 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0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3-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0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6.1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2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.201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8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 г. </a:t>
            </a:r>
            <a:endParaRPr lang="ru-RU" sz="16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2117669" y="102940"/>
            <a:ext cx="6838314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  <a:latin typeface="Arial Narrow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ru-RU" dirty="0" smtClean="0"/>
              <a:t>Аварийно-восстановительный ремонт </a:t>
            </a:r>
            <a:r>
              <a:rPr lang="ru-RU" dirty="0"/>
              <a:t>на</a:t>
            </a:r>
          </a:p>
          <a:p>
            <a:r>
              <a:rPr lang="ru-RU" dirty="0"/>
              <a:t>КС «Краснодарская» </a:t>
            </a:r>
          </a:p>
        </p:txBody>
      </p:sp>
      <p:pic>
        <p:nvPicPr>
          <p:cNvPr id="9" name="Picture 2" descr="C:\Users\p.efremov\Desktop\Доклад для участия Тюлюкина в выездном совещании\Фото к докладу\IMG_20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43000"/>
                    </a14:imgEffect>
                    <a14:imgEffect>
                      <a14:saturation sat="135000"/>
                    </a14:imgEffect>
                    <a14:imgEffect>
                      <a14:brightnessContrast bright="4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175"/>
          <a:stretch/>
        </p:blipFill>
        <p:spPr bwMode="auto">
          <a:xfrm>
            <a:off x="0" y="1065437"/>
            <a:ext cx="3339385" cy="259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p.efremov\Desktop\Доклад для участия Тюлюкина в выездном совещании\Фото к докладу\IMG_20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2000"/>
                    </a14:imgEffect>
                    <a14:imgEffect>
                      <a14:colorTemperature colorTemp="6000"/>
                    </a14:imgEffect>
                    <a14:imgEffect>
                      <a14:saturation sat="129000"/>
                    </a14:imgEffect>
                    <a14:imgEffect>
                      <a14:brightnessContrast bright="23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9386" y="2305488"/>
            <a:ext cx="3080465" cy="231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339386" y="1065439"/>
            <a:ext cx="3080465" cy="1263549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22225">
            <a:solidFill>
              <a:srgbClr val="5AA0F4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Повреждение ведущей  шестерни </a:t>
            </a:r>
            <a:r>
              <a:rPr lang="ru-RU" dirty="0">
                <a:solidFill>
                  <a:schemeClr val="tx1"/>
                </a:solidFill>
              </a:rPr>
              <a:t>ГНС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19848" y="4061012"/>
            <a:ext cx="2724151" cy="578938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22225">
            <a:solidFill>
              <a:srgbClr val="5AA0F4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Повреждение лабиринтного межступенчатого уплотнения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9571" y="3657465"/>
            <a:ext cx="3348955" cy="966059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22225">
            <a:solidFill>
              <a:srgbClr val="6699FF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Разрушение </a:t>
            </a:r>
            <a:r>
              <a:rPr lang="ru-RU" sz="1600" dirty="0">
                <a:solidFill>
                  <a:schemeClr val="tx1"/>
                </a:solidFill>
              </a:rPr>
              <a:t>вала ротора нагнетателя в месте посадки высокоскоростной шестерни привода главного насоса смазки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V="1">
            <a:off x="3339386" y="1065439"/>
            <a:ext cx="0" cy="357451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339386" y="4623524"/>
            <a:ext cx="308046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/>
          <p:cNvCxnSpPr/>
          <p:nvPr/>
        </p:nvCxnSpPr>
        <p:spPr>
          <a:xfrm flipV="1">
            <a:off x="6419848" y="1076546"/>
            <a:ext cx="0" cy="357451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/>
          <p:cNvSpPr/>
          <p:nvPr/>
        </p:nvSpPr>
        <p:spPr>
          <a:xfrm>
            <a:off x="7927455" y="1293126"/>
            <a:ext cx="868351" cy="28155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835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Documents and Settings\p.efremov\Рабочий стол\Доклад на семинар\puskonalad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1343" y="1083166"/>
            <a:ext cx="2972657" cy="2110235"/>
          </a:xfrm>
          <a:prstGeom prst="rect">
            <a:avLst/>
          </a:prstGeom>
          <a:noFill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126380" y="299923"/>
            <a:ext cx="6820891" cy="40233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 smtClean="0"/>
              <a:t>Состояние запорной арматуры</a:t>
            </a:r>
            <a:endParaRPr lang="ru-RU" sz="2400" dirty="0">
              <a:cs typeface="Arial" pitchFamily="34" charset="0"/>
            </a:endParaRPr>
          </a:p>
        </p:txBody>
      </p:sp>
      <p:sp>
        <p:nvSpPr>
          <p:cNvPr id="14" name="Rectangle 12"/>
          <p:cNvSpPr txBox="1">
            <a:spLocks noChangeArrowheads="1"/>
          </p:cNvSpPr>
          <p:nvPr/>
        </p:nvSpPr>
        <p:spPr bwMode="auto">
          <a:xfrm>
            <a:off x="1929653" y="4639950"/>
            <a:ext cx="721434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 algn="ctr"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Совещание ПАО «Газпром» 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0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3-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0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6.1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2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.201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8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 г. </a:t>
            </a:r>
            <a:endParaRPr lang="ru-RU" sz="16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7" name="Picture 2" descr="C:\Users\p.efremov\AppData\Local\Microsoft\Windows\Temporary Internet Files\Content.Outlook\2AMBBCCV\IMG-20161221-WA0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6616" y="2980127"/>
            <a:ext cx="2910016" cy="165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75423312"/>
              </p:ext>
            </p:extLst>
          </p:nvPr>
        </p:nvGraphicFramePr>
        <p:xfrm>
          <a:off x="102269" y="1837710"/>
          <a:ext cx="3324347" cy="20103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68009"/>
                <a:gridCol w="1656338"/>
              </a:tblGrid>
              <a:tr h="755344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На КС Общества используются 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6 624</a:t>
                      </a:r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единиц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ТПА из них:</a:t>
                      </a:r>
                      <a:endParaRPr lang="en-US" sz="2800" b="1" kern="120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sz="11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026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1 289 единиц</a:t>
                      </a:r>
                      <a:endParaRPr lang="ru-RU" sz="2000" b="1" kern="1200" dirty="0">
                        <a:solidFill>
                          <a:srgbClr val="003366"/>
                        </a:solidFill>
                        <a:latin typeface="Arial Narrow" panose="020B060602020203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Ду</a:t>
                      </a: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 от 300 до 1400 мм</a:t>
                      </a:r>
                      <a:endParaRPr lang="ru-RU" sz="12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</a:txBody>
                  <a:tcPr marL="0" marR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2681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000" b="1" kern="1200" dirty="0" smtClean="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5 335 единиц </a:t>
                      </a:r>
                      <a:endParaRPr lang="ru-RU" sz="2000" b="1" kern="1200" dirty="0">
                        <a:solidFill>
                          <a:srgbClr val="003366"/>
                        </a:solidFill>
                        <a:latin typeface="Arial Narrow" panose="020B060602020203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b="1" kern="12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Ду</a:t>
                      </a:r>
                      <a:r>
                        <a:rPr lang="ru-RU" sz="12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Arial" pitchFamily="34" charset="0"/>
                        </a:rPr>
                        <a:t> от 50 до 300 мм</a:t>
                      </a:r>
                      <a:endParaRPr lang="ru-RU" sz="12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7453"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ru-RU" sz="12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</a:txBody>
                  <a:tcPr marL="36000" marR="3600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endParaRPr lang="ru-RU" sz="11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</a:txBody>
                  <a:tcPr marL="0" marR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80000"/>
                        </a:lnSpc>
                      </a:pPr>
                      <a:endParaRPr lang="ru-RU" sz="1100" b="0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1" name="Picture 3" descr="C:\Users\p.efremov\AppData\Local\Microsoft\Windows\Temporary Internet Files\Content.Outlook\2AMBBCCV\IMG-20160923-WA00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176"/>
          <a:stretch/>
        </p:blipFill>
        <p:spPr bwMode="auto">
          <a:xfrm>
            <a:off x="6171344" y="2980127"/>
            <a:ext cx="2972656" cy="165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colorTemperature colorTemp="7000"/>
                    </a14:imgEffect>
                    <a14:imgEffect>
                      <a14:saturation sat="370000"/>
                    </a14:imgEffect>
                    <a14:imgEffect>
                      <a14:brightnessContrast bright="7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79" t="1" b="2992"/>
          <a:stretch/>
        </p:blipFill>
        <p:spPr bwMode="auto">
          <a:xfrm>
            <a:off x="3426616" y="1083166"/>
            <a:ext cx="2744727" cy="189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 flipV="1">
            <a:off x="6171344" y="1083167"/>
            <a:ext cx="0" cy="355678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3426616" y="2980127"/>
            <a:ext cx="5717384" cy="1691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9132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81" t="13623" r="481" b="-13623"/>
          <a:stretch/>
        </p:blipFill>
        <p:spPr bwMode="auto">
          <a:xfrm>
            <a:off x="-13621" y="2806700"/>
            <a:ext cx="2829767" cy="212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2"/>
          <p:cNvSpPr txBox="1">
            <a:spLocks noChangeArrowheads="1"/>
          </p:cNvSpPr>
          <p:nvPr/>
        </p:nvSpPr>
        <p:spPr bwMode="auto">
          <a:xfrm>
            <a:off x="1929653" y="4639950"/>
            <a:ext cx="721434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 algn="ctr"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Совещание ПАО «Газпром» 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0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3-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0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6.1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2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.201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8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 г. </a:t>
            </a:r>
            <a:endParaRPr lang="ru-RU" sz="16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126380" y="299923"/>
            <a:ext cx="6820891" cy="40233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 smtClean="0"/>
              <a:t>Трубопроводная арматура УПГТ КС «Краснодарская»</a:t>
            </a:r>
            <a:endParaRPr lang="ru-RU" sz="2400" dirty="0">
              <a:cs typeface="Arial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816147" y="1092515"/>
            <a:ext cx="6327853" cy="3547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363" b="-9924"/>
          <a:stretch/>
        </p:blipFill>
        <p:spPr bwMode="auto">
          <a:xfrm rot="10800000" flipV="1">
            <a:off x="-13619" y="1083165"/>
            <a:ext cx="2829761" cy="1943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 flipV="1">
            <a:off x="2816143" y="1083165"/>
            <a:ext cx="0" cy="355678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1" y="2806700"/>
            <a:ext cx="2816142" cy="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4315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2108836" y="94755"/>
            <a:ext cx="6838314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  <a:latin typeface="Arial Narrow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ru-RU" dirty="0"/>
              <a:t>Анализ показателей надежности по типам </a:t>
            </a:r>
            <a:r>
              <a:rPr lang="ru-RU" dirty="0" smtClean="0"/>
              <a:t>ГПА</a:t>
            </a:r>
            <a:endParaRPr lang="ru-RU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xmlns="" val="4198888915"/>
              </p:ext>
            </p:extLst>
          </p:nvPr>
        </p:nvGraphicFramePr>
        <p:xfrm>
          <a:off x="-44991" y="1072673"/>
          <a:ext cx="6779745" cy="3509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1" name="Группа 10"/>
          <p:cNvGrpSpPr/>
          <p:nvPr/>
        </p:nvGrpSpPr>
        <p:grpSpPr>
          <a:xfrm>
            <a:off x="6816864" y="1072673"/>
            <a:ext cx="2313213" cy="3567277"/>
            <a:chOff x="6538579" y="1072673"/>
            <a:chExt cx="2313213" cy="3567277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964" r="18275"/>
            <a:stretch/>
          </p:blipFill>
          <p:spPr bwMode="auto">
            <a:xfrm>
              <a:off x="6538579" y="1087435"/>
              <a:ext cx="2309055" cy="1735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7" descr="ГПА Урал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7970"/>
            <a:stretch/>
          </p:blipFill>
          <p:spPr>
            <a:xfrm>
              <a:off x="6542735" y="2847220"/>
              <a:ext cx="2309056" cy="1774546"/>
            </a:xfrm>
            <a:prstGeom prst="rect">
              <a:avLst/>
            </a:prstGeom>
            <a:noFill/>
          </p:spPr>
        </p:pic>
        <p:cxnSp>
          <p:nvCxnSpPr>
            <p:cNvPr id="16" name="Прямая соединительная линия 15"/>
            <p:cNvCxnSpPr/>
            <p:nvPr/>
          </p:nvCxnSpPr>
          <p:spPr>
            <a:xfrm>
              <a:off x="6542735" y="1072673"/>
              <a:ext cx="0" cy="354909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flipH="1">
              <a:off x="6542735" y="2823367"/>
              <a:ext cx="2309057" cy="6655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flipH="1">
              <a:off x="8851791" y="1072673"/>
              <a:ext cx="1" cy="3567277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flipH="1">
              <a:off x="6542734" y="4621183"/>
              <a:ext cx="2309057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flipH="1">
              <a:off x="6542734" y="1072673"/>
              <a:ext cx="2309058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 rot="16200000">
            <a:off x="2197841" y="3354083"/>
            <a:ext cx="1364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b="1">
                <a:solidFill>
                  <a:srgbClr val="C00000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dirty="0"/>
              <a:t>Без отказов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2767841" y="3354083"/>
            <a:ext cx="1364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Arial Narrow" panose="020B0606020202030204" pitchFamily="34" charset="0"/>
              </a:rPr>
              <a:t>Без</a:t>
            </a:r>
            <a:r>
              <a:rPr lang="ru-RU" sz="1400" dirty="0" smtClean="0">
                <a:solidFill>
                  <a:srgbClr val="0000FF"/>
                </a:solidFill>
              </a:rPr>
              <a:t> </a:t>
            </a:r>
            <a:r>
              <a:rPr lang="ru-RU" b="1" dirty="0">
                <a:solidFill>
                  <a:srgbClr val="0000FF"/>
                </a:solidFill>
                <a:latin typeface="Arial Narrow" panose="020B0606020202030204" pitchFamily="34" charset="0"/>
              </a:rPr>
              <a:t>отказов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3338404" y="3354082"/>
            <a:ext cx="1364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b="1">
                <a:solidFill>
                  <a:srgbClr val="C00000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dirty="0">
                <a:solidFill>
                  <a:srgbClr val="9900CC"/>
                </a:solidFill>
              </a:rPr>
              <a:t>Без отказов</a:t>
            </a:r>
          </a:p>
        </p:txBody>
      </p:sp>
      <p:sp>
        <p:nvSpPr>
          <p:cNvPr id="20" name="Rectangle 12"/>
          <p:cNvSpPr txBox="1">
            <a:spLocks noChangeArrowheads="1"/>
          </p:cNvSpPr>
          <p:nvPr/>
        </p:nvSpPr>
        <p:spPr bwMode="auto">
          <a:xfrm>
            <a:off x="1929653" y="4639950"/>
            <a:ext cx="721434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 algn="ctr"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Совещание ПАО «Газпром» 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0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3-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0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6.1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2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.201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</a:rPr>
              <a:t>8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 г. </a:t>
            </a:r>
            <a:endParaRPr lang="ru-RU" sz="16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2020436" y="2830022"/>
            <a:ext cx="571465" cy="25145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 smtClean="0"/>
              <a:t>6 880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xmlns="" val="203965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15628</TotalTime>
  <Words>1264</Words>
  <Application>Microsoft Office PowerPoint</Application>
  <PresentationFormat>Экран (16:9)</PresentationFormat>
  <Paragraphs>180</Paragraphs>
  <Slides>23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3_Тема Office</vt:lpstr>
      <vt:lpstr>5_Тема Office</vt:lpstr>
      <vt:lpstr>4_Тема Office</vt:lpstr>
      <vt:lpstr>Тема Office</vt:lpstr>
      <vt:lpstr>2_Тема Office</vt:lpstr>
      <vt:lpstr>1_Тема Office</vt:lpstr>
      <vt:lpstr>6_Тема Office</vt:lpstr>
      <vt:lpstr>7_Тема Office</vt:lpstr>
      <vt:lpstr>Слайд 1</vt:lpstr>
      <vt:lpstr>Слайд 2</vt:lpstr>
      <vt:lpstr>Слайд 3</vt:lpstr>
      <vt:lpstr>Капитальный ремонт и техническое обслуживание основного оборудования компрессорных станций.</vt:lpstr>
      <vt:lpstr>КС «Краснодарская»</vt:lpstr>
      <vt:lpstr>Слайд 6</vt:lpstr>
      <vt:lpstr>Состояние запорной арматуры</vt:lpstr>
      <vt:lpstr>Трубопроводная арматура УПГТ КС «Краснодарская»</vt:lpstr>
      <vt:lpstr>Слайд 9</vt:lpstr>
      <vt:lpstr>КС «Майкопская» до и после реконструкции</vt:lpstr>
      <vt:lpstr>Обеспечение транспорта газа в 2017 году старым цехом</vt:lpstr>
      <vt:lpstr>Вывод в реконструкцию</vt:lpstr>
      <vt:lpstr>Проблемные вопросы, которые были выявлены в процессе реализации инвестиционного проекта</vt:lpstr>
      <vt:lpstr>Проблемные вопросы, которые были выявлены в процессе реализации инвестиционного проекта</vt:lpstr>
      <vt:lpstr>Выход из строя коробки приводов на  ГПА № 2 КС «Майкопская»</vt:lpstr>
      <vt:lpstr>Компрессорная сжатого воздуха</vt:lpstr>
      <vt:lpstr>Повреждение кабеля БЗРТ</vt:lpstr>
      <vt:lpstr>Проблемы монтажа трубопроводов масла и воздуха</vt:lpstr>
      <vt:lpstr>Отказы в работе и незавершённые пуски ГПА.</vt:lpstr>
      <vt:lpstr>Перенос сроков сдачи объекта в эксплуатацию</vt:lpstr>
      <vt:lpstr>Слайд 21</vt:lpstr>
      <vt:lpstr>Слайд 22</vt:lpstr>
      <vt:lpstr>Слайд 23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julia</dc:creator>
  <cp:lastModifiedBy>User</cp:lastModifiedBy>
  <cp:revision>833</cp:revision>
  <cp:lastPrinted>2017-08-11T16:29:35Z</cp:lastPrinted>
  <dcterms:created xsi:type="dcterms:W3CDTF">2016-02-05T10:31:15Z</dcterms:created>
  <dcterms:modified xsi:type="dcterms:W3CDTF">2018-12-02T08:27:21Z</dcterms:modified>
</cp:coreProperties>
</file>