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261" r:id="rId3"/>
    <p:sldId id="272" r:id="rId4"/>
    <p:sldId id="257" r:id="rId5"/>
    <p:sldId id="256" r:id="rId6"/>
    <p:sldId id="273" r:id="rId7"/>
    <p:sldId id="258" r:id="rId8"/>
    <p:sldId id="274" r:id="rId9"/>
    <p:sldId id="280" r:id="rId10"/>
    <p:sldId id="279" r:id="rId11"/>
    <p:sldId id="281" r:id="rId12"/>
    <p:sldId id="262" r:id="rId13"/>
    <p:sldId id="263" r:id="rId14"/>
    <p:sldId id="264" r:id="rId15"/>
    <p:sldId id="282" r:id="rId16"/>
    <p:sldId id="265" r:id="rId17"/>
    <p:sldId id="269" r:id="rId18"/>
    <p:sldId id="270" r:id="rId19"/>
    <p:sldId id="267" r:id="rId20"/>
    <p:sldId id="278" r:id="rId21"/>
    <p:sldId id="271" r:id="rId22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EB0078C-53CA-469A-8C27-81C0F0A5D666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E5D7D47-5C6E-4990-ACD5-2C387DDFD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8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7D47-5C6E-4990-ACD5-2C387DDFD37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68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FBD5-F996-4923-AAAB-A5E47EB80819}" type="datetime1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77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507C1-AE0F-4C52-86D6-98F3BF6268EF}" type="datetime1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08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7296-B402-42B4-955C-8FE0CEEA0AAF}" type="datetime1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1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7FE-A52D-4869-9B5E-DC826F7A5752}" type="datetime1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1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0565-F964-4E70-B9AD-87100D0EE97C}" type="datetime1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3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2CB71-C077-4393-A637-11BE24613446}" type="datetime1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9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23BF-78A1-4D47-A578-C2318625B0BE}" type="datetime1">
              <a:rPr lang="ru-RU" smtClean="0"/>
              <a:t>26.10.2016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49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D7AF-2F34-455C-8CF6-1610BDCB8F1D}" type="datetime1">
              <a:rPr lang="ru-RU" smtClean="0"/>
              <a:t>26.10.2016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1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7D5B-263F-4036-96B2-A9D0D41E9701}" type="datetime1">
              <a:rPr lang="ru-RU" smtClean="0"/>
              <a:t>26.10.2016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F5D56-89C3-4C24-A5E5-230377C0515C}" type="datetime1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7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DC78-AB4B-45CC-BC00-2DF9CA339307}" type="datetime1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7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2D937-1FDD-4CAA-B49B-2D046E91DE58}" type="datetime1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4719D-CB56-4405-A256-7F1DAEF99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3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alkov@benning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33483" y="4653136"/>
            <a:ext cx="8568952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 надежности систем электропитания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как гарантии устойчивой работы </a:t>
            </a:r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ГРС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</a:t>
            </a:fld>
            <a:endParaRPr lang="ru-RU"/>
          </a:p>
        </p:txBody>
      </p:sp>
      <p:pic>
        <p:nvPicPr>
          <p:cNvPr id="9" name="Picture 2" descr="C:\Users\meyer\Pictures\Paus\PPTs\Fertige_Bilder_Chemie_Petro_MFO\CP_MFO_0010_5MZHE_254bx98k6h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39800"/>
            <a:ext cx="9180512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5580112" y="6489340"/>
            <a:ext cx="331236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dirty="0">
                <a:solidFill>
                  <a:srgbClr val="0082CB"/>
                </a:solidFill>
                <a:latin typeface="Arial Narrow" pitchFamily="34" charset="0"/>
              </a:rPr>
              <a:t>Дмитрий Мальков – руководитель проектов</a:t>
            </a:r>
            <a:endParaRPr lang="ru-RU" b="1" dirty="0">
              <a:solidFill>
                <a:srgbClr val="0082CB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6744" y="2070125"/>
            <a:ext cx="8856476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1. 	Шкаф 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– ОАО «</a:t>
            </a:r>
            <a:r>
              <a:rPr lang="ru-RU" sz="2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Нипом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» , г. Дзержинск;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2. </a:t>
            </a: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	Радиатор 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– «</a:t>
            </a:r>
            <a:r>
              <a:rPr lang="ru-RU" sz="2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Лигра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»,  г. Санкт-Петербург; 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3. </a:t>
            </a: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	Автоматы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, размыкатели, предохранители, контактор – АО           «КЭАЗ»,  </a:t>
            </a:r>
            <a:r>
              <a:rPr lang="ru-RU" sz="2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г.Курск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;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4. </a:t>
            </a: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	Клеммы 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– ООО КЦ «Самарские Трансформаторы»,  г. Самара;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5. </a:t>
            </a: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	Конденсаторы 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вход. – ОАО «</a:t>
            </a:r>
            <a:r>
              <a:rPr lang="ru-RU" sz="2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Элеконд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» , г. Сарапул;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6. </a:t>
            </a: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	Конденсаторы 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выход. – ООО «</a:t>
            </a:r>
            <a:r>
              <a:rPr lang="ru-RU" sz="2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Нюкон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»,  г. Москва;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7.  </a:t>
            </a: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	Трансформатор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, дроссель  - ООО «Псковский завод силовых трансформаторов» , г. Псков;</a:t>
            </a:r>
          </a:p>
          <a:p>
            <a:pPr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8. </a:t>
            </a: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	</a:t>
            </a:r>
            <a:r>
              <a:rPr lang="ru-RU" sz="24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Грозозащита</a:t>
            </a:r>
            <a:r>
              <a:rPr lang="ru-RU" sz="2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 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- ЗАО «</a:t>
            </a:r>
            <a:r>
              <a:rPr lang="ru-RU" sz="2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Хакель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0070C0"/>
                  </a:outerShdw>
                </a:effectLst>
                <a:latin typeface="Impact"/>
              </a:rPr>
              <a:t> Рос»,  г. Санкт-Петербург.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11188" y="1133475"/>
            <a:ext cx="8072437" cy="782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Отечественные компоненты:</a:t>
            </a:r>
          </a:p>
        </p:txBody>
      </p:sp>
    </p:spTree>
    <p:extLst>
      <p:ext uri="{BB962C8B-B14F-4D97-AF65-F5344CB8AC3E}">
        <p14:creationId xmlns:p14="http://schemas.microsoft.com/office/powerpoint/2010/main" val="13234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11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639" y="1008844"/>
            <a:ext cx="1644401" cy="231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40" y="3449712"/>
            <a:ext cx="74803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8" y="1497199"/>
            <a:ext cx="39687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63" y="967532"/>
            <a:ext cx="183673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2813" y="1008844"/>
            <a:ext cx="3249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ru-RU" altLang="ru-RU" dirty="0" smtClean="0">
                <a:solidFill>
                  <a:srgbClr val="3399FF"/>
                </a:solidFill>
                <a:latin typeface="Verdana" pitchFamily="34" charset="0"/>
              </a:rPr>
              <a:t>Сертификация</a:t>
            </a:r>
            <a:endParaRPr lang="en-GB" altLang="ru-RU" dirty="0">
              <a:solidFill>
                <a:srgbClr val="3399FF"/>
              </a:solidFill>
              <a:latin typeface="Verdan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3" y="3212976"/>
            <a:ext cx="197318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9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513682" y="1412776"/>
            <a:ext cx="7776864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Надежное электропитание необходимо  для работы ГРС  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95536" y="2132856"/>
            <a:ext cx="7927727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-1793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ОТРАСЛЕВЫЕ СТАНДАРТЫ</a:t>
            </a:r>
          </a:p>
          <a:p>
            <a:pPr indent="0" algn="ctr">
              <a:spcBef>
                <a:spcPct val="0"/>
              </a:spcBef>
              <a:buNone/>
              <a:defRPr/>
            </a:pPr>
            <a:endParaRPr lang="ru-RU" altLang="ru-RU" sz="1600" b="1" dirty="0" smtClean="0">
              <a:solidFill>
                <a:srgbClr val="0082CB"/>
              </a:solidFill>
              <a:latin typeface="Arial Narrow" pitchFamily="34" charset="0"/>
            </a:endParaRP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1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. Стандарт ОАО «ГАЗПРОМ» СТО 2-1.11-1929-2008. Положение о построении и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организации эксплуатации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систем постоянного тока на объектах </a:t>
            </a:r>
            <a:r>
              <a:rPr lang="ru-RU" altLang="ru-RU" sz="1600" b="1" dirty="0" err="1">
                <a:solidFill>
                  <a:srgbClr val="0082CB"/>
                </a:solidFill>
                <a:latin typeface="Arial Narrow" pitchFamily="34" charset="0"/>
              </a:rPr>
              <a:t>ОАО»Газпром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».</a:t>
            </a: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2. Стандарт организации ОАО «ФСК ЕЭС» СТО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56947007-29.120.40.041-2010 «Системы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оперативного постоянного тока подстанций. Технические требования»</a:t>
            </a: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3. Стандарт организации СТО Газпром 2-1.11-081-2006.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Технические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требования к системам электроснабжения ГРС.</a:t>
            </a: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4. Отраслевые требования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ОТТ-29.100.00-КТН-065-13 «Магистральный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трубопроводный транспорт нефти и нефтепродуктов.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Устройства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гарантированного питания вспомогательных систем и систем автоматизации  НПС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.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Общие технические требования» от 01.06.2013.</a:t>
            </a: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5. СТО Газпром 2-6.2-149-2007 «</a:t>
            </a:r>
            <a:r>
              <a:rPr lang="ru-RU" altLang="ru-RU" sz="1600" b="1" dirty="0" err="1">
                <a:solidFill>
                  <a:srgbClr val="0082CB"/>
                </a:solidFill>
                <a:latin typeface="Arial Narrow" pitchFamily="34" charset="0"/>
              </a:rPr>
              <a:t>Категорийность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  </a:t>
            </a:r>
            <a:r>
              <a:rPr lang="ru-RU" altLang="ru-RU" sz="1600" b="1" dirty="0" err="1">
                <a:solidFill>
                  <a:srgbClr val="0082CB"/>
                </a:solidFill>
                <a:latin typeface="Arial Narrow" pitchFamily="34" charset="0"/>
              </a:rPr>
              <a:t>электроприемников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  промышленных  объектов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ОАО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«Газпром» (с учетом изменения и дополнения к действующему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СТО, утвержденные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заместителем Председателя Правления В.А. Маркеловым от 15.01.2015)</a:t>
            </a:r>
          </a:p>
          <a:p>
            <a:pPr indent="0">
              <a:spcBef>
                <a:spcPct val="0"/>
              </a:spcBef>
              <a:buNone/>
              <a:defRPr/>
            </a:pPr>
            <a:endParaRPr lang="en-GB" altLang="ru-RU" sz="1000" dirty="0" smtClean="0"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6" y="-20613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27280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ПРИМЕР комбинированной ЭПУ для ГРС 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13</a:t>
            </a:fld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3" y="2348880"/>
            <a:ext cx="55910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62" y="2348880"/>
            <a:ext cx="3639138" cy="301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9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16546"/>
            <a:ext cx="3759882" cy="5013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16546"/>
            <a:ext cx="3759882" cy="5013176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5536" y="957952"/>
            <a:ext cx="4896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Arial" charset="0"/>
              </a:rPr>
              <a:t>1500Вт, </a:t>
            </a:r>
            <a:r>
              <a:rPr lang="en-US" altLang="ru-RU" sz="1800" dirty="0" smtClean="0">
                <a:solidFill>
                  <a:schemeClr val="accent2"/>
                </a:solidFill>
                <a:latin typeface="Arial" charset="0"/>
              </a:rPr>
              <a:t>~220</a:t>
            </a:r>
            <a:r>
              <a:rPr lang="ru-RU" altLang="ru-RU" sz="1800" dirty="0" smtClean="0">
                <a:solidFill>
                  <a:schemeClr val="accent2"/>
                </a:solidFill>
                <a:latin typeface="Arial" charset="0"/>
              </a:rPr>
              <a:t>В, 8 часов автономной работы </a:t>
            </a:r>
            <a:endParaRPr lang="ru-RU" altLang="ru-RU" sz="1800" dirty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15</a:t>
            </a:fld>
            <a:endParaRPr lang="ru-RU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5536" y="957952"/>
            <a:ext cx="53285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  <a:latin typeface="Arial" charset="0"/>
              </a:rPr>
              <a:t>5000Вт</a:t>
            </a:r>
            <a:r>
              <a:rPr lang="ru-RU" altLang="ru-RU" sz="1800" dirty="0" smtClean="0">
                <a:solidFill>
                  <a:schemeClr val="accent2"/>
                </a:solidFill>
                <a:latin typeface="Arial" charset="0"/>
              </a:rPr>
              <a:t>, </a:t>
            </a:r>
            <a:r>
              <a:rPr lang="en-US" altLang="ru-RU" sz="1800" dirty="0" smtClean="0">
                <a:solidFill>
                  <a:schemeClr val="accent2"/>
                </a:solidFill>
                <a:latin typeface="Arial" charset="0"/>
              </a:rPr>
              <a:t>~220</a:t>
            </a:r>
            <a:r>
              <a:rPr lang="ru-RU" altLang="ru-RU" sz="1800" dirty="0" smtClean="0">
                <a:solidFill>
                  <a:schemeClr val="accent2"/>
                </a:solidFill>
                <a:latin typeface="Arial" charset="0"/>
              </a:rPr>
              <a:t>В, </a:t>
            </a:r>
            <a:r>
              <a:rPr lang="ru-RU" altLang="ru-RU" sz="1800" dirty="0" smtClean="0">
                <a:solidFill>
                  <a:schemeClr val="accent2"/>
                </a:solidFill>
                <a:latin typeface="Arial" charset="0"/>
              </a:rPr>
              <a:t>48 </a:t>
            </a:r>
            <a:r>
              <a:rPr lang="ru-RU" altLang="ru-RU" sz="1800" dirty="0" smtClean="0">
                <a:solidFill>
                  <a:schemeClr val="accent2"/>
                </a:solidFill>
                <a:latin typeface="Arial" charset="0"/>
              </a:rPr>
              <a:t>часов автономной работы </a:t>
            </a:r>
            <a:endParaRPr lang="ru-RU" altLang="ru-RU" sz="1800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7284"/>
            <a:ext cx="7293717" cy="439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6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79388" y="1844824"/>
            <a:ext cx="5832475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>
              <a:spcBef>
                <a:spcPct val="0"/>
              </a:spcBef>
              <a:buFontTx/>
              <a:buAutoNum type="arabicPeriod"/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Резервирование </a:t>
            </a:r>
            <a:r>
              <a:rPr lang="en-US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(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модульность конструкции</a:t>
            </a:r>
            <a:r>
              <a:rPr lang="en-US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)</a:t>
            </a:r>
            <a:endParaRPr lang="ru-RU" altLang="ru-RU" sz="1600" b="1" dirty="0" smtClean="0">
              <a:solidFill>
                <a:srgbClr val="0082CB"/>
              </a:solidFill>
              <a:latin typeface="Arial Narrow" pitchFamily="34" charset="0"/>
            </a:endParaRPr>
          </a:p>
          <a:p>
            <a:pPr marL="342900" indent="-342900" algn="just">
              <a:spcBef>
                <a:spcPct val="0"/>
              </a:spcBef>
              <a:buFontTx/>
              <a:buAutoNum type="arabicPeriod"/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Поэтапное наращивание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мощности</a:t>
            </a:r>
          </a:p>
          <a:p>
            <a:pPr marL="342900" indent="-342900" algn="just">
              <a:spcBef>
                <a:spcPct val="0"/>
              </a:spcBef>
              <a:buFontTx/>
              <a:buAutoNum type="arabicPeriod"/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Максимальная эффективность двойного преобразования </a:t>
            </a:r>
            <a:b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</a:b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КПД </a:t>
            </a:r>
            <a:r>
              <a:rPr lang="en-GB" altLang="ru-RU" sz="1600" b="1" dirty="0">
                <a:solidFill>
                  <a:srgbClr val="0082CB"/>
                </a:solidFill>
                <a:latin typeface="Arial Narrow" pitchFamily="34" charset="0"/>
              </a:rPr>
              <a:t>93%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 в рабочем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режиме</a:t>
            </a:r>
          </a:p>
          <a:p>
            <a:pPr marL="342900" indent="-342900" algn="just">
              <a:spcBef>
                <a:spcPct val="0"/>
              </a:spcBef>
              <a:buFontTx/>
              <a:buAutoNum type="arabicPeriod"/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Синусоидальный входной ток </a:t>
            </a:r>
            <a:r>
              <a:rPr lang="en-GB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(</a:t>
            </a:r>
            <a:r>
              <a:rPr lang="ru-RU" altLang="ru-RU" sz="1600" b="1" dirty="0" err="1">
                <a:solidFill>
                  <a:srgbClr val="0082CB"/>
                </a:solidFill>
                <a:latin typeface="Arial Narrow" pitchFamily="34" charset="0"/>
              </a:rPr>
              <a:t>кни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 </a:t>
            </a:r>
            <a:r>
              <a:rPr lang="en-GB" altLang="ru-RU" sz="1600" b="1" dirty="0">
                <a:solidFill>
                  <a:srgbClr val="0082CB"/>
                </a:solidFill>
                <a:latin typeface="Arial Narrow" pitchFamily="34" charset="0"/>
              </a:rPr>
              <a:t>&lt;5</a:t>
            </a:r>
            <a:r>
              <a:rPr lang="en-GB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%)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. </a:t>
            </a:r>
            <a:r>
              <a:rPr lang="ru-RU" altLang="ru-RU" sz="1600" b="1" dirty="0" err="1" smtClean="0">
                <a:solidFill>
                  <a:srgbClr val="0082CB"/>
                </a:solidFill>
                <a:latin typeface="Arial Narrow" pitchFamily="34" charset="0"/>
              </a:rPr>
              <a:t>Коэфф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.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мощности по входу до </a:t>
            </a:r>
            <a:r>
              <a:rPr lang="en-GB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0.99</a:t>
            </a:r>
            <a:endParaRPr lang="ru-RU" altLang="ru-RU" sz="1600" b="1" dirty="0" smtClean="0">
              <a:solidFill>
                <a:srgbClr val="0082CB"/>
              </a:solidFill>
              <a:latin typeface="Arial Narrow" pitchFamily="34" charset="0"/>
            </a:endParaRPr>
          </a:p>
          <a:p>
            <a:pPr marL="342900" indent="-342900">
              <a:spcBef>
                <a:spcPct val="0"/>
              </a:spcBef>
              <a:buFontTx/>
              <a:buAutoNum type="arabicPeriod"/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Система контроля батареи:</a:t>
            </a:r>
            <a:r>
              <a:rPr lang="en-GB" altLang="ru-RU" sz="1600" b="1" dirty="0">
                <a:solidFill>
                  <a:srgbClr val="0082CB"/>
                </a:solidFill>
                <a:latin typeface="Arial Narrow" pitchFamily="34" charset="0"/>
              </a:rPr>
              <a:t/>
            </a:r>
            <a:br>
              <a:rPr lang="en-GB" altLang="ru-RU" sz="1600" b="1" dirty="0">
                <a:solidFill>
                  <a:srgbClr val="0082CB"/>
                </a:solidFill>
                <a:latin typeface="Arial Narrow" pitchFamily="34" charset="0"/>
              </a:rPr>
            </a:br>
            <a:r>
              <a:rPr lang="en-GB" altLang="ru-RU" sz="1600" b="1" dirty="0">
                <a:solidFill>
                  <a:srgbClr val="0082CB"/>
                </a:solidFill>
                <a:latin typeface="Arial Narrow" pitchFamily="34" charset="0"/>
              </a:rPr>
              <a:t>   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- тест остаточной емкости</a:t>
            </a:r>
            <a:r>
              <a:rPr lang="en-GB" altLang="ru-RU" sz="1600" b="1" dirty="0">
                <a:solidFill>
                  <a:srgbClr val="0082CB"/>
                </a:solidFill>
                <a:latin typeface="Arial Narrow" pitchFamily="34" charset="0"/>
              </a:rPr>
              <a:t/>
            </a:r>
            <a:br>
              <a:rPr lang="en-GB" altLang="ru-RU" sz="1600" b="1" dirty="0">
                <a:solidFill>
                  <a:srgbClr val="0082CB"/>
                </a:solidFill>
                <a:latin typeface="Arial Narrow" pitchFamily="34" charset="0"/>
              </a:rPr>
            </a:br>
            <a:r>
              <a:rPr lang="en-GB" altLang="ru-RU" sz="1600" b="1" dirty="0">
                <a:solidFill>
                  <a:srgbClr val="0082CB"/>
                </a:solidFill>
                <a:latin typeface="Arial Narrow" pitchFamily="34" charset="0"/>
              </a:rPr>
              <a:t>   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- тест цепи батареи</a:t>
            </a:r>
            <a:endParaRPr lang="en-GB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342900" indent="-342900" algn="just">
              <a:spcBef>
                <a:spcPct val="0"/>
              </a:spcBef>
              <a:buFontTx/>
              <a:buAutoNum type="arabicPeriod"/>
            </a:pP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342900" indent="-342900" algn="just">
              <a:spcBef>
                <a:spcPct val="0"/>
              </a:spcBef>
              <a:buFontTx/>
              <a:buAutoNum type="arabicPeriod"/>
            </a:pP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342900" indent="-342900" algn="just">
              <a:spcBef>
                <a:spcPct val="0"/>
              </a:spcBef>
              <a:buFontTx/>
              <a:buAutoNum type="arabicPeriod"/>
            </a:pPr>
            <a:endParaRPr lang="ru-RU" altLang="ru-RU" sz="18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900" y="980728"/>
            <a:ext cx="8676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Преимущества модульной конструкции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16</a:t>
            </a:fld>
            <a:endParaRPr lang="ru-RU"/>
          </a:p>
        </p:txBody>
      </p:sp>
      <p:pic>
        <p:nvPicPr>
          <p:cNvPr id="13" name="Picture 1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10843" r="28499" b="20859"/>
          <a:stretch>
            <a:fillRect/>
          </a:stretch>
        </p:blipFill>
        <p:spPr bwMode="auto">
          <a:xfrm>
            <a:off x="3388069" y="3341036"/>
            <a:ext cx="3342955" cy="228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TEBECHOP_4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56289"/>
            <a:ext cx="1507039" cy="380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3203848" y="3340794"/>
            <a:ext cx="3601268" cy="846138"/>
          </a:xfrm>
          <a:prstGeom prst="wedgeRoundRectCallout">
            <a:avLst>
              <a:gd name="adj1" fmla="val 63648"/>
              <a:gd name="adj2" fmla="val -21014"/>
              <a:gd name="adj3" fmla="val 16667"/>
            </a:avLst>
          </a:prstGeom>
          <a:solidFill>
            <a:schemeClr val="accent1">
              <a:alpha val="18823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292080" y="4859834"/>
            <a:ext cx="104414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Батарея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279612" y="5247233"/>
            <a:ext cx="103432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Нагрузка</a:t>
            </a:r>
          </a:p>
        </p:txBody>
      </p:sp>
    </p:spTree>
    <p:extLst>
      <p:ext uri="{BB962C8B-B14F-4D97-AF65-F5344CB8AC3E}">
        <p14:creationId xmlns:p14="http://schemas.microsoft.com/office/powerpoint/2010/main" val="25855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409" y="1054647"/>
            <a:ext cx="8978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Системы бесперебойного питания на выпрямительных и инверторных модулях</a:t>
            </a:r>
            <a:endParaRPr lang="ru-RU" sz="2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8605"/>
            <a:ext cx="2951898" cy="115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3528" y="4174618"/>
            <a:ext cx="3600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u="sng" dirty="0" smtClean="0">
                <a:solidFill>
                  <a:srgbClr val="0070C0"/>
                </a:solidFill>
              </a:rPr>
              <a:t>Инверторы с 1 фазным выходом</a:t>
            </a:r>
            <a:endParaRPr lang="ru-RU" altLang="ru-RU" sz="1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ru-RU" sz="1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70C0"/>
                </a:solidFill>
              </a:rPr>
              <a:t>- Модули по </a:t>
            </a:r>
            <a:r>
              <a:rPr lang="en-US" altLang="ru-RU" sz="1400" b="1" dirty="0" smtClean="0">
                <a:solidFill>
                  <a:srgbClr val="0070C0"/>
                </a:solidFill>
              </a:rPr>
              <a:t>1,1, 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1</a:t>
            </a:r>
            <a:r>
              <a:rPr lang="en-US" altLang="ru-RU" sz="1400" b="1" dirty="0">
                <a:solidFill>
                  <a:srgbClr val="0070C0"/>
                </a:solidFill>
              </a:rPr>
              <a:t>,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5 и </a:t>
            </a:r>
            <a:r>
              <a:rPr lang="en-US" altLang="ru-RU" sz="1400" b="1" dirty="0" smtClean="0">
                <a:solidFill>
                  <a:srgbClr val="0070C0"/>
                </a:solidFill>
              </a:rPr>
              <a:t>2,5 </a:t>
            </a:r>
            <a:r>
              <a:rPr lang="ru-RU" altLang="ru-RU" sz="1400" b="1" dirty="0" err="1">
                <a:solidFill>
                  <a:srgbClr val="0070C0"/>
                </a:solidFill>
              </a:rPr>
              <a:t>кВА</a:t>
            </a:r>
            <a:endParaRPr lang="de-DE" altLang="ru-RU" sz="1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ru-RU" sz="1400" b="1" dirty="0">
                <a:solidFill>
                  <a:srgbClr val="0070C0"/>
                </a:solidFill>
              </a:rPr>
              <a:t> </a:t>
            </a:r>
            <a:r>
              <a:rPr lang="ru-RU" altLang="ru-RU" sz="1400" b="1" dirty="0">
                <a:solidFill>
                  <a:srgbClr val="0070C0"/>
                </a:solidFill>
              </a:rPr>
              <a:t>Эл. байпас на 23кВА</a:t>
            </a:r>
            <a:endParaRPr lang="de-DE" altLang="ru-RU" sz="1400" b="1" dirty="0">
              <a:solidFill>
                <a:srgbClr val="0070C0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10883"/>
            <a:ext cx="2808312" cy="107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3528" y="2539463"/>
            <a:ext cx="149355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u="sng" dirty="0" smtClean="0">
                <a:solidFill>
                  <a:srgbClr val="0070C0"/>
                </a:solidFill>
              </a:rPr>
              <a:t>Выпрямители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ru-RU" sz="14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ru-RU" sz="1400" b="1" dirty="0">
                <a:solidFill>
                  <a:srgbClr val="0070C0"/>
                </a:solidFill>
              </a:rPr>
              <a:t> 24</a:t>
            </a:r>
            <a:r>
              <a:rPr lang="ru-RU" altLang="ru-RU" sz="1400" b="1" dirty="0">
                <a:solidFill>
                  <a:srgbClr val="0070C0"/>
                </a:solidFill>
              </a:rPr>
              <a:t>В</a:t>
            </a:r>
            <a:r>
              <a:rPr lang="de-DE" altLang="ru-RU" sz="1400" b="1" dirty="0">
                <a:solidFill>
                  <a:srgbClr val="0070C0"/>
                </a:solidFill>
              </a:rPr>
              <a:t> 70A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ru-RU" sz="1400" b="1" dirty="0">
                <a:solidFill>
                  <a:srgbClr val="0070C0"/>
                </a:solidFill>
              </a:rPr>
              <a:t> 48</a:t>
            </a:r>
            <a:r>
              <a:rPr lang="ru-RU" altLang="ru-RU" sz="1400" b="1" dirty="0">
                <a:solidFill>
                  <a:srgbClr val="0070C0"/>
                </a:solidFill>
              </a:rPr>
              <a:t>В</a:t>
            </a:r>
            <a:r>
              <a:rPr lang="de-DE" altLang="ru-RU" sz="1400" b="1" dirty="0">
                <a:solidFill>
                  <a:srgbClr val="0070C0"/>
                </a:solidFill>
              </a:rPr>
              <a:t> 50A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ru-RU" sz="1400" b="1" dirty="0">
                <a:solidFill>
                  <a:srgbClr val="0070C0"/>
                </a:solidFill>
              </a:rPr>
              <a:t> 60</a:t>
            </a:r>
            <a:r>
              <a:rPr lang="ru-RU" altLang="ru-RU" sz="1400" b="1" dirty="0">
                <a:solidFill>
                  <a:srgbClr val="0070C0"/>
                </a:solidFill>
              </a:rPr>
              <a:t>В</a:t>
            </a:r>
            <a:r>
              <a:rPr lang="de-DE" altLang="ru-RU" sz="1400" b="1" dirty="0">
                <a:solidFill>
                  <a:srgbClr val="0070C0"/>
                </a:solidFill>
              </a:rPr>
              <a:t> 40A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ru-RU" sz="1400" b="1" dirty="0">
                <a:solidFill>
                  <a:srgbClr val="0070C0"/>
                </a:solidFill>
              </a:rPr>
              <a:t> 110</a:t>
            </a:r>
            <a:r>
              <a:rPr lang="ru-RU" altLang="ru-RU" sz="1400" b="1" dirty="0">
                <a:solidFill>
                  <a:srgbClr val="0070C0"/>
                </a:solidFill>
              </a:rPr>
              <a:t>В</a:t>
            </a:r>
            <a:r>
              <a:rPr lang="de-DE" altLang="ru-RU" sz="1400" b="1" dirty="0">
                <a:solidFill>
                  <a:srgbClr val="0070C0"/>
                </a:solidFill>
              </a:rPr>
              <a:t> 20A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ru-RU" sz="1400" b="1" dirty="0">
                <a:solidFill>
                  <a:srgbClr val="0070C0"/>
                </a:solidFill>
              </a:rPr>
              <a:t> 220</a:t>
            </a:r>
            <a:r>
              <a:rPr lang="ru-RU" altLang="ru-RU" sz="1400" b="1" dirty="0">
                <a:solidFill>
                  <a:srgbClr val="0070C0"/>
                </a:solidFill>
              </a:rPr>
              <a:t>В</a:t>
            </a:r>
            <a:r>
              <a:rPr lang="de-DE" altLang="ru-RU" sz="1400" b="1" dirty="0">
                <a:solidFill>
                  <a:srgbClr val="0070C0"/>
                </a:solidFill>
              </a:rPr>
              <a:t> 10A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17</a:t>
            </a:fld>
            <a:endParaRPr lang="ru-RU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29" y="2924944"/>
            <a:ext cx="1547813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18</a:t>
            </a:fld>
            <a:endParaRPr lang="ru-RU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3528" y="1412776"/>
            <a:ext cx="5904656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u="sng" dirty="0" smtClean="0">
                <a:solidFill>
                  <a:srgbClr val="0070C0"/>
                </a:solidFill>
              </a:rPr>
              <a:t>Дополнительные опции </a:t>
            </a:r>
            <a:endParaRPr lang="ru-RU" altLang="ru-RU" sz="1400" b="1" u="sng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Защита стоек до </a:t>
            </a:r>
            <a:r>
              <a:rPr lang="en-US" altLang="ru-RU" sz="1400" b="1" dirty="0" smtClean="0">
                <a:solidFill>
                  <a:srgbClr val="0070C0"/>
                </a:solidFill>
              </a:rPr>
              <a:t>IP</a:t>
            </a:r>
            <a:r>
              <a:rPr lang="ru-RU" altLang="ru-RU" sz="1400" b="1" dirty="0" smtClean="0">
                <a:solidFill>
                  <a:srgbClr val="0070C0"/>
                </a:solidFill>
              </a:rPr>
              <a:t>42</a:t>
            </a: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err="1" smtClean="0">
                <a:solidFill>
                  <a:srgbClr val="0070C0"/>
                </a:solidFill>
              </a:rPr>
              <a:t>Грозозащита</a:t>
            </a:r>
            <a:endParaRPr lang="ru-RU" altLang="ru-RU" sz="1400" b="1" dirty="0" smtClean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Контроль сопротивления изоляции</a:t>
            </a: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Состояние и положение коммутационных аппаратов</a:t>
            </a: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Температурная компенсация заряда АКБ</a:t>
            </a: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Интеграция в АСУ ГРС</a:t>
            </a:r>
            <a:endParaRPr lang="de-DE" altLang="ru-RU" sz="1400" b="1" dirty="0">
              <a:solidFill>
                <a:srgbClr val="0070C0"/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8637"/>
            <a:ext cx="191452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95536" y="1196752"/>
            <a:ext cx="8208912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МОДУЛЬНЫЕ </a:t>
            </a:r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ИБП</a:t>
            </a:r>
          </a:p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Модули мощностью 10, 20  и 40кВА</a:t>
            </a:r>
          </a:p>
          <a:p>
            <a:pPr algn="ctr"/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5580063" y="2020912"/>
            <a:ext cx="3240087" cy="4216400"/>
          </a:xfrm>
          <a:custGeom>
            <a:avLst/>
            <a:gdLst>
              <a:gd name="T0" fmla="*/ 2147483647 w 5697"/>
              <a:gd name="T1" fmla="*/ 2147483647 h 7730"/>
              <a:gd name="T2" fmla="*/ 2147483647 w 5697"/>
              <a:gd name="T3" fmla="*/ 2147483647 h 7730"/>
              <a:gd name="T4" fmla="*/ 2147483647 w 5697"/>
              <a:gd name="T5" fmla="*/ 2147483647 h 7730"/>
              <a:gd name="T6" fmla="*/ 2147483647 w 5697"/>
              <a:gd name="T7" fmla="*/ 2147483647 h 7730"/>
              <a:gd name="T8" fmla="*/ 2147483647 w 5697"/>
              <a:gd name="T9" fmla="*/ 2147483647 h 7730"/>
              <a:gd name="T10" fmla="*/ 2147483647 w 5697"/>
              <a:gd name="T11" fmla="*/ 2147483647 h 7730"/>
              <a:gd name="T12" fmla="*/ 2147483647 w 5697"/>
              <a:gd name="T13" fmla="*/ 2147483647 h 7730"/>
              <a:gd name="T14" fmla="*/ 2147483647 w 5697"/>
              <a:gd name="T15" fmla="*/ 2147483647 h 7730"/>
              <a:gd name="T16" fmla="*/ 2147483647 w 5697"/>
              <a:gd name="T17" fmla="*/ 2147483647 h 7730"/>
              <a:gd name="T18" fmla="*/ 2147483647 w 5697"/>
              <a:gd name="T19" fmla="*/ 2147483647 h 7730"/>
              <a:gd name="T20" fmla="*/ 2147483647 w 5697"/>
              <a:gd name="T21" fmla="*/ 2147483647 h 7730"/>
              <a:gd name="T22" fmla="*/ 2147483647 w 5697"/>
              <a:gd name="T23" fmla="*/ 2147483647 h 7730"/>
              <a:gd name="T24" fmla="*/ 2147483647 w 5697"/>
              <a:gd name="T25" fmla="*/ 2147483647 h 7730"/>
              <a:gd name="T26" fmla="*/ 2147483647 w 5697"/>
              <a:gd name="T27" fmla="*/ 2147483647 h 7730"/>
              <a:gd name="T28" fmla="*/ 2147483647 w 5697"/>
              <a:gd name="T29" fmla="*/ 2147483647 h 7730"/>
              <a:gd name="T30" fmla="*/ 2147483647 w 5697"/>
              <a:gd name="T31" fmla="*/ 2147483647 h 7730"/>
              <a:gd name="T32" fmla="*/ 2147483647 w 5697"/>
              <a:gd name="T33" fmla="*/ 2147483647 h 7730"/>
              <a:gd name="T34" fmla="*/ 2147483647 w 5697"/>
              <a:gd name="T35" fmla="*/ 2147483647 h 7730"/>
              <a:gd name="T36" fmla="*/ 2147483647 w 5697"/>
              <a:gd name="T37" fmla="*/ 2147483647 h 7730"/>
              <a:gd name="T38" fmla="*/ 2147483647 w 5697"/>
              <a:gd name="T39" fmla="*/ 2147483647 h 7730"/>
              <a:gd name="T40" fmla="*/ 2147483647 w 5697"/>
              <a:gd name="T41" fmla="*/ 2147483647 h 7730"/>
              <a:gd name="T42" fmla="*/ 2147483647 w 5697"/>
              <a:gd name="T43" fmla="*/ 2147483647 h 7730"/>
              <a:gd name="T44" fmla="*/ 2147483647 w 5697"/>
              <a:gd name="T45" fmla="*/ 2147483647 h 7730"/>
              <a:gd name="T46" fmla="*/ 2147483647 w 5697"/>
              <a:gd name="T47" fmla="*/ 2147483647 h 7730"/>
              <a:gd name="T48" fmla="*/ 2147483647 w 5697"/>
              <a:gd name="T49" fmla="*/ 2147483647 h 7730"/>
              <a:gd name="T50" fmla="*/ 2147483647 w 5697"/>
              <a:gd name="T51" fmla="*/ 2147483647 h 7730"/>
              <a:gd name="T52" fmla="*/ 2147483647 w 5697"/>
              <a:gd name="T53" fmla="*/ 2147483647 h 7730"/>
              <a:gd name="T54" fmla="*/ 2147483647 w 5697"/>
              <a:gd name="T55" fmla="*/ 2147483647 h 7730"/>
              <a:gd name="T56" fmla="*/ 2147483647 w 5697"/>
              <a:gd name="T57" fmla="*/ 2147483647 h 7730"/>
              <a:gd name="T58" fmla="*/ 2147483647 w 5697"/>
              <a:gd name="T59" fmla="*/ 2147483647 h 7730"/>
              <a:gd name="T60" fmla="*/ 2147483647 w 5697"/>
              <a:gd name="T61" fmla="*/ 2147483647 h 7730"/>
              <a:gd name="T62" fmla="*/ 2147483647 w 5697"/>
              <a:gd name="T63" fmla="*/ 2147483647 h 7730"/>
              <a:gd name="T64" fmla="*/ 2147483647 w 5697"/>
              <a:gd name="T65" fmla="*/ 2147483647 h 7730"/>
              <a:gd name="T66" fmla="*/ 2147483647 w 5697"/>
              <a:gd name="T67" fmla="*/ 2147483647 h 7730"/>
              <a:gd name="T68" fmla="*/ 2147483647 w 5697"/>
              <a:gd name="T69" fmla="*/ 2147483647 h 7730"/>
              <a:gd name="T70" fmla="*/ 2147483647 w 5697"/>
              <a:gd name="T71" fmla="*/ 2147483647 h 7730"/>
              <a:gd name="T72" fmla="*/ 2147483647 w 5697"/>
              <a:gd name="T73" fmla="*/ 2147483647 h 7730"/>
              <a:gd name="T74" fmla="*/ 2147483647 w 5697"/>
              <a:gd name="T75" fmla="*/ 2147483647 h 7730"/>
              <a:gd name="T76" fmla="*/ 2147483647 w 5697"/>
              <a:gd name="T77" fmla="*/ 2147483647 h 7730"/>
              <a:gd name="T78" fmla="*/ 2147483647 w 5697"/>
              <a:gd name="T79" fmla="*/ 2147483647 h 7730"/>
              <a:gd name="T80" fmla="*/ 2147483647 w 5697"/>
              <a:gd name="T81" fmla="*/ 2147483647 h 7730"/>
              <a:gd name="T82" fmla="*/ 2147483647 w 5697"/>
              <a:gd name="T83" fmla="*/ 2147483647 h 7730"/>
              <a:gd name="T84" fmla="*/ 2147483647 w 5697"/>
              <a:gd name="T85" fmla="*/ 2147483647 h 7730"/>
              <a:gd name="T86" fmla="*/ 2147483647 w 5697"/>
              <a:gd name="T87" fmla="*/ 2147483647 h 7730"/>
              <a:gd name="T88" fmla="*/ 2147483647 w 5697"/>
              <a:gd name="T89" fmla="*/ 2147483647 h 7730"/>
              <a:gd name="T90" fmla="*/ 2147483647 w 5697"/>
              <a:gd name="T91" fmla="*/ 2147483647 h 7730"/>
              <a:gd name="T92" fmla="*/ 2147483647 w 5697"/>
              <a:gd name="T93" fmla="*/ 2147483647 h 7730"/>
              <a:gd name="T94" fmla="*/ 2147483647 w 5697"/>
              <a:gd name="T95" fmla="*/ 2147483647 h 7730"/>
              <a:gd name="T96" fmla="*/ 0 w 5697"/>
              <a:gd name="T97" fmla="*/ 2147483647 h 7730"/>
              <a:gd name="T98" fmla="*/ 2147483647 w 5697"/>
              <a:gd name="T99" fmla="*/ 2147483647 h 7730"/>
              <a:gd name="T100" fmla="*/ 2147483647 w 5697"/>
              <a:gd name="T101" fmla="*/ 2147483647 h 773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697" h="7730">
                <a:moveTo>
                  <a:pt x="5599" y="7729"/>
                </a:moveTo>
                <a:lnTo>
                  <a:pt x="5630" y="7718"/>
                </a:lnTo>
                <a:lnTo>
                  <a:pt x="5632" y="7717"/>
                </a:lnTo>
                <a:lnTo>
                  <a:pt x="5646" y="7712"/>
                </a:lnTo>
                <a:lnTo>
                  <a:pt x="5648" y="7712"/>
                </a:lnTo>
                <a:lnTo>
                  <a:pt x="5660" y="7676"/>
                </a:lnTo>
                <a:lnTo>
                  <a:pt x="5660" y="7625"/>
                </a:lnTo>
                <a:lnTo>
                  <a:pt x="5661" y="7544"/>
                </a:lnTo>
                <a:lnTo>
                  <a:pt x="5661" y="7439"/>
                </a:lnTo>
                <a:lnTo>
                  <a:pt x="5662" y="7311"/>
                </a:lnTo>
                <a:lnTo>
                  <a:pt x="5663" y="7163"/>
                </a:lnTo>
                <a:lnTo>
                  <a:pt x="5664" y="7000"/>
                </a:lnTo>
                <a:lnTo>
                  <a:pt x="5665" y="6823"/>
                </a:lnTo>
                <a:lnTo>
                  <a:pt x="5667" y="6636"/>
                </a:lnTo>
                <a:lnTo>
                  <a:pt x="5668" y="6442"/>
                </a:lnTo>
                <a:lnTo>
                  <a:pt x="5669" y="6244"/>
                </a:lnTo>
                <a:lnTo>
                  <a:pt x="5670" y="6045"/>
                </a:lnTo>
                <a:lnTo>
                  <a:pt x="5671" y="5848"/>
                </a:lnTo>
                <a:lnTo>
                  <a:pt x="5672" y="5656"/>
                </a:lnTo>
                <a:lnTo>
                  <a:pt x="5673" y="5473"/>
                </a:lnTo>
                <a:lnTo>
                  <a:pt x="5674" y="5301"/>
                </a:lnTo>
                <a:lnTo>
                  <a:pt x="5675" y="5143"/>
                </a:lnTo>
                <a:lnTo>
                  <a:pt x="5676" y="5003"/>
                </a:lnTo>
                <a:lnTo>
                  <a:pt x="5676" y="4883"/>
                </a:lnTo>
                <a:lnTo>
                  <a:pt x="5676" y="4787"/>
                </a:lnTo>
                <a:lnTo>
                  <a:pt x="5676" y="4691"/>
                </a:lnTo>
                <a:lnTo>
                  <a:pt x="5676" y="4573"/>
                </a:lnTo>
                <a:lnTo>
                  <a:pt x="5677" y="4434"/>
                </a:lnTo>
                <a:lnTo>
                  <a:pt x="5677" y="4278"/>
                </a:lnTo>
                <a:lnTo>
                  <a:pt x="5678" y="4107"/>
                </a:lnTo>
                <a:lnTo>
                  <a:pt x="5678" y="3924"/>
                </a:lnTo>
                <a:lnTo>
                  <a:pt x="5679" y="3731"/>
                </a:lnTo>
                <a:lnTo>
                  <a:pt x="5680" y="3531"/>
                </a:lnTo>
                <a:lnTo>
                  <a:pt x="5681" y="3326"/>
                </a:lnTo>
                <a:lnTo>
                  <a:pt x="5682" y="3120"/>
                </a:lnTo>
                <a:lnTo>
                  <a:pt x="5682" y="2914"/>
                </a:lnTo>
                <a:lnTo>
                  <a:pt x="5683" y="2712"/>
                </a:lnTo>
                <a:lnTo>
                  <a:pt x="5684" y="2516"/>
                </a:lnTo>
                <a:lnTo>
                  <a:pt x="5685" y="2329"/>
                </a:lnTo>
                <a:lnTo>
                  <a:pt x="5685" y="2152"/>
                </a:lnTo>
                <a:lnTo>
                  <a:pt x="5686" y="1990"/>
                </a:lnTo>
                <a:lnTo>
                  <a:pt x="5686" y="1844"/>
                </a:lnTo>
                <a:lnTo>
                  <a:pt x="5687" y="1718"/>
                </a:lnTo>
                <a:lnTo>
                  <a:pt x="5687" y="1613"/>
                </a:lnTo>
                <a:lnTo>
                  <a:pt x="5687" y="1533"/>
                </a:lnTo>
                <a:lnTo>
                  <a:pt x="5687" y="1461"/>
                </a:lnTo>
                <a:lnTo>
                  <a:pt x="5687" y="1382"/>
                </a:lnTo>
                <a:lnTo>
                  <a:pt x="5688" y="1296"/>
                </a:lnTo>
                <a:lnTo>
                  <a:pt x="5688" y="1206"/>
                </a:lnTo>
                <a:lnTo>
                  <a:pt x="5689" y="1111"/>
                </a:lnTo>
                <a:lnTo>
                  <a:pt x="5689" y="1013"/>
                </a:lnTo>
                <a:lnTo>
                  <a:pt x="5690" y="914"/>
                </a:lnTo>
                <a:lnTo>
                  <a:pt x="5690" y="814"/>
                </a:lnTo>
                <a:lnTo>
                  <a:pt x="5691" y="715"/>
                </a:lnTo>
                <a:lnTo>
                  <a:pt x="5692" y="618"/>
                </a:lnTo>
                <a:lnTo>
                  <a:pt x="5693" y="524"/>
                </a:lnTo>
                <a:lnTo>
                  <a:pt x="5693" y="435"/>
                </a:lnTo>
                <a:lnTo>
                  <a:pt x="5694" y="352"/>
                </a:lnTo>
                <a:lnTo>
                  <a:pt x="5695" y="275"/>
                </a:lnTo>
                <a:lnTo>
                  <a:pt x="5695" y="207"/>
                </a:lnTo>
                <a:lnTo>
                  <a:pt x="5696" y="99"/>
                </a:lnTo>
                <a:lnTo>
                  <a:pt x="5697" y="62"/>
                </a:lnTo>
                <a:lnTo>
                  <a:pt x="5697" y="38"/>
                </a:lnTo>
                <a:lnTo>
                  <a:pt x="5697" y="29"/>
                </a:lnTo>
                <a:lnTo>
                  <a:pt x="5697" y="7730"/>
                </a:lnTo>
                <a:lnTo>
                  <a:pt x="5697" y="29"/>
                </a:lnTo>
                <a:lnTo>
                  <a:pt x="5684" y="3"/>
                </a:lnTo>
                <a:lnTo>
                  <a:pt x="5682" y="3"/>
                </a:lnTo>
                <a:lnTo>
                  <a:pt x="5629" y="1"/>
                </a:lnTo>
                <a:lnTo>
                  <a:pt x="4491" y="415"/>
                </a:lnTo>
                <a:lnTo>
                  <a:pt x="4477" y="425"/>
                </a:lnTo>
                <a:lnTo>
                  <a:pt x="4477" y="427"/>
                </a:lnTo>
                <a:lnTo>
                  <a:pt x="4477" y="428"/>
                </a:lnTo>
                <a:lnTo>
                  <a:pt x="4477" y="429"/>
                </a:lnTo>
                <a:lnTo>
                  <a:pt x="4477" y="430"/>
                </a:lnTo>
                <a:lnTo>
                  <a:pt x="4477" y="431"/>
                </a:lnTo>
                <a:lnTo>
                  <a:pt x="4477" y="432"/>
                </a:lnTo>
                <a:lnTo>
                  <a:pt x="4477" y="433"/>
                </a:lnTo>
                <a:lnTo>
                  <a:pt x="4477" y="434"/>
                </a:lnTo>
                <a:lnTo>
                  <a:pt x="4477" y="435"/>
                </a:lnTo>
                <a:lnTo>
                  <a:pt x="4477" y="436"/>
                </a:lnTo>
                <a:lnTo>
                  <a:pt x="4477" y="437"/>
                </a:lnTo>
                <a:lnTo>
                  <a:pt x="4477" y="438"/>
                </a:lnTo>
                <a:lnTo>
                  <a:pt x="4477" y="439"/>
                </a:lnTo>
                <a:lnTo>
                  <a:pt x="2357" y="525"/>
                </a:lnTo>
                <a:lnTo>
                  <a:pt x="2348" y="519"/>
                </a:lnTo>
                <a:lnTo>
                  <a:pt x="2264" y="521"/>
                </a:lnTo>
                <a:lnTo>
                  <a:pt x="2255" y="532"/>
                </a:lnTo>
                <a:lnTo>
                  <a:pt x="2244" y="523"/>
                </a:lnTo>
                <a:lnTo>
                  <a:pt x="2145" y="528"/>
                </a:lnTo>
                <a:lnTo>
                  <a:pt x="2141" y="528"/>
                </a:lnTo>
                <a:lnTo>
                  <a:pt x="2127" y="529"/>
                </a:lnTo>
                <a:lnTo>
                  <a:pt x="2038" y="531"/>
                </a:lnTo>
                <a:lnTo>
                  <a:pt x="1946" y="533"/>
                </a:lnTo>
                <a:lnTo>
                  <a:pt x="1835" y="536"/>
                </a:lnTo>
                <a:lnTo>
                  <a:pt x="1773" y="538"/>
                </a:lnTo>
                <a:lnTo>
                  <a:pt x="1709" y="540"/>
                </a:lnTo>
                <a:lnTo>
                  <a:pt x="1643" y="542"/>
                </a:lnTo>
                <a:lnTo>
                  <a:pt x="1575" y="544"/>
                </a:lnTo>
                <a:lnTo>
                  <a:pt x="1507" y="546"/>
                </a:lnTo>
                <a:lnTo>
                  <a:pt x="1438" y="547"/>
                </a:lnTo>
                <a:lnTo>
                  <a:pt x="1371" y="550"/>
                </a:lnTo>
                <a:lnTo>
                  <a:pt x="1304" y="552"/>
                </a:lnTo>
                <a:lnTo>
                  <a:pt x="1240" y="554"/>
                </a:lnTo>
                <a:lnTo>
                  <a:pt x="1178" y="555"/>
                </a:lnTo>
                <a:lnTo>
                  <a:pt x="1062" y="559"/>
                </a:lnTo>
                <a:lnTo>
                  <a:pt x="999" y="561"/>
                </a:lnTo>
                <a:lnTo>
                  <a:pt x="932" y="564"/>
                </a:lnTo>
                <a:lnTo>
                  <a:pt x="862" y="566"/>
                </a:lnTo>
                <a:lnTo>
                  <a:pt x="791" y="568"/>
                </a:lnTo>
                <a:lnTo>
                  <a:pt x="718" y="570"/>
                </a:lnTo>
                <a:lnTo>
                  <a:pt x="644" y="572"/>
                </a:lnTo>
                <a:lnTo>
                  <a:pt x="571" y="575"/>
                </a:lnTo>
                <a:lnTo>
                  <a:pt x="499" y="577"/>
                </a:lnTo>
                <a:lnTo>
                  <a:pt x="429" y="579"/>
                </a:lnTo>
                <a:lnTo>
                  <a:pt x="362" y="581"/>
                </a:lnTo>
                <a:lnTo>
                  <a:pt x="299" y="582"/>
                </a:lnTo>
                <a:lnTo>
                  <a:pt x="186" y="586"/>
                </a:lnTo>
                <a:lnTo>
                  <a:pt x="97" y="588"/>
                </a:lnTo>
                <a:lnTo>
                  <a:pt x="24" y="590"/>
                </a:lnTo>
                <a:lnTo>
                  <a:pt x="19" y="590"/>
                </a:lnTo>
                <a:lnTo>
                  <a:pt x="19" y="601"/>
                </a:lnTo>
                <a:lnTo>
                  <a:pt x="18" y="727"/>
                </a:lnTo>
                <a:lnTo>
                  <a:pt x="17" y="841"/>
                </a:lnTo>
                <a:lnTo>
                  <a:pt x="17" y="944"/>
                </a:lnTo>
                <a:lnTo>
                  <a:pt x="16" y="1036"/>
                </a:lnTo>
                <a:lnTo>
                  <a:pt x="16" y="1118"/>
                </a:lnTo>
                <a:lnTo>
                  <a:pt x="15" y="1192"/>
                </a:lnTo>
                <a:lnTo>
                  <a:pt x="15" y="1258"/>
                </a:lnTo>
                <a:lnTo>
                  <a:pt x="14" y="1372"/>
                </a:lnTo>
                <a:lnTo>
                  <a:pt x="14" y="1466"/>
                </a:lnTo>
                <a:lnTo>
                  <a:pt x="13" y="1549"/>
                </a:lnTo>
                <a:lnTo>
                  <a:pt x="13" y="1628"/>
                </a:lnTo>
                <a:lnTo>
                  <a:pt x="13" y="1710"/>
                </a:lnTo>
                <a:lnTo>
                  <a:pt x="13" y="1803"/>
                </a:lnTo>
                <a:lnTo>
                  <a:pt x="13" y="1855"/>
                </a:lnTo>
                <a:lnTo>
                  <a:pt x="13" y="1912"/>
                </a:lnTo>
                <a:lnTo>
                  <a:pt x="13" y="2033"/>
                </a:lnTo>
                <a:lnTo>
                  <a:pt x="13" y="2097"/>
                </a:lnTo>
                <a:lnTo>
                  <a:pt x="13" y="2162"/>
                </a:lnTo>
                <a:lnTo>
                  <a:pt x="12" y="2228"/>
                </a:lnTo>
                <a:lnTo>
                  <a:pt x="12" y="2295"/>
                </a:lnTo>
                <a:lnTo>
                  <a:pt x="12" y="2363"/>
                </a:lnTo>
                <a:lnTo>
                  <a:pt x="12" y="2432"/>
                </a:lnTo>
                <a:lnTo>
                  <a:pt x="11" y="2501"/>
                </a:lnTo>
                <a:lnTo>
                  <a:pt x="11" y="2569"/>
                </a:lnTo>
                <a:lnTo>
                  <a:pt x="11" y="2637"/>
                </a:lnTo>
                <a:lnTo>
                  <a:pt x="11" y="2705"/>
                </a:lnTo>
                <a:lnTo>
                  <a:pt x="10" y="2771"/>
                </a:lnTo>
                <a:lnTo>
                  <a:pt x="10" y="2837"/>
                </a:lnTo>
                <a:lnTo>
                  <a:pt x="10" y="2900"/>
                </a:lnTo>
                <a:lnTo>
                  <a:pt x="10" y="2962"/>
                </a:lnTo>
                <a:lnTo>
                  <a:pt x="10" y="3079"/>
                </a:lnTo>
                <a:lnTo>
                  <a:pt x="10" y="3133"/>
                </a:lnTo>
                <a:lnTo>
                  <a:pt x="10" y="3188"/>
                </a:lnTo>
                <a:lnTo>
                  <a:pt x="9" y="3307"/>
                </a:lnTo>
                <a:lnTo>
                  <a:pt x="9" y="3370"/>
                </a:lnTo>
                <a:lnTo>
                  <a:pt x="8" y="3436"/>
                </a:lnTo>
                <a:lnTo>
                  <a:pt x="8" y="3503"/>
                </a:lnTo>
                <a:lnTo>
                  <a:pt x="8" y="3572"/>
                </a:lnTo>
                <a:lnTo>
                  <a:pt x="7" y="3642"/>
                </a:lnTo>
                <a:lnTo>
                  <a:pt x="6" y="3714"/>
                </a:lnTo>
                <a:lnTo>
                  <a:pt x="6" y="3786"/>
                </a:lnTo>
                <a:lnTo>
                  <a:pt x="5" y="3858"/>
                </a:lnTo>
                <a:lnTo>
                  <a:pt x="5" y="3930"/>
                </a:lnTo>
                <a:lnTo>
                  <a:pt x="4" y="4002"/>
                </a:lnTo>
                <a:lnTo>
                  <a:pt x="4" y="4074"/>
                </a:lnTo>
                <a:lnTo>
                  <a:pt x="3" y="4144"/>
                </a:lnTo>
                <a:lnTo>
                  <a:pt x="3" y="4214"/>
                </a:lnTo>
                <a:lnTo>
                  <a:pt x="3" y="4282"/>
                </a:lnTo>
                <a:lnTo>
                  <a:pt x="2" y="4348"/>
                </a:lnTo>
                <a:lnTo>
                  <a:pt x="2" y="4412"/>
                </a:lnTo>
                <a:lnTo>
                  <a:pt x="2" y="4473"/>
                </a:lnTo>
                <a:lnTo>
                  <a:pt x="2" y="4543"/>
                </a:lnTo>
                <a:lnTo>
                  <a:pt x="2" y="4631"/>
                </a:lnTo>
                <a:lnTo>
                  <a:pt x="2" y="4735"/>
                </a:lnTo>
                <a:lnTo>
                  <a:pt x="2" y="4851"/>
                </a:lnTo>
                <a:lnTo>
                  <a:pt x="2" y="4979"/>
                </a:lnTo>
                <a:lnTo>
                  <a:pt x="2" y="5116"/>
                </a:lnTo>
                <a:lnTo>
                  <a:pt x="2" y="5258"/>
                </a:lnTo>
                <a:lnTo>
                  <a:pt x="2" y="5405"/>
                </a:lnTo>
                <a:lnTo>
                  <a:pt x="2" y="5553"/>
                </a:lnTo>
                <a:lnTo>
                  <a:pt x="1" y="5701"/>
                </a:lnTo>
                <a:lnTo>
                  <a:pt x="1" y="5846"/>
                </a:lnTo>
                <a:lnTo>
                  <a:pt x="1" y="5985"/>
                </a:lnTo>
                <a:lnTo>
                  <a:pt x="1" y="6117"/>
                </a:lnTo>
                <a:lnTo>
                  <a:pt x="1" y="6239"/>
                </a:lnTo>
                <a:lnTo>
                  <a:pt x="1" y="6348"/>
                </a:lnTo>
                <a:lnTo>
                  <a:pt x="1" y="6443"/>
                </a:lnTo>
                <a:lnTo>
                  <a:pt x="1" y="6520"/>
                </a:lnTo>
                <a:lnTo>
                  <a:pt x="0" y="6615"/>
                </a:lnTo>
                <a:lnTo>
                  <a:pt x="0" y="6628"/>
                </a:lnTo>
                <a:lnTo>
                  <a:pt x="0" y="0"/>
                </a:lnTo>
                <a:lnTo>
                  <a:pt x="0" y="6628"/>
                </a:lnTo>
                <a:lnTo>
                  <a:pt x="2240" y="6843"/>
                </a:lnTo>
                <a:lnTo>
                  <a:pt x="2251" y="6834"/>
                </a:lnTo>
                <a:lnTo>
                  <a:pt x="2259" y="6847"/>
                </a:lnTo>
                <a:lnTo>
                  <a:pt x="4601" y="7114"/>
                </a:lnTo>
                <a:lnTo>
                  <a:pt x="4664" y="6983"/>
                </a:lnTo>
                <a:lnTo>
                  <a:pt x="5597" y="7729"/>
                </a:lnTo>
                <a:lnTo>
                  <a:pt x="5599" y="7729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96109"/>
            <a:ext cx="2434885" cy="120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708920"/>
            <a:ext cx="2016348" cy="308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G_OV_1_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2258417"/>
            <a:ext cx="50514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484661" y="1700808"/>
            <a:ext cx="4085876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82CB"/>
                </a:solidFill>
                <a:latin typeface="Arial Narrow" pitchFamily="34" charset="0"/>
              </a:rPr>
              <a:t>Продукция и </a:t>
            </a:r>
            <a:r>
              <a:rPr lang="ru-RU" altLang="ru-RU" sz="1800" b="1" dirty="0" smtClean="0">
                <a:solidFill>
                  <a:srgbClr val="0082CB"/>
                </a:solidFill>
                <a:latin typeface="Arial Narrow" pitchFamily="34" charset="0"/>
              </a:rPr>
              <a:t>услуги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b="1" dirty="0" smtClean="0">
              <a:solidFill>
                <a:srgbClr val="0082CB"/>
              </a:solidFill>
              <a:latin typeface="Arial Narrow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Выпрямители</a:t>
            </a: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285750" indent="-285750">
              <a:spcBef>
                <a:spcPct val="0"/>
              </a:spcBef>
            </a:pP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Системы СОПТ, </a:t>
            </a: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щиты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постоянного тока</a:t>
            </a:r>
            <a:endParaRPr lang="de-DE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de-DE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Комбинированные </a:t>
            </a: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ЭПУ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Инверторы</a:t>
            </a:r>
          </a:p>
          <a:p>
            <a:pPr marL="285750" indent="-285750">
              <a:spcBef>
                <a:spcPct val="0"/>
              </a:spcBef>
            </a:pP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Источники бесперебойного питания</a:t>
            </a:r>
          </a:p>
          <a:p>
            <a:pPr marL="285750" indent="-285750">
              <a:spcBef>
                <a:spcPct val="0"/>
              </a:spcBef>
            </a:pP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0082CB"/>
                </a:solidFill>
                <a:latin typeface="Arial Narrow" pitchFamily="34" charset="0"/>
              </a:rPr>
              <a:t>Оборудование для атомной промышленности</a:t>
            </a: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b="1" dirty="0">
                <a:solidFill>
                  <a:srgbClr val="0082CB"/>
                </a:solidFill>
                <a:latin typeface="Arial Narrow" pitchFamily="34" charset="0"/>
              </a:rPr>
              <a:t>Сервис, обучение</a:t>
            </a:r>
            <a:endParaRPr lang="de-DE" altLang="ru-RU" sz="1600" b="1" dirty="0">
              <a:solidFill>
                <a:srgbClr val="0082CB"/>
              </a:solidFill>
              <a:latin typeface="Arial Narrow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de-DE" altLang="ru-RU" sz="1800" b="1" dirty="0">
              <a:latin typeface="Arial Narrow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ru-RU" sz="1800" b="1" dirty="0">
              <a:solidFill>
                <a:srgbClr val="0082CB"/>
              </a:solidFill>
              <a:latin typeface="Arial Narrow" pitchFamily="34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081338" y="4646613"/>
            <a:ext cx="157162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1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20</a:t>
            </a:fld>
            <a:endParaRPr lang="ru-RU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3528" y="1412776"/>
            <a:ext cx="799288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u="sng" dirty="0" smtClean="0">
                <a:solidFill>
                  <a:srgbClr val="0070C0"/>
                </a:solidFill>
              </a:rPr>
              <a:t>Сервис и обучение</a:t>
            </a:r>
            <a:endParaRPr lang="ru-RU" altLang="ru-RU" sz="1400" b="1" u="sng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Сервисное обслуживание</a:t>
            </a: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Обучение</a:t>
            </a: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Гарантийные обязательства. Стандартно – 24 месяца после ввода в эксплуатацию, до 60 месяцев – по требованию Заказчика.</a:t>
            </a:r>
            <a:r>
              <a:rPr lang="ru-RU" altLang="ru-RU" sz="1400" b="1" dirty="0" smtClean="0">
                <a:solidFill>
                  <a:srgbClr val="FF0000"/>
                </a:solidFill>
              </a:rPr>
              <a:t> Аккумуляторные батареи!</a:t>
            </a: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0070C0"/>
                </a:solidFill>
              </a:rPr>
              <a:t>Пуско-наладочные работы</a:t>
            </a:r>
          </a:p>
          <a:p>
            <a:pPr marL="285750" indent="-285750" eaLnBrk="1" hangingPunct="1">
              <a:spcBef>
                <a:spcPct val="0"/>
              </a:spcBef>
            </a:pPr>
            <a:endParaRPr lang="ru-RU" altLang="ru-RU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989161" y="1988840"/>
            <a:ext cx="7129165" cy="2735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БЛАГОДАРЮ 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ВНИМАНИЕ </a:t>
            </a:r>
            <a:endParaRPr lang="ru-RU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21</a:t>
            </a:fld>
            <a:endParaRPr lang="ru-RU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228184" y="4869160"/>
            <a:ext cx="27832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ru-RU" sz="1200" dirty="0"/>
              <a:t>Мальков Дмитрий Валерьевич</a:t>
            </a:r>
          </a:p>
          <a:p>
            <a:pPr>
              <a:buNone/>
            </a:pPr>
            <a:r>
              <a:rPr lang="ru-RU" sz="1200" dirty="0"/>
              <a:t>Руководитель проектов</a:t>
            </a:r>
          </a:p>
          <a:p>
            <a:pPr>
              <a:buNone/>
            </a:pPr>
            <a:r>
              <a:rPr lang="ru-RU" sz="1200" dirty="0"/>
              <a:t>ООО "Беннинг </a:t>
            </a:r>
            <a:r>
              <a:rPr lang="ru-RU" sz="1200" dirty="0" err="1"/>
              <a:t>Пауэр</a:t>
            </a:r>
            <a:r>
              <a:rPr lang="ru-RU" sz="1200" dirty="0"/>
              <a:t> </a:t>
            </a:r>
            <a:r>
              <a:rPr lang="ru-RU" sz="1200" dirty="0" err="1"/>
              <a:t>Электроникс</a:t>
            </a:r>
            <a:r>
              <a:rPr lang="ru-RU" sz="1200" dirty="0"/>
              <a:t>"</a:t>
            </a:r>
          </a:p>
          <a:p>
            <a:pPr>
              <a:buNone/>
            </a:pPr>
            <a:r>
              <a:rPr lang="ru-RU" sz="1200" dirty="0" smtClean="0"/>
              <a:t>(495</a:t>
            </a:r>
            <a:r>
              <a:rPr lang="ru-RU" sz="1200" dirty="0"/>
              <a:t>) </a:t>
            </a:r>
            <a:r>
              <a:rPr lang="ru-RU" sz="1200" dirty="0" smtClean="0"/>
              <a:t>967-68-50</a:t>
            </a:r>
            <a:endParaRPr lang="ru-RU" sz="1200" dirty="0"/>
          </a:p>
          <a:p>
            <a:pPr>
              <a:buNone/>
            </a:pPr>
            <a:r>
              <a:rPr lang="ru-RU" sz="1200" dirty="0"/>
              <a:t>Моб</a:t>
            </a:r>
            <a:r>
              <a:rPr lang="en-US" sz="1200" dirty="0"/>
              <a:t>. </a:t>
            </a:r>
            <a:r>
              <a:rPr lang="ru-RU" sz="1200" dirty="0" smtClean="0"/>
              <a:t>+7</a:t>
            </a:r>
            <a:r>
              <a:rPr lang="en-US" sz="1200" dirty="0" smtClean="0"/>
              <a:t>-916-</a:t>
            </a:r>
            <a:r>
              <a:rPr lang="ru-RU" sz="1200" dirty="0"/>
              <a:t>443-39-45</a:t>
            </a:r>
          </a:p>
          <a:p>
            <a:pPr>
              <a:buNone/>
            </a:pPr>
            <a:r>
              <a:rPr lang="ru-RU" sz="1200" dirty="0"/>
              <a:t>Е</a:t>
            </a:r>
            <a:r>
              <a:rPr lang="en-US" sz="1200" dirty="0"/>
              <a:t>-mail: </a:t>
            </a:r>
            <a:r>
              <a:rPr lang="en-US" sz="1200" u="sng" dirty="0" smtClean="0">
                <a:hlinkClick r:id="rId3"/>
              </a:rPr>
              <a:t>malkov@benning.ru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411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54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3</a:t>
            </a:fld>
            <a:endParaRPr lang="ru-RU"/>
          </a:p>
        </p:txBody>
      </p:sp>
      <p:pic>
        <p:nvPicPr>
          <p:cNvPr id="5" name="Picture 3" descr="russian_federation_topographic_map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62855"/>
            <a:ext cx="434498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85625" y="15494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buFont typeface="Arial" charset="0"/>
              <a:buChar char="•"/>
              <a:defRPr sz="3800">
                <a:solidFill>
                  <a:srgbClr val="595959"/>
                </a:solidFill>
                <a:latin typeface="Arial" charset="0"/>
                <a:cs typeface="Arial" charset="0"/>
              </a:defRPr>
            </a:lvl1pPr>
            <a:lvl2pPr marL="742950" indent="-285750" defTabSz="542925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28650" algn="l"/>
                <a:tab pos="714375" algn="l"/>
              </a:tabLst>
              <a:defRPr sz="3200">
                <a:solidFill>
                  <a:srgbClr val="59595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defTabSz="8953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endParaRPr lang="en-US" altLang="zh-CN" sz="1600" b="1" dirty="0">
              <a:solidFill>
                <a:srgbClr val="0082CB"/>
              </a:solidFill>
              <a:latin typeface="Arial Narrow" pitchFamily="34" charset="0"/>
              <a:ea typeface="SimSun" pitchFamily="2" charset="-122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081338" y="3713163"/>
            <a:ext cx="1571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lnSpc>
                <a:spcPct val="90000"/>
              </a:lnSpc>
              <a:buFont typeface="Arial" charset="0"/>
              <a:buChar char="•"/>
              <a:defRPr sz="3800">
                <a:solidFill>
                  <a:srgbClr val="595959"/>
                </a:solidFill>
                <a:latin typeface="Arial" charset="0"/>
                <a:cs typeface="Arial" charset="0"/>
              </a:defRPr>
            </a:lvl1pPr>
            <a:lvl2pPr marL="742950" indent="-285750" defTabSz="542925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28650" algn="l"/>
                <a:tab pos="714375" algn="l"/>
              </a:tabLst>
              <a:defRPr sz="3200">
                <a:solidFill>
                  <a:srgbClr val="59595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defTabSz="8953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zh-CN" altLang="en-US" sz="1600" b="1">
              <a:solidFill>
                <a:schemeClr val="tx1"/>
              </a:solidFill>
              <a:latin typeface="Arial Narrow" pitchFamily="34" charset="0"/>
              <a:ea typeface="SimSun" pitchFamily="2" charset="-122"/>
            </a:endParaRPr>
          </a:p>
        </p:txBody>
      </p:sp>
      <p:sp>
        <p:nvSpPr>
          <p:cNvPr id="9" name="Text Box 2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41300" y="1459310"/>
            <a:ext cx="39228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buFont typeface="Arial" charset="0"/>
              <a:buChar char="•"/>
              <a:defRPr sz="3800">
                <a:solidFill>
                  <a:srgbClr val="595959"/>
                </a:solidFill>
                <a:latin typeface="Arial" charset="0"/>
                <a:cs typeface="Arial" charset="0"/>
              </a:defRPr>
            </a:lvl1pPr>
            <a:lvl2pPr marL="742950" indent="-285750" defTabSz="542925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628650" algn="l"/>
                <a:tab pos="714375" algn="l"/>
              </a:tabLst>
              <a:defRPr sz="3200">
                <a:solidFill>
                  <a:srgbClr val="59595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defTabSz="8953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defTabSz="895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None/>
            </a:pPr>
            <a:r>
              <a:rPr lang="ru-RU" altLang="zh-CN" sz="2000" b="1" dirty="0">
                <a:solidFill>
                  <a:srgbClr val="0082CB"/>
                </a:solidFill>
                <a:latin typeface="Arial Narrow" pitchFamily="34" charset="0"/>
              </a:rPr>
              <a:t>ООО «Беннинг </a:t>
            </a:r>
            <a:r>
              <a:rPr lang="ru-RU" altLang="zh-CN" sz="2000" b="1" dirty="0" err="1">
                <a:solidFill>
                  <a:srgbClr val="0082CB"/>
                </a:solidFill>
                <a:latin typeface="Arial Narrow" pitchFamily="34" charset="0"/>
              </a:rPr>
              <a:t>Пауэр</a:t>
            </a:r>
            <a:r>
              <a:rPr lang="ru-RU" altLang="zh-CN" sz="2000" b="1" dirty="0">
                <a:solidFill>
                  <a:srgbClr val="0082CB"/>
                </a:solidFill>
                <a:latin typeface="Arial Narrow" pitchFamily="34" charset="0"/>
              </a:rPr>
              <a:t> </a:t>
            </a:r>
            <a:r>
              <a:rPr lang="ru-RU" altLang="zh-CN" sz="2000" b="1" dirty="0" err="1">
                <a:solidFill>
                  <a:srgbClr val="0082CB"/>
                </a:solidFill>
                <a:latin typeface="Arial Narrow" pitchFamily="34" charset="0"/>
              </a:rPr>
              <a:t>Электроникс</a:t>
            </a:r>
            <a:r>
              <a:rPr lang="ru-RU" altLang="zh-CN" sz="2000" b="1" dirty="0">
                <a:solidFill>
                  <a:srgbClr val="0082CB"/>
                </a:solidFill>
                <a:latin typeface="Arial Narrow" pitchFamily="34" charset="0"/>
              </a:rPr>
              <a:t>»</a:t>
            </a:r>
            <a:endParaRPr lang="en-US" altLang="zh-CN" sz="2000" b="1" dirty="0">
              <a:solidFill>
                <a:srgbClr val="0082CB"/>
              </a:solidFill>
              <a:latin typeface="Arial Narrow" pitchFamily="34" charset="0"/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ru-RU" altLang="zh-CN" sz="1600" b="1" dirty="0" smtClean="0">
              <a:solidFill>
                <a:srgbClr val="0082CB"/>
              </a:solidFill>
              <a:latin typeface="Arial Narrow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ru-RU" altLang="zh-CN" sz="1600" b="1" dirty="0" smtClean="0">
                <a:solidFill>
                  <a:srgbClr val="0082CB"/>
                </a:solidFill>
                <a:latin typeface="Arial Narrow" pitchFamily="34" charset="0"/>
              </a:rPr>
              <a:t>Начало деятельности в РФ – 199</a:t>
            </a:r>
            <a:r>
              <a:rPr lang="en-US" altLang="zh-CN" sz="1600" b="1" dirty="0" smtClean="0">
                <a:solidFill>
                  <a:srgbClr val="0082CB"/>
                </a:solidFill>
                <a:latin typeface="Arial Narrow" pitchFamily="34" charset="0"/>
                <a:ea typeface="SimSun" pitchFamily="2" charset="-122"/>
              </a:rPr>
              <a:t>9</a:t>
            </a:r>
            <a:r>
              <a:rPr lang="ru-RU" altLang="zh-CN" sz="1600" b="1" dirty="0" smtClean="0">
                <a:solidFill>
                  <a:srgbClr val="0082CB"/>
                </a:solidFill>
                <a:latin typeface="Arial Narrow" pitchFamily="34" charset="0"/>
                <a:ea typeface="SimSun" pitchFamily="2" charset="-122"/>
              </a:rPr>
              <a:t>г.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ru-RU" altLang="zh-CN" sz="1600" b="1" dirty="0" smtClean="0">
              <a:solidFill>
                <a:srgbClr val="0082CB"/>
              </a:solidFill>
              <a:latin typeface="Arial Narrow" pitchFamily="34" charset="0"/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buNone/>
            </a:pPr>
            <a:r>
              <a:rPr lang="ru-RU" altLang="zh-CN" sz="1600" b="1" dirty="0" smtClean="0">
                <a:solidFill>
                  <a:srgbClr val="0082CB"/>
                </a:solidFill>
                <a:latin typeface="Arial Narrow" pitchFamily="34" charset="0"/>
                <a:ea typeface="SimSun" pitchFamily="2" charset="-122"/>
              </a:rPr>
              <a:t>Три филиала в РФ</a:t>
            </a:r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 flipH="1">
            <a:off x="241300" y="5154613"/>
            <a:ext cx="35671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7" name="Group 54"/>
          <p:cNvGrpSpPr>
            <a:grpSpLocks/>
          </p:cNvGrpSpPr>
          <p:nvPr/>
        </p:nvGrpSpPr>
        <p:grpSpPr bwMode="auto">
          <a:xfrm>
            <a:off x="4978400" y="3759200"/>
            <a:ext cx="1300163" cy="460375"/>
            <a:chOff x="3742" y="2109"/>
            <a:chExt cx="936" cy="368"/>
          </a:xfrm>
        </p:grpSpPr>
        <p:sp>
          <p:nvSpPr>
            <p:cNvPr id="18" name="Oval 52"/>
            <p:cNvSpPr>
              <a:spLocks noChangeArrowheads="1"/>
            </p:cNvSpPr>
            <p:nvPr/>
          </p:nvSpPr>
          <p:spPr bwMode="auto">
            <a:xfrm>
              <a:off x="3742" y="2341"/>
              <a:ext cx="136" cy="136"/>
            </a:xfrm>
            <a:prstGeom prst="ellipse">
              <a:avLst/>
            </a:prstGeom>
            <a:solidFill>
              <a:srgbClr val="C800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lnSpc>
                  <a:spcPct val="90000"/>
                </a:lnSpc>
                <a:buFont typeface="Arial" charset="0"/>
                <a:buChar char="•"/>
                <a:defRPr sz="38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defTabSz="542925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28650" algn="l"/>
                  <a:tab pos="714375" algn="l"/>
                </a:tabLst>
                <a:defRPr sz="3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6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4pPr>
              <a:lvl5pPr marL="2057400" indent="-228600" defTabSz="8953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5pPr>
              <a:lvl6pPr marL="25146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6pPr>
              <a:lvl7pPr marL="29718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7pPr>
              <a:lvl8pPr marL="34290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8pPr>
              <a:lvl9pPr marL="38862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endParaRPr lang="zh-CN" altLang="en-US" sz="24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19" name="Text Box 53"/>
            <p:cNvSpPr txBox="1">
              <a:spLocks noChangeArrowheads="1"/>
            </p:cNvSpPr>
            <p:nvPr/>
          </p:nvSpPr>
          <p:spPr bwMode="auto">
            <a:xfrm>
              <a:off x="3888" y="2109"/>
              <a:ext cx="790" cy="195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buFont typeface="Arial" charset="0"/>
                <a:buChar char="•"/>
                <a:defRPr sz="38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defTabSz="542925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28650" algn="l"/>
                  <a:tab pos="714375" algn="l"/>
                </a:tabLst>
                <a:defRPr sz="3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6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4pPr>
              <a:lvl5pPr marL="2057400" indent="-228600" defTabSz="8953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5pPr>
              <a:lvl6pPr marL="25146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6pPr>
              <a:lvl7pPr marL="29718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7pPr>
              <a:lvl8pPr marL="34290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8pPr>
              <a:lvl9pPr marL="38862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Arial Narrow" pitchFamily="34" charset="0"/>
                  <a:ea typeface="SimSun" pitchFamily="2" charset="-122"/>
                </a:rPr>
                <a:t>BENNING </a:t>
              </a:r>
              <a:r>
                <a:rPr lang="ru-RU" altLang="zh-CN" sz="1000" b="1">
                  <a:solidFill>
                    <a:schemeClr val="bg1"/>
                  </a:solidFill>
                  <a:latin typeface="Arial Narrow" pitchFamily="34" charset="0"/>
                </a:rPr>
                <a:t>Москва</a:t>
              </a:r>
              <a:endParaRPr lang="en-US" altLang="zh-CN" sz="10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</p:grp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6026150" y="4652963"/>
            <a:ext cx="1339850" cy="403225"/>
            <a:chOff x="3742" y="2109"/>
            <a:chExt cx="1168" cy="368"/>
          </a:xfrm>
        </p:grpSpPr>
        <p:sp>
          <p:nvSpPr>
            <p:cNvPr id="21" name="Oval 52"/>
            <p:cNvSpPr>
              <a:spLocks noChangeArrowheads="1"/>
            </p:cNvSpPr>
            <p:nvPr/>
          </p:nvSpPr>
          <p:spPr bwMode="auto">
            <a:xfrm>
              <a:off x="3742" y="2341"/>
              <a:ext cx="136" cy="13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lnSpc>
                  <a:spcPct val="90000"/>
                </a:lnSpc>
                <a:buFont typeface="Arial" charset="0"/>
                <a:buChar char="•"/>
                <a:defRPr sz="38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defTabSz="542925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28650" algn="l"/>
                  <a:tab pos="714375" algn="l"/>
                </a:tabLst>
                <a:defRPr sz="3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6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4pPr>
              <a:lvl5pPr marL="2057400" indent="-228600" defTabSz="8953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5pPr>
              <a:lvl6pPr marL="25146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6pPr>
              <a:lvl7pPr marL="29718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7pPr>
              <a:lvl8pPr marL="34290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8pPr>
              <a:lvl9pPr marL="38862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endParaRPr lang="zh-CN" altLang="en-US" sz="24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22" name="Text Box 53"/>
            <p:cNvSpPr txBox="1">
              <a:spLocks noChangeArrowheads="1"/>
            </p:cNvSpPr>
            <p:nvPr/>
          </p:nvSpPr>
          <p:spPr bwMode="auto">
            <a:xfrm>
              <a:off x="3889" y="2109"/>
              <a:ext cx="1021" cy="196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buFont typeface="Arial" charset="0"/>
                <a:buChar char="•"/>
                <a:defRPr sz="38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defTabSz="542925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28650" algn="l"/>
                  <a:tab pos="714375" algn="l"/>
                </a:tabLst>
                <a:defRPr sz="3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6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4pPr>
              <a:lvl5pPr marL="2057400" indent="-228600" defTabSz="8953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5pPr>
              <a:lvl6pPr marL="25146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6pPr>
              <a:lvl7pPr marL="29718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7pPr>
              <a:lvl8pPr marL="34290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8pPr>
              <a:lvl9pPr marL="38862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altLang="zh-CN" sz="800" b="1" dirty="0">
                  <a:solidFill>
                    <a:schemeClr val="bg1"/>
                  </a:solidFill>
                  <a:latin typeface="Arial Narrow" pitchFamily="34" charset="0"/>
                  <a:ea typeface="SimSun" pitchFamily="2" charset="-122"/>
                </a:rPr>
                <a:t>BENNING </a:t>
              </a:r>
              <a:r>
                <a:rPr lang="ru-RU" altLang="zh-CN" sz="800" b="1" dirty="0">
                  <a:solidFill>
                    <a:schemeClr val="bg1"/>
                  </a:solidFill>
                  <a:latin typeface="Arial Narrow" pitchFamily="34" charset="0"/>
                </a:rPr>
                <a:t>Новосибирск</a:t>
              </a:r>
              <a:endParaRPr lang="en-US" altLang="zh-CN" sz="800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</p:grpSp>
      <p:grpSp>
        <p:nvGrpSpPr>
          <p:cNvPr id="23" name="Group 54"/>
          <p:cNvGrpSpPr>
            <a:grpSpLocks/>
          </p:cNvGrpSpPr>
          <p:nvPr/>
        </p:nvGrpSpPr>
        <p:grpSpPr bwMode="auto">
          <a:xfrm>
            <a:off x="5324475" y="4238625"/>
            <a:ext cx="795338" cy="407988"/>
            <a:chOff x="3742" y="2109"/>
            <a:chExt cx="694" cy="368"/>
          </a:xfrm>
        </p:grpSpPr>
        <p:sp>
          <p:nvSpPr>
            <p:cNvPr id="24" name="Oval 52"/>
            <p:cNvSpPr>
              <a:spLocks noChangeArrowheads="1"/>
            </p:cNvSpPr>
            <p:nvPr/>
          </p:nvSpPr>
          <p:spPr bwMode="auto">
            <a:xfrm>
              <a:off x="3742" y="2341"/>
              <a:ext cx="136" cy="13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lnSpc>
                  <a:spcPct val="90000"/>
                </a:lnSpc>
                <a:buFont typeface="Arial" charset="0"/>
                <a:buChar char="•"/>
                <a:defRPr sz="38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defTabSz="542925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28650" algn="l"/>
                  <a:tab pos="714375" algn="l"/>
                </a:tabLst>
                <a:defRPr sz="3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6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4pPr>
              <a:lvl5pPr marL="2057400" indent="-228600" defTabSz="8953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5pPr>
              <a:lvl6pPr marL="25146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6pPr>
              <a:lvl7pPr marL="29718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7pPr>
              <a:lvl8pPr marL="34290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8pPr>
              <a:lvl9pPr marL="38862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endParaRPr lang="zh-CN" altLang="en-US" sz="24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25" name="Text Box 53"/>
            <p:cNvSpPr txBox="1">
              <a:spLocks noChangeArrowheads="1"/>
            </p:cNvSpPr>
            <p:nvPr/>
          </p:nvSpPr>
          <p:spPr bwMode="auto">
            <a:xfrm>
              <a:off x="3887" y="2109"/>
              <a:ext cx="549" cy="304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buFont typeface="Arial" charset="0"/>
                <a:buChar char="•"/>
                <a:defRPr sz="38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defTabSz="542925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28650" algn="l"/>
                  <a:tab pos="714375" algn="l"/>
                </a:tabLst>
                <a:defRPr sz="3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6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4pPr>
              <a:lvl5pPr marL="2057400" indent="-228600" defTabSz="8953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5pPr>
              <a:lvl6pPr marL="25146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6pPr>
              <a:lvl7pPr marL="29718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7pPr>
              <a:lvl8pPr marL="34290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8pPr>
              <a:lvl9pPr marL="38862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altLang="zh-CN" sz="800" b="1">
                  <a:solidFill>
                    <a:schemeClr val="bg1"/>
                  </a:solidFill>
                  <a:latin typeface="Arial Narrow" pitchFamily="34" charset="0"/>
                  <a:ea typeface="SimSun" pitchFamily="2" charset="-122"/>
                </a:rPr>
                <a:t>BENNING </a:t>
              </a:r>
              <a:r>
                <a:rPr lang="ru-RU" altLang="zh-CN" sz="800" b="1">
                  <a:solidFill>
                    <a:schemeClr val="bg1"/>
                  </a:solidFill>
                  <a:latin typeface="Arial Narrow" pitchFamily="34" charset="0"/>
                </a:rPr>
                <a:t>Уфа</a:t>
              </a:r>
              <a:endParaRPr lang="en-US" altLang="zh-CN" sz="8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</p:grpSp>
      <p:grpSp>
        <p:nvGrpSpPr>
          <p:cNvPr id="26" name="Group 54"/>
          <p:cNvGrpSpPr>
            <a:grpSpLocks/>
          </p:cNvGrpSpPr>
          <p:nvPr/>
        </p:nvGrpSpPr>
        <p:grpSpPr bwMode="auto">
          <a:xfrm>
            <a:off x="5072063" y="3524250"/>
            <a:ext cx="1608137" cy="312738"/>
            <a:chOff x="3742" y="2109"/>
            <a:chExt cx="1770" cy="368"/>
          </a:xfrm>
        </p:grpSpPr>
        <p:sp>
          <p:nvSpPr>
            <p:cNvPr id="27" name="Oval 52"/>
            <p:cNvSpPr>
              <a:spLocks noChangeArrowheads="1"/>
            </p:cNvSpPr>
            <p:nvPr/>
          </p:nvSpPr>
          <p:spPr bwMode="auto">
            <a:xfrm>
              <a:off x="3742" y="2341"/>
              <a:ext cx="136" cy="136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lnSpc>
                  <a:spcPct val="90000"/>
                </a:lnSpc>
                <a:buFont typeface="Arial" charset="0"/>
                <a:buChar char="•"/>
                <a:defRPr sz="38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defTabSz="542925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28650" algn="l"/>
                  <a:tab pos="714375" algn="l"/>
                </a:tabLst>
                <a:defRPr sz="3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6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4pPr>
              <a:lvl5pPr marL="2057400" indent="-228600" defTabSz="8953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5pPr>
              <a:lvl6pPr marL="25146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6pPr>
              <a:lvl7pPr marL="29718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7pPr>
              <a:lvl8pPr marL="34290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8pPr>
              <a:lvl9pPr marL="38862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endParaRPr lang="zh-CN" altLang="en-US" sz="24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28" name="Text Box 53"/>
            <p:cNvSpPr txBox="1">
              <a:spLocks noChangeArrowheads="1"/>
            </p:cNvSpPr>
            <p:nvPr/>
          </p:nvSpPr>
          <p:spPr bwMode="auto">
            <a:xfrm>
              <a:off x="3889" y="2109"/>
              <a:ext cx="1623" cy="252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buFont typeface="Arial" charset="0"/>
                <a:buChar char="•"/>
                <a:defRPr sz="38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defTabSz="542925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tabLst>
                  <a:tab pos="628650" algn="l"/>
                  <a:tab pos="714375" algn="l"/>
                </a:tabLst>
                <a:defRPr sz="3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6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4pPr>
              <a:lvl5pPr marL="2057400" indent="-228600" defTabSz="8953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5pPr>
              <a:lvl6pPr marL="25146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6pPr>
              <a:lvl7pPr marL="29718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7pPr>
              <a:lvl8pPr marL="34290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8pPr>
              <a:lvl9pPr marL="3886200" indent="-228600" defTabSz="895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595959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altLang="zh-CN" sz="800" b="1">
                  <a:solidFill>
                    <a:schemeClr val="bg1"/>
                  </a:solidFill>
                  <a:latin typeface="Arial Narrow" pitchFamily="34" charset="0"/>
                  <a:ea typeface="SimSun" pitchFamily="2" charset="-122"/>
                </a:rPr>
                <a:t>BENNING </a:t>
              </a:r>
              <a:r>
                <a:rPr lang="ru-RU" altLang="zh-CN" sz="800" b="1">
                  <a:solidFill>
                    <a:schemeClr val="bg1"/>
                  </a:solidFill>
                  <a:latin typeface="Arial Narrow" pitchFamily="34" charset="0"/>
                </a:rPr>
                <a:t>Санкт-Петербург</a:t>
              </a:r>
              <a:endParaRPr lang="en-US" altLang="zh-CN" sz="8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</p:grpSp>
      <p:pic>
        <p:nvPicPr>
          <p:cNvPr id="29" name="Picture 48" descr="X:\фото BENNING\Фото завода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55738"/>
            <a:ext cx="434498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nhaltsplatzhalt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5" y="3459770"/>
            <a:ext cx="3754327" cy="254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76375" y="1268760"/>
            <a:ext cx="626427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Завод в Домодедово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4</a:t>
            </a:fld>
            <a:endParaRPr lang="ru-RU"/>
          </a:p>
        </p:txBody>
      </p:sp>
      <p:pic>
        <p:nvPicPr>
          <p:cNvPr id="6" name="Picture 5" descr="X:\фото BENNING\Фото завода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5154"/>
            <a:ext cx="878522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7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" y="1484784"/>
            <a:ext cx="661426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6804025" y="2205038"/>
            <a:ext cx="2070100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Завод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Домодедово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24503" y="10231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Сборочное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96665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6804025" y="2205038"/>
            <a:ext cx="2070100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Завод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Домодедово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6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97025"/>
            <a:ext cx="6480175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3648" y="10568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Производственный цех</a:t>
            </a:r>
          </a:p>
        </p:txBody>
      </p:sp>
    </p:spTree>
    <p:extLst>
      <p:ext uri="{BB962C8B-B14F-4D97-AF65-F5344CB8AC3E}">
        <p14:creationId xmlns:p14="http://schemas.microsoft.com/office/powerpoint/2010/main" val="16480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6804025" y="2205856"/>
            <a:ext cx="2070100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Завод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Домодедово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784"/>
            <a:ext cx="6556375" cy="435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0568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Склад</a:t>
            </a:r>
            <a:endParaRPr lang="ru-RU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871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6804025" y="2205856"/>
            <a:ext cx="2070100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Завод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Домодедово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53873" y="10081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Тестовый участок</a:t>
            </a:r>
          </a:p>
        </p:txBody>
      </p:sp>
      <p:pic>
        <p:nvPicPr>
          <p:cNvPr id="2050" name="Picture 2" descr="C:\Users\malkov\Pictures\2016-10-18 Конобеево 1\Конобеево 1 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6246840" cy="468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интакия завод Домодед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2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719D-CB56-4405-A256-7F1DAEF99C3C}" type="slidenum">
              <a:rPr lang="ru-RU" smtClean="0"/>
              <a:t>9</a:t>
            </a:fld>
            <a:endParaRPr lang="ru-RU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1520" y="1340768"/>
            <a:ext cx="6048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ru-RU" altLang="ru-RU" sz="2000" dirty="0">
                <a:solidFill>
                  <a:srgbClr val="3399FF"/>
                </a:solidFill>
                <a:latin typeface="Verdana" pitchFamily="34" charset="0"/>
              </a:rPr>
              <a:t>Переход к отечественным </a:t>
            </a:r>
            <a:r>
              <a:rPr lang="ru-RU" altLang="ru-RU" sz="2000" dirty="0" smtClean="0">
                <a:solidFill>
                  <a:srgbClr val="3399FF"/>
                </a:solidFill>
                <a:latin typeface="Verdana" pitchFamily="34" charset="0"/>
              </a:rPr>
              <a:t>комплектующим</a:t>
            </a:r>
            <a:endParaRPr lang="en-GB" altLang="ru-RU" sz="2000" dirty="0">
              <a:solidFill>
                <a:srgbClr val="3399FF"/>
              </a:solidFill>
              <a:latin typeface="Verdana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7" y="1918990"/>
            <a:ext cx="23495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7" y="3943201"/>
            <a:ext cx="407352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41" y="1970807"/>
            <a:ext cx="14097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62076"/>
            <a:ext cx="128905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право 14"/>
          <p:cNvSpPr>
            <a:spLocks noChangeArrowheads="1"/>
          </p:cNvSpPr>
          <p:nvPr/>
        </p:nvSpPr>
        <p:spPr bwMode="auto">
          <a:xfrm>
            <a:off x="3923928" y="2424038"/>
            <a:ext cx="734368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40" y="1890064"/>
            <a:ext cx="2784936" cy="417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6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435</Words>
  <Application>Microsoft Office PowerPoint</Application>
  <PresentationFormat>Экран (4:3)</PresentationFormat>
  <Paragraphs>144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Рябчиков Александр (Ryabchikov)</dc:creator>
  <cp:lastModifiedBy>Мальков Дмитрий (malkov)</cp:lastModifiedBy>
  <cp:revision>43</cp:revision>
  <dcterms:created xsi:type="dcterms:W3CDTF">2016-10-17T12:14:51Z</dcterms:created>
  <dcterms:modified xsi:type="dcterms:W3CDTF">2016-10-26T10:08:09Z</dcterms:modified>
</cp:coreProperties>
</file>