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5" r:id="rId5"/>
    <p:sldMasterId id="2147483769" r:id="rId6"/>
    <p:sldMasterId id="2147483658" r:id="rId7"/>
    <p:sldMasterId id="2147483759" r:id="rId8"/>
    <p:sldMasterId id="2147483762" r:id="rId9"/>
    <p:sldMasterId id="2147483661" r:id="rId10"/>
    <p:sldMasterId id="2147483662" r:id="rId11"/>
    <p:sldMasterId id="2147483743" r:id="rId12"/>
    <p:sldMasterId id="2147483781" r:id="rId13"/>
    <p:sldMasterId id="2147483808" r:id="rId14"/>
  </p:sldMasterIdLst>
  <p:notesMasterIdLst>
    <p:notesMasterId r:id="rId29"/>
  </p:notesMasterIdLst>
  <p:handoutMasterIdLst>
    <p:handoutMasterId r:id="rId30"/>
  </p:handoutMasterIdLst>
  <p:sldIdLst>
    <p:sldId id="497" r:id="rId15"/>
    <p:sldId id="722" r:id="rId16"/>
    <p:sldId id="865" r:id="rId17"/>
    <p:sldId id="727" r:id="rId18"/>
    <p:sldId id="673" r:id="rId19"/>
    <p:sldId id="879" r:id="rId20"/>
    <p:sldId id="876" r:id="rId21"/>
    <p:sldId id="877" r:id="rId22"/>
    <p:sldId id="861" r:id="rId23"/>
    <p:sldId id="880" r:id="rId24"/>
    <p:sldId id="867" r:id="rId25"/>
    <p:sldId id="782" r:id="rId26"/>
    <p:sldId id="866" r:id="rId27"/>
    <p:sldId id="672" r:id="rId2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3" pos="4558" userDrawn="1">
          <p15:clr>
            <a:srgbClr val="A4A3A4"/>
          </p15:clr>
        </p15:guide>
        <p15:guide id="45" orient="horz" pos="2160" userDrawn="1">
          <p15:clr>
            <a:srgbClr val="A4A3A4"/>
          </p15:clr>
        </p15:guide>
        <p15:guide id="46" pos="5670" userDrawn="1">
          <p15:clr>
            <a:srgbClr val="A4A3A4"/>
          </p15:clr>
        </p15:guide>
        <p15:guide id="47" pos="14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.khoshtariya" initials="v" lastIdx="1" clrIdx="0">
    <p:extLst>
      <p:ext uri="{19B8F6BF-5375-455C-9EA6-DF929625EA0E}">
        <p15:presenceInfo xmlns:p15="http://schemas.microsoft.com/office/powerpoint/2012/main" userId="v.khoshtari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2"/>
    <a:srgbClr val="005CE6"/>
    <a:srgbClr val="037BC3"/>
    <a:srgbClr val="FFF8D0"/>
    <a:srgbClr val="FFED7D"/>
    <a:srgbClr val="FFED79"/>
    <a:srgbClr val="FFE5D8"/>
    <a:srgbClr val="FFBE63"/>
    <a:srgbClr val="FFBE5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2" autoAdjust="0"/>
    <p:restoredTop sz="88114" autoAdjust="0"/>
  </p:normalViewPr>
  <p:slideViewPr>
    <p:cSldViewPr snapToGrid="0" showGuides="1">
      <p:cViewPr varScale="1">
        <p:scale>
          <a:sx n="76" d="100"/>
          <a:sy n="76" d="100"/>
        </p:scale>
        <p:origin x="1470" y="96"/>
      </p:cViewPr>
      <p:guideLst>
        <p:guide pos="4558"/>
        <p:guide orient="horz" pos="2160"/>
        <p:guide pos="5670"/>
        <p:guide pos="1406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432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5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t" anchorCtr="0" compatLnSpc="1">
            <a:prstTxWarp prst="textNoShape">
              <a:avLst/>
            </a:prstTxWarp>
          </a:bodyPr>
          <a:lstStyle>
            <a:lvl1pPr defTabSz="90365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t" anchorCtr="0" compatLnSpc="1">
            <a:prstTxWarp prst="textNoShape">
              <a:avLst/>
            </a:prstTxWarp>
          </a:bodyPr>
          <a:lstStyle>
            <a:lvl1pPr algn="r" defTabSz="90365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b" anchorCtr="0" compatLnSpc="1">
            <a:prstTxWarp prst="textNoShape">
              <a:avLst/>
            </a:prstTxWarp>
          </a:bodyPr>
          <a:lstStyle>
            <a:lvl1pPr defTabSz="90365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b" anchorCtr="0" compatLnSpc="1">
            <a:prstTxWarp prst="textNoShape">
              <a:avLst/>
            </a:prstTxWarp>
          </a:bodyPr>
          <a:lstStyle>
            <a:lvl1pPr algn="r" defTabSz="90365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F9B2FAC-2503-48F8-B071-04E7FA1ED4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12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t" anchorCtr="0" compatLnSpc="1">
            <a:prstTxWarp prst="textNoShape">
              <a:avLst/>
            </a:prstTxWarp>
          </a:bodyPr>
          <a:lstStyle>
            <a:lvl1pPr defTabSz="95573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984" y="4716193"/>
            <a:ext cx="5435708" cy="446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b" anchorCtr="0" compatLnSpc="1">
            <a:prstTxWarp prst="textNoShape">
              <a:avLst/>
            </a:prstTxWarp>
          </a:bodyPr>
          <a:lstStyle>
            <a:lvl1pPr defTabSz="95573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7F4F542-0CF8-4D46-9C15-E25CCB08C5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73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04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/>
              <a:t>ПЕРЕКРАСИТЬ</a:t>
            </a:r>
            <a:r>
              <a:rPr lang="ru-RU" baseline="0" dirty="0"/>
              <a:t> ЗНАЧКИ НА КАРТЕ (Савченко, перекрасила)  - Мне кажется, надо чуток крупнее их сделать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CDE43-DCF3-4F7A-A9D7-F1ECB0D9818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3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 Вставить</a:t>
            </a:r>
            <a:r>
              <a:rPr lang="ru-RU" baseline="0" dirty="0"/>
              <a:t> карту по КРУЗУ (Обская губа)  - готово</a:t>
            </a:r>
          </a:p>
          <a:p>
            <a:r>
              <a:rPr lang="ru-RU" dirty="0"/>
              <a:t>2. Указать открытые</a:t>
            </a:r>
            <a:r>
              <a:rPr lang="ru-RU" baseline="0" dirty="0"/>
              <a:t> </a:t>
            </a:r>
            <a:r>
              <a:rPr lang="ru-RU" dirty="0"/>
              <a:t>месторождения Карского моря -  готово</a:t>
            </a:r>
            <a:r>
              <a:rPr lang="ru-RU" baseline="0" dirty="0"/>
              <a:t> (Ленинградское – открыто до ГГР, </a:t>
            </a:r>
            <a:r>
              <a:rPr lang="ru-RU" baseline="0" dirty="0" err="1"/>
              <a:t>Нярмейское</a:t>
            </a:r>
            <a:r>
              <a:rPr lang="ru-RU" baseline="0" dirty="0"/>
              <a:t> – ГГР, Месторождение им. А.В. </a:t>
            </a:r>
            <a:r>
              <a:rPr lang="ru-RU" baseline="0" dirty="0" err="1"/>
              <a:t>Динкова</a:t>
            </a:r>
            <a:r>
              <a:rPr lang="ru-RU" baseline="0" dirty="0"/>
              <a:t> (После защиты запасов в марте 2019 года(Мартын, Ершов)</a:t>
            </a:r>
            <a:endParaRPr lang="ru-RU" dirty="0"/>
          </a:p>
          <a:p>
            <a:r>
              <a:rPr lang="ru-RU" dirty="0"/>
              <a:t>3. Заполнить объемы ГРР – Уточнить 2Д и 3Д по </a:t>
            </a:r>
            <a:r>
              <a:rPr lang="ru-RU" dirty="0" err="1"/>
              <a:t>Крузу</a:t>
            </a:r>
            <a:r>
              <a:rPr lang="ru-RU" baseline="0" dirty="0"/>
              <a:t> (кроме того, </a:t>
            </a:r>
            <a:r>
              <a:rPr lang="ru-RU" baseline="0" dirty="0" err="1"/>
              <a:t>уточнить,все</a:t>
            </a:r>
            <a:r>
              <a:rPr lang="ru-RU" baseline="0" dirty="0"/>
              <a:t>-таки показываем полностью шельф Ямала (Обская, </a:t>
            </a:r>
            <a:r>
              <a:rPr lang="ru-RU" baseline="0" dirty="0" err="1"/>
              <a:t>Тазовская</a:t>
            </a:r>
            <a:r>
              <a:rPr lang="ru-RU" baseline="0" dirty="0"/>
              <a:t>) либо только КРУЗ – тогда это формально </a:t>
            </a:r>
            <a:r>
              <a:rPr lang="ru-RU" baseline="0" dirty="0" err="1"/>
              <a:t>Байдарацкая</a:t>
            </a:r>
            <a:r>
              <a:rPr lang="ru-RU" baseline="0" dirty="0"/>
              <a:t> губа)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2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Уточнить объемы </a:t>
            </a:r>
            <a:r>
              <a:rPr lang="en-US" dirty="0"/>
              <a:t>3D</a:t>
            </a:r>
            <a:r>
              <a:rPr lang="ru-RU" dirty="0"/>
              <a:t> – готово</a:t>
            </a:r>
            <a:r>
              <a:rPr lang="ru-RU" baseline="0" dirty="0"/>
              <a:t> (в сумме значение по </a:t>
            </a:r>
            <a:r>
              <a:rPr lang="ru-RU" baseline="0" dirty="0" err="1"/>
              <a:t>Крузу</a:t>
            </a:r>
            <a:r>
              <a:rPr lang="ru-RU" baseline="0" dirty="0"/>
              <a:t> взято по данным УОГРРШ - 372,2 км2)</a:t>
            </a:r>
            <a:endParaRPr lang="ru-RU" dirty="0"/>
          </a:p>
          <a:p>
            <a:r>
              <a:rPr lang="ru-RU" dirty="0"/>
              <a:t>Уточнить суммарную</a:t>
            </a:r>
            <a:r>
              <a:rPr lang="ru-RU" baseline="0" dirty="0"/>
              <a:t> проходку – готово (с учетом </a:t>
            </a:r>
            <a:r>
              <a:rPr lang="ru-RU" baseline="0" dirty="0" err="1"/>
              <a:t>Круза</a:t>
            </a:r>
            <a:r>
              <a:rPr lang="ru-RU" baseline="0" dirty="0"/>
              <a:t>)</a:t>
            </a:r>
            <a:endParaRPr lang="ru-RU" dirty="0"/>
          </a:p>
          <a:p>
            <a:r>
              <a:rPr lang="ru-RU" baseline="0" dirty="0"/>
              <a:t>Уточнить какие 3 месторождения - готово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43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 Вставить</a:t>
            </a:r>
            <a:r>
              <a:rPr lang="ru-RU" baseline="0" dirty="0"/>
              <a:t> карту по КРУЗУ (Обская губа)  - готово</a:t>
            </a:r>
          </a:p>
          <a:p>
            <a:r>
              <a:rPr lang="ru-RU" dirty="0"/>
              <a:t>2. Указать открытые</a:t>
            </a:r>
            <a:r>
              <a:rPr lang="ru-RU" baseline="0" dirty="0"/>
              <a:t> </a:t>
            </a:r>
            <a:r>
              <a:rPr lang="ru-RU" dirty="0"/>
              <a:t>месторождения Карского моря -  готово</a:t>
            </a:r>
            <a:r>
              <a:rPr lang="ru-RU" baseline="0" dirty="0"/>
              <a:t> (Ленинградское – открыто до ГГР, </a:t>
            </a:r>
            <a:r>
              <a:rPr lang="ru-RU" baseline="0" dirty="0" err="1"/>
              <a:t>Нярмейское</a:t>
            </a:r>
            <a:r>
              <a:rPr lang="ru-RU" baseline="0" dirty="0"/>
              <a:t> – ГГР, Месторождение им. А.В. </a:t>
            </a:r>
            <a:r>
              <a:rPr lang="ru-RU" baseline="0" dirty="0" err="1"/>
              <a:t>Динкова</a:t>
            </a:r>
            <a:r>
              <a:rPr lang="ru-RU" baseline="0" dirty="0"/>
              <a:t> (После защиты запасов в марте 2019 года(Мартын, Ершов)</a:t>
            </a:r>
            <a:endParaRPr lang="ru-RU" dirty="0"/>
          </a:p>
          <a:p>
            <a:r>
              <a:rPr lang="ru-RU" dirty="0"/>
              <a:t>3. Заполнить объемы ГРР – Уточнить 2Д и 3Д по </a:t>
            </a:r>
            <a:r>
              <a:rPr lang="ru-RU" dirty="0" err="1"/>
              <a:t>Крузу</a:t>
            </a:r>
            <a:r>
              <a:rPr lang="ru-RU" baseline="0" dirty="0"/>
              <a:t> (кроме того, </a:t>
            </a:r>
            <a:r>
              <a:rPr lang="ru-RU" baseline="0" dirty="0" err="1"/>
              <a:t>уточнить,все</a:t>
            </a:r>
            <a:r>
              <a:rPr lang="ru-RU" baseline="0" dirty="0"/>
              <a:t>-таки показываем полностью шельф Ямала (Обская, </a:t>
            </a:r>
            <a:r>
              <a:rPr lang="ru-RU" baseline="0" dirty="0" err="1"/>
              <a:t>Тазовская</a:t>
            </a:r>
            <a:r>
              <a:rPr lang="ru-RU" baseline="0" dirty="0"/>
              <a:t>) либо только КРУЗ – тогда это формально </a:t>
            </a:r>
            <a:r>
              <a:rPr lang="ru-RU" baseline="0" dirty="0" err="1"/>
              <a:t>Байдарацкая</a:t>
            </a:r>
            <a:r>
              <a:rPr lang="ru-RU" baseline="0" dirty="0"/>
              <a:t> губа)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58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7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100965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2746597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12543"/>
            <a:ext cx="8697912" cy="32533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68539" y="2917514"/>
            <a:ext cx="6653212" cy="32483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100965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916044"/>
            <a:ext cx="8697912" cy="32498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100965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94192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9" y="0"/>
            <a:ext cx="6653212" cy="100965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94192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300400"/>
            <a:ext cx="8697912" cy="3865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1484312" cy="49990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1484312" cy="49990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2268538" y="1216660"/>
            <a:ext cx="6653211" cy="49990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3417887" y="1216660"/>
            <a:ext cx="5503863" cy="4892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268538" y="1309688"/>
            <a:ext cx="6653211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4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ru-RU" sz="2700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914402"/>
            <a:ext cx="82296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81" indent="-257181" eaLnBrk="0" hangingPunct="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</a:pPr>
            <a:endParaRPr lang="ru-RU" sz="24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5697415" y="152400"/>
            <a:ext cx="3217985" cy="63246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62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Connector 9"/>
          <p:cNvCxnSpPr/>
          <p:nvPr userDrawn="1"/>
        </p:nvCxnSpPr>
        <p:spPr>
          <a:xfrm>
            <a:off x="5697416" y="6553200"/>
            <a:ext cx="3235569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459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91286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35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9" indent="0">
              <a:buNone/>
              <a:defRPr sz="1350"/>
            </a:lvl2pPr>
            <a:lvl3pPr marL="685817" indent="0">
              <a:buNone/>
              <a:defRPr sz="1200"/>
            </a:lvl3pPr>
            <a:lvl4pPr marL="1028726" indent="0">
              <a:buNone/>
              <a:defRPr sz="1050"/>
            </a:lvl4pPr>
            <a:lvl5pPr marL="1371634" indent="0">
              <a:buNone/>
              <a:defRPr sz="1050"/>
            </a:lvl5pPr>
            <a:lvl6pPr marL="1714543" indent="0">
              <a:buNone/>
              <a:defRPr sz="1050"/>
            </a:lvl6pPr>
            <a:lvl7pPr marL="2057451" indent="0">
              <a:buNone/>
              <a:defRPr sz="1050"/>
            </a:lvl7pPr>
            <a:lvl8pPr marL="2400360" indent="0">
              <a:buNone/>
              <a:defRPr sz="1050"/>
            </a:lvl8pPr>
            <a:lvl9pPr marL="2743269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1153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4" y="914402"/>
            <a:ext cx="4044462" cy="52117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9" y="914402"/>
            <a:ext cx="4044462" cy="52117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4207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87" y="1535113"/>
            <a:ext cx="40415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87" y="2174875"/>
            <a:ext cx="40415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05970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003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9307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887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9" y="273055"/>
            <a:ext cx="5111262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9" indent="0">
              <a:buNone/>
              <a:defRPr sz="900"/>
            </a:lvl2pPr>
            <a:lvl3pPr marL="685817" indent="0">
              <a:buNone/>
              <a:defRPr sz="750"/>
            </a:lvl3pPr>
            <a:lvl4pPr marL="1028726" indent="0">
              <a:buNone/>
              <a:defRPr sz="675"/>
            </a:lvl4pPr>
            <a:lvl5pPr marL="1371634" indent="0">
              <a:buNone/>
              <a:defRPr sz="675"/>
            </a:lvl5pPr>
            <a:lvl6pPr marL="1714543" indent="0">
              <a:buNone/>
              <a:defRPr sz="675"/>
            </a:lvl6pPr>
            <a:lvl7pPr marL="2057451" indent="0">
              <a:buNone/>
              <a:defRPr sz="675"/>
            </a:lvl7pPr>
            <a:lvl8pPr marL="2400360" indent="0">
              <a:buNone/>
              <a:defRPr sz="675"/>
            </a:lvl8pPr>
            <a:lvl9pPr marL="2743269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43531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9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3" indent="0">
              <a:buNone/>
              <a:defRPr sz="1500"/>
            </a:lvl6pPr>
            <a:lvl7pPr marL="2057451" indent="0">
              <a:buNone/>
              <a:defRPr sz="1500"/>
            </a:lvl7pPr>
            <a:lvl8pPr marL="2400360" indent="0">
              <a:buNone/>
              <a:defRPr sz="1500"/>
            </a:lvl8pPr>
            <a:lvl9pPr marL="2743269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9" indent="0">
              <a:buNone/>
              <a:defRPr sz="900"/>
            </a:lvl2pPr>
            <a:lvl3pPr marL="685817" indent="0">
              <a:buNone/>
              <a:defRPr sz="750"/>
            </a:lvl3pPr>
            <a:lvl4pPr marL="1028726" indent="0">
              <a:buNone/>
              <a:defRPr sz="675"/>
            </a:lvl4pPr>
            <a:lvl5pPr marL="1371634" indent="0">
              <a:buNone/>
              <a:defRPr sz="675"/>
            </a:lvl5pPr>
            <a:lvl6pPr marL="1714543" indent="0">
              <a:buNone/>
              <a:defRPr sz="675"/>
            </a:lvl6pPr>
            <a:lvl7pPr marL="2057451" indent="0">
              <a:buNone/>
              <a:defRPr sz="675"/>
            </a:lvl7pPr>
            <a:lvl8pPr marL="2400360" indent="0">
              <a:buNone/>
              <a:defRPr sz="675"/>
            </a:lvl8pPr>
            <a:lvl9pPr marL="2743269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9613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0326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3"/>
            <a:ext cx="2057400" cy="5897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28603"/>
            <a:ext cx="6031523" cy="58975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40338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0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9" indent="0" algn="ctr">
              <a:buNone/>
              <a:defRPr/>
            </a:lvl2pPr>
            <a:lvl3pPr marL="685817" indent="0" algn="ctr">
              <a:buNone/>
              <a:defRPr/>
            </a:lvl3pPr>
            <a:lvl4pPr marL="1028726" indent="0" algn="ctr">
              <a:buNone/>
              <a:defRPr/>
            </a:lvl4pPr>
            <a:lvl5pPr marL="1371634" indent="0" algn="ctr">
              <a:buNone/>
              <a:defRPr/>
            </a:lvl5pPr>
            <a:lvl6pPr marL="1714543" indent="0" algn="ctr">
              <a:buNone/>
              <a:defRPr/>
            </a:lvl6pPr>
            <a:lvl7pPr marL="2057451" indent="0" algn="ctr">
              <a:buNone/>
              <a:defRPr/>
            </a:lvl7pPr>
            <a:lvl8pPr marL="2400360" indent="0" algn="ctr">
              <a:buNone/>
              <a:defRPr/>
            </a:lvl8pPr>
            <a:lvl9pPr marL="2743269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211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4" y="914402"/>
            <a:ext cx="4044462" cy="52117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9" y="914402"/>
            <a:ext cx="4044462" cy="52117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20521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914402"/>
            <a:ext cx="4044462" cy="52117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2339" y="914402"/>
            <a:ext cx="4044462" cy="52117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2032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914402"/>
            <a:ext cx="8229600" cy="52117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8935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28603"/>
            <a:ext cx="8229600" cy="58975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98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22068"/>
            <a:ext cx="8697912" cy="324378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4" y="914400"/>
            <a:ext cx="4044462" cy="25288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9" y="914400"/>
            <a:ext cx="4044462" cy="25288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595691"/>
            <a:ext cx="8229600" cy="25304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12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4" y="914400"/>
            <a:ext cx="4044462" cy="25288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9" y="914400"/>
            <a:ext cx="4044462" cy="25288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4" y="3595691"/>
            <a:ext cx="4044462" cy="25304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9" y="3595691"/>
            <a:ext cx="4044462" cy="25304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0839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14402"/>
            <a:ext cx="8229600" cy="52117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60682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99852" y="1394460"/>
            <a:ext cx="8460382" cy="4511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920236" y="6218151"/>
            <a:ext cx="314860" cy="365125"/>
          </a:xfrm>
          <a:prstGeom prst="rect">
            <a:avLst/>
          </a:prstGeom>
        </p:spPr>
        <p:txBody>
          <a:bodyPr/>
          <a:lstStyle/>
          <a:p>
            <a:fld id="{977CEE15-7406-4502-ACE3-3F420EB85CB7}" type="slidenum">
              <a:rPr lang="en-US" sz="1662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/>
              <a:t>‹#›</a:t>
            </a:fld>
            <a:endParaRPr lang="en-US" sz="1662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3789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219323" y="799203"/>
            <a:ext cx="8719754" cy="460851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4220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ru-RU" sz="3323" b="1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914401"/>
            <a:ext cx="82296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16531" indent="-316531" eaLnBrk="0" hangingPunct="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</a:pPr>
            <a:endParaRPr lang="ru-RU" sz="2954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5697415" y="152400"/>
            <a:ext cx="3217985" cy="63246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62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Connector 9"/>
          <p:cNvCxnSpPr/>
          <p:nvPr userDrawn="1"/>
        </p:nvCxnSpPr>
        <p:spPr>
          <a:xfrm>
            <a:off x="5697416" y="6553200"/>
            <a:ext cx="3235569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739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26272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33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4056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3" y="914401"/>
            <a:ext cx="4044462" cy="52117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914401"/>
            <a:ext cx="4044462" cy="52117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75765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86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86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863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407350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9250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3350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0127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61552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5897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7" y="228601"/>
            <a:ext cx="6031523" cy="58975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93253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8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77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3" y="914401"/>
            <a:ext cx="4044462" cy="52117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914401"/>
            <a:ext cx="4044462" cy="52117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38183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3" y="914401"/>
            <a:ext cx="4044462" cy="52117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2338" y="914401"/>
            <a:ext cx="4044462" cy="52117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308020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914401"/>
            <a:ext cx="8229600" cy="52117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1199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B9FF6-0A4E-467C-AC76-120ED62A61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895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28601"/>
            <a:ext cx="8229600" cy="58975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429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3" y="914400"/>
            <a:ext cx="4044462" cy="25288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914400"/>
            <a:ext cx="4044462" cy="25288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595689"/>
            <a:ext cx="8229600" cy="25304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1781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3" y="914400"/>
            <a:ext cx="4044462" cy="25288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914400"/>
            <a:ext cx="4044462" cy="25288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3" y="3595689"/>
            <a:ext cx="4044462" cy="25304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2338" y="3595689"/>
            <a:ext cx="4044462" cy="25304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9993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14401"/>
            <a:ext cx="8229600" cy="52117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902701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99852" y="1394460"/>
            <a:ext cx="8460382" cy="4511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920235" y="6218149"/>
            <a:ext cx="314860" cy="365125"/>
          </a:xfrm>
          <a:prstGeom prst="rect">
            <a:avLst/>
          </a:prstGeom>
        </p:spPr>
        <p:txBody>
          <a:bodyPr/>
          <a:lstStyle/>
          <a:p>
            <a:fld id="{977CEE15-7406-4502-ACE3-3F420EB85CB7}" type="slidenum">
              <a:rPr lang="en-US" sz="1662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/>
              <a:t>‹#›</a:t>
            </a:fld>
            <a:endParaRPr lang="en-US" sz="1662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0843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219323" y="799201"/>
            <a:ext cx="8719754" cy="460851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5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268538" y="1309688"/>
            <a:ext cx="6653211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4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62775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9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6477893"/>
            <a:ext cx="6653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image" Target="../media/image2.wmf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2.wmf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70" name="Rectangle 10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156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90800" y="136800"/>
            <a:ext cx="1623600" cy="80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55" r:id="rId2"/>
    <p:sldLayoutId id="2147483756" r:id="rId3"/>
    <p:sldLayoutId id="2147483757" r:id="rId4"/>
    <p:sldLayoutId id="2147483667" r:id="rId5"/>
    <p:sldLayoutId id="2147483779" r:id="rId6"/>
    <p:sldLayoutId id="2147483780" r:id="rId7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228600" y="152400"/>
            <a:ext cx="8686800" cy="5334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62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211016" y="750888"/>
            <a:ext cx="8721969" cy="1111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Slide Number Placeholder 11"/>
          <p:cNvSpPr txBox="1">
            <a:spLocks/>
          </p:cNvSpPr>
          <p:nvPr/>
        </p:nvSpPr>
        <p:spPr bwMode="auto">
          <a:xfrm>
            <a:off x="3505200" y="624843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fld id="{711FFEBF-C56B-4E22-8F42-8CD06A19147E}" type="slidenum">
              <a:rPr lang="en-US" sz="1108" b="1" smtClean="0">
                <a:solidFill>
                  <a:srgbClr val="000000"/>
                </a:solidFill>
              </a:rPr>
              <a:pPr algn="ctr" eaLnBrk="1" hangingPunct="1">
                <a:defRPr/>
              </a:pPr>
              <a:t>‹#›</a:t>
            </a:fld>
            <a:endParaRPr lang="en-US" sz="1108" b="1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1015" y="6170646"/>
            <a:ext cx="8651631" cy="1587"/>
          </a:xfrm>
          <a:prstGeom prst="line">
            <a:avLst/>
          </a:prstGeom>
          <a:ln w="28575"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2" descr="logo_e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295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1"/>
            <a:ext cx="82296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335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34" r:id="rId2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23" b="1">
          <a:solidFill>
            <a:schemeClr val="bg1"/>
          </a:solidFill>
          <a:latin typeface="Arial Unicode MS" pitchFamily="34" charset="-128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23" b="1">
          <a:solidFill>
            <a:schemeClr val="bg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23" b="1">
          <a:solidFill>
            <a:schemeClr val="bg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23" b="1">
          <a:solidFill>
            <a:schemeClr val="bg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23" b="1">
          <a:solidFill>
            <a:schemeClr val="bg1"/>
          </a:solidFill>
          <a:latin typeface="Arial Unicode MS" pitchFamily="34" charset="-128"/>
        </a:defRPr>
      </a:lvl5pPr>
      <a:lvl6pPr marL="422041" algn="l" rtl="0" eaLnBrk="1" fontAlgn="base" hangingPunct="1">
        <a:spcBef>
          <a:spcPct val="0"/>
        </a:spcBef>
        <a:spcAft>
          <a:spcPct val="0"/>
        </a:spcAft>
        <a:defRPr sz="3323" b="1">
          <a:solidFill>
            <a:schemeClr val="bg1"/>
          </a:solidFill>
          <a:latin typeface="Calibri" pitchFamily="34" charset="0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sz="3323" b="1">
          <a:solidFill>
            <a:schemeClr val="bg1"/>
          </a:solidFill>
          <a:latin typeface="Calibri" pitchFamily="34" charset="0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sz="3323" b="1">
          <a:solidFill>
            <a:schemeClr val="bg1"/>
          </a:solidFill>
          <a:latin typeface="Calibri" pitchFamily="34" charset="0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sz="3323" b="1">
          <a:solidFill>
            <a:schemeClr val="bg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sz="2954">
          <a:solidFill>
            <a:schemeClr val="tx1"/>
          </a:solidFill>
          <a:latin typeface="Arial Unicode MS" pitchFamily="34" charset="-128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–"/>
        <a:defRPr sz="2585">
          <a:solidFill>
            <a:schemeClr val="tx1"/>
          </a:solidFill>
          <a:latin typeface="Arial Unicode MS" pitchFamily="34" charset="-128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•"/>
        <a:defRPr sz="2215">
          <a:solidFill>
            <a:schemeClr val="tx1"/>
          </a:solidFill>
          <a:latin typeface="Arial Unicode MS" pitchFamily="34" charset="-128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–"/>
        <a:defRPr sz="1846">
          <a:solidFill>
            <a:schemeClr val="tx1"/>
          </a:solidFill>
          <a:latin typeface="Arial Unicode MS" pitchFamily="34" charset="-128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»"/>
        <a:defRPr sz="1846">
          <a:solidFill>
            <a:schemeClr val="tx1"/>
          </a:solidFill>
          <a:latin typeface="Arial Unicode MS" pitchFamily="34" charset="-128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156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2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90800" y="136800"/>
            <a:ext cx="1623600" cy="80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6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2038350" y="2781300"/>
            <a:ext cx="7105650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5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623600" cy="80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68" r:id="rId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" y="2781300"/>
            <a:ext cx="9144000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2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623600" cy="80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7" r:id="rId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" y="2156460"/>
            <a:ext cx="9144000" cy="470154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2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623600" cy="80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 userDrawn="1"/>
        </p:nvSpPr>
        <p:spPr bwMode="auto">
          <a:xfrm>
            <a:off x="2038350" y="1"/>
            <a:ext cx="710565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2399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4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23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1484312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</a:t>
            </a:r>
          </a:p>
          <a:p>
            <a:pPr lvl="0"/>
            <a:r>
              <a:rPr lang="ru-RU" dirty="0"/>
              <a:t>текста</a:t>
            </a:r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5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1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623600" cy="80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11" r:id="rId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 userDrawn="1"/>
        </p:nvSpPr>
        <p:spPr bwMode="auto">
          <a:xfrm>
            <a:off x="3197225" y="0"/>
            <a:ext cx="5946775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5467" name="Rectangle 11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23837" y="1216660"/>
            <a:ext cx="2749551" cy="48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27547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0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20448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4" name="Line 6"/>
          <p:cNvSpPr>
            <a:spLocks noChangeShapeType="1"/>
          </p:cNvSpPr>
          <p:nvPr userDrawn="1"/>
        </p:nvSpPr>
        <p:spPr bwMode="auto">
          <a:xfrm>
            <a:off x="204151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623600" cy="80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66" r:id="rId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lang="ru-RU" sz="2600" b="0" dirty="0" smtClean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3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0" y="0"/>
            <a:ext cx="2043114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91440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0" y="107079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 userDrawn="1"/>
        </p:nvSpPr>
        <p:spPr bwMode="auto">
          <a:xfrm>
            <a:off x="0" y="640475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9"/>
          <p:cNvSpPr>
            <a:spLocks noChangeShapeType="1"/>
          </p:cNvSpPr>
          <p:nvPr userDrawn="1"/>
        </p:nvSpPr>
        <p:spPr bwMode="auto">
          <a:xfrm>
            <a:off x="2041514" y="0"/>
            <a:ext cx="0" cy="107156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800" y="136800"/>
            <a:ext cx="1623600" cy="80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228600" y="152400"/>
            <a:ext cx="8686800" cy="5334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62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9"/>
          <p:cNvCxnSpPr/>
          <p:nvPr/>
        </p:nvCxnSpPr>
        <p:spPr>
          <a:xfrm>
            <a:off x="211016" y="750888"/>
            <a:ext cx="8721969" cy="1111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Slide Number Placeholder 11"/>
          <p:cNvSpPr txBox="1">
            <a:spLocks/>
          </p:cNvSpPr>
          <p:nvPr/>
        </p:nvSpPr>
        <p:spPr bwMode="auto">
          <a:xfrm>
            <a:off x="3505200" y="624843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fld id="{711FFEBF-C56B-4E22-8F42-8CD06A19147E}" type="slidenum">
              <a:rPr lang="en-US" sz="900" b="1" smtClean="0">
                <a:solidFill>
                  <a:srgbClr val="000000"/>
                </a:solidFill>
              </a:rPr>
              <a:pPr algn="ctr" eaLnBrk="1" hangingPunct="1">
                <a:defRPr/>
              </a:pPr>
              <a:t>‹#›</a:t>
            </a:fld>
            <a:endParaRPr lang="en-US" sz="900" b="1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1015" y="6170648"/>
            <a:ext cx="8651631" cy="1587"/>
          </a:xfrm>
          <a:prstGeom prst="line">
            <a:avLst/>
          </a:prstGeom>
          <a:ln w="28575"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2" descr="logo_e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295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2"/>
            <a:ext cx="82296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6891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7" r:id="rId2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 Unicode MS" pitchFamily="34" charset="-128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 Unicode MS" pitchFamily="34" charset="-128"/>
        </a:defRPr>
      </a:lvl5pPr>
      <a:lvl6pPr marL="342909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6pPr>
      <a:lvl7pPr marL="685817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7pPr>
      <a:lvl8pPr marL="1028726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8pPr>
      <a:lvl9pPr marL="1371634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9pPr>
    </p:titleStyle>
    <p:bodyStyle>
      <a:lvl1pPr marL="257181" indent="-257181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sz="2400">
          <a:solidFill>
            <a:schemeClr val="tx1"/>
          </a:solidFill>
          <a:latin typeface="Arial Unicode MS" pitchFamily="34" charset="-128"/>
          <a:ea typeface="+mn-ea"/>
          <a:cs typeface="+mn-cs"/>
        </a:defRPr>
      </a:lvl1pPr>
      <a:lvl2pPr marL="557227" indent="-214318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–"/>
        <a:defRPr sz="2100">
          <a:solidFill>
            <a:schemeClr val="tx1"/>
          </a:solidFill>
          <a:latin typeface="Arial Unicode MS" pitchFamily="34" charset="-128"/>
        </a:defRPr>
      </a:lvl2pPr>
      <a:lvl3pPr marL="857272" indent="-171455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•"/>
        <a:defRPr sz="1800">
          <a:solidFill>
            <a:schemeClr val="tx1"/>
          </a:solidFill>
          <a:latin typeface="Arial Unicode MS" pitchFamily="34" charset="-128"/>
        </a:defRPr>
      </a:lvl3pPr>
      <a:lvl4pPr marL="1200180" indent="-171455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–"/>
        <a:defRPr sz="1500">
          <a:solidFill>
            <a:schemeClr val="tx1"/>
          </a:solidFill>
          <a:latin typeface="Arial Unicode MS" pitchFamily="34" charset="-128"/>
        </a:defRPr>
      </a:lvl4pPr>
      <a:lvl5pPr marL="1543089" indent="-171455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»"/>
        <a:defRPr sz="1500">
          <a:solidFill>
            <a:schemeClr val="tx1"/>
          </a:solidFill>
          <a:latin typeface="Arial Unicode MS" pitchFamily="34" charset="-128"/>
        </a:defRPr>
      </a:lvl5pPr>
      <a:lvl6pPr marL="1885998" indent="-1714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6pPr>
      <a:lvl7pPr marL="2228906" indent="-1714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7pPr>
      <a:lvl8pPr marL="2571815" indent="-1714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8pPr>
      <a:lvl9pPr marL="2914723" indent="-17145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png"/><Relationship Id="rId7" Type="http://schemas.openxmlformats.org/officeDocument/2006/relationships/image" Target="../media/image76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24" Type="http://schemas.openxmlformats.org/officeDocument/2006/relationships/image" Target="../media/image34.pn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png"/><Relationship Id="rId19" Type="http://schemas.openxmlformats.org/officeDocument/2006/relationships/image" Target="../media/image29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emf"/><Relationship Id="rId9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2077414" y="1079500"/>
            <a:ext cx="7066586" cy="532447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80000"/>
              </a:lnSpc>
            </a:pP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3386" y="1066799"/>
            <a:ext cx="2032000" cy="5337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80000"/>
              </a:lnSpc>
            </a:pP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071644" y="2843538"/>
            <a:ext cx="7072355" cy="17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b="1" kern="0" dirty="0">
                <a:latin typeface="Arial Narrow" pitchFamily="34" charset="0"/>
              </a:rPr>
              <a:t>Опыт ООО «Газпром геологоразведка» по организации и проведению геологоразведочных работ в Арктическом шельфе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68538" y="6493282"/>
            <a:ext cx="6653211" cy="276999"/>
          </a:xfrm>
        </p:spPr>
        <p:txBody>
          <a:bodyPr/>
          <a:lstStyle/>
          <a:p>
            <a:pPr algn="ctr"/>
            <a:r>
              <a:rPr lang="ru-RU" sz="1800" b="1" dirty="0"/>
              <a:t>2019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024737" y="-1350"/>
            <a:ext cx="47240" cy="6859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-9982" y="1066798"/>
            <a:ext cx="9153981" cy="457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80000"/>
              </a:lnSpc>
            </a:pP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-9982" y="6366112"/>
            <a:ext cx="9153981" cy="457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80000"/>
              </a:lnSpc>
            </a:pP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6" y="3943525"/>
            <a:ext cx="2012213" cy="1418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" y="2525255"/>
            <a:ext cx="2013204" cy="1509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" y="1119459"/>
            <a:ext cx="1997292" cy="1496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" y="5298437"/>
            <a:ext cx="2034061" cy="113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691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017738" y="5813379"/>
            <a:ext cx="1805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ППБУ «Северное сияние»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92163" y="1208024"/>
            <a:ext cx="6120164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мониторинг состояния окружающей среды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92163" y="1733828"/>
            <a:ext cx="8384214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обследование устьев скважин</a:t>
            </a:r>
          </a:p>
        </p:txBody>
      </p:sp>
      <p:sp>
        <p:nvSpPr>
          <p:cNvPr id="46" name="Равнобедренный треугольник 45"/>
          <p:cNvSpPr/>
          <p:nvPr/>
        </p:nvSpPr>
        <p:spPr bwMode="auto">
          <a:xfrm rot="10800000">
            <a:off x="284658" y="3749843"/>
            <a:ext cx="260125" cy="117040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8208" y="1169312"/>
            <a:ext cx="8862918" cy="385200"/>
            <a:chOff x="138208" y="1169312"/>
            <a:chExt cx="8862918" cy="385200"/>
          </a:xfrm>
        </p:grpSpPr>
        <p:sp>
          <p:nvSpPr>
            <p:cNvPr id="30" name="Прямоугольник 29"/>
            <p:cNvSpPr/>
            <p:nvPr/>
          </p:nvSpPr>
          <p:spPr bwMode="auto">
            <a:xfrm>
              <a:off x="138208" y="1169312"/>
              <a:ext cx="8862918" cy="3852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42875" y="1169312"/>
              <a:ext cx="569675" cy="385200"/>
              <a:chOff x="105254" y="1169312"/>
              <a:chExt cx="569675" cy="385200"/>
            </a:xfrm>
          </p:grpSpPr>
          <p:sp>
            <p:nvSpPr>
              <p:cNvPr id="31" name="Прямоугольник 30"/>
              <p:cNvSpPr/>
              <p:nvPr/>
            </p:nvSpPr>
            <p:spPr bwMode="auto">
              <a:xfrm>
                <a:off x="105254" y="1169312"/>
                <a:ext cx="569675" cy="385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1" name="Овал 50"/>
              <p:cNvSpPr/>
              <p:nvPr/>
            </p:nvSpPr>
            <p:spPr bwMode="auto">
              <a:xfrm>
                <a:off x="273021" y="1244912"/>
                <a:ext cx="234141" cy="234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p:sp>
        <p:nvSpPr>
          <p:cNvPr id="58" name="Заголовок 1"/>
          <p:cNvSpPr txBox="1">
            <a:spLocks/>
          </p:cNvSpPr>
          <p:nvPr/>
        </p:nvSpPr>
        <p:spPr>
          <a:xfrm>
            <a:off x="2141838" y="0"/>
            <a:ext cx="70021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000" b="1" dirty="0">
                <a:latin typeface="Arial Narrow" pitchFamily="34" charset="0"/>
              </a:rPr>
              <a:t>Опыт ООО «Газпром геологоразведка» по проведению экологических мероприятий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92162" y="2257279"/>
            <a:ext cx="8314529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производственный экологический мониторинг и контроль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92163" y="2772826"/>
            <a:ext cx="3965954" cy="37741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65000"/>
              </a:lnSpc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оценка состояния популяций и определение охранных зон морских млекопитающих в Карском море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92163" y="3296109"/>
            <a:ext cx="3997926" cy="37741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65000"/>
              </a:lnSpc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разработка мер по прокладке судовых трасс в обход мест обитания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Краснокнижных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 видов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42876" y="3948352"/>
            <a:ext cx="8858250" cy="4699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10642" y="4049879"/>
            <a:ext cx="86845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037BC3"/>
                </a:solidFill>
              </a:rPr>
              <a:t>За </a:t>
            </a:r>
            <a:r>
              <a:rPr lang="ru-RU" sz="1800" b="1" dirty="0">
                <a:solidFill>
                  <a:srgbClr val="C00000"/>
                </a:solidFill>
              </a:rPr>
              <a:t>5</a:t>
            </a:r>
            <a:r>
              <a:rPr lang="ru-RU" sz="1400" b="1" dirty="0">
                <a:solidFill>
                  <a:srgbClr val="037BC3"/>
                </a:solidFill>
              </a:rPr>
              <a:t> лет ООО «Газпром геологоразведка» выпустила </a:t>
            </a:r>
            <a:r>
              <a:rPr lang="ru-RU" sz="1800" b="1" dirty="0">
                <a:solidFill>
                  <a:srgbClr val="C00000"/>
                </a:solidFill>
              </a:rPr>
              <a:t>94 483 978</a:t>
            </a:r>
            <a:r>
              <a:rPr lang="ru-RU" sz="1400" b="1" dirty="0">
                <a:solidFill>
                  <a:srgbClr val="037BC3"/>
                </a:solidFill>
              </a:rPr>
              <a:t> молоди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138208" y="1692763"/>
            <a:ext cx="8862918" cy="385200"/>
            <a:chOff x="138208" y="1169312"/>
            <a:chExt cx="8862918" cy="385200"/>
          </a:xfrm>
        </p:grpSpPr>
        <p:sp>
          <p:nvSpPr>
            <p:cNvPr id="44" name="Прямоугольник 43"/>
            <p:cNvSpPr/>
            <p:nvPr/>
          </p:nvSpPr>
          <p:spPr bwMode="auto">
            <a:xfrm>
              <a:off x="138208" y="1169312"/>
              <a:ext cx="8862918" cy="3852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142875" y="1169312"/>
              <a:ext cx="569675" cy="385200"/>
              <a:chOff x="105254" y="1169312"/>
              <a:chExt cx="569675" cy="385200"/>
            </a:xfrm>
          </p:grpSpPr>
          <p:sp>
            <p:nvSpPr>
              <p:cNvPr id="50" name="Прямоугольник 49"/>
              <p:cNvSpPr/>
              <p:nvPr/>
            </p:nvSpPr>
            <p:spPr bwMode="auto">
              <a:xfrm>
                <a:off x="105254" y="1169312"/>
                <a:ext cx="569675" cy="385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6" name="Овал 55"/>
              <p:cNvSpPr/>
              <p:nvPr/>
            </p:nvSpPr>
            <p:spPr bwMode="auto">
              <a:xfrm>
                <a:off x="273021" y="1244912"/>
                <a:ext cx="234141" cy="234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p:grpSp>
        <p:nvGrpSpPr>
          <p:cNvPr id="57" name="Группа 56"/>
          <p:cNvGrpSpPr/>
          <p:nvPr/>
        </p:nvGrpSpPr>
        <p:grpSpPr>
          <a:xfrm>
            <a:off x="138208" y="2216214"/>
            <a:ext cx="8862918" cy="385200"/>
            <a:chOff x="138208" y="1169312"/>
            <a:chExt cx="8862918" cy="385200"/>
          </a:xfrm>
        </p:grpSpPr>
        <p:sp>
          <p:nvSpPr>
            <p:cNvPr id="67" name="Прямоугольник 66"/>
            <p:cNvSpPr/>
            <p:nvPr/>
          </p:nvSpPr>
          <p:spPr bwMode="auto">
            <a:xfrm>
              <a:off x="138208" y="1169312"/>
              <a:ext cx="8862918" cy="3852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142875" y="1169312"/>
              <a:ext cx="569675" cy="385200"/>
              <a:chOff x="105254" y="1169312"/>
              <a:chExt cx="569675" cy="385200"/>
            </a:xfrm>
          </p:grpSpPr>
          <p:sp>
            <p:nvSpPr>
              <p:cNvPr id="69" name="Прямоугольник 68"/>
              <p:cNvSpPr/>
              <p:nvPr/>
            </p:nvSpPr>
            <p:spPr bwMode="auto">
              <a:xfrm>
                <a:off x="105254" y="1169312"/>
                <a:ext cx="569675" cy="385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0" name="Овал 69"/>
              <p:cNvSpPr/>
              <p:nvPr/>
            </p:nvSpPr>
            <p:spPr bwMode="auto">
              <a:xfrm>
                <a:off x="273021" y="1244912"/>
                <a:ext cx="234141" cy="234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p:grpSp>
        <p:nvGrpSpPr>
          <p:cNvPr id="71" name="Группа 70"/>
          <p:cNvGrpSpPr/>
          <p:nvPr/>
        </p:nvGrpSpPr>
        <p:grpSpPr>
          <a:xfrm>
            <a:off x="138208" y="2739665"/>
            <a:ext cx="8862918" cy="385200"/>
            <a:chOff x="138208" y="1169312"/>
            <a:chExt cx="8862918" cy="385200"/>
          </a:xfrm>
        </p:grpSpPr>
        <p:sp>
          <p:nvSpPr>
            <p:cNvPr id="72" name="Прямоугольник 71"/>
            <p:cNvSpPr/>
            <p:nvPr/>
          </p:nvSpPr>
          <p:spPr bwMode="auto">
            <a:xfrm>
              <a:off x="138208" y="1169312"/>
              <a:ext cx="8862918" cy="3852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grpSp>
          <p:nvGrpSpPr>
            <p:cNvPr id="73" name="Группа 72"/>
            <p:cNvGrpSpPr/>
            <p:nvPr/>
          </p:nvGrpSpPr>
          <p:grpSpPr>
            <a:xfrm>
              <a:off x="142875" y="1169312"/>
              <a:ext cx="569675" cy="385200"/>
              <a:chOff x="105254" y="1169312"/>
              <a:chExt cx="569675" cy="385200"/>
            </a:xfrm>
          </p:grpSpPr>
          <p:sp>
            <p:nvSpPr>
              <p:cNvPr id="74" name="Прямоугольник 73"/>
              <p:cNvSpPr/>
              <p:nvPr/>
            </p:nvSpPr>
            <p:spPr bwMode="auto">
              <a:xfrm>
                <a:off x="105254" y="1169312"/>
                <a:ext cx="569675" cy="385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5" name="Овал 74"/>
              <p:cNvSpPr/>
              <p:nvPr/>
            </p:nvSpPr>
            <p:spPr bwMode="auto">
              <a:xfrm>
                <a:off x="273021" y="1244912"/>
                <a:ext cx="234141" cy="234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p:grpSp>
        <p:nvGrpSpPr>
          <p:cNvPr id="76" name="Группа 75"/>
          <p:cNvGrpSpPr/>
          <p:nvPr/>
        </p:nvGrpSpPr>
        <p:grpSpPr>
          <a:xfrm>
            <a:off x="138208" y="3263116"/>
            <a:ext cx="8862918" cy="385200"/>
            <a:chOff x="138208" y="1169312"/>
            <a:chExt cx="8862918" cy="385200"/>
          </a:xfrm>
        </p:grpSpPr>
        <p:sp>
          <p:nvSpPr>
            <p:cNvPr id="77" name="Прямоугольник 76"/>
            <p:cNvSpPr/>
            <p:nvPr/>
          </p:nvSpPr>
          <p:spPr bwMode="auto">
            <a:xfrm>
              <a:off x="138208" y="1169312"/>
              <a:ext cx="8862918" cy="3852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grpSp>
          <p:nvGrpSpPr>
            <p:cNvPr id="78" name="Группа 77"/>
            <p:cNvGrpSpPr/>
            <p:nvPr/>
          </p:nvGrpSpPr>
          <p:grpSpPr>
            <a:xfrm>
              <a:off x="142875" y="1169312"/>
              <a:ext cx="569675" cy="385200"/>
              <a:chOff x="105254" y="1169312"/>
              <a:chExt cx="569675" cy="385200"/>
            </a:xfrm>
          </p:grpSpPr>
          <p:sp>
            <p:nvSpPr>
              <p:cNvPr id="79" name="Прямоугольник 78"/>
              <p:cNvSpPr/>
              <p:nvPr/>
            </p:nvSpPr>
            <p:spPr bwMode="auto">
              <a:xfrm>
                <a:off x="105254" y="1169312"/>
                <a:ext cx="569675" cy="385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80" name="Овал 79"/>
              <p:cNvSpPr/>
              <p:nvPr/>
            </p:nvSpPr>
            <p:spPr bwMode="auto">
              <a:xfrm>
                <a:off x="273021" y="1244912"/>
                <a:ext cx="234141" cy="234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p:cxnSp>
        <p:nvCxnSpPr>
          <p:cNvPr id="81" name="Прямая соединительная линия 80"/>
          <p:cNvCxnSpPr>
            <a:stCxn id="51" idx="4"/>
            <a:endCxn id="80" idx="0"/>
          </p:cNvCxnSpPr>
          <p:nvPr/>
        </p:nvCxnSpPr>
        <p:spPr bwMode="auto">
          <a:xfrm>
            <a:off x="427713" y="1478912"/>
            <a:ext cx="0" cy="1859804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493" y="1138714"/>
            <a:ext cx="4259415" cy="2550990"/>
          </a:xfrm>
          <a:prstGeom prst="rect">
            <a:avLst/>
          </a:prstGeom>
        </p:spPr>
      </p:pic>
      <p:pic>
        <p:nvPicPr>
          <p:cNvPr id="52" name="Picture 4" descr="шум дневной период контрольная точка №1 (факел 4 этап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7"/>
          <a:stretch/>
        </p:blipFill>
        <p:spPr bwMode="auto">
          <a:xfrm>
            <a:off x="123260" y="4554501"/>
            <a:ext cx="1760825" cy="1668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8" descr="IMG_78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934" y="4552896"/>
            <a:ext cx="1230525" cy="1672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08" y="4539106"/>
            <a:ext cx="2559895" cy="169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53" y="4483087"/>
            <a:ext cx="3220995" cy="1811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215900" y="6469761"/>
            <a:ext cx="1409794" cy="3077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24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68538" y="0"/>
            <a:ext cx="6875461" cy="10096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ru-RU" sz="2000" b="1" kern="1200" dirty="0">
                <a:latin typeface="Arial Narrow" pitchFamily="34" charset="0"/>
              </a:rPr>
              <a:t>Производственный экологический мониторинг в период бурения и испытания (полевой этап)</a:t>
            </a:r>
          </a:p>
        </p:txBody>
      </p:sp>
      <p:sp>
        <p:nvSpPr>
          <p:cNvPr id="27" name="Прямоугольная выноска 26"/>
          <p:cNvSpPr/>
          <p:nvPr/>
        </p:nvSpPr>
        <p:spPr bwMode="auto">
          <a:xfrm>
            <a:off x="142874" y="1081293"/>
            <a:ext cx="8858251" cy="502012"/>
          </a:xfrm>
          <a:prstGeom prst="wedgeRectCallout">
            <a:avLst>
              <a:gd name="adj1" fmla="val -20229"/>
              <a:gd name="adj2" fmla="val 62196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215900" y="6474796"/>
            <a:ext cx="1407510" cy="307777"/>
          </a:xfrm>
        </p:spPr>
        <p:txBody>
          <a:bodyPr/>
          <a:lstStyle/>
          <a:p>
            <a:fld id="{8E730068-F805-43B7-8A8E-3E2DB17E4B4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08519" y="1116856"/>
            <a:ext cx="772696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rgbClr val="037BC3"/>
                </a:solidFill>
              </a:rPr>
              <a:t>Контроль экологического состояния окружающей среды в зоне влияния строительных работ путем сбора измерительных данных, их комплексной обработки и анализа</a:t>
            </a:r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2389232" y="1678240"/>
            <a:ext cx="6611894" cy="2012311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2389232" y="1678240"/>
            <a:ext cx="6611894" cy="518357"/>
          </a:xfrm>
          <a:prstGeom prst="rect">
            <a:avLst/>
          </a:prstGeom>
          <a:solidFill>
            <a:srgbClr val="0079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400" b="1" dirty="0"/>
              <a:t>Океанографические исследования</a:t>
            </a:r>
          </a:p>
        </p:txBody>
      </p:sp>
      <p:sp>
        <p:nvSpPr>
          <p:cNvPr id="101" name="TextBox 24"/>
          <p:cNvSpPr txBox="1"/>
          <p:nvPr/>
        </p:nvSpPr>
        <p:spPr>
          <a:xfrm>
            <a:off x="5107090" y="3852927"/>
            <a:ext cx="1773161" cy="24929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65000"/>
              </a:lnSpc>
            </a:pPr>
            <a:r>
              <a:rPr lang="ru-RU" sz="1400" b="1" dirty="0">
                <a:solidFill>
                  <a:schemeClr val="bg1"/>
                </a:solidFill>
              </a:rPr>
              <a:t>ХХ Проектных команд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27634" y="3735678"/>
            <a:ext cx="1421279" cy="2626986"/>
            <a:chOff x="142874" y="3735678"/>
            <a:chExt cx="1421279" cy="2626986"/>
          </a:xfrm>
        </p:grpSpPr>
        <p:sp>
          <p:nvSpPr>
            <p:cNvPr id="53" name="Прямоугольная выноска 52"/>
            <p:cNvSpPr/>
            <p:nvPr/>
          </p:nvSpPr>
          <p:spPr bwMode="auto">
            <a:xfrm rot="16200000">
              <a:off x="-452535" y="4345975"/>
              <a:ext cx="2626986" cy="1406391"/>
            </a:xfrm>
            <a:prstGeom prst="wedgeRectCallout">
              <a:avLst>
                <a:gd name="adj1" fmla="val 22012"/>
                <a:gd name="adj2" fmla="val 56259"/>
              </a:avLst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42874" y="3789038"/>
              <a:ext cx="1421277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1200" b="1" u="sng" dirty="0">
                  <a:solidFill>
                    <a:srgbClr val="002060"/>
                  </a:solidFill>
                </a:rPr>
                <a:t>Объекты (компоненты природной среды):</a:t>
              </a:r>
            </a:p>
            <a:p>
              <a:pPr marL="285750" indent="-108000" algn="just">
                <a:lnSpc>
                  <a:spcPct val="85000"/>
                </a:lnSpc>
                <a:buClr>
                  <a:srgbClr val="0079C2"/>
                </a:buClr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bg1">
                      <a:lumMod val="65000"/>
                    </a:schemeClr>
                  </a:solidFill>
                </a:rPr>
                <a:t>атмосферный воздух;</a:t>
              </a:r>
            </a:p>
            <a:p>
              <a:pPr marL="285750" indent="-108000" algn="just">
                <a:lnSpc>
                  <a:spcPct val="85000"/>
                </a:lnSpc>
                <a:buClr>
                  <a:srgbClr val="0079C2"/>
                </a:buClr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bg1">
                      <a:lumMod val="65000"/>
                    </a:schemeClr>
                  </a:solidFill>
                </a:rPr>
                <a:t>морские воды и донные отложения;</a:t>
              </a:r>
            </a:p>
            <a:p>
              <a:pPr marL="285750" indent="-108000" algn="just">
                <a:lnSpc>
                  <a:spcPct val="85000"/>
                </a:lnSpc>
                <a:buClr>
                  <a:srgbClr val="0079C2"/>
                </a:buClr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bg1">
                      <a:lumMod val="65000"/>
                    </a:schemeClr>
                  </a:solidFill>
                </a:rPr>
                <a:t>морская </a:t>
              </a:r>
              <a:r>
                <a:rPr lang="ru-RU" sz="1200" dirty="0" err="1">
                  <a:solidFill>
                    <a:schemeClr val="bg1">
                      <a:lumMod val="65000"/>
                    </a:schemeClr>
                  </a:solidFill>
                </a:rPr>
                <a:t>биота</a:t>
              </a:r>
              <a:r>
                <a:rPr lang="ru-RU" sz="1200" dirty="0">
                  <a:solidFill>
                    <a:schemeClr val="bg1">
                      <a:lumMod val="65000"/>
                    </a:schemeClr>
                  </a:solidFill>
                </a:rPr>
                <a:t> и орнитофауна</a:t>
              </a:r>
            </a:p>
          </p:txBody>
        </p:sp>
      </p:grpSp>
      <p:pic>
        <p:nvPicPr>
          <p:cNvPr id="37" name="Рисунок 3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r="5455"/>
          <a:stretch/>
        </p:blipFill>
        <p:spPr bwMode="auto">
          <a:xfrm>
            <a:off x="68580" y="1827199"/>
            <a:ext cx="2318156" cy="1831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191" y="2248423"/>
            <a:ext cx="1960123" cy="147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Группа 17"/>
          <p:cNvGrpSpPr/>
          <p:nvPr/>
        </p:nvGrpSpPr>
        <p:grpSpPr>
          <a:xfrm>
            <a:off x="3452954" y="3735677"/>
            <a:ext cx="1876519" cy="2628000"/>
            <a:chOff x="3555587" y="3735677"/>
            <a:chExt cx="1876519" cy="26280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555587" y="3735677"/>
              <a:ext cx="1876519" cy="2628000"/>
              <a:chOff x="3533167" y="3735677"/>
              <a:chExt cx="1876519" cy="2628000"/>
            </a:xfrm>
          </p:grpSpPr>
          <p:sp>
            <p:nvSpPr>
              <p:cNvPr id="60" name="Прямоугольник 59"/>
              <p:cNvSpPr/>
              <p:nvPr/>
            </p:nvSpPr>
            <p:spPr bwMode="auto">
              <a:xfrm>
                <a:off x="3533167" y="3735677"/>
                <a:ext cx="1875600" cy="2628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 bwMode="auto">
              <a:xfrm>
                <a:off x="3533167" y="3735677"/>
                <a:ext cx="1876519" cy="518357"/>
              </a:xfrm>
              <a:prstGeom prst="rect">
                <a:avLst/>
              </a:prstGeom>
              <a:solidFill>
                <a:srgbClr val="0079C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65000"/>
                  </a:lnSpc>
                </a:pPr>
                <a:r>
                  <a:rPr lang="ru-RU" sz="1200" b="1" dirty="0"/>
                  <a:t>Химико-аналитические исследования компонентов окружающей среды</a:t>
                </a:r>
              </a:p>
            </p:txBody>
          </p:sp>
        </p:grpSp>
        <p:pic>
          <p:nvPicPr>
            <p:cNvPr id="39" name="Picture 5" descr="Судовая лаборатория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3"/>
            <a:stretch/>
          </p:blipFill>
          <p:spPr bwMode="auto">
            <a:xfrm>
              <a:off x="3579987" y="4341253"/>
              <a:ext cx="1827719" cy="19494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7181000" y="3735677"/>
            <a:ext cx="1818000" cy="2672341"/>
            <a:chOff x="7262222" y="3735677"/>
            <a:chExt cx="1818000" cy="2672341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7262222" y="3735677"/>
              <a:ext cx="1818000" cy="2626985"/>
              <a:chOff x="7236412" y="3735677"/>
              <a:chExt cx="1818000" cy="2626985"/>
            </a:xfrm>
          </p:grpSpPr>
          <p:sp>
            <p:nvSpPr>
              <p:cNvPr id="63" name="Прямоугольник 62"/>
              <p:cNvSpPr/>
              <p:nvPr/>
            </p:nvSpPr>
            <p:spPr bwMode="auto">
              <a:xfrm>
                <a:off x="7236412" y="3735677"/>
                <a:ext cx="1818000" cy="2626985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 bwMode="auto">
              <a:xfrm>
                <a:off x="7236412" y="3735677"/>
                <a:ext cx="1817465" cy="518357"/>
              </a:xfrm>
              <a:prstGeom prst="rect">
                <a:avLst/>
              </a:prstGeom>
              <a:solidFill>
                <a:srgbClr val="0079C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65000"/>
                  </a:lnSpc>
                </a:pPr>
                <a:r>
                  <a:rPr lang="ru-RU" sz="1200" b="1" dirty="0"/>
                  <a:t>Исследования </a:t>
                </a:r>
              </a:p>
              <a:p>
                <a:pPr>
                  <a:lnSpc>
                    <a:spcPct val="65000"/>
                  </a:lnSpc>
                </a:pPr>
                <a:r>
                  <a:rPr lang="ru-RU" sz="1200" b="1" dirty="0"/>
                  <a:t>зоопланктона</a:t>
                </a:r>
              </a:p>
            </p:txBody>
          </p:sp>
        </p:grpSp>
        <p:pic>
          <p:nvPicPr>
            <p:cNvPr id="40" name="Picture 6" descr="IMG_79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559" y="4223910"/>
              <a:ext cx="1604790" cy="21841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1693551" y="3735676"/>
            <a:ext cx="1684800" cy="2644902"/>
            <a:chOff x="1538316" y="3735676"/>
            <a:chExt cx="1684800" cy="2644902"/>
          </a:xfrm>
        </p:grpSpPr>
        <p:sp>
          <p:nvSpPr>
            <p:cNvPr id="85" name="Прямоугольник 84"/>
            <p:cNvSpPr/>
            <p:nvPr/>
          </p:nvSpPr>
          <p:spPr bwMode="auto">
            <a:xfrm>
              <a:off x="1540224" y="3735676"/>
              <a:ext cx="1680984" cy="26280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1538316" y="3735677"/>
              <a:ext cx="1684800" cy="2644901"/>
              <a:chOff x="1538316" y="3735677"/>
              <a:chExt cx="1684800" cy="2644901"/>
            </a:xfrm>
          </p:grpSpPr>
          <p:sp>
            <p:nvSpPr>
              <p:cNvPr id="86" name="Прямоугольник 85"/>
              <p:cNvSpPr/>
              <p:nvPr/>
            </p:nvSpPr>
            <p:spPr bwMode="auto">
              <a:xfrm>
                <a:off x="1538316" y="3735677"/>
                <a:ext cx="1684800" cy="518357"/>
              </a:xfrm>
              <a:prstGeom prst="rect">
                <a:avLst/>
              </a:prstGeom>
              <a:solidFill>
                <a:srgbClr val="0079C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65000"/>
                  </a:lnSpc>
                </a:pPr>
                <a:r>
                  <a:rPr lang="ru-RU" sz="1200" b="1" dirty="0"/>
                  <a:t>Исследования</a:t>
                </a:r>
              </a:p>
              <a:p>
                <a:pPr>
                  <a:lnSpc>
                    <a:spcPct val="65000"/>
                  </a:lnSpc>
                </a:pPr>
                <a:r>
                  <a:rPr lang="ru-RU" sz="1200" b="1" dirty="0" err="1"/>
                  <a:t>ихтиопланктона</a:t>
                </a:r>
                <a:endParaRPr lang="ru-RU" sz="1200" b="1" dirty="0"/>
              </a:p>
            </p:txBody>
          </p:sp>
          <p:pic>
            <p:nvPicPr>
              <p:cNvPr id="41" name="Picture 8" descr="IMG_786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7292" y="4251351"/>
                <a:ext cx="1566848" cy="212922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Группа 16"/>
          <p:cNvGrpSpPr/>
          <p:nvPr/>
        </p:nvGrpSpPr>
        <p:grpSpPr>
          <a:xfrm>
            <a:off x="5404076" y="3735677"/>
            <a:ext cx="1702322" cy="2655987"/>
            <a:chOff x="5467494" y="3735677"/>
            <a:chExt cx="1702322" cy="265598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467494" y="3735677"/>
              <a:ext cx="1702322" cy="2628000"/>
              <a:chOff x="5467494" y="3746118"/>
              <a:chExt cx="1702322" cy="2628000"/>
            </a:xfrm>
          </p:grpSpPr>
          <p:sp>
            <p:nvSpPr>
              <p:cNvPr id="89" name="Прямоугольник 88"/>
              <p:cNvSpPr/>
              <p:nvPr/>
            </p:nvSpPr>
            <p:spPr bwMode="auto">
              <a:xfrm>
                <a:off x="5467494" y="3746118"/>
                <a:ext cx="1702321" cy="2628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 bwMode="auto">
              <a:xfrm>
                <a:off x="5467494" y="3746118"/>
                <a:ext cx="1702322" cy="507916"/>
              </a:xfrm>
              <a:prstGeom prst="rect">
                <a:avLst/>
              </a:prstGeom>
              <a:solidFill>
                <a:srgbClr val="0079C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65000"/>
                  </a:lnSpc>
                </a:pPr>
                <a:r>
                  <a:rPr lang="ru-RU" sz="1200" b="1" dirty="0"/>
                  <a:t>Исследования </a:t>
                </a:r>
                <a:r>
                  <a:rPr lang="ru-RU" sz="1200" b="1" dirty="0" err="1"/>
                  <a:t>макрозообентоса</a:t>
                </a:r>
                <a:endParaRPr lang="ru-RU" sz="1200" b="1" dirty="0"/>
              </a:p>
            </p:txBody>
          </p:sp>
        </p:grpSp>
        <p:pic>
          <p:nvPicPr>
            <p:cNvPr id="42" name="Picture 10" descr="IMG_7950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1"/>
            <a:stretch/>
          </p:blipFill>
          <p:spPr bwMode="auto">
            <a:xfrm>
              <a:off x="5545944" y="4240265"/>
              <a:ext cx="1545422" cy="21513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3" descr="Spus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60" y="2204832"/>
            <a:ext cx="1953708" cy="1562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 descr="20170903_17_34_023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4" b="3036"/>
          <a:stretch/>
        </p:blipFill>
        <p:spPr bwMode="auto">
          <a:xfrm>
            <a:off x="6469314" y="2267419"/>
            <a:ext cx="1109274" cy="1437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 descr="20170904_06_33_030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8" b="8223"/>
          <a:stretch/>
        </p:blipFill>
        <p:spPr bwMode="auto">
          <a:xfrm>
            <a:off x="7636233" y="2216679"/>
            <a:ext cx="1307522" cy="1539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40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000" b="1" kern="1200" dirty="0">
                <a:latin typeface="Arial Narrow" pitchFamily="34" charset="0"/>
              </a:rPr>
              <a:t>Статистика в области техники безопасности, охраны труда и охраны окружающей среды</a:t>
            </a:r>
          </a:p>
        </p:txBody>
      </p:sp>
      <p:sp>
        <p:nvSpPr>
          <p:cNvPr id="8" name="Прямоугольная выноска 7"/>
          <p:cNvSpPr/>
          <p:nvPr/>
        </p:nvSpPr>
        <p:spPr bwMode="auto">
          <a:xfrm>
            <a:off x="141736" y="1102319"/>
            <a:ext cx="8859389" cy="665144"/>
          </a:xfrm>
          <a:prstGeom prst="wedgeRectCallout">
            <a:avLst>
              <a:gd name="adj1" fmla="val -20229"/>
              <a:gd name="adj2" fmla="val 62196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003" y="1111726"/>
            <a:ext cx="894345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rgbClr val="037BC3"/>
                </a:solidFill>
              </a:rPr>
              <a:t>Внедрение ООО «Газпром геологоразведка» Политик в области охраны здоровья, труда, окружающей среды, промышленной и пожарной безопасности, ее соблюдение всеми участниками обеспечило достижение следующих положительных результатов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311610" y="1912919"/>
            <a:ext cx="1795571" cy="9144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7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63037" y="2081579"/>
            <a:ext cx="1492716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800" b="1" dirty="0">
                <a:solidFill>
                  <a:srgbClr val="C00000"/>
                </a:solidFill>
              </a:rPr>
              <a:t>1 493 404</a:t>
            </a:r>
          </a:p>
          <a:p>
            <a:pPr algn="ctr">
              <a:lnSpc>
                <a:spcPct val="75000"/>
              </a:lnSpc>
            </a:pPr>
            <a:r>
              <a:rPr lang="ru-RU" sz="1400" b="1" dirty="0">
                <a:solidFill>
                  <a:srgbClr val="037BC3"/>
                </a:solidFill>
              </a:rPr>
              <a:t>человек - часов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9131" y="2000787"/>
            <a:ext cx="3212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200000"/>
              </a:lnSpc>
            </a:pPr>
            <a:r>
              <a:rPr lang="ru-RU" altLang="ru-RU" sz="1400" b="1" dirty="0">
                <a:solidFill>
                  <a:srgbClr val="037BC3"/>
                </a:solidFill>
              </a:rPr>
              <a:t>Время, отработанное без происшествий</a:t>
            </a:r>
            <a:endParaRPr lang="ru-RU" altLang="ru-RU" sz="1400" b="1" dirty="0">
              <a:solidFill>
                <a:srgbClr val="037BC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142875" y="1852620"/>
            <a:ext cx="3127821" cy="893809"/>
          </a:xfrm>
          <a:prstGeom prst="rightArrow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214552" y="1868566"/>
            <a:ext cx="3786573" cy="1138773"/>
            <a:chOff x="5214552" y="1868566"/>
            <a:chExt cx="3786573" cy="1138773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5214552" y="1882769"/>
              <a:ext cx="3786573" cy="1110367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254239" y="1868566"/>
              <a:ext cx="3707198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rgbClr val="C00000"/>
                  </a:solidFill>
                </a:rPr>
                <a:t>0</a:t>
              </a:r>
              <a:r>
                <a:rPr lang="ru-RU" sz="1200" b="1" dirty="0">
                  <a:solidFill>
                    <a:srgbClr val="037BC3"/>
                  </a:solidFill>
                </a:rPr>
                <a:t> </a:t>
              </a: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</a:rPr>
                <a:t>– </a:t>
              </a: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дни нетрудоспособности в результате травм </a:t>
              </a:r>
            </a:p>
            <a:p>
              <a:r>
                <a:rPr lang="ru-RU" sz="1200" b="1" dirty="0">
                  <a:solidFill>
                    <a:srgbClr val="C00000"/>
                  </a:solidFill>
                </a:rPr>
                <a:t>0</a:t>
              </a: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 – количество пострадавших </a:t>
              </a:r>
              <a:r>
                <a:rPr lang="ru-RU" altLang="ru-RU" sz="1000" dirty="0">
                  <a:solidFill>
                    <a:schemeClr val="bg1">
                      <a:lumMod val="50000"/>
                    </a:schemeClr>
                  </a:solidFill>
                </a:rPr>
                <a:t>на производстве с временной потерей трудоспособности </a:t>
              </a: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r>
                <a:rPr lang="ru-RU" sz="1200" b="1" dirty="0">
                  <a:solidFill>
                    <a:srgbClr val="C00000"/>
                  </a:solidFill>
                </a:rPr>
                <a:t>0 </a:t>
              </a: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– количество пострадавших с ограниченной потерей трудоспособности или переведенных на другую работу </a:t>
              </a:r>
            </a:p>
            <a:p>
              <a:r>
                <a:rPr lang="ru-RU" sz="1200" b="1" dirty="0">
                  <a:solidFill>
                    <a:srgbClr val="C00000"/>
                  </a:solidFill>
                </a:rPr>
                <a:t>0</a:t>
              </a: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 – количество пострадавших, получивших медицинскую помощь </a:t>
              </a:r>
            </a:p>
          </p:txBody>
        </p:sp>
      </p:grp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096546"/>
              </p:ext>
            </p:extLst>
          </p:nvPr>
        </p:nvGraphicFramePr>
        <p:xfrm>
          <a:off x="395554" y="3185257"/>
          <a:ext cx="8352893" cy="3076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7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2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91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</a:rPr>
                        <a:t>Тревоги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</a:rPr>
                        <a:t>2013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</a:rPr>
                        <a:t>2014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</a:rPr>
                        <a:t>2015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</a:rPr>
                        <a:t>2016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</a:rPr>
                        <a:t>2017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</a:rPr>
                        <a:t>2018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Выброс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КУТ </a:t>
                      </a:r>
                      <a:r>
                        <a:rPr lang="ru-RU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Выброс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Приповерхностный газ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Пожар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7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4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Покидание БУ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8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9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8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Пожар и покидание БУ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26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26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15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7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4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Человек за бортом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4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8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9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8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7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Разлив нефти (ЛРН)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Экстренная мед. эвакуация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4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Буксировка айсбергов от БУ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04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115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68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08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>
                <a:solidFill>
                  <a:prstClr val="white"/>
                </a:solidFill>
              </a:rPr>
              <a:pPr/>
              <a:t>12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000" b="1" dirty="0">
                <a:latin typeface="Arial Narrow" pitchFamily="34" charset="0"/>
              </a:rPr>
              <a:t>Опыт ООО «Газпром геологоразведка» по о</a:t>
            </a:r>
            <a:r>
              <a:rPr lang="ru-RU" sz="2000" b="1" kern="1200" dirty="0">
                <a:latin typeface="Arial Narrow" pitchFamily="34" charset="0"/>
              </a:rPr>
              <a:t>рганизации работ в области ОТ, ПБ и ООС в операционный период</a:t>
            </a:r>
          </a:p>
        </p:txBody>
      </p:sp>
      <p:sp>
        <p:nvSpPr>
          <p:cNvPr id="8" name="Прямоугольная выноска 7"/>
          <p:cNvSpPr/>
          <p:nvPr/>
        </p:nvSpPr>
        <p:spPr bwMode="auto">
          <a:xfrm>
            <a:off x="142875" y="1097659"/>
            <a:ext cx="8858250" cy="319987"/>
          </a:xfrm>
          <a:prstGeom prst="wedgeRectCallout">
            <a:avLst>
              <a:gd name="adj1" fmla="val -20229"/>
              <a:gd name="adj2" fmla="val 62196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91158"/>
            <a:ext cx="8973807" cy="307777"/>
          </a:xfrm>
          <a:prstGeom prst="rect">
            <a:avLst/>
          </a:prstGeom>
        </p:spPr>
        <p:txBody>
          <a:bodyPr wrap="square" rIns="0">
            <a:noAutofit/>
          </a:bodyPr>
          <a:lstStyle/>
          <a:p>
            <a:pPr algn="ctr"/>
            <a:r>
              <a:rPr lang="ru-RU" sz="1400" b="1" dirty="0">
                <a:solidFill>
                  <a:srgbClr val="037BC3"/>
                </a:solidFill>
              </a:rPr>
              <a:t>Виды работ в области ОТ, ПБ и ООС в операционный период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40" y="4860495"/>
            <a:ext cx="1696072" cy="137169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7" y="4947192"/>
            <a:ext cx="1547655" cy="1256270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49975" y="1504235"/>
            <a:ext cx="8851150" cy="4482257"/>
            <a:chOff x="149975" y="1504235"/>
            <a:chExt cx="8851150" cy="4482257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149975" y="1504235"/>
              <a:ext cx="8851150" cy="1058714"/>
              <a:chOff x="149975" y="1504235"/>
              <a:chExt cx="8851150" cy="1058714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149975" y="1504235"/>
                <a:ext cx="1909349" cy="1058714"/>
                <a:chOff x="50969" y="1507571"/>
                <a:chExt cx="1909349" cy="1058714"/>
              </a:xfrm>
            </p:grpSpPr>
            <p:sp>
              <p:nvSpPr>
                <p:cNvPr id="3" name="Прямоугольник 2"/>
                <p:cNvSpPr/>
                <p:nvPr/>
              </p:nvSpPr>
              <p:spPr>
                <a:xfrm>
                  <a:off x="50969" y="1507571"/>
                  <a:ext cx="1909349" cy="784830"/>
                </a:xfrm>
                <a:prstGeom prst="rect">
                  <a:avLst/>
                </a:prstGeom>
              </p:spPr>
              <p:txBody>
                <a:bodyPr wrap="square" lIns="180000"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r>
                    <a:rPr lang="ru-RU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Проверка подтверждающей документации, обучений и аттестаций персонала, планируемого к выполнению работ</a:t>
                  </a:r>
                </a:p>
              </p:txBody>
            </p:sp>
            <p:sp>
              <p:nvSpPr>
                <p:cNvPr id="56" name="Прямоугольник 55"/>
                <p:cNvSpPr/>
                <p:nvPr/>
              </p:nvSpPr>
              <p:spPr bwMode="auto">
                <a:xfrm>
                  <a:off x="50969" y="1507571"/>
                  <a:ext cx="1906615" cy="105871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29" name="Прямоугольник 28"/>
                <p:cNvSpPr/>
                <p:nvPr/>
              </p:nvSpPr>
              <p:spPr bwMode="auto">
                <a:xfrm>
                  <a:off x="50969" y="1507571"/>
                  <a:ext cx="131806" cy="337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Narrow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2" name="Группа 1"/>
              <p:cNvGrpSpPr/>
              <p:nvPr/>
            </p:nvGrpSpPr>
            <p:grpSpPr>
              <a:xfrm>
                <a:off x="7348278" y="1504235"/>
                <a:ext cx="1652847" cy="1058714"/>
                <a:chOff x="7307649" y="1500900"/>
                <a:chExt cx="1652847" cy="1058714"/>
              </a:xfrm>
            </p:grpSpPr>
            <p:sp>
              <p:nvSpPr>
                <p:cNvPr id="52" name="Прямоугольник 51"/>
                <p:cNvSpPr/>
                <p:nvPr/>
              </p:nvSpPr>
              <p:spPr bwMode="auto">
                <a:xfrm>
                  <a:off x="7307649" y="1500900"/>
                  <a:ext cx="1652847" cy="105871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5" name="Прямоугольник 74"/>
                <p:cNvSpPr/>
                <p:nvPr/>
              </p:nvSpPr>
              <p:spPr>
                <a:xfrm>
                  <a:off x="7307649" y="1500900"/>
                  <a:ext cx="1652400" cy="784830"/>
                </a:xfrm>
                <a:prstGeom prst="rect">
                  <a:avLst/>
                </a:prstGeom>
              </p:spPr>
              <p:txBody>
                <a:bodyPr wrap="square" lIns="180000"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r>
                    <a:rPr lang="ru-RU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Контроль за соблюдением сегрегации отходов и подготовка еженедельного отчета </a:t>
                  </a:r>
                </a:p>
              </p:txBody>
            </p:sp>
            <p:sp>
              <p:nvSpPr>
                <p:cNvPr id="94" name="Прямоугольник 93"/>
                <p:cNvSpPr/>
                <p:nvPr/>
              </p:nvSpPr>
              <p:spPr bwMode="auto">
                <a:xfrm>
                  <a:off x="7307649" y="1500900"/>
                  <a:ext cx="131806" cy="337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Narrow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24" name="Группа 23"/>
              <p:cNvGrpSpPr/>
              <p:nvPr/>
            </p:nvGrpSpPr>
            <p:grpSpPr>
              <a:xfrm>
                <a:off x="2141927" y="1504235"/>
                <a:ext cx="1652847" cy="1058714"/>
                <a:chOff x="2114468" y="1500900"/>
                <a:chExt cx="1652847" cy="1058714"/>
              </a:xfrm>
            </p:grpSpPr>
            <p:sp>
              <p:nvSpPr>
                <p:cNvPr id="55" name="Прямоугольник 54"/>
                <p:cNvSpPr/>
                <p:nvPr/>
              </p:nvSpPr>
              <p:spPr bwMode="auto">
                <a:xfrm>
                  <a:off x="2114468" y="1500900"/>
                  <a:ext cx="1652847" cy="105871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2" name="Прямоугольник 71"/>
                <p:cNvSpPr/>
                <p:nvPr/>
              </p:nvSpPr>
              <p:spPr>
                <a:xfrm>
                  <a:off x="2114468" y="1500900"/>
                  <a:ext cx="1652400" cy="507831"/>
                </a:xfrm>
                <a:prstGeom prst="rect">
                  <a:avLst/>
                </a:prstGeom>
              </p:spPr>
              <p:txBody>
                <a:bodyPr wrap="square" lIns="180000"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r>
                    <a:rPr lang="ru-RU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Ежедневное участие в совещаниях с Заказчиком</a:t>
                  </a:r>
                </a:p>
              </p:txBody>
            </p:sp>
            <p:sp>
              <p:nvSpPr>
                <p:cNvPr id="91" name="Прямоугольник 90"/>
                <p:cNvSpPr/>
                <p:nvPr/>
              </p:nvSpPr>
              <p:spPr bwMode="auto">
                <a:xfrm>
                  <a:off x="2114468" y="1500900"/>
                  <a:ext cx="131806" cy="337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Narrow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19" name="Группа 18"/>
              <p:cNvGrpSpPr/>
              <p:nvPr/>
            </p:nvGrpSpPr>
            <p:grpSpPr>
              <a:xfrm>
                <a:off x="3877377" y="1504235"/>
                <a:ext cx="1652847" cy="1058714"/>
                <a:chOff x="3826267" y="1500900"/>
                <a:chExt cx="1652847" cy="1058714"/>
              </a:xfrm>
            </p:grpSpPr>
            <p:sp>
              <p:nvSpPr>
                <p:cNvPr id="54" name="Прямоугольник 53"/>
                <p:cNvSpPr/>
                <p:nvPr/>
              </p:nvSpPr>
              <p:spPr bwMode="auto">
                <a:xfrm>
                  <a:off x="3826267" y="1500900"/>
                  <a:ext cx="1652847" cy="105871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3" name="Прямоугольник 72"/>
                <p:cNvSpPr/>
                <p:nvPr/>
              </p:nvSpPr>
              <p:spPr>
                <a:xfrm>
                  <a:off x="3826267" y="1500900"/>
                  <a:ext cx="1652400" cy="507831"/>
                </a:xfrm>
                <a:prstGeom prst="rect">
                  <a:avLst/>
                </a:prstGeom>
              </p:spPr>
              <p:txBody>
                <a:bodyPr wrap="square" lIns="180000"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r>
                    <a:rPr lang="ru-RU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Подготовка и отправка суточного отчета по ОТ, ПБ и ООС</a:t>
                  </a:r>
                </a:p>
              </p:txBody>
            </p:sp>
            <p:sp>
              <p:nvSpPr>
                <p:cNvPr id="92" name="Прямоугольник 91"/>
                <p:cNvSpPr/>
                <p:nvPr/>
              </p:nvSpPr>
              <p:spPr bwMode="auto">
                <a:xfrm>
                  <a:off x="3826267" y="1500900"/>
                  <a:ext cx="131806" cy="337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Narrow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13" name="Группа 12"/>
              <p:cNvGrpSpPr/>
              <p:nvPr/>
            </p:nvGrpSpPr>
            <p:grpSpPr>
              <a:xfrm>
                <a:off x="5612827" y="1504235"/>
                <a:ext cx="1652847" cy="1058714"/>
                <a:chOff x="5559562" y="1500900"/>
                <a:chExt cx="1652847" cy="1058714"/>
              </a:xfrm>
            </p:grpSpPr>
            <p:sp>
              <p:nvSpPr>
                <p:cNvPr id="53" name="Прямоугольник 52"/>
                <p:cNvSpPr/>
                <p:nvPr/>
              </p:nvSpPr>
              <p:spPr bwMode="auto">
                <a:xfrm>
                  <a:off x="5559562" y="1500900"/>
                  <a:ext cx="1652847" cy="105871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4" name="Прямоугольник 73"/>
                <p:cNvSpPr/>
                <p:nvPr/>
              </p:nvSpPr>
              <p:spPr>
                <a:xfrm>
                  <a:off x="5559562" y="1500900"/>
                  <a:ext cx="1652400" cy="646331"/>
                </a:xfrm>
                <a:prstGeom prst="rect">
                  <a:avLst/>
                </a:prstGeom>
              </p:spPr>
              <p:txBody>
                <a:bodyPr wrap="square" lIns="180000"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r>
                    <a:rPr lang="ru-RU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Контроль и координация проводимых инспекции и аудитов на ПБУ</a:t>
                  </a:r>
                </a:p>
              </p:txBody>
            </p:sp>
            <p:sp>
              <p:nvSpPr>
                <p:cNvPr id="93" name="Прямоугольник 92"/>
                <p:cNvSpPr/>
                <p:nvPr/>
              </p:nvSpPr>
              <p:spPr bwMode="auto">
                <a:xfrm>
                  <a:off x="5559562" y="1500900"/>
                  <a:ext cx="131806" cy="337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Narrow" pitchFamily="34" charset="0"/>
                    </a:rPr>
                    <a:t>4</a:t>
                  </a:r>
                </a:p>
              </p:txBody>
            </p:sp>
          </p:grpSp>
        </p:grpSp>
        <p:grpSp>
          <p:nvGrpSpPr>
            <p:cNvPr id="35" name="Группа 34"/>
            <p:cNvGrpSpPr/>
            <p:nvPr/>
          </p:nvGrpSpPr>
          <p:grpSpPr>
            <a:xfrm>
              <a:off x="149975" y="2645416"/>
              <a:ext cx="8851150" cy="1058714"/>
              <a:chOff x="149975" y="2684153"/>
              <a:chExt cx="8851150" cy="1058714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149975" y="2684153"/>
                <a:ext cx="1909349" cy="1058714"/>
                <a:chOff x="50969" y="2694249"/>
                <a:chExt cx="1909349" cy="1058714"/>
              </a:xfrm>
            </p:grpSpPr>
            <p:sp>
              <p:nvSpPr>
                <p:cNvPr id="62" name="Прямоугольник 61"/>
                <p:cNvSpPr/>
                <p:nvPr/>
              </p:nvSpPr>
              <p:spPr bwMode="auto">
                <a:xfrm>
                  <a:off x="50969" y="2694249"/>
                  <a:ext cx="1906615" cy="105871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7" name="Прямоугольник 76"/>
                <p:cNvSpPr/>
                <p:nvPr/>
              </p:nvSpPr>
              <p:spPr>
                <a:xfrm>
                  <a:off x="50969" y="2694249"/>
                  <a:ext cx="1909349" cy="784830"/>
                </a:xfrm>
                <a:prstGeom prst="rect">
                  <a:avLst/>
                </a:prstGeom>
              </p:spPr>
              <p:txBody>
                <a:bodyPr wrap="square" lIns="180000"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r>
                    <a:rPr lang="ru-RU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Проведение учебных тревог на случай возможных возгораний, </a:t>
                  </a:r>
                  <a:r>
                    <a:rPr lang="ru-RU" sz="1200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газонефтеводопроявлений</a:t>
                  </a:r>
                  <a:r>
                    <a:rPr lang="ru-RU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 и открытых фонтанов</a:t>
                  </a:r>
                </a:p>
              </p:txBody>
            </p:sp>
            <p:sp>
              <p:nvSpPr>
                <p:cNvPr id="95" name="Прямоугольник 94"/>
                <p:cNvSpPr/>
                <p:nvPr/>
              </p:nvSpPr>
              <p:spPr bwMode="auto">
                <a:xfrm>
                  <a:off x="50969" y="2694249"/>
                  <a:ext cx="131806" cy="337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Narrow" pitchFamily="34" charset="0"/>
                    </a:rPr>
                    <a:t>6</a:t>
                  </a:r>
                </a:p>
              </p:txBody>
            </p:sp>
          </p:grpSp>
          <p:grpSp>
            <p:nvGrpSpPr>
              <p:cNvPr id="4" name="Группа 3"/>
              <p:cNvGrpSpPr/>
              <p:nvPr/>
            </p:nvGrpSpPr>
            <p:grpSpPr>
              <a:xfrm>
                <a:off x="7348278" y="2684153"/>
                <a:ext cx="1652847" cy="1058714"/>
                <a:chOff x="7307649" y="2674058"/>
                <a:chExt cx="1652847" cy="1058714"/>
              </a:xfrm>
            </p:grpSpPr>
            <p:sp>
              <p:nvSpPr>
                <p:cNvPr id="58" name="Прямоугольник 57"/>
                <p:cNvSpPr/>
                <p:nvPr/>
              </p:nvSpPr>
              <p:spPr bwMode="auto">
                <a:xfrm>
                  <a:off x="7307649" y="2674058"/>
                  <a:ext cx="1652847" cy="105871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1" name="Прямоугольник 80"/>
                <p:cNvSpPr/>
                <p:nvPr/>
              </p:nvSpPr>
              <p:spPr>
                <a:xfrm>
                  <a:off x="7307649" y="2674058"/>
                  <a:ext cx="1652400" cy="784830"/>
                </a:xfrm>
                <a:prstGeom prst="rect">
                  <a:avLst/>
                </a:prstGeom>
              </p:spPr>
              <p:txBody>
                <a:bodyPr wrap="square" lIns="180000"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r>
                    <a:rPr lang="ru-RU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Контроль за устранением замечаний представителем АВО ОВЧ на борту ПБУ</a:t>
                  </a:r>
                </a:p>
              </p:txBody>
            </p:sp>
            <p:sp>
              <p:nvSpPr>
                <p:cNvPr id="99" name="Прямоугольник 98"/>
                <p:cNvSpPr/>
                <p:nvPr/>
              </p:nvSpPr>
              <p:spPr bwMode="auto">
                <a:xfrm>
                  <a:off x="7307649" y="2674058"/>
                  <a:ext cx="131806" cy="337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Narrow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23" name="Группа 22"/>
              <p:cNvGrpSpPr/>
              <p:nvPr/>
            </p:nvGrpSpPr>
            <p:grpSpPr>
              <a:xfrm>
                <a:off x="2141927" y="2684153"/>
                <a:ext cx="1652847" cy="1058714"/>
                <a:chOff x="2114468" y="2674058"/>
                <a:chExt cx="1652847" cy="1058714"/>
              </a:xfrm>
            </p:grpSpPr>
            <p:sp>
              <p:nvSpPr>
                <p:cNvPr id="61" name="Прямоугольник 60"/>
                <p:cNvSpPr/>
                <p:nvPr/>
              </p:nvSpPr>
              <p:spPr bwMode="auto">
                <a:xfrm>
                  <a:off x="2114468" y="2674058"/>
                  <a:ext cx="1652847" cy="105871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8" name="Прямоугольник 77"/>
                <p:cNvSpPr/>
                <p:nvPr/>
              </p:nvSpPr>
              <p:spPr>
                <a:xfrm>
                  <a:off x="2114468" y="2674058"/>
                  <a:ext cx="1652400" cy="784830"/>
                </a:xfrm>
                <a:prstGeom prst="rect">
                  <a:avLst/>
                </a:prstGeom>
              </p:spPr>
              <p:txBody>
                <a:bodyPr wrap="square" lIns="180000"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r>
                    <a:rPr lang="ru-RU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Подготовка ежемесячных отчетов по ОТ, ПБ и ООС согласно программе (ПЭК)</a:t>
                  </a:r>
                </a:p>
              </p:txBody>
            </p:sp>
            <p:sp>
              <p:nvSpPr>
                <p:cNvPr id="96" name="Прямоугольник 95"/>
                <p:cNvSpPr/>
                <p:nvPr/>
              </p:nvSpPr>
              <p:spPr bwMode="auto">
                <a:xfrm>
                  <a:off x="2114468" y="2674058"/>
                  <a:ext cx="131806" cy="337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Narrow" pitchFamily="34" charset="0"/>
                    </a:rPr>
                    <a:t>7</a:t>
                  </a:r>
                </a:p>
              </p:txBody>
            </p:sp>
          </p:grpSp>
          <p:grpSp>
            <p:nvGrpSpPr>
              <p:cNvPr id="18" name="Группа 17"/>
              <p:cNvGrpSpPr/>
              <p:nvPr/>
            </p:nvGrpSpPr>
            <p:grpSpPr>
              <a:xfrm>
                <a:off x="3877377" y="2684153"/>
                <a:ext cx="1652847" cy="1058714"/>
                <a:chOff x="3826267" y="2674058"/>
                <a:chExt cx="1652847" cy="1058714"/>
              </a:xfrm>
            </p:grpSpPr>
            <p:sp>
              <p:nvSpPr>
                <p:cNvPr id="60" name="Прямоугольник 59"/>
                <p:cNvSpPr/>
                <p:nvPr/>
              </p:nvSpPr>
              <p:spPr bwMode="auto">
                <a:xfrm>
                  <a:off x="3826267" y="2674058"/>
                  <a:ext cx="1652847" cy="105871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>
                <a:xfrm>
                  <a:off x="3826267" y="2674058"/>
                  <a:ext cx="1652400" cy="784830"/>
                </a:xfrm>
                <a:prstGeom prst="rect">
                  <a:avLst/>
                </a:prstGeom>
              </p:spPr>
              <p:txBody>
                <a:bodyPr wrap="square" lIns="180000"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r>
                    <a:rPr lang="ru-RU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Организация и проведение инструктажи по ОТ, ПБ и ООС перед началом работ</a:t>
                  </a:r>
                </a:p>
              </p:txBody>
            </p:sp>
            <p:sp>
              <p:nvSpPr>
                <p:cNvPr id="97" name="Прямоугольник 96"/>
                <p:cNvSpPr/>
                <p:nvPr/>
              </p:nvSpPr>
              <p:spPr bwMode="auto">
                <a:xfrm>
                  <a:off x="3826267" y="2674058"/>
                  <a:ext cx="131806" cy="337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Narrow" pitchFamily="34" charset="0"/>
                    </a:rPr>
                    <a:t>8</a:t>
                  </a: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5612827" y="2684153"/>
                <a:ext cx="1652847" cy="1058714"/>
                <a:chOff x="5559562" y="2674058"/>
                <a:chExt cx="1652847" cy="1058714"/>
              </a:xfrm>
            </p:grpSpPr>
            <p:sp>
              <p:nvSpPr>
                <p:cNvPr id="59" name="Прямоугольник 58"/>
                <p:cNvSpPr/>
                <p:nvPr/>
              </p:nvSpPr>
              <p:spPr bwMode="auto">
                <a:xfrm>
                  <a:off x="5559562" y="2674058"/>
                  <a:ext cx="1652847" cy="105871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>
                <a:xfrm>
                  <a:off x="5559562" y="2674058"/>
                  <a:ext cx="1652400" cy="784830"/>
                </a:xfrm>
                <a:prstGeom prst="rect">
                  <a:avLst/>
                </a:prstGeom>
              </p:spPr>
              <p:txBody>
                <a:bodyPr wrap="square" lIns="180000"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r>
                    <a:rPr lang="ru-RU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Организация и проведение еженедельные совещания по ОТ, ПБ и ООС</a:t>
                  </a:r>
                </a:p>
              </p:txBody>
            </p:sp>
            <p:sp>
              <p:nvSpPr>
                <p:cNvPr id="98" name="Прямоугольник 97"/>
                <p:cNvSpPr/>
                <p:nvPr/>
              </p:nvSpPr>
              <p:spPr bwMode="auto">
                <a:xfrm>
                  <a:off x="5559562" y="2674058"/>
                  <a:ext cx="131806" cy="337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Narrow" pitchFamily="34" charset="0"/>
                    </a:rPr>
                    <a:t>9</a:t>
                  </a:r>
                </a:p>
              </p:txBody>
            </p:sp>
          </p:grpSp>
        </p:grpSp>
        <p:grpSp>
          <p:nvGrpSpPr>
            <p:cNvPr id="36" name="Группа 35"/>
            <p:cNvGrpSpPr/>
            <p:nvPr/>
          </p:nvGrpSpPr>
          <p:grpSpPr>
            <a:xfrm>
              <a:off x="149975" y="3786597"/>
              <a:ext cx="8851150" cy="1058714"/>
              <a:chOff x="149975" y="3802704"/>
              <a:chExt cx="8851150" cy="1058714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149975" y="3802704"/>
                <a:ext cx="1909349" cy="1058714"/>
                <a:chOff x="50969" y="3821020"/>
                <a:chExt cx="1909349" cy="1058714"/>
              </a:xfrm>
            </p:grpSpPr>
            <p:sp>
              <p:nvSpPr>
                <p:cNvPr id="68" name="Прямоугольник 67"/>
                <p:cNvSpPr/>
                <p:nvPr/>
              </p:nvSpPr>
              <p:spPr bwMode="auto">
                <a:xfrm>
                  <a:off x="50969" y="3821020"/>
                  <a:ext cx="1906615" cy="105871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9" name="Прямоугольник 88"/>
                <p:cNvSpPr/>
                <p:nvPr/>
              </p:nvSpPr>
              <p:spPr>
                <a:xfrm>
                  <a:off x="50969" y="3821020"/>
                  <a:ext cx="1909349" cy="784830"/>
                </a:xfrm>
                <a:prstGeom prst="rect">
                  <a:avLst/>
                </a:prstGeom>
              </p:spPr>
              <p:txBody>
                <a:bodyPr wrap="square" lIns="180000"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r>
                    <a:rPr lang="ru-RU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Контроль за соблюдением работниками ОПО требований </a:t>
                  </a:r>
                  <a:r>
                    <a:rPr lang="ru-RU" sz="1200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ППБиОТ</a:t>
                  </a:r>
                  <a:r>
                    <a:rPr lang="ru-RU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 и экологической безопасности</a:t>
                  </a:r>
                </a:p>
              </p:txBody>
            </p:sp>
            <p:sp>
              <p:nvSpPr>
                <p:cNvPr id="100" name="Прямоугольник 99"/>
                <p:cNvSpPr/>
                <p:nvPr/>
              </p:nvSpPr>
              <p:spPr bwMode="auto">
                <a:xfrm>
                  <a:off x="50969" y="3821020"/>
                  <a:ext cx="131806" cy="337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Narrow" pitchFamily="34" charset="0"/>
                    </a:rPr>
                    <a:t>11</a:t>
                  </a:r>
                </a:p>
              </p:txBody>
            </p:sp>
          </p:grpSp>
          <p:grpSp>
            <p:nvGrpSpPr>
              <p:cNvPr id="5" name="Группа 4"/>
              <p:cNvGrpSpPr/>
              <p:nvPr/>
            </p:nvGrpSpPr>
            <p:grpSpPr>
              <a:xfrm>
                <a:off x="7348278" y="3802704"/>
                <a:ext cx="1652847" cy="1058714"/>
                <a:chOff x="7307649" y="3802704"/>
                <a:chExt cx="1652847" cy="1058714"/>
              </a:xfrm>
            </p:grpSpPr>
            <p:sp>
              <p:nvSpPr>
                <p:cNvPr id="64" name="Прямоугольник 63"/>
                <p:cNvSpPr/>
                <p:nvPr/>
              </p:nvSpPr>
              <p:spPr bwMode="auto">
                <a:xfrm>
                  <a:off x="7307649" y="3802704"/>
                  <a:ext cx="1652847" cy="105871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5" name="Прямоугольник 84"/>
                <p:cNvSpPr/>
                <p:nvPr/>
              </p:nvSpPr>
              <p:spPr>
                <a:xfrm>
                  <a:off x="7307649" y="3802704"/>
                  <a:ext cx="1652400" cy="923330"/>
                </a:xfrm>
                <a:prstGeom prst="rect">
                  <a:avLst/>
                </a:prstGeom>
              </p:spPr>
              <p:txBody>
                <a:bodyPr wrap="square" lIns="180000"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r>
                    <a:rPr lang="ru-RU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Участие в разработке планов по обеспечению требований ПБ, ОТ и ООС на основании Актов за истекший год</a:t>
                  </a:r>
                </a:p>
              </p:txBody>
            </p:sp>
            <p:sp>
              <p:nvSpPr>
                <p:cNvPr id="104" name="Прямоугольник 103"/>
                <p:cNvSpPr/>
                <p:nvPr/>
              </p:nvSpPr>
              <p:spPr bwMode="auto">
                <a:xfrm>
                  <a:off x="7307649" y="3802704"/>
                  <a:ext cx="131806" cy="337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Narrow" pitchFamily="34" charset="0"/>
                    </a:rPr>
                    <a:t>15</a:t>
                  </a:r>
                </a:p>
              </p:txBody>
            </p:sp>
          </p:grpSp>
          <p:grpSp>
            <p:nvGrpSpPr>
              <p:cNvPr id="22" name="Группа 21"/>
              <p:cNvGrpSpPr/>
              <p:nvPr/>
            </p:nvGrpSpPr>
            <p:grpSpPr>
              <a:xfrm>
                <a:off x="2141927" y="3802704"/>
                <a:ext cx="1652847" cy="1058714"/>
                <a:chOff x="2114468" y="3802704"/>
                <a:chExt cx="1652847" cy="1058714"/>
              </a:xfrm>
            </p:grpSpPr>
            <p:sp>
              <p:nvSpPr>
                <p:cNvPr id="67" name="Прямоугольник 66"/>
                <p:cNvSpPr/>
                <p:nvPr/>
              </p:nvSpPr>
              <p:spPr bwMode="auto">
                <a:xfrm>
                  <a:off x="2114468" y="3802704"/>
                  <a:ext cx="1652847" cy="105871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>
                <a:xfrm>
                  <a:off x="2114468" y="3802704"/>
                  <a:ext cx="1652400" cy="784830"/>
                </a:xfrm>
                <a:prstGeom prst="rect">
                  <a:avLst/>
                </a:prstGeom>
              </p:spPr>
              <p:txBody>
                <a:bodyPr wrap="square" lIns="180000"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r>
                    <a:rPr lang="ru-RU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Контроль за исполнением плана по ПЭК сервисными и подрядными организациями</a:t>
                  </a:r>
                </a:p>
              </p:txBody>
            </p:sp>
            <p:sp>
              <p:nvSpPr>
                <p:cNvPr id="101" name="Прямоугольник 100"/>
                <p:cNvSpPr/>
                <p:nvPr/>
              </p:nvSpPr>
              <p:spPr bwMode="auto">
                <a:xfrm>
                  <a:off x="2114468" y="3802704"/>
                  <a:ext cx="131806" cy="337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000" b="1" dirty="0"/>
                    <a:t>12</a:t>
                  </a:r>
                  <a:endParaRPr kumimoji="0" lang="ru-RU" sz="10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3877377" y="3802704"/>
                <a:ext cx="1652847" cy="1058714"/>
                <a:chOff x="3826267" y="3802704"/>
                <a:chExt cx="1652847" cy="1058714"/>
              </a:xfrm>
            </p:grpSpPr>
            <p:sp>
              <p:nvSpPr>
                <p:cNvPr id="66" name="Прямоугольник 65"/>
                <p:cNvSpPr/>
                <p:nvPr/>
              </p:nvSpPr>
              <p:spPr bwMode="auto">
                <a:xfrm>
                  <a:off x="3826267" y="3802704"/>
                  <a:ext cx="1652847" cy="105871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>
                <a:xfrm>
                  <a:off x="3826267" y="3802704"/>
                  <a:ext cx="1652400" cy="646331"/>
                </a:xfrm>
                <a:prstGeom prst="rect">
                  <a:avLst/>
                </a:prstGeom>
              </p:spPr>
              <p:txBody>
                <a:bodyPr wrap="square" lIns="180000"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r>
                    <a:rPr lang="ru-RU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Участие в проведении комплексных и целевых проверок по ПБ, ОТ и ООС</a:t>
                  </a:r>
                </a:p>
              </p:txBody>
            </p:sp>
            <p:sp>
              <p:nvSpPr>
                <p:cNvPr id="102" name="Прямоугольник 101"/>
                <p:cNvSpPr/>
                <p:nvPr/>
              </p:nvSpPr>
              <p:spPr bwMode="auto">
                <a:xfrm>
                  <a:off x="3826267" y="3802704"/>
                  <a:ext cx="131806" cy="337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Narrow" pitchFamily="34" charset="0"/>
                    </a:rPr>
                    <a:t>13</a:t>
                  </a:r>
                </a:p>
              </p:txBody>
            </p: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5612827" y="3802704"/>
                <a:ext cx="1652847" cy="1058714"/>
                <a:chOff x="5559562" y="3802704"/>
                <a:chExt cx="1652847" cy="1058714"/>
              </a:xfrm>
            </p:grpSpPr>
            <p:sp>
              <p:nvSpPr>
                <p:cNvPr id="65" name="Прямоугольник 64"/>
                <p:cNvSpPr/>
                <p:nvPr/>
              </p:nvSpPr>
              <p:spPr bwMode="auto">
                <a:xfrm>
                  <a:off x="5559562" y="3802704"/>
                  <a:ext cx="1652847" cy="105871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4" name="Прямоугольник 83"/>
                <p:cNvSpPr/>
                <p:nvPr/>
              </p:nvSpPr>
              <p:spPr>
                <a:xfrm>
                  <a:off x="5559562" y="3802704"/>
                  <a:ext cx="1652400" cy="923330"/>
                </a:xfrm>
                <a:prstGeom prst="rect">
                  <a:avLst/>
                </a:prstGeom>
              </p:spPr>
              <p:txBody>
                <a:bodyPr wrap="square" lIns="180000"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r>
                    <a:rPr lang="ru-RU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Выявление опасных факторов на рабочих местах, информирование ответственных на объекте</a:t>
                  </a:r>
                </a:p>
              </p:txBody>
            </p:sp>
            <p:sp>
              <p:nvSpPr>
                <p:cNvPr id="103" name="Прямоугольник 102"/>
                <p:cNvSpPr/>
                <p:nvPr/>
              </p:nvSpPr>
              <p:spPr bwMode="auto">
                <a:xfrm>
                  <a:off x="5559562" y="3802704"/>
                  <a:ext cx="131806" cy="337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Narrow" pitchFamily="34" charset="0"/>
                    </a:rPr>
                    <a:t>14</a:t>
                  </a:r>
                </a:p>
              </p:txBody>
            </p:sp>
          </p:grpSp>
        </p:grpSp>
        <p:grpSp>
          <p:nvGrpSpPr>
            <p:cNvPr id="37" name="Группа 36"/>
            <p:cNvGrpSpPr/>
            <p:nvPr/>
          </p:nvGrpSpPr>
          <p:grpSpPr>
            <a:xfrm>
              <a:off x="2141927" y="4927778"/>
              <a:ext cx="5123747" cy="1058714"/>
              <a:chOff x="2141927" y="4927778"/>
              <a:chExt cx="5123747" cy="1058714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2141927" y="4927778"/>
                <a:ext cx="1652847" cy="1058714"/>
                <a:chOff x="2114468" y="4934940"/>
                <a:chExt cx="1652847" cy="1058714"/>
              </a:xfrm>
            </p:grpSpPr>
            <p:sp>
              <p:nvSpPr>
                <p:cNvPr id="71" name="Прямоугольник 70"/>
                <p:cNvSpPr/>
                <p:nvPr/>
              </p:nvSpPr>
              <p:spPr bwMode="auto">
                <a:xfrm>
                  <a:off x="2114468" y="4934940"/>
                  <a:ext cx="1652847" cy="105871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6" name="Прямоугольник 85"/>
                <p:cNvSpPr/>
                <p:nvPr/>
              </p:nvSpPr>
              <p:spPr>
                <a:xfrm>
                  <a:off x="2114468" y="4972179"/>
                  <a:ext cx="1652400" cy="646331"/>
                </a:xfrm>
                <a:prstGeom prst="rect">
                  <a:avLst/>
                </a:prstGeom>
              </p:spPr>
              <p:txBody>
                <a:bodyPr wrap="square" lIns="180000"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r>
                    <a:rPr lang="ru-RU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Участие в техническом расследовании причин аварий, инцидентов и несчастных случаев</a:t>
                  </a:r>
                </a:p>
              </p:txBody>
            </p:sp>
            <p:sp>
              <p:nvSpPr>
                <p:cNvPr id="105" name="Прямоугольник 104"/>
                <p:cNvSpPr/>
                <p:nvPr/>
              </p:nvSpPr>
              <p:spPr bwMode="auto">
                <a:xfrm>
                  <a:off x="2114468" y="4946262"/>
                  <a:ext cx="131806" cy="337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Narrow" pitchFamily="34" charset="0"/>
                    </a:rPr>
                    <a:t>16</a:t>
                  </a:r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3877377" y="4927778"/>
                <a:ext cx="1652847" cy="1058714"/>
                <a:chOff x="3826267" y="4934940"/>
                <a:chExt cx="1652847" cy="1058714"/>
              </a:xfrm>
            </p:grpSpPr>
            <p:sp>
              <p:nvSpPr>
                <p:cNvPr id="70" name="Прямоугольник 69"/>
                <p:cNvSpPr/>
                <p:nvPr/>
              </p:nvSpPr>
              <p:spPr bwMode="auto">
                <a:xfrm>
                  <a:off x="3826267" y="4934940"/>
                  <a:ext cx="1652847" cy="105871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7" name="Прямоугольник 86"/>
                <p:cNvSpPr/>
                <p:nvPr/>
              </p:nvSpPr>
              <p:spPr>
                <a:xfrm>
                  <a:off x="3826267" y="4951643"/>
                  <a:ext cx="1652400" cy="646331"/>
                </a:xfrm>
                <a:prstGeom prst="rect">
                  <a:avLst/>
                </a:prstGeom>
              </p:spPr>
              <p:txBody>
                <a:bodyPr wrap="square" lIns="180000"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r>
                    <a:rPr lang="ru-RU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Проведение анализа причин возникновения аварий и инцидентов на ОПО</a:t>
                  </a:r>
                </a:p>
              </p:txBody>
            </p:sp>
            <p:sp>
              <p:nvSpPr>
                <p:cNvPr id="106" name="Прямоугольник 105"/>
                <p:cNvSpPr/>
                <p:nvPr/>
              </p:nvSpPr>
              <p:spPr bwMode="auto">
                <a:xfrm>
                  <a:off x="3826267" y="4946261"/>
                  <a:ext cx="131806" cy="337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Narrow" pitchFamily="34" charset="0"/>
                    </a:rPr>
                    <a:t>17</a:t>
                  </a:r>
                </a:p>
              </p:txBody>
            </p:sp>
          </p:grpSp>
          <p:grpSp>
            <p:nvGrpSpPr>
              <p:cNvPr id="10" name="Группа 9"/>
              <p:cNvGrpSpPr/>
              <p:nvPr/>
            </p:nvGrpSpPr>
            <p:grpSpPr>
              <a:xfrm>
                <a:off x="5612827" y="4927778"/>
                <a:ext cx="1652847" cy="1058714"/>
                <a:chOff x="5559562" y="4927778"/>
                <a:chExt cx="1652847" cy="1058714"/>
              </a:xfrm>
            </p:grpSpPr>
            <p:sp>
              <p:nvSpPr>
                <p:cNvPr id="69" name="Прямоугольник 68"/>
                <p:cNvSpPr/>
                <p:nvPr/>
              </p:nvSpPr>
              <p:spPr bwMode="auto">
                <a:xfrm>
                  <a:off x="5559562" y="4927778"/>
                  <a:ext cx="1652847" cy="105871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8" name="Прямоугольник 87"/>
                <p:cNvSpPr/>
                <p:nvPr/>
              </p:nvSpPr>
              <p:spPr>
                <a:xfrm>
                  <a:off x="5559562" y="4938106"/>
                  <a:ext cx="1652400" cy="784830"/>
                </a:xfrm>
                <a:prstGeom prst="rect">
                  <a:avLst/>
                </a:prstGeom>
              </p:spPr>
              <p:txBody>
                <a:bodyPr wrap="square" lIns="180000">
                  <a:spAutoFit/>
                </a:bodyPr>
                <a:lstStyle/>
                <a:p>
                  <a:pPr>
                    <a:lnSpc>
                      <a:spcPct val="75000"/>
                    </a:lnSpc>
                  </a:pPr>
                  <a:r>
                    <a:rPr lang="ru-RU" sz="1200" dirty="0">
                      <a:solidFill>
                        <a:schemeClr val="bg1">
                          <a:lumMod val="50000"/>
                        </a:schemeClr>
                      </a:solidFill>
                    </a:rPr>
                    <a:t>Оказание необходимой помощи в работе комиссий по расследованию  несчастных случаев</a:t>
                  </a:r>
                </a:p>
              </p:txBody>
            </p:sp>
            <p:sp>
              <p:nvSpPr>
                <p:cNvPr id="107" name="Прямоугольник 106"/>
                <p:cNvSpPr/>
                <p:nvPr/>
              </p:nvSpPr>
              <p:spPr bwMode="auto">
                <a:xfrm>
                  <a:off x="5559562" y="4938248"/>
                  <a:ext cx="131806" cy="3377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1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Narrow" pitchFamily="34" charset="0"/>
                    </a:rPr>
                    <a:t>18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5869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231740" y="2752151"/>
            <a:ext cx="4680520" cy="700576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БЛАГОДАРЮ ЗА ВНИМАНИЕ!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2556" y="3846016"/>
            <a:ext cx="8358889" cy="45719"/>
          </a:xfrm>
          <a:prstGeom prst="roundRect">
            <a:avLst>
              <a:gd name="adj" fmla="val 4485"/>
            </a:avLst>
          </a:prstGeom>
          <a:solidFill>
            <a:srgbClr val="3E69A4"/>
          </a:solidFill>
          <a:ln>
            <a:noFill/>
          </a:ln>
          <a:effectLst/>
        </p:spPr>
        <p:txBody>
          <a:bodyPr wrap="square" lIns="540000" tIns="54000" rIns="54000" bIns="5400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altLang="ru-RU" sz="1100" b="1" dirty="0">
              <a:solidFill>
                <a:srgbClr val="000000"/>
              </a:solidFill>
              <a:latin typeface="Arial Narrow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71" y="4179976"/>
            <a:ext cx="2881769" cy="1921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" y="4217787"/>
            <a:ext cx="2901198" cy="1845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50" y="4216074"/>
            <a:ext cx="3287083" cy="1848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418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71" y="1777135"/>
            <a:ext cx="7591208" cy="4436302"/>
          </a:xfrm>
          <a:prstGeom prst="rect">
            <a:avLst/>
          </a:prstGeom>
        </p:spPr>
      </p:pic>
      <p:sp>
        <p:nvSpPr>
          <p:cNvPr id="106" name="Заголовок 1"/>
          <p:cNvSpPr txBox="1">
            <a:spLocks/>
          </p:cNvSpPr>
          <p:nvPr/>
        </p:nvSpPr>
        <p:spPr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000" b="1" dirty="0">
                <a:latin typeface="Arial Narrow" pitchFamily="34" charset="0"/>
              </a:rPr>
              <a:t>География присутствия ООО «Газпром геологоразведка»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225158" y="6505515"/>
            <a:ext cx="1355657" cy="281566"/>
          </a:xfrm>
        </p:spPr>
        <p:txBody>
          <a:bodyPr/>
          <a:lstStyle/>
          <a:p>
            <a:pPr>
              <a:defRPr/>
            </a:pPr>
            <a:fld id="{C90B9FF6-0A4E-467C-AC76-120ED62A61D0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 bwMode="auto">
          <a:xfrm rot="10800000">
            <a:off x="181878" y="5684109"/>
            <a:ext cx="3665192" cy="612648"/>
          </a:xfrm>
          <a:prstGeom prst="wedgeRectCallout">
            <a:avLst>
              <a:gd name="adj1" fmla="val -34271"/>
              <a:gd name="adj2" fmla="val 174104"/>
            </a:avLst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995280" y="5684109"/>
            <a:ext cx="2668979" cy="677108"/>
            <a:chOff x="6190450" y="4789167"/>
            <a:chExt cx="2824180" cy="677108"/>
          </a:xfrm>
        </p:grpSpPr>
        <p:sp>
          <p:nvSpPr>
            <p:cNvPr id="79" name="TextBox 78"/>
            <p:cNvSpPr txBox="1"/>
            <p:nvPr/>
          </p:nvSpPr>
          <p:spPr>
            <a:xfrm>
              <a:off x="6190450" y="4789167"/>
              <a:ext cx="1023260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i="0" u="none" strike="noStrike" kern="0" cap="none" spc="-200" normalizeH="0">
                  <a:ln>
                    <a:noFill/>
                  </a:ln>
                  <a:solidFill>
                    <a:srgbClr val="037BC3"/>
                  </a:solidFill>
                  <a:effectLst/>
                  <a:uLnTx/>
                  <a:uFillTx/>
                  <a:latin typeface="Arial" panose="020B0604020202020204" pitchFamily="34" charset="0"/>
                  <a:ea typeface="Segoe UI Symbol" panose="020B0502040204020203" pitchFamily="34" charset="0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sz="4400" spc="-400" dirty="0">
                  <a:solidFill>
                    <a:srgbClr val="0070C0"/>
                  </a:solidFill>
                </a:rPr>
                <a:t>8</a:t>
              </a:r>
            </a:p>
          </p:txBody>
        </p:sp>
        <p:sp>
          <p:nvSpPr>
            <p:cNvPr id="78" name="TextBox 24"/>
            <p:cNvSpPr txBox="1"/>
            <p:nvPr/>
          </p:nvSpPr>
          <p:spPr>
            <a:xfrm>
              <a:off x="6861009" y="4901923"/>
              <a:ext cx="2153621" cy="249299"/>
            </a:xfrm>
            <a:prstGeom prst="rect">
              <a:avLst/>
            </a:prstGeom>
            <a:noFill/>
          </p:spPr>
          <p:txBody>
            <a:bodyPr wrap="square" lIns="36000" tIns="0" rIns="0" bIns="0" rtlCol="0" anchor="ctr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6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sz="1200" dirty="0"/>
                <a:t>территориальных управлений</a:t>
              </a:r>
            </a:p>
          </p:txBody>
        </p:sp>
      </p:grpSp>
      <p:sp>
        <p:nvSpPr>
          <p:cNvPr id="81" name="TextBox 24"/>
          <p:cNvSpPr txBox="1"/>
          <p:nvPr/>
        </p:nvSpPr>
        <p:spPr>
          <a:xfrm>
            <a:off x="1645697" y="6015003"/>
            <a:ext cx="2035271" cy="24929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6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200" b="1" u="sng" dirty="0">
                <a:solidFill>
                  <a:srgbClr val="0070C0"/>
                </a:solidFill>
              </a:rPr>
              <a:t>Головной офис в г. Тюмень</a:t>
            </a:r>
          </a:p>
        </p:txBody>
      </p:sp>
      <p:sp>
        <p:nvSpPr>
          <p:cNvPr id="82" name="Прямоугольная выноска 81"/>
          <p:cNvSpPr/>
          <p:nvPr/>
        </p:nvSpPr>
        <p:spPr bwMode="auto">
          <a:xfrm>
            <a:off x="129710" y="1253454"/>
            <a:ext cx="3665192" cy="737772"/>
          </a:xfrm>
          <a:prstGeom prst="wedgeRectCallout">
            <a:avLst>
              <a:gd name="adj1" fmla="val 32707"/>
              <a:gd name="adj2" fmla="val 126988"/>
            </a:avLst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0" y="5754619"/>
            <a:ext cx="488576" cy="488576"/>
          </a:xfrm>
          <a:prstGeom prst="rect">
            <a:avLst/>
          </a:prstGeom>
        </p:spPr>
      </p:pic>
      <p:grpSp>
        <p:nvGrpSpPr>
          <p:cNvPr id="84" name="Группа 83"/>
          <p:cNvGrpSpPr/>
          <p:nvPr/>
        </p:nvGrpSpPr>
        <p:grpSpPr>
          <a:xfrm>
            <a:off x="881345" y="1243608"/>
            <a:ext cx="2687027" cy="677108"/>
            <a:chOff x="6190450" y="4789167"/>
            <a:chExt cx="2843278" cy="677108"/>
          </a:xfrm>
        </p:grpSpPr>
        <p:sp>
          <p:nvSpPr>
            <p:cNvPr id="85" name="TextBox 84"/>
            <p:cNvSpPr txBox="1"/>
            <p:nvPr/>
          </p:nvSpPr>
          <p:spPr>
            <a:xfrm>
              <a:off x="6190450" y="4789167"/>
              <a:ext cx="1023260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i="0" u="none" strike="noStrike" kern="0" cap="none" spc="-200" normalizeH="0">
                  <a:ln>
                    <a:noFill/>
                  </a:ln>
                  <a:solidFill>
                    <a:srgbClr val="037BC3"/>
                  </a:solidFill>
                  <a:effectLst/>
                  <a:uLnTx/>
                  <a:uFillTx/>
                  <a:latin typeface="Arial" panose="020B0604020202020204" pitchFamily="34" charset="0"/>
                  <a:ea typeface="Segoe UI Symbol" panose="020B0502040204020203" pitchFamily="34" charset="0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sz="4400" spc="-400" dirty="0">
                  <a:solidFill>
                    <a:srgbClr val="0070C0"/>
                  </a:solidFill>
                </a:rPr>
                <a:t>74</a:t>
              </a:r>
            </a:p>
          </p:txBody>
        </p:sp>
        <p:sp>
          <p:nvSpPr>
            <p:cNvPr id="86" name="TextBox 24"/>
            <p:cNvSpPr txBox="1"/>
            <p:nvPr/>
          </p:nvSpPr>
          <p:spPr>
            <a:xfrm>
              <a:off x="6880107" y="4952822"/>
              <a:ext cx="2153621" cy="249299"/>
            </a:xfrm>
            <a:prstGeom prst="rect">
              <a:avLst/>
            </a:prstGeom>
            <a:noFill/>
          </p:spPr>
          <p:txBody>
            <a:bodyPr wrap="square" lIns="36000" tIns="0" rIns="0" bIns="0" rtlCol="0" anchor="ctr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6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sz="1200" dirty="0"/>
                <a:t>лицензионный участок</a:t>
              </a:r>
            </a:p>
          </p:txBody>
        </p:sp>
      </p:grpSp>
      <p:sp>
        <p:nvSpPr>
          <p:cNvPr id="87" name="TextBox 24"/>
          <p:cNvSpPr txBox="1"/>
          <p:nvPr/>
        </p:nvSpPr>
        <p:spPr>
          <a:xfrm>
            <a:off x="1523646" y="1571274"/>
            <a:ext cx="2035271" cy="24929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6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200" b="1" u="sng" dirty="0">
                <a:solidFill>
                  <a:srgbClr val="0070C0"/>
                </a:solidFill>
              </a:rPr>
              <a:t>по состоянию на 01.07.2019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609" y="1358365"/>
            <a:ext cx="436935" cy="436935"/>
          </a:xfrm>
          <a:prstGeom prst="rect">
            <a:avLst/>
          </a:prstGeom>
        </p:spPr>
      </p:pic>
      <p:sp>
        <p:nvSpPr>
          <p:cNvPr id="89" name="Прямоугольная выноска 88"/>
          <p:cNvSpPr/>
          <p:nvPr/>
        </p:nvSpPr>
        <p:spPr bwMode="auto">
          <a:xfrm>
            <a:off x="5090984" y="1251974"/>
            <a:ext cx="3983524" cy="737772"/>
          </a:xfrm>
          <a:prstGeom prst="wedgeRectCallout">
            <a:avLst>
              <a:gd name="adj1" fmla="val -32780"/>
              <a:gd name="adj2" fmla="val 121405"/>
            </a:avLst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5796000" y="1251974"/>
            <a:ext cx="2953282" cy="677108"/>
            <a:chOff x="5181628" y="4800327"/>
            <a:chExt cx="3125016" cy="677108"/>
          </a:xfrm>
        </p:grpSpPr>
        <p:sp>
          <p:nvSpPr>
            <p:cNvPr id="91" name="TextBox 90"/>
            <p:cNvSpPr txBox="1"/>
            <p:nvPr/>
          </p:nvSpPr>
          <p:spPr>
            <a:xfrm>
              <a:off x="5181628" y="4800327"/>
              <a:ext cx="1023260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i="0" u="none" strike="noStrike" kern="0" cap="none" spc="-200" normalizeH="0">
                  <a:ln>
                    <a:noFill/>
                  </a:ln>
                  <a:solidFill>
                    <a:srgbClr val="037BC3"/>
                  </a:solidFill>
                  <a:effectLst/>
                  <a:uLnTx/>
                  <a:uFillTx/>
                  <a:latin typeface="Arial" panose="020B0604020202020204" pitchFamily="34" charset="0"/>
                  <a:ea typeface="Segoe UI Symbol" panose="020B0502040204020203" pitchFamily="34" charset="0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sz="4400" spc="-400" dirty="0">
                  <a:solidFill>
                    <a:srgbClr val="0070C0"/>
                  </a:solidFill>
                </a:rPr>
                <a:t>19</a:t>
              </a:r>
            </a:p>
          </p:txBody>
        </p:sp>
        <p:sp>
          <p:nvSpPr>
            <p:cNvPr id="92" name="TextBox 24"/>
            <p:cNvSpPr txBox="1"/>
            <p:nvPr/>
          </p:nvSpPr>
          <p:spPr>
            <a:xfrm>
              <a:off x="5873144" y="4916079"/>
              <a:ext cx="2433500" cy="249299"/>
            </a:xfrm>
            <a:prstGeom prst="rect">
              <a:avLst/>
            </a:prstGeom>
            <a:noFill/>
          </p:spPr>
          <p:txBody>
            <a:bodyPr wrap="square" lIns="36000" tIns="0" rIns="0" bIns="0" rtlCol="0" anchor="ctr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6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sz="1200" dirty="0"/>
                <a:t>лицензионных участка в</a:t>
              </a:r>
            </a:p>
          </p:txBody>
        </p:sp>
      </p:grpSp>
      <p:sp>
        <p:nvSpPr>
          <p:cNvPr id="93" name="TextBox 24"/>
          <p:cNvSpPr txBox="1"/>
          <p:nvPr/>
        </p:nvSpPr>
        <p:spPr>
          <a:xfrm>
            <a:off x="6449513" y="1601444"/>
            <a:ext cx="2618145" cy="24929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6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200" b="1" dirty="0">
                <a:solidFill>
                  <a:srgbClr val="0070C0"/>
                </a:solidFill>
              </a:rPr>
              <a:t>Арктическом шельфе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42" y="1356674"/>
            <a:ext cx="463899" cy="463899"/>
          </a:xfrm>
          <a:prstGeom prst="rect">
            <a:avLst/>
          </a:prstGeom>
        </p:spPr>
      </p:pic>
      <p:sp>
        <p:nvSpPr>
          <p:cNvPr id="96" name="Прямоугольная выноска 95"/>
          <p:cNvSpPr/>
          <p:nvPr/>
        </p:nvSpPr>
        <p:spPr bwMode="auto">
          <a:xfrm rot="10800000">
            <a:off x="5402466" y="5710857"/>
            <a:ext cx="3665192" cy="612648"/>
          </a:xfrm>
          <a:prstGeom prst="wedgeRectCallout">
            <a:avLst>
              <a:gd name="adj1" fmla="val 11580"/>
              <a:gd name="adj2" fmla="val 90737"/>
            </a:avLst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6085573" y="5667175"/>
            <a:ext cx="2799273" cy="677108"/>
            <a:chOff x="6052579" y="4745485"/>
            <a:chExt cx="2962051" cy="677108"/>
          </a:xfrm>
        </p:grpSpPr>
        <p:sp>
          <p:nvSpPr>
            <p:cNvPr id="98" name="TextBox 97"/>
            <p:cNvSpPr txBox="1"/>
            <p:nvPr/>
          </p:nvSpPr>
          <p:spPr>
            <a:xfrm>
              <a:off x="6052579" y="4745485"/>
              <a:ext cx="1023260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i="0" u="none" strike="noStrike" kern="0" cap="none" spc="-200" normalizeH="0">
                  <a:ln>
                    <a:noFill/>
                  </a:ln>
                  <a:solidFill>
                    <a:srgbClr val="037BC3"/>
                  </a:solidFill>
                  <a:effectLst/>
                  <a:uLnTx/>
                  <a:uFillTx/>
                  <a:latin typeface="Arial" panose="020B0604020202020204" pitchFamily="34" charset="0"/>
                  <a:ea typeface="Segoe UI Symbol" panose="020B0502040204020203" pitchFamily="34" charset="0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sz="4400" spc="-400" dirty="0">
                  <a:solidFill>
                    <a:srgbClr val="0070C0"/>
                  </a:solidFill>
                </a:rPr>
                <a:t>13</a:t>
              </a:r>
            </a:p>
          </p:txBody>
        </p:sp>
        <p:sp>
          <p:nvSpPr>
            <p:cNvPr id="99" name="TextBox 24"/>
            <p:cNvSpPr txBox="1"/>
            <p:nvPr/>
          </p:nvSpPr>
          <p:spPr>
            <a:xfrm>
              <a:off x="6861009" y="4901923"/>
              <a:ext cx="2153621" cy="249299"/>
            </a:xfrm>
            <a:prstGeom prst="rect">
              <a:avLst/>
            </a:prstGeom>
            <a:noFill/>
          </p:spPr>
          <p:txBody>
            <a:bodyPr wrap="square" lIns="36000" tIns="0" rIns="0" bIns="0" rtlCol="0" anchor="ctr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6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sz="1200" dirty="0"/>
                <a:t>лицензионных участков</a:t>
              </a:r>
            </a:p>
          </p:txBody>
        </p:sp>
      </p:grpSp>
      <p:sp>
        <p:nvSpPr>
          <p:cNvPr id="100" name="TextBox 24"/>
          <p:cNvSpPr txBox="1"/>
          <p:nvPr/>
        </p:nvSpPr>
        <p:spPr>
          <a:xfrm>
            <a:off x="6866285" y="6041751"/>
            <a:ext cx="2035271" cy="24929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6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200" b="1" u="sng" dirty="0">
                <a:solidFill>
                  <a:srgbClr val="0070C0"/>
                </a:solidFill>
              </a:rPr>
              <a:t>для подземного хранения газа</a:t>
            </a:r>
          </a:p>
        </p:txBody>
      </p:sp>
      <p:pic>
        <p:nvPicPr>
          <p:cNvPr id="103" name="Рисунок 102" descr="Вырезка экрана"/>
          <p:cNvPicPr>
            <a:picLocks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1250" y1="21333" x2="51250" y2="21333"/>
                        <a14:foregroundMark x1="61250" y1="37333" x2="61250" y2="37333"/>
                        <a14:foregroundMark x1="38750" y1="53333" x2="38750" y2="53333"/>
                        <a14:foregroundMark x1="43750" y1="65333" x2="43750" y2="65333"/>
                        <a14:foregroundMark x1="37500" y1="74667" x2="37500" y2="74667"/>
                        <a14:foregroundMark x1="58750" y1="21333" x2="58750" y2="21333"/>
                        <a14:foregroundMark x1="61250" y1="58667" x2="61250" y2="58667"/>
                        <a14:foregroundMark x1="55000" y1="48000" x2="55000" y2="48000"/>
                        <a14:foregroundMark x1="30000" y1="68000" x2="30000" y2="68000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66" y="5798783"/>
            <a:ext cx="566467" cy="465519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 bwMode="auto">
          <a:xfrm>
            <a:off x="4040488" y="4089709"/>
            <a:ext cx="64800" cy="64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8" name="Овал 37"/>
          <p:cNvSpPr/>
          <p:nvPr/>
        </p:nvSpPr>
        <p:spPr bwMode="auto">
          <a:xfrm>
            <a:off x="3214257" y="4823255"/>
            <a:ext cx="118110" cy="118110"/>
          </a:xfrm>
          <a:prstGeom prst="ellipse">
            <a:avLst/>
          </a:prstGeom>
          <a:solidFill>
            <a:srgbClr val="005CE6"/>
          </a:solidFill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0" name="Овал 39"/>
          <p:cNvSpPr/>
          <p:nvPr/>
        </p:nvSpPr>
        <p:spPr bwMode="auto">
          <a:xfrm>
            <a:off x="3631548" y="3926374"/>
            <a:ext cx="64800" cy="64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1" name="Овал 40"/>
          <p:cNvSpPr/>
          <p:nvPr/>
        </p:nvSpPr>
        <p:spPr bwMode="auto">
          <a:xfrm>
            <a:off x="3835640" y="3539024"/>
            <a:ext cx="64800" cy="64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Овал 41"/>
          <p:cNvSpPr/>
          <p:nvPr/>
        </p:nvSpPr>
        <p:spPr bwMode="auto">
          <a:xfrm>
            <a:off x="6504288" y="4270049"/>
            <a:ext cx="64800" cy="64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Овал 42"/>
          <p:cNvSpPr/>
          <p:nvPr/>
        </p:nvSpPr>
        <p:spPr bwMode="auto">
          <a:xfrm>
            <a:off x="5406547" y="5562998"/>
            <a:ext cx="64800" cy="64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Овал 43"/>
          <p:cNvSpPr/>
          <p:nvPr/>
        </p:nvSpPr>
        <p:spPr bwMode="auto">
          <a:xfrm>
            <a:off x="4721354" y="5222257"/>
            <a:ext cx="64800" cy="64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07049" y="2822465"/>
            <a:ext cx="2453216" cy="584775"/>
            <a:chOff x="434972" y="2514907"/>
            <a:chExt cx="2453216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488676" y="2514907"/>
              <a:ext cx="23995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u="sng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Территориальные управления:</a:t>
              </a:r>
            </a:p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- по организации ГРР на суше</a:t>
              </a:r>
            </a:p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- по организации ГРР на </a:t>
              </a:r>
              <a:r>
                <a:rPr lang="ru-RU" sz="800" u="sng" dirty="0">
                  <a:solidFill>
                    <a:srgbClr val="005CE6"/>
                  </a:solidFill>
                  <a:latin typeface="+mn-lt"/>
                </a:rPr>
                <a:t>шельфе</a:t>
              </a:r>
            </a:p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- по организации ГРР на суше и на </a:t>
              </a:r>
              <a:r>
                <a:rPr lang="ru-RU" sz="800" u="sng" dirty="0">
                  <a:solidFill>
                    <a:srgbClr val="005CE6"/>
                  </a:solidFill>
                  <a:latin typeface="+mn-lt"/>
                </a:rPr>
                <a:t>шельфе</a:t>
              </a:r>
            </a:p>
          </p:txBody>
        </p:sp>
        <p:sp>
          <p:nvSpPr>
            <p:cNvPr id="45" name="Овал 44"/>
            <p:cNvSpPr/>
            <p:nvPr/>
          </p:nvSpPr>
          <p:spPr bwMode="auto">
            <a:xfrm>
              <a:off x="459827" y="2839057"/>
              <a:ext cx="68400" cy="68400"/>
            </a:xfrm>
            <a:prstGeom prst="ellipse">
              <a:avLst/>
            </a:prstGeom>
            <a:solidFill>
              <a:srgbClr val="005CE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6" name="Овал 45"/>
            <p:cNvSpPr/>
            <p:nvPr/>
          </p:nvSpPr>
          <p:spPr bwMode="auto">
            <a:xfrm>
              <a:off x="461627" y="2720146"/>
              <a:ext cx="64800" cy="648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7" name="Овал 46"/>
            <p:cNvSpPr/>
            <p:nvPr/>
          </p:nvSpPr>
          <p:spPr bwMode="auto">
            <a:xfrm>
              <a:off x="434972" y="2942757"/>
              <a:ext cx="118110" cy="118110"/>
            </a:xfrm>
            <a:prstGeom prst="ellipse">
              <a:avLst/>
            </a:prstGeom>
            <a:solidFill>
              <a:srgbClr val="005CE6"/>
            </a:solidFill>
            <a:ln w="38100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33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763" y="2459579"/>
            <a:ext cx="5078474" cy="2277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ru-RU" sz="2000" b="1" kern="1200" dirty="0">
                <a:latin typeface="Arial Narrow" pitchFamily="34" charset="0"/>
              </a:rPr>
              <a:t>ООО «Газпром геологоразведка» обеспечивает централизованное проведение ГРР на шельфовых объектах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03" name="Круговая стрелка 202"/>
          <p:cNvSpPr/>
          <p:nvPr/>
        </p:nvSpPr>
        <p:spPr bwMode="auto">
          <a:xfrm>
            <a:off x="524625" y="1400640"/>
            <a:ext cx="8094750" cy="4663440"/>
          </a:xfrm>
          <a:prstGeom prst="circularArrow">
            <a:avLst>
              <a:gd name="adj1" fmla="val 2880"/>
              <a:gd name="adj2" fmla="val 275950"/>
              <a:gd name="adj3" fmla="val 15850898"/>
              <a:gd name="adj4" fmla="val 16184525"/>
              <a:gd name="adj5" fmla="val 2960"/>
            </a:avLst>
          </a:prstGeom>
          <a:solidFill>
            <a:srgbClr val="E4EEF8"/>
          </a:solidFill>
          <a:ln w="12700">
            <a:solidFill>
              <a:srgbClr val="FFFFFF"/>
            </a:solidFill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</a:endParaRPr>
          </a:p>
        </p:txBody>
      </p:sp>
      <p:pic>
        <p:nvPicPr>
          <p:cNvPr id="178" name="Picture 3" descr="\\msk.ggr.gazprom.ru\data\Downloads\n.rybin\Downloads\trias_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6794689" y="4351180"/>
            <a:ext cx="1002609" cy="628071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pic>
      <p:sp>
        <p:nvSpPr>
          <p:cNvPr id="235" name="Rectangle 2"/>
          <p:cNvSpPr txBox="1">
            <a:spLocks/>
          </p:cNvSpPr>
          <p:nvPr/>
        </p:nvSpPr>
        <p:spPr bwMode="auto">
          <a:xfrm>
            <a:off x="3717656" y="1125074"/>
            <a:ext cx="1746272" cy="11541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85725" indent="-85725" algn="just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 sz="1100">
                <a:solidFill>
                  <a:srgbClr val="002060"/>
                </a:solidFill>
              </a:defRPr>
            </a:lvl1pPr>
          </a:lstStyle>
          <a:p>
            <a:pPr marL="0" indent="0" algn="ctr">
              <a:lnSpc>
                <a:spcPct val="75000"/>
              </a:lnSpc>
              <a:buNone/>
            </a:pPr>
            <a:r>
              <a:rPr lang="ru-RU" altLang="ru-RU" sz="1000" b="1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Планирование лицензирования</a:t>
            </a:r>
          </a:p>
        </p:txBody>
      </p:sp>
      <p:sp>
        <p:nvSpPr>
          <p:cNvPr id="236" name="Rectangle 2"/>
          <p:cNvSpPr txBox="1">
            <a:spLocks/>
          </p:cNvSpPr>
          <p:nvPr/>
        </p:nvSpPr>
        <p:spPr bwMode="auto">
          <a:xfrm>
            <a:off x="4121339" y="1236055"/>
            <a:ext cx="936965" cy="1038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algn="ctr">
              <a:lnSpc>
                <a:spcPct val="75000"/>
              </a:lnSpc>
              <a:spcAft>
                <a:spcPts val="0"/>
              </a:spcAft>
              <a:buFont typeface="Wingdings" panose="05000000000000000000" pitchFamily="2" charset="2"/>
              <a:buNone/>
              <a:defRPr sz="1400" b="1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</a:pPr>
            <a:r>
              <a:rPr lang="ru-RU" altLang="ru-RU" sz="900" u="sng" dirty="0">
                <a:solidFill>
                  <a:srgbClr val="C00000"/>
                </a:solidFill>
                <a:latin typeface="Arial Narrow"/>
              </a:rPr>
              <a:t>Начало процесса</a:t>
            </a:r>
          </a:p>
        </p:txBody>
      </p:sp>
      <p:sp>
        <p:nvSpPr>
          <p:cNvPr id="237" name="Rectangle 2"/>
          <p:cNvSpPr txBox="1">
            <a:spLocks/>
          </p:cNvSpPr>
          <p:nvPr/>
        </p:nvSpPr>
        <p:spPr bwMode="auto">
          <a:xfrm>
            <a:off x="5433869" y="1269606"/>
            <a:ext cx="787350" cy="18466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85725" indent="-85725" algn="just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 sz="1100">
                <a:solidFill>
                  <a:srgbClr val="002060"/>
                </a:solidFill>
              </a:defRPr>
            </a:lvl1pPr>
          </a:lstStyle>
          <a:p>
            <a:pPr marL="0" indent="0" algn="ctr" fontAlgn="base"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800" b="1" dirty="0" err="1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ТЭПы</a:t>
            </a:r>
            <a:r>
              <a:rPr lang="ru-RU" altLang="ru-RU" sz="800" b="1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, Проекты </a:t>
            </a:r>
          </a:p>
          <a:p>
            <a:pPr marL="0" indent="0" algn="ctr" fontAlgn="base"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800" b="1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ГРР на шельфе</a:t>
            </a:r>
          </a:p>
        </p:txBody>
      </p:sp>
      <p:sp>
        <p:nvSpPr>
          <p:cNvPr id="238" name="Rectangle 2"/>
          <p:cNvSpPr txBox="1">
            <a:spLocks/>
          </p:cNvSpPr>
          <p:nvPr/>
        </p:nvSpPr>
        <p:spPr bwMode="auto">
          <a:xfrm>
            <a:off x="7822942" y="2244947"/>
            <a:ext cx="1218608" cy="41487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 algn="ctr">
              <a:lnSpc>
                <a:spcPct val="75000"/>
              </a:lnSpc>
              <a:spcAft>
                <a:spcPts val="0"/>
              </a:spcAft>
              <a:buFont typeface="Wingdings" panose="05000000000000000000" pitchFamily="2" charset="2"/>
              <a:buNone/>
              <a:defRPr sz="1400" b="1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</a:pP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Разработка </a:t>
            </a:r>
          </a:p>
          <a:p>
            <a:pPr fontAlgn="base">
              <a:spcBef>
                <a:spcPct val="0"/>
              </a:spcBef>
            </a:pP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Программы экологического мониторинга</a:t>
            </a:r>
          </a:p>
        </p:txBody>
      </p:sp>
      <p:sp>
        <p:nvSpPr>
          <p:cNvPr id="239" name="Rectangle 2"/>
          <p:cNvSpPr txBox="1">
            <a:spLocks/>
          </p:cNvSpPr>
          <p:nvPr/>
        </p:nvSpPr>
        <p:spPr bwMode="auto">
          <a:xfrm>
            <a:off x="8385887" y="4314558"/>
            <a:ext cx="651417" cy="9233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algn="ctr">
              <a:lnSpc>
                <a:spcPct val="75000"/>
              </a:lnSpc>
              <a:spcAft>
                <a:spcPts val="0"/>
              </a:spcAft>
              <a:buFont typeface="Wingdings" panose="05000000000000000000" pitchFamily="2" charset="2"/>
              <a:buNone/>
              <a:defRPr sz="1400" b="1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Выбор БУ</a:t>
            </a:r>
          </a:p>
        </p:txBody>
      </p:sp>
      <p:sp>
        <p:nvSpPr>
          <p:cNvPr id="240" name="Rectangle 2"/>
          <p:cNvSpPr txBox="1">
            <a:spLocks/>
          </p:cNvSpPr>
          <p:nvPr/>
        </p:nvSpPr>
        <p:spPr bwMode="auto">
          <a:xfrm>
            <a:off x="7330057" y="5386348"/>
            <a:ext cx="1063355" cy="276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algn="ctr">
              <a:lnSpc>
                <a:spcPct val="75000"/>
              </a:lnSpc>
              <a:spcAft>
                <a:spcPts val="0"/>
              </a:spcAft>
              <a:buFont typeface="Wingdings" panose="05000000000000000000" pitchFamily="2" charset="2"/>
              <a:buNone/>
              <a:defRPr sz="1400" b="1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</a:pP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Закупка материалов и оборудования длительной поставки</a:t>
            </a:r>
          </a:p>
        </p:txBody>
      </p:sp>
      <p:sp>
        <p:nvSpPr>
          <p:cNvPr id="241" name="Rectangle 2"/>
          <p:cNvSpPr txBox="1">
            <a:spLocks/>
          </p:cNvSpPr>
          <p:nvPr/>
        </p:nvSpPr>
        <p:spPr bwMode="auto">
          <a:xfrm>
            <a:off x="4064309" y="6151274"/>
            <a:ext cx="1017928" cy="9233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algn="ctr">
              <a:lnSpc>
                <a:spcPct val="75000"/>
              </a:lnSpc>
              <a:spcAft>
                <a:spcPts val="0"/>
              </a:spcAft>
              <a:buFont typeface="Wingdings" panose="05000000000000000000" pitchFamily="2" charset="2"/>
              <a:buNone/>
              <a:defRPr sz="1400" b="1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</a:pP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Аренда контейнеров</a:t>
            </a:r>
          </a:p>
        </p:txBody>
      </p:sp>
      <p:sp>
        <p:nvSpPr>
          <p:cNvPr id="242" name="Rectangle 2"/>
          <p:cNvSpPr txBox="1">
            <a:spLocks/>
          </p:cNvSpPr>
          <p:nvPr/>
        </p:nvSpPr>
        <p:spPr bwMode="auto">
          <a:xfrm>
            <a:off x="8257677" y="2697453"/>
            <a:ext cx="901888" cy="46166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algn="ctr">
              <a:lnSpc>
                <a:spcPct val="75000"/>
              </a:lnSpc>
              <a:spcAft>
                <a:spcPts val="0"/>
              </a:spcAft>
              <a:buFont typeface="Wingdings" panose="05000000000000000000" pitchFamily="2" charset="2"/>
              <a:buNone/>
              <a:defRPr sz="1400" b="1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</a:pP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Разработка </a:t>
            </a:r>
            <a:r>
              <a:rPr lang="ru-RU" altLang="ru-RU" sz="800" dirty="0" err="1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предпроектных</a:t>
            </a: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 технических </a:t>
            </a:r>
          </a:p>
          <a:p>
            <a:pPr fontAlgn="base">
              <a:spcBef>
                <a:spcPct val="0"/>
              </a:spcBef>
            </a:pP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решений «</a:t>
            </a:r>
            <a:r>
              <a:rPr lang="en-US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Basis of</a:t>
            </a: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 </a:t>
            </a:r>
            <a:r>
              <a:rPr lang="en-US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design</a:t>
            </a: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»</a:t>
            </a:r>
          </a:p>
        </p:txBody>
      </p:sp>
      <p:sp>
        <p:nvSpPr>
          <p:cNvPr id="243" name="Rectangle 2"/>
          <p:cNvSpPr txBox="1">
            <a:spLocks/>
          </p:cNvSpPr>
          <p:nvPr/>
        </p:nvSpPr>
        <p:spPr bwMode="auto">
          <a:xfrm>
            <a:off x="6632962" y="5769403"/>
            <a:ext cx="766130" cy="9233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algn="ctr">
              <a:lnSpc>
                <a:spcPct val="75000"/>
              </a:lnSpc>
              <a:spcAft>
                <a:spcPts val="0"/>
              </a:spcAft>
              <a:buFont typeface="Wingdings" panose="05000000000000000000" pitchFamily="2" charset="2"/>
              <a:buNone/>
              <a:defRPr sz="1400" b="1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</a:pP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Выбор БПТО</a:t>
            </a:r>
          </a:p>
        </p:txBody>
      </p:sp>
      <p:sp>
        <p:nvSpPr>
          <p:cNvPr id="244" name="Rectangle 2"/>
          <p:cNvSpPr txBox="1">
            <a:spLocks/>
          </p:cNvSpPr>
          <p:nvPr/>
        </p:nvSpPr>
        <p:spPr bwMode="auto">
          <a:xfrm>
            <a:off x="7915075" y="4959631"/>
            <a:ext cx="1051289" cy="18466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algn="ctr">
              <a:lnSpc>
                <a:spcPct val="75000"/>
              </a:lnSpc>
              <a:spcAft>
                <a:spcPts val="0"/>
              </a:spcAft>
              <a:buFont typeface="Wingdings" panose="05000000000000000000" pitchFamily="2" charset="2"/>
              <a:buNone/>
              <a:defRPr sz="1000" b="1">
                <a:solidFill>
                  <a:schemeClr val="bg2">
                    <a:lumMod val="25000"/>
                  </a:schemeClr>
                </a:solidFill>
                <a:latin typeface="Arial Narrow"/>
              </a:defRPr>
            </a:lvl1pPr>
          </a:lstStyle>
          <a:p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Разработка проектной документации</a:t>
            </a:r>
          </a:p>
        </p:txBody>
      </p:sp>
      <p:sp>
        <p:nvSpPr>
          <p:cNvPr id="245" name="Rectangle 2"/>
          <p:cNvSpPr txBox="1">
            <a:spLocks/>
          </p:cNvSpPr>
          <p:nvPr/>
        </p:nvSpPr>
        <p:spPr bwMode="auto">
          <a:xfrm>
            <a:off x="5433869" y="6000088"/>
            <a:ext cx="951214" cy="18466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algn="ctr">
              <a:lnSpc>
                <a:spcPct val="75000"/>
              </a:lnSpc>
              <a:spcAft>
                <a:spcPts val="0"/>
              </a:spcAft>
              <a:buFont typeface="Wingdings" panose="05000000000000000000" pitchFamily="2" charset="2"/>
              <a:buNone/>
              <a:defRPr sz="1400" b="1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</a:pP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Выбор полигона для утилизации отходов</a:t>
            </a:r>
          </a:p>
        </p:txBody>
      </p:sp>
      <p:sp>
        <p:nvSpPr>
          <p:cNvPr id="246" name="Rectangle 2"/>
          <p:cNvSpPr txBox="1">
            <a:spLocks/>
          </p:cNvSpPr>
          <p:nvPr/>
        </p:nvSpPr>
        <p:spPr bwMode="auto">
          <a:xfrm>
            <a:off x="493097" y="2354959"/>
            <a:ext cx="738182" cy="18466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algn="ctr">
              <a:lnSpc>
                <a:spcPct val="75000"/>
              </a:lnSpc>
              <a:spcAft>
                <a:spcPts val="0"/>
              </a:spcAft>
              <a:buFont typeface="Wingdings" panose="05000000000000000000" pitchFamily="2" charset="2"/>
              <a:buNone/>
              <a:defRPr sz="1400" b="1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</a:pP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Строительство скважин</a:t>
            </a:r>
          </a:p>
        </p:txBody>
      </p:sp>
      <p:sp>
        <p:nvSpPr>
          <p:cNvPr id="247" name="Rectangle 2"/>
          <p:cNvSpPr txBox="1">
            <a:spLocks/>
          </p:cNvSpPr>
          <p:nvPr/>
        </p:nvSpPr>
        <p:spPr bwMode="auto">
          <a:xfrm>
            <a:off x="7366415" y="1939361"/>
            <a:ext cx="741743" cy="18466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algn="ctr">
              <a:lnSpc>
                <a:spcPct val="75000"/>
              </a:lnSpc>
              <a:spcAft>
                <a:spcPts val="0"/>
              </a:spcAft>
              <a:buFont typeface="Wingdings" panose="05000000000000000000" pitchFamily="2" charset="2"/>
              <a:buNone/>
              <a:defRPr sz="800" b="1">
                <a:solidFill>
                  <a:schemeClr val="accent1">
                    <a:lumMod val="50000"/>
                  </a:schemeClr>
                </a:solidFill>
                <a:latin typeface="Arial Narrow"/>
              </a:defRPr>
            </a:lvl1pPr>
          </a:lstStyle>
          <a:p>
            <a:r>
              <a:rPr lang="ru-RU" altLang="ru-RU" dirty="0"/>
              <a:t>Инженерные</a:t>
            </a:r>
          </a:p>
          <a:p>
            <a:r>
              <a:rPr lang="ru-RU" altLang="ru-RU" dirty="0"/>
              <a:t>изыскания</a:t>
            </a:r>
          </a:p>
        </p:txBody>
      </p:sp>
      <p:sp>
        <p:nvSpPr>
          <p:cNvPr id="248" name="Rectangle 2"/>
          <p:cNvSpPr txBox="1">
            <a:spLocks/>
          </p:cNvSpPr>
          <p:nvPr/>
        </p:nvSpPr>
        <p:spPr bwMode="auto">
          <a:xfrm>
            <a:off x="1057332" y="1923892"/>
            <a:ext cx="714658" cy="18466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algn="ctr">
              <a:lnSpc>
                <a:spcPct val="75000"/>
              </a:lnSpc>
              <a:spcAft>
                <a:spcPts val="0"/>
              </a:spcAft>
              <a:buFont typeface="Wingdings" panose="05000000000000000000" pitchFamily="2" charset="2"/>
              <a:buNone/>
              <a:defRPr sz="1400" b="1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</a:pP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Экологический мониторинг</a:t>
            </a:r>
          </a:p>
        </p:txBody>
      </p:sp>
      <p:sp>
        <p:nvSpPr>
          <p:cNvPr id="249" name="Rectangle 2"/>
          <p:cNvSpPr txBox="1">
            <a:spLocks/>
          </p:cNvSpPr>
          <p:nvPr/>
        </p:nvSpPr>
        <p:spPr bwMode="auto">
          <a:xfrm>
            <a:off x="1767493" y="1596454"/>
            <a:ext cx="755993" cy="18466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85725" indent="-85725" algn="just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 sz="1100">
                <a:solidFill>
                  <a:srgbClr val="002060"/>
                </a:solidFill>
              </a:defRPr>
            </a:lvl1pPr>
          </a:lstStyle>
          <a:p>
            <a:pPr marL="0" indent="0" algn="ctr" fontAlgn="base"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800" b="1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Формирование </a:t>
            </a:r>
          </a:p>
          <a:p>
            <a:pPr marL="0" indent="0" algn="ctr" fontAlgn="base"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800" b="1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дел скважин</a:t>
            </a:r>
          </a:p>
        </p:txBody>
      </p:sp>
      <p:sp>
        <p:nvSpPr>
          <p:cNvPr id="250" name="Rectangle 2"/>
          <p:cNvSpPr txBox="1">
            <a:spLocks/>
          </p:cNvSpPr>
          <p:nvPr/>
        </p:nvSpPr>
        <p:spPr bwMode="auto">
          <a:xfrm>
            <a:off x="2886018" y="1387277"/>
            <a:ext cx="756468" cy="9233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85725" indent="-85725" algn="just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 sz="1100">
                <a:solidFill>
                  <a:srgbClr val="002060"/>
                </a:solidFill>
              </a:defRPr>
            </a:lvl1pPr>
          </a:lstStyle>
          <a:p>
            <a:pPr marL="0" indent="0" algn="ctr" fontAlgn="base">
              <a:lnSpc>
                <a:spcPct val="7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800" b="1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Подсчет запасов</a:t>
            </a:r>
          </a:p>
        </p:txBody>
      </p:sp>
      <p:sp>
        <p:nvSpPr>
          <p:cNvPr id="251" name="Rectangle 2"/>
          <p:cNvSpPr txBox="1">
            <a:spLocks/>
          </p:cNvSpPr>
          <p:nvPr/>
        </p:nvSpPr>
        <p:spPr bwMode="auto">
          <a:xfrm>
            <a:off x="6447726" y="1562913"/>
            <a:ext cx="1021290" cy="18466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>
              <a:lnSpc>
                <a:spcPct val="75000"/>
              </a:lnSpc>
              <a:spcAft>
                <a:spcPts val="0"/>
              </a:spcAft>
              <a:buFont typeface="Wingdings" panose="05000000000000000000" pitchFamily="2" charset="2"/>
              <a:buNone/>
              <a:defRPr sz="800" b="1">
                <a:solidFill>
                  <a:schemeClr val="accent1">
                    <a:lumMod val="50000"/>
                  </a:schemeClr>
                </a:solidFill>
                <a:latin typeface="Arial Narrow"/>
              </a:defRPr>
            </a:lvl1pPr>
          </a:lstStyle>
          <a:p>
            <a:pPr algn="ctr"/>
            <a:r>
              <a:rPr lang="ru-RU" altLang="ru-RU" dirty="0"/>
              <a:t>Сейсморазведочные работы</a:t>
            </a:r>
          </a:p>
        </p:txBody>
      </p:sp>
      <p:sp>
        <p:nvSpPr>
          <p:cNvPr id="252" name="Rectangle 2"/>
          <p:cNvSpPr txBox="1">
            <a:spLocks/>
          </p:cNvSpPr>
          <p:nvPr/>
        </p:nvSpPr>
        <p:spPr bwMode="auto">
          <a:xfrm>
            <a:off x="14470" y="4447558"/>
            <a:ext cx="675864" cy="18466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algn="ctr">
              <a:lnSpc>
                <a:spcPct val="75000"/>
              </a:lnSpc>
              <a:spcAft>
                <a:spcPts val="0"/>
              </a:spcAft>
              <a:buFont typeface="Wingdings" panose="05000000000000000000" pitchFamily="2" charset="2"/>
              <a:buNone/>
              <a:defRPr sz="1400" b="1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</a:pP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Модификация БУ</a:t>
            </a:r>
          </a:p>
        </p:txBody>
      </p:sp>
      <p:sp>
        <p:nvSpPr>
          <p:cNvPr id="253" name="Rectangle 2"/>
          <p:cNvSpPr txBox="1">
            <a:spLocks/>
          </p:cNvSpPr>
          <p:nvPr/>
        </p:nvSpPr>
        <p:spPr bwMode="auto">
          <a:xfrm>
            <a:off x="92573" y="2994864"/>
            <a:ext cx="636653" cy="9233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algn="ctr">
              <a:lnSpc>
                <a:spcPct val="75000"/>
              </a:lnSpc>
              <a:spcAft>
                <a:spcPts val="0"/>
              </a:spcAft>
              <a:buFont typeface="Wingdings" panose="05000000000000000000" pitchFamily="2" charset="2"/>
              <a:buNone/>
              <a:defRPr sz="1400" b="1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</a:pP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Перегон БУ</a:t>
            </a:r>
          </a:p>
        </p:txBody>
      </p:sp>
      <p:sp>
        <p:nvSpPr>
          <p:cNvPr id="254" name="Rectangle 2"/>
          <p:cNvSpPr txBox="1">
            <a:spLocks/>
          </p:cNvSpPr>
          <p:nvPr/>
        </p:nvSpPr>
        <p:spPr bwMode="auto">
          <a:xfrm>
            <a:off x="1971103" y="5798368"/>
            <a:ext cx="921927" cy="276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algn="ctr">
              <a:lnSpc>
                <a:spcPct val="75000"/>
              </a:lnSpc>
              <a:spcAft>
                <a:spcPts val="0"/>
              </a:spcAft>
              <a:buFont typeface="Wingdings" panose="05000000000000000000" pitchFamily="2" charset="2"/>
              <a:buNone/>
              <a:defRPr sz="1400" b="1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</a:pP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Разработка проекта перегона и постановки БУ</a:t>
            </a:r>
          </a:p>
        </p:txBody>
      </p:sp>
      <p:sp>
        <p:nvSpPr>
          <p:cNvPr id="255" name="Rectangle 2"/>
          <p:cNvSpPr txBox="1">
            <a:spLocks/>
          </p:cNvSpPr>
          <p:nvPr/>
        </p:nvSpPr>
        <p:spPr bwMode="auto">
          <a:xfrm>
            <a:off x="468739" y="5063807"/>
            <a:ext cx="871812" cy="18466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algn="ctr">
              <a:lnSpc>
                <a:spcPct val="75000"/>
              </a:lnSpc>
              <a:spcAft>
                <a:spcPts val="0"/>
              </a:spcAft>
              <a:buFont typeface="Wingdings" panose="05000000000000000000" pitchFamily="2" charset="2"/>
              <a:buNone/>
              <a:defRPr sz="1400" b="1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</a:pP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Контракты </a:t>
            </a:r>
          </a:p>
          <a:p>
            <a:pPr fontAlgn="base">
              <a:spcBef>
                <a:spcPct val="0"/>
              </a:spcBef>
            </a:pP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с АВО</a:t>
            </a:r>
          </a:p>
        </p:txBody>
      </p:sp>
      <p:sp>
        <p:nvSpPr>
          <p:cNvPr id="256" name="Rectangle 2"/>
          <p:cNvSpPr txBox="1">
            <a:spLocks/>
          </p:cNvSpPr>
          <p:nvPr/>
        </p:nvSpPr>
        <p:spPr bwMode="auto">
          <a:xfrm>
            <a:off x="1191132" y="5436938"/>
            <a:ext cx="782907" cy="27699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algn="ctr">
              <a:lnSpc>
                <a:spcPct val="75000"/>
              </a:lnSpc>
              <a:spcAft>
                <a:spcPts val="0"/>
              </a:spcAft>
              <a:buFont typeface="Wingdings" panose="05000000000000000000" pitchFamily="2" charset="2"/>
              <a:buNone/>
              <a:defRPr sz="1400" b="1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</a:pP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Выбор </a:t>
            </a:r>
            <a:r>
              <a:rPr lang="ru-RU" altLang="ru-RU" sz="800" dirty="0" err="1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нефтесервисных</a:t>
            </a: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 компаний</a:t>
            </a:r>
          </a:p>
        </p:txBody>
      </p:sp>
      <p:sp>
        <p:nvSpPr>
          <p:cNvPr id="257" name="Rectangle 2"/>
          <p:cNvSpPr txBox="1">
            <a:spLocks/>
          </p:cNvSpPr>
          <p:nvPr/>
        </p:nvSpPr>
        <p:spPr bwMode="auto">
          <a:xfrm>
            <a:off x="2931540" y="6020693"/>
            <a:ext cx="682778" cy="18466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algn="ctr">
              <a:lnSpc>
                <a:spcPct val="75000"/>
              </a:lnSpc>
              <a:spcAft>
                <a:spcPts val="0"/>
              </a:spcAft>
              <a:buFont typeface="Wingdings" panose="05000000000000000000" pitchFamily="2" charset="2"/>
              <a:buNone/>
              <a:defRPr sz="1400" b="1">
                <a:solidFill>
                  <a:srgbClr val="002060"/>
                </a:solidFill>
              </a:defRPr>
            </a:lvl1pPr>
          </a:lstStyle>
          <a:p>
            <a:pPr fontAlgn="base">
              <a:spcBef>
                <a:spcPct val="0"/>
              </a:spcBef>
            </a:pP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Выбор судов </a:t>
            </a:r>
          </a:p>
          <a:p>
            <a:pPr fontAlgn="base">
              <a:spcBef>
                <a:spcPct val="0"/>
              </a:spcBef>
            </a:pPr>
            <a:r>
              <a:rPr lang="ru-RU" altLang="ru-RU" sz="800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обеспечения</a:t>
            </a:r>
          </a:p>
        </p:txBody>
      </p:sp>
      <p:pic>
        <p:nvPicPr>
          <p:cNvPr id="263" name="Рисунок 262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7079" r="2031" b="29218"/>
          <a:stretch/>
        </p:blipFill>
        <p:spPr>
          <a:xfrm>
            <a:off x="3272929" y="1637493"/>
            <a:ext cx="1004400" cy="630000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61" name="Рисунок 260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28" y="1570969"/>
            <a:ext cx="1004400" cy="630000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78" name="Picture 2" descr="ÐÐ¾ÑÐ¾Ð¶ÐµÐµ Ð¸Ð·Ð¾Ð±ÑÐ°Ð¶ÐµÐ½Ð¸Ðµ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620" y="1639755"/>
            <a:ext cx="1004400" cy="630000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pic>
      <p:pic>
        <p:nvPicPr>
          <p:cNvPr id="259" name="Рисунок 25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636097" y="1826576"/>
            <a:ext cx="1004400" cy="630000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88" name="Рисунок 28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90" y="2130183"/>
            <a:ext cx="1004400" cy="630000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86" name="Рисунок 285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25" y="2553175"/>
            <a:ext cx="1004400" cy="630000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76" name="Рисунок 275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7450377" y="3178984"/>
            <a:ext cx="1004400" cy="630000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83" name="Рисунок 282"/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0"/>
          <a:stretch/>
        </p:blipFill>
        <p:spPr>
          <a:xfrm>
            <a:off x="7328267" y="3828897"/>
            <a:ext cx="1004400" cy="630000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90" name="Рисунок 289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98" y="4349252"/>
            <a:ext cx="1004400" cy="630000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300" name="Рисунок 299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29" y="4738532"/>
            <a:ext cx="1004400" cy="630000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302" name="Рисунок 301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52" y="4995087"/>
            <a:ext cx="1004400" cy="630000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74" name="Рисунок 27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94" y="5167359"/>
            <a:ext cx="1004400" cy="630000"/>
          </a:xfrm>
          <a:prstGeom prst="roundRect">
            <a:avLst>
              <a:gd name="adj" fmla="val 16667"/>
            </a:avLst>
          </a:prstGeom>
          <a:ln w="9525">
            <a:solidFill>
              <a:srgbClr val="3399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" name="Рисунок 306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44" y="5294246"/>
            <a:ext cx="1004400" cy="630000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93" name="Рисунок 292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52" y="5167259"/>
            <a:ext cx="1004400" cy="630000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98" name="Рисунок 297"/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86" y="4994986"/>
            <a:ext cx="1004400" cy="630000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305" name="Рисунок 304"/>
          <p:cNvPicPr>
            <a:picLocks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3"/>
          <a:stretch/>
        </p:blipFill>
        <p:spPr>
          <a:xfrm>
            <a:off x="1857098" y="4738531"/>
            <a:ext cx="1004400" cy="630000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309" name="Рисунок 30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62" y="4349150"/>
            <a:ext cx="1004400" cy="630000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80" name="Рисунок 279"/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>
            <a:off x="820889" y="3828897"/>
            <a:ext cx="1004400" cy="630000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72" name="Рисунок 271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5" y="3176721"/>
            <a:ext cx="1004400" cy="630000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70" name="Рисунок 269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42" y="2550912"/>
            <a:ext cx="1004400" cy="630000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67" name="Рисунок 266"/>
          <p:cNvPicPr>
            <a:picLocks/>
          </p:cNvPicPr>
          <p:nvPr/>
        </p:nvPicPr>
        <p:blipFill>
          <a:blip r:embed="rId24"/>
          <a:stretch>
            <a:fillRect/>
          </a:stretch>
        </p:blipFill>
        <p:spPr>
          <a:xfrm>
            <a:off x="1740240" y="2127921"/>
            <a:ext cx="1004400" cy="630000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65" name="Рисунок 264"/>
          <p:cNvPicPr>
            <a:picLocks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60" y="1824314"/>
            <a:ext cx="1004400" cy="630000"/>
          </a:xfrm>
          <a:prstGeom prst="roundRect">
            <a:avLst>
              <a:gd name="adj" fmla="val 16667"/>
            </a:avLst>
          </a:prstGeom>
          <a:solidFill>
            <a:srgbClr val="F0FAFE"/>
          </a:solidFill>
          <a:ln w="19050" cap="flat" cmpd="sng" algn="ctr">
            <a:solidFill>
              <a:srgbClr val="93C4E5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665977" y="1390201"/>
            <a:ext cx="7852798" cy="4707141"/>
            <a:chOff x="665977" y="1390201"/>
            <a:chExt cx="7852798" cy="4707141"/>
          </a:xfrm>
        </p:grpSpPr>
        <p:sp>
          <p:nvSpPr>
            <p:cNvPr id="204" name="Овал 203"/>
            <p:cNvSpPr>
              <a:spLocks noChangeAspect="1"/>
            </p:cNvSpPr>
            <p:nvPr/>
          </p:nvSpPr>
          <p:spPr bwMode="auto">
            <a:xfrm>
              <a:off x="5772995" y="1489151"/>
              <a:ext cx="220468" cy="220466"/>
            </a:xfrm>
            <a:prstGeom prst="ellipse">
              <a:avLst/>
            </a:prstGeom>
            <a:solidFill>
              <a:srgbClr val="FDFEFC"/>
            </a:solidFill>
            <a:ln w="5080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txBody>
            <a:bodyPr wrap="square" lIns="0" tIns="0" rIns="0" bIns="0" anchor="t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solidFill>
                  <a:srgbClr val="C00000"/>
                </a:solidFill>
                <a:latin typeface="Arial Narrow"/>
              </a:endParaRPr>
            </a:p>
          </p:txBody>
        </p:sp>
        <p:grpSp>
          <p:nvGrpSpPr>
            <p:cNvPr id="284" name="Группа 283"/>
            <p:cNvGrpSpPr/>
            <p:nvPr/>
          </p:nvGrpSpPr>
          <p:grpSpPr>
            <a:xfrm>
              <a:off x="665977" y="1390201"/>
              <a:ext cx="7852798" cy="4707141"/>
              <a:chOff x="665977" y="1390201"/>
              <a:chExt cx="7852798" cy="4707141"/>
            </a:xfrm>
          </p:grpSpPr>
          <p:grpSp>
            <p:nvGrpSpPr>
              <p:cNvPr id="268" name="Группа 267"/>
              <p:cNvGrpSpPr/>
              <p:nvPr/>
            </p:nvGrpSpPr>
            <p:grpSpPr>
              <a:xfrm>
                <a:off x="665977" y="1390201"/>
                <a:ext cx="7852798" cy="4707141"/>
                <a:chOff x="665977" y="1390201"/>
                <a:chExt cx="7852798" cy="4707141"/>
              </a:xfrm>
            </p:grpSpPr>
            <p:sp>
              <p:nvSpPr>
                <p:cNvPr id="205" name="Овал 204"/>
                <p:cNvSpPr>
                  <a:spLocks noChangeAspect="1"/>
                </p:cNvSpPr>
                <p:nvPr/>
              </p:nvSpPr>
              <p:spPr bwMode="auto">
                <a:xfrm>
                  <a:off x="6541966" y="1691190"/>
                  <a:ext cx="220468" cy="220466"/>
                </a:xfrm>
                <a:prstGeom prst="ellipse">
                  <a:avLst/>
                </a:prstGeom>
                <a:solidFill>
                  <a:srgbClr val="FDFEFC"/>
                </a:solidFill>
                <a:ln w="508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txBody>
                <a:bodyPr wrap="square" lIns="0" tIns="0" rIns="0" bIns="0" anchor="t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b="1" dirty="0">
                    <a:solidFill>
                      <a:srgbClr val="C00000"/>
                    </a:solidFill>
                    <a:latin typeface="Arial Narrow"/>
                  </a:endParaRPr>
                </a:p>
              </p:txBody>
            </p:sp>
            <p:sp>
              <p:nvSpPr>
                <p:cNvPr id="206" name="Овал 205"/>
                <p:cNvSpPr>
                  <a:spLocks noChangeAspect="1"/>
                </p:cNvSpPr>
                <p:nvPr/>
              </p:nvSpPr>
              <p:spPr bwMode="auto">
                <a:xfrm>
                  <a:off x="7248548" y="2041729"/>
                  <a:ext cx="220468" cy="220466"/>
                </a:xfrm>
                <a:prstGeom prst="ellipse">
                  <a:avLst/>
                </a:prstGeom>
                <a:solidFill>
                  <a:srgbClr val="FDFEFC"/>
                </a:solidFill>
                <a:ln w="508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txBody>
                <a:bodyPr wrap="square" lIns="0" tIns="0" rIns="0" bIns="0" anchor="t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b="1" dirty="0">
                    <a:solidFill>
                      <a:srgbClr val="C00000"/>
                    </a:solidFill>
                    <a:latin typeface="Arial Narrow"/>
                  </a:endParaRPr>
                </a:p>
              </p:txBody>
            </p:sp>
            <p:sp>
              <p:nvSpPr>
                <p:cNvPr id="207" name="Овал 206"/>
                <p:cNvSpPr>
                  <a:spLocks noChangeAspect="1"/>
                </p:cNvSpPr>
                <p:nvPr/>
              </p:nvSpPr>
              <p:spPr bwMode="auto">
                <a:xfrm>
                  <a:off x="7884124" y="2532029"/>
                  <a:ext cx="220468" cy="220466"/>
                </a:xfrm>
                <a:prstGeom prst="ellipse">
                  <a:avLst/>
                </a:prstGeom>
                <a:solidFill>
                  <a:srgbClr val="FDFEFC"/>
                </a:solidFill>
                <a:ln w="508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txBody>
                <a:bodyPr wrap="square" lIns="0" tIns="0" rIns="0" bIns="0" anchor="t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b="1" dirty="0">
                    <a:solidFill>
                      <a:srgbClr val="C00000"/>
                    </a:solidFill>
                    <a:latin typeface="Arial Narrow"/>
                  </a:endParaRPr>
                </a:p>
              </p:txBody>
            </p:sp>
            <p:sp>
              <p:nvSpPr>
                <p:cNvPr id="208" name="Овал 207"/>
                <p:cNvSpPr>
                  <a:spLocks noChangeAspect="1"/>
                </p:cNvSpPr>
                <p:nvPr/>
              </p:nvSpPr>
              <p:spPr bwMode="auto">
                <a:xfrm>
                  <a:off x="8298307" y="3090005"/>
                  <a:ext cx="220468" cy="220466"/>
                </a:xfrm>
                <a:prstGeom prst="ellipse">
                  <a:avLst/>
                </a:prstGeom>
                <a:solidFill>
                  <a:srgbClr val="FDFEFC"/>
                </a:solidFill>
                <a:ln w="508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txBody>
                <a:bodyPr wrap="square" lIns="0" tIns="0" rIns="0" bIns="0" anchor="t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b="1" dirty="0">
                    <a:solidFill>
                      <a:srgbClr val="C00000"/>
                    </a:solidFill>
                    <a:latin typeface="Arial Narrow"/>
                  </a:endParaRPr>
                </a:p>
              </p:txBody>
            </p:sp>
            <p:sp>
              <p:nvSpPr>
                <p:cNvPr id="209" name="Овал 208"/>
                <p:cNvSpPr>
                  <a:spLocks noChangeAspect="1"/>
                </p:cNvSpPr>
                <p:nvPr/>
              </p:nvSpPr>
              <p:spPr bwMode="auto">
                <a:xfrm>
                  <a:off x="8188073" y="4322631"/>
                  <a:ext cx="220468" cy="220466"/>
                </a:xfrm>
                <a:prstGeom prst="ellipse">
                  <a:avLst/>
                </a:prstGeom>
                <a:solidFill>
                  <a:srgbClr val="FDFEFC"/>
                </a:solidFill>
                <a:ln w="508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txBody>
                <a:bodyPr wrap="square" lIns="0" tIns="0" rIns="0" bIns="0" anchor="t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b="1" dirty="0">
                    <a:solidFill>
                      <a:srgbClr val="C00000"/>
                    </a:solidFill>
                    <a:latin typeface="Arial Narrow"/>
                  </a:endParaRPr>
                </a:p>
              </p:txBody>
            </p:sp>
            <p:sp>
              <p:nvSpPr>
                <p:cNvPr id="210" name="Овал 209"/>
                <p:cNvSpPr>
                  <a:spLocks noChangeAspect="1"/>
                </p:cNvSpPr>
                <p:nvPr/>
              </p:nvSpPr>
              <p:spPr bwMode="auto">
                <a:xfrm>
                  <a:off x="7687064" y="4866756"/>
                  <a:ext cx="220468" cy="220466"/>
                </a:xfrm>
                <a:prstGeom prst="ellipse">
                  <a:avLst/>
                </a:prstGeom>
                <a:solidFill>
                  <a:srgbClr val="FDFEFC"/>
                </a:solidFill>
                <a:ln w="508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txBody>
                <a:bodyPr wrap="square" lIns="0" tIns="0" rIns="0" bIns="0" anchor="t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b="1" dirty="0">
                    <a:solidFill>
                      <a:srgbClr val="C00000"/>
                    </a:solidFill>
                    <a:latin typeface="Arial Narrow"/>
                  </a:endParaRPr>
                </a:p>
              </p:txBody>
            </p:sp>
            <p:sp>
              <p:nvSpPr>
                <p:cNvPr id="211" name="Овал 210"/>
                <p:cNvSpPr>
                  <a:spLocks noChangeAspect="1"/>
                </p:cNvSpPr>
                <p:nvPr/>
              </p:nvSpPr>
              <p:spPr bwMode="auto">
                <a:xfrm>
                  <a:off x="7109589" y="5276343"/>
                  <a:ext cx="220468" cy="220466"/>
                </a:xfrm>
                <a:prstGeom prst="ellipse">
                  <a:avLst/>
                </a:prstGeom>
                <a:solidFill>
                  <a:srgbClr val="FDFEFC"/>
                </a:solidFill>
                <a:ln w="508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txBody>
                <a:bodyPr wrap="square" lIns="0" tIns="0" rIns="0" bIns="0" anchor="t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b="1" dirty="0">
                    <a:solidFill>
                      <a:srgbClr val="C00000"/>
                    </a:solidFill>
                    <a:latin typeface="Arial Narrow"/>
                  </a:endParaRPr>
                </a:p>
              </p:txBody>
            </p:sp>
            <p:sp>
              <p:nvSpPr>
                <p:cNvPr id="212" name="Овал 211"/>
                <p:cNvSpPr>
                  <a:spLocks noChangeAspect="1"/>
                </p:cNvSpPr>
                <p:nvPr/>
              </p:nvSpPr>
              <p:spPr bwMode="auto">
                <a:xfrm>
                  <a:off x="6509475" y="5525256"/>
                  <a:ext cx="220468" cy="220466"/>
                </a:xfrm>
                <a:prstGeom prst="ellipse">
                  <a:avLst/>
                </a:prstGeom>
                <a:solidFill>
                  <a:srgbClr val="FDFEFC"/>
                </a:solidFill>
                <a:ln w="508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txBody>
                <a:bodyPr wrap="square" lIns="0" tIns="0" rIns="0" bIns="0" anchor="t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b="1" dirty="0">
                    <a:solidFill>
                      <a:srgbClr val="C00000"/>
                    </a:solidFill>
                    <a:latin typeface="Arial Narrow"/>
                  </a:endParaRPr>
                </a:p>
              </p:txBody>
            </p:sp>
            <p:sp>
              <p:nvSpPr>
                <p:cNvPr id="213" name="Овал 212"/>
                <p:cNvSpPr>
                  <a:spLocks noChangeAspect="1"/>
                </p:cNvSpPr>
                <p:nvPr/>
              </p:nvSpPr>
              <p:spPr bwMode="auto">
                <a:xfrm>
                  <a:off x="5748421" y="5716402"/>
                  <a:ext cx="220468" cy="220466"/>
                </a:xfrm>
                <a:prstGeom prst="ellipse">
                  <a:avLst/>
                </a:prstGeom>
                <a:solidFill>
                  <a:srgbClr val="FDFEFC"/>
                </a:solidFill>
                <a:ln w="508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txBody>
                <a:bodyPr wrap="square" lIns="0" tIns="0" rIns="0" bIns="0" anchor="t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b="1" dirty="0">
                    <a:solidFill>
                      <a:srgbClr val="C00000"/>
                    </a:solidFill>
                    <a:latin typeface="Arial Narrow"/>
                  </a:endParaRPr>
                </a:p>
              </p:txBody>
            </p:sp>
            <p:sp>
              <p:nvSpPr>
                <p:cNvPr id="214" name="Овал 213"/>
                <p:cNvSpPr>
                  <a:spLocks noChangeAspect="1"/>
                </p:cNvSpPr>
                <p:nvPr/>
              </p:nvSpPr>
              <p:spPr bwMode="auto">
                <a:xfrm>
                  <a:off x="4456315" y="5876876"/>
                  <a:ext cx="220468" cy="220466"/>
                </a:xfrm>
                <a:prstGeom prst="ellipse">
                  <a:avLst/>
                </a:prstGeom>
                <a:solidFill>
                  <a:srgbClr val="FDFEFC"/>
                </a:solidFill>
                <a:ln w="508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txBody>
                <a:bodyPr wrap="square" lIns="0" tIns="0" rIns="0" bIns="0" anchor="t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b="1" dirty="0">
                    <a:solidFill>
                      <a:srgbClr val="C00000"/>
                    </a:solidFill>
                    <a:latin typeface="Arial Narrow"/>
                  </a:endParaRPr>
                </a:p>
              </p:txBody>
            </p:sp>
            <p:sp>
              <p:nvSpPr>
                <p:cNvPr id="215" name="Овал 214"/>
                <p:cNvSpPr>
                  <a:spLocks noChangeAspect="1"/>
                </p:cNvSpPr>
                <p:nvPr/>
              </p:nvSpPr>
              <p:spPr bwMode="auto">
                <a:xfrm>
                  <a:off x="3181702" y="5745722"/>
                  <a:ext cx="220468" cy="220466"/>
                </a:xfrm>
                <a:prstGeom prst="ellipse">
                  <a:avLst/>
                </a:prstGeom>
                <a:solidFill>
                  <a:srgbClr val="FDFEFC"/>
                </a:solidFill>
                <a:ln w="508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txBody>
                <a:bodyPr wrap="square" lIns="0" tIns="0" rIns="0" bIns="0" anchor="t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b="1" dirty="0">
                    <a:solidFill>
                      <a:srgbClr val="C00000"/>
                    </a:solidFill>
                    <a:latin typeface="Arial Narrow"/>
                  </a:endParaRPr>
                </a:p>
              </p:txBody>
            </p:sp>
            <p:sp>
              <p:nvSpPr>
                <p:cNvPr id="216" name="Овал 215"/>
                <p:cNvSpPr>
                  <a:spLocks noChangeAspect="1"/>
                </p:cNvSpPr>
                <p:nvPr/>
              </p:nvSpPr>
              <p:spPr bwMode="auto">
                <a:xfrm>
                  <a:off x="2397731" y="5528861"/>
                  <a:ext cx="220468" cy="220466"/>
                </a:xfrm>
                <a:prstGeom prst="ellipse">
                  <a:avLst/>
                </a:prstGeom>
                <a:solidFill>
                  <a:srgbClr val="FDFEFC"/>
                </a:solidFill>
                <a:ln w="508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txBody>
                <a:bodyPr wrap="square" lIns="0" tIns="0" rIns="0" bIns="0" anchor="t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b="1" dirty="0">
                    <a:solidFill>
                      <a:srgbClr val="C00000"/>
                    </a:solidFill>
                    <a:latin typeface="Arial Narrow"/>
                  </a:endParaRPr>
                </a:p>
              </p:txBody>
            </p:sp>
            <p:sp>
              <p:nvSpPr>
                <p:cNvPr id="217" name="Овал 216"/>
                <p:cNvSpPr>
                  <a:spLocks noChangeAspect="1"/>
                </p:cNvSpPr>
                <p:nvPr/>
              </p:nvSpPr>
              <p:spPr bwMode="auto">
                <a:xfrm>
                  <a:off x="1753474" y="5258220"/>
                  <a:ext cx="220468" cy="220466"/>
                </a:xfrm>
                <a:prstGeom prst="ellipse">
                  <a:avLst/>
                </a:prstGeom>
                <a:solidFill>
                  <a:srgbClr val="FDFEFC"/>
                </a:solidFill>
                <a:ln w="508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txBody>
                <a:bodyPr wrap="square" lIns="0" tIns="0" rIns="0" bIns="0" anchor="t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b="1" dirty="0">
                    <a:solidFill>
                      <a:srgbClr val="C00000"/>
                    </a:solidFill>
                    <a:latin typeface="Arial Narrow"/>
                  </a:endParaRPr>
                </a:p>
              </p:txBody>
            </p:sp>
            <p:sp>
              <p:nvSpPr>
                <p:cNvPr id="218" name="Овал 217"/>
                <p:cNvSpPr>
                  <a:spLocks noChangeAspect="1"/>
                </p:cNvSpPr>
                <p:nvPr/>
              </p:nvSpPr>
              <p:spPr bwMode="auto">
                <a:xfrm>
                  <a:off x="1152434" y="4836087"/>
                  <a:ext cx="220468" cy="220466"/>
                </a:xfrm>
                <a:prstGeom prst="ellipse">
                  <a:avLst/>
                </a:prstGeom>
                <a:solidFill>
                  <a:srgbClr val="FDFEFC"/>
                </a:solidFill>
                <a:ln w="508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txBody>
                <a:bodyPr wrap="square" lIns="0" tIns="0" rIns="0" bIns="0" anchor="t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b="1" dirty="0">
                    <a:solidFill>
                      <a:srgbClr val="C00000"/>
                    </a:solidFill>
                    <a:latin typeface="Arial Narrow"/>
                  </a:endParaRPr>
                </a:p>
              </p:txBody>
            </p:sp>
            <p:sp>
              <p:nvSpPr>
                <p:cNvPr id="219" name="Овал 218"/>
                <p:cNvSpPr>
                  <a:spLocks noChangeAspect="1"/>
                </p:cNvSpPr>
                <p:nvPr/>
              </p:nvSpPr>
              <p:spPr bwMode="auto">
                <a:xfrm>
                  <a:off x="719420" y="4322631"/>
                  <a:ext cx="220468" cy="220466"/>
                </a:xfrm>
                <a:prstGeom prst="ellipse">
                  <a:avLst/>
                </a:prstGeom>
                <a:solidFill>
                  <a:srgbClr val="FDFEFC"/>
                </a:solidFill>
                <a:ln w="508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txBody>
                <a:bodyPr wrap="square" lIns="0" tIns="0" rIns="0" bIns="0" anchor="t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b="1" dirty="0">
                    <a:solidFill>
                      <a:srgbClr val="C00000"/>
                    </a:solidFill>
                    <a:latin typeface="Arial Narrow"/>
                  </a:endParaRPr>
                </a:p>
              </p:txBody>
            </p:sp>
            <p:sp>
              <p:nvSpPr>
                <p:cNvPr id="220" name="Овал 219"/>
                <p:cNvSpPr>
                  <a:spLocks noChangeAspect="1"/>
                </p:cNvSpPr>
                <p:nvPr/>
              </p:nvSpPr>
              <p:spPr bwMode="auto">
                <a:xfrm>
                  <a:off x="665977" y="3090005"/>
                  <a:ext cx="220468" cy="220466"/>
                </a:xfrm>
                <a:prstGeom prst="ellipse">
                  <a:avLst/>
                </a:prstGeom>
                <a:solidFill>
                  <a:srgbClr val="FDFEFC"/>
                </a:solidFill>
                <a:ln w="508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txBody>
                <a:bodyPr wrap="square" lIns="0" tIns="0" rIns="0" bIns="0" anchor="t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b="1" dirty="0">
                    <a:solidFill>
                      <a:srgbClr val="C00000"/>
                    </a:solidFill>
                    <a:latin typeface="Arial Narrow"/>
                  </a:endParaRPr>
                </a:p>
              </p:txBody>
            </p:sp>
            <p:sp>
              <p:nvSpPr>
                <p:cNvPr id="221" name="Овал 220"/>
                <p:cNvSpPr>
                  <a:spLocks noChangeAspect="1"/>
                </p:cNvSpPr>
                <p:nvPr/>
              </p:nvSpPr>
              <p:spPr bwMode="auto">
                <a:xfrm>
                  <a:off x="1064815" y="2498405"/>
                  <a:ext cx="220468" cy="220466"/>
                </a:xfrm>
                <a:prstGeom prst="ellipse">
                  <a:avLst/>
                </a:prstGeom>
                <a:solidFill>
                  <a:srgbClr val="FDFEFC"/>
                </a:solidFill>
                <a:ln w="508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txBody>
                <a:bodyPr wrap="square" lIns="0" tIns="0" rIns="0" bIns="0" anchor="t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b="1" dirty="0">
                    <a:solidFill>
                      <a:srgbClr val="C00000"/>
                    </a:solidFill>
                    <a:latin typeface="Arial Narrow"/>
                  </a:endParaRPr>
                </a:p>
              </p:txBody>
            </p:sp>
            <p:sp>
              <p:nvSpPr>
                <p:cNvPr id="222" name="Овал 221"/>
                <p:cNvSpPr>
                  <a:spLocks noChangeAspect="1"/>
                </p:cNvSpPr>
                <p:nvPr/>
              </p:nvSpPr>
              <p:spPr bwMode="auto">
                <a:xfrm>
                  <a:off x="1703340" y="2051298"/>
                  <a:ext cx="220468" cy="220466"/>
                </a:xfrm>
                <a:prstGeom prst="ellipse">
                  <a:avLst/>
                </a:prstGeom>
                <a:solidFill>
                  <a:srgbClr val="FDFEFC"/>
                </a:solidFill>
                <a:ln w="508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txBody>
                <a:bodyPr wrap="square" lIns="0" tIns="0" rIns="0" bIns="0" anchor="t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b="1" dirty="0">
                    <a:solidFill>
                      <a:srgbClr val="C00000"/>
                    </a:solidFill>
                    <a:latin typeface="Arial Narrow"/>
                  </a:endParaRPr>
                </a:p>
              </p:txBody>
            </p:sp>
            <p:sp>
              <p:nvSpPr>
                <p:cNvPr id="223" name="Овал 222"/>
                <p:cNvSpPr>
                  <a:spLocks noChangeAspect="1"/>
                </p:cNvSpPr>
                <p:nvPr/>
              </p:nvSpPr>
              <p:spPr bwMode="auto">
                <a:xfrm>
                  <a:off x="2458889" y="1718860"/>
                  <a:ext cx="220468" cy="220466"/>
                </a:xfrm>
                <a:prstGeom prst="ellipse">
                  <a:avLst/>
                </a:prstGeom>
                <a:solidFill>
                  <a:srgbClr val="FDFEFC"/>
                </a:solidFill>
                <a:ln w="508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txBody>
                <a:bodyPr wrap="square" lIns="0" tIns="0" rIns="0" bIns="0" anchor="t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b="1" dirty="0">
                    <a:solidFill>
                      <a:srgbClr val="C00000"/>
                    </a:solidFill>
                    <a:latin typeface="Arial Narrow"/>
                  </a:endParaRPr>
                </a:p>
              </p:txBody>
            </p:sp>
            <p:sp>
              <p:nvSpPr>
                <p:cNvPr id="224" name="Овал 223"/>
                <p:cNvSpPr>
                  <a:spLocks noChangeAspect="1"/>
                </p:cNvSpPr>
                <p:nvPr/>
              </p:nvSpPr>
              <p:spPr bwMode="auto">
                <a:xfrm>
                  <a:off x="3183731" y="1525486"/>
                  <a:ext cx="220468" cy="220466"/>
                </a:xfrm>
                <a:prstGeom prst="ellipse">
                  <a:avLst/>
                </a:prstGeom>
                <a:solidFill>
                  <a:srgbClr val="FDFEFC"/>
                </a:solidFill>
                <a:ln w="508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txBody>
                <a:bodyPr wrap="square" lIns="0" tIns="0" rIns="0" bIns="0" anchor="t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b="1" dirty="0">
                    <a:solidFill>
                      <a:srgbClr val="C00000"/>
                    </a:solidFill>
                    <a:latin typeface="Arial Narrow"/>
                  </a:endParaRPr>
                </a:p>
              </p:txBody>
            </p:sp>
            <p:sp>
              <p:nvSpPr>
                <p:cNvPr id="229" name="Овал 228"/>
                <p:cNvSpPr>
                  <a:spLocks noChangeAspect="1"/>
                </p:cNvSpPr>
                <p:nvPr/>
              </p:nvSpPr>
              <p:spPr bwMode="auto">
                <a:xfrm>
                  <a:off x="4456315" y="1390201"/>
                  <a:ext cx="220468" cy="220466"/>
                </a:xfrm>
                <a:prstGeom prst="ellipse">
                  <a:avLst/>
                </a:prstGeom>
                <a:solidFill>
                  <a:srgbClr val="FDFEFC"/>
                </a:solidFill>
                <a:ln w="508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txBody>
                <a:bodyPr wrap="square" lIns="0" tIns="0" rIns="0" bIns="0" anchor="t">
                  <a:no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b="1" dirty="0">
                    <a:solidFill>
                      <a:srgbClr val="C00000"/>
                    </a:solidFill>
                    <a:latin typeface="Arial Narrow"/>
                  </a:endParaRPr>
                </a:p>
              </p:txBody>
            </p:sp>
          </p:grpSp>
          <p:sp>
            <p:nvSpPr>
              <p:cNvPr id="230" name="Овал 229"/>
              <p:cNvSpPr/>
              <p:nvPr/>
            </p:nvSpPr>
            <p:spPr bwMode="auto">
              <a:xfrm>
                <a:off x="4518820" y="1452809"/>
                <a:ext cx="95250" cy="95250"/>
              </a:xfrm>
              <a:prstGeom prst="ellipse">
                <a:avLst/>
              </a:prstGeom>
              <a:solidFill>
                <a:srgbClr val="FF6969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772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0B9FF6-0A4E-467C-AC76-120ED62A61D0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2270988" y="4204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000" b="1" dirty="0">
                <a:latin typeface="Arial Narrow" pitchFamily="34" charset="0"/>
              </a:rPr>
              <a:t>8 лет  - опыт работы ООО «Газпром геологоразведка» на шельфовых проектах. Объемы выполненных ГРР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5626444" y="3669341"/>
            <a:ext cx="3414584" cy="2397211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6983743" y="3661090"/>
            <a:ext cx="11144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cap="all" dirty="0">
                <a:solidFill>
                  <a:schemeClr val="accent1">
                    <a:lumMod val="50000"/>
                  </a:schemeClr>
                </a:solidFill>
              </a:rPr>
              <a:t>Охотское море</a:t>
            </a:r>
          </a:p>
        </p:txBody>
      </p:sp>
      <p:grpSp>
        <p:nvGrpSpPr>
          <p:cNvPr id="190" name="Группа 189"/>
          <p:cNvGrpSpPr/>
          <p:nvPr/>
        </p:nvGrpSpPr>
        <p:grpSpPr>
          <a:xfrm>
            <a:off x="8186978" y="3726502"/>
            <a:ext cx="796690" cy="796690"/>
            <a:chOff x="3718159" y="1735827"/>
            <a:chExt cx="796690" cy="796690"/>
          </a:xfrm>
        </p:grpSpPr>
        <p:sp>
          <p:nvSpPr>
            <p:cNvPr id="191" name="Овал 190"/>
            <p:cNvSpPr/>
            <p:nvPr/>
          </p:nvSpPr>
          <p:spPr bwMode="auto">
            <a:xfrm>
              <a:off x="3718159" y="1735827"/>
              <a:ext cx="796690" cy="7966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92" name="Овал 191"/>
            <p:cNvSpPr/>
            <p:nvPr/>
          </p:nvSpPr>
          <p:spPr bwMode="auto">
            <a:xfrm>
              <a:off x="3759642" y="1777310"/>
              <a:ext cx="713724" cy="7137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93" name="TextBox 24"/>
            <p:cNvSpPr txBox="1"/>
            <p:nvPr/>
          </p:nvSpPr>
          <p:spPr>
            <a:xfrm>
              <a:off x="3792686" y="1941179"/>
              <a:ext cx="64763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i="0" u="none" strike="noStrike" kern="0" cap="none" spc="-200" normalizeH="0">
                  <a:ln>
                    <a:noFill/>
                  </a:ln>
                  <a:solidFill>
                    <a:srgbClr val="037BC3"/>
                  </a:solidFill>
                  <a:effectLst/>
                  <a:uLnTx/>
                  <a:uFillTx/>
                  <a:latin typeface="Arial" panose="020B0604020202020204" pitchFamily="34" charset="0"/>
                  <a:ea typeface="Segoe UI Symbol" panose="020B0502040204020203" pitchFamily="34" charset="0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ru-RU" sz="2400" b="1" dirty="0"/>
                <a:t>3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3856794" y="2263215"/>
              <a:ext cx="547998" cy="1624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1" i="0" u="none" strike="noStrike" cap="none" spc="0" normalizeH="0" baseline="0">
                  <a:ln>
                    <a:noFill/>
                  </a:ln>
                  <a:solidFill>
                    <a:srgbClr val="037BC3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</a:rPr>
                <a:t>шт.</a:t>
              </a:r>
            </a:p>
          </p:txBody>
        </p:sp>
        <p:sp>
          <p:nvSpPr>
            <p:cNvPr id="195" name="TextBox 24"/>
            <p:cNvSpPr txBox="1"/>
            <p:nvPr/>
          </p:nvSpPr>
          <p:spPr>
            <a:xfrm>
              <a:off x="3768582" y="1828821"/>
              <a:ext cx="695844" cy="244035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85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>
                <a:lnSpc>
                  <a:spcPct val="70000"/>
                </a:lnSpc>
              </a:pPr>
              <a:r>
                <a:rPr lang="ru-RU" sz="1000" spc="-40" dirty="0"/>
                <a:t>Участка</a:t>
              </a:r>
            </a:p>
          </p:txBody>
        </p:sp>
      </p:grpSp>
      <p:sp>
        <p:nvSpPr>
          <p:cNvPr id="112" name="Овал 111"/>
          <p:cNvSpPr/>
          <p:nvPr/>
        </p:nvSpPr>
        <p:spPr bwMode="auto">
          <a:xfrm>
            <a:off x="6833030" y="4352005"/>
            <a:ext cx="300775" cy="30700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rgbClr val="C3C3C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114" name="TextBox 24"/>
          <p:cNvSpPr txBox="1"/>
          <p:nvPr/>
        </p:nvSpPr>
        <p:spPr>
          <a:xfrm>
            <a:off x="6817752" y="4794323"/>
            <a:ext cx="2035271" cy="24929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6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200" dirty="0"/>
              <a:t>открыто </a:t>
            </a:r>
            <a:r>
              <a:rPr lang="ru-RU" sz="2400" kern="0" spc="-200" dirty="0">
                <a:solidFill>
                  <a:srgbClr val="C00000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1</a:t>
            </a:r>
            <a:r>
              <a:rPr lang="ru-RU" sz="1200" dirty="0"/>
              <a:t> месторождение</a:t>
            </a:r>
          </a:p>
          <a:p>
            <a:r>
              <a:rPr lang="ru-RU" sz="1000" dirty="0"/>
              <a:t>Южно- </a:t>
            </a:r>
            <a:r>
              <a:rPr lang="ru-RU" sz="1000" dirty="0" err="1"/>
              <a:t>Лунское</a:t>
            </a:r>
            <a:endParaRPr lang="ru-RU" sz="1000" dirty="0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" t="937" r="4033" b="1223"/>
          <a:stretch/>
        </p:blipFill>
        <p:spPr>
          <a:xfrm>
            <a:off x="5687086" y="3713276"/>
            <a:ext cx="1093743" cy="1521920"/>
          </a:xfrm>
          <a:prstGeom prst="rect">
            <a:avLst/>
          </a:prstGeom>
          <a:ln>
            <a:noFill/>
          </a:ln>
        </p:spPr>
      </p:pic>
      <p:sp>
        <p:nvSpPr>
          <p:cNvPr id="214" name="Прямоугольник 213"/>
          <p:cNvSpPr/>
          <p:nvPr/>
        </p:nvSpPr>
        <p:spPr bwMode="auto">
          <a:xfrm>
            <a:off x="5704178" y="5285949"/>
            <a:ext cx="3275799" cy="3377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 bwMode="auto">
          <a:xfrm>
            <a:off x="7224738" y="5296232"/>
            <a:ext cx="378000" cy="31718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/>
              <a:t>3</a:t>
            </a:r>
            <a:r>
              <a:rPr lang="en-US" sz="1400" b="1" dirty="0"/>
              <a:t>D</a:t>
            </a:r>
            <a:endParaRPr kumimoji="0" lang="ru-RU" sz="1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10" name="Прямоугольник 109"/>
          <p:cNvSpPr/>
          <p:nvPr/>
        </p:nvSpPr>
        <p:spPr bwMode="auto">
          <a:xfrm>
            <a:off x="5692608" y="5293256"/>
            <a:ext cx="379570" cy="3231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/>
              <a:t>2</a:t>
            </a:r>
            <a:r>
              <a:rPr lang="en-US" sz="1400" b="1" dirty="0"/>
              <a:t>D</a:t>
            </a:r>
            <a:endParaRPr kumimoji="0" lang="ru-RU" sz="1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11" name="TextBox 24"/>
          <p:cNvSpPr txBox="1"/>
          <p:nvPr/>
        </p:nvSpPr>
        <p:spPr>
          <a:xfrm>
            <a:off x="6128868" y="5330175"/>
            <a:ext cx="1138898" cy="24929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65000"/>
              </a:lnSpc>
            </a:pPr>
            <a:r>
              <a:rPr lang="ru-RU" sz="1600" b="1" dirty="0">
                <a:solidFill>
                  <a:srgbClr val="0079C2"/>
                </a:solidFill>
              </a:rPr>
              <a:t> </a:t>
            </a:r>
          </a:p>
        </p:txBody>
      </p:sp>
      <p:sp>
        <p:nvSpPr>
          <p:cNvPr id="87" name="TextBox 24"/>
          <p:cNvSpPr txBox="1"/>
          <p:nvPr/>
        </p:nvSpPr>
        <p:spPr>
          <a:xfrm>
            <a:off x="7625595" y="5353035"/>
            <a:ext cx="1180802" cy="249299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65000"/>
              </a:lnSpc>
            </a:pPr>
            <a:r>
              <a:rPr lang="ru-RU" sz="1600" b="1" dirty="0">
                <a:solidFill>
                  <a:srgbClr val="0079C2"/>
                </a:solidFill>
              </a:rPr>
              <a:t>10 307 </a:t>
            </a:r>
            <a:r>
              <a:rPr lang="ru-RU" sz="1100" dirty="0"/>
              <a:t>км</a:t>
            </a:r>
            <a:r>
              <a:rPr lang="ru-RU" sz="1100" baseline="30000" dirty="0"/>
              <a:t>2</a:t>
            </a:r>
          </a:p>
        </p:txBody>
      </p:sp>
      <p:sp>
        <p:nvSpPr>
          <p:cNvPr id="100" name="TextBox 24"/>
          <p:cNvSpPr txBox="1"/>
          <p:nvPr/>
        </p:nvSpPr>
        <p:spPr>
          <a:xfrm>
            <a:off x="6072178" y="5353035"/>
            <a:ext cx="1225252" cy="249299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65000"/>
              </a:lnSpc>
            </a:pPr>
            <a:r>
              <a:rPr lang="ru-RU" sz="1600" b="1" dirty="0">
                <a:solidFill>
                  <a:srgbClr val="0079C2"/>
                </a:solidFill>
              </a:rPr>
              <a:t>8 000 </a:t>
            </a:r>
            <a:r>
              <a:rPr lang="ru-RU" sz="1100" dirty="0" err="1"/>
              <a:t>пог.км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692608" y="5694278"/>
            <a:ext cx="3275799" cy="3377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54" name="Прямоугольник 253"/>
          <p:cNvSpPr/>
          <p:nvPr/>
        </p:nvSpPr>
        <p:spPr bwMode="auto">
          <a:xfrm>
            <a:off x="7224738" y="5701585"/>
            <a:ext cx="378000" cy="3231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ru-RU" sz="1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08" name="TextBox 24"/>
          <p:cNvSpPr txBox="1"/>
          <p:nvPr/>
        </p:nvSpPr>
        <p:spPr>
          <a:xfrm>
            <a:off x="7625594" y="5761364"/>
            <a:ext cx="1217901" cy="249299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65000"/>
              </a:lnSpc>
            </a:pPr>
            <a:r>
              <a:rPr lang="ru-RU" sz="1600" b="1" dirty="0">
                <a:solidFill>
                  <a:srgbClr val="0079C2"/>
                </a:solidFill>
              </a:rPr>
              <a:t>968,2 </a:t>
            </a:r>
            <a:r>
              <a:rPr lang="ru-RU" sz="1100" dirty="0"/>
              <a:t>млрд т </a:t>
            </a:r>
            <a:r>
              <a:rPr lang="ru-RU" sz="1100" dirty="0" err="1"/>
              <a:t>у.т</a:t>
            </a:r>
            <a:r>
              <a:rPr lang="ru-RU" sz="1100" dirty="0"/>
              <a:t>  </a:t>
            </a:r>
          </a:p>
        </p:txBody>
      </p:sp>
      <p:sp>
        <p:nvSpPr>
          <p:cNvPr id="109" name="TextBox 24"/>
          <p:cNvSpPr txBox="1"/>
          <p:nvPr/>
        </p:nvSpPr>
        <p:spPr>
          <a:xfrm>
            <a:off x="6074766" y="5761364"/>
            <a:ext cx="1167070" cy="249299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65000"/>
              </a:lnSpc>
            </a:pPr>
            <a:r>
              <a:rPr lang="ru-RU" sz="1600" b="1" dirty="0">
                <a:solidFill>
                  <a:srgbClr val="0079C2"/>
                </a:solidFill>
              </a:rPr>
              <a:t>12 </a:t>
            </a:r>
            <a:r>
              <a:rPr lang="ru-RU" sz="1100" dirty="0"/>
              <a:t>шт.</a:t>
            </a:r>
          </a:p>
        </p:txBody>
      </p:sp>
      <p:sp>
        <p:nvSpPr>
          <p:cNvPr id="102" name="Прямоугольник 101"/>
          <p:cNvSpPr/>
          <p:nvPr/>
        </p:nvSpPr>
        <p:spPr bwMode="auto">
          <a:xfrm>
            <a:off x="5695196" y="5701585"/>
            <a:ext cx="379570" cy="3231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ru-RU" sz="1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216" y="5722625"/>
            <a:ext cx="240314" cy="281056"/>
          </a:xfrm>
          <a:prstGeom prst="rect">
            <a:avLst/>
          </a:prstGeom>
        </p:spPr>
      </p:pic>
      <p:sp>
        <p:nvSpPr>
          <p:cNvPr id="178" name="Прямоугольник 177"/>
          <p:cNvSpPr/>
          <p:nvPr/>
        </p:nvSpPr>
        <p:spPr bwMode="auto">
          <a:xfrm>
            <a:off x="2141294" y="1200090"/>
            <a:ext cx="3414584" cy="2397211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90" name="Прямоугольник 289"/>
          <p:cNvSpPr/>
          <p:nvPr/>
        </p:nvSpPr>
        <p:spPr bwMode="auto">
          <a:xfrm>
            <a:off x="2191827" y="2802275"/>
            <a:ext cx="3275799" cy="3377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91" name="Прямоугольник 290"/>
          <p:cNvSpPr/>
          <p:nvPr/>
        </p:nvSpPr>
        <p:spPr bwMode="auto">
          <a:xfrm>
            <a:off x="2191827" y="2809582"/>
            <a:ext cx="379570" cy="3231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/>
              <a:t>2D</a:t>
            </a:r>
            <a:endParaRPr kumimoji="0" lang="ru-RU" sz="1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92" name="Прямоугольник 291"/>
          <p:cNvSpPr/>
          <p:nvPr/>
        </p:nvSpPr>
        <p:spPr bwMode="auto">
          <a:xfrm>
            <a:off x="3718812" y="2809582"/>
            <a:ext cx="379570" cy="3231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/>
              <a:t>3</a:t>
            </a:r>
            <a:r>
              <a:rPr lang="en-US" sz="1400" b="1" dirty="0"/>
              <a:t>D</a:t>
            </a:r>
            <a:endParaRPr kumimoji="0" lang="ru-RU" sz="1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4098382" y="2832010"/>
            <a:ext cx="1141200" cy="324000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65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0079C2"/>
                </a:solidFill>
              </a:rPr>
              <a:t>20 475 </a:t>
            </a:r>
            <a:r>
              <a:rPr lang="ru-RU" sz="1100" dirty="0"/>
              <a:t>км</a:t>
            </a:r>
            <a:r>
              <a:rPr lang="ru-RU" sz="1100" baseline="30000" dirty="0"/>
              <a:t>2</a:t>
            </a:r>
          </a:p>
        </p:txBody>
      </p:sp>
      <p:sp>
        <p:nvSpPr>
          <p:cNvPr id="93" name="TextBox 24"/>
          <p:cNvSpPr txBox="1"/>
          <p:nvPr/>
        </p:nvSpPr>
        <p:spPr>
          <a:xfrm>
            <a:off x="2571398" y="2832010"/>
            <a:ext cx="1142766" cy="324000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65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0079C2"/>
                </a:solidFill>
              </a:rPr>
              <a:t>6 450 </a:t>
            </a:r>
            <a:r>
              <a:rPr lang="ru-RU" sz="1100" dirty="0" err="1"/>
              <a:t>пог.км</a:t>
            </a:r>
            <a:endParaRPr lang="ru-RU" sz="1100" baseline="30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82173" y="1182575"/>
            <a:ext cx="10262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cap="all" dirty="0">
                <a:solidFill>
                  <a:schemeClr val="accent1">
                    <a:lumMod val="50000"/>
                  </a:schemeClr>
                </a:solidFill>
              </a:rPr>
              <a:t>Карское море</a:t>
            </a:r>
          </a:p>
        </p:txBody>
      </p:sp>
      <p:grpSp>
        <p:nvGrpSpPr>
          <p:cNvPr id="267" name="Группа 266"/>
          <p:cNvGrpSpPr/>
          <p:nvPr/>
        </p:nvGrpSpPr>
        <p:grpSpPr>
          <a:xfrm>
            <a:off x="4711742" y="1240270"/>
            <a:ext cx="796690" cy="796690"/>
            <a:chOff x="3718159" y="1735827"/>
            <a:chExt cx="796690" cy="796690"/>
          </a:xfrm>
        </p:grpSpPr>
        <p:sp>
          <p:nvSpPr>
            <p:cNvPr id="268" name="Овал 267"/>
            <p:cNvSpPr/>
            <p:nvPr/>
          </p:nvSpPr>
          <p:spPr bwMode="auto">
            <a:xfrm>
              <a:off x="3718159" y="1735827"/>
              <a:ext cx="796690" cy="7966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69" name="Овал 268"/>
            <p:cNvSpPr/>
            <p:nvPr/>
          </p:nvSpPr>
          <p:spPr bwMode="auto">
            <a:xfrm>
              <a:off x="3759642" y="1777310"/>
              <a:ext cx="713724" cy="7137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70" name="TextBox 24"/>
            <p:cNvSpPr txBox="1"/>
            <p:nvPr/>
          </p:nvSpPr>
          <p:spPr>
            <a:xfrm>
              <a:off x="3792686" y="1941179"/>
              <a:ext cx="64763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i="0" u="none" strike="noStrike" kern="0" cap="none" spc="-200" normalizeH="0">
                  <a:ln>
                    <a:noFill/>
                  </a:ln>
                  <a:solidFill>
                    <a:srgbClr val="037BC3"/>
                  </a:solidFill>
                  <a:effectLst/>
                  <a:uLnTx/>
                  <a:uFillTx/>
                  <a:latin typeface="Arial" panose="020B0604020202020204" pitchFamily="34" charset="0"/>
                  <a:ea typeface="Segoe UI Symbol" panose="020B0502040204020203" pitchFamily="34" charset="0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ru-RU" sz="2400" b="1" dirty="0"/>
                <a:t>11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3842505" y="2263215"/>
              <a:ext cx="547998" cy="1624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1" i="0" u="none" strike="noStrike" cap="none" spc="0" normalizeH="0" baseline="0">
                  <a:ln>
                    <a:noFill/>
                  </a:ln>
                  <a:solidFill>
                    <a:srgbClr val="037BC3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</a:rPr>
                <a:t>шт.</a:t>
              </a:r>
            </a:p>
          </p:txBody>
        </p:sp>
        <p:sp>
          <p:nvSpPr>
            <p:cNvPr id="272" name="TextBox 24"/>
            <p:cNvSpPr txBox="1"/>
            <p:nvPr/>
          </p:nvSpPr>
          <p:spPr>
            <a:xfrm>
              <a:off x="3768582" y="1828821"/>
              <a:ext cx="695844" cy="244035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85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>
                <a:lnSpc>
                  <a:spcPct val="70000"/>
                </a:lnSpc>
              </a:pPr>
              <a:r>
                <a:rPr lang="ru-RU" sz="1000" spc="-40" dirty="0"/>
                <a:t>Участков</a:t>
              </a:r>
            </a:p>
          </p:txBody>
        </p:sp>
      </p:grpSp>
      <p:sp>
        <p:nvSpPr>
          <p:cNvPr id="115" name="TextBox 24"/>
          <p:cNvSpPr txBox="1"/>
          <p:nvPr/>
        </p:nvSpPr>
        <p:spPr>
          <a:xfrm>
            <a:off x="3694117" y="2211067"/>
            <a:ext cx="1739847" cy="487148"/>
          </a:xfrm>
          <a:prstGeom prst="rect">
            <a:avLst/>
          </a:prstGeom>
          <a:noFill/>
        </p:spPr>
        <p:txBody>
          <a:bodyPr wrap="square" lIns="36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6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200" dirty="0"/>
              <a:t>открыто </a:t>
            </a:r>
            <a:r>
              <a:rPr lang="ru-RU" sz="2400" kern="0" spc="-200" dirty="0">
                <a:solidFill>
                  <a:srgbClr val="C00000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2 </a:t>
            </a:r>
            <a:r>
              <a:rPr lang="ru-RU" sz="1200" dirty="0"/>
              <a:t>месторождения</a:t>
            </a:r>
          </a:p>
          <a:p>
            <a:r>
              <a:rPr lang="ru-RU" sz="1050" dirty="0"/>
              <a:t>им. В.А. </a:t>
            </a:r>
            <a:r>
              <a:rPr lang="ru-RU" sz="1050" dirty="0" err="1"/>
              <a:t>Динкова</a:t>
            </a:r>
            <a:r>
              <a:rPr lang="ru-RU" sz="1050" dirty="0"/>
              <a:t>  </a:t>
            </a:r>
          </a:p>
          <a:p>
            <a:r>
              <a:rPr lang="ru-RU" sz="1050" dirty="0" err="1"/>
              <a:t>Нярмейское</a:t>
            </a:r>
            <a:endParaRPr lang="ru-RU" sz="1050" dirty="0"/>
          </a:p>
          <a:p>
            <a:endParaRPr lang="ru-RU" sz="1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1" t="4849" r="2862" b="3367"/>
          <a:stretch/>
        </p:blipFill>
        <p:spPr>
          <a:xfrm>
            <a:off x="2194621" y="1233653"/>
            <a:ext cx="1445556" cy="1504040"/>
          </a:xfrm>
          <a:prstGeom prst="rect">
            <a:avLst/>
          </a:prstGeom>
        </p:spPr>
      </p:pic>
      <p:sp>
        <p:nvSpPr>
          <p:cNvPr id="113" name="Овал 112"/>
          <p:cNvSpPr/>
          <p:nvPr/>
        </p:nvSpPr>
        <p:spPr bwMode="auto">
          <a:xfrm>
            <a:off x="3675523" y="1752846"/>
            <a:ext cx="300775" cy="30700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rgbClr val="C3C3C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289" name="Прямоугольник 288"/>
          <p:cNvSpPr/>
          <p:nvPr/>
        </p:nvSpPr>
        <p:spPr bwMode="auto">
          <a:xfrm>
            <a:off x="2195317" y="3212853"/>
            <a:ext cx="3275799" cy="3377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93" name="Прямоугольник 292"/>
          <p:cNvSpPr/>
          <p:nvPr/>
        </p:nvSpPr>
        <p:spPr bwMode="auto">
          <a:xfrm>
            <a:off x="2191827" y="3220160"/>
            <a:ext cx="379570" cy="3231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ru-RU" sz="1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294" name="Рисунок 29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4157" y="3241200"/>
            <a:ext cx="240314" cy="281056"/>
          </a:xfrm>
          <a:prstGeom prst="rect">
            <a:avLst/>
          </a:prstGeom>
        </p:spPr>
      </p:pic>
      <p:sp>
        <p:nvSpPr>
          <p:cNvPr id="295" name="Прямоугольник 294"/>
          <p:cNvSpPr/>
          <p:nvPr/>
        </p:nvSpPr>
        <p:spPr bwMode="auto">
          <a:xfrm>
            <a:off x="3718812" y="3220160"/>
            <a:ext cx="379570" cy="3231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ru-RU" sz="1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94" name="TextBox 24"/>
          <p:cNvSpPr txBox="1"/>
          <p:nvPr/>
        </p:nvSpPr>
        <p:spPr>
          <a:xfrm>
            <a:off x="2564851" y="3242588"/>
            <a:ext cx="1138898" cy="324000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65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0079C2"/>
                </a:solidFill>
              </a:rPr>
              <a:t>3 </a:t>
            </a:r>
            <a:r>
              <a:rPr lang="ru-RU" sz="1100" dirty="0"/>
              <a:t>шт.</a:t>
            </a:r>
          </a:p>
        </p:txBody>
      </p:sp>
      <p:sp>
        <p:nvSpPr>
          <p:cNvPr id="95" name="TextBox 24"/>
          <p:cNvSpPr txBox="1"/>
          <p:nvPr/>
        </p:nvSpPr>
        <p:spPr>
          <a:xfrm>
            <a:off x="4102740" y="3242588"/>
            <a:ext cx="1138898" cy="324000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65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0079C2"/>
                </a:solidFill>
              </a:rPr>
              <a:t>870,0 </a:t>
            </a:r>
            <a:r>
              <a:rPr lang="ru-RU" sz="1100" dirty="0"/>
              <a:t>млрд т </a:t>
            </a:r>
            <a:r>
              <a:rPr lang="ru-RU" sz="1100" dirty="0" err="1"/>
              <a:t>у.т</a:t>
            </a:r>
            <a:endParaRPr lang="ru-RU" sz="11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3789" y="3220170"/>
            <a:ext cx="304826" cy="323116"/>
          </a:xfrm>
          <a:prstGeom prst="rect">
            <a:avLst/>
          </a:prstGeom>
        </p:spPr>
      </p:pic>
      <p:sp>
        <p:nvSpPr>
          <p:cNvPr id="173" name="Прямоугольник 172"/>
          <p:cNvSpPr/>
          <p:nvPr/>
        </p:nvSpPr>
        <p:spPr bwMode="auto">
          <a:xfrm>
            <a:off x="2139207" y="3669341"/>
            <a:ext cx="3414584" cy="2397211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3457727" y="3714116"/>
            <a:ext cx="1368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cap="all" dirty="0">
                <a:solidFill>
                  <a:schemeClr val="accent1">
                    <a:lumMod val="50000"/>
                  </a:schemeClr>
                </a:solidFill>
              </a:rPr>
              <a:t>Обско-</a:t>
            </a:r>
            <a:r>
              <a:rPr lang="ru-RU" sz="1000" b="1" cap="all" dirty="0" err="1">
                <a:solidFill>
                  <a:schemeClr val="accent1">
                    <a:lumMod val="50000"/>
                  </a:schemeClr>
                </a:solidFill>
              </a:rPr>
              <a:t>Тазовское</a:t>
            </a:r>
            <a:endParaRPr lang="ru-RU" sz="1000" b="1" cap="all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900" dirty="0">
                <a:solidFill>
                  <a:schemeClr val="accent1">
                    <a:lumMod val="50000"/>
                  </a:schemeClr>
                </a:solidFill>
              </a:rPr>
              <a:t>мелководье и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</a:rPr>
              <a:t>Приямальский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</a:rPr>
              <a:t> шельф</a:t>
            </a:r>
          </a:p>
        </p:txBody>
      </p:sp>
      <p:grpSp>
        <p:nvGrpSpPr>
          <p:cNvPr id="261" name="Группа 260"/>
          <p:cNvGrpSpPr/>
          <p:nvPr/>
        </p:nvGrpSpPr>
        <p:grpSpPr>
          <a:xfrm>
            <a:off x="4711742" y="3708819"/>
            <a:ext cx="796690" cy="796690"/>
            <a:chOff x="3718159" y="1735827"/>
            <a:chExt cx="796690" cy="796690"/>
          </a:xfrm>
        </p:grpSpPr>
        <p:sp>
          <p:nvSpPr>
            <p:cNvPr id="262" name="Овал 261"/>
            <p:cNvSpPr/>
            <p:nvPr/>
          </p:nvSpPr>
          <p:spPr bwMode="auto">
            <a:xfrm>
              <a:off x="3718159" y="1735827"/>
              <a:ext cx="796690" cy="7966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63" name="Овал 262"/>
            <p:cNvSpPr/>
            <p:nvPr/>
          </p:nvSpPr>
          <p:spPr bwMode="auto">
            <a:xfrm>
              <a:off x="3759642" y="1777310"/>
              <a:ext cx="713724" cy="7137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64" name="TextBox 24"/>
            <p:cNvSpPr txBox="1"/>
            <p:nvPr/>
          </p:nvSpPr>
          <p:spPr>
            <a:xfrm>
              <a:off x="3792686" y="1941179"/>
              <a:ext cx="64763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i="0" u="none" strike="noStrike" kern="0" cap="none" spc="-200" normalizeH="0">
                  <a:ln>
                    <a:noFill/>
                  </a:ln>
                  <a:solidFill>
                    <a:srgbClr val="037BC3"/>
                  </a:solidFill>
                  <a:effectLst/>
                  <a:uLnTx/>
                  <a:uFillTx/>
                  <a:latin typeface="Arial" panose="020B0604020202020204" pitchFamily="34" charset="0"/>
                  <a:ea typeface="Segoe UI Symbol" panose="020B0502040204020203" pitchFamily="34" charset="0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ru-RU" sz="2400" b="1" dirty="0"/>
                <a:t>4</a:t>
              </a: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3856794" y="2263215"/>
              <a:ext cx="547998" cy="1624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1" i="0" u="none" strike="noStrike" cap="none" spc="0" normalizeH="0" baseline="0">
                  <a:ln>
                    <a:noFill/>
                  </a:ln>
                  <a:solidFill>
                    <a:srgbClr val="037BC3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</a:rPr>
                <a:t>шт.</a:t>
              </a:r>
            </a:p>
          </p:txBody>
        </p:sp>
        <p:sp>
          <p:nvSpPr>
            <p:cNvPr id="266" name="TextBox 24"/>
            <p:cNvSpPr txBox="1"/>
            <p:nvPr/>
          </p:nvSpPr>
          <p:spPr>
            <a:xfrm>
              <a:off x="3768582" y="1828821"/>
              <a:ext cx="695844" cy="244035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85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>
                <a:lnSpc>
                  <a:spcPct val="70000"/>
                </a:lnSpc>
              </a:pPr>
              <a:r>
                <a:rPr lang="ru-RU" sz="1000" spc="-40" dirty="0"/>
                <a:t>Участка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3" t="55623" r="25488" b="3299"/>
          <a:stretch/>
        </p:blipFill>
        <p:spPr>
          <a:xfrm>
            <a:off x="2202527" y="3716463"/>
            <a:ext cx="1210029" cy="1504274"/>
          </a:xfrm>
          <a:prstGeom prst="rect">
            <a:avLst/>
          </a:prstGeom>
        </p:spPr>
      </p:pic>
      <p:sp>
        <p:nvSpPr>
          <p:cNvPr id="282" name="Прямоугольник 281"/>
          <p:cNvSpPr/>
          <p:nvPr/>
        </p:nvSpPr>
        <p:spPr bwMode="auto">
          <a:xfrm>
            <a:off x="2191827" y="5285949"/>
            <a:ext cx="3275799" cy="3377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83" name="Прямоугольник 282"/>
          <p:cNvSpPr/>
          <p:nvPr/>
        </p:nvSpPr>
        <p:spPr bwMode="auto">
          <a:xfrm>
            <a:off x="2191827" y="5293256"/>
            <a:ext cx="379570" cy="3231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/>
              <a:t>2D</a:t>
            </a:r>
            <a:endParaRPr kumimoji="0" lang="ru-RU" sz="1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84" name="Прямоугольник 283"/>
          <p:cNvSpPr/>
          <p:nvPr/>
        </p:nvSpPr>
        <p:spPr bwMode="auto">
          <a:xfrm>
            <a:off x="3718812" y="5293256"/>
            <a:ext cx="379570" cy="3231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/>
              <a:t>3</a:t>
            </a:r>
            <a:r>
              <a:rPr lang="en-US" sz="1400" b="1" dirty="0"/>
              <a:t>D</a:t>
            </a:r>
            <a:endParaRPr kumimoji="0" lang="ru-RU" sz="1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89" name="TextBox 24"/>
          <p:cNvSpPr txBox="1"/>
          <p:nvPr/>
        </p:nvSpPr>
        <p:spPr>
          <a:xfrm>
            <a:off x="4098382" y="5353035"/>
            <a:ext cx="1201356" cy="249299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65000"/>
              </a:lnSpc>
            </a:pPr>
            <a:r>
              <a:rPr lang="ru-RU" sz="1600" b="1" dirty="0">
                <a:solidFill>
                  <a:srgbClr val="0079C2"/>
                </a:solidFill>
              </a:rPr>
              <a:t>4 285,7 </a:t>
            </a:r>
            <a:r>
              <a:rPr lang="ru-RU" sz="1100" dirty="0"/>
              <a:t>км</a:t>
            </a:r>
            <a:r>
              <a:rPr lang="ru-RU" sz="1100" baseline="30000" dirty="0"/>
              <a:t>2</a:t>
            </a:r>
          </a:p>
        </p:txBody>
      </p:sp>
      <p:sp>
        <p:nvSpPr>
          <p:cNvPr id="101" name="TextBox 24"/>
          <p:cNvSpPr txBox="1"/>
          <p:nvPr/>
        </p:nvSpPr>
        <p:spPr>
          <a:xfrm>
            <a:off x="2571397" y="5353035"/>
            <a:ext cx="1177564" cy="249299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65000"/>
              </a:lnSpc>
            </a:pPr>
            <a:r>
              <a:rPr lang="ru-RU" sz="1600" b="1" dirty="0">
                <a:solidFill>
                  <a:srgbClr val="0079C2"/>
                </a:solidFill>
              </a:rPr>
              <a:t>0 </a:t>
            </a:r>
            <a:r>
              <a:rPr lang="ru-RU" sz="1100" dirty="0" err="1"/>
              <a:t>пог.км</a:t>
            </a:r>
            <a:endParaRPr lang="ru-RU" sz="1100" baseline="30000" dirty="0"/>
          </a:p>
        </p:txBody>
      </p:sp>
      <p:sp>
        <p:nvSpPr>
          <p:cNvPr id="281" name="Прямоугольник 280"/>
          <p:cNvSpPr/>
          <p:nvPr/>
        </p:nvSpPr>
        <p:spPr bwMode="auto">
          <a:xfrm>
            <a:off x="2195317" y="5694278"/>
            <a:ext cx="3275799" cy="3377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85" name="Прямоугольник 284"/>
          <p:cNvSpPr/>
          <p:nvPr/>
        </p:nvSpPr>
        <p:spPr bwMode="auto">
          <a:xfrm>
            <a:off x="2191827" y="5701585"/>
            <a:ext cx="379570" cy="3231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ru-RU" sz="1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286" name="Рисунок 285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4157" y="5722625"/>
            <a:ext cx="240314" cy="281056"/>
          </a:xfrm>
          <a:prstGeom prst="rect">
            <a:avLst/>
          </a:prstGeom>
        </p:spPr>
      </p:pic>
      <p:sp>
        <p:nvSpPr>
          <p:cNvPr id="287" name="Прямоугольник 286"/>
          <p:cNvSpPr/>
          <p:nvPr/>
        </p:nvSpPr>
        <p:spPr bwMode="auto">
          <a:xfrm>
            <a:off x="3718812" y="5701585"/>
            <a:ext cx="379570" cy="3231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ru-RU" sz="1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2571397" y="5761364"/>
            <a:ext cx="1177564" cy="249299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65000"/>
              </a:lnSpc>
            </a:pPr>
            <a:r>
              <a:rPr lang="ru-RU" sz="1600" b="1" dirty="0">
                <a:solidFill>
                  <a:srgbClr val="0079C2"/>
                </a:solidFill>
              </a:rPr>
              <a:t>4 </a:t>
            </a:r>
            <a:r>
              <a:rPr lang="ru-RU" sz="1100" dirty="0"/>
              <a:t>шт.</a:t>
            </a:r>
          </a:p>
        </p:txBody>
      </p:sp>
      <p:sp>
        <p:nvSpPr>
          <p:cNvPr id="91" name="TextBox 24"/>
          <p:cNvSpPr txBox="1"/>
          <p:nvPr/>
        </p:nvSpPr>
        <p:spPr>
          <a:xfrm>
            <a:off x="4100042" y="5761364"/>
            <a:ext cx="1272890" cy="249299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65000"/>
              </a:lnSpc>
            </a:pPr>
            <a:r>
              <a:rPr lang="ru-RU" sz="1600" b="1" dirty="0">
                <a:solidFill>
                  <a:srgbClr val="0079C2"/>
                </a:solidFill>
              </a:rPr>
              <a:t>613, 4 </a:t>
            </a:r>
            <a:r>
              <a:rPr lang="ru-RU" sz="1100" dirty="0"/>
              <a:t>млрд т </a:t>
            </a:r>
            <a:r>
              <a:rPr lang="ru-RU" sz="1100" dirty="0" err="1"/>
              <a:t>у.т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9242" y="5701595"/>
            <a:ext cx="304826" cy="323116"/>
          </a:xfrm>
          <a:prstGeom prst="rect">
            <a:avLst/>
          </a:prstGeom>
        </p:spPr>
      </p:pic>
      <p:sp>
        <p:nvSpPr>
          <p:cNvPr id="172" name="Прямоугольник 171"/>
          <p:cNvSpPr/>
          <p:nvPr/>
        </p:nvSpPr>
        <p:spPr bwMode="auto">
          <a:xfrm>
            <a:off x="5626444" y="1200090"/>
            <a:ext cx="3414584" cy="2397211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7184349" y="1182575"/>
            <a:ext cx="11961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cap="all" dirty="0">
                <a:solidFill>
                  <a:schemeClr val="accent1">
                    <a:lumMod val="50000"/>
                  </a:schemeClr>
                </a:solidFill>
              </a:rPr>
              <a:t>Баренцево море</a:t>
            </a:r>
          </a:p>
        </p:txBody>
      </p:sp>
      <p:grpSp>
        <p:nvGrpSpPr>
          <p:cNvPr id="255" name="Группа 254"/>
          <p:cNvGrpSpPr/>
          <p:nvPr/>
        </p:nvGrpSpPr>
        <p:grpSpPr>
          <a:xfrm>
            <a:off x="8186978" y="1240270"/>
            <a:ext cx="796690" cy="796690"/>
            <a:chOff x="3718159" y="1735827"/>
            <a:chExt cx="796690" cy="796690"/>
          </a:xfrm>
        </p:grpSpPr>
        <p:sp>
          <p:nvSpPr>
            <p:cNvPr id="256" name="Овал 255"/>
            <p:cNvSpPr/>
            <p:nvPr/>
          </p:nvSpPr>
          <p:spPr bwMode="auto">
            <a:xfrm>
              <a:off x="3718159" y="1735827"/>
              <a:ext cx="796690" cy="7966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57" name="Овал 256"/>
            <p:cNvSpPr/>
            <p:nvPr/>
          </p:nvSpPr>
          <p:spPr bwMode="auto">
            <a:xfrm>
              <a:off x="3759642" y="1777310"/>
              <a:ext cx="713724" cy="7137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58" name="TextBox 24"/>
            <p:cNvSpPr txBox="1"/>
            <p:nvPr/>
          </p:nvSpPr>
          <p:spPr>
            <a:xfrm>
              <a:off x="3792686" y="1941179"/>
              <a:ext cx="64763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i="0" u="none" strike="noStrike" kern="0" cap="none" spc="-200" normalizeH="0">
                  <a:ln>
                    <a:noFill/>
                  </a:ln>
                  <a:solidFill>
                    <a:srgbClr val="037BC3"/>
                  </a:solidFill>
                  <a:effectLst/>
                  <a:uLnTx/>
                  <a:uFillTx/>
                  <a:latin typeface="Arial" panose="020B0604020202020204" pitchFamily="34" charset="0"/>
                  <a:ea typeface="Segoe UI Symbol" panose="020B0502040204020203" pitchFamily="34" charset="0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ru-RU" sz="2400" b="1" dirty="0"/>
                <a:t>5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3856794" y="2263215"/>
              <a:ext cx="547998" cy="1624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1" i="0" u="none" strike="noStrike" cap="none" spc="0" normalizeH="0" baseline="0">
                  <a:ln>
                    <a:noFill/>
                  </a:ln>
                  <a:solidFill>
                    <a:srgbClr val="037BC3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</a:rPr>
                <a:t>шт.</a:t>
              </a:r>
              <a:endParaRPr lang="ru-RU" sz="1000" baseline="30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0" name="TextBox 24"/>
            <p:cNvSpPr txBox="1"/>
            <p:nvPr/>
          </p:nvSpPr>
          <p:spPr>
            <a:xfrm>
              <a:off x="3768582" y="1828821"/>
              <a:ext cx="695844" cy="244035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85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>
                <a:lnSpc>
                  <a:spcPct val="70000"/>
                </a:lnSpc>
              </a:pPr>
              <a:r>
                <a:rPr lang="ru-RU" sz="1000" spc="-40" dirty="0"/>
                <a:t>Участков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5016" r="2492" b="3450"/>
          <a:stretch/>
        </p:blipFill>
        <p:spPr>
          <a:xfrm>
            <a:off x="5687086" y="1246912"/>
            <a:ext cx="1538981" cy="1512039"/>
          </a:xfrm>
          <a:prstGeom prst="rect">
            <a:avLst/>
          </a:prstGeom>
        </p:spPr>
      </p:pic>
      <p:sp>
        <p:nvSpPr>
          <p:cNvPr id="274" name="Прямоугольник 273"/>
          <p:cNvSpPr/>
          <p:nvPr/>
        </p:nvSpPr>
        <p:spPr bwMode="auto">
          <a:xfrm>
            <a:off x="5692608" y="2802275"/>
            <a:ext cx="3275799" cy="3377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75" name="Прямоугольник 274"/>
          <p:cNvSpPr/>
          <p:nvPr/>
        </p:nvSpPr>
        <p:spPr bwMode="auto">
          <a:xfrm>
            <a:off x="5692608" y="2809582"/>
            <a:ext cx="379570" cy="3231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/>
              <a:t>2D</a:t>
            </a:r>
            <a:endParaRPr kumimoji="0" lang="ru-RU" sz="1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76" name="Прямоугольник 275"/>
          <p:cNvSpPr/>
          <p:nvPr/>
        </p:nvSpPr>
        <p:spPr bwMode="auto">
          <a:xfrm>
            <a:off x="7219593" y="2809582"/>
            <a:ext cx="379570" cy="3231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/>
              <a:t>3</a:t>
            </a:r>
            <a:r>
              <a:rPr lang="en-US" sz="1400" b="1" dirty="0"/>
              <a:t>D</a:t>
            </a:r>
            <a:endParaRPr kumimoji="0" lang="ru-RU" sz="1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7599163" y="2869361"/>
            <a:ext cx="1180802" cy="249299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65000"/>
              </a:lnSpc>
            </a:pPr>
            <a:r>
              <a:rPr lang="ru-RU" sz="1600" b="1" dirty="0">
                <a:solidFill>
                  <a:srgbClr val="0079C2"/>
                </a:solidFill>
              </a:rPr>
              <a:t>12 450 </a:t>
            </a:r>
            <a:r>
              <a:rPr lang="ru-RU" sz="1100" dirty="0"/>
              <a:t>км</a:t>
            </a:r>
            <a:r>
              <a:rPr lang="ru-RU" sz="1100" baseline="30000" dirty="0"/>
              <a:t>2</a:t>
            </a:r>
          </a:p>
        </p:txBody>
      </p:sp>
      <p:sp>
        <p:nvSpPr>
          <p:cNvPr id="99" name="TextBox 24"/>
          <p:cNvSpPr txBox="1"/>
          <p:nvPr/>
        </p:nvSpPr>
        <p:spPr>
          <a:xfrm>
            <a:off x="6072178" y="2869361"/>
            <a:ext cx="1192008" cy="249299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65000"/>
              </a:lnSpc>
            </a:pPr>
            <a:r>
              <a:rPr lang="ru-RU" sz="1600" b="1" dirty="0">
                <a:solidFill>
                  <a:srgbClr val="0079C2"/>
                </a:solidFill>
              </a:rPr>
              <a:t>0 </a:t>
            </a:r>
            <a:r>
              <a:rPr lang="ru-RU" sz="1100" dirty="0" err="1"/>
              <a:t>пог.км</a:t>
            </a:r>
            <a:endParaRPr lang="ru-RU" sz="1100" dirty="0"/>
          </a:p>
        </p:txBody>
      </p:sp>
      <p:sp>
        <p:nvSpPr>
          <p:cNvPr id="273" name="Прямоугольник 272"/>
          <p:cNvSpPr/>
          <p:nvPr/>
        </p:nvSpPr>
        <p:spPr bwMode="auto">
          <a:xfrm>
            <a:off x="5696098" y="3212853"/>
            <a:ext cx="3275799" cy="3377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77" name="Прямоугольник 276"/>
          <p:cNvSpPr/>
          <p:nvPr/>
        </p:nvSpPr>
        <p:spPr bwMode="auto">
          <a:xfrm>
            <a:off x="5692608" y="3220160"/>
            <a:ext cx="379570" cy="3231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ru-RU" sz="1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278" name="Рисунок 277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64938" y="3241200"/>
            <a:ext cx="240314" cy="281056"/>
          </a:xfrm>
          <a:prstGeom prst="rect">
            <a:avLst/>
          </a:prstGeom>
        </p:spPr>
      </p:pic>
      <p:sp>
        <p:nvSpPr>
          <p:cNvPr id="279" name="Прямоугольник 278"/>
          <p:cNvSpPr/>
          <p:nvPr/>
        </p:nvSpPr>
        <p:spPr bwMode="auto">
          <a:xfrm>
            <a:off x="7219593" y="3220160"/>
            <a:ext cx="379570" cy="3231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ru-RU" sz="1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96" name="TextBox 24"/>
          <p:cNvSpPr txBox="1"/>
          <p:nvPr/>
        </p:nvSpPr>
        <p:spPr>
          <a:xfrm>
            <a:off x="6111749" y="3257079"/>
            <a:ext cx="1138898" cy="24929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65000"/>
              </a:lnSpc>
            </a:pPr>
            <a:endParaRPr lang="ru-RU" sz="1600" b="1" dirty="0">
              <a:solidFill>
                <a:srgbClr val="0079C2"/>
              </a:solidFill>
            </a:endParaRPr>
          </a:p>
        </p:txBody>
      </p:sp>
      <p:sp>
        <p:nvSpPr>
          <p:cNvPr id="97" name="TextBox 24"/>
          <p:cNvSpPr txBox="1"/>
          <p:nvPr/>
        </p:nvSpPr>
        <p:spPr>
          <a:xfrm>
            <a:off x="7607960" y="3279939"/>
            <a:ext cx="1267535" cy="249299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65000"/>
              </a:lnSpc>
            </a:pPr>
            <a:r>
              <a:rPr lang="ru-RU" sz="1600" b="1" dirty="0">
                <a:solidFill>
                  <a:srgbClr val="0079C2"/>
                </a:solidFill>
              </a:rPr>
              <a:t>55,6 </a:t>
            </a:r>
            <a:r>
              <a:rPr lang="ru-RU" sz="1100" dirty="0"/>
              <a:t>млрд т </a:t>
            </a:r>
            <a:r>
              <a:rPr lang="ru-RU" sz="1100" dirty="0" err="1"/>
              <a:t>у.т</a:t>
            </a:r>
            <a:r>
              <a:rPr lang="ru-RU" sz="1100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2492" y="3220170"/>
            <a:ext cx="304826" cy="323116"/>
          </a:xfrm>
          <a:prstGeom prst="rect">
            <a:avLst/>
          </a:prstGeom>
        </p:spPr>
      </p:pic>
      <p:sp>
        <p:nvSpPr>
          <p:cNvPr id="105" name="TextBox 24"/>
          <p:cNvSpPr txBox="1"/>
          <p:nvPr/>
        </p:nvSpPr>
        <p:spPr>
          <a:xfrm>
            <a:off x="6072178" y="3279939"/>
            <a:ext cx="1203193" cy="249299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65000"/>
              </a:lnSpc>
            </a:pPr>
            <a:r>
              <a:rPr lang="ru-RU" sz="1600" b="1" dirty="0">
                <a:solidFill>
                  <a:srgbClr val="0079C2"/>
                </a:solidFill>
              </a:rPr>
              <a:t>0</a:t>
            </a:r>
          </a:p>
        </p:txBody>
      </p:sp>
      <p:pic>
        <p:nvPicPr>
          <p:cNvPr id="118" name="Рисунок 11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58903" y="5708913"/>
            <a:ext cx="304826" cy="323116"/>
          </a:xfrm>
          <a:prstGeom prst="rect">
            <a:avLst/>
          </a:prstGeom>
        </p:spPr>
      </p:pic>
      <p:pic>
        <p:nvPicPr>
          <p:cNvPr id="107" name="Рисунок 106"/>
          <p:cNvPicPr preferRelativeResize="0"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t="13536" r="15592" b="17539"/>
          <a:stretch/>
        </p:blipFill>
        <p:spPr>
          <a:xfrm>
            <a:off x="7619" y="5112125"/>
            <a:ext cx="2030400" cy="1267200"/>
          </a:xfrm>
          <a:prstGeom prst="rect">
            <a:avLst/>
          </a:prstGeom>
          <a:noFill/>
          <a:ln w="15875">
            <a:noFill/>
          </a:ln>
        </p:spPr>
      </p:pic>
      <p:pic>
        <p:nvPicPr>
          <p:cNvPr id="116" name="Рисунок 115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" y="3746415"/>
            <a:ext cx="2030400" cy="1309817"/>
          </a:xfrm>
          <a:prstGeom prst="rect">
            <a:avLst/>
          </a:prstGeom>
        </p:spPr>
      </p:pic>
      <p:pic>
        <p:nvPicPr>
          <p:cNvPr id="117" name="Рисунок 116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" y="1109852"/>
            <a:ext cx="2030400" cy="1217099"/>
          </a:xfrm>
          <a:prstGeom prst="rect">
            <a:avLst/>
          </a:prstGeom>
        </p:spPr>
      </p:pic>
      <p:pic>
        <p:nvPicPr>
          <p:cNvPr id="119" name="Рисунок 118"/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619" y="2382845"/>
            <a:ext cx="2030400" cy="13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3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0B9FF6-0A4E-467C-AC76-120ED62A61D0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30548" y="1681923"/>
            <a:ext cx="2756057" cy="602065"/>
            <a:chOff x="6223773" y="1069379"/>
            <a:chExt cx="2916320" cy="60206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223773" y="1069379"/>
              <a:ext cx="1023260" cy="602065"/>
              <a:chOff x="4919957" y="888851"/>
              <a:chExt cx="999640" cy="602065"/>
            </a:xfrm>
          </p:grpSpPr>
          <p:sp>
            <p:nvSpPr>
              <p:cNvPr id="8" name="TextBox 24"/>
              <p:cNvSpPr txBox="1"/>
              <p:nvPr/>
            </p:nvSpPr>
            <p:spPr>
              <a:xfrm>
                <a:off x="4919957" y="888851"/>
                <a:ext cx="99964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kern="0" spc="-400" dirty="0">
                    <a:solidFill>
                      <a:srgbClr val="037BC3"/>
                    </a:solidFill>
                    <a:latin typeface="Arial" panose="020B0604020202020204" pitchFamily="34" charset="0"/>
                    <a:ea typeface="Segoe UI Symbol" panose="020B0502040204020203" pitchFamily="34" charset="0"/>
                    <a:cs typeface="Arial" panose="020B0604020202020204" pitchFamily="34" charset="0"/>
                  </a:rPr>
                  <a:t>33,0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929151" y="1310687"/>
                <a:ext cx="628605" cy="1802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1" i="0" u="none" strike="noStrike" cap="none" spc="0" normalizeH="0" baseline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dirty="0"/>
                  <a:t>тыс. км</a:t>
                </a:r>
                <a:r>
                  <a:rPr lang="ru-RU" baseline="30000" dirty="0"/>
                  <a:t>2</a:t>
                </a:r>
              </a:p>
            </p:txBody>
          </p:sp>
        </p:grpSp>
        <p:sp>
          <p:nvSpPr>
            <p:cNvPr id="7" name="TextBox 24"/>
            <p:cNvSpPr txBox="1"/>
            <p:nvPr/>
          </p:nvSpPr>
          <p:spPr>
            <a:xfrm>
              <a:off x="6986473" y="1190951"/>
              <a:ext cx="2153620" cy="249299"/>
            </a:xfrm>
            <a:prstGeom prst="rect">
              <a:avLst/>
            </a:prstGeom>
            <a:noFill/>
          </p:spPr>
          <p:txBody>
            <a:bodyPr wrap="square" lIns="36000" tIns="0" rIns="0" bIns="0" rtlCol="0" anchor="ctr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65000"/>
                </a:lnSpc>
              </a:pPr>
              <a:r>
                <a:rPr lang="ru-RU" sz="1400" dirty="0"/>
                <a:t>сейсморазведочные </a:t>
              </a:r>
              <a:br>
                <a:rPr lang="ru-RU" sz="1400" dirty="0"/>
              </a:br>
              <a:r>
                <a:rPr lang="ru-RU" sz="1400" dirty="0"/>
                <a:t>работы 3</a:t>
              </a:r>
              <a:r>
                <a:rPr lang="en-US" sz="1400" dirty="0"/>
                <a:t>D</a:t>
              </a:r>
              <a:endParaRPr lang="ru-RU" sz="14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098285" y="2346902"/>
            <a:ext cx="2788320" cy="602065"/>
            <a:chOff x="6189635" y="4753469"/>
            <a:chExt cx="2950459" cy="602065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189635" y="4753469"/>
              <a:ext cx="1023260" cy="602065"/>
              <a:chOff x="4886607" y="888851"/>
              <a:chExt cx="999640" cy="6020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886607" y="888851"/>
                <a:ext cx="99964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i="0" u="none" strike="noStrike" kern="0" cap="none" spc="-200" normalizeH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 Symbol" panose="020B0502040204020203" pitchFamily="34" charset="0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spc="-100" dirty="0"/>
                  <a:t>6,59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929151" y="1310687"/>
                <a:ext cx="628605" cy="1802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1" i="0" u="none" strike="noStrike" cap="none" spc="0" normalizeH="0" baseline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dirty="0"/>
                  <a:t>тыс. м</a:t>
                </a:r>
              </a:p>
            </p:txBody>
          </p:sp>
        </p:grpSp>
        <p:sp>
          <p:nvSpPr>
            <p:cNvPr id="12" name="TextBox 24"/>
            <p:cNvSpPr txBox="1"/>
            <p:nvPr/>
          </p:nvSpPr>
          <p:spPr>
            <a:xfrm>
              <a:off x="6986472" y="4875041"/>
              <a:ext cx="2153622" cy="249299"/>
            </a:xfrm>
            <a:prstGeom prst="rect">
              <a:avLst/>
            </a:prstGeom>
            <a:noFill/>
          </p:spPr>
          <p:txBody>
            <a:bodyPr wrap="square" lIns="36000" tIns="0" rIns="0" bIns="0" rtlCol="0" anchor="ctr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6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dirty="0"/>
                <a:t>поисково-разведочное </a:t>
              </a:r>
              <a:br>
                <a:rPr lang="ru-RU" dirty="0"/>
              </a:br>
              <a:r>
                <a:rPr lang="ru-RU" dirty="0"/>
                <a:t>бурение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086729" y="2964312"/>
            <a:ext cx="2808772" cy="628347"/>
            <a:chOff x="6167994" y="2885142"/>
            <a:chExt cx="2972100" cy="628347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167994" y="2885142"/>
              <a:ext cx="1023260" cy="628347"/>
              <a:chOff x="4865466" y="862569"/>
              <a:chExt cx="999640" cy="628347"/>
            </a:xfrm>
          </p:grpSpPr>
          <p:sp>
            <p:nvSpPr>
              <p:cNvPr id="18" name="TextBox 24"/>
              <p:cNvSpPr txBox="1"/>
              <p:nvPr/>
            </p:nvSpPr>
            <p:spPr>
              <a:xfrm>
                <a:off x="4865466" y="862569"/>
                <a:ext cx="99964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i="0" u="none" strike="noStrike" kern="0" cap="none" spc="-200" normalizeH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 Symbol" panose="020B0502040204020203" pitchFamily="34" charset="0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dirty="0"/>
                  <a:t>3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963801" y="1310687"/>
                <a:ext cx="601832" cy="1802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1" i="0" u="none" strike="noStrike" cap="none" spc="0" normalizeH="0" baseline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dirty="0"/>
                  <a:t>шт.</a:t>
                </a:r>
              </a:p>
            </p:txBody>
          </p:sp>
        </p:grpSp>
        <p:sp>
          <p:nvSpPr>
            <p:cNvPr id="17" name="TextBox 24"/>
            <p:cNvSpPr txBox="1"/>
            <p:nvPr/>
          </p:nvSpPr>
          <p:spPr>
            <a:xfrm>
              <a:off x="6986472" y="3032996"/>
              <a:ext cx="2153622" cy="249299"/>
            </a:xfrm>
            <a:prstGeom prst="rect">
              <a:avLst/>
            </a:prstGeom>
            <a:noFill/>
          </p:spPr>
          <p:txBody>
            <a:bodyPr wrap="square" lIns="36000" tIns="0" rIns="0" bIns="0" rtlCol="0" anchor="ctr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65000"/>
                </a:lnSpc>
              </a:pPr>
              <a:r>
                <a:rPr lang="ru-RU" sz="1400" dirty="0"/>
                <a:t>законченные строительством скважины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94770" y="1681923"/>
            <a:ext cx="2756058" cy="602065"/>
            <a:chOff x="6223773" y="4753469"/>
            <a:chExt cx="2916321" cy="602065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6223773" y="4753469"/>
              <a:ext cx="1023260" cy="602065"/>
              <a:chOff x="4919957" y="888851"/>
              <a:chExt cx="999640" cy="60206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919957" y="888851"/>
                <a:ext cx="99964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i="0" u="none" strike="noStrike" kern="0" cap="none" spc="-200" normalizeH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 Symbol" panose="020B0502040204020203" pitchFamily="34" charset="0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spc="-250" dirty="0"/>
                  <a:t>870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929151" y="1310687"/>
                <a:ext cx="628605" cy="1802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1" i="0" u="none" strike="noStrike" cap="none" spc="0" normalizeH="0" baseline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dirty="0"/>
                  <a:t>млрд м</a:t>
                </a:r>
                <a:r>
                  <a:rPr lang="ru-RU" baseline="30000" dirty="0"/>
                  <a:t>3</a:t>
                </a:r>
              </a:p>
            </p:txBody>
          </p:sp>
        </p:grpSp>
        <p:sp>
          <p:nvSpPr>
            <p:cNvPr id="22" name="TextBox 24"/>
            <p:cNvSpPr txBox="1"/>
            <p:nvPr/>
          </p:nvSpPr>
          <p:spPr>
            <a:xfrm>
              <a:off x="6986473" y="4875041"/>
              <a:ext cx="2153621" cy="249299"/>
            </a:xfrm>
            <a:prstGeom prst="rect">
              <a:avLst/>
            </a:prstGeom>
            <a:noFill/>
          </p:spPr>
          <p:txBody>
            <a:bodyPr wrap="square" lIns="36000" tIns="0" rIns="0" bIns="0" rtlCol="0" anchor="ctr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6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dirty="0"/>
                <a:t>прирост запасов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94770" y="2346902"/>
            <a:ext cx="2756059" cy="602065"/>
            <a:chOff x="6223773" y="4753469"/>
            <a:chExt cx="2916322" cy="602065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223773" y="4753469"/>
              <a:ext cx="1023260" cy="602065"/>
              <a:chOff x="4919957" y="888851"/>
              <a:chExt cx="999640" cy="60206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4919957" y="888851"/>
                <a:ext cx="99964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i="0" u="none" strike="noStrike" kern="0" cap="none" spc="-200" normalizeH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 Symbol" panose="020B0502040204020203" pitchFamily="34" charset="0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spc="-250" dirty="0"/>
                  <a:t>290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929151" y="1310687"/>
                <a:ext cx="628605" cy="1802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1" i="0" u="none" strike="noStrike" cap="none" spc="0" normalizeH="0" baseline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dirty="0"/>
                  <a:t>млрд м</a:t>
                </a:r>
                <a:r>
                  <a:rPr lang="ru-RU" baseline="30000" dirty="0"/>
                  <a:t>3</a:t>
                </a:r>
              </a:p>
            </p:txBody>
          </p:sp>
        </p:grpSp>
        <p:sp>
          <p:nvSpPr>
            <p:cNvPr id="27" name="TextBox 24"/>
            <p:cNvSpPr txBox="1"/>
            <p:nvPr/>
          </p:nvSpPr>
          <p:spPr>
            <a:xfrm>
              <a:off x="6986472" y="4875041"/>
              <a:ext cx="2153623" cy="249299"/>
            </a:xfrm>
            <a:prstGeom prst="rect">
              <a:avLst/>
            </a:prstGeom>
            <a:noFill/>
          </p:spPr>
          <p:txBody>
            <a:bodyPr wrap="square" lIns="36000" tIns="0" rIns="0" bIns="0" rtlCol="0" anchor="ctr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6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dirty="0"/>
                <a:t>средний прирост запасов </a:t>
              </a:r>
              <a:br>
                <a:rPr lang="ru-RU" dirty="0"/>
              </a:br>
              <a:r>
                <a:rPr lang="ru-RU" dirty="0"/>
                <a:t>на 1 скважину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03664" y="2990594"/>
            <a:ext cx="2747163" cy="602065"/>
            <a:chOff x="6197715" y="2911424"/>
            <a:chExt cx="2906909" cy="602065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6197715" y="2911424"/>
              <a:ext cx="1049320" cy="602065"/>
              <a:chOff x="4894499" y="888851"/>
              <a:chExt cx="1025098" cy="602065"/>
            </a:xfrm>
          </p:grpSpPr>
          <p:sp>
            <p:nvSpPr>
              <p:cNvPr id="35" name="TextBox 24"/>
              <p:cNvSpPr txBox="1"/>
              <p:nvPr/>
            </p:nvSpPr>
            <p:spPr>
              <a:xfrm>
                <a:off x="4919957" y="888851"/>
                <a:ext cx="99964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i="0" u="none" strike="noStrike" kern="0" cap="none" spc="-200" normalizeH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 Symbol" panose="020B0502040204020203" pitchFamily="34" charset="0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dirty="0"/>
                  <a:t>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894499" y="1310687"/>
                <a:ext cx="671135" cy="1802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1" i="0" u="none" strike="noStrike" cap="none" spc="0" normalizeH="0" baseline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dirty="0"/>
                  <a:t>млн м</a:t>
                </a:r>
                <a:r>
                  <a:rPr lang="ru-RU" baseline="30000" dirty="0"/>
                  <a:t>3</a:t>
                </a:r>
              </a:p>
            </p:txBody>
          </p:sp>
        </p:grpSp>
        <p:sp>
          <p:nvSpPr>
            <p:cNvPr id="34" name="TextBox 24"/>
            <p:cNvSpPr txBox="1"/>
            <p:nvPr/>
          </p:nvSpPr>
          <p:spPr>
            <a:xfrm>
              <a:off x="6951003" y="3032996"/>
              <a:ext cx="2153621" cy="249299"/>
            </a:xfrm>
            <a:prstGeom prst="rect">
              <a:avLst/>
            </a:prstGeom>
            <a:noFill/>
          </p:spPr>
          <p:txBody>
            <a:bodyPr wrap="square" lIns="36000" tIns="0" rIns="0" bIns="0" rtlCol="0" anchor="ctr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65000"/>
                </a:lnSpc>
              </a:pPr>
              <a:r>
                <a:rPr lang="ru-RU" sz="1400" dirty="0"/>
                <a:t>получен дебит природного газа при испытании скважин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25914" y="3059578"/>
            <a:ext cx="649240" cy="1802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37BC3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dirty="0"/>
              <a:t>в сутки</a:t>
            </a:r>
            <a:endParaRPr lang="ru-RU" baseline="30000" dirty="0"/>
          </a:p>
        </p:txBody>
      </p:sp>
      <p:sp>
        <p:nvSpPr>
          <p:cNvPr id="38" name="TextBox 24"/>
          <p:cNvSpPr txBox="1"/>
          <p:nvPr/>
        </p:nvSpPr>
        <p:spPr>
          <a:xfrm>
            <a:off x="644718" y="1286572"/>
            <a:ext cx="4186589" cy="2329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Рекордные показатели для российских компаний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осуществляющих деятельность на шельфе РФ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5977703" y="2346902"/>
            <a:ext cx="2901185" cy="602065"/>
            <a:chOff x="6223773" y="1069379"/>
            <a:chExt cx="3069887" cy="602065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6223773" y="1069379"/>
              <a:ext cx="1023260" cy="602065"/>
              <a:chOff x="4919957" y="888851"/>
              <a:chExt cx="999640" cy="602065"/>
            </a:xfrm>
          </p:grpSpPr>
          <p:sp>
            <p:nvSpPr>
              <p:cNvPr id="56" name="TextBox 24"/>
              <p:cNvSpPr txBox="1"/>
              <p:nvPr/>
            </p:nvSpPr>
            <p:spPr>
              <a:xfrm>
                <a:off x="4919957" y="888851"/>
                <a:ext cx="99964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kern="0" spc="-400" dirty="0">
                    <a:solidFill>
                      <a:srgbClr val="037BC3"/>
                    </a:solidFill>
                    <a:latin typeface="Arial" panose="020B0604020202020204" pitchFamily="34" charset="0"/>
                    <a:ea typeface="Segoe UI Symbol" panose="020B0502040204020203" pitchFamily="34" charset="0"/>
                    <a:cs typeface="Arial" panose="020B0604020202020204" pitchFamily="34" charset="0"/>
                  </a:rPr>
                  <a:t>50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929151" y="1310687"/>
                <a:ext cx="628605" cy="1802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1" i="0" u="none" strike="noStrike" cap="none" spc="0" normalizeH="0" baseline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dirty="0"/>
                  <a:t>единиц</a:t>
                </a:r>
                <a:endParaRPr lang="ru-RU" baseline="30000" dirty="0"/>
              </a:p>
            </p:txBody>
          </p:sp>
        </p:grpSp>
        <p:sp>
          <p:nvSpPr>
            <p:cNvPr id="55" name="TextBox 24"/>
            <p:cNvSpPr txBox="1"/>
            <p:nvPr/>
          </p:nvSpPr>
          <p:spPr>
            <a:xfrm>
              <a:off x="6986473" y="1190951"/>
              <a:ext cx="2307187" cy="249299"/>
            </a:xfrm>
            <a:prstGeom prst="rect">
              <a:avLst/>
            </a:prstGeom>
            <a:noFill/>
          </p:spPr>
          <p:txBody>
            <a:bodyPr wrap="square" lIns="36000" tIns="0" rIns="0" bIns="0" rtlCol="0" anchor="ctr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65000"/>
                </a:lnSpc>
              </a:pPr>
              <a:r>
                <a:rPr lang="ru-RU" sz="1400" dirty="0"/>
                <a:t>ежегодно задействуется </a:t>
              </a:r>
              <a:br>
                <a:rPr lang="ru-RU" sz="1400" dirty="0"/>
              </a:br>
              <a:r>
                <a:rPr lang="ru-RU" sz="1400" dirty="0"/>
                <a:t>судов в составе флота </a:t>
              </a:r>
            </a:p>
          </p:txBody>
        </p:sp>
      </p:grpSp>
      <p:sp>
        <p:nvSpPr>
          <p:cNvPr id="59" name="Пятиугольник 58"/>
          <p:cNvSpPr/>
          <p:nvPr/>
        </p:nvSpPr>
        <p:spPr bwMode="auto">
          <a:xfrm rot="5400000">
            <a:off x="4427532" y="1451118"/>
            <a:ext cx="288936" cy="4838138"/>
          </a:xfrm>
          <a:prstGeom prst="homePlate">
            <a:avLst>
              <a:gd name="adj" fmla="val 100000"/>
            </a:avLst>
          </a:prstGeom>
          <a:solidFill>
            <a:schemeClr val="bg2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Aft>
                <a:spcPts val="300"/>
              </a:spcAft>
              <a:buFont typeface="Wingdings" panose="05000000000000000000" pitchFamily="2" charset="2"/>
              <a:buNone/>
            </a:pPr>
            <a:endParaRPr lang="ru-RU" sz="1200" b="1">
              <a:solidFill>
                <a:srgbClr val="002060"/>
              </a:solidFill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2265405" y="0"/>
            <a:ext cx="687859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000" b="1" dirty="0">
                <a:latin typeface="Arial Narrow" pitchFamily="34" charset="0"/>
              </a:rPr>
              <a:t>Основные достижения на Арктическом континентальном шельфе РФ</a:t>
            </a:r>
            <a:r>
              <a:rPr lang="en-US" sz="2000" b="1" dirty="0">
                <a:latin typeface="Arial Narrow" pitchFamily="34" charset="0"/>
              </a:rPr>
              <a:t> (</a:t>
            </a:r>
            <a:r>
              <a:rPr lang="ru-RU" sz="2000" b="1" dirty="0">
                <a:latin typeface="Arial Narrow" pitchFamily="34" charset="0"/>
              </a:rPr>
              <a:t>Карское и Баренцево моря)</a:t>
            </a:r>
          </a:p>
        </p:txBody>
      </p:sp>
      <p:sp>
        <p:nvSpPr>
          <p:cNvPr id="61" name="TextBox 24"/>
          <p:cNvSpPr txBox="1"/>
          <p:nvPr/>
        </p:nvSpPr>
        <p:spPr>
          <a:xfrm>
            <a:off x="2749743" y="4125079"/>
            <a:ext cx="3351874" cy="106403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5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ПАО «Газпром»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600" u="sng" dirty="0">
                <a:solidFill>
                  <a:srgbClr val="C00000"/>
                </a:solidFill>
                <a:latin typeface="Arial Narrow" pitchFamily="34" charset="0"/>
              </a:rPr>
              <a:t>занимает лидирующую позицию </a:t>
            </a:r>
            <a:br>
              <a:rPr lang="ru-RU" sz="1600" u="sng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среди отечественных компаний по геологическому изучению недр на континентальном шельфе РФ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6634" y="1199950"/>
            <a:ext cx="240225" cy="265378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350041" y="4012394"/>
            <a:ext cx="1774767" cy="444226"/>
          </a:xfrm>
          <a:prstGeom prst="rect">
            <a:avLst/>
          </a:prstGeom>
          <a:noFill/>
        </p:spPr>
        <p:txBody>
          <a:bodyPr wrap="square" lIns="36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6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200" dirty="0"/>
              <a:t>Открыто уникальное</a:t>
            </a:r>
            <a:br>
              <a:rPr lang="ru-RU" sz="1200" dirty="0"/>
            </a:br>
            <a:r>
              <a:rPr lang="ru-RU" sz="1200" dirty="0"/>
              <a:t>месторождение им. </a:t>
            </a:r>
            <a:r>
              <a:rPr lang="ru-RU" sz="1200" dirty="0" err="1"/>
              <a:t>Динкова</a:t>
            </a:r>
            <a:endParaRPr lang="ru-RU" sz="1200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5976116" y="2990594"/>
            <a:ext cx="3107973" cy="551338"/>
            <a:chOff x="5981834" y="2309112"/>
            <a:chExt cx="2902527" cy="551338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5981834" y="2309112"/>
              <a:ext cx="2902527" cy="551338"/>
              <a:chOff x="5981834" y="2309112"/>
              <a:chExt cx="2902527" cy="55133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6656458" y="2483872"/>
                <a:ext cx="2227903" cy="376578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>
                <a:no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lnSpc>
                    <a:spcPct val="65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4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+mn-lt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dirty="0"/>
                  <a:t>им. </a:t>
                </a:r>
                <a:r>
                  <a:rPr lang="ru-RU" dirty="0" err="1"/>
                  <a:t>Динкова</a:t>
                </a:r>
                <a:r>
                  <a:rPr lang="ru-RU" dirty="0"/>
                  <a:t> ГКМ </a:t>
                </a:r>
              </a:p>
              <a:p>
                <a:r>
                  <a:rPr lang="ru-RU" dirty="0" err="1"/>
                  <a:t>Нярмейское</a:t>
                </a:r>
                <a:r>
                  <a:rPr lang="ru-RU" dirty="0"/>
                  <a:t> ГМ </a:t>
                </a:r>
              </a:p>
              <a:p>
                <a:endParaRPr lang="ru-RU" dirty="0"/>
              </a:p>
            </p:txBody>
          </p:sp>
          <p:sp>
            <p:nvSpPr>
              <p:cNvPr id="70" name="TextBox 24"/>
              <p:cNvSpPr txBox="1"/>
              <p:nvPr/>
            </p:nvSpPr>
            <p:spPr>
              <a:xfrm>
                <a:off x="5981834" y="2309112"/>
                <a:ext cx="96702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i="0" u="none" strike="noStrike" kern="0" cap="none" spc="-200" normalizeH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 Symbol" panose="020B0502040204020203" pitchFamily="34" charset="0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dirty="0"/>
                  <a:t>2</a:t>
                </a: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6209164" y="2368007"/>
              <a:ext cx="649240" cy="1802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1" i="0" u="none" strike="noStrike" cap="none" spc="0" normalizeH="0" baseline="0">
                  <a:ln>
                    <a:noFill/>
                  </a:ln>
                  <a:solidFill>
                    <a:srgbClr val="037BC3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dirty="0"/>
                <a:t>м-я</a:t>
              </a:r>
              <a:endParaRPr lang="ru-RU" baseline="30000" dirty="0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977704" y="1681923"/>
            <a:ext cx="3058891" cy="602065"/>
            <a:chOff x="6223773" y="1069379"/>
            <a:chExt cx="3236763" cy="602065"/>
          </a:xfrm>
        </p:grpSpPr>
        <p:grpSp>
          <p:nvGrpSpPr>
            <p:cNvPr id="75" name="Группа 74"/>
            <p:cNvGrpSpPr/>
            <p:nvPr/>
          </p:nvGrpSpPr>
          <p:grpSpPr>
            <a:xfrm>
              <a:off x="6223773" y="1069379"/>
              <a:ext cx="1023260" cy="602065"/>
              <a:chOff x="4919957" y="888851"/>
              <a:chExt cx="999640" cy="602065"/>
            </a:xfrm>
          </p:grpSpPr>
          <p:sp>
            <p:nvSpPr>
              <p:cNvPr id="77" name="TextBox 24"/>
              <p:cNvSpPr txBox="1"/>
              <p:nvPr/>
            </p:nvSpPr>
            <p:spPr>
              <a:xfrm>
                <a:off x="4919957" y="888851"/>
                <a:ext cx="99964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kern="0" spc="-400" dirty="0">
                    <a:solidFill>
                      <a:srgbClr val="037BC3"/>
                    </a:solidFill>
                    <a:latin typeface="Arial" panose="020B0604020202020204" pitchFamily="34" charset="0"/>
                    <a:ea typeface="Segoe UI Symbol" panose="020B0502040204020203" pitchFamily="34" charset="0"/>
                    <a:cs typeface="Arial" panose="020B0604020202020204" pitchFamily="34" charset="0"/>
                  </a:rPr>
                  <a:t>2,0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929151" y="1310687"/>
                <a:ext cx="628605" cy="1802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1" i="0" u="none" strike="noStrike" cap="none" spc="0" normalizeH="0" baseline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dirty="0"/>
                  <a:t>млн. тонн</a:t>
                </a:r>
                <a:endParaRPr lang="ru-RU" baseline="30000" dirty="0"/>
              </a:p>
            </p:txBody>
          </p:sp>
        </p:grpSp>
        <p:sp>
          <p:nvSpPr>
            <p:cNvPr id="76" name="TextBox 24"/>
            <p:cNvSpPr txBox="1"/>
            <p:nvPr/>
          </p:nvSpPr>
          <p:spPr>
            <a:xfrm>
              <a:off x="6959196" y="1173858"/>
              <a:ext cx="2501340" cy="249299"/>
            </a:xfrm>
            <a:prstGeom prst="rect">
              <a:avLst/>
            </a:prstGeom>
            <a:noFill/>
          </p:spPr>
          <p:txBody>
            <a:bodyPr wrap="square" lIns="36000" tIns="0" rIns="0" bIns="0" rtlCol="0" anchor="ctr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65000"/>
                </a:lnSpc>
              </a:pPr>
              <a:r>
                <a:rPr lang="ru-RU" sz="1400" dirty="0"/>
                <a:t>выполнена буксировка айсберга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354189" y="4036101"/>
            <a:ext cx="2441765" cy="376578"/>
          </a:xfrm>
          <a:prstGeom prst="rect">
            <a:avLst/>
          </a:prstGeom>
          <a:noFill/>
        </p:spPr>
        <p:txBody>
          <a:bodyPr wrap="square" lIns="36000" tIns="0" rIns="0" bIns="0" rtlCol="0" anchor="ctr">
            <a:noAutofit/>
          </a:bodyPr>
          <a:lstStyle>
            <a:defPPr>
              <a:defRPr lang="ru-RU"/>
            </a:defPPr>
            <a:lvl1pPr marL="0" marR="0" lvl="0" indent="0" defTabSz="914400" eaLnBrk="1" fontAlgn="auto" latinLnBrk="0" hangingPunct="1">
              <a:lnSpc>
                <a:spcPct val="6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200" dirty="0"/>
              <a:t>Выполнены рекордные объемы сейсморазведочных работ </a:t>
            </a:r>
            <a:r>
              <a:rPr lang="en-US" sz="1200" dirty="0"/>
              <a:t>3D</a:t>
            </a:r>
            <a:r>
              <a:rPr lang="ru-RU" sz="1200" dirty="0"/>
              <a:t> 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" y="3981373"/>
            <a:ext cx="350556" cy="40596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97" y="3921885"/>
            <a:ext cx="350556" cy="405965"/>
          </a:xfrm>
          <a:prstGeom prst="rect">
            <a:avLst/>
          </a:prstGeom>
        </p:spPr>
      </p:pic>
      <p:grpSp>
        <p:nvGrpSpPr>
          <p:cNvPr id="69" name="Группа 68"/>
          <p:cNvGrpSpPr/>
          <p:nvPr/>
        </p:nvGrpSpPr>
        <p:grpSpPr>
          <a:xfrm>
            <a:off x="2331770" y="3986266"/>
            <a:ext cx="967028" cy="508933"/>
            <a:chOff x="4919957" y="981983"/>
            <a:chExt cx="999640" cy="508933"/>
          </a:xfrm>
        </p:grpSpPr>
        <p:sp>
          <p:nvSpPr>
            <p:cNvPr id="81" name="TextBox 24"/>
            <p:cNvSpPr txBox="1"/>
            <p:nvPr/>
          </p:nvSpPr>
          <p:spPr>
            <a:xfrm>
              <a:off x="4919957" y="981983"/>
              <a:ext cx="99964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spc="-400" dirty="0">
                  <a:solidFill>
                    <a:srgbClr val="037BC3"/>
                  </a:solidFill>
                  <a:latin typeface="Arial" panose="020B0604020202020204" pitchFamily="34" charset="0"/>
                  <a:ea typeface="Segoe UI Symbol" panose="020B0502040204020203" pitchFamily="34" charset="0"/>
                  <a:cs typeface="Arial" panose="020B0604020202020204" pitchFamily="34" charset="0"/>
                </a:rPr>
                <a:t>33, 0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929151" y="1310687"/>
              <a:ext cx="628605" cy="1802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1" i="0" u="none" strike="noStrike" cap="none" spc="0" normalizeH="0" baseline="0">
                  <a:ln>
                    <a:noFill/>
                  </a:ln>
                  <a:solidFill>
                    <a:srgbClr val="037BC3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dirty="0"/>
                <a:t>тыс. км</a:t>
              </a:r>
              <a:r>
                <a:rPr lang="ru-RU" baseline="30000" dirty="0"/>
                <a:t>2</a:t>
              </a: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8300665" y="3940202"/>
            <a:ext cx="926537" cy="520016"/>
            <a:chOff x="4730279" y="990141"/>
            <a:chExt cx="957782" cy="520016"/>
          </a:xfrm>
        </p:grpSpPr>
        <p:sp>
          <p:nvSpPr>
            <p:cNvPr id="92" name="TextBox 24"/>
            <p:cNvSpPr txBox="1"/>
            <p:nvPr/>
          </p:nvSpPr>
          <p:spPr>
            <a:xfrm>
              <a:off x="4730279" y="990141"/>
              <a:ext cx="66403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i="0" u="none" strike="noStrike" kern="0" cap="none" spc="-200" normalizeH="0">
                  <a:ln>
                    <a:noFill/>
                  </a:ln>
                  <a:solidFill>
                    <a:srgbClr val="037BC3"/>
                  </a:solidFill>
                  <a:effectLst/>
                  <a:uLnTx/>
                  <a:uFillTx/>
                  <a:latin typeface="Arial" panose="020B0604020202020204" pitchFamily="34" charset="0"/>
                  <a:ea typeface="Segoe UI Symbol" panose="020B0502040204020203" pitchFamily="34" charset="0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sz="2400" dirty="0"/>
                <a:t>463,7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769428" y="1296147"/>
              <a:ext cx="918633" cy="2140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1" i="0" u="none" strike="noStrike" cap="none" spc="0" normalizeH="0" baseline="0">
                  <a:ln>
                    <a:noFill/>
                  </a:ln>
                  <a:solidFill>
                    <a:srgbClr val="037BC3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dirty="0"/>
                <a:t>млрд м</a:t>
              </a:r>
              <a:r>
                <a:rPr lang="ru-RU" baseline="30000" dirty="0"/>
                <a:t>3</a:t>
              </a:r>
              <a:endParaRPr lang="ru-RU" dirty="0"/>
            </a:p>
          </p:txBody>
        </p:sp>
      </p:grpSp>
      <p:sp>
        <p:nvSpPr>
          <p:cNvPr id="39" name="Двойная стрелка влево/вправо 38"/>
          <p:cNvSpPr/>
          <p:nvPr/>
        </p:nvSpPr>
        <p:spPr bwMode="auto">
          <a:xfrm>
            <a:off x="3098285" y="5479672"/>
            <a:ext cx="3023177" cy="638405"/>
          </a:xfrm>
          <a:prstGeom prst="left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839" y="4403898"/>
            <a:ext cx="3100250" cy="1960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" y="4434473"/>
            <a:ext cx="2723372" cy="193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69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0B9FF6-0A4E-467C-AC76-120ED62A61D0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000" b="1" dirty="0">
                <a:latin typeface="Arial Narrow" pitchFamily="34" charset="0"/>
              </a:rPr>
              <a:t>Проведение ГРР в Карском море в 2019 г.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086542" y="1780159"/>
            <a:ext cx="3104360" cy="595728"/>
            <a:chOff x="6086542" y="1711456"/>
            <a:chExt cx="3104360" cy="595728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6086542" y="1711456"/>
              <a:ext cx="1444792" cy="595728"/>
              <a:chOff x="4603947" y="907233"/>
              <a:chExt cx="1493517" cy="595728"/>
            </a:xfrm>
          </p:grpSpPr>
          <p:sp>
            <p:nvSpPr>
              <p:cNvPr id="126" name="TextBox 24"/>
              <p:cNvSpPr txBox="1"/>
              <p:nvPr/>
            </p:nvSpPr>
            <p:spPr>
              <a:xfrm>
                <a:off x="4603947" y="907233"/>
                <a:ext cx="149351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kern="0" spc="-400" dirty="0">
                    <a:solidFill>
                      <a:srgbClr val="037BC3"/>
                    </a:solidFill>
                    <a:latin typeface="Arial" panose="020B0604020202020204" pitchFamily="34" charset="0"/>
                    <a:ea typeface="Segoe UI Symbol" panose="020B0502040204020203" pitchFamily="34" charset="0"/>
                    <a:cs typeface="Arial" panose="020B0604020202020204" pitchFamily="34" charset="0"/>
                  </a:rPr>
                  <a:t>1  875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5267529" y="1322732"/>
                <a:ext cx="628605" cy="1802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1" i="0" u="none" strike="noStrike" cap="none" spc="0" normalizeH="0" baseline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dirty="0">
                    <a:solidFill>
                      <a:schemeClr val="bg1">
                        <a:lumMod val="75000"/>
                      </a:schemeClr>
                    </a:solidFill>
                  </a:rPr>
                  <a:t>км</a:t>
                </a:r>
                <a:r>
                  <a:rPr lang="ru-RU" baseline="30000" dirty="0">
                    <a:solidFill>
                      <a:schemeClr val="bg1">
                        <a:lumMod val="75000"/>
                      </a:schemeClr>
                    </a:solidFill>
                  </a:rPr>
                  <a:t>2</a:t>
                </a:r>
              </a:p>
            </p:txBody>
          </p:sp>
        </p:grpSp>
        <p:sp>
          <p:nvSpPr>
            <p:cNvPr id="125" name="TextBox 24"/>
            <p:cNvSpPr txBox="1"/>
            <p:nvPr/>
          </p:nvSpPr>
          <p:spPr>
            <a:xfrm>
              <a:off x="7155632" y="1927062"/>
              <a:ext cx="2035270" cy="249299"/>
            </a:xfrm>
            <a:prstGeom prst="rect">
              <a:avLst/>
            </a:prstGeom>
            <a:noFill/>
          </p:spPr>
          <p:txBody>
            <a:bodyPr wrap="square" lIns="36000" tIns="0" rIns="0" bIns="0" rtlCol="0" anchor="ctr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65000"/>
                </a:lnSpc>
              </a:pPr>
              <a:r>
                <a:rPr lang="ru-RU" sz="1400" dirty="0"/>
                <a:t>сейсморазведочные </a:t>
              </a:r>
              <a:br>
                <a:rPr lang="ru-RU" sz="1400" dirty="0"/>
              </a:br>
              <a:r>
                <a:rPr lang="ru-RU" sz="1400" dirty="0"/>
                <a:t>работы 3</a:t>
              </a:r>
              <a:r>
                <a:rPr lang="en-US" sz="1400" dirty="0"/>
                <a:t>D</a:t>
              </a:r>
              <a:endParaRPr lang="ru-RU" sz="1400" dirty="0"/>
            </a:p>
            <a:p>
              <a:pPr>
                <a:lnSpc>
                  <a:spcPct val="65000"/>
                </a:lnSpc>
              </a:pPr>
              <a:r>
                <a:rPr lang="ru-RU" sz="1000" dirty="0"/>
                <a:t>(Северо-</a:t>
              </a:r>
              <a:r>
                <a:rPr lang="ru-RU" sz="1000" dirty="0" err="1"/>
                <a:t>Харасавейский</a:t>
              </a:r>
              <a:r>
                <a:rPr lang="ru-RU" sz="1000" dirty="0"/>
                <a:t>)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971291" y="2410241"/>
            <a:ext cx="3253965" cy="644901"/>
            <a:chOff x="5971291" y="2338827"/>
            <a:chExt cx="3253965" cy="644901"/>
          </a:xfrm>
        </p:grpSpPr>
        <p:grpSp>
          <p:nvGrpSpPr>
            <p:cNvPr id="129" name="Группа 128"/>
            <p:cNvGrpSpPr/>
            <p:nvPr/>
          </p:nvGrpSpPr>
          <p:grpSpPr>
            <a:xfrm>
              <a:off x="5971291" y="2338827"/>
              <a:ext cx="1485032" cy="644901"/>
              <a:chOff x="4355267" y="848410"/>
              <a:chExt cx="1535114" cy="644901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4355267" y="848410"/>
                <a:ext cx="146016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i="0" u="none" strike="noStrike" kern="0" cap="none" spc="-200" normalizeH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 Symbol" panose="020B0502040204020203" pitchFamily="34" charset="0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spc="-100" dirty="0"/>
                  <a:t>5 000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5261776" y="1313082"/>
                <a:ext cx="628605" cy="1802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1" i="0" u="none" strike="noStrike" cap="none" spc="0" normalizeH="0" baseline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dirty="0">
                    <a:solidFill>
                      <a:schemeClr val="bg1">
                        <a:lumMod val="75000"/>
                      </a:schemeClr>
                    </a:solidFill>
                  </a:rPr>
                  <a:t>м</a:t>
                </a:r>
              </a:p>
            </p:txBody>
          </p:sp>
        </p:grpSp>
        <p:sp>
          <p:nvSpPr>
            <p:cNvPr id="130" name="TextBox 24"/>
            <p:cNvSpPr txBox="1"/>
            <p:nvPr/>
          </p:nvSpPr>
          <p:spPr>
            <a:xfrm>
              <a:off x="7189985" y="2536628"/>
              <a:ext cx="2035271" cy="249299"/>
            </a:xfrm>
            <a:prstGeom prst="rect">
              <a:avLst/>
            </a:prstGeom>
            <a:noFill/>
          </p:spPr>
          <p:txBody>
            <a:bodyPr wrap="square" lIns="36000" tIns="0" rIns="0" bIns="0" rtlCol="0" anchor="ctr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6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dirty="0"/>
                <a:t>поисково-разведочное </a:t>
              </a:r>
              <a:br>
                <a:rPr lang="ru-RU" dirty="0"/>
              </a:br>
              <a:r>
                <a:rPr lang="ru-RU" dirty="0"/>
                <a:t>бурение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719183" y="3089496"/>
            <a:ext cx="2506074" cy="653954"/>
            <a:chOff x="6719183" y="2997974"/>
            <a:chExt cx="2506074" cy="653954"/>
          </a:xfrm>
        </p:grpSpPr>
        <p:grpSp>
          <p:nvGrpSpPr>
            <p:cNvPr id="134" name="Группа 133"/>
            <p:cNvGrpSpPr/>
            <p:nvPr/>
          </p:nvGrpSpPr>
          <p:grpSpPr>
            <a:xfrm>
              <a:off x="6719183" y="2997974"/>
              <a:ext cx="967028" cy="653954"/>
              <a:chOff x="5292915" y="811394"/>
              <a:chExt cx="999640" cy="653954"/>
            </a:xfrm>
          </p:grpSpPr>
          <p:sp>
            <p:nvSpPr>
              <p:cNvPr id="136" name="TextBox 24"/>
              <p:cNvSpPr txBox="1"/>
              <p:nvPr/>
            </p:nvSpPr>
            <p:spPr>
              <a:xfrm>
                <a:off x="5292915" y="811394"/>
                <a:ext cx="99964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i="0" u="none" strike="noStrike" kern="0" cap="none" spc="-200" normalizeH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 Symbol" panose="020B0502040204020203" pitchFamily="34" charset="0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dirty="0"/>
                  <a:t>2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341510" y="1285119"/>
                <a:ext cx="601833" cy="1802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1" i="0" u="none" strike="noStrike" cap="none" spc="0" normalizeH="0" baseline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dirty="0">
                    <a:solidFill>
                      <a:schemeClr val="bg1">
                        <a:lumMod val="75000"/>
                      </a:schemeClr>
                    </a:solidFill>
                  </a:rPr>
                  <a:t>шт.</a:t>
                </a:r>
              </a:p>
            </p:txBody>
          </p:sp>
        </p:grpSp>
        <p:sp>
          <p:nvSpPr>
            <p:cNvPr id="135" name="TextBox 24"/>
            <p:cNvSpPr txBox="1"/>
            <p:nvPr/>
          </p:nvSpPr>
          <p:spPr>
            <a:xfrm>
              <a:off x="7189985" y="3200302"/>
              <a:ext cx="2035272" cy="249299"/>
            </a:xfrm>
            <a:prstGeom prst="rect">
              <a:avLst/>
            </a:prstGeom>
            <a:noFill/>
          </p:spPr>
          <p:txBody>
            <a:bodyPr wrap="square" lIns="36000" tIns="0" rIns="0" bIns="0" rtlCol="0" anchor="ctr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65000"/>
                </a:lnSpc>
              </a:pPr>
              <a:r>
                <a:rPr lang="ru-RU" sz="1400" dirty="0"/>
                <a:t>строительство скважин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719183" y="1116020"/>
            <a:ext cx="2506074" cy="629785"/>
            <a:chOff x="6719183" y="1116020"/>
            <a:chExt cx="2506074" cy="629785"/>
          </a:xfrm>
        </p:grpSpPr>
        <p:grpSp>
          <p:nvGrpSpPr>
            <p:cNvPr id="139" name="Группа 138"/>
            <p:cNvGrpSpPr/>
            <p:nvPr/>
          </p:nvGrpSpPr>
          <p:grpSpPr>
            <a:xfrm>
              <a:off x="6719183" y="1116020"/>
              <a:ext cx="967028" cy="629785"/>
              <a:chOff x="5292915" y="811394"/>
              <a:chExt cx="999640" cy="629785"/>
            </a:xfrm>
          </p:grpSpPr>
          <p:sp>
            <p:nvSpPr>
              <p:cNvPr id="141" name="TextBox 24"/>
              <p:cNvSpPr txBox="1"/>
              <p:nvPr/>
            </p:nvSpPr>
            <p:spPr>
              <a:xfrm>
                <a:off x="5292915" y="811394"/>
                <a:ext cx="99964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i="0" u="none" strike="noStrike" kern="0" cap="none" spc="-200" normalizeH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 Symbol" panose="020B0502040204020203" pitchFamily="34" charset="0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dirty="0"/>
                  <a:t>2</a:t>
                </a: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5338033" y="1260950"/>
                <a:ext cx="601833" cy="1802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1" i="0" u="none" strike="noStrike" cap="none" spc="0" normalizeH="0" baseline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dirty="0">
                    <a:solidFill>
                      <a:schemeClr val="bg1">
                        <a:lumMod val="75000"/>
                      </a:schemeClr>
                    </a:solidFill>
                  </a:rPr>
                  <a:t>шт.</a:t>
                </a:r>
              </a:p>
            </p:txBody>
          </p:sp>
        </p:grpSp>
        <p:sp>
          <p:nvSpPr>
            <p:cNvPr id="140" name="TextBox 24"/>
            <p:cNvSpPr txBox="1"/>
            <p:nvPr/>
          </p:nvSpPr>
          <p:spPr>
            <a:xfrm>
              <a:off x="7189985" y="1306263"/>
              <a:ext cx="2035272" cy="249299"/>
            </a:xfrm>
            <a:prstGeom prst="rect">
              <a:avLst/>
            </a:prstGeom>
            <a:noFill/>
          </p:spPr>
          <p:txBody>
            <a:bodyPr wrap="square" lIns="36000" tIns="0" rIns="0" bIns="0" rtlCol="0" anchor="ctr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65000"/>
                </a:lnSpc>
              </a:pPr>
              <a:r>
                <a:rPr lang="ru-RU" sz="1400" dirty="0"/>
                <a:t>лицензионных участка </a:t>
              </a:r>
              <a:r>
                <a:rPr lang="ru-RU" sz="1000" dirty="0"/>
                <a:t>(Ленинградский, Скуратовский)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043795" y="3777803"/>
            <a:ext cx="2718459" cy="662583"/>
            <a:chOff x="6043795" y="3777803"/>
            <a:chExt cx="2718459" cy="662583"/>
          </a:xfrm>
        </p:grpSpPr>
        <p:grpSp>
          <p:nvGrpSpPr>
            <p:cNvPr id="144" name="Группа 143"/>
            <p:cNvGrpSpPr/>
            <p:nvPr/>
          </p:nvGrpSpPr>
          <p:grpSpPr>
            <a:xfrm>
              <a:off x="6043795" y="3777803"/>
              <a:ext cx="1412528" cy="662583"/>
              <a:chOff x="4462032" y="833339"/>
              <a:chExt cx="1460165" cy="662583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4462032" y="833339"/>
                <a:ext cx="146016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200" i="0" u="none" strike="noStrike" kern="0" cap="none" spc="-200" normalizeH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 Symbol" panose="020B0502040204020203" pitchFamily="34" charset="0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spc="-100" dirty="0"/>
                  <a:t>204,0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4809066" y="1315693"/>
                <a:ext cx="628605" cy="1802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ru-RU"/>
                </a:defPPr>
                <a:lvl1pPr marL="0" marR="0" lvl="0" indent="0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1" i="0" u="none" strike="noStrike" cap="none" spc="0" normalizeH="0" baseline="0">
                    <a:ln>
                      <a:noFill/>
                    </a:ln>
                    <a:solidFill>
                      <a:srgbClr val="037BC3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defRPr>
                </a:lvl1pPr>
                <a:lvl2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defTabSz="914400" eaLnBrk="1" latinLnBrk="0" hangingPunct="1"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dirty="0">
                    <a:solidFill>
                      <a:schemeClr val="bg1">
                        <a:lumMod val="75000"/>
                      </a:schemeClr>
                    </a:solidFill>
                  </a:rPr>
                  <a:t>млрд т </a:t>
                </a:r>
                <a:r>
                  <a:rPr lang="ru-RU" dirty="0" err="1">
                    <a:solidFill>
                      <a:schemeClr val="bg1">
                        <a:lumMod val="75000"/>
                      </a:schemeClr>
                    </a:solidFill>
                  </a:rPr>
                  <a:t>у.т</a:t>
                </a:r>
                <a:r>
                  <a:rPr lang="ru-RU" dirty="0">
                    <a:solidFill>
                      <a:schemeClr val="bg1">
                        <a:lumMod val="75000"/>
                      </a:schemeClr>
                    </a:solidFill>
                  </a:rPr>
                  <a:t>.</a:t>
                </a:r>
              </a:p>
            </p:txBody>
          </p:sp>
        </p:grpSp>
        <p:sp>
          <p:nvSpPr>
            <p:cNvPr id="145" name="TextBox 24"/>
            <p:cNvSpPr txBox="1"/>
            <p:nvPr/>
          </p:nvSpPr>
          <p:spPr>
            <a:xfrm>
              <a:off x="7189985" y="3984445"/>
              <a:ext cx="1572269" cy="249299"/>
            </a:xfrm>
            <a:prstGeom prst="rect">
              <a:avLst/>
            </a:prstGeom>
            <a:noFill/>
          </p:spPr>
          <p:txBody>
            <a:bodyPr wrap="square" lIns="36000" tIns="0" rIns="0" bIns="0" rtlCol="0" anchor="ctr">
              <a:noAutofit/>
            </a:bodyPr>
            <a:lstStyle>
              <a:defPPr>
                <a:defRPr lang="ru-RU"/>
              </a:defPPr>
              <a:lvl1pPr marL="0" marR="0" lvl="0" indent="0" defTabSz="914400" eaLnBrk="1" fontAlgn="auto" latinLnBrk="0" hangingPunct="1">
                <a:lnSpc>
                  <a:spcPct val="6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</a:defRPr>
              </a:lvl1pPr>
              <a:lvl2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2pPr>
              <a:lvl3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3pPr>
              <a:lvl4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4pPr>
              <a:lvl5pPr defTabSz="914400" eaLnBrk="1" latinLnBrk="0" hangingPunct="1">
                <a:defRPr sz="1800">
                  <a:solidFill>
                    <a:schemeClr val="tx1"/>
                  </a:solidFill>
                  <a:latin typeface="+mn-lt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dirty="0"/>
                <a:t>ожидаемый прирост запасов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3" y="1181832"/>
            <a:ext cx="4545239" cy="519194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27" y="2277385"/>
            <a:ext cx="505504" cy="49631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63876" y="2766997"/>
            <a:ext cx="14841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effectLst/>
              </a:rPr>
              <a:t>Ленинградская №4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24" y="1695095"/>
            <a:ext cx="451634" cy="41107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377758" y="1900635"/>
            <a:ext cx="12718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Скуратовская</a:t>
            </a:r>
            <a:r>
              <a:rPr lang="ru-RU" sz="800" b="1" dirty="0">
                <a:solidFill>
                  <a:srgbClr val="C00000"/>
                </a:solidFill>
                <a:latin typeface="Arial Narrow" panose="020B0606020202030204" pitchFamily="34" charset="0"/>
              </a:rPr>
              <a:t> №1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193" y="4377008"/>
            <a:ext cx="3551007" cy="1997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16" y="1100841"/>
            <a:ext cx="1880889" cy="125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80" y="2597398"/>
            <a:ext cx="2105089" cy="157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152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0B9FF6-0A4E-467C-AC76-120ED62A61D0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2268538" y="0"/>
            <a:ext cx="66532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000" b="1" dirty="0">
                <a:latin typeface="Arial Narrow" pitchFamily="34" charset="0"/>
              </a:rPr>
              <a:t>Опыт ООО «Газпром геологоразведка» по проведению инженерных изысканий </a:t>
            </a:r>
            <a:r>
              <a:rPr lang="ru-RU" altLang="ru-RU" sz="2000" b="1" dirty="0">
                <a:latin typeface="Arial Narrow" pitchFamily="34" charset="0"/>
              </a:rPr>
              <a:t> для постановки буровой установки</a:t>
            </a:r>
            <a:endParaRPr lang="ru-RU" sz="2000" b="1" dirty="0">
              <a:latin typeface="Arial Narrow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89512" y="1130705"/>
            <a:ext cx="8936199" cy="502012"/>
            <a:chOff x="99132" y="1130705"/>
            <a:chExt cx="8926580" cy="502012"/>
          </a:xfrm>
        </p:grpSpPr>
        <p:sp>
          <p:nvSpPr>
            <p:cNvPr id="4" name="Прямоугольная выноска 3"/>
            <p:cNvSpPr/>
            <p:nvPr/>
          </p:nvSpPr>
          <p:spPr bwMode="auto">
            <a:xfrm>
              <a:off x="99132" y="1130705"/>
              <a:ext cx="8926580" cy="502012"/>
            </a:xfrm>
            <a:prstGeom prst="wedgeRectCallout">
              <a:avLst>
                <a:gd name="adj1" fmla="val -20229"/>
                <a:gd name="adj2" fmla="val 6219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97616" y="1227823"/>
              <a:ext cx="7247573" cy="307777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ru-RU" sz="1600" b="1" dirty="0">
                  <a:solidFill>
                    <a:srgbClr val="037BC3"/>
                  </a:solidFill>
                </a:rPr>
                <a:t>Определение местоположения «точки» скважины для постановки буровой установки</a:t>
              </a:r>
            </a:p>
          </p:txBody>
        </p:sp>
        <p:sp>
          <p:nvSpPr>
            <p:cNvPr id="3" name="Стрелка вправо 2"/>
            <p:cNvSpPr/>
            <p:nvPr/>
          </p:nvSpPr>
          <p:spPr bwMode="auto">
            <a:xfrm>
              <a:off x="209170" y="1171421"/>
              <a:ext cx="978408" cy="420192"/>
            </a:xfrm>
            <a:prstGeom prst="rightArrow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73578" y="1218939"/>
              <a:ext cx="42479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</a:rPr>
                <a:t>Цель</a:t>
              </a:r>
              <a:r>
                <a:rPr lang="ru-RU" sz="1800" b="1" dirty="0">
                  <a:solidFill>
                    <a:srgbClr val="C00000"/>
                  </a:solidFill>
                </a:rPr>
                <a:t> </a:t>
              </a:r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9513" y="1767126"/>
            <a:ext cx="1940012" cy="1541581"/>
            <a:chOff x="89513" y="1767126"/>
            <a:chExt cx="1940012" cy="1541581"/>
          </a:xfrm>
        </p:grpSpPr>
        <p:sp>
          <p:nvSpPr>
            <p:cNvPr id="17" name="Прямоугольная выноска 16"/>
            <p:cNvSpPr/>
            <p:nvPr/>
          </p:nvSpPr>
          <p:spPr bwMode="auto">
            <a:xfrm rot="16200000">
              <a:off x="276220" y="1590040"/>
              <a:ext cx="1541580" cy="1895754"/>
            </a:xfrm>
            <a:prstGeom prst="wedgeRectCallout">
              <a:avLst>
                <a:gd name="adj1" fmla="val 21642"/>
                <a:gd name="adj2" fmla="val 63349"/>
              </a:avLst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9513" y="2130572"/>
              <a:ext cx="194001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1" indent="-171450">
                <a:buClr>
                  <a:srgbClr val="037BC3"/>
                </a:buClr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</a:rPr>
                <a:t>специальная обработка сейсморазведочных материалов 3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D </a:t>
              </a:r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</a:rPr>
                <a:t>в верхней части разреза</a:t>
              </a:r>
            </a:p>
            <a:p>
              <a:pPr marL="171450" lvl="1" indent="-171450">
                <a:buClr>
                  <a:srgbClr val="037BC3"/>
                </a:buClr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</a:rPr>
                <a:t>исключение возможных рисков</a:t>
              </a:r>
            </a:p>
            <a:p>
              <a:pPr marL="171450" lvl="1" indent="-171450">
                <a:buClr>
                  <a:srgbClr val="037BC3"/>
                </a:buClr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</a:rPr>
                <a:t>обеспечение соответствия нормативным требованиям</a:t>
              </a:r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99132" y="1767126"/>
              <a:ext cx="454919" cy="3459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800" b="1" dirty="0"/>
                <a:t>1</a:t>
              </a:r>
              <a:endParaRPr kumimoji="0" lang="ru-RU" sz="17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328442" y="1767126"/>
            <a:ext cx="1940012" cy="1702274"/>
            <a:chOff x="2325236" y="1767126"/>
            <a:chExt cx="1940012" cy="1702274"/>
          </a:xfrm>
        </p:grpSpPr>
        <p:sp>
          <p:nvSpPr>
            <p:cNvPr id="30" name="Прямоугольная выноска 29"/>
            <p:cNvSpPr/>
            <p:nvPr/>
          </p:nvSpPr>
          <p:spPr bwMode="auto">
            <a:xfrm rot="16200000">
              <a:off x="2511944" y="1590040"/>
              <a:ext cx="1541580" cy="1895754"/>
            </a:xfrm>
            <a:prstGeom prst="wedgeRectCallout">
              <a:avLst>
                <a:gd name="adj1" fmla="val 21642"/>
                <a:gd name="adj2" fmla="val 63349"/>
              </a:avLst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325236" y="2130572"/>
              <a:ext cx="1940012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1" indent="-171450">
                <a:buClr>
                  <a:srgbClr val="037BC3"/>
                </a:buClr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chemeClr val="bg2">
                      <a:lumMod val="50000"/>
                    </a:schemeClr>
                  </a:solidFill>
                </a:rPr>
                <a:t>определение зон распространения основных геологических опасностей</a:t>
              </a:r>
            </a:p>
            <a:p>
              <a:pPr marL="171450" lvl="1" indent="-171450">
                <a:buClr>
                  <a:srgbClr val="037BC3"/>
                </a:buClr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chemeClr val="bg2">
                      <a:lumMod val="50000"/>
                    </a:schemeClr>
                  </a:solidFill>
                </a:rPr>
                <a:t>определение безопасных точек расположения устьев скважин</a:t>
              </a:r>
            </a:p>
            <a:p>
              <a:pPr marL="171450" lvl="1" indent="-171450">
                <a:buClr>
                  <a:srgbClr val="037BC3"/>
                </a:buClr>
                <a:buFont typeface="Arial" panose="020B0604020202020204" pitchFamily="34" charset="0"/>
                <a:buChar char="•"/>
              </a:pPr>
              <a:endParaRPr lang="ru-RU" sz="900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marL="0" lvl="1">
                <a:buClr>
                  <a:srgbClr val="037BC3"/>
                </a:buClr>
              </a:pPr>
              <a:endParaRPr lang="ru-RU" sz="9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71450" lvl="1" indent="-171450">
                <a:buClr>
                  <a:srgbClr val="037BC3"/>
                </a:buClr>
                <a:buFont typeface="Arial" panose="020B0604020202020204" pitchFamily="34" charset="0"/>
                <a:buChar char="•"/>
              </a:pPr>
              <a:endParaRPr lang="ru-RU" sz="900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marL="171450" lvl="1" indent="-171450">
                <a:buClr>
                  <a:srgbClr val="037BC3"/>
                </a:buClr>
                <a:buFont typeface="Arial" panose="020B0604020202020204" pitchFamily="34" charset="0"/>
                <a:buChar char="•"/>
              </a:pPr>
              <a:endParaRPr lang="ru-RU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2334855" y="1767126"/>
              <a:ext cx="454919" cy="3459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800" b="1" dirty="0"/>
                <a:t>2</a:t>
              </a:r>
              <a:endParaRPr kumimoji="0" lang="ru-RU" sz="17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567371" y="1767126"/>
            <a:ext cx="1940012" cy="1541580"/>
            <a:chOff x="4595594" y="1767126"/>
            <a:chExt cx="1940012" cy="1541580"/>
          </a:xfrm>
        </p:grpSpPr>
        <p:sp>
          <p:nvSpPr>
            <p:cNvPr id="34" name="Прямоугольная выноска 33"/>
            <p:cNvSpPr/>
            <p:nvPr/>
          </p:nvSpPr>
          <p:spPr bwMode="auto">
            <a:xfrm rot="16200000">
              <a:off x="4782302" y="1590039"/>
              <a:ext cx="1541580" cy="1895754"/>
            </a:xfrm>
            <a:prstGeom prst="wedgeRectCallout">
              <a:avLst>
                <a:gd name="adj1" fmla="val 21642"/>
                <a:gd name="adj2" fmla="val 63349"/>
              </a:avLst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595594" y="2130572"/>
              <a:ext cx="19400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buClr>
                  <a:srgbClr val="037BC3"/>
                </a:buClr>
              </a:pPr>
              <a:endParaRPr lang="ru-RU" sz="1400" u="sng" dirty="0">
                <a:solidFill>
                  <a:srgbClr val="037BC3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 bwMode="auto">
            <a:xfrm>
              <a:off x="4605213" y="1767126"/>
              <a:ext cx="454919" cy="3459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800" b="1" dirty="0"/>
                <a:t>3</a:t>
              </a:r>
              <a:endParaRPr kumimoji="0" lang="ru-RU" sz="17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806301" y="1767126"/>
            <a:ext cx="2219411" cy="1550167"/>
            <a:chOff x="6806301" y="1767126"/>
            <a:chExt cx="2219411" cy="1550167"/>
          </a:xfrm>
        </p:grpSpPr>
        <p:sp>
          <p:nvSpPr>
            <p:cNvPr id="37" name="Прямоугольная выноска 36"/>
            <p:cNvSpPr/>
            <p:nvPr/>
          </p:nvSpPr>
          <p:spPr bwMode="auto">
            <a:xfrm>
              <a:off x="6806301" y="1767126"/>
              <a:ext cx="2219411" cy="1550167"/>
            </a:xfrm>
            <a:prstGeom prst="wedgeRectCallout">
              <a:avLst>
                <a:gd name="adj1" fmla="val 21642"/>
                <a:gd name="adj2" fmla="val 63349"/>
              </a:avLst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910208" y="2130572"/>
              <a:ext cx="194001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1" indent="-171450">
                <a:buClr>
                  <a:srgbClr val="037BC3"/>
                </a:buClr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chemeClr val="bg2">
                      <a:lumMod val="50000"/>
                    </a:schemeClr>
                  </a:solidFill>
                </a:rPr>
                <a:t>основной и резервной точек заложения скважин</a:t>
              </a:r>
            </a:p>
            <a:p>
              <a:pPr marL="171450" lvl="1" indent="-171450">
                <a:buClr>
                  <a:srgbClr val="037BC3"/>
                </a:buClr>
                <a:buFont typeface="Arial" panose="020B0604020202020204" pitchFamily="34" charset="0"/>
                <a:buChar char="•"/>
              </a:pPr>
              <a:endParaRPr lang="ru-RU" sz="9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6806301" y="1767126"/>
              <a:ext cx="454919" cy="3459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800" b="1" dirty="0"/>
                <a:t>4</a:t>
              </a:r>
              <a:endParaRPr kumimoji="0" lang="ru-RU" sz="17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9513" y="3550119"/>
            <a:ext cx="8936198" cy="641023"/>
            <a:chOff x="99132" y="3550119"/>
            <a:chExt cx="8936198" cy="641023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99132" y="3550119"/>
              <a:ext cx="8936198" cy="641023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 bwMode="auto">
            <a:xfrm>
              <a:off x="99132" y="3558703"/>
              <a:ext cx="454919" cy="34595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800" b="1" dirty="0"/>
                <a:t>5</a:t>
              </a:r>
              <a:endParaRPr kumimoji="0" lang="ru-RU" sz="17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84328" y="3605618"/>
              <a:ext cx="83448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buClr>
                  <a:srgbClr val="037BC3"/>
                </a:buClr>
              </a:pPr>
              <a:r>
                <a:rPr lang="ru-RU" sz="1400" b="1" u="sng" dirty="0">
                  <a:solidFill>
                    <a:srgbClr val="037BC3"/>
                  </a:solidFill>
                </a:rPr>
                <a:t>Бурение пилотного ствола</a:t>
              </a:r>
              <a:endParaRPr lang="ru-RU" sz="1400" u="sng" dirty="0">
                <a:solidFill>
                  <a:srgbClr val="037BC3"/>
                </a:solidFill>
              </a:endParaRPr>
            </a:p>
            <a:p>
              <a:pPr marL="0" lvl="1">
                <a:buClr>
                  <a:srgbClr val="037BC3"/>
                </a:buClr>
              </a:pPr>
              <a:endParaRPr lang="ru-RU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44" y="4305072"/>
            <a:ext cx="3551007" cy="1997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63670" y="1752144"/>
            <a:ext cx="8723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buClr>
                <a:srgbClr val="037BC3"/>
              </a:buClr>
            </a:pPr>
            <a:r>
              <a:rPr lang="en-US" sz="1200" b="1" u="sng" dirty="0" err="1">
                <a:solidFill>
                  <a:srgbClr val="037BC3"/>
                </a:solidFill>
              </a:rPr>
              <a:t>Geohazard</a:t>
            </a:r>
            <a:r>
              <a:rPr lang="ru-RU" sz="1200" u="sng" dirty="0">
                <a:solidFill>
                  <a:srgbClr val="037BC3"/>
                </a:solidFill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76099" y="1714836"/>
            <a:ext cx="1756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037BC3"/>
              </a:buClr>
            </a:pPr>
            <a:r>
              <a:rPr lang="ru-RU" sz="1200" b="1" u="sng" dirty="0">
                <a:solidFill>
                  <a:srgbClr val="037BC3"/>
                </a:solidFill>
              </a:rPr>
              <a:t>Площадные инженерные изыскания</a:t>
            </a:r>
            <a:r>
              <a:rPr lang="ru-RU" sz="1200" u="sng" dirty="0">
                <a:solidFill>
                  <a:srgbClr val="037BC3"/>
                </a:solidFill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90854" y="1721485"/>
            <a:ext cx="1786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037BC3"/>
              </a:buClr>
            </a:pPr>
            <a:r>
              <a:rPr lang="ru-RU" sz="1200" b="1" u="sng" dirty="0">
                <a:solidFill>
                  <a:srgbClr val="037BC3"/>
                </a:solidFill>
              </a:rPr>
              <a:t>Детальные</a:t>
            </a:r>
          </a:p>
          <a:p>
            <a:pPr marL="0" lvl="1">
              <a:buClr>
                <a:srgbClr val="037BC3"/>
              </a:buClr>
            </a:pPr>
            <a:r>
              <a:rPr lang="ru-RU" sz="1200" b="1" u="sng" dirty="0">
                <a:solidFill>
                  <a:srgbClr val="037BC3"/>
                </a:solidFill>
              </a:rPr>
              <a:t>инженерные изыскания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278287" y="1764283"/>
            <a:ext cx="1402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buClr>
                <a:srgbClr val="037BC3"/>
              </a:buClr>
            </a:pPr>
            <a:r>
              <a:rPr lang="ru-RU" sz="1200" b="1" u="sng" dirty="0">
                <a:solidFill>
                  <a:srgbClr val="037BC3"/>
                </a:solidFill>
              </a:rPr>
              <a:t>Утверждение точки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125982" y="4215297"/>
            <a:ext cx="3511155" cy="1976111"/>
            <a:chOff x="20926" y="3747448"/>
            <a:chExt cx="4619134" cy="2656183"/>
          </a:xfrm>
        </p:grpSpPr>
        <p:pic>
          <p:nvPicPr>
            <p:cNvPr id="43" name="Содержимое 6" descr="AVO 2.png"/>
            <p:cNvPicPr>
              <a:picLocks/>
            </p:cNvPicPr>
            <p:nvPr/>
          </p:nvPicPr>
          <p:blipFill>
            <a:blip r:embed="rId4" cstate="print"/>
            <a:srcRect l="20664"/>
            <a:stretch>
              <a:fillRect/>
            </a:stretch>
          </p:blipFill>
          <p:spPr>
            <a:xfrm>
              <a:off x="20926" y="3747448"/>
              <a:ext cx="4619134" cy="26561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4" name="Овал 43"/>
            <p:cNvSpPr/>
            <p:nvPr/>
          </p:nvSpPr>
          <p:spPr bwMode="auto">
            <a:xfrm>
              <a:off x="413248" y="4140944"/>
              <a:ext cx="936104" cy="288032"/>
            </a:xfrm>
            <a:prstGeom prst="ellipse">
              <a:avLst/>
            </a:prstGeom>
            <a:noFill/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pic>
        <p:nvPicPr>
          <p:cNvPr id="45" name="Picture 3" descr="\\msk.ggr.gazprom.ru\data\Downloads\n.rybin\Downloads\trias_2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20" y="4304351"/>
            <a:ext cx="2982993" cy="1988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576990" y="2141010"/>
            <a:ext cx="1878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buClr>
                <a:srgbClr val="037BC3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формирование сводной карты геологических опасностей</a:t>
            </a:r>
          </a:p>
          <a:p>
            <a:pPr marL="171450" lvl="1" indent="-171450">
              <a:buClr>
                <a:srgbClr val="037BC3"/>
              </a:buClr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смещение места заложения скважин </a:t>
            </a:r>
          </a:p>
        </p:txBody>
      </p:sp>
    </p:spTree>
    <p:extLst>
      <p:ext uri="{BB962C8B-B14F-4D97-AF65-F5344CB8AC3E}">
        <p14:creationId xmlns:p14="http://schemas.microsoft.com/office/powerpoint/2010/main" val="349528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017738" y="5813379"/>
            <a:ext cx="1805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ППБУ «Северное сияние»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138208" y="1669654"/>
            <a:ext cx="569675" cy="38561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138208" y="2170410"/>
            <a:ext cx="569675" cy="385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138207" y="2670752"/>
            <a:ext cx="569675" cy="385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38208" y="3171252"/>
            <a:ext cx="569675" cy="38488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42876" y="3823045"/>
            <a:ext cx="8858250" cy="59158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Равнобедренный треугольник 45"/>
          <p:cNvSpPr/>
          <p:nvPr/>
        </p:nvSpPr>
        <p:spPr bwMode="auto">
          <a:xfrm rot="10800000">
            <a:off x="260028" y="3631149"/>
            <a:ext cx="260125" cy="117040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38208" y="1169312"/>
            <a:ext cx="8862918" cy="385200"/>
            <a:chOff x="138208" y="1169312"/>
            <a:chExt cx="8862918" cy="385200"/>
          </a:xfrm>
        </p:grpSpPr>
        <p:sp>
          <p:nvSpPr>
            <p:cNvPr id="30" name="Прямоугольник 29"/>
            <p:cNvSpPr/>
            <p:nvPr/>
          </p:nvSpPr>
          <p:spPr bwMode="auto">
            <a:xfrm>
              <a:off x="138208" y="1169312"/>
              <a:ext cx="8862918" cy="3852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138208" y="1169312"/>
              <a:ext cx="569675" cy="385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92163" y="1254190"/>
              <a:ext cx="669829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</a:rPr>
                <a:t>разработка концептуальных технических решений, подготовка проектной документации</a:t>
              </a:r>
            </a:p>
          </p:txBody>
        </p:sp>
        <p:sp>
          <p:nvSpPr>
            <p:cNvPr id="51" name="Овал 50"/>
            <p:cNvSpPr/>
            <p:nvPr/>
          </p:nvSpPr>
          <p:spPr bwMode="auto">
            <a:xfrm>
              <a:off x="305975" y="1244912"/>
              <a:ext cx="234141" cy="234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58" name="Заголовок 1"/>
          <p:cNvSpPr txBox="1">
            <a:spLocks/>
          </p:cNvSpPr>
          <p:nvPr/>
        </p:nvSpPr>
        <p:spPr>
          <a:xfrm>
            <a:off x="2141838" y="0"/>
            <a:ext cx="70021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000" b="1" dirty="0">
                <a:latin typeface="Arial Narrow" pitchFamily="34" charset="0"/>
              </a:rPr>
              <a:t>Опыт ООО «Газпром геологоразведка» по организации строительства скважин в Арктическом шельфе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287338" y="3864921"/>
            <a:ext cx="8707808" cy="5078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1400" b="1" dirty="0">
                <a:solidFill>
                  <a:srgbClr val="037BC3"/>
                </a:solidFill>
              </a:rPr>
              <a:t>За </a:t>
            </a:r>
            <a:r>
              <a:rPr lang="ru-RU" sz="1800" b="1" dirty="0">
                <a:solidFill>
                  <a:srgbClr val="C00000"/>
                </a:solidFill>
              </a:rPr>
              <a:t>2 </a:t>
            </a:r>
            <a:r>
              <a:rPr lang="ru-RU" sz="1400" b="1" dirty="0">
                <a:solidFill>
                  <a:srgbClr val="037BC3"/>
                </a:solidFill>
              </a:rPr>
              <a:t>года ООО «Газпром геологоразведка» провела </a:t>
            </a:r>
            <a:r>
              <a:rPr lang="ru-RU" sz="1800" b="1" dirty="0">
                <a:solidFill>
                  <a:srgbClr val="C00000"/>
                </a:solidFill>
              </a:rPr>
              <a:t>36</a:t>
            </a:r>
            <a:r>
              <a:rPr lang="ru-RU" sz="1400" b="1" dirty="0">
                <a:solidFill>
                  <a:srgbClr val="037BC3"/>
                </a:solidFill>
              </a:rPr>
              <a:t> мероприятий по подготовке к строительству скважин</a:t>
            </a:r>
          </a:p>
          <a:p>
            <a:pPr>
              <a:lnSpc>
                <a:spcPct val="75000"/>
              </a:lnSpc>
            </a:pPr>
            <a:r>
              <a:rPr lang="ru-RU" sz="1400" b="1" dirty="0">
                <a:solidFill>
                  <a:srgbClr val="037BC3"/>
                </a:solidFill>
              </a:rPr>
              <a:t>В результате закончено строительством </a:t>
            </a:r>
            <a:r>
              <a:rPr lang="ru-RU" sz="1800" b="1" dirty="0">
                <a:solidFill>
                  <a:srgbClr val="C00000"/>
                </a:solidFill>
              </a:rPr>
              <a:t>3</a:t>
            </a:r>
            <a:r>
              <a:rPr lang="ru-RU" sz="1400" b="1" dirty="0">
                <a:solidFill>
                  <a:srgbClr val="037BC3"/>
                </a:solidFill>
              </a:rPr>
              <a:t> скважины общей проходкой </a:t>
            </a:r>
            <a:r>
              <a:rPr lang="ru-RU" sz="1800" b="1" dirty="0">
                <a:solidFill>
                  <a:srgbClr val="C00000"/>
                </a:solidFill>
              </a:rPr>
              <a:t>6 590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м</a:t>
            </a:r>
            <a:endParaRPr lang="ru-RU" sz="1400" b="1" dirty="0">
              <a:solidFill>
                <a:srgbClr val="037BC3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4540557"/>
            <a:ext cx="2747696" cy="17514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67" y="4505746"/>
            <a:ext cx="3237470" cy="1821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71" y="4550821"/>
            <a:ext cx="3077203" cy="1730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138208" y="1669861"/>
            <a:ext cx="8862918" cy="385200"/>
            <a:chOff x="138208" y="1669861"/>
            <a:chExt cx="8862918" cy="385200"/>
          </a:xfrm>
        </p:grpSpPr>
        <p:sp>
          <p:nvSpPr>
            <p:cNvPr id="33" name="Прямоугольник 32"/>
            <p:cNvSpPr/>
            <p:nvPr/>
          </p:nvSpPr>
          <p:spPr bwMode="auto">
            <a:xfrm>
              <a:off x="138208" y="1669861"/>
              <a:ext cx="8862918" cy="3852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92163" y="1754739"/>
              <a:ext cx="669829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</a:rPr>
                <a:t>обеспечение своевременной закупки материалов и оборудования для ГРР</a:t>
              </a:r>
            </a:p>
          </p:txBody>
        </p:sp>
        <p:sp>
          <p:nvSpPr>
            <p:cNvPr id="44" name="Овал 43"/>
            <p:cNvSpPr/>
            <p:nvPr/>
          </p:nvSpPr>
          <p:spPr bwMode="auto">
            <a:xfrm>
              <a:off x="305973" y="1747002"/>
              <a:ext cx="234141" cy="234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38208" y="2170410"/>
            <a:ext cx="8862918" cy="385200"/>
            <a:chOff x="138208" y="2170410"/>
            <a:chExt cx="8862918" cy="385200"/>
          </a:xfrm>
        </p:grpSpPr>
        <p:sp>
          <p:nvSpPr>
            <p:cNvPr id="36" name="Прямоугольник 35"/>
            <p:cNvSpPr/>
            <p:nvPr/>
          </p:nvSpPr>
          <p:spPr bwMode="auto">
            <a:xfrm>
              <a:off x="138208" y="2170410"/>
              <a:ext cx="8862918" cy="3852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792163" y="2255288"/>
              <a:ext cx="669829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</a:rPr>
                <a:t>обеспечение своевременного выполнения сервисных услуг</a:t>
              </a:r>
            </a:p>
          </p:txBody>
        </p:sp>
        <p:sp>
          <p:nvSpPr>
            <p:cNvPr id="47" name="Овал 46"/>
            <p:cNvSpPr/>
            <p:nvPr/>
          </p:nvSpPr>
          <p:spPr bwMode="auto">
            <a:xfrm>
              <a:off x="305971" y="2249092"/>
              <a:ext cx="234141" cy="234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38207" y="2670752"/>
            <a:ext cx="8862918" cy="385200"/>
            <a:chOff x="138207" y="2670752"/>
            <a:chExt cx="8862918" cy="385200"/>
          </a:xfrm>
        </p:grpSpPr>
        <p:sp>
          <p:nvSpPr>
            <p:cNvPr id="39" name="Прямоугольник 38"/>
            <p:cNvSpPr/>
            <p:nvPr/>
          </p:nvSpPr>
          <p:spPr bwMode="auto">
            <a:xfrm>
              <a:off x="138207" y="2670752"/>
              <a:ext cx="8862918" cy="3852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92163" y="2755630"/>
              <a:ext cx="646207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</a:rPr>
                <a:t>обеспечение модификации буровой установки и перегон на точку расположения</a:t>
              </a:r>
            </a:p>
          </p:txBody>
        </p:sp>
        <p:sp>
          <p:nvSpPr>
            <p:cNvPr id="50" name="Овал 49"/>
            <p:cNvSpPr/>
            <p:nvPr/>
          </p:nvSpPr>
          <p:spPr bwMode="auto">
            <a:xfrm>
              <a:off x="305969" y="2751182"/>
              <a:ext cx="234141" cy="234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38208" y="3171094"/>
            <a:ext cx="8862918" cy="385200"/>
            <a:chOff x="138208" y="3171094"/>
            <a:chExt cx="8862918" cy="385200"/>
          </a:xfrm>
        </p:grpSpPr>
        <p:sp>
          <p:nvSpPr>
            <p:cNvPr id="42" name="Прямоугольник 41"/>
            <p:cNvSpPr/>
            <p:nvPr/>
          </p:nvSpPr>
          <p:spPr bwMode="auto">
            <a:xfrm>
              <a:off x="138208" y="3171094"/>
              <a:ext cx="8862918" cy="3852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92164" y="3255972"/>
              <a:ext cx="6110966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</a:rPr>
                <a:t>реализация Программы бурения </a:t>
              </a:r>
            </a:p>
          </p:txBody>
        </p:sp>
        <p:sp>
          <p:nvSpPr>
            <p:cNvPr id="56" name="Овал 55"/>
            <p:cNvSpPr/>
            <p:nvPr/>
          </p:nvSpPr>
          <p:spPr bwMode="auto">
            <a:xfrm>
              <a:off x="305967" y="3253272"/>
              <a:ext cx="234141" cy="234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cxnSp>
        <p:nvCxnSpPr>
          <p:cNvPr id="48" name="Прямая соединительная линия 47"/>
          <p:cNvCxnSpPr>
            <a:stCxn id="51" idx="4"/>
            <a:endCxn id="56" idx="0"/>
          </p:cNvCxnSpPr>
          <p:nvPr/>
        </p:nvCxnSpPr>
        <p:spPr bwMode="auto">
          <a:xfrm flipH="1">
            <a:off x="423038" y="1478912"/>
            <a:ext cx="8" cy="177436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08" y="2123946"/>
            <a:ext cx="2624180" cy="1476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215900" y="6477893"/>
            <a:ext cx="1558755" cy="3077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99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017738" y="5813379"/>
            <a:ext cx="1805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ППБУ «Северное сияние»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92163" y="1208024"/>
            <a:ext cx="6120164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проведение спутниковой съемки и получение данных на приемную станцию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92162" y="2241254"/>
            <a:ext cx="5471072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формирование ежесуточного рапорта и передача данных на суда и ПБУ</a:t>
            </a:r>
          </a:p>
        </p:txBody>
      </p:sp>
      <p:sp>
        <p:nvSpPr>
          <p:cNvPr id="46" name="Равнобедренный треугольник 45"/>
          <p:cNvSpPr/>
          <p:nvPr/>
        </p:nvSpPr>
        <p:spPr bwMode="auto">
          <a:xfrm rot="10800000">
            <a:off x="284658" y="3696852"/>
            <a:ext cx="260125" cy="117040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8208" y="1169312"/>
            <a:ext cx="7107595" cy="385200"/>
            <a:chOff x="138208" y="1169312"/>
            <a:chExt cx="7107595" cy="385200"/>
          </a:xfrm>
        </p:grpSpPr>
        <p:sp>
          <p:nvSpPr>
            <p:cNvPr id="30" name="Прямоугольник 29"/>
            <p:cNvSpPr/>
            <p:nvPr/>
          </p:nvSpPr>
          <p:spPr bwMode="auto">
            <a:xfrm>
              <a:off x="138208" y="1169312"/>
              <a:ext cx="7107595" cy="3852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42875" y="1169312"/>
              <a:ext cx="569675" cy="385200"/>
              <a:chOff x="105254" y="1169312"/>
              <a:chExt cx="569675" cy="385200"/>
            </a:xfrm>
          </p:grpSpPr>
          <p:sp>
            <p:nvSpPr>
              <p:cNvPr id="31" name="Прямоугольник 30"/>
              <p:cNvSpPr/>
              <p:nvPr/>
            </p:nvSpPr>
            <p:spPr bwMode="auto">
              <a:xfrm>
                <a:off x="105254" y="1169312"/>
                <a:ext cx="569675" cy="385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1" name="Овал 50"/>
              <p:cNvSpPr/>
              <p:nvPr/>
            </p:nvSpPr>
            <p:spPr bwMode="auto">
              <a:xfrm>
                <a:off x="273021" y="1244912"/>
                <a:ext cx="234141" cy="234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p:pic>
        <p:nvPicPr>
          <p:cNvPr id="47" name="Picture 3" descr="\\msk.ggr.gazprom.ru\data\Downloads\a.naumenko\Downloads\53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42" y="4502918"/>
            <a:ext cx="2226054" cy="183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Заголовок 1"/>
          <p:cNvSpPr txBox="1">
            <a:spLocks/>
          </p:cNvSpPr>
          <p:nvPr/>
        </p:nvSpPr>
        <p:spPr>
          <a:xfrm>
            <a:off x="2141838" y="0"/>
            <a:ext cx="70021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000" b="1" dirty="0">
                <a:latin typeface="Arial Narrow" pitchFamily="34" charset="0"/>
              </a:rPr>
              <a:t>Опыт ООО «Газпром геологоразведка» по проведению мониторинга ледовой обстановки и управления ледовыми операциями на Арктическом шельфе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66" y="4531408"/>
            <a:ext cx="3837697" cy="1777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32" y="4518818"/>
            <a:ext cx="3205068" cy="180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" name="Прямоугольник 60"/>
          <p:cNvSpPr/>
          <p:nvPr/>
        </p:nvSpPr>
        <p:spPr>
          <a:xfrm>
            <a:off x="792162" y="1676779"/>
            <a:ext cx="5827123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выявление потенциально опасных объектов, моделирование дрейфа объектов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92163" y="2772826"/>
            <a:ext cx="6013239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проведение мероприятий по ликвидации опасности (изменение траектории движения)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92162" y="3296109"/>
            <a:ext cx="4087335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анализ результатов и дополнительные мероприятия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38208" y="3874744"/>
            <a:ext cx="8862919" cy="650369"/>
            <a:chOff x="138207" y="3858117"/>
            <a:chExt cx="8862919" cy="650369"/>
          </a:xfrm>
        </p:grpSpPr>
        <p:sp>
          <p:nvSpPr>
            <p:cNvPr id="45" name="Прямоугольник 44"/>
            <p:cNvSpPr/>
            <p:nvPr/>
          </p:nvSpPr>
          <p:spPr bwMode="auto">
            <a:xfrm>
              <a:off x="142876" y="3858117"/>
              <a:ext cx="8858250" cy="650369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138207" y="3962499"/>
              <a:ext cx="885693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ru-RU" sz="1400" b="1" dirty="0">
                  <a:solidFill>
                    <a:srgbClr val="037BC3"/>
                  </a:solidFill>
                </a:rPr>
                <a:t>За </a:t>
              </a:r>
              <a:r>
                <a:rPr lang="ru-RU" sz="1800" b="1" dirty="0">
                  <a:solidFill>
                    <a:srgbClr val="C00000"/>
                  </a:solidFill>
                </a:rPr>
                <a:t>3 </a:t>
              </a:r>
              <a:r>
                <a:rPr lang="ru-RU" sz="1400" b="1" dirty="0">
                  <a:solidFill>
                    <a:srgbClr val="037BC3"/>
                  </a:solidFill>
                </a:rPr>
                <a:t>года ООО «Газпром геологоразведка» выявлено </a:t>
              </a:r>
              <a:r>
                <a:rPr lang="ru-RU" sz="1800" b="1" dirty="0">
                  <a:solidFill>
                    <a:srgbClr val="C00000"/>
                  </a:solidFill>
                </a:rPr>
                <a:t>57</a:t>
              </a:r>
              <a:r>
                <a:rPr lang="ru-RU" sz="1400" b="1" dirty="0">
                  <a:solidFill>
                    <a:srgbClr val="037BC3"/>
                  </a:solidFill>
                </a:rPr>
                <a:t> потенциально опасных ледовых объектов</a:t>
              </a:r>
            </a:p>
            <a:p>
              <a:pPr>
                <a:lnSpc>
                  <a:spcPct val="75000"/>
                </a:lnSpc>
              </a:pPr>
              <a:r>
                <a:rPr lang="ru-RU" sz="1400" b="1" dirty="0">
                  <a:solidFill>
                    <a:srgbClr val="037BC3"/>
                  </a:solidFill>
                </a:rPr>
                <a:t>В результате отбуксировано </a:t>
              </a:r>
              <a:r>
                <a:rPr lang="ru-RU" sz="1800" b="1" dirty="0">
                  <a:solidFill>
                    <a:srgbClr val="C00000"/>
                  </a:solidFill>
                </a:rPr>
                <a:t>2</a:t>
              </a:r>
              <a:r>
                <a:rPr lang="ru-RU" sz="1400" b="1" dirty="0">
                  <a:solidFill>
                    <a:srgbClr val="037BC3"/>
                  </a:solidFill>
                </a:rPr>
                <a:t> айсберга общим объемом </a:t>
              </a:r>
              <a:r>
                <a:rPr lang="ru-RU" sz="1800" b="1" dirty="0">
                  <a:solidFill>
                    <a:srgbClr val="C00000"/>
                  </a:solidFill>
                </a:rPr>
                <a:t>3,5</a:t>
              </a:r>
              <a:r>
                <a:rPr lang="ru-RU" sz="1400" b="1" dirty="0">
                  <a:solidFill>
                    <a:srgbClr val="FF0000"/>
                  </a:solidFill>
                </a:rPr>
                <a:t> </a:t>
              </a:r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</a:rPr>
                <a:t>млн тонн  </a:t>
              </a:r>
              <a:r>
                <a:rPr lang="ru-RU" sz="1400" b="1" dirty="0">
                  <a:solidFill>
                    <a:srgbClr val="037BC3"/>
                  </a:solidFill>
                </a:rPr>
                <a:t>(1 айсберг – весом </a:t>
              </a:r>
              <a:r>
                <a:rPr lang="ru-RU" sz="1800" b="1" dirty="0">
                  <a:solidFill>
                    <a:srgbClr val="C00000"/>
                  </a:solidFill>
                </a:rPr>
                <a:t>2 </a:t>
              </a:r>
              <a:r>
                <a:rPr lang="ru-RU" sz="900" dirty="0">
                  <a:solidFill>
                    <a:schemeClr val="bg1">
                      <a:lumMod val="50000"/>
                    </a:schemeClr>
                  </a:solidFill>
                </a:rPr>
                <a:t>млн тонн </a:t>
              </a:r>
              <a:r>
                <a:rPr lang="ru-RU" sz="1400" b="1" dirty="0">
                  <a:solidFill>
                    <a:srgbClr val="037BC3"/>
                  </a:solidFill>
                </a:rPr>
                <a:t>–  Отраслевой рекорд)</a:t>
              </a:r>
            </a:p>
          </p:txBody>
        </p:sp>
        <p:sp>
          <p:nvSpPr>
            <p:cNvPr id="65" name="Овал 64"/>
            <p:cNvSpPr/>
            <p:nvPr/>
          </p:nvSpPr>
          <p:spPr bwMode="auto">
            <a:xfrm>
              <a:off x="8619541" y="3879791"/>
              <a:ext cx="300775" cy="30700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 cap="flat" cmpd="sng" algn="ctr">
              <a:solidFill>
                <a:srgbClr val="C3C3C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4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38208" y="1692763"/>
            <a:ext cx="7107595" cy="385200"/>
            <a:chOff x="138208" y="1169312"/>
            <a:chExt cx="7107595" cy="385200"/>
          </a:xfrm>
        </p:grpSpPr>
        <p:sp>
          <p:nvSpPr>
            <p:cNvPr id="44" name="Прямоугольник 43"/>
            <p:cNvSpPr/>
            <p:nvPr/>
          </p:nvSpPr>
          <p:spPr bwMode="auto">
            <a:xfrm>
              <a:off x="138208" y="1169312"/>
              <a:ext cx="7107595" cy="3852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142875" y="1169312"/>
              <a:ext cx="569675" cy="385200"/>
              <a:chOff x="105254" y="1169312"/>
              <a:chExt cx="569675" cy="385200"/>
            </a:xfrm>
          </p:grpSpPr>
          <p:sp>
            <p:nvSpPr>
              <p:cNvPr id="50" name="Прямоугольник 49"/>
              <p:cNvSpPr/>
              <p:nvPr/>
            </p:nvSpPr>
            <p:spPr bwMode="auto">
              <a:xfrm>
                <a:off x="105254" y="1169312"/>
                <a:ext cx="569675" cy="385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6" name="Овал 55"/>
              <p:cNvSpPr/>
              <p:nvPr/>
            </p:nvSpPr>
            <p:spPr bwMode="auto">
              <a:xfrm>
                <a:off x="273021" y="1244912"/>
                <a:ext cx="234141" cy="234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p:grpSp>
        <p:nvGrpSpPr>
          <p:cNvPr id="57" name="Группа 56"/>
          <p:cNvGrpSpPr/>
          <p:nvPr/>
        </p:nvGrpSpPr>
        <p:grpSpPr>
          <a:xfrm>
            <a:off x="138208" y="2216214"/>
            <a:ext cx="7107595" cy="385200"/>
            <a:chOff x="138208" y="1169312"/>
            <a:chExt cx="7107595" cy="385200"/>
          </a:xfrm>
        </p:grpSpPr>
        <p:sp>
          <p:nvSpPr>
            <p:cNvPr id="67" name="Прямоугольник 66"/>
            <p:cNvSpPr/>
            <p:nvPr/>
          </p:nvSpPr>
          <p:spPr bwMode="auto">
            <a:xfrm>
              <a:off x="138208" y="1169312"/>
              <a:ext cx="7107595" cy="3852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142875" y="1169312"/>
              <a:ext cx="569675" cy="385200"/>
              <a:chOff x="105254" y="1169312"/>
              <a:chExt cx="569675" cy="385200"/>
            </a:xfrm>
          </p:grpSpPr>
          <p:sp>
            <p:nvSpPr>
              <p:cNvPr id="69" name="Прямоугольник 68"/>
              <p:cNvSpPr/>
              <p:nvPr/>
            </p:nvSpPr>
            <p:spPr bwMode="auto">
              <a:xfrm>
                <a:off x="105254" y="1169312"/>
                <a:ext cx="569675" cy="385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0" name="Овал 69"/>
              <p:cNvSpPr/>
              <p:nvPr/>
            </p:nvSpPr>
            <p:spPr bwMode="auto">
              <a:xfrm>
                <a:off x="273021" y="1244912"/>
                <a:ext cx="234141" cy="234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p:grpSp>
        <p:nvGrpSpPr>
          <p:cNvPr id="71" name="Группа 70"/>
          <p:cNvGrpSpPr/>
          <p:nvPr/>
        </p:nvGrpSpPr>
        <p:grpSpPr>
          <a:xfrm>
            <a:off x="138208" y="2739665"/>
            <a:ext cx="7107595" cy="385200"/>
            <a:chOff x="138208" y="1169312"/>
            <a:chExt cx="7107595" cy="385200"/>
          </a:xfrm>
        </p:grpSpPr>
        <p:sp>
          <p:nvSpPr>
            <p:cNvPr id="72" name="Прямоугольник 71"/>
            <p:cNvSpPr/>
            <p:nvPr/>
          </p:nvSpPr>
          <p:spPr bwMode="auto">
            <a:xfrm>
              <a:off x="138208" y="1169312"/>
              <a:ext cx="7107595" cy="3852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grpSp>
          <p:nvGrpSpPr>
            <p:cNvPr id="73" name="Группа 72"/>
            <p:cNvGrpSpPr/>
            <p:nvPr/>
          </p:nvGrpSpPr>
          <p:grpSpPr>
            <a:xfrm>
              <a:off x="142875" y="1169312"/>
              <a:ext cx="569675" cy="385200"/>
              <a:chOff x="105254" y="1169312"/>
              <a:chExt cx="569675" cy="385200"/>
            </a:xfrm>
          </p:grpSpPr>
          <p:sp>
            <p:nvSpPr>
              <p:cNvPr id="74" name="Прямоугольник 73"/>
              <p:cNvSpPr/>
              <p:nvPr/>
            </p:nvSpPr>
            <p:spPr bwMode="auto">
              <a:xfrm>
                <a:off x="105254" y="1169312"/>
                <a:ext cx="569675" cy="385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5" name="Овал 74"/>
              <p:cNvSpPr/>
              <p:nvPr/>
            </p:nvSpPr>
            <p:spPr bwMode="auto">
              <a:xfrm>
                <a:off x="273021" y="1244912"/>
                <a:ext cx="234141" cy="234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p:grpSp>
        <p:nvGrpSpPr>
          <p:cNvPr id="76" name="Группа 75"/>
          <p:cNvGrpSpPr/>
          <p:nvPr/>
        </p:nvGrpSpPr>
        <p:grpSpPr>
          <a:xfrm>
            <a:off x="138208" y="3263116"/>
            <a:ext cx="7107595" cy="385200"/>
            <a:chOff x="138208" y="1169312"/>
            <a:chExt cx="7107595" cy="385200"/>
          </a:xfrm>
        </p:grpSpPr>
        <p:sp>
          <p:nvSpPr>
            <p:cNvPr id="77" name="Прямоугольник 76"/>
            <p:cNvSpPr/>
            <p:nvPr/>
          </p:nvSpPr>
          <p:spPr bwMode="auto">
            <a:xfrm>
              <a:off x="138208" y="1169312"/>
              <a:ext cx="7107595" cy="3852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grpSp>
          <p:nvGrpSpPr>
            <p:cNvPr id="78" name="Группа 77"/>
            <p:cNvGrpSpPr/>
            <p:nvPr/>
          </p:nvGrpSpPr>
          <p:grpSpPr>
            <a:xfrm>
              <a:off x="142875" y="1169312"/>
              <a:ext cx="569675" cy="385200"/>
              <a:chOff x="105254" y="1169312"/>
              <a:chExt cx="569675" cy="385200"/>
            </a:xfrm>
          </p:grpSpPr>
          <p:sp>
            <p:nvSpPr>
              <p:cNvPr id="79" name="Прямоугольник 78"/>
              <p:cNvSpPr/>
              <p:nvPr/>
            </p:nvSpPr>
            <p:spPr bwMode="auto">
              <a:xfrm>
                <a:off x="105254" y="1169312"/>
                <a:ext cx="569675" cy="385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80" name="Овал 79"/>
              <p:cNvSpPr/>
              <p:nvPr/>
            </p:nvSpPr>
            <p:spPr bwMode="auto">
              <a:xfrm>
                <a:off x="273021" y="1244912"/>
                <a:ext cx="234141" cy="234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803" y="1111047"/>
            <a:ext cx="1832293" cy="2591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1" name="Прямая соединительная линия 80"/>
          <p:cNvCxnSpPr>
            <a:stCxn id="51" idx="4"/>
            <a:endCxn id="80" idx="0"/>
          </p:cNvCxnSpPr>
          <p:nvPr/>
        </p:nvCxnSpPr>
        <p:spPr bwMode="auto">
          <a:xfrm>
            <a:off x="427713" y="1478912"/>
            <a:ext cx="0" cy="1859804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215900" y="6477381"/>
            <a:ext cx="1409794" cy="3077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126358"/>
      </p:ext>
    </p:extLst>
  </p:cSld>
  <p:clrMapOvr>
    <a:masterClrMapping/>
  </p:clrMapOvr>
</p:sld>
</file>

<file path=ppt/theme/theme1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NT Presentation Format">
  <a:themeElements>
    <a:clrScheme name="NewTech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ewTech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ewTech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NT Presentation Format">
  <a:themeElements>
    <a:clrScheme name="NewTech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ewTech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ewTech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<p:properties xmlns:p="http://schemas.microsoft.com/office/2006/metadata/properties" xmlns:xsi="http://www.w3.org/2001/XMLSchema-instance" xmlns:pc="http://schemas.microsoft.com/office/infopath/2007/PartnerControls"><documentManagement><TaxKeywordTaxHTField xmlns="ea720c75-9cad-4b16-bb12-b0c5ff0d1e41"><Terms xmlns="http://schemas.microsoft.com/office/infopath/2007/PartnerControls"></Terms></TaxKeywordTaxHTField><TaxCatchAll xmlns="ea720c75-9cad-4b16-bb12-b0c5ff0d1e41"/><_x0426__x0435__x043b__x0435__x0432__x044b__x0435__x0020__x0430__x0443__x0434__x0438__x0442__x043e__x0440__x0438__x0438_ xmlns="$ListId:Shared Documents;" xsi:nil="true"/><_dlc_DocId xmlns="ea720c75-9cad-4b16-bb12-b0c5ff0d1e41">GGRDOCID-230-40</_dlc_DocId><_dlc_DocIdUrl xmlns="ea720c75-9cad-4b16-bb12-b0c5ff0d1e41"><Url>http://portal.ggr.gazprom.ru/divisions/pr/_layouts/DocIdRedir.aspx?ID=GGRDOCID-230-40</Url><Description>GGRDOCID-230-40</Description></_dlc_DocIdUrl></documentManagement></p:properties>
</file>

<file path=customXml/item4.xml><?xml version="1.0" encoding="utf-8"?><ct:contentTypeSchema ct:_="" ma:_="" ma:contentTypeName="Документ" ma:contentTypeID="0x010100B70C466A76E23D4683F5C8DAB1790008" ma:contentTypeVersion="2" ma:contentTypeDescription="Создание документа." ma:contentTypeScope="" ma:versionID="ccaff69b95e0e8622d919a2d71215a38" xmlns:ct="http://schemas.microsoft.com/office/2006/metadata/contentType" xmlns:ma="http://schemas.microsoft.com/office/2006/metadata/properties/metaAttributes">
<xsd:schema targetNamespace="http://schemas.microsoft.com/office/2006/metadata/properties" ma:root="true" ma:fieldsID="0039bb0fa6d8442fb3c797a7f963d3ac" ns2:_="" ns3:_="" xmlns:xsd="http://www.w3.org/2001/XMLSchema" xmlns:xs="http://www.w3.org/2001/XMLSchema" xmlns:p="http://schemas.microsoft.com/office/2006/metadata/properties" xmlns:ns2="ea720c75-9cad-4b16-bb12-b0c5ff0d1e41" xmlns:ns3="$ListId:Shared Documents;">
<xsd:import namespace="ea720c75-9cad-4b16-bb12-b0c5ff0d1e41"/>
<xsd:import namespace="$ListId:Shared Documents;"/>
<xsd:element name="properties">
<xsd:complexType>
<xsd:sequence>
<xsd:element name="documentManagement">
<xsd:complexType>
<xsd:all>
<xsd:element ref="ns2:_dlc_DocId" minOccurs="0"/>
<xsd:element ref="ns2:_dlc_DocIdUrl" minOccurs="0"/>
<xsd:element ref="ns2:_dlc_DocIdPersistId" minOccurs="0"/>
<xsd:element ref="ns3:_x0426__x0435__x043b__x0435__x0432__x044b__x0435__x0020__x0430__x0443__x0434__x0438__x0442__x043e__x0440__x0438__x0438_" minOccurs="0"/>
<xsd:element ref="ns2:TaxKeywordTaxHTField" minOccurs="0"/>
<xsd:element ref="ns2:TaxCatchAll" minOccurs="0"/>
</xsd:all>
</xsd:complexType>
</xsd:element>
</xsd:sequence>
</xsd:complexType>
</xsd:element>
</xsd:schema>
<xsd:schema targetNamespace="ea720c75-9cad-4b16-bb12-b0c5ff0d1e41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
<xsd:simpleType>
<xsd:restriction base="dms:Text"/>
</xsd:simpleType>
</xsd:element>
<xsd:element name="_dlc_DocIdUrl" ma:index="9" nillable="true" ma:displayName="Идентификатор документа" ma:description="Постоянная ссылка на этот документ." ma:hidden="true" ma:internalName="_dlc_DocIdUrl" ma:readOnly="true">
<xsd:complexType>
<xsd:complexContent>
<xsd:extension base="dms:URL">
<xsd:sequence>
<xsd:element name="Url" type="dms:ValidUrl" minOccurs="0" nillable="true"/>
<xsd:element name="Description" type="xsd:string" nillable="true"/>
</xsd:sequence>
</xsd:extension>
</xsd:complexContent>
</xsd:complexType>
</xsd:element>
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
<xsd:simpleType>
<xsd:restriction base="dms:Boolean"/>
</xsd:simpleType>
</xsd:element>
<xsd:element name="TaxKeywordTaxHTField" ma:index="13" nillable="true" ma:taxonomy="true" ma:internalName="TaxKeywordTaxHTField" ma:taxonomyFieldName="TaxKeyword" ma:displayName="Корпоративные ключевые слова" ma:fieldId="{23f27201-bee3-471e-b2e7-b64fd8b7ca38}" ma:taxonomyMulti="true" ma:sspId="00000000-0000-0000-0000-000000000000" ma:termSetId="00000000-0000-0000-0000-000000000000" ma:anchorId="00000000-0000-0000-0000-000000000000" ma:open="true" ma:isKeyword="true">
<xsd:complexType>
<xsd:sequence>
<xsd:element ref="pc:Terms" minOccurs="0" maxOccurs="1"></xsd:element>
</xsd:sequence>
</xsd:complexType>
</xsd:element>
<xsd:element name="TaxCatchAll" ma:index="14" nillable="true" ma:displayName="Столбец для захвата всех терминов таксономии" ma:description="" ma:hidden="true" ma:list="{ece2440a-0214-4bc5-bb6a-248ef3463a30}" ma:internalName="TaxCatchAll" ma:showField="CatchAllData" ma:web="ea720c75-9cad-4b16-bb12-b0c5ff0d1e41">
<xsd:complexType>
<xsd:complexContent>
<xsd:extension base="dms:MultiChoiceLookup">
<xsd:sequence>
<xsd:element name="Value" type="dms:Lookup" maxOccurs="unbounded" minOccurs="0" nillable="true"/>
</xsd:sequence>
</xsd:extension>
</xsd:complexContent>
</xsd:complexType>
</xsd:element>
</xsd:schema>
<xsd:schema targetNamespace="$ListId:Shared Documents;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_x0426__x0435__x043b__x0435__x0432__x044b__x0435__x0020__x0430__x0443__x0434__x0438__x0442__x043e__x0440__x0438__x0438_" ma:index="11" nillable="true" ma:displayName="Целевые аудитории" ma:internalName="_x0426__x0435__x043b__x0435__x0432__x044b__x0435__x0020__x0430__x0443__x0434__x0438__x0442__x043e__x0440__x0438__x0438_">
<xsd:simpleType>
<xsd:restriction base="dms:Unknown"/>
</xsd:simpleType>
</xsd:element>
</xsd:schema>
<xsd:schema targetNamespace="http://schemas.openxmlformats.org/package/2006/metadata/core-properties" elementFormDefault="qualified" attributeFormDefault="unqualified" blockDefault="#all"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>
<xsd:import namespace="http://purl.org/dc/elements/1.1/" schemaLocation="http://dublincore.org/schemas/xmls/qdc/2003/04/02/dc.xsd"/>
<xsd:import namespace="http://purl.org/dc/terms/" schemaLocation="http://dublincore.org/schemas/xmls/qdc/2003/04/02/dcterms.xsd"/>
<xsd:element name="coreProperties" type="CT_coreProperties"/>
<xsd:complexType name="CT_coreProperties">
<xsd:all>
<xsd:element ref="dc:creator" minOccurs="0" maxOccurs="1"/>
<xsd:element ref="dcterms:created" minOccurs="0" maxOccurs="1"/>
<xsd:element ref="dc:identifier" minOccurs="0" maxOccurs="1"/>
<xsd:element name="contentType" minOccurs="0" maxOccurs="1" type="xsd:string" ma:index="0" ma:displayName="Тип контента"/>
<xsd:element ref="dc:title" minOccurs="0" maxOccurs="1" ma:index="4" ma:displayName="Название"/>
<xsd:element ref="dc:subject" minOccurs="0" maxOccurs="1"/>
<xsd:element ref="dc:description" minOccurs="0" maxOccurs="1"/>
<xsd:element name="keywords" minOccurs="0" maxOccurs="1" type="xsd:string"/>
<xsd:element ref="dc:language" minOccurs="0" maxOccurs="1"/>
<xsd:element name="category" minOccurs="0" maxOccurs="1" type="xsd:string"/>
<xsd:element name="version" minOccurs="0" maxOccurs="1" type="xsd:string"/>
<xsd:element name="revision" minOccurs="0" maxOccurs="1" type="xsd:string">
<xsd:annotation>
<xsd:documentation>
                        This value indicates the number of saves or revisions. The application is responsible for updating this value after each revision.
                    </xsd:documentation>
</xsd:annotation>
</xsd:element>
<xsd:element name="lastModifiedBy" minOccurs="0" maxOccurs="1" type="xsd:string"/>
<xsd:element ref="dcterms:modified" minOccurs="0" maxOccurs="1"/>
<xsd:element name="contentStatus" minOccurs="0" maxOccurs="1" type="xsd:string"/>
</xsd:all>
</xsd:complexType>
</xsd:schema>
<xs:schema targetNamespace="http://schemas.microsoft.com/office/infopath/2007/PartnerControls" elementFormDefault="qualified" attributeFormDefault="unqualified" xmlns:pc="http://schemas.microsoft.com/office/infopath/2007/PartnerControls" xmlns:xs="http://www.w3.org/2001/XMLSchema">
<xs:element name="Person">
<xs:complexType>
<xs:sequence>
<xs:element ref="pc:DisplayName" minOccurs="0"></xs:element>
<xs:element ref="pc:AccountId" minOccurs="0"></xs:element>
<xs:element ref="pc:AccountType" minOccurs="0"></xs:element>
</xs:sequence>
</xs:complexType>
</xs:element>
<xs:element name="DisplayName" type="xs:string"></xs:element>
<xs:element name="AccountId" type="xs:string"></xs:element>
<xs:element name="AccountType" type="xs:string"></xs:element>
<xs:element name="BDCAssociatedEntity">
<xs:complexType>
<xs:sequence>
<xs:element ref="pc:BDCEntity" minOccurs="0" maxOccurs="unbounded"></xs:element>
</xs:sequence>
<xs:attribute ref="pc:EntityNamespace"></xs:attribute>
<xs:attribute ref="pc:EntityName"></xs:attribute>
<xs:attribute ref="pc:SystemInstanceName"></xs:attribute>
<xs:attribute ref="pc:AssociationName"></xs:attribute>
</xs:complexType>
</xs:element>
<xs:attribute name="EntityNamespace" type="xs:string"></xs:attribute>
<xs:attribute name="EntityName" type="xs:string"></xs:attribute>
<xs:attribute name="SystemInstanceName" type="xs:string"></xs:attribute>
<xs:attribute name="AssociationName" type="xs:string"></xs:attribute>
<xs:element name="BDCEntity">
<xs:complexType>
<xs:sequence>
<xs:element ref="pc:EntityDisplayName" minOccurs="0"></xs:element>
<xs:element ref="pc:EntityInstanceReference" minOccurs="0"></xs:element>
<xs:element ref="pc:EntityId1" minOccurs="0"></xs:element>
<xs:element ref="pc:EntityId2" minOccurs="0"></xs:element>
<xs:element ref="pc:EntityId3" minOccurs="0"></xs:element>
<xs:element ref="pc:EntityId4" minOccurs="0"></xs:element>
<xs:element ref="pc:EntityId5" minOccurs="0"></xs:element>
</xs:sequence>
</xs:complexType>
</xs:element>
<xs:element name="EntityDisplayName" type="xs:string"></xs:element>
<xs:element name="EntityInstanceReference" type="xs:string"></xs:element>
<xs:element name="EntityId1" type="xs:string"></xs:element>
<xs:element name="EntityId2" type="xs:string"></xs:element>
<xs:element name="EntityId3" type="xs:string"></xs:element>
<xs:element name="EntityId4" type="xs:string"></xs:element>
<xs:element name="EntityId5" type="xs:string"></xs:element>
<xs:element name="Terms">
<xs:complexType>
<xs:sequence>
<xs:element ref="pc:TermInfo" minOccurs="0" maxOccurs="unbounded"></xs:element>
</xs:sequence>
</xs:complexType>
</xs:element>
<xs:element name="TermInfo">
<xs:complexType>
<xs:sequence>
<xs:element ref="pc:TermName" minOccurs="0"></xs:element>
<xs:element ref="pc:TermId" minOccurs="0"></xs:element>
</xs:sequence>
</xs:complexType>
</xs:element>
<xs:element name="TermName" type="xs:string"></xs:element>
<xs:element name="TermId" type="xs:string"></xs:element>
</xs:schema>
</ct:contentTypeSchema>
</file>

<file path=customXml/itemProps1.xml><?xml version="1.0" encoding="utf-8"?>
<ds:datastoreItem xmlns:ds="http://schemas.openxmlformats.org/officeDocument/2006/customXml" ds:itemID="{CBC31EA8-F5A0-4AEA-A9B3-D2FD5C5EE3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1CFADB-9ADB-4E0C-8237-911B607A86A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D13B0E0-3F97-4007-9FDA-7A4DFCE3535D}">
  <ds:schemaRefs>
    <ds:schemaRef ds:uri="http://schemas.microsoft.com/office/infopath/2007/PartnerControl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$ListId:Shared Documents;"/>
    <ds:schemaRef ds:uri="ea720c75-9cad-4b16-bb12-b0c5ff0d1e41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6E27194B-8F1C-4CD1-B5CE-1370420572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20c75-9cad-4b16-bb12-b0c5ff0d1e41"/>
    <ds:schemaRef ds:uri="$ListId:Shared Documents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39409</TotalTime>
  <Words>1537</Words>
  <Application>Microsoft Office PowerPoint</Application>
  <PresentationFormat>Экран (4:3)</PresentationFormat>
  <Paragraphs>366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31" baseType="lpstr">
      <vt:lpstr>Arial</vt:lpstr>
      <vt:lpstr>Arial Narrow</vt:lpstr>
      <vt:lpstr>Arial Unicode MS</vt:lpstr>
      <vt:lpstr>Calibri</vt:lpstr>
      <vt:lpstr>Segoe UI Symbol</vt:lpstr>
      <vt:lpstr>Times New Roman</vt:lpstr>
      <vt:lpstr>Wingdings</vt:lpstr>
      <vt:lpstr>3_Специальное оформление</vt:lpstr>
      <vt:lpstr>6_Специальное оформление</vt:lpstr>
      <vt:lpstr>4_Специальное оформление</vt:lpstr>
      <vt:lpstr>5_Специальное оформление</vt:lpstr>
      <vt:lpstr>11_Специальное оформление</vt:lpstr>
      <vt:lpstr>7_Специальное оформление</vt:lpstr>
      <vt:lpstr>8_Специальное оформление</vt:lpstr>
      <vt:lpstr>10_Специальное оформление</vt:lpstr>
      <vt:lpstr>4_NT Presentation Format</vt:lpstr>
      <vt:lpstr>NT Presentation Format</vt:lpstr>
      <vt:lpstr>Презентация PowerPoint</vt:lpstr>
      <vt:lpstr>Презентация PowerPoint</vt:lpstr>
      <vt:lpstr>ООО «Газпром геологоразведка» обеспечивает централизованное проведение ГРР на шельфовых объектах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Производственный экологический мониторинг в период бурения и испытания (полевой этап)</vt:lpstr>
      <vt:lpstr>Статистика в области техники безопасности, охраны труда и охраны окружающей среды</vt:lpstr>
      <vt:lpstr>Опыт ООО «Газпром геологоразведка» по организации работ в области ОТ, ПБ и ООС в операционный период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Григорьевич Логвин</dc:creator>
  <cp:lastModifiedBy>Екатерина Алиева</cp:lastModifiedBy>
  <cp:revision>2255</cp:revision>
  <cp:lastPrinted>2019-09-03T08:09:54Z</cp:lastPrinted>
  <dcterms:created xsi:type="dcterms:W3CDTF">2009-07-15T11:37:47Z</dcterms:created>
  <dcterms:modified xsi:type="dcterms:W3CDTF">2019-11-19T09:13:53Z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0x010100B70C466A76E23D4683F5C8DAB1790008</vt:lpwstr>
  </property>
  <property fmtid="{D5CDD505-2E9C-101B-9397-08002B2CF9AE}" pid="3" name="_dlc_DocIdItemGuid">
    <vt:lpwstr>63f9efe7-d6c2-49ef-8e41-05f680014db4</vt:lpwstr>
  </property>
</Properties>
</file>